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56" r:id="rId2"/>
    <p:sldId id="262" r:id="rId3"/>
    <p:sldId id="278" r:id="rId4"/>
    <p:sldId id="369" r:id="rId5"/>
    <p:sldId id="370" r:id="rId6"/>
    <p:sldId id="408" r:id="rId7"/>
    <p:sldId id="296" r:id="rId8"/>
    <p:sldId id="263" r:id="rId9"/>
    <p:sldId id="371" r:id="rId10"/>
    <p:sldId id="257" r:id="rId11"/>
    <p:sldId id="444" r:id="rId12"/>
    <p:sldId id="347" r:id="rId13"/>
    <p:sldId id="343" r:id="rId14"/>
    <p:sldId id="342" r:id="rId15"/>
    <p:sldId id="346" r:id="rId16"/>
    <p:sldId id="345" r:id="rId17"/>
    <p:sldId id="372" r:id="rId18"/>
    <p:sldId id="373" r:id="rId19"/>
    <p:sldId id="393" r:id="rId20"/>
    <p:sldId id="392" r:id="rId21"/>
    <p:sldId id="445" r:id="rId22"/>
    <p:sldId id="357" r:id="rId23"/>
    <p:sldId id="336" r:id="rId24"/>
    <p:sldId id="337" r:id="rId25"/>
    <p:sldId id="401" r:id="rId26"/>
    <p:sldId id="388" r:id="rId27"/>
    <p:sldId id="339" r:id="rId28"/>
    <p:sldId id="374" r:id="rId29"/>
    <p:sldId id="375" r:id="rId30"/>
    <p:sldId id="379" r:id="rId31"/>
    <p:sldId id="340" r:id="rId32"/>
    <p:sldId id="394" r:id="rId33"/>
    <p:sldId id="377" r:id="rId34"/>
    <p:sldId id="446" r:id="rId35"/>
    <p:sldId id="359" r:id="rId36"/>
    <p:sldId id="395" r:id="rId37"/>
    <p:sldId id="362" r:id="rId38"/>
    <p:sldId id="361" r:id="rId39"/>
    <p:sldId id="397" r:id="rId40"/>
    <p:sldId id="400" r:id="rId41"/>
    <p:sldId id="404" r:id="rId42"/>
    <p:sldId id="363" r:id="rId43"/>
    <p:sldId id="405" r:id="rId44"/>
    <p:sldId id="406" r:id="rId45"/>
    <p:sldId id="407" r:id="rId46"/>
    <p:sldId id="351" r:id="rId47"/>
    <p:sldId id="447" r:id="rId48"/>
    <p:sldId id="349" r:id="rId49"/>
    <p:sldId id="378" r:id="rId50"/>
    <p:sldId id="348" r:id="rId51"/>
    <p:sldId id="417" r:id="rId52"/>
    <p:sldId id="418" r:id="rId53"/>
    <p:sldId id="419" r:id="rId54"/>
    <p:sldId id="420" r:id="rId55"/>
    <p:sldId id="421" r:id="rId56"/>
    <p:sldId id="423" r:id="rId57"/>
    <p:sldId id="422" r:id="rId58"/>
    <p:sldId id="424" r:id="rId59"/>
    <p:sldId id="427" r:id="rId60"/>
    <p:sldId id="428" r:id="rId61"/>
    <p:sldId id="430" r:id="rId62"/>
    <p:sldId id="431" r:id="rId63"/>
    <p:sldId id="399" r:id="rId64"/>
    <p:sldId id="425" r:id="rId65"/>
    <p:sldId id="432" r:id="rId66"/>
    <p:sldId id="434" r:id="rId67"/>
    <p:sldId id="435" r:id="rId68"/>
    <p:sldId id="436" r:id="rId69"/>
    <p:sldId id="398" r:id="rId70"/>
    <p:sldId id="433" r:id="rId71"/>
    <p:sldId id="437" r:id="rId72"/>
    <p:sldId id="438" r:id="rId73"/>
    <p:sldId id="440" r:id="rId74"/>
    <p:sldId id="441" r:id="rId75"/>
    <p:sldId id="442" r:id="rId76"/>
    <p:sldId id="443" r:id="rId77"/>
    <p:sldId id="426" r:id="rId78"/>
    <p:sldId id="383" r:id="rId79"/>
    <p:sldId id="413" r:id="rId80"/>
    <p:sldId id="385" r:id="rId81"/>
    <p:sldId id="386" r:id="rId82"/>
    <p:sldId id="448" r:id="rId83"/>
    <p:sldId id="453" r:id="rId84"/>
    <p:sldId id="455" r:id="rId85"/>
    <p:sldId id="457" r:id="rId86"/>
    <p:sldId id="458" r:id="rId87"/>
    <p:sldId id="460" r:id="rId88"/>
    <p:sldId id="461" r:id="rId89"/>
    <p:sldId id="469" r:id="rId90"/>
    <p:sldId id="463" r:id="rId91"/>
    <p:sldId id="466" r:id="rId92"/>
    <p:sldId id="467" r:id="rId93"/>
    <p:sldId id="464" r:id="rId94"/>
    <p:sldId id="470" r:id="rId95"/>
    <p:sldId id="471" r:id="rId96"/>
    <p:sldId id="472" r:id="rId97"/>
    <p:sldId id="473" r:id="rId98"/>
    <p:sldId id="474" r:id="rId99"/>
    <p:sldId id="475" r:id="rId100"/>
    <p:sldId id="454" r:id="rId101"/>
    <p:sldId id="456" r:id="rId102"/>
    <p:sldId id="478" r:id="rId103"/>
    <p:sldId id="449" r:id="rId104"/>
    <p:sldId id="390" r:id="rId105"/>
    <p:sldId id="483" r:id="rId106"/>
    <p:sldId id="486" r:id="rId107"/>
    <p:sldId id="485" r:id="rId108"/>
    <p:sldId id="487" r:id="rId109"/>
    <p:sldId id="489" r:id="rId110"/>
    <p:sldId id="482" r:id="rId111"/>
    <p:sldId id="391" r:id="rId112"/>
    <p:sldId id="450" r:id="rId113"/>
    <p:sldId id="465" r:id="rId114"/>
    <p:sldId id="358" r:id="rId115"/>
    <p:sldId id="479" r:id="rId116"/>
    <p:sldId id="410" r:id="rId117"/>
    <p:sldId id="476" r:id="rId118"/>
    <p:sldId id="480" r:id="rId119"/>
    <p:sldId id="481" r:id="rId120"/>
    <p:sldId id="451" r:id="rId121"/>
    <p:sldId id="411" r:id="rId122"/>
    <p:sldId id="376" r:id="rId123"/>
    <p:sldId id="381" r:id="rId124"/>
    <p:sldId id="380" r:id="rId125"/>
    <p:sldId id="415" r:id="rId126"/>
    <p:sldId id="387" r:id="rId127"/>
    <p:sldId id="484" r:id="rId128"/>
    <p:sldId id="416" r:id="rId129"/>
    <p:sldId id="300" r:id="rId130"/>
    <p:sldId id="332" r:id="rId131"/>
    <p:sldId id="352" r:id="rId132"/>
    <p:sldId id="354" r:id="rId133"/>
    <p:sldId id="353" r:id="rId1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课程信息" id="{DA023383-A496-4C1B-B365-0A8489DCD70B}">
          <p14:sldIdLst>
            <p14:sldId id="256"/>
            <p14:sldId id="262"/>
            <p14:sldId id="278"/>
            <p14:sldId id="369"/>
            <p14:sldId id="370"/>
            <p14:sldId id="408"/>
            <p14:sldId id="296"/>
          </p14:sldIdLst>
        </p14:section>
        <p14:section name="0 引入" id="{DA8CEC78-971D-4012-977C-479AA6DC13CA}">
          <p14:sldIdLst>
            <p14:sldId id="263"/>
            <p14:sldId id="371"/>
            <p14:sldId id="257"/>
          </p14:sldIdLst>
        </p14:section>
        <p14:section name="1 初识Python" id="{B5E84292-7A11-4FDC-9420-D2C597E7C0D1}">
          <p14:sldIdLst>
            <p14:sldId id="444"/>
            <p14:sldId id="347"/>
            <p14:sldId id="343"/>
            <p14:sldId id="342"/>
            <p14:sldId id="346"/>
            <p14:sldId id="345"/>
            <p14:sldId id="372"/>
            <p14:sldId id="373"/>
            <p14:sldId id="393"/>
            <p14:sldId id="392"/>
          </p14:sldIdLst>
        </p14:section>
        <p14:section name="2 简单数据类型" id="{43627E2A-38FB-4302-8D24-7B866BE6F7D3}">
          <p14:sldIdLst>
            <p14:sldId id="445"/>
            <p14:sldId id="357"/>
            <p14:sldId id="336"/>
            <p14:sldId id="337"/>
            <p14:sldId id="401"/>
            <p14:sldId id="388"/>
            <p14:sldId id="339"/>
            <p14:sldId id="374"/>
            <p14:sldId id="375"/>
            <p14:sldId id="379"/>
            <p14:sldId id="340"/>
            <p14:sldId id="394"/>
            <p14:sldId id="377"/>
          </p14:sldIdLst>
        </p14:section>
        <p14:section name="3 控制结构" id="{82A268AA-8F22-4E0E-ABEC-F52714BBA6A0}">
          <p14:sldIdLst>
            <p14:sldId id="446"/>
            <p14:sldId id="359"/>
            <p14:sldId id="395"/>
            <p14:sldId id="362"/>
            <p14:sldId id="361"/>
            <p14:sldId id="397"/>
            <p14:sldId id="400"/>
            <p14:sldId id="404"/>
            <p14:sldId id="363"/>
            <p14:sldId id="405"/>
            <p14:sldId id="406"/>
            <p14:sldId id="407"/>
            <p14:sldId id="351"/>
          </p14:sldIdLst>
        </p14:section>
        <p14:section name="4 复杂数据结构与操作" id="{9ECDA48E-7ED4-4EEB-B063-C2EFC8F1FBAE}">
          <p14:sldIdLst>
            <p14:sldId id="447"/>
            <p14:sldId id="349"/>
            <p14:sldId id="378"/>
            <p14:sldId id="348"/>
            <p14:sldId id="417"/>
            <p14:sldId id="418"/>
            <p14:sldId id="419"/>
            <p14:sldId id="420"/>
            <p14:sldId id="421"/>
            <p14:sldId id="423"/>
            <p14:sldId id="422"/>
            <p14:sldId id="424"/>
            <p14:sldId id="427"/>
            <p14:sldId id="428"/>
            <p14:sldId id="430"/>
            <p14:sldId id="431"/>
            <p14:sldId id="399"/>
            <p14:sldId id="425"/>
            <p14:sldId id="432"/>
            <p14:sldId id="434"/>
            <p14:sldId id="435"/>
            <p14:sldId id="436"/>
            <p14:sldId id="398"/>
            <p14:sldId id="433"/>
            <p14:sldId id="437"/>
            <p14:sldId id="438"/>
            <p14:sldId id="440"/>
            <p14:sldId id="441"/>
            <p14:sldId id="442"/>
            <p14:sldId id="443"/>
            <p14:sldId id="426"/>
            <p14:sldId id="383"/>
          </p14:sldIdLst>
        </p14:section>
        <p14:section name="实验任务1" id="{377C3606-E22C-4E70-A6BC-94D2B927CC54}">
          <p14:sldIdLst>
            <p14:sldId id="413"/>
            <p14:sldId id="385"/>
            <p14:sldId id="386"/>
          </p14:sldIdLst>
        </p14:section>
        <p14:section name="5 函数与类" id="{01F3B295-C731-49A4-B7DA-6479C9385F1E}">
          <p14:sldIdLst>
            <p14:sldId id="448"/>
            <p14:sldId id="453"/>
            <p14:sldId id="455"/>
            <p14:sldId id="457"/>
            <p14:sldId id="458"/>
            <p14:sldId id="460"/>
            <p14:sldId id="461"/>
            <p14:sldId id="469"/>
            <p14:sldId id="463"/>
            <p14:sldId id="466"/>
            <p14:sldId id="467"/>
            <p14:sldId id="464"/>
            <p14:sldId id="470"/>
            <p14:sldId id="471"/>
            <p14:sldId id="472"/>
            <p14:sldId id="473"/>
            <p14:sldId id="474"/>
            <p14:sldId id="475"/>
            <p14:sldId id="454"/>
            <p14:sldId id="456"/>
            <p14:sldId id="478"/>
          </p14:sldIdLst>
        </p14:section>
        <p14:section name="6 文件与异常" id="{A48CD9A0-A395-4E83-B0FA-7973414B8F2B}">
          <p14:sldIdLst>
            <p14:sldId id="449"/>
            <p14:sldId id="390"/>
            <p14:sldId id="483"/>
            <p14:sldId id="486"/>
            <p14:sldId id="485"/>
            <p14:sldId id="487"/>
            <p14:sldId id="489"/>
            <p14:sldId id="482"/>
            <p14:sldId id="391"/>
          </p14:sldIdLst>
        </p14:section>
        <p14:section name="7 模块与库" id="{84EAAB26-D7E4-433B-988F-59810CB00497}">
          <p14:sldIdLst>
            <p14:sldId id="450"/>
            <p14:sldId id="465"/>
            <p14:sldId id="358"/>
            <p14:sldId id="479"/>
            <p14:sldId id="410"/>
            <p14:sldId id="476"/>
            <p14:sldId id="480"/>
            <p14:sldId id="481"/>
          </p14:sldIdLst>
        </p14:section>
        <p14:section name="8 总结" id="{53609BE6-0377-4500-BA4F-261FA3E47F0E}">
          <p14:sldIdLst>
            <p14:sldId id="451"/>
            <p14:sldId id="411"/>
          </p14:sldIdLst>
        </p14:section>
        <p14:section name="实验任务2" id="{6A8CFE72-DFE7-436D-B5C3-33A543553D72}">
          <p14:sldIdLst>
            <p14:sldId id="376"/>
            <p14:sldId id="381"/>
            <p14:sldId id="380"/>
            <p14:sldId id="415"/>
            <p14:sldId id="387"/>
            <p14:sldId id="484"/>
            <p14:sldId id="416"/>
            <p14:sldId id="300"/>
            <p14:sldId id="332"/>
          </p14:sldIdLst>
        </p14:section>
        <p14:section name="附录" id="{360E8C7D-B0FC-48BA-8E88-44E99FC26855}">
          <p14:sldIdLst>
            <p14:sldId id="352"/>
            <p14:sldId id="354"/>
            <p14:sldId id="35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 Zachary" initials="LZ" lastIdx="1" clrIdx="0">
    <p:extLst>
      <p:ext uri="{19B8F6BF-5375-455C-9EA6-DF929625EA0E}">
        <p15:presenceInfo xmlns:p15="http://schemas.microsoft.com/office/powerpoint/2012/main" userId="d296dc872e3bc4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81208" autoAdjust="0"/>
  </p:normalViewPr>
  <p:slideViewPr>
    <p:cSldViewPr snapToGrid="0">
      <p:cViewPr varScale="1">
        <p:scale>
          <a:sx n="92" d="100"/>
          <a:sy n="92" d="100"/>
        </p:scale>
        <p:origin x="972" y="96"/>
      </p:cViewPr>
      <p:guideLst/>
    </p:cSldViewPr>
  </p:slideViewPr>
  <p:notesTextViewPr>
    <p:cViewPr>
      <p:scale>
        <a:sx n="100" d="100"/>
        <a:sy n="100" d="100"/>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5C3EC-6300-4EC2-8DBE-D111A743E9DD}" type="datetimeFigureOut">
              <a:rPr lang="zh-CN" altLang="en-US" smtClean="0"/>
              <a:t>2023/02/20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5F0C3-1E9B-4008-AF2D-E3DF41C81895}" type="slidenum">
              <a:rPr lang="zh-CN" altLang="en-US" smtClean="0"/>
              <a:t>‹#›</a:t>
            </a:fld>
            <a:endParaRPr lang="zh-CN" altLang="en-US"/>
          </a:p>
        </p:txBody>
      </p:sp>
    </p:spTree>
    <p:extLst>
      <p:ext uri="{BB962C8B-B14F-4D97-AF65-F5344CB8AC3E}">
        <p14:creationId xmlns:p14="http://schemas.microsoft.com/office/powerpoint/2010/main" val="85395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大家好，我们开始上课</a:t>
            </a:r>
            <a:endParaRPr lang="en-US" altLang="zh-CN" dirty="0"/>
          </a:p>
          <a:p>
            <a:r>
              <a:rPr lang="zh-CN" altLang="en-US" dirty="0"/>
              <a:t>首先，欢迎大家来到人工智能实验的课堂</a:t>
            </a:r>
            <a:endParaRPr lang="en-US" altLang="zh-CN" dirty="0"/>
          </a:p>
          <a:p>
            <a:r>
              <a:rPr lang="zh-CN" altLang="en-US" dirty="0"/>
              <a:t>接下来，我们先为大家讲解实验课的一些基本要求</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a:t>
            </a:fld>
            <a:endParaRPr lang="zh-CN" altLang="en-US"/>
          </a:p>
        </p:txBody>
      </p:sp>
    </p:spTree>
    <p:extLst>
      <p:ext uri="{BB962C8B-B14F-4D97-AF65-F5344CB8AC3E}">
        <p14:creationId xmlns:p14="http://schemas.microsoft.com/office/powerpoint/2010/main" val="167564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带大家快速地熟悉</a:t>
            </a:r>
            <a:r>
              <a:rPr lang="en-US" altLang="zh-CN" dirty="0"/>
              <a:t>Python</a:t>
            </a:r>
            <a:r>
              <a:rPr lang="zh-CN" altLang="en-US" dirty="0"/>
              <a:t>中的重要基础概念，从而让大家上了这次课后，下来后能比较顺利地上手完成课下的实验任务，所以希望大家打起十二分精神，跟上节奏完成一会儿我们课堂上布置的一些小练习。</a:t>
            </a:r>
            <a:endParaRPr lang="en-US" altLang="zh-CN" dirty="0"/>
          </a:p>
          <a:p>
            <a:r>
              <a:rPr lang="zh-CN" altLang="en-US" dirty="0"/>
              <a:t>今天这节课，希望能讲完第</a:t>
            </a:r>
            <a:r>
              <a:rPr lang="en-US" altLang="zh-CN" dirty="0"/>
              <a:t>4</a:t>
            </a:r>
            <a:r>
              <a:rPr lang="zh-CN" altLang="en-US" dirty="0"/>
              <a:t>部分</a:t>
            </a:r>
            <a:endParaRPr lang="en-US" altLang="zh-CN" dirty="0"/>
          </a:p>
          <a:p>
            <a:endParaRPr lang="en-US" altLang="zh-CN" dirty="0"/>
          </a:p>
          <a:p>
            <a:endParaRPr lang="en-US" altLang="zh-CN" dirty="0"/>
          </a:p>
          <a:p>
            <a:r>
              <a:rPr lang="en-US" altLang="zh-CN" dirty="0"/>
              <a:t>1 </a:t>
            </a:r>
            <a:r>
              <a:rPr lang="zh-CN" altLang="en-US" dirty="0"/>
              <a:t>安装、</a:t>
            </a:r>
            <a:r>
              <a:rPr lang="en-US" altLang="zh-CN" dirty="0"/>
              <a:t>hello world</a:t>
            </a:r>
            <a:r>
              <a:rPr lang="zh-CN" altLang="en-US" dirty="0"/>
              <a:t>、用户输入、缩进初步、注释、引用传递初步；过渡到</a:t>
            </a:r>
            <a:r>
              <a:rPr lang="en-US" altLang="zh-CN" dirty="0"/>
              <a:t>2 </a:t>
            </a:r>
            <a:r>
              <a:rPr lang="zh-CN" altLang="en-US" dirty="0"/>
              <a:t>变量与数据类型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复杂数据结构（数据容器）：列表、元组、字典、集合</a:t>
            </a:r>
            <a:endParaRPr lang="en-US" altLang="zh-CN" dirty="0"/>
          </a:p>
          <a:p>
            <a:endParaRPr lang="en-US" altLang="zh-CN" dirty="0"/>
          </a:p>
          <a:p>
            <a:r>
              <a:rPr lang="zh-CN" altLang="en-US" dirty="0"/>
              <a:t>总结（思考题）：变量名是“别名”；字典中</a:t>
            </a:r>
            <a:r>
              <a:rPr lang="en-US" altLang="zh-CN" dirty="0"/>
              <a:t>key</a:t>
            </a:r>
            <a:r>
              <a:rPr lang="zh-CN" altLang="en-US" dirty="0"/>
              <a:t>的类型</a:t>
            </a:r>
            <a:endParaRPr lang="en-US" altLang="zh-CN" dirty="0"/>
          </a:p>
          <a:p>
            <a:endParaRPr lang="en-US" altLang="zh-CN" dirty="0"/>
          </a:p>
          <a:p>
            <a:r>
              <a:rPr lang="en-US" altLang="zh-CN" dirty="0"/>
              <a:t>pip</a:t>
            </a:r>
            <a:r>
              <a:rPr lang="zh-CN" altLang="en-US" dirty="0"/>
              <a:t>。</a:t>
            </a:r>
            <a:r>
              <a:rPr lang="en-US" altLang="zh-CN" dirty="0" err="1"/>
              <a:t>numpy</a:t>
            </a:r>
            <a:r>
              <a:rPr lang="zh-CN" altLang="en-US" dirty="0"/>
              <a:t>等、</a:t>
            </a:r>
            <a:r>
              <a:rPr lang="en-US" altLang="zh-CN" dirty="0" err="1"/>
              <a:t>jupyter</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10</a:t>
            </a:fld>
            <a:endParaRPr lang="zh-CN" altLang="en-US"/>
          </a:p>
        </p:txBody>
      </p:sp>
    </p:spTree>
    <p:extLst>
      <p:ext uri="{BB962C8B-B14F-4D97-AF65-F5344CB8AC3E}">
        <p14:creationId xmlns:p14="http://schemas.microsoft.com/office/powerpoint/2010/main" val="189344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11</a:t>
            </a:fld>
            <a:endParaRPr lang="zh-CN" altLang="en-US"/>
          </a:p>
        </p:txBody>
      </p:sp>
    </p:spTree>
    <p:extLst>
      <p:ext uri="{BB962C8B-B14F-4D97-AF65-F5344CB8AC3E}">
        <p14:creationId xmlns:p14="http://schemas.microsoft.com/office/powerpoint/2010/main" val="1701096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编译型 </a:t>
            </a:r>
            <a:r>
              <a:rPr lang="en-US" altLang="zh-CN" dirty="0"/>
              <a:t>vs </a:t>
            </a:r>
            <a:r>
              <a:rPr lang="zh-CN" altLang="en-US" dirty="0"/>
              <a:t>解释型</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12</a:t>
            </a:fld>
            <a:endParaRPr lang="zh-CN" altLang="en-US"/>
          </a:p>
        </p:txBody>
      </p:sp>
    </p:spTree>
    <p:extLst>
      <p:ext uri="{BB962C8B-B14F-4D97-AF65-F5344CB8AC3E}">
        <p14:creationId xmlns:p14="http://schemas.microsoft.com/office/powerpoint/2010/main" val="138388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a:t>
            </a:r>
            <a:r>
              <a:rPr lang="zh-CN" altLang="en-US" dirty="0"/>
              <a:t>解释器</a:t>
            </a:r>
            <a:endParaRPr lang="en-US" altLang="zh-CN" dirty="0"/>
          </a:p>
          <a:p>
            <a:r>
              <a:rPr lang="zh-CN" altLang="en-US" dirty="0"/>
              <a:t>建议大家跟着一起实践</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13</a:t>
            </a:fld>
            <a:endParaRPr lang="zh-CN" altLang="en-US"/>
          </a:p>
        </p:txBody>
      </p:sp>
    </p:spTree>
    <p:extLst>
      <p:ext uri="{BB962C8B-B14F-4D97-AF65-F5344CB8AC3E}">
        <p14:creationId xmlns:p14="http://schemas.microsoft.com/office/powerpoint/2010/main" val="1281752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记事本</a:t>
            </a:r>
            <a:endParaRPr lang="en-US" altLang="zh-CN" dirty="0"/>
          </a:p>
          <a:p>
            <a:r>
              <a:rPr lang="en-US" altLang="zh-CN" dirty="0"/>
              <a:t>sublime</a:t>
            </a:r>
            <a:r>
              <a:rPr lang="zh-CN" altLang="en-US" dirty="0"/>
              <a:t>；</a:t>
            </a:r>
            <a:r>
              <a:rPr lang="en-US" altLang="zh-CN" dirty="0" err="1"/>
              <a:t>vscode</a:t>
            </a:r>
            <a:endParaRPr lang="en-US" altLang="zh-CN" dirty="0"/>
          </a:p>
          <a:p>
            <a:r>
              <a:rPr lang="zh-CN" altLang="en-US" dirty="0"/>
              <a:t>现在请大家在你自己的电脑或实验室电脑上安装好</a:t>
            </a:r>
            <a:r>
              <a:rPr lang="en-US" altLang="zh-CN" dirty="0"/>
              <a:t>Python</a:t>
            </a:r>
            <a:r>
              <a:rPr lang="zh-CN" altLang="en-US" dirty="0"/>
              <a:t>，我这里也和大家同步一起安装</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14</a:t>
            </a:fld>
            <a:endParaRPr lang="zh-CN" altLang="en-US"/>
          </a:p>
        </p:txBody>
      </p:sp>
    </p:spTree>
    <p:extLst>
      <p:ext uri="{BB962C8B-B14F-4D97-AF65-F5344CB8AC3E}">
        <p14:creationId xmlns:p14="http://schemas.microsoft.com/office/powerpoint/2010/main" val="4216291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与字符串类型</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16</a:t>
            </a:fld>
            <a:endParaRPr lang="zh-CN" altLang="en-US"/>
          </a:p>
        </p:txBody>
      </p:sp>
    </p:spTree>
    <p:extLst>
      <p:ext uri="{BB962C8B-B14F-4D97-AF65-F5344CB8AC3E}">
        <p14:creationId xmlns:p14="http://schemas.microsoft.com/office/powerpoint/2010/main" val="23283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需要使用</a:t>
            </a:r>
            <a:r>
              <a:rPr lang="en-US" altLang="zh-CN" dirty="0"/>
              <a:t>str()</a:t>
            </a:r>
            <a:r>
              <a:rPr lang="zh-CN" altLang="en-US" dirty="0"/>
              <a:t>进行类型转换</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17</a:t>
            </a:fld>
            <a:endParaRPr lang="zh-CN" altLang="en-US"/>
          </a:p>
        </p:txBody>
      </p:sp>
    </p:spTree>
    <p:extLst>
      <p:ext uri="{BB962C8B-B14F-4D97-AF65-F5344CB8AC3E}">
        <p14:creationId xmlns:p14="http://schemas.microsoft.com/office/powerpoint/2010/main" val="475681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练习：打印输入的内容</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18</a:t>
            </a:fld>
            <a:endParaRPr lang="zh-CN" altLang="en-US"/>
          </a:p>
        </p:txBody>
      </p:sp>
    </p:spTree>
    <p:extLst>
      <p:ext uri="{BB962C8B-B14F-4D97-AF65-F5344CB8AC3E}">
        <p14:creationId xmlns:p14="http://schemas.microsoft.com/office/powerpoint/2010/main" val="181965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这一节比较简单，过</a:t>
            </a:r>
            <a:r>
              <a:rPr lang="en-US" altLang="zh-CN" dirty="0"/>
              <a:t>ppt</a:t>
            </a:r>
            <a:r>
              <a:rPr lang="zh-CN" altLang="en-US" dirty="0"/>
              <a:t>即可</a:t>
            </a:r>
          </a:p>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21</a:t>
            </a:fld>
            <a:endParaRPr lang="zh-CN" altLang="en-US"/>
          </a:p>
        </p:txBody>
      </p:sp>
    </p:spTree>
    <p:extLst>
      <p:ext uri="{BB962C8B-B14F-4D97-AF65-F5344CB8AC3E}">
        <p14:creationId xmlns:p14="http://schemas.microsoft.com/office/powerpoint/2010/main" val="6486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布尔值注意大写</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22</a:t>
            </a:fld>
            <a:endParaRPr lang="zh-CN" altLang="en-US"/>
          </a:p>
        </p:txBody>
      </p:sp>
    </p:spTree>
    <p:extLst>
      <p:ext uri="{BB962C8B-B14F-4D97-AF65-F5344CB8AC3E}">
        <p14:creationId xmlns:p14="http://schemas.microsoft.com/office/powerpoint/2010/main" val="170115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超算习堂和</a:t>
            </a:r>
            <a:r>
              <a:rPr lang="en-US" altLang="zh-CN" dirty="0"/>
              <a:t>Q</a:t>
            </a:r>
            <a:r>
              <a:rPr lang="zh-CN" altLang="en-US" dirty="0"/>
              <a:t>群大家上午理论课时都加入了吧？如果还有没有加入的同学，请把这一页拍下来，等会尽快加入一下。</a:t>
            </a:r>
            <a:endParaRPr lang="en-US" altLang="zh-CN" dirty="0"/>
          </a:p>
          <a:p>
            <a:r>
              <a:rPr lang="en-US" altLang="zh-CN" dirty="0"/>
              <a:t>//</a:t>
            </a:r>
            <a:r>
              <a:rPr lang="zh-CN" altLang="en-US" dirty="0"/>
              <a:t>这个是实验课和理论课共用的，一般理论和实验课的课件会放在“课时列表”中，（理论和实验课的参考材料等会放在“参考材料”中）。</a:t>
            </a:r>
            <a:endParaRPr lang="en-US" altLang="zh-CN" dirty="0"/>
          </a:p>
          <a:p>
            <a:r>
              <a:rPr lang="en-US" altLang="zh-CN" dirty="0"/>
              <a:t>//</a:t>
            </a:r>
            <a:r>
              <a:rPr lang="zh-CN" altLang="en-US" dirty="0"/>
              <a:t>实验任务在“课程作业”中查看与提交，实验的材料也会附在里面提供下载。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a:t>
            </a:r>
            <a:r>
              <a:rPr lang="zh-CN" altLang="en-US" dirty="0">
                <a:latin typeface="Times New Roman" panose="02020603050405020304" pitchFamily="18" charset="0"/>
                <a:cs typeface="Times New Roman" panose="02020603050405020304" pitchFamily="18" charset="0"/>
              </a:rPr>
              <a:t>请大家在超算习堂的账号信息中，完善好真实姓名和学号，便于我们批改实验。</a:t>
            </a:r>
            <a:endParaRPr lang="en-US" altLang="zh-CN" dirty="0">
              <a:latin typeface="Times New Roman" panose="02020603050405020304" pitchFamily="18" charset="0"/>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2</a:t>
            </a:fld>
            <a:endParaRPr lang="zh-CN" altLang="en-US"/>
          </a:p>
        </p:txBody>
      </p:sp>
    </p:spTree>
    <p:extLst>
      <p:ext uri="{BB962C8B-B14F-4D97-AF65-F5344CB8AC3E}">
        <p14:creationId xmlns:p14="http://schemas.microsoft.com/office/powerpoint/2010/main" val="4134366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类型转换</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23</a:t>
            </a:fld>
            <a:endParaRPr lang="zh-CN" altLang="en-US"/>
          </a:p>
        </p:txBody>
      </p:sp>
    </p:spTree>
    <p:extLst>
      <p:ext uri="{BB962C8B-B14F-4D97-AF65-F5344CB8AC3E}">
        <p14:creationId xmlns:p14="http://schemas.microsoft.com/office/powerpoint/2010/main" val="4167630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与整数的运算一样</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24</a:t>
            </a:fld>
            <a:endParaRPr lang="zh-CN" altLang="en-US"/>
          </a:p>
        </p:txBody>
      </p:sp>
    </p:spTree>
    <p:extLst>
      <p:ext uri="{BB962C8B-B14F-4D97-AF65-F5344CB8AC3E}">
        <p14:creationId xmlns:p14="http://schemas.microsoft.com/office/powerpoint/2010/main" val="248460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其它</a:t>
            </a:r>
            <a:r>
              <a:rPr lang="en-US" altLang="zh-CN" b="1" dirty="0"/>
              <a:t>TA</a:t>
            </a:r>
            <a:r>
              <a:rPr lang="zh-CN" altLang="en-US" b="1" dirty="0"/>
              <a:t>小伙伴们注意，这几页及对应代码可以改一下名字，做</a:t>
            </a:r>
            <a:r>
              <a:rPr lang="en-US" altLang="zh-CN" b="1" dirty="0"/>
              <a:t>PPT</a:t>
            </a:r>
            <a:r>
              <a:rPr lang="zh-CN" altLang="en-US" b="1" dirty="0"/>
              <a:t>的时候没想那么多，直接拿自己名字做例子了（</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28</a:t>
            </a:fld>
            <a:endParaRPr lang="zh-CN" altLang="en-US"/>
          </a:p>
        </p:txBody>
      </p:sp>
    </p:spTree>
    <p:extLst>
      <p:ext uri="{BB962C8B-B14F-4D97-AF65-F5344CB8AC3E}">
        <p14:creationId xmlns:p14="http://schemas.microsoft.com/office/powerpoint/2010/main" val="1790016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29</a:t>
            </a:fld>
            <a:endParaRPr lang="zh-CN" altLang="en-US"/>
          </a:p>
        </p:txBody>
      </p:sp>
    </p:spTree>
    <p:extLst>
      <p:ext uri="{BB962C8B-B14F-4D97-AF65-F5344CB8AC3E}">
        <p14:creationId xmlns:p14="http://schemas.microsoft.com/office/powerpoint/2010/main" val="352385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列表：后面讲</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30</a:t>
            </a:fld>
            <a:endParaRPr lang="zh-CN" altLang="en-US"/>
          </a:p>
        </p:txBody>
      </p:sp>
    </p:spTree>
    <p:extLst>
      <p:ext uri="{BB962C8B-B14F-4D97-AF65-F5344CB8AC3E}">
        <p14:creationId xmlns:p14="http://schemas.microsoft.com/office/powerpoint/2010/main" val="3162441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布尔值注意大写</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32</a:t>
            </a:fld>
            <a:endParaRPr lang="zh-CN" altLang="en-US"/>
          </a:p>
        </p:txBody>
      </p:sp>
    </p:spTree>
    <p:extLst>
      <p:ext uri="{BB962C8B-B14F-4D97-AF65-F5344CB8AC3E}">
        <p14:creationId xmlns:p14="http://schemas.microsoft.com/office/powerpoint/2010/main" val="307977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5~10</a:t>
            </a:r>
            <a:r>
              <a:rPr lang="zh-CN" altLang="en-US" dirty="0"/>
              <a:t>分钟</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33</a:t>
            </a:fld>
            <a:endParaRPr lang="zh-CN" altLang="en-US"/>
          </a:p>
        </p:txBody>
      </p:sp>
    </p:spTree>
    <p:extLst>
      <p:ext uri="{BB962C8B-B14F-4D97-AF65-F5344CB8AC3E}">
        <p14:creationId xmlns:p14="http://schemas.microsoft.com/office/powerpoint/2010/main" val="3338057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34</a:t>
            </a:fld>
            <a:endParaRPr lang="zh-CN" altLang="en-US"/>
          </a:p>
        </p:txBody>
      </p:sp>
    </p:spTree>
    <p:extLst>
      <p:ext uri="{BB962C8B-B14F-4D97-AF65-F5344CB8AC3E}">
        <p14:creationId xmlns:p14="http://schemas.microsoft.com/office/powerpoint/2010/main" val="589344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a:t>
            </a:r>
            <a:r>
              <a:rPr lang="zh-CN" altLang="en-US" dirty="0"/>
              <a:t>循环在下一节与列表一起讲</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35</a:t>
            </a:fld>
            <a:endParaRPr lang="zh-CN" altLang="en-US"/>
          </a:p>
        </p:txBody>
      </p:sp>
    </p:spTree>
    <p:extLst>
      <p:ext uri="{BB962C8B-B14F-4D97-AF65-F5344CB8AC3E}">
        <p14:creationId xmlns:p14="http://schemas.microsoft.com/office/powerpoint/2010/main" val="3305970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a:t>
            </a:r>
          </a:p>
          <a:p>
            <a:endParaRPr lang="en-US" altLang="zh-CN" dirty="0"/>
          </a:p>
          <a:p>
            <a:r>
              <a:rPr lang="zh-CN" altLang="en-US" dirty="0"/>
              <a:t>无括号、冒号</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36</a:t>
            </a:fld>
            <a:endParaRPr lang="zh-CN" altLang="en-US"/>
          </a:p>
        </p:txBody>
      </p:sp>
    </p:spTree>
    <p:extLst>
      <p:ext uri="{BB962C8B-B14F-4D97-AF65-F5344CB8AC3E}">
        <p14:creationId xmlns:p14="http://schemas.microsoft.com/office/powerpoint/2010/main" val="61909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一般来说，每周实验课的课上</a:t>
            </a:r>
            <a:r>
              <a:rPr lang="en-US" altLang="zh-CN" dirty="0"/>
              <a:t>90</a:t>
            </a:r>
            <a:r>
              <a:rPr lang="zh-CN" altLang="en-US" dirty="0"/>
              <a:t>分钟，首先由助教讲课并布置实验任务，课程内容要么是复习实验所需的理论课知识，要么是补充介绍一些实验所需的扩展知识。</a:t>
            </a:r>
            <a:endParaRPr lang="en-US" altLang="zh-CN" dirty="0"/>
          </a:p>
          <a:p>
            <a:r>
              <a:rPr lang="zh-CN" altLang="en-US" dirty="0"/>
              <a:t>剩下的时间会安排对前一周实验的验收。最后，在下课前我们会进行考勤。</a:t>
            </a:r>
            <a:endParaRPr lang="en-US" altLang="zh-CN" dirty="0"/>
          </a:p>
          <a:p>
            <a:endParaRPr lang="en-US" altLang="zh-CN" dirty="0"/>
          </a:p>
          <a:p>
            <a:r>
              <a:rPr lang="zh-CN" altLang="en-US" dirty="0"/>
              <a:t>实验需要一定的数学基础以及编程基础，编程语言使用</a:t>
            </a:r>
            <a:r>
              <a:rPr lang="en-US" altLang="zh-CN" dirty="0"/>
              <a:t>Python</a:t>
            </a:r>
            <a:r>
              <a:rPr lang="zh-CN" altLang="en-US" dirty="0"/>
              <a:t>、</a:t>
            </a:r>
            <a:r>
              <a:rPr lang="en-US" altLang="zh-CN" dirty="0"/>
              <a:t>C++</a:t>
            </a:r>
            <a:r>
              <a:rPr lang="zh-CN" altLang="en-US" dirty="0"/>
              <a:t>或</a:t>
            </a:r>
            <a:r>
              <a:rPr lang="en-US" altLang="zh-CN" dirty="0"/>
              <a:t>Java</a:t>
            </a:r>
            <a:r>
              <a:rPr lang="zh-CN" altLang="en-US" dirty="0"/>
              <a:t>，如果想使用其它编程语言请询问助教。注意，不能使用现有的算法高级库，除非我们特别说明。尤其是如果你使用</a:t>
            </a:r>
            <a:r>
              <a:rPr lang="en-US" altLang="zh-CN" dirty="0"/>
              <a:t>Python</a:t>
            </a:r>
            <a:r>
              <a:rPr lang="zh-CN" altLang="en-US" dirty="0"/>
              <a:t>的话，要特别注意这个情况，因为</a:t>
            </a:r>
            <a:r>
              <a:rPr lang="en-US" altLang="zh-CN" dirty="0"/>
              <a:t>Python</a:t>
            </a:r>
            <a:r>
              <a:rPr lang="zh-CN" altLang="en-US" dirty="0"/>
              <a:t>中可调用的库特别多。什么意思呢？这里的算法高级库指的是针对某个算法的顶层</a:t>
            </a:r>
            <a:r>
              <a:rPr lang="en-US" altLang="zh-CN" dirty="0"/>
              <a:t>API</a:t>
            </a:r>
            <a:r>
              <a:rPr lang="zh-CN" altLang="en-US" dirty="0"/>
              <a:t>，例如这周实验要求大家实现</a:t>
            </a:r>
            <a:r>
              <a:rPr lang="en-US" altLang="zh-CN" dirty="0"/>
              <a:t>Dijkstra</a:t>
            </a:r>
            <a:r>
              <a:rPr lang="zh-CN" altLang="en-US" dirty="0"/>
              <a:t>算法，那么，如果有一个库直接提供了</a:t>
            </a:r>
            <a:r>
              <a:rPr lang="en-US" altLang="zh-CN" dirty="0"/>
              <a:t>Dijkstra</a:t>
            </a:r>
            <a:r>
              <a:rPr lang="zh-CN" altLang="en-US" dirty="0"/>
              <a:t>算法的函数，你是不能直接调用的。而一些基础库例如矩阵运算、常见的数据结构、</a:t>
            </a:r>
            <a:r>
              <a:rPr lang="en-US" altLang="zh-CN" dirty="0"/>
              <a:t>C++</a:t>
            </a:r>
            <a:r>
              <a:rPr lang="zh-CN" altLang="en-US" dirty="0"/>
              <a:t>的</a:t>
            </a:r>
            <a:r>
              <a:rPr lang="en-US" altLang="zh-CN" dirty="0"/>
              <a:t>STL</a:t>
            </a:r>
            <a:r>
              <a:rPr lang="zh-CN" altLang="en-US" dirty="0"/>
              <a:t>等提供基础支撑的库，是可以用的。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可以说，只有能够自己手写人工智能与机器学习算法而不调库，人工智能和机器学习才算是真正入门了。所以这门实验课程，就给大家提供这样的机会，希望大家好好把握住这一点。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禁止抄袭！禁止抄袭！禁止抄袭！代码和实验报告都禁止抄袭，否则会有严重后果。只要实验是你自己做的，即使做得很一般，甚至没有达到要求，但你认真了，或多或少学到东西了，最后实验都是能通过的。但如果抄袭，一旦发现并确认，则本次实验计为</a:t>
            </a:r>
            <a:r>
              <a:rPr lang="en-US" altLang="zh-CN" dirty="0"/>
              <a:t>0</a:t>
            </a:r>
            <a:r>
              <a:rPr lang="zh-CN" altLang="en-US" dirty="0"/>
              <a:t>分。而每次实验在总评中的占比还是比较大的，如果多次被发现抄袭，那大概率这门课你就无法通过了。总而言之，这是学校非常重视的底线和原则问题，千万不要触碰。</a:t>
            </a:r>
            <a:endParaRPr lang="en-US" altLang="zh-CN" dirty="0"/>
          </a:p>
          <a:p>
            <a:r>
              <a:rPr lang="zh-CN" altLang="en-US" dirty="0"/>
              <a:t>特别提醒一下，以前我们发现有同学大量抄袭往年学长学姐的实验，这也是零容忍的。而且今年的实验安排相比于往年，有较多变化，大家可以不必费力气找往年报告了。</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3</a:t>
            </a:fld>
            <a:endParaRPr lang="zh-CN" altLang="en-US"/>
          </a:p>
        </p:txBody>
      </p:sp>
    </p:spTree>
    <p:extLst>
      <p:ext uri="{BB962C8B-B14F-4D97-AF65-F5344CB8AC3E}">
        <p14:creationId xmlns:p14="http://schemas.microsoft.com/office/powerpoint/2010/main" val="385896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a:t>
            </a:r>
          </a:p>
          <a:p>
            <a:endParaRPr lang="en-US" altLang="zh-CN" dirty="0"/>
          </a:p>
          <a:p>
            <a:r>
              <a:rPr lang="zh-CN" altLang="en-US" dirty="0"/>
              <a:t>无括号、冒号</a:t>
            </a:r>
            <a:endParaRPr lang="en-US" altLang="zh-CN" dirty="0"/>
          </a:p>
          <a:p>
            <a:endParaRPr lang="en-US" altLang="zh-CN" dirty="0"/>
          </a:p>
          <a:p>
            <a:r>
              <a:rPr lang="zh-CN" altLang="en-US" dirty="0"/>
              <a:t>变量的生命周期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与编译型语言不同，</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代码由其解释器</a:t>
            </a:r>
            <a:r>
              <a:rPr lang="zh-CN" altLang="en-US" dirty="0">
                <a:solidFill>
                  <a:srgbClr val="FF0000"/>
                </a:solidFill>
                <a:latin typeface="Times New Roman" panose="02020603050405020304" pitchFamily="18" charset="0"/>
                <a:cs typeface="Times New Roman" panose="02020603050405020304" pitchFamily="18" charset="0"/>
              </a:rPr>
              <a:t>逐行</a:t>
            </a:r>
            <a:r>
              <a:rPr lang="zh-CN" altLang="en-US" dirty="0">
                <a:latin typeface="Times New Roman" panose="02020603050405020304" pitchFamily="18" charset="0"/>
                <a:cs typeface="Times New Roman" panose="02020603050405020304" pitchFamily="18" charset="0"/>
              </a:rPr>
              <a:t>解读运行</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9C5F0C3-1E9B-4008-AF2D-E3DF41C81895}" type="slidenum">
              <a:rPr lang="zh-CN" altLang="en-US" smtClean="0"/>
              <a:t>37</a:t>
            </a:fld>
            <a:endParaRPr lang="zh-CN" altLang="en-US"/>
          </a:p>
        </p:txBody>
      </p:sp>
    </p:spTree>
    <p:extLst>
      <p:ext uri="{BB962C8B-B14F-4D97-AF65-F5344CB8AC3E}">
        <p14:creationId xmlns:p14="http://schemas.microsoft.com/office/powerpoint/2010/main" val="231242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a:t>
            </a:r>
            <a:r>
              <a:rPr lang="en-US" altLang="zh-CN" dirty="0"/>
              <a:t>!</a:t>
            </a:r>
            <a:r>
              <a:rPr lang="zh-CN" altLang="en-US" dirty="0"/>
              <a:t>，而是</a:t>
            </a:r>
            <a:r>
              <a:rPr lang="en-US" altLang="zh-CN" dirty="0"/>
              <a:t>not</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40</a:t>
            </a:fld>
            <a:endParaRPr lang="zh-CN" altLang="en-US"/>
          </a:p>
        </p:txBody>
      </p:sp>
    </p:spTree>
    <p:extLst>
      <p:ext uri="{BB962C8B-B14F-4D97-AF65-F5344CB8AC3E}">
        <p14:creationId xmlns:p14="http://schemas.microsoft.com/office/powerpoint/2010/main" val="295982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 while</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41</a:t>
            </a:fld>
            <a:endParaRPr lang="zh-CN" altLang="en-US"/>
          </a:p>
        </p:txBody>
      </p:sp>
    </p:spTree>
    <p:extLst>
      <p:ext uri="{BB962C8B-B14F-4D97-AF65-F5344CB8AC3E}">
        <p14:creationId xmlns:p14="http://schemas.microsoft.com/office/powerpoint/2010/main" val="459436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可用左下实现</a:t>
            </a:r>
            <a:r>
              <a:rPr lang="en-US" altLang="zh-CN" dirty="0"/>
              <a:t>do while</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42</a:t>
            </a:fld>
            <a:endParaRPr lang="zh-CN" altLang="en-US"/>
          </a:p>
        </p:txBody>
      </p:sp>
    </p:spTree>
    <p:extLst>
      <p:ext uri="{BB962C8B-B14F-4D97-AF65-F5344CB8AC3E}">
        <p14:creationId xmlns:p14="http://schemas.microsoft.com/office/powerpoint/2010/main" val="845778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 while</a:t>
            </a:r>
          </a:p>
          <a:p>
            <a:r>
              <a:rPr lang="zh-CN" altLang="en-US" dirty="0"/>
              <a:t>扩展一些骚操作</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43</a:t>
            </a:fld>
            <a:endParaRPr lang="zh-CN" altLang="en-US"/>
          </a:p>
        </p:txBody>
      </p:sp>
    </p:spTree>
    <p:extLst>
      <p:ext uri="{BB962C8B-B14F-4D97-AF65-F5344CB8AC3E}">
        <p14:creationId xmlns:p14="http://schemas.microsoft.com/office/powerpoint/2010/main" val="786845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44</a:t>
            </a:fld>
            <a:endParaRPr lang="zh-CN" altLang="en-US"/>
          </a:p>
        </p:txBody>
      </p:sp>
    </p:spTree>
    <p:extLst>
      <p:ext uri="{BB962C8B-B14F-4D97-AF65-F5344CB8AC3E}">
        <p14:creationId xmlns:p14="http://schemas.microsoft.com/office/powerpoint/2010/main" val="935045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猜数字（</a:t>
            </a:r>
            <a:r>
              <a:rPr lang="en-US" altLang="zh-CN" dirty="0"/>
              <a:t>42</a:t>
            </a:r>
            <a:r>
              <a:rPr lang="zh-CN" altLang="en-US" dirty="0"/>
              <a:t>）</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46</a:t>
            </a:fld>
            <a:endParaRPr lang="zh-CN" altLang="en-US"/>
          </a:p>
        </p:txBody>
      </p:sp>
    </p:spTree>
    <p:extLst>
      <p:ext uri="{BB962C8B-B14F-4D97-AF65-F5344CB8AC3E}">
        <p14:creationId xmlns:p14="http://schemas.microsoft.com/office/powerpoint/2010/main" val="2220591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今天的重头戏</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47</a:t>
            </a:fld>
            <a:endParaRPr lang="zh-CN" altLang="en-US"/>
          </a:p>
        </p:txBody>
      </p:sp>
    </p:spTree>
    <p:extLst>
      <p:ext uri="{BB962C8B-B14F-4D97-AF65-F5344CB8AC3E}">
        <p14:creationId xmlns:p14="http://schemas.microsoft.com/office/powerpoint/2010/main" val="394774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a:t>
            </a:r>
            <a:r>
              <a:rPr lang="zh-CN" altLang="en-US" dirty="0"/>
              <a:t>自带</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48</a:t>
            </a:fld>
            <a:endParaRPr lang="zh-CN" altLang="en-US"/>
          </a:p>
        </p:txBody>
      </p:sp>
    </p:spTree>
    <p:extLst>
      <p:ext uri="{BB962C8B-B14F-4D97-AF65-F5344CB8AC3E}">
        <p14:creationId xmlns:p14="http://schemas.microsoft.com/office/powerpoint/2010/main" val="3174276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字符串的</a:t>
            </a:r>
            <a:r>
              <a:rPr lang="en-US" altLang="zh-CN" dirty="0"/>
              <a:t>split()</a:t>
            </a:r>
            <a:r>
              <a:rPr lang="zh-CN" altLang="en-US" dirty="0"/>
              <a:t>方法</a:t>
            </a:r>
            <a:endParaRPr lang="en-US" altLang="zh-CN" dirty="0"/>
          </a:p>
          <a:p>
            <a:r>
              <a:rPr lang="zh-CN" altLang="en-US" dirty="0"/>
              <a:t>列表是重头戏</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49</a:t>
            </a:fld>
            <a:endParaRPr lang="zh-CN" altLang="en-US"/>
          </a:p>
        </p:txBody>
      </p:sp>
    </p:spTree>
    <p:extLst>
      <p:ext uri="{BB962C8B-B14F-4D97-AF65-F5344CB8AC3E}">
        <p14:creationId xmlns:p14="http://schemas.microsoft.com/office/powerpoint/2010/main" val="158330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这里我们列出了这学期</a:t>
            </a:r>
            <a:r>
              <a:rPr lang="zh-CN" altLang="en-US" b="1" dirty="0"/>
              <a:t>暂定</a:t>
            </a:r>
            <a:r>
              <a:rPr lang="zh-CN" altLang="en-US" dirty="0"/>
              <a:t>的实验课程与安排。我们会有</a:t>
            </a:r>
            <a:r>
              <a:rPr lang="en-US" altLang="zh-CN" dirty="0"/>
              <a:t>6</a:t>
            </a:r>
            <a:r>
              <a:rPr lang="zh-CN" altLang="en-US" dirty="0"/>
              <a:t>到</a:t>
            </a:r>
            <a:r>
              <a:rPr lang="en-US" altLang="zh-CN" dirty="0"/>
              <a:t>7</a:t>
            </a:r>
            <a:r>
              <a:rPr lang="zh-CN" altLang="en-US" dirty="0"/>
              <a:t>个实验板块，我们在表格中用颜色标注出来了。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一般在每个板块结束后，统一收该板块的全部实验，并统一写一份实验报告。但每周我们都会找同学对上一周的实验内容进行验收，所以每次布置的实验还是要在下次上课前完成。</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4</a:t>
            </a:fld>
            <a:endParaRPr lang="zh-CN" altLang="en-US"/>
          </a:p>
        </p:txBody>
      </p:sp>
    </p:spTree>
    <p:extLst>
      <p:ext uri="{BB962C8B-B14F-4D97-AF65-F5344CB8AC3E}">
        <p14:creationId xmlns:p14="http://schemas.microsoft.com/office/powerpoint/2010/main" val="620803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倒数第一个，倒数第三个</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50</a:t>
            </a:fld>
            <a:endParaRPr lang="zh-CN" altLang="en-US"/>
          </a:p>
        </p:txBody>
      </p:sp>
    </p:spTree>
    <p:extLst>
      <p:ext uri="{BB962C8B-B14F-4D97-AF65-F5344CB8AC3E}">
        <p14:creationId xmlns:p14="http://schemas.microsoft.com/office/powerpoint/2010/main" val="156110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51</a:t>
            </a:fld>
            <a:endParaRPr lang="zh-CN" altLang="en-US"/>
          </a:p>
        </p:txBody>
      </p:sp>
    </p:spTree>
    <p:extLst>
      <p:ext uri="{BB962C8B-B14F-4D97-AF65-F5344CB8AC3E}">
        <p14:creationId xmlns:p14="http://schemas.microsoft.com/office/powerpoint/2010/main" val="441185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52</a:t>
            </a:fld>
            <a:endParaRPr lang="zh-CN" altLang="en-US"/>
          </a:p>
        </p:txBody>
      </p:sp>
    </p:spTree>
    <p:extLst>
      <p:ext uri="{BB962C8B-B14F-4D97-AF65-F5344CB8AC3E}">
        <p14:creationId xmlns:p14="http://schemas.microsoft.com/office/powerpoint/2010/main" val="1119194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53</a:t>
            </a:fld>
            <a:endParaRPr lang="zh-CN" altLang="en-US"/>
          </a:p>
        </p:txBody>
      </p:sp>
    </p:spTree>
    <p:extLst>
      <p:ext uri="{BB962C8B-B14F-4D97-AF65-F5344CB8AC3E}">
        <p14:creationId xmlns:p14="http://schemas.microsoft.com/office/powerpoint/2010/main" val="6069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54</a:t>
            </a:fld>
            <a:endParaRPr lang="zh-CN" altLang="en-US"/>
          </a:p>
        </p:txBody>
      </p:sp>
    </p:spTree>
    <p:extLst>
      <p:ext uri="{BB962C8B-B14F-4D97-AF65-F5344CB8AC3E}">
        <p14:creationId xmlns:p14="http://schemas.microsoft.com/office/powerpoint/2010/main" val="2670911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59</a:t>
            </a:fld>
            <a:endParaRPr lang="zh-CN" altLang="en-US"/>
          </a:p>
        </p:txBody>
      </p:sp>
    </p:spTree>
    <p:extLst>
      <p:ext uri="{BB962C8B-B14F-4D97-AF65-F5344CB8AC3E}">
        <p14:creationId xmlns:p14="http://schemas.microsoft.com/office/powerpoint/2010/main" val="282206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60</a:t>
            </a:fld>
            <a:endParaRPr lang="zh-CN" altLang="en-US"/>
          </a:p>
        </p:txBody>
      </p:sp>
    </p:spTree>
    <p:extLst>
      <p:ext uri="{BB962C8B-B14F-4D97-AF65-F5344CB8AC3E}">
        <p14:creationId xmlns:p14="http://schemas.microsoft.com/office/powerpoint/2010/main" val="3827849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61</a:t>
            </a:fld>
            <a:endParaRPr lang="zh-CN" altLang="en-US"/>
          </a:p>
        </p:txBody>
      </p:sp>
    </p:spTree>
    <p:extLst>
      <p:ext uri="{BB962C8B-B14F-4D97-AF65-F5344CB8AC3E}">
        <p14:creationId xmlns:p14="http://schemas.microsoft.com/office/powerpoint/2010/main" val="722604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重要，非常容易踩坑</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62</a:t>
            </a:fld>
            <a:endParaRPr lang="zh-CN" altLang="en-US"/>
          </a:p>
        </p:txBody>
      </p:sp>
    </p:spTree>
    <p:extLst>
      <p:ext uri="{BB962C8B-B14F-4D97-AF65-F5344CB8AC3E}">
        <p14:creationId xmlns:p14="http://schemas.microsoft.com/office/powerpoint/2010/main" val="703796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小整数和大整数</a:t>
            </a:r>
          </a:p>
          <a:p>
            <a:endParaRPr lang="en-US" altLang="zh-CN" dirty="0"/>
          </a:p>
          <a:p>
            <a:r>
              <a:rPr lang="en-US" altLang="zh-CN" dirty="0"/>
              <a:t>python</a:t>
            </a:r>
            <a:r>
              <a:rPr lang="zh-CN" altLang="en-US" dirty="0"/>
              <a:t>大整数 特殊的内存管理机制</a:t>
            </a:r>
            <a:endParaRPr lang="en-US" altLang="zh-CN" dirty="0"/>
          </a:p>
          <a:p>
            <a:r>
              <a:rPr lang="zh-CN" altLang="en-US" dirty="0"/>
              <a:t>思考题</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63</a:t>
            </a:fld>
            <a:endParaRPr lang="zh-CN" altLang="en-US"/>
          </a:p>
        </p:txBody>
      </p:sp>
    </p:spTree>
    <p:extLst>
      <p:ext uri="{BB962C8B-B14F-4D97-AF65-F5344CB8AC3E}">
        <p14:creationId xmlns:p14="http://schemas.microsoft.com/office/powerpoint/2010/main" val="327043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实验成绩暂定的计算方法我们也先暂时给出，包括考勤、平时实验、操作考试。而各部分的成绩占比，包括我们的课程安排，后续都有可能结合实际情况，随着课程进程进行动态调整。</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5</a:t>
            </a:fld>
            <a:endParaRPr lang="zh-CN" altLang="en-US"/>
          </a:p>
        </p:txBody>
      </p:sp>
    </p:spTree>
    <p:extLst>
      <p:ext uri="{BB962C8B-B14F-4D97-AF65-F5344CB8AC3E}">
        <p14:creationId xmlns:p14="http://schemas.microsoft.com/office/powerpoint/2010/main" val="10753347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64</a:t>
            </a:fld>
            <a:endParaRPr lang="zh-CN" altLang="en-US"/>
          </a:p>
        </p:txBody>
      </p:sp>
    </p:spTree>
    <p:extLst>
      <p:ext uri="{BB962C8B-B14F-4D97-AF65-F5344CB8AC3E}">
        <p14:creationId xmlns:p14="http://schemas.microsoft.com/office/powerpoint/2010/main" val="99741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65</a:t>
            </a:fld>
            <a:endParaRPr lang="zh-CN" altLang="en-US"/>
          </a:p>
        </p:txBody>
      </p:sp>
    </p:spTree>
    <p:extLst>
      <p:ext uri="{BB962C8B-B14F-4D97-AF65-F5344CB8AC3E}">
        <p14:creationId xmlns:p14="http://schemas.microsoft.com/office/powerpoint/2010/main" val="682764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66</a:t>
            </a:fld>
            <a:endParaRPr lang="zh-CN" altLang="en-US"/>
          </a:p>
        </p:txBody>
      </p:sp>
    </p:spTree>
    <p:extLst>
      <p:ext uri="{BB962C8B-B14F-4D97-AF65-F5344CB8AC3E}">
        <p14:creationId xmlns:p14="http://schemas.microsoft.com/office/powerpoint/2010/main" val="1553463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67</a:t>
            </a:fld>
            <a:endParaRPr lang="zh-CN" altLang="en-US"/>
          </a:p>
        </p:txBody>
      </p:sp>
    </p:spTree>
    <p:extLst>
      <p:ext uri="{BB962C8B-B14F-4D97-AF65-F5344CB8AC3E}">
        <p14:creationId xmlns:p14="http://schemas.microsoft.com/office/powerpoint/2010/main" val="2562214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什么是元组？</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69</a:t>
            </a:fld>
            <a:endParaRPr lang="zh-CN" altLang="en-US"/>
          </a:p>
        </p:txBody>
      </p:sp>
    </p:spTree>
    <p:extLst>
      <p:ext uri="{BB962C8B-B14F-4D97-AF65-F5344CB8AC3E}">
        <p14:creationId xmlns:p14="http://schemas.microsoft.com/office/powerpoint/2010/main" val="4103386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一般用得不多，有兴趣的同学自行了解一下即可</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71</a:t>
            </a:fld>
            <a:endParaRPr lang="zh-CN" altLang="en-US"/>
          </a:p>
        </p:txBody>
      </p:sp>
    </p:spTree>
    <p:extLst>
      <p:ext uri="{BB962C8B-B14F-4D97-AF65-F5344CB8AC3E}">
        <p14:creationId xmlns:p14="http://schemas.microsoft.com/office/powerpoint/2010/main" val="4041760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a:t>
            </a:r>
            <a:r>
              <a:rPr lang="en-US" altLang="zh-CN" dirty="0"/>
              <a:t>C++</a:t>
            </a:r>
            <a:r>
              <a:rPr lang="zh-CN" altLang="en-US" dirty="0"/>
              <a:t> </a:t>
            </a:r>
            <a:r>
              <a:rPr lang="en-US" altLang="zh-CN" dirty="0"/>
              <a:t>STL</a:t>
            </a:r>
            <a:r>
              <a:rPr lang="zh-CN" altLang="en-US" dirty="0"/>
              <a:t>中的</a:t>
            </a:r>
            <a:r>
              <a:rPr lang="en-US" altLang="zh-CN" dirty="0"/>
              <a:t>map</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72</a:t>
            </a:fld>
            <a:endParaRPr lang="zh-CN" altLang="en-US"/>
          </a:p>
        </p:txBody>
      </p:sp>
    </p:spTree>
    <p:extLst>
      <p:ext uri="{BB962C8B-B14F-4D97-AF65-F5344CB8AC3E}">
        <p14:creationId xmlns:p14="http://schemas.microsoft.com/office/powerpoint/2010/main" val="27958665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矩阵乘法</a:t>
            </a:r>
            <a:endParaRPr lang="en-US" altLang="zh-CN" dirty="0"/>
          </a:p>
          <a:p>
            <a:endParaRPr lang="en-US" altLang="zh-CN" dirty="0"/>
          </a:p>
          <a:p>
            <a:r>
              <a:rPr lang="en-US" altLang="zh-CN" dirty="0">
                <a:solidFill>
                  <a:srgbClr val="333333"/>
                </a:solidFill>
                <a:latin typeface="Helvetica Neue"/>
              </a:rPr>
              <a:t>https://www.runoob.com/w3cnote/python-understanding-dict-copy-shallow-or-deep.html</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78</a:t>
            </a:fld>
            <a:endParaRPr lang="zh-CN" altLang="en-US"/>
          </a:p>
        </p:txBody>
      </p:sp>
    </p:spTree>
    <p:extLst>
      <p:ext uri="{BB962C8B-B14F-4D97-AF65-F5344CB8AC3E}">
        <p14:creationId xmlns:p14="http://schemas.microsoft.com/office/powerpoint/2010/main" val="1305032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练习题还没完成的同学，建议先完成练习题熟悉一下基本用法，打好基础，再开始做实验</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79</a:t>
            </a:fld>
            <a:endParaRPr lang="zh-CN" altLang="en-US"/>
          </a:p>
        </p:txBody>
      </p:sp>
    </p:spTree>
    <p:extLst>
      <p:ext uri="{BB962C8B-B14F-4D97-AF65-F5344CB8AC3E}">
        <p14:creationId xmlns:p14="http://schemas.microsoft.com/office/powerpoint/2010/main" val="1098825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大家刚刚学完数据结构与算法，相信最短路径问题和</a:t>
            </a:r>
            <a:r>
              <a:rPr lang="en-US" altLang="zh-CN" dirty="0"/>
              <a:t>Dijkstra</a:t>
            </a:r>
            <a:r>
              <a:rPr lang="zh-CN" altLang="en-US" dirty="0"/>
              <a:t>算法大家一定还没忘。</a:t>
            </a:r>
            <a:endParaRPr lang="en-US" altLang="zh-CN" dirty="0"/>
          </a:p>
          <a:p>
            <a:r>
              <a:rPr lang="zh-CN" altLang="en-US" dirty="0"/>
              <a:t>为了方便下周的抽验收，我们统一一下格式</a:t>
            </a:r>
            <a:endParaRPr lang="en-US" altLang="zh-CN" dirty="0"/>
          </a:p>
          <a:p>
            <a:r>
              <a:rPr lang="zh-CN" altLang="en-US" dirty="0"/>
              <a:t>输出的格式不限</a:t>
            </a:r>
            <a:endParaRPr lang="en-US" altLang="zh-CN" dirty="0"/>
          </a:p>
          <a:p>
            <a:r>
              <a:rPr lang="zh-CN" altLang="en-US" dirty="0"/>
              <a:t>下次上课时，我们会公布这周实验与下周实验统一的提交方式，到时合并写一份实验报告，在下下周提交即可。</a:t>
            </a:r>
            <a:endParaRPr lang="en-US" altLang="zh-CN" dirty="0"/>
          </a:p>
          <a:p>
            <a:r>
              <a:rPr lang="zh-CN" altLang="en-US" dirty="0"/>
              <a:t>但再次强调，今天布置的内容，还是要在下周上课前完成，因为如果没有特殊情况，我们就会找同学上来检查验收。清楚了吗？</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80</a:t>
            </a:fld>
            <a:endParaRPr lang="zh-CN" altLang="en-US"/>
          </a:p>
        </p:txBody>
      </p:sp>
    </p:spTree>
    <p:extLst>
      <p:ext uri="{BB962C8B-B14F-4D97-AF65-F5344CB8AC3E}">
        <p14:creationId xmlns:p14="http://schemas.microsoft.com/office/powerpoint/2010/main" val="390894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对于实验的实验报告，实验报告用</a:t>
            </a:r>
            <a:r>
              <a:rPr lang="en-US" altLang="zh-CN" dirty="0"/>
              <a:t>Word/Markdown/Latex</a:t>
            </a:r>
            <a:r>
              <a:rPr lang="zh-CN" altLang="en-US" dirty="0"/>
              <a:t>等来写都可以，只要最后能交上</a:t>
            </a:r>
            <a:r>
              <a:rPr lang="en-US" altLang="zh-CN" dirty="0"/>
              <a:t>pdf</a:t>
            </a:r>
            <a:r>
              <a:rPr lang="zh-CN" altLang="en-US" dirty="0"/>
              <a:t>格式的实验报告就行。</a:t>
            </a:r>
            <a:endParaRPr lang="en-US" altLang="zh-CN" dirty="0"/>
          </a:p>
          <a:p>
            <a:r>
              <a:rPr lang="zh-CN" altLang="en-US" dirty="0"/>
              <a:t>个人在此推荐</a:t>
            </a:r>
            <a:r>
              <a:rPr lang="en-US" altLang="zh-CN" dirty="0"/>
              <a:t>Markdown</a:t>
            </a:r>
            <a:r>
              <a:rPr lang="zh-CN" altLang="en-US" dirty="0"/>
              <a:t>，相比于</a:t>
            </a:r>
            <a:r>
              <a:rPr lang="en-US" altLang="zh-CN" dirty="0"/>
              <a:t>Word</a:t>
            </a:r>
            <a:r>
              <a:rPr lang="zh-CN" altLang="en-US" dirty="0"/>
              <a:t>，可实现自动排版，能很方便的输入公式，也易于插入代码，又比</a:t>
            </a:r>
            <a:r>
              <a:rPr lang="en-US" altLang="zh-CN" dirty="0"/>
              <a:t>Latex</a:t>
            </a:r>
            <a:r>
              <a:rPr lang="zh-CN" altLang="en-US" dirty="0"/>
              <a:t>容易使用很多。根据经验，大家用</a:t>
            </a:r>
            <a:r>
              <a:rPr lang="en-US" altLang="zh-CN" dirty="0"/>
              <a:t>Markdown</a:t>
            </a:r>
            <a:r>
              <a:rPr lang="zh-CN" altLang="en-US" dirty="0"/>
              <a:t>写这门课的实验报告会觉得轻松很多。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实验报告的模板和一些写实验报告的建议，都已经上传到超算习堂了，模板是</a:t>
            </a:r>
            <a:r>
              <a:rPr lang="en-US" altLang="zh-CN" dirty="0"/>
              <a:t>word</a:t>
            </a:r>
            <a:r>
              <a:rPr lang="zh-CN" altLang="en-US" dirty="0"/>
              <a:t>格式的，可以直接用，也可以参考一下然后形成自己的模板，包含这些内容即可。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强调红字</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6</a:t>
            </a:fld>
            <a:endParaRPr lang="zh-CN" altLang="en-US"/>
          </a:p>
        </p:txBody>
      </p:sp>
    </p:spTree>
    <p:extLst>
      <p:ext uri="{BB962C8B-B14F-4D97-AF65-F5344CB8AC3E}">
        <p14:creationId xmlns:p14="http://schemas.microsoft.com/office/powerpoint/2010/main" val="41982306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81</a:t>
            </a:fld>
            <a:endParaRPr lang="zh-CN" altLang="en-US"/>
          </a:p>
        </p:txBody>
      </p:sp>
    </p:spTree>
    <p:extLst>
      <p:ext uri="{BB962C8B-B14F-4D97-AF65-F5344CB8AC3E}">
        <p14:creationId xmlns:p14="http://schemas.microsoft.com/office/powerpoint/2010/main" val="451789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82</a:t>
            </a:fld>
            <a:endParaRPr lang="zh-CN" altLang="en-US"/>
          </a:p>
        </p:txBody>
      </p:sp>
    </p:spTree>
    <p:extLst>
      <p:ext uri="{BB962C8B-B14F-4D97-AF65-F5344CB8AC3E}">
        <p14:creationId xmlns:p14="http://schemas.microsoft.com/office/powerpoint/2010/main" val="3190983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83</a:t>
            </a:fld>
            <a:endParaRPr lang="zh-CN" altLang="en-US"/>
          </a:p>
        </p:txBody>
      </p:sp>
    </p:spTree>
    <p:extLst>
      <p:ext uri="{BB962C8B-B14F-4D97-AF65-F5344CB8AC3E}">
        <p14:creationId xmlns:p14="http://schemas.microsoft.com/office/powerpoint/2010/main" val="4883380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语法、概念</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84</a:t>
            </a:fld>
            <a:endParaRPr lang="zh-CN" altLang="en-US"/>
          </a:p>
        </p:txBody>
      </p:sp>
    </p:spTree>
    <p:extLst>
      <p:ext uri="{BB962C8B-B14F-4D97-AF65-F5344CB8AC3E}">
        <p14:creationId xmlns:p14="http://schemas.microsoft.com/office/powerpoint/2010/main" val="2024796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85</a:t>
            </a:fld>
            <a:endParaRPr lang="zh-CN" altLang="en-US"/>
          </a:p>
        </p:txBody>
      </p:sp>
    </p:spTree>
    <p:extLst>
      <p:ext uri="{BB962C8B-B14F-4D97-AF65-F5344CB8AC3E}">
        <p14:creationId xmlns:p14="http://schemas.microsoft.com/office/powerpoint/2010/main" val="19513744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86</a:t>
            </a:fld>
            <a:endParaRPr lang="zh-CN" altLang="en-US"/>
          </a:p>
        </p:txBody>
      </p:sp>
    </p:spTree>
    <p:extLst>
      <p:ext uri="{BB962C8B-B14F-4D97-AF65-F5344CB8AC3E}">
        <p14:creationId xmlns:p14="http://schemas.microsoft.com/office/powerpoint/2010/main" val="6431894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87</a:t>
            </a:fld>
            <a:endParaRPr lang="zh-CN" altLang="en-US"/>
          </a:p>
        </p:txBody>
      </p:sp>
    </p:spTree>
    <p:extLst>
      <p:ext uri="{BB962C8B-B14F-4D97-AF65-F5344CB8AC3E}">
        <p14:creationId xmlns:p14="http://schemas.microsoft.com/office/powerpoint/2010/main" val="311753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这个程序有个小小的问题：</a:t>
            </a:r>
            <a:r>
              <a:rPr lang="en-US" altLang="zh-CN" dirty="0"/>
              <a:t>age=0</a:t>
            </a:r>
            <a:r>
              <a:rPr lang="zh-CN" altLang="en-US" dirty="0"/>
              <a:t>是不行的</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88</a:t>
            </a:fld>
            <a:endParaRPr lang="zh-CN" altLang="en-US"/>
          </a:p>
        </p:txBody>
      </p:sp>
    </p:spTree>
    <p:extLst>
      <p:ext uri="{BB962C8B-B14F-4D97-AF65-F5344CB8AC3E}">
        <p14:creationId xmlns:p14="http://schemas.microsoft.com/office/powerpoint/2010/main" val="17810350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dirty="0"/>
              <a:t>类似</a:t>
            </a:r>
            <a:r>
              <a:rPr lang="en-US" altLang="zh-CN" dirty="0"/>
              <a:t>C++</a:t>
            </a:r>
            <a:r>
              <a:rPr lang="zh-CN" altLang="en-US" dirty="0"/>
              <a:t>的</a:t>
            </a:r>
            <a:r>
              <a:rPr lang="en-US" altLang="zh-CN" dirty="0"/>
              <a:t>this</a:t>
            </a:r>
            <a:r>
              <a:rPr lang="zh-CN" altLang="en-US" dirty="0"/>
              <a:t>指针，而</a:t>
            </a:r>
            <a:r>
              <a:rPr lang="en-US" altLang="zh-CN" dirty="0"/>
              <a:t>self</a:t>
            </a:r>
            <a:r>
              <a:rPr lang="zh-CN" altLang="en-US" dirty="0"/>
              <a:t>需要显式写出来</a:t>
            </a:r>
            <a:endParaRPr lang="en-US" altLang="zh-CN" dirty="0"/>
          </a:p>
          <a:p>
            <a:r>
              <a:rPr lang="zh-CN" altLang="en-US" dirty="0"/>
              <a:t>都是</a:t>
            </a:r>
            <a:r>
              <a:rPr lang="en-US" altLang="zh-CN" dirty="0"/>
              <a:t>public</a:t>
            </a:r>
            <a:r>
              <a:rPr lang="zh-CN" altLang="en-US" dirty="0"/>
              <a:t>成员</a:t>
            </a:r>
            <a:endParaRPr lang="en-US" altLang="zh-CN" dirty="0"/>
          </a:p>
          <a:p>
            <a:r>
              <a:rPr lang="zh-CN" altLang="en-US" b="1" i="0" dirty="0">
                <a:solidFill>
                  <a:srgbClr val="4D4D4D"/>
                </a:solidFill>
                <a:effectLst/>
                <a:latin typeface="-apple-system"/>
              </a:rPr>
              <a:t>“</a:t>
            </a:r>
            <a:r>
              <a:rPr lang="zh-CN" altLang="en-US" b="0" i="0" dirty="0">
                <a:solidFill>
                  <a:srgbClr val="4D4D4D"/>
                </a:solidFill>
                <a:effectLst/>
                <a:latin typeface="-apple-system"/>
              </a:rPr>
              <a:t>成员函数”参数勿忘加</a:t>
            </a:r>
            <a:r>
              <a:rPr lang="en-US" altLang="zh-CN" b="0" i="0" dirty="0">
                <a:solidFill>
                  <a:srgbClr val="4D4D4D"/>
                </a:solidFill>
                <a:effectLst/>
                <a:latin typeface="-apple-system"/>
              </a:rPr>
              <a:t>self &amp; </a:t>
            </a:r>
            <a:r>
              <a:rPr lang="zh-CN" altLang="en-US" b="0" i="0" dirty="0">
                <a:solidFill>
                  <a:srgbClr val="4D4D4D"/>
                </a:solidFill>
                <a:effectLst/>
                <a:latin typeface="-apple-system"/>
              </a:rPr>
              <a:t>访问“成员变量”时要加</a:t>
            </a:r>
            <a:r>
              <a:rPr lang="en-US" altLang="zh-CN" b="0" i="0" dirty="0">
                <a:solidFill>
                  <a:srgbClr val="4D4D4D"/>
                </a:solidFill>
                <a:effectLst/>
                <a:latin typeface="-apple-system"/>
              </a:rPr>
              <a:t>self</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96</a:t>
            </a:fld>
            <a:endParaRPr lang="zh-CN" altLang="en-US"/>
          </a:p>
        </p:txBody>
      </p:sp>
    </p:spTree>
    <p:extLst>
      <p:ext uri="{BB962C8B-B14F-4D97-AF65-F5344CB8AC3E}">
        <p14:creationId xmlns:p14="http://schemas.microsoft.com/office/powerpoint/2010/main" val="16051211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dirty="0"/>
              <a:t>类似</a:t>
            </a:r>
            <a:r>
              <a:rPr lang="en-US" altLang="zh-CN" dirty="0"/>
              <a:t>C++</a:t>
            </a:r>
            <a:r>
              <a:rPr lang="zh-CN" altLang="en-US" dirty="0"/>
              <a:t>的</a:t>
            </a:r>
            <a:r>
              <a:rPr lang="en-US" altLang="zh-CN" dirty="0"/>
              <a:t>this</a:t>
            </a:r>
            <a:r>
              <a:rPr lang="zh-CN" altLang="en-US" dirty="0"/>
              <a:t>指针，而</a:t>
            </a:r>
            <a:r>
              <a:rPr lang="en-US" altLang="zh-CN" dirty="0"/>
              <a:t>self</a:t>
            </a:r>
            <a:r>
              <a:rPr lang="zh-CN" altLang="en-US" dirty="0"/>
              <a:t>需要显式写出来</a:t>
            </a:r>
            <a:endParaRPr lang="en-US" altLang="zh-CN" dirty="0"/>
          </a:p>
          <a:p>
            <a:r>
              <a:rPr lang="zh-CN" altLang="en-US" dirty="0"/>
              <a:t>都是</a:t>
            </a:r>
            <a:r>
              <a:rPr lang="en-US" altLang="zh-CN" dirty="0"/>
              <a:t>public</a:t>
            </a:r>
            <a:r>
              <a:rPr lang="zh-CN" altLang="en-US" dirty="0"/>
              <a:t>成员</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97</a:t>
            </a:fld>
            <a:endParaRPr lang="zh-CN" altLang="en-US"/>
          </a:p>
        </p:txBody>
      </p:sp>
    </p:spTree>
    <p:extLst>
      <p:ext uri="{BB962C8B-B14F-4D97-AF65-F5344CB8AC3E}">
        <p14:creationId xmlns:p14="http://schemas.microsoft.com/office/powerpoint/2010/main" val="31587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以超算习堂公布为准</a:t>
            </a:r>
            <a:endParaRPr lang="en-US" altLang="zh-CN" dirty="0"/>
          </a:p>
          <a:p>
            <a:r>
              <a:rPr lang="zh-CN" altLang="en-US" dirty="0"/>
              <a:t>一般是周三晚上的</a:t>
            </a:r>
            <a:r>
              <a:rPr lang="en-US" altLang="zh-CN" dirty="0"/>
              <a:t>23</a:t>
            </a:r>
            <a:r>
              <a:rPr lang="zh-CN" altLang="en-US" dirty="0"/>
              <a:t>点</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7</a:t>
            </a:fld>
            <a:endParaRPr lang="zh-CN" altLang="en-US"/>
          </a:p>
        </p:txBody>
      </p:sp>
    </p:spTree>
    <p:extLst>
      <p:ext uri="{BB962C8B-B14F-4D97-AF65-F5344CB8AC3E}">
        <p14:creationId xmlns:p14="http://schemas.microsoft.com/office/powerpoint/2010/main" val="2220303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虽然默认是</a:t>
            </a:r>
            <a:r>
              <a:rPr lang="en-US" altLang="zh-CN" dirty="0"/>
              <a:t>public</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98</a:t>
            </a:fld>
            <a:endParaRPr lang="zh-CN" altLang="en-US"/>
          </a:p>
        </p:txBody>
      </p:sp>
    </p:spTree>
    <p:extLst>
      <p:ext uri="{BB962C8B-B14F-4D97-AF65-F5344CB8AC3E}">
        <p14:creationId xmlns:p14="http://schemas.microsoft.com/office/powerpoint/2010/main" val="13767859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99</a:t>
            </a:fld>
            <a:endParaRPr lang="zh-CN" altLang="en-US"/>
          </a:p>
        </p:txBody>
      </p:sp>
    </p:spTree>
    <p:extLst>
      <p:ext uri="{BB962C8B-B14F-4D97-AF65-F5344CB8AC3E}">
        <p14:creationId xmlns:p14="http://schemas.microsoft.com/office/powerpoint/2010/main" val="12603717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101</a:t>
            </a:fld>
            <a:endParaRPr lang="zh-CN" altLang="en-US"/>
          </a:p>
        </p:txBody>
      </p:sp>
    </p:spTree>
    <p:extLst>
      <p:ext uri="{BB962C8B-B14F-4D97-AF65-F5344CB8AC3E}">
        <p14:creationId xmlns:p14="http://schemas.microsoft.com/office/powerpoint/2010/main" val="4711632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102</a:t>
            </a:fld>
            <a:endParaRPr lang="zh-CN" altLang="en-US"/>
          </a:p>
        </p:txBody>
      </p:sp>
    </p:spTree>
    <p:extLst>
      <p:ext uri="{BB962C8B-B14F-4D97-AF65-F5344CB8AC3E}">
        <p14:creationId xmlns:p14="http://schemas.microsoft.com/office/powerpoint/2010/main" val="38011237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103</a:t>
            </a:fld>
            <a:endParaRPr lang="zh-CN" altLang="en-US"/>
          </a:p>
        </p:txBody>
      </p:sp>
    </p:spTree>
    <p:extLst>
      <p:ext uri="{BB962C8B-B14F-4D97-AF65-F5344CB8AC3E}">
        <p14:creationId xmlns:p14="http://schemas.microsoft.com/office/powerpoint/2010/main" val="15927598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106</a:t>
            </a:fld>
            <a:endParaRPr lang="zh-CN" altLang="en-US"/>
          </a:p>
        </p:txBody>
      </p:sp>
    </p:spTree>
    <p:extLst>
      <p:ext uri="{BB962C8B-B14F-4D97-AF65-F5344CB8AC3E}">
        <p14:creationId xmlns:p14="http://schemas.microsoft.com/office/powerpoint/2010/main" val="11914422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KeyError</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111</a:t>
            </a:fld>
            <a:endParaRPr lang="zh-CN" altLang="en-US"/>
          </a:p>
        </p:txBody>
      </p:sp>
    </p:spTree>
    <p:extLst>
      <p:ext uri="{BB962C8B-B14F-4D97-AF65-F5344CB8AC3E}">
        <p14:creationId xmlns:p14="http://schemas.microsoft.com/office/powerpoint/2010/main" val="54413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112</a:t>
            </a:fld>
            <a:endParaRPr lang="zh-CN" altLang="en-US"/>
          </a:p>
        </p:txBody>
      </p:sp>
    </p:spTree>
    <p:extLst>
      <p:ext uri="{BB962C8B-B14F-4D97-AF65-F5344CB8AC3E}">
        <p14:creationId xmlns:p14="http://schemas.microsoft.com/office/powerpoint/2010/main" val="8652012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模块名即文件名</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113</a:t>
            </a:fld>
            <a:endParaRPr lang="zh-CN" altLang="en-US"/>
          </a:p>
        </p:txBody>
      </p:sp>
    </p:spTree>
    <p:extLst>
      <p:ext uri="{BB962C8B-B14F-4D97-AF65-F5344CB8AC3E}">
        <p14:creationId xmlns:p14="http://schemas.microsoft.com/office/powerpoint/2010/main" val="30737151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a:t>
            </a:r>
            <a:r>
              <a:rPr lang="en-US" altLang="zh-CN" dirty="0"/>
              <a:t>if</a:t>
            </a:r>
            <a:r>
              <a:rPr lang="zh-CN" altLang="en-US" dirty="0"/>
              <a:t>，在</a:t>
            </a:r>
            <a:r>
              <a:rPr lang="en-US" altLang="zh-CN" dirty="0"/>
              <a:t>import</a:t>
            </a:r>
            <a:r>
              <a:rPr lang="zh-CN" altLang="en-US" dirty="0"/>
              <a:t>时会产生黑框的输出</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114</a:t>
            </a:fld>
            <a:endParaRPr lang="zh-CN" altLang="en-US"/>
          </a:p>
        </p:txBody>
      </p:sp>
    </p:spTree>
    <p:extLst>
      <p:ext uri="{BB962C8B-B14F-4D97-AF65-F5344CB8AC3E}">
        <p14:creationId xmlns:p14="http://schemas.microsoft.com/office/powerpoint/2010/main" val="284189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以上是实验课的一些基本要求，接下来进入今天的内容。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首先讲一下安排，我们在前两周，会补充简介一下</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的一些基础知识，从第</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周开始，回归到理论课内容的相关实验。</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为什么我们会安排</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程序设计这一模块的内容呢？这是因为</a:t>
            </a:r>
            <a:r>
              <a:rPr lang="en-US" altLang="zh-CN" dirty="0"/>
              <a:t>Python</a:t>
            </a:r>
            <a:r>
              <a:rPr lang="zh-CN" altLang="en-US" dirty="0"/>
              <a:t>是人工智能领域的主流编程语言，具有良好的</a:t>
            </a:r>
            <a:r>
              <a:rPr lang="en-US" altLang="zh-CN" dirty="0"/>
              <a:t>AI</a:t>
            </a:r>
            <a:r>
              <a:rPr lang="zh-CN" altLang="en-US" dirty="0"/>
              <a:t>生态。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因此我们还是希望大家前两周可以先认识、了解并拥抱</a:t>
            </a:r>
            <a:r>
              <a:rPr lang="en-US" altLang="zh-CN" dirty="0"/>
              <a:t>Python</a:t>
            </a:r>
            <a:r>
              <a:rPr lang="zh-CN" altLang="en-US" dirty="0"/>
              <a:t>。前两周尝试过</a:t>
            </a:r>
            <a:r>
              <a:rPr lang="en-US" altLang="zh-CN" dirty="0"/>
              <a:t>Python</a:t>
            </a:r>
            <a:r>
              <a:rPr lang="zh-CN" altLang="en-US" dirty="0"/>
              <a:t>之后，从第</a:t>
            </a:r>
            <a:r>
              <a:rPr lang="en-US" altLang="zh-CN" dirty="0"/>
              <a:t>3</a:t>
            </a:r>
            <a:r>
              <a:rPr lang="zh-CN" altLang="en-US" dirty="0"/>
              <a:t>周开始的实验，你可以根据自己的喜好选择编程语言，且不同编程语言的评分不会有差别。而前两周的实验，我们要求大家使用</a:t>
            </a:r>
            <a:r>
              <a:rPr lang="en-US" altLang="zh-CN" dirty="0"/>
              <a:t>Python</a:t>
            </a:r>
            <a:r>
              <a:rPr lang="zh-CN" altLang="en-US" dirty="0"/>
              <a:t>完成。以上是对课程编程语言的一点说明。</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8</a:t>
            </a:fld>
            <a:endParaRPr lang="zh-CN" altLang="en-US"/>
          </a:p>
        </p:txBody>
      </p:sp>
    </p:spTree>
    <p:extLst>
      <p:ext uri="{BB962C8B-B14F-4D97-AF65-F5344CB8AC3E}">
        <p14:creationId xmlns:p14="http://schemas.microsoft.com/office/powerpoint/2010/main" val="29396340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numpy</a:t>
            </a:r>
            <a:r>
              <a:rPr lang="zh-CN" altLang="en-US" dirty="0"/>
              <a:t>、</a:t>
            </a:r>
            <a:r>
              <a:rPr lang="en-US" altLang="zh-CN" dirty="0"/>
              <a:t>matplotlib</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117</a:t>
            </a:fld>
            <a:endParaRPr lang="zh-CN" altLang="en-US"/>
          </a:p>
        </p:txBody>
      </p:sp>
    </p:spTree>
    <p:extLst>
      <p:ext uri="{BB962C8B-B14F-4D97-AF65-F5344CB8AC3E}">
        <p14:creationId xmlns:p14="http://schemas.microsoft.com/office/powerpoint/2010/main" val="14219384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120</a:t>
            </a:fld>
            <a:endParaRPr lang="zh-CN" altLang="en-US"/>
          </a:p>
        </p:txBody>
      </p:sp>
    </p:spTree>
    <p:extLst>
      <p:ext uri="{BB962C8B-B14F-4D97-AF65-F5344CB8AC3E}">
        <p14:creationId xmlns:p14="http://schemas.microsoft.com/office/powerpoint/2010/main" val="29583865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以前我们学院还有开设</a:t>
            </a:r>
            <a:r>
              <a:rPr lang="en-US" altLang="zh-CN" dirty="0"/>
              <a:t>Python</a:t>
            </a:r>
            <a:r>
              <a:rPr lang="zh-CN" altLang="en-US" dirty="0"/>
              <a:t>课的时候，这部分内容慢慢讲可以讲十多次课，而对于我们人工智能实验课来说，我们只能抽出这么两次课的时间，这对我对大家来说都是一个挑战</a:t>
            </a:r>
            <a:endParaRPr lang="en-US" altLang="zh-CN" dirty="0"/>
          </a:p>
          <a:p>
            <a:endParaRPr lang="en-US" altLang="zh-CN" dirty="0"/>
          </a:p>
          <a:p>
            <a:r>
              <a:rPr lang="en-US" altLang="zh-CN" dirty="0"/>
              <a:t>python</a:t>
            </a:r>
            <a:r>
              <a:rPr lang="zh-CN" altLang="en-US" dirty="0"/>
              <a:t>是一门“胶水语言”</a:t>
            </a:r>
            <a:r>
              <a:rPr lang="en-US" altLang="zh-CN" dirty="0"/>
              <a:t>/</a:t>
            </a:r>
            <a:r>
              <a:rPr lang="zh-CN" altLang="en-US" dirty="0"/>
              <a:t>脚本语言</a:t>
            </a:r>
            <a:endParaRPr lang="en-US" altLang="zh-CN" dirty="0"/>
          </a:p>
          <a:p>
            <a:r>
              <a:rPr lang="en-US" altLang="zh-CN" dirty="0"/>
              <a:t>python</a:t>
            </a:r>
            <a:r>
              <a:rPr lang="zh-CN" altLang="en-US" dirty="0"/>
              <a:t>的灵活性，反而导致了一些坑的出现，大家可以慢慢体会。</a:t>
            </a:r>
            <a:endParaRPr lang="en-US" altLang="zh-CN" dirty="0"/>
          </a:p>
          <a:p>
            <a:endParaRPr lang="en-US" altLang="zh-CN" dirty="0"/>
          </a:p>
          <a:p>
            <a:r>
              <a:rPr lang="zh-CN" altLang="en-US" dirty="0"/>
              <a:t>而</a:t>
            </a:r>
            <a:r>
              <a:rPr lang="en-US" altLang="zh-CN" dirty="0" err="1"/>
              <a:t>numpy</a:t>
            </a:r>
            <a:r>
              <a:rPr lang="zh-CN" altLang="en-US" dirty="0"/>
              <a:t>和</a:t>
            </a:r>
            <a:r>
              <a:rPr lang="en-US" altLang="zh-CN" dirty="0" err="1"/>
              <a:t>sklearn</a:t>
            </a:r>
            <a:r>
              <a:rPr lang="zh-CN" altLang="en-US" dirty="0"/>
              <a:t>的底层都不完全是</a:t>
            </a:r>
            <a:r>
              <a:rPr lang="en-US" altLang="zh-CN" dirty="0"/>
              <a:t>python</a:t>
            </a:r>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121</a:t>
            </a:fld>
            <a:endParaRPr lang="zh-CN" altLang="en-US"/>
          </a:p>
        </p:txBody>
      </p:sp>
    </p:spTree>
    <p:extLst>
      <p:ext uri="{BB962C8B-B14F-4D97-AF65-F5344CB8AC3E}">
        <p14:creationId xmlns:p14="http://schemas.microsoft.com/office/powerpoint/2010/main" val="13712837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回忆我们在课上讲的一些例子</a:t>
            </a:r>
            <a:endParaRPr lang="en-US" altLang="zh-CN" dirty="0"/>
          </a:p>
          <a:p>
            <a:endParaRPr lang="en-US" altLang="zh-CN" dirty="0"/>
          </a:p>
          <a:p>
            <a:r>
              <a:rPr lang="zh-CN" altLang="en-US" dirty="0"/>
              <a:t>判断可变</a:t>
            </a:r>
            <a:r>
              <a:rPr lang="en-US" altLang="zh-CN" dirty="0"/>
              <a:t>/</a:t>
            </a:r>
            <a:r>
              <a:rPr lang="zh-CN" altLang="en-US" dirty="0"/>
              <a:t>不可变数据类型</a:t>
            </a:r>
            <a:endParaRPr lang="en-US" altLang="zh-CN" dirty="0"/>
          </a:p>
          <a:p>
            <a:endParaRPr lang="en-US" altLang="zh-CN" dirty="0"/>
          </a:p>
          <a:p>
            <a:r>
              <a:rPr lang="zh-CN" altLang="en-US" dirty="0"/>
              <a:t>（附加题）</a:t>
            </a:r>
            <a:r>
              <a:rPr lang="en-US" altLang="zh-CN" dirty="0"/>
              <a:t>3. </a:t>
            </a:r>
            <a:r>
              <a:rPr lang="zh-CN" altLang="en-US" dirty="0"/>
              <a:t>人们常说，在</a:t>
            </a:r>
            <a:r>
              <a:rPr lang="en-US" altLang="zh-CN" dirty="0"/>
              <a:t>Python</a:t>
            </a:r>
            <a:r>
              <a:rPr lang="zh-CN" altLang="en-US" dirty="0"/>
              <a:t>中“一切皆对象”，试查阅资料，简单谈谈你对此的理解。</a:t>
            </a:r>
            <a:endParaRPr lang="en-US" altLang="zh-CN" dirty="0"/>
          </a:p>
          <a:p>
            <a:pPr lvl="1"/>
            <a:r>
              <a:rPr lang="zh-CN" altLang="en-US" dirty="0"/>
              <a:t>提示：你可能会用到</a:t>
            </a:r>
            <a:r>
              <a:rPr lang="en-US" altLang="zh-CN" dirty="0"/>
              <a:t>type()</a:t>
            </a:r>
            <a:r>
              <a:rPr lang="zh-CN" altLang="en-US" dirty="0"/>
              <a:t>函数</a:t>
            </a:r>
            <a:r>
              <a:rPr lang="zh-CN" altLang="en-US" dirty="0">
                <a:solidFill>
                  <a:srgbClr val="333333"/>
                </a:solidFill>
                <a:latin typeface="Helvetica Neue"/>
              </a:rPr>
              <a:t>。</a:t>
            </a:r>
            <a:endParaRPr lang="en-US" altLang="zh-CN" dirty="0">
              <a:solidFill>
                <a:srgbClr val="333333"/>
              </a:solidFill>
              <a:latin typeface="Helvetica Neue"/>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https://www.runoob.com/python3/python3-swap-variables.html</a:t>
            </a:r>
          </a:p>
          <a:p>
            <a:r>
              <a:rPr lang="zh-CN" altLang="en-US" dirty="0"/>
              <a:t>在</a:t>
            </a:r>
            <a:r>
              <a:rPr lang="en-US" altLang="zh-CN" dirty="0"/>
              <a:t>Python</a:t>
            </a:r>
            <a:r>
              <a:rPr lang="zh-CN" altLang="en-US" dirty="0"/>
              <a:t>中，你可以使用一行语句完成两个变量的交换，而不需要引入临时变量。试查阅资料，谈谈在这个过程中</a:t>
            </a:r>
            <a:r>
              <a:rPr lang="en-US" altLang="zh-CN" dirty="0"/>
              <a:t>Python</a:t>
            </a:r>
            <a:r>
              <a:rPr lang="zh-CN" altLang="en-US" dirty="0"/>
              <a:t>做了哪些事？</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123</a:t>
            </a:fld>
            <a:endParaRPr lang="zh-CN" altLang="en-US"/>
          </a:p>
        </p:txBody>
      </p:sp>
    </p:spTree>
    <p:extLst>
      <p:ext uri="{BB962C8B-B14F-4D97-AF65-F5344CB8AC3E}">
        <p14:creationId xmlns:p14="http://schemas.microsoft.com/office/powerpoint/2010/main" val="1410279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今天，我们正式把实验</a:t>
            </a:r>
            <a:r>
              <a:rPr lang="en-US" altLang="zh-CN" dirty="0"/>
              <a:t>1</a:t>
            </a:r>
            <a:r>
              <a:rPr lang="zh-CN" altLang="en-US" dirty="0"/>
              <a:t>布置下来。这才是实验</a:t>
            </a:r>
            <a:r>
              <a:rPr lang="en-US" altLang="zh-CN" dirty="0"/>
              <a:t>1</a:t>
            </a:r>
            <a:r>
              <a:rPr lang="zh-CN" altLang="en-US" dirty="0"/>
              <a:t>完整的正式内容。其中对于这个实验内容，上周我们安排大家先完成了</a:t>
            </a:r>
            <a:r>
              <a:rPr lang="zh-CN" altLang="en-US" b="1" dirty="0"/>
              <a:t>最关键的</a:t>
            </a:r>
            <a:r>
              <a:rPr lang="zh-CN" altLang="en-US" dirty="0"/>
              <a:t>最短路径算法的实现。这周大家基于上周的代码继续完善，完成我们实验</a:t>
            </a:r>
            <a:r>
              <a:rPr lang="en-US" altLang="zh-CN" dirty="0"/>
              <a:t>1</a:t>
            </a:r>
            <a:r>
              <a:rPr lang="zh-CN" altLang="en-US" dirty="0"/>
              <a:t>的内容，并基于这最终的实验题目，结合这两周的工作撰写实验报告。</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124</a:t>
            </a:fld>
            <a:endParaRPr lang="zh-CN" altLang="en-US"/>
          </a:p>
        </p:txBody>
      </p:sp>
    </p:spTree>
    <p:extLst>
      <p:ext uri="{BB962C8B-B14F-4D97-AF65-F5344CB8AC3E}">
        <p14:creationId xmlns:p14="http://schemas.microsoft.com/office/powerpoint/2010/main" val="27579594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Graph</a:t>
            </a:r>
            <a:r>
              <a:rPr lang="zh-CN" altLang="en-US" dirty="0"/>
              <a:t>类</a:t>
            </a:r>
            <a:endParaRPr lang="en-US" altLang="zh-CN" dirty="0"/>
          </a:p>
          <a:p>
            <a:r>
              <a:rPr lang="zh-CN" altLang="en-US" dirty="0"/>
              <a:t>即：上周布置的实验只是本周最终实验的预备。本周布置的，是这个板块最终的正式实验内容。</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125</a:t>
            </a:fld>
            <a:endParaRPr lang="zh-CN" altLang="en-US"/>
          </a:p>
        </p:txBody>
      </p:sp>
    </p:spTree>
    <p:extLst>
      <p:ext uri="{BB962C8B-B14F-4D97-AF65-F5344CB8AC3E}">
        <p14:creationId xmlns:p14="http://schemas.microsoft.com/office/powerpoint/2010/main" val="26397187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大家基于这周布置的最终实验，将上周和这周的实验内容整理成报告。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（上周的实验是这周实验的前置与预备，所以不用特别写进报告里）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是否需要提交？（报告的最后，另附上共？道练习题的代码及运行结果截图。）</a:t>
            </a:r>
            <a:endParaRPr lang="en-US" altLang="zh-CN" dirty="0"/>
          </a:p>
          <a:p>
            <a:endParaRPr lang="en-US" altLang="zh-CN" dirty="0"/>
          </a:p>
          <a:p>
            <a:r>
              <a:rPr lang="zh-CN" altLang="en-US" dirty="0"/>
              <a:t>整体上可以自由发挥。如果觉得写得不顺手，也可以用你自己喜欢的逻辑写报告</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126</a:t>
            </a:fld>
            <a:endParaRPr lang="zh-CN" altLang="en-US"/>
          </a:p>
        </p:txBody>
      </p:sp>
    </p:spTree>
    <p:extLst>
      <p:ext uri="{BB962C8B-B14F-4D97-AF65-F5344CB8AC3E}">
        <p14:creationId xmlns:p14="http://schemas.microsoft.com/office/powerpoint/2010/main" val="1692077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对于实验的实验报告，实验报告用</a:t>
            </a:r>
            <a:r>
              <a:rPr lang="en-US" altLang="zh-CN" dirty="0"/>
              <a:t>Word/Markdown/Latex</a:t>
            </a:r>
            <a:r>
              <a:rPr lang="zh-CN" altLang="en-US" dirty="0"/>
              <a:t>等来写都可以，只要最后能交上</a:t>
            </a:r>
            <a:r>
              <a:rPr lang="en-US" altLang="zh-CN" dirty="0"/>
              <a:t>pdf</a:t>
            </a:r>
            <a:r>
              <a:rPr lang="zh-CN" altLang="en-US" dirty="0"/>
              <a:t>格式的实验报告就行。</a:t>
            </a:r>
            <a:endParaRPr lang="en-US" altLang="zh-CN" dirty="0"/>
          </a:p>
          <a:p>
            <a:r>
              <a:rPr lang="zh-CN" altLang="en-US" dirty="0"/>
              <a:t>个人在此推荐</a:t>
            </a:r>
            <a:r>
              <a:rPr lang="en-US" altLang="zh-CN" dirty="0"/>
              <a:t>Markdown</a:t>
            </a:r>
            <a:r>
              <a:rPr lang="zh-CN" altLang="en-US" dirty="0"/>
              <a:t>，相比于</a:t>
            </a:r>
            <a:r>
              <a:rPr lang="en-US" altLang="zh-CN" dirty="0"/>
              <a:t>Word</a:t>
            </a:r>
            <a:r>
              <a:rPr lang="zh-CN" altLang="en-US" dirty="0"/>
              <a:t>，可实现自动排版，能很方便的输入公式，也易于插入代码，又比</a:t>
            </a:r>
            <a:r>
              <a:rPr lang="en-US" altLang="zh-CN" dirty="0"/>
              <a:t>Latex</a:t>
            </a:r>
            <a:r>
              <a:rPr lang="zh-CN" altLang="en-US" dirty="0"/>
              <a:t>容易使用很多。根据经验，大家用</a:t>
            </a:r>
            <a:r>
              <a:rPr lang="en-US" altLang="zh-CN" dirty="0"/>
              <a:t>Markdown</a:t>
            </a:r>
            <a:r>
              <a:rPr lang="zh-CN" altLang="en-US" dirty="0"/>
              <a:t>写这门课的实验报告会觉得轻松很多。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实验报告的模板和一些写实验报告的建议，都已经上传到超算习堂了，模板是</a:t>
            </a:r>
            <a:r>
              <a:rPr lang="en-US" altLang="zh-CN" dirty="0"/>
              <a:t>word</a:t>
            </a:r>
            <a:r>
              <a:rPr lang="zh-CN" altLang="en-US" dirty="0"/>
              <a:t>格式的，可以直接用，也可以参考一下然后形成自己的模板，包含这些内容即可。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强调红字</a:t>
            </a:r>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127</a:t>
            </a:fld>
            <a:endParaRPr lang="zh-CN" altLang="en-US"/>
          </a:p>
        </p:txBody>
      </p:sp>
    </p:spTree>
    <p:extLst>
      <p:ext uri="{BB962C8B-B14F-4D97-AF65-F5344CB8AC3E}">
        <p14:creationId xmlns:p14="http://schemas.microsoft.com/office/powerpoint/2010/main" val="35512782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以超算习堂公布为准</a:t>
            </a:r>
            <a:endParaRPr lang="en-US" altLang="zh-CN" dirty="0"/>
          </a:p>
          <a:p>
            <a:r>
              <a:rPr lang="zh-CN" altLang="en-US" dirty="0"/>
              <a:t>实验报告</a:t>
            </a:r>
            <a:r>
              <a:rPr lang="en-US" altLang="zh-CN" dirty="0"/>
              <a:t>pdf</a:t>
            </a:r>
            <a:r>
              <a:rPr lang="zh-CN" altLang="en-US" dirty="0"/>
              <a:t>：最短路径算法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128</a:t>
            </a:fld>
            <a:endParaRPr lang="zh-CN" altLang="en-US"/>
          </a:p>
        </p:txBody>
      </p:sp>
    </p:spTree>
    <p:extLst>
      <p:ext uri="{BB962C8B-B14F-4D97-AF65-F5344CB8AC3E}">
        <p14:creationId xmlns:p14="http://schemas.microsoft.com/office/powerpoint/2010/main" val="2789549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129</a:t>
            </a:fld>
            <a:endParaRPr lang="zh-CN" altLang="en-US"/>
          </a:p>
        </p:txBody>
      </p:sp>
    </p:spTree>
    <p:extLst>
      <p:ext uri="{BB962C8B-B14F-4D97-AF65-F5344CB8AC3E}">
        <p14:creationId xmlns:p14="http://schemas.microsoft.com/office/powerpoint/2010/main" val="35219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主要参考</a:t>
            </a:r>
            <a:r>
              <a:rPr lang="en-US" altLang="zh-CN" dirty="0"/>
              <a:t>《Python</a:t>
            </a:r>
            <a:r>
              <a:rPr lang="zh-CN" altLang="en-US" dirty="0"/>
              <a:t>编程：从入门到实践</a:t>
            </a:r>
            <a:r>
              <a:rPr lang="en-US" altLang="zh-CN" dirty="0"/>
              <a:t>》</a:t>
            </a:r>
          </a:p>
        </p:txBody>
      </p:sp>
      <p:sp>
        <p:nvSpPr>
          <p:cNvPr id="4" name="灯片编号占位符 3"/>
          <p:cNvSpPr>
            <a:spLocks noGrp="1"/>
          </p:cNvSpPr>
          <p:nvPr>
            <p:ph type="sldNum" sz="quarter" idx="5"/>
          </p:nvPr>
        </p:nvSpPr>
        <p:spPr/>
        <p:txBody>
          <a:bodyPr/>
          <a:lstStyle/>
          <a:p>
            <a:fld id="{E9C5F0C3-1E9B-4008-AF2D-E3DF41C81895}" type="slidenum">
              <a:rPr lang="zh-CN" altLang="en-US" smtClean="0"/>
              <a:t>9</a:t>
            </a:fld>
            <a:endParaRPr lang="zh-CN" altLang="en-US"/>
          </a:p>
        </p:txBody>
      </p:sp>
    </p:spTree>
    <p:extLst>
      <p:ext uri="{BB962C8B-B14F-4D97-AF65-F5344CB8AC3E}">
        <p14:creationId xmlns:p14="http://schemas.microsoft.com/office/powerpoint/2010/main" val="41419014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C5F0C3-1E9B-4008-AF2D-E3DF41C81895}" type="slidenum">
              <a:rPr lang="zh-CN" altLang="en-US" smtClean="0"/>
              <a:t>130</a:t>
            </a:fld>
            <a:endParaRPr lang="zh-CN" altLang="en-US"/>
          </a:p>
        </p:txBody>
      </p:sp>
    </p:spTree>
    <p:extLst>
      <p:ext uri="{BB962C8B-B14F-4D97-AF65-F5344CB8AC3E}">
        <p14:creationId xmlns:p14="http://schemas.microsoft.com/office/powerpoint/2010/main" val="958433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F1DD-49B6-40F9-B06E-B91FB7A138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C3E993-6248-4F66-BC41-DF5579857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B94032-EA8E-47BA-863C-69A8F4B627D8}"/>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8E83637D-751D-488E-B2AA-4139EEB53B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A2704-BBB3-4D46-827A-1B06B0F43629}"/>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grpSp>
        <p:nvGrpSpPr>
          <p:cNvPr id="7" name="object 4">
            <a:extLst>
              <a:ext uri="{FF2B5EF4-FFF2-40B4-BE49-F238E27FC236}">
                <a16:creationId xmlns:a16="http://schemas.microsoft.com/office/drawing/2014/main" id="{70DCF5E6-AFB1-4D97-AAA1-5033C4E5B1FD}"/>
              </a:ext>
            </a:extLst>
          </p:cNvPr>
          <p:cNvGrpSpPr/>
          <p:nvPr userDrawn="1"/>
        </p:nvGrpSpPr>
        <p:grpSpPr>
          <a:xfrm>
            <a:off x="3346703" y="176784"/>
            <a:ext cx="8845550" cy="481965"/>
            <a:chOff x="3346703" y="176784"/>
            <a:chExt cx="8845550" cy="481965"/>
          </a:xfrm>
        </p:grpSpPr>
        <p:sp>
          <p:nvSpPr>
            <p:cNvPr id="8" name="object 5">
              <a:extLst>
                <a:ext uri="{FF2B5EF4-FFF2-40B4-BE49-F238E27FC236}">
                  <a16:creationId xmlns:a16="http://schemas.microsoft.com/office/drawing/2014/main" id="{349DCEA3-9BE5-4E90-B015-50FDC0CE77A5}"/>
                </a:ext>
              </a:extLst>
            </p:cNvPr>
            <p:cNvSpPr/>
            <p:nvPr/>
          </p:nvSpPr>
          <p:spPr>
            <a:xfrm>
              <a:off x="3346704" y="216407"/>
              <a:ext cx="8845550" cy="441959"/>
            </a:xfrm>
            <a:custGeom>
              <a:avLst/>
              <a:gdLst/>
              <a:ahLst/>
              <a:cxnLst/>
              <a:rect l="l" t="t" r="r" b="b"/>
              <a:pathLst>
                <a:path w="8845550" h="441959">
                  <a:moveTo>
                    <a:pt x="8845296" y="405384"/>
                  </a:moveTo>
                  <a:lnTo>
                    <a:pt x="30480" y="405384"/>
                  </a:lnTo>
                  <a:lnTo>
                    <a:pt x="23329" y="406819"/>
                  </a:lnTo>
                  <a:lnTo>
                    <a:pt x="17526" y="410718"/>
                  </a:lnTo>
                  <a:lnTo>
                    <a:pt x="13614" y="416534"/>
                  </a:lnTo>
                  <a:lnTo>
                    <a:pt x="12192" y="423672"/>
                  </a:lnTo>
                  <a:lnTo>
                    <a:pt x="13614" y="430822"/>
                  </a:lnTo>
                  <a:lnTo>
                    <a:pt x="17526" y="436626"/>
                  </a:lnTo>
                  <a:lnTo>
                    <a:pt x="23329" y="440537"/>
                  </a:lnTo>
                  <a:lnTo>
                    <a:pt x="30480" y="441960"/>
                  </a:lnTo>
                  <a:lnTo>
                    <a:pt x="8845296" y="441960"/>
                  </a:lnTo>
                  <a:lnTo>
                    <a:pt x="8845296" y="405384"/>
                  </a:lnTo>
                  <a:close/>
                </a:path>
                <a:path w="8845550" h="441959">
                  <a:moveTo>
                    <a:pt x="8845296" y="0"/>
                  </a:moveTo>
                  <a:lnTo>
                    <a:pt x="164592" y="0"/>
                  </a:lnTo>
                  <a:lnTo>
                    <a:pt x="120815" y="5880"/>
                  </a:lnTo>
                  <a:lnTo>
                    <a:pt x="81495" y="22466"/>
                  </a:lnTo>
                  <a:lnTo>
                    <a:pt x="48196" y="48209"/>
                  </a:lnTo>
                  <a:lnTo>
                    <a:pt x="22453" y="81508"/>
                  </a:lnTo>
                  <a:lnTo>
                    <a:pt x="5867" y="120827"/>
                  </a:lnTo>
                  <a:lnTo>
                    <a:pt x="0" y="164592"/>
                  </a:lnTo>
                  <a:lnTo>
                    <a:pt x="5867" y="208368"/>
                  </a:lnTo>
                  <a:lnTo>
                    <a:pt x="22453" y="247688"/>
                  </a:lnTo>
                  <a:lnTo>
                    <a:pt x="48196" y="280987"/>
                  </a:lnTo>
                  <a:lnTo>
                    <a:pt x="81495" y="306730"/>
                  </a:lnTo>
                  <a:lnTo>
                    <a:pt x="120815" y="323316"/>
                  </a:lnTo>
                  <a:lnTo>
                    <a:pt x="164592" y="329184"/>
                  </a:lnTo>
                  <a:lnTo>
                    <a:pt x="8845296" y="329184"/>
                  </a:lnTo>
                  <a:lnTo>
                    <a:pt x="8845296" y="0"/>
                  </a:lnTo>
                  <a:close/>
                </a:path>
              </a:pathLst>
            </a:custGeom>
            <a:solidFill>
              <a:srgbClr val="004823"/>
            </a:solidFill>
          </p:spPr>
          <p:txBody>
            <a:bodyPr wrap="square" lIns="0" tIns="0" rIns="0" bIns="0" rtlCol="0"/>
            <a:lstStyle/>
            <a:p>
              <a:endParaRPr/>
            </a:p>
          </p:txBody>
        </p:sp>
        <p:pic>
          <p:nvPicPr>
            <p:cNvPr id="9" name="object 6">
              <a:extLst>
                <a:ext uri="{FF2B5EF4-FFF2-40B4-BE49-F238E27FC236}">
                  <a16:creationId xmlns:a16="http://schemas.microsoft.com/office/drawing/2014/main" id="{055614EC-7D43-4A81-B71D-5DD317C2DF93}"/>
                </a:ext>
              </a:extLst>
            </p:cNvPr>
            <p:cNvPicPr/>
            <p:nvPr/>
          </p:nvPicPr>
          <p:blipFill>
            <a:blip r:embed="rId2" cstate="print"/>
            <a:stretch>
              <a:fillRect/>
            </a:stretch>
          </p:blipFill>
          <p:spPr>
            <a:xfrm>
              <a:off x="10735055" y="176784"/>
              <a:ext cx="1261872" cy="445008"/>
            </a:xfrm>
            <a:prstGeom prst="rect">
              <a:avLst/>
            </a:prstGeom>
          </p:spPr>
        </p:pic>
      </p:grpSp>
      <p:sp>
        <p:nvSpPr>
          <p:cNvPr id="10" name="bg object 17">
            <a:extLst>
              <a:ext uri="{FF2B5EF4-FFF2-40B4-BE49-F238E27FC236}">
                <a16:creationId xmlns:a16="http://schemas.microsoft.com/office/drawing/2014/main" id="{F2AC108C-0EEB-4DDF-90C9-06EF96B13FA4}"/>
              </a:ext>
            </a:extLst>
          </p:cNvPr>
          <p:cNvSpPr/>
          <p:nvPr userDrawn="1"/>
        </p:nvSpPr>
        <p:spPr>
          <a:xfrm>
            <a:off x="0" y="228600"/>
            <a:ext cx="643255" cy="439420"/>
          </a:xfrm>
          <a:custGeom>
            <a:avLst/>
            <a:gdLst/>
            <a:ahLst/>
            <a:cxnLst/>
            <a:rect l="l" t="t" r="r" b="b"/>
            <a:pathLst>
              <a:path w="643255" h="439420">
                <a:moveTo>
                  <a:pt x="423672" y="0"/>
                </a:moveTo>
                <a:lnTo>
                  <a:pt x="0" y="0"/>
                </a:lnTo>
                <a:lnTo>
                  <a:pt x="0" y="438912"/>
                </a:lnTo>
                <a:lnTo>
                  <a:pt x="423672" y="438912"/>
                </a:lnTo>
                <a:lnTo>
                  <a:pt x="467898" y="434451"/>
                </a:lnTo>
                <a:lnTo>
                  <a:pt x="509091" y="421659"/>
                </a:lnTo>
                <a:lnTo>
                  <a:pt x="546369" y="401420"/>
                </a:lnTo>
                <a:lnTo>
                  <a:pt x="578848" y="374618"/>
                </a:lnTo>
                <a:lnTo>
                  <a:pt x="605646" y="342136"/>
                </a:lnTo>
                <a:lnTo>
                  <a:pt x="625881" y="304859"/>
                </a:lnTo>
                <a:lnTo>
                  <a:pt x="638669" y="263671"/>
                </a:lnTo>
                <a:lnTo>
                  <a:pt x="643128" y="219455"/>
                </a:lnTo>
                <a:lnTo>
                  <a:pt x="638669" y="175240"/>
                </a:lnTo>
                <a:lnTo>
                  <a:pt x="625882" y="134052"/>
                </a:lnTo>
                <a:lnTo>
                  <a:pt x="605650" y="96775"/>
                </a:lnTo>
                <a:lnTo>
                  <a:pt x="578853" y="64293"/>
                </a:lnTo>
                <a:lnTo>
                  <a:pt x="546374" y="37491"/>
                </a:lnTo>
                <a:lnTo>
                  <a:pt x="509096" y="17252"/>
                </a:lnTo>
                <a:lnTo>
                  <a:pt x="467901" y="4460"/>
                </a:lnTo>
                <a:lnTo>
                  <a:pt x="423672" y="0"/>
                </a:lnTo>
                <a:close/>
              </a:path>
            </a:pathLst>
          </a:custGeom>
          <a:solidFill>
            <a:srgbClr val="004823"/>
          </a:solidFill>
        </p:spPr>
        <p:txBody>
          <a:bodyPr wrap="square" lIns="0" tIns="0" rIns="0" bIns="0" rtlCol="0"/>
          <a:lstStyle/>
          <a:p>
            <a:endParaRPr/>
          </a:p>
        </p:txBody>
      </p:sp>
      <p:sp>
        <p:nvSpPr>
          <p:cNvPr id="11" name="文本框 10">
            <a:extLst>
              <a:ext uri="{FF2B5EF4-FFF2-40B4-BE49-F238E27FC236}">
                <a16:creationId xmlns:a16="http://schemas.microsoft.com/office/drawing/2014/main" id="{20D0E0D3-8A31-454B-A8E4-F7B40E7E3EE4}"/>
              </a:ext>
            </a:extLst>
          </p:cNvPr>
          <p:cNvSpPr txBox="1"/>
          <p:nvPr userDrawn="1"/>
        </p:nvSpPr>
        <p:spPr>
          <a:xfrm>
            <a:off x="671540" y="155922"/>
            <a:ext cx="2646878"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人工智能实验</a:t>
            </a:r>
          </a:p>
        </p:txBody>
      </p:sp>
    </p:spTree>
    <p:extLst>
      <p:ext uri="{BB962C8B-B14F-4D97-AF65-F5344CB8AC3E}">
        <p14:creationId xmlns:p14="http://schemas.microsoft.com/office/powerpoint/2010/main" val="254262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EB81F-A883-474F-B10B-3261B498BC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813DDE-234E-4F8B-A9BC-92349028127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9EDEB5-CA15-4A32-B276-0FFB64A831D8}"/>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814CE08F-B84D-41D5-B524-A13480FDD4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96761E-89D2-452F-A494-4A4104E44CC8}"/>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313453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E63FDB-9ADA-44B7-8D7A-8CC3B67E41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207281-D18F-4E09-963E-7F2347D227F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0D7DB-834A-4ED4-852F-C68A23E06D53}"/>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30E79E0F-D040-4709-B52A-6B6715F6FD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35CCF2-A380-449F-AF6A-3D9D78432BD4}"/>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272029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48DBC-B4C6-45BA-A66E-9186D6A32B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B2EF6-B011-4B61-8BC1-35705E64134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AD86-D9C9-4862-A0A9-6833A0583C6E}"/>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A834A59F-36F8-4479-8C39-E2BAB1EA4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3AD2ED-B98B-42C9-8997-FCC9380E61D2}"/>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pic>
        <p:nvPicPr>
          <p:cNvPr id="7" name="图片 6">
            <a:extLst>
              <a:ext uri="{FF2B5EF4-FFF2-40B4-BE49-F238E27FC236}">
                <a16:creationId xmlns:a16="http://schemas.microsoft.com/office/drawing/2014/main" id="{ABE7B947-ABDF-4BCA-B92C-624C34F0036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01933" y="136525"/>
            <a:ext cx="1303734" cy="1166617"/>
          </a:xfrm>
          <a:prstGeom prst="rect">
            <a:avLst/>
          </a:prstGeom>
        </p:spPr>
      </p:pic>
    </p:spTree>
    <p:extLst>
      <p:ext uri="{BB962C8B-B14F-4D97-AF65-F5344CB8AC3E}">
        <p14:creationId xmlns:p14="http://schemas.microsoft.com/office/powerpoint/2010/main" val="6626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FA1F7-982A-4856-AB5B-EB79528A92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7FC71E-DFAC-4E39-8300-72B08582E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6C9416D-C0FC-4985-96F8-B81C1E17A0AD}"/>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E0C9A094-7E38-43BE-8E4D-CB71E58AD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D3138A-3865-454F-A277-0F1B7FB7670C}"/>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308512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6C03-6D72-4F25-B393-B12550A785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E25418-4408-404D-A6D1-F838143488F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6C903C2-636B-4EBD-B203-70877CB531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66E592C-5830-444E-87D0-ADAB88E9E8F6}"/>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6" name="页脚占位符 5">
            <a:extLst>
              <a:ext uri="{FF2B5EF4-FFF2-40B4-BE49-F238E27FC236}">
                <a16:creationId xmlns:a16="http://schemas.microsoft.com/office/drawing/2014/main" id="{22F81D49-8194-4DD3-AF52-1A8CDA076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0B3BA-3A7A-4821-96B0-34ACF91B1254}"/>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pic>
        <p:nvPicPr>
          <p:cNvPr id="8" name="图片 7">
            <a:extLst>
              <a:ext uri="{FF2B5EF4-FFF2-40B4-BE49-F238E27FC236}">
                <a16:creationId xmlns:a16="http://schemas.microsoft.com/office/drawing/2014/main" id="{23611609-F38A-465C-BAB2-FD9D1E29A44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01933" y="136525"/>
            <a:ext cx="1303734" cy="1166617"/>
          </a:xfrm>
          <a:prstGeom prst="rect">
            <a:avLst/>
          </a:prstGeom>
        </p:spPr>
      </p:pic>
    </p:spTree>
    <p:extLst>
      <p:ext uri="{BB962C8B-B14F-4D97-AF65-F5344CB8AC3E}">
        <p14:creationId xmlns:p14="http://schemas.microsoft.com/office/powerpoint/2010/main" val="1199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FD27B-B3A7-4AC7-B92A-45D489071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F740E6-53D3-496B-A220-F7E29DD73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B0B8758-F11F-4935-AF73-9539C1C0407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8EA76C9-C992-4F9A-A005-11813A7A3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2077289-BCC8-477C-BE6D-820894E827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F3E7641-519E-4E23-8948-19AD8418F386}"/>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8" name="页脚占位符 7">
            <a:extLst>
              <a:ext uri="{FF2B5EF4-FFF2-40B4-BE49-F238E27FC236}">
                <a16:creationId xmlns:a16="http://schemas.microsoft.com/office/drawing/2014/main" id="{99995F68-F7A8-438F-8CCE-7241CD8475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D9A958-0956-4A3B-888C-DED2508F0DEC}"/>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394625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4D42-0E44-41BB-BF69-439C9C8D83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1F109B-A49D-4EBE-BD2F-FB3CFFD62E8F}"/>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4" name="页脚占位符 3">
            <a:extLst>
              <a:ext uri="{FF2B5EF4-FFF2-40B4-BE49-F238E27FC236}">
                <a16:creationId xmlns:a16="http://schemas.microsoft.com/office/drawing/2014/main" id="{B729F16E-9B8E-40B3-A7AB-76C4665DF6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D61EBD-C71E-4DB1-8F2A-6868B9F65B3D}"/>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375038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4A8AB-5A73-4F4B-AB01-E0467DCC698C}"/>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3" name="页脚占位符 2">
            <a:extLst>
              <a:ext uri="{FF2B5EF4-FFF2-40B4-BE49-F238E27FC236}">
                <a16:creationId xmlns:a16="http://schemas.microsoft.com/office/drawing/2014/main" id="{127271D8-D5C2-4EE3-8339-8C05381F78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D36F69-78D0-4025-8B9F-33350C067435}"/>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290637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B6893-2360-46DF-955B-8AC5ACD1B9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9AE244-9866-414E-83B7-B6529C508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66E15E0-1613-459E-B6FC-25687E3FB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F8DF01-7440-4E27-8438-2A56450BC439}"/>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6" name="页脚占位符 5">
            <a:extLst>
              <a:ext uri="{FF2B5EF4-FFF2-40B4-BE49-F238E27FC236}">
                <a16:creationId xmlns:a16="http://schemas.microsoft.com/office/drawing/2014/main" id="{BCB64131-51D3-42B8-A194-CFFB55A0AD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1A28C4-4082-42F4-9896-C987DAD118F1}"/>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4246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711D4-4A07-46E1-9995-0AAE1FCD2F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24A96B-B7B6-45C5-8E1A-BB3BB2F08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B8CBE8-5BEC-4BF6-A2D1-574E2B4F0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C45868-75E5-4C8F-813A-D813C5C39375}"/>
              </a:ext>
            </a:extLst>
          </p:cNvPr>
          <p:cNvSpPr>
            <a:spLocks noGrp="1"/>
          </p:cNvSpPr>
          <p:nvPr>
            <p:ph type="dt" sz="half" idx="10"/>
          </p:nvPr>
        </p:nvSpPr>
        <p:spPr/>
        <p:txBody>
          <a:bodyPr/>
          <a:lstStyle/>
          <a:p>
            <a:fld id="{42FFB259-D56F-48A8-85A7-71169C536460}" type="datetimeFigureOut">
              <a:rPr lang="zh-CN" altLang="en-US" smtClean="0"/>
              <a:t>2023/02/20</a:t>
            </a:fld>
            <a:endParaRPr lang="zh-CN" altLang="en-US"/>
          </a:p>
        </p:txBody>
      </p:sp>
      <p:sp>
        <p:nvSpPr>
          <p:cNvPr id="6" name="页脚占位符 5">
            <a:extLst>
              <a:ext uri="{FF2B5EF4-FFF2-40B4-BE49-F238E27FC236}">
                <a16:creationId xmlns:a16="http://schemas.microsoft.com/office/drawing/2014/main" id="{13561BDD-1560-4613-A7DE-5632DCEEB9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9415AD-3F92-480D-BBD0-C5D3321727D9}"/>
              </a:ext>
            </a:extLst>
          </p:cNvPr>
          <p:cNvSpPr>
            <a:spLocks noGrp="1"/>
          </p:cNvSpPr>
          <p:nvPr>
            <p:ph type="sldNum" sz="quarter" idx="12"/>
          </p:nvPr>
        </p:nvSpPr>
        <p:spPr/>
        <p:txBody>
          <a:body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285490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01F25F-9F6E-4838-812A-E11E691D7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05DF6D-5B05-45C9-AB2B-28451C522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4F4579-890C-4732-BDF1-AC39B6EBF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FB259-D56F-48A8-85A7-71169C536460}" type="datetimeFigureOut">
              <a:rPr lang="zh-CN" altLang="en-US" smtClean="0"/>
              <a:t>2023/02/20</a:t>
            </a:fld>
            <a:endParaRPr lang="zh-CN" altLang="en-US"/>
          </a:p>
        </p:txBody>
      </p:sp>
      <p:sp>
        <p:nvSpPr>
          <p:cNvPr id="5" name="页脚占位符 4">
            <a:extLst>
              <a:ext uri="{FF2B5EF4-FFF2-40B4-BE49-F238E27FC236}">
                <a16:creationId xmlns:a16="http://schemas.microsoft.com/office/drawing/2014/main" id="{DB8241E0-FB25-4F7E-BB82-9C3C175123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E00445-ACC1-4560-965F-D2424B6CE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A76A-FCDF-4193-9D33-B068965C0F0D}" type="slidenum">
              <a:rPr lang="zh-CN" altLang="en-US" smtClean="0"/>
              <a:t>‹#›</a:t>
            </a:fld>
            <a:endParaRPr lang="zh-CN" altLang="en-US"/>
          </a:p>
        </p:txBody>
      </p:sp>
    </p:spTree>
    <p:extLst>
      <p:ext uri="{BB962C8B-B14F-4D97-AF65-F5344CB8AC3E}">
        <p14:creationId xmlns:p14="http://schemas.microsoft.com/office/powerpoint/2010/main" val="2825804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www.runoob.com/python3/python3-json.html" TargetMode="Externa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gutenberg.org/"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zhihu.com/question/49136398" TargetMode="External"/><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hyperlink" Target="https://pymotw.com/"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www.zhihu.com/question/402762138"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asyhpc.net/course/17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runoob.com/python3/python3-set.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runoob.com/python3/python3-tutorial.html"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2B211-7405-4D81-B36B-F4E8CA9296ED}"/>
              </a:ext>
            </a:extLst>
          </p:cNvPr>
          <p:cNvSpPr>
            <a:spLocks noGrp="1"/>
          </p:cNvSpPr>
          <p:nvPr>
            <p:ph type="ctrTitle"/>
          </p:nvPr>
        </p:nvSpPr>
        <p:spPr>
          <a:xfrm>
            <a:off x="805295" y="1122363"/>
            <a:ext cx="10581409" cy="2387600"/>
          </a:xfrm>
        </p:spPr>
        <p:txBody>
          <a:bodyPr>
            <a:normAutofit/>
          </a:bodyPr>
          <a:lstStyle/>
          <a:p>
            <a:r>
              <a:rPr lang="zh-CN" altLang="en-US" dirty="0">
                <a:latin typeface="Times New Roman" panose="02020603050405020304" pitchFamily="18" charset="0"/>
                <a:cs typeface="Times New Roman" panose="02020603050405020304" pitchFamily="18" charset="0"/>
              </a:rPr>
              <a:t>人工智能实验</a:t>
            </a:r>
          </a:p>
        </p:txBody>
      </p:sp>
      <p:sp>
        <p:nvSpPr>
          <p:cNvPr id="3" name="副标题 2">
            <a:extLst>
              <a:ext uri="{FF2B5EF4-FFF2-40B4-BE49-F238E27FC236}">
                <a16:creationId xmlns:a16="http://schemas.microsoft.com/office/drawing/2014/main" id="{29E25ED0-88FB-49E2-8496-86590BE0E04C}"/>
              </a:ext>
            </a:extLst>
          </p:cNvPr>
          <p:cNvSpPr>
            <a:spLocks noGrp="1"/>
          </p:cNvSpPr>
          <p:nvPr>
            <p:ph type="subTitle" idx="1"/>
          </p:nvPr>
        </p:nvSpPr>
        <p:spPr/>
        <p:txBody>
          <a:bodyPr>
            <a:normAutofit/>
          </a:bodyPr>
          <a:lstStyle/>
          <a:p>
            <a:r>
              <a:rPr lang="en-US" altLang="zh-CN">
                <a:latin typeface="Times New Roman" panose="02020603050405020304" pitchFamily="18" charset="0"/>
                <a:cs typeface="Times New Roman" panose="02020603050405020304" pitchFamily="18" charset="0"/>
              </a:rPr>
              <a:t>2023</a:t>
            </a:r>
            <a:r>
              <a:rPr lang="zh-CN" altLang="en-US">
                <a:latin typeface="Times New Roman" panose="02020603050405020304" pitchFamily="18" charset="0"/>
                <a:cs typeface="Times New Roman" panose="02020603050405020304" pitchFamily="18" charset="0"/>
              </a:rPr>
              <a:t>年春季</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5815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4844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4E439-65A2-4C2A-946A-359C6D883926}"/>
              </a:ext>
            </a:extLst>
          </p:cNvPr>
          <p:cNvSpPr>
            <a:spLocks noGrp="1"/>
          </p:cNvSpPr>
          <p:nvPr>
            <p:ph type="title"/>
          </p:nvPr>
        </p:nvSpPr>
        <p:spPr/>
        <p:txBody>
          <a:bodyPr/>
          <a:lstStyle/>
          <a:p>
            <a:r>
              <a:rPr lang="zh-CN" altLang="en-US" dirty="0"/>
              <a:t>函数与类：小结</a:t>
            </a:r>
          </a:p>
        </p:txBody>
      </p:sp>
      <p:sp>
        <p:nvSpPr>
          <p:cNvPr id="3" name="内容占位符 2">
            <a:extLst>
              <a:ext uri="{FF2B5EF4-FFF2-40B4-BE49-F238E27FC236}">
                <a16:creationId xmlns:a16="http://schemas.microsoft.com/office/drawing/2014/main" id="{475C9A9D-D7CF-45E7-9BEC-B18BF3304821}"/>
              </a:ext>
            </a:extLst>
          </p:cNvPr>
          <p:cNvSpPr>
            <a:spLocks noGrp="1"/>
          </p:cNvSpPr>
          <p:nvPr>
            <p:ph idx="1"/>
          </p:nvPr>
        </p:nvSpPr>
        <p:spPr/>
        <p:txBody>
          <a:bodyPr/>
          <a:lstStyle/>
          <a:p>
            <a:r>
              <a:rPr lang="zh-CN" altLang="en-US" dirty="0"/>
              <a:t>函数</a:t>
            </a:r>
            <a:endParaRPr lang="en-US" altLang="zh-CN" dirty="0"/>
          </a:p>
          <a:p>
            <a:pPr lvl="1"/>
            <a:r>
              <a:rPr lang="zh-CN" altLang="en-US" dirty="0"/>
              <a:t>定义函数：语法</a:t>
            </a:r>
            <a:endParaRPr lang="en-US" altLang="zh-CN" dirty="0"/>
          </a:p>
          <a:p>
            <a:pPr lvl="1"/>
            <a:r>
              <a:rPr lang="zh-CN" altLang="en-US" dirty="0"/>
              <a:t>返回值：允许多个返回值，允许任意类型</a:t>
            </a:r>
            <a:endParaRPr lang="en-US" altLang="zh-CN" dirty="0"/>
          </a:p>
          <a:p>
            <a:pPr lvl="1"/>
            <a:r>
              <a:rPr lang="zh-CN" altLang="en-US" dirty="0"/>
              <a:t>传递实参：关键字实参，默认值，副作用，传递任意数量的实参</a:t>
            </a:r>
            <a:endParaRPr lang="en-US" altLang="zh-CN" dirty="0"/>
          </a:p>
          <a:p>
            <a:r>
              <a:rPr lang="zh-CN" altLang="en-US" dirty="0"/>
              <a:t>类</a:t>
            </a:r>
            <a:endParaRPr lang="en-US" altLang="zh-CN" dirty="0"/>
          </a:p>
          <a:p>
            <a:pPr lvl="1"/>
            <a:r>
              <a:rPr lang="zh-CN" altLang="en-US" dirty="0"/>
              <a:t>定义类：构造函数、</a:t>
            </a:r>
            <a:r>
              <a:rPr lang="en-US" altLang="zh-CN" dirty="0"/>
              <a:t>self</a:t>
            </a:r>
          </a:p>
          <a:p>
            <a:pPr lvl="1"/>
            <a:r>
              <a:rPr lang="zh-CN" altLang="en-US" dirty="0"/>
              <a:t>类实例化为对象：创建对象、访问属性、调用方法、修改属性</a:t>
            </a:r>
            <a:endParaRPr lang="en-US" altLang="zh-CN" dirty="0"/>
          </a:p>
          <a:p>
            <a:pPr lvl="1"/>
            <a:r>
              <a:rPr lang="zh-CN" altLang="en-US" dirty="0"/>
              <a:t>继承</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6054196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0715F-751E-498C-8830-27E4A9BE3966}"/>
              </a:ext>
            </a:extLst>
          </p:cNvPr>
          <p:cNvSpPr>
            <a:spLocks noGrp="1"/>
          </p:cNvSpPr>
          <p:nvPr>
            <p:ph type="title"/>
          </p:nvPr>
        </p:nvSpPr>
        <p:spPr/>
        <p:txBody>
          <a:bodyPr/>
          <a:lstStyle/>
          <a:p>
            <a:r>
              <a:rPr lang="zh-CN" altLang="en-US" dirty="0"/>
              <a:t>练习：函数与类</a:t>
            </a:r>
          </a:p>
        </p:txBody>
      </p:sp>
      <p:sp>
        <p:nvSpPr>
          <p:cNvPr id="3" name="内容占位符 2">
            <a:extLst>
              <a:ext uri="{FF2B5EF4-FFF2-40B4-BE49-F238E27FC236}">
                <a16:creationId xmlns:a16="http://schemas.microsoft.com/office/drawing/2014/main" id="{6550B9C2-EC66-45E8-8451-4D86D3A00147}"/>
              </a:ext>
            </a:extLst>
          </p:cNvPr>
          <p:cNvSpPr>
            <a:spLocks noGrp="1"/>
          </p:cNvSpPr>
          <p:nvPr>
            <p:ph idx="1"/>
          </p:nvPr>
        </p:nvSpPr>
        <p:spPr>
          <a:xfrm>
            <a:off x="838200" y="1825625"/>
            <a:ext cx="11023600" cy="4351338"/>
          </a:xfrm>
        </p:spPr>
        <p:txBody>
          <a:bodyPr/>
          <a:lstStyle/>
          <a:p>
            <a:pPr marL="514350" indent="-514350">
              <a:buFont typeface="+mj-lt"/>
              <a:buAutoNum type="arabicPeriod" startAt="9"/>
            </a:pPr>
            <a:r>
              <a:rPr lang="zh-CN" altLang="en-US" dirty="0"/>
              <a:t>魔术师，了不起的魔术师与不变的魔术师：</a:t>
            </a:r>
            <a:endParaRPr lang="en-US" altLang="zh-CN" dirty="0"/>
          </a:p>
          <a:p>
            <a:pPr marL="971550" lvl="1" indent="-514350">
              <a:buFont typeface="+mj-lt"/>
              <a:buAutoNum type="alphaLcParenR"/>
            </a:pPr>
            <a:r>
              <a:rPr lang="zh-CN" altLang="en-US" dirty="0"/>
              <a:t>创建一个包含魔术师名字的列表，并将其传递给</a:t>
            </a:r>
            <a:r>
              <a:rPr lang="en-US" altLang="zh-CN" dirty="0" err="1"/>
              <a:t>show_magicians</a:t>
            </a:r>
            <a:r>
              <a:rPr lang="en-US" altLang="zh-CN" dirty="0"/>
              <a:t>()</a:t>
            </a:r>
            <a:r>
              <a:rPr lang="zh-CN" altLang="en-US" dirty="0"/>
              <a:t>函数，这个函数打印列表中每个魔术师的名字。</a:t>
            </a:r>
            <a:endParaRPr lang="en-US" altLang="zh-CN" dirty="0"/>
          </a:p>
          <a:p>
            <a:pPr marL="971550" lvl="1" indent="-514350">
              <a:buFont typeface="+mj-lt"/>
              <a:buAutoNum type="alphaLcParenR"/>
            </a:pPr>
            <a:r>
              <a:rPr lang="zh-CN" altLang="en-US" dirty="0"/>
              <a:t>编写一个名为</a:t>
            </a:r>
            <a:r>
              <a:rPr lang="en-US" altLang="zh-CN" dirty="0" err="1"/>
              <a:t>make_great</a:t>
            </a:r>
            <a:r>
              <a:rPr lang="en-US" altLang="zh-CN" dirty="0"/>
              <a:t>()</a:t>
            </a:r>
            <a:r>
              <a:rPr lang="zh-CN" altLang="en-US" dirty="0"/>
              <a:t>的函数，对魔术师列表进行修改，在每个魔术师的名字中都加入字样</a:t>
            </a:r>
            <a:r>
              <a:rPr lang="en-US" altLang="zh-CN" dirty="0"/>
              <a:t>“the Great”</a:t>
            </a:r>
            <a:r>
              <a:rPr lang="zh-CN" altLang="en-US" dirty="0"/>
              <a:t>。调用</a:t>
            </a:r>
            <a:r>
              <a:rPr lang="en-US" altLang="zh-CN" dirty="0" err="1"/>
              <a:t>show_magicians</a:t>
            </a:r>
            <a:r>
              <a:rPr lang="en-US" altLang="zh-CN" dirty="0"/>
              <a:t>()</a:t>
            </a:r>
            <a:r>
              <a:rPr lang="zh-CN" altLang="en-US" dirty="0"/>
              <a:t>，确认魔术师列表确实变了。</a:t>
            </a:r>
            <a:endParaRPr lang="en-US" altLang="zh-CN" dirty="0"/>
          </a:p>
          <a:p>
            <a:pPr marL="971550" lvl="1" indent="-514350">
              <a:buFont typeface="+mj-lt"/>
              <a:buAutoNum type="alphaLcParenR"/>
            </a:pPr>
            <a:r>
              <a:rPr lang="zh-CN" altLang="en-US" dirty="0"/>
              <a:t>在调用</a:t>
            </a:r>
            <a:r>
              <a:rPr lang="en-US" altLang="zh-CN" dirty="0" err="1"/>
              <a:t>make_great</a:t>
            </a:r>
            <a:r>
              <a:rPr lang="en-US" altLang="zh-CN" dirty="0"/>
              <a:t>()</a:t>
            </a:r>
            <a:r>
              <a:rPr lang="zh-CN" altLang="en-US" dirty="0"/>
              <a:t>时，向它传递魔术师列表的副本。由于不想修改原始列表，请返回修改后的列表，并将其存储到另一个变量中。分别对这两列表调用</a:t>
            </a:r>
            <a:r>
              <a:rPr lang="en-US" altLang="zh-CN" dirty="0" err="1"/>
              <a:t>show_magicians</a:t>
            </a:r>
            <a:r>
              <a:rPr lang="en-US" altLang="zh-CN" dirty="0"/>
              <a:t>()</a:t>
            </a:r>
            <a:r>
              <a:rPr lang="zh-CN" altLang="en-US" dirty="0"/>
              <a:t>，确认一个列表包含的是原来的魔术师名字，而另一个列表包含的是添加了字样</a:t>
            </a:r>
            <a:r>
              <a:rPr lang="en-US" altLang="zh-CN" dirty="0"/>
              <a:t>“the Great”</a:t>
            </a:r>
            <a:r>
              <a:rPr lang="zh-CN" altLang="en-US" dirty="0"/>
              <a:t>的魔术师名字。</a:t>
            </a:r>
            <a:endParaRPr lang="en-US" altLang="zh-CN" dirty="0"/>
          </a:p>
          <a:p>
            <a:pPr marL="971550" lvl="1" indent="-514350">
              <a:buFont typeface="+mj-lt"/>
              <a:buAutoNum type="alphaLcParenR"/>
            </a:pPr>
            <a:endParaRPr lang="en-US" altLang="zh-CN" dirty="0"/>
          </a:p>
        </p:txBody>
      </p:sp>
    </p:spTree>
    <p:extLst>
      <p:ext uri="{BB962C8B-B14F-4D97-AF65-F5344CB8AC3E}">
        <p14:creationId xmlns:p14="http://schemas.microsoft.com/office/powerpoint/2010/main" val="22361249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0715F-751E-498C-8830-27E4A9BE3966}"/>
              </a:ext>
            </a:extLst>
          </p:cNvPr>
          <p:cNvSpPr>
            <a:spLocks noGrp="1"/>
          </p:cNvSpPr>
          <p:nvPr>
            <p:ph type="title"/>
          </p:nvPr>
        </p:nvSpPr>
        <p:spPr/>
        <p:txBody>
          <a:bodyPr/>
          <a:lstStyle/>
          <a:p>
            <a:r>
              <a:rPr lang="zh-CN" altLang="en-US" dirty="0"/>
              <a:t>练习：函数与类</a:t>
            </a:r>
          </a:p>
        </p:txBody>
      </p:sp>
      <p:sp>
        <p:nvSpPr>
          <p:cNvPr id="3" name="内容占位符 2">
            <a:extLst>
              <a:ext uri="{FF2B5EF4-FFF2-40B4-BE49-F238E27FC236}">
                <a16:creationId xmlns:a16="http://schemas.microsoft.com/office/drawing/2014/main" id="{6550B9C2-EC66-45E8-8451-4D86D3A00147}"/>
              </a:ext>
            </a:extLst>
          </p:cNvPr>
          <p:cNvSpPr>
            <a:spLocks noGrp="1"/>
          </p:cNvSpPr>
          <p:nvPr>
            <p:ph idx="1"/>
          </p:nvPr>
        </p:nvSpPr>
        <p:spPr>
          <a:xfrm>
            <a:off x="838200" y="1825624"/>
            <a:ext cx="11023600" cy="5032376"/>
          </a:xfrm>
        </p:spPr>
        <p:txBody>
          <a:bodyPr>
            <a:normAutofit/>
          </a:bodyPr>
          <a:lstStyle/>
          <a:p>
            <a:pPr marL="514350" indent="-514350">
              <a:buFont typeface="+mj-lt"/>
              <a:buAutoNum type="arabicPeriod" startAt="10"/>
            </a:pPr>
            <a:r>
              <a:rPr lang="zh-CN" altLang="en-US" sz="2400" dirty="0"/>
              <a:t>餐馆、就餐人数与冰淇淋小店：</a:t>
            </a:r>
            <a:endParaRPr lang="en-US" altLang="zh-CN" sz="2400" dirty="0"/>
          </a:p>
          <a:p>
            <a:pPr marL="971550" lvl="1" indent="-514350">
              <a:buFont typeface="+mj-lt"/>
              <a:buAutoNum type="alphaLcParenR"/>
            </a:pPr>
            <a:r>
              <a:rPr lang="zh-CN" altLang="en-US" sz="2000" dirty="0"/>
              <a:t>创建一个名为</a:t>
            </a:r>
            <a:r>
              <a:rPr lang="en-US" altLang="zh-CN" sz="2000" dirty="0"/>
              <a:t>Restaurant</a:t>
            </a:r>
            <a:r>
              <a:rPr lang="zh-CN" altLang="en-US" sz="2000" dirty="0"/>
              <a:t>的类，其方法</a:t>
            </a:r>
            <a:r>
              <a:rPr lang="en-US" altLang="zh-CN" sz="2000" dirty="0"/>
              <a:t>__</a:t>
            </a:r>
            <a:r>
              <a:rPr lang="en-US" altLang="zh-CN" sz="2000" dirty="0" err="1"/>
              <a:t>init</a:t>
            </a:r>
            <a:r>
              <a:rPr lang="en-US" altLang="zh-CN" sz="2000" dirty="0"/>
              <a:t>__()</a:t>
            </a:r>
            <a:r>
              <a:rPr lang="zh-CN" altLang="en-US" sz="2000" dirty="0"/>
              <a:t>设置两个属性：</a:t>
            </a:r>
            <a:r>
              <a:rPr lang="en-US" altLang="zh-CN" sz="2000" dirty="0" err="1"/>
              <a:t>restaurant_name</a:t>
            </a:r>
            <a:r>
              <a:rPr lang="zh-CN" altLang="en-US" sz="2000" dirty="0"/>
              <a:t>和</a:t>
            </a:r>
            <a:r>
              <a:rPr lang="en-US" altLang="zh-CN" sz="2000" dirty="0" err="1"/>
              <a:t>cuisine_type</a:t>
            </a:r>
            <a:r>
              <a:rPr lang="zh-CN" altLang="en-US" sz="2000" dirty="0"/>
              <a:t>。创建一个名为</a:t>
            </a:r>
            <a:r>
              <a:rPr lang="en-US" altLang="zh-CN" sz="2000" dirty="0" err="1"/>
              <a:t>describe_restaurant</a:t>
            </a:r>
            <a:r>
              <a:rPr lang="en-US" altLang="zh-CN" sz="2000" dirty="0"/>
              <a:t>()</a:t>
            </a:r>
            <a:r>
              <a:rPr lang="zh-CN" altLang="en-US" sz="2000" dirty="0"/>
              <a:t>的方法和一个名为</a:t>
            </a:r>
            <a:r>
              <a:rPr lang="en-US" altLang="zh-CN" sz="2000" dirty="0" err="1"/>
              <a:t>open_restaurant</a:t>
            </a:r>
            <a:r>
              <a:rPr lang="en-US" altLang="zh-CN" sz="2000" dirty="0"/>
              <a:t>()</a:t>
            </a:r>
            <a:r>
              <a:rPr lang="zh-CN" altLang="en-US" sz="2000" dirty="0"/>
              <a:t>的方法，其中前者打印前述两项信息，而后者打印一条消息，指出餐馆正在营业。</a:t>
            </a:r>
            <a:endParaRPr lang="en-US" altLang="zh-CN" sz="2000" dirty="0"/>
          </a:p>
          <a:p>
            <a:pPr marL="971550" lvl="1" indent="-514350">
              <a:buFont typeface="+mj-lt"/>
              <a:buAutoNum type="alphaLcParenR"/>
            </a:pPr>
            <a:r>
              <a:rPr lang="zh-CN" altLang="en-US" sz="2000" dirty="0"/>
              <a:t>添加一个名为</a:t>
            </a:r>
            <a:r>
              <a:rPr lang="en-US" altLang="zh-CN" sz="2000" dirty="0" err="1"/>
              <a:t>number_served</a:t>
            </a:r>
            <a:r>
              <a:rPr lang="zh-CN" altLang="en-US" sz="2000" dirty="0"/>
              <a:t>的属性，并将其默认值设置为</a:t>
            </a:r>
            <a:r>
              <a:rPr lang="en-US" altLang="zh-CN" sz="2000" dirty="0"/>
              <a:t>0</a:t>
            </a:r>
            <a:r>
              <a:rPr lang="zh-CN" altLang="en-US" sz="2000" dirty="0"/>
              <a:t>。根据这个类创建一个名为</a:t>
            </a:r>
            <a:r>
              <a:rPr lang="en-US" altLang="zh-CN" sz="2000" dirty="0"/>
              <a:t>restaurant</a:t>
            </a:r>
            <a:r>
              <a:rPr lang="zh-CN" altLang="en-US" sz="2000" dirty="0"/>
              <a:t>的实例；打印有多少人在这家餐馆就餐过，然后修改这个值并再次打印它。添加一个名为</a:t>
            </a:r>
            <a:r>
              <a:rPr lang="en-US" altLang="zh-CN" sz="2000" dirty="0" err="1"/>
              <a:t>set_number_served</a:t>
            </a:r>
            <a:r>
              <a:rPr lang="en-US" altLang="zh-CN" sz="2000" dirty="0"/>
              <a:t>()</a:t>
            </a:r>
            <a:r>
              <a:rPr lang="zh-CN" altLang="en-US" sz="2000" dirty="0"/>
              <a:t>的方法，它让你能够设置就餐人数；调用这个方法并向它传递一个值，然后再次打印这个值。添加一个名为</a:t>
            </a:r>
            <a:r>
              <a:rPr lang="en-US" altLang="zh-CN" sz="2000" dirty="0" err="1"/>
              <a:t>increment_number_served</a:t>
            </a:r>
            <a:r>
              <a:rPr lang="en-US" altLang="zh-CN" sz="2000" dirty="0"/>
              <a:t>()</a:t>
            </a:r>
            <a:r>
              <a:rPr lang="zh-CN" altLang="en-US" sz="2000" dirty="0"/>
              <a:t>的方法，它让你能够将就餐人数递增；调用这个方法并向它传递一个这样的值：你认为这家餐馆每天可能接待的就餐人数。</a:t>
            </a:r>
            <a:endParaRPr lang="en-US" altLang="zh-CN" sz="2000" dirty="0"/>
          </a:p>
          <a:p>
            <a:pPr marL="971550" lvl="1" indent="-514350">
              <a:buFont typeface="+mj-lt"/>
              <a:buAutoNum type="alphaLcParenR"/>
            </a:pPr>
            <a:r>
              <a:rPr lang="zh-CN" altLang="en-US" sz="2000" dirty="0"/>
              <a:t>冰淇淋小店是一种特殊的餐馆。编写一个名为</a:t>
            </a:r>
            <a:r>
              <a:rPr lang="en-US" altLang="zh-CN" sz="2000" dirty="0" err="1"/>
              <a:t>IceCreamStand</a:t>
            </a:r>
            <a:r>
              <a:rPr lang="zh-CN" altLang="en-US" sz="2000" dirty="0"/>
              <a:t>的类，让它继承</a:t>
            </a:r>
            <a:r>
              <a:rPr lang="en-US" altLang="zh-CN" sz="2000" dirty="0"/>
              <a:t>Restaurant</a:t>
            </a:r>
            <a:r>
              <a:rPr lang="zh-CN" altLang="en-US" sz="2000" dirty="0"/>
              <a:t>类。添加一个名为</a:t>
            </a:r>
            <a:r>
              <a:rPr lang="en-US" altLang="zh-CN" sz="2000" dirty="0"/>
              <a:t>flavors</a:t>
            </a:r>
            <a:r>
              <a:rPr lang="zh-CN" altLang="en-US" sz="2000" dirty="0"/>
              <a:t>的属性，用于存储一个由各种口味的冰淇淋组成的列表。编写一个显示这些冰淇淋的方法。创建一个</a:t>
            </a:r>
            <a:r>
              <a:rPr lang="en-US" altLang="zh-CN" sz="2000" dirty="0" err="1"/>
              <a:t>IceCreamStand</a:t>
            </a:r>
            <a:r>
              <a:rPr lang="zh-CN" altLang="en-US" sz="2000" dirty="0"/>
              <a:t>实例，并调用这个方法。</a:t>
            </a:r>
            <a:endParaRPr lang="en-US" altLang="zh-CN" sz="2000" dirty="0"/>
          </a:p>
        </p:txBody>
      </p:sp>
    </p:spTree>
    <p:extLst>
      <p:ext uri="{BB962C8B-B14F-4D97-AF65-F5344CB8AC3E}">
        <p14:creationId xmlns:p14="http://schemas.microsoft.com/office/powerpoint/2010/main" val="17635129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6 </a:t>
            </a:r>
            <a:r>
              <a:rPr lang="zh-CN" altLang="en-US" b="1" dirty="0">
                <a:solidFill>
                  <a:srgbClr val="FF0000"/>
                </a:solidFill>
                <a:latin typeface="Times New Roman" panose="02020603050405020304" pitchFamily="18" charset="0"/>
                <a:cs typeface="Times New Roman" panose="02020603050405020304" pitchFamily="18" charset="0"/>
              </a:rPr>
              <a:t>文件与异常</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0359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F7559C-1B8A-4021-8930-A684D74187C4}"/>
              </a:ext>
            </a:extLst>
          </p:cNvPr>
          <p:cNvSpPr>
            <a:spLocks noGrp="1"/>
          </p:cNvSpPr>
          <p:nvPr>
            <p:ph type="title"/>
          </p:nvPr>
        </p:nvSpPr>
        <p:spPr/>
        <p:txBody>
          <a:bodyPr/>
          <a:lstStyle/>
          <a:p>
            <a:r>
              <a:rPr lang="zh-CN" altLang="en-US" dirty="0"/>
              <a:t>读取文件</a:t>
            </a:r>
          </a:p>
        </p:txBody>
      </p:sp>
      <p:sp>
        <p:nvSpPr>
          <p:cNvPr id="5" name="内容占位符 4">
            <a:extLst>
              <a:ext uri="{FF2B5EF4-FFF2-40B4-BE49-F238E27FC236}">
                <a16:creationId xmlns:a16="http://schemas.microsoft.com/office/drawing/2014/main" id="{B421F4F2-F36F-4468-B8A2-1165866C291E}"/>
              </a:ext>
            </a:extLst>
          </p:cNvPr>
          <p:cNvSpPr>
            <a:spLocks noGrp="1"/>
          </p:cNvSpPr>
          <p:nvPr>
            <p:ph sz="half" idx="1"/>
          </p:nvPr>
        </p:nvSpPr>
        <p:spPr>
          <a:xfrm>
            <a:off x="838200" y="1825624"/>
            <a:ext cx="5181600" cy="5032376"/>
          </a:xfrm>
        </p:spPr>
        <p:txBody>
          <a:bodyPr>
            <a:normAutofit/>
          </a:bodyPr>
          <a:lstStyle/>
          <a:p>
            <a:r>
              <a:rPr lang="zh-CN" altLang="en-US" dirty="0"/>
              <a:t>读取整个文件：</a:t>
            </a:r>
            <a:r>
              <a:rPr lang="en-US" altLang="zh-CN" dirty="0"/>
              <a:t>read()</a:t>
            </a:r>
          </a:p>
          <a:p>
            <a:endParaRPr lang="en-US" altLang="zh-CN" dirty="0"/>
          </a:p>
          <a:p>
            <a:endParaRPr lang="en-US" altLang="zh-CN" dirty="0"/>
          </a:p>
          <a:p>
            <a:endParaRPr lang="en-US" altLang="zh-CN" dirty="0"/>
          </a:p>
          <a:p>
            <a:endParaRPr lang="en-US" altLang="zh-CN" dirty="0"/>
          </a:p>
          <a:p>
            <a:r>
              <a:rPr lang="zh-CN" altLang="en-US" dirty="0"/>
              <a:t>函数</a:t>
            </a:r>
            <a:r>
              <a:rPr lang="en-US" altLang="zh-CN" dirty="0"/>
              <a:t>open</a:t>
            </a:r>
            <a:r>
              <a:rPr lang="zh-CN" altLang="en-US" dirty="0"/>
              <a:t>的参数为</a:t>
            </a:r>
            <a:r>
              <a:rPr lang="zh-CN" altLang="en-US" b="1" dirty="0"/>
              <a:t>文件路径</a:t>
            </a:r>
            <a:endParaRPr lang="en-US" altLang="zh-CN" b="1" dirty="0"/>
          </a:p>
          <a:p>
            <a:pPr lvl="1"/>
            <a:r>
              <a:rPr lang="zh-CN" altLang="en-US" dirty="0"/>
              <a:t>相对路径与绝对路径都可以</a:t>
            </a:r>
            <a:endParaRPr lang="en-US" altLang="zh-CN" dirty="0"/>
          </a:p>
          <a:p>
            <a:r>
              <a:rPr lang="zh-CN" altLang="en-US" dirty="0"/>
              <a:t>关键字</a:t>
            </a:r>
            <a:r>
              <a:rPr lang="en-US" altLang="zh-CN" dirty="0"/>
              <a:t>with</a:t>
            </a:r>
            <a:r>
              <a:rPr lang="zh-CN" altLang="en-US" dirty="0"/>
              <a:t>在不再需要访问文件后将文件关闭</a:t>
            </a:r>
            <a:endParaRPr lang="en-US" altLang="zh-CN" dirty="0"/>
          </a:p>
          <a:p>
            <a:pPr lvl="1"/>
            <a:r>
              <a:rPr lang="zh-CN" altLang="en-US" dirty="0"/>
              <a:t>此时无需调用</a:t>
            </a:r>
            <a:r>
              <a:rPr lang="en-US" altLang="zh-CN" dirty="0"/>
              <a:t>close()</a:t>
            </a:r>
          </a:p>
          <a:p>
            <a:endParaRPr lang="zh-CN" altLang="en-US" dirty="0"/>
          </a:p>
        </p:txBody>
      </p:sp>
      <p:sp>
        <p:nvSpPr>
          <p:cNvPr id="13" name="内容占位符 12">
            <a:extLst>
              <a:ext uri="{FF2B5EF4-FFF2-40B4-BE49-F238E27FC236}">
                <a16:creationId xmlns:a16="http://schemas.microsoft.com/office/drawing/2014/main" id="{9A91FCEF-D490-4160-84AE-116EB6D77033}"/>
              </a:ext>
            </a:extLst>
          </p:cNvPr>
          <p:cNvSpPr>
            <a:spLocks noGrp="1"/>
          </p:cNvSpPr>
          <p:nvPr>
            <p:ph sz="half" idx="2"/>
          </p:nvPr>
        </p:nvSpPr>
        <p:spPr>
          <a:xfrm>
            <a:off x="6172200" y="1825625"/>
            <a:ext cx="5181600" cy="4872058"/>
          </a:xfrm>
        </p:spPr>
        <p:txBody>
          <a:bodyPr>
            <a:normAutofit/>
          </a:bodyPr>
          <a:lstStyle/>
          <a:p>
            <a:r>
              <a:rPr lang="zh-CN" altLang="en-US" dirty="0"/>
              <a:t>逐行读取：</a:t>
            </a:r>
            <a:r>
              <a:rPr lang="en-US" altLang="zh-CN" dirty="0" err="1"/>
              <a:t>readlines</a:t>
            </a:r>
            <a:r>
              <a:rPr lang="en-US" altLang="zh-CN" dirty="0"/>
              <a:t>()</a:t>
            </a:r>
          </a:p>
          <a:p>
            <a:endParaRPr lang="en-US" altLang="zh-CN" dirty="0"/>
          </a:p>
          <a:p>
            <a:endParaRPr lang="en-US" altLang="zh-CN" dirty="0"/>
          </a:p>
          <a:p>
            <a:endParaRPr lang="en-US" altLang="zh-CN" dirty="0"/>
          </a:p>
          <a:p>
            <a:r>
              <a:rPr lang="zh-CN" altLang="en-US" dirty="0"/>
              <a:t>得到一个列表</a:t>
            </a:r>
            <a:endParaRPr lang="en-US" altLang="zh-CN" dirty="0"/>
          </a:p>
          <a:p>
            <a:pPr lvl="3"/>
            <a:endParaRPr lang="en-US" altLang="zh-CN" dirty="0"/>
          </a:p>
          <a:p>
            <a:r>
              <a:rPr lang="zh-CN" altLang="en-US" dirty="0"/>
              <a:t>空白行：</a:t>
            </a:r>
            <a:endParaRPr lang="en-US" altLang="zh-CN" dirty="0"/>
          </a:p>
          <a:p>
            <a:r>
              <a:rPr lang="zh-CN" altLang="en-US" dirty="0"/>
              <a:t>文件中每行末尾有一个换行符，而</a:t>
            </a:r>
            <a:r>
              <a:rPr lang="en-US" altLang="zh-CN" dirty="0"/>
              <a:t>print</a:t>
            </a:r>
            <a:r>
              <a:rPr lang="zh-CN" altLang="en-US" dirty="0"/>
              <a:t>语句也会加上一个换行符。可以使用</a:t>
            </a:r>
            <a:r>
              <a:rPr lang="en-US" altLang="zh-CN" dirty="0" err="1"/>
              <a:t>rstrip</a:t>
            </a:r>
            <a:r>
              <a:rPr lang="en-US" altLang="zh-CN" dirty="0"/>
              <a:t>()</a:t>
            </a:r>
            <a:r>
              <a:rPr lang="zh-CN" altLang="en-US" dirty="0"/>
              <a:t>去掉。</a:t>
            </a:r>
          </a:p>
        </p:txBody>
      </p:sp>
      <p:sp>
        <p:nvSpPr>
          <p:cNvPr id="2" name="文本框 1">
            <a:extLst>
              <a:ext uri="{FF2B5EF4-FFF2-40B4-BE49-F238E27FC236}">
                <a16:creationId xmlns:a16="http://schemas.microsoft.com/office/drawing/2014/main" id="{77468268-3E5F-4082-8A17-20A9DEA9B62F}"/>
              </a:ext>
            </a:extLst>
          </p:cNvPr>
          <p:cNvSpPr txBox="1"/>
          <p:nvPr/>
        </p:nvSpPr>
        <p:spPr>
          <a:xfrm>
            <a:off x="7354342" y="22566"/>
            <a:ext cx="1301959" cy="369332"/>
          </a:xfrm>
          <a:prstGeom prst="rect">
            <a:avLst/>
          </a:prstGeom>
          <a:noFill/>
        </p:spPr>
        <p:txBody>
          <a:bodyPr wrap="none" rtlCol="0">
            <a:spAutoFit/>
          </a:bodyPr>
          <a:lstStyle/>
          <a:p>
            <a:r>
              <a:rPr lang="en-US" altLang="zh-CN" dirty="0"/>
              <a:t>pi_digits.txt</a:t>
            </a:r>
            <a:endParaRPr lang="zh-CN" altLang="en-US" dirty="0"/>
          </a:p>
        </p:txBody>
      </p:sp>
      <p:sp>
        <p:nvSpPr>
          <p:cNvPr id="7" name="文本框 6">
            <a:extLst>
              <a:ext uri="{FF2B5EF4-FFF2-40B4-BE49-F238E27FC236}">
                <a16:creationId xmlns:a16="http://schemas.microsoft.com/office/drawing/2014/main" id="{A12F8E60-2F01-437E-BE4D-8199D31475CC}"/>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6-1.py</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BD82587-FB75-4C84-8A34-674EAAF4B6B4}"/>
              </a:ext>
            </a:extLst>
          </p:cNvPr>
          <p:cNvPicPr>
            <a:picLocks noChangeAspect="1"/>
          </p:cNvPicPr>
          <p:nvPr/>
        </p:nvPicPr>
        <p:blipFill rotWithShape="1">
          <a:blip r:embed="rId2"/>
          <a:srcRect b="32366"/>
          <a:stretch/>
        </p:blipFill>
        <p:spPr>
          <a:xfrm>
            <a:off x="7354342" y="409657"/>
            <a:ext cx="2219325" cy="682873"/>
          </a:xfrm>
          <a:prstGeom prst="rect">
            <a:avLst/>
          </a:prstGeom>
          <a:ln>
            <a:solidFill>
              <a:schemeClr val="tx1"/>
            </a:solidFill>
          </a:ln>
        </p:spPr>
      </p:pic>
      <p:sp>
        <p:nvSpPr>
          <p:cNvPr id="9" name="文本框 8">
            <a:extLst>
              <a:ext uri="{FF2B5EF4-FFF2-40B4-BE49-F238E27FC236}">
                <a16:creationId xmlns:a16="http://schemas.microsoft.com/office/drawing/2014/main" id="{03E8C75E-340F-42B8-B73B-D35E423E0FFB}"/>
              </a:ext>
            </a:extLst>
          </p:cNvPr>
          <p:cNvSpPr txBox="1"/>
          <p:nvPr/>
        </p:nvSpPr>
        <p:spPr>
          <a:xfrm>
            <a:off x="1193028" y="2413337"/>
            <a:ext cx="4602130" cy="1107996"/>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with open('pi_digits.txt') as </a:t>
            </a:r>
            <a:r>
              <a:rPr lang="en-US" altLang="zh-CN" sz="2200" dirty="0" err="1">
                <a:latin typeface="Times New Roman" panose="02020603050405020304" pitchFamily="18" charset="0"/>
                <a:cs typeface="Times New Roman" panose="02020603050405020304" pitchFamily="18" charset="0"/>
              </a:rPr>
              <a:t>file_object</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contents = </a:t>
            </a:r>
            <a:r>
              <a:rPr lang="en-US" altLang="zh-CN" sz="2200" dirty="0" err="1">
                <a:latin typeface="Times New Roman" panose="02020603050405020304" pitchFamily="18" charset="0"/>
                <a:cs typeface="Times New Roman" panose="02020603050405020304" pitchFamily="18" charset="0"/>
              </a:rPr>
              <a:t>file_object.read</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print(contents)</a:t>
            </a:r>
          </a:p>
        </p:txBody>
      </p:sp>
      <p:pic>
        <p:nvPicPr>
          <p:cNvPr id="12" name="图片 11">
            <a:extLst>
              <a:ext uri="{FF2B5EF4-FFF2-40B4-BE49-F238E27FC236}">
                <a16:creationId xmlns:a16="http://schemas.microsoft.com/office/drawing/2014/main" id="{CC19D533-4839-497F-8426-B23AC960F745}"/>
              </a:ext>
            </a:extLst>
          </p:cNvPr>
          <p:cNvPicPr>
            <a:picLocks noChangeAspect="1"/>
          </p:cNvPicPr>
          <p:nvPr/>
        </p:nvPicPr>
        <p:blipFill>
          <a:blip r:embed="rId3"/>
          <a:stretch>
            <a:fillRect/>
          </a:stretch>
        </p:blipFill>
        <p:spPr>
          <a:xfrm>
            <a:off x="1193028" y="3656270"/>
            <a:ext cx="1419225" cy="714375"/>
          </a:xfrm>
          <a:prstGeom prst="rect">
            <a:avLst/>
          </a:prstGeom>
        </p:spPr>
      </p:pic>
      <p:sp>
        <p:nvSpPr>
          <p:cNvPr id="14" name="文本框 13">
            <a:extLst>
              <a:ext uri="{FF2B5EF4-FFF2-40B4-BE49-F238E27FC236}">
                <a16:creationId xmlns:a16="http://schemas.microsoft.com/office/drawing/2014/main" id="{BF0BABB7-C0C3-49FD-BE2D-15D032E01EC7}"/>
              </a:ext>
            </a:extLst>
          </p:cNvPr>
          <p:cNvSpPr txBox="1"/>
          <p:nvPr/>
        </p:nvSpPr>
        <p:spPr>
          <a:xfrm>
            <a:off x="6461935" y="2417595"/>
            <a:ext cx="4602130" cy="1107996"/>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with open('pi_digits.txt') as </a:t>
            </a:r>
            <a:r>
              <a:rPr lang="en-US" altLang="zh-CN" sz="2200" dirty="0" err="1">
                <a:latin typeface="Times New Roman" panose="02020603050405020304" pitchFamily="18" charset="0"/>
                <a:cs typeface="Times New Roman" panose="02020603050405020304" pitchFamily="18" charset="0"/>
              </a:rPr>
              <a:t>file_object</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for line in </a:t>
            </a:r>
            <a:r>
              <a:rPr lang="en-US" altLang="zh-CN" sz="2200" dirty="0" err="1">
                <a:latin typeface="Times New Roman" panose="02020603050405020304" pitchFamily="18" charset="0"/>
                <a:cs typeface="Times New Roman" panose="02020603050405020304" pitchFamily="18" charset="0"/>
              </a:rPr>
              <a:t>file_object.readlines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print(line)</a:t>
            </a:r>
          </a:p>
        </p:txBody>
      </p:sp>
      <p:pic>
        <p:nvPicPr>
          <p:cNvPr id="16" name="图片 15">
            <a:extLst>
              <a:ext uri="{FF2B5EF4-FFF2-40B4-BE49-F238E27FC236}">
                <a16:creationId xmlns:a16="http://schemas.microsoft.com/office/drawing/2014/main" id="{2DAF47FE-93F7-4C2E-8811-B72C6E396C3D}"/>
              </a:ext>
            </a:extLst>
          </p:cNvPr>
          <p:cNvPicPr>
            <a:picLocks noChangeAspect="1"/>
          </p:cNvPicPr>
          <p:nvPr/>
        </p:nvPicPr>
        <p:blipFill>
          <a:blip r:embed="rId4"/>
          <a:stretch>
            <a:fillRect/>
          </a:stretch>
        </p:blipFill>
        <p:spPr>
          <a:xfrm>
            <a:off x="9673415" y="3625737"/>
            <a:ext cx="1390650" cy="1485900"/>
          </a:xfrm>
          <a:prstGeom prst="rect">
            <a:avLst/>
          </a:prstGeom>
        </p:spPr>
      </p:pic>
    </p:spTree>
    <p:extLst>
      <p:ext uri="{BB962C8B-B14F-4D97-AF65-F5344CB8AC3E}">
        <p14:creationId xmlns:p14="http://schemas.microsoft.com/office/powerpoint/2010/main" val="15134610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D004C-99BD-4F39-A6B1-D06B92BD0317}"/>
              </a:ext>
            </a:extLst>
          </p:cNvPr>
          <p:cNvSpPr>
            <a:spLocks noGrp="1"/>
          </p:cNvSpPr>
          <p:nvPr>
            <p:ph type="title"/>
          </p:nvPr>
        </p:nvSpPr>
        <p:spPr/>
        <p:txBody>
          <a:bodyPr/>
          <a:lstStyle/>
          <a:p>
            <a:r>
              <a:rPr lang="zh-CN" altLang="en-US" dirty="0"/>
              <a:t>写入文件</a:t>
            </a:r>
          </a:p>
        </p:txBody>
      </p:sp>
      <p:sp>
        <p:nvSpPr>
          <p:cNvPr id="4" name="内容占位符 3">
            <a:extLst>
              <a:ext uri="{FF2B5EF4-FFF2-40B4-BE49-F238E27FC236}">
                <a16:creationId xmlns:a16="http://schemas.microsoft.com/office/drawing/2014/main" id="{A5EEFEEA-08F5-47F0-90CB-93BE059E0675}"/>
              </a:ext>
            </a:extLst>
          </p:cNvPr>
          <p:cNvSpPr>
            <a:spLocks noGrp="1"/>
          </p:cNvSpPr>
          <p:nvPr>
            <p:ph idx="1"/>
          </p:nvPr>
        </p:nvSpPr>
        <p:spPr/>
        <p:txBody>
          <a:bodyPr/>
          <a:lstStyle/>
          <a:p>
            <a:r>
              <a:rPr lang="zh-CN" altLang="en-US" dirty="0"/>
              <a:t>写入空文件</a:t>
            </a:r>
            <a:endParaRPr lang="en-US" altLang="zh-CN" dirty="0"/>
          </a:p>
          <a:p>
            <a:endParaRPr lang="en-US" altLang="zh-CN" dirty="0"/>
          </a:p>
          <a:p>
            <a:pPr lvl="1"/>
            <a:endParaRPr lang="en-US" altLang="zh-CN" dirty="0"/>
          </a:p>
          <a:p>
            <a:pPr lvl="1"/>
            <a:endParaRPr lang="en-US" altLang="zh-CN" dirty="0"/>
          </a:p>
          <a:p>
            <a:pPr lvl="1"/>
            <a:endParaRPr lang="en-US" altLang="zh-CN" dirty="0"/>
          </a:p>
          <a:p>
            <a:r>
              <a:rPr lang="zh-CN" altLang="en-US" dirty="0"/>
              <a:t>追加到文件</a:t>
            </a:r>
            <a:endParaRPr lang="en-US" altLang="zh-CN" dirty="0"/>
          </a:p>
          <a:p>
            <a:endParaRPr lang="en-US" altLang="zh-CN" dirty="0"/>
          </a:p>
          <a:p>
            <a:endParaRPr lang="en-US" altLang="zh-CN" dirty="0"/>
          </a:p>
          <a:p>
            <a:endParaRPr lang="en-US" altLang="zh-CN" dirty="0"/>
          </a:p>
          <a:p>
            <a:endParaRPr lang="zh-CN" altLang="en-US" dirty="0"/>
          </a:p>
        </p:txBody>
      </p:sp>
      <p:sp>
        <p:nvSpPr>
          <p:cNvPr id="6" name="文本框 5">
            <a:extLst>
              <a:ext uri="{FF2B5EF4-FFF2-40B4-BE49-F238E27FC236}">
                <a16:creationId xmlns:a16="http://schemas.microsoft.com/office/drawing/2014/main" id="{78E94616-06EB-44B9-AEF1-A62C3C606182}"/>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6-1.py</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2A5D915-CC51-40FB-9EA6-111939A9C08B}"/>
              </a:ext>
            </a:extLst>
          </p:cNvPr>
          <p:cNvSpPr txBox="1"/>
          <p:nvPr/>
        </p:nvSpPr>
        <p:spPr>
          <a:xfrm>
            <a:off x="1190280" y="2367171"/>
            <a:ext cx="7420320" cy="1631216"/>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filename = 'programming.txt'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with open(filename, 'w') as </a:t>
            </a:r>
            <a:r>
              <a:rPr lang="en-US" altLang="zh-CN" sz="2000" dirty="0" err="1">
                <a:latin typeface="Times New Roman" panose="02020603050405020304" pitchFamily="18" charset="0"/>
                <a:cs typeface="Times New Roman" panose="02020603050405020304" pitchFamily="18" charset="0"/>
              </a:rPr>
              <a:t>file_object</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file_object.write</a:t>
            </a:r>
            <a:r>
              <a:rPr lang="en-US" altLang="zh-CN" sz="2000" dirty="0">
                <a:latin typeface="Times New Roman" panose="02020603050405020304" pitchFamily="18" charset="0"/>
                <a:cs typeface="Times New Roman" panose="02020603050405020304" pitchFamily="18" charset="0"/>
              </a:rPr>
              <a:t>("I love programming.\n")</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file_object.write</a:t>
            </a:r>
            <a:r>
              <a:rPr lang="en-US" altLang="zh-CN" sz="2000" dirty="0">
                <a:latin typeface="Times New Roman" panose="02020603050405020304" pitchFamily="18" charset="0"/>
                <a:cs typeface="Times New Roman" panose="02020603050405020304" pitchFamily="18" charset="0"/>
              </a:rPr>
              <a:t>("I love creating new games.\n")</a:t>
            </a:r>
          </a:p>
        </p:txBody>
      </p:sp>
      <p:sp>
        <p:nvSpPr>
          <p:cNvPr id="8" name="文本框 7">
            <a:extLst>
              <a:ext uri="{FF2B5EF4-FFF2-40B4-BE49-F238E27FC236}">
                <a16:creationId xmlns:a16="http://schemas.microsoft.com/office/drawing/2014/main" id="{7A6E847A-1A57-4FED-9C66-E545572B1D10}"/>
              </a:ext>
            </a:extLst>
          </p:cNvPr>
          <p:cNvSpPr txBox="1"/>
          <p:nvPr/>
        </p:nvSpPr>
        <p:spPr>
          <a:xfrm>
            <a:off x="1190280" y="4545747"/>
            <a:ext cx="7420320" cy="1631216"/>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filename = 'programming.txt'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with open(filename, 'a') as </a:t>
            </a:r>
            <a:r>
              <a:rPr lang="en-US" altLang="zh-CN" sz="2000" dirty="0" err="1">
                <a:latin typeface="Times New Roman" panose="02020603050405020304" pitchFamily="18" charset="0"/>
                <a:cs typeface="Times New Roman" panose="02020603050405020304" pitchFamily="18" charset="0"/>
              </a:rPr>
              <a:t>file_object</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file_object.write</a:t>
            </a:r>
            <a:r>
              <a:rPr lang="en-US" altLang="zh-CN" sz="2000" dirty="0">
                <a:latin typeface="Times New Roman" panose="02020603050405020304" pitchFamily="18" charset="0"/>
                <a:cs typeface="Times New Roman" panose="02020603050405020304" pitchFamily="18" charset="0"/>
              </a:rPr>
              <a:t>("I also love finding meaning in large datasets.\n")</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file_object.write</a:t>
            </a:r>
            <a:r>
              <a:rPr lang="en-US" altLang="zh-CN" sz="2000" dirty="0">
                <a:latin typeface="Times New Roman" panose="02020603050405020304" pitchFamily="18" charset="0"/>
                <a:cs typeface="Times New Roman" panose="02020603050405020304" pitchFamily="18" charset="0"/>
              </a:rPr>
              <a:t>("I love creating apps that can run in a browser.\n")</a:t>
            </a:r>
          </a:p>
        </p:txBody>
      </p:sp>
      <p:pic>
        <p:nvPicPr>
          <p:cNvPr id="10" name="图片 9">
            <a:extLst>
              <a:ext uri="{FF2B5EF4-FFF2-40B4-BE49-F238E27FC236}">
                <a16:creationId xmlns:a16="http://schemas.microsoft.com/office/drawing/2014/main" id="{28E78D73-1CED-4691-97B7-711E05E14ED3}"/>
              </a:ext>
            </a:extLst>
          </p:cNvPr>
          <p:cNvPicPr>
            <a:picLocks noChangeAspect="1"/>
          </p:cNvPicPr>
          <p:nvPr/>
        </p:nvPicPr>
        <p:blipFill>
          <a:blip r:embed="rId2"/>
          <a:stretch>
            <a:fillRect/>
          </a:stretch>
        </p:blipFill>
        <p:spPr>
          <a:xfrm>
            <a:off x="8078490" y="3229080"/>
            <a:ext cx="3638550" cy="695325"/>
          </a:xfrm>
          <a:prstGeom prst="rect">
            <a:avLst/>
          </a:prstGeom>
          <a:ln>
            <a:solidFill>
              <a:schemeClr val="tx1"/>
            </a:solidFill>
          </a:ln>
        </p:spPr>
      </p:pic>
      <p:pic>
        <p:nvPicPr>
          <p:cNvPr id="12" name="图片 11">
            <a:extLst>
              <a:ext uri="{FF2B5EF4-FFF2-40B4-BE49-F238E27FC236}">
                <a16:creationId xmlns:a16="http://schemas.microsoft.com/office/drawing/2014/main" id="{103D717A-B1A9-4EE9-A2CC-D9B07E6E07D0}"/>
              </a:ext>
            </a:extLst>
          </p:cNvPr>
          <p:cNvPicPr>
            <a:picLocks noChangeAspect="1"/>
          </p:cNvPicPr>
          <p:nvPr/>
        </p:nvPicPr>
        <p:blipFill>
          <a:blip r:embed="rId3"/>
          <a:stretch>
            <a:fillRect/>
          </a:stretch>
        </p:blipFill>
        <p:spPr>
          <a:xfrm>
            <a:off x="6096000" y="4203910"/>
            <a:ext cx="6029325" cy="1123950"/>
          </a:xfrm>
          <a:prstGeom prst="rect">
            <a:avLst/>
          </a:prstGeom>
          <a:ln>
            <a:solidFill>
              <a:schemeClr val="tx1"/>
            </a:solidFill>
          </a:ln>
        </p:spPr>
      </p:pic>
      <p:sp>
        <p:nvSpPr>
          <p:cNvPr id="13" name="文本框 12">
            <a:extLst>
              <a:ext uri="{FF2B5EF4-FFF2-40B4-BE49-F238E27FC236}">
                <a16:creationId xmlns:a16="http://schemas.microsoft.com/office/drawing/2014/main" id="{5243E1DF-E920-4AE9-9DF2-FB4994B01020}"/>
              </a:ext>
            </a:extLst>
          </p:cNvPr>
          <p:cNvSpPr txBox="1"/>
          <p:nvPr/>
        </p:nvSpPr>
        <p:spPr>
          <a:xfrm>
            <a:off x="5281603" y="130323"/>
            <a:ext cx="3328997" cy="2031325"/>
          </a:xfrm>
          <a:prstGeom prst="rect">
            <a:avLst/>
          </a:prstGeom>
          <a:noFill/>
        </p:spPr>
        <p:txBody>
          <a:bodyPr wrap="square" rtlCol="0">
            <a:spAutoFit/>
          </a:bodyPr>
          <a:lstStyle/>
          <a:p>
            <a:r>
              <a:rPr lang="en-US" altLang="zh-CN" b="1" dirty="0"/>
              <a:t>open()</a:t>
            </a:r>
            <a:r>
              <a:rPr lang="zh-CN" altLang="en-US" b="1" dirty="0"/>
              <a:t>的模式参数（第二个）</a:t>
            </a:r>
            <a:r>
              <a:rPr lang="zh-CN" altLang="en-US" dirty="0"/>
              <a:t>：</a:t>
            </a:r>
            <a:endParaRPr lang="en-US" altLang="zh-CN" dirty="0"/>
          </a:p>
          <a:p>
            <a:r>
              <a:rPr lang="en-US" altLang="zh-CN" sz="1800" dirty="0">
                <a:latin typeface="Times New Roman" panose="02020603050405020304" pitchFamily="18" charset="0"/>
                <a:cs typeface="Times New Roman" panose="02020603050405020304" pitchFamily="18" charset="0"/>
              </a:rPr>
              <a:t>  '</a:t>
            </a:r>
            <a:r>
              <a:rPr lang="en-US" altLang="zh-CN" dirty="0"/>
              <a:t>r</a:t>
            </a:r>
            <a:r>
              <a:rPr lang="en-US" altLang="zh-CN" sz="1800" dirty="0">
                <a:latin typeface="Times New Roman" panose="02020603050405020304" pitchFamily="18" charset="0"/>
                <a:cs typeface="Times New Roman" panose="02020603050405020304" pitchFamily="18" charset="0"/>
              </a:rPr>
              <a:t>'</a:t>
            </a:r>
            <a:r>
              <a:rPr lang="zh-CN" altLang="en-US" dirty="0"/>
              <a:t>：读取模式（默认）</a:t>
            </a:r>
            <a:endParaRPr lang="en-US" altLang="zh-CN" dirty="0"/>
          </a:p>
          <a:p>
            <a:r>
              <a:rPr lang="en-US" altLang="zh-CN" sz="1800" dirty="0">
                <a:latin typeface="Times New Roman" panose="02020603050405020304" pitchFamily="18" charset="0"/>
                <a:cs typeface="Times New Roman" panose="02020603050405020304" pitchFamily="18" charset="0"/>
              </a:rPr>
              <a:t>  '</a:t>
            </a:r>
            <a:r>
              <a:rPr lang="en-US" altLang="zh-CN" dirty="0"/>
              <a:t>w</a:t>
            </a:r>
            <a:r>
              <a:rPr lang="en-US" altLang="zh-CN" sz="1800" dirty="0">
                <a:latin typeface="Times New Roman" panose="02020603050405020304" pitchFamily="18" charset="0"/>
                <a:cs typeface="Times New Roman" panose="02020603050405020304" pitchFamily="18" charset="0"/>
              </a:rPr>
              <a:t>'</a:t>
            </a:r>
            <a:r>
              <a:rPr lang="zh-CN" altLang="en-US" dirty="0"/>
              <a:t>：写入模式</a:t>
            </a:r>
            <a:endParaRPr lang="en-US" altLang="zh-CN" dirty="0"/>
          </a:p>
          <a:p>
            <a:r>
              <a:rPr lang="en-US" altLang="zh-CN" sz="1800" dirty="0">
                <a:latin typeface="Times New Roman" panose="02020603050405020304" pitchFamily="18" charset="0"/>
                <a:cs typeface="Times New Roman" panose="02020603050405020304" pitchFamily="18" charset="0"/>
              </a:rPr>
              <a:t>  '</a:t>
            </a:r>
            <a:r>
              <a:rPr lang="en-US" altLang="zh-CN" dirty="0"/>
              <a:t>a</a:t>
            </a:r>
            <a:r>
              <a:rPr lang="en-US" altLang="zh-CN" sz="1800" dirty="0">
                <a:latin typeface="Times New Roman" panose="02020603050405020304" pitchFamily="18" charset="0"/>
                <a:cs typeface="Times New Roman" panose="02020603050405020304" pitchFamily="18" charset="0"/>
              </a:rPr>
              <a:t>'</a:t>
            </a:r>
            <a:r>
              <a:rPr lang="zh-CN" altLang="en-US" dirty="0"/>
              <a:t>：追加模式</a:t>
            </a:r>
            <a:endParaRPr lang="en-US" altLang="zh-CN" dirty="0"/>
          </a:p>
          <a:p>
            <a:r>
              <a:rPr lang="en-US" altLang="zh-CN" dirty="0"/>
              <a:t>  …</a:t>
            </a:r>
          </a:p>
          <a:p>
            <a:r>
              <a:rPr lang="zh-CN" altLang="en-US" b="1" dirty="0"/>
              <a:t>只能将字符串写入文件。</a:t>
            </a:r>
            <a:endParaRPr lang="en-US" altLang="zh-CN" b="1" dirty="0"/>
          </a:p>
          <a:p>
            <a:r>
              <a:rPr lang="zh-CN" altLang="en-US" b="1" dirty="0"/>
              <a:t>如需换行，</a:t>
            </a:r>
            <a:r>
              <a:rPr lang="zh-CN" altLang="en-US" b="1" dirty="0">
                <a:solidFill>
                  <a:srgbClr val="FF0000"/>
                </a:solidFill>
              </a:rPr>
              <a:t>记得写换行符</a:t>
            </a:r>
            <a:r>
              <a:rPr lang="zh-CN" altLang="en-US" b="1" dirty="0"/>
              <a:t>。</a:t>
            </a:r>
          </a:p>
        </p:txBody>
      </p:sp>
    </p:spTree>
    <p:extLst>
      <p:ext uri="{BB962C8B-B14F-4D97-AF65-F5344CB8AC3E}">
        <p14:creationId xmlns:p14="http://schemas.microsoft.com/office/powerpoint/2010/main" val="16501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2003-5CC5-4FF1-813F-CA670B675EBB}"/>
              </a:ext>
            </a:extLst>
          </p:cNvPr>
          <p:cNvSpPr>
            <a:spLocks noGrp="1"/>
          </p:cNvSpPr>
          <p:nvPr>
            <p:ph type="title"/>
          </p:nvPr>
        </p:nvSpPr>
        <p:spPr/>
        <p:txBody>
          <a:bodyPr/>
          <a:lstStyle/>
          <a:p>
            <a:r>
              <a:rPr lang="zh-CN" altLang="en-US" dirty="0"/>
              <a:t>使用模块</a:t>
            </a:r>
            <a:r>
              <a:rPr lang="en-US" altLang="zh-CN" dirty="0"/>
              <a:t>json</a:t>
            </a:r>
            <a:r>
              <a:rPr lang="zh-CN" altLang="en-US" dirty="0"/>
              <a:t>存储数据</a:t>
            </a:r>
          </a:p>
        </p:txBody>
      </p:sp>
      <p:sp>
        <p:nvSpPr>
          <p:cNvPr id="3" name="内容占位符 2">
            <a:extLst>
              <a:ext uri="{FF2B5EF4-FFF2-40B4-BE49-F238E27FC236}">
                <a16:creationId xmlns:a16="http://schemas.microsoft.com/office/drawing/2014/main" id="{2FB5BA6C-B76E-47EF-B392-D5E114AD1EB3}"/>
              </a:ext>
            </a:extLst>
          </p:cNvPr>
          <p:cNvSpPr>
            <a:spLocks noGrp="1"/>
          </p:cNvSpPr>
          <p:nvPr>
            <p:ph sz="half" idx="1"/>
          </p:nvPr>
        </p:nvSpPr>
        <p:spPr>
          <a:xfrm>
            <a:off x="838200" y="1562800"/>
            <a:ext cx="5181600" cy="5282954"/>
          </a:xfrm>
        </p:spPr>
        <p:txBody>
          <a:bodyPr>
            <a:normAutofit lnSpcReduction="10000"/>
          </a:bodyPr>
          <a:lstStyle/>
          <a:p>
            <a:r>
              <a:rPr lang="zh-CN" altLang="en-US" dirty="0"/>
              <a:t>支持将简单的</a:t>
            </a:r>
            <a:r>
              <a:rPr lang="en-US" altLang="zh-CN" dirty="0"/>
              <a:t>Python</a:t>
            </a:r>
            <a:r>
              <a:rPr lang="zh-CN" altLang="en-US" dirty="0"/>
              <a:t>数据结构转储到文件中，并在程序再次运行时加载该文件中的数据。</a:t>
            </a:r>
            <a:endParaRPr lang="en-US" altLang="zh-CN" dirty="0"/>
          </a:p>
          <a:p>
            <a:pPr lvl="1"/>
            <a:r>
              <a:rPr lang="en-US" altLang="zh-CN" dirty="0" err="1"/>
              <a:t>json.dump</a:t>
            </a:r>
            <a:r>
              <a:rPr lang="en-US" altLang="zh-CN" dirty="0"/>
              <a:t>()</a:t>
            </a:r>
            <a:r>
              <a:rPr lang="zh-CN" altLang="en-US" dirty="0"/>
              <a:t>：保存</a:t>
            </a:r>
            <a:endParaRPr lang="en-US" altLang="zh-CN" dirty="0"/>
          </a:p>
          <a:p>
            <a:pPr lvl="1"/>
            <a:r>
              <a:rPr lang="en-US" altLang="zh-CN" dirty="0" err="1"/>
              <a:t>json.load</a:t>
            </a:r>
            <a:r>
              <a:rPr lang="en-US" altLang="zh-CN" dirty="0"/>
              <a:t>()</a:t>
            </a:r>
            <a:r>
              <a:rPr lang="zh-CN" altLang="en-US" dirty="0"/>
              <a:t>：读取</a:t>
            </a:r>
            <a:endParaRPr lang="en-US" altLang="zh-CN" dirty="0"/>
          </a:p>
          <a:p>
            <a:pPr lvl="1"/>
            <a:endParaRPr lang="en-US" altLang="zh-CN" dirty="0"/>
          </a:p>
          <a:p>
            <a:r>
              <a:rPr lang="zh-CN" altLang="en-US" dirty="0"/>
              <a:t>序列化（</a:t>
            </a:r>
            <a:r>
              <a:rPr lang="en-US" altLang="zh-CN" dirty="0"/>
              <a:t>Serialization</a:t>
            </a:r>
            <a:r>
              <a:rPr lang="zh-CN" altLang="en-US" dirty="0"/>
              <a:t>）</a:t>
            </a:r>
            <a:endParaRPr lang="en-US" altLang="zh-CN" dirty="0"/>
          </a:p>
          <a:p>
            <a:pPr lvl="1"/>
            <a:r>
              <a:rPr lang="zh-CN" altLang="en-US" dirty="0"/>
              <a:t>将对象的状态信息转换为可以存储或传输的形式的过程。</a:t>
            </a:r>
            <a:endParaRPr lang="en-US" altLang="zh-CN" dirty="0"/>
          </a:p>
          <a:p>
            <a:pPr lvl="1"/>
            <a:r>
              <a:rPr lang="zh-CN" altLang="en-US" dirty="0"/>
              <a:t>反序列化</a:t>
            </a:r>
            <a:endParaRPr lang="en-US" altLang="zh-CN" dirty="0"/>
          </a:p>
          <a:p>
            <a:pPr lvl="1"/>
            <a:endParaRPr lang="en-US" altLang="zh-CN" dirty="0"/>
          </a:p>
          <a:p>
            <a:r>
              <a:rPr lang="zh-CN" altLang="en-US" dirty="0"/>
              <a:t>除了</a:t>
            </a:r>
            <a:r>
              <a:rPr lang="en-US" altLang="zh-CN" dirty="0"/>
              <a:t>json</a:t>
            </a:r>
            <a:r>
              <a:rPr lang="zh-CN" altLang="en-US" dirty="0"/>
              <a:t>模块，还有</a:t>
            </a:r>
            <a:r>
              <a:rPr lang="en-US" altLang="zh-CN" dirty="0"/>
              <a:t>pickle</a:t>
            </a:r>
            <a:r>
              <a:rPr lang="zh-CN" altLang="en-US" dirty="0"/>
              <a:t>等序列化模块，支持将</a:t>
            </a:r>
            <a:r>
              <a:rPr lang="en-US" altLang="zh-CN" dirty="0"/>
              <a:t>Python</a:t>
            </a:r>
            <a:r>
              <a:rPr lang="zh-CN" altLang="en-US" dirty="0"/>
              <a:t>对象存储在文件中，以供未来读取。</a:t>
            </a:r>
            <a:endParaRPr lang="en-US" altLang="zh-CN" dirty="0"/>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D16BDD6A-8F47-4B16-B424-208860FE0970}"/>
              </a:ext>
            </a:extLst>
          </p:cNvPr>
          <p:cNvSpPr txBox="1"/>
          <p:nvPr/>
        </p:nvSpPr>
        <p:spPr>
          <a:xfrm>
            <a:off x="6534177" y="796855"/>
            <a:ext cx="4248619" cy="5170646"/>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import json</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data1 = {</a:t>
            </a:r>
          </a:p>
          <a:p>
            <a:r>
              <a:rPr lang="en-US" altLang="zh-CN" sz="2200" dirty="0">
                <a:latin typeface="Times New Roman" panose="02020603050405020304" pitchFamily="18" charset="0"/>
                <a:cs typeface="Times New Roman" panose="02020603050405020304" pitchFamily="18" charset="0"/>
              </a:rPr>
              <a:t>    'date' : 224,</a:t>
            </a:r>
          </a:p>
          <a:p>
            <a:r>
              <a:rPr lang="en-US" altLang="zh-CN" sz="2200" dirty="0">
                <a:latin typeface="Times New Roman" panose="02020603050405020304" pitchFamily="18" charset="0"/>
                <a:cs typeface="Times New Roman" panose="02020603050405020304" pitchFamily="18" charset="0"/>
              </a:rPr>
              <a:t>    'room' : 'D402',</a:t>
            </a:r>
          </a:p>
          <a:p>
            <a:r>
              <a:rPr lang="en-US" altLang="zh-CN" sz="2200" dirty="0">
                <a:latin typeface="Times New Roman" panose="02020603050405020304" pitchFamily="18" charset="0"/>
                <a:cs typeface="Times New Roman" panose="02020603050405020304" pitchFamily="18" charset="0"/>
              </a:rPr>
              <a:t>    'time' : '14:20-16:00'</a:t>
            </a:r>
          </a:p>
          <a:p>
            <a:r>
              <a:rPr lang="en-US" altLang="zh-CN" sz="2200" dirty="0">
                <a:latin typeface="Times New Roman" panose="02020603050405020304" pitchFamily="18" charset="0"/>
                <a:cs typeface="Times New Roman" panose="02020603050405020304" pitchFamily="18" charset="0"/>
              </a:rPr>
              <a:t>}</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with open('</a:t>
            </a:r>
            <a:r>
              <a:rPr lang="en-US" altLang="zh-CN" sz="2200" dirty="0" err="1">
                <a:latin typeface="Times New Roman" panose="02020603050405020304" pitchFamily="18" charset="0"/>
                <a:cs typeface="Times New Roman" panose="02020603050405020304" pitchFamily="18" charset="0"/>
              </a:rPr>
              <a:t>data.json</a:t>
            </a:r>
            <a:r>
              <a:rPr lang="en-US" altLang="zh-CN" sz="2200" dirty="0">
                <a:latin typeface="Times New Roman" panose="02020603050405020304" pitchFamily="18" charset="0"/>
                <a:cs typeface="Times New Roman" panose="02020603050405020304" pitchFamily="18" charset="0"/>
              </a:rPr>
              <a:t>', 'w') as f:</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json.dump</a:t>
            </a:r>
            <a:r>
              <a:rPr lang="en-US" altLang="zh-CN" sz="2200" dirty="0">
                <a:latin typeface="Times New Roman" panose="02020603050405020304" pitchFamily="18" charset="0"/>
                <a:cs typeface="Times New Roman" panose="02020603050405020304" pitchFamily="18" charset="0"/>
              </a:rPr>
              <a:t>(data1, f)</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with open('</a:t>
            </a:r>
            <a:r>
              <a:rPr lang="en-US" altLang="zh-CN" sz="2200" dirty="0" err="1">
                <a:latin typeface="Times New Roman" panose="02020603050405020304" pitchFamily="18" charset="0"/>
                <a:cs typeface="Times New Roman" panose="02020603050405020304" pitchFamily="18" charset="0"/>
              </a:rPr>
              <a:t>data.json</a:t>
            </a:r>
            <a:r>
              <a:rPr lang="en-US" altLang="zh-CN" sz="2200" dirty="0">
                <a:latin typeface="Times New Roman" panose="02020603050405020304" pitchFamily="18" charset="0"/>
                <a:cs typeface="Times New Roman" panose="02020603050405020304" pitchFamily="18" charset="0"/>
              </a:rPr>
              <a:t>', 'r') as f:</a:t>
            </a:r>
          </a:p>
          <a:p>
            <a:r>
              <a:rPr lang="en-US" altLang="zh-CN" sz="2200" dirty="0">
                <a:latin typeface="Times New Roman" panose="02020603050405020304" pitchFamily="18" charset="0"/>
                <a:cs typeface="Times New Roman" panose="02020603050405020304" pitchFamily="18" charset="0"/>
              </a:rPr>
              <a:t>    data2 = </a:t>
            </a:r>
            <a:r>
              <a:rPr lang="en-US" altLang="zh-CN" sz="2200" dirty="0" err="1">
                <a:latin typeface="Times New Roman" panose="02020603050405020304" pitchFamily="18" charset="0"/>
                <a:cs typeface="Times New Roman" panose="02020603050405020304" pitchFamily="18" charset="0"/>
              </a:rPr>
              <a:t>json.load</a:t>
            </a:r>
            <a:r>
              <a:rPr lang="en-US" altLang="zh-CN" sz="2200" dirty="0">
                <a:latin typeface="Times New Roman" panose="02020603050405020304" pitchFamily="18" charset="0"/>
                <a:cs typeface="Times New Roman" panose="02020603050405020304" pitchFamily="18" charset="0"/>
              </a:rPr>
              <a:t>(f)</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print(data2)</a:t>
            </a:r>
          </a:p>
        </p:txBody>
      </p:sp>
      <p:sp>
        <p:nvSpPr>
          <p:cNvPr id="7" name="文本框 6">
            <a:extLst>
              <a:ext uri="{FF2B5EF4-FFF2-40B4-BE49-F238E27FC236}">
                <a16:creationId xmlns:a16="http://schemas.microsoft.com/office/drawing/2014/main" id="{415ECE13-5200-41E8-802E-3E2B6F0B67E0}"/>
              </a:ext>
            </a:extLst>
          </p:cNvPr>
          <p:cNvSpPr txBox="1"/>
          <p:nvPr/>
        </p:nvSpPr>
        <p:spPr>
          <a:xfrm>
            <a:off x="6534177" y="6476421"/>
            <a:ext cx="6097978" cy="369332"/>
          </a:xfrm>
          <a:prstGeom prst="rect">
            <a:avLst/>
          </a:prstGeom>
          <a:noFill/>
        </p:spPr>
        <p:txBody>
          <a:bodyPr wrap="square">
            <a:spAutoFit/>
          </a:bodyPr>
          <a:lstStyle/>
          <a:p>
            <a:r>
              <a:rPr lang="en-US" altLang="zh-CN" dirty="0">
                <a:hlinkClick r:id="rId3"/>
              </a:rPr>
              <a:t>https://www.runoob.com/python3/python3-json.html</a:t>
            </a:r>
            <a:endParaRPr lang="en-US" altLang="zh-CN" dirty="0"/>
          </a:p>
        </p:txBody>
      </p:sp>
      <p:sp>
        <p:nvSpPr>
          <p:cNvPr id="8" name="矩形 7">
            <a:extLst>
              <a:ext uri="{FF2B5EF4-FFF2-40B4-BE49-F238E27FC236}">
                <a16:creationId xmlns:a16="http://schemas.microsoft.com/office/drawing/2014/main" id="{B3543110-F715-469C-BE6C-8ADA1B47D6FC}"/>
              </a:ext>
            </a:extLst>
          </p:cNvPr>
          <p:cNvSpPr/>
          <p:nvPr/>
        </p:nvSpPr>
        <p:spPr>
          <a:xfrm>
            <a:off x="6534177" y="6104314"/>
            <a:ext cx="4892634" cy="2949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{'date': 224, 'room': 'D402', 'time': '14:20-16:00'}</a:t>
            </a:r>
          </a:p>
        </p:txBody>
      </p:sp>
      <p:sp>
        <p:nvSpPr>
          <p:cNvPr id="9" name="文本框 8">
            <a:extLst>
              <a:ext uri="{FF2B5EF4-FFF2-40B4-BE49-F238E27FC236}">
                <a16:creationId xmlns:a16="http://schemas.microsoft.com/office/drawing/2014/main" id="{BED620AA-057C-4480-8494-A8723286440F}"/>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6-1.py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0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C980C-4B6E-4D26-9D50-1D7841890276}"/>
              </a:ext>
            </a:extLst>
          </p:cNvPr>
          <p:cNvSpPr>
            <a:spLocks noGrp="1"/>
          </p:cNvSpPr>
          <p:nvPr>
            <p:ph type="title"/>
          </p:nvPr>
        </p:nvSpPr>
        <p:spPr/>
        <p:txBody>
          <a:bodyPr/>
          <a:lstStyle/>
          <a:p>
            <a:r>
              <a:rPr lang="zh-CN" altLang="en-US" dirty="0"/>
              <a:t>异常</a:t>
            </a:r>
          </a:p>
        </p:txBody>
      </p:sp>
      <p:sp>
        <p:nvSpPr>
          <p:cNvPr id="3" name="内容占位符 2">
            <a:extLst>
              <a:ext uri="{FF2B5EF4-FFF2-40B4-BE49-F238E27FC236}">
                <a16:creationId xmlns:a16="http://schemas.microsoft.com/office/drawing/2014/main" id="{52E2EB69-63C9-4DE6-B319-29A3A3C4A59C}"/>
              </a:ext>
            </a:extLst>
          </p:cNvPr>
          <p:cNvSpPr>
            <a:spLocks noGrp="1"/>
          </p:cNvSpPr>
          <p:nvPr>
            <p:ph idx="1"/>
          </p:nvPr>
        </p:nvSpPr>
        <p:spPr/>
        <p:txBody>
          <a:bodyPr/>
          <a:lstStyle/>
          <a:p>
            <a:r>
              <a:rPr lang="en-US" altLang="zh-CN" dirty="0"/>
              <a:t>Python</a:t>
            </a:r>
            <a:r>
              <a:rPr lang="zh-CN" altLang="en-US" dirty="0"/>
              <a:t>使用被称为</a:t>
            </a:r>
            <a:r>
              <a:rPr lang="zh-CN" altLang="en-US" b="1" dirty="0"/>
              <a:t>异常</a:t>
            </a:r>
            <a:r>
              <a:rPr lang="zh-CN" altLang="en-US" dirty="0"/>
              <a:t>的特殊对象来管理程序</a:t>
            </a:r>
            <a:r>
              <a:rPr lang="zh-CN" altLang="en-US" dirty="0">
                <a:solidFill>
                  <a:srgbClr val="FF0000"/>
                </a:solidFill>
              </a:rPr>
              <a:t>执行期间</a:t>
            </a:r>
            <a:r>
              <a:rPr lang="zh-CN" altLang="en-US" dirty="0"/>
              <a:t>发生的错误。每当</a:t>
            </a:r>
            <a:r>
              <a:rPr lang="en-US" altLang="zh-CN" dirty="0"/>
              <a:t>Python</a:t>
            </a:r>
            <a:r>
              <a:rPr lang="zh-CN" altLang="en-US" dirty="0"/>
              <a:t>运行发生错误时，它都会创建一个异常对象。</a:t>
            </a:r>
            <a:endParaRPr lang="en-US" altLang="zh-CN" dirty="0"/>
          </a:p>
          <a:p>
            <a:r>
              <a:rPr lang="zh-CN" altLang="en-US" dirty="0"/>
              <a:t>如果你未对异常进行处理，程序块将</a:t>
            </a:r>
            <a:r>
              <a:rPr lang="zh-CN" altLang="en-US" dirty="0">
                <a:solidFill>
                  <a:srgbClr val="FF0000"/>
                </a:solidFill>
              </a:rPr>
              <a:t>在错误处停止</a:t>
            </a:r>
            <a:r>
              <a:rPr lang="zh-CN" altLang="en-US" dirty="0"/>
              <a:t>，并显示一个</a:t>
            </a:r>
            <a:r>
              <a:rPr lang="en-US" altLang="zh-CN" dirty="0"/>
              <a:t>traceback</a:t>
            </a:r>
            <a:r>
              <a:rPr lang="zh-CN" altLang="en-US" dirty="0"/>
              <a:t>，其中包含有关异常的报告，指出发生了</a:t>
            </a:r>
            <a:r>
              <a:rPr lang="zh-CN" altLang="en-US" dirty="0">
                <a:solidFill>
                  <a:srgbClr val="FF0000"/>
                </a:solidFill>
              </a:rPr>
              <a:t>哪种异常</a:t>
            </a:r>
            <a:r>
              <a:rPr lang="zh-CN" altLang="en-US" dirty="0"/>
              <a:t>。</a:t>
            </a:r>
            <a:endParaRPr lang="en-US" altLang="zh-CN" dirty="0"/>
          </a:p>
          <a:p>
            <a:endParaRPr lang="en-US" altLang="zh-CN" dirty="0"/>
          </a:p>
          <a:p>
            <a:endParaRPr lang="en-US" altLang="zh-CN" dirty="0"/>
          </a:p>
          <a:p>
            <a:endParaRPr lang="en-US" altLang="zh-CN" dirty="0"/>
          </a:p>
          <a:p>
            <a:r>
              <a:rPr lang="zh-CN" altLang="en-US" dirty="0"/>
              <a:t>使用</a:t>
            </a:r>
            <a:r>
              <a:rPr lang="en-US" altLang="zh-CN" dirty="0"/>
              <a:t>try-except</a:t>
            </a:r>
            <a:r>
              <a:rPr lang="zh-CN" altLang="en-US" dirty="0"/>
              <a:t>代码块处理异常或显示你编写的友好的错误信息，此时，即使出现异常，程序也将继续运行。</a:t>
            </a:r>
          </a:p>
        </p:txBody>
      </p:sp>
      <p:sp>
        <p:nvSpPr>
          <p:cNvPr id="4" name="矩形 3">
            <a:extLst>
              <a:ext uri="{FF2B5EF4-FFF2-40B4-BE49-F238E27FC236}">
                <a16:creationId xmlns:a16="http://schemas.microsoft.com/office/drawing/2014/main" id="{B07C6109-0A14-477A-BF9D-A66131A693FD}"/>
              </a:ext>
            </a:extLst>
          </p:cNvPr>
          <p:cNvSpPr/>
          <p:nvPr/>
        </p:nvSpPr>
        <p:spPr>
          <a:xfrm>
            <a:off x="1191490" y="3642716"/>
            <a:ext cx="4273114" cy="1276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&gt;&gt;&gt; 5/0</a:t>
            </a:r>
          </a:p>
          <a:p>
            <a:r>
              <a:rPr lang="en-US" altLang="zh-CN" sz="2000" dirty="0"/>
              <a:t>Traceback (most recent call last):</a:t>
            </a:r>
          </a:p>
          <a:p>
            <a:r>
              <a:rPr lang="en-US" altLang="zh-CN" sz="2000" dirty="0"/>
              <a:t>  File "&lt;stdin&gt;", line 1, in &lt;module&gt;</a:t>
            </a:r>
          </a:p>
          <a:p>
            <a:r>
              <a:rPr lang="en-US" altLang="zh-CN" sz="2000" dirty="0" err="1"/>
              <a:t>ZeroDivisionError</a:t>
            </a:r>
            <a:r>
              <a:rPr lang="en-US" altLang="zh-CN" sz="2000" dirty="0"/>
              <a:t>: division by zero</a:t>
            </a:r>
          </a:p>
        </p:txBody>
      </p:sp>
    </p:spTree>
    <p:extLst>
      <p:ext uri="{BB962C8B-B14F-4D97-AF65-F5344CB8AC3E}">
        <p14:creationId xmlns:p14="http://schemas.microsoft.com/office/powerpoint/2010/main" val="53154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931CE-9AED-4513-9CE0-BC8B480ADDF2}"/>
              </a:ext>
            </a:extLst>
          </p:cNvPr>
          <p:cNvSpPr>
            <a:spLocks noGrp="1"/>
          </p:cNvSpPr>
          <p:nvPr>
            <p:ph type="title"/>
          </p:nvPr>
        </p:nvSpPr>
        <p:spPr/>
        <p:txBody>
          <a:bodyPr/>
          <a:lstStyle/>
          <a:p>
            <a:r>
              <a:rPr lang="zh-CN" altLang="en-US" dirty="0"/>
              <a:t>使用</a:t>
            </a:r>
            <a:r>
              <a:rPr lang="en-US" altLang="zh-CN" dirty="0"/>
              <a:t>try-except</a:t>
            </a:r>
            <a:r>
              <a:rPr lang="zh-CN" altLang="en-US" dirty="0"/>
              <a:t>代码块</a:t>
            </a:r>
          </a:p>
        </p:txBody>
      </p:sp>
      <p:sp>
        <p:nvSpPr>
          <p:cNvPr id="3" name="内容占位符 2">
            <a:extLst>
              <a:ext uri="{FF2B5EF4-FFF2-40B4-BE49-F238E27FC236}">
                <a16:creationId xmlns:a16="http://schemas.microsoft.com/office/drawing/2014/main" id="{B34A3498-B055-4CEA-98D6-D3999902FA0B}"/>
              </a:ext>
            </a:extLst>
          </p:cNvPr>
          <p:cNvSpPr>
            <a:spLocks noGrp="1"/>
          </p:cNvSpPr>
          <p:nvPr>
            <p:ph idx="1"/>
          </p:nvPr>
        </p:nvSpPr>
        <p:spPr>
          <a:xfrm>
            <a:off x="838200" y="1825624"/>
            <a:ext cx="10515600" cy="4860183"/>
          </a:xfrm>
        </p:spPr>
        <p:txBody>
          <a:bodyPr>
            <a:normAutofit/>
          </a:bodyPr>
          <a:lstStyle/>
          <a:p>
            <a:r>
              <a:rPr lang="zh-CN" altLang="en-US" dirty="0"/>
              <a:t>处理</a:t>
            </a:r>
            <a:r>
              <a:rPr lang="en-US" altLang="zh-CN" dirty="0" err="1"/>
              <a:t>FileNotFoundError</a:t>
            </a:r>
            <a:r>
              <a:rPr lang="zh-CN" altLang="en-US" dirty="0"/>
              <a:t>异常</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r>
              <a:rPr lang="en-US" altLang="zh-CN" dirty="0"/>
              <a:t>try</a:t>
            </a:r>
            <a:r>
              <a:rPr lang="zh-CN" altLang="en-US" dirty="0"/>
              <a:t>代码块中的代码正常运行，将跳过</a:t>
            </a:r>
            <a:r>
              <a:rPr lang="en-US" altLang="zh-CN" dirty="0"/>
              <a:t>except</a:t>
            </a:r>
            <a:r>
              <a:rPr lang="zh-CN" altLang="en-US" dirty="0"/>
              <a:t>代码块；如果代码出错，</a:t>
            </a:r>
            <a:r>
              <a:rPr lang="en-US" altLang="zh-CN" dirty="0"/>
              <a:t>Python</a:t>
            </a:r>
            <a:r>
              <a:rPr lang="zh-CN" altLang="en-US" dirty="0"/>
              <a:t>查找并运行对应类型的</a:t>
            </a:r>
            <a:r>
              <a:rPr lang="en-US" altLang="zh-CN" dirty="0"/>
              <a:t>except</a:t>
            </a:r>
            <a:r>
              <a:rPr lang="zh-CN" altLang="en-US" dirty="0"/>
              <a:t>代码块中的代码。</a:t>
            </a:r>
          </a:p>
        </p:txBody>
      </p:sp>
      <p:sp>
        <p:nvSpPr>
          <p:cNvPr id="4" name="文本框 3">
            <a:extLst>
              <a:ext uri="{FF2B5EF4-FFF2-40B4-BE49-F238E27FC236}">
                <a16:creationId xmlns:a16="http://schemas.microsoft.com/office/drawing/2014/main" id="{1BF2C607-B66A-4DB8-8F61-E8B667C0EE9A}"/>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6-2.py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2082FE7-D295-477A-ADB9-BE4A9D944F19}"/>
              </a:ext>
            </a:extLst>
          </p:cNvPr>
          <p:cNvSpPr txBox="1"/>
          <p:nvPr/>
        </p:nvSpPr>
        <p:spPr>
          <a:xfrm>
            <a:off x="1109900" y="2359604"/>
            <a:ext cx="6727813" cy="2462213"/>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filename = 'alice.txt'</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try:</a:t>
            </a:r>
          </a:p>
          <a:p>
            <a:r>
              <a:rPr lang="en-US" altLang="zh-CN" sz="2200" dirty="0">
                <a:latin typeface="Times New Roman" panose="02020603050405020304" pitchFamily="18" charset="0"/>
                <a:cs typeface="Times New Roman" panose="02020603050405020304" pitchFamily="18" charset="0"/>
              </a:rPr>
              <a:t>    with open(filename) as </a:t>
            </a:r>
            <a:r>
              <a:rPr lang="en-US" altLang="zh-CN" sz="2200" dirty="0" err="1">
                <a:latin typeface="Times New Roman" panose="02020603050405020304" pitchFamily="18" charset="0"/>
                <a:cs typeface="Times New Roman" panose="02020603050405020304" pitchFamily="18" charset="0"/>
              </a:rPr>
              <a:t>f_obj</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contents = </a:t>
            </a:r>
            <a:r>
              <a:rPr lang="en-US" altLang="zh-CN" sz="2200" dirty="0" err="1">
                <a:latin typeface="Times New Roman" panose="02020603050405020304" pitchFamily="18" charset="0"/>
                <a:cs typeface="Times New Roman" panose="02020603050405020304" pitchFamily="18" charset="0"/>
              </a:rPr>
              <a:t>f_obj.read</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except </a:t>
            </a:r>
            <a:r>
              <a:rPr lang="en-US" altLang="zh-CN" sz="2200" dirty="0" err="1">
                <a:latin typeface="Times New Roman" panose="02020603050405020304" pitchFamily="18" charset="0"/>
                <a:cs typeface="Times New Roman" panose="02020603050405020304" pitchFamily="18" charset="0"/>
              </a:rPr>
              <a:t>FileNotFoundError</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print("Sorry, the file " + filename + " does not exist.")</a:t>
            </a:r>
          </a:p>
        </p:txBody>
      </p:sp>
      <p:sp>
        <p:nvSpPr>
          <p:cNvPr id="6" name="矩形 5">
            <a:extLst>
              <a:ext uri="{FF2B5EF4-FFF2-40B4-BE49-F238E27FC236}">
                <a16:creationId xmlns:a16="http://schemas.microsoft.com/office/drawing/2014/main" id="{A17D3BE8-B6BA-4901-9DFD-7630169E4B9B}"/>
              </a:ext>
            </a:extLst>
          </p:cNvPr>
          <p:cNvSpPr/>
          <p:nvPr/>
        </p:nvSpPr>
        <p:spPr>
          <a:xfrm>
            <a:off x="1109900" y="4900042"/>
            <a:ext cx="4273114" cy="367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Sorry, the file alice.txt does not exist.</a:t>
            </a:r>
          </a:p>
        </p:txBody>
      </p:sp>
    </p:spTree>
    <p:extLst>
      <p:ext uri="{BB962C8B-B14F-4D97-AF65-F5344CB8AC3E}">
        <p14:creationId xmlns:p14="http://schemas.microsoft.com/office/powerpoint/2010/main" val="243588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931CE-9AED-4513-9CE0-BC8B480ADDF2}"/>
              </a:ext>
            </a:extLst>
          </p:cNvPr>
          <p:cNvSpPr>
            <a:spLocks noGrp="1"/>
          </p:cNvSpPr>
          <p:nvPr>
            <p:ph type="title"/>
          </p:nvPr>
        </p:nvSpPr>
        <p:spPr/>
        <p:txBody>
          <a:bodyPr/>
          <a:lstStyle/>
          <a:p>
            <a:r>
              <a:rPr lang="zh-CN" altLang="en-US" dirty="0"/>
              <a:t>使用</a:t>
            </a:r>
            <a:r>
              <a:rPr lang="en-US" altLang="zh-CN" dirty="0"/>
              <a:t>try-except-else</a:t>
            </a:r>
            <a:r>
              <a:rPr lang="zh-CN" altLang="en-US" dirty="0"/>
              <a:t>代码块</a:t>
            </a:r>
          </a:p>
        </p:txBody>
      </p:sp>
      <p:sp>
        <p:nvSpPr>
          <p:cNvPr id="3" name="内容占位符 2">
            <a:extLst>
              <a:ext uri="{FF2B5EF4-FFF2-40B4-BE49-F238E27FC236}">
                <a16:creationId xmlns:a16="http://schemas.microsoft.com/office/drawing/2014/main" id="{B34A3498-B055-4CEA-98D6-D3999902FA0B}"/>
              </a:ext>
            </a:extLst>
          </p:cNvPr>
          <p:cNvSpPr>
            <a:spLocks noGrp="1"/>
          </p:cNvSpPr>
          <p:nvPr>
            <p:ph idx="1"/>
          </p:nvPr>
        </p:nvSpPr>
        <p:spPr>
          <a:xfrm>
            <a:off x="838200" y="1624769"/>
            <a:ext cx="10515600" cy="5157066"/>
          </a:xfrm>
        </p:spPr>
        <p:txBody>
          <a:bodyPr>
            <a:normAutofit/>
          </a:bodyPr>
          <a:lstStyle/>
          <a:p>
            <a:r>
              <a:rPr lang="zh-CN" altLang="en-US" dirty="0"/>
              <a:t>处理</a:t>
            </a:r>
            <a:r>
              <a:rPr lang="en-US" altLang="zh-CN" dirty="0" err="1"/>
              <a:t>ZeroDivisionError</a:t>
            </a:r>
            <a:r>
              <a:rPr lang="zh-CN" altLang="en-US" dirty="0"/>
              <a:t>异常</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r>
              <a:rPr lang="zh-CN" altLang="en-US" dirty="0"/>
              <a:t>仅在</a:t>
            </a:r>
            <a:r>
              <a:rPr lang="en-US" altLang="zh-CN" dirty="0"/>
              <a:t>try</a:t>
            </a:r>
            <a:r>
              <a:rPr lang="zh-CN" altLang="en-US" dirty="0"/>
              <a:t>代码块成功执行时才运行的代码，应放在</a:t>
            </a:r>
            <a:r>
              <a:rPr lang="en-US" altLang="zh-CN" dirty="0"/>
              <a:t>else</a:t>
            </a:r>
            <a:r>
              <a:rPr lang="zh-CN" altLang="en-US" dirty="0"/>
              <a:t>代码块中。</a:t>
            </a:r>
            <a:endParaRPr lang="en-US" altLang="zh-CN" dirty="0"/>
          </a:p>
          <a:p>
            <a:r>
              <a:rPr lang="en-US" altLang="zh-CN" dirty="0"/>
              <a:t>pass</a:t>
            </a:r>
            <a:r>
              <a:rPr lang="zh-CN" altLang="en-US" dirty="0"/>
              <a:t>语句：在代码块中使用，指示</a:t>
            </a:r>
            <a:r>
              <a:rPr lang="en-US" altLang="zh-CN" dirty="0"/>
              <a:t>Python</a:t>
            </a:r>
            <a:r>
              <a:rPr lang="zh-CN" altLang="en-US" dirty="0"/>
              <a:t>什么都不做。</a:t>
            </a:r>
          </a:p>
        </p:txBody>
      </p:sp>
      <p:sp>
        <p:nvSpPr>
          <p:cNvPr id="4" name="文本框 3">
            <a:extLst>
              <a:ext uri="{FF2B5EF4-FFF2-40B4-BE49-F238E27FC236}">
                <a16:creationId xmlns:a16="http://schemas.microsoft.com/office/drawing/2014/main" id="{1BF2C607-B66A-4DB8-8F61-E8B667C0EE9A}"/>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6-2.py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2082FE7-D295-477A-ADB9-BE4A9D944F19}"/>
              </a:ext>
            </a:extLst>
          </p:cNvPr>
          <p:cNvSpPr txBox="1"/>
          <p:nvPr/>
        </p:nvSpPr>
        <p:spPr>
          <a:xfrm>
            <a:off x="1098025" y="2200967"/>
            <a:ext cx="6727813" cy="3139321"/>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first_number</a:t>
            </a:r>
            <a:r>
              <a:rPr lang="en-US" altLang="zh-CN" sz="2200" dirty="0">
                <a:latin typeface="Times New Roman" panose="02020603050405020304" pitchFamily="18" charset="0"/>
                <a:cs typeface="Times New Roman" panose="02020603050405020304" pitchFamily="18" charset="0"/>
              </a:rPr>
              <a:t> = input("\</a:t>
            </a:r>
            <a:r>
              <a:rPr lang="en-US" altLang="zh-CN" sz="2200" dirty="0" err="1">
                <a:latin typeface="Times New Roman" panose="02020603050405020304" pitchFamily="18" charset="0"/>
                <a:cs typeface="Times New Roman" panose="02020603050405020304" pitchFamily="18" charset="0"/>
              </a:rPr>
              <a:t>nFirst</a:t>
            </a:r>
            <a:r>
              <a:rPr lang="en-US" altLang="zh-CN" sz="2200" dirty="0">
                <a:latin typeface="Times New Roman" panose="02020603050405020304" pitchFamily="18" charset="0"/>
                <a:cs typeface="Times New Roman" panose="02020603050405020304" pitchFamily="18" charset="0"/>
              </a:rPr>
              <a:t> number: ")</a:t>
            </a:r>
          </a:p>
          <a:p>
            <a:r>
              <a:rPr lang="en-US" altLang="zh-CN" sz="2200" dirty="0" err="1">
                <a:latin typeface="Times New Roman" panose="02020603050405020304" pitchFamily="18" charset="0"/>
                <a:cs typeface="Times New Roman" panose="02020603050405020304" pitchFamily="18" charset="0"/>
              </a:rPr>
              <a:t>second_number</a:t>
            </a:r>
            <a:r>
              <a:rPr lang="en-US" altLang="zh-CN" sz="2200" dirty="0">
                <a:latin typeface="Times New Roman" panose="02020603050405020304" pitchFamily="18" charset="0"/>
                <a:cs typeface="Times New Roman" panose="02020603050405020304" pitchFamily="18" charset="0"/>
              </a:rPr>
              <a:t> = input("Second number: ")</a:t>
            </a:r>
          </a:p>
          <a:p>
            <a:r>
              <a:rPr lang="en-US" altLang="zh-CN" sz="2200" dirty="0">
                <a:latin typeface="Times New Roman" panose="02020603050405020304" pitchFamily="18" charset="0"/>
                <a:cs typeface="Times New Roman" panose="02020603050405020304" pitchFamily="18" charset="0"/>
              </a:rPr>
              <a:t>try:</a:t>
            </a:r>
          </a:p>
          <a:p>
            <a:r>
              <a:rPr lang="en-US" altLang="zh-CN" sz="2200" dirty="0">
                <a:latin typeface="Times New Roman" panose="02020603050405020304" pitchFamily="18" charset="0"/>
                <a:cs typeface="Times New Roman" panose="02020603050405020304" pitchFamily="18" charset="0"/>
              </a:rPr>
              <a:t>    answer = int(</a:t>
            </a:r>
            <a:r>
              <a:rPr lang="en-US" altLang="zh-CN" sz="2200" dirty="0" err="1">
                <a:latin typeface="Times New Roman" panose="02020603050405020304" pitchFamily="18" charset="0"/>
                <a:cs typeface="Times New Roman" panose="02020603050405020304" pitchFamily="18" charset="0"/>
              </a:rPr>
              <a:t>first_number</a:t>
            </a:r>
            <a:r>
              <a:rPr lang="en-US" altLang="zh-CN" sz="2200" dirty="0">
                <a:latin typeface="Times New Roman" panose="02020603050405020304" pitchFamily="18" charset="0"/>
                <a:cs typeface="Times New Roman" panose="02020603050405020304" pitchFamily="18" charset="0"/>
              </a:rPr>
              <a:t>) / int(</a:t>
            </a:r>
            <a:r>
              <a:rPr lang="en-US" altLang="zh-CN" sz="2200" dirty="0" err="1">
                <a:latin typeface="Times New Roman" panose="02020603050405020304" pitchFamily="18" charset="0"/>
                <a:cs typeface="Times New Roman" panose="02020603050405020304" pitchFamily="18" charset="0"/>
              </a:rPr>
              <a:t>second_number</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except </a:t>
            </a:r>
            <a:r>
              <a:rPr lang="en-US" altLang="zh-CN" sz="2200" dirty="0" err="1">
                <a:latin typeface="Times New Roman" panose="02020603050405020304" pitchFamily="18" charset="0"/>
                <a:cs typeface="Times New Roman" panose="02020603050405020304" pitchFamily="18" charset="0"/>
              </a:rPr>
              <a:t>ZeroDivisionError</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pass</a:t>
            </a:r>
          </a:p>
          <a:p>
            <a:r>
              <a:rPr lang="en-US" altLang="zh-CN" sz="2200" dirty="0">
                <a:latin typeface="Times New Roman" panose="02020603050405020304" pitchFamily="18" charset="0"/>
                <a:cs typeface="Times New Roman" panose="02020603050405020304" pitchFamily="18" charset="0"/>
              </a:rPr>
              <a:t>else:</a:t>
            </a:r>
          </a:p>
          <a:p>
            <a:r>
              <a:rPr lang="en-US" altLang="zh-CN" sz="2200" dirty="0">
                <a:latin typeface="Times New Roman" panose="02020603050405020304" pitchFamily="18" charset="0"/>
                <a:cs typeface="Times New Roman" panose="02020603050405020304" pitchFamily="18" charset="0"/>
              </a:rPr>
              <a:t>    print(answer)</a:t>
            </a:r>
          </a:p>
          <a:p>
            <a:r>
              <a:rPr lang="en-US" altLang="zh-CN" sz="2200" dirty="0">
                <a:latin typeface="Times New Roman" panose="02020603050405020304" pitchFamily="18" charset="0"/>
                <a:cs typeface="Times New Roman" panose="02020603050405020304" pitchFamily="18" charset="0"/>
              </a:rPr>
              <a:t>print("Finished!")</a:t>
            </a:r>
          </a:p>
        </p:txBody>
      </p:sp>
      <p:sp>
        <p:nvSpPr>
          <p:cNvPr id="7" name="矩形 6">
            <a:extLst>
              <a:ext uri="{FF2B5EF4-FFF2-40B4-BE49-F238E27FC236}">
                <a16:creationId xmlns:a16="http://schemas.microsoft.com/office/drawing/2014/main" id="{F753570E-ED64-439B-BE3B-448DBB30697D}"/>
              </a:ext>
            </a:extLst>
          </p:cNvPr>
          <p:cNvSpPr/>
          <p:nvPr/>
        </p:nvSpPr>
        <p:spPr>
          <a:xfrm>
            <a:off x="8085662" y="3897039"/>
            <a:ext cx="2702079" cy="1443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First number: 5</a:t>
            </a:r>
          </a:p>
          <a:p>
            <a:r>
              <a:rPr lang="en-US" altLang="zh-CN" sz="2000" dirty="0"/>
              <a:t>Second number: 2</a:t>
            </a:r>
          </a:p>
          <a:p>
            <a:r>
              <a:rPr lang="en-US" altLang="zh-CN" sz="2000" dirty="0"/>
              <a:t>2.5</a:t>
            </a:r>
          </a:p>
          <a:p>
            <a:r>
              <a:rPr lang="en-US" altLang="zh-CN" sz="2000" dirty="0"/>
              <a:t>Finished!</a:t>
            </a:r>
          </a:p>
        </p:txBody>
      </p:sp>
      <p:sp>
        <p:nvSpPr>
          <p:cNvPr id="8" name="矩形 7">
            <a:extLst>
              <a:ext uri="{FF2B5EF4-FFF2-40B4-BE49-F238E27FC236}">
                <a16:creationId xmlns:a16="http://schemas.microsoft.com/office/drawing/2014/main" id="{A5F4BBD2-D3EA-4710-9819-C651969208A7}"/>
              </a:ext>
            </a:extLst>
          </p:cNvPr>
          <p:cNvSpPr/>
          <p:nvPr/>
        </p:nvSpPr>
        <p:spPr>
          <a:xfrm>
            <a:off x="8085662" y="2200967"/>
            <a:ext cx="2702079" cy="10843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First number: 5</a:t>
            </a:r>
          </a:p>
          <a:p>
            <a:r>
              <a:rPr lang="en-US" altLang="zh-CN" sz="2000" dirty="0"/>
              <a:t>Second number: 0</a:t>
            </a:r>
          </a:p>
          <a:p>
            <a:r>
              <a:rPr lang="en-US" altLang="zh-CN" sz="2000" dirty="0"/>
              <a:t>Finished!</a:t>
            </a:r>
          </a:p>
        </p:txBody>
      </p:sp>
    </p:spTree>
    <p:extLst>
      <p:ext uri="{BB962C8B-B14F-4D97-AF65-F5344CB8AC3E}">
        <p14:creationId xmlns:p14="http://schemas.microsoft.com/office/powerpoint/2010/main" val="49441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b="1" dirty="0">
                <a:solidFill>
                  <a:srgbClr val="FF0000"/>
                </a:solidFill>
                <a:latin typeface="Times New Roman" panose="02020603050405020304" pitchFamily="18" charset="0"/>
                <a:cs typeface="Times New Roman" panose="02020603050405020304" pitchFamily="18" charset="0"/>
              </a:rPr>
              <a:t>1 </a:t>
            </a:r>
            <a:r>
              <a:rPr lang="zh-CN" altLang="en-US" b="1" dirty="0">
                <a:solidFill>
                  <a:srgbClr val="FF0000"/>
                </a:solidFill>
                <a:latin typeface="Times New Roman" panose="02020603050405020304" pitchFamily="18" charset="0"/>
                <a:cs typeface="Times New Roman" panose="02020603050405020304" pitchFamily="18" charset="0"/>
              </a:rPr>
              <a:t>初识</a:t>
            </a:r>
            <a:r>
              <a:rPr lang="en-US" altLang="zh-CN" b="1" dirty="0">
                <a:solidFill>
                  <a:srgbClr val="FF0000"/>
                </a:solidFill>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1404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B99DD-710A-400B-8CBA-BEC855DD0BE4}"/>
              </a:ext>
            </a:extLst>
          </p:cNvPr>
          <p:cNvSpPr>
            <a:spLocks noGrp="1"/>
          </p:cNvSpPr>
          <p:nvPr>
            <p:ph type="title"/>
          </p:nvPr>
        </p:nvSpPr>
        <p:spPr/>
        <p:txBody>
          <a:bodyPr/>
          <a:lstStyle/>
          <a:p>
            <a:r>
              <a:rPr lang="zh-CN" altLang="en-US" dirty="0"/>
              <a:t>文件与异常：小结</a:t>
            </a:r>
          </a:p>
        </p:txBody>
      </p:sp>
      <p:sp>
        <p:nvSpPr>
          <p:cNvPr id="3" name="内容占位符 2">
            <a:extLst>
              <a:ext uri="{FF2B5EF4-FFF2-40B4-BE49-F238E27FC236}">
                <a16:creationId xmlns:a16="http://schemas.microsoft.com/office/drawing/2014/main" id="{37B4E938-200B-41AB-998C-906E4D097D6A}"/>
              </a:ext>
            </a:extLst>
          </p:cNvPr>
          <p:cNvSpPr>
            <a:spLocks noGrp="1"/>
          </p:cNvSpPr>
          <p:nvPr>
            <p:ph idx="1"/>
          </p:nvPr>
        </p:nvSpPr>
        <p:spPr/>
        <p:txBody>
          <a:bodyPr/>
          <a:lstStyle/>
          <a:p>
            <a:r>
              <a:rPr lang="zh-CN" altLang="en-US" dirty="0"/>
              <a:t>文件处理</a:t>
            </a:r>
            <a:endParaRPr lang="en-US" altLang="zh-CN" dirty="0"/>
          </a:p>
          <a:p>
            <a:pPr lvl="1"/>
            <a:r>
              <a:rPr lang="zh-CN" altLang="en-US" dirty="0"/>
              <a:t>读取文件：读取整个文件、逐行读取</a:t>
            </a:r>
            <a:endParaRPr lang="en-US" altLang="zh-CN" dirty="0"/>
          </a:p>
          <a:p>
            <a:pPr lvl="1"/>
            <a:r>
              <a:rPr lang="zh-CN" altLang="en-US" dirty="0"/>
              <a:t>写入文件：写入空文件、追加到文件</a:t>
            </a:r>
            <a:endParaRPr lang="en-US" altLang="zh-CN" dirty="0"/>
          </a:p>
          <a:p>
            <a:pPr lvl="1"/>
            <a:r>
              <a:rPr lang="zh-CN" altLang="en-US" dirty="0"/>
              <a:t>使用模块</a:t>
            </a:r>
            <a:r>
              <a:rPr lang="en-US" altLang="zh-CN" dirty="0"/>
              <a:t>json</a:t>
            </a:r>
            <a:r>
              <a:rPr lang="zh-CN" altLang="en-US" dirty="0"/>
              <a:t>存储数据</a:t>
            </a:r>
            <a:endParaRPr lang="en-US" altLang="zh-CN" dirty="0"/>
          </a:p>
          <a:p>
            <a:endParaRPr lang="en-US" altLang="zh-CN" dirty="0"/>
          </a:p>
          <a:p>
            <a:r>
              <a:rPr lang="zh-CN" altLang="en-US" dirty="0"/>
              <a:t>异常处理</a:t>
            </a:r>
            <a:endParaRPr lang="en-US" altLang="zh-CN" dirty="0"/>
          </a:p>
          <a:p>
            <a:pPr lvl="1"/>
            <a:r>
              <a:rPr lang="en-US" altLang="zh-CN" dirty="0"/>
              <a:t>try-except</a:t>
            </a:r>
          </a:p>
          <a:p>
            <a:pPr lvl="1"/>
            <a:r>
              <a:rPr lang="en-US" altLang="zh-CN" dirty="0"/>
              <a:t>try-except-else</a:t>
            </a:r>
          </a:p>
          <a:p>
            <a:pPr lvl="1"/>
            <a:r>
              <a:rPr lang="en-US" altLang="zh-CN" dirty="0"/>
              <a:t>pass</a:t>
            </a:r>
            <a:r>
              <a:rPr lang="zh-CN" altLang="en-US" dirty="0"/>
              <a:t>语句</a:t>
            </a:r>
            <a:endParaRPr lang="en-US" altLang="zh-CN" dirty="0"/>
          </a:p>
        </p:txBody>
      </p:sp>
    </p:spTree>
    <p:extLst>
      <p:ext uri="{BB962C8B-B14F-4D97-AF65-F5344CB8AC3E}">
        <p14:creationId xmlns:p14="http://schemas.microsoft.com/office/powerpoint/2010/main" val="15180172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0715F-751E-498C-8830-27E4A9BE3966}"/>
              </a:ext>
            </a:extLst>
          </p:cNvPr>
          <p:cNvSpPr>
            <a:spLocks noGrp="1"/>
          </p:cNvSpPr>
          <p:nvPr>
            <p:ph type="title"/>
          </p:nvPr>
        </p:nvSpPr>
        <p:spPr/>
        <p:txBody>
          <a:bodyPr/>
          <a:lstStyle/>
          <a:p>
            <a:r>
              <a:rPr lang="zh-CN" altLang="en-US" dirty="0"/>
              <a:t>练习：文件与异常</a:t>
            </a:r>
          </a:p>
        </p:txBody>
      </p:sp>
      <p:sp>
        <p:nvSpPr>
          <p:cNvPr id="3" name="内容占位符 2">
            <a:extLst>
              <a:ext uri="{FF2B5EF4-FFF2-40B4-BE49-F238E27FC236}">
                <a16:creationId xmlns:a16="http://schemas.microsoft.com/office/drawing/2014/main" id="{6550B9C2-EC66-45E8-8451-4D86D3A00147}"/>
              </a:ext>
            </a:extLst>
          </p:cNvPr>
          <p:cNvSpPr>
            <a:spLocks noGrp="1"/>
          </p:cNvSpPr>
          <p:nvPr>
            <p:ph idx="1"/>
          </p:nvPr>
        </p:nvSpPr>
        <p:spPr/>
        <p:txBody>
          <a:bodyPr>
            <a:normAutofit/>
          </a:bodyPr>
          <a:lstStyle/>
          <a:p>
            <a:pPr marL="514350" indent="-514350">
              <a:buFont typeface="+mj-lt"/>
              <a:buAutoNum type="arabicPeriod" startAt="11"/>
            </a:pPr>
            <a:r>
              <a:rPr lang="zh-CN" altLang="en-US" dirty="0"/>
              <a:t>访问</a:t>
            </a:r>
            <a:r>
              <a:rPr lang="en-US" altLang="zh-CN" dirty="0"/>
              <a:t>Project Gutenberg</a:t>
            </a:r>
            <a:r>
              <a:rPr lang="zh-CN" altLang="en-US" dirty="0"/>
              <a:t>（</a:t>
            </a:r>
            <a:r>
              <a:rPr lang="en-US" altLang="zh-CN" dirty="0">
                <a:hlinkClick r:id="rId3"/>
              </a:rPr>
              <a:t>https://gutenberg.org/</a:t>
            </a:r>
            <a:r>
              <a:rPr lang="zh-CN" altLang="en-US" dirty="0"/>
              <a:t>），并找一些你想分析的图书。下载这些作品的文本文件或将浏览器中的原始文本复制到文本文件中。编写一个程序读入这些文本文件，分别对每个文本文件进行初步的统计分析：</a:t>
            </a:r>
            <a:endParaRPr lang="en-US" altLang="zh-CN" dirty="0"/>
          </a:p>
          <a:p>
            <a:pPr marL="971550" lvl="1" indent="-514350">
              <a:buFont typeface="+mj-lt"/>
              <a:buAutoNum type="alphaLcParenR"/>
            </a:pPr>
            <a:r>
              <a:rPr lang="zh-CN" altLang="en-US" dirty="0"/>
              <a:t>统计文本中包含多少个单词（提示：使用字符串方法</a:t>
            </a:r>
            <a:r>
              <a:rPr lang="en-US" altLang="zh-CN" dirty="0"/>
              <a:t>split()</a:t>
            </a:r>
            <a:r>
              <a:rPr lang="zh-CN" altLang="en-US" dirty="0"/>
              <a:t>与函数</a:t>
            </a:r>
            <a:r>
              <a:rPr lang="en-US" altLang="zh-CN" dirty="0" err="1"/>
              <a:t>len</a:t>
            </a:r>
            <a:r>
              <a:rPr lang="en-US" altLang="zh-CN" dirty="0"/>
              <a:t>()</a:t>
            </a:r>
            <a:r>
              <a:rPr lang="zh-CN" altLang="en-US" dirty="0"/>
              <a:t>）</a:t>
            </a:r>
            <a:endParaRPr lang="en-US" altLang="zh-CN" dirty="0"/>
          </a:p>
          <a:p>
            <a:pPr marL="971550" lvl="1" indent="-514350">
              <a:buFont typeface="+mj-lt"/>
              <a:buAutoNum type="alphaLcParenR"/>
            </a:pPr>
            <a:r>
              <a:rPr lang="zh-CN" altLang="en-US" dirty="0"/>
              <a:t>统计单词</a:t>
            </a:r>
            <a:r>
              <a:rPr lang="en-US" altLang="zh-CN" dirty="0"/>
              <a:t>“the”</a:t>
            </a:r>
            <a:r>
              <a:rPr lang="zh-CN" altLang="en-US" dirty="0"/>
              <a:t>出现了多少次（提示：使用字符串方法</a:t>
            </a:r>
            <a:r>
              <a:rPr lang="en-US" altLang="zh-CN" dirty="0"/>
              <a:t>count()</a:t>
            </a:r>
            <a:r>
              <a:rPr lang="zh-CN" altLang="en-US" dirty="0"/>
              <a:t>与</a:t>
            </a:r>
            <a:r>
              <a:rPr lang="en-US" altLang="zh-CN" dirty="0"/>
              <a:t>lower()</a:t>
            </a:r>
            <a:r>
              <a:rPr lang="zh-CN" altLang="en-US" dirty="0"/>
              <a:t>）</a:t>
            </a:r>
            <a:endParaRPr lang="en-US" altLang="zh-CN" dirty="0"/>
          </a:p>
          <a:p>
            <a:pPr marL="971550" lvl="1" indent="-514350">
              <a:buFont typeface="+mj-lt"/>
              <a:buAutoNum type="alphaLcParenR"/>
            </a:pPr>
            <a:endParaRPr lang="en-US" altLang="zh-CN" dirty="0"/>
          </a:p>
          <a:p>
            <a:pPr marL="514350" indent="-514350">
              <a:buFont typeface="+mj-lt"/>
              <a:buAutoNum type="arabicPeriod" startAt="11"/>
            </a:pPr>
            <a:r>
              <a:rPr lang="zh-CN" altLang="en-US" dirty="0"/>
              <a:t>请你建立一个字典，并以一个字典中不存在的键访问该字典。</a:t>
            </a:r>
            <a:endParaRPr lang="en-US" altLang="zh-CN" dirty="0"/>
          </a:p>
          <a:p>
            <a:pPr marL="971550" lvl="1" indent="-514350">
              <a:buFont typeface="+mj-lt"/>
              <a:buAutoNum type="alphaLcParenR"/>
            </a:pPr>
            <a:r>
              <a:rPr lang="zh-CN" altLang="en-US" dirty="0"/>
              <a:t>观察报错信息，识别程序发生了哪种异常。</a:t>
            </a:r>
            <a:endParaRPr lang="en-US" altLang="zh-CN" dirty="0"/>
          </a:p>
          <a:p>
            <a:pPr marL="971550" lvl="1" indent="-514350">
              <a:buFont typeface="+mj-lt"/>
              <a:buAutoNum type="alphaLcParenR"/>
            </a:pPr>
            <a:r>
              <a:rPr lang="zh-CN" altLang="en-US" dirty="0"/>
              <a:t>改写代码，使程序可以处理这种异常。</a:t>
            </a:r>
            <a:endParaRPr lang="en-US" altLang="zh-CN" dirty="0"/>
          </a:p>
        </p:txBody>
      </p:sp>
    </p:spTree>
    <p:extLst>
      <p:ext uri="{BB962C8B-B14F-4D97-AF65-F5344CB8AC3E}">
        <p14:creationId xmlns:p14="http://schemas.microsoft.com/office/powerpoint/2010/main" val="31741063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7 </a:t>
            </a:r>
            <a:r>
              <a:rPr lang="zh-CN" altLang="en-US" b="1" dirty="0">
                <a:solidFill>
                  <a:srgbClr val="FF0000"/>
                </a:solidFill>
                <a:latin typeface="Times New Roman" panose="02020603050405020304" pitchFamily="18" charset="0"/>
                <a:cs typeface="Times New Roman" panose="02020603050405020304" pitchFamily="18" charset="0"/>
              </a:rPr>
              <a:t>模块与库</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0871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A4872-1BEB-419B-9DE5-D51399882563}"/>
              </a:ext>
            </a:extLst>
          </p:cNvPr>
          <p:cNvSpPr>
            <a:spLocks noGrp="1"/>
          </p:cNvSpPr>
          <p:nvPr>
            <p:ph type="title"/>
          </p:nvPr>
        </p:nvSpPr>
        <p:spPr>
          <a:xfrm>
            <a:off x="838200" y="158853"/>
            <a:ext cx="10515600" cy="1325563"/>
          </a:xfrm>
        </p:spPr>
        <p:txBody>
          <a:bodyPr/>
          <a:lstStyle/>
          <a:p>
            <a:r>
              <a:rPr lang="zh-CN" altLang="en-US" dirty="0"/>
              <a:t>将函数与类存储在模块中</a:t>
            </a:r>
          </a:p>
        </p:txBody>
      </p:sp>
      <p:sp>
        <p:nvSpPr>
          <p:cNvPr id="3" name="内容占位符 2">
            <a:extLst>
              <a:ext uri="{FF2B5EF4-FFF2-40B4-BE49-F238E27FC236}">
                <a16:creationId xmlns:a16="http://schemas.microsoft.com/office/drawing/2014/main" id="{0580EFB9-5B8C-415B-A715-419B5D0383C8}"/>
              </a:ext>
            </a:extLst>
          </p:cNvPr>
          <p:cNvSpPr>
            <a:spLocks noGrp="1"/>
          </p:cNvSpPr>
          <p:nvPr>
            <p:ph idx="1"/>
          </p:nvPr>
        </p:nvSpPr>
        <p:spPr>
          <a:xfrm>
            <a:off x="838200" y="1484416"/>
            <a:ext cx="10515600" cy="5343897"/>
          </a:xfrm>
        </p:spPr>
        <p:txBody>
          <a:bodyPr>
            <a:normAutofit lnSpcReduction="10000"/>
          </a:bodyPr>
          <a:lstStyle/>
          <a:p>
            <a:r>
              <a:rPr lang="zh-CN" altLang="en-US" dirty="0"/>
              <a:t>将函数与类存储在被称为</a:t>
            </a:r>
            <a:r>
              <a:rPr lang="zh-CN" altLang="en-US" b="1" dirty="0"/>
              <a:t>模块</a:t>
            </a:r>
            <a:r>
              <a:rPr lang="zh-CN" altLang="en-US" dirty="0"/>
              <a:t>的独立文件中，与主程序分离。</a:t>
            </a:r>
            <a:endParaRPr lang="en-US" altLang="zh-CN" dirty="0"/>
          </a:p>
          <a:p>
            <a:r>
              <a:rPr lang="zh-CN" altLang="en-US" dirty="0"/>
              <a:t>模块是扩展名为</a:t>
            </a:r>
            <a:r>
              <a:rPr lang="en-US" altLang="zh-CN" dirty="0"/>
              <a:t>.</a:t>
            </a:r>
            <a:r>
              <a:rPr lang="en-US" altLang="zh-CN" dirty="0" err="1"/>
              <a:t>py</a:t>
            </a:r>
            <a:r>
              <a:rPr lang="zh-CN" altLang="en-US" dirty="0"/>
              <a:t>的文件，包含要导入到程序中的代码。</a:t>
            </a:r>
            <a:endParaRPr lang="en-US" altLang="zh-CN" dirty="0"/>
          </a:p>
          <a:p>
            <a:r>
              <a:rPr lang="zh-CN" altLang="en-US" dirty="0"/>
              <a:t>模块的</a:t>
            </a:r>
            <a:r>
              <a:rPr lang="zh-CN" altLang="en-US" b="1" dirty="0"/>
              <a:t>导入</a:t>
            </a:r>
            <a:endParaRPr lang="en-US" altLang="zh-CN" b="1" dirty="0"/>
          </a:p>
          <a:p>
            <a:pPr lvl="1"/>
            <a:r>
              <a:rPr lang="en-US" altLang="zh-CN" dirty="0"/>
              <a:t>import </a:t>
            </a:r>
            <a:r>
              <a:rPr lang="zh-CN" altLang="en-US" dirty="0"/>
              <a:t>模块名</a:t>
            </a:r>
            <a:endParaRPr lang="en-US" altLang="zh-CN" dirty="0"/>
          </a:p>
          <a:p>
            <a:pPr lvl="2"/>
            <a:r>
              <a:rPr lang="zh-CN" altLang="en-US" dirty="0"/>
              <a:t>调用方式：模块名</a:t>
            </a:r>
            <a:r>
              <a:rPr lang="en-US" altLang="zh-CN" dirty="0"/>
              <a:t>.</a:t>
            </a:r>
            <a:r>
              <a:rPr lang="zh-CN" altLang="en-US" dirty="0"/>
              <a:t>函数名或类名</a:t>
            </a:r>
            <a:endParaRPr lang="en-US" altLang="zh-CN" dirty="0"/>
          </a:p>
          <a:p>
            <a:pPr lvl="1"/>
            <a:r>
              <a:rPr lang="en-US" altLang="zh-CN" dirty="0"/>
              <a:t>from </a:t>
            </a:r>
            <a:r>
              <a:rPr lang="zh-CN" altLang="en-US" dirty="0"/>
              <a:t>模块名 </a:t>
            </a:r>
            <a:r>
              <a:rPr lang="en-US" altLang="zh-CN" dirty="0"/>
              <a:t>import </a:t>
            </a:r>
            <a:r>
              <a:rPr lang="zh-CN" altLang="en-US" dirty="0"/>
              <a:t>函数名或类名</a:t>
            </a:r>
            <a:endParaRPr lang="en-US" altLang="zh-CN" dirty="0"/>
          </a:p>
          <a:p>
            <a:pPr lvl="2"/>
            <a:r>
              <a:rPr lang="zh-CN" altLang="en-US" dirty="0"/>
              <a:t>调用方式：函数名或类名</a:t>
            </a:r>
            <a:endParaRPr lang="en-US" altLang="zh-CN" dirty="0"/>
          </a:p>
          <a:p>
            <a:pPr lvl="2"/>
            <a:r>
              <a:rPr lang="zh-CN" altLang="en-US" dirty="0"/>
              <a:t>可以同时导入多个函数或类，中间用逗号分隔</a:t>
            </a:r>
            <a:endParaRPr lang="en-US" altLang="zh-CN" dirty="0"/>
          </a:p>
          <a:p>
            <a:pPr lvl="1"/>
            <a:r>
              <a:rPr lang="en-US" altLang="zh-CN" dirty="0"/>
              <a:t>import </a:t>
            </a:r>
            <a:r>
              <a:rPr lang="zh-CN" altLang="en-US" dirty="0"/>
              <a:t>模块名 </a:t>
            </a:r>
            <a:r>
              <a:rPr lang="en-US" altLang="zh-CN" dirty="0"/>
              <a:t>as </a:t>
            </a:r>
            <a:r>
              <a:rPr lang="zh-CN" altLang="en-US" dirty="0"/>
              <a:t>模块别名</a:t>
            </a:r>
            <a:endParaRPr lang="en-US" altLang="zh-CN" dirty="0"/>
          </a:p>
          <a:p>
            <a:pPr lvl="2"/>
            <a:r>
              <a:rPr lang="zh-CN" altLang="en-US" dirty="0"/>
              <a:t>调用方式：模块别名</a:t>
            </a:r>
            <a:r>
              <a:rPr lang="en-US" altLang="zh-CN" dirty="0"/>
              <a:t>.</a:t>
            </a:r>
            <a:r>
              <a:rPr lang="zh-CN" altLang="en-US" dirty="0"/>
              <a:t>函数名或类名</a:t>
            </a:r>
            <a:endParaRPr lang="en-US" altLang="zh-CN" dirty="0"/>
          </a:p>
          <a:p>
            <a:pPr lvl="1"/>
            <a:r>
              <a:rPr lang="en-US" altLang="zh-CN" dirty="0"/>
              <a:t>from </a:t>
            </a:r>
            <a:r>
              <a:rPr lang="zh-CN" altLang="en-US" dirty="0"/>
              <a:t>模块名 </a:t>
            </a:r>
            <a:r>
              <a:rPr lang="en-US" altLang="zh-CN" dirty="0"/>
              <a:t>import </a:t>
            </a:r>
            <a:r>
              <a:rPr lang="zh-CN" altLang="en-US" dirty="0"/>
              <a:t>函数名或类名 </a:t>
            </a:r>
            <a:r>
              <a:rPr lang="en-US" altLang="zh-CN" dirty="0"/>
              <a:t>as </a:t>
            </a:r>
            <a:r>
              <a:rPr lang="zh-CN" altLang="en-US" dirty="0"/>
              <a:t>函数或类的别名</a:t>
            </a:r>
            <a:endParaRPr lang="en-US" altLang="zh-CN" dirty="0"/>
          </a:p>
          <a:p>
            <a:pPr lvl="2"/>
            <a:r>
              <a:rPr lang="zh-CN" altLang="en-US" dirty="0"/>
              <a:t>调用方式：函数或类的别名</a:t>
            </a:r>
            <a:endParaRPr lang="en-US" altLang="zh-CN" dirty="0"/>
          </a:p>
          <a:p>
            <a:pPr lvl="1"/>
            <a:r>
              <a:rPr lang="en-US" altLang="zh-CN" dirty="0"/>
              <a:t>from </a:t>
            </a:r>
            <a:r>
              <a:rPr lang="zh-CN" altLang="en-US" dirty="0"/>
              <a:t>模块名 </a:t>
            </a:r>
            <a:r>
              <a:rPr lang="en-US" altLang="zh-CN" dirty="0"/>
              <a:t>import *</a:t>
            </a:r>
          </a:p>
          <a:p>
            <a:pPr lvl="2"/>
            <a:r>
              <a:rPr lang="zh-CN" altLang="en-US" dirty="0"/>
              <a:t>调用方式：函数名或类名</a:t>
            </a:r>
            <a:endParaRPr lang="en-US" altLang="zh-CN" dirty="0"/>
          </a:p>
          <a:p>
            <a:pPr lvl="2"/>
            <a:r>
              <a:rPr lang="zh-CN" altLang="en-US" dirty="0"/>
              <a:t>如遇相同名称容易造成覆盖，不推荐</a:t>
            </a:r>
            <a:endParaRPr lang="en-US" altLang="zh-CN" dirty="0"/>
          </a:p>
        </p:txBody>
      </p:sp>
      <p:sp>
        <p:nvSpPr>
          <p:cNvPr id="4" name="文本框 3">
            <a:extLst>
              <a:ext uri="{FF2B5EF4-FFF2-40B4-BE49-F238E27FC236}">
                <a16:creationId xmlns:a16="http://schemas.microsoft.com/office/drawing/2014/main" id="{18A02EBB-DD14-44BD-B841-9482E2CD9716}"/>
              </a:ext>
            </a:extLst>
          </p:cNvPr>
          <p:cNvSpPr txBox="1"/>
          <p:nvPr/>
        </p:nvSpPr>
        <p:spPr>
          <a:xfrm>
            <a:off x="8740414" y="2541320"/>
            <a:ext cx="3451586" cy="369332"/>
          </a:xfrm>
          <a:prstGeom prst="rect">
            <a:avLst/>
          </a:prstGeom>
          <a:noFill/>
        </p:spPr>
        <p:txBody>
          <a:bodyPr wrap="none" rtlCol="0">
            <a:spAutoFit/>
          </a:bodyPr>
          <a:lstStyle/>
          <a:p>
            <a:r>
              <a:rPr lang="zh-CN" altLang="en-US" dirty="0"/>
              <a:t>模块名，即</a:t>
            </a:r>
            <a:r>
              <a:rPr lang="en-US" altLang="zh-CN" dirty="0" err="1"/>
              <a:t>py</a:t>
            </a:r>
            <a:r>
              <a:rPr lang="zh-CN" altLang="en-US" dirty="0"/>
              <a:t>模块文件的文件名</a:t>
            </a:r>
          </a:p>
        </p:txBody>
      </p:sp>
    </p:spTree>
    <p:extLst>
      <p:ext uri="{BB962C8B-B14F-4D97-AF65-F5344CB8AC3E}">
        <p14:creationId xmlns:p14="http://schemas.microsoft.com/office/powerpoint/2010/main" val="1624188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34B9-2E27-4F88-BE38-31FD53F593F2}"/>
              </a:ext>
            </a:extLst>
          </p:cNvPr>
          <p:cNvSpPr>
            <a:spLocks noGrp="1"/>
          </p:cNvSpPr>
          <p:nvPr>
            <p:ph type="title"/>
          </p:nvPr>
        </p:nvSpPr>
        <p:spPr/>
        <p:txBody>
          <a:bodyPr/>
          <a:lstStyle/>
          <a:p>
            <a:r>
              <a:rPr lang="en-US" altLang="zh-CN" dirty="0"/>
              <a:t>Python</a:t>
            </a:r>
            <a:r>
              <a:rPr lang="zh-CN" altLang="en-US" dirty="0"/>
              <a:t>中的“</a:t>
            </a:r>
            <a:r>
              <a:rPr lang="en-US" altLang="zh-CN" dirty="0"/>
              <a:t>main</a:t>
            </a:r>
            <a:r>
              <a:rPr lang="zh-CN" altLang="en-US" dirty="0"/>
              <a:t>函数”</a:t>
            </a:r>
          </a:p>
        </p:txBody>
      </p:sp>
      <p:sp>
        <p:nvSpPr>
          <p:cNvPr id="3" name="内容占位符 2">
            <a:extLst>
              <a:ext uri="{FF2B5EF4-FFF2-40B4-BE49-F238E27FC236}">
                <a16:creationId xmlns:a16="http://schemas.microsoft.com/office/drawing/2014/main" id="{5BB94EB3-4C6B-4DE4-BE80-7BBF801D8559}"/>
              </a:ext>
            </a:extLst>
          </p:cNvPr>
          <p:cNvSpPr>
            <a:spLocks noGrp="1"/>
          </p:cNvSpPr>
          <p:nvPr>
            <p:ph sz="half" idx="1"/>
          </p:nvPr>
        </p:nvSpPr>
        <p:spPr/>
        <p:txBody>
          <a:bodyPr/>
          <a:lstStyle/>
          <a:p>
            <a:r>
              <a:rPr lang="en-US" altLang="zh-CN" dirty="0"/>
              <a:t>swap.py</a:t>
            </a:r>
            <a:endParaRPr lang="zh-CN" altLang="en-US" dirty="0"/>
          </a:p>
        </p:txBody>
      </p:sp>
      <p:sp>
        <p:nvSpPr>
          <p:cNvPr id="4" name="内容占位符 3">
            <a:extLst>
              <a:ext uri="{FF2B5EF4-FFF2-40B4-BE49-F238E27FC236}">
                <a16:creationId xmlns:a16="http://schemas.microsoft.com/office/drawing/2014/main" id="{CC5E581C-63FD-4AB7-9BCA-0993C48484B0}"/>
              </a:ext>
            </a:extLst>
          </p:cNvPr>
          <p:cNvSpPr>
            <a:spLocks noGrp="1"/>
          </p:cNvSpPr>
          <p:nvPr>
            <p:ph sz="half" idx="2"/>
          </p:nvPr>
        </p:nvSpPr>
        <p:spPr>
          <a:xfrm>
            <a:off x="6172199" y="1825625"/>
            <a:ext cx="5181601" cy="4351338"/>
          </a:xfrm>
        </p:spPr>
        <p:txBody>
          <a:bodyPr/>
          <a:lstStyle/>
          <a:p>
            <a:r>
              <a:rPr lang="zh-CN" altLang="en-US" dirty="0"/>
              <a:t>导入一个模块时，该模块文件的无缩进代码将自动执行。</a:t>
            </a:r>
            <a:endParaRPr lang="en-US" altLang="zh-CN" dirty="0"/>
          </a:p>
          <a:p>
            <a:pPr lvl="1"/>
            <a:r>
              <a:rPr lang="zh-CN" altLang="en-US" dirty="0"/>
              <a:t>例如，若当前“</a:t>
            </a:r>
            <a:r>
              <a:rPr lang="en-US" altLang="zh-CN" dirty="0"/>
              <a:t>main</a:t>
            </a:r>
            <a:r>
              <a:rPr lang="zh-CN" altLang="en-US" dirty="0"/>
              <a:t>”下的代码没有缩进在</a:t>
            </a:r>
            <a:r>
              <a:rPr lang="en-US" altLang="zh-CN" dirty="0"/>
              <a:t>if</a:t>
            </a:r>
            <a:r>
              <a:rPr lang="zh-CN" altLang="en-US" dirty="0"/>
              <a:t>中，则</a:t>
            </a:r>
            <a:r>
              <a:rPr lang="en-US" altLang="zh-CN" dirty="0"/>
              <a:t>import swap</a:t>
            </a:r>
            <a:r>
              <a:rPr lang="zh-CN" altLang="en-US" dirty="0"/>
              <a:t>时，这些代码全部都会执行一次。</a:t>
            </a:r>
            <a:endParaRPr lang="en-US" altLang="zh-CN" dirty="0"/>
          </a:p>
          <a:p>
            <a:endParaRPr lang="en-US" altLang="zh-CN" dirty="0"/>
          </a:p>
          <a:p>
            <a:r>
              <a:rPr lang="zh-CN" altLang="en-US" dirty="0"/>
              <a:t>因此，在编写自己的模块时，模块测试代码等要记得缩进于</a:t>
            </a:r>
            <a:r>
              <a:rPr lang="en-US" altLang="zh-CN" sz="2800" dirty="0">
                <a:latin typeface="Times New Roman" panose="02020603050405020304" pitchFamily="18" charset="0"/>
                <a:cs typeface="Times New Roman" panose="02020603050405020304" pitchFamily="18" charset="0"/>
              </a:rPr>
              <a:t>if __name__ == '__main__':</a:t>
            </a:r>
            <a:endParaRPr lang="en-US" altLang="zh-CN" dirty="0"/>
          </a:p>
        </p:txBody>
      </p:sp>
      <p:sp>
        <p:nvSpPr>
          <p:cNvPr id="5" name="文本框 4">
            <a:extLst>
              <a:ext uri="{FF2B5EF4-FFF2-40B4-BE49-F238E27FC236}">
                <a16:creationId xmlns:a16="http://schemas.microsoft.com/office/drawing/2014/main" id="{82AD624F-589D-4FB6-9239-9140211529EE}"/>
              </a:ext>
            </a:extLst>
          </p:cNvPr>
          <p:cNvSpPr txBox="1"/>
          <p:nvPr/>
        </p:nvSpPr>
        <p:spPr>
          <a:xfrm>
            <a:off x="1065420" y="2297804"/>
            <a:ext cx="4833811" cy="3816429"/>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swap(a, b):</a:t>
            </a:r>
          </a:p>
          <a:p>
            <a:r>
              <a:rPr lang="en-US" altLang="zh-CN" sz="2200" dirty="0">
                <a:latin typeface="Times New Roman" panose="02020603050405020304" pitchFamily="18" charset="0"/>
                <a:cs typeface="Times New Roman" panose="02020603050405020304" pitchFamily="18" charset="0"/>
              </a:rPr>
              <a:t>    return b, a</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if __name__ == '__main__':</a:t>
            </a:r>
          </a:p>
          <a:p>
            <a:r>
              <a:rPr lang="en-US" altLang="zh-CN" sz="2200" dirty="0">
                <a:latin typeface="Times New Roman" panose="02020603050405020304" pitchFamily="18" charset="0"/>
                <a:cs typeface="Times New Roman" panose="02020603050405020304" pitchFamily="18" charset="0"/>
              </a:rPr>
              <a:t>    a = 224</a:t>
            </a:r>
          </a:p>
          <a:p>
            <a:r>
              <a:rPr lang="en-US" altLang="zh-CN" sz="2200" dirty="0">
                <a:latin typeface="Times New Roman" panose="02020603050405020304" pitchFamily="18" charset="0"/>
                <a:cs typeface="Times New Roman" panose="02020603050405020304" pitchFamily="18" charset="0"/>
              </a:rPr>
              <a:t>    b = 'Good day!'</a:t>
            </a:r>
          </a:p>
          <a:p>
            <a:r>
              <a:rPr lang="en-US" altLang="zh-CN" sz="2200" dirty="0">
                <a:latin typeface="Times New Roman" panose="02020603050405020304" pitchFamily="18" charset="0"/>
                <a:cs typeface="Times New Roman" panose="02020603050405020304" pitchFamily="18" charset="0"/>
              </a:rPr>
              <a:t>    print(a, b)</a:t>
            </a:r>
          </a:p>
          <a:p>
            <a:r>
              <a:rPr lang="en-US" altLang="zh-CN" sz="2200" dirty="0">
                <a:latin typeface="Times New Roman" panose="02020603050405020304" pitchFamily="18" charset="0"/>
                <a:cs typeface="Times New Roman" panose="02020603050405020304" pitchFamily="18" charset="0"/>
              </a:rPr>
              <a:t>    a, b = swap(a, b)</a:t>
            </a:r>
          </a:p>
          <a:p>
            <a:r>
              <a:rPr lang="en-US" altLang="zh-CN" sz="2200" dirty="0">
                <a:latin typeface="Times New Roman" panose="02020603050405020304" pitchFamily="18" charset="0"/>
                <a:cs typeface="Times New Roman" panose="02020603050405020304" pitchFamily="18" charset="0"/>
              </a:rPr>
              <a:t>    print(a, b)</a:t>
            </a:r>
          </a:p>
          <a:p>
            <a:r>
              <a:rPr lang="en-US" altLang="zh-CN" sz="2200" dirty="0">
                <a:latin typeface="Times New Roman" panose="02020603050405020304" pitchFamily="18" charset="0"/>
                <a:cs typeface="Times New Roman" panose="02020603050405020304" pitchFamily="18" charset="0"/>
              </a:rPr>
              <a:t>    a, b = b, a</a:t>
            </a:r>
          </a:p>
          <a:p>
            <a:r>
              <a:rPr lang="en-US" altLang="zh-CN" sz="2200" dirty="0">
                <a:latin typeface="Times New Roman" panose="02020603050405020304" pitchFamily="18" charset="0"/>
                <a:cs typeface="Times New Roman" panose="02020603050405020304" pitchFamily="18" charset="0"/>
              </a:rPr>
              <a:t>    print(a, b)</a:t>
            </a:r>
          </a:p>
        </p:txBody>
      </p:sp>
      <p:sp>
        <p:nvSpPr>
          <p:cNvPr id="6" name="矩形 5">
            <a:extLst>
              <a:ext uri="{FF2B5EF4-FFF2-40B4-BE49-F238E27FC236}">
                <a16:creationId xmlns:a16="http://schemas.microsoft.com/office/drawing/2014/main" id="{AC177AD7-58DF-43FD-BD26-265F9C59ADEC}"/>
              </a:ext>
            </a:extLst>
          </p:cNvPr>
          <p:cNvSpPr/>
          <p:nvPr/>
        </p:nvSpPr>
        <p:spPr>
          <a:xfrm>
            <a:off x="3881289" y="5423849"/>
            <a:ext cx="2017942" cy="1002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224 Good day!</a:t>
            </a:r>
          </a:p>
          <a:p>
            <a:r>
              <a:rPr lang="en-US" altLang="zh-CN" sz="2000" dirty="0"/>
              <a:t>Good day! 224</a:t>
            </a:r>
          </a:p>
          <a:p>
            <a:r>
              <a:rPr lang="en-US" altLang="zh-CN" sz="2000" dirty="0"/>
              <a:t>224 Good day!</a:t>
            </a:r>
          </a:p>
        </p:txBody>
      </p:sp>
      <p:sp>
        <p:nvSpPr>
          <p:cNvPr id="7" name="文本框 6">
            <a:extLst>
              <a:ext uri="{FF2B5EF4-FFF2-40B4-BE49-F238E27FC236}">
                <a16:creationId xmlns:a16="http://schemas.microsoft.com/office/drawing/2014/main" id="{B62E7531-49E0-4FCF-A3AC-C7BD4B18872B}"/>
              </a:ext>
            </a:extLst>
          </p:cNvPr>
          <p:cNvSpPr txBox="1"/>
          <p:nvPr/>
        </p:nvSpPr>
        <p:spPr>
          <a:xfrm>
            <a:off x="87241" y="2845912"/>
            <a:ext cx="978179" cy="1754326"/>
          </a:xfrm>
          <a:prstGeom prst="rect">
            <a:avLst/>
          </a:prstGeom>
          <a:noFill/>
        </p:spPr>
        <p:txBody>
          <a:bodyPr wrap="square">
            <a:spAutoFit/>
          </a:bodyPr>
          <a:lstStyle/>
          <a:p>
            <a:r>
              <a:rPr lang="en-US" altLang="zh-CN" dirty="0"/>
              <a:t>name</a:t>
            </a:r>
            <a:r>
              <a:rPr lang="zh-CN" altLang="en-US" dirty="0"/>
              <a:t>和</a:t>
            </a:r>
            <a:r>
              <a:rPr lang="en-US" altLang="zh-CN" dirty="0"/>
              <a:t>main</a:t>
            </a:r>
            <a:r>
              <a:rPr lang="zh-CN" altLang="en-US" dirty="0"/>
              <a:t>的前与后，均有</a:t>
            </a:r>
            <a:r>
              <a:rPr lang="zh-CN" altLang="en-US" dirty="0">
                <a:solidFill>
                  <a:srgbClr val="FF0000"/>
                </a:solidFill>
              </a:rPr>
              <a:t>两个</a:t>
            </a:r>
            <a:r>
              <a:rPr lang="zh-CN" altLang="en-US" dirty="0"/>
              <a:t>下划线。</a:t>
            </a:r>
            <a:endParaRPr lang="en-US" altLang="zh-CN" dirty="0"/>
          </a:p>
        </p:txBody>
      </p:sp>
      <p:sp>
        <p:nvSpPr>
          <p:cNvPr id="9" name="文本框 8">
            <a:extLst>
              <a:ext uri="{FF2B5EF4-FFF2-40B4-BE49-F238E27FC236}">
                <a16:creationId xmlns:a16="http://schemas.microsoft.com/office/drawing/2014/main" id="{6DB6E521-3670-4C99-A8F3-C5C972AD0A31}"/>
              </a:ext>
            </a:extLst>
          </p:cNvPr>
          <p:cNvSpPr txBox="1"/>
          <p:nvPr/>
        </p:nvSpPr>
        <p:spPr>
          <a:xfrm>
            <a:off x="838200" y="6488668"/>
            <a:ext cx="9873787" cy="369332"/>
          </a:xfrm>
          <a:prstGeom prst="rect">
            <a:avLst/>
          </a:prstGeom>
          <a:noFill/>
        </p:spPr>
        <p:txBody>
          <a:bodyPr wrap="square">
            <a:spAutoFit/>
          </a:bodyPr>
          <a:lstStyle/>
          <a:p>
            <a:r>
              <a:rPr lang="en-US" altLang="zh-CN" dirty="0"/>
              <a:t>if __name__ == '__main__' </a:t>
            </a:r>
            <a:r>
              <a:rPr lang="zh-CN" altLang="en-US" dirty="0"/>
              <a:t>如何正确理解</a:t>
            </a:r>
            <a:r>
              <a:rPr lang="en-US" altLang="zh-CN" dirty="0"/>
              <a:t>?   </a:t>
            </a:r>
            <a:r>
              <a:rPr lang="zh-CN" altLang="en-US" dirty="0">
                <a:hlinkClick r:id="rId3"/>
              </a:rPr>
              <a:t>https://www.zhihu.com/question/49136398</a:t>
            </a:r>
            <a:endParaRPr lang="zh-CN" altLang="en-US" dirty="0"/>
          </a:p>
        </p:txBody>
      </p:sp>
    </p:spTree>
    <p:extLst>
      <p:ext uri="{BB962C8B-B14F-4D97-AF65-F5344CB8AC3E}">
        <p14:creationId xmlns:p14="http://schemas.microsoft.com/office/powerpoint/2010/main" val="35902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D92038B-2BE6-41B9-AEB3-F03B453E6FDB}"/>
              </a:ext>
            </a:extLst>
          </p:cNvPr>
          <p:cNvSpPr>
            <a:spLocks noGrp="1"/>
          </p:cNvSpPr>
          <p:nvPr>
            <p:ph type="title"/>
          </p:nvPr>
        </p:nvSpPr>
        <p:spPr/>
        <p:txBody>
          <a:bodyPr/>
          <a:lstStyle/>
          <a:p>
            <a:r>
              <a:rPr lang="en-US" altLang="zh-CN" dirty="0"/>
              <a:t>Python</a:t>
            </a:r>
            <a:r>
              <a:rPr lang="zh-CN" altLang="en-US" dirty="0"/>
              <a:t>标准库</a:t>
            </a:r>
          </a:p>
        </p:txBody>
      </p:sp>
      <p:sp>
        <p:nvSpPr>
          <p:cNvPr id="6" name="内容占位符 5">
            <a:extLst>
              <a:ext uri="{FF2B5EF4-FFF2-40B4-BE49-F238E27FC236}">
                <a16:creationId xmlns:a16="http://schemas.microsoft.com/office/drawing/2014/main" id="{1D528A29-83C4-402D-883A-15BE3B0797D5}"/>
              </a:ext>
            </a:extLst>
          </p:cNvPr>
          <p:cNvSpPr>
            <a:spLocks noGrp="1"/>
          </p:cNvSpPr>
          <p:nvPr>
            <p:ph idx="1"/>
          </p:nvPr>
        </p:nvSpPr>
        <p:spPr>
          <a:xfrm>
            <a:off x="838200" y="1825624"/>
            <a:ext cx="10515600" cy="4883933"/>
          </a:xfrm>
        </p:spPr>
        <p:txBody>
          <a:bodyPr>
            <a:normAutofit fontScale="92500" lnSpcReduction="20000"/>
          </a:bodyPr>
          <a:lstStyle/>
          <a:p>
            <a:r>
              <a:rPr lang="en-US" altLang="zh-CN" dirty="0"/>
              <a:t>Python</a:t>
            </a:r>
            <a:r>
              <a:rPr lang="zh-CN" altLang="en-US" dirty="0"/>
              <a:t>标准库是一组</a:t>
            </a:r>
            <a:r>
              <a:rPr lang="en-US" altLang="zh-CN" dirty="0">
                <a:solidFill>
                  <a:srgbClr val="FF0000"/>
                </a:solidFill>
              </a:rPr>
              <a:t>Python</a:t>
            </a:r>
            <a:r>
              <a:rPr lang="zh-CN" altLang="en-US" dirty="0">
                <a:solidFill>
                  <a:srgbClr val="FF0000"/>
                </a:solidFill>
              </a:rPr>
              <a:t>自带</a:t>
            </a:r>
            <a:r>
              <a:rPr lang="zh-CN" altLang="en-US" dirty="0"/>
              <a:t>的模块，例如：</a:t>
            </a:r>
            <a:endParaRPr lang="en-US" altLang="zh-CN" dirty="0"/>
          </a:p>
          <a:p>
            <a:pPr lvl="1"/>
            <a:r>
              <a:rPr lang="en-US" altLang="zh-CN" dirty="0"/>
              <a:t>math</a:t>
            </a:r>
          </a:p>
          <a:p>
            <a:pPr lvl="1"/>
            <a:r>
              <a:rPr lang="en-US" altLang="zh-CN" dirty="0"/>
              <a:t>random</a:t>
            </a:r>
          </a:p>
          <a:p>
            <a:pPr lvl="1"/>
            <a:r>
              <a:rPr lang="en-US" altLang="zh-CN" dirty="0"/>
              <a:t>copy</a:t>
            </a:r>
          </a:p>
          <a:p>
            <a:pPr lvl="1"/>
            <a:r>
              <a:rPr lang="en-US" altLang="zh-CN" dirty="0"/>
              <a:t>csv</a:t>
            </a:r>
          </a:p>
          <a:p>
            <a:pPr lvl="1"/>
            <a:r>
              <a:rPr lang="en-US" altLang="zh-CN" dirty="0" err="1"/>
              <a:t>heapq</a:t>
            </a:r>
            <a:endParaRPr lang="en-US" altLang="zh-CN" dirty="0"/>
          </a:p>
          <a:p>
            <a:pPr lvl="1"/>
            <a:r>
              <a:rPr lang="en-US" altLang="zh-CN" dirty="0"/>
              <a:t>time</a:t>
            </a:r>
          </a:p>
          <a:p>
            <a:pPr lvl="1"/>
            <a:r>
              <a:rPr lang="en-US" altLang="zh-CN" dirty="0" err="1"/>
              <a:t>os</a:t>
            </a:r>
            <a:endParaRPr lang="en-US" altLang="zh-CN" dirty="0"/>
          </a:p>
          <a:p>
            <a:pPr lvl="1"/>
            <a:r>
              <a:rPr lang="en-US" altLang="zh-CN" dirty="0"/>
              <a:t>multiprocessing</a:t>
            </a:r>
          </a:p>
          <a:p>
            <a:pPr lvl="1"/>
            <a:r>
              <a:rPr lang="en-US" altLang="zh-CN" dirty="0"/>
              <a:t>collections</a:t>
            </a:r>
          </a:p>
          <a:p>
            <a:pPr lvl="1"/>
            <a:r>
              <a:rPr lang="en-US" altLang="zh-CN" dirty="0" err="1"/>
              <a:t>unittest</a:t>
            </a:r>
            <a:endParaRPr lang="en-US" altLang="zh-CN" dirty="0"/>
          </a:p>
          <a:p>
            <a:pPr lvl="1"/>
            <a:r>
              <a:rPr lang="en-US" altLang="zh-CN" dirty="0"/>
              <a:t>…</a:t>
            </a:r>
          </a:p>
          <a:p>
            <a:pPr lvl="1"/>
            <a:endParaRPr lang="en-US" altLang="zh-CN" dirty="0"/>
          </a:p>
          <a:p>
            <a:r>
              <a:rPr lang="zh-CN" altLang="en-US" dirty="0"/>
              <a:t>了解</a:t>
            </a:r>
            <a:r>
              <a:rPr lang="en-US" altLang="zh-CN" dirty="0"/>
              <a:t>Python</a:t>
            </a:r>
            <a:r>
              <a:rPr lang="zh-CN" altLang="en-US" dirty="0"/>
              <a:t>标准库：</a:t>
            </a:r>
            <a:r>
              <a:rPr lang="en-US" altLang="zh-CN" dirty="0"/>
              <a:t>Python Module of the Week</a:t>
            </a:r>
          </a:p>
          <a:p>
            <a:pPr lvl="1"/>
            <a:r>
              <a:rPr lang="en-US" altLang="zh-CN" dirty="0">
                <a:hlinkClick r:id="rId2"/>
              </a:rPr>
              <a:t>https://pymotw.com/</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487859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F7559C-1B8A-4021-8930-A684D74187C4}"/>
              </a:ext>
            </a:extLst>
          </p:cNvPr>
          <p:cNvSpPr>
            <a:spLocks noGrp="1"/>
          </p:cNvSpPr>
          <p:nvPr>
            <p:ph type="title"/>
          </p:nvPr>
        </p:nvSpPr>
        <p:spPr/>
        <p:txBody>
          <a:bodyPr/>
          <a:lstStyle/>
          <a:p>
            <a:r>
              <a:rPr lang="zh-CN" altLang="en-US" dirty="0"/>
              <a:t>外部模块：安装</a:t>
            </a:r>
          </a:p>
        </p:txBody>
      </p:sp>
      <p:sp>
        <p:nvSpPr>
          <p:cNvPr id="5" name="内容占位符 4">
            <a:extLst>
              <a:ext uri="{FF2B5EF4-FFF2-40B4-BE49-F238E27FC236}">
                <a16:creationId xmlns:a16="http://schemas.microsoft.com/office/drawing/2014/main" id="{B421F4F2-F36F-4468-B8A2-1165866C291E}"/>
              </a:ext>
            </a:extLst>
          </p:cNvPr>
          <p:cNvSpPr>
            <a:spLocks noGrp="1"/>
          </p:cNvSpPr>
          <p:nvPr>
            <p:ph idx="1"/>
          </p:nvPr>
        </p:nvSpPr>
        <p:spPr/>
        <p:txBody>
          <a:bodyPr>
            <a:normAutofit/>
          </a:bodyPr>
          <a:lstStyle/>
          <a:p>
            <a:r>
              <a:rPr lang="zh-CN" altLang="en-US" dirty="0"/>
              <a:t>使用</a:t>
            </a:r>
            <a:r>
              <a:rPr lang="en-US" altLang="zh-CN" dirty="0"/>
              <a:t>pip</a:t>
            </a:r>
            <a:r>
              <a:rPr lang="zh-CN" altLang="en-US" dirty="0"/>
              <a:t>安装</a:t>
            </a:r>
            <a:r>
              <a:rPr lang="en-US" altLang="zh-CN" dirty="0"/>
              <a:t>Python</a:t>
            </a:r>
            <a:r>
              <a:rPr lang="zh-CN" altLang="en-US" dirty="0"/>
              <a:t>包</a:t>
            </a:r>
            <a:endParaRPr lang="en-US" altLang="zh-CN" dirty="0"/>
          </a:p>
          <a:p>
            <a:pPr lvl="1"/>
            <a:r>
              <a:rPr lang="en-US" altLang="zh-CN" dirty="0"/>
              <a:t>pip</a:t>
            </a:r>
            <a:r>
              <a:rPr lang="zh-CN" altLang="en-US" dirty="0"/>
              <a:t>是一个负责为你下载并安装</a:t>
            </a:r>
            <a:r>
              <a:rPr lang="en-US" altLang="zh-CN" dirty="0"/>
              <a:t>Python</a:t>
            </a:r>
            <a:r>
              <a:rPr lang="zh-CN" altLang="en-US" dirty="0"/>
              <a:t>包的程序，大部分较新的</a:t>
            </a:r>
            <a:r>
              <a:rPr lang="en-US" altLang="zh-CN" dirty="0"/>
              <a:t>Python</a:t>
            </a:r>
            <a:r>
              <a:rPr lang="zh-CN" altLang="en-US" dirty="0"/>
              <a:t>都自带</a:t>
            </a:r>
            <a:r>
              <a:rPr lang="en-US" altLang="zh-CN" dirty="0"/>
              <a:t>pip</a:t>
            </a:r>
          </a:p>
          <a:p>
            <a:pPr marL="0" indent="0">
              <a:buNone/>
            </a:pPr>
            <a:endParaRPr lang="en-US" altLang="zh-CN" dirty="0"/>
          </a:p>
          <a:p>
            <a:r>
              <a:rPr lang="zh-CN" altLang="en-US" dirty="0"/>
              <a:t>安装命令：</a:t>
            </a:r>
            <a:endParaRPr lang="en-US" altLang="zh-CN" dirty="0"/>
          </a:p>
          <a:p>
            <a:pPr lvl="1"/>
            <a:r>
              <a:rPr lang="en-US" altLang="zh-CN" dirty="0"/>
              <a:t>pip install </a:t>
            </a:r>
            <a:r>
              <a:rPr lang="zh-CN" altLang="en-US" dirty="0"/>
              <a:t>包的名称</a:t>
            </a:r>
            <a:endParaRPr lang="en-US" altLang="zh-CN" dirty="0"/>
          </a:p>
          <a:p>
            <a:endParaRPr lang="en-US" altLang="zh-CN" dirty="0"/>
          </a:p>
          <a:p>
            <a:r>
              <a:rPr lang="zh-CN" altLang="en-US" dirty="0"/>
              <a:t>类似的，如果计算机同时安装了</a:t>
            </a:r>
            <a:r>
              <a:rPr lang="en-US" altLang="zh-CN" dirty="0"/>
              <a:t>Python2</a:t>
            </a:r>
            <a:r>
              <a:rPr lang="zh-CN" altLang="en-US" dirty="0"/>
              <a:t>和</a:t>
            </a:r>
            <a:r>
              <a:rPr lang="en-US" altLang="zh-CN" dirty="0"/>
              <a:t>Python3</a:t>
            </a:r>
            <a:r>
              <a:rPr lang="zh-CN" altLang="en-US" dirty="0"/>
              <a:t>，则需使用：</a:t>
            </a:r>
            <a:endParaRPr lang="en-US" altLang="zh-CN" dirty="0"/>
          </a:p>
          <a:p>
            <a:pPr lvl="1"/>
            <a:r>
              <a:rPr lang="en-US" altLang="zh-CN" dirty="0"/>
              <a:t>pip3 install </a:t>
            </a:r>
            <a:r>
              <a:rPr lang="zh-CN" altLang="en-US" dirty="0"/>
              <a:t>包的名称</a:t>
            </a:r>
            <a:endParaRPr lang="en-US" altLang="zh-CN" dirty="0"/>
          </a:p>
          <a:p>
            <a:endParaRPr lang="en-US" altLang="zh-CN" dirty="0"/>
          </a:p>
        </p:txBody>
      </p:sp>
    </p:spTree>
    <p:extLst>
      <p:ext uri="{BB962C8B-B14F-4D97-AF65-F5344CB8AC3E}">
        <p14:creationId xmlns:p14="http://schemas.microsoft.com/office/powerpoint/2010/main" val="38002745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FEFB0-81AC-4250-982B-D29210D13342}"/>
              </a:ext>
            </a:extLst>
          </p:cNvPr>
          <p:cNvSpPr>
            <a:spLocks noGrp="1"/>
          </p:cNvSpPr>
          <p:nvPr>
            <p:ph type="title"/>
          </p:nvPr>
        </p:nvSpPr>
        <p:spPr/>
        <p:txBody>
          <a:bodyPr/>
          <a:lstStyle/>
          <a:p>
            <a:r>
              <a:rPr lang="zh-CN" altLang="en-US" dirty="0"/>
              <a:t>一些常用的包</a:t>
            </a:r>
          </a:p>
        </p:txBody>
      </p:sp>
      <p:sp>
        <p:nvSpPr>
          <p:cNvPr id="3" name="内容占位符 2">
            <a:extLst>
              <a:ext uri="{FF2B5EF4-FFF2-40B4-BE49-F238E27FC236}">
                <a16:creationId xmlns:a16="http://schemas.microsoft.com/office/drawing/2014/main" id="{41C92B16-001E-4B21-9A3D-89EC2E96751F}"/>
              </a:ext>
            </a:extLst>
          </p:cNvPr>
          <p:cNvSpPr>
            <a:spLocks noGrp="1"/>
          </p:cNvSpPr>
          <p:nvPr>
            <p:ph idx="1"/>
          </p:nvPr>
        </p:nvSpPr>
        <p:spPr/>
        <p:txBody>
          <a:bodyPr/>
          <a:lstStyle/>
          <a:p>
            <a:r>
              <a:rPr lang="zh-CN" altLang="en-US" dirty="0"/>
              <a:t>交互实时编程：</a:t>
            </a:r>
            <a:r>
              <a:rPr lang="en-US" altLang="zh-CN" dirty="0" err="1"/>
              <a:t>jupyter</a:t>
            </a:r>
            <a:r>
              <a:rPr lang="en-US" altLang="zh-CN" dirty="0"/>
              <a:t> notebook</a:t>
            </a:r>
          </a:p>
          <a:p>
            <a:endParaRPr lang="en-US" altLang="zh-CN" dirty="0"/>
          </a:p>
          <a:p>
            <a:r>
              <a:rPr lang="zh-CN" altLang="en-US" dirty="0"/>
              <a:t>数据分析、计算与可视化：</a:t>
            </a:r>
            <a:r>
              <a:rPr lang="en-US" altLang="zh-CN" dirty="0" err="1"/>
              <a:t>numpy</a:t>
            </a:r>
            <a:r>
              <a:rPr lang="zh-CN" altLang="en-US" dirty="0"/>
              <a:t>、</a:t>
            </a:r>
            <a:r>
              <a:rPr lang="en-US" altLang="zh-CN" dirty="0" err="1"/>
              <a:t>scipy</a:t>
            </a:r>
            <a:r>
              <a:rPr lang="zh-CN" altLang="en-US" dirty="0"/>
              <a:t>、</a:t>
            </a:r>
            <a:r>
              <a:rPr lang="en-US" altLang="zh-CN" dirty="0"/>
              <a:t>pandas</a:t>
            </a:r>
            <a:r>
              <a:rPr lang="zh-CN" altLang="en-US" dirty="0"/>
              <a:t>、</a:t>
            </a:r>
            <a:r>
              <a:rPr lang="en-US" altLang="zh-CN" dirty="0"/>
              <a:t>matplotlib</a:t>
            </a:r>
          </a:p>
          <a:p>
            <a:r>
              <a:rPr lang="zh-CN" altLang="en-US" dirty="0"/>
              <a:t>机器学习：</a:t>
            </a:r>
            <a:r>
              <a:rPr lang="en-US" altLang="zh-CN" dirty="0"/>
              <a:t>scikit-learn</a:t>
            </a:r>
          </a:p>
          <a:p>
            <a:r>
              <a:rPr lang="zh-CN" altLang="en-US" dirty="0"/>
              <a:t>深度学习：</a:t>
            </a:r>
            <a:r>
              <a:rPr lang="en-US" altLang="zh-CN" dirty="0" err="1"/>
              <a:t>pytorch</a:t>
            </a:r>
            <a:r>
              <a:rPr lang="zh-CN" altLang="en-US" dirty="0"/>
              <a:t>、</a:t>
            </a:r>
            <a:r>
              <a:rPr lang="en-US" altLang="zh-CN" dirty="0" err="1"/>
              <a:t>tensorflow</a:t>
            </a:r>
            <a:r>
              <a:rPr lang="zh-CN" altLang="en-US" dirty="0"/>
              <a:t>、</a:t>
            </a:r>
            <a:r>
              <a:rPr lang="en-US" altLang="zh-CN" dirty="0" err="1"/>
              <a:t>keras</a:t>
            </a:r>
            <a:endParaRPr lang="en-US" altLang="zh-CN" dirty="0"/>
          </a:p>
          <a:p>
            <a:r>
              <a:rPr lang="zh-CN" altLang="en-US" dirty="0"/>
              <a:t>文本挖掘：</a:t>
            </a:r>
            <a:r>
              <a:rPr lang="en-US" altLang="zh-CN" dirty="0"/>
              <a:t>genism</a:t>
            </a:r>
          </a:p>
          <a:p>
            <a:endParaRPr lang="en-US" altLang="zh-CN" dirty="0"/>
          </a:p>
          <a:p>
            <a:r>
              <a:rPr lang="zh-CN" altLang="en-US" dirty="0"/>
              <a:t>推荐学习：超算习堂</a:t>
            </a:r>
            <a:r>
              <a:rPr lang="en-US" altLang="zh-CN" dirty="0"/>
              <a:t>-</a:t>
            </a:r>
            <a:r>
              <a:rPr lang="zh-CN" altLang="en-US" dirty="0"/>
              <a:t>在线实训</a:t>
            </a:r>
            <a:endParaRPr lang="en-US" altLang="zh-CN" dirty="0"/>
          </a:p>
          <a:p>
            <a:endParaRPr lang="zh-CN" altLang="en-US" dirty="0"/>
          </a:p>
        </p:txBody>
      </p:sp>
    </p:spTree>
    <p:extLst>
      <p:ext uri="{BB962C8B-B14F-4D97-AF65-F5344CB8AC3E}">
        <p14:creationId xmlns:p14="http://schemas.microsoft.com/office/powerpoint/2010/main" val="5844116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EB7CD-3C77-4622-A523-B916ED10BC08}"/>
              </a:ext>
            </a:extLst>
          </p:cNvPr>
          <p:cNvSpPr>
            <a:spLocks noGrp="1"/>
          </p:cNvSpPr>
          <p:nvPr>
            <p:ph type="title"/>
          </p:nvPr>
        </p:nvSpPr>
        <p:spPr/>
        <p:txBody>
          <a:bodyPr/>
          <a:lstStyle/>
          <a:p>
            <a:r>
              <a:rPr lang="zh-CN" altLang="en-US" dirty="0"/>
              <a:t>模块与库：小结</a:t>
            </a:r>
          </a:p>
        </p:txBody>
      </p:sp>
      <p:sp>
        <p:nvSpPr>
          <p:cNvPr id="3" name="内容占位符 2">
            <a:extLst>
              <a:ext uri="{FF2B5EF4-FFF2-40B4-BE49-F238E27FC236}">
                <a16:creationId xmlns:a16="http://schemas.microsoft.com/office/drawing/2014/main" id="{D3F295BA-005A-4664-B44E-186CD3A6FC0E}"/>
              </a:ext>
            </a:extLst>
          </p:cNvPr>
          <p:cNvSpPr>
            <a:spLocks noGrp="1"/>
          </p:cNvSpPr>
          <p:nvPr>
            <p:ph idx="1"/>
          </p:nvPr>
        </p:nvSpPr>
        <p:spPr/>
        <p:txBody>
          <a:bodyPr/>
          <a:lstStyle/>
          <a:p>
            <a:r>
              <a:rPr lang="zh-CN" altLang="en-US" dirty="0"/>
              <a:t>模块导入</a:t>
            </a:r>
            <a:endParaRPr lang="en-US" altLang="zh-CN" dirty="0"/>
          </a:p>
          <a:p>
            <a:r>
              <a:rPr lang="zh-CN" altLang="en-US" dirty="0"/>
              <a:t>编写自己的模块</a:t>
            </a:r>
            <a:endParaRPr lang="en-US" altLang="zh-CN" dirty="0"/>
          </a:p>
          <a:p>
            <a:r>
              <a:rPr lang="en-US" altLang="zh-CN" dirty="0"/>
              <a:t>Python</a:t>
            </a:r>
            <a:r>
              <a:rPr lang="zh-CN" altLang="en-US" dirty="0"/>
              <a:t>标准库</a:t>
            </a:r>
            <a:endParaRPr lang="en-US" altLang="zh-CN" dirty="0"/>
          </a:p>
          <a:p>
            <a:r>
              <a:rPr lang="zh-CN" altLang="en-US" dirty="0"/>
              <a:t>外部模块</a:t>
            </a:r>
          </a:p>
        </p:txBody>
      </p:sp>
    </p:spTree>
    <p:extLst>
      <p:ext uri="{BB962C8B-B14F-4D97-AF65-F5344CB8AC3E}">
        <p14:creationId xmlns:p14="http://schemas.microsoft.com/office/powerpoint/2010/main" val="32892707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A6ACE-C7D4-4C19-A45C-2E2F16242A87}"/>
              </a:ext>
            </a:extLst>
          </p:cNvPr>
          <p:cNvSpPr>
            <a:spLocks noGrp="1"/>
          </p:cNvSpPr>
          <p:nvPr>
            <p:ph type="title"/>
          </p:nvPr>
        </p:nvSpPr>
        <p:spPr/>
        <p:txBody>
          <a:bodyPr/>
          <a:lstStyle/>
          <a:p>
            <a:r>
              <a:rPr lang="zh-CN" altLang="en-US" dirty="0"/>
              <a:t>练习：模块与库</a:t>
            </a:r>
          </a:p>
        </p:txBody>
      </p:sp>
      <p:sp>
        <p:nvSpPr>
          <p:cNvPr id="3" name="内容占位符 2">
            <a:extLst>
              <a:ext uri="{FF2B5EF4-FFF2-40B4-BE49-F238E27FC236}">
                <a16:creationId xmlns:a16="http://schemas.microsoft.com/office/drawing/2014/main" id="{40397C9C-8A41-47C8-B778-17E208F4ADAA}"/>
              </a:ext>
            </a:extLst>
          </p:cNvPr>
          <p:cNvSpPr>
            <a:spLocks noGrp="1"/>
          </p:cNvSpPr>
          <p:nvPr>
            <p:ph idx="1"/>
          </p:nvPr>
        </p:nvSpPr>
        <p:spPr/>
        <p:txBody>
          <a:bodyPr/>
          <a:lstStyle/>
          <a:p>
            <a:r>
              <a:rPr lang="zh-CN" altLang="en-US" dirty="0"/>
              <a:t>在超算习堂中，完成“</a:t>
            </a:r>
            <a:r>
              <a:rPr lang="en-US" altLang="zh-CN" dirty="0"/>
              <a:t>NumPy</a:t>
            </a:r>
            <a:r>
              <a:rPr lang="zh-CN" altLang="en-US" dirty="0"/>
              <a:t>入门”在线实训</a:t>
            </a:r>
          </a:p>
        </p:txBody>
      </p:sp>
      <p:pic>
        <p:nvPicPr>
          <p:cNvPr id="5" name="图片 4">
            <a:extLst>
              <a:ext uri="{FF2B5EF4-FFF2-40B4-BE49-F238E27FC236}">
                <a16:creationId xmlns:a16="http://schemas.microsoft.com/office/drawing/2014/main" id="{3E789D61-7F9C-4519-8E48-12EBC216CDC3}"/>
              </a:ext>
            </a:extLst>
          </p:cNvPr>
          <p:cNvPicPr>
            <a:picLocks noChangeAspect="1"/>
          </p:cNvPicPr>
          <p:nvPr/>
        </p:nvPicPr>
        <p:blipFill>
          <a:blip r:embed="rId2"/>
          <a:stretch>
            <a:fillRect/>
          </a:stretch>
        </p:blipFill>
        <p:spPr>
          <a:xfrm>
            <a:off x="1233742" y="2409310"/>
            <a:ext cx="3956578" cy="3902590"/>
          </a:xfrm>
          <a:prstGeom prst="rect">
            <a:avLst/>
          </a:prstGeom>
        </p:spPr>
      </p:pic>
    </p:spTree>
    <p:extLst>
      <p:ext uri="{BB962C8B-B14F-4D97-AF65-F5344CB8AC3E}">
        <p14:creationId xmlns:p14="http://schemas.microsoft.com/office/powerpoint/2010/main" val="422141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016A03-B3D2-49DA-9FA0-A13BF96555A2}"/>
              </a:ext>
            </a:extLst>
          </p:cNvPr>
          <p:cNvSpPr>
            <a:spLocks noGrp="1"/>
          </p:cNvSpPr>
          <p:nvPr>
            <p:ph type="title"/>
          </p:nvPr>
        </p:nvSpPr>
        <p:spPr/>
        <p:txBody>
          <a:bodyPr/>
          <a:lstStyle/>
          <a:p>
            <a:r>
              <a:rPr lang="zh-CN" altLang="en-US" dirty="0"/>
              <a:t>什么是</a:t>
            </a:r>
            <a:r>
              <a:rPr lang="en-US" altLang="zh-CN" dirty="0"/>
              <a:t>Python</a:t>
            </a:r>
            <a:endParaRPr lang="zh-CN" altLang="en-US" dirty="0"/>
          </a:p>
        </p:txBody>
      </p:sp>
      <p:sp>
        <p:nvSpPr>
          <p:cNvPr id="5" name="内容占位符 4">
            <a:extLst>
              <a:ext uri="{FF2B5EF4-FFF2-40B4-BE49-F238E27FC236}">
                <a16:creationId xmlns:a16="http://schemas.microsoft.com/office/drawing/2014/main" id="{615C91E3-9CF2-45E5-8FEA-E54936C7BDAD}"/>
              </a:ext>
            </a:extLst>
          </p:cNvPr>
          <p:cNvSpPr>
            <a:spLocks noGrp="1"/>
          </p:cNvSpPr>
          <p:nvPr>
            <p:ph idx="1"/>
          </p:nvPr>
        </p:nvSpPr>
        <p:spPr/>
        <p:txBody>
          <a:bodyPr>
            <a:normAutofit/>
          </a:bodyPr>
          <a:lstStyle/>
          <a:p>
            <a:r>
              <a:rPr lang="zh-CN" altLang="en-US" dirty="0"/>
              <a:t>一种编程语言</a:t>
            </a:r>
            <a:endParaRPr lang="en-US" altLang="zh-CN" dirty="0"/>
          </a:p>
          <a:p>
            <a:pPr lvl="1"/>
            <a:r>
              <a:rPr lang="zh-CN" altLang="en-US" dirty="0"/>
              <a:t>开发效率高：清晰</a:t>
            </a:r>
            <a:r>
              <a:rPr lang="zh-CN" altLang="en-US" dirty="0">
                <a:solidFill>
                  <a:srgbClr val="FF0000"/>
                </a:solidFill>
              </a:rPr>
              <a:t>简洁</a:t>
            </a:r>
            <a:r>
              <a:rPr lang="zh-CN" altLang="en-US" dirty="0"/>
              <a:t>的语法结构，更贴近自然语言；开发生态好</a:t>
            </a:r>
            <a:r>
              <a:rPr lang="en-US" altLang="zh-CN" dirty="0"/>
              <a:t>…</a:t>
            </a:r>
          </a:p>
          <a:p>
            <a:pPr lvl="1"/>
            <a:r>
              <a:rPr lang="zh-CN" altLang="en-US" dirty="0"/>
              <a:t>运行效率慢：语句需实时</a:t>
            </a:r>
            <a:r>
              <a:rPr lang="zh-CN" altLang="en-US" dirty="0">
                <a:solidFill>
                  <a:srgbClr val="FF0000"/>
                </a:solidFill>
              </a:rPr>
              <a:t>解释</a:t>
            </a:r>
            <a:r>
              <a:rPr lang="zh-CN" altLang="en-US" dirty="0"/>
              <a:t>；变量的数据类型是</a:t>
            </a:r>
            <a:r>
              <a:rPr lang="zh-CN" altLang="en-US" dirty="0">
                <a:solidFill>
                  <a:srgbClr val="FF0000"/>
                </a:solidFill>
              </a:rPr>
              <a:t>动态</a:t>
            </a:r>
            <a:r>
              <a:rPr lang="zh-CN" altLang="en-US" dirty="0"/>
              <a:t>的</a:t>
            </a:r>
            <a:r>
              <a:rPr lang="en-US" altLang="zh-CN" dirty="0"/>
              <a:t>…</a:t>
            </a:r>
            <a:r>
              <a:rPr lang="en-US" altLang="zh-CN" baseline="30000" dirty="0"/>
              <a:t>[1]</a:t>
            </a:r>
            <a:endParaRPr lang="en-US" altLang="zh-CN" dirty="0"/>
          </a:p>
          <a:p>
            <a:endParaRPr lang="en-US" altLang="zh-CN" dirty="0"/>
          </a:p>
          <a:p>
            <a:r>
              <a:rPr lang="zh-CN" altLang="en-US" dirty="0"/>
              <a:t>优越的</a:t>
            </a:r>
            <a:r>
              <a:rPr lang="en-US" altLang="zh-CN" dirty="0"/>
              <a:t>AI</a:t>
            </a:r>
            <a:r>
              <a:rPr lang="zh-CN" altLang="en-US" dirty="0"/>
              <a:t>生态：有很多可以在</a:t>
            </a:r>
            <a:r>
              <a:rPr lang="en-US" altLang="zh-CN" dirty="0"/>
              <a:t>AI</a:t>
            </a:r>
            <a:r>
              <a:rPr lang="zh-CN" altLang="en-US" dirty="0"/>
              <a:t>中使用的库</a:t>
            </a:r>
            <a:endParaRPr lang="en-US" altLang="zh-CN" dirty="0"/>
          </a:p>
          <a:p>
            <a:pPr lvl="1"/>
            <a:r>
              <a:rPr lang="zh-CN" altLang="en-US" dirty="0"/>
              <a:t>数据分析与计算：</a:t>
            </a:r>
            <a:r>
              <a:rPr lang="en-US" altLang="zh-CN" dirty="0" err="1"/>
              <a:t>numpy</a:t>
            </a:r>
            <a:r>
              <a:rPr lang="zh-CN" altLang="en-US" dirty="0"/>
              <a:t>、</a:t>
            </a:r>
            <a:r>
              <a:rPr lang="en-US" altLang="zh-CN" dirty="0" err="1"/>
              <a:t>scipy</a:t>
            </a:r>
            <a:r>
              <a:rPr lang="zh-CN" altLang="en-US" dirty="0"/>
              <a:t>、</a:t>
            </a:r>
            <a:r>
              <a:rPr lang="en-US" altLang="zh-CN" dirty="0"/>
              <a:t>pandas</a:t>
            </a:r>
          </a:p>
          <a:p>
            <a:pPr lvl="1"/>
            <a:r>
              <a:rPr lang="zh-CN" altLang="en-US" dirty="0"/>
              <a:t>机器学习：</a:t>
            </a:r>
            <a:r>
              <a:rPr lang="en-US" altLang="zh-CN" dirty="0"/>
              <a:t>scikit-learn</a:t>
            </a:r>
          </a:p>
          <a:p>
            <a:pPr lvl="1"/>
            <a:r>
              <a:rPr lang="zh-CN" altLang="en-US" dirty="0"/>
              <a:t>深度学习：</a:t>
            </a:r>
            <a:r>
              <a:rPr lang="en-US" altLang="zh-CN" dirty="0" err="1"/>
              <a:t>pytorch</a:t>
            </a:r>
            <a:r>
              <a:rPr lang="zh-CN" altLang="en-US" dirty="0"/>
              <a:t>、</a:t>
            </a:r>
            <a:r>
              <a:rPr lang="en-US" altLang="zh-CN" dirty="0" err="1"/>
              <a:t>tensorflow</a:t>
            </a:r>
            <a:r>
              <a:rPr lang="zh-CN" altLang="en-US" dirty="0"/>
              <a:t>、</a:t>
            </a:r>
            <a:r>
              <a:rPr lang="en-US" altLang="zh-CN" dirty="0" err="1"/>
              <a:t>keras</a:t>
            </a:r>
            <a:endParaRPr lang="en-US" altLang="zh-CN" dirty="0"/>
          </a:p>
          <a:p>
            <a:pPr lvl="1"/>
            <a:r>
              <a:rPr lang="zh-CN" altLang="en-US" dirty="0"/>
              <a:t>特定应用领域（如文本挖掘）：</a:t>
            </a:r>
            <a:r>
              <a:rPr lang="en-US" altLang="zh-CN" dirty="0" err="1"/>
              <a:t>gensim</a:t>
            </a:r>
            <a:endParaRPr lang="en-US" altLang="zh-CN" dirty="0"/>
          </a:p>
          <a:p>
            <a:pPr lvl="1"/>
            <a:r>
              <a:rPr lang="en-US" altLang="zh-CN" dirty="0"/>
              <a:t>…</a:t>
            </a:r>
            <a:endParaRPr lang="zh-CN" altLang="en-US" dirty="0"/>
          </a:p>
        </p:txBody>
      </p:sp>
      <p:sp>
        <p:nvSpPr>
          <p:cNvPr id="6" name="文本框 5">
            <a:extLst>
              <a:ext uri="{FF2B5EF4-FFF2-40B4-BE49-F238E27FC236}">
                <a16:creationId xmlns:a16="http://schemas.microsoft.com/office/drawing/2014/main" id="{E8270771-2A36-477F-9E01-6905CFDDA03E}"/>
              </a:ext>
            </a:extLst>
          </p:cNvPr>
          <p:cNvSpPr txBox="1"/>
          <p:nvPr/>
        </p:nvSpPr>
        <p:spPr>
          <a:xfrm>
            <a:off x="838200" y="6311900"/>
            <a:ext cx="8184696" cy="369332"/>
          </a:xfrm>
          <a:prstGeom prst="rect">
            <a:avLst/>
          </a:prstGeom>
          <a:noFill/>
        </p:spPr>
        <p:txBody>
          <a:bodyPr wrap="square">
            <a:spAutoFit/>
          </a:bodyPr>
          <a:lstStyle/>
          <a:p>
            <a:r>
              <a:rPr lang="en-US" altLang="zh-CN" dirty="0"/>
              <a:t>[1] </a:t>
            </a:r>
            <a:r>
              <a:rPr lang="zh-CN" altLang="en-US" dirty="0"/>
              <a:t>为什么 </a:t>
            </a:r>
            <a:r>
              <a:rPr lang="en-US" altLang="zh-CN" dirty="0"/>
              <a:t>Python </a:t>
            </a:r>
            <a:r>
              <a:rPr lang="zh-CN" altLang="en-US" dirty="0"/>
              <a:t>这么慢？https://zhuanlan.zhihu.com/p/47795989</a:t>
            </a:r>
          </a:p>
        </p:txBody>
      </p:sp>
      <p:sp>
        <p:nvSpPr>
          <p:cNvPr id="3" name="矩形 2">
            <a:extLst>
              <a:ext uri="{FF2B5EF4-FFF2-40B4-BE49-F238E27FC236}">
                <a16:creationId xmlns:a16="http://schemas.microsoft.com/office/drawing/2014/main" id="{EF1199A6-3FBD-4A8C-AABB-DB27E20CECA5}"/>
              </a:ext>
            </a:extLst>
          </p:cNvPr>
          <p:cNvSpPr/>
          <p:nvPr/>
        </p:nvSpPr>
        <p:spPr>
          <a:xfrm>
            <a:off x="5617958" y="1690688"/>
            <a:ext cx="3959177" cy="541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chemeClr val="bg1"/>
                </a:solidFill>
                <a:effectLst/>
                <a:latin typeface="Arial" panose="020B0604020202020204" pitchFamily="34" charset="0"/>
              </a:rPr>
              <a:t>Life is short, you need Python.</a:t>
            </a:r>
          </a:p>
          <a:p>
            <a:pPr algn="ctr"/>
            <a:r>
              <a:rPr lang="en-US" altLang="zh-CN" b="0" i="0" dirty="0">
                <a:solidFill>
                  <a:schemeClr val="bg1"/>
                </a:solidFill>
                <a:effectLst/>
                <a:latin typeface="Arial" panose="020B0604020202020204" pitchFamily="34" charset="0"/>
              </a:rPr>
              <a:t>by Bruce Eckel</a:t>
            </a:r>
            <a:endParaRPr lang="zh-CN" altLang="en-US" dirty="0">
              <a:solidFill>
                <a:schemeClr val="bg1"/>
              </a:solidFill>
            </a:endParaRPr>
          </a:p>
        </p:txBody>
      </p:sp>
    </p:spTree>
    <p:extLst>
      <p:ext uri="{BB962C8B-B14F-4D97-AF65-F5344CB8AC3E}">
        <p14:creationId xmlns:p14="http://schemas.microsoft.com/office/powerpoint/2010/main" val="30122041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8 </a:t>
            </a:r>
            <a:r>
              <a:rPr lang="zh-CN" altLang="en-US" b="1" dirty="0">
                <a:solidFill>
                  <a:srgbClr val="FF0000"/>
                </a:solidFill>
                <a:latin typeface="Times New Roman" panose="02020603050405020304" pitchFamily="18" charset="0"/>
                <a:cs typeface="Times New Roman" panose="02020603050405020304" pitchFamily="18" charset="0"/>
              </a:rPr>
              <a:t>总结</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1046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F7559C-1B8A-4021-8930-A684D74187C4}"/>
              </a:ext>
            </a:extLst>
          </p:cNvPr>
          <p:cNvSpPr>
            <a:spLocks noGrp="1"/>
          </p:cNvSpPr>
          <p:nvPr>
            <p:ph type="title"/>
          </p:nvPr>
        </p:nvSpPr>
        <p:spPr/>
        <p:txBody>
          <a:bodyPr/>
          <a:lstStyle/>
          <a:p>
            <a:r>
              <a:rPr lang="zh-CN" altLang="en-US" dirty="0"/>
              <a:t>总结</a:t>
            </a:r>
          </a:p>
        </p:txBody>
      </p:sp>
      <p:sp>
        <p:nvSpPr>
          <p:cNvPr id="5" name="内容占位符 4">
            <a:extLst>
              <a:ext uri="{FF2B5EF4-FFF2-40B4-BE49-F238E27FC236}">
                <a16:creationId xmlns:a16="http://schemas.microsoft.com/office/drawing/2014/main" id="{B421F4F2-F36F-4468-B8A2-1165866C291E}"/>
              </a:ext>
            </a:extLst>
          </p:cNvPr>
          <p:cNvSpPr>
            <a:spLocks noGrp="1"/>
          </p:cNvSpPr>
          <p:nvPr>
            <p:ph idx="1"/>
          </p:nvPr>
        </p:nvSpPr>
        <p:spPr/>
        <p:txBody>
          <a:bodyPr>
            <a:normAutofit/>
          </a:bodyPr>
          <a:lstStyle/>
          <a:p>
            <a:r>
              <a:rPr lang="zh-CN" altLang="en-US" dirty="0"/>
              <a:t>至此，你已经对</a:t>
            </a:r>
            <a:r>
              <a:rPr lang="en-US" altLang="zh-CN" dirty="0"/>
              <a:t>Python </a:t>
            </a:r>
            <a:r>
              <a:rPr lang="en-US" altLang="zh-CN" dirty="0">
                <a:solidFill>
                  <a:srgbClr val="FF0000"/>
                </a:solidFill>
              </a:rPr>
              <a:t>3</a:t>
            </a:r>
            <a:r>
              <a:rPr lang="zh-CN" altLang="en-US" dirty="0"/>
              <a:t>的基本语法有了足够的了解。</a:t>
            </a:r>
            <a:endParaRPr lang="en-US" altLang="zh-CN" dirty="0"/>
          </a:p>
          <a:p>
            <a:pPr lvl="1"/>
            <a:r>
              <a:rPr lang="zh-CN" altLang="en-US" dirty="0"/>
              <a:t>学无止境，还有一些高级语法和丰富的第三方包等待你探索</a:t>
            </a:r>
            <a:r>
              <a:rPr lang="en-US" altLang="zh-CN" dirty="0"/>
              <a:t>…</a:t>
            </a:r>
          </a:p>
          <a:p>
            <a:pPr lvl="1"/>
            <a:r>
              <a:rPr lang="zh-CN" altLang="en-US" dirty="0"/>
              <a:t>在实践中，你还可能会遇到很多无法预料的报错和坑</a:t>
            </a:r>
            <a:r>
              <a:rPr lang="en-US" altLang="zh-CN" dirty="0"/>
              <a:t>…</a:t>
            </a:r>
          </a:p>
          <a:p>
            <a:endParaRPr lang="en-US" altLang="zh-CN" dirty="0"/>
          </a:p>
          <a:p>
            <a:r>
              <a:rPr lang="en-US" altLang="zh-CN" dirty="0"/>
              <a:t>Python</a:t>
            </a:r>
            <a:r>
              <a:rPr lang="zh-CN" altLang="en-US" dirty="0"/>
              <a:t>官网：</a:t>
            </a:r>
            <a:r>
              <a:rPr lang="en-US" altLang="zh-CN" dirty="0"/>
              <a:t>Python is a programming language that lets you </a:t>
            </a:r>
            <a:r>
              <a:rPr lang="en-US" altLang="zh-CN" dirty="0">
                <a:solidFill>
                  <a:srgbClr val="FF0000"/>
                </a:solidFill>
              </a:rPr>
              <a:t>work quickly </a:t>
            </a:r>
            <a:r>
              <a:rPr lang="en-US" altLang="zh-CN" dirty="0"/>
              <a:t>and </a:t>
            </a:r>
            <a:r>
              <a:rPr lang="en-US" altLang="zh-CN" dirty="0">
                <a:solidFill>
                  <a:srgbClr val="FF0000"/>
                </a:solidFill>
              </a:rPr>
              <a:t>integrate systems more effectively</a:t>
            </a:r>
            <a:r>
              <a:rPr lang="en-US" altLang="zh-CN" dirty="0"/>
              <a:t>.</a:t>
            </a:r>
          </a:p>
          <a:p>
            <a:pPr lvl="1"/>
            <a:r>
              <a:rPr lang="zh-CN" altLang="en-US" dirty="0"/>
              <a:t>“胶水语言”，完成不同模块间的简单处理</a:t>
            </a:r>
            <a:endParaRPr lang="en-US" altLang="zh-CN" dirty="0"/>
          </a:p>
          <a:p>
            <a:pPr lvl="1"/>
            <a:r>
              <a:rPr lang="zh-CN" altLang="en-US" dirty="0"/>
              <a:t>例如：将</a:t>
            </a:r>
            <a:r>
              <a:rPr lang="en-US" altLang="zh-CN" dirty="0"/>
              <a:t>A</a:t>
            </a:r>
            <a:r>
              <a:rPr lang="zh-CN" altLang="en-US" dirty="0"/>
              <a:t>库的输出经过一定形式的转换送进</a:t>
            </a:r>
            <a:r>
              <a:rPr lang="en-US" altLang="zh-CN" dirty="0"/>
              <a:t>B</a:t>
            </a:r>
            <a:r>
              <a:rPr lang="zh-CN" altLang="en-US" dirty="0"/>
              <a:t>库做处理</a:t>
            </a:r>
            <a:endParaRPr lang="en-US" altLang="zh-CN" dirty="0"/>
          </a:p>
          <a:p>
            <a:pPr lvl="2"/>
            <a:r>
              <a:rPr lang="zh-CN" altLang="en-US" dirty="0"/>
              <a:t>用</a:t>
            </a:r>
            <a:r>
              <a:rPr lang="en-US" altLang="zh-CN" dirty="0" err="1"/>
              <a:t>numpy</a:t>
            </a:r>
            <a:r>
              <a:rPr lang="zh-CN" altLang="en-US" dirty="0"/>
              <a:t>处理得到数据矩阵，送进</a:t>
            </a:r>
            <a:r>
              <a:rPr lang="en-US" altLang="zh-CN" dirty="0" err="1"/>
              <a:t>sklearn</a:t>
            </a:r>
            <a:r>
              <a:rPr lang="zh-CN" altLang="en-US" dirty="0"/>
              <a:t>中进行机器学习模型训练与预测</a:t>
            </a:r>
            <a:endParaRPr lang="en-US" altLang="zh-CN" dirty="0"/>
          </a:p>
          <a:p>
            <a:endParaRPr lang="en-US" altLang="zh-CN" dirty="0"/>
          </a:p>
        </p:txBody>
      </p:sp>
      <p:sp>
        <p:nvSpPr>
          <p:cNvPr id="6" name="文本框 5">
            <a:extLst>
              <a:ext uri="{FF2B5EF4-FFF2-40B4-BE49-F238E27FC236}">
                <a16:creationId xmlns:a16="http://schemas.microsoft.com/office/drawing/2014/main" id="{86F61A21-7F4F-4708-B053-5EC1CBA6BEF9}"/>
              </a:ext>
            </a:extLst>
          </p:cNvPr>
          <p:cNvSpPr txBox="1"/>
          <p:nvPr/>
        </p:nvSpPr>
        <p:spPr>
          <a:xfrm>
            <a:off x="982683" y="6311900"/>
            <a:ext cx="9384476" cy="369332"/>
          </a:xfrm>
          <a:prstGeom prst="rect">
            <a:avLst/>
          </a:prstGeom>
          <a:noFill/>
        </p:spPr>
        <p:txBody>
          <a:bodyPr wrap="square">
            <a:spAutoFit/>
          </a:bodyPr>
          <a:lstStyle/>
          <a:p>
            <a:r>
              <a:rPr lang="zh-CN" altLang="en-US" dirty="0"/>
              <a:t>为什么只有</a:t>
            </a:r>
            <a:r>
              <a:rPr lang="en-US" altLang="zh-CN" dirty="0"/>
              <a:t>python</a:t>
            </a:r>
            <a:r>
              <a:rPr lang="zh-CN" altLang="en-US" dirty="0"/>
              <a:t>成了胶水语言？ </a:t>
            </a:r>
            <a:r>
              <a:rPr lang="zh-CN" altLang="en-US" dirty="0">
                <a:hlinkClick r:id="rId3"/>
              </a:rPr>
              <a:t>https://www.zhihu.com/question/402762138</a:t>
            </a:r>
            <a:endParaRPr lang="zh-CN" altLang="en-US" dirty="0"/>
          </a:p>
        </p:txBody>
      </p:sp>
    </p:spTree>
    <p:extLst>
      <p:ext uri="{BB962C8B-B14F-4D97-AF65-F5344CB8AC3E}">
        <p14:creationId xmlns:p14="http://schemas.microsoft.com/office/powerpoint/2010/main" val="7077891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9EE1E4-8470-440A-90D5-19C8F6DBD256}"/>
              </a:ext>
            </a:extLst>
          </p:cNvPr>
          <p:cNvSpPr>
            <a:spLocks noGrp="1"/>
          </p:cNvSpPr>
          <p:nvPr>
            <p:ph type="title"/>
          </p:nvPr>
        </p:nvSpPr>
        <p:spPr/>
        <p:txBody>
          <a:bodyPr/>
          <a:lstStyle/>
          <a:p>
            <a:r>
              <a:rPr lang="zh-CN" altLang="en-US" dirty="0"/>
              <a:t>实验任务</a:t>
            </a:r>
          </a:p>
        </p:txBody>
      </p:sp>
      <p:sp>
        <p:nvSpPr>
          <p:cNvPr id="5" name="文本占位符 4">
            <a:extLst>
              <a:ext uri="{FF2B5EF4-FFF2-40B4-BE49-F238E27FC236}">
                <a16:creationId xmlns:a16="http://schemas.microsoft.com/office/drawing/2014/main" id="{C18CD9E2-BDEA-4E75-9D15-2F4C5B8E749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83280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C0267-4A75-421E-9721-C17F165566AD}"/>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A59CF4A7-3A5D-43F7-9CA6-4E01AECFB1A6}"/>
              </a:ext>
            </a:extLst>
          </p:cNvPr>
          <p:cNvSpPr>
            <a:spLocks noGrp="1"/>
          </p:cNvSpPr>
          <p:nvPr>
            <p:ph idx="1"/>
          </p:nvPr>
        </p:nvSpPr>
        <p:spPr>
          <a:xfrm>
            <a:off x="838200" y="1825625"/>
            <a:ext cx="10985500" cy="4351338"/>
          </a:xfrm>
        </p:spPr>
        <p:txBody>
          <a:bodyPr>
            <a:normAutofit/>
          </a:bodyPr>
          <a:lstStyle/>
          <a:p>
            <a:r>
              <a:rPr lang="en-US" altLang="zh-CN" dirty="0"/>
              <a:t>1. </a:t>
            </a:r>
            <a:r>
              <a:rPr lang="zh-CN" altLang="en-US" dirty="0">
                <a:solidFill>
                  <a:srgbClr val="333333"/>
                </a:solidFill>
                <a:latin typeface="Helvetica Neue"/>
              </a:rPr>
              <a:t>如果用列表作为字典的键，会发生什么现象？用元组呢？</a:t>
            </a:r>
            <a:endParaRPr lang="en-US" altLang="zh-CN" dirty="0">
              <a:solidFill>
                <a:srgbClr val="333333"/>
              </a:solidFill>
              <a:latin typeface="Helvetica Neue"/>
            </a:endParaRPr>
          </a:p>
          <a:p>
            <a:endParaRPr lang="en-US" altLang="zh-CN" dirty="0"/>
          </a:p>
          <a:p>
            <a:r>
              <a:rPr lang="en-US" altLang="zh-CN" dirty="0"/>
              <a:t>2. </a:t>
            </a:r>
            <a:r>
              <a:rPr lang="zh-CN" altLang="en-US" dirty="0"/>
              <a:t>在本课件第</a:t>
            </a:r>
            <a:r>
              <a:rPr lang="en-US" altLang="zh-CN" dirty="0"/>
              <a:t>2</a:t>
            </a:r>
            <a:r>
              <a:rPr lang="zh-CN" altLang="en-US" dirty="0"/>
              <a:t>章和第</a:t>
            </a:r>
            <a:r>
              <a:rPr lang="en-US" altLang="zh-CN" dirty="0"/>
              <a:t>4</a:t>
            </a:r>
            <a:r>
              <a:rPr lang="zh-CN" altLang="en-US" dirty="0"/>
              <a:t>章提到的数据类型中，哪些是可变数据类型，哪些是不可变数据类型？试结合代码分析。</a:t>
            </a:r>
            <a:endParaRPr lang="en-US" altLang="zh-CN" dirty="0"/>
          </a:p>
          <a:p>
            <a:pPr lvl="1"/>
            <a:r>
              <a:rPr lang="zh-CN" altLang="en-US" dirty="0">
                <a:solidFill>
                  <a:srgbClr val="FF0000"/>
                </a:solidFill>
              </a:rPr>
              <a:t>可变</a:t>
            </a:r>
            <a:r>
              <a:rPr lang="en-US" altLang="zh-CN" dirty="0"/>
              <a:t>/</a:t>
            </a:r>
            <a:r>
              <a:rPr lang="zh-CN" altLang="en-US" dirty="0">
                <a:solidFill>
                  <a:srgbClr val="00B050"/>
                </a:solidFill>
              </a:rPr>
              <a:t>不可变</a:t>
            </a:r>
            <a:r>
              <a:rPr lang="zh-CN" altLang="en-US" dirty="0"/>
              <a:t>数据类型：变量值发生改变时，变量的内存地址</a:t>
            </a:r>
            <a:r>
              <a:rPr lang="zh-CN" altLang="en-US" dirty="0">
                <a:solidFill>
                  <a:srgbClr val="FF0000"/>
                </a:solidFill>
              </a:rPr>
              <a:t>不变</a:t>
            </a:r>
            <a:r>
              <a:rPr lang="en-US" altLang="zh-CN" dirty="0"/>
              <a:t>/</a:t>
            </a:r>
            <a:r>
              <a:rPr lang="zh-CN" altLang="en-US" dirty="0">
                <a:solidFill>
                  <a:srgbClr val="00B050"/>
                </a:solidFill>
              </a:rPr>
              <a:t>改变</a:t>
            </a:r>
            <a:r>
              <a:rPr lang="zh-CN" altLang="en-US" dirty="0"/>
              <a:t>。</a:t>
            </a:r>
            <a:endParaRPr lang="en-US" altLang="zh-CN" dirty="0"/>
          </a:p>
          <a:p>
            <a:pPr lvl="1"/>
            <a:r>
              <a:rPr lang="zh-CN" altLang="en-US" dirty="0"/>
              <a:t>提示：① 你可能会用到</a:t>
            </a:r>
            <a:r>
              <a:rPr lang="en-US" altLang="zh-CN" dirty="0"/>
              <a:t>id()</a:t>
            </a:r>
            <a:r>
              <a:rPr lang="zh-CN" altLang="en-US" dirty="0"/>
              <a:t>函数。② </a:t>
            </a:r>
            <a:r>
              <a:rPr lang="en-US" altLang="zh-CN" dirty="0"/>
              <a:t>Python</a:t>
            </a:r>
            <a:r>
              <a:rPr lang="zh-CN" altLang="en-US" dirty="0"/>
              <a:t>的赋值运算符（</a:t>
            </a:r>
            <a:r>
              <a:rPr lang="en-US" altLang="zh-CN" dirty="0"/>
              <a:t>=</a:t>
            </a:r>
            <a:r>
              <a:rPr lang="zh-CN" altLang="en-US" dirty="0"/>
              <a:t>）是引用传递。</a:t>
            </a:r>
            <a:endParaRPr lang="en-US" altLang="zh-CN" dirty="0">
              <a:solidFill>
                <a:srgbClr val="333333"/>
              </a:solidFill>
              <a:latin typeface="Helvetica Neue"/>
            </a:endParaRPr>
          </a:p>
        </p:txBody>
      </p:sp>
    </p:spTree>
    <p:extLst>
      <p:ext uri="{BB962C8B-B14F-4D97-AF65-F5344CB8AC3E}">
        <p14:creationId xmlns:p14="http://schemas.microsoft.com/office/powerpoint/2010/main" val="11306949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BD6064-4356-4D7B-B43C-E8F6032B1979}"/>
              </a:ext>
            </a:extLst>
          </p:cNvPr>
          <p:cNvSpPr>
            <a:spLocks noGrp="1"/>
          </p:cNvSpPr>
          <p:nvPr>
            <p:ph type="title"/>
          </p:nvPr>
        </p:nvSpPr>
        <p:spPr/>
        <p:txBody>
          <a:bodyPr/>
          <a:lstStyle/>
          <a:p>
            <a:r>
              <a:rPr lang="zh-CN" altLang="en-US" dirty="0"/>
              <a:t>实验</a:t>
            </a:r>
            <a:r>
              <a:rPr lang="en-US" altLang="zh-CN" dirty="0"/>
              <a:t>1</a:t>
            </a:r>
            <a:r>
              <a:rPr lang="zh-CN" altLang="en-US" dirty="0"/>
              <a:t>：罗马尼亚旅行问题</a:t>
            </a:r>
          </a:p>
        </p:txBody>
      </p:sp>
      <p:sp>
        <p:nvSpPr>
          <p:cNvPr id="5" name="内容占位符 4">
            <a:extLst>
              <a:ext uri="{FF2B5EF4-FFF2-40B4-BE49-F238E27FC236}">
                <a16:creationId xmlns:a16="http://schemas.microsoft.com/office/drawing/2014/main" id="{918628B8-2D1E-4EAB-AE06-254AAD42BBB7}"/>
              </a:ext>
            </a:extLst>
          </p:cNvPr>
          <p:cNvSpPr>
            <a:spLocks noGrp="1"/>
          </p:cNvSpPr>
          <p:nvPr>
            <p:ph idx="1"/>
          </p:nvPr>
        </p:nvSpPr>
        <p:spPr>
          <a:xfrm>
            <a:off x="838200" y="1690688"/>
            <a:ext cx="10515600" cy="4351338"/>
          </a:xfrm>
        </p:spPr>
        <p:txBody>
          <a:bodyPr>
            <a:normAutofit/>
          </a:bodyPr>
          <a:lstStyle/>
          <a:p>
            <a:r>
              <a:rPr lang="zh-CN" altLang="en-US" sz="2400" dirty="0"/>
              <a:t>你是一名正在罗马尼亚旅行的游客，现在你急需从城市</a:t>
            </a:r>
            <a:r>
              <a:rPr lang="en-US" altLang="zh-CN" sz="2400" dirty="0"/>
              <a:t>1</a:t>
            </a:r>
            <a:r>
              <a:rPr lang="zh-CN" altLang="en-US" sz="2400" dirty="0"/>
              <a:t>赶到城市</a:t>
            </a:r>
            <a:r>
              <a:rPr lang="en-US" altLang="zh-CN" sz="2400" dirty="0"/>
              <a:t>2</a:t>
            </a:r>
            <a:r>
              <a:rPr lang="zh-CN" altLang="en-US" sz="2400" dirty="0"/>
              <a:t>搭乘航班，因此，你需要找到从城市</a:t>
            </a:r>
            <a:r>
              <a:rPr lang="en-US" altLang="zh-CN" sz="2400" dirty="0"/>
              <a:t>1</a:t>
            </a:r>
            <a:r>
              <a:rPr lang="zh-CN" altLang="en-US" sz="2400" dirty="0"/>
              <a:t>到城市</a:t>
            </a:r>
            <a:r>
              <a:rPr lang="en-US" altLang="zh-CN" sz="2400" dirty="0"/>
              <a:t>2</a:t>
            </a:r>
            <a:r>
              <a:rPr lang="zh-CN" altLang="en-US" sz="2400" dirty="0"/>
              <a:t>的最短路径。</a:t>
            </a:r>
            <a:endParaRPr lang="en-US" altLang="zh-CN" sz="2400" dirty="0"/>
          </a:p>
        </p:txBody>
      </p:sp>
      <p:pic>
        <p:nvPicPr>
          <p:cNvPr id="10" name="内容占位符 5">
            <a:extLst>
              <a:ext uri="{FF2B5EF4-FFF2-40B4-BE49-F238E27FC236}">
                <a16:creationId xmlns:a16="http://schemas.microsoft.com/office/drawing/2014/main" id="{B2DEDFE1-F678-46BE-8D9B-B7DDEDF29D2D}"/>
              </a:ext>
            </a:extLst>
          </p:cNvPr>
          <p:cNvPicPr>
            <a:picLocks noChangeAspect="1"/>
          </p:cNvPicPr>
          <p:nvPr/>
        </p:nvPicPr>
        <p:blipFill>
          <a:blip r:embed="rId3"/>
          <a:stretch>
            <a:fillRect/>
          </a:stretch>
        </p:blipFill>
        <p:spPr>
          <a:xfrm>
            <a:off x="270328" y="2694214"/>
            <a:ext cx="8327572" cy="4163786"/>
          </a:xfrm>
          <a:prstGeom prst="rect">
            <a:avLst/>
          </a:prstGeom>
        </p:spPr>
      </p:pic>
      <p:sp>
        <p:nvSpPr>
          <p:cNvPr id="12" name="文本框 11">
            <a:extLst>
              <a:ext uri="{FF2B5EF4-FFF2-40B4-BE49-F238E27FC236}">
                <a16:creationId xmlns:a16="http://schemas.microsoft.com/office/drawing/2014/main" id="{68F2C590-74E5-43A5-B9B1-8A5B8E1FDD6E}"/>
              </a:ext>
            </a:extLst>
          </p:cNvPr>
          <p:cNvSpPr txBox="1"/>
          <p:nvPr/>
        </p:nvSpPr>
        <p:spPr>
          <a:xfrm>
            <a:off x="8597900" y="3135987"/>
            <a:ext cx="3390900" cy="2308324"/>
          </a:xfrm>
          <a:prstGeom prst="rect">
            <a:avLst/>
          </a:prstGeom>
          <a:noFill/>
        </p:spPr>
        <p:txBody>
          <a:bodyPr wrap="square">
            <a:spAutoFit/>
          </a:bodyPr>
          <a:lstStyle/>
          <a:p>
            <a:r>
              <a:rPr lang="zh-CN" altLang="en-US" dirty="0"/>
              <a:t>罗马尼亚的地图信息文件：</a:t>
            </a:r>
            <a:endParaRPr lang="en-US" altLang="zh-CN" dirty="0"/>
          </a:p>
          <a:p>
            <a:r>
              <a:rPr lang="en-US" altLang="zh-CN" b="1" dirty="0"/>
              <a:t>Romania.txt</a:t>
            </a:r>
          </a:p>
          <a:p>
            <a:endParaRPr lang="en-US" altLang="zh-CN" dirty="0"/>
          </a:p>
          <a:p>
            <a:r>
              <a:rPr lang="zh-CN" altLang="en-US" dirty="0"/>
              <a:t>文件第</a:t>
            </a:r>
            <a:r>
              <a:rPr lang="en-US" altLang="zh-CN" dirty="0"/>
              <a:t>1</a:t>
            </a:r>
            <a:r>
              <a:rPr lang="zh-CN" altLang="en-US" dirty="0"/>
              <a:t>行：</a:t>
            </a:r>
            <a:endParaRPr lang="en-US" altLang="zh-CN" dirty="0"/>
          </a:p>
          <a:p>
            <a:r>
              <a:rPr lang="zh-CN" altLang="en-US" dirty="0"/>
              <a:t>城市数 道路数</a:t>
            </a:r>
            <a:endParaRPr lang="en-US" altLang="zh-CN" dirty="0"/>
          </a:p>
          <a:p>
            <a:endParaRPr lang="en-US" altLang="zh-CN" dirty="0"/>
          </a:p>
          <a:p>
            <a:r>
              <a:rPr lang="zh-CN" altLang="en-US" dirty="0"/>
              <a:t>文件第</a:t>
            </a:r>
            <a:r>
              <a:rPr lang="en-US" altLang="zh-CN" dirty="0"/>
              <a:t>2</a:t>
            </a:r>
            <a:r>
              <a:rPr lang="zh-CN" altLang="en-US" dirty="0"/>
              <a:t>行到第</a:t>
            </a:r>
            <a:r>
              <a:rPr lang="en-US" altLang="zh-CN" dirty="0"/>
              <a:t>24</a:t>
            </a:r>
            <a:r>
              <a:rPr lang="zh-CN" altLang="en-US" dirty="0"/>
              <a:t>行，每行是：</a:t>
            </a:r>
            <a:endParaRPr lang="en-US" altLang="zh-CN" dirty="0"/>
          </a:p>
          <a:p>
            <a:r>
              <a:rPr lang="zh-CN" altLang="en-US" dirty="0"/>
              <a:t>城市</a:t>
            </a:r>
            <a:r>
              <a:rPr lang="en-US" altLang="zh-CN" dirty="0"/>
              <a:t>1</a:t>
            </a:r>
            <a:r>
              <a:rPr lang="zh-CN" altLang="en-US" dirty="0"/>
              <a:t>名称 城市</a:t>
            </a:r>
            <a:r>
              <a:rPr lang="en-US" altLang="zh-CN" dirty="0"/>
              <a:t>2</a:t>
            </a:r>
            <a:r>
              <a:rPr lang="zh-CN" altLang="en-US" dirty="0"/>
              <a:t>名称 路程</a:t>
            </a:r>
            <a:endParaRPr lang="en-US" altLang="zh-CN" dirty="0"/>
          </a:p>
        </p:txBody>
      </p:sp>
    </p:spTree>
    <p:extLst>
      <p:ext uri="{BB962C8B-B14F-4D97-AF65-F5344CB8AC3E}">
        <p14:creationId xmlns:p14="http://schemas.microsoft.com/office/powerpoint/2010/main" val="39381117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BD6064-4356-4D7B-B43C-E8F6032B1979}"/>
              </a:ext>
            </a:extLst>
          </p:cNvPr>
          <p:cNvSpPr>
            <a:spLocks noGrp="1"/>
          </p:cNvSpPr>
          <p:nvPr>
            <p:ph type="title"/>
          </p:nvPr>
        </p:nvSpPr>
        <p:spPr/>
        <p:txBody>
          <a:bodyPr/>
          <a:lstStyle/>
          <a:p>
            <a:r>
              <a:rPr lang="zh-CN" altLang="en-US" dirty="0"/>
              <a:t>实验</a:t>
            </a:r>
            <a:r>
              <a:rPr lang="en-US" altLang="zh-CN" dirty="0"/>
              <a:t>1</a:t>
            </a:r>
            <a:r>
              <a:rPr lang="zh-CN" altLang="en-US" dirty="0"/>
              <a:t>：罗马尼亚旅行问题</a:t>
            </a:r>
          </a:p>
        </p:txBody>
      </p:sp>
      <p:sp>
        <p:nvSpPr>
          <p:cNvPr id="5" name="内容占位符 4">
            <a:extLst>
              <a:ext uri="{FF2B5EF4-FFF2-40B4-BE49-F238E27FC236}">
                <a16:creationId xmlns:a16="http://schemas.microsoft.com/office/drawing/2014/main" id="{918628B8-2D1E-4EAB-AE06-254AAD42BBB7}"/>
              </a:ext>
            </a:extLst>
          </p:cNvPr>
          <p:cNvSpPr>
            <a:spLocks noGrp="1"/>
          </p:cNvSpPr>
          <p:nvPr>
            <p:ph idx="1"/>
          </p:nvPr>
        </p:nvSpPr>
        <p:spPr>
          <a:xfrm>
            <a:off x="838200" y="1825625"/>
            <a:ext cx="10756900" cy="4667250"/>
          </a:xfrm>
        </p:spPr>
        <p:txBody>
          <a:bodyPr>
            <a:normAutofit/>
          </a:bodyPr>
          <a:lstStyle/>
          <a:p>
            <a:r>
              <a:rPr lang="zh-CN" altLang="en-US" dirty="0"/>
              <a:t>请基于上周你编写的最短路径程序，扩展实现一个搜索罗马尼亚城市间最短路径的导航程序，要求：</a:t>
            </a:r>
            <a:endParaRPr lang="en-US" altLang="zh-CN" dirty="0"/>
          </a:p>
          <a:p>
            <a:pPr lvl="1"/>
            <a:r>
              <a:rPr lang="zh-CN" altLang="en-US" dirty="0"/>
              <a:t>出发城市和到达城市由用户在查询时输入</a:t>
            </a:r>
            <a:endParaRPr lang="en-US" altLang="zh-CN" dirty="0"/>
          </a:p>
          <a:p>
            <a:pPr lvl="1"/>
            <a:r>
              <a:rPr lang="zh-CN" altLang="en-US" dirty="0"/>
              <a:t>对于城市名称，用户可以输入全称，也可以只输入首字母，且均不区分大小写</a:t>
            </a:r>
            <a:endParaRPr lang="en-US" altLang="zh-CN" dirty="0"/>
          </a:p>
          <a:p>
            <a:pPr lvl="1"/>
            <a:endParaRPr lang="en-US" altLang="zh-CN" dirty="0"/>
          </a:p>
          <a:p>
            <a:pPr lvl="1"/>
            <a:r>
              <a:rPr lang="zh-CN" altLang="en-US" dirty="0"/>
              <a:t>向用户输出最短路径时，要输出途经的城市，以及路径总路程</a:t>
            </a:r>
            <a:endParaRPr lang="en-US" altLang="zh-CN" dirty="0"/>
          </a:p>
          <a:p>
            <a:pPr lvl="1"/>
            <a:r>
              <a:rPr lang="zh-CN" altLang="en-US" dirty="0"/>
              <a:t>输出内容在直接反馈给用户的同时，还需追加写入一个文本文件中，作为记录日志</a:t>
            </a:r>
            <a:endParaRPr lang="en-US" altLang="zh-CN" dirty="0"/>
          </a:p>
          <a:p>
            <a:pPr lvl="1"/>
            <a:endParaRPr lang="en-US" altLang="zh-CN" dirty="0"/>
          </a:p>
          <a:p>
            <a:pPr lvl="1"/>
            <a:r>
              <a:rPr lang="zh-CN" altLang="en-US" dirty="0"/>
              <a:t>为提升代码灵活性，你应在代码中合理引入函数和类（各定义至少一个）</a:t>
            </a:r>
            <a:endParaRPr lang="en-US" altLang="zh-CN" dirty="0"/>
          </a:p>
          <a:p>
            <a:pPr lvl="1"/>
            <a:r>
              <a:rPr lang="zh-CN" altLang="en-US" dirty="0"/>
              <a:t>此外，将你定义的一些函数和类，存储在独立的模块文件中</a:t>
            </a:r>
            <a:endParaRPr lang="en-US" altLang="zh-CN" dirty="0"/>
          </a:p>
        </p:txBody>
      </p:sp>
    </p:spTree>
    <p:extLst>
      <p:ext uri="{BB962C8B-B14F-4D97-AF65-F5344CB8AC3E}">
        <p14:creationId xmlns:p14="http://schemas.microsoft.com/office/powerpoint/2010/main" val="23385538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13C08-C86F-43BE-9CAE-66F41EA0DB45}"/>
              </a:ext>
            </a:extLst>
          </p:cNvPr>
          <p:cNvSpPr>
            <a:spLocks noGrp="1"/>
          </p:cNvSpPr>
          <p:nvPr>
            <p:ph type="title"/>
          </p:nvPr>
        </p:nvSpPr>
        <p:spPr/>
        <p:txBody>
          <a:bodyPr/>
          <a:lstStyle/>
          <a:p>
            <a:r>
              <a:rPr lang="zh-CN" altLang="en-US" dirty="0"/>
              <a:t>实验</a:t>
            </a:r>
            <a:r>
              <a:rPr lang="en-US" altLang="zh-CN" dirty="0"/>
              <a:t>1</a:t>
            </a:r>
            <a:r>
              <a:rPr lang="zh-CN" altLang="en-US" dirty="0"/>
              <a:t>：报告要求</a:t>
            </a:r>
          </a:p>
        </p:txBody>
      </p:sp>
      <p:sp>
        <p:nvSpPr>
          <p:cNvPr id="3" name="内容占位符 2">
            <a:extLst>
              <a:ext uri="{FF2B5EF4-FFF2-40B4-BE49-F238E27FC236}">
                <a16:creationId xmlns:a16="http://schemas.microsoft.com/office/drawing/2014/main" id="{F718B9FE-7C9C-4DFC-81AE-59DC28D4AF9B}"/>
              </a:ext>
            </a:extLst>
          </p:cNvPr>
          <p:cNvSpPr>
            <a:spLocks noGrp="1"/>
          </p:cNvSpPr>
          <p:nvPr>
            <p:ph idx="1"/>
          </p:nvPr>
        </p:nvSpPr>
        <p:spPr>
          <a:xfrm>
            <a:off x="838200" y="1825625"/>
            <a:ext cx="10909300" cy="4351338"/>
          </a:xfrm>
        </p:spPr>
        <p:txBody>
          <a:bodyPr/>
          <a:lstStyle/>
          <a:p>
            <a:r>
              <a:rPr lang="zh-CN" altLang="en-US" dirty="0"/>
              <a:t>实验题目：最短路径搜索</a:t>
            </a:r>
            <a:endParaRPr lang="en-US" altLang="zh-CN" dirty="0"/>
          </a:p>
          <a:p>
            <a:r>
              <a:rPr lang="zh-CN" altLang="en-US" dirty="0"/>
              <a:t>报告中包含最短路径算法的算法原理与伪代码</a:t>
            </a:r>
            <a:endParaRPr lang="en-US" altLang="zh-CN" dirty="0"/>
          </a:p>
          <a:p>
            <a:r>
              <a:rPr lang="zh-CN" altLang="en-US" dirty="0"/>
              <a:t>分析罗马尼亚旅行问题的实验结果，至少展示以下城市间的路径：</a:t>
            </a:r>
            <a:endParaRPr lang="en-US" altLang="zh-CN" dirty="0"/>
          </a:p>
          <a:p>
            <a:pPr lvl="1"/>
            <a:r>
              <a:rPr lang="en-US" altLang="zh-CN" dirty="0"/>
              <a:t>Arad </a:t>
            </a:r>
            <a:r>
              <a:rPr lang="zh-CN" altLang="en-US" dirty="0"/>
              <a:t>→ </a:t>
            </a:r>
            <a:r>
              <a:rPr lang="en-US" altLang="zh-CN" dirty="0"/>
              <a:t>Bucharest</a:t>
            </a:r>
          </a:p>
          <a:p>
            <a:pPr lvl="1"/>
            <a:r>
              <a:rPr lang="en-US" altLang="zh-CN" dirty="0" err="1"/>
              <a:t>Fagaras</a:t>
            </a:r>
            <a:r>
              <a:rPr lang="en-US" altLang="zh-CN" dirty="0"/>
              <a:t> </a:t>
            </a:r>
            <a:r>
              <a:rPr lang="zh-CN" altLang="en-US" dirty="0"/>
              <a:t>→ </a:t>
            </a:r>
            <a:r>
              <a:rPr lang="en-US" altLang="zh-CN" dirty="0" err="1"/>
              <a:t>Dobreta</a:t>
            </a:r>
            <a:endParaRPr lang="en-US" altLang="zh-CN" dirty="0"/>
          </a:p>
          <a:p>
            <a:pPr lvl="1"/>
            <a:r>
              <a:rPr lang="en-US" altLang="zh-CN" dirty="0" err="1"/>
              <a:t>Mehadia</a:t>
            </a:r>
            <a:r>
              <a:rPr lang="en-US" altLang="zh-CN" dirty="0"/>
              <a:t> </a:t>
            </a:r>
            <a:r>
              <a:rPr lang="zh-CN" altLang="en-US" dirty="0"/>
              <a:t>→ </a:t>
            </a:r>
            <a:r>
              <a:rPr lang="en-US" altLang="zh-CN" dirty="0"/>
              <a:t>Sibiu</a:t>
            </a:r>
          </a:p>
          <a:p>
            <a:endParaRPr lang="en-US" altLang="zh-CN" dirty="0"/>
          </a:p>
          <a:p>
            <a:r>
              <a:rPr lang="zh-CN" altLang="en-US" dirty="0"/>
              <a:t>记得完成思考题</a:t>
            </a:r>
            <a:endParaRPr lang="en-US" altLang="zh-CN" dirty="0"/>
          </a:p>
          <a:p>
            <a:endParaRPr lang="zh-CN" altLang="en-US" dirty="0"/>
          </a:p>
        </p:txBody>
      </p:sp>
    </p:spTree>
    <p:extLst>
      <p:ext uri="{BB962C8B-B14F-4D97-AF65-F5344CB8AC3E}">
        <p14:creationId xmlns:p14="http://schemas.microsoft.com/office/powerpoint/2010/main" val="20315223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2CD5-ACAB-49CE-BA2D-A098BBB54910}"/>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实验报告要求</a:t>
            </a:r>
          </a:p>
        </p:txBody>
      </p:sp>
      <p:sp>
        <p:nvSpPr>
          <p:cNvPr id="3" name="内容占位符 2">
            <a:extLst>
              <a:ext uri="{FF2B5EF4-FFF2-40B4-BE49-F238E27FC236}">
                <a16:creationId xmlns:a16="http://schemas.microsoft.com/office/drawing/2014/main" id="{C369A78B-C223-48BF-9039-3CA6AF4D25D7}"/>
              </a:ext>
            </a:extLst>
          </p:cNvPr>
          <p:cNvSpPr>
            <a:spLocks noGrp="1"/>
          </p:cNvSpPr>
          <p:nvPr>
            <p:ph idx="1"/>
          </p:nvPr>
        </p:nvSpPr>
        <p:spPr>
          <a:xfrm>
            <a:off x="838200" y="1588168"/>
            <a:ext cx="10748212" cy="5053263"/>
          </a:xfrm>
        </p:spPr>
        <p:txBody>
          <a:bodyPr>
            <a:normAutofit/>
          </a:bodyPr>
          <a:lstStyle/>
          <a:p>
            <a:pPr marL="12700" marR="5080">
              <a:lnSpc>
                <a:spcPct val="113599"/>
              </a:lnSpc>
              <a:spcBef>
                <a:spcPts val="100"/>
              </a:spcBef>
            </a:pPr>
            <a:r>
              <a:rPr lang="zh-CN" altLang="en-US" dirty="0">
                <a:latin typeface="Times New Roman" panose="02020603050405020304" pitchFamily="18" charset="0"/>
                <a:cs typeface="Times New Roman" panose="02020603050405020304" pitchFamily="18" charset="0"/>
              </a:rPr>
              <a:t>实验报告可使用</a:t>
            </a:r>
            <a:r>
              <a:rPr lang="en-US" altLang="zh-CN" dirty="0">
                <a:latin typeface="Times New Roman" panose="02020603050405020304" pitchFamily="18" charset="0"/>
                <a:cs typeface="Times New Roman" panose="02020603050405020304" pitchFamily="18" charset="0"/>
              </a:rPr>
              <a:t>Word/Markdown/Latex</a:t>
            </a:r>
            <a:r>
              <a:rPr lang="zh-CN" altLang="en-US" dirty="0">
                <a:latin typeface="Times New Roman" panose="02020603050405020304" pitchFamily="18" charset="0"/>
                <a:cs typeface="Times New Roman" panose="02020603050405020304" pitchFamily="18" charset="0"/>
              </a:rPr>
              <a:t>等撰写，以</a:t>
            </a:r>
            <a:r>
              <a:rPr lang="en-US" altLang="zh-CN" dirty="0">
                <a:latin typeface="Times New Roman" panose="02020603050405020304" pitchFamily="18" charset="0"/>
                <a:cs typeface="Times New Roman" panose="02020603050405020304" pitchFamily="18" charset="0"/>
              </a:rPr>
              <a:t>pdf</a:t>
            </a:r>
            <a:r>
              <a:rPr lang="zh-CN" altLang="en-US" dirty="0">
                <a:latin typeface="Times New Roman" panose="02020603050405020304" pitchFamily="18" charset="0"/>
                <a:cs typeface="Times New Roman" panose="02020603050405020304" pitchFamily="18" charset="0"/>
              </a:rPr>
              <a:t>格式提交，可参考课程网站（超算习堂）中的模板与实验报告编写建议，应包含如下内容：</a:t>
            </a:r>
            <a:endParaRPr lang="en-US" altLang="zh-CN" dirty="0">
              <a:latin typeface="Times New Roman" panose="02020603050405020304" pitchFamily="18" charset="0"/>
              <a:cs typeface="Times New Roman" panose="02020603050405020304" pitchFamily="18" charset="0"/>
            </a:endParaRPr>
          </a:p>
          <a:p>
            <a:pPr marL="469900" marR="5080" lvl="1">
              <a:lnSpc>
                <a:spcPct val="113599"/>
              </a:lnSpc>
              <a:spcBef>
                <a:spcPts val="100"/>
              </a:spcBef>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算法原理：用</a:t>
            </a:r>
            <a:r>
              <a:rPr lang="zh-CN" altLang="en-US" dirty="0">
                <a:solidFill>
                  <a:srgbClr val="FF2600"/>
                </a:solidFill>
                <a:latin typeface="Times New Roman" panose="02020603050405020304" pitchFamily="18" charset="0"/>
                <a:cs typeface="Times New Roman" panose="02020603050405020304" pitchFamily="18" charset="0"/>
              </a:rPr>
              <a:t>自己的话</a:t>
            </a:r>
            <a:r>
              <a:rPr lang="zh-CN" altLang="en-US" dirty="0">
                <a:latin typeface="Times New Roman" panose="02020603050405020304" pitchFamily="18" charset="0"/>
                <a:cs typeface="Times New Roman" panose="02020603050405020304" pitchFamily="18" charset="0"/>
              </a:rPr>
              <a:t>解释一下自己对算法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模型的理解（不可复制</a:t>
            </a:r>
            <a:r>
              <a:rPr lang="en-US" altLang="zh-CN" dirty="0">
                <a:latin typeface="Times New Roman" panose="02020603050405020304" pitchFamily="18" charset="0"/>
                <a:cs typeface="Times New Roman" panose="02020603050405020304" pitchFamily="18" charset="0"/>
              </a:rPr>
              <a:t>PPT</a:t>
            </a:r>
            <a:r>
              <a:rPr lang="zh-CN" altLang="en-US" dirty="0">
                <a:latin typeface="Times New Roman" panose="02020603050405020304" pitchFamily="18" charset="0"/>
                <a:cs typeface="Times New Roman" panose="02020603050405020304" pitchFamily="18" charset="0"/>
              </a:rPr>
              <a:t>和网上文档内容）</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伪代码：伪代码或者流程图（注意简洁规范清晰，包含关键步骤）</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关键代码展示：可截图或贴文本并对每个模块进行解释，包括代码</a:t>
            </a:r>
            <a:r>
              <a:rPr lang="en-US" altLang="zh-CN" dirty="0">
                <a:latin typeface="Times New Roman" panose="02020603050405020304" pitchFamily="18" charset="0"/>
                <a:cs typeface="Times New Roman" panose="02020603050405020304" pitchFamily="18" charset="0"/>
              </a:rPr>
              <a:t>+</a:t>
            </a:r>
            <a:r>
              <a:rPr lang="zh-CN" altLang="en-US" dirty="0">
                <a:solidFill>
                  <a:srgbClr val="FF2600"/>
                </a:solidFill>
                <a:latin typeface="Times New Roman" panose="02020603050405020304" pitchFamily="18" charset="0"/>
                <a:cs typeface="Times New Roman" panose="02020603050405020304" pitchFamily="18" charset="0"/>
              </a:rPr>
              <a:t>注释</a:t>
            </a:r>
          </a:p>
          <a:p>
            <a:pPr marL="469900" lvl="1">
              <a:lnSpc>
                <a:spcPct val="100000"/>
              </a:lnSpc>
              <a:spcBef>
                <a:spcPts val="459"/>
              </a:spcBef>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创新点</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优化：如果有的话，</a:t>
            </a:r>
            <a:r>
              <a:rPr lang="zh-CN" altLang="en-US" dirty="0">
                <a:solidFill>
                  <a:srgbClr val="FF2600"/>
                </a:solidFill>
                <a:latin typeface="Times New Roman" panose="02020603050405020304" pitchFamily="18" charset="0"/>
                <a:cs typeface="Times New Roman" panose="02020603050405020304" pitchFamily="18" charset="0"/>
              </a:rPr>
              <a:t>分点</a:t>
            </a:r>
            <a:r>
              <a:rPr lang="zh-CN" altLang="en-US" dirty="0">
                <a:latin typeface="Times New Roman" panose="02020603050405020304" pitchFamily="18" charset="0"/>
                <a:cs typeface="Times New Roman" panose="02020603050405020304" pitchFamily="18" charset="0"/>
              </a:rPr>
              <a:t>列出自己的创新点（加分项）</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实验结果展示：基础算法的结果</a:t>
            </a:r>
            <a:r>
              <a:rPr lang="en-US" altLang="zh-CN" dirty="0">
                <a:latin typeface="Times New Roman" panose="02020603050405020304" pitchFamily="18" charset="0"/>
                <a:cs typeface="Times New Roman" panose="02020603050405020304" pitchFamily="18" charset="0"/>
              </a:rPr>
              <a:t>&amp;(4)</a:t>
            </a:r>
            <a:r>
              <a:rPr lang="zh-CN" altLang="en-US" dirty="0">
                <a:latin typeface="Times New Roman" panose="02020603050405020304" pitchFamily="18" charset="0"/>
                <a:cs typeface="Times New Roman" panose="02020603050405020304" pitchFamily="18" charset="0"/>
              </a:rPr>
              <a:t>中对应分点优化后的算法结果</a:t>
            </a:r>
            <a:r>
              <a:rPr lang="en-US" altLang="zh-CN" dirty="0">
                <a:latin typeface="Times New Roman" panose="02020603050405020304" pitchFamily="18" charset="0"/>
                <a:cs typeface="Times New Roman" panose="02020603050405020304" pitchFamily="18" charset="0"/>
              </a:rPr>
              <a:t>+</a:t>
            </a:r>
            <a:r>
              <a:rPr lang="zh-CN" altLang="en-US" b="1" u="sng" dirty="0">
                <a:solidFill>
                  <a:srgbClr val="FF0000"/>
                </a:solidFill>
                <a:latin typeface="Times New Roman" panose="02020603050405020304" pitchFamily="18" charset="0"/>
                <a:cs typeface="Times New Roman" panose="02020603050405020304" pitchFamily="18" charset="0"/>
              </a:rPr>
              <a:t>分析</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思考题：</a:t>
            </a:r>
            <a:r>
              <a:rPr lang="en-US" altLang="zh-CN" dirty="0">
                <a:latin typeface="Times New Roman" panose="02020603050405020304" pitchFamily="18" charset="0"/>
                <a:cs typeface="Times New Roman" panose="02020603050405020304" pitchFamily="18" charset="0"/>
              </a:rPr>
              <a:t>PPT</a:t>
            </a:r>
            <a:r>
              <a:rPr lang="zh-CN" altLang="en-US" dirty="0">
                <a:latin typeface="Times New Roman" panose="02020603050405020304" pitchFamily="18" charset="0"/>
                <a:cs typeface="Times New Roman" panose="02020603050405020304" pitchFamily="18" charset="0"/>
              </a:rPr>
              <a:t>上写的思考题（如有）一般需要在报告最后写出解答</a:t>
            </a:r>
            <a:endParaRPr lang="en-US" altLang="zh-CN" dirty="0">
              <a:latin typeface="Times New Roman" panose="02020603050405020304" pitchFamily="18" charset="0"/>
              <a:cs typeface="Times New Roman" panose="02020603050405020304" pitchFamily="18" charset="0"/>
            </a:endParaRP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参考资料：参考的文献、博客、网上资源等需规范引用，否则涉嫌抄袭</a:t>
            </a:r>
          </a:p>
          <a:p>
            <a:pPr marL="469900" lvl="1">
              <a:lnSpc>
                <a:spcPct val="100000"/>
              </a:lnSpc>
              <a:spcBef>
                <a:spcPts val="360"/>
              </a:spcBef>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2140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13C08-C86F-43BE-9CAE-66F41EA0DB45}"/>
              </a:ext>
            </a:extLst>
          </p:cNvPr>
          <p:cNvSpPr>
            <a:spLocks noGrp="1"/>
          </p:cNvSpPr>
          <p:nvPr>
            <p:ph type="title"/>
          </p:nvPr>
        </p:nvSpPr>
        <p:spPr/>
        <p:txBody>
          <a:bodyPr/>
          <a:lstStyle/>
          <a:p>
            <a:r>
              <a:rPr lang="zh-CN" altLang="en-US" dirty="0"/>
              <a:t>实验</a:t>
            </a:r>
            <a:r>
              <a:rPr lang="en-US" altLang="zh-CN" dirty="0"/>
              <a:t>1</a:t>
            </a:r>
            <a:r>
              <a:rPr lang="zh-CN" altLang="en-US" dirty="0"/>
              <a:t>：提交</a:t>
            </a:r>
          </a:p>
        </p:txBody>
      </p:sp>
      <p:sp>
        <p:nvSpPr>
          <p:cNvPr id="3" name="内容占位符 2">
            <a:extLst>
              <a:ext uri="{FF2B5EF4-FFF2-40B4-BE49-F238E27FC236}">
                <a16:creationId xmlns:a16="http://schemas.microsoft.com/office/drawing/2014/main" id="{F718B9FE-7C9C-4DFC-81AE-59DC28D4AF9B}"/>
              </a:ext>
            </a:extLst>
          </p:cNvPr>
          <p:cNvSpPr>
            <a:spLocks noGrp="1"/>
          </p:cNvSpPr>
          <p:nvPr>
            <p:ph idx="1"/>
          </p:nvPr>
        </p:nvSpPr>
        <p:spPr>
          <a:xfrm>
            <a:off x="838200" y="1825625"/>
            <a:ext cx="10909300" cy="4351338"/>
          </a:xfrm>
        </p:spPr>
        <p:txBody>
          <a:bodyPr/>
          <a:lstStyle/>
          <a:p>
            <a:r>
              <a:rPr lang="zh-CN" altLang="en-US" b="1" dirty="0">
                <a:latin typeface="Times New Roman" panose="02020603050405020304" pitchFamily="18" charset="0"/>
                <a:cs typeface="Times New Roman" panose="02020603050405020304" pitchFamily="18" charset="0"/>
              </a:rPr>
              <a:t>作业名称：实验</a:t>
            </a:r>
            <a:r>
              <a:rPr lang="en-US" altLang="zh-CN" b="1" dirty="0">
                <a:latin typeface="Times New Roman" panose="02020603050405020304" pitchFamily="18" charset="0"/>
                <a:cs typeface="Times New Roman" panose="02020603050405020304" pitchFamily="18" charset="0"/>
              </a:rPr>
              <a:t>1</a:t>
            </a:r>
          </a:p>
          <a:p>
            <a:r>
              <a:rPr lang="zh-CN" altLang="en-US" b="1" dirty="0">
                <a:latin typeface="Times New Roman" panose="02020603050405020304" pitchFamily="18" charset="0"/>
                <a:cs typeface="Times New Roman" panose="02020603050405020304" pitchFamily="18" charset="0"/>
              </a:rPr>
              <a:t>截止时间：</a:t>
            </a:r>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月</a:t>
            </a:r>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日</a:t>
            </a:r>
            <a:r>
              <a:rPr lang="en-US" altLang="zh-CN" b="1" dirty="0">
                <a:solidFill>
                  <a:srgbClr val="FF0000"/>
                </a:solidFill>
                <a:latin typeface="Times New Roman" panose="02020603050405020304" pitchFamily="18" charset="0"/>
                <a:cs typeface="Times New Roman" panose="02020603050405020304" pitchFamily="18" charset="0"/>
              </a:rPr>
              <a:t> 23:00</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提交一个压缩包</a:t>
            </a:r>
            <a:r>
              <a:rPr lang="en-US" altLang="zh-CN" sz="2400" dirty="0">
                <a:latin typeface="Times New Roman" panose="02020603050405020304" pitchFamily="18" charset="0"/>
                <a:cs typeface="Times New Roman" panose="02020603050405020304" pitchFamily="18" charset="0"/>
              </a:rPr>
              <a:t>[CS/ICS]_20******_wangxiaoming.zip</a:t>
            </a:r>
            <a:r>
              <a:rPr lang="zh-CN" altLang="en-US" sz="2400" dirty="0">
                <a:latin typeface="Times New Roman" panose="02020603050405020304" pitchFamily="18" charset="0"/>
                <a:cs typeface="Times New Roman" panose="02020603050405020304" pitchFamily="18" charset="0"/>
              </a:rPr>
              <a:t>，内含：</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[CS/ICS]_20******_wangxiaoming.pdf</a:t>
            </a:r>
          </a:p>
          <a:p>
            <a:pPr lvl="1"/>
            <a:r>
              <a:rPr lang="en-US" altLang="zh-CN" sz="2000" dirty="0">
                <a:latin typeface="Times New Roman" panose="02020603050405020304" pitchFamily="18" charset="0"/>
                <a:cs typeface="Times New Roman" panose="02020603050405020304" pitchFamily="18" charset="0"/>
              </a:rPr>
              <a:t>/code</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计科同学为</a:t>
            </a:r>
            <a:r>
              <a:rPr lang="en-US" altLang="zh-CN" sz="2400" dirty="0">
                <a:latin typeface="Times New Roman" panose="02020603050405020304" pitchFamily="18" charset="0"/>
                <a:cs typeface="Times New Roman" panose="02020603050405020304" pitchFamily="18" charset="0"/>
              </a:rPr>
              <a:t>CS</a:t>
            </a:r>
            <a:r>
              <a:rPr lang="zh-CN" altLang="en-US" sz="2400" dirty="0">
                <a:latin typeface="Times New Roman" panose="02020603050405020304" pitchFamily="18" charset="0"/>
                <a:cs typeface="Times New Roman" panose="02020603050405020304" pitchFamily="18" charset="0"/>
              </a:rPr>
              <a:t>，信计同学为</a:t>
            </a:r>
            <a:r>
              <a:rPr lang="en-US" altLang="zh-CN" sz="2400" dirty="0">
                <a:latin typeface="Times New Roman" panose="02020603050405020304" pitchFamily="18" charset="0"/>
                <a:cs typeface="Times New Roman" panose="02020603050405020304" pitchFamily="18" charset="0"/>
              </a:rPr>
              <a:t>ICS</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提交最终版代码（本周要求的代码）即可，有多个代码文件需要写</a:t>
            </a:r>
            <a:r>
              <a:rPr lang="en-US" altLang="zh-CN" sz="2400" dirty="0">
                <a:latin typeface="Times New Roman" panose="02020603050405020304" pitchFamily="18" charset="0"/>
                <a:cs typeface="Times New Roman" panose="02020603050405020304" pitchFamily="18" charset="0"/>
              </a:rPr>
              <a:t>readme</a:t>
            </a:r>
          </a:p>
        </p:txBody>
      </p:sp>
    </p:spTree>
    <p:extLst>
      <p:ext uri="{BB962C8B-B14F-4D97-AF65-F5344CB8AC3E}">
        <p14:creationId xmlns:p14="http://schemas.microsoft.com/office/powerpoint/2010/main" val="42266644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37439-37D4-4085-8717-6DAD67150B6B}"/>
              </a:ext>
            </a:extLst>
          </p:cNvPr>
          <p:cNvSpPr>
            <a:spLocks noGrp="1"/>
          </p:cNvSpPr>
          <p:nvPr>
            <p:ph type="title"/>
          </p:nvPr>
        </p:nvSpPr>
        <p:spPr/>
        <p:txBody>
          <a:bodyPr/>
          <a:lstStyle/>
          <a:p>
            <a:r>
              <a:rPr lang="zh-CN" altLang="en-US" dirty="0"/>
              <a:t>实验</a:t>
            </a:r>
            <a:r>
              <a:rPr lang="en-US" altLang="zh-CN" dirty="0"/>
              <a:t>1</a:t>
            </a:r>
            <a:r>
              <a:rPr lang="zh-CN" altLang="en-US" dirty="0"/>
              <a:t>：验收</a:t>
            </a:r>
            <a:endParaRPr lang="zh-CN" altLang="en-US" dirty="0">
              <a:latin typeface="+mn-lt"/>
              <a:cs typeface="Times New Roman" panose="02020603050405020304" pitchFamily="18" charset="0"/>
            </a:endParaRPr>
          </a:p>
        </p:txBody>
      </p:sp>
      <p:sp>
        <p:nvSpPr>
          <p:cNvPr id="3" name="内容占位符 2">
            <a:extLst>
              <a:ext uri="{FF2B5EF4-FFF2-40B4-BE49-F238E27FC236}">
                <a16:creationId xmlns:a16="http://schemas.microsoft.com/office/drawing/2014/main" id="{1D62F3A9-3CBA-4198-B520-EFD3E04E4A9F}"/>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验收日期：</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日</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日实验课</a:t>
            </a:r>
          </a:p>
          <a:p>
            <a:r>
              <a:rPr lang="zh-CN" altLang="en-US" dirty="0">
                <a:latin typeface="Times New Roman" panose="02020603050405020304" pitchFamily="18" charset="0"/>
                <a:cs typeface="Times New Roman" panose="02020603050405020304" pitchFamily="18" charset="0"/>
              </a:rPr>
              <a:t>验收形式：课上验收时当场跑程序，</a:t>
            </a:r>
            <a:r>
              <a:rPr lang="en-US" altLang="zh-CN" dirty="0">
                <a:latin typeface="Times New Roman" panose="02020603050405020304" pitchFamily="18" charset="0"/>
                <a:cs typeface="Times New Roman" panose="02020603050405020304" pitchFamily="18" charset="0"/>
              </a:rPr>
              <a:t>TA</a:t>
            </a:r>
            <a:r>
              <a:rPr lang="zh-CN" altLang="en-US" dirty="0">
                <a:latin typeface="Times New Roman" panose="02020603050405020304" pitchFamily="18" charset="0"/>
                <a:cs typeface="Times New Roman" panose="02020603050405020304" pitchFamily="18" charset="0"/>
              </a:rPr>
              <a:t>会根据结果判断算法是否正确。</a:t>
            </a:r>
          </a:p>
        </p:txBody>
      </p:sp>
    </p:spTree>
    <p:extLst>
      <p:ext uri="{BB962C8B-B14F-4D97-AF65-F5344CB8AC3E}">
        <p14:creationId xmlns:p14="http://schemas.microsoft.com/office/powerpoint/2010/main" val="106370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39C0-4580-4423-BC7B-5814E978B0DA}"/>
              </a:ext>
            </a:extLst>
          </p:cNvPr>
          <p:cNvSpPr>
            <a:spLocks noGrp="1"/>
          </p:cNvSpPr>
          <p:nvPr>
            <p:ph type="title"/>
          </p:nvPr>
        </p:nvSpPr>
        <p:spPr/>
        <p:txBody>
          <a:bodyPr/>
          <a:lstStyle/>
          <a:p>
            <a:r>
              <a:rPr lang="en-US" altLang="zh-CN" dirty="0"/>
              <a:t>Hello World</a:t>
            </a:r>
            <a:r>
              <a:rPr lang="zh-CN" altLang="en-US" dirty="0"/>
              <a:t>程序与运行</a:t>
            </a:r>
          </a:p>
        </p:txBody>
      </p:sp>
      <p:sp>
        <p:nvSpPr>
          <p:cNvPr id="3" name="内容占位符 2">
            <a:extLst>
              <a:ext uri="{FF2B5EF4-FFF2-40B4-BE49-F238E27FC236}">
                <a16:creationId xmlns:a16="http://schemas.microsoft.com/office/drawing/2014/main" id="{BCA5EDB6-D7C7-48BE-85CB-96CCBCB4B116}"/>
              </a:ext>
            </a:extLst>
          </p:cNvPr>
          <p:cNvSpPr>
            <a:spLocks noGrp="1"/>
          </p:cNvSpPr>
          <p:nvPr>
            <p:ph idx="1"/>
          </p:nvPr>
        </p:nvSpPr>
        <p:spPr/>
        <p:txBody>
          <a:bodyPr/>
          <a:lstStyle/>
          <a:p>
            <a:r>
              <a:rPr lang="en-US" altLang="zh-CN" dirty="0"/>
              <a:t>Hello World</a:t>
            </a:r>
            <a:r>
              <a:rPr lang="zh-CN" altLang="en-US" dirty="0"/>
              <a:t>程序</a:t>
            </a:r>
            <a:endParaRPr lang="en-US" altLang="zh-CN" dirty="0"/>
          </a:p>
          <a:p>
            <a:endParaRPr lang="en-US" altLang="zh-CN" dirty="0"/>
          </a:p>
          <a:p>
            <a:endParaRPr lang="en-US" altLang="zh-CN" dirty="0"/>
          </a:p>
          <a:p>
            <a:pPr lvl="1"/>
            <a:r>
              <a:rPr lang="zh-CN" altLang="en-US" dirty="0"/>
              <a:t>注意：一行为一条语句，而不是分号分隔</a:t>
            </a:r>
            <a:endParaRPr lang="en-US" altLang="zh-CN" dirty="0"/>
          </a:p>
          <a:p>
            <a:endParaRPr lang="en-US" altLang="zh-CN" dirty="0"/>
          </a:p>
          <a:p>
            <a:r>
              <a:rPr lang="zh-CN" altLang="en-US" dirty="0"/>
              <a:t>由</a:t>
            </a:r>
            <a:r>
              <a:rPr lang="en-US" altLang="zh-CN" dirty="0">
                <a:solidFill>
                  <a:srgbClr val="FF0000"/>
                </a:solidFill>
              </a:rPr>
              <a:t>Python</a:t>
            </a:r>
            <a:r>
              <a:rPr lang="zh-CN" altLang="en-US" dirty="0">
                <a:solidFill>
                  <a:srgbClr val="FF0000"/>
                </a:solidFill>
              </a:rPr>
              <a:t>解释器</a:t>
            </a:r>
            <a:r>
              <a:rPr lang="zh-CN" altLang="en-US" dirty="0"/>
              <a:t>运行</a:t>
            </a:r>
            <a:endParaRPr lang="en-US" altLang="zh-CN" dirty="0"/>
          </a:p>
          <a:p>
            <a:pPr lvl="1"/>
            <a:r>
              <a:rPr lang="zh-CN" altLang="en-US" dirty="0"/>
              <a:t>命令行运行：直接运行语句</a:t>
            </a:r>
            <a:endParaRPr lang="en-US" altLang="zh-CN" dirty="0"/>
          </a:p>
          <a:p>
            <a:pPr lvl="1"/>
            <a:r>
              <a:rPr lang="zh-CN" altLang="en-US" dirty="0"/>
              <a:t>命令行运行：运行</a:t>
            </a:r>
            <a:r>
              <a:rPr lang="en-US" altLang="zh-CN" dirty="0"/>
              <a:t>.</a:t>
            </a:r>
            <a:r>
              <a:rPr lang="en-US" altLang="zh-CN" dirty="0" err="1"/>
              <a:t>py</a:t>
            </a:r>
            <a:r>
              <a:rPr lang="zh-CN" altLang="en-US" dirty="0"/>
              <a:t>文件</a:t>
            </a:r>
            <a:endParaRPr lang="en-US" altLang="zh-CN" dirty="0"/>
          </a:p>
          <a:p>
            <a:pPr lvl="1"/>
            <a:r>
              <a:rPr lang="zh-CN" altLang="en-US" dirty="0"/>
              <a:t>文本编辑器或</a:t>
            </a:r>
            <a:r>
              <a:rPr lang="en-US" altLang="zh-CN" dirty="0"/>
              <a:t>IDE</a:t>
            </a:r>
            <a:r>
              <a:rPr lang="zh-CN" altLang="en-US" dirty="0"/>
              <a:t>运行</a:t>
            </a:r>
            <a:r>
              <a:rPr lang="en-US" altLang="zh-CN" dirty="0"/>
              <a:t>.</a:t>
            </a:r>
            <a:r>
              <a:rPr lang="en-US" altLang="zh-CN" dirty="0" err="1"/>
              <a:t>py</a:t>
            </a:r>
            <a:r>
              <a:rPr lang="zh-CN" altLang="en-US" dirty="0"/>
              <a:t>文件</a:t>
            </a:r>
          </a:p>
        </p:txBody>
      </p:sp>
      <p:sp>
        <p:nvSpPr>
          <p:cNvPr id="4" name="文本框 3">
            <a:extLst>
              <a:ext uri="{FF2B5EF4-FFF2-40B4-BE49-F238E27FC236}">
                <a16:creationId xmlns:a16="http://schemas.microsoft.com/office/drawing/2014/main" id="{1B9973E5-63EE-4CAB-8128-587A60DC5B1F}"/>
              </a:ext>
            </a:extLst>
          </p:cNvPr>
          <p:cNvSpPr txBox="1"/>
          <p:nvPr/>
        </p:nvSpPr>
        <p:spPr>
          <a:xfrm>
            <a:off x="1163053" y="2490538"/>
            <a:ext cx="2875547" cy="461665"/>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print("Hello World!")</a:t>
            </a:r>
            <a:endParaRPr lang="zh-CN" altLang="en-US" sz="24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512DCAF4-65C6-449C-8D90-8BF7DD12F123}"/>
              </a:ext>
            </a:extLst>
          </p:cNvPr>
          <p:cNvSpPr/>
          <p:nvPr/>
        </p:nvSpPr>
        <p:spPr>
          <a:xfrm>
            <a:off x="8952829" y="2218004"/>
            <a:ext cx="1598866"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Hello World!</a:t>
            </a:r>
          </a:p>
        </p:txBody>
      </p:sp>
    </p:spTree>
    <p:extLst>
      <p:ext uri="{BB962C8B-B14F-4D97-AF65-F5344CB8AC3E}">
        <p14:creationId xmlns:p14="http://schemas.microsoft.com/office/powerpoint/2010/main" val="153763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9C20AB-3901-4F7E-AAF4-23C8CE714863}"/>
              </a:ext>
            </a:extLst>
          </p:cNvPr>
          <p:cNvSpPr>
            <a:spLocks noGrp="1"/>
          </p:cNvSpPr>
          <p:nvPr>
            <p:ph type="title"/>
          </p:nvPr>
        </p:nvSpPr>
        <p:spPr/>
        <p:txBody>
          <a:bodyPr/>
          <a:lstStyle/>
          <a:p>
            <a:r>
              <a:rPr lang="en-US" altLang="zh-CN" dirty="0">
                <a:latin typeface="Times New Roman" panose="02020603050405020304" pitchFamily="18" charset="0"/>
                <a:ea typeface="Tahoma" panose="020B0604030504040204" pitchFamily="34" charset="0"/>
                <a:cs typeface="Times New Roman" panose="02020603050405020304" pitchFamily="18" charset="0"/>
              </a:rPr>
              <a:t>Thanks!</a:t>
            </a:r>
            <a:endParaRPr lang="zh-CN" altLang="en-US" dirty="0">
              <a:latin typeface="Times New Roman" panose="02020603050405020304" pitchFamily="18" charset="0"/>
              <a:cs typeface="Times New Roman" panose="02020603050405020304" pitchFamily="18" charset="0"/>
            </a:endParaRPr>
          </a:p>
        </p:txBody>
      </p:sp>
      <p:sp>
        <p:nvSpPr>
          <p:cNvPr id="5" name="文本占位符 4">
            <a:extLst>
              <a:ext uri="{FF2B5EF4-FFF2-40B4-BE49-F238E27FC236}">
                <a16:creationId xmlns:a16="http://schemas.microsoft.com/office/drawing/2014/main" id="{3CF106FD-5A8C-41BF-BA1E-66F1855C422F}"/>
              </a:ext>
            </a:extLst>
          </p:cNvPr>
          <p:cNvSpPr>
            <a:spLocks noGrp="1"/>
          </p:cNvSpPr>
          <p:nvPr>
            <p:ph type="body"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9669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42496-86B8-4A77-B34A-854F9C11E939}"/>
              </a:ext>
            </a:extLst>
          </p:cNvPr>
          <p:cNvSpPr>
            <a:spLocks noGrp="1"/>
          </p:cNvSpPr>
          <p:nvPr>
            <p:ph type="title"/>
          </p:nvPr>
        </p:nvSpPr>
        <p:spPr/>
        <p:txBody>
          <a:bodyPr/>
          <a:lstStyle/>
          <a:p>
            <a:r>
              <a:rPr lang="zh-CN" altLang="en-US" dirty="0"/>
              <a:t>附录</a:t>
            </a:r>
          </a:p>
        </p:txBody>
      </p:sp>
      <p:sp>
        <p:nvSpPr>
          <p:cNvPr id="3" name="文本占位符 2">
            <a:extLst>
              <a:ext uri="{FF2B5EF4-FFF2-40B4-BE49-F238E27FC236}">
                <a16:creationId xmlns:a16="http://schemas.microsoft.com/office/drawing/2014/main" id="{5F40E5F3-C0C2-4CD6-8AD2-6EB20071A4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426226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515ED-D889-4258-BB83-0BBBC4BEC332}"/>
              </a:ext>
            </a:extLst>
          </p:cNvPr>
          <p:cNvSpPr>
            <a:spLocks noGrp="1"/>
          </p:cNvSpPr>
          <p:nvPr>
            <p:ph type="title"/>
          </p:nvPr>
        </p:nvSpPr>
        <p:spPr/>
        <p:txBody>
          <a:bodyPr/>
          <a:lstStyle/>
          <a:p>
            <a:r>
              <a:rPr lang="en-US" altLang="zh-CN" dirty="0"/>
              <a:t>Python</a:t>
            </a:r>
            <a:r>
              <a:rPr lang="zh-CN" altLang="en-US" dirty="0"/>
              <a:t>代码风格规范</a:t>
            </a:r>
          </a:p>
        </p:txBody>
      </p:sp>
      <p:sp>
        <p:nvSpPr>
          <p:cNvPr id="3" name="内容占位符 2">
            <a:extLst>
              <a:ext uri="{FF2B5EF4-FFF2-40B4-BE49-F238E27FC236}">
                <a16:creationId xmlns:a16="http://schemas.microsoft.com/office/drawing/2014/main" id="{8742F52A-B83F-43AA-9D03-F31A4D82E1D3}"/>
              </a:ext>
            </a:extLst>
          </p:cNvPr>
          <p:cNvSpPr>
            <a:spLocks noGrp="1"/>
          </p:cNvSpPr>
          <p:nvPr>
            <p:ph idx="1"/>
          </p:nvPr>
        </p:nvSpPr>
        <p:spPr/>
        <p:txBody>
          <a:bodyPr/>
          <a:lstStyle/>
          <a:p>
            <a:r>
              <a:rPr lang="zh-CN" altLang="en-US" dirty="0"/>
              <a:t>自行了解：</a:t>
            </a:r>
            <a:r>
              <a:rPr lang="en-US" altLang="zh-CN" dirty="0"/>
              <a:t>PEP 8</a:t>
            </a:r>
          </a:p>
          <a:p>
            <a:r>
              <a:rPr lang="en-US" altLang="zh-CN" dirty="0">
                <a:hlinkClick r:id="rId2"/>
              </a:rPr>
              <a:t>https://www.python.org/dev/peps/pep-0008/</a:t>
            </a:r>
            <a:endParaRPr lang="en-US" altLang="zh-CN" dirty="0"/>
          </a:p>
          <a:p>
            <a:endParaRPr lang="zh-CN" altLang="en-US" dirty="0"/>
          </a:p>
        </p:txBody>
      </p:sp>
    </p:spTree>
    <p:extLst>
      <p:ext uri="{BB962C8B-B14F-4D97-AF65-F5344CB8AC3E}">
        <p14:creationId xmlns:p14="http://schemas.microsoft.com/office/powerpoint/2010/main" val="3429329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975574D-4F6F-42C1-ACB5-FD71BE82DFAB}"/>
              </a:ext>
            </a:extLst>
          </p:cNvPr>
          <p:cNvSpPr>
            <a:spLocks noGrp="1"/>
          </p:cNvSpPr>
          <p:nvPr>
            <p:ph type="title"/>
          </p:nvPr>
        </p:nvSpPr>
        <p:spPr/>
        <p:txBody>
          <a:bodyPr/>
          <a:lstStyle/>
          <a:p>
            <a:r>
              <a:rPr lang="en-US" altLang="zh-CN" dirty="0"/>
              <a:t>Python</a:t>
            </a:r>
            <a:r>
              <a:rPr lang="zh-CN" altLang="en-US" dirty="0"/>
              <a:t>之禅</a:t>
            </a:r>
          </a:p>
        </p:txBody>
      </p:sp>
      <p:sp>
        <p:nvSpPr>
          <p:cNvPr id="5" name="内容占位符 4">
            <a:extLst>
              <a:ext uri="{FF2B5EF4-FFF2-40B4-BE49-F238E27FC236}">
                <a16:creationId xmlns:a16="http://schemas.microsoft.com/office/drawing/2014/main" id="{FA71EC63-2B0D-4D83-907C-C7D9FDB59C09}"/>
              </a:ext>
            </a:extLst>
          </p:cNvPr>
          <p:cNvSpPr>
            <a:spLocks noGrp="1"/>
          </p:cNvSpPr>
          <p:nvPr>
            <p:ph idx="1"/>
          </p:nvPr>
        </p:nvSpPr>
        <p:spPr/>
        <p:txBody>
          <a:bodyPr/>
          <a:lstStyle/>
          <a:p>
            <a:r>
              <a:rPr lang="zh-CN" altLang="en-US" dirty="0"/>
              <a:t>在</a:t>
            </a:r>
            <a:r>
              <a:rPr lang="en-US" altLang="zh-CN" dirty="0"/>
              <a:t>Python</a:t>
            </a:r>
            <a:r>
              <a:rPr lang="zh-CN" altLang="en-US" dirty="0"/>
              <a:t>命令行中输入</a:t>
            </a:r>
            <a:r>
              <a:rPr lang="en-US" altLang="zh-CN" dirty="0"/>
              <a:t>import this</a:t>
            </a:r>
            <a:r>
              <a:rPr lang="zh-CN" altLang="en-US" dirty="0"/>
              <a:t>并回车，发现</a:t>
            </a:r>
            <a:r>
              <a:rPr lang="en-US" altLang="zh-CN" dirty="0"/>
              <a:t>Python</a:t>
            </a:r>
            <a:r>
              <a:rPr lang="zh-CN" altLang="en-US" dirty="0"/>
              <a:t>的隐藏彩蛋</a:t>
            </a:r>
          </a:p>
        </p:txBody>
      </p:sp>
      <p:pic>
        <p:nvPicPr>
          <p:cNvPr id="3" name="图片 2">
            <a:extLst>
              <a:ext uri="{FF2B5EF4-FFF2-40B4-BE49-F238E27FC236}">
                <a16:creationId xmlns:a16="http://schemas.microsoft.com/office/drawing/2014/main" id="{E00857A1-9E6A-4468-A4CF-6E501291709A}"/>
              </a:ext>
            </a:extLst>
          </p:cNvPr>
          <p:cNvPicPr>
            <a:picLocks noChangeAspect="1"/>
          </p:cNvPicPr>
          <p:nvPr/>
        </p:nvPicPr>
        <p:blipFill>
          <a:blip r:embed="rId2"/>
          <a:stretch>
            <a:fillRect/>
          </a:stretch>
        </p:blipFill>
        <p:spPr>
          <a:xfrm>
            <a:off x="2739395" y="2359581"/>
            <a:ext cx="6304840" cy="4059073"/>
          </a:xfrm>
          <a:prstGeom prst="rect">
            <a:avLst/>
          </a:prstGeom>
        </p:spPr>
      </p:pic>
    </p:spTree>
    <p:extLst>
      <p:ext uri="{BB962C8B-B14F-4D97-AF65-F5344CB8AC3E}">
        <p14:creationId xmlns:p14="http://schemas.microsoft.com/office/powerpoint/2010/main" val="135936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5878F9-B45D-4F92-9A5D-B63F618B17B3}"/>
              </a:ext>
            </a:extLst>
          </p:cNvPr>
          <p:cNvSpPr>
            <a:spLocks noGrp="1"/>
          </p:cNvSpPr>
          <p:nvPr>
            <p:ph type="title"/>
          </p:nvPr>
        </p:nvSpPr>
        <p:spPr/>
        <p:txBody>
          <a:bodyPr/>
          <a:lstStyle/>
          <a:p>
            <a:r>
              <a:rPr lang="zh-CN" altLang="en-US" dirty="0"/>
              <a:t>安装：</a:t>
            </a:r>
            <a:r>
              <a:rPr lang="en-US" altLang="zh-CN" dirty="0"/>
              <a:t>Windows</a:t>
            </a:r>
            <a:endParaRPr lang="zh-CN" altLang="en-US" dirty="0"/>
          </a:p>
        </p:txBody>
      </p:sp>
      <p:sp>
        <p:nvSpPr>
          <p:cNvPr id="5" name="内容占位符 4">
            <a:extLst>
              <a:ext uri="{FF2B5EF4-FFF2-40B4-BE49-F238E27FC236}">
                <a16:creationId xmlns:a16="http://schemas.microsoft.com/office/drawing/2014/main" id="{ACD0B916-0DF5-473E-A156-AC27521428F6}"/>
              </a:ext>
            </a:extLst>
          </p:cNvPr>
          <p:cNvSpPr>
            <a:spLocks noGrp="1"/>
          </p:cNvSpPr>
          <p:nvPr>
            <p:ph idx="1"/>
          </p:nvPr>
        </p:nvSpPr>
        <p:spPr>
          <a:xfrm>
            <a:off x="838199" y="1825625"/>
            <a:ext cx="10951029" cy="4351338"/>
          </a:xfrm>
        </p:spPr>
        <p:txBody>
          <a:bodyPr/>
          <a:lstStyle/>
          <a:p>
            <a:r>
              <a:rPr lang="en-US" altLang="zh-CN" dirty="0"/>
              <a:t>1. </a:t>
            </a:r>
            <a:r>
              <a:rPr lang="zh-CN" altLang="en-US" dirty="0"/>
              <a:t>访问</a:t>
            </a:r>
            <a:r>
              <a:rPr lang="en-US" altLang="zh-CN" dirty="0"/>
              <a:t>Python</a:t>
            </a:r>
            <a:r>
              <a:rPr lang="zh-CN" altLang="en-US" dirty="0"/>
              <a:t>官网：</a:t>
            </a:r>
            <a:r>
              <a:rPr lang="en-US" altLang="zh-CN" dirty="0">
                <a:hlinkClick r:id="rId3"/>
              </a:rPr>
              <a:t>https://www.python.org/</a:t>
            </a:r>
            <a:r>
              <a:rPr lang="zh-CN" altLang="en-US" dirty="0"/>
              <a:t>，下载安装包；</a:t>
            </a:r>
            <a:endParaRPr lang="en-US" altLang="zh-CN" dirty="0"/>
          </a:p>
          <a:p>
            <a:r>
              <a:rPr lang="en-US" altLang="zh-CN" dirty="0"/>
              <a:t>2. </a:t>
            </a:r>
            <a:r>
              <a:rPr lang="zh-CN" altLang="en-US" dirty="0"/>
              <a:t>使用安装包进行安装，并在运行时勾选：</a:t>
            </a:r>
            <a:r>
              <a:rPr lang="en-US" altLang="zh-CN" dirty="0"/>
              <a:t>Add Python to PATH</a:t>
            </a:r>
            <a:r>
              <a:rPr lang="zh-CN" altLang="en-US" dirty="0"/>
              <a:t>；</a:t>
            </a:r>
            <a:endParaRPr lang="en-US" altLang="zh-CN" dirty="0"/>
          </a:p>
          <a:p>
            <a:pPr lvl="1"/>
            <a:r>
              <a:rPr lang="zh-CN" altLang="en-US" dirty="0"/>
              <a:t>否则，你需要手动配置环境变量</a:t>
            </a:r>
            <a:endParaRPr lang="en-US" altLang="zh-CN" dirty="0"/>
          </a:p>
          <a:p>
            <a:r>
              <a:rPr lang="en-US" altLang="zh-CN" dirty="0"/>
              <a:t>3. </a:t>
            </a:r>
            <a:r>
              <a:rPr lang="zh-CN" altLang="en-US" dirty="0"/>
              <a:t>安装完成，打开终端输入如下命令，验证是否成功安装：</a:t>
            </a:r>
            <a:endParaRPr lang="en-US" altLang="zh-CN" dirty="0"/>
          </a:p>
          <a:p>
            <a:pPr lvl="1"/>
            <a:r>
              <a:rPr lang="en-US" altLang="zh-CN" dirty="0"/>
              <a:t>python --version</a:t>
            </a:r>
          </a:p>
          <a:p>
            <a:endParaRPr lang="en-US" altLang="zh-CN" dirty="0"/>
          </a:p>
          <a:p>
            <a:r>
              <a:rPr lang="zh-CN" altLang="en-US" dirty="0"/>
              <a:t>▲</a:t>
            </a:r>
            <a:r>
              <a:rPr lang="en-US" altLang="zh-CN" dirty="0"/>
              <a:t>. </a:t>
            </a:r>
            <a:r>
              <a:rPr lang="zh-CN" altLang="en-US" dirty="0"/>
              <a:t>若无文本编辑器或</a:t>
            </a:r>
            <a:r>
              <a:rPr lang="en-US" altLang="zh-CN" dirty="0"/>
              <a:t>IDE</a:t>
            </a:r>
            <a:r>
              <a:rPr lang="zh-CN" altLang="en-US" dirty="0"/>
              <a:t>，建议安装。</a:t>
            </a:r>
            <a:endParaRPr lang="en-US" altLang="zh-CN" dirty="0"/>
          </a:p>
          <a:p>
            <a:pPr lvl="1"/>
            <a:r>
              <a:rPr lang="zh-CN" altLang="en-US" dirty="0"/>
              <a:t>文本编辑器，如</a:t>
            </a:r>
            <a:r>
              <a:rPr lang="en-US" altLang="zh-CN" dirty="0" err="1"/>
              <a:t>Geany</a:t>
            </a:r>
            <a:r>
              <a:rPr lang="zh-CN" altLang="en-US" dirty="0"/>
              <a:t>、</a:t>
            </a:r>
            <a:r>
              <a:rPr lang="en-US" altLang="zh-CN" dirty="0"/>
              <a:t>Sublime Text</a:t>
            </a:r>
            <a:r>
              <a:rPr lang="zh-CN" altLang="en-US" dirty="0"/>
              <a:t>；</a:t>
            </a:r>
            <a:endParaRPr lang="en-US" altLang="zh-CN" dirty="0"/>
          </a:p>
          <a:p>
            <a:pPr lvl="1"/>
            <a:r>
              <a:rPr lang="en-US" altLang="zh-CN" dirty="0"/>
              <a:t>IDE</a:t>
            </a:r>
            <a:r>
              <a:rPr lang="zh-CN" altLang="en-US" dirty="0"/>
              <a:t>，如</a:t>
            </a:r>
            <a:r>
              <a:rPr lang="en-US" altLang="zh-CN" dirty="0" err="1"/>
              <a:t>Pycharm</a:t>
            </a:r>
            <a:r>
              <a:rPr lang="zh-CN" altLang="en-US" dirty="0"/>
              <a:t>、</a:t>
            </a:r>
            <a:r>
              <a:rPr lang="en-US" altLang="zh-CN" dirty="0"/>
              <a:t>VS Code</a:t>
            </a:r>
            <a:r>
              <a:rPr lang="zh-CN" altLang="en-US" dirty="0"/>
              <a:t>；</a:t>
            </a:r>
            <a:endParaRPr lang="en-US" altLang="zh-CN" dirty="0"/>
          </a:p>
        </p:txBody>
      </p:sp>
    </p:spTree>
    <p:extLst>
      <p:ext uri="{BB962C8B-B14F-4D97-AF65-F5344CB8AC3E}">
        <p14:creationId xmlns:p14="http://schemas.microsoft.com/office/powerpoint/2010/main" val="216101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748F7-5B95-46F1-A044-DF26FA275C6E}"/>
              </a:ext>
            </a:extLst>
          </p:cNvPr>
          <p:cNvSpPr>
            <a:spLocks noGrp="1"/>
          </p:cNvSpPr>
          <p:nvPr>
            <p:ph type="title"/>
          </p:nvPr>
        </p:nvSpPr>
        <p:spPr/>
        <p:txBody>
          <a:bodyPr/>
          <a:lstStyle/>
          <a:p>
            <a:r>
              <a:rPr lang="en-US" altLang="zh-CN" dirty="0"/>
              <a:t>Hello World</a:t>
            </a:r>
            <a:r>
              <a:rPr lang="zh-CN" altLang="en-US" dirty="0"/>
              <a:t>程序：注释</a:t>
            </a:r>
          </a:p>
        </p:txBody>
      </p:sp>
      <p:sp>
        <p:nvSpPr>
          <p:cNvPr id="3" name="内容占位符 2">
            <a:extLst>
              <a:ext uri="{FF2B5EF4-FFF2-40B4-BE49-F238E27FC236}">
                <a16:creationId xmlns:a16="http://schemas.microsoft.com/office/drawing/2014/main" id="{CE8BD445-00BD-4CBC-83B2-9EFC0202EC3B}"/>
              </a:ext>
            </a:extLst>
          </p:cNvPr>
          <p:cNvSpPr>
            <a:spLocks noGrp="1"/>
          </p:cNvSpPr>
          <p:nvPr>
            <p:ph idx="1"/>
          </p:nvPr>
        </p:nvSpPr>
        <p:spPr/>
        <p:txBody>
          <a:bodyPr/>
          <a:lstStyle/>
          <a:p>
            <a:r>
              <a:rPr lang="zh-CN" altLang="en-US" dirty="0"/>
              <a:t>井号（＃）注释单行</a:t>
            </a:r>
            <a:endParaRPr lang="en-US" altLang="zh-CN" dirty="0"/>
          </a:p>
          <a:p>
            <a:r>
              <a:rPr lang="zh-CN" altLang="en-US" dirty="0"/>
              <a:t>三个单</a:t>
            </a:r>
            <a:r>
              <a:rPr lang="en-US" altLang="zh-CN" dirty="0"/>
              <a:t>/</a:t>
            </a:r>
            <a:r>
              <a:rPr lang="zh-CN" altLang="en-US" dirty="0"/>
              <a:t>双引号注释多行</a:t>
            </a:r>
            <a:endParaRPr lang="en-US" altLang="zh-CN" dirty="0"/>
          </a:p>
          <a:p>
            <a:endParaRPr lang="zh-CN" altLang="en-US" dirty="0"/>
          </a:p>
        </p:txBody>
      </p:sp>
      <p:sp>
        <p:nvSpPr>
          <p:cNvPr id="4" name="文本框 3">
            <a:extLst>
              <a:ext uri="{FF2B5EF4-FFF2-40B4-BE49-F238E27FC236}">
                <a16:creationId xmlns:a16="http://schemas.microsoft.com/office/drawing/2014/main" id="{77559964-A2BE-4178-A6FA-1DB59B4EBE5D}"/>
              </a:ext>
            </a:extLst>
          </p:cNvPr>
          <p:cNvSpPr txBox="1"/>
          <p:nvPr/>
        </p:nvSpPr>
        <p:spPr>
          <a:xfrm>
            <a:off x="1138990" y="3100390"/>
            <a:ext cx="3204410" cy="3477875"/>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My first Python program</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a Hello World program</a:t>
            </a:r>
          </a:p>
          <a:p>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print a Hello World message</a:t>
            </a:r>
          </a:p>
          <a:p>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print("Hello World!")</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2B7D3DA-20B9-4BDD-9C91-DE332F3FDB3F}"/>
              </a:ext>
            </a:extLst>
          </p:cNvPr>
          <p:cNvSpPr txBox="1"/>
          <p:nvPr/>
        </p:nvSpPr>
        <p:spPr>
          <a:xfrm>
            <a:off x="10936057" y="1456293"/>
            <a:ext cx="835485" cy="369332"/>
          </a:xfrm>
          <a:prstGeom prst="rect">
            <a:avLst/>
          </a:prstGeom>
          <a:noFill/>
        </p:spPr>
        <p:txBody>
          <a:bodyPr wrap="none" rtlCol="0">
            <a:spAutoFit/>
          </a:bodyPr>
          <a:lstStyle/>
          <a:p>
            <a:r>
              <a:rPr lang="en-US" altLang="zh-CN" dirty="0"/>
              <a:t>1-1.py</a:t>
            </a:r>
            <a:endParaRPr lang="zh-CN" altLang="en-US" dirty="0"/>
          </a:p>
        </p:txBody>
      </p:sp>
    </p:spTree>
    <p:extLst>
      <p:ext uri="{BB962C8B-B14F-4D97-AF65-F5344CB8AC3E}">
        <p14:creationId xmlns:p14="http://schemas.microsoft.com/office/powerpoint/2010/main" val="400257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39C0-4580-4423-BC7B-5814E978B0DA}"/>
              </a:ext>
            </a:extLst>
          </p:cNvPr>
          <p:cNvSpPr>
            <a:spLocks noGrp="1"/>
          </p:cNvSpPr>
          <p:nvPr>
            <p:ph type="title"/>
          </p:nvPr>
        </p:nvSpPr>
        <p:spPr/>
        <p:txBody>
          <a:bodyPr/>
          <a:lstStyle/>
          <a:p>
            <a:r>
              <a:rPr lang="en-US" altLang="zh-CN" dirty="0"/>
              <a:t>Hello World</a:t>
            </a:r>
            <a:r>
              <a:rPr lang="zh-CN" altLang="en-US" dirty="0"/>
              <a:t>程序：变量</a:t>
            </a:r>
          </a:p>
        </p:txBody>
      </p:sp>
      <p:sp>
        <p:nvSpPr>
          <p:cNvPr id="3" name="内容占位符 2">
            <a:extLst>
              <a:ext uri="{FF2B5EF4-FFF2-40B4-BE49-F238E27FC236}">
                <a16:creationId xmlns:a16="http://schemas.microsoft.com/office/drawing/2014/main" id="{BCA5EDB6-D7C7-48BE-85CB-96CCBCB4B116}"/>
              </a:ext>
            </a:extLst>
          </p:cNvPr>
          <p:cNvSpPr>
            <a:spLocks noGrp="1"/>
          </p:cNvSpPr>
          <p:nvPr>
            <p:ph idx="1"/>
          </p:nvPr>
        </p:nvSpPr>
        <p:spPr>
          <a:xfrm>
            <a:off x="838199" y="1825624"/>
            <a:ext cx="10688053" cy="5032376"/>
          </a:xfrm>
        </p:spPr>
        <p:txBody>
          <a:bodyPr>
            <a:normAutofit/>
          </a:bodyPr>
          <a:lstStyle/>
          <a:p>
            <a:r>
              <a:rPr lang="zh-CN" altLang="en-US" dirty="0"/>
              <a:t>用一个变量存储字符串</a:t>
            </a:r>
            <a:r>
              <a:rPr lang="en-US" altLang="zh-CN" dirty="0"/>
              <a:t>”Hello World!”</a:t>
            </a:r>
          </a:p>
          <a:p>
            <a:endParaRPr lang="en-US" altLang="zh-CN" dirty="0"/>
          </a:p>
          <a:p>
            <a:endParaRPr lang="en-US" altLang="zh-CN" dirty="0"/>
          </a:p>
          <a:p>
            <a:endParaRPr lang="en-US" altLang="zh-CN" dirty="0"/>
          </a:p>
          <a:p>
            <a:r>
              <a:rPr lang="en-US" altLang="zh-CN" dirty="0"/>
              <a:t>Python</a:t>
            </a:r>
            <a:r>
              <a:rPr lang="zh-CN" altLang="en-US" dirty="0"/>
              <a:t>是动态类型语言，变量不需要声明类型</a:t>
            </a:r>
            <a:endParaRPr lang="en-US" altLang="zh-CN" dirty="0"/>
          </a:p>
          <a:p>
            <a:r>
              <a:rPr lang="zh-CN" altLang="en-US" dirty="0"/>
              <a:t>变量名</a:t>
            </a:r>
            <a:endParaRPr lang="en-US" altLang="zh-CN" dirty="0"/>
          </a:p>
          <a:p>
            <a:pPr lvl="1"/>
            <a:r>
              <a:rPr lang="zh-CN" altLang="en-US" dirty="0"/>
              <a:t>变量名只能包括字母、数字和下划线；</a:t>
            </a:r>
            <a:endParaRPr lang="en-US" altLang="zh-CN" dirty="0"/>
          </a:p>
          <a:p>
            <a:pPr lvl="1"/>
            <a:r>
              <a:rPr lang="zh-CN" altLang="en-US" dirty="0"/>
              <a:t>变量名不能以数字开头，不能包含空格；</a:t>
            </a:r>
            <a:endParaRPr lang="en-US" altLang="zh-CN" dirty="0"/>
          </a:p>
          <a:p>
            <a:pPr lvl="1"/>
            <a:r>
              <a:rPr lang="en-US" altLang="zh-CN" dirty="0"/>
              <a:t>Python</a:t>
            </a:r>
            <a:r>
              <a:rPr lang="zh-CN" altLang="en-US" dirty="0"/>
              <a:t>关键字和函数名最好不要用作变量名。</a:t>
            </a:r>
            <a:endParaRPr lang="en-US" altLang="zh-CN" dirty="0"/>
          </a:p>
        </p:txBody>
      </p:sp>
      <p:sp>
        <p:nvSpPr>
          <p:cNvPr id="4" name="文本框 3">
            <a:extLst>
              <a:ext uri="{FF2B5EF4-FFF2-40B4-BE49-F238E27FC236}">
                <a16:creationId xmlns:a16="http://schemas.microsoft.com/office/drawing/2014/main" id="{9DD6D7E7-1018-4FFD-AC1B-8DF9086C46E2}"/>
              </a:ext>
            </a:extLst>
          </p:cNvPr>
          <p:cNvSpPr txBox="1"/>
          <p:nvPr/>
        </p:nvSpPr>
        <p:spPr>
          <a:xfrm>
            <a:off x="1163052" y="2490538"/>
            <a:ext cx="3497847" cy="830997"/>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message = "Hello World!"</a:t>
            </a:r>
          </a:p>
          <a:p>
            <a:r>
              <a:rPr lang="en-US" altLang="zh-CN" sz="2400" dirty="0">
                <a:latin typeface="Times New Roman" panose="02020603050405020304" pitchFamily="18" charset="0"/>
                <a:cs typeface="Times New Roman" panose="02020603050405020304" pitchFamily="18" charset="0"/>
              </a:rPr>
              <a:t>print(message)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80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39C0-4580-4423-BC7B-5814E978B0DA}"/>
              </a:ext>
            </a:extLst>
          </p:cNvPr>
          <p:cNvSpPr>
            <a:spLocks noGrp="1"/>
          </p:cNvSpPr>
          <p:nvPr>
            <p:ph type="title"/>
          </p:nvPr>
        </p:nvSpPr>
        <p:spPr/>
        <p:txBody>
          <a:bodyPr/>
          <a:lstStyle/>
          <a:p>
            <a:r>
              <a:rPr lang="en-US" altLang="zh-CN" dirty="0"/>
              <a:t>Hello World</a:t>
            </a:r>
            <a:r>
              <a:rPr lang="zh-CN" altLang="en-US" dirty="0"/>
              <a:t>程序：输出</a:t>
            </a:r>
          </a:p>
        </p:txBody>
      </p:sp>
      <p:sp>
        <p:nvSpPr>
          <p:cNvPr id="3" name="内容占位符 2">
            <a:extLst>
              <a:ext uri="{FF2B5EF4-FFF2-40B4-BE49-F238E27FC236}">
                <a16:creationId xmlns:a16="http://schemas.microsoft.com/office/drawing/2014/main" id="{BCA5EDB6-D7C7-48BE-85CB-96CCBCB4B116}"/>
              </a:ext>
            </a:extLst>
          </p:cNvPr>
          <p:cNvSpPr>
            <a:spLocks noGrp="1"/>
          </p:cNvSpPr>
          <p:nvPr>
            <p:ph idx="1"/>
          </p:nvPr>
        </p:nvSpPr>
        <p:spPr>
          <a:xfrm>
            <a:off x="838199" y="1825624"/>
            <a:ext cx="10688053" cy="5032376"/>
          </a:xfrm>
        </p:spPr>
        <p:txBody>
          <a:bodyPr>
            <a:normAutofit/>
          </a:bodyPr>
          <a:lstStyle/>
          <a:p>
            <a:r>
              <a:rPr lang="en-US" altLang="zh-CN" dirty="0"/>
              <a:t>print</a:t>
            </a:r>
            <a:r>
              <a:rPr lang="zh-CN" altLang="en-US" dirty="0"/>
              <a:t>函数</a:t>
            </a:r>
            <a:endParaRPr lang="en-US" altLang="zh-CN" dirty="0"/>
          </a:p>
          <a:p>
            <a:pPr lvl="1"/>
            <a:r>
              <a:rPr lang="zh-CN" altLang="en-US" dirty="0"/>
              <a:t>输入参数为要打印的对象；</a:t>
            </a:r>
            <a:endParaRPr lang="en-US" altLang="zh-CN" dirty="0"/>
          </a:p>
          <a:p>
            <a:pPr lvl="1"/>
            <a:r>
              <a:rPr lang="zh-CN" altLang="en-US" dirty="0"/>
              <a:t>可接收一个或多个参数；</a:t>
            </a:r>
            <a:endParaRPr lang="en-US" altLang="zh-CN" dirty="0"/>
          </a:p>
          <a:p>
            <a:pPr lvl="1"/>
            <a:r>
              <a:rPr lang="en-US" altLang="zh-CN" dirty="0" err="1"/>
              <a:t>sep</a:t>
            </a:r>
            <a:r>
              <a:rPr lang="zh-CN" altLang="en-US" dirty="0"/>
              <a:t>参数，默认值为</a:t>
            </a:r>
            <a:r>
              <a:rPr lang="en-US" altLang="zh-CN" dirty="0"/>
              <a:t>” ”</a:t>
            </a:r>
            <a:r>
              <a:rPr lang="zh-CN" altLang="en-US" dirty="0"/>
              <a:t>（即多个输出内容之间，默认由空格分开）；</a:t>
            </a:r>
            <a:endParaRPr lang="en-US" altLang="zh-CN"/>
          </a:p>
          <a:p>
            <a:pPr lvl="1"/>
            <a:r>
              <a:rPr lang="en-US" altLang="zh-CN"/>
              <a:t>end</a:t>
            </a:r>
            <a:r>
              <a:rPr lang="zh-CN" altLang="en-US" dirty="0"/>
              <a:t>参数，默认值为</a:t>
            </a:r>
            <a:r>
              <a:rPr lang="en-US" altLang="zh-CN" dirty="0"/>
              <a:t>”\n”</a:t>
            </a:r>
            <a:r>
              <a:rPr lang="zh-CN" altLang="en-US" dirty="0"/>
              <a:t>（即</a:t>
            </a:r>
            <a:r>
              <a:rPr lang="en-US" altLang="zh-CN" dirty="0"/>
              <a:t>print</a:t>
            </a:r>
            <a:r>
              <a:rPr lang="zh-CN" altLang="en-US" dirty="0"/>
              <a:t>后默认换行）。</a:t>
            </a:r>
          </a:p>
          <a:p>
            <a:pPr lvl="1"/>
            <a:endParaRPr lang="en-US" altLang="zh-CN" dirty="0"/>
          </a:p>
          <a:p>
            <a:r>
              <a:rPr lang="zh-CN" altLang="en-US" dirty="0"/>
              <a:t>多条消息的输出</a:t>
            </a:r>
            <a:endParaRPr lang="en-US" altLang="zh-CN" dirty="0"/>
          </a:p>
          <a:p>
            <a:endParaRPr lang="en-US" altLang="zh-CN" dirty="0"/>
          </a:p>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9DD6D7E7-1018-4FFD-AC1B-8DF9086C46E2}"/>
              </a:ext>
            </a:extLst>
          </p:cNvPr>
          <p:cNvSpPr txBox="1"/>
          <p:nvPr/>
        </p:nvSpPr>
        <p:spPr>
          <a:xfrm>
            <a:off x="1163050" y="4814638"/>
            <a:ext cx="7015749" cy="1569660"/>
          </a:xfrm>
          <a:prstGeom prst="rect">
            <a:avLst/>
          </a:prstGeom>
          <a:noFill/>
          <a:ln>
            <a:solidFill>
              <a:schemeClr val="tx1"/>
            </a:solidFill>
          </a:ln>
        </p:spPr>
        <p:txBody>
          <a:bodyPr wrap="square" rtlCol="0">
            <a:spAutoFit/>
          </a:bodyPr>
          <a:lstStyle/>
          <a:p>
            <a:r>
              <a:rPr lang="da-DK" altLang="zh-CN" sz="2400" dirty="0">
                <a:latin typeface="Times New Roman" panose="02020603050405020304" pitchFamily="18" charset="0"/>
                <a:cs typeface="Times New Roman" panose="02020603050405020304" pitchFamily="18" charset="0"/>
              </a:rPr>
              <a:t>message_1 = "Hello World!"</a:t>
            </a:r>
          </a:p>
          <a:p>
            <a:r>
              <a:rPr lang="da-DK" altLang="zh-CN" sz="2400" dirty="0">
                <a:latin typeface="Times New Roman" panose="02020603050405020304" pitchFamily="18" charset="0"/>
                <a:cs typeface="Times New Roman" panose="02020603050405020304" pitchFamily="18" charset="0"/>
              </a:rPr>
              <a:t>message_2 = 2022</a:t>
            </a:r>
          </a:p>
          <a:p>
            <a:r>
              <a:rPr lang="da-DK" altLang="zh-CN" sz="2400" dirty="0">
                <a:latin typeface="Times New Roman" panose="02020603050405020304" pitchFamily="18" charset="0"/>
                <a:cs typeface="Times New Roman" panose="02020603050405020304" pitchFamily="18" charset="0"/>
              </a:rPr>
              <a:t>print(message_1, message_2)</a:t>
            </a:r>
          </a:p>
          <a:p>
            <a:r>
              <a:rPr lang="da-DK" altLang="zh-CN" sz="2400" dirty="0">
                <a:latin typeface="Times New Roman" panose="02020603050405020304" pitchFamily="18" charset="0"/>
                <a:cs typeface="Times New Roman" panose="02020603050405020304" pitchFamily="18" charset="0"/>
              </a:rPr>
              <a:t>print(message_1, message_2, sep= "AI", end="SYSU")</a:t>
            </a:r>
          </a:p>
        </p:txBody>
      </p:sp>
      <p:sp>
        <p:nvSpPr>
          <p:cNvPr id="5" name="矩形 4">
            <a:extLst>
              <a:ext uri="{FF2B5EF4-FFF2-40B4-BE49-F238E27FC236}">
                <a16:creationId xmlns:a16="http://schemas.microsoft.com/office/drawing/2014/main" id="{79844F31-0F8D-453D-AA94-CEEA5350B225}"/>
              </a:ext>
            </a:extLst>
          </p:cNvPr>
          <p:cNvSpPr/>
          <p:nvPr/>
        </p:nvSpPr>
        <p:spPr>
          <a:xfrm>
            <a:off x="8311149" y="5660398"/>
            <a:ext cx="2717801" cy="72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Hello World! 2022</a:t>
            </a:r>
          </a:p>
          <a:p>
            <a:r>
              <a:rPr lang="en-US" altLang="zh-CN" dirty="0"/>
              <a:t>Hello World!AI2022SYSU</a:t>
            </a:r>
          </a:p>
        </p:txBody>
      </p:sp>
      <p:sp>
        <p:nvSpPr>
          <p:cNvPr id="6" name="文本框 5">
            <a:extLst>
              <a:ext uri="{FF2B5EF4-FFF2-40B4-BE49-F238E27FC236}">
                <a16:creationId xmlns:a16="http://schemas.microsoft.com/office/drawing/2014/main" id="{64AE7AA9-B989-46C5-8A3C-E1B386B20000}"/>
              </a:ext>
            </a:extLst>
          </p:cNvPr>
          <p:cNvSpPr txBox="1"/>
          <p:nvPr/>
        </p:nvSpPr>
        <p:spPr>
          <a:xfrm>
            <a:off x="10936057" y="1456293"/>
            <a:ext cx="835485" cy="369332"/>
          </a:xfrm>
          <a:prstGeom prst="rect">
            <a:avLst/>
          </a:prstGeom>
          <a:noFill/>
        </p:spPr>
        <p:txBody>
          <a:bodyPr wrap="none" rtlCol="0">
            <a:spAutoFit/>
          </a:bodyPr>
          <a:lstStyle/>
          <a:p>
            <a:r>
              <a:rPr lang="en-US" altLang="zh-CN" dirty="0"/>
              <a:t>1-2.py</a:t>
            </a:r>
            <a:endParaRPr lang="zh-CN" altLang="en-US" dirty="0"/>
          </a:p>
        </p:txBody>
      </p:sp>
    </p:spTree>
    <p:extLst>
      <p:ext uri="{BB962C8B-B14F-4D97-AF65-F5344CB8AC3E}">
        <p14:creationId xmlns:p14="http://schemas.microsoft.com/office/powerpoint/2010/main" val="315799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up)">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39C0-4580-4423-BC7B-5814E978B0DA}"/>
              </a:ext>
            </a:extLst>
          </p:cNvPr>
          <p:cNvSpPr>
            <a:spLocks noGrp="1"/>
          </p:cNvSpPr>
          <p:nvPr>
            <p:ph type="title"/>
          </p:nvPr>
        </p:nvSpPr>
        <p:spPr/>
        <p:txBody>
          <a:bodyPr/>
          <a:lstStyle/>
          <a:p>
            <a:r>
              <a:rPr lang="en-US" altLang="zh-CN" dirty="0"/>
              <a:t>Hello World</a:t>
            </a:r>
            <a:r>
              <a:rPr lang="zh-CN" altLang="en-US" dirty="0"/>
              <a:t>程序：用户输入</a:t>
            </a:r>
          </a:p>
        </p:txBody>
      </p:sp>
      <p:sp>
        <p:nvSpPr>
          <p:cNvPr id="3" name="内容占位符 2">
            <a:extLst>
              <a:ext uri="{FF2B5EF4-FFF2-40B4-BE49-F238E27FC236}">
                <a16:creationId xmlns:a16="http://schemas.microsoft.com/office/drawing/2014/main" id="{BCA5EDB6-D7C7-48BE-85CB-96CCBCB4B116}"/>
              </a:ext>
            </a:extLst>
          </p:cNvPr>
          <p:cNvSpPr>
            <a:spLocks noGrp="1"/>
          </p:cNvSpPr>
          <p:nvPr>
            <p:ph idx="1"/>
          </p:nvPr>
        </p:nvSpPr>
        <p:spPr>
          <a:xfrm>
            <a:off x="838199" y="1825624"/>
            <a:ext cx="10688053" cy="4778376"/>
          </a:xfrm>
        </p:spPr>
        <p:txBody>
          <a:bodyPr>
            <a:normAutofit/>
          </a:bodyPr>
          <a:lstStyle/>
          <a:p>
            <a:r>
              <a:rPr lang="zh-CN" altLang="en-US" dirty="0"/>
              <a:t>接收来自用户的输入</a:t>
            </a:r>
            <a:endParaRPr lang="en-US" altLang="zh-CN" dirty="0"/>
          </a:p>
          <a:p>
            <a:endParaRPr lang="en-US" altLang="zh-CN" dirty="0"/>
          </a:p>
          <a:p>
            <a:endParaRPr lang="en-US" altLang="zh-CN" dirty="0"/>
          </a:p>
          <a:p>
            <a:endParaRPr lang="en-US" altLang="zh-CN" dirty="0"/>
          </a:p>
          <a:p>
            <a:endParaRPr lang="en-US" altLang="zh-CN" dirty="0"/>
          </a:p>
          <a:p>
            <a:r>
              <a:rPr lang="en-US" altLang="zh-CN" dirty="0"/>
              <a:t>input</a:t>
            </a:r>
            <a:r>
              <a:rPr lang="zh-CN" altLang="en-US" dirty="0"/>
              <a:t>函数</a:t>
            </a:r>
            <a:endParaRPr lang="en-US" altLang="zh-CN" dirty="0"/>
          </a:p>
          <a:p>
            <a:pPr lvl="1"/>
            <a:r>
              <a:rPr lang="zh-CN" altLang="en-US" dirty="0"/>
              <a:t>输入参数（可选）：提示字符串</a:t>
            </a:r>
            <a:endParaRPr lang="en-US" altLang="zh-CN" dirty="0"/>
          </a:p>
          <a:p>
            <a:pPr lvl="1"/>
            <a:r>
              <a:rPr lang="zh-CN" altLang="en-US" dirty="0"/>
              <a:t>返回值：字符串</a:t>
            </a:r>
            <a:endParaRPr lang="en-US" altLang="zh-CN" dirty="0"/>
          </a:p>
          <a:p>
            <a:pPr lvl="1"/>
            <a:endParaRPr lang="zh-CN" altLang="en-US" dirty="0"/>
          </a:p>
        </p:txBody>
      </p:sp>
      <p:sp>
        <p:nvSpPr>
          <p:cNvPr id="4" name="文本框 3">
            <a:extLst>
              <a:ext uri="{FF2B5EF4-FFF2-40B4-BE49-F238E27FC236}">
                <a16:creationId xmlns:a16="http://schemas.microsoft.com/office/drawing/2014/main" id="{9DD6D7E7-1018-4FFD-AC1B-8DF9086C46E2}"/>
              </a:ext>
            </a:extLst>
          </p:cNvPr>
          <p:cNvSpPr txBox="1"/>
          <p:nvPr/>
        </p:nvSpPr>
        <p:spPr>
          <a:xfrm>
            <a:off x="1163050" y="2490538"/>
            <a:ext cx="6380750" cy="1200329"/>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message_1 = “Hello!”</a:t>
            </a:r>
          </a:p>
          <a:p>
            <a:r>
              <a:rPr lang="en-US" altLang="zh-CN" sz="2400" dirty="0">
                <a:latin typeface="Times New Roman" panose="02020603050405020304" pitchFamily="18" charset="0"/>
                <a:cs typeface="Times New Roman" panose="02020603050405020304" pitchFamily="18" charset="0"/>
              </a:rPr>
              <a:t>message_2 = input(“Please enter a message:\n”)</a:t>
            </a:r>
          </a:p>
          <a:p>
            <a:r>
              <a:rPr lang="en-US" altLang="zh-CN" sz="2400" dirty="0">
                <a:latin typeface="Times New Roman" panose="02020603050405020304" pitchFamily="18" charset="0"/>
                <a:cs typeface="Times New Roman" panose="02020603050405020304" pitchFamily="18" charset="0"/>
              </a:rPr>
              <a:t>print(“Greeting:”, message_1, message_2)</a:t>
            </a:r>
          </a:p>
        </p:txBody>
      </p:sp>
      <p:sp>
        <p:nvSpPr>
          <p:cNvPr id="5" name="矩形 4">
            <a:extLst>
              <a:ext uri="{FF2B5EF4-FFF2-40B4-BE49-F238E27FC236}">
                <a16:creationId xmlns:a16="http://schemas.microsoft.com/office/drawing/2014/main" id="{79844F31-0F8D-453D-AA94-CEEA5350B225}"/>
              </a:ext>
            </a:extLst>
          </p:cNvPr>
          <p:cNvSpPr/>
          <p:nvPr/>
        </p:nvSpPr>
        <p:spPr>
          <a:xfrm>
            <a:off x="7754351" y="2776467"/>
            <a:ext cx="2717801"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Please enter a message:</a:t>
            </a:r>
          </a:p>
          <a:p>
            <a:r>
              <a:rPr lang="en-US" altLang="zh-CN" dirty="0"/>
              <a:t>SYSU</a:t>
            </a:r>
          </a:p>
          <a:p>
            <a:r>
              <a:rPr lang="en-US" altLang="zh-CN" dirty="0"/>
              <a:t>Greeting: Hello! SYSU</a:t>
            </a:r>
          </a:p>
        </p:txBody>
      </p:sp>
      <p:sp>
        <p:nvSpPr>
          <p:cNvPr id="6" name="文本框 5">
            <a:extLst>
              <a:ext uri="{FF2B5EF4-FFF2-40B4-BE49-F238E27FC236}">
                <a16:creationId xmlns:a16="http://schemas.microsoft.com/office/drawing/2014/main" id="{AE228673-3A85-4D1A-A3E8-F1CD243DA6F3}"/>
              </a:ext>
            </a:extLst>
          </p:cNvPr>
          <p:cNvSpPr txBox="1"/>
          <p:nvPr/>
        </p:nvSpPr>
        <p:spPr>
          <a:xfrm>
            <a:off x="10936057" y="1456293"/>
            <a:ext cx="835485" cy="369332"/>
          </a:xfrm>
          <a:prstGeom prst="rect">
            <a:avLst/>
          </a:prstGeom>
          <a:noFill/>
        </p:spPr>
        <p:txBody>
          <a:bodyPr wrap="none" rtlCol="0">
            <a:spAutoFit/>
          </a:bodyPr>
          <a:lstStyle/>
          <a:p>
            <a:r>
              <a:rPr lang="en-US" altLang="zh-CN" dirty="0"/>
              <a:t>1-3.py</a:t>
            </a:r>
            <a:endParaRPr lang="zh-CN" altLang="en-US" dirty="0"/>
          </a:p>
        </p:txBody>
      </p:sp>
    </p:spTree>
    <p:extLst>
      <p:ext uri="{BB962C8B-B14F-4D97-AF65-F5344CB8AC3E}">
        <p14:creationId xmlns:p14="http://schemas.microsoft.com/office/powerpoint/2010/main" val="405663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D5F62-126C-483C-94EF-D5D02106C501}"/>
              </a:ext>
            </a:extLst>
          </p:cNvPr>
          <p:cNvSpPr>
            <a:spLocks noGrp="1"/>
          </p:cNvSpPr>
          <p:nvPr>
            <p:ph type="title"/>
          </p:nvPr>
        </p:nvSpPr>
        <p:spPr/>
        <p:txBody>
          <a:bodyPr/>
          <a:lstStyle/>
          <a:p>
            <a:r>
              <a:rPr lang="zh-CN" altLang="en-US" dirty="0"/>
              <a:t>初识</a:t>
            </a:r>
            <a:r>
              <a:rPr lang="en-US" altLang="zh-CN" dirty="0"/>
              <a:t>Python</a:t>
            </a:r>
            <a:r>
              <a:rPr lang="zh-CN" altLang="en-US" dirty="0"/>
              <a:t>：小结</a:t>
            </a:r>
          </a:p>
        </p:txBody>
      </p:sp>
      <p:sp>
        <p:nvSpPr>
          <p:cNvPr id="3" name="内容占位符 2">
            <a:extLst>
              <a:ext uri="{FF2B5EF4-FFF2-40B4-BE49-F238E27FC236}">
                <a16:creationId xmlns:a16="http://schemas.microsoft.com/office/drawing/2014/main" id="{48413F4D-97BC-4E0A-9060-D25B061BCF77}"/>
              </a:ext>
            </a:extLst>
          </p:cNvPr>
          <p:cNvSpPr>
            <a:spLocks noGrp="1"/>
          </p:cNvSpPr>
          <p:nvPr>
            <p:ph idx="1"/>
          </p:nvPr>
        </p:nvSpPr>
        <p:spPr/>
        <p:txBody>
          <a:bodyPr/>
          <a:lstStyle/>
          <a:p>
            <a:r>
              <a:rPr lang="en-US" altLang="zh-CN" dirty="0"/>
              <a:t>Python</a:t>
            </a:r>
            <a:r>
              <a:rPr lang="zh-CN" altLang="en-US" dirty="0"/>
              <a:t>基本概念、安装与配置</a:t>
            </a:r>
            <a:endParaRPr lang="en-US" altLang="zh-CN" dirty="0"/>
          </a:p>
          <a:p>
            <a:r>
              <a:rPr lang="en-US" altLang="zh-CN" dirty="0"/>
              <a:t>Hello World</a:t>
            </a:r>
            <a:r>
              <a:rPr lang="zh-CN" altLang="en-US" dirty="0"/>
              <a:t>程序与运行</a:t>
            </a:r>
            <a:endParaRPr lang="en-US" altLang="zh-CN" dirty="0"/>
          </a:p>
          <a:p>
            <a:r>
              <a:rPr lang="zh-CN" altLang="en-US" dirty="0"/>
              <a:t>注释</a:t>
            </a:r>
            <a:endParaRPr lang="en-US" altLang="zh-CN" dirty="0"/>
          </a:p>
          <a:p>
            <a:r>
              <a:rPr lang="zh-CN" altLang="en-US" dirty="0"/>
              <a:t>变量</a:t>
            </a:r>
            <a:endParaRPr lang="en-US" altLang="zh-CN" dirty="0"/>
          </a:p>
          <a:p>
            <a:r>
              <a:rPr lang="zh-CN" altLang="en-US" dirty="0"/>
              <a:t>输出函数</a:t>
            </a:r>
            <a:r>
              <a:rPr lang="en-US" altLang="zh-CN" dirty="0"/>
              <a:t>print()</a:t>
            </a:r>
          </a:p>
          <a:p>
            <a:r>
              <a:rPr lang="zh-CN" altLang="en-US" dirty="0"/>
              <a:t>输入函数</a:t>
            </a:r>
            <a:r>
              <a:rPr lang="en-US" altLang="zh-CN" dirty="0"/>
              <a:t>input()</a:t>
            </a:r>
            <a:endParaRPr lang="zh-CN" altLang="en-US" dirty="0"/>
          </a:p>
        </p:txBody>
      </p:sp>
    </p:spTree>
    <p:extLst>
      <p:ext uri="{BB962C8B-B14F-4D97-AF65-F5344CB8AC3E}">
        <p14:creationId xmlns:p14="http://schemas.microsoft.com/office/powerpoint/2010/main" val="37833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502EE55-96EB-4F65-89D8-1D8A1035C31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课程信息</a:t>
            </a:r>
          </a:p>
        </p:txBody>
      </p:sp>
      <p:sp>
        <p:nvSpPr>
          <p:cNvPr id="3" name="内容占位符 2">
            <a:extLst>
              <a:ext uri="{FF2B5EF4-FFF2-40B4-BE49-F238E27FC236}">
                <a16:creationId xmlns:a16="http://schemas.microsoft.com/office/drawing/2014/main" id="{45A692AE-D9F4-45EC-92CF-FA1A1C69F12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课程网站</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超算习堂</a:t>
            </a:r>
            <a:r>
              <a:rPr lang="zh-CN" altLang="en-US">
                <a:latin typeface="Times New Roman" panose="02020603050405020304" pitchFamily="18" charset="0"/>
                <a:cs typeface="Times New Roman" panose="02020603050405020304" pitchFamily="18" charset="0"/>
              </a:rPr>
              <a:t>网址：</a:t>
            </a:r>
            <a:r>
              <a:rPr lang="en-US" altLang="zh-CN">
                <a:latin typeface="Times New Roman" panose="02020603050405020304" pitchFamily="18" charset="0"/>
                <a:cs typeface="Times New Roman" panose="02020603050405020304" pitchFamily="18" charset="0"/>
                <a:hlinkClick r:id="rId3"/>
              </a:rPr>
              <a:t>https://easyhpc.net/course/170</a:t>
            </a:r>
            <a:endParaRPr lang="en-US" altLang="zh-CN" dirty="0">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请</a:t>
            </a:r>
            <a:r>
              <a:rPr lang="zh-CN" altLang="en-US" dirty="0">
                <a:latin typeface="Times New Roman" panose="02020603050405020304" pitchFamily="18" charset="0"/>
                <a:cs typeface="Times New Roman" panose="02020603050405020304" pitchFamily="18" charset="0"/>
              </a:rPr>
              <a:t>在超算习堂的账号信息中，完善好真实姓名和学号</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2093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3136A-F63E-48E6-8AA7-ABC684C5E2EF}"/>
              </a:ext>
            </a:extLst>
          </p:cNvPr>
          <p:cNvSpPr>
            <a:spLocks noGrp="1"/>
          </p:cNvSpPr>
          <p:nvPr>
            <p:ph type="title"/>
          </p:nvPr>
        </p:nvSpPr>
        <p:spPr/>
        <p:txBody>
          <a:bodyPr/>
          <a:lstStyle/>
          <a:p>
            <a:r>
              <a:rPr lang="zh-CN" altLang="en-US" dirty="0"/>
              <a:t>练习：初识</a:t>
            </a:r>
            <a:r>
              <a:rPr lang="en-US" altLang="zh-CN" dirty="0"/>
              <a:t>Python</a:t>
            </a:r>
            <a:endParaRPr lang="zh-CN" altLang="en-US" dirty="0"/>
          </a:p>
        </p:txBody>
      </p:sp>
      <p:sp>
        <p:nvSpPr>
          <p:cNvPr id="3" name="内容占位符 2">
            <a:extLst>
              <a:ext uri="{FF2B5EF4-FFF2-40B4-BE49-F238E27FC236}">
                <a16:creationId xmlns:a16="http://schemas.microsoft.com/office/drawing/2014/main" id="{C8701145-B680-468B-89A9-47D28EA97ECB}"/>
              </a:ext>
            </a:extLst>
          </p:cNvPr>
          <p:cNvSpPr>
            <a:spLocks noGrp="1"/>
          </p:cNvSpPr>
          <p:nvPr>
            <p:ph idx="1"/>
          </p:nvPr>
        </p:nvSpPr>
        <p:spPr>
          <a:xfrm>
            <a:off x="838200" y="1825625"/>
            <a:ext cx="10896600" cy="4351338"/>
          </a:xfrm>
        </p:spPr>
        <p:txBody>
          <a:bodyPr/>
          <a:lstStyle/>
          <a:p>
            <a:r>
              <a:rPr lang="zh-CN" altLang="en-US" dirty="0"/>
              <a:t>在你的电脑上配置你的</a:t>
            </a:r>
            <a:r>
              <a:rPr lang="en-US" altLang="zh-CN" dirty="0"/>
              <a:t>Python</a:t>
            </a:r>
            <a:r>
              <a:rPr lang="zh-CN" altLang="en-US" dirty="0"/>
              <a:t>开发环境，并运行</a:t>
            </a:r>
            <a:r>
              <a:rPr lang="en-US" altLang="zh-CN" dirty="0"/>
              <a:t>Hello World</a:t>
            </a:r>
            <a:r>
              <a:rPr lang="zh-CN" altLang="en-US" dirty="0"/>
              <a:t>程序</a:t>
            </a:r>
            <a:endParaRPr lang="en-US" altLang="zh-CN" dirty="0"/>
          </a:p>
          <a:p>
            <a:endParaRPr lang="en-US" altLang="zh-CN" dirty="0"/>
          </a:p>
          <a:p>
            <a:r>
              <a:rPr lang="zh-CN" altLang="en-US" dirty="0"/>
              <a:t>编写一个程序，该程序打印用户输入的内容</a:t>
            </a:r>
          </a:p>
        </p:txBody>
      </p:sp>
    </p:spTree>
    <p:extLst>
      <p:ext uri="{BB962C8B-B14F-4D97-AF65-F5344CB8AC3E}">
        <p14:creationId xmlns:p14="http://schemas.microsoft.com/office/powerpoint/2010/main" val="7200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b="1" dirty="0">
                <a:solidFill>
                  <a:srgbClr val="FF0000"/>
                </a:solidFill>
                <a:latin typeface="Times New Roman" panose="02020603050405020304" pitchFamily="18" charset="0"/>
                <a:cs typeface="Times New Roman" panose="02020603050405020304" pitchFamily="18" charset="0"/>
              </a:rPr>
              <a:t>2 </a:t>
            </a:r>
            <a:r>
              <a:rPr lang="zh-CN" altLang="en-US" b="1" dirty="0">
                <a:solidFill>
                  <a:srgbClr val="FF0000"/>
                </a:solidFill>
                <a:latin typeface="Times New Roman" panose="02020603050405020304" pitchFamily="18" charset="0"/>
                <a:cs typeface="Times New Roman" panose="02020603050405020304" pitchFamily="18" charset="0"/>
              </a:rPr>
              <a:t>简单数据类型</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64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5EDCC-C960-4DB6-A8C3-59B3774D6CE0}"/>
              </a:ext>
            </a:extLst>
          </p:cNvPr>
          <p:cNvSpPr>
            <a:spLocks noGrp="1"/>
          </p:cNvSpPr>
          <p:nvPr>
            <p:ph type="title"/>
          </p:nvPr>
        </p:nvSpPr>
        <p:spPr/>
        <p:txBody>
          <a:bodyPr/>
          <a:lstStyle/>
          <a:p>
            <a:r>
              <a:rPr lang="zh-CN" altLang="en-US" dirty="0"/>
              <a:t>简单</a:t>
            </a:r>
            <a:r>
              <a:rPr lang="en-US" altLang="zh-CN" dirty="0"/>
              <a:t>/</a:t>
            </a:r>
            <a:r>
              <a:rPr lang="zh-CN" altLang="en-US" dirty="0"/>
              <a:t>基本数据类型</a:t>
            </a:r>
          </a:p>
        </p:txBody>
      </p:sp>
      <p:sp>
        <p:nvSpPr>
          <p:cNvPr id="3" name="内容占位符 2">
            <a:extLst>
              <a:ext uri="{FF2B5EF4-FFF2-40B4-BE49-F238E27FC236}">
                <a16:creationId xmlns:a16="http://schemas.microsoft.com/office/drawing/2014/main" id="{72B894F7-606C-4CED-86F3-5E15B57530A3}"/>
              </a:ext>
            </a:extLst>
          </p:cNvPr>
          <p:cNvSpPr>
            <a:spLocks noGrp="1"/>
          </p:cNvSpPr>
          <p:nvPr>
            <p:ph idx="1"/>
          </p:nvPr>
        </p:nvSpPr>
        <p:spPr/>
        <p:txBody>
          <a:bodyPr/>
          <a:lstStyle/>
          <a:p>
            <a:r>
              <a:rPr lang="zh-CN" altLang="en-US" dirty="0"/>
              <a:t>数字</a:t>
            </a:r>
            <a:endParaRPr lang="en-US" altLang="zh-CN" dirty="0"/>
          </a:p>
          <a:p>
            <a:pPr lvl="1"/>
            <a:r>
              <a:rPr lang="zh-CN" altLang="en-US" dirty="0"/>
              <a:t>整数</a:t>
            </a:r>
            <a:endParaRPr lang="en-US" altLang="zh-CN" dirty="0"/>
          </a:p>
          <a:p>
            <a:pPr lvl="1"/>
            <a:r>
              <a:rPr lang="zh-CN" altLang="en-US" dirty="0"/>
              <a:t>浮点数</a:t>
            </a:r>
            <a:endParaRPr lang="en-US" altLang="zh-CN" dirty="0"/>
          </a:p>
          <a:p>
            <a:pPr lvl="1"/>
            <a:r>
              <a:rPr lang="zh-CN" altLang="en-US" dirty="0"/>
              <a:t>布尔值：</a:t>
            </a:r>
            <a:r>
              <a:rPr lang="en-US" altLang="zh-CN" dirty="0">
                <a:solidFill>
                  <a:srgbClr val="C00000"/>
                </a:solidFill>
              </a:rPr>
              <a:t>T</a:t>
            </a:r>
            <a:r>
              <a:rPr lang="en-US" altLang="zh-CN" dirty="0"/>
              <a:t>rue / </a:t>
            </a:r>
            <a:r>
              <a:rPr lang="en-US" altLang="zh-CN" dirty="0">
                <a:solidFill>
                  <a:srgbClr val="C00000"/>
                </a:solidFill>
              </a:rPr>
              <a:t>F</a:t>
            </a:r>
            <a:r>
              <a:rPr lang="en-US" altLang="zh-CN" dirty="0"/>
              <a:t>alse </a:t>
            </a:r>
            <a:r>
              <a:rPr lang="zh-CN" altLang="en-US" dirty="0"/>
              <a:t>（注意大写）</a:t>
            </a:r>
            <a:endParaRPr lang="en-US" altLang="zh-CN" dirty="0"/>
          </a:p>
          <a:p>
            <a:pPr lvl="2"/>
            <a:r>
              <a:rPr lang="en-US" altLang="zh-CN" dirty="0"/>
              <a:t>int(True)</a:t>
            </a:r>
            <a:r>
              <a:rPr lang="zh-CN" altLang="en-US" dirty="0"/>
              <a:t>返回</a:t>
            </a:r>
            <a:r>
              <a:rPr lang="en-US" altLang="zh-CN" dirty="0"/>
              <a:t>1</a:t>
            </a:r>
            <a:r>
              <a:rPr lang="zh-CN" altLang="en-US" dirty="0"/>
              <a:t>，</a:t>
            </a:r>
            <a:r>
              <a:rPr lang="en-US" altLang="zh-CN" dirty="0"/>
              <a:t>int(False)</a:t>
            </a:r>
            <a:r>
              <a:rPr lang="zh-CN" altLang="en-US" dirty="0"/>
              <a:t>返回</a:t>
            </a:r>
            <a:r>
              <a:rPr lang="en-US" altLang="zh-CN" dirty="0"/>
              <a:t>0</a:t>
            </a:r>
          </a:p>
          <a:p>
            <a:r>
              <a:rPr lang="zh-CN" altLang="en-US" dirty="0"/>
              <a:t>字符串</a:t>
            </a:r>
            <a:endParaRPr lang="en-US" altLang="zh-CN" dirty="0"/>
          </a:p>
          <a:p>
            <a:r>
              <a:rPr lang="en-US" altLang="zh-CN" dirty="0"/>
              <a:t>※</a:t>
            </a:r>
            <a:r>
              <a:rPr lang="zh-CN" altLang="en-US" dirty="0"/>
              <a:t>空值：</a:t>
            </a:r>
          </a:p>
        </p:txBody>
      </p:sp>
      <p:sp>
        <p:nvSpPr>
          <p:cNvPr id="4" name="文本框 3">
            <a:extLst>
              <a:ext uri="{FF2B5EF4-FFF2-40B4-BE49-F238E27FC236}">
                <a16:creationId xmlns:a16="http://schemas.microsoft.com/office/drawing/2014/main" id="{F4F0CFA6-9E95-4DBD-A3CE-0767232CDF7C}"/>
              </a:ext>
            </a:extLst>
          </p:cNvPr>
          <p:cNvSpPr txBox="1"/>
          <p:nvPr/>
        </p:nvSpPr>
        <p:spPr>
          <a:xfrm>
            <a:off x="1211180" y="4857000"/>
            <a:ext cx="1375610" cy="369332"/>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a = None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99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iterate type="lt">
                                    <p:tmPct val="0"/>
                                  </p:iterate>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par>
                                <p:cTn id="10" presetID="27" presetClass="emph" presetSubtype="0" fill="remove" nodeType="withEffect">
                                  <p:stCondLst>
                                    <p:cond delay="0"/>
                                  </p:stCondLst>
                                  <p:iterate type="lt">
                                    <p:tmPct val="0"/>
                                  </p:iterate>
                                  <p:childTnLst>
                                    <p:animClr clrSpc="rgb" dir="cw">
                                      <p:cBhvr override="childStyle">
                                        <p:cTn id="11" dur="250" autoRev="1" fill="remove"/>
                                        <p:tgtEl>
                                          <p:spTgt spid="3">
                                            <p:txEl>
                                              <p:pRg st="1" end="1"/>
                                            </p:txEl>
                                          </p:spTgt>
                                        </p:tgtEl>
                                        <p:attrNameLst>
                                          <p:attrName>style.color</p:attrName>
                                        </p:attrNameLst>
                                      </p:cBhvr>
                                      <p:to>
                                        <a:schemeClr val="bg1"/>
                                      </p:to>
                                    </p:animClr>
                                    <p:animClr clrSpc="rgb" dir="cw">
                                      <p:cBhvr>
                                        <p:cTn id="12" dur="250" autoRev="1" fill="remove"/>
                                        <p:tgtEl>
                                          <p:spTgt spid="3">
                                            <p:txEl>
                                              <p:pRg st="1" end="1"/>
                                            </p:txEl>
                                          </p:spTgt>
                                        </p:tgtEl>
                                        <p:attrNameLst>
                                          <p:attrName>fillcolor</p:attrName>
                                        </p:attrNameLst>
                                      </p:cBhvr>
                                      <p:to>
                                        <a:schemeClr val="bg1"/>
                                      </p:to>
                                    </p:animClr>
                                    <p:set>
                                      <p:cBhvr>
                                        <p:cTn id="13" dur="250" autoRev="1" fill="remove"/>
                                        <p:tgtEl>
                                          <p:spTgt spid="3">
                                            <p:txEl>
                                              <p:pRg st="1" end="1"/>
                                            </p:txEl>
                                          </p:spTgt>
                                        </p:tgtEl>
                                        <p:attrNameLst>
                                          <p:attrName>fill.type</p:attrName>
                                        </p:attrNameLst>
                                      </p:cBhvr>
                                      <p:to>
                                        <p:strVal val="solid"/>
                                      </p:to>
                                    </p:set>
                                    <p:set>
                                      <p:cBhvr>
                                        <p:cTn id="14" dur="250" autoRev="1" fill="remove"/>
                                        <p:tgtEl>
                                          <p:spTgt spid="3">
                                            <p:txEl>
                                              <p:pRg st="1" end="1"/>
                                            </p:txEl>
                                          </p:spTgt>
                                        </p:tgtEl>
                                        <p:attrNameLst>
                                          <p:attrName>fill.on</p:attrName>
                                        </p:attrNameLst>
                                      </p:cBhvr>
                                      <p:to>
                                        <p:strVal val="true"/>
                                      </p:to>
                                    </p:set>
                                  </p:childTnLst>
                                </p:cTn>
                              </p:par>
                              <p:par>
                                <p:cTn id="15" presetID="27" presetClass="emph" presetSubtype="0" fill="remove" nodeType="withEffect">
                                  <p:stCondLst>
                                    <p:cond delay="0"/>
                                  </p:stCondLst>
                                  <p:iterate type="lt">
                                    <p:tmPct val="0"/>
                                  </p:iterate>
                                  <p:childTnLst>
                                    <p:animClr clrSpc="rgb" dir="cw">
                                      <p:cBhvr override="childStyle">
                                        <p:cTn id="16" dur="250" autoRev="1" fill="remove"/>
                                        <p:tgtEl>
                                          <p:spTgt spid="3">
                                            <p:txEl>
                                              <p:pRg st="2" end="2"/>
                                            </p:txEl>
                                          </p:spTgt>
                                        </p:tgtEl>
                                        <p:attrNameLst>
                                          <p:attrName>style.color</p:attrName>
                                        </p:attrNameLst>
                                      </p:cBhvr>
                                      <p:to>
                                        <a:schemeClr val="bg1"/>
                                      </p:to>
                                    </p:animClr>
                                    <p:animClr clrSpc="rgb" dir="cw">
                                      <p:cBhvr>
                                        <p:cTn id="17" dur="250" autoRev="1" fill="remove"/>
                                        <p:tgtEl>
                                          <p:spTgt spid="3">
                                            <p:txEl>
                                              <p:pRg st="2" end="2"/>
                                            </p:txEl>
                                          </p:spTgt>
                                        </p:tgtEl>
                                        <p:attrNameLst>
                                          <p:attrName>fillcolor</p:attrName>
                                        </p:attrNameLst>
                                      </p:cBhvr>
                                      <p:to>
                                        <a:schemeClr val="bg1"/>
                                      </p:to>
                                    </p:animClr>
                                    <p:set>
                                      <p:cBhvr>
                                        <p:cTn id="18" dur="250" autoRev="1" fill="remove"/>
                                        <p:tgtEl>
                                          <p:spTgt spid="3">
                                            <p:txEl>
                                              <p:pRg st="2" end="2"/>
                                            </p:txEl>
                                          </p:spTgt>
                                        </p:tgtEl>
                                        <p:attrNameLst>
                                          <p:attrName>fill.type</p:attrName>
                                        </p:attrNameLst>
                                      </p:cBhvr>
                                      <p:to>
                                        <p:strVal val="solid"/>
                                      </p:to>
                                    </p:set>
                                    <p:set>
                                      <p:cBhvr>
                                        <p:cTn id="19" dur="250" autoRev="1" fill="remove"/>
                                        <p:tgtEl>
                                          <p:spTgt spid="3">
                                            <p:txEl>
                                              <p:pRg st="2" end="2"/>
                                            </p:txEl>
                                          </p:spTgt>
                                        </p:tgtEl>
                                        <p:attrNameLst>
                                          <p:attrName>fill.on</p:attrName>
                                        </p:attrNameLst>
                                      </p:cBhvr>
                                      <p:to>
                                        <p:strVal val="true"/>
                                      </p:to>
                                    </p:set>
                                  </p:childTnLst>
                                </p:cTn>
                              </p:par>
                              <p:par>
                                <p:cTn id="20" presetID="27" presetClass="emph" presetSubtype="0" fill="remove" nodeType="withEffect">
                                  <p:stCondLst>
                                    <p:cond delay="0"/>
                                  </p:stCondLst>
                                  <p:iterate type="lt">
                                    <p:tmPct val="0"/>
                                  </p:iterate>
                                  <p:childTnLst>
                                    <p:animClr clrSpc="rgb" dir="cw">
                                      <p:cBhvr override="childStyle">
                                        <p:cTn id="21" dur="250" autoRev="1" fill="remove"/>
                                        <p:tgtEl>
                                          <p:spTgt spid="3">
                                            <p:txEl>
                                              <p:pRg st="5" end="5"/>
                                            </p:txEl>
                                          </p:spTgt>
                                        </p:tgtEl>
                                        <p:attrNameLst>
                                          <p:attrName>style.color</p:attrName>
                                        </p:attrNameLst>
                                      </p:cBhvr>
                                      <p:to>
                                        <a:schemeClr val="bg1"/>
                                      </p:to>
                                    </p:animClr>
                                    <p:animClr clrSpc="rgb" dir="cw">
                                      <p:cBhvr>
                                        <p:cTn id="22" dur="250" autoRev="1" fill="remove"/>
                                        <p:tgtEl>
                                          <p:spTgt spid="3">
                                            <p:txEl>
                                              <p:pRg st="5" end="5"/>
                                            </p:txEl>
                                          </p:spTgt>
                                        </p:tgtEl>
                                        <p:attrNameLst>
                                          <p:attrName>fillcolor</p:attrName>
                                        </p:attrNameLst>
                                      </p:cBhvr>
                                      <p:to>
                                        <a:schemeClr val="bg1"/>
                                      </p:to>
                                    </p:animClr>
                                    <p:set>
                                      <p:cBhvr>
                                        <p:cTn id="23" dur="250" autoRev="1" fill="remove"/>
                                        <p:tgtEl>
                                          <p:spTgt spid="3">
                                            <p:txEl>
                                              <p:pRg st="5" end="5"/>
                                            </p:txEl>
                                          </p:spTgt>
                                        </p:tgtEl>
                                        <p:attrNameLst>
                                          <p:attrName>fill.type</p:attrName>
                                        </p:attrNameLst>
                                      </p:cBhvr>
                                      <p:to>
                                        <p:strVal val="solid"/>
                                      </p:to>
                                    </p:set>
                                    <p:set>
                                      <p:cBhvr>
                                        <p:cTn id="24" dur="250" autoRev="1" fill="remove"/>
                                        <p:tgtEl>
                                          <p:spTgt spid="3">
                                            <p:txEl>
                                              <p:pRg st="5" end="5"/>
                                            </p:txEl>
                                          </p:spTgt>
                                        </p:tgtEl>
                                        <p:attrNameLst>
                                          <p:attrName>fill.on</p:attrName>
                                        </p:attrNameLst>
                                      </p:cBhvr>
                                      <p:to>
                                        <p:strVal val="true"/>
                                      </p:to>
                                    </p:set>
                                  </p:childTnLst>
                                </p:cTn>
                              </p:par>
                              <p:par>
                                <p:cTn id="25" presetID="15" presetClass="emph" presetSubtype="0" nodeType="withEffect">
                                  <p:stCondLst>
                                    <p:cond delay="0"/>
                                  </p:stCondLst>
                                  <p:iterate type="lt">
                                    <p:tmAbs val="25"/>
                                  </p:iterate>
                                  <p:childTnLst>
                                    <p:set>
                                      <p:cBhvr override="childStyle">
                                        <p:cTn id="26" dur="indefinite"/>
                                        <p:tgtEl>
                                          <p:spTgt spid="3">
                                            <p:txEl>
                                              <p:pRg st="0" end="0"/>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3">
                                            <p:txEl>
                                              <p:pRg st="1" end="1"/>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3">
                                            <p:txEl>
                                              <p:pRg st="2" end="2"/>
                                            </p:txEl>
                                          </p:spTgt>
                                        </p:tgtEl>
                                        <p:attrNameLst>
                                          <p:attrName>style.fontWeight</p:attrName>
                                        </p:attrNameLst>
                                      </p:cBhvr>
                                      <p:to>
                                        <p:strVal val="bold"/>
                                      </p:to>
                                    </p:set>
                                  </p:childTnLst>
                                </p:cTn>
                              </p:par>
                              <p:par>
                                <p:cTn id="31" presetID="15" presetClass="emph" presetSubtype="0" nodeType="withEffect">
                                  <p:stCondLst>
                                    <p:cond delay="0"/>
                                  </p:stCondLst>
                                  <p:iterate type="lt">
                                    <p:tmAbs val="25"/>
                                  </p:iterate>
                                  <p:childTnLst>
                                    <p:set>
                                      <p:cBhvr override="childStyle">
                                        <p:cTn id="32" dur="indefinite"/>
                                        <p:tgtEl>
                                          <p:spTgt spid="3">
                                            <p:txEl>
                                              <p:pRg st="5" end="5"/>
                                            </p:txEl>
                                          </p:spTgt>
                                        </p:tgtEl>
                                        <p:attrNameLst>
                                          <p:attrName>style.fontWeight</p:attrName>
                                        </p:attrNameLst>
                                      </p:cBhvr>
                                      <p:to>
                                        <p:strVal val="bold"/>
                                      </p:to>
                                    </p:set>
                                  </p:childTnLst>
                                </p:cTn>
                              </p:par>
                              <p:par>
                                <p:cTn id="33" presetID="3" presetClass="emph" presetSubtype="2" fill="hold" nodeType="withEffect">
                                  <p:stCondLst>
                                    <p:cond delay="0"/>
                                  </p:stCondLst>
                                  <p:iterate type="lt">
                                    <p:tmPct val="0"/>
                                  </p:iterate>
                                  <p:childTnLst>
                                    <p:animClr clrSpc="rgb" dir="cw">
                                      <p:cBhvr override="childStyle">
                                        <p:cTn id="34" dur="500" fill="hold"/>
                                        <p:tgtEl>
                                          <p:spTgt spid="3">
                                            <p:txEl>
                                              <p:pRg st="5" end="5"/>
                                            </p:txEl>
                                          </p:spTgt>
                                        </p:tgtEl>
                                        <p:attrNameLst>
                                          <p:attrName>style.color</p:attrName>
                                        </p:attrNameLst>
                                      </p:cBhvr>
                                      <p:to>
                                        <a:srgbClr val="FF0000"/>
                                      </p:to>
                                    </p:animClr>
                                  </p:childTnLst>
                                </p:cTn>
                              </p:par>
                              <p:par>
                                <p:cTn id="35" presetID="3" presetClass="emph" presetSubtype="2" fill="hold" nodeType="withEffect">
                                  <p:stCondLst>
                                    <p:cond delay="0"/>
                                  </p:stCondLst>
                                  <p:iterate type="lt">
                                    <p:tmPct val="0"/>
                                  </p:iterate>
                                  <p:childTnLst>
                                    <p:animClr clrSpc="rgb" dir="cw">
                                      <p:cBhvr override="childStyle">
                                        <p:cTn id="36" dur="500" fill="hold"/>
                                        <p:tgtEl>
                                          <p:spTgt spid="3">
                                            <p:txEl>
                                              <p:pRg st="0" end="0"/>
                                            </p:txEl>
                                          </p:spTgt>
                                        </p:tgtEl>
                                        <p:attrNameLst>
                                          <p:attrName>style.color</p:attrName>
                                        </p:attrNameLst>
                                      </p:cBhvr>
                                      <p:to>
                                        <a:srgbClr val="FF0000"/>
                                      </p:to>
                                    </p:animClr>
                                  </p:childTnLst>
                                </p:cTn>
                              </p:par>
                              <p:par>
                                <p:cTn id="37" presetID="3" presetClass="emph" presetSubtype="2" fill="hold" nodeType="withEffect">
                                  <p:stCondLst>
                                    <p:cond delay="0"/>
                                  </p:stCondLst>
                                  <p:iterate type="lt">
                                    <p:tmPct val="0"/>
                                  </p:iterate>
                                  <p:childTnLst>
                                    <p:animClr clrSpc="rgb" dir="cw">
                                      <p:cBhvr override="childStyle">
                                        <p:cTn id="38" dur="500" fill="hold"/>
                                        <p:tgtEl>
                                          <p:spTgt spid="3">
                                            <p:txEl>
                                              <p:pRg st="1" end="1"/>
                                            </p:txEl>
                                          </p:spTgt>
                                        </p:tgtEl>
                                        <p:attrNameLst>
                                          <p:attrName>style.color</p:attrName>
                                        </p:attrNameLst>
                                      </p:cBhvr>
                                      <p:to>
                                        <a:srgbClr val="FF0000"/>
                                      </p:to>
                                    </p:animClr>
                                  </p:childTnLst>
                                </p:cTn>
                              </p:par>
                              <p:par>
                                <p:cTn id="39" presetID="3" presetClass="emph" presetSubtype="2" fill="hold" nodeType="withEffect">
                                  <p:stCondLst>
                                    <p:cond delay="0"/>
                                  </p:stCondLst>
                                  <p:iterate type="lt">
                                    <p:tmPct val="0"/>
                                  </p:iterate>
                                  <p:childTnLst>
                                    <p:animClr clrSpc="rgb" dir="cw">
                                      <p:cBhvr override="childStyle">
                                        <p:cTn id="40" dur="5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416D5-A56C-4CD3-A239-CF7FA75B4136}"/>
              </a:ext>
            </a:extLst>
          </p:cNvPr>
          <p:cNvSpPr>
            <a:spLocks noGrp="1"/>
          </p:cNvSpPr>
          <p:nvPr>
            <p:ph type="title"/>
          </p:nvPr>
        </p:nvSpPr>
        <p:spPr/>
        <p:txBody>
          <a:bodyPr/>
          <a:lstStyle/>
          <a:p>
            <a:r>
              <a:rPr lang="zh-CN" altLang="en-US" dirty="0"/>
              <a:t>数字：整数</a:t>
            </a:r>
          </a:p>
        </p:txBody>
      </p:sp>
      <p:sp>
        <p:nvSpPr>
          <p:cNvPr id="3" name="内容占位符 2">
            <a:extLst>
              <a:ext uri="{FF2B5EF4-FFF2-40B4-BE49-F238E27FC236}">
                <a16:creationId xmlns:a16="http://schemas.microsoft.com/office/drawing/2014/main" id="{016C58DC-08BA-4266-8D6D-A4BBDB4B828B}"/>
              </a:ext>
            </a:extLst>
          </p:cNvPr>
          <p:cNvSpPr>
            <a:spLocks noGrp="1"/>
          </p:cNvSpPr>
          <p:nvPr>
            <p:ph idx="1"/>
          </p:nvPr>
        </p:nvSpPr>
        <p:spPr/>
        <p:txBody>
          <a:bodyPr/>
          <a:lstStyle/>
          <a:p>
            <a:r>
              <a:rPr lang="zh-CN" altLang="en-US" dirty="0"/>
              <a:t>加（</a:t>
            </a:r>
            <a:r>
              <a:rPr lang="en-US" altLang="zh-CN" dirty="0"/>
              <a:t>+</a:t>
            </a:r>
            <a:r>
              <a:rPr lang="zh-CN" altLang="en-US" dirty="0"/>
              <a:t>）、减（</a:t>
            </a:r>
            <a:r>
              <a:rPr lang="en-US" altLang="zh-CN" dirty="0"/>
              <a:t>-</a:t>
            </a:r>
            <a:r>
              <a:rPr lang="zh-CN" altLang="en-US" dirty="0"/>
              <a:t>）、乘（</a:t>
            </a:r>
            <a:r>
              <a:rPr lang="en-US" altLang="zh-CN" dirty="0"/>
              <a:t>*</a:t>
            </a:r>
            <a:r>
              <a:rPr lang="zh-CN" altLang="en-US" dirty="0"/>
              <a:t>）、除（</a:t>
            </a:r>
            <a:r>
              <a:rPr lang="en-US" altLang="zh-CN" dirty="0"/>
              <a:t>/</a:t>
            </a:r>
            <a:r>
              <a:rPr lang="zh-CN" altLang="en-US" dirty="0"/>
              <a:t>）、整除（</a:t>
            </a:r>
            <a:r>
              <a:rPr lang="en-US" altLang="zh-CN" dirty="0"/>
              <a:t>//</a:t>
            </a:r>
            <a:r>
              <a:rPr lang="zh-CN" altLang="en-US" dirty="0"/>
              <a:t>）、幂（</a:t>
            </a:r>
            <a:r>
              <a:rPr lang="en-US" altLang="zh-CN" dirty="0"/>
              <a:t>**</a:t>
            </a:r>
            <a:r>
              <a:rPr lang="zh-CN" altLang="en-US" dirty="0"/>
              <a:t>）、模（</a:t>
            </a:r>
            <a:r>
              <a:rPr lang="en-US" altLang="zh-CN" dirty="0"/>
              <a:t>%</a:t>
            </a:r>
            <a:r>
              <a:rPr lang="zh-CN" altLang="en-US" dirty="0"/>
              <a:t>）</a:t>
            </a:r>
            <a:endParaRPr lang="en-US" altLang="zh-CN" dirty="0"/>
          </a:p>
        </p:txBody>
      </p:sp>
      <p:sp>
        <p:nvSpPr>
          <p:cNvPr id="4" name="矩形 3">
            <a:extLst>
              <a:ext uri="{FF2B5EF4-FFF2-40B4-BE49-F238E27FC236}">
                <a16:creationId xmlns:a16="http://schemas.microsoft.com/office/drawing/2014/main" id="{FDAA9AEC-C6D8-4215-BA72-6811FB5C3F51}"/>
              </a:ext>
            </a:extLst>
          </p:cNvPr>
          <p:cNvSpPr/>
          <p:nvPr/>
        </p:nvSpPr>
        <p:spPr>
          <a:xfrm>
            <a:off x="1011154" y="2803360"/>
            <a:ext cx="2441072" cy="2117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&gt;&gt;&gt; 2 + 3</a:t>
            </a:r>
          </a:p>
          <a:p>
            <a:r>
              <a:rPr lang="it-IT" altLang="zh-CN" sz="2000" dirty="0"/>
              <a:t>5</a:t>
            </a:r>
          </a:p>
          <a:p>
            <a:r>
              <a:rPr lang="it-IT" altLang="zh-CN" sz="2000" dirty="0"/>
              <a:t>&gt;&gt;&gt; 3 - 2</a:t>
            </a:r>
          </a:p>
          <a:p>
            <a:r>
              <a:rPr lang="it-IT" altLang="zh-CN" sz="2000" dirty="0"/>
              <a:t>1</a:t>
            </a:r>
          </a:p>
          <a:p>
            <a:r>
              <a:rPr lang="it-IT" altLang="zh-CN" sz="2000" dirty="0"/>
              <a:t>&gt;&gt;&gt; 2 * 3</a:t>
            </a:r>
          </a:p>
          <a:p>
            <a:r>
              <a:rPr lang="it-IT" altLang="zh-CN" sz="2000" dirty="0"/>
              <a:t>6</a:t>
            </a:r>
          </a:p>
        </p:txBody>
      </p:sp>
      <p:sp>
        <p:nvSpPr>
          <p:cNvPr id="7" name="矩形 6">
            <a:extLst>
              <a:ext uri="{FF2B5EF4-FFF2-40B4-BE49-F238E27FC236}">
                <a16:creationId xmlns:a16="http://schemas.microsoft.com/office/drawing/2014/main" id="{7F71614E-E59B-4240-96B2-25811C93B659}"/>
              </a:ext>
            </a:extLst>
          </p:cNvPr>
          <p:cNvSpPr/>
          <p:nvPr/>
        </p:nvSpPr>
        <p:spPr>
          <a:xfrm>
            <a:off x="4875464" y="2731170"/>
            <a:ext cx="2441072" cy="25206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&gt;&gt;&gt; 3 / 2</a:t>
            </a:r>
          </a:p>
          <a:p>
            <a:r>
              <a:rPr lang="it-IT" altLang="zh-CN" sz="2000" dirty="0"/>
              <a:t>1.5</a:t>
            </a:r>
          </a:p>
          <a:p>
            <a:r>
              <a:rPr lang="it-IT" altLang="zh-CN" sz="2000" dirty="0"/>
              <a:t>&gt;&gt;&gt; 3 // 2</a:t>
            </a:r>
          </a:p>
          <a:p>
            <a:r>
              <a:rPr lang="it-IT" altLang="zh-CN" sz="2000" dirty="0"/>
              <a:t>1</a:t>
            </a:r>
          </a:p>
          <a:p>
            <a:r>
              <a:rPr lang="it-IT" altLang="zh-CN" sz="2000" dirty="0"/>
              <a:t>&gt;&gt;&gt; 4 / 2</a:t>
            </a:r>
          </a:p>
          <a:p>
            <a:r>
              <a:rPr lang="it-IT" altLang="zh-CN" sz="2000" dirty="0"/>
              <a:t>2.0</a:t>
            </a:r>
          </a:p>
          <a:p>
            <a:r>
              <a:rPr lang="it-IT" altLang="zh-CN" sz="2000" dirty="0"/>
              <a:t>&gt;&gt;&gt; 4 // 2</a:t>
            </a:r>
          </a:p>
          <a:p>
            <a:r>
              <a:rPr lang="it-IT" altLang="zh-CN" sz="2000" dirty="0"/>
              <a:t>2</a:t>
            </a:r>
          </a:p>
        </p:txBody>
      </p:sp>
      <p:sp>
        <p:nvSpPr>
          <p:cNvPr id="8" name="矩形 7">
            <a:extLst>
              <a:ext uri="{FF2B5EF4-FFF2-40B4-BE49-F238E27FC236}">
                <a16:creationId xmlns:a16="http://schemas.microsoft.com/office/drawing/2014/main" id="{233F0B6B-B39D-4054-9271-6661C8245FCF}"/>
              </a:ext>
            </a:extLst>
          </p:cNvPr>
          <p:cNvSpPr/>
          <p:nvPr/>
        </p:nvSpPr>
        <p:spPr>
          <a:xfrm>
            <a:off x="8739774" y="2731171"/>
            <a:ext cx="2441072" cy="25206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&gt;&gt;&gt; 3 ** 2</a:t>
            </a:r>
          </a:p>
          <a:p>
            <a:r>
              <a:rPr lang="it-IT" altLang="zh-CN" sz="2000" dirty="0"/>
              <a:t>9</a:t>
            </a:r>
          </a:p>
          <a:p>
            <a:r>
              <a:rPr lang="it-IT" altLang="zh-CN" sz="2000" dirty="0"/>
              <a:t>&gt;&gt;&gt; 3 ** 3</a:t>
            </a:r>
          </a:p>
          <a:p>
            <a:r>
              <a:rPr lang="it-IT" altLang="zh-CN" sz="2000" dirty="0"/>
              <a:t>27</a:t>
            </a:r>
          </a:p>
          <a:p>
            <a:r>
              <a:rPr lang="it-IT" altLang="zh-CN" sz="2000" dirty="0"/>
              <a:t>&gt;&gt;&gt; 10 ** 6</a:t>
            </a:r>
          </a:p>
          <a:p>
            <a:r>
              <a:rPr lang="it-IT" altLang="zh-CN" sz="2000" dirty="0"/>
              <a:t>1000000</a:t>
            </a:r>
          </a:p>
          <a:p>
            <a:r>
              <a:rPr lang="en-US" altLang="zh-CN" sz="2000" dirty="0"/>
              <a:t>&gt;&gt;&gt; 5 % 3</a:t>
            </a:r>
          </a:p>
          <a:p>
            <a:r>
              <a:rPr lang="en-US" altLang="zh-CN" sz="2000" dirty="0"/>
              <a:t>2</a:t>
            </a:r>
            <a:endParaRPr lang="zh-CN" altLang="en-US" sz="2000" dirty="0"/>
          </a:p>
        </p:txBody>
      </p:sp>
      <p:sp>
        <p:nvSpPr>
          <p:cNvPr id="9" name="矩形 8">
            <a:extLst>
              <a:ext uri="{FF2B5EF4-FFF2-40B4-BE49-F238E27FC236}">
                <a16:creationId xmlns:a16="http://schemas.microsoft.com/office/drawing/2014/main" id="{6FC9CF88-2729-4957-9905-D63734BBE802}"/>
              </a:ext>
            </a:extLst>
          </p:cNvPr>
          <p:cNvSpPr/>
          <p:nvPr/>
        </p:nvSpPr>
        <p:spPr>
          <a:xfrm>
            <a:off x="1011154" y="5065296"/>
            <a:ext cx="2441072" cy="1427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&gt;&gt;&gt; 2 + 3 * 4</a:t>
            </a:r>
          </a:p>
          <a:p>
            <a:r>
              <a:rPr lang="it-IT" altLang="zh-CN" sz="2000" dirty="0"/>
              <a:t>14</a:t>
            </a:r>
          </a:p>
          <a:p>
            <a:r>
              <a:rPr lang="it-IT" altLang="zh-CN" sz="2000" dirty="0"/>
              <a:t>&gt;&gt;&gt; (2 + 3) * 4</a:t>
            </a:r>
          </a:p>
          <a:p>
            <a:r>
              <a:rPr lang="it-IT" altLang="zh-CN" sz="2000" dirty="0"/>
              <a:t>20</a:t>
            </a:r>
            <a:endParaRPr lang="zh-CN" altLang="en-US" sz="2000" dirty="0"/>
          </a:p>
        </p:txBody>
      </p:sp>
      <p:sp>
        <p:nvSpPr>
          <p:cNvPr id="10" name="文本框 9">
            <a:extLst>
              <a:ext uri="{FF2B5EF4-FFF2-40B4-BE49-F238E27FC236}">
                <a16:creationId xmlns:a16="http://schemas.microsoft.com/office/drawing/2014/main" id="{7BFD2D37-6848-4633-AC31-E26B4D98E8F1}"/>
              </a:ext>
            </a:extLst>
          </p:cNvPr>
          <p:cNvSpPr txBox="1"/>
          <p:nvPr/>
        </p:nvSpPr>
        <p:spPr>
          <a:xfrm>
            <a:off x="4875464" y="5277197"/>
            <a:ext cx="1107996"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向下取整</a:t>
            </a:r>
          </a:p>
        </p:txBody>
      </p:sp>
    </p:spTree>
    <p:extLst>
      <p:ext uri="{BB962C8B-B14F-4D97-AF65-F5344CB8AC3E}">
        <p14:creationId xmlns:p14="http://schemas.microsoft.com/office/powerpoint/2010/main" val="8251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012E5-2EC3-45E3-A8A3-FDE7C8B7F767}"/>
              </a:ext>
            </a:extLst>
          </p:cNvPr>
          <p:cNvSpPr>
            <a:spLocks noGrp="1"/>
          </p:cNvSpPr>
          <p:nvPr>
            <p:ph type="title"/>
          </p:nvPr>
        </p:nvSpPr>
        <p:spPr/>
        <p:txBody>
          <a:bodyPr/>
          <a:lstStyle/>
          <a:p>
            <a:r>
              <a:rPr lang="zh-CN" altLang="en-US" dirty="0"/>
              <a:t>数字：浮点数</a:t>
            </a:r>
          </a:p>
        </p:txBody>
      </p:sp>
      <p:sp>
        <p:nvSpPr>
          <p:cNvPr id="3" name="内容占位符 2">
            <a:extLst>
              <a:ext uri="{FF2B5EF4-FFF2-40B4-BE49-F238E27FC236}">
                <a16:creationId xmlns:a16="http://schemas.microsoft.com/office/drawing/2014/main" id="{280AD35E-187A-4E2E-A1E4-ECE97B396035}"/>
              </a:ext>
            </a:extLst>
          </p:cNvPr>
          <p:cNvSpPr>
            <a:spLocks noGrp="1"/>
          </p:cNvSpPr>
          <p:nvPr>
            <p:ph idx="1"/>
          </p:nvPr>
        </p:nvSpPr>
        <p:spPr>
          <a:xfrm>
            <a:off x="838200" y="1572962"/>
            <a:ext cx="10515600" cy="4351338"/>
          </a:xfrm>
        </p:spPr>
        <p:txBody>
          <a:bodyPr/>
          <a:lstStyle/>
          <a:p>
            <a:r>
              <a:rPr lang="zh-CN" altLang="en-US" dirty="0"/>
              <a:t>加（</a:t>
            </a:r>
            <a:r>
              <a:rPr lang="en-US" altLang="zh-CN" dirty="0"/>
              <a:t>+</a:t>
            </a:r>
            <a:r>
              <a:rPr lang="zh-CN" altLang="en-US" dirty="0"/>
              <a:t>）、减（</a:t>
            </a:r>
            <a:r>
              <a:rPr lang="en-US" altLang="zh-CN" dirty="0"/>
              <a:t>-</a:t>
            </a:r>
            <a:r>
              <a:rPr lang="zh-CN" altLang="en-US" dirty="0"/>
              <a:t>）、乘（</a:t>
            </a:r>
            <a:r>
              <a:rPr lang="en-US" altLang="zh-CN" dirty="0"/>
              <a:t>*</a:t>
            </a:r>
            <a:r>
              <a:rPr lang="zh-CN" altLang="en-US" dirty="0"/>
              <a:t>）、除（</a:t>
            </a:r>
            <a:r>
              <a:rPr lang="en-US" altLang="zh-CN" dirty="0"/>
              <a:t>/</a:t>
            </a:r>
            <a:r>
              <a:rPr lang="zh-CN" altLang="en-US" dirty="0"/>
              <a:t>）、整除（</a:t>
            </a:r>
            <a:r>
              <a:rPr lang="en-US" altLang="zh-CN" dirty="0"/>
              <a:t>//</a:t>
            </a:r>
            <a:r>
              <a:rPr lang="zh-CN" altLang="en-US" dirty="0"/>
              <a:t>）、幂（</a:t>
            </a:r>
            <a:r>
              <a:rPr lang="en-US" altLang="zh-CN" dirty="0"/>
              <a:t>**</a:t>
            </a:r>
            <a:r>
              <a:rPr lang="zh-CN" altLang="en-US" dirty="0"/>
              <a:t>）</a:t>
            </a:r>
          </a:p>
          <a:p>
            <a:r>
              <a:rPr lang="zh-CN" altLang="en-US" dirty="0"/>
              <a:t>但要注意的是，结果包含的小数位数可能是不确定的：</a:t>
            </a:r>
            <a:endParaRPr lang="en-US" altLang="zh-CN" dirty="0"/>
          </a:p>
          <a:p>
            <a:endParaRPr lang="en-US" altLang="zh-CN" dirty="0"/>
          </a:p>
          <a:p>
            <a:endParaRPr lang="en-US" altLang="zh-CN" dirty="0"/>
          </a:p>
          <a:p>
            <a:pPr marL="1828800" lvl="4" indent="0">
              <a:buNone/>
            </a:pPr>
            <a:endParaRPr lang="en-US" altLang="zh-CN" dirty="0"/>
          </a:p>
          <a:p>
            <a:r>
              <a:rPr lang="zh-CN" altLang="en-US" dirty="0"/>
              <a:t>保留</a:t>
            </a:r>
            <a:r>
              <a:rPr lang="en-US" altLang="zh-CN" dirty="0"/>
              <a:t>k</a:t>
            </a:r>
            <a:r>
              <a:rPr lang="zh-CN" altLang="en-US" dirty="0"/>
              <a:t>位小数四舍五入：</a:t>
            </a:r>
            <a:r>
              <a:rPr lang="en-US" altLang="zh-CN" dirty="0"/>
              <a:t>round(x, k)</a:t>
            </a:r>
          </a:p>
          <a:p>
            <a:endParaRPr lang="zh-CN" altLang="en-US" dirty="0"/>
          </a:p>
        </p:txBody>
      </p:sp>
      <p:sp>
        <p:nvSpPr>
          <p:cNvPr id="4" name="矩形 3">
            <a:extLst>
              <a:ext uri="{FF2B5EF4-FFF2-40B4-BE49-F238E27FC236}">
                <a16:creationId xmlns:a16="http://schemas.microsoft.com/office/drawing/2014/main" id="{7DE21C80-84C0-4F85-9236-B59FBA8B0B84}"/>
              </a:ext>
            </a:extLst>
          </p:cNvPr>
          <p:cNvSpPr/>
          <p:nvPr/>
        </p:nvSpPr>
        <p:spPr>
          <a:xfrm>
            <a:off x="1208257" y="2595398"/>
            <a:ext cx="2954667" cy="12273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&gt;&gt;&gt; 0.2 + 0.1</a:t>
            </a:r>
          </a:p>
          <a:p>
            <a:r>
              <a:rPr lang="it-IT" altLang="zh-CN" sz="2000" dirty="0"/>
              <a:t>0.30000000000000004</a:t>
            </a:r>
          </a:p>
          <a:p>
            <a:r>
              <a:rPr lang="it-IT" altLang="zh-CN" sz="2000" dirty="0"/>
              <a:t>&gt;&gt;&gt; 3 * 0.1</a:t>
            </a:r>
          </a:p>
          <a:p>
            <a:r>
              <a:rPr lang="it-IT" altLang="zh-CN" sz="2000" dirty="0"/>
              <a:t>0.30000000000000004</a:t>
            </a:r>
            <a:endParaRPr lang="zh-CN" altLang="en-US" sz="2000" dirty="0"/>
          </a:p>
        </p:txBody>
      </p:sp>
      <p:sp>
        <p:nvSpPr>
          <p:cNvPr id="5" name="矩形 4">
            <a:extLst>
              <a:ext uri="{FF2B5EF4-FFF2-40B4-BE49-F238E27FC236}">
                <a16:creationId xmlns:a16="http://schemas.microsoft.com/office/drawing/2014/main" id="{7ECF86F3-53B0-4FCF-BDA1-F5DBAF803E50}"/>
              </a:ext>
            </a:extLst>
          </p:cNvPr>
          <p:cNvSpPr/>
          <p:nvPr/>
        </p:nvSpPr>
        <p:spPr>
          <a:xfrm>
            <a:off x="1208257" y="4357350"/>
            <a:ext cx="2954667" cy="23700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&gt;&gt;&gt; 5 / 3</a:t>
            </a:r>
          </a:p>
          <a:p>
            <a:r>
              <a:rPr lang="en-US" altLang="zh-CN" sz="2000" dirty="0"/>
              <a:t>1.6666666666666667</a:t>
            </a:r>
          </a:p>
          <a:p>
            <a:r>
              <a:rPr lang="en-US" altLang="zh-CN" sz="2000" dirty="0"/>
              <a:t>&gt;&gt;&gt; 5 // 3</a:t>
            </a:r>
          </a:p>
          <a:p>
            <a:r>
              <a:rPr lang="en-US" altLang="zh-CN" sz="2000" dirty="0"/>
              <a:t>1</a:t>
            </a:r>
          </a:p>
          <a:p>
            <a:r>
              <a:rPr lang="en-US" altLang="zh-CN" sz="2000" dirty="0"/>
              <a:t>&gt;&gt;&gt; round(5 / 3)</a:t>
            </a:r>
          </a:p>
          <a:p>
            <a:r>
              <a:rPr lang="en-US" altLang="zh-CN" sz="2000" dirty="0"/>
              <a:t>2</a:t>
            </a:r>
          </a:p>
          <a:p>
            <a:r>
              <a:rPr lang="en-US" altLang="zh-CN" sz="2000" dirty="0"/>
              <a:t>&gt;&gt;&gt; round(5 / 3, 2)</a:t>
            </a:r>
          </a:p>
          <a:p>
            <a:r>
              <a:rPr lang="en-US" altLang="zh-CN" sz="2000" dirty="0"/>
              <a:t>1.67</a:t>
            </a:r>
            <a:endParaRPr lang="zh-CN" altLang="en-US" sz="2000" dirty="0"/>
          </a:p>
        </p:txBody>
      </p:sp>
    </p:spTree>
    <p:extLst>
      <p:ext uri="{BB962C8B-B14F-4D97-AF65-F5344CB8AC3E}">
        <p14:creationId xmlns:p14="http://schemas.microsoft.com/office/powerpoint/2010/main" val="355547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F6BC0-501C-4338-B775-84E091BE1833}"/>
              </a:ext>
            </a:extLst>
          </p:cNvPr>
          <p:cNvSpPr>
            <a:spLocks noGrp="1"/>
          </p:cNvSpPr>
          <p:nvPr>
            <p:ph type="title"/>
          </p:nvPr>
        </p:nvSpPr>
        <p:spPr/>
        <p:txBody>
          <a:bodyPr/>
          <a:lstStyle/>
          <a:p>
            <a:r>
              <a:rPr lang="zh-CN" altLang="en-US" dirty="0"/>
              <a:t>数字：函数</a:t>
            </a:r>
          </a:p>
        </p:txBody>
      </p:sp>
      <p:sp>
        <p:nvSpPr>
          <p:cNvPr id="3" name="内容占位符 2">
            <a:extLst>
              <a:ext uri="{FF2B5EF4-FFF2-40B4-BE49-F238E27FC236}">
                <a16:creationId xmlns:a16="http://schemas.microsoft.com/office/drawing/2014/main" id="{965CC290-08BA-46BE-A70F-C7A67757A5E1}"/>
              </a:ext>
            </a:extLst>
          </p:cNvPr>
          <p:cNvSpPr>
            <a:spLocks noGrp="1"/>
          </p:cNvSpPr>
          <p:nvPr>
            <p:ph idx="1"/>
          </p:nvPr>
        </p:nvSpPr>
        <p:spPr>
          <a:xfrm>
            <a:off x="838200" y="1690688"/>
            <a:ext cx="10515600" cy="5032376"/>
          </a:xfrm>
        </p:spPr>
        <p:txBody>
          <a:bodyPr>
            <a:normAutofit/>
          </a:bodyPr>
          <a:lstStyle/>
          <a:p>
            <a:r>
              <a:rPr lang="zh-CN" altLang="en-US" dirty="0"/>
              <a:t>绝对值</a:t>
            </a:r>
            <a:endParaRPr lang="en-US" altLang="zh-CN" dirty="0"/>
          </a:p>
          <a:p>
            <a:pPr lvl="1"/>
            <a:r>
              <a:rPr lang="en-US" altLang="zh-CN" dirty="0"/>
              <a:t>abs(a)</a:t>
            </a:r>
          </a:p>
          <a:p>
            <a:endParaRPr lang="en-US" altLang="zh-CN" dirty="0"/>
          </a:p>
          <a:p>
            <a:r>
              <a:rPr lang="zh-CN" altLang="en-US" dirty="0"/>
              <a:t>最大值、最小值</a:t>
            </a:r>
            <a:endParaRPr lang="en-US" altLang="zh-CN" dirty="0"/>
          </a:p>
          <a:p>
            <a:pPr lvl="1"/>
            <a:r>
              <a:rPr lang="en-US" altLang="zh-CN" dirty="0"/>
              <a:t>max(a, b)</a:t>
            </a:r>
          </a:p>
          <a:p>
            <a:pPr lvl="1"/>
            <a:r>
              <a:rPr lang="en-US" altLang="zh-CN" dirty="0"/>
              <a:t>min(a, b)</a:t>
            </a:r>
          </a:p>
          <a:p>
            <a:endParaRPr lang="en-US" altLang="zh-CN" dirty="0"/>
          </a:p>
          <a:p>
            <a:r>
              <a:rPr lang="en-US" altLang="zh-CN" dirty="0"/>
              <a:t>math</a:t>
            </a:r>
            <a:r>
              <a:rPr lang="zh-CN" altLang="en-US" dirty="0"/>
              <a:t>模块：用“</a:t>
            </a:r>
            <a:r>
              <a:rPr lang="en-US" altLang="zh-CN" dirty="0"/>
              <a:t>import math</a:t>
            </a:r>
            <a:r>
              <a:rPr lang="zh-CN" altLang="en-US" dirty="0"/>
              <a:t>”导入</a:t>
            </a:r>
            <a:endParaRPr lang="en-US" altLang="zh-CN" dirty="0"/>
          </a:p>
          <a:p>
            <a:pPr lvl="1"/>
            <a:r>
              <a:rPr lang="en-US" altLang="zh-CN" dirty="0" err="1"/>
              <a:t>math.floor</a:t>
            </a:r>
            <a:r>
              <a:rPr lang="en-US" altLang="zh-CN" dirty="0"/>
              <a:t>(a)</a:t>
            </a:r>
          </a:p>
          <a:p>
            <a:pPr lvl="1"/>
            <a:r>
              <a:rPr lang="en-US" altLang="zh-CN" dirty="0" err="1"/>
              <a:t>math.ceil</a:t>
            </a:r>
            <a:r>
              <a:rPr lang="en-US" altLang="zh-CN" dirty="0"/>
              <a:t>(a)</a:t>
            </a:r>
          </a:p>
          <a:p>
            <a:pPr lvl="1"/>
            <a:r>
              <a:rPr lang="en-US" altLang="zh-CN" dirty="0"/>
              <a:t>…</a:t>
            </a:r>
          </a:p>
        </p:txBody>
      </p:sp>
      <p:sp>
        <p:nvSpPr>
          <p:cNvPr id="4" name="矩形 3">
            <a:extLst>
              <a:ext uri="{FF2B5EF4-FFF2-40B4-BE49-F238E27FC236}">
                <a16:creationId xmlns:a16="http://schemas.microsoft.com/office/drawing/2014/main" id="{CE852268-8D39-484F-8B5C-3443E9ACB88A}"/>
              </a:ext>
            </a:extLst>
          </p:cNvPr>
          <p:cNvSpPr/>
          <p:nvPr/>
        </p:nvSpPr>
        <p:spPr>
          <a:xfrm>
            <a:off x="7239667" y="1690687"/>
            <a:ext cx="2717801" cy="48021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&gt;&gt;&gt; a = -1.5</a:t>
            </a:r>
          </a:p>
          <a:p>
            <a:r>
              <a:rPr lang="en-US" altLang="zh-CN" sz="2000" dirty="0"/>
              <a:t>&gt;&gt;&gt; b = 3.25</a:t>
            </a:r>
          </a:p>
          <a:p>
            <a:r>
              <a:rPr lang="en-US" altLang="zh-CN" sz="2000" dirty="0"/>
              <a:t>&gt;&gt;&gt;</a:t>
            </a:r>
          </a:p>
          <a:p>
            <a:r>
              <a:rPr lang="en-US" altLang="zh-CN" sz="2000" dirty="0"/>
              <a:t>&gt;&gt;&gt; abs(a)</a:t>
            </a:r>
          </a:p>
          <a:p>
            <a:r>
              <a:rPr lang="en-US" altLang="zh-CN" sz="2000" dirty="0"/>
              <a:t>1.5</a:t>
            </a:r>
          </a:p>
          <a:p>
            <a:r>
              <a:rPr lang="en-US" altLang="zh-CN" sz="2000" dirty="0"/>
              <a:t>&gt;&gt;&gt; max(a, b)</a:t>
            </a:r>
          </a:p>
          <a:p>
            <a:r>
              <a:rPr lang="en-US" altLang="zh-CN" sz="2000" dirty="0"/>
              <a:t>3.25</a:t>
            </a:r>
          </a:p>
          <a:p>
            <a:r>
              <a:rPr lang="en-US" altLang="zh-CN" sz="2000" dirty="0"/>
              <a:t>&gt;&gt;&gt; min(a, b)</a:t>
            </a:r>
          </a:p>
          <a:p>
            <a:r>
              <a:rPr lang="en-US" altLang="zh-CN" sz="2000" dirty="0"/>
              <a:t>-1.5</a:t>
            </a:r>
          </a:p>
          <a:p>
            <a:r>
              <a:rPr lang="en-US" altLang="zh-CN" sz="2000" dirty="0"/>
              <a:t>&gt;&gt;&gt;</a:t>
            </a:r>
          </a:p>
          <a:p>
            <a:r>
              <a:rPr lang="en-US" altLang="zh-CN" sz="2000" dirty="0"/>
              <a:t>&gt;&gt;&gt; import math</a:t>
            </a:r>
          </a:p>
          <a:p>
            <a:r>
              <a:rPr lang="en-US" altLang="zh-CN" sz="2000" dirty="0"/>
              <a:t>&gt;&gt;&gt; </a:t>
            </a:r>
            <a:r>
              <a:rPr lang="en-US" altLang="zh-CN" sz="2000" dirty="0" err="1"/>
              <a:t>math.floor</a:t>
            </a:r>
            <a:r>
              <a:rPr lang="en-US" altLang="zh-CN" sz="2000" dirty="0"/>
              <a:t>(a)</a:t>
            </a:r>
          </a:p>
          <a:p>
            <a:r>
              <a:rPr lang="en-US" altLang="zh-CN" sz="2000" dirty="0"/>
              <a:t>-2</a:t>
            </a:r>
          </a:p>
          <a:p>
            <a:r>
              <a:rPr lang="en-US" altLang="zh-CN" sz="2000" dirty="0"/>
              <a:t>&gt;&gt;&gt; </a:t>
            </a:r>
            <a:r>
              <a:rPr lang="en-US" altLang="zh-CN" sz="2000" dirty="0" err="1"/>
              <a:t>math.ceil</a:t>
            </a:r>
            <a:r>
              <a:rPr lang="en-US" altLang="zh-CN" sz="2000" dirty="0"/>
              <a:t>(a)</a:t>
            </a:r>
          </a:p>
          <a:p>
            <a:r>
              <a:rPr lang="en-US" altLang="zh-CN" sz="2000" dirty="0"/>
              <a:t>-1</a:t>
            </a:r>
          </a:p>
        </p:txBody>
      </p:sp>
    </p:spTree>
    <p:extLst>
      <p:ext uri="{BB962C8B-B14F-4D97-AF65-F5344CB8AC3E}">
        <p14:creationId xmlns:p14="http://schemas.microsoft.com/office/powerpoint/2010/main" val="366466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BD32A-EF09-402E-BAA8-35269C54BBD9}"/>
              </a:ext>
            </a:extLst>
          </p:cNvPr>
          <p:cNvSpPr>
            <a:spLocks noGrp="1"/>
          </p:cNvSpPr>
          <p:nvPr>
            <p:ph type="title"/>
          </p:nvPr>
        </p:nvSpPr>
        <p:spPr>
          <a:xfrm>
            <a:off x="838200" y="188357"/>
            <a:ext cx="10515600" cy="1325563"/>
          </a:xfrm>
        </p:spPr>
        <p:txBody>
          <a:bodyPr/>
          <a:lstStyle/>
          <a:p>
            <a:r>
              <a:rPr lang="en-US" altLang="zh-CN" dirty="0" err="1"/>
              <a:t>i</a:t>
            </a:r>
            <a:r>
              <a:rPr lang="en-US" altLang="zh-CN" dirty="0"/>
              <a:t> += 1</a:t>
            </a:r>
            <a:endParaRPr lang="zh-CN" altLang="en-US" dirty="0"/>
          </a:p>
        </p:txBody>
      </p:sp>
      <p:sp>
        <p:nvSpPr>
          <p:cNvPr id="5" name="文本框 4">
            <a:extLst>
              <a:ext uri="{FF2B5EF4-FFF2-40B4-BE49-F238E27FC236}">
                <a16:creationId xmlns:a16="http://schemas.microsoft.com/office/drawing/2014/main" id="{FA0C9857-B8CB-4BC1-A90D-2070675A5CB6}"/>
              </a:ext>
            </a:extLst>
          </p:cNvPr>
          <p:cNvSpPr txBox="1"/>
          <p:nvPr/>
        </p:nvSpPr>
        <p:spPr>
          <a:xfrm>
            <a:off x="838200" y="6488668"/>
            <a:ext cx="8811126" cy="369332"/>
          </a:xfrm>
          <a:prstGeom prst="rect">
            <a:avLst/>
          </a:prstGeom>
          <a:noFill/>
        </p:spPr>
        <p:txBody>
          <a:bodyPr wrap="square">
            <a:spAutoFit/>
          </a:bodyPr>
          <a:lstStyle/>
          <a:p>
            <a:r>
              <a:rPr lang="en-US" altLang="zh-CN" dirty="0"/>
              <a:t>https://www.runoob.com/python3/python3-basic-operators.html</a:t>
            </a:r>
            <a:endParaRPr lang="zh-CN" altLang="en-US" dirty="0"/>
          </a:p>
        </p:txBody>
      </p:sp>
      <p:graphicFrame>
        <p:nvGraphicFramePr>
          <p:cNvPr id="10" name="内容占位符 9">
            <a:extLst>
              <a:ext uri="{FF2B5EF4-FFF2-40B4-BE49-F238E27FC236}">
                <a16:creationId xmlns:a16="http://schemas.microsoft.com/office/drawing/2014/main" id="{B2BC186F-A2F4-4AE7-80F0-E3EFE362A20C}"/>
              </a:ext>
            </a:extLst>
          </p:cNvPr>
          <p:cNvGraphicFramePr>
            <a:graphicFrameLocks noGrp="1"/>
          </p:cNvGraphicFramePr>
          <p:nvPr>
            <p:ph idx="1"/>
            <p:extLst>
              <p:ext uri="{D42A27DB-BD31-4B8C-83A1-F6EECF244321}">
                <p14:modId xmlns:p14="http://schemas.microsoft.com/office/powerpoint/2010/main" val="199447335"/>
              </p:ext>
            </p:extLst>
          </p:nvPr>
        </p:nvGraphicFramePr>
        <p:xfrm>
          <a:off x="838200" y="1281514"/>
          <a:ext cx="10792328" cy="4294971"/>
        </p:xfrm>
        <a:graphic>
          <a:graphicData uri="http://schemas.openxmlformats.org/drawingml/2006/table">
            <a:tbl>
              <a:tblPr/>
              <a:tblGrid>
                <a:gridCol w="1853529">
                  <a:extLst>
                    <a:ext uri="{9D8B030D-6E8A-4147-A177-3AD203B41FA5}">
                      <a16:colId xmlns:a16="http://schemas.microsoft.com/office/drawing/2014/main" val="863806762"/>
                    </a:ext>
                  </a:extLst>
                </a:gridCol>
                <a:gridCol w="3528597">
                  <a:extLst>
                    <a:ext uri="{9D8B030D-6E8A-4147-A177-3AD203B41FA5}">
                      <a16:colId xmlns:a16="http://schemas.microsoft.com/office/drawing/2014/main" val="2725443928"/>
                    </a:ext>
                  </a:extLst>
                </a:gridCol>
                <a:gridCol w="5410202">
                  <a:extLst>
                    <a:ext uri="{9D8B030D-6E8A-4147-A177-3AD203B41FA5}">
                      <a16:colId xmlns:a16="http://schemas.microsoft.com/office/drawing/2014/main" val="2337388777"/>
                    </a:ext>
                  </a:extLst>
                </a:gridCol>
              </a:tblGrid>
              <a:tr h="239042">
                <a:tc>
                  <a:txBody>
                    <a:bodyPr/>
                    <a:lstStyle/>
                    <a:p>
                      <a:pPr algn="l" fontAlgn="t"/>
                      <a:r>
                        <a:rPr lang="zh-CN" altLang="en-US" sz="2400">
                          <a:solidFill>
                            <a:srgbClr val="FFFFFF"/>
                          </a:solidFill>
                          <a:effectLst/>
                        </a:rPr>
                        <a:t>运算符</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dirty="0">
                          <a:solidFill>
                            <a:srgbClr val="FFFFFF"/>
                          </a:solidFill>
                          <a:effectLst/>
                        </a:rPr>
                        <a:t>描述</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a:solidFill>
                            <a:srgbClr val="FFFFFF"/>
                          </a:solidFill>
                          <a:effectLst/>
                        </a:rPr>
                        <a:t>实例</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95518149"/>
                  </a:ext>
                </a:extLst>
              </a:tr>
              <a:tr h="485452">
                <a:tc>
                  <a:txBody>
                    <a:bodyPr/>
                    <a:lstStyle/>
                    <a:p>
                      <a:pPr fontAlgn="t"/>
                      <a:r>
                        <a:rPr lang="en-US" altLang="zh-CN" sz="2400">
                          <a:effectLst/>
                        </a:rPr>
                        <a:t>=</a:t>
                      </a:r>
                      <a:endParaRPr lang="en-US" altLang="zh-CN" sz="2400" dirty="0">
                        <a:effectLst/>
                      </a:endParaRP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简单的赋值运算符</a:t>
                      </a:r>
                      <a:endParaRPr lang="zh-CN" altLang="en-US" sz="2400" dirty="0">
                        <a:effectLst/>
                      </a:endParaRP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sz="2400" dirty="0">
                          <a:effectLst/>
                        </a:rPr>
                        <a:t>c = a + b </a:t>
                      </a:r>
                      <a:r>
                        <a:rPr lang="zh-CN" altLang="en-US" sz="2400" dirty="0">
                          <a:effectLst/>
                        </a:rPr>
                        <a:t>将 </a:t>
                      </a:r>
                      <a:r>
                        <a:rPr lang="en-US" sz="2400" dirty="0">
                          <a:effectLst/>
                        </a:rPr>
                        <a:t>a + b </a:t>
                      </a:r>
                      <a:r>
                        <a:rPr lang="zh-CN" altLang="en-US" sz="2400" dirty="0">
                          <a:effectLst/>
                        </a:rPr>
                        <a:t>的运算结果赋值为 </a:t>
                      </a:r>
                      <a:r>
                        <a:rPr lang="en-US" sz="2400" dirty="0">
                          <a:effectLst/>
                        </a:rPr>
                        <a:t>c</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71223747"/>
                  </a:ext>
                </a:extLst>
              </a:tr>
              <a:tr h="487801">
                <a:tc>
                  <a:txBody>
                    <a:bodyPr/>
                    <a:lstStyle/>
                    <a:p>
                      <a:pPr fontAlgn="t"/>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2400">
                          <a:effectLst/>
                        </a:rPr>
                        <a:t>加法赋值运算符</a:t>
                      </a:r>
                      <a:endParaRPr lang="zh-CN" altLang="en-US" sz="2400" dirty="0">
                        <a:effectLst/>
                      </a:endParaRP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139598555"/>
                  </a:ext>
                </a:extLst>
              </a:tr>
              <a:tr h="487801">
                <a:tc>
                  <a:txBody>
                    <a:bodyPr/>
                    <a:lstStyle/>
                    <a:p>
                      <a:pPr fontAlgn="t"/>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减法赋值运算符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474463099"/>
                  </a:ext>
                </a:extLst>
              </a:tr>
              <a:tr h="487801">
                <a:tc>
                  <a:txBody>
                    <a:bodyPr/>
                    <a:lstStyle/>
                    <a:p>
                      <a:pPr fontAlgn="t"/>
                      <a:r>
                        <a:rPr lang="zh-CN" altLang="en-US" sz="2400">
                          <a:effectLst/>
                        </a:rPr>
                        <a:t>*</a:t>
                      </a:r>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2400">
                          <a:effectLst/>
                        </a:rPr>
                        <a:t>乘法赋值运算符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31981297"/>
                  </a:ext>
                </a:extLst>
              </a:tr>
              <a:tr h="487801">
                <a:tc>
                  <a:txBody>
                    <a:bodyPr/>
                    <a:lstStyle/>
                    <a:p>
                      <a:pPr fontAlgn="t"/>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除法赋值运算符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657849398"/>
                  </a:ext>
                </a:extLst>
              </a:tr>
              <a:tr h="487801">
                <a:tc>
                  <a:txBody>
                    <a:bodyPr/>
                    <a:lstStyle/>
                    <a:p>
                      <a:pPr fontAlgn="t"/>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2400" dirty="0">
                          <a:effectLst/>
                        </a:rPr>
                        <a:t>取模赋值运算符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869678953"/>
                  </a:ext>
                </a:extLst>
              </a:tr>
              <a:tr h="487801">
                <a:tc>
                  <a:txBody>
                    <a:bodyPr/>
                    <a:lstStyle/>
                    <a:p>
                      <a:pPr fontAlgn="t"/>
                      <a:r>
                        <a:rPr lang="zh-CN" altLang="en-US" sz="2400">
                          <a:effectLst/>
                        </a:rPr>
                        <a:t>**</a:t>
                      </a:r>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幂赋值运算符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pt-BR" sz="240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83564142"/>
                  </a:ext>
                </a:extLst>
              </a:tr>
              <a:tr h="487801">
                <a:tc>
                  <a:txBody>
                    <a:bodyPr/>
                    <a:lstStyle/>
                    <a:p>
                      <a:pPr fontAlgn="t"/>
                      <a:r>
                        <a:rPr lang="en-US" altLang="zh-CN" sz="2400">
                          <a:effectLst/>
                        </a:rPr>
                        <a:t>//=</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2400" dirty="0">
                          <a:effectLst/>
                        </a:rPr>
                        <a:t>取整除赋值运算符</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pt-BR" sz="2400" dirty="0">
                          <a:effectLst/>
                        </a:rPr>
                        <a:t>c //= a 等效于 c = c // a</a:t>
                      </a:r>
                    </a:p>
                  </a:txBody>
                  <a:tcPr marL="24293" marR="24293" marT="34010" marB="3401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675051469"/>
                  </a:ext>
                </a:extLst>
              </a:tr>
            </a:tbl>
          </a:graphicData>
        </a:graphic>
      </p:graphicFrame>
      <p:sp>
        <p:nvSpPr>
          <p:cNvPr id="12" name="文本框 11">
            <a:extLst>
              <a:ext uri="{FF2B5EF4-FFF2-40B4-BE49-F238E27FC236}">
                <a16:creationId xmlns:a16="http://schemas.microsoft.com/office/drawing/2014/main" id="{A31C3406-DFD1-4159-8176-A8BAFAA6ACDF}"/>
              </a:ext>
            </a:extLst>
          </p:cNvPr>
          <p:cNvSpPr txBox="1"/>
          <p:nvPr/>
        </p:nvSpPr>
        <p:spPr>
          <a:xfrm>
            <a:off x="267702" y="5847910"/>
            <a:ext cx="7288129" cy="461665"/>
          </a:xfrm>
          <a:prstGeom prst="rect">
            <a:avLst/>
          </a:prstGeom>
          <a:noFill/>
        </p:spPr>
        <p:txBody>
          <a:bodyPr wrap="square">
            <a:spAutoFit/>
          </a:bodyPr>
          <a:lstStyle/>
          <a:p>
            <a:pPr lvl="1"/>
            <a:r>
              <a:rPr lang="zh-CN" altLang="en-US" sz="2400" dirty="0"/>
              <a:t>注意：</a:t>
            </a:r>
            <a:r>
              <a:rPr lang="en-US" altLang="zh-CN" sz="2400" dirty="0"/>
              <a:t>Python</a:t>
            </a:r>
            <a:r>
              <a:rPr lang="zh-CN" altLang="en-US" sz="2400" dirty="0"/>
              <a:t>中没有类似于“</a:t>
            </a:r>
            <a:r>
              <a:rPr lang="en-US" altLang="zh-CN" sz="2400" dirty="0"/>
              <a:t>++</a:t>
            </a:r>
            <a:r>
              <a:rPr lang="zh-CN" altLang="en-US" sz="2400" dirty="0"/>
              <a:t>”的运算符！</a:t>
            </a:r>
            <a:endParaRPr lang="en-US" altLang="zh-CN" sz="2400" dirty="0"/>
          </a:p>
        </p:txBody>
      </p:sp>
    </p:spTree>
    <p:extLst>
      <p:ext uri="{BB962C8B-B14F-4D97-AF65-F5344CB8AC3E}">
        <p14:creationId xmlns:p14="http://schemas.microsoft.com/office/powerpoint/2010/main" val="771602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CFC31-0259-44B0-9C7D-830717C3E65B}"/>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6B660A6E-D8CD-428F-B807-210102778ADC}"/>
              </a:ext>
            </a:extLst>
          </p:cNvPr>
          <p:cNvSpPr>
            <a:spLocks noGrp="1"/>
          </p:cNvSpPr>
          <p:nvPr>
            <p:ph idx="1"/>
          </p:nvPr>
        </p:nvSpPr>
        <p:spPr/>
        <p:txBody>
          <a:bodyPr/>
          <a:lstStyle/>
          <a:p>
            <a:r>
              <a:rPr lang="zh-CN" altLang="en-US" dirty="0"/>
              <a:t>字符串就是一系列字符。</a:t>
            </a:r>
            <a:endParaRPr lang="en-US" altLang="zh-CN" dirty="0"/>
          </a:p>
          <a:p>
            <a:r>
              <a:rPr lang="zh-CN" altLang="en-US" dirty="0"/>
              <a:t>在</a:t>
            </a:r>
            <a:r>
              <a:rPr lang="en-US" altLang="zh-CN" dirty="0"/>
              <a:t>Python</a:t>
            </a:r>
            <a:r>
              <a:rPr lang="zh-CN" altLang="en-US" dirty="0"/>
              <a:t>中，用引号括起的都是字符串，其中的引号</a:t>
            </a:r>
            <a:r>
              <a:rPr lang="zh-CN" altLang="en-US" dirty="0">
                <a:solidFill>
                  <a:srgbClr val="FF0000"/>
                </a:solidFill>
              </a:rPr>
              <a:t>可以是单引号也可以是双引号</a:t>
            </a:r>
            <a:r>
              <a:rPr lang="zh-CN" altLang="en-US" dirty="0"/>
              <a:t>；</a:t>
            </a:r>
            <a:endParaRPr lang="en-US" altLang="zh-CN" dirty="0"/>
          </a:p>
          <a:p>
            <a:pPr lvl="1"/>
            <a:r>
              <a:rPr lang="zh-CN" altLang="en-US" dirty="0"/>
              <a:t>这种灵活性能让你在字符串中包含引号或撇号，而无需使用转义字符。</a:t>
            </a:r>
          </a:p>
        </p:txBody>
      </p:sp>
      <p:sp>
        <p:nvSpPr>
          <p:cNvPr id="4" name="文本框 3">
            <a:extLst>
              <a:ext uri="{FF2B5EF4-FFF2-40B4-BE49-F238E27FC236}">
                <a16:creationId xmlns:a16="http://schemas.microsoft.com/office/drawing/2014/main" id="{7CF7FB1F-FB5A-4ECF-80EC-DF9918EC91C0}"/>
              </a:ext>
            </a:extLst>
          </p:cNvPr>
          <p:cNvSpPr txBox="1"/>
          <p:nvPr/>
        </p:nvSpPr>
        <p:spPr>
          <a:xfrm>
            <a:off x="1134976" y="3967081"/>
            <a:ext cx="7564524" cy="1200329"/>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s1 = </a:t>
            </a:r>
            <a:r>
              <a:rPr lang="en-US" altLang="zh-CN" sz="2400" dirty="0">
                <a:solidFill>
                  <a:srgbClr val="00B05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 told my friend, </a:t>
            </a:r>
            <a:r>
              <a:rPr lang="en-US" altLang="zh-CN" sz="2400" dirty="0">
                <a:solidFill>
                  <a:srgbClr val="7030A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Python is my favorite language!</a:t>
            </a:r>
            <a:r>
              <a:rPr lang="en-US" altLang="zh-CN"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00B050"/>
                </a:solidFill>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s2 = </a:t>
            </a:r>
            <a:r>
              <a:rPr lang="en-US" altLang="zh-CN" sz="2400" dirty="0">
                <a:solidFill>
                  <a:srgbClr val="00B05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 told my friend, </a:t>
            </a:r>
            <a:r>
              <a:rPr lang="en-US" altLang="zh-CN" sz="2400" dirty="0">
                <a:solidFill>
                  <a:srgbClr val="7030A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Python is my favorite language!</a:t>
            </a:r>
            <a:r>
              <a:rPr lang="en-US" altLang="zh-CN" sz="2400" dirty="0">
                <a:solidFill>
                  <a:srgbClr val="7030A0"/>
                </a:solidFill>
                <a:latin typeface="Times New Roman" panose="02020603050405020304" pitchFamily="18" charset="0"/>
                <a:cs typeface="Times New Roman" panose="02020603050405020304" pitchFamily="18" charset="0"/>
              </a:rPr>
              <a:t>"</a:t>
            </a:r>
            <a:r>
              <a:rPr lang="en-US" altLang="zh-CN" sz="2400" dirty="0">
                <a:solidFill>
                  <a:srgbClr val="00B050"/>
                </a:solidFill>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print(s1 == s2)</a:t>
            </a:r>
          </a:p>
        </p:txBody>
      </p:sp>
      <p:sp>
        <p:nvSpPr>
          <p:cNvPr id="5" name="文本框 4">
            <a:extLst>
              <a:ext uri="{FF2B5EF4-FFF2-40B4-BE49-F238E27FC236}">
                <a16:creationId xmlns:a16="http://schemas.microsoft.com/office/drawing/2014/main" id="{4CDC771B-E67E-4464-9D32-41D4EF865DAD}"/>
              </a:ext>
            </a:extLst>
          </p:cNvPr>
          <p:cNvSpPr txBox="1"/>
          <p:nvPr/>
        </p:nvSpPr>
        <p:spPr>
          <a:xfrm>
            <a:off x="10936057" y="1456293"/>
            <a:ext cx="835485" cy="369332"/>
          </a:xfrm>
          <a:prstGeom prst="rect">
            <a:avLst/>
          </a:prstGeom>
          <a:noFill/>
        </p:spPr>
        <p:txBody>
          <a:bodyPr wrap="none" rtlCol="0">
            <a:spAutoFit/>
          </a:bodyPr>
          <a:lstStyle/>
          <a:p>
            <a:r>
              <a:rPr lang="en-US" altLang="zh-CN" dirty="0"/>
              <a:t>2-1.py</a:t>
            </a:r>
            <a:endParaRPr lang="zh-CN" altLang="en-US" dirty="0"/>
          </a:p>
        </p:txBody>
      </p:sp>
      <p:sp>
        <p:nvSpPr>
          <p:cNvPr id="6" name="矩形 5">
            <a:extLst>
              <a:ext uri="{FF2B5EF4-FFF2-40B4-BE49-F238E27FC236}">
                <a16:creationId xmlns:a16="http://schemas.microsoft.com/office/drawing/2014/main" id="{91A88473-837A-4062-A788-45D5921FF354}"/>
              </a:ext>
            </a:extLst>
          </p:cNvPr>
          <p:cNvSpPr/>
          <p:nvPr/>
        </p:nvSpPr>
        <p:spPr>
          <a:xfrm>
            <a:off x="1134976" y="5515531"/>
            <a:ext cx="271780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True</a:t>
            </a:r>
          </a:p>
        </p:txBody>
      </p:sp>
    </p:spTree>
    <p:extLst>
      <p:ext uri="{BB962C8B-B14F-4D97-AF65-F5344CB8AC3E}">
        <p14:creationId xmlns:p14="http://schemas.microsoft.com/office/powerpoint/2010/main" val="314694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CFC31-0259-44B0-9C7D-830717C3E65B}"/>
              </a:ext>
            </a:extLst>
          </p:cNvPr>
          <p:cNvSpPr>
            <a:spLocks noGrp="1"/>
          </p:cNvSpPr>
          <p:nvPr>
            <p:ph type="title"/>
          </p:nvPr>
        </p:nvSpPr>
        <p:spPr/>
        <p:txBody>
          <a:bodyPr/>
          <a:lstStyle/>
          <a:p>
            <a:r>
              <a:rPr lang="zh-CN" altLang="en-US" dirty="0"/>
              <a:t>字符串：拼接</a:t>
            </a:r>
          </a:p>
        </p:txBody>
      </p:sp>
      <p:sp>
        <p:nvSpPr>
          <p:cNvPr id="3" name="内容占位符 2">
            <a:extLst>
              <a:ext uri="{FF2B5EF4-FFF2-40B4-BE49-F238E27FC236}">
                <a16:creationId xmlns:a16="http://schemas.microsoft.com/office/drawing/2014/main" id="{6B660A6E-D8CD-428F-B807-210102778ADC}"/>
              </a:ext>
            </a:extLst>
          </p:cNvPr>
          <p:cNvSpPr>
            <a:spLocks noGrp="1"/>
          </p:cNvSpPr>
          <p:nvPr>
            <p:ph idx="1"/>
          </p:nvPr>
        </p:nvSpPr>
        <p:spPr/>
        <p:txBody>
          <a:bodyPr/>
          <a:lstStyle/>
          <a:p>
            <a:r>
              <a:rPr lang="zh-CN" altLang="en-US" dirty="0"/>
              <a:t>用加号（</a:t>
            </a:r>
            <a:r>
              <a:rPr lang="en-US" altLang="zh-CN" dirty="0"/>
              <a:t>+</a:t>
            </a:r>
            <a:r>
              <a:rPr lang="zh-CN" altLang="en-US" dirty="0"/>
              <a:t>）实现两个字符串的拼接</a:t>
            </a:r>
            <a:endParaRPr lang="en-US" altLang="zh-CN" dirty="0"/>
          </a:p>
          <a:p>
            <a:endParaRPr lang="en-US" altLang="zh-CN" dirty="0"/>
          </a:p>
          <a:p>
            <a:endParaRPr lang="en-US" altLang="zh-CN" dirty="0"/>
          </a:p>
          <a:p>
            <a:endParaRPr lang="en-US" altLang="zh-CN" dirty="0"/>
          </a:p>
          <a:p>
            <a:endParaRPr lang="en-US" altLang="zh-CN" dirty="0"/>
          </a:p>
          <a:p>
            <a:r>
              <a:rPr lang="zh-CN" altLang="en-US" dirty="0"/>
              <a:t>用乘号（</a:t>
            </a:r>
            <a:r>
              <a:rPr lang="en-US" altLang="zh-CN" dirty="0"/>
              <a:t>*</a:t>
            </a:r>
            <a:r>
              <a:rPr lang="zh-CN" altLang="en-US" dirty="0"/>
              <a:t>）实现重复自拼接</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7CF7FB1F-FB5A-4ECF-80EC-DF9918EC91C0}"/>
              </a:ext>
            </a:extLst>
          </p:cNvPr>
          <p:cNvSpPr txBox="1"/>
          <p:nvPr/>
        </p:nvSpPr>
        <p:spPr>
          <a:xfrm>
            <a:off x="1147008" y="2322096"/>
            <a:ext cx="6348665" cy="1938992"/>
          </a:xfrm>
          <a:prstGeom prst="rect">
            <a:avLst/>
          </a:prstGeom>
          <a:noFill/>
          <a:ln>
            <a:solidFill>
              <a:schemeClr val="tx1"/>
            </a:solidFill>
          </a:ln>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first_name</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Zhiqi</a:t>
            </a:r>
            <a:r>
              <a:rPr lang="en-US" altLang="zh-CN" sz="2400" dirty="0">
                <a:latin typeface="Times New Roman" panose="02020603050405020304" pitchFamily="18" charset="0"/>
                <a:cs typeface="Times New Roman" panose="02020603050405020304" pitchFamily="18" charset="0"/>
              </a:rPr>
              <a:t>"</a:t>
            </a:r>
          </a:p>
          <a:p>
            <a:r>
              <a:rPr lang="en-US" altLang="zh-CN" sz="2400" dirty="0" err="1">
                <a:latin typeface="Times New Roman" panose="02020603050405020304" pitchFamily="18" charset="0"/>
                <a:cs typeface="Times New Roman" panose="02020603050405020304" pitchFamily="18" charset="0"/>
              </a:rPr>
              <a:t>last_name</a:t>
            </a:r>
            <a:r>
              <a:rPr lang="en-US" altLang="zh-CN" sz="2400" dirty="0">
                <a:latin typeface="Times New Roman" panose="02020603050405020304" pitchFamily="18" charset="0"/>
                <a:cs typeface="Times New Roman" panose="02020603050405020304" pitchFamily="18" charset="0"/>
              </a:rPr>
              <a:t> = "Lei"</a:t>
            </a:r>
          </a:p>
          <a:p>
            <a:r>
              <a:rPr lang="en-US" altLang="zh-CN" sz="2400" dirty="0">
                <a:latin typeface="Times New Roman" panose="02020603050405020304" pitchFamily="18" charset="0"/>
                <a:cs typeface="Times New Roman" panose="02020603050405020304" pitchFamily="18" charset="0"/>
              </a:rPr>
              <a:t>name = </a:t>
            </a:r>
            <a:r>
              <a:rPr lang="en-US" altLang="zh-CN" sz="2400" dirty="0" err="1">
                <a:latin typeface="Times New Roman" panose="02020603050405020304" pitchFamily="18" charset="0"/>
                <a:cs typeface="Times New Roman" panose="02020603050405020304" pitchFamily="18" charset="0"/>
              </a:rPr>
              <a:t>first_name</a:t>
            </a:r>
            <a:r>
              <a:rPr lang="en-US" altLang="zh-CN" sz="2400" dirty="0">
                <a:latin typeface="Times New Roman" panose="02020603050405020304" pitchFamily="18" charset="0"/>
                <a:cs typeface="Times New Roman" panose="02020603050405020304" pitchFamily="18" charset="0"/>
              </a:rPr>
              <a:t> + " " + </a:t>
            </a:r>
            <a:r>
              <a:rPr lang="en-US" altLang="zh-CN" sz="2400" dirty="0" err="1">
                <a:latin typeface="Times New Roman" panose="02020603050405020304" pitchFamily="18" charset="0"/>
                <a:cs typeface="Times New Roman" panose="02020603050405020304" pitchFamily="18" charset="0"/>
              </a:rPr>
              <a:t>last_name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print(name)</a:t>
            </a:r>
          </a:p>
          <a:p>
            <a:r>
              <a:rPr lang="en-US" altLang="zh-CN" sz="2400" dirty="0">
                <a:latin typeface="Times New Roman" panose="02020603050405020304" pitchFamily="18" charset="0"/>
                <a:cs typeface="Times New Roman" panose="02020603050405020304" pitchFamily="18" charset="0"/>
              </a:rPr>
              <a:t>print("Hello, " + name + "!")</a:t>
            </a:r>
          </a:p>
        </p:txBody>
      </p:sp>
      <p:sp>
        <p:nvSpPr>
          <p:cNvPr id="5" name="文本框 4">
            <a:extLst>
              <a:ext uri="{FF2B5EF4-FFF2-40B4-BE49-F238E27FC236}">
                <a16:creationId xmlns:a16="http://schemas.microsoft.com/office/drawing/2014/main" id="{4CDC771B-E67E-4464-9D32-41D4EF865DAD}"/>
              </a:ext>
            </a:extLst>
          </p:cNvPr>
          <p:cNvSpPr txBox="1"/>
          <p:nvPr/>
        </p:nvSpPr>
        <p:spPr>
          <a:xfrm>
            <a:off x="10936057" y="1456293"/>
            <a:ext cx="835485" cy="369332"/>
          </a:xfrm>
          <a:prstGeom prst="rect">
            <a:avLst/>
          </a:prstGeom>
          <a:noFill/>
        </p:spPr>
        <p:txBody>
          <a:bodyPr wrap="none" rtlCol="0">
            <a:spAutoFit/>
          </a:bodyPr>
          <a:lstStyle/>
          <a:p>
            <a:r>
              <a:rPr lang="en-US" altLang="zh-CN" dirty="0"/>
              <a:t>2-2.py</a:t>
            </a:r>
            <a:endParaRPr lang="zh-CN" altLang="en-US" dirty="0"/>
          </a:p>
        </p:txBody>
      </p:sp>
      <p:sp>
        <p:nvSpPr>
          <p:cNvPr id="6" name="矩形 5">
            <a:extLst>
              <a:ext uri="{FF2B5EF4-FFF2-40B4-BE49-F238E27FC236}">
                <a16:creationId xmlns:a16="http://schemas.microsoft.com/office/drawing/2014/main" id="{91A88473-837A-4062-A788-45D5921FF354}"/>
              </a:ext>
            </a:extLst>
          </p:cNvPr>
          <p:cNvSpPr/>
          <p:nvPr/>
        </p:nvSpPr>
        <p:spPr>
          <a:xfrm>
            <a:off x="8065836" y="3563259"/>
            <a:ext cx="2979156" cy="697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Zhiqi Lei</a:t>
            </a:r>
          </a:p>
          <a:p>
            <a:r>
              <a:rPr lang="it-IT" altLang="zh-CN" sz="2000" dirty="0"/>
              <a:t>Hello, Zhiqi Lei!</a:t>
            </a:r>
            <a:endParaRPr lang="en-US" altLang="zh-CN" sz="2000" dirty="0"/>
          </a:p>
        </p:txBody>
      </p:sp>
      <p:sp>
        <p:nvSpPr>
          <p:cNvPr id="7" name="文本框 6">
            <a:extLst>
              <a:ext uri="{FF2B5EF4-FFF2-40B4-BE49-F238E27FC236}">
                <a16:creationId xmlns:a16="http://schemas.microsoft.com/office/drawing/2014/main" id="{1DF30286-F441-4B9A-8D87-178680C2991F}"/>
              </a:ext>
            </a:extLst>
          </p:cNvPr>
          <p:cNvSpPr txBox="1"/>
          <p:nvPr/>
        </p:nvSpPr>
        <p:spPr>
          <a:xfrm>
            <a:off x="1147008" y="4834572"/>
            <a:ext cx="6348665" cy="830997"/>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 = "</a:t>
            </a:r>
            <a:r>
              <a:rPr lang="en-US" altLang="zh-CN" sz="2400" dirty="0" err="1">
                <a:latin typeface="Times New Roman" panose="02020603050405020304" pitchFamily="18" charset="0"/>
                <a:cs typeface="Times New Roman" panose="02020603050405020304" pitchFamily="18" charset="0"/>
              </a:rPr>
              <a:t>haha</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print(s * 5)</a:t>
            </a:r>
          </a:p>
        </p:txBody>
      </p:sp>
      <p:sp>
        <p:nvSpPr>
          <p:cNvPr id="8" name="矩形 7">
            <a:extLst>
              <a:ext uri="{FF2B5EF4-FFF2-40B4-BE49-F238E27FC236}">
                <a16:creationId xmlns:a16="http://schemas.microsoft.com/office/drawing/2014/main" id="{081AF331-EADE-46D9-83E5-32224A744A65}"/>
              </a:ext>
            </a:extLst>
          </p:cNvPr>
          <p:cNvSpPr/>
          <p:nvPr/>
        </p:nvSpPr>
        <p:spPr>
          <a:xfrm>
            <a:off x="8065836" y="5230309"/>
            <a:ext cx="2979156" cy="4352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hahahahahahahahahaha</a:t>
            </a:r>
            <a:endParaRPr lang="en-US" altLang="zh-CN" sz="2000" dirty="0"/>
          </a:p>
        </p:txBody>
      </p:sp>
    </p:spTree>
    <p:extLst>
      <p:ext uri="{BB962C8B-B14F-4D97-AF65-F5344CB8AC3E}">
        <p14:creationId xmlns:p14="http://schemas.microsoft.com/office/powerpoint/2010/main" val="11655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CFC31-0259-44B0-9C7D-830717C3E65B}"/>
              </a:ext>
            </a:extLst>
          </p:cNvPr>
          <p:cNvSpPr>
            <a:spLocks noGrp="1"/>
          </p:cNvSpPr>
          <p:nvPr>
            <p:ph type="title"/>
          </p:nvPr>
        </p:nvSpPr>
        <p:spPr/>
        <p:txBody>
          <a:bodyPr/>
          <a:lstStyle/>
          <a:p>
            <a:r>
              <a:rPr lang="zh-CN" altLang="en-US" dirty="0"/>
              <a:t>字符串：方法</a:t>
            </a:r>
          </a:p>
        </p:txBody>
      </p:sp>
      <p:sp>
        <p:nvSpPr>
          <p:cNvPr id="3" name="内容占位符 2">
            <a:extLst>
              <a:ext uri="{FF2B5EF4-FFF2-40B4-BE49-F238E27FC236}">
                <a16:creationId xmlns:a16="http://schemas.microsoft.com/office/drawing/2014/main" id="{6B660A6E-D8CD-428F-B807-210102778ADC}"/>
              </a:ext>
            </a:extLst>
          </p:cNvPr>
          <p:cNvSpPr>
            <a:spLocks noGrp="1"/>
          </p:cNvSpPr>
          <p:nvPr>
            <p:ph idx="1"/>
          </p:nvPr>
        </p:nvSpPr>
        <p:spPr/>
        <p:txBody>
          <a:bodyPr/>
          <a:lstStyle/>
          <a:p>
            <a:r>
              <a:rPr lang="zh-CN" altLang="en-US" dirty="0"/>
              <a:t>大小写</a:t>
            </a:r>
            <a:endParaRPr lang="en-US" altLang="zh-CN" dirty="0"/>
          </a:p>
          <a:p>
            <a:endParaRPr lang="en-US" altLang="zh-CN" dirty="0"/>
          </a:p>
          <a:p>
            <a:endParaRPr lang="en-US" altLang="zh-CN" dirty="0"/>
          </a:p>
          <a:p>
            <a:endParaRPr lang="en-US" altLang="zh-CN" dirty="0"/>
          </a:p>
          <a:p>
            <a:pPr lvl="3"/>
            <a:endParaRPr lang="en-US" altLang="zh-CN" dirty="0"/>
          </a:p>
          <a:p>
            <a:r>
              <a:rPr lang="zh-CN" altLang="en-US" dirty="0"/>
              <a:t>删除空白（空格、换行、制表符）</a:t>
            </a:r>
            <a:endParaRPr lang="en-US" altLang="zh-CN" dirty="0"/>
          </a:p>
          <a:p>
            <a:endParaRPr lang="en-US" altLang="zh-CN" dirty="0"/>
          </a:p>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7CF7FB1F-FB5A-4ECF-80EC-DF9918EC91C0}"/>
              </a:ext>
            </a:extLst>
          </p:cNvPr>
          <p:cNvSpPr txBox="1"/>
          <p:nvPr/>
        </p:nvSpPr>
        <p:spPr>
          <a:xfrm>
            <a:off x="1147008" y="2322096"/>
            <a:ext cx="6762441" cy="1569660"/>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name = "</a:t>
            </a:r>
            <a:r>
              <a:rPr lang="en-US" altLang="zh-CN" sz="2400" dirty="0" err="1">
                <a:latin typeface="Times New Roman" panose="02020603050405020304" pitchFamily="18" charset="0"/>
                <a:cs typeface="Times New Roman" panose="02020603050405020304" pitchFamily="18" charset="0"/>
              </a:rPr>
              <a:t>zhiQi</a:t>
            </a:r>
            <a:r>
              <a:rPr lang="en-US" altLang="zh-CN" sz="2400" dirty="0">
                <a:latin typeface="Times New Roman" panose="02020603050405020304" pitchFamily="18" charset="0"/>
                <a:cs typeface="Times New Roman" panose="02020603050405020304" pitchFamily="18" charset="0"/>
              </a:rPr>
              <a:t> lei"</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name.title</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每个单词的首字母转化为大写</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name.lower</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所有字母转化为小写</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name.upper</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所有字母转化为大写</a:t>
            </a:r>
            <a:endParaRPr lang="en-US" altLang="zh-CN"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CDC771B-E67E-4464-9D32-41D4EF865DAD}"/>
              </a:ext>
            </a:extLst>
          </p:cNvPr>
          <p:cNvSpPr txBox="1"/>
          <p:nvPr/>
        </p:nvSpPr>
        <p:spPr>
          <a:xfrm>
            <a:off x="10936057" y="1456293"/>
            <a:ext cx="835485" cy="369332"/>
          </a:xfrm>
          <a:prstGeom prst="rect">
            <a:avLst/>
          </a:prstGeom>
          <a:noFill/>
        </p:spPr>
        <p:txBody>
          <a:bodyPr wrap="none" rtlCol="0">
            <a:spAutoFit/>
          </a:bodyPr>
          <a:lstStyle/>
          <a:p>
            <a:r>
              <a:rPr lang="en-US" altLang="zh-CN" dirty="0"/>
              <a:t>2-2.py</a:t>
            </a:r>
            <a:endParaRPr lang="zh-CN" altLang="en-US" dirty="0"/>
          </a:p>
        </p:txBody>
      </p:sp>
      <p:sp>
        <p:nvSpPr>
          <p:cNvPr id="6" name="矩形 5">
            <a:extLst>
              <a:ext uri="{FF2B5EF4-FFF2-40B4-BE49-F238E27FC236}">
                <a16:creationId xmlns:a16="http://schemas.microsoft.com/office/drawing/2014/main" id="{91A88473-837A-4062-A788-45D5921FF354}"/>
              </a:ext>
            </a:extLst>
          </p:cNvPr>
          <p:cNvSpPr/>
          <p:nvPr/>
        </p:nvSpPr>
        <p:spPr>
          <a:xfrm>
            <a:off x="8327190" y="2959769"/>
            <a:ext cx="2717801" cy="938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Zhiqi Lei</a:t>
            </a:r>
          </a:p>
          <a:p>
            <a:r>
              <a:rPr lang="it-IT" altLang="zh-CN" sz="2000" dirty="0"/>
              <a:t>zhiqi lei</a:t>
            </a:r>
          </a:p>
          <a:p>
            <a:r>
              <a:rPr lang="it-IT" altLang="zh-CN" sz="2000" dirty="0"/>
              <a:t>ZHIQI LEI</a:t>
            </a:r>
            <a:endParaRPr lang="en-US" altLang="zh-CN" sz="2000" dirty="0"/>
          </a:p>
        </p:txBody>
      </p:sp>
      <p:sp>
        <p:nvSpPr>
          <p:cNvPr id="7" name="文本框 6">
            <a:extLst>
              <a:ext uri="{FF2B5EF4-FFF2-40B4-BE49-F238E27FC236}">
                <a16:creationId xmlns:a16="http://schemas.microsoft.com/office/drawing/2014/main" id="{0B6078FF-67EF-413F-9FEA-166D08C5BFD7}"/>
              </a:ext>
            </a:extLst>
          </p:cNvPr>
          <p:cNvSpPr txBox="1"/>
          <p:nvPr/>
        </p:nvSpPr>
        <p:spPr>
          <a:xfrm>
            <a:off x="1147007" y="4688975"/>
            <a:ext cx="6762441" cy="1569660"/>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name = " \</a:t>
            </a:r>
            <a:r>
              <a:rPr lang="en-US" altLang="zh-CN" sz="2400" dirty="0" err="1">
                <a:latin typeface="Times New Roman" panose="02020603050405020304" pitchFamily="18" charset="0"/>
                <a:cs typeface="Times New Roman" panose="02020603050405020304" pitchFamily="18" charset="0"/>
              </a:rPr>
              <a:t>tzhiQi</a:t>
            </a:r>
            <a:r>
              <a:rPr lang="en-US" altLang="zh-CN" sz="2400" dirty="0">
                <a:latin typeface="Times New Roman" panose="02020603050405020304" pitchFamily="18" charset="0"/>
                <a:cs typeface="Times New Roman" panose="02020603050405020304" pitchFamily="18" charset="0"/>
              </a:rPr>
              <a:t> lei\n"</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name.strip</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删除字符串前后的空白字符</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name.rstrip</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删除字符串后面的空白字符</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name.lstrip</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删除字符串前面的空白字符</a:t>
            </a:r>
            <a:endParaRPr lang="en-US" altLang="zh-CN" sz="2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16D83A6-C692-486C-8E13-93C64198FF1C}"/>
              </a:ext>
            </a:extLst>
          </p:cNvPr>
          <p:cNvSpPr/>
          <p:nvPr/>
        </p:nvSpPr>
        <p:spPr>
          <a:xfrm>
            <a:off x="8327190" y="5042842"/>
            <a:ext cx="271780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000" dirty="0"/>
              <a:t>zhiQi lei</a:t>
            </a:r>
          </a:p>
          <a:p>
            <a:r>
              <a:rPr lang="zh-CN" altLang="en-US" sz="2000" dirty="0"/>
              <a:t> </a:t>
            </a:r>
            <a:r>
              <a:rPr lang="en-US" altLang="zh-CN" sz="2000" dirty="0"/>
              <a:t>	</a:t>
            </a:r>
            <a:r>
              <a:rPr lang="zh-CN" altLang="en-US" sz="2000" dirty="0"/>
              <a:t>zhiQi lei</a:t>
            </a:r>
          </a:p>
          <a:p>
            <a:r>
              <a:rPr lang="zh-CN" altLang="en-US" sz="2000" dirty="0"/>
              <a:t>zhiQi lei</a:t>
            </a:r>
            <a:endParaRPr lang="en-US" altLang="zh-CN" sz="2000" dirty="0"/>
          </a:p>
          <a:p>
            <a:endParaRPr lang="zh-CN" altLang="en-US" sz="2000" dirty="0"/>
          </a:p>
        </p:txBody>
      </p:sp>
    </p:spTree>
    <p:extLst>
      <p:ext uri="{BB962C8B-B14F-4D97-AF65-F5344CB8AC3E}">
        <p14:creationId xmlns:p14="http://schemas.microsoft.com/office/powerpoint/2010/main" val="232182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053E3-2B3F-40FF-BE53-7081E1DD5790}"/>
              </a:ext>
            </a:extLst>
          </p:cNvPr>
          <p:cNvSpPr>
            <a:spLocks noGrp="1"/>
          </p:cNvSpPr>
          <p:nvPr>
            <p:ph type="title"/>
          </p:nvPr>
        </p:nvSpPr>
        <p:spPr>
          <a:xfrm>
            <a:off x="838200" y="163177"/>
            <a:ext cx="10515600" cy="1325563"/>
          </a:xfrm>
        </p:spPr>
        <p:txBody>
          <a:bodyPr/>
          <a:lstStyle/>
          <a:p>
            <a:r>
              <a:rPr lang="zh-CN" altLang="en-US" dirty="0">
                <a:latin typeface="Times New Roman" panose="02020603050405020304" pitchFamily="18" charset="0"/>
                <a:cs typeface="Times New Roman" panose="02020603050405020304" pitchFamily="18" charset="0"/>
              </a:rPr>
              <a:t>实验课程要求</a:t>
            </a:r>
          </a:p>
        </p:txBody>
      </p:sp>
      <p:sp>
        <p:nvSpPr>
          <p:cNvPr id="3" name="内容占位符 2">
            <a:extLst>
              <a:ext uri="{FF2B5EF4-FFF2-40B4-BE49-F238E27FC236}">
                <a16:creationId xmlns:a16="http://schemas.microsoft.com/office/drawing/2014/main" id="{E5643F75-F29E-48C3-9D7B-A0B965C6FF03}"/>
              </a:ext>
            </a:extLst>
          </p:cNvPr>
          <p:cNvSpPr>
            <a:spLocks noGrp="1"/>
          </p:cNvSpPr>
          <p:nvPr>
            <p:ph idx="1"/>
          </p:nvPr>
        </p:nvSpPr>
        <p:spPr>
          <a:xfrm>
            <a:off x="838200" y="1448468"/>
            <a:ext cx="10515600" cy="5044407"/>
          </a:xfrm>
        </p:spPr>
        <p:txBody>
          <a:bodyPr>
            <a:normAutofit fontScale="92500"/>
          </a:bodyPr>
          <a:lstStyle/>
          <a:p>
            <a:pPr marL="0" indent="0">
              <a:buNone/>
            </a:pPr>
            <a:r>
              <a:rPr lang="zh-CN" altLang="en-US" b="1" u="sng" dirty="0">
                <a:latin typeface="Times New Roman" panose="02020603050405020304" pitchFamily="18" charset="0"/>
                <a:cs typeface="Times New Roman" panose="02020603050405020304" pitchFamily="18" charset="0"/>
              </a:rPr>
              <a:t>实验课程内容</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由助教讲解实验内容</a:t>
            </a:r>
          </a:p>
          <a:p>
            <a:r>
              <a:rPr lang="zh-CN" altLang="en-US" dirty="0">
                <a:latin typeface="Times New Roman" panose="02020603050405020304" pitchFamily="18" charset="0"/>
                <a:cs typeface="Times New Roman" panose="02020603050405020304" pitchFamily="18" charset="0"/>
              </a:rPr>
              <a:t>验收前一次的实验内容（包括公式推导、代码解释、现场运行代码产生结果等）</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会进行考勤</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zh-CN" altLang="en-US" b="1" u="sng" dirty="0">
                <a:latin typeface="Times New Roman" panose="02020603050405020304" pitchFamily="18" charset="0"/>
                <a:cs typeface="Times New Roman" panose="02020603050405020304" pitchFamily="18" charset="0"/>
              </a:rPr>
              <a:t>实验课程要求</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实验需要一定的数学基础以及编程基础（公式的推导以及代码的实现）</a:t>
            </a:r>
            <a:endParaRPr lang="en-US" altLang="zh-CN" dirty="0">
              <a:latin typeface="Times New Roman" panose="02020603050405020304" pitchFamily="18" charset="0"/>
              <a:cs typeface="Times New Roman" panose="02020603050405020304" pitchFamily="18" charset="0"/>
            </a:endParaRPr>
          </a:p>
          <a:p>
            <a:pPr marL="12700">
              <a:lnSpc>
                <a:spcPct val="100000"/>
              </a:lnSpc>
              <a:spcBef>
                <a:spcPts val="360"/>
              </a:spcBef>
            </a:pPr>
            <a:r>
              <a:rPr lang="zh-CN" altLang="en-US" spc="5" dirty="0">
                <a:latin typeface="Times New Roman" panose="02020603050405020304" pitchFamily="18" charset="0"/>
                <a:cs typeface="Times New Roman" panose="02020603050405020304" pitchFamily="18" charset="0"/>
              </a:rPr>
              <a:t>编程语言使用</a:t>
            </a:r>
            <a:r>
              <a:rPr lang="en-US" altLang="zh-CN" spc="5" dirty="0">
                <a:latin typeface="Times New Roman" panose="02020603050405020304" pitchFamily="18" charset="0"/>
                <a:cs typeface="Times New Roman" panose="02020603050405020304" pitchFamily="18" charset="0"/>
              </a:rPr>
              <a:t>Python/</a:t>
            </a:r>
            <a:r>
              <a:rPr lang="en-US" altLang="zh-CN" spc="-5" dirty="0">
                <a:latin typeface="Times New Roman" panose="02020603050405020304" pitchFamily="18" charset="0"/>
                <a:cs typeface="Times New Roman" panose="02020603050405020304" pitchFamily="18" charset="0"/>
              </a:rPr>
              <a:t>C++/Java</a:t>
            </a:r>
            <a:endParaRPr lang="en-US" altLang="zh-CN" dirty="0">
              <a:latin typeface="Times New Roman" panose="02020603050405020304" pitchFamily="18" charset="0"/>
              <a:cs typeface="Times New Roman" panose="02020603050405020304" pitchFamily="18" charset="0"/>
            </a:endParaRPr>
          </a:p>
          <a:p>
            <a:pPr marL="469900" lvl="1">
              <a:lnSpc>
                <a:spcPct val="100000"/>
              </a:lnSpc>
              <a:spcBef>
                <a:spcPts val="360"/>
              </a:spcBef>
            </a:pPr>
            <a:r>
              <a:rPr lang="zh-CN" altLang="en-US" dirty="0">
                <a:latin typeface="Times New Roman" panose="02020603050405020304" pitchFamily="18" charset="0"/>
                <a:cs typeface="Times New Roman" panose="02020603050405020304" pitchFamily="18" charset="0"/>
              </a:rPr>
              <a:t>不能使用现有算法高级库（除非助教特别说明），否则扣分。</a:t>
            </a:r>
          </a:p>
          <a:p>
            <a:r>
              <a:rPr lang="zh-CN" altLang="en-US" dirty="0">
                <a:latin typeface="Times New Roman" panose="02020603050405020304" pitchFamily="18" charset="0"/>
                <a:cs typeface="Times New Roman" panose="02020603050405020304" pitchFamily="18" charset="0"/>
              </a:rPr>
              <a:t>禁止抄袭（代码和实验报告都禁止抄袭，若被发现后果严重）</a:t>
            </a:r>
          </a:p>
        </p:txBody>
      </p:sp>
    </p:spTree>
    <p:extLst>
      <p:ext uri="{BB962C8B-B14F-4D97-AF65-F5344CB8AC3E}">
        <p14:creationId xmlns:p14="http://schemas.microsoft.com/office/powerpoint/2010/main" val="111488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CFC31-0259-44B0-9C7D-830717C3E65B}"/>
              </a:ext>
            </a:extLst>
          </p:cNvPr>
          <p:cNvSpPr>
            <a:spLocks noGrp="1"/>
          </p:cNvSpPr>
          <p:nvPr>
            <p:ph type="title"/>
          </p:nvPr>
        </p:nvSpPr>
        <p:spPr/>
        <p:txBody>
          <a:bodyPr/>
          <a:lstStyle/>
          <a:p>
            <a:r>
              <a:rPr lang="zh-CN" altLang="en-US" dirty="0"/>
              <a:t>字符串：方法</a:t>
            </a:r>
          </a:p>
        </p:txBody>
      </p:sp>
      <p:sp>
        <p:nvSpPr>
          <p:cNvPr id="3" name="内容占位符 2">
            <a:extLst>
              <a:ext uri="{FF2B5EF4-FFF2-40B4-BE49-F238E27FC236}">
                <a16:creationId xmlns:a16="http://schemas.microsoft.com/office/drawing/2014/main" id="{6B660A6E-D8CD-428F-B807-210102778ADC}"/>
              </a:ext>
            </a:extLst>
          </p:cNvPr>
          <p:cNvSpPr>
            <a:spLocks noGrp="1"/>
          </p:cNvSpPr>
          <p:nvPr>
            <p:ph idx="1"/>
          </p:nvPr>
        </p:nvSpPr>
        <p:spPr/>
        <p:txBody>
          <a:bodyPr/>
          <a:lstStyle/>
          <a:p>
            <a:r>
              <a:rPr lang="zh-CN" altLang="en-US" dirty="0"/>
              <a:t>分割</a:t>
            </a:r>
            <a:endParaRPr lang="en-US" altLang="zh-CN" dirty="0"/>
          </a:p>
          <a:p>
            <a:endParaRPr lang="en-US" altLang="zh-CN" dirty="0"/>
          </a:p>
          <a:p>
            <a:endParaRPr lang="en-US" altLang="zh-CN" dirty="0"/>
          </a:p>
          <a:p>
            <a:pPr lvl="1"/>
            <a:endParaRPr lang="en-US" altLang="zh-CN" dirty="0"/>
          </a:p>
          <a:p>
            <a:pPr lvl="1"/>
            <a:r>
              <a:rPr lang="zh-CN" altLang="en-US" dirty="0"/>
              <a:t>以输入的符号为界，分割字符串，得到“列表”</a:t>
            </a:r>
            <a:endParaRPr lang="en-US" altLang="zh-CN" dirty="0"/>
          </a:p>
          <a:p>
            <a:pPr lvl="3"/>
            <a:endParaRPr lang="en-US" altLang="zh-CN" dirty="0"/>
          </a:p>
          <a:p>
            <a:r>
              <a:rPr lang="zh-CN" altLang="en-US" dirty="0"/>
              <a:t>替换</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7CF7FB1F-FB5A-4ECF-80EC-DF9918EC91C0}"/>
              </a:ext>
            </a:extLst>
          </p:cNvPr>
          <p:cNvSpPr txBox="1"/>
          <p:nvPr/>
        </p:nvSpPr>
        <p:spPr>
          <a:xfrm>
            <a:off x="1147009" y="2322096"/>
            <a:ext cx="6195614" cy="1200329"/>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sentence = "Life is short, you need Python."</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sentence.split</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sentence.split</a:t>
            </a:r>
            <a:r>
              <a:rPr lang="en-US" altLang="zh-CN" sz="2400"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4CDC771B-E67E-4464-9D32-41D4EF865DAD}"/>
              </a:ext>
            </a:extLst>
          </p:cNvPr>
          <p:cNvSpPr txBox="1"/>
          <p:nvPr/>
        </p:nvSpPr>
        <p:spPr>
          <a:xfrm>
            <a:off x="10936057" y="1456293"/>
            <a:ext cx="835485" cy="369332"/>
          </a:xfrm>
          <a:prstGeom prst="rect">
            <a:avLst/>
          </a:prstGeom>
          <a:noFill/>
        </p:spPr>
        <p:txBody>
          <a:bodyPr wrap="none" rtlCol="0">
            <a:spAutoFit/>
          </a:bodyPr>
          <a:lstStyle/>
          <a:p>
            <a:r>
              <a:rPr lang="en-US" altLang="zh-CN" dirty="0"/>
              <a:t>2-2.py</a:t>
            </a:r>
            <a:endParaRPr lang="zh-CN" altLang="en-US" dirty="0"/>
          </a:p>
        </p:txBody>
      </p:sp>
      <p:sp>
        <p:nvSpPr>
          <p:cNvPr id="6" name="矩形 5">
            <a:extLst>
              <a:ext uri="{FF2B5EF4-FFF2-40B4-BE49-F238E27FC236}">
                <a16:creationId xmlns:a16="http://schemas.microsoft.com/office/drawing/2014/main" id="{91A88473-837A-4062-A788-45D5921FF354}"/>
              </a:ext>
            </a:extLst>
          </p:cNvPr>
          <p:cNvSpPr/>
          <p:nvPr/>
        </p:nvSpPr>
        <p:spPr>
          <a:xfrm>
            <a:off x="7506364" y="2583964"/>
            <a:ext cx="4520535" cy="938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['Life', 'is', 'short,', 'you', 'need', 'Python.']</a:t>
            </a:r>
          </a:p>
          <a:p>
            <a:r>
              <a:rPr lang="en-US" altLang="zh-CN" sz="2000" dirty="0"/>
              <a:t>['Life is short', ' you need Python.']</a:t>
            </a:r>
          </a:p>
        </p:txBody>
      </p:sp>
      <p:sp>
        <p:nvSpPr>
          <p:cNvPr id="7" name="文本框 6">
            <a:extLst>
              <a:ext uri="{FF2B5EF4-FFF2-40B4-BE49-F238E27FC236}">
                <a16:creationId xmlns:a16="http://schemas.microsoft.com/office/drawing/2014/main" id="{17CEF0B9-D70F-4206-BF83-1D744DBB8140}"/>
              </a:ext>
            </a:extLst>
          </p:cNvPr>
          <p:cNvSpPr txBox="1"/>
          <p:nvPr/>
        </p:nvSpPr>
        <p:spPr>
          <a:xfrm>
            <a:off x="1147008" y="4934954"/>
            <a:ext cx="8162092" cy="1200329"/>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sentence = "Life is short, you need Python."</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sentence.replace</a:t>
            </a:r>
            <a:r>
              <a:rPr lang="en-US" altLang="zh-CN" sz="2400" dirty="0">
                <a:latin typeface="Times New Roman" panose="02020603050405020304" pitchFamily="18" charset="0"/>
                <a:cs typeface="Times New Roman" panose="02020603050405020304" pitchFamily="18" charset="0"/>
              </a:rPr>
              <a:t>("h", "XD"))</a:t>
            </a:r>
          </a:p>
          <a:p>
            <a:r>
              <a:rPr lang="en-US" altLang="zh-CN" sz="2400" dirty="0">
                <a:latin typeface="Times New Roman" panose="02020603050405020304" pitchFamily="18" charset="0"/>
                <a:cs typeface="Times New Roman" panose="02020603050405020304" pitchFamily="18" charset="0"/>
              </a:rPr>
              <a:t>print(</a:t>
            </a:r>
            <a:r>
              <a:rPr lang="en-US" altLang="zh-CN" sz="2400" dirty="0" err="1">
                <a:latin typeface="Times New Roman" panose="02020603050405020304" pitchFamily="18" charset="0"/>
                <a:cs typeface="Times New Roman" panose="02020603050405020304" pitchFamily="18" charset="0"/>
              </a:rPr>
              <a:t>sentence.replace</a:t>
            </a:r>
            <a:r>
              <a:rPr lang="en-US" altLang="zh-CN" sz="2400" dirty="0">
                <a:latin typeface="Times New Roman" panose="02020603050405020304" pitchFamily="18" charset="0"/>
                <a:cs typeface="Times New Roman" panose="02020603050405020304" pitchFamily="18" charset="0"/>
              </a:rPr>
              <a:t>("short", "long").replace("Python", "C++"))</a:t>
            </a:r>
          </a:p>
        </p:txBody>
      </p:sp>
      <p:sp>
        <p:nvSpPr>
          <p:cNvPr id="8" name="矩形 7">
            <a:extLst>
              <a:ext uri="{FF2B5EF4-FFF2-40B4-BE49-F238E27FC236}">
                <a16:creationId xmlns:a16="http://schemas.microsoft.com/office/drawing/2014/main" id="{6EE7A5CB-9910-49D5-BD64-916E21CC4C0D}"/>
              </a:ext>
            </a:extLst>
          </p:cNvPr>
          <p:cNvSpPr/>
          <p:nvPr/>
        </p:nvSpPr>
        <p:spPr>
          <a:xfrm>
            <a:off x="7506363" y="4596657"/>
            <a:ext cx="4520535" cy="938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Life is </a:t>
            </a:r>
            <a:r>
              <a:rPr lang="en-US" altLang="zh-CN" sz="2000" dirty="0" err="1"/>
              <a:t>sXDort</a:t>
            </a:r>
            <a:r>
              <a:rPr lang="en-US" altLang="zh-CN" sz="2000" dirty="0"/>
              <a:t>, you need </a:t>
            </a:r>
            <a:r>
              <a:rPr lang="en-US" altLang="zh-CN" sz="2000" dirty="0" err="1"/>
              <a:t>PytXDon</a:t>
            </a:r>
            <a:r>
              <a:rPr lang="en-US" altLang="zh-CN" sz="2000" dirty="0"/>
              <a:t>.</a:t>
            </a:r>
          </a:p>
          <a:p>
            <a:r>
              <a:rPr lang="en-US" altLang="zh-CN" sz="2000" dirty="0"/>
              <a:t>Life is long, you need C++.</a:t>
            </a:r>
          </a:p>
        </p:txBody>
      </p:sp>
    </p:spTree>
    <p:extLst>
      <p:ext uri="{BB962C8B-B14F-4D97-AF65-F5344CB8AC3E}">
        <p14:creationId xmlns:p14="http://schemas.microsoft.com/office/powerpoint/2010/main" val="120936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16D-87A2-478E-9022-AF2E3476EE21}"/>
              </a:ext>
            </a:extLst>
          </p:cNvPr>
          <p:cNvSpPr>
            <a:spLocks noGrp="1"/>
          </p:cNvSpPr>
          <p:nvPr>
            <p:ph type="title"/>
          </p:nvPr>
        </p:nvSpPr>
        <p:spPr/>
        <p:txBody>
          <a:bodyPr/>
          <a:lstStyle/>
          <a:p>
            <a:r>
              <a:rPr lang="zh-CN" altLang="en-US" dirty="0"/>
              <a:t>类型转换</a:t>
            </a:r>
          </a:p>
        </p:txBody>
      </p:sp>
      <p:sp>
        <p:nvSpPr>
          <p:cNvPr id="3" name="内容占位符 2">
            <a:extLst>
              <a:ext uri="{FF2B5EF4-FFF2-40B4-BE49-F238E27FC236}">
                <a16:creationId xmlns:a16="http://schemas.microsoft.com/office/drawing/2014/main" id="{646F3EBD-7FAB-4D27-AEFB-BAC30A6EBBAC}"/>
              </a:ext>
            </a:extLst>
          </p:cNvPr>
          <p:cNvSpPr>
            <a:spLocks noGrp="1"/>
          </p:cNvSpPr>
          <p:nvPr>
            <p:ph idx="1"/>
          </p:nvPr>
        </p:nvSpPr>
        <p:spPr>
          <a:xfrm>
            <a:off x="838200" y="1524836"/>
            <a:ext cx="10515600" cy="4351338"/>
          </a:xfrm>
        </p:spPr>
        <p:txBody>
          <a:bodyPr/>
          <a:lstStyle/>
          <a:p>
            <a:r>
              <a:rPr lang="zh-CN" altLang="en-US" dirty="0"/>
              <a:t>格式：</a:t>
            </a:r>
            <a:r>
              <a:rPr lang="en-US" altLang="zh-CN" dirty="0"/>
              <a:t>datatype()</a:t>
            </a:r>
          </a:p>
          <a:p>
            <a:pPr lvl="1"/>
            <a:r>
              <a:rPr lang="en-US" altLang="zh-CN" dirty="0"/>
              <a:t>int()</a:t>
            </a:r>
            <a:r>
              <a:rPr lang="zh-CN" altLang="en-US" dirty="0"/>
              <a:t>、</a:t>
            </a:r>
            <a:r>
              <a:rPr lang="en-US" altLang="zh-CN" dirty="0"/>
              <a:t>float()</a:t>
            </a:r>
            <a:r>
              <a:rPr lang="zh-CN" altLang="en-US" dirty="0"/>
              <a:t>、</a:t>
            </a:r>
            <a:r>
              <a:rPr lang="en-US" altLang="zh-CN" dirty="0"/>
              <a:t>str()…</a:t>
            </a:r>
          </a:p>
          <a:p>
            <a:r>
              <a:rPr lang="zh-CN" altLang="en-US" dirty="0"/>
              <a:t>例：</a:t>
            </a:r>
            <a:endParaRPr lang="en-US" altLang="zh-CN" dirty="0"/>
          </a:p>
          <a:p>
            <a:endParaRPr lang="zh-CN" altLang="en-US" dirty="0"/>
          </a:p>
        </p:txBody>
      </p:sp>
      <p:sp>
        <p:nvSpPr>
          <p:cNvPr id="6" name="文本框 5">
            <a:extLst>
              <a:ext uri="{FF2B5EF4-FFF2-40B4-BE49-F238E27FC236}">
                <a16:creationId xmlns:a16="http://schemas.microsoft.com/office/drawing/2014/main" id="{A54B19C0-042D-4707-A7E7-60B8CE256999}"/>
              </a:ext>
            </a:extLst>
          </p:cNvPr>
          <p:cNvSpPr txBox="1"/>
          <p:nvPr/>
        </p:nvSpPr>
        <p:spPr>
          <a:xfrm>
            <a:off x="1327480" y="3862886"/>
            <a:ext cx="6481013" cy="1477328"/>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import random</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num = </a:t>
            </a:r>
            <a:r>
              <a:rPr lang="en-US" altLang="zh-CN" dirty="0" err="1">
                <a:latin typeface="Times New Roman" panose="02020603050405020304" pitchFamily="18" charset="0"/>
                <a:cs typeface="Times New Roman" panose="02020603050405020304" pitchFamily="18" charset="0"/>
              </a:rPr>
              <a:t>random.random</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message = "random number: " + str(num)</a:t>
            </a:r>
          </a:p>
          <a:p>
            <a:r>
              <a:rPr lang="en-US" altLang="zh-CN" dirty="0">
                <a:latin typeface="Times New Roman" panose="02020603050405020304" pitchFamily="18" charset="0"/>
                <a:cs typeface="Times New Roman" panose="02020603050405020304" pitchFamily="18" charset="0"/>
              </a:rPr>
              <a:t>print(message)</a:t>
            </a:r>
          </a:p>
        </p:txBody>
      </p:sp>
      <p:sp>
        <p:nvSpPr>
          <p:cNvPr id="7" name="文本框 6">
            <a:extLst>
              <a:ext uri="{FF2B5EF4-FFF2-40B4-BE49-F238E27FC236}">
                <a16:creationId xmlns:a16="http://schemas.microsoft.com/office/drawing/2014/main" id="{1098C020-FC3B-49B7-BD73-BF7D4D76A770}"/>
              </a:ext>
            </a:extLst>
          </p:cNvPr>
          <p:cNvSpPr txBox="1"/>
          <p:nvPr/>
        </p:nvSpPr>
        <p:spPr>
          <a:xfrm>
            <a:off x="1327480" y="3004209"/>
            <a:ext cx="6481013" cy="646331"/>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print(5 // 3)  # 1</a:t>
            </a:r>
          </a:p>
          <a:p>
            <a:r>
              <a:rPr lang="en-US" altLang="zh-CN" dirty="0">
                <a:latin typeface="Times New Roman" panose="02020603050405020304" pitchFamily="18" charset="0"/>
                <a:cs typeface="Times New Roman" panose="02020603050405020304" pitchFamily="18" charset="0"/>
              </a:rPr>
              <a:t>print(int(5 / 3))  # 1</a:t>
            </a:r>
          </a:p>
        </p:txBody>
      </p:sp>
      <p:sp>
        <p:nvSpPr>
          <p:cNvPr id="9" name="文本框 8">
            <a:extLst>
              <a:ext uri="{FF2B5EF4-FFF2-40B4-BE49-F238E27FC236}">
                <a16:creationId xmlns:a16="http://schemas.microsoft.com/office/drawing/2014/main" id="{19B9E1AE-C5F3-4189-8676-7DA2784DF642}"/>
              </a:ext>
            </a:extLst>
          </p:cNvPr>
          <p:cNvSpPr txBox="1"/>
          <p:nvPr/>
        </p:nvSpPr>
        <p:spPr>
          <a:xfrm>
            <a:off x="1219196" y="5597948"/>
            <a:ext cx="8787067" cy="830997"/>
          </a:xfrm>
          <a:prstGeom prst="rect">
            <a:avLst/>
          </a:prstGeom>
          <a:noFill/>
        </p:spPr>
        <p:txBody>
          <a:bodyPr wrap="square">
            <a:spAutoFit/>
          </a:bodyPr>
          <a:lstStyle/>
          <a:p>
            <a:pPr algn="l"/>
            <a:r>
              <a:rPr lang="zh-CN" altLang="en-US" sz="2400" b="0" i="0" u="none" strike="noStrike" baseline="0" dirty="0">
                <a:latin typeface="宋体" panose="02010600030101010101" pitchFamily="2" charset="-122"/>
                <a:ea typeface="宋体" panose="02010600030101010101" pitchFamily="2" charset="-122"/>
              </a:rPr>
              <a:t>▲通过</a:t>
            </a:r>
            <a:r>
              <a:rPr lang="en-US" altLang="zh-CN" sz="2400" b="0" i="0" u="none" strike="noStrike" baseline="0" dirty="0">
                <a:latin typeface="宋体" panose="02010600030101010101" pitchFamily="2" charset="-122"/>
                <a:ea typeface="宋体" panose="02010600030101010101" pitchFamily="2" charset="-122"/>
              </a:rPr>
              <a:t>import</a:t>
            </a:r>
            <a:r>
              <a:rPr lang="zh-CN" altLang="en-US" sz="2400" b="0" i="0" u="none" strike="noStrike" baseline="0" dirty="0">
                <a:latin typeface="宋体" panose="02010600030101010101" pitchFamily="2" charset="-122"/>
                <a:ea typeface="宋体" panose="02010600030101010101" pitchFamily="2" charset="-122"/>
              </a:rPr>
              <a:t>导入其它模块</a:t>
            </a:r>
            <a:r>
              <a:rPr lang="en-US" altLang="zh-CN" sz="2400" b="0" i="0" u="none" strike="noStrike" baseline="0" dirty="0">
                <a:latin typeface="宋体" panose="02010600030101010101" pitchFamily="2" charset="-122"/>
                <a:ea typeface="宋体" panose="02010600030101010101" pitchFamily="2" charset="-122"/>
              </a:rPr>
              <a:t>/</a:t>
            </a:r>
            <a:r>
              <a:rPr lang="zh-CN" altLang="en-US" sz="2400" b="0" i="0" u="none" strike="noStrike" baseline="0" dirty="0">
                <a:latin typeface="宋体" panose="02010600030101010101" pitchFamily="2" charset="-122"/>
                <a:ea typeface="宋体" panose="02010600030101010101" pitchFamily="2" charset="-122"/>
              </a:rPr>
              <a:t>库</a:t>
            </a:r>
            <a:endParaRPr lang="en-US" altLang="zh-CN" sz="2400" b="0" i="0" u="none" strike="noStrike" baseline="0" dirty="0">
              <a:latin typeface="宋体" panose="02010600030101010101" pitchFamily="2" charset="-122"/>
              <a:ea typeface="宋体" panose="02010600030101010101" pitchFamily="2" charset="-122"/>
            </a:endParaRPr>
          </a:p>
          <a:p>
            <a:pPr algn="l"/>
            <a:r>
              <a:rPr lang="zh-CN" altLang="en-US" sz="2400" b="0" i="0" u="none" strike="noStrike" baseline="0" dirty="0">
                <a:latin typeface="宋体" panose="02010600030101010101" pitchFamily="2" charset="-122"/>
                <a:ea typeface="宋体" panose="02010600030101010101" pitchFamily="2" charset="-122"/>
              </a:rPr>
              <a:t>▲如果直接将数值和字符串相加会导致出错！</a:t>
            </a:r>
            <a:endParaRPr lang="zh-CN" altLang="en-US" sz="2400" dirty="0"/>
          </a:p>
        </p:txBody>
      </p:sp>
    </p:spTree>
    <p:extLst>
      <p:ext uri="{BB962C8B-B14F-4D97-AF65-F5344CB8AC3E}">
        <p14:creationId xmlns:p14="http://schemas.microsoft.com/office/powerpoint/2010/main" val="31156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5EDCC-C960-4DB6-A8C3-59B3774D6CE0}"/>
              </a:ext>
            </a:extLst>
          </p:cNvPr>
          <p:cNvSpPr>
            <a:spLocks noGrp="1"/>
          </p:cNvSpPr>
          <p:nvPr>
            <p:ph type="title"/>
          </p:nvPr>
        </p:nvSpPr>
        <p:spPr/>
        <p:txBody>
          <a:bodyPr/>
          <a:lstStyle/>
          <a:p>
            <a:r>
              <a:rPr lang="zh-CN" altLang="en-US" dirty="0"/>
              <a:t>简单数据类型：小结</a:t>
            </a:r>
          </a:p>
        </p:txBody>
      </p:sp>
      <p:sp>
        <p:nvSpPr>
          <p:cNvPr id="3" name="内容占位符 2">
            <a:extLst>
              <a:ext uri="{FF2B5EF4-FFF2-40B4-BE49-F238E27FC236}">
                <a16:creationId xmlns:a16="http://schemas.microsoft.com/office/drawing/2014/main" id="{72B894F7-606C-4CED-86F3-5E15B57530A3}"/>
              </a:ext>
            </a:extLst>
          </p:cNvPr>
          <p:cNvSpPr>
            <a:spLocks noGrp="1"/>
          </p:cNvSpPr>
          <p:nvPr>
            <p:ph idx="1"/>
          </p:nvPr>
        </p:nvSpPr>
        <p:spPr/>
        <p:txBody>
          <a:bodyPr/>
          <a:lstStyle/>
          <a:p>
            <a:r>
              <a:rPr lang="zh-CN" altLang="en-US" dirty="0"/>
              <a:t>数字</a:t>
            </a:r>
            <a:endParaRPr lang="en-US" altLang="zh-CN" dirty="0"/>
          </a:p>
          <a:p>
            <a:pPr lvl="1"/>
            <a:r>
              <a:rPr lang="zh-CN" altLang="en-US" dirty="0"/>
              <a:t>包括：整数、浮点数</a:t>
            </a:r>
            <a:endParaRPr lang="en-US" altLang="zh-CN" dirty="0"/>
          </a:p>
          <a:p>
            <a:pPr lvl="1"/>
            <a:r>
              <a:rPr lang="zh-CN" altLang="en-US" dirty="0"/>
              <a:t>运算：加（</a:t>
            </a:r>
            <a:r>
              <a:rPr lang="en-US" altLang="zh-CN" dirty="0"/>
              <a:t>+</a:t>
            </a:r>
            <a:r>
              <a:rPr lang="zh-CN" altLang="en-US" dirty="0"/>
              <a:t>）、减（</a:t>
            </a:r>
            <a:r>
              <a:rPr lang="en-US" altLang="zh-CN" dirty="0"/>
              <a:t>-</a:t>
            </a:r>
            <a:r>
              <a:rPr lang="zh-CN" altLang="en-US" dirty="0"/>
              <a:t>）、乘（</a:t>
            </a:r>
            <a:r>
              <a:rPr lang="en-US" altLang="zh-CN" dirty="0"/>
              <a:t>*</a:t>
            </a:r>
            <a:r>
              <a:rPr lang="zh-CN" altLang="en-US" dirty="0"/>
              <a:t>）、除（</a:t>
            </a:r>
            <a:r>
              <a:rPr lang="en-US" altLang="zh-CN" dirty="0"/>
              <a:t>/</a:t>
            </a:r>
            <a:r>
              <a:rPr lang="zh-CN" altLang="en-US" dirty="0"/>
              <a:t>）、整除（</a:t>
            </a:r>
            <a:r>
              <a:rPr lang="en-US" altLang="zh-CN" dirty="0"/>
              <a:t>//</a:t>
            </a:r>
            <a:r>
              <a:rPr lang="zh-CN" altLang="en-US" dirty="0"/>
              <a:t>）、幂（</a:t>
            </a:r>
            <a:r>
              <a:rPr lang="en-US" altLang="zh-CN" dirty="0"/>
              <a:t>**</a:t>
            </a:r>
            <a:r>
              <a:rPr lang="zh-CN" altLang="en-US" dirty="0"/>
              <a:t>）</a:t>
            </a:r>
            <a:r>
              <a:rPr lang="en-US" altLang="zh-CN" dirty="0"/>
              <a:t>…</a:t>
            </a:r>
          </a:p>
          <a:p>
            <a:r>
              <a:rPr lang="zh-CN" altLang="en-US" dirty="0"/>
              <a:t>字符串</a:t>
            </a:r>
            <a:endParaRPr lang="en-US" altLang="zh-CN" dirty="0"/>
          </a:p>
          <a:p>
            <a:pPr lvl="1"/>
            <a:r>
              <a:rPr lang="zh-CN" altLang="en-US" dirty="0"/>
              <a:t>拼接（</a:t>
            </a:r>
            <a:r>
              <a:rPr lang="en-US" altLang="zh-CN" dirty="0"/>
              <a:t>+</a:t>
            </a:r>
            <a:r>
              <a:rPr lang="zh-CN" altLang="en-US" dirty="0"/>
              <a:t>）</a:t>
            </a:r>
            <a:endParaRPr lang="en-US" altLang="zh-CN" dirty="0"/>
          </a:p>
          <a:p>
            <a:pPr lvl="1"/>
            <a:r>
              <a:rPr lang="zh-CN" altLang="en-US" dirty="0"/>
              <a:t>方法：大小写、删除空白、分割、替换</a:t>
            </a:r>
            <a:r>
              <a:rPr lang="en-US" altLang="zh-CN" dirty="0"/>
              <a:t>…</a:t>
            </a:r>
          </a:p>
          <a:p>
            <a:r>
              <a:rPr lang="zh-CN" altLang="en-US" dirty="0"/>
              <a:t>类型转换</a:t>
            </a:r>
            <a:endParaRPr lang="en-US" altLang="zh-CN" dirty="0"/>
          </a:p>
          <a:p>
            <a:r>
              <a:rPr lang="zh-CN" altLang="en-US" dirty="0"/>
              <a:t>模块的导入（</a:t>
            </a:r>
            <a:r>
              <a:rPr lang="en-US" altLang="zh-CN" dirty="0"/>
              <a:t>import</a:t>
            </a:r>
            <a:r>
              <a:rPr lang="zh-CN" altLang="en-US" dirty="0"/>
              <a:t>）</a:t>
            </a:r>
            <a:endParaRPr lang="en-US" altLang="zh-CN" dirty="0"/>
          </a:p>
          <a:p>
            <a:r>
              <a:rPr lang="zh-CN" altLang="en-US" dirty="0"/>
              <a:t>布尔值、空值</a:t>
            </a:r>
          </a:p>
        </p:txBody>
      </p:sp>
    </p:spTree>
    <p:extLst>
      <p:ext uri="{BB962C8B-B14F-4D97-AF65-F5344CB8AC3E}">
        <p14:creationId xmlns:p14="http://schemas.microsoft.com/office/powerpoint/2010/main" val="218609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DE161-427A-47E2-A52C-F725DCDB8723}"/>
              </a:ext>
            </a:extLst>
          </p:cNvPr>
          <p:cNvSpPr>
            <a:spLocks noGrp="1"/>
          </p:cNvSpPr>
          <p:nvPr>
            <p:ph type="title"/>
          </p:nvPr>
        </p:nvSpPr>
        <p:spPr/>
        <p:txBody>
          <a:bodyPr/>
          <a:lstStyle/>
          <a:p>
            <a:r>
              <a:rPr lang="zh-CN" altLang="en-US" dirty="0"/>
              <a:t>练习：简单数据类型</a:t>
            </a:r>
          </a:p>
        </p:txBody>
      </p:sp>
      <p:sp>
        <p:nvSpPr>
          <p:cNvPr id="3" name="内容占位符 2">
            <a:extLst>
              <a:ext uri="{FF2B5EF4-FFF2-40B4-BE49-F238E27FC236}">
                <a16:creationId xmlns:a16="http://schemas.microsoft.com/office/drawing/2014/main" id="{F0353C53-C123-4D60-A5D7-FA84C8F745F6}"/>
              </a:ext>
            </a:extLst>
          </p:cNvPr>
          <p:cNvSpPr>
            <a:spLocks noGrp="1"/>
          </p:cNvSpPr>
          <p:nvPr>
            <p:ph idx="1"/>
          </p:nvPr>
        </p:nvSpPr>
        <p:spPr>
          <a:xfrm>
            <a:off x="838200" y="1693279"/>
            <a:ext cx="10515600" cy="4779712"/>
          </a:xfrm>
        </p:spPr>
        <p:txBody>
          <a:bodyPr>
            <a:normAutofit/>
          </a:bodyPr>
          <a:lstStyle/>
          <a:p>
            <a:pPr marL="514350" indent="-514350">
              <a:buFont typeface="+mj-lt"/>
              <a:buAutoNum type="arabicPeriod"/>
            </a:pPr>
            <a:r>
              <a:rPr lang="zh-CN" altLang="en-US" dirty="0"/>
              <a:t>编写</a:t>
            </a:r>
            <a:r>
              <a:rPr lang="en-US" altLang="zh-CN" dirty="0"/>
              <a:t>5</a:t>
            </a:r>
            <a:r>
              <a:rPr lang="zh-CN" altLang="en-US" dirty="0"/>
              <a:t>个表达式，它们分别使用加法、减法、乘法、除法和幂运算，但结果都是数字</a:t>
            </a:r>
            <a:r>
              <a:rPr lang="en-US" altLang="zh-CN" dirty="0"/>
              <a:t>8</a:t>
            </a:r>
            <a:r>
              <a:rPr lang="zh-CN" altLang="en-US" dirty="0"/>
              <a:t>。你应使用</a:t>
            </a:r>
            <a:r>
              <a:rPr lang="en-US" altLang="zh-CN" dirty="0"/>
              <a:t>print</a:t>
            </a:r>
            <a:r>
              <a:rPr lang="zh-CN" altLang="en-US" dirty="0"/>
              <a:t>语句输出，例如：</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找一句你喜欢的名人名言，将这个名人的姓名和他的名言打印出来。其中，名人的姓名存储在变量</a:t>
            </a:r>
            <a:r>
              <a:rPr lang="en-US" altLang="zh-CN" dirty="0" err="1"/>
              <a:t>famous_person</a:t>
            </a:r>
            <a:r>
              <a:rPr lang="zh-CN" altLang="en-US" dirty="0"/>
              <a:t>中，消息存储在变量</a:t>
            </a:r>
            <a:r>
              <a:rPr lang="en-US" altLang="zh-CN" dirty="0"/>
              <a:t>message</a:t>
            </a:r>
            <a:r>
              <a:rPr lang="zh-CN" altLang="en-US" dirty="0"/>
              <a:t>中。输出应类似于下面这样（包括引号）：</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先用</a:t>
            </a:r>
            <a:r>
              <a:rPr lang="en-US" altLang="zh-CN" dirty="0" err="1"/>
              <a:t>lstrip</a:t>
            </a:r>
            <a:r>
              <a:rPr lang="en-US" altLang="zh-CN" dirty="0"/>
              <a:t>()</a:t>
            </a:r>
            <a:r>
              <a:rPr lang="zh-CN" altLang="en-US" dirty="0"/>
              <a:t>、</a:t>
            </a:r>
            <a:r>
              <a:rPr lang="en-US" altLang="zh-CN" dirty="0" err="1"/>
              <a:t>rstrip</a:t>
            </a:r>
            <a:r>
              <a:rPr lang="en-US" altLang="zh-CN" dirty="0"/>
              <a:t>()</a:t>
            </a:r>
            <a:r>
              <a:rPr lang="zh-CN" altLang="en-US" dirty="0"/>
              <a:t>和</a:t>
            </a:r>
            <a:r>
              <a:rPr lang="en-US" altLang="zh-CN" dirty="0"/>
              <a:t>strip()</a:t>
            </a:r>
            <a:r>
              <a:rPr lang="zh-CN" altLang="en-US" dirty="0"/>
              <a:t>分别处理</a:t>
            </a:r>
            <a:r>
              <a:rPr lang="en-US" altLang="zh-CN" dirty="0"/>
              <a:t>s</a:t>
            </a:r>
            <a:r>
              <a:rPr lang="zh-CN" altLang="en-US" dirty="0"/>
              <a:t>中存储的机构名，观察输出结果；之后，用变量保存</a:t>
            </a:r>
            <a:r>
              <a:rPr lang="en-US" altLang="zh-CN" dirty="0"/>
              <a:t>strip()</a:t>
            </a:r>
            <a:r>
              <a:rPr lang="zh-CN" altLang="en-US" dirty="0"/>
              <a:t>处理后的名称，并分别以小写、大写和首字母大写的方式显示：</a:t>
            </a: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a:p>
            <a:endParaRPr lang="en-US" altLang="zh-CN" dirty="0"/>
          </a:p>
          <a:p>
            <a:pPr lvl="1"/>
            <a:endParaRPr lang="en-US" altLang="zh-CN" dirty="0"/>
          </a:p>
        </p:txBody>
      </p:sp>
      <p:sp>
        <p:nvSpPr>
          <p:cNvPr id="4" name="矩形 3">
            <a:extLst>
              <a:ext uri="{FF2B5EF4-FFF2-40B4-BE49-F238E27FC236}">
                <a16:creationId xmlns:a16="http://schemas.microsoft.com/office/drawing/2014/main" id="{54BE0E1F-538E-45CD-A0B5-B9DD20854705}"/>
              </a:ext>
            </a:extLst>
          </p:cNvPr>
          <p:cNvSpPr/>
          <p:nvPr/>
        </p:nvSpPr>
        <p:spPr>
          <a:xfrm>
            <a:off x="1491918" y="4393898"/>
            <a:ext cx="893946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b="0" i="0" dirty="0">
                <a:solidFill>
                  <a:schemeClr val="bg1"/>
                </a:solidFill>
                <a:effectLst/>
                <a:latin typeface="Times New Roman" panose="02020603050405020304" pitchFamily="18" charset="0"/>
                <a:cs typeface="Times New Roman" panose="02020603050405020304" pitchFamily="18" charset="0"/>
              </a:rPr>
              <a:t>Albert Einstein once said, </a:t>
            </a:r>
            <a:r>
              <a:rPr lang="en-US" altLang="zh-CN" dirty="0">
                <a:latin typeface="Times New Roman" panose="02020603050405020304" pitchFamily="18" charset="0"/>
                <a:cs typeface="Times New Roman" panose="02020603050405020304" pitchFamily="18" charset="0"/>
              </a:rPr>
              <a:t>"</a:t>
            </a:r>
            <a:r>
              <a:rPr lang="en-US" altLang="zh-CN" b="0" i="0" dirty="0">
                <a:solidFill>
                  <a:schemeClr val="bg1"/>
                </a:solidFill>
                <a:effectLst/>
                <a:latin typeface="Times New Roman" panose="02020603050405020304" pitchFamily="18" charset="0"/>
                <a:cs typeface="Times New Roman" panose="02020603050405020304" pitchFamily="18" charset="0"/>
              </a:rPr>
              <a:t>A person who never made a mistake never tried anything new.</a:t>
            </a:r>
            <a:r>
              <a:rPr lang="en-US" altLang="zh-CN" dirty="0">
                <a:latin typeface="Times New Roman" panose="02020603050405020304" pitchFamily="18" charset="0"/>
                <a:cs typeface="Times New Roman" panose="02020603050405020304" pitchFamily="18" charset="0"/>
              </a:rPr>
              <a:t>"</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E8A8D82-8B6B-415D-832E-E6C337409564}"/>
              </a:ext>
            </a:extLst>
          </p:cNvPr>
          <p:cNvSpPr txBox="1"/>
          <p:nvPr/>
        </p:nvSpPr>
        <p:spPr>
          <a:xfrm>
            <a:off x="1491918" y="2575635"/>
            <a:ext cx="1227219" cy="369332"/>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print(5 + 3)</a:t>
            </a:r>
          </a:p>
        </p:txBody>
      </p:sp>
      <p:sp>
        <p:nvSpPr>
          <p:cNvPr id="6" name="文本框 5">
            <a:extLst>
              <a:ext uri="{FF2B5EF4-FFF2-40B4-BE49-F238E27FC236}">
                <a16:creationId xmlns:a16="http://schemas.microsoft.com/office/drawing/2014/main" id="{507475D9-90A0-4AA6-B0EB-3305EDC78CB4}"/>
              </a:ext>
            </a:extLst>
          </p:cNvPr>
          <p:cNvSpPr txBox="1"/>
          <p:nvPr/>
        </p:nvSpPr>
        <p:spPr>
          <a:xfrm>
            <a:off x="1491918" y="6212161"/>
            <a:ext cx="6304545" cy="369332"/>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 = "\n\</a:t>
            </a:r>
            <a:r>
              <a:rPr lang="en-US" altLang="zh-CN" dirty="0" err="1">
                <a:latin typeface="Times New Roman" panose="02020603050405020304" pitchFamily="18" charset="0"/>
                <a:cs typeface="Times New Roman" panose="02020603050405020304" pitchFamily="18" charset="0"/>
              </a:rPr>
              <a:t>tSchool</a:t>
            </a:r>
            <a:r>
              <a:rPr lang="en-US" altLang="zh-CN" dirty="0">
                <a:latin typeface="Times New Roman" panose="02020603050405020304" pitchFamily="18" charset="0"/>
                <a:cs typeface="Times New Roman" panose="02020603050405020304" pitchFamily="18" charset="0"/>
              </a:rPr>
              <a:t> of Computer Science and Engineering \n"</a:t>
            </a:r>
          </a:p>
        </p:txBody>
      </p:sp>
    </p:spTree>
    <p:extLst>
      <p:ext uri="{BB962C8B-B14F-4D97-AF65-F5344CB8AC3E}">
        <p14:creationId xmlns:p14="http://schemas.microsoft.com/office/powerpoint/2010/main" val="3229057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控制结构</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059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DEB49-49BD-40A6-883C-8C273BA260CD}"/>
              </a:ext>
            </a:extLst>
          </p:cNvPr>
          <p:cNvSpPr>
            <a:spLocks noGrp="1"/>
          </p:cNvSpPr>
          <p:nvPr>
            <p:ph type="title"/>
          </p:nvPr>
        </p:nvSpPr>
        <p:spPr/>
        <p:txBody>
          <a:bodyPr/>
          <a:lstStyle/>
          <a:p>
            <a:r>
              <a:rPr lang="zh-CN" altLang="en-US" dirty="0"/>
              <a:t>控制结构</a:t>
            </a:r>
          </a:p>
        </p:txBody>
      </p:sp>
      <p:sp>
        <p:nvSpPr>
          <p:cNvPr id="3" name="内容占位符 2">
            <a:extLst>
              <a:ext uri="{FF2B5EF4-FFF2-40B4-BE49-F238E27FC236}">
                <a16:creationId xmlns:a16="http://schemas.microsoft.com/office/drawing/2014/main" id="{EA80539C-62B1-44F9-A5BC-7B745E26C258}"/>
              </a:ext>
            </a:extLst>
          </p:cNvPr>
          <p:cNvSpPr>
            <a:spLocks noGrp="1"/>
          </p:cNvSpPr>
          <p:nvPr>
            <p:ph idx="1"/>
          </p:nvPr>
        </p:nvSpPr>
        <p:spPr/>
        <p:txBody>
          <a:bodyPr/>
          <a:lstStyle/>
          <a:p>
            <a:r>
              <a:rPr lang="zh-CN" altLang="en-US" dirty="0"/>
              <a:t>分支结构：</a:t>
            </a:r>
            <a:r>
              <a:rPr lang="en-US" altLang="zh-CN" dirty="0"/>
              <a:t>if</a:t>
            </a:r>
          </a:p>
          <a:p>
            <a:r>
              <a:rPr lang="zh-CN" altLang="en-US" dirty="0"/>
              <a:t>循环结构：</a:t>
            </a:r>
            <a:r>
              <a:rPr lang="en-US" altLang="zh-CN" dirty="0"/>
              <a:t>while</a:t>
            </a:r>
          </a:p>
          <a:p>
            <a:r>
              <a:rPr lang="zh-CN" altLang="en-US" dirty="0"/>
              <a:t>循环结构：</a:t>
            </a:r>
            <a:r>
              <a:rPr lang="en-US" altLang="zh-CN" dirty="0"/>
              <a:t>for</a:t>
            </a:r>
            <a:endParaRPr lang="zh-CN" altLang="en-US" dirty="0"/>
          </a:p>
        </p:txBody>
      </p:sp>
    </p:spTree>
    <p:extLst>
      <p:ext uri="{BB962C8B-B14F-4D97-AF65-F5344CB8AC3E}">
        <p14:creationId xmlns:p14="http://schemas.microsoft.com/office/powerpoint/2010/main" val="106788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EE2D9-54C9-4FC9-94BB-62E7154DD6DE}"/>
              </a:ext>
            </a:extLst>
          </p:cNvPr>
          <p:cNvSpPr>
            <a:spLocks noGrp="1"/>
          </p:cNvSpPr>
          <p:nvPr>
            <p:ph type="title"/>
          </p:nvPr>
        </p:nvSpPr>
        <p:spPr/>
        <p:txBody>
          <a:bodyPr/>
          <a:lstStyle/>
          <a:p>
            <a:r>
              <a:rPr lang="zh-CN" altLang="en-US" dirty="0"/>
              <a:t>控制结构：分支结构</a:t>
            </a:r>
          </a:p>
        </p:txBody>
      </p:sp>
      <p:sp>
        <p:nvSpPr>
          <p:cNvPr id="8" name="内容占位符 7">
            <a:extLst>
              <a:ext uri="{FF2B5EF4-FFF2-40B4-BE49-F238E27FC236}">
                <a16:creationId xmlns:a16="http://schemas.microsoft.com/office/drawing/2014/main" id="{25769943-14D0-4670-A707-5F7019F67B13}"/>
              </a:ext>
            </a:extLst>
          </p:cNvPr>
          <p:cNvSpPr>
            <a:spLocks noGrp="1"/>
          </p:cNvSpPr>
          <p:nvPr>
            <p:ph sz="half" idx="1"/>
          </p:nvPr>
        </p:nvSpPr>
        <p:spPr/>
        <p:txBody>
          <a:bodyPr/>
          <a:lstStyle/>
          <a:p>
            <a:pPr marL="0" indent="0">
              <a:buNone/>
            </a:pPr>
            <a:r>
              <a:rPr lang="en-US" altLang="zh-CN" b="1" dirty="0">
                <a:solidFill>
                  <a:schemeClr val="accent1">
                    <a:lumMod val="75000"/>
                  </a:schemeClr>
                </a:solidFill>
                <a:latin typeface="Comic Sans MS" panose="030F0702030302020204" pitchFamily="66" charset="0"/>
                <a:cs typeface="Times New Roman" panose="02020603050405020304" pitchFamily="18" charset="0"/>
              </a:rPr>
              <a:t>if</a:t>
            </a:r>
            <a:r>
              <a:rPr lang="en-US" altLang="zh-CN" dirty="0">
                <a:latin typeface="Comic Sans MS" panose="030F0702030302020204" pitchFamily="66" charset="0"/>
                <a:cs typeface="Times New Roman" panose="02020603050405020304" pitchFamily="18" charset="0"/>
              </a:rPr>
              <a:t> </a:t>
            </a:r>
            <a:r>
              <a:rPr lang="en-US" altLang="zh-CN" dirty="0" err="1">
                <a:latin typeface="Comic Sans MS" panose="030F0702030302020204" pitchFamily="66" charset="0"/>
                <a:cs typeface="Times New Roman" panose="02020603050405020304" pitchFamily="18" charset="0"/>
              </a:rPr>
              <a:t>condition_A</a:t>
            </a:r>
            <a:r>
              <a:rPr lang="en-US" altLang="zh-CN" dirty="0">
                <a:latin typeface="Comic Sans MS" panose="030F0702030302020204" pitchFamily="66" charset="0"/>
                <a:cs typeface="Times New Roman" panose="02020603050405020304" pitchFamily="18" charset="0"/>
              </a:rPr>
              <a:t>:</a:t>
            </a:r>
          </a:p>
          <a:p>
            <a:pPr marL="0" indent="0">
              <a:buNone/>
            </a:pPr>
            <a:r>
              <a:rPr lang="en-US" altLang="zh-CN" dirty="0">
                <a:latin typeface="Comic Sans MS" panose="030F0702030302020204" pitchFamily="66" charset="0"/>
                <a:cs typeface="Times New Roman" panose="02020603050405020304" pitchFamily="18" charset="0"/>
              </a:rPr>
              <a:t>    do something</a:t>
            </a:r>
          </a:p>
          <a:p>
            <a:pPr marL="0" indent="0">
              <a:buNone/>
            </a:pPr>
            <a:r>
              <a:rPr lang="en-US" altLang="zh-CN" b="1" dirty="0" err="1">
                <a:solidFill>
                  <a:schemeClr val="accent1">
                    <a:lumMod val="75000"/>
                  </a:schemeClr>
                </a:solidFill>
                <a:latin typeface="Comic Sans MS" panose="030F0702030302020204" pitchFamily="66" charset="0"/>
                <a:cs typeface="Times New Roman" panose="02020603050405020304" pitchFamily="18" charset="0"/>
              </a:rPr>
              <a:t>elif</a:t>
            </a:r>
            <a:r>
              <a:rPr lang="en-US" altLang="zh-CN" dirty="0">
                <a:latin typeface="Comic Sans MS" panose="030F0702030302020204" pitchFamily="66" charset="0"/>
                <a:cs typeface="Times New Roman" panose="02020603050405020304" pitchFamily="18" charset="0"/>
              </a:rPr>
              <a:t> </a:t>
            </a:r>
            <a:r>
              <a:rPr lang="en-US" altLang="zh-CN" dirty="0" err="1">
                <a:latin typeface="Comic Sans MS" panose="030F0702030302020204" pitchFamily="66" charset="0"/>
                <a:cs typeface="Times New Roman" panose="02020603050405020304" pitchFamily="18" charset="0"/>
              </a:rPr>
              <a:t>condition_B</a:t>
            </a:r>
            <a:r>
              <a:rPr lang="en-US" altLang="zh-CN" dirty="0">
                <a:latin typeface="Comic Sans MS" panose="030F0702030302020204" pitchFamily="66" charset="0"/>
                <a:cs typeface="Times New Roman" panose="02020603050405020304" pitchFamily="18" charset="0"/>
              </a:rPr>
              <a:t>:</a:t>
            </a:r>
          </a:p>
          <a:p>
            <a:pPr marL="0" indent="0">
              <a:buNone/>
            </a:pPr>
            <a:r>
              <a:rPr lang="en-US" altLang="zh-CN" dirty="0">
                <a:latin typeface="Comic Sans MS" panose="030F0702030302020204" pitchFamily="66" charset="0"/>
                <a:cs typeface="Times New Roman" panose="02020603050405020304" pitchFamily="18" charset="0"/>
              </a:rPr>
              <a:t>    do something</a:t>
            </a:r>
          </a:p>
          <a:p>
            <a:pPr marL="0" indent="0">
              <a:buNone/>
            </a:pPr>
            <a:r>
              <a:rPr lang="en-US" altLang="zh-CN" b="1" dirty="0" err="1">
                <a:solidFill>
                  <a:schemeClr val="accent1">
                    <a:lumMod val="75000"/>
                  </a:schemeClr>
                </a:solidFill>
                <a:latin typeface="Comic Sans MS" panose="030F0702030302020204" pitchFamily="66" charset="0"/>
                <a:cs typeface="Times New Roman" panose="02020603050405020304" pitchFamily="18" charset="0"/>
              </a:rPr>
              <a:t>elif</a:t>
            </a:r>
            <a:r>
              <a:rPr lang="en-US" altLang="zh-CN" dirty="0">
                <a:latin typeface="Comic Sans MS" panose="030F0702030302020204" pitchFamily="66" charset="0"/>
                <a:cs typeface="Times New Roman" panose="02020603050405020304" pitchFamily="18" charset="0"/>
              </a:rPr>
              <a:t> </a:t>
            </a:r>
            <a:r>
              <a:rPr lang="en-US" altLang="zh-CN" dirty="0" err="1">
                <a:latin typeface="Comic Sans MS" panose="030F0702030302020204" pitchFamily="66" charset="0"/>
                <a:cs typeface="Times New Roman" panose="02020603050405020304" pitchFamily="18" charset="0"/>
              </a:rPr>
              <a:t>condition_C</a:t>
            </a:r>
            <a:r>
              <a:rPr lang="en-US" altLang="zh-CN" dirty="0">
                <a:latin typeface="Comic Sans MS" panose="030F0702030302020204" pitchFamily="66" charset="0"/>
                <a:cs typeface="Times New Roman" panose="02020603050405020304" pitchFamily="18" charset="0"/>
              </a:rPr>
              <a:t>:</a:t>
            </a:r>
          </a:p>
          <a:p>
            <a:pPr marL="0" indent="0">
              <a:buNone/>
            </a:pPr>
            <a:r>
              <a:rPr lang="en-US" altLang="zh-CN" dirty="0">
                <a:latin typeface="Comic Sans MS" panose="030F0702030302020204" pitchFamily="66" charset="0"/>
                <a:cs typeface="Times New Roman" panose="02020603050405020304" pitchFamily="18" charset="0"/>
              </a:rPr>
              <a:t>    do something</a:t>
            </a:r>
          </a:p>
          <a:p>
            <a:pPr marL="0" indent="0">
              <a:buNone/>
            </a:pPr>
            <a:r>
              <a:rPr lang="en-US" altLang="zh-CN" b="1" dirty="0">
                <a:solidFill>
                  <a:schemeClr val="accent1">
                    <a:lumMod val="75000"/>
                  </a:schemeClr>
                </a:solidFill>
                <a:latin typeface="Comic Sans MS" panose="030F0702030302020204" pitchFamily="66" charset="0"/>
                <a:cs typeface="Times New Roman" panose="02020603050405020304" pitchFamily="18" charset="0"/>
              </a:rPr>
              <a:t>else</a:t>
            </a:r>
            <a:r>
              <a:rPr lang="en-US" altLang="zh-CN" dirty="0">
                <a:latin typeface="Comic Sans MS" panose="030F0702030302020204" pitchFamily="66" charset="0"/>
                <a:cs typeface="Times New Roman" panose="02020603050405020304" pitchFamily="18" charset="0"/>
              </a:rPr>
              <a:t>:</a:t>
            </a:r>
          </a:p>
          <a:p>
            <a:pPr marL="0" indent="0">
              <a:buNone/>
            </a:pPr>
            <a:r>
              <a:rPr lang="en-US" altLang="zh-CN" dirty="0">
                <a:latin typeface="Comic Sans MS" panose="030F0702030302020204" pitchFamily="66" charset="0"/>
                <a:cs typeface="Times New Roman" panose="02020603050405020304" pitchFamily="18" charset="0"/>
              </a:rPr>
              <a:t>    do something</a:t>
            </a:r>
            <a:endParaRPr lang="zh-CN" altLang="en-US" dirty="0">
              <a:latin typeface="Comic Sans MS" panose="030F0702030302020204" pitchFamily="66" charset="0"/>
              <a:cs typeface="Times New Roman" panose="02020603050405020304" pitchFamily="18" charset="0"/>
            </a:endParaRPr>
          </a:p>
        </p:txBody>
      </p:sp>
      <p:sp>
        <p:nvSpPr>
          <p:cNvPr id="9" name="内容占位符 8">
            <a:extLst>
              <a:ext uri="{FF2B5EF4-FFF2-40B4-BE49-F238E27FC236}">
                <a16:creationId xmlns:a16="http://schemas.microsoft.com/office/drawing/2014/main" id="{F52BC68C-6028-4FAA-88DF-DE74786C4B33}"/>
              </a:ext>
            </a:extLst>
          </p:cNvPr>
          <p:cNvSpPr>
            <a:spLocks noGrp="1"/>
          </p:cNvSpPr>
          <p:nvPr>
            <p:ph sz="half" idx="2"/>
          </p:nvPr>
        </p:nvSpPr>
        <p:spPr/>
        <p:txBody>
          <a:bodyPr/>
          <a:lstStyle/>
          <a:p>
            <a:pPr marL="0" indent="0">
              <a:buNone/>
            </a:pPr>
            <a:r>
              <a:rPr lang="zh-CN" altLang="en-US" dirty="0"/>
              <a:t>注意：</a:t>
            </a:r>
            <a:endParaRPr lang="en-US" altLang="zh-CN" dirty="0"/>
          </a:p>
          <a:p>
            <a:r>
              <a:rPr lang="zh-CN" altLang="en-US" dirty="0"/>
              <a:t>是</a:t>
            </a:r>
            <a:r>
              <a:rPr lang="en-US" altLang="zh-CN" dirty="0" err="1"/>
              <a:t>elif</a:t>
            </a:r>
            <a:r>
              <a:rPr lang="zh-CN" altLang="en-US" dirty="0"/>
              <a:t>，而不是</a:t>
            </a:r>
            <a:r>
              <a:rPr lang="en-US" altLang="zh-CN" dirty="0"/>
              <a:t>else if</a:t>
            </a:r>
            <a:r>
              <a:rPr lang="zh-CN" altLang="en-US" dirty="0"/>
              <a:t>；</a:t>
            </a:r>
            <a:endParaRPr lang="en-US" altLang="zh-CN" dirty="0"/>
          </a:p>
          <a:p>
            <a:r>
              <a:rPr lang="en-US" altLang="zh-CN" dirty="0"/>
              <a:t>if</a:t>
            </a:r>
            <a:r>
              <a:rPr lang="zh-CN" altLang="en-US" dirty="0"/>
              <a:t>和</a:t>
            </a:r>
            <a:r>
              <a:rPr lang="en-US" altLang="zh-CN" dirty="0" err="1"/>
              <a:t>elif</a:t>
            </a:r>
            <a:r>
              <a:rPr lang="zh-CN" altLang="en-US" dirty="0"/>
              <a:t>后的条件不用括号包裹，</a:t>
            </a:r>
            <a:r>
              <a:rPr lang="en-US" altLang="zh-CN" dirty="0"/>
              <a:t>if</a:t>
            </a:r>
            <a:r>
              <a:rPr lang="zh-CN" altLang="en-US" dirty="0"/>
              <a:t>、</a:t>
            </a:r>
            <a:r>
              <a:rPr lang="en-US" altLang="zh-CN" dirty="0" err="1"/>
              <a:t>elif</a:t>
            </a:r>
            <a:r>
              <a:rPr lang="zh-CN" altLang="en-US" dirty="0"/>
              <a:t>和</a:t>
            </a:r>
            <a:r>
              <a:rPr lang="en-US" altLang="zh-CN" dirty="0"/>
              <a:t>else</a:t>
            </a:r>
            <a:r>
              <a:rPr lang="zh-CN" altLang="en-US" dirty="0"/>
              <a:t>最后加冒号；</a:t>
            </a:r>
            <a:endParaRPr lang="en-US" altLang="zh-CN" dirty="0"/>
          </a:p>
          <a:p>
            <a:r>
              <a:rPr lang="zh-CN" altLang="en-US" dirty="0"/>
              <a:t>每个分支内部的代码缩进，不加花括号包裹。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812018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1E6061-9431-4104-B089-D9EAC4B0D0C2}"/>
              </a:ext>
            </a:extLst>
          </p:cNvPr>
          <p:cNvSpPr>
            <a:spLocks noGrp="1"/>
          </p:cNvSpPr>
          <p:nvPr>
            <p:ph sz="half" idx="1"/>
          </p:nvPr>
        </p:nvSpPr>
        <p:spPr>
          <a:xfrm>
            <a:off x="441154" y="517358"/>
            <a:ext cx="5181600" cy="5960395"/>
          </a:xfrm>
        </p:spPr>
        <p:txBody>
          <a:bodyPr>
            <a:normAutofit/>
          </a:bodyPr>
          <a:lstStyle/>
          <a:p>
            <a:r>
              <a:rPr lang="en-US" altLang="zh-CN" dirty="0">
                <a:latin typeface="Times New Roman" panose="02020603050405020304" pitchFamily="18" charset="0"/>
                <a:cs typeface="Times New Roman" panose="02020603050405020304" pitchFamily="18" charset="0"/>
              </a:rPr>
              <a:t>if</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if-else</a:t>
            </a:r>
          </a:p>
        </p:txBody>
      </p:sp>
      <p:sp>
        <p:nvSpPr>
          <p:cNvPr id="5" name="内容占位符 4">
            <a:extLst>
              <a:ext uri="{FF2B5EF4-FFF2-40B4-BE49-F238E27FC236}">
                <a16:creationId xmlns:a16="http://schemas.microsoft.com/office/drawing/2014/main" id="{1A8D82AA-5063-4DD6-8579-31E5AF475044}"/>
              </a:ext>
            </a:extLst>
          </p:cNvPr>
          <p:cNvSpPr>
            <a:spLocks noGrp="1"/>
          </p:cNvSpPr>
          <p:nvPr>
            <p:ph sz="half" idx="2"/>
          </p:nvPr>
        </p:nvSpPr>
        <p:spPr>
          <a:xfrm>
            <a:off x="5775154" y="517358"/>
            <a:ext cx="5181600" cy="5960395"/>
          </a:xfrm>
        </p:spPr>
        <p:txBody>
          <a:bodyPr>
            <a:normAutofit/>
          </a:bodyPr>
          <a:lstStyle/>
          <a:p>
            <a:r>
              <a:rPr lang="en-US" altLang="zh-CN" dirty="0">
                <a:latin typeface="Times New Roman" panose="02020603050405020304" pitchFamily="18" charset="0"/>
                <a:cs typeface="Times New Roman" panose="02020603050405020304" pitchFamily="18" charset="0"/>
              </a:rPr>
              <a:t>if-</a:t>
            </a:r>
            <a:r>
              <a:rPr lang="en-US" altLang="zh-CN" dirty="0" err="1">
                <a:latin typeface="Times New Roman" panose="02020603050405020304" pitchFamily="18" charset="0"/>
                <a:cs typeface="Times New Roman" panose="02020603050405020304" pitchFamily="18" charset="0"/>
              </a:rPr>
              <a:t>elif</a:t>
            </a:r>
            <a:r>
              <a:rPr lang="en-US" altLang="zh-CN" dirty="0">
                <a:latin typeface="Times New Roman" panose="02020603050405020304" pitchFamily="18" charset="0"/>
                <a:cs typeface="Times New Roman" panose="02020603050405020304" pitchFamily="18" charset="0"/>
              </a:rPr>
              <a:t>-else</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为了清晰和明确，最后的 </a:t>
            </a:r>
            <a:r>
              <a:rPr lang="en-US" altLang="zh-CN" dirty="0">
                <a:latin typeface="Times New Roman" panose="02020603050405020304" pitchFamily="18" charset="0"/>
                <a:cs typeface="Times New Roman" panose="02020603050405020304" pitchFamily="18" charset="0"/>
              </a:rPr>
              <a:t>else</a:t>
            </a:r>
            <a:r>
              <a:rPr lang="zh-CN" altLang="en-US" dirty="0">
                <a:latin typeface="Times New Roman" panose="02020603050405020304" pitchFamily="18" charset="0"/>
                <a:cs typeface="Times New Roman" panose="02020603050405020304" pitchFamily="18" charset="0"/>
              </a:rPr>
              <a:t>也可改为 </a:t>
            </a:r>
            <a:r>
              <a:rPr lang="en-US" altLang="zh-CN" dirty="0" err="1">
                <a:latin typeface="Times New Roman" panose="02020603050405020304" pitchFamily="18" charset="0"/>
                <a:cs typeface="Times New Roman" panose="02020603050405020304" pitchFamily="18" charset="0"/>
              </a:rPr>
              <a:t>elif</a:t>
            </a:r>
            <a:r>
              <a:rPr lang="en-US" altLang="zh-CN" dirty="0">
                <a:latin typeface="Times New Roman" panose="02020603050405020304" pitchFamily="18" charset="0"/>
                <a:cs typeface="Times New Roman" panose="02020603050405020304" pitchFamily="18" charset="0"/>
              </a:rPr>
              <a:t> age &gt;= 65</a:t>
            </a:r>
          </a:p>
          <a:p>
            <a:r>
              <a:rPr lang="zh-CN" altLang="en-US" dirty="0">
                <a:latin typeface="Times New Roman" panose="02020603050405020304" pitchFamily="18" charset="0"/>
                <a:cs typeface="Times New Roman" panose="02020603050405020304" pitchFamily="18" charset="0"/>
              </a:rPr>
              <a:t>变量</a:t>
            </a:r>
            <a:r>
              <a:rPr lang="en-US" altLang="zh-CN" dirty="0">
                <a:latin typeface="Times New Roman" panose="02020603050405020304" pitchFamily="18" charset="0"/>
                <a:cs typeface="Times New Roman" panose="02020603050405020304" pitchFamily="18" charset="0"/>
              </a:rPr>
              <a:t>price</a:t>
            </a:r>
            <a:r>
              <a:rPr lang="zh-CN" altLang="en-US" dirty="0">
                <a:latin typeface="Times New Roman" panose="02020603050405020304" pitchFamily="18" charset="0"/>
                <a:cs typeface="Times New Roman" panose="02020603050405020304" pitchFamily="18" charset="0"/>
              </a:rPr>
              <a:t>虽然在缩进块内定义，但走出分支后依然可用</a:t>
            </a:r>
            <a:endParaRPr lang="en-US" altLang="zh-CN"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0A89421-F75E-4785-9E75-16AF85F67ACD}"/>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3-1.py</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A0F351F-39AA-4BEA-9553-43215AEE1C30}"/>
              </a:ext>
            </a:extLst>
          </p:cNvPr>
          <p:cNvSpPr txBox="1"/>
          <p:nvPr/>
        </p:nvSpPr>
        <p:spPr>
          <a:xfrm>
            <a:off x="574166" y="1192380"/>
            <a:ext cx="4632834" cy="1323439"/>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age = 19</a:t>
            </a:r>
          </a:p>
          <a:p>
            <a:r>
              <a:rPr lang="en-US" altLang="zh-CN" sz="2000" dirty="0">
                <a:latin typeface="Times New Roman" panose="02020603050405020304" pitchFamily="18" charset="0"/>
                <a:cs typeface="Times New Roman" panose="02020603050405020304" pitchFamily="18" charset="0"/>
              </a:rPr>
              <a:t>if age &gt;= 18:</a:t>
            </a:r>
          </a:p>
          <a:p>
            <a:r>
              <a:rPr lang="en-US" altLang="zh-CN" sz="2000" dirty="0">
                <a:latin typeface="Times New Roman" panose="02020603050405020304" pitchFamily="18" charset="0"/>
                <a:cs typeface="Times New Roman" panose="02020603050405020304" pitchFamily="18" charset="0"/>
              </a:rPr>
              <a:t>    print("You are old enough to vote!")</a:t>
            </a:r>
          </a:p>
          <a:p>
            <a:r>
              <a:rPr lang="en-US" altLang="zh-CN" sz="2000" dirty="0">
                <a:latin typeface="Times New Roman" panose="02020603050405020304" pitchFamily="18" charset="0"/>
                <a:cs typeface="Times New Roman" panose="02020603050405020304" pitchFamily="18" charset="0"/>
              </a:rPr>
              <a:t>    print("Have you registered to vote yet?")</a:t>
            </a:r>
          </a:p>
        </p:txBody>
      </p:sp>
      <p:sp>
        <p:nvSpPr>
          <p:cNvPr id="9" name="文本框 8">
            <a:extLst>
              <a:ext uri="{FF2B5EF4-FFF2-40B4-BE49-F238E27FC236}">
                <a16:creationId xmlns:a16="http://schemas.microsoft.com/office/drawing/2014/main" id="{17465DB4-118E-4A76-89C3-5ECE1B6A4D13}"/>
              </a:ext>
            </a:extLst>
          </p:cNvPr>
          <p:cNvSpPr txBox="1"/>
          <p:nvPr/>
        </p:nvSpPr>
        <p:spPr>
          <a:xfrm>
            <a:off x="574166" y="3835066"/>
            <a:ext cx="4632834" cy="2246769"/>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age = 17</a:t>
            </a:r>
          </a:p>
          <a:p>
            <a:r>
              <a:rPr lang="en-US" altLang="zh-CN" sz="2000" dirty="0">
                <a:latin typeface="Times New Roman" panose="02020603050405020304" pitchFamily="18" charset="0"/>
                <a:cs typeface="Times New Roman" panose="02020603050405020304" pitchFamily="18" charset="0"/>
              </a:rPr>
              <a:t>if age &gt;= 18:</a:t>
            </a:r>
          </a:p>
          <a:p>
            <a:r>
              <a:rPr lang="en-US" altLang="zh-CN" sz="2000" dirty="0">
                <a:latin typeface="Times New Roman" panose="02020603050405020304" pitchFamily="18" charset="0"/>
                <a:cs typeface="Times New Roman" panose="02020603050405020304" pitchFamily="18" charset="0"/>
              </a:rPr>
              <a:t>    print("You are old enough to vote!")</a:t>
            </a:r>
          </a:p>
          <a:p>
            <a:r>
              <a:rPr lang="en-US" altLang="zh-CN" sz="2000" dirty="0">
                <a:latin typeface="Times New Roman" panose="02020603050405020304" pitchFamily="18" charset="0"/>
                <a:cs typeface="Times New Roman" panose="02020603050405020304" pitchFamily="18" charset="0"/>
              </a:rPr>
              <a:t>    print("Have you registered to vote yet?")</a:t>
            </a:r>
          </a:p>
          <a:p>
            <a:r>
              <a:rPr lang="en-US" altLang="zh-CN" sz="2000" dirty="0">
                <a:latin typeface="Times New Roman" panose="02020603050405020304" pitchFamily="18" charset="0"/>
                <a:cs typeface="Times New Roman" panose="02020603050405020304" pitchFamily="18" charset="0"/>
              </a:rPr>
              <a:t>else:</a:t>
            </a:r>
          </a:p>
          <a:p>
            <a:r>
              <a:rPr lang="en-US" altLang="zh-CN" sz="2000" dirty="0">
                <a:latin typeface="Times New Roman" panose="02020603050405020304" pitchFamily="18" charset="0"/>
                <a:cs typeface="Times New Roman" panose="02020603050405020304" pitchFamily="18" charset="0"/>
              </a:rPr>
              <a:t>    print("Sorry, you are too young to vote.")</a:t>
            </a:r>
          </a:p>
          <a:p>
            <a:r>
              <a:rPr lang="en-US" altLang="zh-CN" sz="2000" dirty="0">
                <a:latin typeface="Times New Roman" panose="02020603050405020304" pitchFamily="18" charset="0"/>
                <a:cs typeface="Times New Roman" panose="02020603050405020304" pitchFamily="18" charset="0"/>
              </a:rPr>
              <a:t>    print("Please register to vote when 18!")</a:t>
            </a:r>
          </a:p>
        </p:txBody>
      </p:sp>
      <p:sp>
        <p:nvSpPr>
          <p:cNvPr id="10" name="文本框 9">
            <a:extLst>
              <a:ext uri="{FF2B5EF4-FFF2-40B4-BE49-F238E27FC236}">
                <a16:creationId xmlns:a16="http://schemas.microsoft.com/office/drawing/2014/main" id="{7867BC20-7BB1-4EA8-9966-3F4CFBCFFDD4}"/>
              </a:ext>
            </a:extLst>
          </p:cNvPr>
          <p:cNvSpPr txBox="1"/>
          <p:nvPr/>
        </p:nvSpPr>
        <p:spPr>
          <a:xfrm>
            <a:off x="5621779" y="1192380"/>
            <a:ext cx="5314278" cy="3170099"/>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age = 12</a:t>
            </a:r>
          </a:p>
          <a:p>
            <a:r>
              <a:rPr lang="en-US" altLang="zh-CN" sz="2000" dirty="0">
                <a:latin typeface="Times New Roman" panose="02020603050405020304" pitchFamily="18" charset="0"/>
                <a:cs typeface="Times New Roman" panose="02020603050405020304" pitchFamily="18" charset="0"/>
              </a:rPr>
              <a:t>if age &lt; 4:</a:t>
            </a:r>
          </a:p>
          <a:p>
            <a:r>
              <a:rPr lang="en-US" altLang="zh-CN" sz="2000" dirty="0">
                <a:latin typeface="Times New Roman" panose="02020603050405020304" pitchFamily="18" charset="0"/>
                <a:cs typeface="Times New Roman" panose="02020603050405020304" pitchFamily="18" charset="0"/>
              </a:rPr>
              <a:t>    price = 0</a:t>
            </a:r>
          </a:p>
          <a:p>
            <a:r>
              <a:rPr lang="en-US" altLang="zh-CN" sz="2000" dirty="0" err="1">
                <a:latin typeface="Times New Roman" panose="02020603050405020304" pitchFamily="18" charset="0"/>
                <a:cs typeface="Times New Roman" panose="02020603050405020304" pitchFamily="18" charset="0"/>
              </a:rPr>
              <a:t>elif</a:t>
            </a:r>
            <a:r>
              <a:rPr lang="en-US" altLang="zh-CN" sz="2000" dirty="0">
                <a:latin typeface="Times New Roman" panose="02020603050405020304" pitchFamily="18" charset="0"/>
                <a:cs typeface="Times New Roman" panose="02020603050405020304" pitchFamily="18" charset="0"/>
              </a:rPr>
              <a:t> age &lt; 18:</a:t>
            </a:r>
          </a:p>
          <a:p>
            <a:r>
              <a:rPr lang="en-US" altLang="zh-CN" sz="2000" dirty="0">
                <a:latin typeface="Times New Roman" panose="02020603050405020304" pitchFamily="18" charset="0"/>
                <a:cs typeface="Times New Roman" panose="02020603050405020304" pitchFamily="18" charset="0"/>
              </a:rPr>
              <a:t>    price = 5</a:t>
            </a:r>
          </a:p>
          <a:p>
            <a:r>
              <a:rPr lang="en-US" altLang="zh-CN" sz="2000" dirty="0" err="1">
                <a:latin typeface="Times New Roman" panose="02020603050405020304" pitchFamily="18" charset="0"/>
                <a:cs typeface="Times New Roman" panose="02020603050405020304" pitchFamily="18" charset="0"/>
              </a:rPr>
              <a:t>elif</a:t>
            </a:r>
            <a:r>
              <a:rPr lang="en-US" altLang="zh-CN" sz="2000" dirty="0">
                <a:latin typeface="Times New Roman" panose="02020603050405020304" pitchFamily="18" charset="0"/>
                <a:cs typeface="Times New Roman" panose="02020603050405020304" pitchFamily="18" charset="0"/>
              </a:rPr>
              <a:t> age &lt; 65:</a:t>
            </a:r>
          </a:p>
          <a:p>
            <a:r>
              <a:rPr lang="en-US" altLang="zh-CN" sz="2000" dirty="0">
                <a:latin typeface="Times New Roman" panose="02020603050405020304" pitchFamily="18" charset="0"/>
                <a:cs typeface="Times New Roman" panose="02020603050405020304" pitchFamily="18" charset="0"/>
              </a:rPr>
              <a:t>    price = 10</a:t>
            </a:r>
          </a:p>
          <a:p>
            <a:r>
              <a:rPr lang="en-US" altLang="zh-CN" sz="2000" dirty="0">
                <a:latin typeface="Times New Roman" panose="02020603050405020304" pitchFamily="18" charset="0"/>
                <a:cs typeface="Times New Roman" panose="02020603050405020304" pitchFamily="18" charset="0"/>
              </a:rPr>
              <a:t>else:  # </a:t>
            </a:r>
            <a:r>
              <a:rPr lang="en-US" altLang="zh-CN" sz="2000" dirty="0" err="1">
                <a:latin typeface="Times New Roman" panose="02020603050405020304" pitchFamily="18" charset="0"/>
                <a:cs typeface="Times New Roman" panose="02020603050405020304" pitchFamily="18" charset="0"/>
              </a:rPr>
              <a:t>elif</a:t>
            </a:r>
            <a:r>
              <a:rPr lang="en-US" altLang="zh-CN" sz="2000" dirty="0">
                <a:latin typeface="Times New Roman" panose="02020603050405020304" pitchFamily="18" charset="0"/>
                <a:cs typeface="Times New Roman" panose="02020603050405020304" pitchFamily="18" charset="0"/>
              </a:rPr>
              <a:t> age &gt;= 65:</a:t>
            </a:r>
          </a:p>
          <a:p>
            <a:r>
              <a:rPr lang="en-US" altLang="zh-CN" sz="2000" dirty="0">
                <a:latin typeface="Times New Roman" panose="02020603050405020304" pitchFamily="18" charset="0"/>
                <a:cs typeface="Times New Roman" panose="02020603050405020304" pitchFamily="18" charset="0"/>
              </a:rPr>
              <a:t>    price = 5</a:t>
            </a:r>
          </a:p>
          <a:p>
            <a:r>
              <a:rPr lang="en-US" altLang="zh-CN" sz="2000" dirty="0">
                <a:latin typeface="Times New Roman" panose="02020603050405020304" pitchFamily="18" charset="0"/>
                <a:cs typeface="Times New Roman" panose="02020603050405020304" pitchFamily="18" charset="0"/>
              </a:rPr>
              <a:t>print("Your admission cost is $" + str(price) + ".")</a:t>
            </a:r>
          </a:p>
        </p:txBody>
      </p:sp>
    </p:spTree>
    <p:extLst>
      <p:ext uri="{BB962C8B-B14F-4D97-AF65-F5344CB8AC3E}">
        <p14:creationId xmlns:p14="http://schemas.microsoft.com/office/powerpoint/2010/main" val="133069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07F-892D-4517-9DA1-58A61004BBEC}"/>
              </a:ext>
            </a:extLst>
          </p:cNvPr>
          <p:cNvSpPr>
            <a:spLocks noGrp="1"/>
          </p:cNvSpPr>
          <p:nvPr>
            <p:ph type="title"/>
          </p:nvPr>
        </p:nvSpPr>
        <p:spPr/>
        <p:txBody>
          <a:bodyPr/>
          <a:lstStyle/>
          <a:p>
            <a:r>
              <a:rPr lang="zh-CN" altLang="en-US" dirty="0"/>
              <a:t>代码块与缩进</a:t>
            </a:r>
          </a:p>
        </p:txBody>
      </p:sp>
      <p:sp>
        <p:nvSpPr>
          <p:cNvPr id="3" name="内容占位符 2">
            <a:extLst>
              <a:ext uri="{FF2B5EF4-FFF2-40B4-BE49-F238E27FC236}">
                <a16:creationId xmlns:a16="http://schemas.microsoft.com/office/drawing/2014/main" id="{4ACD1C72-5205-4570-AE6E-30E38A1EB130}"/>
              </a:ext>
            </a:extLst>
          </p:cNvPr>
          <p:cNvSpPr>
            <a:spLocks noGrp="1"/>
          </p:cNvSpPr>
          <p:nvPr>
            <p:ph idx="1"/>
          </p:nvPr>
        </p:nvSpPr>
        <p:spPr/>
        <p:txBody>
          <a:bodyPr/>
          <a:lstStyle/>
          <a:p>
            <a:r>
              <a:rPr lang="zh-CN" altLang="en-US" dirty="0"/>
              <a:t>在</a:t>
            </a:r>
            <a:r>
              <a:rPr lang="en-US" altLang="zh-CN" dirty="0"/>
              <a:t>C++</a:t>
            </a:r>
            <a:r>
              <a:rPr lang="zh-CN" altLang="en-US" dirty="0"/>
              <a:t>中，代码块由花括号（</a:t>
            </a:r>
            <a:r>
              <a:rPr lang="en-US" altLang="zh-CN" dirty="0"/>
              <a:t>{…}</a:t>
            </a:r>
            <a:r>
              <a:rPr lang="zh-CN" altLang="en-US" dirty="0"/>
              <a:t>）包裹；</a:t>
            </a:r>
            <a:endParaRPr lang="en-US" altLang="zh-CN" dirty="0"/>
          </a:p>
          <a:p>
            <a:r>
              <a:rPr lang="zh-CN" altLang="en-US" dirty="0"/>
              <a:t>在</a:t>
            </a:r>
            <a:r>
              <a:rPr lang="en-US" altLang="zh-CN" dirty="0"/>
              <a:t>Python</a:t>
            </a:r>
            <a:r>
              <a:rPr lang="zh-CN" altLang="en-US" dirty="0"/>
              <a:t>中，代码块由缩进控制，</a:t>
            </a:r>
            <a:r>
              <a:rPr lang="en-US" altLang="zh-CN" dirty="0"/>
              <a:t>Python</a:t>
            </a:r>
            <a:r>
              <a:rPr lang="zh-CN" altLang="en-US" dirty="0"/>
              <a:t>根据缩进来判断代码行与前一个代码行的关系；</a:t>
            </a:r>
            <a:endParaRPr lang="en-US" altLang="zh-CN" dirty="0"/>
          </a:p>
          <a:p>
            <a:endParaRPr lang="en-US" altLang="zh-CN" dirty="0"/>
          </a:p>
          <a:p>
            <a:r>
              <a:rPr lang="zh-CN" altLang="en-US" dirty="0"/>
              <a:t>编写</a:t>
            </a:r>
            <a:r>
              <a:rPr lang="en-US" altLang="zh-CN" dirty="0"/>
              <a:t>Python</a:t>
            </a:r>
            <a:r>
              <a:rPr lang="zh-CN" altLang="en-US" dirty="0"/>
              <a:t>代码时要小心严谨地进行缩进，避免发生</a:t>
            </a:r>
            <a:r>
              <a:rPr lang="zh-CN" altLang="en-US" dirty="0">
                <a:solidFill>
                  <a:srgbClr val="FF0000"/>
                </a:solidFill>
              </a:rPr>
              <a:t>缩进错误</a:t>
            </a:r>
            <a:r>
              <a:rPr lang="zh-CN" altLang="en-US" dirty="0"/>
              <a:t>：</a:t>
            </a:r>
            <a:endParaRPr lang="en-US" altLang="zh-CN" dirty="0"/>
          </a:p>
          <a:p>
            <a:pPr lvl="1"/>
            <a:r>
              <a:rPr lang="zh-CN" altLang="en-US" dirty="0"/>
              <a:t>缩进量要统一（例如统一用</a:t>
            </a:r>
            <a:r>
              <a:rPr lang="en-US" altLang="zh-CN" dirty="0"/>
              <a:t>4</a:t>
            </a:r>
            <a:r>
              <a:rPr lang="zh-CN" altLang="en-US" dirty="0"/>
              <a:t>个空格）；</a:t>
            </a:r>
            <a:endParaRPr lang="en-US" altLang="zh-CN" dirty="0"/>
          </a:p>
          <a:p>
            <a:pPr lvl="1"/>
            <a:r>
              <a:rPr lang="zh-CN" altLang="en-US" dirty="0"/>
              <a:t>分支</a:t>
            </a:r>
            <a:r>
              <a:rPr lang="en-US" altLang="zh-CN" dirty="0"/>
              <a:t>/</a:t>
            </a:r>
            <a:r>
              <a:rPr lang="zh-CN" altLang="en-US" dirty="0"/>
              <a:t>循环结束后的一行，记得删除一次缩进；</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2745538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BD32A-EF09-402E-BAA8-35269C54BBD9}"/>
              </a:ext>
            </a:extLst>
          </p:cNvPr>
          <p:cNvSpPr>
            <a:spLocks noGrp="1"/>
          </p:cNvSpPr>
          <p:nvPr>
            <p:ph type="title"/>
          </p:nvPr>
        </p:nvSpPr>
        <p:spPr>
          <a:xfrm>
            <a:off x="838200" y="188357"/>
            <a:ext cx="10515600" cy="1325563"/>
          </a:xfrm>
        </p:spPr>
        <p:txBody>
          <a:bodyPr/>
          <a:lstStyle/>
          <a:p>
            <a:r>
              <a:rPr lang="zh-CN" altLang="en-US" dirty="0"/>
              <a:t>比较运算符</a:t>
            </a:r>
          </a:p>
        </p:txBody>
      </p:sp>
      <p:sp>
        <p:nvSpPr>
          <p:cNvPr id="5" name="文本框 4">
            <a:extLst>
              <a:ext uri="{FF2B5EF4-FFF2-40B4-BE49-F238E27FC236}">
                <a16:creationId xmlns:a16="http://schemas.microsoft.com/office/drawing/2014/main" id="{FA0C9857-B8CB-4BC1-A90D-2070675A5CB6}"/>
              </a:ext>
            </a:extLst>
          </p:cNvPr>
          <p:cNvSpPr txBox="1"/>
          <p:nvPr/>
        </p:nvSpPr>
        <p:spPr>
          <a:xfrm>
            <a:off x="838200" y="6488668"/>
            <a:ext cx="8811126" cy="369332"/>
          </a:xfrm>
          <a:prstGeom prst="rect">
            <a:avLst/>
          </a:prstGeom>
          <a:noFill/>
        </p:spPr>
        <p:txBody>
          <a:bodyPr wrap="square">
            <a:spAutoFit/>
          </a:bodyPr>
          <a:lstStyle/>
          <a:p>
            <a:r>
              <a:rPr lang="en-US" altLang="zh-CN" dirty="0"/>
              <a:t>https://www.runoob.com/python3/python3-basic-operators.html</a:t>
            </a:r>
            <a:endParaRPr lang="zh-CN" altLang="en-US" dirty="0"/>
          </a:p>
        </p:txBody>
      </p:sp>
      <p:graphicFrame>
        <p:nvGraphicFramePr>
          <p:cNvPr id="10" name="内容占位符 9">
            <a:extLst>
              <a:ext uri="{FF2B5EF4-FFF2-40B4-BE49-F238E27FC236}">
                <a16:creationId xmlns:a16="http://schemas.microsoft.com/office/drawing/2014/main" id="{B2BC186F-A2F4-4AE7-80F0-E3EFE362A20C}"/>
              </a:ext>
            </a:extLst>
          </p:cNvPr>
          <p:cNvGraphicFramePr>
            <a:graphicFrameLocks noGrp="1"/>
          </p:cNvGraphicFramePr>
          <p:nvPr>
            <p:ph idx="1"/>
            <p:extLst>
              <p:ext uri="{D42A27DB-BD31-4B8C-83A1-F6EECF244321}">
                <p14:modId xmlns:p14="http://schemas.microsoft.com/office/powerpoint/2010/main" val="603259204"/>
              </p:ext>
            </p:extLst>
          </p:nvPr>
        </p:nvGraphicFramePr>
        <p:xfrm>
          <a:off x="838200" y="1989842"/>
          <a:ext cx="10792328" cy="3319369"/>
        </p:xfrm>
        <a:graphic>
          <a:graphicData uri="http://schemas.openxmlformats.org/drawingml/2006/table">
            <a:tbl>
              <a:tblPr/>
              <a:tblGrid>
                <a:gridCol w="1231232">
                  <a:extLst>
                    <a:ext uri="{9D8B030D-6E8A-4147-A177-3AD203B41FA5}">
                      <a16:colId xmlns:a16="http://schemas.microsoft.com/office/drawing/2014/main" val="863806762"/>
                    </a:ext>
                  </a:extLst>
                </a:gridCol>
                <a:gridCol w="5690936">
                  <a:extLst>
                    <a:ext uri="{9D8B030D-6E8A-4147-A177-3AD203B41FA5}">
                      <a16:colId xmlns:a16="http://schemas.microsoft.com/office/drawing/2014/main" val="2725443928"/>
                    </a:ext>
                  </a:extLst>
                </a:gridCol>
                <a:gridCol w="3870160">
                  <a:extLst>
                    <a:ext uri="{9D8B030D-6E8A-4147-A177-3AD203B41FA5}">
                      <a16:colId xmlns:a16="http://schemas.microsoft.com/office/drawing/2014/main" val="2337388777"/>
                    </a:ext>
                  </a:extLst>
                </a:gridCol>
              </a:tblGrid>
              <a:tr h="239042">
                <a:tc>
                  <a:txBody>
                    <a:bodyPr/>
                    <a:lstStyle/>
                    <a:p>
                      <a:pPr algn="ctr" fontAlgn="t"/>
                      <a:r>
                        <a:rPr lang="zh-CN" altLang="en-US" sz="2400">
                          <a:solidFill>
                            <a:srgbClr val="FFFFFF"/>
                          </a:solidFill>
                          <a:effectLst/>
                        </a:rPr>
                        <a:t>运算符</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ctr" fontAlgn="t"/>
                      <a:r>
                        <a:rPr lang="zh-CN" altLang="en-US" sz="2400" dirty="0">
                          <a:solidFill>
                            <a:srgbClr val="FFFFFF"/>
                          </a:solidFill>
                          <a:effectLst/>
                        </a:rPr>
                        <a:t>描述</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ctr" fontAlgn="t"/>
                      <a:r>
                        <a:rPr lang="zh-CN" altLang="en-US" sz="2400" dirty="0">
                          <a:solidFill>
                            <a:srgbClr val="FFFFFF"/>
                          </a:solidFill>
                          <a:effectLst/>
                        </a:rPr>
                        <a:t>实例</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95518149"/>
                  </a:ext>
                </a:extLst>
              </a:tr>
              <a:tr h="485452">
                <a:tc>
                  <a:txBody>
                    <a:bodyPr/>
                    <a:lstStyle/>
                    <a:p>
                      <a:pPr algn="ctr" fontAlgn="t"/>
                      <a:r>
                        <a:rPr lang="en-US" altLang="zh-CN" sz="2400" dirty="0">
                          <a:effectLst/>
                        </a:rPr>
                        <a: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2400" dirty="0">
                          <a:effectLst/>
                        </a:rPr>
                        <a:t>等于 </a:t>
                      </a:r>
                      <a:r>
                        <a:rPr lang="en-US" altLang="zh-CN" sz="2400" dirty="0">
                          <a:effectLst/>
                        </a:rPr>
                        <a:t>- </a:t>
                      </a:r>
                      <a:r>
                        <a:rPr lang="zh-CN" altLang="en-US" sz="2400" dirty="0">
                          <a:effectLst/>
                        </a:rPr>
                        <a:t>比较对象是否相等</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2400" dirty="0">
                          <a:effectLst/>
                        </a:rPr>
                        <a:t>(a == b) </a:t>
                      </a:r>
                      <a:r>
                        <a:rPr lang="zh-CN" altLang="en-US" sz="2400" dirty="0">
                          <a:effectLst/>
                        </a:rPr>
                        <a:t>返回 </a:t>
                      </a:r>
                      <a:r>
                        <a:rPr lang="en-US" sz="2400" dirty="0">
                          <a:effectLst/>
                        </a:rPr>
                        <a:t>False。</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71223747"/>
                  </a:ext>
                </a:extLst>
              </a:tr>
              <a:tr h="487801">
                <a:tc>
                  <a:txBody>
                    <a:bodyPr/>
                    <a:lstStyle/>
                    <a:p>
                      <a:pPr algn="ctr" fontAlgn="t"/>
                      <a:r>
                        <a:rPr lang="en-US" altLang="zh-CN" sz="2400" dirty="0">
                          <a:effectLst/>
                        </a:rPr>
                        <a: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2400" dirty="0">
                          <a:effectLst/>
                        </a:rPr>
                        <a:t>不等于 </a:t>
                      </a:r>
                      <a:r>
                        <a:rPr lang="en-US" altLang="zh-CN" sz="2400" dirty="0">
                          <a:effectLst/>
                        </a:rPr>
                        <a:t>- </a:t>
                      </a:r>
                      <a:r>
                        <a:rPr lang="zh-CN" altLang="en-US" sz="2400" dirty="0">
                          <a:effectLst/>
                        </a:rPr>
                        <a:t>比较两个对象是否不相等</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2400" dirty="0">
                          <a:effectLst/>
                        </a:rPr>
                        <a:t>(a != b) </a:t>
                      </a:r>
                      <a:r>
                        <a:rPr lang="zh-CN" altLang="en-US" sz="2400" dirty="0">
                          <a:effectLst/>
                        </a:rPr>
                        <a:t>返回 </a:t>
                      </a:r>
                      <a:r>
                        <a:rPr lang="en-US" altLang="zh-CN" sz="2400" dirty="0">
                          <a:effectLst/>
                        </a:rPr>
                        <a:t>T</a:t>
                      </a:r>
                      <a:r>
                        <a:rPr lang="en-US" sz="2400" dirty="0">
                          <a:effectLst/>
                        </a:rPr>
                        <a:t>rue</a:t>
                      </a:r>
                      <a:r>
                        <a:rPr lang="zh-CN" altLang="en-US" sz="2400" dirty="0">
                          <a:effectLst/>
                        </a:rPr>
                        <a:t>。</a:t>
                      </a:r>
                      <a:endParaRPr lang="en-US" sz="2400" dirty="0">
                        <a:effectLst/>
                      </a:endParaRP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139598555"/>
                  </a:ext>
                </a:extLst>
              </a:tr>
              <a:tr h="487801">
                <a:tc>
                  <a:txBody>
                    <a:bodyPr/>
                    <a:lstStyle/>
                    <a:p>
                      <a:pPr algn="ctr" fontAlgn="t"/>
                      <a:r>
                        <a:rPr lang="en-US" altLang="zh-CN" sz="2400">
                          <a:effectLst/>
                        </a:rPr>
                        <a:t>&gt;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2400" dirty="0">
                          <a:effectLst/>
                        </a:rPr>
                        <a:t>大于 </a:t>
                      </a:r>
                      <a:r>
                        <a:rPr lang="en-US" altLang="zh-CN" sz="2400" dirty="0">
                          <a:effectLst/>
                        </a:rPr>
                        <a:t>- </a:t>
                      </a:r>
                      <a:r>
                        <a:rPr lang="zh-CN" altLang="en-US" sz="2400" dirty="0">
                          <a:effectLst/>
                        </a:rPr>
                        <a:t>返回</a:t>
                      </a:r>
                      <a:r>
                        <a:rPr lang="en-US" sz="2400" dirty="0">
                          <a:effectLst/>
                        </a:rPr>
                        <a:t>x</a:t>
                      </a:r>
                      <a:r>
                        <a:rPr lang="zh-CN" altLang="en-US" sz="2400" dirty="0">
                          <a:effectLst/>
                        </a:rPr>
                        <a:t>是否大于</a:t>
                      </a:r>
                      <a:r>
                        <a:rPr lang="en-US" sz="2400" dirty="0">
                          <a:effectLst/>
                        </a:rPr>
                        <a:t>y</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2400" dirty="0">
                          <a:effectLst/>
                        </a:rPr>
                        <a:t>(a &gt; b) </a:t>
                      </a:r>
                      <a:r>
                        <a:rPr lang="zh-CN" altLang="en-US" sz="2400" dirty="0">
                          <a:effectLst/>
                        </a:rPr>
                        <a:t>返回 </a:t>
                      </a:r>
                      <a:r>
                        <a:rPr lang="en-US" sz="2400" dirty="0">
                          <a:effectLst/>
                        </a:rPr>
                        <a:t>False。</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31981297"/>
                  </a:ext>
                </a:extLst>
              </a:tr>
              <a:tr h="487801">
                <a:tc>
                  <a:txBody>
                    <a:bodyPr/>
                    <a:lstStyle/>
                    <a:p>
                      <a:pPr algn="ctr" fontAlgn="t"/>
                      <a:r>
                        <a:rPr lang="en-US" altLang="zh-CN" sz="2400">
                          <a:effectLst/>
                        </a:rPr>
                        <a:t>&lt;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2400" dirty="0">
                          <a:effectLst/>
                        </a:rPr>
                        <a:t>小于 </a:t>
                      </a:r>
                      <a:r>
                        <a:rPr lang="en-US" altLang="zh-CN" sz="2400" dirty="0">
                          <a:effectLst/>
                        </a:rPr>
                        <a:t>- </a:t>
                      </a:r>
                      <a:r>
                        <a:rPr lang="zh-CN" altLang="en-US" sz="2400" dirty="0">
                          <a:effectLst/>
                        </a:rPr>
                        <a:t>返回</a:t>
                      </a:r>
                      <a:r>
                        <a:rPr lang="en-US" altLang="zh-CN" sz="2400" dirty="0">
                          <a:effectLst/>
                        </a:rPr>
                        <a:t>x</a:t>
                      </a:r>
                      <a:r>
                        <a:rPr lang="zh-CN" altLang="en-US" sz="2400" dirty="0">
                          <a:effectLst/>
                        </a:rPr>
                        <a:t>是否小于</a:t>
                      </a:r>
                      <a:r>
                        <a:rPr lang="en-US" altLang="zh-CN" sz="2400" dirty="0">
                          <a:effectLst/>
                        </a:rPr>
                        <a:t>y</a:t>
                      </a:r>
                      <a:r>
                        <a:rPr lang="zh-CN" altLang="en-US" sz="2400" dirty="0">
                          <a:effectLst/>
                        </a:rPr>
                        <a:t>。</a:t>
                      </a:r>
                      <a:endParaRPr lang="en-US" altLang="zh-CN" sz="2400" dirty="0">
                        <a:effectLst/>
                      </a:endParaRP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2400" dirty="0">
                          <a:effectLst/>
                        </a:rPr>
                        <a:t>(a &lt; b) </a:t>
                      </a:r>
                      <a:r>
                        <a:rPr lang="zh-CN" altLang="en-US" sz="2400" dirty="0">
                          <a:effectLst/>
                        </a:rPr>
                        <a:t>返回 </a:t>
                      </a:r>
                      <a:r>
                        <a:rPr lang="en-US" altLang="zh-CN" sz="2400" dirty="0">
                          <a:effectLst/>
                        </a:rPr>
                        <a:t>T</a:t>
                      </a:r>
                      <a:r>
                        <a:rPr lang="en-US" sz="2400" dirty="0">
                          <a:effectLst/>
                        </a:rPr>
                        <a:t>rue。</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657849398"/>
                  </a:ext>
                </a:extLst>
              </a:tr>
              <a:tr h="487801">
                <a:tc>
                  <a:txBody>
                    <a:bodyPr/>
                    <a:lstStyle/>
                    <a:p>
                      <a:pPr algn="ctr" fontAlgn="t"/>
                      <a:r>
                        <a:rPr lang="en-US" altLang="zh-CN" sz="2400">
                          <a:effectLst/>
                        </a:rPr>
                        <a:t>&gt;=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zh-CN" altLang="en-US" sz="2400" dirty="0">
                          <a:effectLst/>
                        </a:rPr>
                        <a:t>大于等于 </a:t>
                      </a:r>
                      <a:r>
                        <a:rPr lang="en-US" altLang="zh-CN" sz="2400" dirty="0">
                          <a:effectLst/>
                        </a:rPr>
                        <a:t>- </a:t>
                      </a:r>
                      <a:r>
                        <a:rPr lang="zh-CN" altLang="en-US" sz="2400" dirty="0">
                          <a:effectLst/>
                        </a:rPr>
                        <a:t>返回</a:t>
                      </a:r>
                      <a:r>
                        <a:rPr lang="en-US" sz="2400" dirty="0">
                          <a:effectLst/>
                        </a:rPr>
                        <a:t>x</a:t>
                      </a:r>
                      <a:r>
                        <a:rPr lang="zh-CN" altLang="en-US" sz="2400" dirty="0">
                          <a:effectLst/>
                        </a:rPr>
                        <a:t>是否大于等于</a:t>
                      </a:r>
                      <a:r>
                        <a:rPr lang="en-US" sz="2400" dirty="0">
                          <a:effectLst/>
                        </a:rPr>
                        <a:t>y。</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2400">
                          <a:effectLst/>
                        </a:rPr>
                        <a:t>(a &gt;= b) </a:t>
                      </a:r>
                      <a:r>
                        <a:rPr lang="zh-CN" altLang="en-US" sz="2400">
                          <a:effectLst/>
                        </a:rPr>
                        <a:t>返回 </a:t>
                      </a:r>
                      <a:r>
                        <a:rPr lang="en-US" sz="2400">
                          <a:effectLst/>
                        </a:rPr>
                        <a:t>False。</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869678953"/>
                  </a:ext>
                </a:extLst>
              </a:tr>
              <a:tr h="487801">
                <a:tc>
                  <a:txBody>
                    <a:bodyPr/>
                    <a:lstStyle/>
                    <a:p>
                      <a:pPr algn="ctr" fontAlgn="t"/>
                      <a:r>
                        <a:rPr lang="en-US" altLang="zh-CN" sz="2400" dirty="0">
                          <a:effectLst/>
                        </a:rPr>
                        <a:t>&lt;=</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zh-CN" altLang="en-US" sz="2400">
                          <a:effectLst/>
                        </a:rPr>
                        <a:t>小于等于 </a:t>
                      </a:r>
                      <a:r>
                        <a:rPr lang="en-US" altLang="zh-CN" sz="2400">
                          <a:effectLst/>
                        </a:rPr>
                        <a:t>- </a:t>
                      </a:r>
                      <a:r>
                        <a:rPr lang="zh-CN" altLang="en-US" sz="2400">
                          <a:effectLst/>
                        </a:rPr>
                        <a:t>返回</a:t>
                      </a:r>
                      <a:r>
                        <a:rPr lang="en-US" sz="2400">
                          <a:effectLst/>
                        </a:rPr>
                        <a:t>x</a:t>
                      </a:r>
                      <a:r>
                        <a:rPr lang="zh-CN" altLang="en-US" sz="2400">
                          <a:effectLst/>
                        </a:rPr>
                        <a:t>是否小于等于</a:t>
                      </a:r>
                      <a:r>
                        <a:rPr lang="en-US" sz="2400">
                          <a:effectLst/>
                        </a:rPr>
                        <a:t>y。</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2400" dirty="0">
                          <a:effectLst/>
                        </a:rPr>
                        <a:t>(a &lt;= b) </a:t>
                      </a:r>
                      <a:r>
                        <a:rPr lang="zh-CN" altLang="en-US" sz="2400" dirty="0">
                          <a:effectLst/>
                        </a:rPr>
                        <a:t>返回 </a:t>
                      </a:r>
                      <a:r>
                        <a:rPr lang="en-US" altLang="zh-CN" sz="2400" dirty="0">
                          <a:effectLst/>
                        </a:rPr>
                        <a:t>T</a:t>
                      </a:r>
                      <a:r>
                        <a:rPr lang="en-US" sz="2400" dirty="0">
                          <a:effectLst/>
                        </a:rPr>
                        <a:t>rue。</a:t>
                      </a:r>
                    </a:p>
                  </a:txBody>
                  <a:tcPr marL="23526" marR="23526" marT="32936" marB="32936">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83564142"/>
                  </a:ext>
                </a:extLst>
              </a:tr>
            </a:tbl>
          </a:graphicData>
        </a:graphic>
      </p:graphicFrame>
      <p:sp>
        <p:nvSpPr>
          <p:cNvPr id="6" name="文本框 5">
            <a:extLst>
              <a:ext uri="{FF2B5EF4-FFF2-40B4-BE49-F238E27FC236}">
                <a16:creationId xmlns:a16="http://schemas.microsoft.com/office/drawing/2014/main" id="{5C7C5AC2-F5E5-4A44-982F-077690069083}"/>
              </a:ext>
            </a:extLst>
          </p:cNvPr>
          <p:cNvSpPr txBox="1"/>
          <p:nvPr/>
        </p:nvSpPr>
        <p:spPr>
          <a:xfrm>
            <a:off x="472239" y="1283087"/>
            <a:ext cx="7288129" cy="461665"/>
          </a:xfrm>
          <a:prstGeom prst="rect">
            <a:avLst/>
          </a:prstGeom>
          <a:noFill/>
        </p:spPr>
        <p:txBody>
          <a:bodyPr wrap="square">
            <a:spAutoFit/>
          </a:bodyPr>
          <a:lstStyle/>
          <a:p>
            <a:pPr lvl="1"/>
            <a:r>
              <a:rPr lang="en-US" altLang="zh-CN" sz="2400" dirty="0"/>
              <a:t>a=10, b=20</a:t>
            </a:r>
          </a:p>
        </p:txBody>
      </p:sp>
    </p:spTree>
    <p:extLst>
      <p:ext uri="{BB962C8B-B14F-4D97-AF65-F5344CB8AC3E}">
        <p14:creationId xmlns:p14="http://schemas.microsoft.com/office/powerpoint/2010/main" val="1809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15B40-7A80-4F56-B0B0-D33812677FE3}"/>
              </a:ext>
            </a:extLst>
          </p:cNvPr>
          <p:cNvSpPr>
            <a:spLocks noGrp="1"/>
          </p:cNvSpPr>
          <p:nvPr>
            <p:ph type="title"/>
          </p:nvPr>
        </p:nvSpPr>
        <p:spPr/>
        <p:txBody>
          <a:bodyPr/>
          <a:lstStyle/>
          <a:p>
            <a:r>
              <a:rPr lang="zh-CN" altLang="en-US" dirty="0"/>
              <a:t>实验课程安排（暂定）</a:t>
            </a:r>
          </a:p>
        </p:txBody>
      </p:sp>
      <p:graphicFrame>
        <p:nvGraphicFramePr>
          <p:cNvPr id="4" name="表格 4">
            <a:extLst>
              <a:ext uri="{FF2B5EF4-FFF2-40B4-BE49-F238E27FC236}">
                <a16:creationId xmlns:a16="http://schemas.microsoft.com/office/drawing/2014/main" id="{C8EB7A96-A8BD-458F-B7FB-0A67261185C5}"/>
              </a:ext>
            </a:extLst>
          </p:cNvPr>
          <p:cNvGraphicFramePr>
            <a:graphicFrameLocks noGrp="1"/>
          </p:cNvGraphicFramePr>
          <p:nvPr>
            <p:ph idx="1"/>
            <p:extLst>
              <p:ext uri="{D42A27DB-BD31-4B8C-83A1-F6EECF244321}">
                <p14:modId xmlns:p14="http://schemas.microsoft.com/office/powerpoint/2010/main" val="757812717"/>
              </p:ext>
            </p:extLst>
          </p:nvPr>
        </p:nvGraphicFramePr>
        <p:xfrm>
          <a:off x="838200" y="1690688"/>
          <a:ext cx="10515597" cy="4079240"/>
        </p:xfrm>
        <a:graphic>
          <a:graphicData uri="http://schemas.openxmlformats.org/drawingml/2006/table">
            <a:tbl>
              <a:tblPr firstRow="1" bandRow="1">
                <a:tableStyleId>{5C22544A-7EE6-4342-B048-85BDC9FD1C3A}</a:tableStyleId>
              </a:tblPr>
              <a:tblGrid>
                <a:gridCol w="945741">
                  <a:extLst>
                    <a:ext uri="{9D8B030D-6E8A-4147-A177-3AD203B41FA5}">
                      <a16:colId xmlns:a16="http://schemas.microsoft.com/office/drawing/2014/main" val="2971985519"/>
                    </a:ext>
                  </a:extLst>
                </a:gridCol>
                <a:gridCol w="5639543">
                  <a:extLst>
                    <a:ext uri="{9D8B030D-6E8A-4147-A177-3AD203B41FA5}">
                      <a16:colId xmlns:a16="http://schemas.microsoft.com/office/drawing/2014/main" val="1724664796"/>
                    </a:ext>
                  </a:extLst>
                </a:gridCol>
                <a:gridCol w="1660358">
                  <a:extLst>
                    <a:ext uri="{9D8B030D-6E8A-4147-A177-3AD203B41FA5}">
                      <a16:colId xmlns:a16="http://schemas.microsoft.com/office/drawing/2014/main" val="2272396305"/>
                    </a:ext>
                  </a:extLst>
                </a:gridCol>
                <a:gridCol w="2269955">
                  <a:extLst>
                    <a:ext uri="{9D8B030D-6E8A-4147-A177-3AD203B41FA5}">
                      <a16:colId xmlns:a16="http://schemas.microsoft.com/office/drawing/2014/main" val="1300713354"/>
                    </a:ext>
                  </a:extLst>
                </a:gridCol>
              </a:tblGrid>
              <a:tr h="370840">
                <a:tc>
                  <a:txBody>
                    <a:bodyPr/>
                    <a:lstStyle/>
                    <a:p>
                      <a:pPr algn="ctr"/>
                      <a:r>
                        <a:rPr lang="zh-CN" altLang="en-US" dirty="0">
                          <a:solidFill>
                            <a:schemeClr val="tx1"/>
                          </a:solidFill>
                        </a:rPr>
                        <a:t>周次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课上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课下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重要时间节点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441294586"/>
                  </a:ext>
                </a:extLst>
              </a:tr>
              <a:tr h="370840">
                <a:tc>
                  <a:txBody>
                    <a:bodyPr/>
                    <a:lstStyle/>
                    <a:p>
                      <a:pPr algn="ctr"/>
                      <a:r>
                        <a:rPr lang="en-US" altLang="zh-CN"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solidFill>
                            <a:schemeClr val="tx1"/>
                          </a:solidFill>
                        </a:rPr>
                        <a:t>Python</a:t>
                      </a:r>
                      <a:r>
                        <a:rPr lang="zh-CN" altLang="en-US" dirty="0">
                          <a:solidFill>
                            <a:schemeClr val="tx1"/>
                          </a:solidFill>
                        </a:rPr>
                        <a:t>程序设计基础 </a:t>
                      </a:r>
                      <a:r>
                        <a:rPr lang="en-US" altLang="zh-CN" dirty="0">
                          <a:solidFill>
                            <a:schemeClr val="tx1"/>
                          </a:solidFill>
                        </a:rPr>
                        <a:t>I</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1-1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036520"/>
                  </a:ext>
                </a:extLst>
              </a:tr>
              <a:tr h="370840">
                <a:tc>
                  <a:txBody>
                    <a:bodyPr/>
                    <a:lstStyle/>
                    <a:p>
                      <a:pPr algn="ctr"/>
                      <a:r>
                        <a:rPr lang="en-US" altLang="zh-CN"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solidFill>
                            <a:schemeClr val="tx1"/>
                          </a:solidFill>
                        </a:rPr>
                        <a:t>Python</a:t>
                      </a:r>
                      <a:r>
                        <a:rPr lang="zh-CN" altLang="en-US" dirty="0">
                          <a:solidFill>
                            <a:schemeClr val="tx1"/>
                          </a:solidFill>
                        </a:rPr>
                        <a:t>程序设计基础 </a:t>
                      </a:r>
                      <a:r>
                        <a:rPr lang="en-US" altLang="zh-CN" dirty="0">
                          <a:solidFill>
                            <a:schemeClr val="tx1"/>
                          </a:solidFill>
                        </a:rPr>
                        <a:t>II</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1-2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2417433"/>
                  </a:ext>
                </a:extLst>
              </a:tr>
              <a:tr h="370840">
                <a:tc>
                  <a:txBody>
                    <a:bodyPr/>
                    <a:lstStyle/>
                    <a:p>
                      <a:pPr algn="ctr"/>
                      <a:r>
                        <a:rPr lang="en-US" altLang="zh-CN"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归结推理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2-1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1</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4987984"/>
                  </a:ext>
                </a:extLst>
              </a:tr>
              <a:tr h="370840">
                <a:tc>
                  <a:txBody>
                    <a:bodyPr/>
                    <a:lstStyle/>
                    <a:p>
                      <a:pPr algn="ctr"/>
                      <a:r>
                        <a:rPr lang="en-US" altLang="zh-CN"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知识图谱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2-2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48662"/>
                  </a:ext>
                </a:extLst>
              </a:tr>
              <a:tr h="370840">
                <a:tc>
                  <a:txBody>
                    <a:bodyPr/>
                    <a:lstStyle/>
                    <a:p>
                      <a:pPr algn="ctr"/>
                      <a:r>
                        <a:rPr lang="en-US" altLang="zh-CN"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Prolog</a:t>
                      </a:r>
                      <a:r>
                        <a:rPr lang="zh-CN" altLang="en-US" dirty="0">
                          <a:solidFill>
                            <a:schemeClr val="tx1"/>
                          </a:solidFill>
                        </a:rPr>
                        <a:t>简介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2-3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306408"/>
                  </a:ext>
                </a:extLst>
              </a:tr>
              <a:tr h="370840">
                <a:tc>
                  <a:txBody>
                    <a:bodyPr/>
                    <a:lstStyle/>
                    <a:p>
                      <a:pPr algn="ctr"/>
                      <a:r>
                        <a:rPr lang="en-US" altLang="zh-CN" dirty="0">
                          <a:solidFill>
                            <a:schemeClr val="tx1"/>
                          </a:solidFill>
                        </a:rPr>
                        <a:t>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盲目搜索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3-1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2</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56434620"/>
                  </a:ext>
                </a:extLst>
              </a:tr>
              <a:tr h="370840">
                <a:tc>
                  <a:txBody>
                    <a:bodyPr/>
                    <a:lstStyle/>
                    <a:p>
                      <a:pPr algn="ctr"/>
                      <a:r>
                        <a:rPr lang="en-US" altLang="zh-CN" dirty="0">
                          <a:solidFill>
                            <a:schemeClr val="tx1"/>
                          </a:solidFill>
                        </a:rPr>
                        <a:t>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启发式搜索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3-2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614285"/>
                  </a:ext>
                </a:extLst>
              </a:tr>
              <a:tr h="370840">
                <a:tc>
                  <a:txBody>
                    <a:bodyPr/>
                    <a:lstStyle/>
                    <a:p>
                      <a:pPr algn="ctr"/>
                      <a:r>
                        <a:rPr lang="en-US" altLang="zh-CN" dirty="0">
                          <a:solidFill>
                            <a:schemeClr val="tx1"/>
                          </a:solidFill>
                        </a:rPr>
                        <a:t>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博弈树搜索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4-1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3</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18630888"/>
                  </a:ext>
                </a:extLst>
              </a:tr>
              <a:tr h="370840">
                <a:tc>
                  <a:txBody>
                    <a:bodyPr/>
                    <a:lstStyle/>
                    <a:p>
                      <a:pPr algn="ctr"/>
                      <a:r>
                        <a:rPr lang="en-US" altLang="zh-CN" dirty="0">
                          <a:solidFill>
                            <a:schemeClr val="tx1"/>
                          </a:solidFill>
                        </a:rPr>
                        <a:t>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高级搜索算法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4-2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402114"/>
                  </a:ext>
                </a:extLst>
              </a:tr>
              <a:tr h="370840">
                <a:tc>
                  <a:txBody>
                    <a:bodyPr/>
                    <a:lstStyle/>
                    <a:p>
                      <a:pPr algn="ctr"/>
                      <a:r>
                        <a:rPr lang="en-US" altLang="zh-CN" dirty="0">
                          <a:solidFill>
                            <a:schemeClr val="tx1"/>
                          </a:solidFill>
                        </a:rPr>
                        <a:t>10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578817"/>
                  </a:ext>
                </a:extLst>
              </a:tr>
            </a:tbl>
          </a:graphicData>
        </a:graphic>
      </p:graphicFrame>
      <p:sp>
        <p:nvSpPr>
          <p:cNvPr id="3" name="文本框 2">
            <a:extLst>
              <a:ext uri="{FF2B5EF4-FFF2-40B4-BE49-F238E27FC236}">
                <a16:creationId xmlns:a16="http://schemas.microsoft.com/office/drawing/2014/main" id="{B7128574-34FD-4397-A289-50D0B639E305}"/>
              </a:ext>
            </a:extLst>
          </p:cNvPr>
          <p:cNvSpPr txBox="1"/>
          <p:nvPr/>
        </p:nvSpPr>
        <p:spPr>
          <a:xfrm>
            <a:off x="838200" y="6123543"/>
            <a:ext cx="6938118" cy="369332"/>
          </a:xfrm>
          <a:prstGeom prst="rect">
            <a:avLst/>
          </a:prstGeom>
          <a:noFill/>
        </p:spPr>
        <p:txBody>
          <a:bodyPr wrap="none" rtlCol="0">
            <a:spAutoFit/>
          </a:bodyPr>
          <a:lstStyle/>
          <a:p>
            <a:r>
              <a:rPr lang="en-US" altLang="zh-CN" dirty="0"/>
              <a:t>6~7</a:t>
            </a:r>
            <a:r>
              <a:rPr lang="zh-CN" altLang="en-US" dirty="0"/>
              <a:t>个实验板块，一般每个板块收一次实验代码，写一份实验报告</a:t>
            </a:r>
          </a:p>
        </p:txBody>
      </p:sp>
    </p:spTree>
    <p:extLst>
      <p:ext uri="{BB962C8B-B14F-4D97-AF65-F5344CB8AC3E}">
        <p14:creationId xmlns:p14="http://schemas.microsoft.com/office/powerpoint/2010/main" val="2291664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C2401-5C80-4EB7-AC66-1129B39530A6}"/>
              </a:ext>
            </a:extLst>
          </p:cNvPr>
          <p:cNvSpPr>
            <a:spLocks noGrp="1"/>
          </p:cNvSpPr>
          <p:nvPr>
            <p:ph type="title"/>
          </p:nvPr>
        </p:nvSpPr>
        <p:spPr/>
        <p:txBody>
          <a:bodyPr/>
          <a:lstStyle/>
          <a:p>
            <a:r>
              <a:rPr lang="zh-CN" altLang="en-US" dirty="0"/>
              <a:t>逻辑运算符</a:t>
            </a:r>
          </a:p>
        </p:txBody>
      </p:sp>
      <p:graphicFrame>
        <p:nvGraphicFramePr>
          <p:cNvPr id="12" name="内容占位符 11">
            <a:extLst>
              <a:ext uri="{FF2B5EF4-FFF2-40B4-BE49-F238E27FC236}">
                <a16:creationId xmlns:a16="http://schemas.microsoft.com/office/drawing/2014/main" id="{C1E4848D-D8D2-4B80-BD1F-02B296343C1C}"/>
              </a:ext>
            </a:extLst>
          </p:cNvPr>
          <p:cNvGraphicFramePr>
            <a:graphicFrameLocks noGrp="1"/>
          </p:cNvGraphicFramePr>
          <p:nvPr>
            <p:ph idx="1"/>
            <p:extLst>
              <p:ext uri="{D42A27DB-BD31-4B8C-83A1-F6EECF244321}">
                <p14:modId xmlns:p14="http://schemas.microsoft.com/office/powerpoint/2010/main" val="448314010"/>
              </p:ext>
            </p:extLst>
          </p:nvPr>
        </p:nvGraphicFramePr>
        <p:xfrm>
          <a:off x="838200" y="1972572"/>
          <a:ext cx="10515600" cy="4520303"/>
        </p:xfrm>
        <a:graphic>
          <a:graphicData uri="http://schemas.openxmlformats.org/drawingml/2006/table">
            <a:tbl>
              <a:tblPr/>
              <a:tblGrid>
                <a:gridCol w="1098884">
                  <a:extLst>
                    <a:ext uri="{9D8B030D-6E8A-4147-A177-3AD203B41FA5}">
                      <a16:colId xmlns:a16="http://schemas.microsoft.com/office/drawing/2014/main" val="2011183236"/>
                    </a:ext>
                  </a:extLst>
                </a:gridCol>
                <a:gridCol w="1720516">
                  <a:extLst>
                    <a:ext uri="{9D8B030D-6E8A-4147-A177-3AD203B41FA5}">
                      <a16:colId xmlns:a16="http://schemas.microsoft.com/office/drawing/2014/main" val="2439335572"/>
                    </a:ext>
                  </a:extLst>
                </a:gridCol>
                <a:gridCol w="5067300">
                  <a:extLst>
                    <a:ext uri="{9D8B030D-6E8A-4147-A177-3AD203B41FA5}">
                      <a16:colId xmlns:a16="http://schemas.microsoft.com/office/drawing/2014/main" val="4062093776"/>
                    </a:ext>
                  </a:extLst>
                </a:gridCol>
                <a:gridCol w="2628900">
                  <a:extLst>
                    <a:ext uri="{9D8B030D-6E8A-4147-A177-3AD203B41FA5}">
                      <a16:colId xmlns:a16="http://schemas.microsoft.com/office/drawing/2014/main" val="25172882"/>
                    </a:ext>
                  </a:extLst>
                </a:gridCol>
              </a:tblGrid>
              <a:tr h="224127">
                <a:tc>
                  <a:txBody>
                    <a:bodyPr/>
                    <a:lstStyle/>
                    <a:p>
                      <a:pPr algn="l" fontAlgn="t"/>
                      <a:r>
                        <a:rPr lang="zh-CN" altLang="en-US" sz="2400">
                          <a:solidFill>
                            <a:srgbClr val="FFFFFF"/>
                          </a:solidFill>
                          <a:effectLst/>
                        </a:rPr>
                        <a:t>运算符</a:t>
                      </a:r>
                    </a:p>
                  </a:txBody>
                  <a:tcPr marL="13666" marR="13666" marT="13666" marB="1366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a:solidFill>
                            <a:srgbClr val="FFFFFF"/>
                          </a:solidFill>
                          <a:effectLst/>
                        </a:rPr>
                        <a:t>逻辑表达式</a:t>
                      </a:r>
                    </a:p>
                  </a:txBody>
                  <a:tcPr marL="13666" marR="13666" marT="13666" marB="1366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a:solidFill>
                            <a:srgbClr val="FFFFFF"/>
                          </a:solidFill>
                          <a:effectLst/>
                        </a:rPr>
                        <a:t>描述</a:t>
                      </a:r>
                    </a:p>
                  </a:txBody>
                  <a:tcPr marL="13666" marR="13666" marT="13666" marB="1366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a:solidFill>
                            <a:srgbClr val="FFFFFF"/>
                          </a:solidFill>
                          <a:effectLst/>
                        </a:rPr>
                        <a:t>实例</a:t>
                      </a:r>
                    </a:p>
                  </a:txBody>
                  <a:tcPr marL="13666" marR="13666" marT="13666" marB="1366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705065779"/>
                  </a:ext>
                </a:extLst>
              </a:tr>
              <a:tr h="1441335">
                <a:tc>
                  <a:txBody>
                    <a:bodyPr/>
                    <a:lstStyle/>
                    <a:p>
                      <a:pPr fontAlgn="t"/>
                      <a:r>
                        <a:rPr lang="en-US" sz="2400">
                          <a:effectLst/>
                        </a:rPr>
                        <a:t>and</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sz="2400" dirty="0">
                          <a:effectLst/>
                        </a:rPr>
                        <a:t>x and y</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布尔</a:t>
                      </a:r>
                      <a:r>
                        <a:rPr lang="en-US" altLang="zh-CN" sz="2400">
                          <a:effectLst/>
                        </a:rPr>
                        <a:t>"</a:t>
                      </a:r>
                      <a:r>
                        <a:rPr lang="zh-CN" altLang="en-US" sz="2400">
                          <a:effectLst/>
                        </a:rPr>
                        <a:t>与</a:t>
                      </a:r>
                      <a:r>
                        <a:rPr lang="en-US" altLang="zh-CN" sz="2400">
                          <a:effectLst/>
                        </a:rPr>
                        <a:t>" - </a:t>
                      </a:r>
                      <a:r>
                        <a:rPr lang="zh-CN" altLang="en-US" sz="2400">
                          <a:effectLst/>
                        </a:rPr>
                        <a:t>如果 </a:t>
                      </a:r>
                      <a:r>
                        <a:rPr lang="en-US" sz="2400">
                          <a:effectLst/>
                        </a:rPr>
                        <a:t>x </a:t>
                      </a:r>
                      <a:r>
                        <a:rPr lang="zh-CN" altLang="en-US" sz="2400">
                          <a:effectLst/>
                        </a:rPr>
                        <a:t>为 </a:t>
                      </a:r>
                      <a:r>
                        <a:rPr lang="en-US" sz="2400">
                          <a:effectLst/>
                        </a:rPr>
                        <a:t>False，x and y </a:t>
                      </a:r>
                      <a:r>
                        <a:rPr lang="zh-CN" altLang="en-US" sz="2400">
                          <a:effectLst/>
                        </a:rPr>
                        <a:t>返回 </a:t>
                      </a:r>
                      <a:r>
                        <a:rPr lang="en-US" sz="2400">
                          <a:effectLst/>
                        </a:rPr>
                        <a:t>x </a:t>
                      </a:r>
                      <a:r>
                        <a:rPr lang="zh-CN" altLang="en-US" sz="2400">
                          <a:effectLst/>
                        </a:rPr>
                        <a:t>的值，否则返回 </a:t>
                      </a:r>
                      <a:r>
                        <a:rPr lang="en-US" sz="2400">
                          <a:effectLst/>
                        </a:rPr>
                        <a:t>y </a:t>
                      </a:r>
                      <a:r>
                        <a:rPr lang="zh-CN" altLang="en-US" sz="2400">
                          <a:effectLst/>
                        </a:rPr>
                        <a:t>的计算值。</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sz="2400" dirty="0">
                          <a:effectLst/>
                        </a:rPr>
                        <a:t>(a and b) </a:t>
                      </a:r>
                      <a:r>
                        <a:rPr lang="en-US" sz="2400" dirty="0" err="1">
                          <a:effectLst/>
                        </a:rPr>
                        <a:t>返回</a:t>
                      </a:r>
                      <a:r>
                        <a:rPr lang="en-US" sz="2400" dirty="0">
                          <a:effectLst/>
                        </a:rPr>
                        <a:t> 20。</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38615389"/>
                  </a:ext>
                </a:extLst>
              </a:tr>
              <a:tr h="1244541">
                <a:tc>
                  <a:txBody>
                    <a:bodyPr/>
                    <a:lstStyle/>
                    <a:p>
                      <a:pPr fontAlgn="t"/>
                      <a:r>
                        <a:rPr lang="en-US" sz="2400">
                          <a:effectLst/>
                        </a:rPr>
                        <a:t>or</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en-US" sz="2400">
                          <a:effectLst/>
                        </a:rPr>
                        <a:t>x or y</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2400">
                          <a:effectLst/>
                        </a:rPr>
                        <a:t>布尔</a:t>
                      </a:r>
                      <a:r>
                        <a:rPr lang="en-US" altLang="zh-CN" sz="2400">
                          <a:effectLst/>
                        </a:rPr>
                        <a:t>"</a:t>
                      </a:r>
                      <a:r>
                        <a:rPr lang="zh-CN" altLang="en-US" sz="2400">
                          <a:effectLst/>
                        </a:rPr>
                        <a:t>或</a:t>
                      </a:r>
                      <a:r>
                        <a:rPr lang="en-US" altLang="zh-CN" sz="2400">
                          <a:effectLst/>
                        </a:rPr>
                        <a:t>" - </a:t>
                      </a:r>
                      <a:r>
                        <a:rPr lang="zh-CN" altLang="en-US" sz="2400">
                          <a:effectLst/>
                        </a:rPr>
                        <a:t>如果 </a:t>
                      </a:r>
                      <a:r>
                        <a:rPr lang="en-US" sz="2400">
                          <a:effectLst/>
                        </a:rPr>
                        <a:t>x </a:t>
                      </a:r>
                      <a:r>
                        <a:rPr lang="zh-CN" altLang="en-US" sz="2400">
                          <a:effectLst/>
                        </a:rPr>
                        <a:t>是 </a:t>
                      </a:r>
                      <a:r>
                        <a:rPr lang="en-US" sz="2400">
                          <a:effectLst/>
                        </a:rPr>
                        <a:t>True，</a:t>
                      </a:r>
                      <a:r>
                        <a:rPr lang="zh-CN" altLang="en-US" sz="2400">
                          <a:effectLst/>
                        </a:rPr>
                        <a:t>它返回 </a:t>
                      </a:r>
                      <a:r>
                        <a:rPr lang="en-US" sz="2400">
                          <a:effectLst/>
                        </a:rPr>
                        <a:t>x </a:t>
                      </a:r>
                      <a:r>
                        <a:rPr lang="zh-CN" altLang="en-US" sz="2400">
                          <a:effectLst/>
                        </a:rPr>
                        <a:t>的值，否则它返回 </a:t>
                      </a:r>
                      <a:r>
                        <a:rPr lang="en-US" sz="2400">
                          <a:effectLst/>
                        </a:rPr>
                        <a:t>y </a:t>
                      </a:r>
                      <a:r>
                        <a:rPr lang="zh-CN" altLang="en-US" sz="2400">
                          <a:effectLst/>
                        </a:rPr>
                        <a:t>的计算值。</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en-US" sz="2400">
                          <a:effectLst/>
                        </a:rPr>
                        <a:t>(a or b) 返回 10。</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579313881"/>
                  </a:ext>
                </a:extLst>
              </a:tr>
              <a:tr h="1441335">
                <a:tc>
                  <a:txBody>
                    <a:bodyPr/>
                    <a:lstStyle/>
                    <a:p>
                      <a:pPr fontAlgn="t"/>
                      <a:r>
                        <a:rPr lang="en-US" sz="2400">
                          <a:effectLst/>
                        </a:rPr>
                        <a:t>not</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sz="2400" dirty="0">
                          <a:solidFill>
                            <a:srgbClr val="FF0000"/>
                          </a:solidFill>
                          <a:effectLst/>
                        </a:rPr>
                        <a:t>not</a:t>
                      </a:r>
                      <a:r>
                        <a:rPr lang="en-US" sz="2400" dirty="0">
                          <a:effectLst/>
                        </a:rPr>
                        <a:t> x</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2400">
                          <a:effectLst/>
                        </a:rPr>
                        <a:t>布尔</a:t>
                      </a:r>
                      <a:r>
                        <a:rPr lang="en-US" altLang="zh-CN" sz="2400">
                          <a:effectLst/>
                        </a:rPr>
                        <a:t>"</a:t>
                      </a:r>
                      <a:r>
                        <a:rPr lang="zh-CN" altLang="en-US" sz="2400">
                          <a:effectLst/>
                        </a:rPr>
                        <a:t>非</a:t>
                      </a:r>
                      <a:r>
                        <a:rPr lang="en-US" altLang="zh-CN" sz="2400">
                          <a:effectLst/>
                        </a:rPr>
                        <a:t>" - </a:t>
                      </a:r>
                      <a:r>
                        <a:rPr lang="zh-CN" altLang="en-US" sz="2400">
                          <a:effectLst/>
                        </a:rPr>
                        <a:t>如果 </a:t>
                      </a:r>
                      <a:r>
                        <a:rPr lang="en-US" sz="2400">
                          <a:effectLst/>
                        </a:rPr>
                        <a:t>x </a:t>
                      </a:r>
                      <a:r>
                        <a:rPr lang="zh-CN" altLang="en-US" sz="2400">
                          <a:effectLst/>
                        </a:rPr>
                        <a:t>为 </a:t>
                      </a:r>
                      <a:r>
                        <a:rPr lang="en-US" sz="2400">
                          <a:effectLst/>
                        </a:rPr>
                        <a:t>True，</a:t>
                      </a:r>
                      <a:r>
                        <a:rPr lang="zh-CN" altLang="en-US" sz="2400">
                          <a:effectLst/>
                        </a:rPr>
                        <a:t>返回 </a:t>
                      </a:r>
                      <a:r>
                        <a:rPr lang="en-US" sz="2400">
                          <a:effectLst/>
                        </a:rPr>
                        <a:t>False 。</a:t>
                      </a:r>
                      <a:r>
                        <a:rPr lang="zh-CN" altLang="en-US" sz="2400">
                          <a:effectLst/>
                        </a:rPr>
                        <a:t>如果 </a:t>
                      </a:r>
                      <a:r>
                        <a:rPr lang="en-US" sz="2400">
                          <a:effectLst/>
                        </a:rPr>
                        <a:t>x </a:t>
                      </a:r>
                      <a:r>
                        <a:rPr lang="zh-CN" altLang="en-US" sz="2400">
                          <a:effectLst/>
                        </a:rPr>
                        <a:t>为 </a:t>
                      </a:r>
                      <a:r>
                        <a:rPr lang="en-US" sz="2400">
                          <a:effectLst/>
                        </a:rPr>
                        <a:t>False，</a:t>
                      </a:r>
                      <a:r>
                        <a:rPr lang="zh-CN" altLang="en-US" sz="2400">
                          <a:effectLst/>
                        </a:rPr>
                        <a:t>它返回 </a:t>
                      </a:r>
                      <a:r>
                        <a:rPr lang="en-US" sz="2400">
                          <a:effectLst/>
                        </a:rPr>
                        <a:t>True。</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2400" dirty="0">
                          <a:effectLst/>
                        </a:rPr>
                        <a:t>n</a:t>
                      </a:r>
                      <a:r>
                        <a:rPr lang="en-US" sz="2400" dirty="0">
                          <a:effectLst/>
                        </a:rPr>
                        <a:t>ot (a and b) </a:t>
                      </a:r>
                      <a:r>
                        <a:rPr lang="en-US" sz="2400" dirty="0" err="1">
                          <a:effectLst/>
                        </a:rPr>
                        <a:t>返回</a:t>
                      </a:r>
                      <a:r>
                        <a:rPr lang="en-US" sz="2400" dirty="0">
                          <a:effectLst/>
                        </a:rPr>
                        <a:t> False</a:t>
                      </a:r>
                    </a:p>
                  </a:txBody>
                  <a:tcPr marL="22777" marR="22777" marT="31888" marB="31888">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868437035"/>
                  </a:ext>
                </a:extLst>
              </a:tr>
            </a:tbl>
          </a:graphicData>
        </a:graphic>
      </p:graphicFrame>
      <p:sp>
        <p:nvSpPr>
          <p:cNvPr id="14" name="文本框 13">
            <a:extLst>
              <a:ext uri="{FF2B5EF4-FFF2-40B4-BE49-F238E27FC236}">
                <a16:creationId xmlns:a16="http://schemas.microsoft.com/office/drawing/2014/main" id="{2AE4A67C-465B-451C-90DC-06C29B3BBF72}"/>
              </a:ext>
            </a:extLst>
          </p:cNvPr>
          <p:cNvSpPr txBox="1"/>
          <p:nvPr/>
        </p:nvSpPr>
        <p:spPr>
          <a:xfrm>
            <a:off x="838200" y="1459855"/>
            <a:ext cx="8924424" cy="461665"/>
          </a:xfrm>
          <a:prstGeom prst="rect">
            <a:avLst/>
          </a:prstGeom>
          <a:noFill/>
        </p:spPr>
        <p:txBody>
          <a:bodyPr wrap="square">
            <a:spAutoFit/>
          </a:bodyPr>
          <a:lstStyle/>
          <a:p>
            <a:r>
              <a:rPr lang="en-US" altLang="zh-CN" sz="2400" b="0" i="0" dirty="0">
                <a:solidFill>
                  <a:srgbClr val="333333"/>
                </a:solidFill>
                <a:effectLst/>
                <a:latin typeface="Helvetica Neue"/>
              </a:rPr>
              <a:t>Python</a:t>
            </a:r>
            <a:r>
              <a:rPr lang="zh-CN" altLang="en-US" sz="2400" b="0" i="0" dirty="0">
                <a:solidFill>
                  <a:srgbClr val="333333"/>
                </a:solidFill>
                <a:effectLst/>
                <a:latin typeface="Helvetica Neue"/>
              </a:rPr>
              <a:t>语言支持逻辑运算符，以下假设变量 </a:t>
            </a:r>
            <a:r>
              <a:rPr lang="en-US" altLang="zh-CN" sz="2400" b="0" i="0" dirty="0">
                <a:solidFill>
                  <a:srgbClr val="333333"/>
                </a:solidFill>
                <a:effectLst/>
                <a:latin typeface="Helvetica Neue"/>
              </a:rPr>
              <a:t>a </a:t>
            </a:r>
            <a:r>
              <a:rPr lang="zh-CN" altLang="en-US" sz="2400" b="0" i="0" dirty="0">
                <a:solidFill>
                  <a:srgbClr val="333333"/>
                </a:solidFill>
                <a:effectLst/>
                <a:latin typeface="Helvetica Neue"/>
              </a:rPr>
              <a:t>为 </a:t>
            </a:r>
            <a:r>
              <a:rPr lang="en-US" altLang="zh-CN" sz="2400" b="0" i="0" dirty="0">
                <a:solidFill>
                  <a:srgbClr val="333333"/>
                </a:solidFill>
                <a:effectLst/>
                <a:latin typeface="Helvetica Neue"/>
              </a:rPr>
              <a:t>10, b</a:t>
            </a:r>
            <a:r>
              <a:rPr lang="zh-CN" altLang="en-US" sz="2400" b="0" i="0" dirty="0">
                <a:solidFill>
                  <a:srgbClr val="333333"/>
                </a:solidFill>
                <a:effectLst/>
                <a:latin typeface="Helvetica Neue"/>
              </a:rPr>
              <a:t>为 </a:t>
            </a:r>
            <a:r>
              <a:rPr lang="en-US" altLang="zh-CN" sz="2400" b="0" i="0" dirty="0">
                <a:solidFill>
                  <a:srgbClr val="333333"/>
                </a:solidFill>
                <a:effectLst/>
                <a:latin typeface="Helvetica Neue"/>
              </a:rPr>
              <a:t>20:</a:t>
            </a:r>
            <a:endParaRPr lang="zh-CN" altLang="en-US" sz="2400" dirty="0"/>
          </a:p>
        </p:txBody>
      </p:sp>
      <p:sp>
        <p:nvSpPr>
          <p:cNvPr id="15" name="文本框 14">
            <a:extLst>
              <a:ext uri="{FF2B5EF4-FFF2-40B4-BE49-F238E27FC236}">
                <a16:creationId xmlns:a16="http://schemas.microsoft.com/office/drawing/2014/main" id="{2E8AFF6A-A8FD-4272-AEAE-68084C208104}"/>
              </a:ext>
            </a:extLst>
          </p:cNvPr>
          <p:cNvSpPr txBox="1"/>
          <p:nvPr/>
        </p:nvSpPr>
        <p:spPr>
          <a:xfrm>
            <a:off x="838200" y="6488668"/>
            <a:ext cx="8811126" cy="369332"/>
          </a:xfrm>
          <a:prstGeom prst="rect">
            <a:avLst/>
          </a:prstGeom>
          <a:noFill/>
        </p:spPr>
        <p:txBody>
          <a:bodyPr wrap="square">
            <a:spAutoFit/>
          </a:bodyPr>
          <a:lstStyle/>
          <a:p>
            <a:r>
              <a:rPr lang="en-US" altLang="zh-CN" dirty="0"/>
              <a:t>https://www.runoob.com/python3/python3-basic-operators.html</a:t>
            </a:r>
            <a:endParaRPr lang="zh-CN" altLang="en-US" dirty="0"/>
          </a:p>
        </p:txBody>
      </p:sp>
    </p:spTree>
    <p:extLst>
      <p:ext uri="{BB962C8B-B14F-4D97-AF65-F5344CB8AC3E}">
        <p14:creationId xmlns:p14="http://schemas.microsoft.com/office/powerpoint/2010/main" val="3758239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9E91B-1DD9-4CE1-A463-39B33439226B}"/>
              </a:ext>
            </a:extLst>
          </p:cNvPr>
          <p:cNvSpPr>
            <a:spLocks noGrp="1"/>
          </p:cNvSpPr>
          <p:nvPr>
            <p:ph type="title"/>
          </p:nvPr>
        </p:nvSpPr>
        <p:spPr/>
        <p:txBody>
          <a:bodyPr/>
          <a:lstStyle/>
          <a:p>
            <a:r>
              <a:rPr lang="en-US" altLang="zh-CN" dirty="0"/>
              <a:t>while</a:t>
            </a:r>
            <a:r>
              <a:rPr lang="zh-CN" altLang="en-US" dirty="0"/>
              <a:t>循环</a:t>
            </a:r>
          </a:p>
        </p:txBody>
      </p:sp>
      <p:sp>
        <p:nvSpPr>
          <p:cNvPr id="10" name="内容占位符 9">
            <a:extLst>
              <a:ext uri="{FF2B5EF4-FFF2-40B4-BE49-F238E27FC236}">
                <a16:creationId xmlns:a16="http://schemas.microsoft.com/office/drawing/2014/main" id="{F522CD22-7D8A-4142-B077-B82E5A2FC682}"/>
              </a:ext>
            </a:extLst>
          </p:cNvPr>
          <p:cNvSpPr>
            <a:spLocks noGrp="1"/>
          </p:cNvSpPr>
          <p:nvPr>
            <p:ph idx="1"/>
          </p:nvPr>
        </p:nvSpPr>
        <p:spPr/>
        <p:txBody>
          <a:bodyPr/>
          <a:lstStyle/>
          <a:p>
            <a:r>
              <a:rPr lang="en-US" altLang="zh-CN" dirty="0"/>
              <a:t>while</a:t>
            </a:r>
            <a:r>
              <a:rPr lang="zh-CN" altLang="en-US" dirty="0"/>
              <a:t>循环不断地运行，直到指定的条件不满足为止。</a:t>
            </a:r>
            <a:endParaRPr lang="en-US" altLang="zh-CN" dirty="0"/>
          </a:p>
          <a:p>
            <a:endParaRPr lang="en-US" altLang="zh-CN" dirty="0"/>
          </a:p>
          <a:p>
            <a:endParaRPr lang="en-US" altLang="zh-CN" dirty="0"/>
          </a:p>
          <a:p>
            <a:endParaRPr lang="en-US" altLang="zh-CN" dirty="0"/>
          </a:p>
          <a:p>
            <a:r>
              <a:rPr lang="en-US" altLang="zh-CN" dirty="0"/>
              <a:t>while</a:t>
            </a:r>
            <a:r>
              <a:rPr lang="zh-CN" altLang="en-US" dirty="0"/>
              <a:t>循环中的特殊语句：</a:t>
            </a:r>
            <a:endParaRPr lang="en-US" altLang="zh-CN" dirty="0"/>
          </a:p>
          <a:p>
            <a:pPr lvl="1"/>
            <a:r>
              <a:rPr lang="en-US" altLang="zh-CN" dirty="0"/>
              <a:t>break</a:t>
            </a:r>
          </a:p>
          <a:p>
            <a:pPr lvl="1"/>
            <a:r>
              <a:rPr lang="en-US" altLang="zh-CN" dirty="0"/>
              <a:t>continue</a:t>
            </a:r>
            <a:endParaRPr lang="zh-CN" altLang="en-US" dirty="0"/>
          </a:p>
        </p:txBody>
      </p:sp>
      <p:sp>
        <p:nvSpPr>
          <p:cNvPr id="11" name="内容占位符 3">
            <a:extLst>
              <a:ext uri="{FF2B5EF4-FFF2-40B4-BE49-F238E27FC236}">
                <a16:creationId xmlns:a16="http://schemas.microsoft.com/office/drawing/2014/main" id="{2E057E1D-177B-499E-AEF8-A678CC614162}"/>
              </a:ext>
            </a:extLst>
          </p:cNvPr>
          <p:cNvSpPr txBox="1">
            <a:spLocks/>
          </p:cNvSpPr>
          <p:nvPr/>
        </p:nvSpPr>
        <p:spPr>
          <a:xfrm>
            <a:off x="1199148" y="2415172"/>
            <a:ext cx="5181600" cy="109805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a:solidFill>
                  <a:schemeClr val="accent1">
                    <a:lumMod val="75000"/>
                  </a:schemeClr>
                </a:solidFill>
                <a:latin typeface="Comic Sans MS" panose="030F0702030302020204" pitchFamily="66" charset="0"/>
                <a:cs typeface="Times New Roman" panose="02020603050405020304" pitchFamily="18" charset="0"/>
              </a:rPr>
              <a:t>while</a:t>
            </a:r>
            <a:r>
              <a:rPr lang="en-US" altLang="zh-CN">
                <a:latin typeface="Comic Sans MS" panose="030F0702030302020204" pitchFamily="66" charset="0"/>
                <a:cs typeface="Times New Roman" panose="02020603050405020304" pitchFamily="18" charset="0"/>
              </a:rPr>
              <a:t> condition:</a:t>
            </a:r>
          </a:p>
          <a:p>
            <a:pPr marL="0" indent="0">
              <a:buFont typeface="Arial" panose="020B0604020202020204" pitchFamily="34" charset="0"/>
              <a:buNone/>
            </a:pPr>
            <a:r>
              <a:rPr lang="en-US" altLang="zh-CN">
                <a:latin typeface="Comic Sans MS" panose="030F0702030302020204" pitchFamily="66" charset="0"/>
                <a:cs typeface="Times New Roman" panose="02020603050405020304" pitchFamily="18" charset="0"/>
              </a:rPr>
              <a:t>    do something</a:t>
            </a:r>
            <a:endParaRPr lang="en-US" altLang="zh-CN"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004025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9E91B-1DD9-4CE1-A463-39B33439226B}"/>
              </a:ext>
            </a:extLst>
          </p:cNvPr>
          <p:cNvSpPr>
            <a:spLocks noGrp="1"/>
          </p:cNvSpPr>
          <p:nvPr>
            <p:ph type="title"/>
          </p:nvPr>
        </p:nvSpPr>
        <p:spPr/>
        <p:txBody>
          <a:bodyPr/>
          <a:lstStyle/>
          <a:p>
            <a:r>
              <a:rPr lang="en-US" altLang="zh-CN" dirty="0"/>
              <a:t>while</a:t>
            </a:r>
            <a:r>
              <a:rPr lang="zh-CN" altLang="en-US" dirty="0"/>
              <a:t>循环：</a:t>
            </a:r>
            <a:r>
              <a:rPr lang="en-US" altLang="zh-CN" dirty="0"/>
              <a:t>break</a:t>
            </a:r>
            <a:r>
              <a:rPr lang="zh-CN" altLang="en-US" dirty="0"/>
              <a:t>和</a:t>
            </a:r>
            <a:r>
              <a:rPr lang="en-US" altLang="zh-CN" dirty="0"/>
              <a:t>continue</a:t>
            </a:r>
            <a:endParaRPr lang="zh-CN" altLang="en-US" dirty="0"/>
          </a:p>
        </p:txBody>
      </p:sp>
      <p:sp>
        <p:nvSpPr>
          <p:cNvPr id="4" name="内容占位符 3">
            <a:extLst>
              <a:ext uri="{FF2B5EF4-FFF2-40B4-BE49-F238E27FC236}">
                <a16:creationId xmlns:a16="http://schemas.microsoft.com/office/drawing/2014/main" id="{6A75887E-DC22-473A-9DDC-F8DE1262EEE4}"/>
              </a:ext>
            </a:extLst>
          </p:cNvPr>
          <p:cNvSpPr>
            <a:spLocks noGrp="1"/>
          </p:cNvSpPr>
          <p:nvPr>
            <p:ph sz="half" idx="1"/>
          </p:nvPr>
        </p:nvSpPr>
        <p:spPr>
          <a:xfrm>
            <a:off x="838200" y="1825625"/>
            <a:ext cx="5181600" cy="1098050"/>
          </a:xfrm>
          <a:ln>
            <a:solidFill>
              <a:schemeClr val="tx1"/>
            </a:solidFill>
          </a:ln>
        </p:spPr>
        <p:txBody>
          <a:bodyPr/>
          <a:lstStyle/>
          <a:p>
            <a:pPr marL="0" indent="0">
              <a:buNone/>
            </a:pPr>
            <a:r>
              <a:rPr lang="en-US" altLang="zh-CN" b="1" dirty="0">
                <a:solidFill>
                  <a:schemeClr val="accent1">
                    <a:lumMod val="75000"/>
                  </a:schemeClr>
                </a:solidFill>
                <a:latin typeface="Comic Sans MS" panose="030F0702030302020204" pitchFamily="66" charset="0"/>
                <a:cs typeface="Times New Roman" panose="02020603050405020304" pitchFamily="18" charset="0"/>
              </a:rPr>
              <a:t>while</a:t>
            </a:r>
            <a:r>
              <a:rPr lang="en-US" altLang="zh-CN" dirty="0">
                <a:latin typeface="Comic Sans MS" panose="030F0702030302020204" pitchFamily="66" charset="0"/>
                <a:cs typeface="Times New Roman" panose="02020603050405020304" pitchFamily="18" charset="0"/>
              </a:rPr>
              <a:t> condition:</a:t>
            </a:r>
          </a:p>
          <a:p>
            <a:pPr marL="0" indent="0">
              <a:buNone/>
            </a:pPr>
            <a:r>
              <a:rPr lang="en-US" altLang="zh-CN" dirty="0">
                <a:latin typeface="Comic Sans MS" panose="030F0702030302020204" pitchFamily="66" charset="0"/>
                <a:cs typeface="Times New Roman" panose="02020603050405020304" pitchFamily="18" charset="0"/>
              </a:rPr>
              <a:t>    do something</a:t>
            </a:r>
          </a:p>
        </p:txBody>
      </p:sp>
      <p:sp>
        <p:nvSpPr>
          <p:cNvPr id="5" name="内容占位符 4">
            <a:extLst>
              <a:ext uri="{FF2B5EF4-FFF2-40B4-BE49-F238E27FC236}">
                <a16:creationId xmlns:a16="http://schemas.microsoft.com/office/drawing/2014/main" id="{5D8A15DD-2924-4BB6-92A7-AA874B1B8797}"/>
              </a:ext>
            </a:extLst>
          </p:cNvPr>
          <p:cNvSpPr>
            <a:spLocks noGrp="1"/>
          </p:cNvSpPr>
          <p:nvPr>
            <p:ph sz="half" idx="2"/>
          </p:nvPr>
        </p:nvSpPr>
        <p:spPr>
          <a:ln>
            <a:solidFill>
              <a:schemeClr val="tx1"/>
            </a:solidFill>
          </a:ln>
        </p:spPr>
        <p:txBody>
          <a:bodyPr/>
          <a:lstStyle/>
          <a:p>
            <a:pPr marL="0" indent="0">
              <a:buNone/>
            </a:pPr>
            <a:r>
              <a:rPr lang="en-US" altLang="zh-CN" b="1" dirty="0">
                <a:solidFill>
                  <a:schemeClr val="accent1">
                    <a:lumMod val="75000"/>
                  </a:schemeClr>
                </a:solidFill>
                <a:latin typeface="Comic Sans MS" panose="030F0702030302020204" pitchFamily="66" charset="0"/>
                <a:cs typeface="Times New Roman" panose="02020603050405020304" pitchFamily="18" charset="0"/>
              </a:rPr>
              <a:t>while</a:t>
            </a:r>
            <a:r>
              <a:rPr lang="en-US" altLang="zh-CN" dirty="0">
                <a:latin typeface="Comic Sans MS" panose="030F0702030302020204" pitchFamily="66" charset="0"/>
                <a:cs typeface="Times New Roman" panose="02020603050405020304" pitchFamily="18" charset="0"/>
              </a:rPr>
              <a:t> condition:</a:t>
            </a:r>
          </a:p>
          <a:p>
            <a:pPr marL="0" indent="0">
              <a:buNone/>
            </a:pPr>
            <a:r>
              <a:rPr lang="en-US" altLang="zh-CN" dirty="0">
                <a:latin typeface="Comic Sans MS" panose="030F0702030302020204" pitchFamily="66" charset="0"/>
                <a:cs typeface="Times New Roman" panose="02020603050405020304" pitchFamily="18" charset="0"/>
              </a:rPr>
              <a:t>    do something</a:t>
            </a:r>
          </a:p>
          <a:p>
            <a:pPr marL="0" indent="0">
              <a:buNone/>
            </a:pPr>
            <a:r>
              <a:rPr lang="en-US" altLang="zh-CN" dirty="0">
                <a:latin typeface="Comic Sans MS" panose="030F0702030302020204" pitchFamily="66" charset="0"/>
                <a:cs typeface="Times New Roman" panose="02020603050405020304" pitchFamily="18" charset="0"/>
              </a:rPr>
              <a:t>    </a:t>
            </a:r>
            <a:r>
              <a:rPr lang="en-US" altLang="zh-CN" b="1" dirty="0">
                <a:solidFill>
                  <a:schemeClr val="accent1">
                    <a:lumMod val="75000"/>
                  </a:schemeClr>
                </a:solidFill>
                <a:latin typeface="Comic Sans MS" panose="030F0702030302020204" pitchFamily="66" charset="0"/>
                <a:cs typeface="Times New Roman" panose="02020603050405020304" pitchFamily="18" charset="0"/>
              </a:rPr>
              <a:t>if</a:t>
            </a:r>
            <a:r>
              <a:rPr lang="en-US" altLang="zh-CN" dirty="0">
                <a:latin typeface="Comic Sans MS" panose="030F0702030302020204" pitchFamily="66" charset="0"/>
                <a:cs typeface="Times New Roman" panose="02020603050405020304" pitchFamily="18" charset="0"/>
              </a:rPr>
              <a:t> condition:</a:t>
            </a:r>
          </a:p>
          <a:p>
            <a:pPr marL="0" indent="0">
              <a:buNone/>
            </a:pPr>
            <a:r>
              <a:rPr lang="en-US" altLang="zh-CN" dirty="0">
                <a:latin typeface="Comic Sans MS" panose="030F0702030302020204" pitchFamily="66" charset="0"/>
                <a:cs typeface="Times New Roman" panose="02020603050405020304" pitchFamily="18" charset="0"/>
              </a:rPr>
              <a:t>        </a:t>
            </a:r>
            <a:r>
              <a:rPr lang="en-US" altLang="zh-CN" b="1" dirty="0">
                <a:solidFill>
                  <a:schemeClr val="accent1">
                    <a:lumMod val="75000"/>
                  </a:schemeClr>
                </a:solidFill>
                <a:latin typeface="Comic Sans MS" panose="030F0702030302020204" pitchFamily="66" charset="0"/>
                <a:cs typeface="Times New Roman" panose="02020603050405020304" pitchFamily="18" charset="0"/>
              </a:rPr>
              <a:t>continue</a:t>
            </a:r>
          </a:p>
          <a:p>
            <a:pPr marL="0" indent="0">
              <a:buNone/>
            </a:pPr>
            <a:r>
              <a:rPr lang="en-US" altLang="zh-CN" dirty="0">
                <a:latin typeface="Comic Sans MS" panose="030F0702030302020204" pitchFamily="66" charset="0"/>
                <a:cs typeface="Times New Roman" panose="02020603050405020304" pitchFamily="18" charset="0"/>
              </a:rPr>
              <a:t>    do something</a:t>
            </a:r>
          </a:p>
          <a:p>
            <a:endParaRPr lang="zh-CN" altLang="en-US" dirty="0"/>
          </a:p>
          <a:p>
            <a:endParaRPr lang="zh-CN" altLang="en-US" dirty="0"/>
          </a:p>
        </p:txBody>
      </p:sp>
      <p:sp>
        <p:nvSpPr>
          <p:cNvPr id="6" name="内容占位符 4">
            <a:extLst>
              <a:ext uri="{FF2B5EF4-FFF2-40B4-BE49-F238E27FC236}">
                <a16:creationId xmlns:a16="http://schemas.microsoft.com/office/drawing/2014/main" id="{8469D012-C070-48A2-897C-0B2A630929B3}"/>
              </a:ext>
            </a:extLst>
          </p:cNvPr>
          <p:cNvSpPr txBox="1">
            <a:spLocks/>
          </p:cNvSpPr>
          <p:nvPr/>
        </p:nvSpPr>
        <p:spPr>
          <a:xfrm>
            <a:off x="838200" y="3296653"/>
            <a:ext cx="5181600" cy="28803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solidFill>
                  <a:schemeClr val="accent1">
                    <a:lumMod val="75000"/>
                  </a:schemeClr>
                </a:solidFill>
                <a:latin typeface="Comic Sans MS" panose="030F0702030302020204" pitchFamily="66" charset="0"/>
                <a:cs typeface="Times New Roman" panose="02020603050405020304" pitchFamily="18" charset="0"/>
              </a:rPr>
              <a:t>while</a:t>
            </a:r>
            <a:r>
              <a:rPr lang="en-US" altLang="zh-CN" dirty="0">
                <a:latin typeface="Comic Sans MS" panose="030F0702030302020204" pitchFamily="66" charset="0"/>
                <a:cs typeface="Times New Roman" panose="02020603050405020304" pitchFamily="18" charset="0"/>
              </a:rPr>
              <a:t> condition:</a:t>
            </a:r>
          </a:p>
          <a:p>
            <a:pPr marL="0" indent="0">
              <a:buFont typeface="Arial" panose="020B0604020202020204" pitchFamily="34" charset="0"/>
              <a:buNone/>
            </a:pPr>
            <a:r>
              <a:rPr lang="en-US" altLang="zh-CN" dirty="0">
                <a:latin typeface="Comic Sans MS" panose="030F0702030302020204" pitchFamily="66" charset="0"/>
                <a:cs typeface="Times New Roman" panose="02020603050405020304" pitchFamily="18" charset="0"/>
              </a:rPr>
              <a:t>    do something</a:t>
            </a:r>
          </a:p>
          <a:p>
            <a:pPr marL="0" indent="0">
              <a:buFont typeface="Arial" panose="020B0604020202020204" pitchFamily="34" charset="0"/>
              <a:buNone/>
            </a:pPr>
            <a:r>
              <a:rPr lang="en-US" altLang="zh-CN" dirty="0">
                <a:latin typeface="Comic Sans MS" panose="030F0702030302020204" pitchFamily="66" charset="0"/>
                <a:cs typeface="Times New Roman" panose="02020603050405020304" pitchFamily="18" charset="0"/>
              </a:rPr>
              <a:t>    </a:t>
            </a:r>
            <a:r>
              <a:rPr lang="en-US" altLang="zh-CN" b="1" dirty="0">
                <a:solidFill>
                  <a:schemeClr val="accent1">
                    <a:lumMod val="75000"/>
                  </a:schemeClr>
                </a:solidFill>
                <a:latin typeface="Comic Sans MS" panose="030F0702030302020204" pitchFamily="66" charset="0"/>
                <a:cs typeface="Times New Roman" panose="02020603050405020304" pitchFamily="18" charset="0"/>
              </a:rPr>
              <a:t>if</a:t>
            </a:r>
            <a:r>
              <a:rPr lang="en-US" altLang="zh-CN" dirty="0">
                <a:latin typeface="Comic Sans MS" panose="030F0702030302020204" pitchFamily="66" charset="0"/>
                <a:cs typeface="Times New Roman" panose="02020603050405020304" pitchFamily="18" charset="0"/>
              </a:rPr>
              <a:t> condition:</a:t>
            </a:r>
          </a:p>
          <a:p>
            <a:pPr marL="0" indent="0">
              <a:buFont typeface="Arial" panose="020B0604020202020204" pitchFamily="34" charset="0"/>
              <a:buNone/>
            </a:pPr>
            <a:r>
              <a:rPr lang="en-US" altLang="zh-CN" dirty="0">
                <a:latin typeface="Comic Sans MS" panose="030F0702030302020204" pitchFamily="66" charset="0"/>
                <a:cs typeface="Times New Roman" panose="02020603050405020304" pitchFamily="18" charset="0"/>
              </a:rPr>
              <a:t>        </a:t>
            </a:r>
            <a:r>
              <a:rPr lang="en-US" altLang="zh-CN" b="1" dirty="0">
                <a:solidFill>
                  <a:schemeClr val="accent1">
                    <a:lumMod val="75000"/>
                  </a:schemeClr>
                </a:solidFill>
                <a:latin typeface="Comic Sans MS" panose="030F0702030302020204" pitchFamily="66" charset="0"/>
                <a:cs typeface="Times New Roman" panose="02020603050405020304" pitchFamily="18" charset="0"/>
              </a:rPr>
              <a:t>break</a:t>
            </a:r>
          </a:p>
          <a:p>
            <a:pPr marL="0" indent="0">
              <a:buFont typeface="Arial" panose="020B0604020202020204" pitchFamily="34" charset="0"/>
              <a:buNone/>
            </a:pPr>
            <a:r>
              <a:rPr lang="en-US" altLang="zh-CN" dirty="0">
                <a:latin typeface="Comic Sans MS" panose="030F0702030302020204" pitchFamily="66" charset="0"/>
                <a:cs typeface="Times New Roman" panose="02020603050405020304" pitchFamily="18" charset="0"/>
              </a:rPr>
              <a:t>    do something</a:t>
            </a:r>
          </a:p>
          <a:p>
            <a:endParaRPr lang="zh-CN" altLang="en-US" dirty="0"/>
          </a:p>
          <a:p>
            <a:endParaRPr lang="zh-CN" altLang="en-US" dirty="0"/>
          </a:p>
        </p:txBody>
      </p:sp>
    </p:spTree>
    <p:extLst>
      <p:ext uri="{BB962C8B-B14F-4D97-AF65-F5344CB8AC3E}">
        <p14:creationId xmlns:p14="http://schemas.microsoft.com/office/powerpoint/2010/main" val="2957538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9E91B-1DD9-4CE1-A463-39B33439226B}"/>
              </a:ext>
            </a:extLst>
          </p:cNvPr>
          <p:cNvSpPr>
            <a:spLocks noGrp="1"/>
          </p:cNvSpPr>
          <p:nvPr>
            <p:ph type="title"/>
          </p:nvPr>
        </p:nvSpPr>
        <p:spPr>
          <a:xfrm>
            <a:off x="838200" y="276225"/>
            <a:ext cx="10515600" cy="1325563"/>
          </a:xfrm>
        </p:spPr>
        <p:txBody>
          <a:bodyPr/>
          <a:lstStyle/>
          <a:p>
            <a:r>
              <a:rPr lang="en-US" altLang="zh-CN" dirty="0"/>
              <a:t>while</a:t>
            </a:r>
            <a:r>
              <a:rPr lang="zh-CN" altLang="en-US" dirty="0"/>
              <a:t>循环：例子</a:t>
            </a:r>
          </a:p>
        </p:txBody>
      </p:sp>
      <p:sp>
        <p:nvSpPr>
          <p:cNvPr id="11" name="文本框 10">
            <a:extLst>
              <a:ext uri="{FF2B5EF4-FFF2-40B4-BE49-F238E27FC236}">
                <a16:creationId xmlns:a16="http://schemas.microsoft.com/office/drawing/2014/main" id="{022D0CE8-E901-408C-90C3-1CF0CDD344E9}"/>
              </a:ext>
            </a:extLst>
          </p:cNvPr>
          <p:cNvSpPr txBox="1"/>
          <p:nvPr/>
        </p:nvSpPr>
        <p:spPr>
          <a:xfrm>
            <a:off x="838200" y="1329406"/>
            <a:ext cx="4387520" cy="1938992"/>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 = 0</a:t>
            </a:r>
          </a:p>
          <a:p>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while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&lt;= 100:</a:t>
            </a:r>
          </a:p>
          <a:p>
            <a:r>
              <a:rPr lang="en-US" altLang="zh-CN" sz="2000" dirty="0">
                <a:latin typeface="Times New Roman" panose="02020603050405020304" pitchFamily="18" charset="0"/>
                <a:cs typeface="Times New Roman" panose="02020603050405020304" pitchFamily="18" charset="0"/>
              </a:rPr>
              <a:t>    s += </a:t>
            </a:r>
            <a:r>
              <a:rPr lang="en-US" altLang="zh-CN" sz="2000" dirty="0" err="1">
                <a:latin typeface="Times New Roman" panose="02020603050405020304" pitchFamily="18" charset="0"/>
                <a:cs typeface="Times New Roman" panose="02020603050405020304" pitchFamily="18" charset="0"/>
              </a:rPr>
              <a:t>i</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print(s)</a:t>
            </a:r>
          </a:p>
        </p:txBody>
      </p:sp>
      <p:sp>
        <p:nvSpPr>
          <p:cNvPr id="12" name="文本框 11">
            <a:extLst>
              <a:ext uri="{FF2B5EF4-FFF2-40B4-BE49-F238E27FC236}">
                <a16:creationId xmlns:a16="http://schemas.microsoft.com/office/drawing/2014/main" id="{6B82D632-180B-445E-A57B-75810168E07F}"/>
              </a:ext>
            </a:extLst>
          </p:cNvPr>
          <p:cNvSpPr txBox="1"/>
          <p:nvPr/>
        </p:nvSpPr>
        <p:spPr>
          <a:xfrm>
            <a:off x="838200" y="3768919"/>
            <a:ext cx="4387520" cy="2554545"/>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 = 0</a:t>
            </a:r>
          </a:p>
          <a:p>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while True:</a:t>
            </a:r>
          </a:p>
          <a:p>
            <a:r>
              <a:rPr lang="en-US" altLang="zh-CN" sz="2000" dirty="0">
                <a:latin typeface="Times New Roman" panose="02020603050405020304" pitchFamily="18" charset="0"/>
                <a:cs typeface="Times New Roman" panose="02020603050405020304" pitchFamily="18" charset="0"/>
              </a:rPr>
              <a:t>    s += </a:t>
            </a:r>
            <a:r>
              <a:rPr lang="en-US" altLang="zh-CN" sz="2000" dirty="0" err="1">
                <a:latin typeface="Times New Roman" panose="02020603050405020304" pitchFamily="18" charset="0"/>
                <a:cs typeface="Times New Roman" panose="02020603050405020304" pitchFamily="18" charset="0"/>
              </a:rPr>
              <a:t>i</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&gt; 100:</a:t>
            </a:r>
          </a:p>
          <a:p>
            <a:r>
              <a:rPr lang="en-US" altLang="zh-CN" sz="2000" dirty="0">
                <a:latin typeface="Times New Roman" panose="02020603050405020304" pitchFamily="18" charset="0"/>
                <a:cs typeface="Times New Roman" panose="02020603050405020304" pitchFamily="18" charset="0"/>
              </a:rPr>
              <a:t>        break</a:t>
            </a:r>
          </a:p>
          <a:p>
            <a:r>
              <a:rPr lang="en-US" altLang="zh-CN" sz="2000" dirty="0">
                <a:latin typeface="Times New Roman" panose="02020603050405020304" pitchFamily="18" charset="0"/>
                <a:cs typeface="Times New Roman" panose="02020603050405020304" pitchFamily="18" charset="0"/>
              </a:rPr>
              <a:t>print(s)</a:t>
            </a:r>
          </a:p>
        </p:txBody>
      </p:sp>
      <p:sp>
        <p:nvSpPr>
          <p:cNvPr id="13" name="文本框 12">
            <a:extLst>
              <a:ext uri="{FF2B5EF4-FFF2-40B4-BE49-F238E27FC236}">
                <a16:creationId xmlns:a16="http://schemas.microsoft.com/office/drawing/2014/main" id="{348490AC-F597-44E9-9A38-E87D463A9579}"/>
              </a:ext>
            </a:extLst>
          </p:cNvPr>
          <p:cNvSpPr txBox="1"/>
          <p:nvPr/>
        </p:nvSpPr>
        <p:spPr>
          <a:xfrm>
            <a:off x="5887128" y="224824"/>
            <a:ext cx="4387520" cy="1938992"/>
          </a:xfrm>
          <a:prstGeom prst="rect">
            <a:avLst/>
          </a:prstGeom>
          <a:noFill/>
          <a:ln>
            <a:solidFill>
              <a:schemeClr val="tx1"/>
            </a:solidFill>
          </a:ln>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0</a:t>
            </a:r>
          </a:p>
          <a:p>
            <a:r>
              <a:rPr lang="en-US" altLang="zh-CN" sz="2000" dirty="0">
                <a:latin typeface="Times New Roman" panose="02020603050405020304" pitchFamily="18" charset="0"/>
                <a:cs typeface="Times New Roman" panose="02020603050405020304" pitchFamily="18" charset="0"/>
              </a:rPr>
              <a:t>while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&lt; 10:</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2 == 0:</a:t>
            </a:r>
          </a:p>
          <a:p>
            <a:r>
              <a:rPr lang="en-US" altLang="zh-CN" sz="2000" dirty="0">
                <a:latin typeface="Times New Roman" panose="02020603050405020304" pitchFamily="18" charset="0"/>
                <a:cs typeface="Times New Roman" panose="02020603050405020304" pitchFamily="18" charset="0"/>
              </a:rPr>
              <a:t>        continue</a:t>
            </a:r>
          </a:p>
          <a:p>
            <a:r>
              <a:rPr lang="en-US" altLang="zh-CN" sz="2000" dirty="0">
                <a:latin typeface="Times New Roman" panose="02020603050405020304" pitchFamily="18" charset="0"/>
                <a:cs typeface="Times New Roman" panose="02020603050405020304" pitchFamily="18" charset="0"/>
              </a:rPr>
              <a:t>    print(</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p>
        </p:txBody>
      </p:sp>
      <p:sp>
        <p:nvSpPr>
          <p:cNvPr id="14" name="矩形 13">
            <a:extLst>
              <a:ext uri="{FF2B5EF4-FFF2-40B4-BE49-F238E27FC236}">
                <a16:creationId xmlns:a16="http://schemas.microsoft.com/office/drawing/2014/main" id="{7E52193E-9A02-4751-AAF1-A524C344D421}"/>
              </a:ext>
            </a:extLst>
          </p:cNvPr>
          <p:cNvSpPr/>
          <p:nvPr/>
        </p:nvSpPr>
        <p:spPr>
          <a:xfrm>
            <a:off x="838200" y="3323548"/>
            <a:ext cx="4387520"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
        <p:nvSpPr>
          <p:cNvPr id="15" name="矩形 14">
            <a:extLst>
              <a:ext uri="{FF2B5EF4-FFF2-40B4-BE49-F238E27FC236}">
                <a16:creationId xmlns:a16="http://schemas.microsoft.com/office/drawing/2014/main" id="{B4657121-F7BD-4F36-8ACC-9E5751B9D268}"/>
              </a:ext>
            </a:extLst>
          </p:cNvPr>
          <p:cNvSpPr/>
          <p:nvPr/>
        </p:nvSpPr>
        <p:spPr>
          <a:xfrm>
            <a:off x="838200" y="6366441"/>
            <a:ext cx="4387520"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
        <p:nvSpPr>
          <p:cNvPr id="16" name="矩形 15">
            <a:extLst>
              <a:ext uri="{FF2B5EF4-FFF2-40B4-BE49-F238E27FC236}">
                <a16:creationId xmlns:a16="http://schemas.microsoft.com/office/drawing/2014/main" id="{4F4866C1-C323-4BD8-9894-1C4BD814C213}"/>
              </a:ext>
            </a:extLst>
          </p:cNvPr>
          <p:cNvSpPr/>
          <p:nvPr/>
        </p:nvSpPr>
        <p:spPr>
          <a:xfrm>
            <a:off x="5887128" y="2226160"/>
            <a:ext cx="4387520" cy="14555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a:t>
            </a:r>
          </a:p>
          <a:p>
            <a:r>
              <a:rPr lang="en-US" altLang="zh-CN" dirty="0"/>
              <a:t>3</a:t>
            </a:r>
          </a:p>
          <a:p>
            <a:r>
              <a:rPr lang="en-US" altLang="zh-CN" dirty="0"/>
              <a:t>5</a:t>
            </a:r>
          </a:p>
          <a:p>
            <a:r>
              <a:rPr lang="en-US" altLang="zh-CN" dirty="0"/>
              <a:t>7</a:t>
            </a:r>
          </a:p>
          <a:p>
            <a:r>
              <a:rPr lang="en-US" altLang="zh-CN" dirty="0"/>
              <a:t>9</a:t>
            </a:r>
          </a:p>
        </p:txBody>
      </p:sp>
      <p:sp>
        <p:nvSpPr>
          <p:cNvPr id="9" name="文本框 8">
            <a:extLst>
              <a:ext uri="{FF2B5EF4-FFF2-40B4-BE49-F238E27FC236}">
                <a16:creationId xmlns:a16="http://schemas.microsoft.com/office/drawing/2014/main" id="{164A914C-1428-4492-8ED9-262311F7A36E}"/>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3-2.py</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111FAAB-E3E0-46C6-ACC5-DDB021D73AE9}"/>
              </a:ext>
            </a:extLst>
          </p:cNvPr>
          <p:cNvSpPr txBox="1"/>
          <p:nvPr/>
        </p:nvSpPr>
        <p:spPr>
          <a:xfrm>
            <a:off x="5887128" y="3768919"/>
            <a:ext cx="4387520" cy="2554545"/>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 = 0</a:t>
            </a:r>
          </a:p>
          <a:p>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flag = True</a:t>
            </a:r>
          </a:p>
          <a:p>
            <a:r>
              <a:rPr lang="en-US" altLang="zh-CN" sz="2000" dirty="0">
                <a:latin typeface="Times New Roman" panose="02020603050405020304" pitchFamily="18" charset="0"/>
                <a:cs typeface="Times New Roman" panose="02020603050405020304" pitchFamily="18" charset="0"/>
              </a:rPr>
              <a:t>while flag:</a:t>
            </a:r>
          </a:p>
          <a:p>
            <a:r>
              <a:rPr lang="en-US" altLang="zh-CN" sz="2000" dirty="0">
                <a:latin typeface="Times New Roman" panose="02020603050405020304" pitchFamily="18" charset="0"/>
                <a:cs typeface="Times New Roman" panose="02020603050405020304" pitchFamily="18" charset="0"/>
              </a:rPr>
              <a:t>    s += </a:t>
            </a:r>
            <a:r>
              <a:rPr lang="en-US" altLang="zh-CN" sz="2000" dirty="0" err="1">
                <a:latin typeface="Times New Roman" panose="02020603050405020304" pitchFamily="18" charset="0"/>
                <a:cs typeface="Times New Roman" panose="02020603050405020304" pitchFamily="18" charset="0"/>
              </a:rPr>
              <a:t>i</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a:t>
            </a:r>
          </a:p>
          <a:p>
            <a:r>
              <a:rPr lang="en-US" altLang="zh-CN" sz="2000" dirty="0">
                <a:latin typeface="Times New Roman" panose="02020603050405020304" pitchFamily="18" charset="0"/>
                <a:cs typeface="Times New Roman" panose="02020603050405020304" pitchFamily="18" charset="0"/>
              </a:rPr>
              <a:t>    flag = True if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&lt;= 100 else False</a:t>
            </a:r>
          </a:p>
          <a:p>
            <a:r>
              <a:rPr lang="en-US" altLang="zh-CN" sz="2000" dirty="0">
                <a:latin typeface="Times New Roman" panose="02020603050405020304" pitchFamily="18" charset="0"/>
                <a:cs typeface="Times New Roman" panose="02020603050405020304" pitchFamily="18" charset="0"/>
              </a:rPr>
              <a:t>print(s)</a:t>
            </a:r>
          </a:p>
        </p:txBody>
      </p:sp>
      <p:sp>
        <p:nvSpPr>
          <p:cNvPr id="17" name="矩形 16">
            <a:extLst>
              <a:ext uri="{FF2B5EF4-FFF2-40B4-BE49-F238E27FC236}">
                <a16:creationId xmlns:a16="http://schemas.microsoft.com/office/drawing/2014/main" id="{77600049-3037-4D17-9FFC-7DD94311FC32}"/>
              </a:ext>
            </a:extLst>
          </p:cNvPr>
          <p:cNvSpPr/>
          <p:nvPr/>
        </p:nvSpPr>
        <p:spPr>
          <a:xfrm>
            <a:off x="5887128" y="6366441"/>
            <a:ext cx="4387520"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Tree>
    <p:extLst>
      <p:ext uri="{BB962C8B-B14F-4D97-AF65-F5344CB8AC3E}">
        <p14:creationId xmlns:p14="http://schemas.microsoft.com/office/powerpoint/2010/main" val="217540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0"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EAA49-6F8B-4DB9-80B2-3E9970A69779}"/>
              </a:ext>
            </a:extLst>
          </p:cNvPr>
          <p:cNvSpPr>
            <a:spLocks noGrp="1"/>
          </p:cNvSpPr>
          <p:nvPr>
            <p:ph type="title"/>
          </p:nvPr>
        </p:nvSpPr>
        <p:spPr/>
        <p:txBody>
          <a:bodyPr/>
          <a:lstStyle/>
          <a:p>
            <a:r>
              <a:rPr lang="en-US" altLang="zh-CN" dirty="0"/>
              <a:t>for</a:t>
            </a:r>
            <a:r>
              <a:rPr lang="zh-CN" altLang="en-US" dirty="0"/>
              <a:t>循环：初识</a:t>
            </a:r>
          </a:p>
        </p:txBody>
      </p:sp>
      <p:sp>
        <p:nvSpPr>
          <p:cNvPr id="3" name="内容占位符 2">
            <a:extLst>
              <a:ext uri="{FF2B5EF4-FFF2-40B4-BE49-F238E27FC236}">
                <a16:creationId xmlns:a16="http://schemas.microsoft.com/office/drawing/2014/main" id="{CE925DC6-F4AF-42C5-985C-10FA96166935}"/>
              </a:ext>
            </a:extLst>
          </p:cNvPr>
          <p:cNvSpPr>
            <a:spLocks noGrp="1"/>
          </p:cNvSpPr>
          <p:nvPr>
            <p:ph idx="1"/>
          </p:nvPr>
        </p:nvSpPr>
        <p:spPr/>
        <p:txBody>
          <a:bodyPr>
            <a:normAutofit/>
          </a:bodyPr>
          <a:lstStyle/>
          <a:p>
            <a:r>
              <a:rPr lang="en-US" altLang="zh-CN" dirty="0"/>
              <a:t>range</a:t>
            </a:r>
            <a:r>
              <a:rPr lang="zh-CN" altLang="en-US" dirty="0"/>
              <a:t>类型：可遍历的数字序列</a:t>
            </a:r>
            <a:endParaRPr lang="en-US" altLang="zh-CN" dirty="0"/>
          </a:p>
          <a:p>
            <a:pPr lvl="1"/>
            <a:r>
              <a:rPr lang="en-US" altLang="zh-CN" dirty="0"/>
              <a:t>range(stop)</a:t>
            </a:r>
            <a:r>
              <a:rPr lang="zh-CN" altLang="en-US" dirty="0"/>
              <a:t>：从</a:t>
            </a:r>
            <a:r>
              <a:rPr lang="en-US" altLang="zh-CN" dirty="0"/>
              <a:t>0</a:t>
            </a:r>
            <a:r>
              <a:rPr lang="zh-CN" altLang="en-US" dirty="0"/>
              <a:t>到</a:t>
            </a:r>
            <a:r>
              <a:rPr lang="en-US" altLang="zh-CN" dirty="0"/>
              <a:t>stop-1</a:t>
            </a:r>
            <a:r>
              <a:rPr lang="zh-CN" altLang="en-US" dirty="0"/>
              <a:t>，步长为</a:t>
            </a:r>
            <a:r>
              <a:rPr lang="en-US" altLang="zh-CN" dirty="0"/>
              <a:t>1</a:t>
            </a:r>
          </a:p>
          <a:p>
            <a:pPr lvl="1"/>
            <a:r>
              <a:rPr lang="en-US" altLang="zh-CN" dirty="0"/>
              <a:t>range(start, stop[, step])</a:t>
            </a:r>
            <a:r>
              <a:rPr lang="zh-CN" altLang="en-US" dirty="0"/>
              <a:t>：从</a:t>
            </a:r>
            <a:r>
              <a:rPr lang="en-US" altLang="zh-CN" dirty="0"/>
              <a:t>start</a:t>
            </a:r>
            <a:r>
              <a:rPr lang="zh-CN" altLang="en-US" dirty="0"/>
              <a:t>到</a:t>
            </a:r>
            <a:r>
              <a:rPr lang="en-US" altLang="zh-CN" dirty="0"/>
              <a:t>stop-step</a:t>
            </a:r>
            <a:r>
              <a:rPr lang="zh-CN" altLang="en-US" dirty="0"/>
              <a:t>，步长为</a:t>
            </a:r>
            <a:r>
              <a:rPr lang="en-US" altLang="zh-CN" dirty="0"/>
              <a:t>step</a:t>
            </a:r>
            <a:r>
              <a:rPr lang="zh-CN" altLang="en-US" dirty="0"/>
              <a:t>，</a:t>
            </a:r>
            <a:r>
              <a:rPr lang="en-US" altLang="zh-CN" dirty="0"/>
              <a:t>step</a:t>
            </a:r>
            <a:r>
              <a:rPr lang="zh-CN" altLang="en-US" dirty="0"/>
              <a:t>默认值</a:t>
            </a:r>
            <a:r>
              <a:rPr lang="en-US" altLang="zh-CN" dirty="0"/>
              <a:t>1</a:t>
            </a:r>
            <a:endParaRPr lang="zh-CN" altLang="en-US" dirty="0"/>
          </a:p>
        </p:txBody>
      </p:sp>
      <p:sp>
        <p:nvSpPr>
          <p:cNvPr id="5" name="文本框 4">
            <a:extLst>
              <a:ext uri="{FF2B5EF4-FFF2-40B4-BE49-F238E27FC236}">
                <a16:creationId xmlns:a16="http://schemas.microsoft.com/office/drawing/2014/main" id="{DEA325A9-3FCF-4C8B-9108-A7318CCB7DD4}"/>
              </a:ext>
            </a:extLst>
          </p:cNvPr>
          <p:cNvSpPr txBox="1"/>
          <p:nvPr/>
        </p:nvSpPr>
        <p:spPr>
          <a:xfrm>
            <a:off x="838200" y="3437369"/>
            <a:ext cx="2205789" cy="1200329"/>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 = 0</a:t>
            </a:r>
          </a:p>
          <a:p>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 range(100):</a:t>
            </a:r>
          </a:p>
          <a:p>
            <a:r>
              <a:rPr lang="en-US" altLang="zh-CN" dirty="0">
                <a:latin typeface="Times New Roman" panose="02020603050405020304" pitchFamily="18" charset="0"/>
                <a:cs typeface="Times New Roman" panose="02020603050405020304" pitchFamily="18" charset="0"/>
              </a:rPr>
              <a:t>    s +=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+ 1</a:t>
            </a:r>
          </a:p>
          <a:p>
            <a:r>
              <a:rPr lang="en-US" altLang="zh-CN" dirty="0">
                <a:latin typeface="Times New Roman" panose="02020603050405020304" pitchFamily="18" charset="0"/>
                <a:cs typeface="Times New Roman" panose="02020603050405020304" pitchFamily="18" charset="0"/>
              </a:rPr>
              <a:t>print(s)</a:t>
            </a:r>
          </a:p>
        </p:txBody>
      </p:sp>
      <p:sp>
        <p:nvSpPr>
          <p:cNvPr id="6" name="矩形 5">
            <a:extLst>
              <a:ext uri="{FF2B5EF4-FFF2-40B4-BE49-F238E27FC236}">
                <a16:creationId xmlns:a16="http://schemas.microsoft.com/office/drawing/2014/main" id="{11BE6974-E4B3-4DCF-91F4-6B7D4A1AE3A9}"/>
              </a:ext>
            </a:extLst>
          </p:cNvPr>
          <p:cNvSpPr/>
          <p:nvPr/>
        </p:nvSpPr>
        <p:spPr>
          <a:xfrm>
            <a:off x="838200" y="4875542"/>
            <a:ext cx="2205789"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
        <p:nvSpPr>
          <p:cNvPr id="7" name="文本框 6">
            <a:extLst>
              <a:ext uri="{FF2B5EF4-FFF2-40B4-BE49-F238E27FC236}">
                <a16:creationId xmlns:a16="http://schemas.microsoft.com/office/drawing/2014/main" id="{F4A8C27A-F788-4736-9EA7-7C70C88F0626}"/>
              </a:ext>
            </a:extLst>
          </p:cNvPr>
          <p:cNvSpPr txBox="1"/>
          <p:nvPr/>
        </p:nvSpPr>
        <p:spPr>
          <a:xfrm>
            <a:off x="3463090" y="3437369"/>
            <a:ext cx="2205789" cy="1200329"/>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 = 0</a:t>
            </a:r>
          </a:p>
          <a:p>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 range(1, 101):</a:t>
            </a:r>
          </a:p>
          <a:p>
            <a:r>
              <a:rPr lang="en-US" altLang="zh-CN" dirty="0">
                <a:latin typeface="Times New Roman" panose="02020603050405020304" pitchFamily="18" charset="0"/>
                <a:cs typeface="Times New Roman" panose="02020603050405020304" pitchFamily="18" charset="0"/>
              </a:rPr>
              <a:t>    s += </a:t>
            </a:r>
            <a:r>
              <a:rPr lang="en-US" altLang="zh-CN" dirty="0" err="1">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print(s)</a:t>
            </a:r>
          </a:p>
        </p:txBody>
      </p:sp>
      <p:sp>
        <p:nvSpPr>
          <p:cNvPr id="8" name="矩形 7">
            <a:extLst>
              <a:ext uri="{FF2B5EF4-FFF2-40B4-BE49-F238E27FC236}">
                <a16:creationId xmlns:a16="http://schemas.microsoft.com/office/drawing/2014/main" id="{C8A59C90-0592-4E50-BD54-9EC9A0011CAF}"/>
              </a:ext>
            </a:extLst>
          </p:cNvPr>
          <p:cNvSpPr/>
          <p:nvPr/>
        </p:nvSpPr>
        <p:spPr>
          <a:xfrm>
            <a:off x="3463090" y="4875542"/>
            <a:ext cx="2205789"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
        <p:nvSpPr>
          <p:cNvPr id="9" name="文本框 8">
            <a:extLst>
              <a:ext uri="{FF2B5EF4-FFF2-40B4-BE49-F238E27FC236}">
                <a16:creationId xmlns:a16="http://schemas.microsoft.com/office/drawing/2014/main" id="{0D72D92E-1D6B-41DF-A354-1FFB2EE3A454}"/>
              </a:ext>
            </a:extLst>
          </p:cNvPr>
          <p:cNvSpPr txBox="1"/>
          <p:nvPr/>
        </p:nvSpPr>
        <p:spPr>
          <a:xfrm>
            <a:off x="8999621" y="3451225"/>
            <a:ext cx="2699084" cy="1200329"/>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 = 0</a:t>
            </a:r>
          </a:p>
          <a:p>
            <a:r>
              <a:rPr lang="en-US" altLang="zh-CN" dirty="0">
                <a:latin typeface="Times New Roman" panose="02020603050405020304" pitchFamily="18" charset="0"/>
                <a:cs typeface="Times New Roman" panose="02020603050405020304" pitchFamily="18" charset="0"/>
              </a:rPr>
              <a:t>for odd in range(1, 101, 2):</a:t>
            </a:r>
          </a:p>
          <a:p>
            <a:r>
              <a:rPr lang="en-US" altLang="zh-CN" dirty="0">
                <a:latin typeface="Times New Roman" panose="02020603050405020304" pitchFamily="18" charset="0"/>
                <a:cs typeface="Times New Roman" panose="02020603050405020304" pitchFamily="18" charset="0"/>
              </a:rPr>
              <a:t>    s += odd</a:t>
            </a:r>
          </a:p>
          <a:p>
            <a:r>
              <a:rPr lang="en-US" altLang="zh-CN" dirty="0">
                <a:latin typeface="Times New Roman" panose="02020603050405020304" pitchFamily="18" charset="0"/>
                <a:cs typeface="Times New Roman" panose="02020603050405020304" pitchFamily="18" charset="0"/>
              </a:rPr>
              <a:t>print(s)</a:t>
            </a:r>
          </a:p>
        </p:txBody>
      </p:sp>
      <p:sp>
        <p:nvSpPr>
          <p:cNvPr id="10" name="矩形 9">
            <a:extLst>
              <a:ext uri="{FF2B5EF4-FFF2-40B4-BE49-F238E27FC236}">
                <a16:creationId xmlns:a16="http://schemas.microsoft.com/office/drawing/2014/main" id="{B4678230-234E-4F78-AF5E-28B26D57A0AD}"/>
              </a:ext>
            </a:extLst>
          </p:cNvPr>
          <p:cNvSpPr/>
          <p:nvPr/>
        </p:nvSpPr>
        <p:spPr>
          <a:xfrm>
            <a:off x="8999621" y="4889398"/>
            <a:ext cx="2699084"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2500</a:t>
            </a:r>
          </a:p>
        </p:txBody>
      </p:sp>
      <p:sp>
        <p:nvSpPr>
          <p:cNvPr id="12" name="文本框 11">
            <a:extLst>
              <a:ext uri="{FF2B5EF4-FFF2-40B4-BE49-F238E27FC236}">
                <a16:creationId xmlns:a16="http://schemas.microsoft.com/office/drawing/2014/main" id="{2EE87D98-5EA6-4D4F-B2F5-96E4713449B4}"/>
              </a:ext>
            </a:extLst>
          </p:cNvPr>
          <p:cNvSpPr txBox="1"/>
          <p:nvPr/>
        </p:nvSpPr>
        <p:spPr>
          <a:xfrm>
            <a:off x="838200" y="6414807"/>
            <a:ext cx="6093994" cy="369332"/>
          </a:xfrm>
          <a:prstGeom prst="rect">
            <a:avLst/>
          </a:prstGeom>
          <a:noFill/>
        </p:spPr>
        <p:txBody>
          <a:bodyPr wrap="square">
            <a:spAutoFit/>
          </a:bodyPr>
          <a:lstStyle/>
          <a:p>
            <a:r>
              <a:rPr lang="zh-CN" altLang="en-US" dirty="0"/>
              <a:t>https://docs.python.org/3/library/stdtypes.html#ranges</a:t>
            </a:r>
          </a:p>
        </p:txBody>
      </p:sp>
      <p:sp>
        <p:nvSpPr>
          <p:cNvPr id="11" name="文本框 10">
            <a:extLst>
              <a:ext uri="{FF2B5EF4-FFF2-40B4-BE49-F238E27FC236}">
                <a16:creationId xmlns:a16="http://schemas.microsoft.com/office/drawing/2014/main" id="{A294CAF0-7F14-4204-A792-C57F2F3A3B07}"/>
              </a:ext>
            </a:extLst>
          </p:cNvPr>
          <p:cNvSpPr txBox="1"/>
          <p:nvPr/>
        </p:nvSpPr>
        <p:spPr>
          <a:xfrm>
            <a:off x="6096000" y="3451225"/>
            <a:ext cx="2550694" cy="1200329"/>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cs typeface="Times New Roman" panose="02020603050405020304" pitchFamily="18" charset="0"/>
              </a:rPr>
              <a:t>s = 0</a:t>
            </a:r>
          </a:p>
          <a:p>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 range(100, 0, -1):</a:t>
            </a:r>
          </a:p>
          <a:p>
            <a:r>
              <a:rPr lang="en-US" altLang="zh-CN" dirty="0">
                <a:latin typeface="Times New Roman" panose="02020603050405020304" pitchFamily="18" charset="0"/>
                <a:cs typeface="Times New Roman" panose="02020603050405020304" pitchFamily="18" charset="0"/>
              </a:rPr>
              <a:t>    s += </a:t>
            </a:r>
            <a:r>
              <a:rPr lang="en-US" altLang="zh-CN" dirty="0" err="1">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print(s)</a:t>
            </a:r>
          </a:p>
        </p:txBody>
      </p:sp>
      <p:sp>
        <p:nvSpPr>
          <p:cNvPr id="13" name="矩形 12">
            <a:extLst>
              <a:ext uri="{FF2B5EF4-FFF2-40B4-BE49-F238E27FC236}">
                <a16:creationId xmlns:a16="http://schemas.microsoft.com/office/drawing/2014/main" id="{71A77596-BF52-4945-988A-6D81066FCED6}"/>
              </a:ext>
            </a:extLst>
          </p:cNvPr>
          <p:cNvSpPr/>
          <p:nvPr/>
        </p:nvSpPr>
        <p:spPr>
          <a:xfrm>
            <a:off x="6096000" y="4889398"/>
            <a:ext cx="2550694" cy="3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5050</a:t>
            </a:r>
          </a:p>
        </p:txBody>
      </p:sp>
      <p:sp>
        <p:nvSpPr>
          <p:cNvPr id="14" name="文本框 13">
            <a:extLst>
              <a:ext uri="{FF2B5EF4-FFF2-40B4-BE49-F238E27FC236}">
                <a16:creationId xmlns:a16="http://schemas.microsoft.com/office/drawing/2014/main" id="{8EE06922-7134-452C-AEB4-D60EE75CC2EE}"/>
              </a:ext>
            </a:extLst>
          </p:cNvPr>
          <p:cNvSpPr txBox="1"/>
          <p:nvPr/>
        </p:nvSpPr>
        <p:spPr>
          <a:xfrm>
            <a:off x="10963308" y="1255612"/>
            <a:ext cx="780983"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3-2.</a:t>
            </a:r>
            <a:r>
              <a:rPr lang="en-US" altLang="zh-CN" dirty="0">
                <a:latin typeface="Times New Roman" panose="02020603050405020304" pitchFamily="18" charset="0"/>
                <a:cs typeface="Times New Roman" panose="02020603050405020304" pitchFamily="18" charset="0"/>
              </a:rPr>
              <a:t>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90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FAC13-3E55-4384-B1E6-BB754E17B1C3}"/>
              </a:ext>
            </a:extLst>
          </p:cNvPr>
          <p:cNvSpPr>
            <a:spLocks noGrp="1"/>
          </p:cNvSpPr>
          <p:nvPr>
            <p:ph type="title"/>
          </p:nvPr>
        </p:nvSpPr>
        <p:spPr/>
        <p:txBody>
          <a:bodyPr/>
          <a:lstStyle/>
          <a:p>
            <a:r>
              <a:rPr lang="zh-CN" altLang="en-US" dirty="0"/>
              <a:t>控制结构：小结</a:t>
            </a:r>
          </a:p>
        </p:txBody>
      </p:sp>
      <p:sp>
        <p:nvSpPr>
          <p:cNvPr id="3" name="内容占位符 2">
            <a:extLst>
              <a:ext uri="{FF2B5EF4-FFF2-40B4-BE49-F238E27FC236}">
                <a16:creationId xmlns:a16="http://schemas.microsoft.com/office/drawing/2014/main" id="{383D6A45-48F9-4DCF-BBA0-E76BDBB04F97}"/>
              </a:ext>
            </a:extLst>
          </p:cNvPr>
          <p:cNvSpPr>
            <a:spLocks noGrp="1"/>
          </p:cNvSpPr>
          <p:nvPr>
            <p:ph idx="1"/>
          </p:nvPr>
        </p:nvSpPr>
        <p:spPr>
          <a:xfrm>
            <a:off x="838200" y="1825624"/>
            <a:ext cx="10515600" cy="5032375"/>
          </a:xfrm>
        </p:spPr>
        <p:txBody>
          <a:bodyPr>
            <a:normAutofit/>
          </a:bodyPr>
          <a:lstStyle/>
          <a:p>
            <a:r>
              <a:rPr lang="zh-CN" altLang="en-US" dirty="0"/>
              <a:t>分支</a:t>
            </a:r>
            <a:endParaRPr lang="en-US" altLang="zh-CN" dirty="0"/>
          </a:p>
          <a:p>
            <a:pPr lvl="1"/>
            <a:r>
              <a:rPr lang="en-US" altLang="zh-CN" dirty="0"/>
              <a:t>if</a:t>
            </a:r>
            <a:r>
              <a:rPr lang="zh-CN" altLang="en-US" dirty="0"/>
              <a:t>、</a:t>
            </a:r>
            <a:r>
              <a:rPr lang="en-US" altLang="zh-CN" dirty="0"/>
              <a:t>if-else</a:t>
            </a:r>
            <a:r>
              <a:rPr lang="zh-CN" altLang="en-US" dirty="0"/>
              <a:t>、</a:t>
            </a:r>
            <a:r>
              <a:rPr lang="en-US" altLang="zh-CN" dirty="0"/>
              <a:t>if-</a:t>
            </a:r>
            <a:r>
              <a:rPr lang="en-US" altLang="zh-CN" dirty="0" err="1"/>
              <a:t>elif</a:t>
            </a:r>
            <a:r>
              <a:rPr lang="en-US" altLang="zh-CN" dirty="0"/>
              <a:t>-else</a:t>
            </a:r>
            <a:r>
              <a:rPr lang="zh-CN" altLang="en-US" dirty="0"/>
              <a:t>、</a:t>
            </a:r>
            <a:r>
              <a:rPr lang="en-US" altLang="zh-CN" dirty="0"/>
              <a:t>if-</a:t>
            </a:r>
            <a:r>
              <a:rPr lang="en-US" altLang="zh-CN" dirty="0" err="1"/>
              <a:t>elif</a:t>
            </a:r>
            <a:endParaRPr lang="en-US" altLang="zh-CN" dirty="0"/>
          </a:p>
          <a:p>
            <a:r>
              <a:rPr lang="zh-CN" altLang="en-US" dirty="0"/>
              <a:t>循环</a:t>
            </a:r>
            <a:endParaRPr lang="en-US" altLang="zh-CN" dirty="0"/>
          </a:p>
          <a:p>
            <a:pPr lvl="1"/>
            <a:r>
              <a:rPr lang="en-US" altLang="zh-CN" dirty="0"/>
              <a:t>while</a:t>
            </a:r>
            <a:r>
              <a:rPr lang="zh-CN" altLang="en-US" dirty="0"/>
              <a:t>循环</a:t>
            </a:r>
            <a:endParaRPr lang="en-US" altLang="zh-CN" dirty="0"/>
          </a:p>
          <a:p>
            <a:pPr lvl="1"/>
            <a:r>
              <a:rPr lang="zh-CN" altLang="en-US" dirty="0"/>
              <a:t>初识</a:t>
            </a:r>
            <a:r>
              <a:rPr lang="en-US" altLang="zh-CN" dirty="0"/>
              <a:t>for</a:t>
            </a:r>
            <a:r>
              <a:rPr lang="zh-CN" altLang="en-US" dirty="0"/>
              <a:t>循环与</a:t>
            </a:r>
            <a:r>
              <a:rPr lang="en-US" altLang="zh-CN" dirty="0"/>
              <a:t>range</a:t>
            </a:r>
          </a:p>
          <a:p>
            <a:r>
              <a:rPr lang="zh-CN" altLang="en-US" dirty="0"/>
              <a:t>条件判断运算符与布尔表达式</a:t>
            </a:r>
            <a:endParaRPr lang="en-US" altLang="zh-CN" dirty="0"/>
          </a:p>
          <a:p>
            <a:pPr lvl="1"/>
            <a:r>
              <a:rPr lang="zh-CN" altLang="en-US" dirty="0"/>
              <a:t>比较运算符</a:t>
            </a:r>
            <a:endParaRPr lang="en-US" altLang="zh-CN" dirty="0"/>
          </a:p>
          <a:p>
            <a:pPr lvl="1"/>
            <a:r>
              <a:rPr lang="zh-CN" altLang="en-US" dirty="0"/>
              <a:t>逻辑运算符</a:t>
            </a:r>
          </a:p>
        </p:txBody>
      </p:sp>
    </p:spTree>
    <p:extLst>
      <p:ext uri="{BB962C8B-B14F-4D97-AF65-F5344CB8AC3E}">
        <p14:creationId xmlns:p14="http://schemas.microsoft.com/office/powerpoint/2010/main" val="4148432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20C0E-2877-4804-A733-655D22C1EBE4}"/>
              </a:ext>
            </a:extLst>
          </p:cNvPr>
          <p:cNvSpPr>
            <a:spLocks noGrp="1"/>
          </p:cNvSpPr>
          <p:nvPr>
            <p:ph type="title"/>
          </p:nvPr>
        </p:nvSpPr>
        <p:spPr/>
        <p:txBody>
          <a:bodyPr/>
          <a:lstStyle/>
          <a:p>
            <a:r>
              <a:rPr lang="zh-CN" altLang="en-US" dirty="0"/>
              <a:t>练习：控制结构</a:t>
            </a:r>
          </a:p>
        </p:txBody>
      </p:sp>
      <p:sp>
        <p:nvSpPr>
          <p:cNvPr id="3" name="内容占位符 2">
            <a:extLst>
              <a:ext uri="{FF2B5EF4-FFF2-40B4-BE49-F238E27FC236}">
                <a16:creationId xmlns:a16="http://schemas.microsoft.com/office/drawing/2014/main" id="{2A36618A-F384-4D88-A360-04E559D89FB6}"/>
              </a:ext>
            </a:extLst>
          </p:cNvPr>
          <p:cNvSpPr>
            <a:spLocks noGrp="1"/>
          </p:cNvSpPr>
          <p:nvPr>
            <p:ph idx="1"/>
          </p:nvPr>
        </p:nvSpPr>
        <p:spPr/>
        <p:txBody>
          <a:bodyPr>
            <a:normAutofit fontScale="92500"/>
          </a:bodyPr>
          <a:lstStyle/>
          <a:p>
            <a:pPr marL="514350" indent="-514350">
              <a:buFont typeface="+mj-lt"/>
              <a:buAutoNum type="arabicPeriod" startAt="4"/>
            </a:pPr>
            <a:r>
              <a:rPr lang="zh-CN" altLang="en-US" dirty="0"/>
              <a:t>假设在游戏中刚射杀了一个外星人，请创建一个名为</a:t>
            </a:r>
            <a:r>
              <a:rPr lang="en-US" altLang="zh-CN" dirty="0" err="1"/>
              <a:t>alien_color</a:t>
            </a:r>
            <a:r>
              <a:rPr lang="zh-CN" altLang="en-US" dirty="0"/>
              <a:t>的变量，并将其设置为</a:t>
            </a:r>
            <a:r>
              <a:rPr lang="en-US" altLang="zh-CN" dirty="0"/>
              <a:t>’green’</a:t>
            </a:r>
            <a:r>
              <a:rPr lang="zh-CN" altLang="en-US" dirty="0"/>
              <a:t>、</a:t>
            </a:r>
            <a:r>
              <a:rPr lang="en-US" altLang="zh-CN" dirty="0"/>
              <a:t>‘yellow’</a:t>
            </a:r>
            <a:r>
              <a:rPr lang="zh-CN" altLang="en-US" dirty="0"/>
              <a:t>或</a:t>
            </a:r>
            <a:r>
              <a:rPr lang="en-US" altLang="zh-CN" dirty="0"/>
              <a:t>’red’</a:t>
            </a:r>
            <a:r>
              <a:rPr lang="zh-CN" altLang="en-US" dirty="0"/>
              <a:t>。</a:t>
            </a:r>
            <a:endParaRPr lang="en-US" altLang="zh-CN" dirty="0"/>
          </a:p>
          <a:p>
            <a:pPr marL="971550" lvl="1" indent="-514350">
              <a:buFont typeface="+mj-lt"/>
              <a:buAutoNum type="alphaLcParenR"/>
            </a:pPr>
            <a:r>
              <a:rPr lang="zh-CN" altLang="en-US" dirty="0"/>
              <a:t>如果外星人是绿色的，打印一条消息，指出玩家获得了</a:t>
            </a:r>
            <a:r>
              <a:rPr lang="en-US" altLang="zh-CN" dirty="0"/>
              <a:t>5</a:t>
            </a:r>
            <a:r>
              <a:rPr lang="zh-CN" altLang="en-US" dirty="0"/>
              <a:t>个点。</a:t>
            </a:r>
            <a:endParaRPr lang="en-US" altLang="zh-CN" dirty="0"/>
          </a:p>
          <a:p>
            <a:pPr marL="971550" lvl="1" indent="-514350">
              <a:buFont typeface="+mj-lt"/>
              <a:buAutoNum type="alphaLcParenR"/>
            </a:pPr>
            <a:r>
              <a:rPr lang="zh-CN" altLang="en-US" dirty="0"/>
              <a:t>如果外星人是绿色的，打印一条消息，指出玩家获得了</a:t>
            </a:r>
            <a:r>
              <a:rPr lang="en-US" altLang="zh-CN" dirty="0"/>
              <a:t>10</a:t>
            </a:r>
            <a:r>
              <a:rPr lang="zh-CN" altLang="en-US" dirty="0"/>
              <a:t>个点。</a:t>
            </a:r>
            <a:endParaRPr lang="en-US" altLang="zh-CN" dirty="0"/>
          </a:p>
          <a:p>
            <a:pPr marL="971550" lvl="1" indent="-514350">
              <a:buFont typeface="+mj-lt"/>
              <a:buAutoNum type="alphaLcParenR"/>
            </a:pPr>
            <a:r>
              <a:rPr lang="zh-CN" altLang="en-US" dirty="0"/>
              <a:t>如果外星人是绿色的，打印一条消息，指出玩家获得了</a:t>
            </a:r>
            <a:r>
              <a:rPr lang="en-US" altLang="zh-CN" dirty="0"/>
              <a:t>15</a:t>
            </a:r>
            <a:r>
              <a:rPr lang="zh-CN" altLang="en-US" dirty="0"/>
              <a:t>个点。</a:t>
            </a:r>
            <a:endParaRPr lang="en-US" altLang="zh-CN" dirty="0"/>
          </a:p>
          <a:p>
            <a:pPr marL="514350" indent="-514350">
              <a:buFont typeface="+mj-lt"/>
              <a:buAutoNum type="arabicPeriod" startAt="4"/>
            </a:pPr>
            <a:r>
              <a:rPr lang="zh-CN" altLang="en-US" dirty="0"/>
              <a:t>编程求出从</a:t>
            </a:r>
            <a:r>
              <a:rPr lang="en-US" altLang="zh-CN" dirty="0"/>
              <a:t>1</a:t>
            </a:r>
            <a:r>
              <a:rPr lang="zh-CN" altLang="en-US" dirty="0"/>
              <a:t>到</a:t>
            </a:r>
            <a:r>
              <a:rPr lang="en-US" altLang="zh-CN" dirty="0"/>
              <a:t>100</a:t>
            </a:r>
            <a:r>
              <a:rPr lang="zh-CN" altLang="en-US" dirty="0"/>
              <a:t>所有偶数的和。</a:t>
            </a:r>
            <a:endParaRPr lang="en-US" altLang="zh-CN" dirty="0"/>
          </a:p>
          <a:p>
            <a:pPr marL="514350" indent="-514350">
              <a:buFont typeface="+mj-lt"/>
              <a:buAutoNum type="arabicPeriod" startAt="4"/>
            </a:pPr>
            <a:r>
              <a:rPr lang="zh-CN" altLang="en-US" dirty="0"/>
              <a:t>编写一个猜数字游戏的程序：</a:t>
            </a:r>
            <a:endParaRPr lang="en-US" altLang="zh-CN" dirty="0"/>
          </a:p>
          <a:p>
            <a:pPr marL="971550" lvl="1" indent="-514350">
              <a:buFont typeface="+mj-lt"/>
              <a:buAutoNum type="alphaLcParenR"/>
            </a:pPr>
            <a:r>
              <a:rPr lang="zh-CN" altLang="en-US" dirty="0"/>
              <a:t>用</a:t>
            </a:r>
            <a:r>
              <a:rPr lang="en-US" altLang="zh-CN" dirty="0"/>
              <a:t>random</a:t>
            </a:r>
            <a:r>
              <a:rPr lang="zh-CN" altLang="en-US" dirty="0"/>
              <a:t>模块中的</a:t>
            </a:r>
            <a:r>
              <a:rPr lang="en-US" altLang="zh-CN" dirty="0" err="1"/>
              <a:t>randint</a:t>
            </a:r>
            <a:r>
              <a:rPr lang="en-US" altLang="zh-CN" dirty="0"/>
              <a:t>()</a:t>
            </a:r>
            <a:r>
              <a:rPr lang="zh-CN" altLang="en-US" dirty="0"/>
              <a:t>函数生成一个在</a:t>
            </a:r>
            <a:r>
              <a:rPr lang="en-US" altLang="zh-CN" dirty="0"/>
              <a:t>1</a:t>
            </a:r>
            <a:r>
              <a:rPr lang="zh-CN" altLang="en-US" dirty="0"/>
              <a:t>到</a:t>
            </a:r>
            <a:r>
              <a:rPr lang="en-US" altLang="zh-CN" dirty="0"/>
              <a:t>100</a:t>
            </a:r>
            <a:r>
              <a:rPr lang="zh-CN" altLang="en-US" dirty="0"/>
              <a:t>之间的随机整数作为答案；</a:t>
            </a:r>
            <a:endParaRPr lang="en-US" altLang="zh-CN" dirty="0"/>
          </a:p>
          <a:p>
            <a:pPr marL="971550" lvl="1" indent="-514350">
              <a:buFont typeface="+mj-lt"/>
              <a:buAutoNum type="alphaLcParenR"/>
            </a:pPr>
            <a:r>
              <a:rPr lang="zh-CN" altLang="en-US" dirty="0"/>
              <a:t>程序循环读取用户输入的猜测数字，并向用户提示猜测偏大</a:t>
            </a:r>
            <a:r>
              <a:rPr lang="en-US" altLang="zh-CN" dirty="0"/>
              <a:t>/</a:t>
            </a:r>
            <a:r>
              <a:rPr lang="zh-CN" altLang="en-US" dirty="0"/>
              <a:t>偏小，直到猜中；</a:t>
            </a:r>
            <a:endParaRPr lang="en-US" altLang="zh-CN" dirty="0"/>
          </a:p>
          <a:p>
            <a:pPr marL="971550" lvl="1" indent="-514350">
              <a:buFont typeface="+mj-lt"/>
              <a:buAutoNum type="alphaLcParenR"/>
            </a:pPr>
            <a:r>
              <a:rPr lang="zh-CN" altLang="en-US" dirty="0"/>
              <a:t>用户猜中后，输出一共猜测了多少次。</a:t>
            </a:r>
            <a:endParaRPr lang="en-US" altLang="zh-CN" dirty="0"/>
          </a:p>
          <a:p>
            <a:endParaRPr lang="zh-CN" altLang="en-US" dirty="0"/>
          </a:p>
        </p:txBody>
      </p:sp>
    </p:spTree>
    <p:extLst>
      <p:ext uri="{BB962C8B-B14F-4D97-AF65-F5344CB8AC3E}">
        <p14:creationId xmlns:p14="http://schemas.microsoft.com/office/powerpoint/2010/main" val="2790093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4 </a:t>
            </a:r>
            <a:r>
              <a:rPr lang="zh-CN" altLang="en-US" b="1" dirty="0">
                <a:solidFill>
                  <a:srgbClr val="FF0000"/>
                </a:solidFill>
                <a:latin typeface="Times New Roman" panose="02020603050405020304" pitchFamily="18" charset="0"/>
                <a:cs typeface="Times New Roman" panose="02020603050405020304" pitchFamily="18" charset="0"/>
              </a:rPr>
              <a:t>复杂数据结构与操作</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函数与类</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58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3AB91-74AD-40FE-8E71-028A333668AA}"/>
              </a:ext>
            </a:extLst>
          </p:cNvPr>
          <p:cNvSpPr>
            <a:spLocks noGrp="1"/>
          </p:cNvSpPr>
          <p:nvPr>
            <p:ph type="title"/>
          </p:nvPr>
        </p:nvSpPr>
        <p:spPr/>
        <p:txBody>
          <a:bodyPr/>
          <a:lstStyle/>
          <a:p>
            <a:r>
              <a:rPr lang="zh-CN" altLang="en-US" dirty="0"/>
              <a:t>复杂数据类型（数据容器）</a:t>
            </a:r>
          </a:p>
        </p:txBody>
      </p:sp>
      <p:sp>
        <p:nvSpPr>
          <p:cNvPr id="3" name="内容占位符 2">
            <a:extLst>
              <a:ext uri="{FF2B5EF4-FFF2-40B4-BE49-F238E27FC236}">
                <a16:creationId xmlns:a16="http://schemas.microsoft.com/office/drawing/2014/main" id="{8D4D928A-F416-4586-846C-5D34AFB55306}"/>
              </a:ext>
            </a:extLst>
          </p:cNvPr>
          <p:cNvSpPr>
            <a:spLocks noGrp="1"/>
          </p:cNvSpPr>
          <p:nvPr>
            <p:ph idx="1"/>
          </p:nvPr>
        </p:nvSpPr>
        <p:spPr/>
        <p:txBody>
          <a:bodyPr/>
          <a:lstStyle/>
          <a:p>
            <a:r>
              <a:rPr lang="zh-CN" altLang="en-US" dirty="0"/>
              <a:t>列表（</a:t>
            </a:r>
            <a:r>
              <a:rPr lang="en-US" altLang="zh-CN" dirty="0"/>
              <a:t>list</a:t>
            </a:r>
            <a:r>
              <a:rPr lang="zh-CN" altLang="en-US" dirty="0"/>
              <a:t>）</a:t>
            </a:r>
            <a:endParaRPr lang="en-US" altLang="zh-CN" dirty="0"/>
          </a:p>
          <a:p>
            <a:r>
              <a:rPr lang="zh-CN" altLang="en-US" dirty="0"/>
              <a:t>元组（</a:t>
            </a:r>
            <a:r>
              <a:rPr lang="en-US" altLang="zh-CN" dirty="0"/>
              <a:t>tuple</a:t>
            </a:r>
            <a:r>
              <a:rPr lang="zh-CN" altLang="en-US" dirty="0"/>
              <a:t>）</a:t>
            </a:r>
            <a:endParaRPr lang="en-US" altLang="zh-CN" dirty="0"/>
          </a:p>
          <a:p>
            <a:r>
              <a:rPr lang="zh-CN" altLang="en-US" dirty="0"/>
              <a:t>集合（</a:t>
            </a:r>
            <a:r>
              <a:rPr lang="en-US" altLang="zh-CN" dirty="0"/>
              <a:t>set</a:t>
            </a:r>
            <a:r>
              <a:rPr lang="zh-CN" altLang="en-US" dirty="0"/>
              <a:t>）</a:t>
            </a:r>
            <a:endParaRPr lang="en-US" altLang="zh-CN" dirty="0"/>
          </a:p>
          <a:p>
            <a:r>
              <a:rPr lang="zh-CN" altLang="en-US" dirty="0"/>
              <a:t>字典（</a:t>
            </a:r>
            <a:r>
              <a:rPr lang="en-US" altLang="zh-CN" dirty="0" err="1"/>
              <a:t>dict</a:t>
            </a:r>
            <a:r>
              <a:rPr lang="zh-CN" altLang="en-US" dirty="0"/>
              <a:t>）</a:t>
            </a:r>
            <a:endParaRPr lang="en-US" altLang="zh-CN" dirty="0"/>
          </a:p>
        </p:txBody>
      </p:sp>
    </p:spTree>
    <p:extLst>
      <p:ext uri="{BB962C8B-B14F-4D97-AF65-F5344CB8AC3E}">
        <p14:creationId xmlns:p14="http://schemas.microsoft.com/office/powerpoint/2010/main" val="3413225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12136-919C-4EFA-ABEE-271DA61A08B1}"/>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87E3CDF2-1401-445E-83DB-54585DBC891D}"/>
              </a:ext>
            </a:extLst>
          </p:cNvPr>
          <p:cNvSpPr>
            <a:spLocks noGrp="1"/>
          </p:cNvSpPr>
          <p:nvPr>
            <p:ph idx="1"/>
          </p:nvPr>
        </p:nvSpPr>
        <p:spPr>
          <a:xfrm>
            <a:off x="838200" y="1825624"/>
            <a:ext cx="10515600" cy="4524375"/>
          </a:xfrm>
        </p:spPr>
        <p:txBody>
          <a:bodyPr/>
          <a:lstStyle/>
          <a:p>
            <a:r>
              <a:rPr lang="zh-CN" altLang="en-US" dirty="0"/>
              <a:t>列表由一系列按特定顺序排列的元素构成</a:t>
            </a:r>
            <a:endParaRPr lang="en-US" altLang="zh-CN" dirty="0"/>
          </a:p>
          <a:p>
            <a:r>
              <a:rPr lang="zh-CN" altLang="en-US" dirty="0"/>
              <a:t>回忆：字符串的</a:t>
            </a:r>
            <a:r>
              <a:rPr lang="en-US" altLang="zh-CN" dirty="0"/>
              <a:t>split()</a:t>
            </a:r>
            <a:r>
              <a:rPr lang="zh-CN" altLang="en-US" dirty="0"/>
              <a:t>方法</a:t>
            </a:r>
            <a:endParaRPr lang="en-US" altLang="zh-CN" dirty="0"/>
          </a:p>
          <a:p>
            <a:endParaRPr lang="en-US" altLang="zh-CN" dirty="0"/>
          </a:p>
          <a:p>
            <a:endParaRPr lang="en-US" altLang="zh-CN" dirty="0"/>
          </a:p>
          <a:p>
            <a:r>
              <a:rPr lang="zh-CN" altLang="en-US" dirty="0"/>
              <a:t>在</a:t>
            </a:r>
            <a:r>
              <a:rPr lang="en-US" altLang="zh-CN" dirty="0"/>
              <a:t>Python</a:t>
            </a:r>
            <a:r>
              <a:rPr lang="zh-CN" altLang="en-US" dirty="0"/>
              <a:t>中，用方括号（</a:t>
            </a:r>
            <a:r>
              <a:rPr lang="en-US" altLang="zh-CN" dirty="0"/>
              <a:t>[ ]</a:t>
            </a:r>
            <a:r>
              <a:rPr lang="zh-CN" altLang="en-US" dirty="0"/>
              <a:t>）来表示列表，并用逗号来分隔其中的元素。</a:t>
            </a:r>
            <a:endParaRPr lang="en-US" altLang="zh-CN" dirty="0"/>
          </a:p>
          <a:p>
            <a:endParaRPr lang="en-US" altLang="zh-CN" dirty="0"/>
          </a:p>
          <a:p>
            <a:r>
              <a:rPr lang="zh-CN" altLang="en-US" dirty="0"/>
              <a:t>注意：一个列表中的元素可以是不同类型的</a:t>
            </a:r>
            <a:endParaRPr lang="en-US" altLang="zh-CN" dirty="0"/>
          </a:p>
          <a:p>
            <a:endParaRPr lang="zh-CN" altLang="en-US" dirty="0"/>
          </a:p>
        </p:txBody>
      </p:sp>
      <p:sp>
        <p:nvSpPr>
          <p:cNvPr id="4" name="文本框 3">
            <a:extLst>
              <a:ext uri="{FF2B5EF4-FFF2-40B4-BE49-F238E27FC236}">
                <a16:creationId xmlns:a16="http://schemas.microsoft.com/office/drawing/2014/main" id="{3EE932E8-7776-40E5-ABF7-5D40A2F4AB03}"/>
              </a:ext>
            </a:extLst>
          </p:cNvPr>
          <p:cNvSpPr txBox="1"/>
          <p:nvPr/>
        </p:nvSpPr>
        <p:spPr>
          <a:xfrm>
            <a:off x="1179666" y="2958873"/>
            <a:ext cx="4827433" cy="707886"/>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sentence = "Life is short, you need Python."</a:t>
            </a:r>
          </a:p>
          <a:p>
            <a:r>
              <a:rPr lang="en-US" altLang="zh-CN" sz="2000" dirty="0">
                <a:latin typeface="Times New Roman" panose="02020603050405020304" pitchFamily="18" charset="0"/>
                <a:cs typeface="Times New Roman" panose="02020603050405020304" pitchFamily="18" charset="0"/>
              </a:rPr>
              <a:t>print(</a:t>
            </a:r>
            <a:r>
              <a:rPr lang="en-US" altLang="zh-CN" sz="2000" dirty="0" err="1">
                <a:latin typeface="Times New Roman" panose="02020603050405020304" pitchFamily="18" charset="0"/>
                <a:cs typeface="Times New Roman" panose="02020603050405020304" pitchFamily="18" charset="0"/>
              </a:rPr>
              <a:t>sentence.split</a:t>
            </a:r>
            <a:r>
              <a:rPr lang="en-US" altLang="zh-CN" sz="20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FCFFE684-867E-424C-A723-8267B117E6B7}"/>
              </a:ext>
            </a:extLst>
          </p:cNvPr>
          <p:cNvSpPr/>
          <p:nvPr/>
        </p:nvSpPr>
        <p:spPr>
          <a:xfrm>
            <a:off x="6184903" y="3297425"/>
            <a:ext cx="4281904" cy="369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['Life', 'is', 'short,', 'you', 'need', 'Python.']</a:t>
            </a:r>
          </a:p>
        </p:txBody>
      </p:sp>
      <p:sp>
        <p:nvSpPr>
          <p:cNvPr id="6" name="文本框 5">
            <a:extLst>
              <a:ext uri="{FF2B5EF4-FFF2-40B4-BE49-F238E27FC236}">
                <a16:creationId xmlns:a16="http://schemas.microsoft.com/office/drawing/2014/main" id="{4EEC49A4-B312-427E-97F7-EE266CF393A8}"/>
              </a:ext>
            </a:extLst>
          </p:cNvPr>
          <p:cNvSpPr txBox="1"/>
          <p:nvPr/>
        </p:nvSpPr>
        <p:spPr>
          <a:xfrm>
            <a:off x="1179666" y="4738452"/>
            <a:ext cx="6326033" cy="400110"/>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bicycles = ["trek", "</a:t>
            </a:r>
            <a:r>
              <a:rPr lang="en-US" altLang="zh-CN" sz="2000" dirty="0" err="1">
                <a:latin typeface="Times New Roman" panose="02020603050405020304" pitchFamily="18" charset="0"/>
                <a:cs typeface="Times New Roman" panose="02020603050405020304" pitchFamily="18" charset="0"/>
              </a:rPr>
              <a:t>cannondale</a:t>
            </a:r>
            <a:r>
              <a:rPr lang="en-US" altLang="zh-CN" sz="2000" dirty="0">
                <a:latin typeface="Times New Roman" panose="02020603050405020304" pitchFamily="18" charset="0"/>
                <a:cs typeface="Times New Roman" panose="02020603050405020304" pitchFamily="18" charset="0"/>
              </a:rPr>
              <a:t>", "redline", "specialized"]</a:t>
            </a:r>
          </a:p>
        </p:txBody>
      </p:sp>
      <p:sp>
        <p:nvSpPr>
          <p:cNvPr id="7" name="文本框 6">
            <a:extLst>
              <a:ext uri="{FF2B5EF4-FFF2-40B4-BE49-F238E27FC236}">
                <a16:creationId xmlns:a16="http://schemas.microsoft.com/office/drawing/2014/main" id="{18EC4CEC-2AA8-4C16-8473-D40D14E26B64}"/>
              </a:ext>
            </a:extLst>
          </p:cNvPr>
          <p:cNvSpPr txBox="1"/>
          <p:nvPr/>
        </p:nvSpPr>
        <p:spPr>
          <a:xfrm>
            <a:off x="1179666" y="5807631"/>
            <a:ext cx="6326033" cy="400110"/>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 = ["</a:t>
            </a:r>
            <a:r>
              <a:rPr lang="en-US" altLang="zh-CN" sz="2000" dirty="0" err="1">
                <a:latin typeface="Times New Roman" panose="02020603050405020304" pitchFamily="18" charset="0"/>
                <a:cs typeface="Times New Roman" panose="02020603050405020304" pitchFamily="18" charset="0"/>
              </a:rPr>
              <a:t>abc</a:t>
            </a:r>
            <a:r>
              <a:rPr lang="en-US" altLang="zh-CN" sz="2000" dirty="0">
                <a:latin typeface="Times New Roman" panose="02020603050405020304" pitchFamily="18" charset="0"/>
                <a:cs typeface="Times New Roman" panose="02020603050405020304" pitchFamily="18" charset="0"/>
              </a:rPr>
              <a:t>", 123, 4.5, True, None]</a:t>
            </a:r>
          </a:p>
        </p:txBody>
      </p:sp>
    </p:spTree>
    <p:extLst>
      <p:ext uri="{BB962C8B-B14F-4D97-AF65-F5344CB8AC3E}">
        <p14:creationId xmlns:p14="http://schemas.microsoft.com/office/powerpoint/2010/main" val="381337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15B40-7A80-4F56-B0B0-D33812677FE3}"/>
              </a:ext>
            </a:extLst>
          </p:cNvPr>
          <p:cNvSpPr>
            <a:spLocks noGrp="1"/>
          </p:cNvSpPr>
          <p:nvPr>
            <p:ph type="title"/>
          </p:nvPr>
        </p:nvSpPr>
        <p:spPr/>
        <p:txBody>
          <a:bodyPr/>
          <a:lstStyle/>
          <a:p>
            <a:r>
              <a:rPr lang="zh-CN" altLang="en-US" dirty="0"/>
              <a:t>实验课程安排（暂定）</a:t>
            </a:r>
          </a:p>
        </p:txBody>
      </p:sp>
      <p:graphicFrame>
        <p:nvGraphicFramePr>
          <p:cNvPr id="7" name="表格 4">
            <a:extLst>
              <a:ext uri="{FF2B5EF4-FFF2-40B4-BE49-F238E27FC236}">
                <a16:creationId xmlns:a16="http://schemas.microsoft.com/office/drawing/2014/main" id="{AA7101E1-2D1A-46AE-B1B0-FD698B49C808}"/>
              </a:ext>
            </a:extLst>
          </p:cNvPr>
          <p:cNvGraphicFramePr>
            <a:graphicFrameLocks/>
          </p:cNvGraphicFramePr>
          <p:nvPr>
            <p:extLst>
              <p:ext uri="{D42A27DB-BD31-4B8C-83A1-F6EECF244321}">
                <p14:modId xmlns:p14="http://schemas.microsoft.com/office/powerpoint/2010/main" val="1195487630"/>
              </p:ext>
            </p:extLst>
          </p:nvPr>
        </p:nvGraphicFramePr>
        <p:xfrm>
          <a:off x="838203" y="1690688"/>
          <a:ext cx="10515597" cy="3708400"/>
        </p:xfrm>
        <a:graphic>
          <a:graphicData uri="http://schemas.openxmlformats.org/drawingml/2006/table">
            <a:tbl>
              <a:tblPr firstRow="1" bandRow="1">
                <a:tableStyleId>{5C22544A-7EE6-4342-B048-85BDC9FD1C3A}</a:tableStyleId>
              </a:tblPr>
              <a:tblGrid>
                <a:gridCol w="945741">
                  <a:extLst>
                    <a:ext uri="{9D8B030D-6E8A-4147-A177-3AD203B41FA5}">
                      <a16:colId xmlns:a16="http://schemas.microsoft.com/office/drawing/2014/main" val="2971985519"/>
                    </a:ext>
                  </a:extLst>
                </a:gridCol>
                <a:gridCol w="5639540">
                  <a:extLst>
                    <a:ext uri="{9D8B030D-6E8A-4147-A177-3AD203B41FA5}">
                      <a16:colId xmlns:a16="http://schemas.microsoft.com/office/drawing/2014/main" val="1724664796"/>
                    </a:ext>
                  </a:extLst>
                </a:gridCol>
                <a:gridCol w="1660361">
                  <a:extLst>
                    <a:ext uri="{9D8B030D-6E8A-4147-A177-3AD203B41FA5}">
                      <a16:colId xmlns:a16="http://schemas.microsoft.com/office/drawing/2014/main" val="2272396305"/>
                    </a:ext>
                  </a:extLst>
                </a:gridCol>
                <a:gridCol w="2269955">
                  <a:extLst>
                    <a:ext uri="{9D8B030D-6E8A-4147-A177-3AD203B41FA5}">
                      <a16:colId xmlns:a16="http://schemas.microsoft.com/office/drawing/2014/main" val="1300713354"/>
                    </a:ext>
                  </a:extLst>
                </a:gridCol>
              </a:tblGrid>
              <a:tr h="370840">
                <a:tc>
                  <a:txBody>
                    <a:bodyPr/>
                    <a:lstStyle/>
                    <a:p>
                      <a:pPr algn="ctr"/>
                      <a:r>
                        <a:rPr lang="zh-CN" altLang="en-US" dirty="0">
                          <a:solidFill>
                            <a:schemeClr val="tx1"/>
                          </a:solidFill>
                        </a:rPr>
                        <a:t>周次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课上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课下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zh-CN" altLang="en-US" dirty="0">
                          <a:solidFill>
                            <a:schemeClr val="tx1"/>
                          </a:solidFill>
                        </a:rPr>
                        <a:t>重要时间节点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441294586"/>
                  </a:ext>
                </a:extLst>
              </a:tr>
              <a:tr h="370840">
                <a:tc>
                  <a:txBody>
                    <a:bodyPr/>
                    <a:lstStyle/>
                    <a:p>
                      <a:pPr algn="ctr"/>
                      <a:r>
                        <a:rPr lang="en-US" altLang="zh-CN" dirty="0">
                          <a:solidFill>
                            <a:schemeClr val="tx1"/>
                          </a:solidFill>
                        </a:rPr>
                        <a:t>11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贝叶斯网络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5-1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4</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79851774"/>
                  </a:ext>
                </a:extLst>
              </a:tr>
              <a:tr h="370840">
                <a:tc>
                  <a:txBody>
                    <a:bodyPr/>
                    <a:lstStyle/>
                    <a:p>
                      <a:pPr algn="ctr"/>
                      <a:r>
                        <a:rPr lang="en-US" altLang="zh-CN" dirty="0">
                          <a:solidFill>
                            <a:schemeClr val="tx1"/>
                          </a:solidFill>
                        </a:rPr>
                        <a:t>12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机器学习 </a:t>
                      </a:r>
                      <a:r>
                        <a:rPr lang="en-US" altLang="zh-CN" dirty="0">
                          <a:solidFill>
                            <a:schemeClr val="tx1"/>
                          </a:solidFill>
                        </a:rPr>
                        <a:t>I</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5-2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299063"/>
                  </a:ext>
                </a:extLst>
              </a:tr>
              <a:tr h="370840">
                <a:tc>
                  <a:txBody>
                    <a:bodyPr/>
                    <a:lstStyle/>
                    <a:p>
                      <a:pPr algn="ctr"/>
                      <a:r>
                        <a:rPr lang="en-US" altLang="zh-CN" dirty="0">
                          <a:solidFill>
                            <a:schemeClr val="tx1"/>
                          </a:solidFill>
                        </a:rPr>
                        <a:t>13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机器学习 </a:t>
                      </a:r>
                      <a:r>
                        <a:rPr lang="en-US" altLang="zh-CN" dirty="0">
                          <a:solidFill>
                            <a:schemeClr val="tx1"/>
                          </a:solidFill>
                        </a:rPr>
                        <a:t>II</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5-3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344932"/>
                  </a:ext>
                </a:extLst>
              </a:tr>
              <a:tr h="370840">
                <a:tc>
                  <a:txBody>
                    <a:bodyPr/>
                    <a:lstStyle/>
                    <a:p>
                      <a:pPr algn="ctr"/>
                      <a:r>
                        <a:rPr lang="en-US" altLang="zh-CN" dirty="0">
                          <a:solidFill>
                            <a:schemeClr val="tx1"/>
                          </a:solidFill>
                        </a:rPr>
                        <a:t>14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机器学习 </a:t>
                      </a:r>
                      <a:r>
                        <a:rPr lang="en-US" altLang="zh-CN" dirty="0">
                          <a:solidFill>
                            <a:schemeClr val="tx1"/>
                          </a:solidFill>
                        </a:rPr>
                        <a:t>III</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6-1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5</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78485771"/>
                  </a:ext>
                </a:extLst>
              </a:tr>
              <a:tr h="370840">
                <a:tc>
                  <a:txBody>
                    <a:bodyPr/>
                    <a:lstStyle/>
                    <a:p>
                      <a:pPr algn="ctr"/>
                      <a:r>
                        <a:rPr lang="en-US" altLang="zh-CN" dirty="0">
                          <a:solidFill>
                            <a:schemeClr val="tx1"/>
                          </a:solidFill>
                        </a:rPr>
                        <a:t>15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机器学习 </a:t>
                      </a:r>
                      <a:r>
                        <a:rPr lang="en-US" altLang="zh-CN" dirty="0">
                          <a:solidFill>
                            <a:schemeClr val="tx1"/>
                          </a:solidFill>
                        </a:rPr>
                        <a:t>IV</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6-2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2344444"/>
                  </a:ext>
                </a:extLst>
              </a:tr>
              <a:tr h="370840">
                <a:tc>
                  <a:txBody>
                    <a:bodyPr/>
                    <a:lstStyle/>
                    <a:p>
                      <a:pPr algn="ctr"/>
                      <a:r>
                        <a:rPr lang="en-US" altLang="zh-CN" dirty="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智能规划</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dirty="0">
                          <a:solidFill>
                            <a:schemeClr val="tx1"/>
                          </a:solidFill>
                        </a:rPr>
                        <a:t>实验</a:t>
                      </a:r>
                      <a:r>
                        <a:rPr lang="en-US" altLang="zh-CN" dirty="0">
                          <a:solidFill>
                            <a:schemeClr val="tx1"/>
                          </a:solidFill>
                        </a:rPr>
                        <a:t>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实验</a:t>
                      </a:r>
                      <a:r>
                        <a:rPr lang="en-US" altLang="zh-CN" dirty="0">
                          <a:solidFill>
                            <a:schemeClr val="tx1"/>
                          </a:solidFill>
                        </a:rPr>
                        <a:t>6</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77310079"/>
                  </a:ext>
                </a:extLst>
              </a:tr>
              <a:tr h="370840">
                <a:tc>
                  <a:txBody>
                    <a:bodyPr/>
                    <a:lstStyle/>
                    <a:p>
                      <a:pPr algn="ctr"/>
                      <a:r>
                        <a:rPr lang="en-US" altLang="zh-CN" dirty="0">
                          <a:solidFill>
                            <a:schemeClr val="tx1"/>
                          </a:solidFill>
                        </a:rPr>
                        <a:t>17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复习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实验</a:t>
                      </a:r>
                      <a:r>
                        <a:rPr lang="en-US" altLang="zh-CN" dirty="0">
                          <a:solidFill>
                            <a:schemeClr val="tx1"/>
                          </a:solidFill>
                        </a:rPr>
                        <a:t>7</a:t>
                      </a:r>
                      <a:r>
                        <a:rPr lang="zh-CN" altLang="en-US" dirty="0">
                          <a:solidFill>
                            <a:schemeClr val="tx1"/>
                          </a:solidFill>
                        </a:rPr>
                        <a:t>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648125269"/>
                  </a:ext>
                </a:extLst>
              </a:tr>
              <a:tr h="370840">
                <a:tc>
                  <a:txBody>
                    <a:bodyPr/>
                    <a:lstStyle/>
                    <a:p>
                      <a:pPr algn="ctr"/>
                      <a:r>
                        <a:rPr lang="en-US" altLang="zh-CN" dirty="0">
                          <a:solidFill>
                            <a:schemeClr val="tx1"/>
                          </a:solidFill>
                        </a:rPr>
                        <a:t>18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操作考试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559214"/>
                  </a:ext>
                </a:extLst>
              </a:tr>
              <a:tr h="370840">
                <a:tc>
                  <a:txBody>
                    <a:bodyPr/>
                    <a:lstStyle/>
                    <a:p>
                      <a:pPr algn="ctr"/>
                      <a:r>
                        <a:rPr lang="en-US" altLang="zh-CN" dirty="0">
                          <a:solidFill>
                            <a:schemeClr val="tx1"/>
                          </a:solidFill>
                        </a:rPr>
                        <a:t>19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期末验收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dirty="0">
                          <a:solidFill>
                            <a:schemeClr val="tx1"/>
                          </a:solidFill>
                        </a:rPr>
                        <a:t>操作报告提交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57613673"/>
                  </a:ext>
                </a:extLst>
              </a:tr>
            </a:tbl>
          </a:graphicData>
        </a:graphic>
      </p:graphicFrame>
      <p:sp>
        <p:nvSpPr>
          <p:cNvPr id="10" name="文本框 9">
            <a:extLst>
              <a:ext uri="{FF2B5EF4-FFF2-40B4-BE49-F238E27FC236}">
                <a16:creationId xmlns:a16="http://schemas.microsoft.com/office/drawing/2014/main" id="{C3CA7106-AA88-471E-8D20-C14EFBBE2E1A}"/>
              </a:ext>
            </a:extLst>
          </p:cNvPr>
          <p:cNvSpPr txBox="1"/>
          <p:nvPr/>
        </p:nvSpPr>
        <p:spPr>
          <a:xfrm>
            <a:off x="838200" y="5546558"/>
            <a:ext cx="6789038" cy="923330"/>
          </a:xfrm>
          <a:prstGeom prst="rect">
            <a:avLst/>
          </a:prstGeom>
          <a:noFill/>
        </p:spPr>
        <p:txBody>
          <a:bodyPr wrap="none" rtlCol="0">
            <a:spAutoFit/>
          </a:bodyPr>
          <a:lstStyle/>
          <a:p>
            <a:r>
              <a:rPr lang="zh-CN" altLang="en-US" dirty="0"/>
              <a:t>实验成绩评定方法（暂定）：</a:t>
            </a:r>
            <a:endParaRPr lang="en-US" altLang="zh-CN" dirty="0"/>
          </a:p>
          <a:p>
            <a:r>
              <a:rPr lang="zh-CN" altLang="en-US" dirty="0"/>
              <a:t>实验成绩（</a:t>
            </a:r>
            <a:r>
              <a:rPr lang="en-US" altLang="zh-CN" dirty="0"/>
              <a:t>100%</a:t>
            </a:r>
            <a:r>
              <a:rPr lang="zh-CN" altLang="en-US" dirty="0"/>
              <a:t>） </a:t>
            </a:r>
            <a:r>
              <a:rPr lang="en-US" altLang="zh-CN" dirty="0"/>
              <a:t>= </a:t>
            </a:r>
            <a:r>
              <a:rPr lang="zh-CN" altLang="en-US" dirty="0"/>
              <a:t>平时成绩（</a:t>
            </a:r>
            <a:r>
              <a:rPr lang="en-US" altLang="zh-CN" dirty="0"/>
              <a:t>80%</a:t>
            </a:r>
            <a:r>
              <a:rPr lang="zh-CN" altLang="en-US" dirty="0"/>
              <a:t>） </a:t>
            </a:r>
            <a:r>
              <a:rPr lang="en-US" altLang="zh-CN" dirty="0"/>
              <a:t>+ </a:t>
            </a:r>
            <a:r>
              <a:rPr lang="zh-CN" altLang="en-US" dirty="0"/>
              <a:t>操作考试（</a:t>
            </a:r>
            <a:r>
              <a:rPr lang="en-US" altLang="zh-CN" dirty="0"/>
              <a:t>20%</a:t>
            </a:r>
            <a:r>
              <a:rPr lang="zh-CN" altLang="en-US" dirty="0"/>
              <a:t>）</a:t>
            </a:r>
            <a:endParaRPr lang="en-US" altLang="zh-CN" dirty="0"/>
          </a:p>
          <a:p>
            <a:r>
              <a:rPr lang="zh-CN" altLang="en-US" dirty="0"/>
              <a:t>平时成绩（</a:t>
            </a:r>
            <a:r>
              <a:rPr lang="en-US" altLang="zh-CN" dirty="0"/>
              <a:t>100%</a:t>
            </a:r>
            <a:r>
              <a:rPr lang="zh-CN" altLang="en-US" dirty="0"/>
              <a:t>） </a:t>
            </a:r>
            <a:r>
              <a:rPr lang="en-US" altLang="zh-CN" dirty="0"/>
              <a:t>= </a:t>
            </a:r>
            <a:r>
              <a:rPr lang="zh-CN" altLang="en-US" dirty="0"/>
              <a:t>考勤与课堂表现（</a:t>
            </a:r>
            <a:r>
              <a:rPr lang="en-US" altLang="zh-CN" dirty="0"/>
              <a:t>15%</a:t>
            </a:r>
            <a:r>
              <a:rPr lang="zh-CN" altLang="en-US" dirty="0"/>
              <a:t>） </a:t>
            </a:r>
            <a:r>
              <a:rPr lang="en-US" altLang="zh-CN" dirty="0"/>
              <a:t>+ </a:t>
            </a:r>
            <a:r>
              <a:rPr lang="zh-CN" altLang="en-US" dirty="0"/>
              <a:t>平时实验（</a:t>
            </a:r>
            <a:r>
              <a:rPr lang="en-US" altLang="zh-CN" dirty="0"/>
              <a:t>85%</a:t>
            </a:r>
            <a:r>
              <a:rPr lang="zh-CN" altLang="en-US" dirty="0"/>
              <a:t>）</a:t>
            </a:r>
          </a:p>
        </p:txBody>
      </p:sp>
    </p:spTree>
    <p:extLst>
      <p:ext uri="{BB962C8B-B14F-4D97-AF65-F5344CB8AC3E}">
        <p14:creationId xmlns:p14="http://schemas.microsoft.com/office/powerpoint/2010/main" val="1263414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F81E9-E491-4989-9613-75AA8F224AAC}"/>
              </a:ext>
            </a:extLst>
          </p:cNvPr>
          <p:cNvSpPr>
            <a:spLocks noGrp="1"/>
          </p:cNvSpPr>
          <p:nvPr>
            <p:ph type="title"/>
          </p:nvPr>
        </p:nvSpPr>
        <p:spPr/>
        <p:txBody>
          <a:bodyPr/>
          <a:lstStyle/>
          <a:p>
            <a:r>
              <a:rPr lang="zh-CN" altLang="en-US" dirty="0"/>
              <a:t>列表：访问元素</a:t>
            </a:r>
          </a:p>
        </p:txBody>
      </p:sp>
      <p:sp>
        <p:nvSpPr>
          <p:cNvPr id="4" name="文本框 3">
            <a:extLst>
              <a:ext uri="{FF2B5EF4-FFF2-40B4-BE49-F238E27FC236}">
                <a16:creationId xmlns:a16="http://schemas.microsoft.com/office/drawing/2014/main" id="{82616A51-BA32-44BC-B6E5-8DCE4CFB942D}"/>
              </a:ext>
            </a:extLst>
          </p:cNvPr>
          <p:cNvSpPr txBox="1"/>
          <p:nvPr/>
        </p:nvSpPr>
        <p:spPr>
          <a:xfrm>
            <a:off x="838200" y="1855788"/>
            <a:ext cx="7277100" cy="3477875"/>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bicycles = ["trek", "</a:t>
            </a:r>
            <a:r>
              <a:rPr lang="en-US" altLang="zh-CN" sz="2200" dirty="0" err="1">
                <a:latin typeface="Times New Roman" panose="02020603050405020304" pitchFamily="18" charset="0"/>
                <a:cs typeface="Times New Roman" panose="02020603050405020304" pitchFamily="18" charset="0"/>
              </a:rPr>
              <a:t>cannondale</a:t>
            </a:r>
            <a:r>
              <a:rPr lang="en-US" altLang="zh-CN" sz="2200" dirty="0">
                <a:latin typeface="Times New Roman" panose="02020603050405020304" pitchFamily="18" charset="0"/>
                <a:cs typeface="Times New Roman" panose="02020603050405020304" pitchFamily="18" charset="0"/>
              </a:rPr>
              <a:t>", "redline", "specialized"]</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print(bicycles[0])</a:t>
            </a:r>
          </a:p>
          <a:p>
            <a:r>
              <a:rPr lang="en-US" altLang="zh-CN" sz="2200" dirty="0">
                <a:latin typeface="Times New Roman" panose="02020603050405020304" pitchFamily="18" charset="0"/>
                <a:cs typeface="Times New Roman" panose="02020603050405020304" pitchFamily="18" charset="0"/>
              </a:rPr>
              <a:t>print(bicycles[0].title())</a:t>
            </a:r>
          </a:p>
          <a:p>
            <a:r>
              <a:rPr lang="en-US" altLang="zh-CN" sz="2200" dirty="0">
                <a:latin typeface="Times New Roman" panose="02020603050405020304" pitchFamily="18" charset="0"/>
                <a:cs typeface="Times New Roman" panose="02020603050405020304" pitchFamily="18" charset="0"/>
              </a:rPr>
              <a:t>print(bicycles[1])</a:t>
            </a:r>
          </a:p>
          <a:p>
            <a:r>
              <a:rPr lang="en-US" altLang="zh-CN" sz="2200" dirty="0">
                <a:latin typeface="Times New Roman" panose="02020603050405020304" pitchFamily="18" charset="0"/>
                <a:cs typeface="Times New Roman" panose="02020603050405020304" pitchFamily="18" charset="0"/>
              </a:rPr>
              <a:t>print(bicycles[3])</a:t>
            </a:r>
          </a:p>
          <a:p>
            <a:r>
              <a:rPr lang="en-US" altLang="zh-CN" sz="2200" dirty="0">
                <a:latin typeface="Times New Roman" panose="02020603050405020304" pitchFamily="18" charset="0"/>
                <a:cs typeface="Times New Roman" panose="02020603050405020304" pitchFamily="18" charset="0"/>
              </a:rPr>
              <a:t>print(bicycles[-1])  </a:t>
            </a:r>
            <a:r>
              <a:rPr lang="en-US" altLang="zh-CN" sz="2200" dirty="0">
                <a:solidFill>
                  <a:srgbClr val="FF0000"/>
                </a:solidFill>
                <a:latin typeface="Times New Roman" panose="02020603050405020304" pitchFamily="18" charset="0"/>
                <a:cs typeface="Times New Roman" panose="02020603050405020304" pitchFamily="18" charset="0"/>
              </a:rPr>
              <a:t># access the last element in the list</a:t>
            </a:r>
          </a:p>
          <a:p>
            <a:r>
              <a:rPr lang="en-US" altLang="zh-CN" sz="2200" dirty="0">
                <a:latin typeface="Times New Roman" panose="02020603050405020304" pitchFamily="18" charset="0"/>
                <a:cs typeface="Times New Roman" panose="02020603050405020304" pitchFamily="18" charset="0"/>
              </a:rPr>
              <a:t>print(bicycles[-3])</a:t>
            </a:r>
          </a:p>
          <a:p>
            <a:r>
              <a:rPr lang="en-US" altLang="zh-CN" sz="2200" dirty="0">
                <a:latin typeface="Times New Roman" panose="02020603050405020304" pitchFamily="18" charset="0"/>
                <a:cs typeface="Times New Roman" panose="02020603050405020304" pitchFamily="18" charset="0"/>
              </a:rPr>
              <a:t>message = "My first bicycle was a " + bicycles[0].title() + "."</a:t>
            </a:r>
          </a:p>
          <a:p>
            <a:r>
              <a:rPr lang="en-US" altLang="zh-CN" sz="2200" dirty="0">
                <a:latin typeface="Times New Roman" panose="02020603050405020304" pitchFamily="18" charset="0"/>
                <a:cs typeface="Times New Roman" panose="02020603050405020304" pitchFamily="18" charset="0"/>
              </a:rPr>
              <a:t>print(message)</a:t>
            </a:r>
          </a:p>
        </p:txBody>
      </p:sp>
      <p:sp>
        <p:nvSpPr>
          <p:cNvPr id="5" name="矩形 4">
            <a:extLst>
              <a:ext uri="{FF2B5EF4-FFF2-40B4-BE49-F238E27FC236}">
                <a16:creationId xmlns:a16="http://schemas.microsoft.com/office/drawing/2014/main" id="{44A19DE7-86B3-41DE-A7B9-6C360A8A6E95}"/>
              </a:ext>
            </a:extLst>
          </p:cNvPr>
          <p:cNvSpPr/>
          <p:nvPr/>
        </p:nvSpPr>
        <p:spPr>
          <a:xfrm>
            <a:off x="8420100" y="3262580"/>
            <a:ext cx="3454400" cy="20710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trek</a:t>
            </a:r>
          </a:p>
          <a:p>
            <a:r>
              <a:rPr lang="en-US" altLang="zh-CN" dirty="0"/>
              <a:t>Trek</a:t>
            </a:r>
          </a:p>
          <a:p>
            <a:r>
              <a:rPr lang="en-US" altLang="zh-CN" dirty="0" err="1"/>
              <a:t>cannondale</a:t>
            </a:r>
            <a:endParaRPr lang="en-US" altLang="zh-CN" dirty="0"/>
          </a:p>
          <a:p>
            <a:r>
              <a:rPr lang="en-US" altLang="zh-CN" dirty="0"/>
              <a:t>specialized</a:t>
            </a:r>
          </a:p>
          <a:p>
            <a:r>
              <a:rPr lang="en-US" altLang="zh-CN" dirty="0"/>
              <a:t>specialized</a:t>
            </a:r>
          </a:p>
          <a:p>
            <a:r>
              <a:rPr lang="en-US" altLang="zh-CN" dirty="0" err="1"/>
              <a:t>cannondale</a:t>
            </a:r>
            <a:endParaRPr lang="en-US" altLang="zh-CN" dirty="0"/>
          </a:p>
          <a:p>
            <a:r>
              <a:rPr lang="en-US" altLang="zh-CN" dirty="0"/>
              <a:t>My first bicycle was a Trek.</a:t>
            </a:r>
          </a:p>
        </p:txBody>
      </p:sp>
      <p:sp>
        <p:nvSpPr>
          <p:cNvPr id="7" name="文本框 6">
            <a:extLst>
              <a:ext uri="{FF2B5EF4-FFF2-40B4-BE49-F238E27FC236}">
                <a16:creationId xmlns:a16="http://schemas.microsoft.com/office/drawing/2014/main" id="{F82020E7-4F08-472C-B9A5-98BB828E0EFB}"/>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6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AF8D6-2C85-4BE2-A7F3-6CF6E0ADE96F}"/>
              </a:ext>
            </a:extLst>
          </p:cNvPr>
          <p:cNvSpPr>
            <a:spLocks noGrp="1"/>
          </p:cNvSpPr>
          <p:nvPr>
            <p:ph type="title"/>
          </p:nvPr>
        </p:nvSpPr>
        <p:spPr/>
        <p:txBody>
          <a:bodyPr/>
          <a:lstStyle/>
          <a:p>
            <a:r>
              <a:rPr lang="zh-CN" altLang="en-US" dirty="0"/>
              <a:t>列表：</a:t>
            </a:r>
            <a:r>
              <a:rPr lang="zh-CN" altLang="en-US" dirty="0">
                <a:solidFill>
                  <a:srgbClr val="FF0000"/>
                </a:solidFill>
              </a:rPr>
              <a:t>修改</a:t>
            </a:r>
            <a:r>
              <a:rPr lang="zh-CN" altLang="en-US" dirty="0"/>
              <a:t>、添加和删除元素</a:t>
            </a:r>
          </a:p>
        </p:txBody>
      </p:sp>
      <p:sp>
        <p:nvSpPr>
          <p:cNvPr id="3" name="内容占位符 2">
            <a:extLst>
              <a:ext uri="{FF2B5EF4-FFF2-40B4-BE49-F238E27FC236}">
                <a16:creationId xmlns:a16="http://schemas.microsoft.com/office/drawing/2014/main" id="{391F1141-E50A-4AD1-9763-64D9AB74191F}"/>
              </a:ext>
            </a:extLst>
          </p:cNvPr>
          <p:cNvSpPr>
            <a:spLocks noGrp="1"/>
          </p:cNvSpPr>
          <p:nvPr>
            <p:ph idx="1"/>
          </p:nvPr>
        </p:nvSpPr>
        <p:spPr/>
        <p:txBody>
          <a:bodyPr/>
          <a:lstStyle/>
          <a:p>
            <a:r>
              <a:rPr lang="zh-CN" altLang="en-US" dirty="0"/>
              <a:t>修改</a:t>
            </a:r>
            <a:endParaRPr lang="en-US" altLang="zh-CN" dirty="0"/>
          </a:p>
          <a:p>
            <a:endParaRPr lang="en-US" altLang="zh-CN" dirty="0"/>
          </a:p>
          <a:p>
            <a:endParaRPr lang="en-US" altLang="zh-CN" dirty="0"/>
          </a:p>
          <a:p>
            <a:endParaRPr lang="en-US" altLang="zh-CN" dirty="0"/>
          </a:p>
          <a:p>
            <a:endParaRPr lang="en-US" altLang="zh-CN" dirty="0"/>
          </a:p>
          <a:p>
            <a:r>
              <a:rPr lang="zh-CN" altLang="en-US" dirty="0"/>
              <a:t>列表创建后，元素可在程序运行过程中</a:t>
            </a:r>
            <a:r>
              <a:rPr lang="zh-CN" altLang="en-US" dirty="0">
                <a:solidFill>
                  <a:srgbClr val="FF0000"/>
                </a:solidFill>
              </a:rPr>
              <a:t>动态</a:t>
            </a:r>
            <a:r>
              <a:rPr lang="zh-CN" altLang="en-US" dirty="0"/>
              <a:t>增删。</a:t>
            </a:r>
            <a:endParaRPr lang="en-US" altLang="zh-CN" dirty="0"/>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199B38A9-A31E-4F73-8E3E-210EE1CDEE9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85C6FF6-3D81-4936-B57B-52D1433FD3C2}"/>
              </a:ext>
            </a:extLst>
          </p:cNvPr>
          <p:cNvSpPr txBox="1"/>
          <p:nvPr/>
        </p:nvSpPr>
        <p:spPr>
          <a:xfrm>
            <a:off x="1155700" y="2383393"/>
            <a:ext cx="5664200"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motorcycles = ['</a:t>
            </a:r>
            <a:r>
              <a:rPr lang="en-US" altLang="zh-CN" sz="2200" dirty="0" err="1">
                <a:latin typeface="Times New Roman" panose="02020603050405020304" pitchFamily="18" charset="0"/>
                <a:cs typeface="Times New Roman" panose="02020603050405020304" pitchFamily="18" charset="0"/>
              </a:rPr>
              <a:t>honda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yamaha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suzuki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a:p>
            <a:r>
              <a:rPr lang="en-US" altLang="zh-CN" sz="2200" dirty="0">
                <a:latin typeface="Times New Roman" panose="02020603050405020304" pitchFamily="18" charset="0"/>
                <a:cs typeface="Times New Roman" panose="02020603050405020304" pitchFamily="18" charset="0"/>
              </a:rPr>
              <a:t>motorcycles[0] = '</a:t>
            </a:r>
            <a:r>
              <a:rPr lang="en-US" altLang="zh-CN" sz="2200" dirty="0" err="1">
                <a:latin typeface="Times New Roman" panose="02020603050405020304" pitchFamily="18" charset="0"/>
                <a:cs typeface="Times New Roman" panose="02020603050405020304" pitchFamily="18" charset="0"/>
              </a:rPr>
              <a:t>ducati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p:txBody>
      </p:sp>
      <p:sp>
        <p:nvSpPr>
          <p:cNvPr id="6" name="矩形 5">
            <a:extLst>
              <a:ext uri="{FF2B5EF4-FFF2-40B4-BE49-F238E27FC236}">
                <a16:creationId xmlns:a16="http://schemas.microsoft.com/office/drawing/2014/main" id="{A4CDFB1E-C857-4EC3-A321-DBA7C7C287CE}"/>
              </a:ext>
            </a:extLst>
          </p:cNvPr>
          <p:cNvSpPr/>
          <p:nvPr/>
        </p:nvSpPr>
        <p:spPr>
          <a:xfrm>
            <a:off x="7202257" y="3106668"/>
            <a:ext cx="3454400" cy="7087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honda</a:t>
            </a:r>
            <a:r>
              <a:rPr lang="en-US" altLang="zh-CN" dirty="0"/>
              <a:t>', '</a:t>
            </a:r>
            <a:r>
              <a:rPr lang="en-US" altLang="zh-CN" dirty="0" err="1"/>
              <a:t>yamaha</a:t>
            </a:r>
            <a:r>
              <a:rPr lang="en-US" altLang="zh-CN" dirty="0"/>
              <a:t>', '</a:t>
            </a:r>
            <a:r>
              <a:rPr lang="en-US" altLang="zh-CN" dirty="0" err="1"/>
              <a:t>suzuki</a:t>
            </a:r>
            <a:r>
              <a:rPr lang="en-US" altLang="zh-CN" dirty="0"/>
              <a:t>']</a:t>
            </a:r>
          </a:p>
          <a:p>
            <a:r>
              <a:rPr lang="en-US" altLang="zh-CN" dirty="0"/>
              <a:t>['</a:t>
            </a:r>
            <a:r>
              <a:rPr lang="en-US" altLang="zh-CN" dirty="0" err="1"/>
              <a:t>ducati</a:t>
            </a:r>
            <a:r>
              <a:rPr lang="en-US" altLang="zh-CN" dirty="0"/>
              <a:t>', '</a:t>
            </a:r>
            <a:r>
              <a:rPr lang="en-US" altLang="zh-CN" dirty="0" err="1"/>
              <a:t>yamaha</a:t>
            </a:r>
            <a:r>
              <a:rPr lang="en-US" altLang="zh-CN" dirty="0"/>
              <a:t>', '</a:t>
            </a:r>
            <a:r>
              <a:rPr lang="en-US" altLang="zh-CN" dirty="0" err="1"/>
              <a:t>suzuki</a:t>
            </a:r>
            <a:r>
              <a:rPr lang="en-US" altLang="zh-CN" dirty="0"/>
              <a:t>']</a:t>
            </a:r>
          </a:p>
        </p:txBody>
      </p:sp>
    </p:spTree>
    <p:extLst>
      <p:ext uri="{BB962C8B-B14F-4D97-AF65-F5344CB8AC3E}">
        <p14:creationId xmlns:p14="http://schemas.microsoft.com/office/powerpoint/2010/main" val="30743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AF8D6-2C85-4BE2-A7F3-6CF6E0ADE96F}"/>
              </a:ext>
            </a:extLst>
          </p:cNvPr>
          <p:cNvSpPr>
            <a:spLocks noGrp="1"/>
          </p:cNvSpPr>
          <p:nvPr>
            <p:ph type="title"/>
          </p:nvPr>
        </p:nvSpPr>
        <p:spPr/>
        <p:txBody>
          <a:bodyPr/>
          <a:lstStyle/>
          <a:p>
            <a:r>
              <a:rPr lang="zh-CN" altLang="en-US" dirty="0"/>
              <a:t>列表：修改、</a:t>
            </a:r>
            <a:r>
              <a:rPr lang="zh-CN" altLang="en-US" dirty="0">
                <a:solidFill>
                  <a:srgbClr val="FF0000"/>
                </a:solidFill>
              </a:rPr>
              <a:t>添加</a:t>
            </a:r>
            <a:r>
              <a:rPr lang="zh-CN" altLang="en-US" dirty="0"/>
              <a:t>和删除元素</a:t>
            </a:r>
          </a:p>
        </p:txBody>
      </p:sp>
      <p:sp>
        <p:nvSpPr>
          <p:cNvPr id="3" name="内容占位符 2">
            <a:extLst>
              <a:ext uri="{FF2B5EF4-FFF2-40B4-BE49-F238E27FC236}">
                <a16:creationId xmlns:a16="http://schemas.microsoft.com/office/drawing/2014/main" id="{391F1141-E50A-4AD1-9763-64D9AB74191F}"/>
              </a:ext>
            </a:extLst>
          </p:cNvPr>
          <p:cNvSpPr>
            <a:spLocks noGrp="1"/>
          </p:cNvSpPr>
          <p:nvPr>
            <p:ph sz="half" idx="1"/>
          </p:nvPr>
        </p:nvSpPr>
        <p:spPr/>
        <p:txBody>
          <a:bodyPr/>
          <a:lstStyle/>
          <a:p>
            <a:r>
              <a:rPr lang="zh-CN" altLang="en-US" dirty="0"/>
              <a:t>添加</a:t>
            </a:r>
            <a:endParaRPr lang="en-US" altLang="zh-CN" dirty="0"/>
          </a:p>
          <a:p>
            <a:endParaRPr lang="zh-CN" altLang="en-US" dirty="0"/>
          </a:p>
        </p:txBody>
      </p:sp>
      <p:sp>
        <p:nvSpPr>
          <p:cNvPr id="7" name="内容占位符 6">
            <a:extLst>
              <a:ext uri="{FF2B5EF4-FFF2-40B4-BE49-F238E27FC236}">
                <a16:creationId xmlns:a16="http://schemas.microsoft.com/office/drawing/2014/main" id="{D609CB5D-C900-42F8-BD26-AB17F0DBAF57}"/>
              </a:ext>
            </a:extLst>
          </p:cNvPr>
          <p:cNvSpPr>
            <a:spLocks noGrp="1"/>
          </p:cNvSpPr>
          <p:nvPr>
            <p:ph sz="half" idx="2"/>
          </p:nvPr>
        </p:nvSpPr>
        <p:spPr/>
        <p:txBody>
          <a:bodyPr/>
          <a:lstStyle/>
          <a:p>
            <a:endParaRPr lang="en-US" altLang="zh-CN" dirty="0"/>
          </a:p>
          <a:p>
            <a:r>
              <a:rPr lang="en-US" altLang="zh-CN" dirty="0"/>
              <a:t>append()</a:t>
            </a:r>
            <a:r>
              <a:rPr lang="zh-CN" altLang="en-US" dirty="0"/>
              <a:t>方法</a:t>
            </a:r>
            <a:endParaRPr lang="en-US" altLang="zh-CN" dirty="0"/>
          </a:p>
          <a:p>
            <a:pPr lvl="1"/>
            <a:r>
              <a:rPr lang="zh-CN" altLang="en-US" dirty="0"/>
              <a:t>在列表</a:t>
            </a:r>
            <a:r>
              <a:rPr lang="zh-CN" altLang="en-US" dirty="0">
                <a:solidFill>
                  <a:srgbClr val="FF0000"/>
                </a:solidFill>
              </a:rPr>
              <a:t>末尾</a:t>
            </a:r>
            <a:r>
              <a:rPr lang="zh-CN" altLang="en-US" dirty="0"/>
              <a:t>添加元素</a:t>
            </a:r>
            <a:endParaRPr lang="en-US" altLang="zh-CN" dirty="0"/>
          </a:p>
          <a:p>
            <a:endParaRPr lang="en-US" altLang="zh-CN" dirty="0"/>
          </a:p>
          <a:p>
            <a:r>
              <a:rPr lang="en-US" altLang="zh-CN" dirty="0"/>
              <a:t>insert()</a:t>
            </a:r>
            <a:r>
              <a:rPr lang="zh-CN" altLang="en-US" dirty="0"/>
              <a:t>方法</a:t>
            </a:r>
            <a:endParaRPr lang="en-US" altLang="zh-CN" dirty="0"/>
          </a:p>
          <a:p>
            <a:pPr lvl="1"/>
            <a:r>
              <a:rPr lang="zh-CN" altLang="en-US" dirty="0"/>
              <a:t>在列表中插入元素</a:t>
            </a:r>
            <a:endParaRPr lang="en-US" altLang="zh-CN" dirty="0"/>
          </a:p>
          <a:p>
            <a:pPr lvl="1"/>
            <a:r>
              <a:rPr lang="zh-CN" altLang="en-US" dirty="0"/>
              <a:t>第一个参数是插入位置</a:t>
            </a:r>
            <a:endParaRPr lang="en-US" altLang="zh-CN" dirty="0"/>
          </a:p>
          <a:p>
            <a:pPr lvl="1"/>
            <a:r>
              <a:rPr lang="zh-CN" altLang="en-US" dirty="0"/>
              <a:t>第二个参数是插入的值</a:t>
            </a:r>
          </a:p>
        </p:txBody>
      </p:sp>
      <p:sp>
        <p:nvSpPr>
          <p:cNvPr id="4" name="文本框 3">
            <a:extLst>
              <a:ext uri="{FF2B5EF4-FFF2-40B4-BE49-F238E27FC236}">
                <a16:creationId xmlns:a16="http://schemas.microsoft.com/office/drawing/2014/main" id="{199B38A9-A31E-4F73-8E3E-210EE1CDEE9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85C6FF6-3D81-4936-B57B-52D1433FD3C2}"/>
              </a:ext>
            </a:extLst>
          </p:cNvPr>
          <p:cNvSpPr txBox="1"/>
          <p:nvPr/>
        </p:nvSpPr>
        <p:spPr>
          <a:xfrm>
            <a:off x="1174816" y="2396093"/>
            <a:ext cx="4324283" cy="2800767"/>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motorcycles = []</a:t>
            </a:r>
          </a:p>
          <a:p>
            <a:r>
              <a:rPr lang="en-US" altLang="zh-CN" sz="2200" dirty="0" err="1">
                <a:latin typeface="Times New Roman" panose="02020603050405020304" pitchFamily="18" charset="0"/>
                <a:cs typeface="Times New Roman" panose="02020603050405020304" pitchFamily="18" charset="0"/>
              </a:rPr>
              <a:t>motorcycles.append</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honda</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motorcycles.append</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yamaha</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motorcycles.append</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suzuki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motorcycles.insert</a:t>
            </a:r>
            <a:r>
              <a:rPr lang="en-US" altLang="zh-CN" sz="2200" dirty="0">
                <a:latin typeface="Times New Roman" panose="02020603050405020304" pitchFamily="18" charset="0"/>
                <a:cs typeface="Times New Roman" panose="02020603050405020304" pitchFamily="18" charset="0"/>
              </a:rPr>
              <a:t>(0, '</a:t>
            </a:r>
            <a:r>
              <a:rPr lang="en-US" altLang="zh-CN" sz="2200" dirty="0" err="1">
                <a:latin typeface="Times New Roman" panose="02020603050405020304" pitchFamily="18" charset="0"/>
                <a:cs typeface="Times New Roman" panose="02020603050405020304" pitchFamily="18" charset="0"/>
              </a:rPr>
              <a:t>ducati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p:txBody>
      </p:sp>
      <p:sp>
        <p:nvSpPr>
          <p:cNvPr id="6" name="矩形 5">
            <a:extLst>
              <a:ext uri="{FF2B5EF4-FFF2-40B4-BE49-F238E27FC236}">
                <a16:creationId xmlns:a16="http://schemas.microsoft.com/office/drawing/2014/main" id="{A4CDFB1E-C857-4EC3-A321-DBA7C7C287CE}"/>
              </a:ext>
            </a:extLst>
          </p:cNvPr>
          <p:cNvSpPr/>
          <p:nvPr/>
        </p:nvSpPr>
        <p:spPr>
          <a:xfrm>
            <a:off x="1174817" y="5559378"/>
            <a:ext cx="4324283" cy="7087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honda</a:t>
            </a:r>
            <a:r>
              <a:rPr lang="en-US" altLang="zh-CN" dirty="0"/>
              <a:t>', '</a:t>
            </a:r>
            <a:r>
              <a:rPr lang="en-US" altLang="zh-CN" dirty="0" err="1"/>
              <a:t>yamaha</a:t>
            </a:r>
            <a:r>
              <a:rPr lang="en-US" altLang="zh-CN" dirty="0"/>
              <a:t>', '</a:t>
            </a:r>
            <a:r>
              <a:rPr lang="en-US" altLang="zh-CN" dirty="0" err="1"/>
              <a:t>suzuki</a:t>
            </a:r>
            <a:r>
              <a:rPr lang="en-US" altLang="zh-CN" dirty="0"/>
              <a:t>']</a:t>
            </a:r>
          </a:p>
          <a:p>
            <a:r>
              <a:rPr lang="en-US" altLang="zh-CN" dirty="0"/>
              <a:t>['</a:t>
            </a:r>
            <a:r>
              <a:rPr lang="en-US" altLang="zh-CN" dirty="0" err="1"/>
              <a:t>ducati</a:t>
            </a:r>
            <a:r>
              <a:rPr lang="en-US" altLang="zh-CN" dirty="0"/>
              <a:t>', '</a:t>
            </a:r>
            <a:r>
              <a:rPr lang="en-US" altLang="zh-CN" dirty="0" err="1"/>
              <a:t>honda</a:t>
            </a:r>
            <a:r>
              <a:rPr lang="en-US" altLang="zh-CN" dirty="0"/>
              <a:t>', '</a:t>
            </a:r>
            <a:r>
              <a:rPr lang="en-US" altLang="zh-CN" dirty="0" err="1"/>
              <a:t>yamaha</a:t>
            </a:r>
            <a:r>
              <a:rPr lang="en-US" altLang="zh-CN" dirty="0"/>
              <a:t>', '</a:t>
            </a:r>
            <a:r>
              <a:rPr lang="en-US" altLang="zh-CN" dirty="0" err="1"/>
              <a:t>suzuki</a:t>
            </a:r>
            <a:r>
              <a:rPr lang="en-US" altLang="zh-CN" dirty="0"/>
              <a:t>']</a:t>
            </a:r>
          </a:p>
        </p:txBody>
      </p:sp>
    </p:spTree>
    <p:extLst>
      <p:ext uri="{BB962C8B-B14F-4D97-AF65-F5344CB8AC3E}">
        <p14:creationId xmlns:p14="http://schemas.microsoft.com/office/powerpoint/2010/main" val="42609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AF8D6-2C85-4BE2-A7F3-6CF6E0ADE96F}"/>
              </a:ext>
            </a:extLst>
          </p:cNvPr>
          <p:cNvSpPr>
            <a:spLocks noGrp="1"/>
          </p:cNvSpPr>
          <p:nvPr>
            <p:ph type="title"/>
          </p:nvPr>
        </p:nvSpPr>
        <p:spPr/>
        <p:txBody>
          <a:bodyPr/>
          <a:lstStyle/>
          <a:p>
            <a:r>
              <a:rPr lang="zh-CN" altLang="en-US" dirty="0"/>
              <a:t>列表：修改、添加和</a:t>
            </a:r>
            <a:r>
              <a:rPr lang="zh-CN" altLang="en-US" dirty="0">
                <a:solidFill>
                  <a:srgbClr val="FF0000"/>
                </a:solidFill>
              </a:rPr>
              <a:t>删除</a:t>
            </a:r>
            <a:r>
              <a:rPr lang="zh-CN" altLang="en-US" dirty="0"/>
              <a:t>元素</a:t>
            </a:r>
          </a:p>
        </p:txBody>
      </p:sp>
      <p:sp>
        <p:nvSpPr>
          <p:cNvPr id="3" name="内容占位符 2">
            <a:extLst>
              <a:ext uri="{FF2B5EF4-FFF2-40B4-BE49-F238E27FC236}">
                <a16:creationId xmlns:a16="http://schemas.microsoft.com/office/drawing/2014/main" id="{391F1141-E50A-4AD1-9763-64D9AB74191F}"/>
              </a:ext>
            </a:extLst>
          </p:cNvPr>
          <p:cNvSpPr>
            <a:spLocks noGrp="1"/>
          </p:cNvSpPr>
          <p:nvPr>
            <p:ph sz="half" idx="1"/>
          </p:nvPr>
        </p:nvSpPr>
        <p:spPr/>
        <p:txBody>
          <a:bodyPr/>
          <a:lstStyle/>
          <a:p>
            <a:r>
              <a:rPr lang="zh-CN" altLang="en-US" dirty="0"/>
              <a:t>使用</a:t>
            </a:r>
            <a:r>
              <a:rPr lang="en-US" altLang="zh-CN" dirty="0"/>
              <a:t>del</a:t>
            </a:r>
            <a:r>
              <a:rPr lang="zh-CN" altLang="en-US" dirty="0"/>
              <a:t>语句删除元素</a:t>
            </a:r>
          </a:p>
        </p:txBody>
      </p:sp>
      <p:sp>
        <p:nvSpPr>
          <p:cNvPr id="10" name="内容占位符 9">
            <a:extLst>
              <a:ext uri="{FF2B5EF4-FFF2-40B4-BE49-F238E27FC236}">
                <a16:creationId xmlns:a16="http://schemas.microsoft.com/office/drawing/2014/main" id="{4064368C-6094-4DB6-BF2C-0E7377AE2D50}"/>
              </a:ext>
            </a:extLst>
          </p:cNvPr>
          <p:cNvSpPr>
            <a:spLocks noGrp="1"/>
          </p:cNvSpPr>
          <p:nvPr>
            <p:ph sz="half" idx="2"/>
          </p:nvPr>
        </p:nvSpPr>
        <p:spPr>
          <a:xfrm>
            <a:off x="6172200" y="1825625"/>
            <a:ext cx="5544840" cy="4351338"/>
          </a:xfrm>
        </p:spPr>
        <p:txBody>
          <a:bodyPr/>
          <a:lstStyle/>
          <a:p>
            <a:r>
              <a:rPr lang="zh-CN" altLang="en-US" dirty="0"/>
              <a:t>根据值删除元素（</a:t>
            </a:r>
            <a:r>
              <a:rPr lang="en-US" altLang="zh-CN" dirty="0"/>
              <a:t>remove</a:t>
            </a:r>
            <a:r>
              <a:rPr lang="zh-CN" altLang="en-US" dirty="0"/>
              <a:t>方法）</a:t>
            </a:r>
          </a:p>
        </p:txBody>
      </p:sp>
      <p:sp>
        <p:nvSpPr>
          <p:cNvPr id="4" name="文本框 3">
            <a:extLst>
              <a:ext uri="{FF2B5EF4-FFF2-40B4-BE49-F238E27FC236}">
                <a16:creationId xmlns:a16="http://schemas.microsoft.com/office/drawing/2014/main" id="{199B38A9-A31E-4F73-8E3E-210EE1CDEE9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85C6FF6-3D81-4936-B57B-52D1433FD3C2}"/>
              </a:ext>
            </a:extLst>
          </p:cNvPr>
          <p:cNvSpPr txBox="1"/>
          <p:nvPr/>
        </p:nvSpPr>
        <p:spPr>
          <a:xfrm>
            <a:off x="930308" y="2398573"/>
            <a:ext cx="4997384"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motorcycles = ['</a:t>
            </a:r>
            <a:r>
              <a:rPr lang="en-US" altLang="zh-CN" sz="2200" dirty="0" err="1">
                <a:latin typeface="Times New Roman" panose="02020603050405020304" pitchFamily="18" charset="0"/>
                <a:cs typeface="Times New Roman" panose="02020603050405020304" pitchFamily="18" charset="0"/>
              </a:rPr>
              <a:t>honda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yamaha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suzuki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a:p>
            <a:r>
              <a:rPr lang="en-US" altLang="zh-CN" sz="2200" dirty="0">
                <a:latin typeface="Times New Roman" panose="02020603050405020304" pitchFamily="18" charset="0"/>
                <a:cs typeface="Times New Roman" panose="02020603050405020304" pitchFamily="18" charset="0"/>
              </a:rPr>
              <a:t>del motorcycles[1]</a:t>
            </a:r>
          </a:p>
          <a:p>
            <a:r>
              <a:rPr lang="en-US" altLang="zh-CN" sz="2200" dirty="0">
                <a:latin typeface="Times New Roman" panose="02020603050405020304" pitchFamily="18" charset="0"/>
                <a:cs typeface="Times New Roman" panose="02020603050405020304" pitchFamily="18" charset="0"/>
              </a:rPr>
              <a:t>print(motorcycles)</a:t>
            </a:r>
          </a:p>
        </p:txBody>
      </p:sp>
      <p:sp>
        <p:nvSpPr>
          <p:cNvPr id="6" name="矩形 5">
            <a:extLst>
              <a:ext uri="{FF2B5EF4-FFF2-40B4-BE49-F238E27FC236}">
                <a16:creationId xmlns:a16="http://schemas.microsoft.com/office/drawing/2014/main" id="{A4CDFB1E-C857-4EC3-A321-DBA7C7C287CE}"/>
              </a:ext>
            </a:extLst>
          </p:cNvPr>
          <p:cNvSpPr/>
          <p:nvPr/>
        </p:nvSpPr>
        <p:spPr>
          <a:xfrm>
            <a:off x="930309" y="4063675"/>
            <a:ext cx="4997384" cy="7087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honda</a:t>
            </a:r>
            <a:r>
              <a:rPr lang="en-US" altLang="zh-CN" dirty="0"/>
              <a:t>', '</a:t>
            </a:r>
            <a:r>
              <a:rPr lang="en-US" altLang="zh-CN" dirty="0" err="1"/>
              <a:t>yamaha</a:t>
            </a:r>
            <a:r>
              <a:rPr lang="en-US" altLang="zh-CN" dirty="0"/>
              <a:t>', '</a:t>
            </a:r>
            <a:r>
              <a:rPr lang="en-US" altLang="zh-CN" dirty="0" err="1"/>
              <a:t>suzuki</a:t>
            </a:r>
            <a:r>
              <a:rPr lang="en-US" altLang="zh-CN" dirty="0"/>
              <a:t>']</a:t>
            </a:r>
          </a:p>
          <a:p>
            <a:r>
              <a:rPr lang="en-US" altLang="zh-CN" dirty="0"/>
              <a:t>['</a:t>
            </a:r>
            <a:r>
              <a:rPr lang="en-US" altLang="zh-CN" dirty="0" err="1"/>
              <a:t>honda</a:t>
            </a:r>
            <a:r>
              <a:rPr lang="en-US" altLang="zh-CN" dirty="0"/>
              <a:t>', '</a:t>
            </a:r>
            <a:r>
              <a:rPr lang="en-US" altLang="zh-CN" dirty="0" err="1"/>
              <a:t>suzuki</a:t>
            </a:r>
            <a:r>
              <a:rPr lang="en-US" altLang="zh-CN" dirty="0"/>
              <a:t>']</a:t>
            </a:r>
          </a:p>
        </p:txBody>
      </p:sp>
      <p:sp>
        <p:nvSpPr>
          <p:cNvPr id="11" name="文本框 10">
            <a:extLst>
              <a:ext uri="{FF2B5EF4-FFF2-40B4-BE49-F238E27FC236}">
                <a16:creationId xmlns:a16="http://schemas.microsoft.com/office/drawing/2014/main" id="{10FEDDD7-90D5-44A7-8505-566E5E65B759}"/>
              </a:ext>
            </a:extLst>
          </p:cNvPr>
          <p:cNvSpPr txBox="1"/>
          <p:nvPr/>
        </p:nvSpPr>
        <p:spPr>
          <a:xfrm>
            <a:off x="6264307" y="2398573"/>
            <a:ext cx="4997384"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motorcycles = ['</a:t>
            </a:r>
            <a:r>
              <a:rPr lang="en-US" altLang="zh-CN" sz="2200" dirty="0" err="1">
                <a:latin typeface="Times New Roman" panose="02020603050405020304" pitchFamily="18" charset="0"/>
                <a:cs typeface="Times New Roman" panose="02020603050405020304" pitchFamily="18" charset="0"/>
              </a:rPr>
              <a:t>honda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yamaha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suzuki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a:p>
            <a:r>
              <a:rPr lang="en-US" altLang="zh-CN" sz="2200" dirty="0" err="1">
                <a:latin typeface="Times New Roman" panose="02020603050405020304" pitchFamily="18" charset="0"/>
                <a:cs typeface="Times New Roman" panose="02020603050405020304" pitchFamily="18" charset="0"/>
              </a:rPr>
              <a:t>motorcycles.remove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yamaha</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print(motorcycles)</a:t>
            </a:r>
          </a:p>
        </p:txBody>
      </p:sp>
      <p:sp>
        <p:nvSpPr>
          <p:cNvPr id="12" name="矩形 11">
            <a:extLst>
              <a:ext uri="{FF2B5EF4-FFF2-40B4-BE49-F238E27FC236}">
                <a16:creationId xmlns:a16="http://schemas.microsoft.com/office/drawing/2014/main" id="{45A6AB69-402B-4587-B327-D20308398F32}"/>
              </a:ext>
            </a:extLst>
          </p:cNvPr>
          <p:cNvSpPr/>
          <p:nvPr/>
        </p:nvSpPr>
        <p:spPr>
          <a:xfrm>
            <a:off x="6264307" y="4063674"/>
            <a:ext cx="4997384" cy="7087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honda</a:t>
            </a:r>
            <a:r>
              <a:rPr lang="en-US" altLang="zh-CN" dirty="0"/>
              <a:t>', '</a:t>
            </a:r>
            <a:r>
              <a:rPr lang="en-US" altLang="zh-CN" dirty="0" err="1"/>
              <a:t>yamaha</a:t>
            </a:r>
            <a:r>
              <a:rPr lang="en-US" altLang="zh-CN" dirty="0"/>
              <a:t>', '</a:t>
            </a:r>
            <a:r>
              <a:rPr lang="en-US" altLang="zh-CN" dirty="0" err="1"/>
              <a:t>suzuki</a:t>
            </a:r>
            <a:r>
              <a:rPr lang="en-US" altLang="zh-CN" dirty="0"/>
              <a:t>']</a:t>
            </a:r>
          </a:p>
          <a:p>
            <a:r>
              <a:rPr lang="en-US" altLang="zh-CN" dirty="0"/>
              <a:t>['</a:t>
            </a:r>
            <a:r>
              <a:rPr lang="en-US" altLang="zh-CN" dirty="0" err="1"/>
              <a:t>honda</a:t>
            </a:r>
            <a:r>
              <a:rPr lang="en-US" altLang="zh-CN" dirty="0"/>
              <a:t>', '</a:t>
            </a:r>
            <a:r>
              <a:rPr lang="en-US" altLang="zh-CN" dirty="0" err="1"/>
              <a:t>suzuki</a:t>
            </a:r>
            <a:r>
              <a:rPr lang="en-US" altLang="zh-CN" dirty="0"/>
              <a:t>']</a:t>
            </a:r>
          </a:p>
        </p:txBody>
      </p:sp>
    </p:spTree>
    <p:extLst>
      <p:ext uri="{BB962C8B-B14F-4D97-AF65-F5344CB8AC3E}">
        <p14:creationId xmlns:p14="http://schemas.microsoft.com/office/powerpoint/2010/main" val="131998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AF8D6-2C85-4BE2-A7F3-6CF6E0ADE96F}"/>
              </a:ext>
            </a:extLst>
          </p:cNvPr>
          <p:cNvSpPr>
            <a:spLocks noGrp="1"/>
          </p:cNvSpPr>
          <p:nvPr>
            <p:ph type="title"/>
          </p:nvPr>
        </p:nvSpPr>
        <p:spPr/>
        <p:txBody>
          <a:bodyPr/>
          <a:lstStyle/>
          <a:p>
            <a:r>
              <a:rPr lang="zh-CN" altLang="en-US" dirty="0"/>
              <a:t>列表：修改、添加和</a:t>
            </a:r>
            <a:r>
              <a:rPr lang="zh-CN" altLang="en-US" dirty="0">
                <a:solidFill>
                  <a:srgbClr val="FF0000"/>
                </a:solidFill>
              </a:rPr>
              <a:t>删除</a:t>
            </a:r>
            <a:r>
              <a:rPr lang="zh-CN" altLang="en-US" dirty="0"/>
              <a:t>元素</a:t>
            </a:r>
          </a:p>
        </p:txBody>
      </p:sp>
      <p:sp>
        <p:nvSpPr>
          <p:cNvPr id="3" name="内容占位符 2">
            <a:extLst>
              <a:ext uri="{FF2B5EF4-FFF2-40B4-BE49-F238E27FC236}">
                <a16:creationId xmlns:a16="http://schemas.microsoft.com/office/drawing/2014/main" id="{391F1141-E50A-4AD1-9763-64D9AB74191F}"/>
              </a:ext>
            </a:extLst>
          </p:cNvPr>
          <p:cNvSpPr>
            <a:spLocks noGrp="1"/>
          </p:cNvSpPr>
          <p:nvPr>
            <p:ph idx="1"/>
          </p:nvPr>
        </p:nvSpPr>
        <p:spPr/>
        <p:txBody>
          <a:bodyPr/>
          <a:lstStyle/>
          <a:p>
            <a:r>
              <a:rPr lang="zh-CN" altLang="en-US" dirty="0"/>
              <a:t>使用</a:t>
            </a:r>
            <a:r>
              <a:rPr lang="en-US" altLang="zh-CN" dirty="0"/>
              <a:t>pop()</a:t>
            </a:r>
            <a:r>
              <a:rPr lang="zh-CN" altLang="en-US" dirty="0"/>
              <a:t>方法弹出（任何位置的）元素</a:t>
            </a:r>
          </a:p>
        </p:txBody>
      </p:sp>
      <p:sp>
        <p:nvSpPr>
          <p:cNvPr id="4" name="文本框 3">
            <a:extLst>
              <a:ext uri="{FF2B5EF4-FFF2-40B4-BE49-F238E27FC236}">
                <a16:creationId xmlns:a16="http://schemas.microsoft.com/office/drawing/2014/main" id="{199B38A9-A31E-4F73-8E3E-210EE1CDEE9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85C6FF6-3D81-4936-B57B-52D1433FD3C2}"/>
              </a:ext>
            </a:extLst>
          </p:cNvPr>
          <p:cNvSpPr txBox="1"/>
          <p:nvPr/>
        </p:nvSpPr>
        <p:spPr>
          <a:xfrm>
            <a:off x="1185911" y="2389488"/>
            <a:ext cx="10140637" cy="4154984"/>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motorcycles = ['</a:t>
            </a:r>
            <a:r>
              <a:rPr lang="en-US" altLang="zh-CN" sz="2400" dirty="0" err="1">
                <a:latin typeface="Times New Roman" panose="02020603050405020304" pitchFamily="18" charset="0"/>
                <a:cs typeface="Times New Roman" panose="02020603050405020304" pitchFamily="18" charset="0"/>
              </a:rPr>
              <a:t>honda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yamaha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suzuki</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print(motorcycles)</a:t>
            </a:r>
          </a:p>
          <a:p>
            <a:r>
              <a:rPr lang="en-US" altLang="zh-CN" sz="2400" dirty="0" err="1">
                <a:latin typeface="Times New Roman" panose="02020603050405020304" pitchFamily="18" charset="0"/>
                <a:cs typeface="Times New Roman" panose="02020603050405020304" pitchFamily="18" charset="0"/>
              </a:rPr>
              <a:t>last_owned</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motorcycles.pop</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print("The last motorcycle I owned was a " + </a:t>
            </a:r>
            <a:r>
              <a:rPr lang="en-US" altLang="zh-CN" sz="2400" dirty="0" err="1">
                <a:latin typeface="Times New Roman" panose="02020603050405020304" pitchFamily="18" charset="0"/>
                <a:cs typeface="Times New Roman" panose="02020603050405020304" pitchFamily="18" charset="0"/>
              </a:rPr>
              <a:t>last_owned.title</a:t>
            </a:r>
            <a:r>
              <a:rPr lang="en-US" altLang="zh-CN" sz="2400" dirty="0">
                <a:latin typeface="Times New Roman" panose="02020603050405020304" pitchFamily="18" charset="0"/>
                <a:cs typeface="Times New Roman" panose="02020603050405020304" pitchFamily="18" charset="0"/>
              </a:rPr>
              <a:t>() + ".")</a:t>
            </a:r>
          </a:p>
          <a:p>
            <a:r>
              <a:rPr lang="en-US" altLang="zh-CN" sz="2400" dirty="0">
                <a:latin typeface="Times New Roman" panose="02020603050405020304" pitchFamily="18" charset="0"/>
                <a:cs typeface="Times New Roman" panose="02020603050405020304" pitchFamily="18" charset="0"/>
              </a:rPr>
              <a:t>print(motorcycles)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motorcycles = ['</a:t>
            </a:r>
            <a:r>
              <a:rPr lang="en-US" altLang="zh-CN" sz="2400" dirty="0" err="1">
                <a:latin typeface="Times New Roman" panose="02020603050405020304" pitchFamily="18" charset="0"/>
                <a:cs typeface="Times New Roman" panose="02020603050405020304" pitchFamily="18" charset="0"/>
              </a:rPr>
              <a:t>honda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yamaha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suzuki</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print(motorcycles)</a:t>
            </a:r>
          </a:p>
          <a:p>
            <a:r>
              <a:rPr lang="en-US" altLang="zh-CN" sz="2400" dirty="0" err="1">
                <a:latin typeface="Times New Roman" panose="02020603050405020304" pitchFamily="18" charset="0"/>
                <a:cs typeface="Times New Roman" panose="02020603050405020304" pitchFamily="18" charset="0"/>
              </a:rPr>
              <a:t>second_owned</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motorcycles.pop</a:t>
            </a:r>
            <a:r>
              <a:rPr lang="en-US" altLang="zh-CN" sz="2400" dirty="0">
                <a:latin typeface="Times New Roman" panose="02020603050405020304" pitchFamily="18" charset="0"/>
                <a:cs typeface="Times New Roman" panose="02020603050405020304" pitchFamily="18" charset="0"/>
              </a:rPr>
              <a:t>(1)</a:t>
            </a:r>
          </a:p>
          <a:p>
            <a:r>
              <a:rPr lang="en-US" altLang="zh-CN" sz="2400" dirty="0">
                <a:latin typeface="Times New Roman" panose="02020603050405020304" pitchFamily="18" charset="0"/>
                <a:cs typeface="Times New Roman" panose="02020603050405020304" pitchFamily="18" charset="0"/>
              </a:rPr>
              <a:t>print("The second motorcycle I owned was a " + </a:t>
            </a:r>
            <a:r>
              <a:rPr lang="en-US" altLang="zh-CN" sz="2400" dirty="0" err="1">
                <a:latin typeface="Times New Roman" panose="02020603050405020304" pitchFamily="18" charset="0"/>
                <a:cs typeface="Times New Roman" panose="02020603050405020304" pitchFamily="18" charset="0"/>
              </a:rPr>
              <a:t>second_owned.title</a:t>
            </a:r>
            <a:r>
              <a:rPr lang="en-US" altLang="zh-CN" sz="2400" dirty="0">
                <a:latin typeface="Times New Roman" panose="02020603050405020304" pitchFamily="18" charset="0"/>
                <a:cs typeface="Times New Roman" panose="02020603050405020304" pitchFamily="18" charset="0"/>
              </a:rPr>
              <a:t>() + ".")</a:t>
            </a:r>
          </a:p>
          <a:p>
            <a:r>
              <a:rPr lang="en-US" altLang="zh-CN" sz="2400" dirty="0">
                <a:latin typeface="Times New Roman" panose="02020603050405020304" pitchFamily="18" charset="0"/>
                <a:cs typeface="Times New Roman" panose="02020603050405020304" pitchFamily="18" charset="0"/>
              </a:rPr>
              <a:t>print(motorcycles)</a:t>
            </a:r>
          </a:p>
        </p:txBody>
      </p:sp>
      <p:sp>
        <p:nvSpPr>
          <p:cNvPr id="14" name="矩形 13">
            <a:extLst>
              <a:ext uri="{FF2B5EF4-FFF2-40B4-BE49-F238E27FC236}">
                <a16:creationId xmlns:a16="http://schemas.microsoft.com/office/drawing/2014/main" id="{71C0CAF0-779F-487C-A96D-FFBDBF912954}"/>
              </a:ext>
            </a:extLst>
          </p:cNvPr>
          <p:cNvSpPr/>
          <p:nvPr/>
        </p:nvSpPr>
        <p:spPr>
          <a:xfrm>
            <a:off x="6906946" y="151107"/>
            <a:ext cx="4975194" cy="19350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dirty="0"/>
              <a:t>['honda', 'yamaha', 'suzuki']</a:t>
            </a:r>
          </a:p>
          <a:p>
            <a:r>
              <a:rPr lang="zh-CN" altLang="en-US" dirty="0"/>
              <a:t>The last motorcycle I owned was a Suzuki.</a:t>
            </a:r>
          </a:p>
          <a:p>
            <a:r>
              <a:rPr lang="zh-CN" altLang="en-US" dirty="0"/>
              <a:t>['honda', 'yamaha']</a:t>
            </a:r>
          </a:p>
          <a:p>
            <a:r>
              <a:rPr lang="zh-CN" altLang="en-US" dirty="0"/>
              <a:t>['honda', 'yamaha', 'suzuki']</a:t>
            </a:r>
          </a:p>
          <a:p>
            <a:r>
              <a:rPr lang="zh-CN" altLang="en-US" dirty="0"/>
              <a:t>The second motorcycle I owned was a Yamaha.</a:t>
            </a:r>
          </a:p>
          <a:p>
            <a:r>
              <a:rPr lang="zh-CN" altLang="en-US" dirty="0"/>
              <a:t>['honda', 'suzuki']</a:t>
            </a:r>
          </a:p>
        </p:txBody>
      </p:sp>
    </p:spTree>
    <p:extLst>
      <p:ext uri="{BB962C8B-B14F-4D97-AF65-F5344CB8AC3E}">
        <p14:creationId xmlns:p14="http://schemas.microsoft.com/office/powerpoint/2010/main" val="226631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wipe(up)">
                                      <p:cBhvr>
                                        <p:cTn id="7" dur="500"/>
                                        <p:tgtEl>
                                          <p:spTgt spid="1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up)">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up)">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up)">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wipe(up)">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wipe(up)">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wipe(up)">
                                      <p:cBhvr>
                                        <p:cTn id="3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C8493-FF3D-4697-B518-C0150EE4777F}"/>
              </a:ext>
            </a:extLst>
          </p:cNvPr>
          <p:cNvSpPr>
            <a:spLocks noGrp="1"/>
          </p:cNvSpPr>
          <p:nvPr>
            <p:ph type="title"/>
          </p:nvPr>
        </p:nvSpPr>
        <p:spPr/>
        <p:txBody>
          <a:bodyPr/>
          <a:lstStyle/>
          <a:p>
            <a:r>
              <a:rPr lang="zh-CN" altLang="en-US" dirty="0"/>
              <a:t>列表：长度</a:t>
            </a:r>
          </a:p>
        </p:txBody>
      </p:sp>
      <p:sp>
        <p:nvSpPr>
          <p:cNvPr id="3" name="内容占位符 2">
            <a:extLst>
              <a:ext uri="{FF2B5EF4-FFF2-40B4-BE49-F238E27FC236}">
                <a16:creationId xmlns:a16="http://schemas.microsoft.com/office/drawing/2014/main" id="{295E4B04-B487-4937-84D3-550D70AA7916}"/>
              </a:ext>
            </a:extLst>
          </p:cNvPr>
          <p:cNvSpPr>
            <a:spLocks noGrp="1"/>
          </p:cNvSpPr>
          <p:nvPr>
            <p:ph idx="1"/>
          </p:nvPr>
        </p:nvSpPr>
        <p:spPr/>
        <p:txBody>
          <a:bodyPr/>
          <a:lstStyle/>
          <a:p>
            <a:r>
              <a:rPr lang="zh-CN" altLang="en-US" dirty="0"/>
              <a:t>内置函数</a:t>
            </a:r>
            <a:r>
              <a:rPr lang="en-US" altLang="zh-CN" dirty="0" err="1"/>
              <a:t>len</a:t>
            </a:r>
            <a:r>
              <a:rPr lang="en-US" altLang="zh-CN" dirty="0"/>
              <a:t>()</a:t>
            </a:r>
          </a:p>
          <a:p>
            <a:endParaRPr lang="zh-CN" altLang="en-US" dirty="0"/>
          </a:p>
        </p:txBody>
      </p:sp>
      <p:sp>
        <p:nvSpPr>
          <p:cNvPr id="4" name="文本框 3">
            <a:extLst>
              <a:ext uri="{FF2B5EF4-FFF2-40B4-BE49-F238E27FC236}">
                <a16:creationId xmlns:a16="http://schemas.microsoft.com/office/drawing/2014/main" id="{D91A58D6-29F2-487F-B5A7-2546A3F1113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566E74D-3FB9-44B6-BC83-6457106BF259}"/>
              </a:ext>
            </a:extLst>
          </p:cNvPr>
          <p:cNvSpPr txBox="1"/>
          <p:nvPr/>
        </p:nvSpPr>
        <p:spPr>
          <a:xfrm>
            <a:off x="1098615" y="2639095"/>
            <a:ext cx="4997384"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cars = ['</a:t>
            </a:r>
            <a:r>
              <a:rPr lang="en-US" altLang="zh-CN" sz="2200" dirty="0" err="1">
                <a:latin typeface="Times New Roman" panose="02020603050405020304" pitchFamily="18" charset="0"/>
                <a:cs typeface="Times New Roman" panose="02020603050405020304" pitchFamily="18" charset="0"/>
              </a:rPr>
              <a:t>bmw</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audi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toyota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subaru</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len</a:t>
            </a:r>
            <a:r>
              <a:rPr lang="en-US" altLang="zh-CN" sz="2200" dirty="0">
                <a:latin typeface="Times New Roman" panose="02020603050405020304" pitchFamily="18" charset="0"/>
                <a:cs typeface="Times New Roman" panose="02020603050405020304" pitchFamily="18" charset="0"/>
              </a:rPr>
              <a:t>(cars))</a:t>
            </a:r>
          </a:p>
        </p:txBody>
      </p:sp>
      <p:sp>
        <p:nvSpPr>
          <p:cNvPr id="6" name="矩形 5">
            <a:extLst>
              <a:ext uri="{FF2B5EF4-FFF2-40B4-BE49-F238E27FC236}">
                <a16:creationId xmlns:a16="http://schemas.microsoft.com/office/drawing/2014/main" id="{2139F2C5-82A8-44FA-9D97-80600B73DA94}"/>
              </a:ext>
            </a:extLst>
          </p:cNvPr>
          <p:cNvSpPr/>
          <p:nvPr/>
        </p:nvSpPr>
        <p:spPr>
          <a:xfrm>
            <a:off x="1098615" y="3816810"/>
            <a:ext cx="4997384" cy="4051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4</a:t>
            </a:r>
          </a:p>
        </p:txBody>
      </p:sp>
    </p:spTree>
    <p:extLst>
      <p:ext uri="{BB962C8B-B14F-4D97-AF65-F5344CB8AC3E}">
        <p14:creationId xmlns:p14="http://schemas.microsoft.com/office/powerpoint/2010/main" val="27352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C8493-FF3D-4697-B518-C0150EE4777F}"/>
              </a:ext>
            </a:extLst>
          </p:cNvPr>
          <p:cNvSpPr>
            <a:spLocks noGrp="1"/>
          </p:cNvSpPr>
          <p:nvPr>
            <p:ph type="title"/>
          </p:nvPr>
        </p:nvSpPr>
        <p:spPr/>
        <p:txBody>
          <a:bodyPr/>
          <a:lstStyle/>
          <a:p>
            <a:r>
              <a:rPr lang="zh-CN" altLang="en-US" dirty="0"/>
              <a:t>列表：翻转</a:t>
            </a:r>
          </a:p>
        </p:txBody>
      </p:sp>
      <p:sp>
        <p:nvSpPr>
          <p:cNvPr id="3" name="内容占位符 2">
            <a:extLst>
              <a:ext uri="{FF2B5EF4-FFF2-40B4-BE49-F238E27FC236}">
                <a16:creationId xmlns:a16="http://schemas.microsoft.com/office/drawing/2014/main" id="{295E4B04-B487-4937-84D3-550D70AA7916}"/>
              </a:ext>
            </a:extLst>
          </p:cNvPr>
          <p:cNvSpPr>
            <a:spLocks noGrp="1"/>
          </p:cNvSpPr>
          <p:nvPr>
            <p:ph idx="1"/>
          </p:nvPr>
        </p:nvSpPr>
        <p:spPr>
          <a:xfrm>
            <a:off x="838200" y="1825625"/>
            <a:ext cx="10515600" cy="4667250"/>
          </a:xfrm>
        </p:spPr>
        <p:txBody>
          <a:bodyPr>
            <a:normAutofit/>
          </a:bodyPr>
          <a:lstStyle/>
          <a:p>
            <a:r>
              <a:rPr lang="en-US" altLang="zh-CN" dirty="0"/>
              <a:t>reverse()</a:t>
            </a:r>
            <a:r>
              <a:rPr lang="zh-CN" altLang="en-US" dirty="0"/>
              <a:t>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en-US" altLang="zh-CN" dirty="0"/>
              <a:t>reverse()</a:t>
            </a:r>
            <a:r>
              <a:rPr lang="zh-CN" altLang="en-US" dirty="0"/>
              <a:t>方法做的是原地（</a:t>
            </a:r>
            <a:r>
              <a:rPr lang="en-US" altLang="zh-CN" dirty="0"/>
              <a:t>in place</a:t>
            </a:r>
            <a:r>
              <a:rPr lang="zh-CN" altLang="en-US" dirty="0"/>
              <a:t>）操作，即直接对</a:t>
            </a:r>
            <a:r>
              <a:rPr lang="en-US" altLang="zh-CN" dirty="0"/>
              <a:t>cars</a:t>
            </a:r>
            <a:r>
              <a:rPr lang="zh-CN" altLang="en-US" dirty="0"/>
              <a:t>永久地修改。</a:t>
            </a:r>
            <a:endParaRPr lang="en-US" altLang="zh-CN" dirty="0"/>
          </a:p>
          <a:p>
            <a:pPr lvl="1"/>
            <a:r>
              <a:rPr lang="zh-CN" altLang="en-US" dirty="0"/>
              <a:t>可再次调用</a:t>
            </a:r>
            <a:r>
              <a:rPr lang="en-US" altLang="zh-CN" dirty="0"/>
              <a:t>reverse()</a:t>
            </a:r>
            <a:r>
              <a:rPr lang="zh-CN" altLang="en-US" dirty="0"/>
              <a:t>恢复原来的排列顺序。</a:t>
            </a:r>
            <a:endParaRPr lang="en-US" altLang="zh-CN" dirty="0"/>
          </a:p>
          <a:p>
            <a:endParaRPr lang="zh-CN" altLang="en-US" dirty="0"/>
          </a:p>
        </p:txBody>
      </p:sp>
      <p:sp>
        <p:nvSpPr>
          <p:cNvPr id="4" name="文本框 3">
            <a:extLst>
              <a:ext uri="{FF2B5EF4-FFF2-40B4-BE49-F238E27FC236}">
                <a16:creationId xmlns:a16="http://schemas.microsoft.com/office/drawing/2014/main" id="{D91A58D6-29F2-487F-B5A7-2546A3F1113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566E74D-3FB9-44B6-BC83-6457106BF259}"/>
              </a:ext>
            </a:extLst>
          </p:cNvPr>
          <p:cNvSpPr txBox="1"/>
          <p:nvPr/>
        </p:nvSpPr>
        <p:spPr>
          <a:xfrm>
            <a:off x="1098615" y="2410495"/>
            <a:ext cx="4997384"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cars = ['</a:t>
            </a:r>
            <a:r>
              <a:rPr lang="en-US" altLang="zh-CN" sz="2200" dirty="0" err="1">
                <a:latin typeface="Times New Roman" panose="02020603050405020304" pitchFamily="18" charset="0"/>
                <a:cs typeface="Times New Roman" panose="02020603050405020304" pitchFamily="18" charset="0"/>
              </a:rPr>
              <a:t>bmw</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audi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toyota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subaru</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print(cars)</a:t>
            </a:r>
          </a:p>
          <a:p>
            <a:r>
              <a:rPr lang="en-US" altLang="zh-CN" sz="2200" dirty="0" err="1">
                <a:latin typeface="Times New Roman" panose="02020603050405020304" pitchFamily="18" charset="0"/>
                <a:cs typeface="Times New Roman" panose="02020603050405020304" pitchFamily="18" charset="0"/>
              </a:rPr>
              <a:t>cars.reverse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print(cars)</a:t>
            </a:r>
          </a:p>
        </p:txBody>
      </p:sp>
      <p:sp>
        <p:nvSpPr>
          <p:cNvPr id="6" name="矩形 5">
            <a:extLst>
              <a:ext uri="{FF2B5EF4-FFF2-40B4-BE49-F238E27FC236}">
                <a16:creationId xmlns:a16="http://schemas.microsoft.com/office/drawing/2014/main" id="{2139F2C5-82A8-44FA-9D97-80600B73DA94}"/>
              </a:ext>
            </a:extLst>
          </p:cNvPr>
          <p:cNvSpPr/>
          <p:nvPr/>
        </p:nvSpPr>
        <p:spPr>
          <a:xfrm>
            <a:off x="1098615" y="4105451"/>
            <a:ext cx="4997384" cy="6729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bmw</a:t>
            </a:r>
            <a:r>
              <a:rPr lang="en-US" altLang="zh-CN" dirty="0"/>
              <a:t>', '</a:t>
            </a:r>
            <a:r>
              <a:rPr lang="en-US" altLang="zh-CN" dirty="0" err="1"/>
              <a:t>audi</a:t>
            </a:r>
            <a:r>
              <a:rPr lang="en-US" altLang="zh-CN" dirty="0"/>
              <a:t>', '</a:t>
            </a:r>
            <a:r>
              <a:rPr lang="en-US" altLang="zh-CN" dirty="0" err="1"/>
              <a:t>toyota</a:t>
            </a:r>
            <a:r>
              <a:rPr lang="en-US" altLang="zh-CN" dirty="0"/>
              <a:t>', '</a:t>
            </a:r>
            <a:r>
              <a:rPr lang="en-US" altLang="zh-CN" dirty="0" err="1"/>
              <a:t>subaru</a:t>
            </a:r>
            <a:r>
              <a:rPr lang="en-US" altLang="zh-CN" dirty="0"/>
              <a:t>']</a:t>
            </a:r>
          </a:p>
          <a:p>
            <a:r>
              <a:rPr lang="en-US" altLang="zh-CN" dirty="0"/>
              <a:t>['</a:t>
            </a:r>
            <a:r>
              <a:rPr lang="en-US" altLang="zh-CN" dirty="0" err="1"/>
              <a:t>subaru</a:t>
            </a:r>
            <a:r>
              <a:rPr lang="en-US" altLang="zh-CN" dirty="0"/>
              <a:t>', '</a:t>
            </a:r>
            <a:r>
              <a:rPr lang="en-US" altLang="zh-CN" dirty="0" err="1"/>
              <a:t>toyota</a:t>
            </a:r>
            <a:r>
              <a:rPr lang="en-US" altLang="zh-CN" dirty="0"/>
              <a:t>', '</a:t>
            </a:r>
            <a:r>
              <a:rPr lang="en-US" altLang="zh-CN" dirty="0" err="1"/>
              <a:t>audi</a:t>
            </a:r>
            <a:r>
              <a:rPr lang="en-US" altLang="zh-CN" dirty="0"/>
              <a:t>', '</a:t>
            </a:r>
            <a:r>
              <a:rPr lang="en-US" altLang="zh-CN" dirty="0" err="1"/>
              <a:t>bmw</a:t>
            </a:r>
            <a:r>
              <a:rPr lang="en-US" altLang="zh-CN" dirty="0"/>
              <a:t>']</a:t>
            </a:r>
          </a:p>
        </p:txBody>
      </p:sp>
    </p:spTree>
    <p:extLst>
      <p:ext uri="{BB962C8B-B14F-4D97-AF65-F5344CB8AC3E}">
        <p14:creationId xmlns:p14="http://schemas.microsoft.com/office/powerpoint/2010/main" val="30047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FB9B-C85E-4AE0-905B-AA1ED3A971FE}"/>
              </a:ext>
            </a:extLst>
          </p:cNvPr>
          <p:cNvSpPr>
            <a:spLocks noGrp="1"/>
          </p:cNvSpPr>
          <p:nvPr>
            <p:ph type="title"/>
          </p:nvPr>
        </p:nvSpPr>
        <p:spPr/>
        <p:txBody>
          <a:bodyPr/>
          <a:lstStyle/>
          <a:p>
            <a:r>
              <a:rPr lang="zh-CN" altLang="en-US" dirty="0"/>
              <a:t>列表：排序</a:t>
            </a:r>
          </a:p>
        </p:txBody>
      </p:sp>
      <p:sp>
        <p:nvSpPr>
          <p:cNvPr id="3" name="内容占位符 2">
            <a:extLst>
              <a:ext uri="{FF2B5EF4-FFF2-40B4-BE49-F238E27FC236}">
                <a16:creationId xmlns:a16="http://schemas.microsoft.com/office/drawing/2014/main" id="{60C0D8A8-6139-4789-B5E4-E4A0C485A110}"/>
              </a:ext>
            </a:extLst>
          </p:cNvPr>
          <p:cNvSpPr>
            <a:spLocks noGrp="1"/>
          </p:cNvSpPr>
          <p:nvPr>
            <p:ph idx="1"/>
          </p:nvPr>
        </p:nvSpPr>
        <p:spPr/>
        <p:txBody>
          <a:bodyPr/>
          <a:lstStyle/>
          <a:p>
            <a:r>
              <a:rPr lang="zh-CN" altLang="en-US" dirty="0"/>
              <a:t>使用方法</a:t>
            </a:r>
            <a:r>
              <a:rPr lang="en-US" altLang="zh-CN" dirty="0"/>
              <a:t>sort()</a:t>
            </a:r>
            <a:r>
              <a:rPr lang="zh-CN" altLang="en-US" dirty="0"/>
              <a:t>对列表进行永久性排序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sort()</a:t>
            </a:r>
            <a:r>
              <a:rPr lang="zh-CN" altLang="en-US" dirty="0"/>
              <a:t>方法做的是原地（</a:t>
            </a:r>
            <a:r>
              <a:rPr lang="en-US" altLang="zh-CN" dirty="0"/>
              <a:t>in place</a:t>
            </a:r>
            <a:r>
              <a:rPr lang="zh-CN" altLang="en-US" dirty="0"/>
              <a:t>）操作，即直接对</a:t>
            </a:r>
            <a:r>
              <a:rPr lang="en-US" altLang="zh-CN" dirty="0"/>
              <a:t>cars</a:t>
            </a:r>
            <a:r>
              <a:rPr lang="zh-CN" altLang="en-US" dirty="0"/>
              <a:t>永久地修改。</a:t>
            </a:r>
            <a:endParaRPr lang="en-US" altLang="zh-CN" dirty="0"/>
          </a:p>
          <a:p>
            <a:pPr lvl="1"/>
            <a:r>
              <a:rPr lang="zh-CN" altLang="en-US" dirty="0"/>
              <a:t>且无法恢复原来的排列顺序。</a:t>
            </a:r>
            <a:endParaRPr lang="en-US" altLang="zh-CN" dirty="0"/>
          </a:p>
        </p:txBody>
      </p:sp>
      <p:sp>
        <p:nvSpPr>
          <p:cNvPr id="4" name="文本框 3">
            <a:extLst>
              <a:ext uri="{FF2B5EF4-FFF2-40B4-BE49-F238E27FC236}">
                <a16:creationId xmlns:a16="http://schemas.microsoft.com/office/drawing/2014/main" id="{69767AA7-D2F9-4C1D-BCEE-C6AE3CBFF09D}"/>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3B2F416-A158-4EAA-88CD-5F6AE3952F92}"/>
              </a:ext>
            </a:extLst>
          </p:cNvPr>
          <p:cNvSpPr txBox="1"/>
          <p:nvPr/>
        </p:nvSpPr>
        <p:spPr>
          <a:xfrm>
            <a:off x="1098615" y="2410495"/>
            <a:ext cx="4997384" cy="2123658"/>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cars = ['</a:t>
            </a:r>
            <a:r>
              <a:rPr lang="en-US" altLang="zh-CN" sz="2200" dirty="0" err="1">
                <a:latin typeface="Times New Roman" panose="02020603050405020304" pitchFamily="18" charset="0"/>
                <a:cs typeface="Times New Roman" panose="02020603050405020304" pitchFamily="18" charset="0"/>
              </a:rPr>
              <a:t>bmw</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audi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toyota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subaru</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print(cars)</a:t>
            </a:r>
          </a:p>
          <a:p>
            <a:r>
              <a:rPr lang="en-US" altLang="zh-CN" sz="2200" dirty="0" err="1">
                <a:latin typeface="Times New Roman" panose="02020603050405020304" pitchFamily="18" charset="0"/>
                <a:cs typeface="Times New Roman" panose="02020603050405020304" pitchFamily="18" charset="0"/>
              </a:rPr>
              <a:t>cars.sort</a:t>
            </a:r>
            <a:r>
              <a:rPr lang="en-US" altLang="zh-CN" sz="2200" dirty="0">
                <a:latin typeface="Times New Roman" panose="02020603050405020304" pitchFamily="18" charset="0"/>
                <a:cs typeface="Times New Roman" panose="02020603050405020304" pitchFamily="18" charset="0"/>
              </a:rPr>
              <a:t>()  # ascending</a:t>
            </a:r>
          </a:p>
          <a:p>
            <a:r>
              <a:rPr lang="en-US" altLang="zh-CN" sz="2200" dirty="0">
                <a:latin typeface="Times New Roman" panose="02020603050405020304" pitchFamily="18" charset="0"/>
                <a:cs typeface="Times New Roman" panose="02020603050405020304" pitchFamily="18" charset="0"/>
              </a:rPr>
              <a:t>print(cars)</a:t>
            </a:r>
          </a:p>
          <a:p>
            <a:r>
              <a:rPr lang="en-US" altLang="zh-CN" sz="2200" dirty="0" err="1">
                <a:latin typeface="Times New Roman" panose="02020603050405020304" pitchFamily="18" charset="0"/>
                <a:cs typeface="Times New Roman" panose="02020603050405020304" pitchFamily="18" charset="0"/>
              </a:rPr>
              <a:t>cars.sort</a:t>
            </a:r>
            <a:r>
              <a:rPr lang="en-US" altLang="zh-CN" sz="2200" dirty="0">
                <a:latin typeface="Times New Roman" panose="02020603050405020304" pitchFamily="18" charset="0"/>
                <a:cs typeface="Times New Roman" panose="02020603050405020304" pitchFamily="18" charset="0"/>
              </a:rPr>
              <a:t>(reverse=True)  # descending</a:t>
            </a:r>
          </a:p>
          <a:p>
            <a:r>
              <a:rPr lang="en-US" altLang="zh-CN" sz="2200" dirty="0">
                <a:latin typeface="Times New Roman" panose="02020603050405020304" pitchFamily="18" charset="0"/>
                <a:cs typeface="Times New Roman" panose="02020603050405020304" pitchFamily="18" charset="0"/>
              </a:rPr>
              <a:t>print(cars)</a:t>
            </a:r>
          </a:p>
        </p:txBody>
      </p:sp>
      <p:sp>
        <p:nvSpPr>
          <p:cNvPr id="6" name="矩形 5">
            <a:extLst>
              <a:ext uri="{FF2B5EF4-FFF2-40B4-BE49-F238E27FC236}">
                <a16:creationId xmlns:a16="http://schemas.microsoft.com/office/drawing/2014/main" id="{C8BE35B4-D61D-4D62-83DB-7234B26DB81A}"/>
              </a:ext>
            </a:extLst>
          </p:cNvPr>
          <p:cNvSpPr/>
          <p:nvPr/>
        </p:nvSpPr>
        <p:spPr>
          <a:xfrm>
            <a:off x="6226207" y="3652512"/>
            <a:ext cx="4997384" cy="8816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bmw</a:t>
            </a:r>
            <a:r>
              <a:rPr lang="en-US" altLang="zh-CN" dirty="0"/>
              <a:t>', '</a:t>
            </a:r>
            <a:r>
              <a:rPr lang="en-US" altLang="zh-CN" dirty="0" err="1"/>
              <a:t>audi</a:t>
            </a:r>
            <a:r>
              <a:rPr lang="en-US" altLang="zh-CN" dirty="0"/>
              <a:t>', '</a:t>
            </a:r>
            <a:r>
              <a:rPr lang="en-US" altLang="zh-CN" dirty="0" err="1"/>
              <a:t>toyota</a:t>
            </a:r>
            <a:r>
              <a:rPr lang="en-US" altLang="zh-CN" dirty="0"/>
              <a:t>', '</a:t>
            </a:r>
            <a:r>
              <a:rPr lang="en-US" altLang="zh-CN" dirty="0" err="1"/>
              <a:t>subaru</a:t>
            </a:r>
            <a:r>
              <a:rPr lang="en-US" altLang="zh-CN" dirty="0"/>
              <a:t>']</a:t>
            </a:r>
          </a:p>
          <a:p>
            <a:r>
              <a:rPr lang="en-US" altLang="zh-CN" dirty="0"/>
              <a:t>['</a:t>
            </a:r>
            <a:r>
              <a:rPr lang="en-US" altLang="zh-CN" dirty="0" err="1"/>
              <a:t>audi</a:t>
            </a:r>
            <a:r>
              <a:rPr lang="en-US" altLang="zh-CN" dirty="0"/>
              <a:t>', '</a:t>
            </a:r>
            <a:r>
              <a:rPr lang="en-US" altLang="zh-CN" dirty="0" err="1"/>
              <a:t>bmw</a:t>
            </a:r>
            <a:r>
              <a:rPr lang="en-US" altLang="zh-CN" dirty="0"/>
              <a:t>', '</a:t>
            </a:r>
            <a:r>
              <a:rPr lang="en-US" altLang="zh-CN" dirty="0" err="1"/>
              <a:t>subaru</a:t>
            </a:r>
            <a:r>
              <a:rPr lang="en-US" altLang="zh-CN" dirty="0"/>
              <a:t>', '</a:t>
            </a:r>
            <a:r>
              <a:rPr lang="en-US" altLang="zh-CN" dirty="0" err="1"/>
              <a:t>toyota</a:t>
            </a:r>
            <a:r>
              <a:rPr lang="en-US" altLang="zh-CN" dirty="0"/>
              <a:t>']</a:t>
            </a:r>
          </a:p>
          <a:p>
            <a:r>
              <a:rPr lang="en-US" altLang="zh-CN" dirty="0"/>
              <a:t>['</a:t>
            </a:r>
            <a:r>
              <a:rPr lang="en-US" altLang="zh-CN" dirty="0" err="1"/>
              <a:t>toyota</a:t>
            </a:r>
            <a:r>
              <a:rPr lang="en-US" altLang="zh-CN" dirty="0"/>
              <a:t>', '</a:t>
            </a:r>
            <a:r>
              <a:rPr lang="en-US" altLang="zh-CN" dirty="0" err="1"/>
              <a:t>subaru</a:t>
            </a:r>
            <a:r>
              <a:rPr lang="en-US" altLang="zh-CN" dirty="0"/>
              <a:t>', '</a:t>
            </a:r>
            <a:r>
              <a:rPr lang="en-US" altLang="zh-CN" dirty="0" err="1"/>
              <a:t>bmw</a:t>
            </a:r>
            <a:r>
              <a:rPr lang="en-US" altLang="zh-CN" dirty="0"/>
              <a:t>', '</a:t>
            </a:r>
            <a:r>
              <a:rPr lang="en-US" altLang="zh-CN" dirty="0" err="1"/>
              <a:t>audi</a:t>
            </a:r>
            <a:r>
              <a:rPr lang="en-US" altLang="zh-CN" dirty="0"/>
              <a:t>']</a:t>
            </a:r>
          </a:p>
        </p:txBody>
      </p:sp>
    </p:spTree>
    <p:extLst>
      <p:ext uri="{BB962C8B-B14F-4D97-AF65-F5344CB8AC3E}">
        <p14:creationId xmlns:p14="http://schemas.microsoft.com/office/powerpoint/2010/main" val="207510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FB9B-C85E-4AE0-905B-AA1ED3A971FE}"/>
              </a:ext>
            </a:extLst>
          </p:cNvPr>
          <p:cNvSpPr>
            <a:spLocks noGrp="1"/>
          </p:cNvSpPr>
          <p:nvPr>
            <p:ph type="title"/>
          </p:nvPr>
        </p:nvSpPr>
        <p:spPr/>
        <p:txBody>
          <a:bodyPr/>
          <a:lstStyle/>
          <a:p>
            <a:r>
              <a:rPr lang="zh-CN" altLang="en-US" dirty="0"/>
              <a:t>列表：排序</a:t>
            </a:r>
          </a:p>
        </p:txBody>
      </p:sp>
      <p:sp>
        <p:nvSpPr>
          <p:cNvPr id="3" name="内容占位符 2">
            <a:extLst>
              <a:ext uri="{FF2B5EF4-FFF2-40B4-BE49-F238E27FC236}">
                <a16:creationId xmlns:a16="http://schemas.microsoft.com/office/drawing/2014/main" id="{60C0D8A8-6139-4789-B5E4-E4A0C485A110}"/>
              </a:ext>
            </a:extLst>
          </p:cNvPr>
          <p:cNvSpPr>
            <a:spLocks noGrp="1"/>
          </p:cNvSpPr>
          <p:nvPr>
            <p:ph idx="1"/>
          </p:nvPr>
        </p:nvSpPr>
        <p:spPr>
          <a:xfrm>
            <a:off x="838200" y="1825625"/>
            <a:ext cx="10515600" cy="4667250"/>
          </a:xfrm>
        </p:spPr>
        <p:txBody>
          <a:bodyPr/>
          <a:lstStyle/>
          <a:p>
            <a:r>
              <a:rPr lang="zh-CN" altLang="en-US" dirty="0"/>
              <a:t>使用函数</a:t>
            </a:r>
            <a:r>
              <a:rPr lang="en-US" altLang="zh-CN" dirty="0"/>
              <a:t>sorted()</a:t>
            </a:r>
            <a:r>
              <a:rPr lang="zh-CN" altLang="en-US" dirty="0"/>
              <a:t>对列表进行临时排序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sorted()</a:t>
            </a:r>
            <a:r>
              <a:rPr lang="zh-CN" altLang="en-US" dirty="0"/>
              <a:t>函数返回一个新的列表对象，且不会对输入的列表产生副作用（</a:t>
            </a:r>
            <a:r>
              <a:rPr lang="en-US" altLang="zh-CN" dirty="0"/>
              <a:t>side effect</a:t>
            </a:r>
            <a:r>
              <a:rPr lang="zh-CN" altLang="en-US" dirty="0"/>
              <a:t>），即不影响输入列表的原始排列顺序</a:t>
            </a:r>
            <a:endParaRPr lang="en-US" altLang="zh-CN" dirty="0"/>
          </a:p>
        </p:txBody>
      </p:sp>
      <p:sp>
        <p:nvSpPr>
          <p:cNvPr id="4" name="文本框 3">
            <a:extLst>
              <a:ext uri="{FF2B5EF4-FFF2-40B4-BE49-F238E27FC236}">
                <a16:creationId xmlns:a16="http://schemas.microsoft.com/office/drawing/2014/main" id="{69767AA7-D2F9-4C1D-BCEE-C6AE3CBFF09D}"/>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3B2F416-A158-4EAA-88CD-5F6AE3952F92}"/>
              </a:ext>
            </a:extLst>
          </p:cNvPr>
          <p:cNvSpPr txBox="1"/>
          <p:nvPr/>
        </p:nvSpPr>
        <p:spPr>
          <a:xfrm>
            <a:off x="1098614" y="2410495"/>
            <a:ext cx="5365686" cy="2462213"/>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cars = ['</a:t>
            </a:r>
            <a:r>
              <a:rPr lang="en-US" altLang="zh-CN" sz="2200" dirty="0" err="1">
                <a:latin typeface="Times New Roman" panose="02020603050405020304" pitchFamily="18" charset="0"/>
                <a:cs typeface="Times New Roman" panose="02020603050405020304" pitchFamily="18" charset="0"/>
              </a:rPr>
              <a:t>bmw</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audi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toyota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subaru</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print(cars)</a:t>
            </a:r>
          </a:p>
          <a:p>
            <a:r>
              <a:rPr lang="en-US" altLang="zh-CN" sz="2200" dirty="0" err="1">
                <a:latin typeface="Times New Roman" panose="02020603050405020304" pitchFamily="18" charset="0"/>
                <a:cs typeface="Times New Roman" panose="02020603050405020304" pitchFamily="18" charset="0"/>
              </a:rPr>
              <a:t>cars_ascending</a:t>
            </a:r>
            <a:r>
              <a:rPr lang="en-US" altLang="zh-CN" sz="2200" dirty="0">
                <a:latin typeface="Times New Roman" panose="02020603050405020304" pitchFamily="18" charset="0"/>
                <a:cs typeface="Times New Roman" panose="02020603050405020304" pitchFamily="18" charset="0"/>
              </a:rPr>
              <a:t> = sorted(cars)</a:t>
            </a:r>
          </a:p>
          <a:p>
            <a:r>
              <a:rPr lang="en-US" altLang="zh-CN" sz="2200" dirty="0" err="1">
                <a:latin typeface="Times New Roman" panose="02020603050405020304" pitchFamily="18" charset="0"/>
                <a:cs typeface="Times New Roman" panose="02020603050405020304" pitchFamily="18" charset="0"/>
              </a:rPr>
              <a:t>cars_descending</a:t>
            </a:r>
            <a:r>
              <a:rPr lang="en-US" altLang="zh-CN" sz="2200" dirty="0">
                <a:latin typeface="Times New Roman" panose="02020603050405020304" pitchFamily="18" charset="0"/>
                <a:cs typeface="Times New Roman" panose="02020603050405020304" pitchFamily="18" charset="0"/>
              </a:rPr>
              <a:t> = sorted(cars, reverse=True)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cars_ascending</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cars_descending</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print(cars)</a:t>
            </a:r>
          </a:p>
        </p:txBody>
      </p:sp>
      <p:sp>
        <p:nvSpPr>
          <p:cNvPr id="6" name="矩形 5">
            <a:extLst>
              <a:ext uri="{FF2B5EF4-FFF2-40B4-BE49-F238E27FC236}">
                <a16:creationId xmlns:a16="http://schemas.microsoft.com/office/drawing/2014/main" id="{C8BE35B4-D61D-4D62-83DB-7234B26DB81A}"/>
              </a:ext>
            </a:extLst>
          </p:cNvPr>
          <p:cNvSpPr/>
          <p:nvPr/>
        </p:nvSpPr>
        <p:spPr>
          <a:xfrm>
            <a:off x="6719656" y="3169401"/>
            <a:ext cx="3478444" cy="13083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bmw</a:t>
            </a:r>
            <a:r>
              <a:rPr lang="en-US" altLang="zh-CN" dirty="0"/>
              <a:t>', '</a:t>
            </a:r>
            <a:r>
              <a:rPr lang="en-US" altLang="zh-CN" dirty="0" err="1"/>
              <a:t>audi</a:t>
            </a:r>
            <a:r>
              <a:rPr lang="en-US" altLang="zh-CN" dirty="0"/>
              <a:t>', '</a:t>
            </a:r>
            <a:r>
              <a:rPr lang="en-US" altLang="zh-CN" dirty="0" err="1"/>
              <a:t>toyota</a:t>
            </a:r>
            <a:r>
              <a:rPr lang="en-US" altLang="zh-CN" dirty="0"/>
              <a:t>', '</a:t>
            </a:r>
            <a:r>
              <a:rPr lang="en-US" altLang="zh-CN" dirty="0" err="1"/>
              <a:t>subaru</a:t>
            </a:r>
            <a:r>
              <a:rPr lang="en-US" altLang="zh-CN" dirty="0"/>
              <a:t>']</a:t>
            </a:r>
          </a:p>
          <a:p>
            <a:r>
              <a:rPr lang="en-US" altLang="zh-CN" dirty="0"/>
              <a:t>['</a:t>
            </a:r>
            <a:r>
              <a:rPr lang="en-US" altLang="zh-CN" dirty="0" err="1"/>
              <a:t>audi</a:t>
            </a:r>
            <a:r>
              <a:rPr lang="en-US" altLang="zh-CN" dirty="0"/>
              <a:t>', '</a:t>
            </a:r>
            <a:r>
              <a:rPr lang="en-US" altLang="zh-CN" dirty="0" err="1"/>
              <a:t>bmw</a:t>
            </a:r>
            <a:r>
              <a:rPr lang="en-US" altLang="zh-CN" dirty="0"/>
              <a:t>', '</a:t>
            </a:r>
            <a:r>
              <a:rPr lang="en-US" altLang="zh-CN" dirty="0" err="1"/>
              <a:t>subaru</a:t>
            </a:r>
            <a:r>
              <a:rPr lang="en-US" altLang="zh-CN" dirty="0"/>
              <a:t>', '</a:t>
            </a:r>
            <a:r>
              <a:rPr lang="en-US" altLang="zh-CN" dirty="0" err="1"/>
              <a:t>toyota</a:t>
            </a:r>
            <a:r>
              <a:rPr lang="en-US" altLang="zh-CN" dirty="0"/>
              <a:t>']</a:t>
            </a:r>
          </a:p>
          <a:p>
            <a:r>
              <a:rPr lang="en-US" altLang="zh-CN" dirty="0"/>
              <a:t>['</a:t>
            </a:r>
            <a:r>
              <a:rPr lang="en-US" altLang="zh-CN" dirty="0" err="1"/>
              <a:t>toyota</a:t>
            </a:r>
            <a:r>
              <a:rPr lang="en-US" altLang="zh-CN" dirty="0"/>
              <a:t>', '</a:t>
            </a:r>
            <a:r>
              <a:rPr lang="en-US" altLang="zh-CN" dirty="0" err="1"/>
              <a:t>subaru</a:t>
            </a:r>
            <a:r>
              <a:rPr lang="en-US" altLang="zh-CN" dirty="0"/>
              <a:t>', '</a:t>
            </a:r>
            <a:r>
              <a:rPr lang="en-US" altLang="zh-CN" dirty="0" err="1"/>
              <a:t>bmw</a:t>
            </a:r>
            <a:r>
              <a:rPr lang="en-US" altLang="zh-CN" dirty="0"/>
              <a:t>', '</a:t>
            </a:r>
            <a:r>
              <a:rPr lang="en-US" altLang="zh-CN" dirty="0" err="1"/>
              <a:t>audi</a:t>
            </a:r>
            <a:r>
              <a:rPr lang="en-US" altLang="zh-CN" dirty="0"/>
              <a:t>']</a:t>
            </a:r>
          </a:p>
          <a:p>
            <a:r>
              <a:rPr lang="en-US" altLang="zh-CN" dirty="0"/>
              <a:t>['</a:t>
            </a:r>
            <a:r>
              <a:rPr lang="en-US" altLang="zh-CN" dirty="0" err="1"/>
              <a:t>bmw</a:t>
            </a:r>
            <a:r>
              <a:rPr lang="en-US" altLang="zh-CN" dirty="0"/>
              <a:t>', '</a:t>
            </a:r>
            <a:r>
              <a:rPr lang="en-US" altLang="zh-CN" dirty="0" err="1"/>
              <a:t>audi</a:t>
            </a:r>
            <a:r>
              <a:rPr lang="en-US" altLang="zh-CN" dirty="0"/>
              <a:t>', '</a:t>
            </a:r>
            <a:r>
              <a:rPr lang="en-US" altLang="zh-CN" dirty="0" err="1"/>
              <a:t>toyota</a:t>
            </a:r>
            <a:r>
              <a:rPr lang="en-US" altLang="zh-CN" dirty="0"/>
              <a:t>', '</a:t>
            </a:r>
            <a:r>
              <a:rPr lang="en-US" altLang="zh-CN" dirty="0" err="1"/>
              <a:t>subaru</a:t>
            </a:r>
            <a:r>
              <a:rPr lang="en-US" altLang="zh-CN" dirty="0"/>
              <a:t>']</a:t>
            </a:r>
          </a:p>
        </p:txBody>
      </p:sp>
    </p:spTree>
    <p:extLst>
      <p:ext uri="{BB962C8B-B14F-4D97-AF65-F5344CB8AC3E}">
        <p14:creationId xmlns:p14="http://schemas.microsoft.com/office/powerpoint/2010/main" val="249355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7D73A-6D98-4549-9FC1-C907005EAEE3}"/>
              </a:ext>
            </a:extLst>
          </p:cNvPr>
          <p:cNvSpPr>
            <a:spLocks noGrp="1"/>
          </p:cNvSpPr>
          <p:nvPr>
            <p:ph type="title"/>
          </p:nvPr>
        </p:nvSpPr>
        <p:spPr/>
        <p:txBody>
          <a:bodyPr/>
          <a:lstStyle/>
          <a:p>
            <a:r>
              <a:rPr lang="zh-CN" altLang="en-US" dirty="0"/>
              <a:t>列表：切片</a:t>
            </a:r>
          </a:p>
        </p:txBody>
      </p:sp>
      <p:sp>
        <p:nvSpPr>
          <p:cNvPr id="3" name="内容占位符 2">
            <a:extLst>
              <a:ext uri="{FF2B5EF4-FFF2-40B4-BE49-F238E27FC236}">
                <a16:creationId xmlns:a16="http://schemas.microsoft.com/office/drawing/2014/main" id="{79751D7C-CD1B-4905-A9E6-CD38EE60FD2A}"/>
              </a:ext>
            </a:extLst>
          </p:cNvPr>
          <p:cNvSpPr>
            <a:spLocks noGrp="1"/>
          </p:cNvSpPr>
          <p:nvPr>
            <p:ph idx="1"/>
          </p:nvPr>
        </p:nvSpPr>
        <p:spPr>
          <a:xfrm>
            <a:off x="838200" y="1825624"/>
            <a:ext cx="11010900" cy="4667251"/>
          </a:xfrm>
        </p:spPr>
        <p:txBody>
          <a:bodyPr>
            <a:normAutofit fontScale="92500" lnSpcReduction="10000"/>
          </a:bodyPr>
          <a:lstStyle/>
          <a:p>
            <a:r>
              <a:rPr lang="zh-CN" altLang="en-US" dirty="0"/>
              <a:t>切片：从列表中“切”出一段子列表。格式为：</a:t>
            </a:r>
            <a:r>
              <a:rPr lang="en-US" altLang="zh-CN" dirty="0" err="1"/>
              <a:t>list_name</a:t>
            </a:r>
            <a:r>
              <a:rPr lang="en-US" altLang="zh-CN" dirty="0"/>
              <a:t>[start: stop(: step)]</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子列表中包含下标从</a:t>
            </a:r>
            <a:r>
              <a:rPr lang="en-US" altLang="zh-CN" dirty="0"/>
              <a:t>start</a:t>
            </a:r>
            <a:r>
              <a:rPr lang="zh-CN" altLang="en-US" dirty="0"/>
              <a:t>到</a:t>
            </a:r>
            <a:r>
              <a:rPr lang="en-US" altLang="zh-CN" dirty="0"/>
              <a:t>stop-step</a:t>
            </a:r>
            <a:r>
              <a:rPr lang="zh-CN" altLang="en-US" dirty="0"/>
              <a:t>，步长为</a:t>
            </a:r>
            <a:r>
              <a:rPr lang="en-US" altLang="zh-CN" dirty="0"/>
              <a:t>step</a:t>
            </a:r>
            <a:r>
              <a:rPr lang="zh-CN" altLang="en-US" dirty="0"/>
              <a:t>的所有元素</a:t>
            </a:r>
            <a:endParaRPr lang="en-US" altLang="zh-CN" dirty="0"/>
          </a:p>
          <a:p>
            <a:pPr lvl="1"/>
            <a:r>
              <a:rPr lang="en-US" altLang="zh-CN" dirty="0"/>
              <a:t>step</a:t>
            </a:r>
            <a:r>
              <a:rPr lang="zh-CN" altLang="en-US" dirty="0"/>
              <a:t>默认为</a:t>
            </a:r>
            <a:r>
              <a:rPr lang="en-US" altLang="zh-CN" dirty="0"/>
              <a:t>1</a:t>
            </a:r>
            <a:r>
              <a:rPr lang="zh-CN" altLang="en-US" dirty="0"/>
              <a:t>可省略，</a:t>
            </a:r>
            <a:r>
              <a:rPr lang="en-US" altLang="zh-CN" dirty="0"/>
              <a:t>start</a:t>
            </a:r>
            <a:r>
              <a:rPr lang="zh-CN" altLang="en-US" dirty="0"/>
              <a:t>默认为</a:t>
            </a:r>
            <a:r>
              <a:rPr lang="en-US" altLang="zh-CN" dirty="0"/>
              <a:t>0</a:t>
            </a:r>
            <a:r>
              <a:rPr lang="zh-CN" altLang="en-US" dirty="0"/>
              <a:t>可留空，</a:t>
            </a:r>
            <a:r>
              <a:rPr lang="en-US" altLang="zh-CN" dirty="0"/>
              <a:t>stop</a:t>
            </a:r>
            <a:r>
              <a:rPr lang="zh-CN" altLang="en-US" dirty="0"/>
              <a:t>默认为列表长度可留空</a:t>
            </a:r>
          </a:p>
        </p:txBody>
      </p:sp>
      <p:sp>
        <p:nvSpPr>
          <p:cNvPr id="4" name="文本框 3">
            <a:extLst>
              <a:ext uri="{FF2B5EF4-FFF2-40B4-BE49-F238E27FC236}">
                <a16:creationId xmlns:a16="http://schemas.microsoft.com/office/drawing/2014/main" id="{64B08E46-6A47-43D9-AF75-6A3EFD57FCD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4C2B180-8682-44EE-B8A5-3C4625920015}"/>
              </a:ext>
            </a:extLst>
          </p:cNvPr>
          <p:cNvSpPr txBox="1"/>
          <p:nvPr/>
        </p:nvSpPr>
        <p:spPr>
          <a:xfrm>
            <a:off x="1098614" y="2321595"/>
            <a:ext cx="6686485" cy="2800767"/>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players = ['</a:t>
            </a:r>
            <a:r>
              <a:rPr lang="en-US" altLang="zh-CN" sz="2200" dirty="0" err="1">
                <a:latin typeface="Times New Roman" panose="02020603050405020304" pitchFamily="18" charset="0"/>
                <a:cs typeface="Times New Roman" panose="02020603050405020304" pitchFamily="18" charset="0"/>
              </a:rPr>
              <a:t>charles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martina</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michael</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florence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eli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print(players[0:3])</a:t>
            </a:r>
          </a:p>
          <a:p>
            <a:r>
              <a:rPr lang="en-US" altLang="zh-CN" sz="2200" dirty="0">
                <a:latin typeface="Times New Roman" panose="02020603050405020304" pitchFamily="18" charset="0"/>
                <a:cs typeface="Times New Roman" panose="02020603050405020304" pitchFamily="18" charset="0"/>
              </a:rPr>
              <a:t>print(players[:3])</a:t>
            </a:r>
          </a:p>
          <a:p>
            <a:r>
              <a:rPr lang="en-US" altLang="zh-CN" sz="2200" dirty="0">
                <a:latin typeface="Times New Roman" panose="02020603050405020304" pitchFamily="18" charset="0"/>
                <a:cs typeface="Times New Roman" panose="02020603050405020304" pitchFamily="18" charset="0"/>
              </a:rPr>
              <a:t>print(players[2:4])</a:t>
            </a:r>
          </a:p>
          <a:p>
            <a:r>
              <a:rPr lang="en-US" altLang="zh-CN" sz="2200" dirty="0">
                <a:latin typeface="Times New Roman" panose="02020603050405020304" pitchFamily="18" charset="0"/>
                <a:cs typeface="Times New Roman" panose="02020603050405020304" pitchFamily="18" charset="0"/>
              </a:rPr>
              <a:t>print(players[2:])</a:t>
            </a:r>
          </a:p>
          <a:p>
            <a:r>
              <a:rPr lang="en-US" altLang="zh-CN" sz="2200" dirty="0">
                <a:latin typeface="Times New Roman" panose="02020603050405020304" pitchFamily="18" charset="0"/>
                <a:cs typeface="Times New Roman" panose="02020603050405020304" pitchFamily="18" charset="0"/>
              </a:rPr>
              <a:t>print(players[-3:])</a:t>
            </a:r>
          </a:p>
          <a:p>
            <a:r>
              <a:rPr lang="en-US" altLang="zh-CN" sz="2200" dirty="0">
                <a:latin typeface="Times New Roman" panose="02020603050405020304" pitchFamily="18" charset="0"/>
                <a:cs typeface="Times New Roman" panose="02020603050405020304" pitchFamily="18" charset="0"/>
              </a:rPr>
              <a:t>print(players[::2])</a:t>
            </a:r>
          </a:p>
          <a:p>
            <a:r>
              <a:rPr lang="en-US" altLang="zh-CN" sz="2200" dirty="0" err="1">
                <a:latin typeface="Times New Roman" panose="02020603050405020304" pitchFamily="18" charset="0"/>
                <a:cs typeface="Times New Roman" panose="02020603050405020304" pitchFamily="18" charset="0"/>
              </a:rPr>
              <a:t>top_players</a:t>
            </a:r>
            <a:r>
              <a:rPr lang="en-US" altLang="zh-CN" sz="2200" dirty="0">
                <a:latin typeface="Times New Roman" panose="02020603050405020304" pitchFamily="18" charset="0"/>
                <a:cs typeface="Times New Roman" panose="02020603050405020304" pitchFamily="18" charset="0"/>
              </a:rPr>
              <a:t> = players[0:3]</a:t>
            </a:r>
          </a:p>
        </p:txBody>
      </p:sp>
      <p:sp>
        <p:nvSpPr>
          <p:cNvPr id="6" name="矩形 5">
            <a:extLst>
              <a:ext uri="{FF2B5EF4-FFF2-40B4-BE49-F238E27FC236}">
                <a16:creationId xmlns:a16="http://schemas.microsoft.com/office/drawing/2014/main" id="{F9B70C60-BCDA-4F9A-9147-BBA78037C3AC}"/>
              </a:ext>
            </a:extLst>
          </p:cNvPr>
          <p:cNvSpPr/>
          <p:nvPr/>
        </p:nvSpPr>
        <p:spPr>
          <a:xfrm>
            <a:off x="7887625" y="2928506"/>
            <a:ext cx="3363648" cy="19482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charles</a:t>
            </a:r>
            <a:r>
              <a:rPr lang="en-US" altLang="zh-CN" dirty="0"/>
              <a:t>', '</a:t>
            </a:r>
            <a:r>
              <a:rPr lang="en-US" altLang="zh-CN" dirty="0" err="1"/>
              <a:t>martina</a:t>
            </a:r>
            <a:r>
              <a:rPr lang="en-US" altLang="zh-CN" dirty="0"/>
              <a:t>', '</a:t>
            </a:r>
            <a:r>
              <a:rPr lang="en-US" altLang="zh-CN" dirty="0" err="1"/>
              <a:t>michael</a:t>
            </a:r>
            <a:r>
              <a:rPr lang="en-US" altLang="zh-CN" dirty="0"/>
              <a:t>']</a:t>
            </a:r>
          </a:p>
          <a:p>
            <a:r>
              <a:rPr lang="en-US" altLang="zh-CN" dirty="0"/>
              <a:t>['</a:t>
            </a:r>
            <a:r>
              <a:rPr lang="en-US" altLang="zh-CN" dirty="0" err="1"/>
              <a:t>charles</a:t>
            </a:r>
            <a:r>
              <a:rPr lang="en-US" altLang="zh-CN" dirty="0"/>
              <a:t>', '</a:t>
            </a:r>
            <a:r>
              <a:rPr lang="en-US" altLang="zh-CN" dirty="0" err="1"/>
              <a:t>martina</a:t>
            </a:r>
            <a:r>
              <a:rPr lang="en-US" altLang="zh-CN" dirty="0"/>
              <a:t>', '</a:t>
            </a:r>
            <a:r>
              <a:rPr lang="en-US" altLang="zh-CN" dirty="0" err="1"/>
              <a:t>michael</a:t>
            </a:r>
            <a:r>
              <a:rPr lang="en-US" altLang="zh-CN" dirty="0"/>
              <a:t>’]</a:t>
            </a:r>
          </a:p>
          <a:p>
            <a:r>
              <a:rPr lang="en-US" altLang="zh-CN" dirty="0"/>
              <a:t>['</a:t>
            </a:r>
            <a:r>
              <a:rPr lang="en-US" altLang="zh-CN" dirty="0" err="1"/>
              <a:t>michael</a:t>
            </a:r>
            <a:r>
              <a:rPr lang="en-US" altLang="zh-CN" dirty="0"/>
              <a:t>', '</a:t>
            </a:r>
            <a:r>
              <a:rPr lang="en-US" altLang="zh-CN" dirty="0" err="1"/>
              <a:t>florence</a:t>
            </a:r>
            <a:r>
              <a:rPr lang="en-US" altLang="zh-CN" dirty="0"/>
              <a:t>']</a:t>
            </a:r>
          </a:p>
          <a:p>
            <a:r>
              <a:rPr lang="en-US" altLang="zh-CN" dirty="0"/>
              <a:t>['</a:t>
            </a:r>
            <a:r>
              <a:rPr lang="en-US" altLang="zh-CN" dirty="0" err="1"/>
              <a:t>michael</a:t>
            </a:r>
            <a:r>
              <a:rPr lang="en-US" altLang="zh-CN" dirty="0"/>
              <a:t>', '</a:t>
            </a:r>
            <a:r>
              <a:rPr lang="en-US" altLang="zh-CN" dirty="0" err="1"/>
              <a:t>florence</a:t>
            </a:r>
            <a:r>
              <a:rPr lang="en-US" altLang="zh-CN" dirty="0"/>
              <a:t>', '</a:t>
            </a:r>
            <a:r>
              <a:rPr lang="en-US" altLang="zh-CN" dirty="0" err="1"/>
              <a:t>eli</a:t>
            </a:r>
            <a:r>
              <a:rPr lang="en-US" altLang="zh-CN" dirty="0"/>
              <a:t>']</a:t>
            </a:r>
          </a:p>
          <a:p>
            <a:r>
              <a:rPr lang="en-US" altLang="zh-CN" dirty="0"/>
              <a:t>['</a:t>
            </a:r>
            <a:r>
              <a:rPr lang="en-US" altLang="zh-CN" dirty="0" err="1"/>
              <a:t>michael</a:t>
            </a:r>
            <a:r>
              <a:rPr lang="en-US" altLang="zh-CN" dirty="0"/>
              <a:t>', '</a:t>
            </a:r>
            <a:r>
              <a:rPr lang="en-US" altLang="zh-CN" dirty="0" err="1"/>
              <a:t>florence</a:t>
            </a:r>
            <a:r>
              <a:rPr lang="en-US" altLang="zh-CN" dirty="0"/>
              <a:t>', '</a:t>
            </a:r>
            <a:r>
              <a:rPr lang="en-US" altLang="zh-CN" dirty="0" err="1"/>
              <a:t>eli</a:t>
            </a:r>
            <a:r>
              <a:rPr lang="en-US" altLang="zh-CN" dirty="0"/>
              <a:t>’]</a:t>
            </a:r>
          </a:p>
          <a:p>
            <a:r>
              <a:rPr lang="en-US" altLang="zh-CN" dirty="0"/>
              <a:t>['</a:t>
            </a:r>
            <a:r>
              <a:rPr lang="en-US" altLang="zh-CN" dirty="0" err="1"/>
              <a:t>charles</a:t>
            </a:r>
            <a:r>
              <a:rPr lang="en-US" altLang="zh-CN" dirty="0"/>
              <a:t>', '</a:t>
            </a:r>
            <a:r>
              <a:rPr lang="en-US" altLang="zh-CN" dirty="0" err="1"/>
              <a:t>michael</a:t>
            </a:r>
            <a:r>
              <a:rPr lang="en-US" altLang="zh-CN" dirty="0"/>
              <a:t>', '</a:t>
            </a:r>
            <a:r>
              <a:rPr lang="en-US" altLang="zh-CN" dirty="0" err="1"/>
              <a:t>eli</a:t>
            </a:r>
            <a:r>
              <a:rPr lang="en-US" altLang="zh-CN" dirty="0"/>
              <a:t>']</a:t>
            </a:r>
          </a:p>
        </p:txBody>
      </p:sp>
    </p:spTree>
    <p:extLst>
      <p:ext uri="{BB962C8B-B14F-4D97-AF65-F5344CB8AC3E}">
        <p14:creationId xmlns:p14="http://schemas.microsoft.com/office/powerpoint/2010/main" val="60012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2CD5-ACAB-49CE-BA2D-A098BBB54910}"/>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实验报告要求</a:t>
            </a:r>
          </a:p>
        </p:txBody>
      </p:sp>
      <p:sp>
        <p:nvSpPr>
          <p:cNvPr id="3" name="内容占位符 2">
            <a:extLst>
              <a:ext uri="{FF2B5EF4-FFF2-40B4-BE49-F238E27FC236}">
                <a16:creationId xmlns:a16="http://schemas.microsoft.com/office/drawing/2014/main" id="{C369A78B-C223-48BF-9039-3CA6AF4D25D7}"/>
              </a:ext>
            </a:extLst>
          </p:cNvPr>
          <p:cNvSpPr>
            <a:spLocks noGrp="1"/>
          </p:cNvSpPr>
          <p:nvPr>
            <p:ph idx="1"/>
          </p:nvPr>
        </p:nvSpPr>
        <p:spPr>
          <a:xfrm>
            <a:off x="838200" y="1588168"/>
            <a:ext cx="10748212" cy="5053263"/>
          </a:xfrm>
        </p:spPr>
        <p:txBody>
          <a:bodyPr>
            <a:normAutofit/>
          </a:bodyPr>
          <a:lstStyle/>
          <a:p>
            <a:pPr marL="12700" marR="5080">
              <a:lnSpc>
                <a:spcPct val="113599"/>
              </a:lnSpc>
              <a:spcBef>
                <a:spcPts val="100"/>
              </a:spcBef>
            </a:pPr>
            <a:r>
              <a:rPr lang="zh-CN" altLang="en-US" dirty="0">
                <a:latin typeface="Times New Roman" panose="02020603050405020304" pitchFamily="18" charset="0"/>
                <a:cs typeface="Times New Roman" panose="02020603050405020304" pitchFamily="18" charset="0"/>
              </a:rPr>
              <a:t>实验报告可使用</a:t>
            </a:r>
            <a:r>
              <a:rPr lang="en-US" altLang="zh-CN" dirty="0">
                <a:latin typeface="Times New Roman" panose="02020603050405020304" pitchFamily="18" charset="0"/>
                <a:cs typeface="Times New Roman" panose="02020603050405020304" pitchFamily="18" charset="0"/>
              </a:rPr>
              <a:t>Word/Markdown/Latex</a:t>
            </a:r>
            <a:r>
              <a:rPr lang="zh-CN" altLang="en-US" dirty="0">
                <a:latin typeface="Times New Roman" panose="02020603050405020304" pitchFamily="18" charset="0"/>
                <a:cs typeface="Times New Roman" panose="02020603050405020304" pitchFamily="18" charset="0"/>
              </a:rPr>
              <a:t>等撰写，以</a:t>
            </a:r>
            <a:r>
              <a:rPr lang="en-US" altLang="zh-CN" dirty="0">
                <a:latin typeface="Times New Roman" panose="02020603050405020304" pitchFamily="18" charset="0"/>
                <a:cs typeface="Times New Roman" panose="02020603050405020304" pitchFamily="18" charset="0"/>
              </a:rPr>
              <a:t>pdf</a:t>
            </a:r>
            <a:r>
              <a:rPr lang="zh-CN" altLang="en-US" dirty="0">
                <a:latin typeface="Times New Roman" panose="02020603050405020304" pitchFamily="18" charset="0"/>
                <a:cs typeface="Times New Roman" panose="02020603050405020304" pitchFamily="18" charset="0"/>
              </a:rPr>
              <a:t>格式提交，可参考课程网站（超算习堂）中的模板与实验报告编写建议，应包含如下内容：</a:t>
            </a:r>
            <a:endParaRPr lang="en-US" altLang="zh-CN" dirty="0">
              <a:latin typeface="Times New Roman" panose="02020603050405020304" pitchFamily="18" charset="0"/>
              <a:cs typeface="Times New Roman" panose="02020603050405020304" pitchFamily="18" charset="0"/>
            </a:endParaRPr>
          </a:p>
          <a:p>
            <a:pPr marL="469900" marR="5080" lvl="1">
              <a:lnSpc>
                <a:spcPct val="113599"/>
              </a:lnSpc>
              <a:spcBef>
                <a:spcPts val="100"/>
              </a:spcBef>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算法原理：用</a:t>
            </a:r>
            <a:r>
              <a:rPr lang="zh-CN" altLang="en-US" dirty="0">
                <a:solidFill>
                  <a:srgbClr val="FF2600"/>
                </a:solidFill>
                <a:latin typeface="Times New Roman" panose="02020603050405020304" pitchFamily="18" charset="0"/>
                <a:cs typeface="Times New Roman" panose="02020603050405020304" pitchFamily="18" charset="0"/>
              </a:rPr>
              <a:t>自己的话</a:t>
            </a:r>
            <a:r>
              <a:rPr lang="zh-CN" altLang="en-US" dirty="0">
                <a:latin typeface="Times New Roman" panose="02020603050405020304" pitchFamily="18" charset="0"/>
                <a:cs typeface="Times New Roman" panose="02020603050405020304" pitchFamily="18" charset="0"/>
              </a:rPr>
              <a:t>解释一下自己对算法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模型的理解（不可复制</a:t>
            </a:r>
            <a:r>
              <a:rPr lang="en-US" altLang="zh-CN" dirty="0">
                <a:latin typeface="Times New Roman" panose="02020603050405020304" pitchFamily="18" charset="0"/>
                <a:cs typeface="Times New Roman" panose="02020603050405020304" pitchFamily="18" charset="0"/>
              </a:rPr>
              <a:t>PPT</a:t>
            </a:r>
            <a:r>
              <a:rPr lang="zh-CN" altLang="en-US" dirty="0">
                <a:latin typeface="Times New Roman" panose="02020603050405020304" pitchFamily="18" charset="0"/>
                <a:cs typeface="Times New Roman" panose="02020603050405020304" pitchFamily="18" charset="0"/>
              </a:rPr>
              <a:t>和网上文档内容）</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伪代码：伪代码或者流程图（注意简洁规范清晰，包含关键步骤）</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关键代码展示：可截图或贴文本并对每个模块进行解释，包括代码</a:t>
            </a:r>
            <a:r>
              <a:rPr lang="en-US" altLang="zh-CN" dirty="0">
                <a:latin typeface="Times New Roman" panose="02020603050405020304" pitchFamily="18" charset="0"/>
                <a:cs typeface="Times New Roman" panose="02020603050405020304" pitchFamily="18" charset="0"/>
              </a:rPr>
              <a:t>+</a:t>
            </a:r>
            <a:r>
              <a:rPr lang="zh-CN" altLang="en-US" dirty="0">
                <a:solidFill>
                  <a:srgbClr val="FF2600"/>
                </a:solidFill>
                <a:latin typeface="Times New Roman" panose="02020603050405020304" pitchFamily="18" charset="0"/>
                <a:cs typeface="Times New Roman" panose="02020603050405020304" pitchFamily="18" charset="0"/>
              </a:rPr>
              <a:t>注释</a:t>
            </a:r>
          </a:p>
          <a:p>
            <a:pPr marL="469900" lvl="1">
              <a:lnSpc>
                <a:spcPct val="100000"/>
              </a:lnSpc>
              <a:spcBef>
                <a:spcPts val="459"/>
              </a:spcBef>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创新点</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优化：如果有的话，</a:t>
            </a:r>
            <a:r>
              <a:rPr lang="zh-CN" altLang="en-US" dirty="0">
                <a:solidFill>
                  <a:srgbClr val="FF2600"/>
                </a:solidFill>
                <a:latin typeface="Times New Roman" panose="02020603050405020304" pitchFamily="18" charset="0"/>
                <a:cs typeface="Times New Roman" panose="02020603050405020304" pitchFamily="18" charset="0"/>
              </a:rPr>
              <a:t>分点</a:t>
            </a:r>
            <a:r>
              <a:rPr lang="zh-CN" altLang="en-US" dirty="0">
                <a:latin typeface="Times New Roman" panose="02020603050405020304" pitchFamily="18" charset="0"/>
                <a:cs typeface="Times New Roman" panose="02020603050405020304" pitchFamily="18" charset="0"/>
              </a:rPr>
              <a:t>列出自己的创新点（加分项）</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 实验结果展示：基础算法的结果</a:t>
            </a:r>
            <a:r>
              <a:rPr lang="en-US" altLang="zh-CN" dirty="0">
                <a:latin typeface="Times New Roman" panose="02020603050405020304" pitchFamily="18" charset="0"/>
                <a:cs typeface="Times New Roman" panose="02020603050405020304" pitchFamily="18" charset="0"/>
              </a:rPr>
              <a:t>&amp;(4)</a:t>
            </a:r>
            <a:r>
              <a:rPr lang="zh-CN" altLang="en-US" dirty="0">
                <a:latin typeface="Times New Roman" panose="02020603050405020304" pitchFamily="18" charset="0"/>
                <a:cs typeface="Times New Roman" panose="02020603050405020304" pitchFamily="18" charset="0"/>
              </a:rPr>
              <a:t>中对应分点优化后的算法结果</a:t>
            </a:r>
            <a:r>
              <a:rPr lang="en-US" altLang="zh-CN" dirty="0">
                <a:latin typeface="Times New Roman" panose="02020603050405020304" pitchFamily="18" charset="0"/>
                <a:cs typeface="Times New Roman" panose="02020603050405020304" pitchFamily="18" charset="0"/>
              </a:rPr>
              <a:t>+</a:t>
            </a:r>
            <a:r>
              <a:rPr lang="zh-CN" altLang="en-US" b="1" u="sng" dirty="0">
                <a:solidFill>
                  <a:srgbClr val="FF0000"/>
                </a:solidFill>
                <a:latin typeface="Times New Roman" panose="02020603050405020304" pitchFamily="18" charset="0"/>
                <a:cs typeface="Times New Roman" panose="02020603050405020304" pitchFamily="18" charset="0"/>
              </a:rPr>
              <a:t>分析</a:t>
            </a: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思考题：</a:t>
            </a:r>
            <a:r>
              <a:rPr lang="en-US" altLang="zh-CN" dirty="0">
                <a:latin typeface="Times New Roman" panose="02020603050405020304" pitchFamily="18" charset="0"/>
                <a:cs typeface="Times New Roman" panose="02020603050405020304" pitchFamily="18" charset="0"/>
              </a:rPr>
              <a:t>PPT</a:t>
            </a:r>
            <a:r>
              <a:rPr lang="zh-CN" altLang="en-US" dirty="0">
                <a:latin typeface="Times New Roman" panose="02020603050405020304" pitchFamily="18" charset="0"/>
                <a:cs typeface="Times New Roman" panose="02020603050405020304" pitchFamily="18" charset="0"/>
              </a:rPr>
              <a:t>上写的思考题（如有）一般需要在报告最后写出解答</a:t>
            </a:r>
            <a:endParaRPr lang="en-US" altLang="zh-CN" dirty="0">
              <a:latin typeface="Times New Roman" panose="02020603050405020304" pitchFamily="18" charset="0"/>
              <a:cs typeface="Times New Roman" panose="02020603050405020304" pitchFamily="18" charset="0"/>
            </a:endParaRPr>
          </a:p>
          <a:p>
            <a:pPr marL="469900" lvl="1">
              <a:lnSpc>
                <a:spcPct val="100000"/>
              </a:lnSpc>
              <a:spcBef>
                <a:spcPts val="360"/>
              </a:spcBef>
            </a:pP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参考资料：参考的文献、博客、网上资源等需规范引用，否则涉嫌抄袭</a:t>
            </a:r>
          </a:p>
          <a:p>
            <a:pPr marL="469900" lvl="1">
              <a:lnSpc>
                <a:spcPct val="100000"/>
              </a:lnSpc>
              <a:spcBef>
                <a:spcPts val="360"/>
              </a:spcBef>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26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982B4-66F9-4FBF-B6D5-5ED43777C9C2}"/>
              </a:ext>
            </a:extLst>
          </p:cNvPr>
          <p:cNvSpPr>
            <a:spLocks noGrp="1"/>
          </p:cNvSpPr>
          <p:nvPr>
            <p:ph type="title"/>
          </p:nvPr>
        </p:nvSpPr>
        <p:spPr/>
        <p:txBody>
          <a:bodyPr/>
          <a:lstStyle/>
          <a:p>
            <a:r>
              <a:rPr lang="zh-CN" altLang="en-US" dirty="0"/>
              <a:t>列表：</a:t>
            </a:r>
            <a:r>
              <a:rPr lang="zh-CN" altLang="en-US" dirty="0">
                <a:solidFill>
                  <a:srgbClr val="FF0000"/>
                </a:solidFill>
              </a:rPr>
              <a:t>赋值</a:t>
            </a:r>
            <a:r>
              <a:rPr lang="zh-CN" altLang="en-US" dirty="0"/>
              <a:t>与复制</a:t>
            </a:r>
          </a:p>
        </p:txBody>
      </p:sp>
      <p:sp>
        <p:nvSpPr>
          <p:cNvPr id="3" name="内容占位符 2">
            <a:extLst>
              <a:ext uri="{FF2B5EF4-FFF2-40B4-BE49-F238E27FC236}">
                <a16:creationId xmlns:a16="http://schemas.microsoft.com/office/drawing/2014/main" id="{489A16B2-02D8-42EC-B619-8F6B7A79DEAB}"/>
              </a:ext>
            </a:extLst>
          </p:cNvPr>
          <p:cNvSpPr>
            <a:spLocks noGrp="1"/>
          </p:cNvSpPr>
          <p:nvPr>
            <p:ph idx="1"/>
          </p:nvPr>
        </p:nvSpPr>
        <p:spPr>
          <a:xfrm>
            <a:off x="838200" y="1520825"/>
            <a:ext cx="10515600" cy="4351338"/>
          </a:xfrm>
        </p:spPr>
        <p:txBody>
          <a:bodyPr/>
          <a:lstStyle/>
          <a:p>
            <a:r>
              <a:rPr lang="zh-CN" altLang="en-US" dirty="0"/>
              <a:t>赋值：这是你预期的结果吗？</a:t>
            </a:r>
            <a:endParaRPr lang="en-US" altLang="zh-CN" dirty="0"/>
          </a:p>
          <a:p>
            <a:endParaRPr lang="en-US" altLang="zh-CN" dirty="0"/>
          </a:p>
          <a:p>
            <a:endParaRPr lang="en-US" altLang="zh-CN" dirty="0"/>
          </a:p>
          <a:p>
            <a:endParaRPr lang="en-US" altLang="zh-CN" dirty="0"/>
          </a:p>
          <a:p>
            <a:endParaRPr lang="en-US" altLang="zh-CN" dirty="0"/>
          </a:p>
          <a:p>
            <a:pPr lvl="3"/>
            <a:endParaRPr lang="en-US" altLang="zh-CN" dirty="0"/>
          </a:p>
          <a:p>
            <a:r>
              <a:rPr lang="zh-CN" altLang="en-US" dirty="0"/>
              <a:t>分析</a:t>
            </a:r>
            <a:endParaRPr lang="en-US" altLang="zh-CN" dirty="0"/>
          </a:p>
        </p:txBody>
      </p:sp>
      <p:sp>
        <p:nvSpPr>
          <p:cNvPr id="4" name="文本框 3">
            <a:extLst>
              <a:ext uri="{FF2B5EF4-FFF2-40B4-BE49-F238E27FC236}">
                <a16:creationId xmlns:a16="http://schemas.microsoft.com/office/drawing/2014/main" id="{97681FC9-97D2-4FA2-BB79-3F3FBF89EEE0}"/>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80FAD77-3AD6-4F80-BB16-848CC5E4566A}"/>
              </a:ext>
            </a:extLst>
          </p:cNvPr>
          <p:cNvSpPr txBox="1"/>
          <p:nvPr/>
        </p:nvSpPr>
        <p:spPr>
          <a:xfrm>
            <a:off x="1098615" y="2069177"/>
            <a:ext cx="4997386" cy="2123658"/>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 ['pizza', 'falafel', 'carrot cake']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my_foods</a:t>
            </a:r>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[-1] = 'apple'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yr_foods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740C28EA-5936-4A87-8F57-F1880158E606}"/>
              </a:ext>
            </a:extLst>
          </p:cNvPr>
          <p:cNvSpPr/>
          <p:nvPr/>
        </p:nvSpPr>
        <p:spPr>
          <a:xfrm>
            <a:off x="6356416" y="3120841"/>
            <a:ext cx="4164673" cy="107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err="1"/>
              <a:t>my_foods</a:t>
            </a:r>
            <a:r>
              <a:rPr lang="en-US" altLang="zh-CN" dirty="0"/>
              <a:t>: ['pizza', 'falafel', 'carrot cake']</a:t>
            </a:r>
          </a:p>
          <a:p>
            <a:r>
              <a:rPr lang="en-US" altLang="zh-CN" dirty="0" err="1"/>
              <a:t>yr_foods</a:t>
            </a:r>
            <a:r>
              <a:rPr lang="en-US" altLang="zh-CN" dirty="0"/>
              <a:t>: ['pizza', 'falafel', 'apple']</a:t>
            </a:r>
          </a:p>
          <a:p>
            <a:r>
              <a:rPr lang="en-US" altLang="zh-CN" dirty="0" err="1"/>
              <a:t>my_foods</a:t>
            </a:r>
            <a:r>
              <a:rPr lang="en-US" altLang="zh-CN" dirty="0"/>
              <a:t>: ['pizza', 'falafel', 'apple']</a:t>
            </a:r>
          </a:p>
        </p:txBody>
      </p:sp>
      <p:sp>
        <p:nvSpPr>
          <p:cNvPr id="7" name="文本框 6">
            <a:extLst>
              <a:ext uri="{FF2B5EF4-FFF2-40B4-BE49-F238E27FC236}">
                <a16:creationId xmlns:a16="http://schemas.microsoft.com/office/drawing/2014/main" id="{9E253CF4-3C24-4557-A6AD-96A83F783E22}"/>
              </a:ext>
            </a:extLst>
          </p:cNvPr>
          <p:cNvSpPr txBox="1"/>
          <p:nvPr/>
        </p:nvSpPr>
        <p:spPr>
          <a:xfrm>
            <a:off x="1098614" y="4896897"/>
            <a:ext cx="4997386"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 id(</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is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p:txBody>
      </p:sp>
      <p:sp>
        <p:nvSpPr>
          <p:cNvPr id="8" name="矩形 7">
            <a:extLst>
              <a:ext uri="{FF2B5EF4-FFF2-40B4-BE49-F238E27FC236}">
                <a16:creationId xmlns:a16="http://schemas.microsoft.com/office/drawing/2014/main" id="{BEAC3647-DF9A-4658-AE12-824E628D2FC0}"/>
              </a:ext>
            </a:extLst>
          </p:cNvPr>
          <p:cNvSpPr/>
          <p:nvPr/>
        </p:nvSpPr>
        <p:spPr>
          <a:xfrm>
            <a:off x="6356414" y="5130800"/>
            <a:ext cx="4164673" cy="12126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1986166284936</a:t>
            </a:r>
          </a:p>
          <a:p>
            <a:r>
              <a:rPr lang="en-US" altLang="zh-CN" dirty="0"/>
              <a:t>1986166284936</a:t>
            </a:r>
          </a:p>
          <a:p>
            <a:r>
              <a:rPr lang="en-US" altLang="zh-CN" dirty="0"/>
              <a:t>True</a:t>
            </a:r>
          </a:p>
          <a:p>
            <a:r>
              <a:rPr lang="en-US" altLang="zh-CN" dirty="0"/>
              <a:t>True</a:t>
            </a:r>
          </a:p>
        </p:txBody>
      </p:sp>
      <p:sp>
        <p:nvSpPr>
          <p:cNvPr id="9" name="文本框 8">
            <a:extLst>
              <a:ext uri="{FF2B5EF4-FFF2-40B4-BE49-F238E27FC236}">
                <a16:creationId xmlns:a16="http://schemas.microsoft.com/office/drawing/2014/main" id="{C4B8B65E-2D5A-434D-86A0-9A57949CA4ED}"/>
              </a:ext>
            </a:extLst>
          </p:cNvPr>
          <p:cNvSpPr txBox="1"/>
          <p:nvPr/>
        </p:nvSpPr>
        <p:spPr>
          <a:xfrm>
            <a:off x="1898714" y="4259406"/>
            <a:ext cx="4479758" cy="369332"/>
          </a:xfrm>
          <a:prstGeom prst="rect">
            <a:avLst/>
          </a:prstGeom>
          <a:noFill/>
        </p:spPr>
        <p:txBody>
          <a:bodyPr wrap="square">
            <a:spAutoFit/>
          </a:bodyPr>
          <a:lstStyle/>
          <a:p>
            <a:r>
              <a:rPr lang="zh-CN" altLang="en-US" dirty="0"/>
              <a:t>▲ </a:t>
            </a:r>
            <a:r>
              <a:rPr lang="en-US" altLang="zh-CN" dirty="0"/>
              <a:t>id()</a:t>
            </a:r>
            <a:r>
              <a:rPr lang="zh-CN" altLang="en-US" dirty="0"/>
              <a:t>函数</a:t>
            </a:r>
            <a:r>
              <a:rPr lang="zh-CN" altLang="en-US" b="0" i="0" dirty="0">
                <a:solidFill>
                  <a:srgbClr val="333333"/>
                </a:solidFill>
                <a:effectLst/>
                <a:latin typeface="Helvetica Neue"/>
              </a:rPr>
              <a:t>用于获取对象内存地址。</a:t>
            </a:r>
            <a:endParaRPr lang="zh-CN" altLang="en-US" dirty="0"/>
          </a:p>
        </p:txBody>
      </p:sp>
      <p:sp>
        <p:nvSpPr>
          <p:cNvPr id="11" name="文本框 10">
            <a:extLst>
              <a:ext uri="{FF2B5EF4-FFF2-40B4-BE49-F238E27FC236}">
                <a16:creationId xmlns:a16="http://schemas.microsoft.com/office/drawing/2014/main" id="{3827337E-4C32-4E74-BC8F-72D0CB979C32}"/>
              </a:ext>
            </a:extLst>
          </p:cNvPr>
          <p:cNvSpPr txBox="1"/>
          <p:nvPr/>
        </p:nvSpPr>
        <p:spPr>
          <a:xfrm>
            <a:off x="1898714" y="4558624"/>
            <a:ext cx="4997386" cy="369332"/>
          </a:xfrm>
          <a:prstGeom prst="rect">
            <a:avLst/>
          </a:prstGeom>
          <a:noFill/>
        </p:spPr>
        <p:txBody>
          <a:bodyPr wrap="square">
            <a:spAutoFit/>
          </a:bodyPr>
          <a:lstStyle/>
          <a:p>
            <a:r>
              <a:rPr lang="zh-CN" altLang="en-US" sz="1800" dirty="0">
                <a:effectLst/>
              </a:rPr>
              <a:t>▲ 身份运算符 </a:t>
            </a:r>
            <a:r>
              <a:rPr lang="en-US" altLang="zh-CN" sz="1800" dirty="0">
                <a:effectLst/>
              </a:rPr>
              <a:t>is</a:t>
            </a:r>
            <a:r>
              <a:rPr lang="zh-CN" altLang="en-US" sz="1800" dirty="0">
                <a:effectLst/>
              </a:rPr>
              <a:t>：</a:t>
            </a:r>
            <a:r>
              <a:rPr lang="en-US" altLang="zh-CN" sz="1800" b="1" dirty="0">
                <a:effectLst/>
              </a:rPr>
              <a:t>x is y</a:t>
            </a:r>
            <a:r>
              <a:rPr lang="en-US" altLang="zh-CN" sz="1800" dirty="0">
                <a:effectLst/>
              </a:rPr>
              <a:t>, </a:t>
            </a:r>
            <a:r>
              <a:rPr lang="zh-CN" altLang="en-US" sz="1800" dirty="0">
                <a:effectLst/>
              </a:rPr>
              <a:t>类似 </a:t>
            </a:r>
            <a:r>
              <a:rPr lang="en-US" altLang="zh-CN" sz="1800" b="1" dirty="0">
                <a:effectLst/>
              </a:rPr>
              <a:t>id(x) == id(y)</a:t>
            </a:r>
            <a:r>
              <a:rPr lang="en-US" altLang="zh-CN" sz="1800" dirty="0">
                <a:effectLst/>
              </a:rPr>
              <a:t> </a:t>
            </a:r>
            <a:endParaRPr lang="zh-CN" altLang="en-US" dirty="0"/>
          </a:p>
        </p:txBody>
      </p:sp>
      <p:sp>
        <p:nvSpPr>
          <p:cNvPr id="12" name="文本框 11">
            <a:extLst>
              <a:ext uri="{FF2B5EF4-FFF2-40B4-BE49-F238E27FC236}">
                <a16:creationId xmlns:a16="http://schemas.microsoft.com/office/drawing/2014/main" id="{5DB4574A-9627-4BB4-8313-EB9F9B9E1588}"/>
              </a:ext>
            </a:extLst>
          </p:cNvPr>
          <p:cNvSpPr txBox="1"/>
          <p:nvPr/>
        </p:nvSpPr>
        <p:spPr>
          <a:xfrm>
            <a:off x="6273799" y="1950189"/>
            <a:ext cx="5835586" cy="707886"/>
          </a:xfrm>
          <a:prstGeom prst="rect">
            <a:avLst/>
          </a:prstGeom>
          <a:noFill/>
        </p:spPr>
        <p:txBody>
          <a:bodyPr wrap="square" rtlCol="0">
            <a:spAutoFit/>
          </a:bodyPr>
          <a:lstStyle/>
          <a:p>
            <a:r>
              <a:rPr lang="en-US" altLang="zh-CN" sz="2000" dirty="0"/>
              <a:t>python</a:t>
            </a:r>
            <a:r>
              <a:rPr lang="zh-CN" altLang="en-US" sz="2000" dirty="0"/>
              <a:t>中的赋值操作</a:t>
            </a:r>
            <a:endParaRPr lang="en-US" altLang="zh-CN" sz="2000" dirty="0"/>
          </a:p>
          <a:p>
            <a:r>
              <a:rPr lang="en-US" altLang="zh-CN" sz="2000" dirty="0"/>
              <a:t>https://www.cnblogs.com/zf-blog/p/10613981.html</a:t>
            </a:r>
            <a:endParaRPr lang="zh-CN" altLang="en-US" sz="2000" dirty="0"/>
          </a:p>
        </p:txBody>
      </p:sp>
    </p:spTree>
    <p:extLst>
      <p:ext uri="{BB962C8B-B14F-4D97-AF65-F5344CB8AC3E}">
        <p14:creationId xmlns:p14="http://schemas.microsoft.com/office/powerpoint/2010/main" val="28428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up)">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up)">
                                      <p:cBhvr>
                                        <p:cTn id="35" dur="500"/>
                                        <p:tgtEl>
                                          <p:spTgt spid="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wipe(up)">
                                      <p:cBhvr>
                                        <p:cTn id="40" dur="500"/>
                                        <p:tgtEl>
                                          <p:spTgt spid="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wipe(up)">
                                      <p:cBhvr>
                                        <p:cTn id="45" dur="500"/>
                                        <p:tgtEl>
                                          <p:spTgt spid="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uiExpand="1" build="p"/>
      <p:bldP spid="9"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982B4-66F9-4FBF-B6D5-5ED43777C9C2}"/>
              </a:ext>
            </a:extLst>
          </p:cNvPr>
          <p:cNvSpPr>
            <a:spLocks noGrp="1"/>
          </p:cNvSpPr>
          <p:nvPr>
            <p:ph type="title"/>
          </p:nvPr>
        </p:nvSpPr>
        <p:spPr/>
        <p:txBody>
          <a:bodyPr/>
          <a:lstStyle/>
          <a:p>
            <a:r>
              <a:rPr lang="zh-CN" altLang="en-US" dirty="0"/>
              <a:t>列表：赋值与</a:t>
            </a:r>
            <a:r>
              <a:rPr lang="zh-CN" altLang="en-US" dirty="0">
                <a:solidFill>
                  <a:srgbClr val="FF0000"/>
                </a:solidFill>
              </a:rPr>
              <a:t>复制</a:t>
            </a:r>
          </a:p>
        </p:txBody>
      </p:sp>
      <p:sp>
        <p:nvSpPr>
          <p:cNvPr id="3" name="内容占位符 2">
            <a:extLst>
              <a:ext uri="{FF2B5EF4-FFF2-40B4-BE49-F238E27FC236}">
                <a16:creationId xmlns:a16="http://schemas.microsoft.com/office/drawing/2014/main" id="{489A16B2-02D8-42EC-B619-8F6B7A79DEAB}"/>
              </a:ext>
            </a:extLst>
          </p:cNvPr>
          <p:cNvSpPr>
            <a:spLocks noGrp="1"/>
          </p:cNvSpPr>
          <p:nvPr>
            <p:ph idx="1"/>
          </p:nvPr>
        </p:nvSpPr>
        <p:spPr>
          <a:xfrm>
            <a:off x="838200" y="1520825"/>
            <a:ext cx="10515600" cy="4351338"/>
          </a:xfrm>
        </p:spPr>
        <p:txBody>
          <a:bodyPr/>
          <a:lstStyle/>
          <a:p>
            <a:r>
              <a:rPr lang="zh-CN" altLang="en-US" dirty="0"/>
              <a:t>利用切片复制</a:t>
            </a:r>
            <a:endParaRPr lang="en-US" altLang="zh-CN" dirty="0"/>
          </a:p>
          <a:p>
            <a:endParaRPr lang="en-US" altLang="zh-CN" dirty="0"/>
          </a:p>
          <a:p>
            <a:endParaRPr lang="en-US" altLang="zh-CN" dirty="0"/>
          </a:p>
          <a:p>
            <a:endParaRPr lang="en-US" altLang="zh-CN" dirty="0"/>
          </a:p>
          <a:p>
            <a:endParaRPr lang="en-US" altLang="zh-CN" dirty="0"/>
          </a:p>
          <a:p>
            <a:pPr lvl="3"/>
            <a:endParaRPr lang="en-US" altLang="zh-CN" dirty="0"/>
          </a:p>
          <a:p>
            <a:r>
              <a:rPr lang="zh-CN" altLang="en-US" dirty="0"/>
              <a:t>分析</a:t>
            </a:r>
            <a:endParaRPr lang="en-US" altLang="zh-CN" dirty="0"/>
          </a:p>
        </p:txBody>
      </p:sp>
      <p:sp>
        <p:nvSpPr>
          <p:cNvPr id="4" name="文本框 3">
            <a:extLst>
              <a:ext uri="{FF2B5EF4-FFF2-40B4-BE49-F238E27FC236}">
                <a16:creationId xmlns:a16="http://schemas.microsoft.com/office/drawing/2014/main" id="{97681FC9-97D2-4FA2-BB79-3F3FBF89EEE0}"/>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80FAD77-3AD6-4F80-BB16-848CC5E4566A}"/>
              </a:ext>
            </a:extLst>
          </p:cNvPr>
          <p:cNvSpPr txBox="1"/>
          <p:nvPr/>
        </p:nvSpPr>
        <p:spPr>
          <a:xfrm>
            <a:off x="1098615" y="2069177"/>
            <a:ext cx="4997386" cy="2123658"/>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 ['pizza', 'falafel', 'carrot cake']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my_foods</a:t>
            </a:r>
            <a:r>
              <a:rPr lang="en-US" altLang="zh-CN" sz="2200" dirty="0">
                <a:solidFill>
                  <a:srgbClr val="FF0000"/>
                </a:solidFill>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[-1] = 'apple'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yr_foods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740C28EA-5936-4A87-8F57-F1880158E606}"/>
              </a:ext>
            </a:extLst>
          </p:cNvPr>
          <p:cNvSpPr/>
          <p:nvPr/>
        </p:nvSpPr>
        <p:spPr>
          <a:xfrm>
            <a:off x="6356416" y="3120841"/>
            <a:ext cx="4164673" cy="107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err="1"/>
              <a:t>my_foods</a:t>
            </a:r>
            <a:r>
              <a:rPr lang="en-US" altLang="zh-CN" dirty="0"/>
              <a:t>: ['pizza', 'falafel', 'carrot cake']</a:t>
            </a:r>
          </a:p>
          <a:p>
            <a:r>
              <a:rPr lang="en-US" altLang="zh-CN" dirty="0" err="1"/>
              <a:t>yr_foods</a:t>
            </a:r>
            <a:r>
              <a:rPr lang="en-US" altLang="zh-CN" dirty="0"/>
              <a:t>: ['pizza', 'falafel', 'apple']</a:t>
            </a:r>
          </a:p>
          <a:p>
            <a:r>
              <a:rPr lang="en-US" altLang="zh-CN" dirty="0" err="1"/>
              <a:t>my_foods</a:t>
            </a:r>
            <a:r>
              <a:rPr lang="en-US" altLang="zh-CN" dirty="0"/>
              <a:t>: ['pizza', 'falafel', 'carrot cake']</a:t>
            </a:r>
          </a:p>
        </p:txBody>
      </p:sp>
      <p:sp>
        <p:nvSpPr>
          <p:cNvPr id="7" name="文本框 6">
            <a:extLst>
              <a:ext uri="{FF2B5EF4-FFF2-40B4-BE49-F238E27FC236}">
                <a16:creationId xmlns:a16="http://schemas.microsoft.com/office/drawing/2014/main" id="{9E253CF4-3C24-4557-A6AD-96A83F783E22}"/>
              </a:ext>
            </a:extLst>
          </p:cNvPr>
          <p:cNvSpPr txBox="1"/>
          <p:nvPr/>
        </p:nvSpPr>
        <p:spPr>
          <a:xfrm>
            <a:off x="1098614" y="4896897"/>
            <a:ext cx="4997386"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print(id(</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 id(</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your_foods</a:t>
            </a:r>
            <a:r>
              <a:rPr lang="en-US" altLang="zh-CN" sz="2200" dirty="0">
                <a:latin typeface="Times New Roman" panose="02020603050405020304" pitchFamily="18" charset="0"/>
                <a:cs typeface="Times New Roman" panose="02020603050405020304" pitchFamily="18" charset="0"/>
              </a:rPr>
              <a:t> is </a:t>
            </a:r>
            <a:r>
              <a:rPr lang="en-US" altLang="zh-CN" sz="2200" dirty="0" err="1">
                <a:latin typeface="Times New Roman" panose="02020603050405020304" pitchFamily="18" charset="0"/>
                <a:cs typeface="Times New Roman" panose="02020603050405020304" pitchFamily="18" charset="0"/>
              </a:rPr>
              <a:t>my_foods</a:t>
            </a:r>
            <a:r>
              <a:rPr lang="en-US" altLang="zh-CN" sz="2200" dirty="0">
                <a:latin typeface="Times New Roman" panose="02020603050405020304" pitchFamily="18" charset="0"/>
                <a:cs typeface="Times New Roman" panose="02020603050405020304" pitchFamily="18" charset="0"/>
              </a:rPr>
              <a:t>)</a:t>
            </a:r>
          </a:p>
        </p:txBody>
      </p:sp>
      <p:sp>
        <p:nvSpPr>
          <p:cNvPr id="8" name="矩形 7">
            <a:extLst>
              <a:ext uri="{FF2B5EF4-FFF2-40B4-BE49-F238E27FC236}">
                <a16:creationId xmlns:a16="http://schemas.microsoft.com/office/drawing/2014/main" id="{BEAC3647-DF9A-4658-AE12-824E628D2FC0}"/>
              </a:ext>
            </a:extLst>
          </p:cNvPr>
          <p:cNvSpPr/>
          <p:nvPr/>
        </p:nvSpPr>
        <p:spPr>
          <a:xfrm>
            <a:off x="6356414" y="5130800"/>
            <a:ext cx="4164673" cy="12126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1986166285064</a:t>
            </a:r>
          </a:p>
          <a:p>
            <a:r>
              <a:rPr lang="en-US" altLang="zh-CN" dirty="0"/>
              <a:t>1986166284744</a:t>
            </a:r>
          </a:p>
          <a:p>
            <a:r>
              <a:rPr lang="en-US" altLang="zh-CN" dirty="0"/>
              <a:t>False</a:t>
            </a:r>
          </a:p>
          <a:p>
            <a:r>
              <a:rPr lang="en-US" altLang="zh-CN" dirty="0"/>
              <a:t>False</a:t>
            </a:r>
          </a:p>
        </p:txBody>
      </p:sp>
      <p:sp>
        <p:nvSpPr>
          <p:cNvPr id="9" name="文本框 8">
            <a:extLst>
              <a:ext uri="{FF2B5EF4-FFF2-40B4-BE49-F238E27FC236}">
                <a16:creationId xmlns:a16="http://schemas.microsoft.com/office/drawing/2014/main" id="{C4B8B65E-2D5A-434D-86A0-9A57949CA4ED}"/>
              </a:ext>
            </a:extLst>
          </p:cNvPr>
          <p:cNvSpPr txBox="1"/>
          <p:nvPr/>
        </p:nvSpPr>
        <p:spPr>
          <a:xfrm>
            <a:off x="1898714" y="4259406"/>
            <a:ext cx="4479758" cy="369332"/>
          </a:xfrm>
          <a:prstGeom prst="rect">
            <a:avLst/>
          </a:prstGeom>
          <a:noFill/>
        </p:spPr>
        <p:txBody>
          <a:bodyPr wrap="square">
            <a:spAutoFit/>
          </a:bodyPr>
          <a:lstStyle/>
          <a:p>
            <a:r>
              <a:rPr lang="zh-CN" altLang="en-US" dirty="0"/>
              <a:t>▲ </a:t>
            </a:r>
            <a:r>
              <a:rPr lang="en-US" altLang="zh-CN" dirty="0"/>
              <a:t>id()</a:t>
            </a:r>
            <a:r>
              <a:rPr lang="zh-CN" altLang="en-US" dirty="0"/>
              <a:t>函数</a:t>
            </a:r>
            <a:r>
              <a:rPr lang="zh-CN" altLang="en-US" b="0" i="0" dirty="0">
                <a:solidFill>
                  <a:srgbClr val="333333"/>
                </a:solidFill>
                <a:effectLst/>
                <a:latin typeface="Helvetica Neue"/>
              </a:rPr>
              <a:t>用于获取对象内存地址。</a:t>
            </a:r>
            <a:endParaRPr lang="zh-CN" altLang="en-US" dirty="0"/>
          </a:p>
        </p:txBody>
      </p:sp>
      <p:sp>
        <p:nvSpPr>
          <p:cNvPr id="11" name="文本框 10">
            <a:extLst>
              <a:ext uri="{FF2B5EF4-FFF2-40B4-BE49-F238E27FC236}">
                <a16:creationId xmlns:a16="http://schemas.microsoft.com/office/drawing/2014/main" id="{3827337E-4C32-4E74-BC8F-72D0CB979C32}"/>
              </a:ext>
            </a:extLst>
          </p:cNvPr>
          <p:cNvSpPr txBox="1"/>
          <p:nvPr/>
        </p:nvSpPr>
        <p:spPr>
          <a:xfrm>
            <a:off x="1898714" y="4558624"/>
            <a:ext cx="4997386" cy="369332"/>
          </a:xfrm>
          <a:prstGeom prst="rect">
            <a:avLst/>
          </a:prstGeom>
          <a:noFill/>
        </p:spPr>
        <p:txBody>
          <a:bodyPr wrap="square">
            <a:spAutoFit/>
          </a:bodyPr>
          <a:lstStyle/>
          <a:p>
            <a:r>
              <a:rPr lang="zh-CN" altLang="en-US" sz="1800" dirty="0">
                <a:effectLst/>
              </a:rPr>
              <a:t>▲ 身份运算符：</a:t>
            </a:r>
            <a:r>
              <a:rPr lang="en-US" altLang="zh-CN" sz="1800" b="1" dirty="0">
                <a:effectLst/>
              </a:rPr>
              <a:t>x is y</a:t>
            </a:r>
            <a:r>
              <a:rPr lang="en-US" altLang="zh-CN" sz="1800" dirty="0">
                <a:effectLst/>
              </a:rPr>
              <a:t>, </a:t>
            </a:r>
            <a:r>
              <a:rPr lang="zh-CN" altLang="en-US" sz="1800" dirty="0">
                <a:effectLst/>
              </a:rPr>
              <a:t>类似 </a:t>
            </a:r>
            <a:r>
              <a:rPr lang="en-US" altLang="zh-CN" sz="1800" b="1" dirty="0">
                <a:effectLst/>
              </a:rPr>
              <a:t>id(x) == id(y)</a:t>
            </a:r>
            <a:r>
              <a:rPr lang="en-US" altLang="zh-CN" sz="1800" dirty="0">
                <a:effectLst/>
              </a:rPr>
              <a:t> </a:t>
            </a:r>
            <a:endParaRPr lang="zh-CN" altLang="en-US" dirty="0"/>
          </a:p>
        </p:txBody>
      </p:sp>
      <p:sp>
        <p:nvSpPr>
          <p:cNvPr id="10" name="文本框 9">
            <a:extLst>
              <a:ext uri="{FF2B5EF4-FFF2-40B4-BE49-F238E27FC236}">
                <a16:creationId xmlns:a16="http://schemas.microsoft.com/office/drawing/2014/main" id="{1E55A434-9D73-4320-8FD0-538097D82004}"/>
              </a:ext>
            </a:extLst>
          </p:cNvPr>
          <p:cNvSpPr txBox="1"/>
          <p:nvPr/>
        </p:nvSpPr>
        <p:spPr>
          <a:xfrm>
            <a:off x="6356414" y="1478033"/>
            <a:ext cx="3721100" cy="830997"/>
          </a:xfrm>
          <a:prstGeom prst="rect">
            <a:avLst/>
          </a:prstGeom>
          <a:noFill/>
        </p:spPr>
        <p:txBody>
          <a:bodyPr wrap="square" rtlCol="0">
            <a:spAutoFit/>
          </a:bodyPr>
          <a:lstStyle/>
          <a:p>
            <a:r>
              <a:rPr lang="zh-CN" altLang="en-US" sz="2400" dirty="0"/>
              <a:t>切片会创建一个新的对象，分配新的内存空间</a:t>
            </a:r>
          </a:p>
        </p:txBody>
      </p:sp>
    </p:spTree>
    <p:extLst>
      <p:ext uri="{BB962C8B-B14F-4D97-AF65-F5344CB8AC3E}">
        <p14:creationId xmlns:p14="http://schemas.microsoft.com/office/powerpoint/2010/main" val="18057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up)">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up)">
                                      <p:cBhvr>
                                        <p:cTn id="35" dur="500"/>
                                        <p:tgtEl>
                                          <p:spTgt spid="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wipe(up)">
                                      <p:cBhvr>
                                        <p:cTn id="40" dur="500"/>
                                        <p:tgtEl>
                                          <p:spTgt spid="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wipe(up)">
                                      <p:cBhvr>
                                        <p:cTn id="4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uiExpand="1" build="p"/>
      <p:bldP spid="9"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982B4-66F9-4FBF-B6D5-5ED43777C9C2}"/>
              </a:ext>
            </a:extLst>
          </p:cNvPr>
          <p:cNvSpPr>
            <a:spLocks noGrp="1"/>
          </p:cNvSpPr>
          <p:nvPr>
            <p:ph type="title"/>
          </p:nvPr>
        </p:nvSpPr>
        <p:spPr/>
        <p:txBody>
          <a:bodyPr/>
          <a:lstStyle/>
          <a:p>
            <a:r>
              <a:rPr lang="zh-CN" altLang="en-US" dirty="0"/>
              <a:t>浅复制与深复制</a:t>
            </a:r>
          </a:p>
        </p:txBody>
      </p:sp>
      <p:sp>
        <p:nvSpPr>
          <p:cNvPr id="3" name="内容占位符 2">
            <a:extLst>
              <a:ext uri="{FF2B5EF4-FFF2-40B4-BE49-F238E27FC236}">
                <a16:creationId xmlns:a16="http://schemas.microsoft.com/office/drawing/2014/main" id="{489A16B2-02D8-42EC-B619-8F6B7A79DEAB}"/>
              </a:ext>
            </a:extLst>
          </p:cNvPr>
          <p:cNvSpPr>
            <a:spLocks noGrp="1"/>
          </p:cNvSpPr>
          <p:nvPr>
            <p:ph sz="half"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利用</a:t>
            </a:r>
            <a:r>
              <a:rPr lang="en-US" altLang="zh-CN" dirty="0"/>
              <a:t>Python</a:t>
            </a:r>
            <a:r>
              <a:rPr lang="zh-CN" altLang="en-US" dirty="0"/>
              <a:t>标准库的</a:t>
            </a:r>
            <a:r>
              <a:rPr lang="en-US" altLang="zh-CN" dirty="0"/>
              <a:t>copy</a:t>
            </a:r>
            <a:r>
              <a:rPr lang="zh-CN" altLang="en-US" dirty="0"/>
              <a:t>库</a:t>
            </a:r>
            <a:endParaRPr lang="en-US" altLang="zh-CN" dirty="0"/>
          </a:p>
          <a:p>
            <a:endParaRPr lang="en-US" altLang="zh-CN" dirty="0"/>
          </a:p>
          <a:p>
            <a:endParaRPr lang="en-US" altLang="zh-CN" dirty="0"/>
          </a:p>
          <a:p>
            <a:endParaRPr lang="en-US" altLang="zh-CN" dirty="0"/>
          </a:p>
        </p:txBody>
      </p:sp>
      <p:sp>
        <p:nvSpPr>
          <p:cNvPr id="10" name="内容占位符 9">
            <a:extLst>
              <a:ext uri="{FF2B5EF4-FFF2-40B4-BE49-F238E27FC236}">
                <a16:creationId xmlns:a16="http://schemas.microsoft.com/office/drawing/2014/main" id="{7774662C-1F60-486B-92DD-9A95AD2494DD}"/>
              </a:ext>
            </a:extLst>
          </p:cNvPr>
          <p:cNvSpPr>
            <a:spLocks noGrp="1"/>
          </p:cNvSpPr>
          <p:nvPr>
            <p:ph sz="half" idx="2"/>
          </p:nvPr>
        </p:nvSpPr>
        <p:spPr/>
        <p:txBody>
          <a:bodyPr>
            <a:normAutofit/>
          </a:bodyPr>
          <a:lstStyle/>
          <a:p>
            <a:endParaRPr lang="en-US" altLang="zh-CN" dirty="0"/>
          </a:p>
          <a:p>
            <a:endParaRPr lang="en-US" altLang="zh-CN" dirty="0"/>
          </a:p>
          <a:p>
            <a:endParaRPr lang="en-US" altLang="zh-CN" dirty="0"/>
          </a:p>
          <a:p>
            <a:endParaRPr lang="en-US" altLang="zh-CN" dirty="0"/>
          </a:p>
          <a:p>
            <a:r>
              <a:rPr lang="zh-CN" altLang="en-US" dirty="0"/>
              <a:t>结果</a:t>
            </a:r>
          </a:p>
        </p:txBody>
      </p:sp>
      <p:sp>
        <p:nvSpPr>
          <p:cNvPr id="4" name="文本框 3">
            <a:extLst>
              <a:ext uri="{FF2B5EF4-FFF2-40B4-BE49-F238E27FC236}">
                <a16:creationId xmlns:a16="http://schemas.microsoft.com/office/drawing/2014/main" id="{97681FC9-97D2-4FA2-BB79-3F3FBF89EEE0}"/>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80FAD77-3AD6-4F80-BB16-848CC5E4566A}"/>
              </a:ext>
            </a:extLst>
          </p:cNvPr>
          <p:cNvSpPr txBox="1"/>
          <p:nvPr/>
        </p:nvSpPr>
        <p:spPr>
          <a:xfrm>
            <a:off x="930307" y="1825625"/>
            <a:ext cx="4997386" cy="3477875"/>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import copy</a:t>
            </a:r>
          </a:p>
          <a:p>
            <a:r>
              <a:rPr lang="en-US" altLang="zh-CN" sz="2200" dirty="0">
                <a:latin typeface="Times New Roman" panose="02020603050405020304" pitchFamily="18" charset="0"/>
                <a:cs typeface="Times New Roman" panose="02020603050405020304" pitchFamily="18" charset="0"/>
              </a:rPr>
              <a:t>a = [1, 2, 3, 4, ['a', 'b']]</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b = a  # assign</a:t>
            </a:r>
          </a:p>
          <a:p>
            <a:r>
              <a:rPr lang="en-US" altLang="zh-CN" sz="2200" dirty="0">
                <a:latin typeface="Times New Roman" panose="02020603050405020304" pitchFamily="18" charset="0"/>
                <a:cs typeface="Times New Roman" panose="02020603050405020304" pitchFamily="18" charset="0"/>
              </a:rPr>
              <a:t>c = a[:]  # slice (shallow copy)</a:t>
            </a:r>
          </a:p>
          <a:p>
            <a:r>
              <a:rPr lang="en-US" altLang="zh-CN" sz="2200" dirty="0">
                <a:latin typeface="Times New Roman" panose="02020603050405020304" pitchFamily="18" charset="0"/>
                <a:cs typeface="Times New Roman" panose="02020603050405020304" pitchFamily="18" charset="0"/>
              </a:rPr>
              <a:t>d = </a:t>
            </a:r>
            <a:r>
              <a:rPr lang="en-US" altLang="zh-CN" sz="2200" dirty="0" err="1">
                <a:latin typeface="Times New Roman" panose="02020603050405020304" pitchFamily="18" charset="0"/>
                <a:cs typeface="Times New Roman" panose="02020603050405020304" pitchFamily="18" charset="0"/>
              </a:rPr>
              <a:t>copy.copy</a:t>
            </a:r>
            <a:r>
              <a:rPr lang="en-US" altLang="zh-CN" sz="2200" dirty="0">
                <a:latin typeface="Times New Roman" panose="02020603050405020304" pitchFamily="18" charset="0"/>
                <a:cs typeface="Times New Roman" panose="02020603050405020304" pitchFamily="18" charset="0"/>
              </a:rPr>
              <a:t>(a)  # shallow copy</a:t>
            </a:r>
          </a:p>
          <a:p>
            <a:r>
              <a:rPr lang="en-US" altLang="zh-CN" sz="2200" dirty="0">
                <a:latin typeface="Times New Roman" panose="02020603050405020304" pitchFamily="18" charset="0"/>
                <a:cs typeface="Times New Roman" panose="02020603050405020304" pitchFamily="18" charset="0"/>
              </a:rPr>
              <a:t>e = </a:t>
            </a:r>
            <a:r>
              <a:rPr lang="en-US" altLang="zh-CN" sz="2200" dirty="0" err="1">
                <a:latin typeface="Times New Roman" panose="02020603050405020304" pitchFamily="18" charset="0"/>
                <a:cs typeface="Times New Roman" panose="02020603050405020304" pitchFamily="18" charset="0"/>
              </a:rPr>
              <a:t>copy.deepcopy</a:t>
            </a:r>
            <a:r>
              <a:rPr lang="en-US" altLang="zh-CN" sz="2200" dirty="0">
                <a:latin typeface="Times New Roman" panose="02020603050405020304" pitchFamily="18" charset="0"/>
                <a:cs typeface="Times New Roman" panose="02020603050405020304" pitchFamily="18" charset="0"/>
              </a:rPr>
              <a:t>(a)  # deep copy</a:t>
            </a:r>
          </a:p>
          <a:p>
            <a:r>
              <a:rPr lang="en-US" altLang="zh-CN" sz="2200" dirty="0">
                <a:latin typeface="Times New Roman" panose="02020603050405020304" pitchFamily="18" charset="0"/>
                <a:cs typeface="Times New Roman" panose="02020603050405020304" pitchFamily="18" charset="0"/>
              </a:rPr>
              <a:t> </a:t>
            </a:r>
          </a:p>
          <a:p>
            <a:r>
              <a:rPr lang="en-US" altLang="zh-CN" sz="2200" dirty="0" err="1">
                <a:latin typeface="Times New Roman" panose="02020603050405020304" pitchFamily="18" charset="0"/>
                <a:cs typeface="Times New Roman" panose="02020603050405020304" pitchFamily="18" charset="0"/>
              </a:rPr>
              <a:t>a.append</a:t>
            </a:r>
            <a:r>
              <a:rPr lang="en-US" altLang="zh-CN" sz="2200" dirty="0">
                <a:latin typeface="Times New Roman" panose="02020603050405020304" pitchFamily="18" charset="0"/>
                <a:cs typeface="Times New Roman" panose="02020603050405020304" pitchFamily="18" charset="0"/>
              </a:rPr>
              <a:t>(5)</a:t>
            </a:r>
          </a:p>
          <a:p>
            <a:r>
              <a:rPr lang="en-US" altLang="zh-CN" sz="2200" dirty="0">
                <a:latin typeface="Times New Roman" panose="02020603050405020304" pitchFamily="18" charset="0"/>
                <a:cs typeface="Times New Roman" panose="02020603050405020304" pitchFamily="18" charset="0"/>
              </a:rPr>
              <a:t>a[4].append('c')</a:t>
            </a:r>
          </a:p>
        </p:txBody>
      </p:sp>
      <p:sp>
        <p:nvSpPr>
          <p:cNvPr id="8" name="矩形 7">
            <a:extLst>
              <a:ext uri="{FF2B5EF4-FFF2-40B4-BE49-F238E27FC236}">
                <a16:creationId xmlns:a16="http://schemas.microsoft.com/office/drawing/2014/main" id="{BEAC3647-DF9A-4658-AE12-824E628D2FC0}"/>
              </a:ext>
            </a:extLst>
          </p:cNvPr>
          <p:cNvSpPr/>
          <p:nvPr/>
        </p:nvSpPr>
        <p:spPr>
          <a:xfrm>
            <a:off x="6329162" y="4392816"/>
            <a:ext cx="4164673" cy="17841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 =  [1, 2, 3, 4, ['a', 'b', 'c'], 5]</a:t>
            </a:r>
          </a:p>
          <a:p>
            <a:r>
              <a:rPr lang="en-US" altLang="zh-CN" dirty="0"/>
              <a:t>b =  [1, 2, 3, 4, ['a', 'b', 'c'], 5]</a:t>
            </a:r>
          </a:p>
          <a:p>
            <a:r>
              <a:rPr lang="en-US" altLang="zh-CN" dirty="0"/>
              <a:t>c =  [1, 2, 3, 4, ['a', 'b', 'c']]</a:t>
            </a:r>
          </a:p>
          <a:p>
            <a:r>
              <a:rPr lang="en-US" altLang="zh-CN" dirty="0"/>
              <a:t>d =  [1, 2, 3, 4, ['a', 'b', 'c']]</a:t>
            </a:r>
          </a:p>
          <a:p>
            <a:r>
              <a:rPr lang="en-US" altLang="zh-CN" dirty="0"/>
              <a:t>e =  [1, 2, 3, 4, ['a', 'b']]</a:t>
            </a:r>
          </a:p>
        </p:txBody>
      </p:sp>
      <p:sp>
        <p:nvSpPr>
          <p:cNvPr id="12" name="文本框 11">
            <a:extLst>
              <a:ext uri="{FF2B5EF4-FFF2-40B4-BE49-F238E27FC236}">
                <a16:creationId xmlns:a16="http://schemas.microsoft.com/office/drawing/2014/main" id="{EBBC0ABF-2804-4D2C-8727-D0993B60F0FA}"/>
              </a:ext>
            </a:extLst>
          </p:cNvPr>
          <p:cNvSpPr txBox="1"/>
          <p:nvPr/>
        </p:nvSpPr>
        <p:spPr>
          <a:xfrm>
            <a:off x="6329162" y="1825625"/>
            <a:ext cx="4997386" cy="1785104"/>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print( 'a = ', a )</a:t>
            </a:r>
          </a:p>
          <a:p>
            <a:r>
              <a:rPr lang="en-US" altLang="zh-CN" sz="2200" dirty="0">
                <a:latin typeface="Times New Roman" panose="02020603050405020304" pitchFamily="18" charset="0"/>
                <a:cs typeface="Times New Roman" panose="02020603050405020304" pitchFamily="18" charset="0"/>
              </a:rPr>
              <a:t>print( 'b = ', b )</a:t>
            </a:r>
          </a:p>
          <a:p>
            <a:r>
              <a:rPr lang="en-US" altLang="zh-CN" sz="2200" dirty="0">
                <a:latin typeface="Times New Roman" panose="02020603050405020304" pitchFamily="18" charset="0"/>
                <a:cs typeface="Times New Roman" panose="02020603050405020304" pitchFamily="18" charset="0"/>
              </a:rPr>
              <a:t>print( 'c = ', c )</a:t>
            </a:r>
          </a:p>
          <a:p>
            <a:r>
              <a:rPr lang="en-US" altLang="zh-CN" sz="2200" dirty="0">
                <a:latin typeface="Times New Roman" panose="02020603050405020304" pitchFamily="18" charset="0"/>
                <a:cs typeface="Times New Roman" panose="02020603050405020304" pitchFamily="18" charset="0"/>
              </a:rPr>
              <a:t>print( 'd = ', d )</a:t>
            </a:r>
          </a:p>
          <a:p>
            <a:r>
              <a:rPr lang="en-US" altLang="zh-CN" sz="2200" dirty="0">
                <a:latin typeface="Times New Roman" panose="02020603050405020304" pitchFamily="18" charset="0"/>
                <a:cs typeface="Times New Roman" panose="02020603050405020304" pitchFamily="18" charset="0"/>
              </a:rPr>
              <a:t>print( ‘e = ', e )</a:t>
            </a:r>
          </a:p>
        </p:txBody>
      </p:sp>
      <p:sp>
        <p:nvSpPr>
          <p:cNvPr id="14" name="文本框 13">
            <a:extLst>
              <a:ext uri="{FF2B5EF4-FFF2-40B4-BE49-F238E27FC236}">
                <a16:creationId xmlns:a16="http://schemas.microsoft.com/office/drawing/2014/main" id="{8EFC7CB7-759B-4954-A541-0AF36539520C}"/>
              </a:ext>
            </a:extLst>
          </p:cNvPr>
          <p:cNvSpPr txBox="1"/>
          <p:nvPr/>
        </p:nvSpPr>
        <p:spPr>
          <a:xfrm>
            <a:off x="838200" y="6429028"/>
            <a:ext cx="9702800" cy="369332"/>
          </a:xfrm>
          <a:prstGeom prst="rect">
            <a:avLst/>
          </a:prstGeom>
          <a:noFill/>
        </p:spPr>
        <p:txBody>
          <a:bodyPr wrap="square">
            <a:spAutoFit/>
          </a:bodyPr>
          <a:lstStyle/>
          <a:p>
            <a:r>
              <a:rPr lang="zh-CN" altLang="en-US" dirty="0"/>
              <a:t>https://www.runoob.com/w3cnote/python-understanding-dict-copy-shallow-or-deep.html</a:t>
            </a:r>
          </a:p>
        </p:txBody>
      </p:sp>
    </p:spTree>
    <p:extLst>
      <p:ext uri="{BB962C8B-B14F-4D97-AF65-F5344CB8AC3E}">
        <p14:creationId xmlns:p14="http://schemas.microsoft.com/office/powerpoint/2010/main" val="164255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up)">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BD32A-EF09-402E-BAA8-35269C54BBD9}"/>
              </a:ext>
            </a:extLst>
          </p:cNvPr>
          <p:cNvSpPr>
            <a:spLocks noGrp="1"/>
          </p:cNvSpPr>
          <p:nvPr>
            <p:ph type="title"/>
          </p:nvPr>
        </p:nvSpPr>
        <p:spPr>
          <a:xfrm>
            <a:off x="838200" y="188357"/>
            <a:ext cx="10515600" cy="1325563"/>
          </a:xfrm>
        </p:spPr>
        <p:txBody>
          <a:bodyPr/>
          <a:lstStyle/>
          <a:p>
            <a:r>
              <a:rPr lang="zh-CN" altLang="en-US" dirty="0"/>
              <a:t>身份运算符</a:t>
            </a:r>
          </a:p>
        </p:txBody>
      </p:sp>
      <p:sp>
        <p:nvSpPr>
          <p:cNvPr id="5" name="文本框 4">
            <a:extLst>
              <a:ext uri="{FF2B5EF4-FFF2-40B4-BE49-F238E27FC236}">
                <a16:creationId xmlns:a16="http://schemas.microsoft.com/office/drawing/2014/main" id="{FA0C9857-B8CB-4BC1-A90D-2070675A5CB6}"/>
              </a:ext>
            </a:extLst>
          </p:cNvPr>
          <p:cNvSpPr txBox="1"/>
          <p:nvPr/>
        </p:nvSpPr>
        <p:spPr>
          <a:xfrm>
            <a:off x="838200" y="6488668"/>
            <a:ext cx="8811126" cy="369332"/>
          </a:xfrm>
          <a:prstGeom prst="rect">
            <a:avLst/>
          </a:prstGeom>
          <a:noFill/>
        </p:spPr>
        <p:txBody>
          <a:bodyPr wrap="square">
            <a:spAutoFit/>
          </a:bodyPr>
          <a:lstStyle/>
          <a:p>
            <a:r>
              <a:rPr lang="en-US" altLang="zh-CN" dirty="0"/>
              <a:t>https://www.runoob.com/python3/python3-basic-operators.html</a:t>
            </a:r>
            <a:endParaRPr lang="zh-CN" altLang="en-US" dirty="0"/>
          </a:p>
        </p:txBody>
      </p:sp>
      <p:graphicFrame>
        <p:nvGraphicFramePr>
          <p:cNvPr id="10" name="内容占位符 9">
            <a:extLst>
              <a:ext uri="{FF2B5EF4-FFF2-40B4-BE49-F238E27FC236}">
                <a16:creationId xmlns:a16="http://schemas.microsoft.com/office/drawing/2014/main" id="{B2BC186F-A2F4-4AE7-80F0-E3EFE362A20C}"/>
              </a:ext>
            </a:extLst>
          </p:cNvPr>
          <p:cNvGraphicFramePr>
            <a:graphicFrameLocks noGrp="1"/>
          </p:cNvGraphicFramePr>
          <p:nvPr>
            <p:ph idx="1"/>
            <p:extLst>
              <p:ext uri="{D42A27DB-BD31-4B8C-83A1-F6EECF244321}">
                <p14:modId xmlns:p14="http://schemas.microsoft.com/office/powerpoint/2010/main" val="949213209"/>
              </p:ext>
            </p:extLst>
          </p:nvPr>
        </p:nvGraphicFramePr>
        <p:xfrm>
          <a:off x="838200" y="2010275"/>
          <a:ext cx="10952748" cy="2035752"/>
        </p:xfrm>
        <a:graphic>
          <a:graphicData uri="http://schemas.openxmlformats.org/drawingml/2006/table">
            <a:tbl>
              <a:tblPr/>
              <a:tblGrid>
                <a:gridCol w="1107867">
                  <a:extLst>
                    <a:ext uri="{9D8B030D-6E8A-4147-A177-3AD203B41FA5}">
                      <a16:colId xmlns:a16="http://schemas.microsoft.com/office/drawing/2014/main" val="863806762"/>
                    </a:ext>
                  </a:extLst>
                </a:gridCol>
                <a:gridCol w="3311734">
                  <a:extLst>
                    <a:ext uri="{9D8B030D-6E8A-4147-A177-3AD203B41FA5}">
                      <a16:colId xmlns:a16="http://schemas.microsoft.com/office/drawing/2014/main" val="2725443928"/>
                    </a:ext>
                  </a:extLst>
                </a:gridCol>
                <a:gridCol w="6533147">
                  <a:extLst>
                    <a:ext uri="{9D8B030D-6E8A-4147-A177-3AD203B41FA5}">
                      <a16:colId xmlns:a16="http://schemas.microsoft.com/office/drawing/2014/main" val="2337388777"/>
                    </a:ext>
                  </a:extLst>
                </a:gridCol>
              </a:tblGrid>
              <a:tr h="200888">
                <a:tc>
                  <a:txBody>
                    <a:bodyPr/>
                    <a:lstStyle/>
                    <a:p>
                      <a:pPr algn="l" fontAlgn="t"/>
                      <a:r>
                        <a:rPr lang="zh-CN" altLang="en-US" sz="2400" dirty="0">
                          <a:solidFill>
                            <a:srgbClr val="FFFFFF"/>
                          </a:solidFill>
                          <a:effectLst/>
                        </a:rPr>
                        <a:t>运算符</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dirty="0">
                          <a:solidFill>
                            <a:srgbClr val="FFFFFF"/>
                          </a:solidFill>
                          <a:effectLst/>
                        </a:rPr>
                        <a:t>描述</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dirty="0">
                          <a:solidFill>
                            <a:srgbClr val="FFFFFF"/>
                          </a:solidFill>
                          <a:effectLst/>
                        </a:rPr>
                        <a:t>实例</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95518149"/>
                  </a:ext>
                </a:extLst>
              </a:tr>
              <a:tr h="485452">
                <a:tc>
                  <a:txBody>
                    <a:bodyPr/>
                    <a:lstStyle/>
                    <a:p>
                      <a:pPr fontAlgn="t"/>
                      <a:r>
                        <a:rPr lang="en-US" sz="2400">
                          <a:effectLst/>
                        </a:rPr>
                        <a:t>is</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2400" dirty="0">
                          <a:effectLst/>
                        </a:rPr>
                        <a:t>is </a:t>
                      </a:r>
                      <a:r>
                        <a:rPr lang="zh-CN" altLang="en-US" sz="2400" dirty="0">
                          <a:effectLst/>
                        </a:rPr>
                        <a:t>是判断两个标识符是不是引用自一个对象</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en-US" sz="2400" b="1" dirty="0">
                          <a:effectLst/>
                        </a:rPr>
                        <a:t>x is y</a:t>
                      </a:r>
                      <a:r>
                        <a:rPr lang="en-US" sz="2400" dirty="0">
                          <a:effectLst/>
                        </a:rPr>
                        <a:t>, </a:t>
                      </a:r>
                      <a:r>
                        <a:rPr lang="zh-CN" altLang="en-US" sz="2400" dirty="0">
                          <a:effectLst/>
                        </a:rPr>
                        <a:t>类似 </a:t>
                      </a:r>
                      <a:r>
                        <a:rPr lang="en-US" sz="2400" b="1" dirty="0">
                          <a:effectLst/>
                        </a:rPr>
                        <a:t>id(x) == id(y)</a:t>
                      </a:r>
                      <a:r>
                        <a:rPr lang="en-US" sz="2400" dirty="0">
                          <a:effectLst/>
                        </a:rPr>
                        <a:t> , </a:t>
                      </a:r>
                      <a:r>
                        <a:rPr lang="zh-CN" altLang="en-US" sz="2400" dirty="0">
                          <a:effectLst/>
                        </a:rPr>
                        <a:t>如果引用的是同一个对象则返回 </a:t>
                      </a:r>
                      <a:r>
                        <a:rPr lang="en-US" sz="2400" dirty="0">
                          <a:effectLst/>
                        </a:rPr>
                        <a:t>True，</a:t>
                      </a:r>
                      <a:r>
                        <a:rPr lang="zh-CN" altLang="en-US" sz="2400" dirty="0">
                          <a:effectLst/>
                        </a:rPr>
                        <a:t>否则返回 </a:t>
                      </a:r>
                      <a:r>
                        <a:rPr lang="en-US" sz="2400" dirty="0">
                          <a:effectLst/>
                        </a:rPr>
                        <a:t>False</a:t>
                      </a:r>
                      <a:r>
                        <a:rPr lang="zh-CN" altLang="en-US" sz="2400" dirty="0">
                          <a:effectLst/>
                        </a:rPr>
                        <a:t>。</a:t>
                      </a:r>
                      <a:endParaRPr lang="en-US" sz="2400" dirty="0">
                        <a:effectLst/>
                      </a:endParaRP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71223747"/>
                  </a:ext>
                </a:extLst>
              </a:tr>
              <a:tr h="487801">
                <a:tc>
                  <a:txBody>
                    <a:bodyPr/>
                    <a:lstStyle/>
                    <a:p>
                      <a:pPr fontAlgn="t"/>
                      <a:r>
                        <a:rPr lang="en-US" sz="2400">
                          <a:effectLst/>
                        </a:rPr>
                        <a:t>is not</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en-US" sz="2400" dirty="0">
                          <a:effectLst/>
                        </a:rPr>
                        <a:t>is not </a:t>
                      </a:r>
                      <a:r>
                        <a:rPr lang="zh-CN" altLang="en-US" sz="2400" dirty="0">
                          <a:effectLst/>
                        </a:rPr>
                        <a:t>是判断两个标识符是不是引用自不同对象</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en-US" sz="2400" b="1" dirty="0">
                          <a:effectLst/>
                        </a:rPr>
                        <a:t>x is not y</a:t>
                      </a:r>
                      <a:r>
                        <a:rPr lang="en-US" sz="2400" dirty="0">
                          <a:effectLst/>
                        </a:rPr>
                        <a:t>，</a:t>
                      </a:r>
                      <a:r>
                        <a:rPr lang="zh-CN" altLang="en-US" sz="2400" dirty="0">
                          <a:effectLst/>
                        </a:rPr>
                        <a:t>类似 </a:t>
                      </a:r>
                      <a:r>
                        <a:rPr lang="en-US" sz="2400" b="1" dirty="0">
                          <a:effectLst/>
                        </a:rPr>
                        <a:t>id(a) != id(b)</a:t>
                      </a:r>
                      <a:r>
                        <a:rPr lang="en-US" sz="2400" dirty="0">
                          <a:effectLst/>
                        </a:rPr>
                        <a:t>。</a:t>
                      </a:r>
                      <a:r>
                        <a:rPr lang="zh-CN" altLang="en-US" sz="2400" dirty="0">
                          <a:effectLst/>
                        </a:rPr>
                        <a:t>如果引用的不是同一个对象则返回结果 </a:t>
                      </a:r>
                      <a:r>
                        <a:rPr lang="en-US" sz="2400" dirty="0">
                          <a:effectLst/>
                        </a:rPr>
                        <a:t>True，</a:t>
                      </a:r>
                      <a:r>
                        <a:rPr lang="zh-CN" altLang="en-US" sz="2400" dirty="0">
                          <a:effectLst/>
                        </a:rPr>
                        <a:t>否则返回 </a:t>
                      </a:r>
                      <a:r>
                        <a:rPr lang="en-US" sz="2400" dirty="0">
                          <a:effectLst/>
                        </a:rPr>
                        <a:t>False。</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139598555"/>
                  </a:ext>
                </a:extLst>
              </a:tr>
            </a:tbl>
          </a:graphicData>
        </a:graphic>
      </p:graphicFrame>
      <p:sp>
        <p:nvSpPr>
          <p:cNvPr id="6" name="文本框 5">
            <a:extLst>
              <a:ext uri="{FF2B5EF4-FFF2-40B4-BE49-F238E27FC236}">
                <a16:creationId xmlns:a16="http://schemas.microsoft.com/office/drawing/2014/main" id="{FA63A426-C622-4A1A-A2A4-ACFEB53E73DF}"/>
              </a:ext>
            </a:extLst>
          </p:cNvPr>
          <p:cNvSpPr txBox="1"/>
          <p:nvPr/>
        </p:nvSpPr>
        <p:spPr>
          <a:xfrm>
            <a:off x="862264" y="4296938"/>
            <a:ext cx="4479758" cy="400110"/>
          </a:xfrm>
          <a:prstGeom prst="rect">
            <a:avLst/>
          </a:prstGeom>
          <a:noFill/>
        </p:spPr>
        <p:txBody>
          <a:bodyPr wrap="square">
            <a:spAutoFit/>
          </a:bodyPr>
          <a:lstStyle/>
          <a:p>
            <a:r>
              <a:rPr lang="zh-CN" altLang="en-US" sz="2000" dirty="0"/>
              <a:t>▲ </a:t>
            </a:r>
            <a:r>
              <a:rPr lang="en-US" altLang="zh-CN" sz="2000" dirty="0"/>
              <a:t>id()</a:t>
            </a:r>
            <a:r>
              <a:rPr lang="zh-CN" altLang="en-US" sz="2000" dirty="0"/>
              <a:t>函数</a:t>
            </a:r>
            <a:r>
              <a:rPr lang="zh-CN" altLang="en-US" sz="2000" b="0" i="0" dirty="0">
                <a:solidFill>
                  <a:srgbClr val="333333"/>
                </a:solidFill>
                <a:effectLst/>
                <a:latin typeface="Helvetica Neue"/>
              </a:rPr>
              <a:t>用于获取对象内存地址</a:t>
            </a:r>
            <a:endParaRPr lang="zh-CN" altLang="en-US" sz="2000" dirty="0"/>
          </a:p>
        </p:txBody>
      </p:sp>
      <p:sp>
        <p:nvSpPr>
          <p:cNvPr id="7" name="文本框 6">
            <a:extLst>
              <a:ext uri="{FF2B5EF4-FFF2-40B4-BE49-F238E27FC236}">
                <a16:creationId xmlns:a16="http://schemas.microsoft.com/office/drawing/2014/main" id="{C81A41C0-4277-452A-B055-1CDA847ADCD0}"/>
              </a:ext>
            </a:extLst>
          </p:cNvPr>
          <p:cNvSpPr txBox="1"/>
          <p:nvPr/>
        </p:nvSpPr>
        <p:spPr>
          <a:xfrm>
            <a:off x="862264" y="4862439"/>
            <a:ext cx="4275220" cy="1323439"/>
          </a:xfrm>
          <a:prstGeom prst="rect">
            <a:avLst/>
          </a:prstGeom>
          <a:noFill/>
          <a:ln>
            <a:noFill/>
          </a:ln>
        </p:spPr>
        <p:txBody>
          <a:bodyPr wrap="square">
            <a:spAutoFit/>
          </a:bodyPr>
          <a:lstStyle/>
          <a:p>
            <a:pPr algn="l" latinLnBrk="1"/>
            <a:r>
              <a:rPr lang="zh-CN" altLang="en-US" sz="2000" b="0" dirty="0">
                <a:solidFill>
                  <a:srgbClr val="333333"/>
                </a:solidFill>
                <a:effectLst/>
                <a:latin typeface="Helvetica Neue"/>
              </a:rPr>
              <a:t>▲</a:t>
            </a:r>
            <a:r>
              <a:rPr lang="zh-CN" altLang="en-US" sz="2000" b="0" i="1" dirty="0">
                <a:solidFill>
                  <a:srgbClr val="333333"/>
                </a:solidFill>
                <a:effectLst/>
                <a:latin typeface="Helvetica Neue"/>
              </a:rPr>
              <a:t> </a:t>
            </a:r>
            <a:r>
              <a:rPr lang="en-US" altLang="zh-CN" sz="2000" b="0" dirty="0">
                <a:solidFill>
                  <a:srgbClr val="333333"/>
                </a:solidFill>
                <a:effectLst/>
                <a:latin typeface="Helvetica Neue"/>
              </a:rPr>
              <a:t>is </a:t>
            </a:r>
            <a:r>
              <a:rPr lang="zh-CN" altLang="en-US" sz="2000" b="0" dirty="0">
                <a:solidFill>
                  <a:srgbClr val="333333"/>
                </a:solidFill>
                <a:effectLst/>
                <a:latin typeface="Helvetica Neue"/>
              </a:rPr>
              <a:t>与 </a:t>
            </a:r>
            <a:r>
              <a:rPr lang="en-US" altLang="zh-CN" sz="2000" b="0" dirty="0">
                <a:solidFill>
                  <a:srgbClr val="333333"/>
                </a:solidFill>
                <a:effectLst/>
                <a:latin typeface="Helvetica Neue"/>
              </a:rPr>
              <a:t>== </a:t>
            </a:r>
            <a:r>
              <a:rPr lang="zh-CN" altLang="en-US" sz="2000" b="0" dirty="0">
                <a:solidFill>
                  <a:srgbClr val="333333"/>
                </a:solidFill>
                <a:effectLst/>
                <a:latin typeface="Helvetica Neue"/>
              </a:rPr>
              <a:t>区别：</a:t>
            </a:r>
            <a:endParaRPr lang="en-US" altLang="zh-CN" sz="2000" b="0" dirty="0">
              <a:solidFill>
                <a:srgbClr val="333333"/>
              </a:solidFill>
              <a:effectLst/>
              <a:latin typeface="Helvetica Neue"/>
            </a:endParaRPr>
          </a:p>
          <a:p>
            <a:pPr algn="l" latinLnBrk="1"/>
            <a:r>
              <a:rPr lang="en-US" altLang="zh-CN" sz="2000" b="0" dirty="0">
                <a:solidFill>
                  <a:srgbClr val="333333"/>
                </a:solidFill>
                <a:effectLst/>
                <a:latin typeface="Helvetica Neue"/>
              </a:rPr>
              <a:t>is </a:t>
            </a:r>
            <a:r>
              <a:rPr lang="zh-CN" altLang="en-US" sz="2000" b="0" dirty="0">
                <a:solidFill>
                  <a:srgbClr val="333333"/>
                </a:solidFill>
                <a:effectLst/>
                <a:latin typeface="Helvetica Neue"/>
              </a:rPr>
              <a:t>用于判断两个变量引用对象是否为同一个</a:t>
            </a:r>
            <a:r>
              <a:rPr lang="en-US" altLang="zh-CN" sz="2000" b="0" dirty="0">
                <a:solidFill>
                  <a:srgbClr val="333333"/>
                </a:solidFill>
                <a:effectLst/>
                <a:latin typeface="Helvetica Neue"/>
              </a:rPr>
              <a:t>(</a:t>
            </a:r>
            <a:r>
              <a:rPr lang="zh-CN" altLang="en-US" sz="2000" b="0" dirty="0">
                <a:solidFill>
                  <a:srgbClr val="333333"/>
                </a:solidFill>
                <a:effectLst/>
                <a:latin typeface="Helvetica Neue"/>
              </a:rPr>
              <a:t>同一块内存空间</a:t>
            </a:r>
            <a:r>
              <a:rPr lang="en-US" altLang="zh-CN" sz="2000" b="0" dirty="0">
                <a:solidFill>
                  <a:srgbClr val="333333"/>
                </a:solidFill>
                <a:effectLst/>
                <a:latin typeface="Helvetica Neue"/>
              </a:rPr>
              <a:t>)</a:t>
            </a:r>
            <a:r>
              <a:rPr lang="zh-CN" altLang="en-US" sz="2000" b="0" dirty="0">
                <a:solidFill>
                  <a:srgbClr val="333333"/>
                </a:solidFill>
                <a:effectLst/>
                <a:latin typeface="Helvetica Neue"/>
              </a:rPr>
              <a:t>，</a:t>
            </a:r>
            <a:endParaRPr lang="en-US" altLang="zh-CN" sz="2000" b="0" dirty="0">
              <a:solidFill>
                <a:srgbClr val="333333"/>
              </a:solidFill>
              <a:effectLst/>
              <a:latin typeface="Helvetica Neue"/>
            </a:endParaRPr>
          </a:p>
          <a:p>
            <a:pPr algn="l" latinLnBrk="1"/>
            <a:r>
              <a:rPr lang="en-US" altLang="zh-CN" sz="2000" b="0" dirty="0">
                <a:solidFill>
                  <a:srgbClr val="333333"/>
                </a:solidFill>
                <a:effectLst/>
                <a:latin typeface="Helvetica Neue"/>
              </a:rPr>
              <a:t>== </a:t>
            </a:r>
            <a:r>
              <a:rPr lang="zh-CN" altLang="en-US" sz="2000" b="0" dirty="0">
                <a:solidFill>
                  <a:srgbClr val="333333"/>
                </a:solidFill>
                <a:effectLst/>
                <a:latin typeface="Helvetica Neue"/>
              </a:rPr>
              <a:t>用于判断引用变量的值是否相等。</a:t>
            </a:r>
          </a:p>
        </p:txBody>
      </p:sp>
      <p:sp>
        <p:nvSpPr>
          <p:cNvPr id="9" name="文本框 8">
            <a:extLst>
              <a:ext uri="{FF2B5EF4-FFF2-40B4-BE49-F238E27FC236}">
                <a16:creationId xmlns:a16="http://schemas.microsoft.com/office/drawing/2014/main" id="{93FBDC4A-3B11-43E1-98B1-CAD1F8A34950}"/>
              </a:ext>
            </a:extLst>
          </p:cNvPr>
          <p:cNvSpPr txBox="1"/>
          <p:nvPr/>
        </p:nvSpPr>
        <p:spPr>
          <a:xfrm>
            <a:off x="838200" y="1419476"/>
            <a:ext cx="6093994" cy="461665"/>
          </a:xfrm>
          <a:prstGeom prst="rect">
            <a:avLst/>
          </a:prstGeom>
          <a:noFill/>
        </p:spPr>
        <p:txBody>
          <a:bodyPr wrap="square">
            <a:spAutoFit/>
          </a:bodyPr>
          <a:lstStyle/>
          <a:p>
            <a:r>
              <a:rPr lang="zh-CN" altLang="en-US" sz="2400" b="0" i="0" dirty="0">
                <a:solidFill>
                  <a:srgbClr val="333333"/>
                </a:solidFill>
                <a:effectLst/>
                <a:latin typeface="Helvetica Neue"/>
              </a:rPr>
              <a:t>身份运算符用于比较两个对象的</a:t>
            </a:r>
            <a:r>
              <a:rPr lang="zh-CN" altLang="en-US" sz="2400" b="0" i="0" dirty="0">
                <a:solidFill>
                  <a:srgbClr val="FF0000"/>
                </a:solidFill>
                <a:effectLst/>
                <a:latin typeface="Helvetica Neue"/>
              </a:rPr>
              <a:t>存储单元</a:t>
            </a:r>
            <a:endParaRPr lang="zh-CN" altLang="en-US" sz="2400" dirty="0">
              <a:solidFill>
                <a:srgbClr val="FF0000"/>
              </a:solidFill>
            </a:endParaRPr>
          </a:p>
        </p:txBody>
      </p:sp>
      <p:sp>
        <p:nvSpPr>
          <p:cNvPr id="11" name="矩形 10">
            <a:extLst>
              <a:ext uri="{FF2B5EF4-FFF2-40B4-BE49-F238E27FC236}">
                <a16:creationId xmlns:a16="http://schemas.microsoft.com/office/drawing/2014/main" id="{7D730571-E970-4CFA-8BD3-F8583B29C14E}"/>
              </a:ext>
            </a:extLst>
          </p:cNvPr>
          <p:cNvSpPr/>
          <p:nvPr/>
        </p:nvSpPr>
        <p:spPr>
          <a:xfrm>
            <a:off x="6437800" y="4348817"/>
            <a:ext cx="1977189" cy="1836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&gt;&gt;&gt; a = 2</a:t>
            </a:r>
          </a:p>
          <a:p>
            <a:r>
              <a:rPr lang="en-US" altLang="zh-CN" dirty="0"/>
              <a:t>&gt;&gt;&gt; b = 2</a:t>
            </a:r>
          </a:p>
          <a:p>
            <a:r>
              <a:rPr lang="en-US" altLang="zh-CN" dirty="0"/>
              <a:t>&gt;&gt;&gt; a == b</a:t>
            </a:r>
          </a:p>
          <a:p>
            <a:r>
              <a:rPr lang="en-US" altLang="zh-CN" dirty="0"/>
              <a:t>True</a:t>
            </a:r>
          </a:p>
          <a:p>
            <a:r>
              <a:rPr lang="en-US" altLang="zh-CN" dirty="0"/>
              <a:t>&gt;&gt;&gt; a is b</a:t>
            </a:r>
          </a:p>
          <a:p>
            <a:r>
              <a:rPr lang="en-US" altLang="zh-CN" dirty="0"/>
              <a:t>True</a:t>
            </a:r>
          </a:p>
        </p:txBody>
      </p:sp>
      <p:sp>
        <p:nvSpPr>
          <p:cNvPr id="12" name="矩形 11">
            <a:extLst>
              <a:ext uri="{FF2B5EF4-FFF2-40B4-BE49-F238E27FC236}">
                <a16:creationId xmlns:a16="http://schemas.microsoft.com/office/drawing/2014/main" id="{B54D0BC7-B860-403B-91E2-821E0F233159}"/>
              </a:ext>
            </a:extLst>
          </p:cNvPr>
          <p:cNvSpPr/>
          <p:nvPr/>
        </p:nvSpPr>
        <p:spPr>
          <a:xfrm>
            <a:off x="8841207" y="4344328"/>
            <a:ext cx="1977189" cy="1836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&gt;&gt;&gt; a = 300</a:t>
            </a:r>
          </a:p>
          <a:p>
            <a:r>
              <a:rPr lang="en-US" altLang="zh-CN" dirty="0"/>
              <a:t>&gt;&gt;&gt; b = 300</a:t>
            </a:r>
          </a:p>
          <a:p>
            <a:r>
              <a:rPr lang="en-US" altLang="zh-CN" dirty="0"/>
              <a:t>&gt;&gt;&gt; a == b</a:t>
            </a:r>
          </a:p>
          <a:p>
            <a:r>
              <a:rPr lang="en-US" altLang="zh-CN" dirty="0"/>
              <a:t>True</a:t>
            </a:r>
          </a:p>
          <a:p>
            <a:r>
              <a:rPr lang="en-US" altLang="zh-CN" dirty="0"/>
              <a:t>&gt;&gt;&gt; a is b</a:t>
            </a:r>
          </a:p>
          <a:p>
            <a:r>
              <a:rPr lang="en-US" altLang="zh-CN" dirty="0"/>
              <a:t>False</a:t>
            </a:r>
          </a:p>
        </p:txBody>
      </p:sp>
      <p:sp>
        <p:nvSpPr>
          <p:cNvPr id="13" name="文本框 12">
            <a:extLst>
              <a:ext uri="{FF2B5EF4-FFF2-40B4-BE49-F238E27FC236}">
                <a16:creationId xmlns:a16="http://schemas.microsoft.com/office/drawing/2014/main" id="{AFBCD81B-BBDB-4A07-BEFB-0FDE74725835}"/>
              </a:ext>
            </a:extLst>
          </p:cNvPr>
          <p:cNvSpPr txBox="1"/>
          <p:nvPr/>
        </p:nvSpPr>
        <p:spPr>
          <a:xfrm>
            <a:off x="6314574" y="6185629"/>
            <a:ext cx="6096000" cy="369332"/>
          </a:xfrm>
          <a:prstGeom prst="rect">
            <a:avLst/>
          </a:prstGeom>
          <a:noFill/>
        </p:spPr>
        <p:txBody>
          <a:bodyPr wrap="square">
            <a:spAutoFit/>
          </a:bodyPr>
          <a:lstStyle/>
          <a:p>
            <a:r>
              <a:rPr lang="zh-CN" altLang="en-US" dirty="0"/>
              <a:t>https://www.cnblogs.com/Victor-ZH/p/13044135.html</a:t>
            </a:r>
          </a:p>
        </p:txBody>
      </p:sp>
      <p:sp>
        <p:nvSpPr>
          <p:cNvPr id="3" name="文本框 2">
            <a:extLst>
              <a:ext uri="{FF2B5EF4-FFF2-40B4-BE49-F238E27FC236}">
                <a16:creationId xmlns:a16="http://schemas.microsoft.com/office/drawing/2014/main" id="{A25741B3-F55C-49AC-A13F-5D070A3E962C}"/>
              </a:ext>
            </a:extLst>
          </p:cNvPr>
          <p:cNvSpPr txBox="1"/>
          <p:nvPr/>
        </p:nvSpPr>
        <p:spPr>
          <a:xfrm>
            <a:off x="8249722" y="6488668"/>
            <a:ext cx="3701654" cy="369332"/>
          </a:xfrm>
          <a:prstGeom prst="rect">
            <a:avLst/>
          </a:prstGeom>
          <a:noFill/>
        </p:spPr>
        <p:txBody>
          <a:bodyPr wrap="none" rtlCol="0">
            <a:spAutoFit/>
          </a:bodyPr>
          <a:lstStyle/>
          <a:p>
            <a:r>
              <a:rPr lang="en-US" altLang="zh-CN" dirty="0"/>
              <a:t>python</a:t>
            </a:r>
            <a:r>
              <a:rPr lang="zh-CN" altLang="en-US" dirty="0"/>
              <a:t>的大整数对象和小整数对象</a:t>
            </a:r>
          </a:p>
        </p:txBody>
      </p:sp>
    </p:spTree>
    <p:extLst>
      <p:ext uri="{BB962C8B-B14F-4D97-AF65-F5344CB8AC3E}">
        <p14:creationId xmlns:p14="http://schemas.microsoft.com/office/powerpoint/2010/main" val="23384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AD852-D524-45A3-B606-8630E4582C23}"/>
              </a:ext>
            </a:extLst>
          </p:cNvPr>
          <p:cNvSpPr>
            <a:spLocks noGrp="1"/>
          </p:cNvSpPr>
          <p:nvPr>
            <p:ph type="title"/>
          </p:nvPr>
        </p:nvSpPr>
        <p:spPr/>
        <p:txBody>
          <a:bodyPr/>
          <a:lstStyle/>
          <a:p>
            <a:r>
              <a:rPr lang="zh-CN" altLang="en-US" dirty="0"/>
              <a:t>列表：</a:t>
            </a:r>
            <a:r>
              <a:rPr lang="en-US" altLang="zh-CN" dirty="0"/>
              <a:t>for</a:t>
            </a:r>
            <a:r>
              <a:rPr lang="zh-CN" altLang="en-US" dirty="0"/>
              <a:t>循环遍历</a:t>
            </a:r>
          </a:p>
        </p:txBody>
      </p:sp>
      <p:sp>
        <p:nvSpPr>
          <p:cNvPr id="4" name="文本框 3">
            <a:extLst>
              <a:ext uri="{FF2B5EF4-FFF2-40B4-BE49-F238E27FC236}">
                <a16:creationId xmlns:a16="http://schemas.microsoft.com/office/drawing/2014/main" id="{A90304B9-116C-43FD-95BF-C1A7EF260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AE22109-CF7F-487F-B20B-FAC54FB400B0}"/>
              </a:ext>
            </a:extLst>
          </p:cNvPr>
          <p:cNvSpPr txBox="1"/>
          <p:nvPr/>
        </p:nvSpPr>
        <p:spPr>
          <a:xfrm>
            <a:off x="838200" y="1517288"/>
            <a:ext cx="8248586" cy="1785104"/>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magicians = ['</a:t>
            </a:r>
            <a:r>
              <a:rPr lang="en-US" altLang="zh-CN" sz="2200" dirty="0" err="1">
                <a:latin typeface="Times New Roman" panose="02020603050405020304" pitchFamily="18" charset="0"/>
                <a:cs typeface="Times New Roman" panose="02020603050405020304" pitchFamily="18" charset="0"/>
              </a:rPr>
              <a:t>alice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david</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carolina</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for magician in magicians:</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magician.title</a:t>
            </a:r>
            <a:r>
              <a:rPr lang="en-US" altLang="zh-CN" sz="2200" dirty="0">
                <a:latin typeface="Times New Roman" panose="02020603050405020304" pitchFamily="18" charset="0"/>
                <a:cs typeface="Times New Roman" panose="02020603050405020304" pitchFamily="18" charset="0"/>
              </a:rPr>
              <a:t>() + ", that was a great trick!")</a:t>
            </a:r>
          </a:p>
          <a:p>
            <a:r>
              <a:rPr lang="en-US" altLang="zh-CN" sz="2200" dirty="0">
                <a:latin typeface="Times New Roman" panose="02020603050405020304" pitchFamily="18" charset="0"/>
                <a:cs typeface="Times New Roman" panose="02020603050405020304" pitchFamily="18" charset="0"/>
              </a:rPr>
              <a:t>    print("I can't wait to see your next trick, " + </a:t>
            </a:r>
            <a:r>
              <a:rPr lang="en-US" altLang="zh-CN" sz="2200" dirty="0" err="1">
                <a:latin typeface="Times New Roman" panose="02020603050405020304" pitchFamily="18" charset="0"/>
                <a:cs typeface="Times New Roman" panose="02020603050405020304" pitchFamily="18" charset="0"/>
              </a:rPr>
              <a:t>magician.title</a:t>
            </a:r>
            <a:r>
              <a:rPr lang="en-US" altLang="zh-CN" sz="2200" dirty="0">
                <a:latin typeface="Times New Roman" panose="02020603050405020304" pitchFamily="18" charset="0"/>
                <a:cs typeface="Times New Roman" panose="02020603050405020304" pitchFamily="18" charset="0"/>
              </a:rPr>
              <a:t>() + ".\n")</a:t>
            </a:r>
          </a:p>
          <a:p>
            <a:r>
              <a:rPr lang="en-US" altLang="zh-CN" sz="2200" dirty="0">
                <a:latin typeface="Times New Roman" panose="02020603050405020304" pitchFamily="18" charset="0"/>
                <a:cs typeface="Times New Roman" panose="02020603050405020304" pitchFamily="18" charset="0"/>
              </a:rPr>
              <a:t>print("Thank you, everyone. That was a great magic show!")</a:t>
            </a:r>
          </a:p>
        </p:txBody>
      </p:sp>
      <p:sp>
        <p:nvSpPr>
          <p:cNvPr id="6" name="矩形 5">
            <a:extLst>
              <a:ext uri="{FF2B5EF4-FFF2-40B4-BE49-F238E27FC236}">
                <a16:creationId xmlns:a16="http://schemas.microsoft.com/office/drawing/2014/main" id="{C8005633-50C1-47BA-B9B5-CD30E869C78D}"/>
              </a:ext>
            </a:extLst>
          </p:cNvPr>
          <p:cNvSpPr/>
          <p:nvPr/>
        </p:nvSpPr>
        <p:spPr>
          <a:xfrm>
            <a:off x="838200" y="3555609"/>
            <a:ext cx="5663276" cy="2937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Alice, that was a great trick!</a:t>
            </a:r>
          </a:p>
          <a:p>
            <a:r>
              <a:rPr lang="en-US" altLang="zh-CN" dirty="0"/>
              <a:t>I can't wait to see your next trick, Alice.</a:t>
            </a:r>
          </a:p>
          <a:p>
            <a:endParaRPr lang="en-US" altLang="zh-CN" dirty="0"/>
          </a:p>
          <a:p>
            <a:r>
              <a:rPr lang="en-US" altLang="zh-CN" dirty="0"/>
              <a:t>David, that was a great trick!</a:t>
            </a:r>
          </a:p>
          <a:p>
            <a:r>
              <a:rPr lang="en-US" altLang="zh-CN" dirty="0"/>
              <a:t>I can't wait to see your next trick, David.</a:t>
            </a:r>
          </a:p>
          <a:p>
            <a:endParaRPr lang="en-US" altLang="zh-CN" dirty="0"/>
          </a:p>
          <a:p>
            <a:r>
              <a:rPr lang="en-US" altLang="zh-CN" dirty="0"/>
              <a:t>Carolina, that was a great trick!</a:t>
            </a:r>
          </a:p>
          <a:p>
            <a:r>
              <a:rPr lang="en-US" altLang="zh-CN" dirty="0"/>
              <a:t>I can't wait to see your next trick, Carolina.</a:t>
            </a:r>
          </a:p>
          <a:p>
            <a:endParaRPr lang="en-US" altLang="zh-CN" dirty="0"/>
          </a:p>
          <a:p>
            <a:r>
              <a:rPr lang="en-US" altLang="zh-CN" dirty="0"/>
              <a:t>Thank you, everyone. That was a great magic show!</a:t>
            </a:r>
          </a:p>
        </p:txBody>
      </p:sp>
    </p:spTree>
    <p:extLst>
      <p:ext uri="{BB962C8B-B14F-4D97-AF65-F5344CB8AC3E}">
        <p14:creationId xmlns:p14="http://schemas.microsoft.com/office/powerpoint/2010/main" val="37277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EAA49-6F8B-4DB9-80B2-3E9970A69779}"/>
              </a:ext>
            </a:extLst>
          </p:cNvPr>
          <p:cNvSpPr>
            <a:spLocks noGrp="1"/>
          </p:cNvSpPr>
          <p:nvPr>
            <p:ph type="title"/>
          </p:nvPr>
        </p:nvSpPr>
        <p:spPr/>
        <p:txBody>
          <a:bodyPr/>
          <a:lstStyle/>
          <a:p>
            <a:r>
              <a:rPr lang="zh-CN" altLang="en-US" dirty="0"/>
              <a:t>列表：数值列表</a:t>
            </a:r>
          </a:p>
        </p:txBody>
      </p:sp>
      <p:sp>
        <p:nvSpPr>
          <p:cNvPr id="3" name="内容占位符 2">
            <a:extLst>
              <a:ext uri="{FF2B5EF4-FFF2-40B4-BE49-F238E27FC236}">
                <a16:creationId xmlns:a16="http://schemas.microsoft.com/office/drawing/2014/main" id="{CE925DC6-F4AF-42C5-985C-10FA96166935}"/>
              </a:ext>
            </a:extLst>
          </p:cNvPr>
          <p:cNvSpPr>
            <a:spLocks noGrp="1"/>
          </p:cNvSpPr>
          <p:nvPr>
            <p:ph sz="half" idx="1"/>
          </p:nvPr>
        </p:nvSpPr>
        <p:spPr/>
        <p:txBody>
          <a:bodyPr>
            <a:normAutofit/>
          </a:bodyPr>
          <a:lstStyle/>
          <a:p>
            <a:r>
              <a:rPr lang="zh-CN" altLang="en-US" dirty="0"/>
              <a:t>使用</a:t>
            </a:r>
            <a:r>
              <a:rPr lang="en-US" altLang="zh-CN" dirty="0"/>
              <a:t>range</a:t>
            </a:r>
            <a:r>
              <a:rPr lang="zh-CN" altLang="en-US" dirty="0"/>
              <a:t>的</a:t>
            </a:r>
            <a:r>
              <a:rPr lang="en-US" altLang="zh-CN" dirty="0"/>
              <a:t>for</a:t>
            </a:r>
            <a:r>
              <a:rPr lang="zh-CN" altLang="en-US" dirty="0"/>
              <a:t>循环</a:t>
            </a:r>
            <a:endParaRPr lang="en-US" altLang="zh-CN" dirty="0"/>
          </a:p>
        </p:txBody>
      </p:sp>
      <p:sp>
        <p:nvSpPr>
          <p:cNvPr id="4" name="内容占位符 3">
            <a:extLst>
              <a:ext uri="{FF2B5EF4-FFF2-40B4-BE49-F238E27FC236}">
                <a16:creationId xmlns:a16="http://schemas.microsoft.com/office/drawing/2014/main" id="{AD588DCE-B623-47A5-9AF4-9125D4400387}"/>
              </a:ext>
            </a:extLst>
          </p:cNvPr>
          <p:cNvSpPr>
            <a:spLocks noGrp="1"/>
          </p:cNvSpPr>
          <p:nvPr>
            <p:ph sz="half" idx="2"/>
          </p:nvPr>
        </p:nvSpPr>
        <p:spPr/>
        <p:txBody>
          <a:bodyPr/>
          <a:lstStyle/>
          <a:p>
            <a:r>
              <a:rPr lang="zh-CN" altLang="en-US" dirty="0"/>
              <a:t>复习：</a:t>
            </a:r>
            <a:r>
              <a:rPr lang="en-US" altLang="zh-CN" dirty="0"/>
              <a:t>range</a:t>
            </a:r>
            <a:r>
              <a:rPr lang="zh-CN" altLang="en-US" dirty="0"/>
              <a:t>类型</a:t>
            </a:r>
            <a:endParaRPr lang="en-US" altLang="zh-CN" dirty="0"/>
          </a:p>
          <a:p>
            <a:pPr lvl="1"/>
            <a:r>
              <a:rPr lang="en-US" altLang="zh-CN" dirty="0"/>
              <a:t>range(stop)</a:t>
            </a:r>
            <a:r>
              <a:rPr lang="zh-CN" altLang="en-US" dirty="0"/>
              <a:t>：</a:t>
            </a:r>
            <a:endParaRPr lang="en-US" altLang="zh-CN" dirty="0"/>
          </a:p>
          <a:p>
            <a:pPr lvl="2"/>
            <a:r>
              <a:rPr lang="zh-CN" altLang="en-US" dirty="0"/>
              <a:t>从</a:t>
            </a:r>
            <a:r>
              <a:rPr lang="en-US" altLang="zh-CN" dirty="0"/>
              <a:t>0</a:t>
            </a:r>
            <a:r>
              <a:rPr lang="zh-CN" altLang="en-US" dirty="0"/>
              <a:t>到</a:t>
            </a:r>
            <a:r>
              <a:rPr lang="en-US" altLang="zh-CN" dirty="0"/>
              <a:t>stop-1</a:t>
            </a:r>
            <a:r>
              <a:rPr lang="zh-CN" altLang="en-US" dirty="0"/>
              <a:t>，步长为</a:t>
            </a:r>
            <a:r>
              <a:rPr lang="en-US" altLang="zh-CN" dirty="0"/>
              <a:t>1</a:t>
            </a:r>
          </a:p>
          <a:p>
            <a:pPr lvl="1"/>
            <a:r>
              <a:rPr lang="en-US" altLang="zh-CN" dirty="0"/>
              <a:t>range(start, stop[, step])</a:t>
            </a:r>
            <a:r>
              <a:rPr lang="zh-CN" altLang="en-US" dirty="0"/>
              <a:t>：</a:t>
            </a:r>
            <a:endParaRPr lang="en-US" altLang="zh-CN" dirty="0"/>
          </a:p>
          <a:p>
            <a:pPr lvl="2"/>
            <a:r>
              <a:rPr lang="zh-CN" altLang="en-US" dirty="0"/>
              <a:t>从</a:t>
            </a:r>
            <a:r>
              <a:rPr lang="en-US" altLang="zh-CN" dirty="0"/>
              <a:t>0</a:t>
            </a:r>
            <a:r>
              <a:rPr lang="zh-CN" altLang="en-US" dirty="0"/>
              <a:t>到</a:t>
            </a:r>
            <a:r>
              <a:rPr lang="en-US" altLang="zh-CN" dirty="0"/>
              <a:t>stop-step</a:t>
            </a:r>
            <a:r>
              <a:rPr lang="zh-CN" altLang="en-US" dirty="0"/>
              <a:t>，步长为</a:t>
            </a:r>
            <a:r>
              <a:rPr lang="en-US" altLang="zh-CN" dirty="0"/>
              <a:t>step</a:t>
            </a:r>
            <a:r>
              <a:rPr lang="zh-CN" altLang="en-US" dirty="0"/>
              <a:t>，</a:t>
            </a:r>
            <a:r>
              <a:rPr lang="en-US" altLang="zh-CN" dirty="0"/>
              <a:t>step</a:t>
            </a:r>
            <a:r>
              <a:rPr lang="zh-CN" altLang="en-US" dirty="0"/>
              <a:t>默认值</a:t>
            </a:r>
            <a:r>
              <a:rPr lang="en-US" altLang="zh-CN" dirty="0"/>
              <a:t>1</a:t>
            </a:r>
          </a:p>
        </p:txBody>
      </p:sp>
      <p:sp>
        <p:nvSpPr>
          <p:cNvPr id="9" name="文本框 8">
            <a:extLst>
              <a:ext uri="{FF2B5EF4-FFF2-40B4-BE49-F238E27FC236}">
                <a16:creationId xmlns:a16="http://schemas.microsoft.com/office/drawing/2014/main" id="{0D72D92E-1D6B-41DF-A354-1FFB2EE3A454}"/>
              </a:ext>
            </a:extLst>
          </p:cNvPr>
          <p:cNvSpPr txBox="1"/>
          <p:nvPr/>
        </p:nvSpPr>
        <p:spPr>
          <a:xfrm>
            <a:off x="838200" y="2464081"/>
            <a:ext cx="4322680" cy="1569660"/>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squares = []</a:t>
            </a:r>
          </a:p>
          <a:p>
            <a:r>
              <a:rPr lang="en-US" altLang="zh-CN" sz="2400" dirty="0">
                <a:latin typeface="Times New Roman" panose="02020603050405020304" pitchFamily="18" charset="0"/>
                <a:cs typeface="Times New Roman" panose="02020603050405020304" pitchFamily="18" charset="0"/>
              </a:rPr>
              <a:t>for value in range(1, 11):</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squares.append</a:t>
            </a:r>
            <a:r>
              <a:rPr lang="en-US" altLang="zh-CN" sz="2400" dirty="0">
                <a:latin typeface="Times New Roman" panose="02020603050405020304" pitchFamily="18" charset="0"/>
                <a:cs typeface="Times New Roman" panose="02020603050405020304" pitchFamily="18" charset="0"/>
              </a:rPr>
              <a:t>(value**2)</a:t>
            </a:r>
          </a:p>
          <a:p>
            <a:r>
              <a:rPr lang="en-US" altLang="zh-CN" sz="2400" dirty="0">
                <a:latin typeface="Times New Roman" panose="02020603050405020304" pitchFamily="18" charset="0"/>
                <a:cs typeface="Times New Roman" panose="02020603050405020304" pitchFamily="18" charset="0"/>
              </a:rPr>
              <a:t>print(squares)</a:t>
            </a:r>
          </a:p>
        </p:txBody>
      </p:sp>
      <p:sp>
        <p:nvSpPr>
          <p:cNvPr id="10" name="矩形 9">
            <a:extLst>
              <a:ext uri="{FF2B5EF4-FFF2-40B4-BE49-F238E27FC236}">
                <a16:creationId xmlns:a16="http://schemas.microsoft.com/office/drawing/2014/main" id="{B4678230-234E-4F78-AF5E-28B26D57A0AD}"/>
              </a:ext>
            </a:extLst>
          </p:cNvPr>
          <p:cNvSpPr/>
          <p:nvPr/>
        </p:nvSpPr>
        <p:spPr>
          <a:xfrm>
            <a:off x="838200" y="4271585"/>
            <a:ext cx="4322680" cy="351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 4, 9, 16, 25, 36, 49, 64, 81, 100]</a:t>
            </a:r>
          </a:p>
        </p:txBody>
      </p:sp>
      <p:sp>
        <p:nvSpPr>
          <p:cNvPr id="12" name="文本框 11">
            <a:extLst>
              <a:ext uri="{FF2B5EF4-FFF2-40B4-BE49-F238E27FC236}">
                <a16:creationId xmlns:a16="http://schemas.microsoft.com/office/drawing/2014/main" id="{2EE87D98-5EA6-4D4F-B2F5-96E4713449B4}"/>
              </a:ext>
            </a:extLst>
          </p:cNvPr>
          <p:cNvSpPr txBox="1"/>
          <p:nvPr/>
        </p:nvSpPr>
        <p:spPr>
          <a:xfrm>
            <a:off x="838200" y="6414807"/>
            <a:ext cx="6093994" cy="369332"/>
          </a:xfrm>
          <a:prstGeom prst="rect">
            <a:avLst/>
          </a:prstGeom>
          <a:noFill/>
        </p:spPr>
        <p:txBody>
          <a:bodyPr wrap="square">
            <a:spAutoFit/>
          </a:bodyPr>
          <a:lstStyle/>
          <a:p>
            <a:r>
              <a:rPr lang="zh-CN" altLang="en-US" dirty="0"/>
              <a:t>https://docs.python.org/3/library/stdtypes.html#ranges</a:t>
            </a:r>
          </a:p>
        </p:txBody>
      </p:sp>
      <p:sp>
        <p:nvSpPr>
          <p:cNvPr id="16" name="文本框 15">
            <a:extLst>
              <a:ext uri="{FF2B5EF4-FFF2-40B4-BE49-F238E27FC236}">
                <a16:creationId xmlns:a16="http://schemas.microsoft.com/office/drawing/2014/main" id="{DF2785F3-0C39-49CF-8CB9-F344197ADBE4}"/>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74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EAA49-6F8B-4DB9-80B2-3E9970A69779}"/>
              </a:ext>
            </a:extLst>
          </p:cNvPr>
          <p:cNvSpPr>
            <a:spLocks noGrp="1"/>
          </p:cNvSpPr>
          <p:nvPr>
            <p:ph type="title"/>
          </p:nvPr>
        </p:nvSpPr>
        <p:spPr/>
        <p:txBody>
          <a:bodyPr/>
          <a:lstStyle/>
          <a:p>
            <a:r>
              <a:rPr lang="zh-CN" altLang="en-US" dirty="0"/>
              <a:t>列表：数值列表</a:t>
            </a:r>
          </a:p>
        </p:txBody>
      </p:sp>
      <p:sp>
        <p:nvSpPr>
          <p:cNvPr id="3" name="内容占位符 2">
            <a:extLst>
              <a:ext uri="{FF2B5EF4-FFF2-40B4-BE49-F238E27FC236}">
                <a16:creationId xmlns:a16="http://schemas.microsoft.com/office/drawing/2014/main" id="{CE925DC6-F4AF-42C5-985C-10FA96166935}"/>
              </a:ext>
            </a:extLst>
          </p:cNvPr>
          <p:cNvSpPr>
            <a:spLocks noGrp="1"/>
          </p:cNvSpPr>
          <p:nvPr>
            <p:ph sz="half" idx="1"/>
          </p:nvPr>
        </p:nvSpPr>
        <p:spPr/>
        <p:txBody>
          <a:bodyPr>
            <a:normAutofit/>
          </a:bodyPr>
          <a:lstStyle/>
          <a:p>
            <a:r>
              <a:rPr lang="zh-CN" altLang="en-US" dirty="0"/>
              <a:t>使用类型转换函数</a:t>
            </a:r>
            <a:r>
              <a:rPr lang="en-US" altLang="zh-CN" dirty="0"/>
              <a:t>list()</a:t>
            </a:r>
            <a:r>
              <a:rPr lang="zh-CN" altLang="en-US" dirty="0"/>
              <a:t>获取数值列表</a:t>
            </a:r>
            <a:endParaRPr lang="en-US" altLang="zh-CN" dirty="0"/>
          </a:p>
        </p:txBody>
      </p:sp>
      <p:sp>
        <p:nvSpPr>
          <p:cNvPr id="4" name="内容占位符 3">
            <a:extLst>
              <a:ext uri="{FF2B5EF4-FFF2-40B4-BE49-F238E27FC236}">
                <a16:creationId xmlns:a16="http://schemas.microsoft.com/office/drawing/2014/main" id="{AD588DCE-B623-47A5-9AF4-9125D4400387}"/>
              </a:ext>
            </a:extLst>
          </p:cNvPr>
          <p:cNvSpPr>
            <a:spLocks noGrp="1"/>
          </p:cNvSpPr>
          <p:nvPr>
            <p:ph sz="half" idx="2"/>
          </p:nvPr>
        </p:nvSpPr>
        <p:spPr>
          <a:xfrm>
            <a:off x="6172200" y="1825625"/>
            <a:ext cx="5448300" cy="4351338"/>
          </a:xfrm>
        </p:spPr>
        <p:txBody>
          <a:bodyPr/>
          <a:lstStyle/>
          <a:p>
            <a:r>
              <a:rPr lang="zh-CN" altLang="en-US" dirty="0"/>
              <a:t>对数字列表进行简单统计计算</a:t>
            </a:r>
          </a:p>
        </p:txBody>
      </p:sp>
      <p:sp>
        <p:nvSpPr>
          <p:cNvPr id="12" name="文本框 11">
            <a:extLst>
              <a:ext uri="{FF2B5EF4-FFF2-40B4-BE49-F238E27FC236}">
                <a16:creationId xmlns:a16="http://schemas.microsoft.com/office/drawing/2014/main" id="{2EE87D98-5EA6-4D4F-B2F5-96E4713449B4}"/>
              </a:ext>
            </a:extLst>
          </p:cNvPr>
          <p:cNvSpPr txBox="1"/>
          <p:nvPr/>
        </p:nvSpPr>
        <p:spPr>
          <a:xfrm>
            <a:off x="838200" y="6414807"/>
            <a:ext cx="6093994" cy="369332"/>
          </a:xfrm>
          <a:prstGeom prst="rect">
            <a:avLst/>
          </a:prstGeom>
          <a:noFill/>
        </p:spPr>
        <p:txBody>
          <a:bodyPr wrap="square">
            <a:spAutoFit/>
          </a:bodyPr>
          <a:lstStyle/>
          <a:p>
            <a:r>
              <a:rPr lang="zh-CN" altLang="en-US" dirty="0"/>
              <a:t>https://docs.python.org/3/library/stdtypes.html#ranges</a:t>
            </a:r>
          </a:p>
        </p:txBody>
      </p:sp>
      <p:sp>
        <p:nvSpPr>
          <p:cNvPr id="15" name="矩形 14">
            <a:extLst>
              <a:ext uri="{FF2B5EF4-FFF2-40B4-BE49-F238E27FC236}">
                <a16:creationId xmlns:a16="http://schemas.microsoft.com/office/drawing/2014/main" id="{460B104B-7D04-4DC1-92BD-DF1F7F99B395}"/>
              </a:ext>
            </a:extLst>
          </p:cNvPr>
          <p:cNvSpPr/>
          <p:nvPr/>
        </p:nvSpPr>
        <p:spPr>
          <a:xfrm>
            <a:off x="1171742" y="2960156"/>
            <a:ext cx="4514516" cy="20309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400" dirty="0">
                <a:latin typeface="Times New Roman" panose="02020603050405020304" pitchFamily="18" charset="0"/>
                <a:cs typeface="Times New Roman" panose="02020603050405020304" pitchFamily="18" charset="0"/>
              </a:rPr>
              <a:t>&gt;&gt;&gt; range(1, 11, 2)</a:t>
            </a:r>
          </a:p>
          <a:p>
            <a:r>
              <a:rPr lang="en-US" altLang="zh-CN" sz="2400" dirty="0">
                <a:latin typeface="Times New Roman" panose="02020603050405020304" pitchFamily="18" charset="0"/>
                <a:cs typeface="Times New Roman" panose="02020603050405020304" pitchFamily="18" charset="0"/>
              </a:rPr>
              <a:t>range(1, 11, 2)</a:t>
            </a:r>
          </a:p>
          <a:p>
            <a:r>
              <a:rPr lang="en-US" altLang="zh-CN" sz="2400" dirty="0">
                <a:latin typeface="Times New Roman" panose="02020603050405020304" pitchFamily="18" charset="0"/>
                <a:cs typeface="Times New Roman" panose="02020603050405020304" pitchFamily="18" charset="0"/>
              </a:rPr>
              <a:t>&gt;&gt;&gt;</a:t>
            </a:r>
          </a:p>
          <a:p>
            <a:r>
              <a:rPr lang="en-US" altLang="zh-CN" sz="2400" dirty="0">
                <a:latin typeface="Times New Roman" panose="02020603050405020304" pitchFamily="18" charset="0"/>
                <a:cs typeface="Times New Roman" panose="02020603050405020304" pitchFamily="18" charset="0"/>
              </a:rPr>
              <a:t>&gt;&gt;&gt; list(range(1, 11, 2))</a:t>
            </a:r>
          </a:p>
          <a:p>
            <a:r>
              <a:rPr lang="en-US" altLang="zh-CN" sz="2400" dirty="0">
                <a:latin typeface="Times New Roman" panose="02020603050405020304" pitchFamily="18" charset="0"/>
                <a:cs typeface="Times New Roman" panose="02020603050405020304" pitchFamily="18" charset="0"/>
              </a:rPr>
              <a:t>[1, 3, 5, 7, 9]</a:t>
            </a:r>
          </a:p>
        </p:txBody>
      </p:sp>
      <p:sp>
        <p:nvSpPr>
          <p:cNvPr id="11" name="文本框 10">
            <a:extLst>
              <a:ext uri="{FF2B5EF4-FFF2-40B4-BE49-F238E27FC236}">
                <a16:creationId xmlns:a16="http://schemas.microsoft.com/office/drawing/2014/main" id="{3050AC00-B611-4A4F-BF43-841925A97DE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106C7A0-04FE-4E96-A136-5CFD50DAFC30}"/>
              </a:ext>
            </a:extLst>
          </p:cNvPr>
          <p:cNvSpPr/>
          <p:nvPr/>
        </p:nvSpPr>
        <p:spPr>
          <a:xfrm>
            <a:off x="6505742" y="2960156"/>
            <a:ext cx="4514516" cy="28437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400" dirty="0">
                <a:latin typeface="Times New Roman" panose="02020603050405020304" pitchFamily="18" charset="0"/>
                <a:cs typeface="Times New Roman" panose="02020603050405020304" pitchFamily="18" charset="0"/>
              </a:rPr>
              <a:t>&gt;&gt;&gt; digits = list(range(10))</a:t>
            </a:r>
          </a:p>
          <a:p>
            <a:r>
              <a:rPr lang="en-US" altLang="zh-CN" sz="2400" dirty="0">
                <a:latin typeface="Times New Roman" panose="02020603050405020304" pitchFamily="18" charset="0"/>
                <a:cs typeface="Times New Roman" panose="02020603050405020304" pitchFamily="18" charset="0"/>
              </a:rPr>
              <a:t>&gt;&gt;&gt; min(digits)</a:t>
            </a:r>
          </a:p>
          <a:p>
            <a:r>
              <a:rPr lang="en-US" altLang="zh-CN" sz="2400" dirty="0">
                <a:latin typeface="Times New Roman" panose="02020603050405020304" pitchFamily="18" charset="0"/>
                <a:cs typeface="Times New Roman" panose="02020603050405020304" pitchFamily="18" charset="0"/>
              </a:rPr>
              <a:t>0</a:t>
            </a:r>
          </a:p>
          <a:p>
            <a:r>
              <a:rPr lang="en-US" altLang="zh-CN" sz="2400" dirty="0">
                <a:latin typeface="Times New Roman" panose="02020603050405020304" pitchFamily="18" charset="0"/>
                <a:cs typeface="Times New Roman" panose="02020603050405020304" pitchFamily="18" charset="0"/>
              </a:rPr>
              <a:t>&gt;&gt;&gt; max(digits)</a:t>
            </a:r>
          </a:p>
          <a:p>
            <a:r>
              <a:rPr lang="en-US" altLang="zh-CN" sz="2400" dirty="0">
                <a:latin typeface="Times New Roman" panose="02020603050405020304" pitchFamily="18" charset="0"/>
                <a:cs typeface="Times New Roman" panose="02020603050405020304" pitchFamily="18" charset="0"/>
              </a:rPr>
              <a:t>9</a:t>
            </a:r>
          </a:p>
          <a:p>
            <a:r>
              <a:rPr lang="en-US" altLang="zh-CN" sz="2400" dirty="0">
                <a:latin typeface="Times New Roman" panose="02020603050405020304" pitchFamily="18" charset="0"/>
                <a:cs typeface="Times New Roman" panose="02020603050405020304" pitchFamily="18" charset="0"/>
              </a:rPr>
              <a:t>&gt;&gt;&gt; sum(digits)</a:t>
            </a:r>
          </a:p>
          <a:p>
            <a:r>
              <a:rPr lang="en-US" altLang="zh-CN" sz="2400" dirty="0">
                <a:latin typeface="Times New Roman" panose="02020603050405020304" pitchFamily="18" charset="0"/>
                <a:cs typeface="Times New Roman" panose="02020603050405020304" pitchFamily="18" charset="0"/>
              </a:rPr>
              <a:t>45</a:t>
            </a:r>
          </a:p>
        </p:txBody>
      </p:sp>
    </p:spTree>
    <p:extLst>
      <p:ext uri="{BB962C8B-B14F-4D97-AF65-F5344CB8AC3E}">
        <p14:creationId xmlns:p14="http://schemas.microsoft.com/office/powerpoint/2010/main" val="72502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EAA49-6F8B-4DB9-80B2-3E9970A69779}"/>
              </a:ext>
            </a:extLst>
          </p:cNvPr>
          <p:cNvSpPr>
            <a:spLocks noGrp="1"/>
          </p:cNvSpPr>
          <p:nvPr>
            <p:ph type="title"/>
          </p:nvPr>
        </p:nvSpPr>
        <p:spPr/>
        <p:txBody>
          <a:bodyPr/>
          <a:lstStyle/>
          <a:p>
            <a:r>
              <a:rPr lang="zh-CN" altLang="en-US" dirty="0"/>
              <a:t>列表：列表解析</a:t>
            </a:r>
          </a:p>
        </p:txBody>
      </p:sp>
      <p:sp>
        <p:nvSpPr>
          <p:cNvPr id="3" name="内容占位符 2">
            <a:extLst>
              <a:ext uri="{FF2B5EF4-FFF2-40B4-BE49-F238E27FC236}">
                <a16:creationId xmlns:a16="http://schemas.microsoft.com/office/drawing/2014/main" id="{CE925DC6-F4AF-42C5-985C-10FA96166935}"/>
              </a:ext>
            </a:extLst>
          </p:cNvPr>
          <p:cNvSpPr>
            <a:spLocks noGrp="1"/>
          </p:cNvSpPr>
          <p:nvPr>
            <p:ph sz="half" idx="1"/>
          </p:nvPr>
        </p:nvSpPr>
        <p:spPr/>
        <p:txBody>
          <a:bodyPr>
            <a:normAutofit/>
          </a:bodyPr>
          <a:lstStyle/>
          <a:p>
            <a:r>
              <a:rPr lang="zh-CN" altLang="en-US" dirty="0"/>
              <a:t>使用</a:t>
            </a:r>
            <a:r>
              <a:rPr lang="en-US" altLang="zh-CN" dirty="0"/>
              <a:t>range</a:t>
            </a:r>
            <a:r>
              <a:rPr lang="zh-CN" altLang="en-US" dirty="0"/>
              <a:t>的</a:t>
            </a:r>
            <a:r>
              <a:rPr lang="en-US" altLang="zh-CN" dirty="0"/>
              <a:t>for</a:t>
            </a:r>
            <a:r>
              <a:rPr lang="zh-CN" altLang="en-US" dirty="0"/>
              <a:t>循环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例子：</a:t>
            </a:r>
            <a:r>
              <a:rPr lang="en-US" altLang="zh-CN" dirty="0"/>
              <a:t>4*3</a:t>
            </a:r>
            <a:r>
              <a:rPr lang="zh-CN" altLang="en-US" dirty="0"/>
              <a:t>矩阵初始化</a:t>
            </a:r>
            <a:endParaRPr lang="en-US" altLang="zh-CN" dirty="0"/>
          </a:p>
        </p:txBody>
      </p:sp>
      <p:sp>
        <p:nvSpPr>
          <p:cNvPr id="4" name="内容占位符 3">
            <a:extLst>
              <a:ext uri="{FF2B5EF4-FFF2-40B4-BE49-F238E27FC236}">
                <a16:creationId xmlns:a16="http://schemas.microsoft.com/office/drawing/2014/main" id="{AD588DCE-B623-47A5-9AF4-9125D4400387}"/>
              </a:ext>
            </a:extLst>
          </p:cNvPr>
          <p:cNvSpPr>
            <a:spLocks noGrp="1"/>
          </p:cNvSpPr>
          <p:nvPr>
            <p:ph sz="half" idx="2"/>
          </p:nvPr>
        </p:nvSpPr>
        <p:spPr>
          <a:xfrm>
            <a:off x="6019800" y="1825625"/>
            <a:ext cx="5181600" cy="4351338"/>
          </a:xfrm>
        </p:spPr>
        <p:txBody>
          <a:bodyPr/>
          <a:lstStyle/>
          <a:p>
            <a:r>
              <a:rPr lang="zh-CN" altLang="en-US" dirty="0"/>
              <a:t>列表解析</a:t>
            </a:r>
            <a:endParaRPr lang="en-US" altLang="zh-CN" dirty="0"/>
          </a:p>
        </p:txBody>
      </p:sp>
      <p:sp>
        <p:nvSpPr>
          <p:cNvPr id="9" name="文本框 8">
            <a:extLst>
              <a:ext uri="{FF2B5EF4-FFF2-40B4-BE49-F238E27FC236}">
                <a16:creationId xmlns:a16="http://schemas.microsoft.com/office/drawing/2014/main" id="{0D72D92E-1D6B-41DF-A354-1FFB2EE3A454}"/>
              </a:ext>
            </a:extLst>
          </p:cNvPr>
          <p:cNvSpPr txBox="1"/>
          <p:nvPr/>
        </p:nvSpPr>
        <p:spPr>
          <a:xfrm>
            <a:off x="838200" y="2489481"/>
            <a:ext cx="4322680" cy="1569660"/>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squares = []</a:t>
            </a:r>
          </a:p>
          <a:p>
            <a:r>
              <a:rPr lang="en-US" altLang="zh-CN" sz="2400" dirty="0">
                <a:latin typeface="Times New Roman" panose="02020603050405020304" pitchFamily="18" charset="0"/>
                <a:cs typeface="Times New Roman" panose="02020603050405020304" pitchFamily="18" charset="0"/>
              </a:rPr>
              <a:t>for value in range(1, 11):</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squares.append</a:t>
            </a:r>
            <a:r>
              <a:rPr lang="en-US" altLang="zh-CN" sz="2400" dirty="0">
                <a:latin typeface="Times New Roman" panose="02020603050405020304" pitchFamily="18" charset="0"/>
                <a:cs typeface="Times New Roman" panose="02020603050405020304" pitchFamily="18" charset="0"/>
              </a:rPr>
              <a:t>(value**2)</a:t>
            </a:r>
          </a:p>
          <a:p>
            <a:r>
              <a:rPr lang="en-US" altLang="zh-CN" sz="2400" dirty="0">
                <a:latin typeface="Times New Roman" panose="02020603050405020304" pitchFamily="18" charset="0"/>
                <a:cs typeface="Times New Roman" panose="02020603050405020304" pitchFamily="18" charset="0"/>
              </a:rPr>
              <a:t>print(squares)</a:t>
            </a:r>
          </a:p>
        </p:txBody>
      </p:sp>
      <p:sp>
        <p:nvSpPr>
          <p:cNvPr id="10" name="矩形 9">
            <a:extLst>
              <a:ext uri="{FF2B5EF4-FFF2-40B4-BE49-F238E27FC236}">
                <a16:creationId xmlns:a16="http://schemas.microsoft.com/office/drawing/2014/main" id="{B4678230-234E-4F78-AF5E-28B26D57A0AD}"/>
              </a:ext>
            </a:extLst>
          </p:cNvPr>
          <p:cNvSpPr/>
          <p:nvPr/>
        </p:nvSpPr>
        <p:spPr>
          <a:xfrm>
            <a:off x="838200" y="4296985"/>
            <a:ext cx="4322680" cy="351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 4, 9, 16, 25, 36, 49, 64, 81, 100]</a:t>
            </a:r>
          </a:p>
        </p:txBody>
      </p:sp>
      <p:sp>
        <p:nvSpPr>
          <p:cNvPr id="16" name="文本框 15">
            <a:extLst>
              <a:ext uri="{FF2B5EF4-FFF2-40B4-BE49-F238E27FC236}">
                <a16:creationId xmlns:a16="http://schemas.microsoft.com/office/drawing/2014/main" id="{DF2785F3-0C39-49CF-8CB9-F344197ADBE4}"/>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3337A6A-5174-461F-89BC-A9AA4C4B7A58}"/>
              </a:ext>
            </a:extLst>
          </p:cNvPr>
          <p:cNvSpPr txBox="1"/>
          <p:nvPr/>
        </p:nvSpPr>
        <p:spPr>
          <a:xfrm>
            <a:off x="6019800" y="2489481"/>
            <a:ext cx="5791200" cy="1569660"/>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squares = [value**2 for value in range(1, 11)]</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print(squares)</a:t>
            </a:r>
          </a:p>
        </p:txBody>
      </p:sp>
      <p:sp>
        <p:nvSpPr>
          <p:cNvPr id="13" name="矩形 12">
            <a:extLst>
              <a:ext uri="{FF2B5EF4-FFF2-40B4-BE49-F238E27FC236}">
                <a16:creationId xmlns:a16="http://schemas.microsoft.com/office/drawing/2014/main" id="{D62A3627-8417-4EAF-ADF5-8045AFEC80FC}"/>
              </a:ext>
            </a:extLst>
          </p:cNvPr>
          <p:cNvSpPr/>
          <p:nvPr/>
        </p:nvSpPr>
        <p:spPr>
          <a:xfrm>
            <a:off x="6019800" y="4296985"/>
            <a:ext cx="4322680" cy="351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[1, 4, 9, 16, 25, 36, 49, 64, 81, 100]</a:t>
            </a:r>
          </a:p>
        </p:txBody>
      </p:sp>
      <p:sp>
        <p:nvSpPr>
          <p:cNvPr id="14" name="矩形 13">
            <a:extLst>
              <a:ext uri="{FF2B5EF4-FFF2-40B4-BE49-F238E27FC236}">
                <a16:creationId xmlns:a16="http://schemas.microsoft.com/office/drawing/2014/main" id="{0AD37D12-7183-4DA5-9625-EA120ECA4C30}"/>
              </a:ext>
            </a:extLst>
          </p:cNvPr>
          <p:cNvSpPr/>
          <p:nvPr/>
        </p:nvSpPr>
        <p:spPr>
          <a:xfrm>
            <a:off x="1193802" y="5430741"/>
            <a:ext cx="5791200" cy="7970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400" dirty="0">
                <a:latin typeface="Times New Roman" panose="02020603050405020304" pitchFamily="18" charset="0"/>
                <a:cs typeface="Times New Roman" panose="02020603050405020304" pitchFamily="18" charset="0"/>
              </a:rPr>
              <a:t>&gt;&gt;&gt; [[0 for j in range(3)]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 range(4)]</a:t>
            </a:r>
          </a:p>
          <a:p>
            <a:r>
              <a:rPr lang="en-US" altLang="zh-CN" sz="2400" dirty="0">
                <a:latin typeface="Times New Roman" panose="02020603050405020304" pitchFamily="18" charset="0"/>
                <a:cs typeface="Times New Roman" panose="02020603050405020304" pitchFamily="18" charset="0"/>
              </a:rPr>
              <a:t>[[0, 0, 0], [0, 0, 0], [0, 0, 0], [0, 0, 0]]</a:t>
            </a:r>
          </a:p>
        </p:txBody>
      </p:sp>
    </p:spTree>
    <p:extLst>
      <p:ext uri="{BB962C8B-B14F-4D97-AF65-F5344CB8AC3E}">
        <p14:creationId xmlns:p14="http://schemas.microsoft.com/office/powerpoint/2010/main" val="174588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80527C7-344E-4723-BAD4-489BE396D3EC}"/>
              </a:ext>
            </a:extLst>
          </p:cNvPr>
          <p:cNvSpPr>
            <a:spLocks noGrp="1"/>
          </p:cNvSpPr>
          <p:nvPr>
            <p:ph type="title"/>
          </p:nvPr>
        </p:nvSpPr>
        <p:spPr/>
        <p:txBody>
          <a:bodyPr/>
          <a:lstStyle/>
          <a:p>
            <a:r>
              <a:rPr lang="zh-CN" altLang="en-US" dirty="0"/>
              <a:t>列表：使用</a:t>
            </a:r>
            <a:r>
              <a:rPr lang="en-US" altLang="zh-CN" dirty="0"/>
              <a:t>if</a:t>
            </a:r>
            <a:r>
              <a:rPr lang="zh-CN" altLang="en-US" dirty="0"/>
              <a:t>语句处理列表</a:t>
            </a:r>
          </a:p>
        </p:txBody>
      </p:sp>
      <p:sp>
        <p:nvSpPr>
          <p:cNvPr id="6" name="内容占位符 5">
            <a:extLst>
              <a:ext uri="{FF2B5EF4-FFF2-40B4-BE49-F238E27FC236}">
                <a16:creationId xmlns:a16="http://schemas.microsoft.com/office/drawing/2014/main" id="{4CDBA106-1A14-4308-987C-236203A4E4FA}"/>
              </a:ext>
            </a:extLst>
          </p:cNvPr>
          <p:cNvSpPr>
            <a:spLocks noGrp="1"/>
          </p:cNvSpPr>
          <p:nvPr>
            <p:ph sz="half" idx="1"/>
          </p:nvPr>
        </p:nvSpPr>
        <p:spPr>
          <a:xfrm>
            <a:off x="838200" y="1825624"/>
            <a:ext cx="5181600" cy="4791075"/>
          </a:xfrm>
        </p:spPr>
        <p:txBody>
          <a:bodyPr>
            <a:normAutofit/>
          </a:bodyPr>
          <a:lstStyle/>
          <a:p>
            <a:r>
              <a:rPr lang="zh-CN" altLang="en-US" dirty="0"/>
              <a:t>确定列表不是空的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类似的有：</a:t>
            </a:r>
            <a:r>
              <a:rPr lang="en-US" altLang="zh-CN" dirty="0"/>
              <a:t>0</a:t>
            </a:r>
            <a:r>
              <a:rPr lang="zh-CN" altLang="en-US" dirty="0"/>
              <a:t>、空列表、空字符串、</a:t>
            </a:r>
            <a:r>
              <a:rPr lang="en-US" altLang="zh-CN" dirty="0">
                <a:solidFill>
                  <a:srgbClr val="FF0000"/>
                </a:solidFill>
              </a:rPr>
              <a:t>None</a:t>
            </a:r>
            <a:r>
              <a:rPr lang="zh-CN" altLang="en-US" dirty="0"/>
              <a:t>等</a:t>
            </a:r>
          </a:p>
        </p:txBody>
      </p:sp>
      <p:sp>
        <p:nvSpPr>
          <p:cNvPr id="10" name="内容占位符 9">
            <a:extLst>
              <a:ext uri="{FF2B5EF4-FFF2-40B4-BE49-F238E27FC236}">
                <a16:creationId xmlns:a16="http://schemas.microsoft.com/office/drawing/2014/main" id="{28CCEA5A-85B5-4A3C-9BA5-B40BECC0376F}"/>
              </a:ext>
            </a:extLst>
          </p:cNvPr>
          <p:cNvSpPr>
            <a:spLocks noGrp="1"/>
          </p:cNvSpPr>
          <p:nvPr>
            <p:ph sz="half" idx="2"/>
          </p:nvPr>
        </p:nvSpPr>
        <p:spPr/>
        <p:txBody>
          <a:bodyPr>
            <a:normAutofit/>
          </a:bodyPr>
          <a:lstStyle/>
          <a:p>
            <a:r>
              <a:rPr lang="zh-CN" altLang="en-US" dirty="0"/>
              <a:t>判断元素在列表中</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成员运算符：</a:t>
            </a:r>
            <a:r>
              <a:rPr lang="en-US" altLang="zh-CN" dirty="0"/>
              <a:t>in</a:t>
            </a:r>
          </a:p>
          <a:p>
            <a:endParaRPr lang="zh-CN" altLang="en-US" dirty="0"/>
          </a:p>
        </p:txBody>
      </p:sp>
      <p:sp>
        <p:nvSpPr>
          <p:cNvPr id="7" name="文本框 6">
            <a:extLst>
              <a:ext uri="{FF2B5EF4-FFF2-40B4-BE49-F238E27FC236}">
                <a16:creationId xmlns:a16="http://schemas.microsoft.com/office/drawing/2014/main" id="{03CE4496-E87C-49FB-A8A1-56D84661D7F7}"/>
              </a:ext>
            </a:extLst>
          </p:cNvPr>
          <p:cNvSpPr txBox="1"/>
          <p:nvPr/>
        </p:nvSpPr>
        <p:spPr>
          <a:xfrm>
            <a:off x="1083171" y="2415342"/>
            <a:ext cx="2841130" cy="1785104"/>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l = []</a:t>
            </a:r>
          </a:p>
          <a:p>
            <a:r>
              <a:rPr lang="en-US" altLang="zh-CN" sz="2200" dirty="0">
                <a:latin typeface="Times New Roman" panose="02020603050405020304" pitchFamily="18" charset="0"/>
                <a:cs typeface="Times New Roman" panose="02020603050405020304" pitchFamily="18" charset="0"/>
              </a:rPr>
              <a:t>if l:</a:t>
            </a:r>
          </a:p>
          <a:p>
            <a:r>
              <a:rPr lang="en-US" altLang="zh-CN" sz="2200" dirty="0">
                <a:latin typeface="Times New Roman" panose="02020603050405020304" pitchFamily="18" charset="0"/>
                <a:cs typeface="Times New Roman" panose="02020603050405020304" pitchFamily="18" charset="0"/>
              </a:rPr>
              <a:t>    print("Not empty")</a:t>
            </a:r>
          </a:p>
          <a:p>
            <a:r>
              <a:rPr lang="en-US" altLang="zh-CN" sz="2200" dirty="0">
                <a:latin typeface="Times New Roman" panose="02020603050405020304" pitchFamily="18" charset="0"/>
                <a:cs typeface="Times New Roman" panose="02020603050405020304" pitchFamily="18" charset="0"/>
              </a:rPr>
              <a:t>else:</a:t>
            </a:r>
          </a:p>
          <a:p>
            <a:r>
              <a:rPr lang="en-US" altLang="zh-CN" sz="2200" dirty="0">
                <a:latin typeface="Times New Roman" panose="02020603050405020304" pitchFamily="18" charset="0"/>
                <a:cs typeface="Times New Roman" panose="02020603050405020304" pitchFamily="18" charset="0"/>
              </a:rPr>
              <a:t>    print("Empty")</a:t>
            </a:r>
          </a:p>
        </p:txBody>
      </p:sp>
      <p:sp>
        <p:nvSpPr>
          <p:cNvPr id="8" name="矩形 7">
            <a:extLst>
              <a:ext uri="{FF2B5EF4-FFF2-40B4-BE49-F238E27FC236}">
                <a16:creationId xmlns:a16="http://schemas.microsoft.com/office/drawing/2014/main" id="{2AE67858-E4F4-4C76-B639-AC787E12C732}"/>
              </a:ext>
            </a:extLst>
          </p:cNvPr>
          <p:cNvSpPr/>
          <p:nvPr/>
        </p:nvSpPr>
        <p:spPr>
          <a:xfrm>
            <a:off x="1083171" y="4383624"/>
            <a:ext cx="824575" cy="4065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Empty</a:t>
            </a:r>
          </a:p>
        </p:txBody>
      </p:sp>
      <p:sp>
        <p:nvSpPr>
          <p:cNvPr id="9" name="文本框 8">
            <a:extLst>
              <a:ext uri="{FF2B5EF4-FFF2-40B4-BE49-F238E27FC236}">
                <a16:creationId xmlns:a16="http://schemas.microsoft.com/office/drawing/2014/main" id="{3C2C6988-09FB-4FB7-8547-0FC8F604AE68}"/>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232B426F-6B3D-4D80-A97E-0424B8632C6E}"/>
              </a:ext>
            </a:extLst>
          </p:cNvPr>
          <p:cNvSpPr txBox="1"/>
          <p:nvPr/>
        </p:nvSpPr>
        <p:spPr>
          <a:xfrm>
            <a:off x="6417171" y="2420024"/>
            <a:ext cx="4691658"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magicians = ['</a:t>
            </a:r>
            <a:r>
              <a:rPr lang="en-US" altLang="zh-CN" sz="2200" dirty="0" err="1">
                <a:latin typeface="Times New Roman" panose="02020603050405020304" pitchFamily="18" charset="0"/>
                <a:cs typeface="Times New Roman" panose="02020603050405020304" pitchFamily="18" charset="0"/>
              </a:rPr>
              <a:t>alice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david</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carolina</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if '</a:t>
            </a:r>
            <a:r>
              <a:rPr lang="en-US" altLang="zh-CN" sz="2200" dirty="0" err="1">
                <a:latin typeface="Times New Roman" panose="02020603050405020304" pitchFamily="18" charset="0"/>
                <a:cs typeface="Times New Roman" panose="02020603050405020304" pitchFamily="18" charset="0"/>
              </a:rPr>
              <a:t>alice</a:t>
            </a:r>
            <a:r>
              <a:rPr lang="en-US" altLang="zh-CN" sz="2200" dirty="0">
                <a:latin typeface="Times New Roman" panose="02020603050405020304" pitchFamily="18" charset="0"/>
                <a:cs typeface="Times New Roman" panose="02020603050405020304" pitchFamily="18" charset="0"/>
              </a:rPr>
              <a:t>' in magicians:</a:t>
            </a:r>
          </a:p>
          <a:p>
            <a:r>
              <a:rPr lang="en-US" altLang="zh-CN" sz="2200" dirty="0">
                <a:latin typeface="Times New Roman" panose="02020603050405020304" pitchFamily="18" charset="0"/>
                <a:cs typeface="Times New Roman" panose="02020603050405020304" pitchFamily="18" charset="0"/>
              </a:rPr>
              <a:t>    print("Hi, Alice!")</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zachary</a:t>
            </a:r>
            <a:r>
              <a:rPr lang="en-US" altLang="zh-CN" sz="2200" dirty="0">
                <a:latin typeface="Times New Roman" panose="02020603050405020304" pitchFamily="18" charset="0"/>
                <a:cs typeface="Times New Roman" panose="02020603050405020304" pitchFamily="18" charset="0"/>
              </a:rPr>
              <a:t>' in magicians)</a:t>
            </a:r>
          </a:p>
        </p:txBody>
      </p:sp>
      <p:sp>
        <p:nvSpPr>
          <p:cNvPr id="12" name="矩形 11">
            <a:extLst>
              <a:ext uri="{FF2B5EF4-FFF2-40B4-BE49-F238E27FC236}">
                <a16:creationId xmlns:a16="http://schemas.microsoft.com/office/drawing/2014/main" id="{68222B6C-FFD5-470D-A8A4-60F608AAD1CD}"/>
              </a:ext>
            </a:extLst>
          </p:cNvPr>
          <p:cNvSpPr/>
          <p:nvPr/>
        </p:nvSpPr>
        <p:spPr>
          <a:xfrm>
            <a:off x="6417171" y="4085769"/>
            <a:ext cx="1177429" cy="7043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Hi, Alice!</a:t>
            </a:r>
          </a:p>
          <a:p>
            <a:r>
              <a:rPr lang="en-US" altLang="zh-CN" dirty="0"/>
              <a:t>False</a:t>
            </a:r>
          </a:p>
        </p:txBody>
      </p:sp>
    </p:spTree>
    <p:extLst>
      <p:ext uri="{BB962C8B-B14F-4D97-AF65-F5344CB8AC3E}">
        <p14:creationId xmlns:p14="http://schemas.microsoft.com/office/powerpoint/2010/main" val="405878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BD32A-EF09-402E-BAA8-35269C54BBD9}"/>
              </a:ext>
            </a:extLst>
          </p:cNvPr>
          <p:cNvSpPr>
            <a:spLocks noGrp="1"/>
          </p:cNvSpPr>
          <p:nvPr>
            <p:ph type="title"/>
          </p:nvPr>
        </p:nvSpPr>
        <p:spPr>
          <a:xfrm>
            <a:off x="838200" y="188357"/>
            <a:ext cx="10515600" cy="1325563"/>
          </a:xfrm>
        </p:spPr>
        <p:txBody>
          <a:bodyPr/>
          <a:lstStyle/>
          <a:p>
            <a:r>
              <a:rPr lang="zh-CN" altLang="en-US" dirty="0"/>
              <a:t>成员运算符</a:t>
            </a:r>
          </a:p>
        </p:txBody>
      </p:sp>
      <p:sp>
        <p:nvSpPr>
          <p:cNvPr id="5" name="文本框 4">
            <a:extLst>
              <a:ext uri="{FF2B5EF4-FFF2-40B4-BE49-F238E27FC236}">
                <a16:creationId xmlns:a16="http://schemas.microsoft.com/office/drawing/2014/main" id="{FA0C9857-B8CB-4BC1-A90D-2070675A5CB6}"/>
              </a:ext>
            </a:extLst>
          </p:cNvPr>
          <p:cNvSpPr txBox="1"/>
          <p:nvPr/>
        </p:nvSpPr>
        <p:spPr>
          <a:xfrm>
            <a:off x="838200" y="6488668"/>
            <a:ext cx="8811126" cy="369332"/>
          </a:xfrm>
          <a:prstGeom prst="rect">
            <a:avLst/>
          </a:prstGeom>
          <a:noFill/>
        </p:spPr>
        <p:txBody>
          <a:bodyPr wrap="square">
            <a:spAutoFit/>
          </a:bodyPr>
          <a:lstStyle/>
          <a:p>
            <a:r>
              <a:rPr lang="en-US" altLang="zh-CN" dirty="0"/>
              <a:t>https://www.runoob.com/python3/python3-basic-operators.html</a:t>
            </a:r>
            <a:endParaRPr lang="zh-CN" altLang="en-US" dirty="0"/>
          </a:p>
        </p:txBody>
      </p:sp>
      <p:graphicFrame>
        <p:nvGraphicFramePr>
          <p:cNvPr id="10" name="内容占位符 9">
            <a:extLst>
              <a:ext uri="{FF2B5EF4-FFF2-40B4-BE49-F238E27FC236}">
                <a16:creationId xmlns:a16="http://schemas.microsoft.com/office/drawing/2014/main" id="{B2BC186F-A2F4-4AE7-80F0-E3EFE362A20C}"/>
              </a:ext>
            </a:extLst>
          </p:cNvPr>
          <p:cNvGraphicFramePr>
            <a:graphicFrameLocks noGrp="1"/>
          </p:cNvGraphicFramePr>
          <p:nvPr>
            <p:ph idx="1"/>
            <p:extLst>
              <p:ext uri="{D42A27DB-BD31-4B8C-83A1-F6EECF244321}">
                <p14:modId xmlns:p14="http://schemas.microsoft.com/office/powerpoint/2010/main" val="3073073099"/>
              </p:ext>
            </p:extLst>
          </p:nvPr>
        </p:nvGraphicFramePr>
        <p:xfrm>
          <a:off x="838200" y="1636001"/>
          <a:ext cx="10792328" cy="2035752"/>
        </p:xfrm>
        <a:graphic>
          <a:graphicData uri="http://schemas.openxmlformats.org/drawingml/2006/table">
            <a:tbl>
              <a:tblPr/>
              <a:tblGrid>
                <a:gridCol w="1231232">
                  <a:extLst>
                    <a:ext uri="{9D8B030D-6E8A-4147-A177-3AD203B41FA5}">
                      <a16:colId xmlns:a16="http://schemas.microsoft.com/office/drawing/2014/main" val="863806762"/>
                    </a:ext>
                  </a:extLst>
                </a:gridCol>
                <a:gridCol w="5955631">
                  <a:extLst>
                    <a:ext uri="{9D8B030D-6E8A-4147-A177-3AD203B41FA5}">
                      <a16:colId xmlns:a16="http://schemas.microsoft.com/office/drawing/2014/main" val="2725443928"/>
                    </a:ext>
                  </a:extLst>
                </a:gridCol>
                <a:gridCol w="3605465">
                  <a:extLst>
                    <a:ext uri="{9D8B030D-6E8A-4147-A177-3AD203B41FA5}">
                      <a16:colId xmlns:a16="http://schemas.microsoft.com/office/drawing/2014/main" val="2337388777"/>
                    </a:ext>
                  </a:extLst>
                </a:gridCol>
              </a:tblGrid>
              <a:tr h="239042">
                <a:tc>
                  <a:txBody>
                    <a:bodyPr/>
                    <a:lstStyle/>
                    <a:p>
                      <a:pPr algn="l" fontAlgn="t"/>
                      <a:r>
                        <a:rPr lang="zh-CN" altLang="en-US" sz="2400" dirty="0">
                          <a:solidFill>
                            <a:srgbClr val="FFFFFF"/>
                          </a:solidFill>
                          <a:effectLst/>
                        </a:rPr>
                        <a:t>运算符</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dirty="0">
                          <a:solidFill>
                            <a:srgbClr val="FFFFFF"/>
                          </a:solidFill>
                          <a:effectLst/>
                        </a:rPr>
                        <a:t>描述</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dirty="0">
                          <a:solidFill>
                            <a:srgbClr val="FFFFFF"/>
                          </a:solidFill>
                          <a:effectLst/>
                        </a:rPr>
                        <a:t>实例</a:t>
                      </a:r>
                    </a:p>
                  </a:txBody>
                  <a:tcPr marL="14576" marR="14576" marT="14576" marB="14576">
                    <a:lnL w="6350" cap="flat" cmpd="sng" algn="ctr">
                      <a:solidFill>
                        <a:srgbClr val="555555"/>
                      </a:solidFill>
                      <a:prstDash val="solid"/>
                      <a:round/>
                      <a:headEnd type="none" w="med" len="med"/>
                      <a:tailEnd type="none" w="med" len="med"/>
                    </a:lnL>
                    <a:lnR w="6350" cap="flat" cmpd="sng" algn="ctr">
                      <a:solidFill>
                        <a:srgbClr val="555555"/>
                      </a:solidFill>
                      <a:prstDash val="solid"/>
                      <a:round/>
                      <a:headEnd type="none" w="med" len="med"/>
                      <a:tailEnd type="none" w="med" len="med"/>
                    </a:lnR>
                    <a:lnT w="6350" cap="flat" cmpd="sng" algn="ctr">
                      <a:solidFill>
                        <a:srgbClr val="555555"/>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95518149"/>
                  </a:ext>
                </a:extLst>
              </a:tr>
              <a:tr h="485452">
                <a:tc>
                  <a:txBody>
                    <a:bodyPr/>
                    <a:lstStyle/>
                    <a:p>
                      <a:pPr algn="l" fontAlgn="t"/>
                      <a:r>
                        <a:rPr lang="en-US" sz="2400">
                          <a:effectLst/>
                        </a:rPr>
                        <a:t>in</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dirty="0">
                          <a:effectLst/>
                        </a:rPr>
                        <a:t>如果在指定的序列中找到值返回 </a:t>
                      </a:r>
                      <a:r>
                        <a:rPr lang="en-US" sz="2400" dirty="0">
                          <a:effectLst/>
                        </a:rPr>
                        <a:t>True，</a:t>
                      </a:r>
                      <a:r>
                        <a:rPr lang="zh-CN" altLang="en-US" sz="2400" dirty="0">
                          <a:effectLst/>
                        </a:rPr>
                        <a:t>否则返回 </a:t>
                      </a:r>
                      <a:r>
                        <a:rPr lang="en-US" sz="2400" dirty="0">
                          <a:effectLst/>
                        </a:rPr>
                        <a:t>False。</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algn="l" fontAlgn="t"/>
                      <a:r>
                        <a:rPr lang="en-US" sz="2400">
                          <a:effectLst/>
                        </a:rPr>
                        <a:t>x </a:t>
                      </a:r>
                      <a:r>
                        <a:rPr lang="zh-CN" altLang="en-US" sz="2400">
                          <a:effectLst/>
                        </a:rPr>
                        <a:t>在 </a:t>
                      </a:r>
                      <a:r>
                        <a:rPr lang="en-US" sz="2400">
                          <a:effectLst/>
                        </a:rPr>
                        <a:t>y </a:t>
                      </a:r>
                      <a:r>
                        <a:rPr lang="zh-CN" altLang="en-US" sz="2400">
                          <a:effectLst/>
                        </a:rPr>
                        <a:t>序列中 </a:t>
                      </a:r>
                      <a:r>
                        <a:rPr lang="en-US" altLang="zh-CN" sz="2400">
                          <a:effectLst/>
                        </a:rPr>
                        <a:t>, </a:t>
                      </a:r>
                      <a:r>
                        <a:rPr lang="zh-CN" altLang="en-US" sz="2400">
                          <a:effectLst/>
                        </a:rPr>
                        <a:t>如果 </a:t>
                      </a:r>
                      <a:r>
                        <a:rPr lang="en-US" sz="2400">
                          <a:effectLst/>
                        </a:rPr>
                        <a:t>x </a:t>
                      </a:r>
                      <a:r>
                        <a:rPr lang="zh-CN" altLang="en-US" sz="2400">
                          <a:effectLst/>
                        </a:rPr>
                        <a:t>在 </a:t>
                      </a:r>
                      <a:r>
                        <a:rPr lang="en-US" sz="2400">
                          <a:effectLst/>
                        </a:rPr>
                        <a:t>y </a:t>
                      </a:r>
                      <a:r>
                        <a:rPr lang="zh-CN" altLang="en-US" sz="2400">
                          <a:effectLst/>
                        </a:rPr>
                        <a:t>序列中返回 </a:t>
                      </a:r>
                      <a:r>
                        <a:rPr lang="en-US" sz="2400">
                          <a:effectLst/>
                        </a:rPr>
                        <a:t>True。</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71223747"/>
                  </a:ext>
                </a:extLst>
              </a:tr>
              <a:tr h="487801">
                <a:tc>
                  <a:txBody>
                    <a:bodyPr/>
                    <a:lstStyle/>
                    <a:p>
                      <a:pPr algn="l" fontAlgn="t"/>
                      <a:r>
                        <a:rPr lang="en-US" sz="2400">
                          <a:effectLst/>
                        </a:rPr>
                        <a:t>not in</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a:effectLst/>
                        </a:rPr>
                        <a:t>如果在指定的序列中没有找到值返回 </a:t>
                      </a:r>
                      <a:r>
                        <a:rPr lang="en-US" sz="2400">
                          <a:effectLst/>
                        </a:rPr>
                        <a:t>True，</a:t>
                      </a:r>
                      <a:r>
                        <a:rPr lang="zh-CN" altLang="en-US" sz="2400">
                          <a:effectLst/>
                        </a:rPr>
                        <a:t>否则返回 </a:t>
                      </a:r>
                      <a:r>
                        <a:rPr lang="en-US" sz="2400">
                          <a:effectLst/>
                        </a:rPr>
                        <a:t>False。</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algn="l" fontAlgn="t"/>
                      <a:r>
                        <a:rPr lang="en-US" sz="2400" dirty="0">
                          <a:effectLst/>
                        </a:rPr>
                        <a:t>x </a:t>
                      </a:r>
                      <a:r>
                        <a:rPr lang="zh-CN" altLang="en-US" sz="2400" dirty="0">
                          <a:effectLst/>
                        </a:rPr>
                        <a:t>不在 </a:t>
                      </a:r>
                      <a:r>
                        <a:rPr lang="en-US" sz="2400" dirty="0">
                          <a:effectLst/>
                        </a:rPr>
                        <a:t>y </a:t>
                      </a:r>
                      <a:r>
                        <a:rPr lang="zh-CN" altLang="en-US" sz="2400" dirty="0">
                          <a:effectLst/>
                        </a:rPr>
                        <a:t>序列中 </a:t>
                      </a:r>
                      <a:r>
                        <a:rPr lang="en-US" altLang="zh-CN" sz="2400" dirty="0">
                          <a:effectLst/>
                        </a:rPr>
                        <a:t>, </a:t>
                      </a:r>
                      <a:r>
                        <a:rPr lang="zh-CN" altLang="en-US" sz="2400" dirty="0">
                          <a:effectLst/>
                        </a:rPr>
                        <a:t>如果 </a:t>
                      </a:r>
                      <a:r>
                        <a:rPr lang="en-US" sz="2400" dirty="0">
                          <a:effectLst/>
                        </a:rPr>
                        <a:t>x </a:t>
                      </a:r>
                      <a:r>
                        <a:rPr lang="zh-CN" altLang="en-US" sz="2400" dirty="0">
                          <a:effectLst/>
                        </a:rPr>
                        <a:t>不在 </a:t>
                      </a:r>
                      <a:r>
                        <a:rPr lang="en-US" sz="2400" dirty="0">
                          <a:effectLst/>
                        </a:rPr>
                        <a:t>y </a:t>
                      </a:r>
                      <a:r>
                        <a:rPr lang="zh-CN" altLang="en-US" sz="2400" dirty="0">
                          <a:effectLst/>
                        </a:rPr>
                        <a:t>序列中返回 </a:t>
                      </a:r>
                      <a:r>
                        <a:rPr lang="en-US" sz="2400" dirty="0">
                          <a:effectLst/>
                        </a:rPr>
                        <a:t>True。</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139598555"/>
                  </a:ext>
                </a:extLst>
              </a:tr>
            </a:tbl>
          </a:graphicData>
        </a:graphic>
      </p:graphicFrame>
      <p:sp>
        <p:nvSpPr>
          <p:cNvPr id="9" name="文本框 8">
            <a:extLst>
              <a:ext uri="{FF2B5EF4-FFF2-40B4-BE49-F238E27FC236}">
                <a16:creationId xmlns:a16="http://schemas.microsoft.com/office/drawing/2014/main" id="{643DC050-4DFF-456D-94BC-54E64E6425E0}"/>
              </a:ext>
            </a:extLst>
          </p:cNvPr>
          <p:cNvSpPr txBox="1"/>
          <p:nvPr/>
        </p:nvSpPr>
        <p:spPr>
          <a:xfrm>
            <a:off x="838200" y="3869170"/>
            <a:ext cx="10115550" cy="461665"/>
          </a:xfrm>
          <a:prstGeom prst="rect">
            <a:avLst/>
          </a:prstGeom>
          <a:noFill/>
        </p:spPr>
        <p:txBody>
          <a:bodyPr wrap="square">
            <a:spAutoFit/>
          </a:bodyPr>
          <a:lstStyle/>
          <a:p>
            <a:r>
              <a:rPr lang="zh-CN" altLang="en-US" sz="2400" b="0" i="0" dirty="0">
                <a:solidFill>
                  <a:srgbClr val="333333"/>
                </a:solidFill>
                <a:effectLst/>
                <a:latin typeface="Helvetica Neue"/>
              </a:rPr>
              <a:t>序列：字符串，列表、元组等</a:t>
            </a:r>
            <a:endParaRPr lang="zh-CN" altLang="en-US" sz="2400" dirty="0"/>
          </a:p>
        </p:txBody>
      </p:sp>
      <p:sp>
        <p:nvSpPr>
          <p:cNvPr id="11" name="矩形 10">
            <a:extLst>
              <a:ext uri="{FF2B5EF4-FFF2-40B4-BE49-F238E27FC236}">
                <a16:creationId xmlns:a16="http://schemas.microsoft.com/office/drawing/2014/main" id="{2667F595-4421-4732-B2B1-3F9BECF313D4}"/>
              </a:ext>
            </a:extLst>
          </p:cNvPr>
          <p:cNvSpPr/>
          <p:nvPr/>
        </p:nvSpPr>
        <p:spPr>
          <a:xfrm>
            <a:off x="6096000" y="3962657"/>
            <a:ext cx="4281904" cy="24611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&gt;&gt;&gt; "l I" in "Artificial Intelligence"</a:t>
            </a:r>
          </a:p>
          <a:p>
            <a:r>
              <a:rPr lang="en-US" altLang="zh-CN" dirty="0"/>
              <a:t>True</a:t>
            </a:r>
          </a:p>
          <a:p>
            <a:r>
              <a:rPr lang="en-US" altLang="zh-CN" dirty="0"/>
              <a:t>&gt;&gt;&gt; "</a:t>
            </a:r>
            <a:r>
              <a:rPr lang="en-US" altLang="zh-CN" dirty="0" err="1"/>
              <a:t>lI</a:t>
            </a:r>
            <a:r>
              <a:rPr lang="en-US" altLang="zh-CN" dirty="0"/>
              <a:t>" in "Artificial Intelligence"</a:t>
            </a:r>
          </a:p>
          <a:p>
            <a:r>
              <a:rPr lang="en-US" altLang="zh-CN" dirty="0"/>
              <a:t>False</a:t>
            </a:r>
          </a:p>
          <a:p>
            <a:r>
              <a:rPr lang="en-US" altLang="zh-CN" dirty="0"/>
              <a:t>&gt;&gt;&gt; "tell" in "Artificial Intelligence"</a:t>
            </a:r>
          </a:p>
          <a:p>
            <a:r>
              <a:rPr lang="en-US" altLang="zh-CN" dirty="0"/>
              <a:t>True</a:t>
            </a:r>
          </a:p>
          <a:p>
            <a:r>
              <a:rPr lang="en-US" altLang="zh-CN" dirty="0"/>
              <a:t>&gt;&gt;&gt; "AI" not in "Artificial Intelligence"</a:t>
            </a:r>
          </a:p>
          <a:p>
            <a:r>
              <a:rPr lang="en-US" altLang="zh-CN" dirty="0"/>
              <a:t>True</a:t>
            </a:r>
          </a:p>
        </p:txBody>
      </p:sp>
    </p:spTree>
    <p:extLst>
      <p:ext uri="{BB962C8B-B14F-4D97-AF65-F5344CB8AC3E}">
        <p14:creationId xmlns:p14="http://schemas.microsoft.com/office/powerpoint/2010/main" val="402070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D8191-40F0-487C-87B6-58DD44BCEEA7}"/>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实验提交</a:t>
            </a:r>
          </a:p>
        </p:txBody>
      </p:sp>
      <p:sp>
        <p:nvSpPr>
          <p:cNvPr id="3" name="内容占位符 2">
            <a:extLst>
              <a:ext uri="{FF2B5EF4-FFF2-40B4-BE49-F238E27FC236}">
                <a16:creationId xmlns:a16="http://schemas.microsoft.com/office/drawing/2014/main" id="{2CEE2CD4-D3DE-43D8-83CB-811D4C5172DF}"/>
              </a:ext>
            </a:extLst>
          </p:cNvPr>
          <p:cNvSpPr>
            <a:spLocks noGrp="1"/>
          </p:cNvSpPr>
          <p:nvPr>
            <p:ph idx="1"/>
          </p:nvPr>
        </p:nvSpPr>
        <p:spPr>
          <a:xfrm>
            <a:off x="838199" y="1609052"/>
            <a:ext cx="10772275" cy="5032376"/>
          </a:xfrm>
        </p:spPr>
        <p:txBody>
          <a:bodyPr>
            <a:normAutofit/>
          </a:bodyPr>
          <a:lstStyle/>
          <a:p>
            <a:r>
              <a:rPr lang="zh-CN" altLang="en-US" dirty="0">
                <a:latin typeface="Times New Roman" panose="02020603050405020304" pitchFamily="18" charset="0"/>
                <a:cs typeface="Times New Roman" panose="02020603050405020304" pitchFamily="18" charset="0"/>
              </a:rPr>
              <a:t>提交到课程网站（超算习堂）中对应的课程作业，并</a:t>
            </a:r>
            <a:r>
              <a:rPr lang="zh-CN" altLang="en-US" dirty="0">
                <a:solidFill>
                  <a:srgbClr val="FF0000"/>
                </a:solidFill>
                <a:latin typeface="Times New Roman" panose="02020603050405020304" pitchFamily="18" charset="0"/>
                <a:cs typeface="Times New Roman" panose="02020603050405020304" pitchFamily="18" charset="0"/>
              </a:rPr>
              <a:t>注意网站上公布的截止日期</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提交格式：提交一个</a:t>
            </a:r>
            <a:r>
              <a:rPr lang="zh-CN" altLang="en-US" sz="2800" b="0" dirty="0">
                <a:latin typeface="Times New Roman" panose="02020603050405020304" pitchFamily="18" charset="0"/>
                <a:cs typeface="Times New Roman" panose="02020603050405020304" pitchFamily="18" charset="0"/>
              </a:rPr>
              <a:t>命名</a:t>
            </a:r>
            <a:r>
              <a:rPr lang="zh-CN" altLang="en-US" sz="2800" b="0" spc="-10" dirty="0">
                <a:latin typeface="Times New Roman" panose="02020603050405020304" pitchFamily="18" charset="0"/>
                <a:cs typeface="Times New Roman" panose="02020603050405020304" pitchFamily="18" charset="0"/>
              </a:rPr>
              <a:t>为</a:t>
            </a:r>
            <a:r>
              <a:rPr lang="zh-CN" altLang="en-US" sz="2800" b="0" spc="-5" dirty="0">
                <a:latin typeface="Times New Roman" panose="02020603050405020304" pitchFamily="18" charset="0"/>
                <a:cs typeface="Times New Roman" panose="02020603050405020304" pitchFamily="18" charset="0"/>
              </a:rPr>
              <a:t>”</a:t>
            </a:r>
            <a:r>
              <a:rPr lang="zh-CN" altLang="en-US" sz="2800" b="0" dirty="0">
                <a:latin typeface="Times New Roman" panose="02020603050405020304" pitchFamily="18" charset="0"/>
                <a:cs typeface="Times New Roman" panose="02020603050405020304" pitchFamily="18" charset="0"/>
              </a:rPr>
              <a:t>学号</a:t>
            </a:r>
            <a:r>
              <a:rPr lang="en-US" altLang="zh-CN" sz="2800" b="0" spc="5" dirty="0">
                <a:latin typeface="Times New Roman" panose="02020603050405020304" pitchFamily="18" charset="0"/>
                <a:cs typeface="Times New Roman" panose="02020603050405020304" pitchFamily="18" charset="0"/>
              </a:rPr>
              <a:t>_</a:t>
            </a:r>
            <a:r>
              <a:rPr lang="zh-CN" altLang="en-US" sz="2800" b="0" dirty="0">
                <a:latin typeface="Times New Roman" panose="02020603050405020304" pitchFamily="18" charset="0"/>
                <a:cs typeface="Times New Roman" panose="02020603050405020304" pitchFamily="18" charset="0"/>
              </a:rPr>
              <a:t>姓名拼音</a:t>
            </a:r>
            <a:r>
              <a:rPr lang="en-US" altLang="zh-CN" sz="2800" b="0" spc="-30" dirty="0">
                <a:latin typeface="Times New Roman" panose="02020603050405020304" pitchFamily="18" charset="0"/>
                <a:cs typeface="Times New Roman" panose="02020603050405020304" pitchFamily="18" charset="0"/>
              </a:rPr>
              <a:t>.zip”</a:t>
            </a:r>
            <a:r>
              <a:rPr lang="zh-CN" altLang="en-US" spc="-30" dirty="0">
                <a:latin typeface="Times New Roman" panose="02020603050405020304" pitchFamily="18" charset="0"/>
                <a:cs typeface="Times New Roman" panose="02020603050405020304" pitchFamily="18" charset="0"/>
              </a:rPr>
              <a:t>的压缩包，</a:t>
            </a:r>
            <a:r>
              <a:rPr lang="zh-CN" altLang="en-US" b="0" dirty="0">
                <a:latin typeface="Times New Roman" panose="02020603050405020304" pitchFamily="18" charset="0"/>
                <a:cs typeface="Times New Roman" panose="02020603050405020304" pitchFamily="18" charset="0"/>
              </a:rPr>
              <a:t>压缩文件下包含三部分</a:t>
            </a:r>
            <a:r>
              <a:rPr lang="zh-CN" altLang="en-US" b="0" spc="-5" dirty="0">
                <a:latin typeface="Times New Roman" panose="02020603050405020304" pitchFamily="18" charset="0"/>
                <a:cs typeface="Times New Roman" panose="02020603050405020304" pitchFamily="18" charset="0"/>
              </a:rPr>
              <a:t>：</a:t>
            </a:r>
            <a:r>
              <a:rPr lang="en-US" altLang="zh-CN" b="0" spc="-5" dirty="0">
                <a:latin typeface="Times New Roman" panose="02020603050405020304" pitchFamily="18" charset="0"/>
                <a:cs typeface="Times New Roman" panose="02020603050405020304" pitchFamily="18" charset="0"/>
              </a:rPr>
              <a:t>code</a:t>
            </a:r>
            <a:r>
              <a:rPr lang="zh-CN" altLang="en-US" b="0" spc="-5" dirty="0">
                <a:latin typeface="Times New Roman" panose="02020603050405020304" pitchFamily="18" charset="0"/>
                <a:cs typeface="Times New Roman" panose="02020603050405020304" pitchFamily="18" charset="0"/>
              </a:rPr>
              <a:t>文件夹、</a:t>
            </a:r>
            <a:r>
              <a:rPr lang="en-US" altLang="zh-CN" b="0" spc="-10" dirty="0">
                <a:latin typeface="Times New Roman" panose="02020603050405020304" pitchFamily="18" charset="0"/>
                <a:cs typeface="Times New Roman" panose="02020603050405020304" pitchFamily="18" charset="0"/>
              </a:rPr>
              <a:t>result</a:t>
            </a:r>
            <a:r>
              <a:rPr lang="zh-CN" altLang="en-US" b="0" spc="-5" dirty="0">
                <a:latin typeface="Times New Roman" panose="02020603050405020304" pitchFamily="18" charset="0"/>
                <a:cs typeface="Times New Roman" panose="02020603050405020304" pitchFamily="18" charset="0"/>
              </a:rPr>
              <a:t>文件夹和实验报告</a:t>
            </a:r>
            <a:r>
              <a:rPr lang="en-US" altLang="zh-CN" b="0" spc="-5" dirty="0">
                <a:latin typeface="Times New Roman" panose="02020603050405020304" pitchFamily="18" charset="0"/>
                <a:cs typeface="Times New Roman" panose="02020603050405020304" pitchFamily="18" charset="0"/>
              </a:rPr>
              <a:t>pdf</a:t>
            </a:r>
            <a:r>
              <a:rPr lang="zh-CN" altLang="en-US" b="0" spc="5" dirty="0">
                <a:latin typeface="Times New Roman" panose="02020603050405020304" pitchFamily="18" charset="0"/>
                <a:cs typeface="Times New Roman" panose="02020603050405020304" pitchFamily="18" charset="0"/>
              </a:rPr>
              <a:t>文件</a:t>
            </a:r>
            <a:endParaRPr lang="en-US" altLang="zh-CN" b="0" spc="5" dirty="0">
              <a:latin typeface="Times New Roman" panose="02020603050405020304" pitchFamily="18" charset="0"/>
              <a:cs typeface="Times New Roman" panose="02020603050405020304" pitchFamily="18" charset="0"/>
            </a:endParaRPr>
          </a:p>
          <a:p>
            <a:pPr lvl="1"/>
            <a:r>
              <a:rPr lang="zh-CN" altLang="en-US" b="0" spc="-5" dirty="0">
                <a:latin typeface="Times New Roman" panose="02020603050405020304" pitchFamily="18" charset="0"/>
                <a:cs typeface="Times New Roman" panose="02020603050405020304" pitchFamily="18" charset="0"/>
              </a:rPr>
              <a:t>实验报告是</a:t>
            </a:r>
            <a:r>
              <a:rPr lang="en-US" altLang="zh-CN" b="0" spc="-5" dirty="0">
                <a:latin typeface="Times New Roman" panose="02020603050405020304" pitchFamily="18" charset="0"/>
                <a:cs typeface="Times New Roman" panose="02020603050405020304" pitchFamily="18" charset="0"/>
              </a:rPr>
              <a:t>pdf</a:t>
            </a:r>
            <a:r>
              <a:rPr lang="zh-CN" altLang="en-US" b="0" spc="-5" dirty="0">
                <a:latin typeface="Times New Roman" panose="02020603050405020304" pitchFamily="18" charset="0"/>
                <a:cs typeface="Times New Roman" panose="02020603050405020304" pitchFamily="18" charset="0"/>
              </a:rPr>
              <a:t>格式，命名为：</a:t>
            </a:r>
            <a:r>
              <a:rPr lang="zh-CN" altLang="en-US" b="1" dirty="0">
                <a:latin typeface="Times New Roman" panose="02020603050405020304" pitchFamily="18" charset="0"/>
                <a:cs typeface="Times New Roman" panose="02020603050405020304" pitchFamily="18" charset="0"/>
              </a:rPr>
              <a:t>学号</a:t>
            </a:r>
            <a:r>
              <a:rPr lang="en-US" altLang="zh-CN" b="1" spc="5" dirty="0">
                <a:latin typeface="Times New Roman" panose="02020603050405020304" pitchFamily="18" charset="0"/>
                <a:cs typeface="Times New Roman" panose="02020603050405020304" pitchFamily="18" charset="0"/>
              </a:rPr>
              <a:t>_</a:t>
            </a:r>
            <a:r>
              <a:rPr lang="zh-CN" altLang="en-US" b="1" dirty="0">
                <a:latin typeface="Times New Roman" panose="02020603050405020304" pitchFamily="18" charset="0"/>
                <a:cs typeface="Times New Roman" panose="02020603050405020304" pitchFamily="18" charset="0"/>
              </a:rPr>
              <a:t>姓名拼音</a:t>
            </a:r>
            <a:r>
              <a:rPr lang="en-US" altLang="zh-CN" b="1" spc="-30" dirty="0">
                <a:latin typeface="Times New Roman" panose="02020603050405020304" pitchFamily="18" charset="0"/>
                <a:cs typeface="Times New Roman" panose="02020603050405020304" pitchFamily="18" charset="0"/>
              </a:rPr>
              <a:t>.pdf</a:t>
            </a:r>
            <a:endParaRPr lang="en-US" altLang="zh-CN" sz="3200" spc="5"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code</a:t>
            </a:r>
            <a:r>
              <a:rPr lang="zh-CN" altLang="en-US" b="0" spc="-5" dirty="0">
                <a:latin typeface="Times New Roman" panose="02020603050405020304" pitchFamily="18" charset="0"/>
                <a:cs typeface="Times New Roman" panose="02020603050405020304" pitchFamily="18" charset="0"/>
              </a:rPr>
              <a:t>文件夹：存放实验代码</a:t>
            </a:r>
            <a:r>
              <a:rPr lang="zh-CN" altLang="en-US" b="0" spc="-10" dirty="0">
                <a:latin typeface="Times New Roman" panose="02020603050405020304" pitchFamily="18" charset="0"/>
                <a:cs typeface="Times New Roman" panose="02020603050405020304" pitchFamily="18" charset="0"/>
              </a:rPr>
              <a:t>，一般有</a:t>
            </a:r>
            <a:r>
              <a:rPr lang="zh-CN" altLang="en-US" b="0" spc="-10" dirty="0">
                <a:solidFill>
                  <a:srgbClr val="FF0000"/>
                </a:solidFill>
                <a:latin typeface="Times New Roman" panose="02020603050405020304" pitchFamily="18" charset="0"/>
                <a:cs typeface="Times New Roman" panose="02020603050405020304" pitchFamily="18" charset="0"/>
              </a:rPr>
              <a:t>多个代码文件</a:t>
            </a:r>
            <a:r>
              <a:rPr lang="zh-CN" altLang="en-US" b="0" spc="-10" dirty="0">
                <a:latin typeface="Times New Roman" panose="02020603050405020304" pitchFamily="18" charset="0"/>
                <a:cs typeface="Times New Roman" panose="02020603050405020304" pitchFamily="18" charset="0"/>
              </a:rPr>
              <a:t>的话需要有</a:t>
            </a:r>
            <a:r>
              <a:rPr lang="en-US" altLang="zh-CN" b="0" spc="-10" dirty="0">
                <a:latin typeface="Times New Roman" panose="02020603050405020304" pitchFamily="18" charset="0"/>
                <a:cs typeface="Times New Roman" panose="02020603050405020304" pitchFamily="18" charset="0"/>
              </a:rPr>
              <a:t>readme</a:t>
            </a:r>
          </a:p>
          <a:p>
            <a:pPr lvl="1"/>
            <a:r>
              <a:rPr lang="en-US" altLang="zh-CN" b="1" spc="-10" dirty="0">
                <a:latin typeface="Times New Roman" panose="02020603050405020304" pitchFamily="18" charset="0"/>
                <a:cs typeface="Times New Roman" panose="02020603050405020304" pitchFamily="18" charset="0"/>
              </a:rPr>
              <a:t>result</a:t>
            </a:r>
            <a:r>
              <a:rPr lang="zh-CN" altLang="en-US" b="0" spc="-5" dirty="0">
                <a:latin typeface="Times New Roman" panose="02020603050405020304" pitchFamily="18" charset="0"/>
                <a:cs typeface="Times New Roman" panose="02020603050405020304" pitchFamily="18" charset="0"/>
              </a:rPr>
              <a:t>文件夹：存放上述提到的结果文件</a:t>
            </a:r>
            <a:r>
              <a:rPr lang="zh-CN" altLang="en-US" spc="-5" dirty="0">
                <a:latin typeface="Times New Roman" panose="02020603050405020304" pitchFamily="18" charset="0"/>
                <a:cs typeface="Times New Roman" panose="02020603050405020304" pitchFamily="18" charset="0"/>
              </a:rPr>
              <a:t>（</a:t>
            </a:r>
            <a:r>
              <a:rPr lang="zh-CN" altLang="en-US" b="0" spc="-5" dirty="0">
                <a:latin typeface="Times New Roman" panose="02020603050405020304" pitchFamily="18" charset="0"/>
                <a:cs typeface="Times New Roman" panose="02020603050405020304" pitchFamily="18" charset="0"/>
              </a:rPr>
              <a:t>不是每次实验都需要交</a:t>
            </a:r>
            <a:r>
              <a:rPr lang="en-US" altLang="zh-CN" b="0" spc="-5" dirty="0">
                <a:latin typeface="Times New Roman" panose="02020603050405020304" pitchFamily="18" charset="0"/>
                <a:cs typeface="Times New Roman" panose="02020603050405020304" pitchFamily="18" charset="0"/>
              </a:rPr>
              <a:t>result</a:t>
            </a:r>
            <a:r>
              <a:rPr lang="zh-CN" altLang="en-US" b="0" spc="-5" dirty="0">
                <a:latin typeface="Times New Roman" panose="02020603050405020304" pitchFamily="18" charset="0"/>
                <a:cs typeface="Times New Roman" panose="02020603050405020304" pitchFamily="18" charset="0"/>
              </a:rPr>
              <a:t>，</a:t>
            </a:r>
            <a:r>
              <a:rPr lang="zh-CN" altLang="en-US" b="0" spc="-5" dirty="0">
                <a:solidFill>
                  <a:srgbClr val="FF0000"/>
                </a:solidFill>
                <a:latin typeface="Times New Roman" panose="02020603050405020304" pitchFamily="18" charset="0"/>
                <a:cs typeface="Times New Roman" panose="02020603050405020304" pitchFamily="18" charset="0"/>
              </a:rPr>
              <a:t>如果没有要求提交结果，则不需要</a:t>
            </a:r>
            <a:r>
              <a:rPr lang="en-US" altLang="zh-CN" b="0" spc="-5" dirty="0">
                <a:solidFill>
                  <a:srgbClr val="FF0000"/>
                </a:solidFill>
                <a:latin typeface="Times New Roman" panose="02020603050405020304" pitchFamily="18" charset="0"/>
                <a:cs typeface="Times New Roman" panose="02020603050405020304" pitchFamily="18" charset="0"/>
              </a:rPr>
              <a:t>result</a:t>
            </a:r>
            <a:r>
              <a:rPr lang="zh-CN" altLang="en-US" b="0" spc="-5" dirty="0">
                <a:solidFill>
                  <a:srgbClr val="FF0000"/>
                </a:solidFill>
                <a:latin typeface="Times New Roman" panose="02020603050405020304" pitchFamily="18" charset="0"/>
                <a:cs typeface="Times New Roman" panose="02020603050405020304" pitchFamily="18" charset="0"/>
              </a:rPr>
              <a:t>文件夹</a:t>
            </a:r>
            <a:r>
              <a:rPr lang="zh-CN" altLang="en-US" b="0" spc="-5" dirty="0">
                <a:latin typeface="Times New Roman" panose="02020603050405020304" pitchFamily="18" charset="0"/>
                <a:cs typeface="Times New Roman" panose="02020603050405020304" pitchFamily="18" charset="0"/>
              </a:rPr>
              <a:t>）</a:t>
            </a:r>
            <a:endParaRPr lang="en-US" altLang="zh-CN" b="0" spc="-5"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学号</a:t>
            </a:r>
            <a:r>
              <a:rPr lang="en-US" altLang="zh-CN" b="0" spc="5" dirty="0">
                <a:latin typeface="Times New Roman" panose="02020603050405020304" pitchFamily="18" charset="0"/>
                <a:cs typeface="Times New Roman" panose="02020603050405020304" pitchFamily="18" charset="0"/>
              </a:rPr>
              <a:t>_</a:t>
            </a:r>
            <a:r>
              <a:rPr lang="zh-CN" altLang="en-US" b="0" dirty="0">
                <a:latin typeface="Times New Roman" panose="02020603050405020304" pitchFamily="18" charset="0"/>
                <a:cs typeface="Times New Roman" panose="02020603050405020304" pitchFamily="18" charset="0"/>
              </a:rPr>
              <a:t>姓名拼音</a:t>
            </a:r>
            <a:r>
              <a:rPr lang="zh-CN" altLang="en-US" dirty="0">
                <a:latin typeface="Times New Roman" panose="02020603050405020304" pitchFamily="18" charset="0"/>
                <a:cs typeface="Times New Roman" panose="02020603050405020304" pitchFamily="18" charset="0"/>
              </a:rPr>
              <a:t>”样例：</a:t>
            </a:r>
            <a:r>
              <a:rPr lang="en-US" altLang="zh-CN" dirty="0">
                <a:latin typeface="Times New Roman" panose="02020603050405020304" pitchFamily="18" charset="0"/>
                <a:cs typeface="Times New Roman" panose="02020603050405020304" pitchFamily="18" charset="0"/>
              </a:rPr>
              <a:t>20******_</a:t>
            </a:r>
            <a:r>
              <a:rPr lang="en-US" altLang="zh-CN" dirty="0" err="1">
                <a:latin typeface="Times New Roman" panose="02020603050405020304" pitchFamily="18" charset="0"/>
                <a:cs typeface="Times New Roman" panose="02020603050405020304" pitchFamily="18" charset="0"/>
              </a:rPr>
              <a:t>wangxiaoming</a:t>
            </a:r>
            <a:endParaRPr lang="en-US" altLang="zh-CN" b="0" spc="-5" dirty="0">
              <a:latin typeface="Times New Roman" panose="02020603050405020304" pitchFamily="18" charset="0"/>
              <a:cs typeface="Times New Roman" panose="02020603050405020304" pitchFamily="18" charset="0"/>
            </a:endParaRPr>
          </a:p>
          <a:p>
            <a:r>
              <a:rPr lang="zh-CN" altLang="en-US" b="0" spc="-5" dirty="0">
                <a:latin typeface="Times New Roman" panose="02020603050405020304" pitchFamily="18" charset="0"/>
                <a:cs typeface="Times New Roman" panose="02020603050405020304" pitchFamily="18" charset="0"/>
              </a:rPr>
              <a:t>如果需要更新提交的版本，则在后面加</a:t>
            </a:r>
            <a:r>
              <a:rPr lang="en-US" altLang="zh-CN" b="0" spc="-5" dirty="0">
                <a:latin typeface="Times New Roman" panose="02020603050405020304" pitchFamily="18" charset="0"/>
                <a:cs typeface="Times New Roman" panose="02020603050405020304" pitchFamily="18" charset="0"/>
              </a:rPr>
              <a:t>_v1</a:t>
            </a:r>
            <a:r>
              <a:rPr lang="zh-CN" altLang="en-US" b="0" spc="-5" dirty="0">
                <a:latin typeface="Times New Roman" panose="02020603050405020304" pitchFamily="18" charset="0"/>
                <a:cs typeface="Times New Roman" panose="02020603050405020304" pitchFamily="18" charset="0"/>
              </a:rPr>
              <a:t>，</a:t>
            </a:r>
            <a:r>
              <a:rPr lang="en-US" altLang="zh-CN" b="0" spc="-5" dirty="0">
                <a:latin typeface="Times New Roman" panose="02020603050405020304" pitchFamily="18" charset="0"/>
                <a:cs typeface="Times New Roman" panose="02020603050405020304" pitchFamily="18" charset="0"/>
              </a:rPr>
              <a:t>_v2</a:t>
            </a:r>
            <a:r>
              <a:rPr lang="zh-CN" altLang="en-US" b="0" spc="-5" dirty="0">
                <a:latin typeface="Times New Roman" panose="02020603050405020304" pitchFamily="18" charset="0"/>
                <a:cs typeface="Times New Roman" panose="02020603050405020304" pitchFamily="18" charset="0"/>
              </a:rPr>
              <a:t>。如第一版是”学号</a:t>
            </a:r>
            <a:r>
              <a:rPr lang="en-US" altLang="zh-CN" b="0" spc="-5" dirty="0">
                <a:latin typeface="Times New Roman" panose="02020603050405020304" pitchFamily="18" charset="0"/>
                <a:cs typeface="Times New Roman" panose="02020603050405020304" pitchFamily="18" charset="0"/>
              </a:rPr>
              <a:t>_</a:t>
            </a:r>
            <a:r>
              <a:rPr lang="zh-CN" altLang="en-US" b="0" spc="-5" dirty="0">
                <a:latin typeface="Times New Roman" panose="02020603050405020304" pitchFamily="18" charset="0"/>
                <a:cs typeface="Times New Roman" panose="02020603050405020304" pitchFamily="18" charset="0"/>
              </a:rPr>
              <a:t>姓名拼音</a:t>
            </a:r>
            <a:r>
              <a:rPr lang="en-US" altLang="zh-CN" b="0" spc="-5" dirty="0">
                <a:latin typeface="Times New Roman" panose="02020603050405020304" pitchFamily="18" charset="0"/>
                <a:cs typeface="Times New Roman" panose="02020603050405020304" pitchFamily="18" charset="0"/>
              </a:rPr>
              <a:t>.zip”</a:t>
            </a:r>
            <a:r>
              <a:rPr lang="zh-CN" altLang="en-US" b="0" spc="-5" dirty="0">
                <a:latin typeface="Times New Roman" panose="02020603050405020304" pitchFamily="18" charset="0"/>
                <a:cs typeface="Times New Roman" panose="02020603050405020304" pitchFamily="18" charset="0"/>
              </a:rPr>
              <a:t>，第二版是”学号</a:t>
            </a:r>
            <a:r>
              <a:rPr lang="en-US" altLang="zh-CN" b="0" spc="-5" dirty="0">
                <a:latin typeface="Times New Roman" panose="02020603050405020304" pitchFamily="18" charset="0"/>
                <a:cs typeface="Times New Roman" panose="02020603050405020304" pitchFamily="18" charset="0"/>
              </a:rPr>
              <a:t>_</a:t>
            </a:r>
            <a:r>
              <a:rPr lang="zh-CN" altLang="en-US" b="0" spc="-5" dirty="0">
                <a:latin typeface="Times New Roman" panose="02020603050405020304" pitchFamily="18" charset="0"/>
                <a:cs typeface="Times New Roman" panose="02020603050405020304" pitchFamily="18" charset="0"/>
              </a:rPr>
              <a:t>姓名拼音</a:t>
            </a:r>
            <a:r>
              <a:rPr lang="en-US" altLang="zh-CN" b="0" spc="-5" dirty="0">
                <a:latin typeface="Times New Roman" panose="02020603050405020304" pitchFamily="18" charset="0"/>
                <a:cs typeface="Times New Roman" panose="02020603050405020304" pitchFamily="18" charset="0"/>
              </a:rPr>
              <a:t>_v1.zip”</a:t>
            </a:r>
            <a:r>
              <a:rPr lang="zh-CN" altLang="en-US" b="0" spc="-5" dirty="0">
                <a:latin typeface="Times New Roman" panose="02020603050405020304" pitchFamily="18" charset="0"/>
                <a:cs typeface="Times New Roman" panose="02020603050405020304" pitchFamily="18" charset="0"/>
              </a:rPr>
              <a:t>，依此类推</a:t>
            </a:r>
            <a:endParaRPr lang="en-US" altLang="zh-CN" b="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0808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F1207-366E-42E9-85E3-94E87AA09434}"/>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09671E0A-1B70-4449-8E68-94BD1C806D48}"/>
              </a:ext>
            </a:extLst>
          </p:cNvPr>
          <p:cNvSpPr>
            <a:spLocks noGrp="1"/>
          </p:cNvSpPr>
          <p:nvPr>
            <p:ph idx="1"/>
          </p:nvPr>
        </p:nvSpPr>
        <p:spPr>
          <a:xfrm>
            <a:off x="838200" y="1478518"/>
            <a:ext cx="10515600" cy="4667250"/>
          </a:xfrm>
        </p:spPr>
        <p:txBody>
          <a:bodyPr/>
          <a:lstStyle/>
          <a:p>
            <a:r>
              <a:rPr lang="zh-CN" altLang="en-US" dirty="0">
                <a:solidFill>
                  <a:srgbClr val="FF0000"/>
                </a:solidFill>
              </a:rPr>
              <a:t>不可变</a:t>
            </a:r>
            <a:r>
              <a:rPr lang="zh-CN" altLang="en-US" dirty="0"/>
              <a:t>的列表</a:t>
            </a:r>
            <a:endParaRPr lang="en-US" altLang="zh-CN" dirty="0"/>
          </a:p>
          <a:p>
            <a:r>
              <a:rPr lang="zh-CN" altLang="en-US" dirty="0"/>
              <a:t>圆括号标识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16F9CFA8-A96F-4F22-B7EF-EDC4280E96F1}"/>
              </a:ext>
            </a:extLst>
          </p:cNvPr>
          <p:cNvSpPr txBox="1"/>
          <p:nvPr/>
        </p:nvSpPr>
        <p:spPr>
          <a:xfrm>
            <a:off x="1139032" y="2529642"/>
            <a:ext cx="4499768" cy="4154984"/>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dimensions = (200, 50)  #</a:t>
            </a:r>
            <a:r>
              <a:rPr lang="zh-CN" altLang="en-US" sz="2200" dirty="0">
                <a:latin typeface="Times New Roman" panose="02020603050405020304" pitchFamily="18" charset="0"/>
                <a:cs typeface="Times New Roman" panose="02020603050405020304" pitchFamily="18" charset="0"/>
              </a:rPr>
              <a:t>原始元组</a:t>
            </a:r>
            <a:endParaRPr lang="fr-FR" altLang="zh-CN" sz="2200" dirty="0">
              <a:latin typeface="Times New Roman" panose="02020603050405020304" pitchFamily="18" charset="0"/>
              <a:cs typeface="Times New Roman" panose="02020603050405020304" pitchFamily="18" charset="0"/>
            </a:endParaRPr>
          </a:p>
          <a:p>
            <a:r>
              <a:rPr lang="fr-FR" altLang="zh-CN" sz="2200" dirty="0">
                <a:latin typeface="Times New Roman" panose="02020603050405020304" pitchFamily="18" charset="0"/>
                <a:cs typeface="Times New Roman" panose="02020603050405020304" pitchFamily="18" charset="0"/>
              </a:rPr>
              <a:t>for dimension in dimensions:</a:t>
            </a:r>
          </a:p>
          <a:p>
            <a:r>
              <a:rPr lang="fr-FR" altLang="zh-CN" sz="2200" dirty="0">
                <a:latin typeface="Times New Roman" panose="02020603050405020304" pitchFamily="18" charset="0"/>
                <a:cs typeface="Times New Roman" panose="02020603050405020304" pitchFamily="18" charset="0"/>
              </a:rPr>
              <a:t>    print(dimension)</a:t>
            </a:r>
          </a:p>
          <a:p>
            <a:r>
              <a:rPr lang="fr-FR" altLang="zh-CN" sz="2200" dirty="0">
                <a:latin typeface="Times New Roman" panose="02020603050405020304" pitchFamily="18" charset="0"/>
                <a:cs typeface="Times New Roman" panose="02020603050405020304" pitchFamily="18" charset="0"/>
              </a:rPr>
              <a:t>dimensions = (150, 50)  #</a:t>
            </a:r>
            <a:r>
              <a:rPr lang="zh-CN" altLang="en-US" sz="2200" dirty="0">
                <a:latin typeface="Times New Roman" panose="02020603050405020304" pitchFamily="18" charset="0"/>
                <a:cs typeface="Times New Roman" panose="02020603050405020304" pitchFamily="18" charset="0"/>
              </a:rPr>
              <a:t>整体修改</a:t>
            </a:r>
            <a:endParaRPr lang="fr-FR" altLang="zh-CN" sz="2200" dirty="0">
              <a:latin typeface="Times New Roman" panose="02020603050405020304" pitchFamily="18" charset="0"/>
              <a:cs typeface="Times New Roman" panose="02020603050405020304" pitchFamily="18" charset="0"/>
            </a:endParaRPr>
          </a:p>
          <a:p>
            <a:r>
              <a:rPr lang="fr-FR" altLang="zh-CN" sz="2200" dirty="0">
                <a:latin typeface="Times New Roman" panose="02020603050405020304" pitchFamily="18" charset="0"/>
                <a:cs typeface="Times New Roman" panose="02020603050405020304" pitchFamily="18" charset="0"/>
              </a:rPr>
              <a:t>for dimension in dimensions:</a:t>
            </a:r>
          </a:p>
          <a:p>
            <a:r>
              <a:rPr lang="fr-FR" altLang="zh-CN" sz="2200" dirty="0">
                <a:latin typeface="Times New Roman" panose="02020603050405020304" pitchFamily="18" charset="0"/>
                <a:cs typeface="Times New Roman" panose="02020603050405020304" pitchFamily="18" charset="0"/>
              </a:rPr>
              <a:t>    print(dimension)</a:t>
            </a:r>
          </a:p>
          <a:p>
            <a:r>
              <a:rPr lang="fr-FR" altLang="zh-CN" sz="2200" dirty="0">
                <a:latin typeface="Times New Roman" panose="02020603050405020304" pitchFamily="18" charset="0"/>
                <a:cs typeface="Times New Roman" panose="02020603050405020304" pitchFamily="18" charset="0"/>
              </a:rPr>
              <a:t>dimensions = list(dimensions)</a:t>
            </a:r>
          </a:p>
          <a:p>
            <a:r>
              <a:rPr lang="fr-FR" altLang="zh-CN" sz="2200" dirty="0">
                <a:latin typeface="Times New Roman" panose="02020603050405020304" pitchFamily="18" charset="0"/>
                <a:cs typeface="Times New Roman" panose="02020603050405020304" pitchFamily="18" charset="0"/>
              </a:rPr>
              <a:t>dimensions[0] = 100  #</a:t>
            </a:r>
            <a:r>
              <a:rPr lang="zh-CN" altLang="en-US" sz="2200" dirty="0">
                <a:latin typeface="Times New Roman" panose="02020603050405020304" pitchFamily="18" charset="0"/>
                <a:cs typeface="Times New Roman" panose="02020603050405020304" pitchFamily="18" charset="0"/>
              </a:rPr>
              <a:t>转为列表修改</a:t>
            </a:r>
            <a:endParaRPr lang="fr-FR" altLang="zh-CN" sz="2200" dirty="0">
              <a:latin typeface="Times New Roman" panose="02020603050405020304" pitchFamily="18" charset="0"/>
              <a:cs typeface="Times New Roman" panose="02020603050405020304" pitchFamily="18" charset="0"/>
            </a:endParaRPr>
          </a:p>
          <a:p>
            <a:r>
              <a:rPr lang="fr-FR" altLang="zh-CN" sz="2200" dirty="0">
                <a:latin typeface="Times New Roman" panose="02020603050405020304" pitchFamily="18" charset="0"/>
                <a:cs typeface="Times New Roman" panose="02020603050405020304" pitchFamily="18" charset="0"/>
              </a:rPr>
              <a:t>dimensions = tuple(dimensions)</a:t>
            </a:r>
          </a:p>
          <a:p>
            <a:r>
              <a:rPr lang="fr-FR" altLang="zh-CN" sz="2200" dirty="0">
                <a:latin typeface="Times New Roman" panose="02020603050405020304" pitchFamily="18" charset="0"/>
                <a:cs typeface="Times New Roman" panose="02020603050405020304" pitchFamily="18" charset="0"/>
              </a:rPr>
              <a:t>for dimension in dimensions:</a:t>
            </a:r>
          </a:p>
          <a:p>
            <a:r>
              <a:rPr lang="fr-FR" altLang="zh-CN" sz="2200" dirty="0">
                <a:latin typeface="Times New Roman" panose="02020603050405020304" pitchFamily="18" charset="0"/>
                <a:cs typeface="Times New Roman" panose="02020603050405020304" pitchFamily="18" charset="0"/>
              </a:rPr>
              <a:t>    print(dimension)</a:t>
            </a:r>
          </a:p>
          <a:p>
            <a:r>
              <a:rPr lang="fr-FR" altLang="zh-CN" sz="2200" dirty="0">
                <a:latin typeface="Times New Roman" panose="02020603050405020304" pitchFamily="18" charset="0"/>
                <a:cs typeface="Times New Roman" panose="02020603050405020304" pitchFamily="18" charset="0"/>
              </a:rPr>
              <a:t>dimensions[0] = 200  #</a:t>
            </a:r>
            <a:r>
              <a:rPr lang="zh-CN" altLang="en-US" sz="2200" dirty="0">
                <a:latin typeface="Times New Roman" panose="02020603050405020304" pitchFamily="18" charset="0"/>
                <a:cs typeface="Times New Roman" panose="02020603050405020304" pitchFamily="18" charset="0"/>
              </a:rPr>
              <a:t>试图直接修改</a:t>
            </a:r>
            <a:endParaRPr lang="en-US" altLang="zh-CN" sz="2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90CF07D-A8B7-468F-B848-51CD0CE59A23}"/>
              </a:ext>
            </a:extLst>
          </p:cNvPr>
          <p:cNvSpPr/>
          <p:nvPr/>
        </p:nvSpPr>
        <p:spPr>
          <a:xfrm>
            <a:off x="5820421" y="2529642"/>
            <a:ext cx="6007099" cy="2867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200</a:t>
            </a:r>
          </a:p>
          <a:p>
            <a:r>
              <a:rPr lang="en-US" altLang="zh-CN" dirty="0"/>
              <a:t>50</a:t>
            </a:r>
          </a:p>
          <a:p>
            <a:r>
              <a:rPr lang="en-US" altLang="zh-CN" dirty="0"/>
              <a:t>150</a:t>
            </a:r>
          </a:p>
          <a:p>
            <a:r>
              <a:rPr lang="en-US" altLang="zh-CN" dirty="0"/>
              <a:t>50</a:t>
            </a:r>
          </a:p>
          <a:p>
            <a:r>
              <a:rPr lang="en-US" altLang="zh-CN" dirty="0"/>
              <a:t>100</a:t>
            </a:r>
          </a:p>
          <a:p>
            <a:r>
              <a:rPr lang="en-US" altLang="zh-CN" dirty="0"/>
              <a:t>50</a:t>
            </a:r>
          </a:p>
          <a:p>
            <a:r>
              <a:rPr lang="en-US" altLang="zh-CN" dirty="0"/>
              <a:t>Traceback (most recent call last):</a:t>
            </a:r>
          </a:p>
          <a:p>
            <a:r>
              <a:rPr lang="en-US" altLang="zh-CN" dirty="0"/>
              <a:t>  File "4-2.py", line 29, in &lt;module&gt;</a:t>
            </a:r>
          </a:p>
          <a:p>
            <a:r>
              <a:rPr lang="en-US" altLang="zh-CN" dirty="0"/>
              <a:t>    dimensions[0] = 200</a:t>
            </a:r>
          </a:p>
          <a:p>
            <a:r>
              <a:rPr lang="en-US" altLang="zh-CN" dirty="0" err="1"/>
              <a:t>TypeError</a:t>
            </a:r>
            <a:r>
              <a:rPr lang="en-US" altLang="zh-CN" dirty="0"/>
              <a:t>: 'tuple' object does not support item assignment</a:t>
            </a:r>
          </a:p>
        </p:txBody>
      </p:sp>
      <p:sp>
        <p:nvSpPr>
          <p:cNvPr id="6" name="文本框 5">
            <a:extLst>
              <a:ext uri="{FF2B5EF4-FFF2-40B4-BE49-F238E27FC236}">
                <a16:creationId xmlns:a16="http://schemas.microsoft.com/office/drawing/2014/main" id="{4434E206-171E-4F92-9C4A-C1A89984F72D}"/>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4-2.py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98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up)">
                                      <p:cBhvr>
                                        <p:cTn id="20" dur="500"/>
                                        <p:tgtEl>
                                          <p:spTgt spid="5">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up)">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up)">
                                      <p:cBhvr>
                                        <p:cTn id="28" dur="500"/>
                                        <p:tgtEl>
                                          <p:spTgt spid="5">
                                            <p:txEl>
                                              <p:pRg st="4" end="4"/>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up)">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wipe(up)">
                                      <p:cBhvr>
                                        <p:cTn id="36" dur="500"/>
                                        <p:tgtEl>
                                          <p:spTgt spid="5">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wipe(up)">
                                      <p:cBhvr>
                                        <p:cTn id="39" dur="500"/>
                                        <p:tgtEl>
                                          <p:spTgt spid="5">
                                            <p:txEl>
                                              <p:pRg st="7" end="7"/>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up)">
                                      <p:cBhvr>
                                        <p:cTn id="42" dur="500"/>
                                        <p:tgtEl>
                                          <p:spTgt spid="5">
                                            <p:txEl>
                                              <p:pRg st="8" end="8"/>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up)">
                                      <p:cBhvr>
                                        <p:cTn id="4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ADF1B-93FE-4FA1-9949-8BCD2C33BCEC}"/>
              </a:ext>
            </a:extLst>
          </p:cNvPr>
          <p:cNvSpPr>
            <a:spLocks noGrp="1"/>
          </p:cNvSpPr>
          <p:nvPr>
            <p:ph type="title"/>
          </p:nvPr>
        </p:nvSpPr>
        <p:spPr/>
        <p:txBody>
          <a:bodyPr/>
          <a:lstStyle/>
          <a:p>
            <a:r>
              <a:rPr lang="zh-CN" altLang="en-US" dirty="0"/>
              <a:t>集合</a:t>
            </a:r>
          </a:p>
        </p:txBody>
      </p:sp>
      <p:sp>
        <p:nvSpPr>
          <p:cNvPr id="3" name="内容占位符 2">
            <a:extLst>
              <a:ext uri="{FF2B5EF4-FFF2-40B4-BE49-F238E27FC236}">
                <a16:creationId xmlns:a16="http://schemas.microsoft.com/office/drawing/2014/main" id="{3D557904-8F65-4036-B946-48CED10496B4}"/>
              </a:ext>
            </a:extLst>
          </p:cNvPr>
          <p:cNvSpPr>
            <a:spLocks noGrp="1"/>
          </p:cNvSpPr>
          <p:nvPr>
            <p:ph idx="1"/>
          </p:nvPr>
        </p:nvSpPr>
        <p:spPr/>
        <p:txBody>
          <a:bodyPr/>
          <a:lstStyle/>
          <a:p>
            <a:r>
              <a:rPr lang="zh-CN" altLang="en-US" dirty="0"/>
              <a:t>集合（</a:t>
            </a:r>
            <a:r>
              <a:rPr lang="en-US" altLang="zh-CN" dirty="0"/>
              <a:t>set</a:t>
            </a:r>
            <a:r>
              <a:rPr lang="zh-CN" altLang="en-US" dirty="0"/>
              <a:t>）是一个无序的不重复元素序列。</a:t>
            </a:r>
            <a:endParaRPr lang="en-US" altLang="zh-CN" dirty="0"/>
          </a:p>
          <a:p>
            <a:r>
              <a:rPr lang="zh-CN" altLang="en-US" dirty="0"/>
              <a:t>其中一种常用场景：元素去重</a:t>
            </a:r>
            <a:endParaRPr lang="en-US" altLang="zh-CN" dirty="0"/>
          </a:p>
          <a:p>
            <a:endParaRPr lang="en-US" altLang="zh-CN" dirty="0"/>
          </a:p>
          <a:p>
            <a:endParaRPr lang="en-US" altLang="zh-CN" dirty="0"/>
          </a:p>
          <a:p>
            <a:endParaRPr lang="en-US" altLang="zh-CN" dirty="0"/>
          </a:p>
          <a:p>
            <a:endParaRPr lang="en-US" altLang="zh-CN" dirty="0"/>
          </a:p>
          <a:p>
            <a:r>
              <a:rPr lang="zh-CN" altLang="en-US" dirty="0"/>
              <a:t>扩展阅读：</a:t>
            </a:r>
            <a:r>
              <a:rPr lang="en-US" altLang="zh-CN" dirty="0">
                <a:hlinkClick r:id="rId3"/>
              </a:rPr>
              <a:t>https://www.runoob.com/python3/python3-set.html</a:t>
            </a:r>
            <a:endParaRPr lang="en-US" altLang="zh-CN" dirty="0"/>
          </a:p>
          <a:p>
            <a:endParaRPr lang="en-US" altLang="zh-CN" dirty="0"/>
          </a:p>
        </p:txBody>
      </p:sp>
      <p:sp>
        <p:nvSpPr>
          <p:cNvPr id="4" name="矩形 3">
            <a:extLst>
              <a:ext uri="{FF2B5EF4-FFF2-40B4-BE49-F238E27FC236}">
                <a16:creationId xmlns:a16="http://schemas.microsoft.com/office/drawing/2014/main" id="{CEC8F730-6E0D-45A7-A0E9-3396A0B8C8A5}"/>
              </a:ext>
            </a:extLst>
          </p:cNvPr>
          <p:cNvSpPr/>
          <p:nvPr/>
        </p:nvSpPr>
        <p:spPr>
          <a:xfrm>
            <a:off x="1193800" y="2946528"/>
            <a:ext cx="3073400" cy="13333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400" dirty="0"/>
              <a:t>&gt;&gt;&gt; a = [1, 4, 2, 1, 2]</a:t>
            </a:r>
          </a:p>
          <a:p>
            <a:r>
              <a:rPr lang="en-US" altLang="zh-CN" sz="2400" dirty="0"/>
              <a:t>&gt;&gt;&gt; list(set(a))</a:t>
            </a:r>
          </a:p>
          <a:p>
            <a:r>
              <a:rPr lang="en-US" altLang="zh-CN" sz="2400" dirty="0"/>
              <a:t>[1, 2, 4]</a:t>
            </a:r>
          </a:p>
        </p:txBody>
      </p:sp>
    </p:spTree>
    <p:extLst>
      <p:ext uri="{BB962C8B-B14F-4D97-AF65-F5344CB8AC3E}">
        <p14:creationId xmlns:p14="http://schemas.microsoft.com/office/powerpoint/2010/main" val="455236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1C7F5-E8BD-4D5F-BB64-CF9EA37EBD13}"/>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803E7CE-EBC6-4321-B8FF-0283BF4C1D01}"/>
              </a:ext>
            </a:extLst>
          </p:cNvPr>
          <p:cNvSpPr>
            <a:spLocks noGrp="1"/>
          </p:cNvSpPr>
          <p:nvPr>
            <p:ph idx="1"/>
          </p:nvPr>
        </p:nvSpPr>
        <p:spPr>
          <a:xfrm>
            <a:off x="838200" y="1825624"/>
            <a:ext cx="10515600" cy="4918075"/>
          </a:xfrm>
        </p:spPr>
        <p:txBody>
          <a:bodyPr/>
          <a:lstStyle/>
          <a:p>
            <a:r>
              <a:rPr lang="zh-CN" altLang="en-US" dirty="0"/>
              <a:t>字典是一系列键</a:t>
            </a:r>
            <a:r>
              <a:rPr lang="en-US" altLang="zh-CN" dirty="0"/>
              <a:t>-</a:t>
            </a:r>
            <a:r>
              <a:rPr lang="zh-CN" altLang="en-US" dirty="0"/>
              <a:t>值对（</a:t>
            </a:r>
            <a:r>
              <a:rPr lang="en-US" altLang="zh-CN" dirty="0"/>
              <a:t>key-value pair</a:t>
            </a:r>
            <a:r>
              <a:rPr lang="zh-CN" altLang="en-US" dirty="0"/>
              <a:t>），每个键都与一个值相关联。</a:t>
            </a:r>
            <a:endParaRPr lang="en-US" altLang="zh-CN" dirty="0"/>
          </a:p>
          <a:p>
            <a:endParaRPr lang="en-US" altLang="zh-CN" dirty="0"/>
          </a:p>
          <a:p>
            <a:pPr lvl="2"/>
            <a:endParaRPr lang="en-US" altLang="zh-CN" dirty="0"/>
          </a:p>
          <a:p>
            <a:r>
              <a:rPr lang="zh-CN" altLang="en-US" dirty="0"/>
              <a:t>访问字典中的值</a:t>
            </a:r>
            <a:endParaRPr lang="en-US" altLang="zh-CN" dirty="0"/>
          </a:p>
          <a:p>
            <a:endParaRPr lang="en-US" altLang="zh-CN" dirty="0"/>
          </a:p>
          <a:p>
            <a:endParaRPr lang="en-US" altLang="zh-CN" dirty="0"/>
          </a:p>
          <a:p>
            <a:r>
              <a:rPr lang="zh-CN" altLang="en-US" dirty="0"/>
              <a:t>修改字典中的值</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8B36A0FC-C274-4CE8-AC2D-87BFB7743174}"/>
              </a:ext>
            </a:extLst>
          </p:cNvPr>
          <p:cNvSpPr txBox="1"/>
          <p:nvPr/>
        </p:nvSpPr>
        <p:spPr>
          <a:xfrm>
            <a:off x="1177132" y="2821742"/>
            <a:ext cx="4499768" cy="430887"/>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alien_0 = {'color': 'green', 'points': 5}</a:t>
            </a:r>
            <a:endParaRPr lang="en-US" altLang="zh-CN"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8E9D63C-0598-40A3-A837-CF6BAC29A44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4-3.py</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96C07BE-B33C-4134-BC01-50E061E7C452}"/>
              </a:ext>
            </a:extLst>
          </p:cNvPr>
          <p:cNvSpPr txBox="1"/>
          <p:nvPr/>
        </p:nvSpPr>
        <p:spPr>
          <a:xfrm>
            <a:off x="1177132" y="4055308"/>
            <a:ext cx="4499768" cy="769441"/>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print(alien_0['color'])</a:t>
            </a:r>
          </a:p>
          <a:p>
            <a:r>
              <a:rPr lang="fr-FR" altLang="zh-CN" sz="2200" dirty="0">
                <a:latin typeface="Times New Roman" panose="02020603050405020304" pitchFamily="18" charset="0"/>
                <a:cs typeface="Times New Roman" panose="02020603050405020304" pitchFamily="18" charset="0"/>
              </a:rPr>
              <a:t>print(alien_0['points'])</a:t>
            </a:r>
            <a:endParaRPr lang="en-US" altLang="zh-CN" sz="2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86AA13D-6BDB-4EE9-A671-2C2B03DDBD91}"/>
              </a:ext>
            </a:extLst>
          </p:cNvPr>
          <p:cNvSpPr/>
          <p:nvPr/>
        </p:nvSpPr>
        <p:spPr>
          <a:xfrm>
            <a:off x="6015832" y="4055307"/>
            <a:ext cx="307340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green</a:t>
            </a:r>
          </a:p>
          <a:p>
            <a:r>
              <a:rPr lang="en-US" altLang="zh-CN" sz="2000" dirty="0"/>
              <a:t>5</a:t>
            </a:r>
          </a:p>
        </p:txBody>
      </p:sp>
      <p:sp>
        <p:nvSpPr>
          <p:cNvPr id="8" name="文本框 7">
            <a:extLst>
              <a:ext uri="{FF2B5EF4-FFF2-40B4-BE49-F238E27FC236}">
                <a16:creationId xmlns:a16="http://schemas.microsoft.com/office/drawing/2014/main" id="{075959C2-CB30-4BA7-A82D-BAB693A00DBF}"/>
              </a:ext>
            </a:extLst>
          </p:cNvPr>
          <p:cNvSpPr txBox="1"/>
          <p:nvPr/>
        </p:nvSpPr>
        <p:spPr>
          <a:xfrm>
            <a:off x="1177132" y="5617408"/>
            <a:ext cx="4499768" cy="769441"/>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alien_0['color'] = 'yellow'</a:t>
            </a:r>
          </a:p>
          <a:p>
            <a:r>
              <a:rPr lang="fr-FR" altLang="zh-CN" sz="2200" dirty="0">
                <a:latin typeface="Times New Roman" panose="02020603050405020304" pitchFamily="18" charset="0"/>
                <a:cs typeface="Times New Roman" panose="02020603050405020304" pitchFamily="18" charset="0"/>
              </a:rPr>
              <a:t>print(alien_0['color'])</a:t>
            </a:r>
            <a:endParaRPr lang="en-US" altLang="zh-CN" sz="2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872F512-FC16-4992-A3D0-8144A5514FF8}"/>
              </a:ext>
            </a:extLst>
          </p:cNvPr>
          <p:cNvSpPr/>
          <p:nvPr/>
        </p:nvSpPr>
        <p:spPr>
          <a:xfrm>
            <a:off x="6015832" y="6002128"/>
            <a:ext cx="3073400" cy="38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yellow</a:t>
            </a:r>
          </a:p>
        </p:txBody>
      </p:sp>
    </p:spTree>
    <p:extLst>
      <p:ext uri="{BB962C8B-B14F-4D97-AF65-F5344CB8AC3E}">
        <p14:creationId xmlns:p14="http://schemas.microsoft.com/office/powerpoint/2010/main" val="209368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1C7F5-E8BD-4D5F-BB64-CF9EA37EBD13}"/>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803E7CE-EBC6-4321-B8FF-0283BF4C1D01}"/>
              </a:ext>
            </a:extLst>
          </p:cNvPr>
          <p:cNvSpPr>
            <a:spLocks noGrp="1"/>
          </p:cNvSpPr>
          <p:nvPr>
            <p:ph idx="1"/>
          </p:nvPr>
        </p:nvSpPr>
        <p:spPr>
          <a:xfrm>
            <a:off x="838200" y="1825624"/>
            <a:ext cx="10515600" cy="4918075"/>
          </a:xfrm>
        </p:spPr>
        <p:txBody>
          <a:bodyPr/>
          <a:lstStyle/>
          <a:p>
            <a:r>
              <a:rPr lang="zh-CN" altLang="en-US" dirty="0"/>
              <a:t>添加键</a:t>
            </a:r>
            <a:r>
              <a:rPr lang="en-US" altLang="zh-CN" dirty="0"/>
              <a:t>-</a:t>
            </a:r>
            <a:r>
              <a:rPr lang="zh-CN" altLang="en-US" dirty="0"/>
              <a:t>值对</a:t>
            </a:r>
            <a:endParaRPr lang="en-US" altLang="zh-CN" dirty="0"/>
          </a:p>
          <a:p>
            <a:endParaRPr lang="en-US" altLang="zh-CN" dirty="0"/>
          </a:p>
          <a:p>
            <a:endParaRPr lang="en-US" altLang="zh-CN" dirty="0"/>
          </a:p>
          <a:p>
            <a:endParaRPr lang="en-US" altLang="zh-CN" dirty="0"/>
          </a:p>
          <a:p>
            <a:pPr lvl="3"/>
            <a:endParaRPr lang="en-US" altLang="zh-CN" dirty="0"/>
          </a:p>
          <a:p>
            <a:r>
              <a:rPr lang="zh-CN" altLang="en-US" dirty="0"/>
              <a:t>删除键</a:t>
            </a:r>
            <a:r>
              <a:rPr lang="en-US" altLang="zh-CN" dirty="0"/>
              <a:t>-</a:t>
            </a:r>
            <a:r>
              <a:rPr lang="zh-CN" altLang="en-US" dirty="0"/>
              <a:t>值对</a:t>
            </a:r>
            <a:endParaRPr lang="en-US" altLang="zh-CN" dirty="0"/>
          </a:p>
        </p:txBody>
      </p:sp>
      <p:sp>
        <p:nvSpPr>
          <p:cNvPr id="4" name="文本框 3">
            <a:extLst>
              <a:ext uri="{FF2B5EF4-FFF2-40B4-BE49-F238E27FC236}">
                <a16:creationId xmlns:a16="http://schemas.microsoft.com/office/drawing/2014/main" id="{8B36A0FC-C274-4CE8-AC2D-87BFB7743174}"/>
              </a:ext>
            </a:extLst>
          </p:cNvPr>
          <p:cNvSpPr txBox="1"/>
          <p:nvPr/>
        </p:nvSpPr>
        <p:spPr>
          <a:xfrm>
            <a:off x="1177132" y="2338466"/>
            <a:ext cx="4499768" cy="1446550"/>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alien_0 = {}</a:t>
            </a:r>
          </a:p>
          <a:p>
            <a:r>
              <a:rPr lang="fr-FR" altLang="zh-CN" sz="2200" dirty="0">
                <a:latin typeface="Times New Roman" panose="02020603050405020304" pitchFamily="18" charset="0"/>
                <a:cs typeface="Times New Roman" panose="02020603050405020304" pitchFamily="18" charset="0"/>
              </a:rPr>
              <a:t>alien_0['color'] = 'green'</a:t>
            </a:r>
          </a:p>
          <a:p>
            <a:r>
              <a:rPr lang="fr-FR" altLang="zh-CN" sz="2200" dirty="0">
                <a:latin typeface="Times New Roman" panose="02020603050405020304" pitchFamily="18" charset="0"/>
                <a:cs typeface="Times New Roman" panose="02020603050405020304" pitchFamily="18" charset="0"/>
              </a:rPr>
              <a:t>alien_0['points'] = 5</a:t>
            </a:r>
          </a:p>
          <a:p>
            <a:r>
              <a:rPr lang="fr-FR" altLang="zh-CN" sz="2200" dirty="0">
                <a:latin typeface="Times New Roman" panose="02020603050405020304" pitchFamily="18" charset="0"/>
                <a:cs typeface="Times New Roman" panose="02020603050405020304" pitchFamily="18" charset="0"/>
              </a:rPr>
              <a:t>print(alien_0)</a:t>
            </a:r>
            <a:endParaRPr lang="en-US" altLang="zh-CN"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8E9D63C-0598-40A3-A837-CF6BAC29A44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4-3.py</a:t>
            </a: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86AA13D-6BDB-4EE9-A671-2C2B03DDBD91}"/>
              </a:ext>
            </a:extLst>
          </p:cNvPr>
          <p:cNvSpPr/>
          <p:nvPr/>
        </p:nvSpPr>
        <p:spPr>
          <a:xfrm>
            <a:off x="6015832" y="3395323"/>
            <a:ext cx="3073400" cy="38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{'color': 'green', 'points': 5}</a:t>
            </a:r>
          </a:p>
        </p:txBody>
      </p:sp>
      <p:sp>
        <p:nvSpPr>
          <p:cNvPr id="8" name="文本框 7">
            <a:extLst>
              <a:ext uri="{FF2B5EF4-FFF2-40B4-BE49-F238E27FC236}">
                <a16:creationId xmlns:a16="http://schemas.microsoft.com/office/drawing/2014/main" id="{075959C2-CB30-4BA7-A82D-BAB693A00DBF}"/>
              </a:ext>
            </a:extLst>
          </p:cNvPr>
          <p:cNvSpPr txBox="1"/>
          <p:nvPr/>
        </p:nvSpPr>
        <p:spPr>
          <a:xfrm>
            <a:off x="1177132" y="4754561"/>
            <a:ext cx="4499768" cy="1446550"/>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alien_0 = {'color': 'green', 'points': 5}</a:t>
            </a:r>
          </a:p>
          <a:p>
            <a:r>
              <a:rPr lang="fr-FR" altLang="zh-CN" sz="2200" dirty="0">
                <a:latin typeface="Times New Roman" panose="02020603050405020304" pitchFamily="18" charset="0"/>
                <a:cs typeface="Times New Roman" panose="02020603050405020304" pitchFamily="18" charset="0"/>
              </a:rPr>
              <a:t>print(alien_0)</a:t>
            </a:r>
          </a:p>
          <a:p>
            <a:r>
              <a:rPr lang="fr-FR" altLang="zh-CN" sz="2200" dirty="0">
                <a:latin typeface="Times New Roman" panose="02020603050405020304" pitchFamily="18" charset="0"/>
                <a:cs typeface="Times New Roman" panose="02020603050405020304" pitchFamily="18" charset="0"/>
              </a:rPr>
              <a:t>del alien_0['points']</a:t>
            </a:r>
          </a:p>
          <a:p>
            <a:r>
              <a:rPr lang="fr-FR" altLang="zh-CN" sz="2200" dirty="0">
                <a:latin typeface="Times New Roman" panose="02020603050405020304" pitchFamily="18" charset="0"/>
                <a:cs typeface="Times New Roman" panose="02020603050405020304" pitchFamily="18" charset="0"/>
              </a:rPr>
              <a:t>print(alien_0)</a:t>
            </a:r>
            <a:endParaRPr lang="en-US" altLang="zh-CN" sz="2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872F512-FC16-4992-A3D0-8144A5514FF8}"/>
              </a:ext>
            </a:extLst>
          </p:cNvPr>
          <p:cNvSpPr/>
          <p:nvPr/>
        </p:nvSpPr>
        <p:spPr>
          <a:xfrm>
            <a:off x="6015832" y="5426698"/>
            <a:ext cx="3073400" cy="7744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{'color': 'green', 'points': 5}</a:t>
            </a:r>
          </a:p>
          <a:p>
            <a:r>
              <a:rPr lang="en-US" altLang="zh-CN" sz="2000" dirty="0"/>
              <a:t>{'color': 'green'}</a:t>
            </a:r>
          </a:p>
        </p:txBody>
      </p:sp>
    </p:spTree>
    <p:extLst>
      <p:ext uri="{BB962C8B-B14F-4D97-AF65-F5344CB8AC3E}">
        <p14:creationId xmlns:p14="http://schemas.microsoft.com/office/powerpoint/2010/main" val="184523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1C7F5-E8BD-4D5F-BB64-CF9EA37EBD13}"/>
              </a:ext>
            </a:extLst>
          </p:cNvPr>
          <p:cNvSpPr>
            <a:spLocks noGrp="1"/>
          </p:cNvSpPr>
          <p:nvPr>
            <p:ph type="title"/>
          </p:nvPr>
        </p:nvSpPr>
        <p:spPr/>
        <p:txBody>
          <a:bodyPr/>
          <a:lstStyle/>
          <a:p>
            <a:r>
              <a:rPr lang="zh-CN" altLang="en-US" dirty="0"/>
              <a:t>字典：遍历</a:t>
            </a:r>
          </a:p>
        </p:txBody>
      </p:sp>
      <p:sp>
        <p:nvSpPr>
          <p:cNvPr id="3" name="内容占位符 2">
            <a:extLst>
              <a:ext uri="{FF2B5EF4-FFF2-40B4-BE49-F238E27FC236}">
                <a16:creationId xmlns:a16="http://schemas.microsoft.com/office/drawing/2014/main" id="{A803E7CE-EBC6-4321-B8FF-0283BF4C1D01}"/>
              </a:ext>
            </a:extLst>
          </p:cNvPr>
          <p:cNvSpPr>
            <a:spLocks noGrp="1"/>
          </p:cNvSpPr>
          <p:nvPr>
            <p:ph idx="1"/>
          </p:nvPr>
        </p:nvSpPr>
        <p:spPr>
          <a:xfrm>
            <a:off x="838200" y="1825624"/>
            <a:ext cx="10515600" cy="4918075"/>
          </a:xfrm>
        </p:spPr>
        <p:txBody>
          <a:bodyPr>
            <a:normAutofit/>
          </a:bodyPr>
          <a:lstStyle/>
          <a:p>
            <a:r>
              <a:rPr lang="zh-CN" altLang="en-US" dirty="0"/>
              <a:t>遍历所有的键</a:t>
            </a:r>
            <a:r>
              <a:rPr lang="en-US" altLang="zh-CN" dirty="0"/>
              <a:t>-</a:t>
            </a:r>
            <a:r>
              <a:rPr lang="zh-CN" altLang="en-US" dirty="0"/>
              <a:t>值对</a:t>
            </a:r>
            <a:endParaRPr lang="en-US" altLang="zh-CN" dirty="0"/>
          </a:p>
          <a:p>
            <a:pPr marL="0" indent="0">
              <a:buNone/>
            </a:pPr>
            <a:endParaRPr lang="en-US" altLang="zh-CN" dirty="0"/>
          </a:p>
          <a:p>
            <a:endParaRPr lang="en-US" altLang="zh-CN" dirty="0"/>
          </a:p>
          <a:p>
            <a:r>
              <a:rPr lang="zh-CN" altLang="en-US" dirty="0"/>
              <a:t>遍历字典中的所有键</a:t>
            </a:r>
            <a:endParaRPr lang="en-US" altLang="zh-CN" dirty="0"/>
          </a:p>
          <a:p>
            <a:endParaRPr lang="en-US" altLang="zh-CN" dirty="0"/>
          </a:p>
          <a:p>
            <a:endParaRPr lang="en-US" altLang="zh-CN" dirty="0"/>
          </a:p>
          <a:p>
            <a:r>
              <a:rPr lang="zh-CN" altLang="en-US" dirty="0"/>
              <a:t>遍历字典中的所有值</a:t>
            </a:r>
            <a:endParaRPr lang="en-US" altLang="zh-CN" dirty="0"/>
          </a:p>
          <a:p>
            <a:endParaRPr lang="en-US" altLang="zh-CN" dirty="0"/>
          </a:p>
          <a:p>
            <a:endParaRPr lang="en-US" altLang="zh-CN" dirty="0"/>
          </a:p>
          <a:p>
            <a:endParaRPr lang="en-US" altLang="zh-CN" dirty="0"/>
          </a:p>
          <a:p>
            <a:endParaRPr lang="en-US" altLang="zh-CN" dirty="0"/>
          </a:p>
          <a:p>
            <a:pPr lvl="3"/>
            <a:endParaRPr lang="en-US" altLang="zh-CN" dirty="0"/>
          </a:p>
          <a:p>
            <a:endParaRPr lang="en-US" altLang="zh-CN" dirty="0"/>
          </a:p>
        </p:txBody>
      </p:sp>
      <p:sp>
        <p:nvSpPr>
          <p:cNvPr id="4" name="文本框 3">
            <a:extLst>
              <a:ext uri="{FF2B5EF4-FFF2-40B4-BE49-F238E27FC236}">
                <a16:creationId xmlns:a16="http://schemas.microsoft.com/office/drawing/2014/main" id="{8B36A0FC-C274-4CE8-AC2D-87BFB7743174}"/>
              </a:ext>
            </a:extLst>
          </p:cNvPr>
          <p:cNvSpPr txBox="1"/>
          <p:nvPr/>
        </p:nvSpPr>
        <p:spPr>
          <a:xfrm>
            <a:off x="1198033" y="2403715"/>
            <a:ext cx="8449468" cy="769441"/>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for name, language in favorite_languages.items():</a:t>
            </a:r>
          </a:p>
          <a:p>
            <a:r>
              <a:rPr lang="fr-FR" altLang="zh-CN" sz="2200" dirty="0">
                <a:latin typeface="Times New Roman" panose="02020603050405020304" pitchFamily="18" charset="0"/>
                <a:cs typeface="Times New Roman" panose="02020603050405020304" pitchFamily="18" charset="0"/>
              </a:rPr>
              <a:t>    print(name.title() + "'s favorite language is " + language.title() + ".")</a:t>
            </a:r>
            <a:endParaRPr lang="en-US" altLang="zh-CN"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8E9D63C-0598-40A3-A837-CF6BAC29A44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4-3.py</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08F9B53-C9C5-428F-93B9-AA8FA5B2D32D}"/>
              </a:ext>
            </a:extLst>
          </p:cNvPr>
          <p:cNvSpPr txBox="1"/>
          <p:nvPr/>
        </p:nvSpPr>
        <p:spPr>
          <a:xfrm>
            <a:off x="4782228" y="113172"/>
            <a:ext cx="3432703" cy="2123658"/>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favorite_languages = {</a:t>
            </a:r>
          </a:p>
          <a:p>
            <a:r>
              <a:rPr lang="fr-FR" altLang="zh-CN" sz="2200" dirty="0">
                <a:latin typeface="Times New Roman" panose="02020603050405020304" pitchFamily="18" charset="0"/>
                <a:cs typeface="Times New Roman" panose="02020603050405020304" pitchFamily="18" charset="0"/>
              </a:rPr>
              <a:t>    'jen': 'python',</a:t>
            </a:r>
          </a:p>
          <a:p>
            <a:r>
              <a:rPr lang="fr-FR" altLang="zh-CN" sz="2200" dirty="0">
                <a:latin typeface="Times New Roman" panose="02020603050405020304" pitchFamily="18" charset="0"/>
                <a:cs typeface="Times New Roman" panose="02020603050405020304" pitchFamily="18" charset="0"/>
              </a:rPr>
              <a:t>    'sarah': 'c',</a:t>
            </a:r>
          </a:p>
          <a:p>
            <a:r>
              <a:rPr lang="fr-FR" altLang="zh-CN" sz="2200" dirty="0">
                <a:latin typeface="Times New Roman" panose="02020603050405020304" pitchFamily="18" charset="0"/>
                <a:cs typeface="Times New Roman" panose="02020603050405020304" pitchFamily="18" charset="0"/>
              </a:rPr>
              <a:t>    'edward': 'ruby',</a:t>
            </a:r>
          </a:p>
          <a:p>
            <a:r>
              <a:rPr lang="fr-FR" altLang="zh-CN" sz="2200" dirty="0">
                <a:latin typeface="Times New Roman" panose="02020603050405020304" pitchFamily="18" charset="0"/>
                <a:cs typeface="Times New Roman" panose="02020603050405020304" pitchFamily="18" charset="0"/>
              </a:rPr>
              <a:t>    'phil': 'python',</a:t>
            </a:r>
          </a:p>
          <a:p>
            <a:r>
              <a:rPr lang="fr-FR" altLang="zh-CN" sz="2200" dirty="0">
                <a:latin typeface="Times New Roman" panose="02020603050405020304" pitchFamily="18" charset="0"/>
                <a:cs typeface="Times New Roman" panose="02020603050405020304" pitchFamily="18" charset="0"/>
              </a:rPr>
              <a:t>    }</a:t>
            </a:r>
          </a:p>
        </p:txBody>
      </p:sp>
      <p:sp>
        <p:nvSpPr>
          <p:cNvPr id="12" name="文本框 11">
            <a:extLst>
              <a:ext uri="{FF2B5EF4-FFF2-40B4-BE49-F238E27FC236}">
                <a16:creationId xmlns:a16="http://schemas.microsoft.com/office/drawing/2014/main" id="{3F6C59A4-0999-44D1-A597-0B0CB21AD2F9}"/>
              </a:ext>
            </a:extLst>
          </p:cNvPr>
          <p:cNvSpPr txBox="1"/>
          <p:nvPr/>
        </p:nvSpPr>
        <p:spPr>
          <a:xfrm>
            <a:off x="1198033" y="3922851"/>
            <a:ext cx="6829340"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for name in </a:t>
            </a:r>
            <a:r>
              <a:rPr lang="en-US" altLang="zh-CN" sz="2200" dirty="0" err="1">
                <a:latin typeface="Times New Roman" panose="02020603050405020304" pitchFamily="18" charset="0"/>
                <a:cs typeface="Times New Roman" panose="02020603050405020304" pitchFamily="18" charset="0"/>
              </a:rPr>
              <a:t>favorite_languages.keys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name.title</a:t>
            </a:r>
            <a:r>
              <a:rPr lang="en-US" altLang="zh-CN" sz="2200" dirty="0">
                <a:latin typeface="Times New Roman" panose="02020603050405020304" pitchFamily="18" charset="0"/>
                <a:cs typeface="Times New Roman" panose="02020603050405020304" pitchFamily="18" charset="0"/>
              </a:rPr>
              <a:t>())</a:t>
            </a:r>
          </a:p>
        </p:txBody>
      </p:sp>
      <p:sp>
        <p:nvSpPr>
          <p:cNvPr id="13" name="矩形 12">
            <a:extLst>
              <a:ext uri="{FF2B5EF4-FFF2-40B4-BE49-F238E27FC236}">
                <a16:creationId xmlns:a16="http://schemas.microsoft.com/office/drawing/2014/main" id="{DB8C9D09-05A4-4553-AF01-9545839FE5EB}"/>
              </a:ext>
            </a:extLst>
          </p:cNvPr>
          <p:cNvSpPr/>
          <p:nvPr/>
        </p:nvSpPr>
        <p:spPr>
          <a:xfrm>
            <a:off x="8387206" y="3334639"/>
            <a:ext cx="1256888" cy="13576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Jen</a:t>
            </a:r>
          </a:p>
          <a:p>
            <a:r>
              <a:rPr lang="en-US" altLang="zh-CN" sz="2000" dirty="0"/>
              <a:t>Sarah</a:t>
            </a:r>
          </a:p>
          <a:p>
            <a:r>
              <a:rPr lang="en-US" altLang="zh-CN" sz="2000" dirty="0"/>
              <a:t>Edward</a:t>
            </a:r>
          </a:p>
          <a:p>
            <a:r>
              <a:rPr lang="en-US" altLang="zh-CN" sz="2000" dirty="0"/>
              <a:t>Phil</a:t>
            </a:r>
          </a:p>
        </p:txBody>
      </p:sp>
      <p:sp>
        <p:nvSpPr>
          <p:cNvPr id="14" name="文本框 13">
            <a:extLst>
              <a:ext uri="{FF2B5EF4-FFF2-40B4-BE49-F238E27FC236}">
                <a16:creationId xmlns:a16="http://schemas.microsoft.com/office/drawing/2014/main" id="{57F6B048-742A-4AAF-8F70-8D3852813592}"/>
              </a:ext>
            </a:extLst>
          </p:cNvPr>
          <p:cNvSpPr txBox="1"/>
          <p:nvPr/>
        </p:nvSpPr>
        <p:spPr>
          <a:xfrm>
            <a:off x="1198033" y="5424168"/>
            <a:ext cx="6829340"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for language in </a:t>
            </a:r>
            <a:r>
              <a:rPr lang="en-US" altLang="zh-CN" sz="2200" dirty="0" err="1">
                <a:latin typeface="Times New Roman" panose="02020603050405020304" pitchFamily="18" charset="0"/>
                <a:cs typeface="Times New Roman" panose="02020603050405020304" pitchFamily="18" charset="0"/>
              </a:rPr>
              <a:t>favorite_languages.values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language.title</a:t>
            </a:r>
            <a:r>
              <a:rPr lang="en-US" altLang="zh-CN" sz="2200" dirty="0">
                <a:latin typeface="Times New Roman" panose="02020603050405020304" pitchFamily="18" charset="0"/>
                <a:cs typeface="Times New Roman" panose="02020603050405020304" pitchFamily="18" charset="0"/>
              </a:rPr>
              <a:t>())</a:t>
            </a:r>
          </a:p>
        </p:txBody>
      </p:sp>
      <p:sp>
        <p:nvSpPr>
          <p:cNvPr id="15" name="矩形 14">
            <a:extLst>
              <a:ext uri="{FF2B5EF4-FFF2-40B4-BE49-F238E27FC236}">
                <a16:creationId xmlns:a16="http://schemas.microsoft.com/office/drawing/2014/main" id="{70D2ADBD-CA17-466E-B7CE-577B4BB7F22A}"/>
              </a:ext>
            </a:extLst>
          </p:cNvPr>
          <p:cNvSpPr/>
          <p:nvPr/>
        </p:nvSpPr>
        <p:spPr>
          <a:xfrm>
            <a:off x="8387206" y="4835956"/>
            <a:ext cx="1256888" cy="13576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Python</a:t>
            </a:r>
          </a:p>
          <a:p>
            <a:r>
              <a:rPr lang="en-US" altLang="zh-CN" sz="2000" dirty="0"/>
              <a:t>C</a:t>
            </a:r>
          </a:p>
          <a:p>
            <a:r>
              <a:rPr lang="en-US" altLang="zh-CN" sz="2000" dirty="0"/>
              <a:t>Ruby</a:t>
            </a:r>
          </a:p>
          <a:p>
            <a:r>
              <a:rPr lang="en-US" altLang="zh-CN" sz="2000" dirty="0"/>
              <a:t>Python</a:t>
            </a:r>
          </a:p>
        </p:txBody>
      </p:sp>
      <p:sp>
        <p:nvSpPr>
          <p:cNvPr id="7" name="矩形 6">
            <a:extLst>
              <a:ext uri="{FF2B5EF4-FFF2-40B4-BE49-F238E27FC236}">
                <a16:creationId xmlns:a16="http://schemas.microsoft.com/office/drawing/2014/main" id="{686AA13D-6BDB-4EE9-A671-2C2B03DDBD91}"/>
              </a:ext>
            </a:extLst>
          </p:cNvPr>
          <p:cNvSpPr/>
          <p:nvPr/>
        </p:nvSpPr>
        <p:spPr>
          <a:xfrm>
            <a:off x="7963312" y="1277997"/>
            <a:ext cx="4088043" cy="13576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Jen's favorite language is Python.</a:t>
            </a:r>
          </a:p>
          <a:p>
            <a:r>
              <a:rPr lang="en-US" altLang="zh-CN" sz="2000" dirty="0"/>
              <a:t>Sarah's favorite language is C.</a:t>
            </a:r>
          </a:p>
          <a:p>
            <a:r>
              <a:rPr lang="en-US" altLang="zh-CN" sz="2000" dirty="0"/>
              <a:t>Edward's favorite language is Ruby.</a:t>
            </a:r>
          </a:p>
          <a:p>
            <a:r>
              <a:rPr lang="en-US" altLang="zh-CN" sz="2000" dirty="0"/>
              <a:t>Phil's favorite language is Python.</a:t>
            </a:r>
          </a:p>
        </p:txBody>
      </p:sp>
    </p:spTree>
    <p:extLst>
      <p:ext uri="{BB962C8B-B14F-4D97-AF65-F5344CB8AC3E}">
        <p14:creationId xmlns:p14="http://schemas.microsoft.com/office/powerpoint/2010/main" val="106140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1C7F5-E8BD-4D5F-BB64-CF9EA37EBD13}"/>
              </a:ext>
            </a:extLst>
          </p:cNvPr>
          <p:cNvSpPr>
            <a:spLocks noGrp="1"/>
          </p:cNvSpPr>
          <p:nvPr>
            <p:ph type="title"/>
          </p:nvPr>
        </p:nvSpPr>
        <p:spPr/>
        <p:txBody>
          <a:bodyPr/>
          <a:lstStyle/>
          <a:p>
            <a:r>
              <a:rPr lang="zh-CN" altLang="en-US" dirty="0"/>
              <a:t>字典：遍历</a:t>
            </a:r>
          </a:p>
        </p:txBody>
      </p:sp>
      <p:sp>
        <p:nvSpPr>
          <p:cNvPr id="3" name="内容占位符 2">
            <a:extLst>
              <a:ext uri="{FF2B5EF4-FFF2-40B4-BE49-F238E27FC236}">
                <a16:creationId xmlns:a16="http://schemas.microsoft.com/office/drawing/2014/main" id="{A803E7CE-EBC6-4321-B8FF-0283BF4C1D01}"/>
              </a:ext>
            </a:extLst>
          </p:cNvPr>
          <p:cNvSpPr>
            <a:spLocks noGrp="1"/>
          </p:cNvSpPr>
          <p:nvPr>
            <p:ph idx="1"/>
          </p:nvPr>
        </p:nvSpPr>
        <p:spPr>
          <a:xfrm>
            <a:off x="838200" y="1825624"/>
            <a:ext cx="10515600" cy="4918075"/>
          </a:xfrm>
        </p:spPr>
        <p:txBody>
          <a:bodyPr>
            <a:normAutofit/>
          </a:bodyPr>
          <a:lstStyle/>
          <a:p>
            <a:r>
              <a:rPr lang="zh-CN" altLang="en-US" dirty="0"/>
              <a:t>按顺序遍历字典中的所有键</a:t>
            </a:r>
            <a:endParaRPr lang="en-US" altLang="zh-CN" dirty="0"/>
          </a:p>
          <a:p>
            <a:endParaRPr lang="en-US" altLang="zh-CN" dirty="0"/>
          </a:p>
          <a:p>
            <a:endParaRPr lang="en-US" altLang="zh-CN" dirty="0"/>
          </a:p>
          <a:p>
            <a:pPr lvl="1"/>
            <a:endParaRPr lang="en-US" altLang="zh-CN" dirty="0"/>
          </a:p>
          <a:p>
            <a:pPr lvl="1"/>
            <a:r>
              <a:rPr lang="zh-CN" altLang="en-US" dirty="0"/>
              <a:t>虽然在一些</a:t>
            </a:r>
            <a:r>
              <a:rPr lang="en-US" altLang="zh-CN" dirty="0"/>
              <a:t>py3</a:t>
            </a:r>
            <a:r>
              <a:rPr lang="zh-CN" altLang="en-US" dirty="0"/>
              <a:t>版本中遍历顺序与存储</a:t>
            </a:r>
            <a:r>
              <a:rPr lang="en-US" altLang="zh-CN" dirty="0"/>
              <a:t>/</a:t>
            </a:r>
            <a:r>
              <a:rPr lang="zh-CN" altLang="en-US" dirty="0"/>
              <a:t>添加顺序相同，但这不被保证。</a:t>
            </a:r>
            <a:r>
              <a:rPr lang="en-US" altLang="zh-CN" baseline="30000" dirty="0"/>
              <a:t>[1]</a:t>
            </a:r>
            <a:endParaRPr lang="en-US" altLang="zh-CN" dirty="0"/>
          </a:p>
          <a:p>
            <a:pPr lvl="1"/>
            <a:r>
              <a:rPr lang="zh-CN" altLang="en-US" dirty="0"/>
              <a:t>因此，我们可以利用</a:t>
            </a:r>
            <a:r>
              <a:rPr lang="en-US" altLang="zh-CN" dirty="0"/>
              <a:t>sorted</a:t>
            </a:r>
            <a:r>
              <a:rPr lang="zh-CN" altLang="en-US" dirty="0"/>
              <a:t>规定遍历顺序</a:t>
            </a:r>
            <a:endParaRPr lang="en-US" altLang="zh-CN" dirty="0"/>
          </a:p>
          <a:p>
            <a:pPr lvl="3"/>
            <a:endParaRPr lang="en-US" altLang="zh-CN" dirty="0"/>
          </a:p>
          <a:p>
            <a:r>
              <a:rPr lang="zh-CN" altLang="en-US" dirty="0"/>
              <a:t>遍历字典中的所有不重复值</a:t>
            </a:r>
            <a:endParaRPr lang="en-US" altLang="zh-CN" dirty="0"/>
          </a:p>
          <a:p>
            <a:endParaRPr lang="en-US" altLang="zh-CN" dirty="0"/>
          </a:p>
          <a:p>
            <a:pPr lvl="3"/>
            <a:endParaRPr lang="en-US" altLang="zh-CN" dirty="0"/>
          </a:p>
          <a:p>
            <a:endParaRPr lang="en-US" altLang="zh-CN" dirty="0"/>
          </a:p>
        </p:txBody>
      </p:sp>
      <p:sp>
        <p:nvSpPr>
          <p:cNvPr id="5" name="文本框 4">
            <a:extLst>
              <a:ext uri="{FF2B5EF4-FFF2-40B4-BE49-F238E27FC236}">
                <a16:creationId xmlns:a16="http://schemas.microsoft.com/office/drawing/2014/main" id="{E8E9D63C-0598-40A3-A837-CF6BAC29A443}"/>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4-3.py</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08F9B53-C9C5-428F-93B9-AA8FA5B2D32D}"/>
              </a:ext>
            </a:extLst>
          </p:cNvPr>
          <p:cNvSpPr txBox="1"/>
          <p:nvPr/>
        </p:nvSpPr>
        <p:spPr>
          <a:xfrm>
            <a:off x="5609697" y="114301"/>
            <a:ext cx="3432703" cy="2123658"/>
          </a:xfrm>
          <a:prstGeom prst="rect">
            <a:avLst/>
          </a:prstGeom>
          <a:noFill/>
          <a:ln>
            <a:solidFill>
              <a:schemeClr val="tx1"/>
            </a:solidFill>
          </a:ln>
        </p:spPr>
        <p:txBody>
          <a:bodyPr wrap="square" rtlCol="0">
            <a:spAutoFit/>
          </a:bodyPr>
          <a:lstStyle/>
          <a:p>
            <a:r>
              <a:rPr lang="fr-FR" altLang="zh-CN" sz="2200" dirty="0">
                <a:latin typeface="Times New Roman" panose="02020603050405020304" pitchFamily="18" charset="0"/>
                <a:cs typeface="Times New Roman" panose="02020603050405020304" pitchFamily="18" charset="0"/>
              </a:rPr>
              <a:t>favorite_languages = {</a:t>
            </a:r>
          </a:p>
          <a:p>
            <a:r>
              <a:rPr lang="fr-FR" altLang="zh-CN" sz="2200" dirty="0">
                <a:latin typeface="Times New Roman" panose="02020603050405020304" pitchFamily="18" charset="0"/>
                <a:cs typeface="Times New Roman" panose="02020603050405020304" pitchFamily="18" charset="0"/>
              </a:rPr>
              <a:t>    'jen': 'python',</a:t>
            </a:r>
          </a:p>
          <a:p>
            <a:r>
              <a:rPr lang="fr-FR" altLang="zh-CN" sz="2200" dirty="0">
                <a:latin typeface="Times New Roman" panose="02020603050405020304" pitchFamily="18" charset="0"/>
                <a:cs typeface="Times New Roman" panose="02020603050405020304" pitchFamily="18" charset="0"/>
              </a:rPr>
              <a:t>    'sarah': 'c',</a:t>
            </a:r>
          </a:p>
          <a:p>
            <a:r>
              <a:rPr lang="fr-FR" altLang="zh-CN" sz="2200" dirty="0">
                <a:latin typeface="Times New Roman" panose="02020603050405020304" pitchFamily="18" charset="0"/>
                <a:cs typeface="Times New Roman" panose="02020603050405020304" pitchFamily="18" charset="0"/>
              </a:rPr>
              <a:t>    'edward': 'ruby',</a:t>
            </a:r>
          </a:p>
          <a:p>
            <a:r>
              <a:rPr lang="fr-FR" altLang="zh-CN" sz="2200" dirty="0">
                <a:latin typeface="Times New Roman" panose="02020603050405020304" pitchFamily="18" charset="0"/>
                <a:cs typeface="Times New Roman" panose="02020603050405020304" pitchFamily="18" charset="0"/>
              </a:rPr>
              <a:t>    'phil': 'python',</a:t>
            </a:r>
          </a:p>
          <a:p>
            <a:r>
              <a:rPr lang="fr-FR" altLang="zh-CN" sz="2200" dirty="0">
                <a:latin typeface="Times New Roman" panose="02020603050405020304" pitchFamily="18" charset="0"/>
                <a:cs typeface="Times New Roman" panose="02020603050405020304" pitchFamily="18" charset="0"/>
              </a:rPr>
              <a:t>    }</a:t>
            </a:r>
          </a:p>
        </p:txBody>
      </p:sp>
      <p:sp>
        <p:nvSpPr>
          <p:cNvPr id="11" name="文本框 10">
            <a:extLst>
              <a:ext uri="{FF2B5EF4-FFF2-40B4-BE49-F238E27FC236}">
                <a16:creationId xmlns:a16="http://schemas.microsoft.com/office/drawing/2014/main" id="{5E605CED-DF14-4867-83FD-CF674386CDEE}"/>
              </a:ext>
            </a:extLst>
          </p:cNvPr>
          <p:cNvSpPr txBox="1"/>
          <p:nvPr/>
        </p:nvSpPr>
        <p:spPr>
          <a:xfrm>
            <a:off x="838200" y="6411018"/>
            <a:ext cx="8204200" cy="369332"/>
          </a:xfrm>
          <a:prstGeom prst="rect">
            <a:avLst/>
          </a:prstGeom>
          <a:noFill/>
        </p:spPr>
        <p:txBody>
          <a:bodyPr wrap="square">
            <a:spAutoFit/>
          </a:bodyPr>
          <a:lstStyle/>
          <a:p>
            <a:r>
              <a:rPr lang="en-US" altLang="zh-CN" dirty="0"/>
              <a:t>[1] </a:t>
            </a:r>
            <a:r>
              <a:rPr lang="zh-CN" altLang="en-US" dirty="0"/>
              <a:t>https://exp.newsmth.net/topic/article/e8a1d1ca4cffec5c61b42f4debb665e7</a:t>
            </a:r>
          </a:p>
        </p:txBody>
      </p:sp>
      <p:sp>
        <p:nvSpPr>
          <p:cNvPr id="9" name="文本框 8">
            <a:extLst>
              <a:ext uri="{FF2B5EF4-FFF2-40B4-BE49-F238E27FC236}">
                <a16:creationId xmlns:a16="http://schemas.microsoft.com/office/drawing/2014/main" id="{441DA082-3F84-4CE0-8624-2C614F00E29E}"/>
              </a:ext>
            </a:extLst>
          </p:cNvPr>
          <p:cNvSpPr txBox="1"/>
          <p:nvPr/>
        </p:nvSpPr>
        <p:spPr>
          <a:xfrm>
            <a:off x="1201439" y="2398168"/>
            <a:ext cx="8446061" cy="1107996"/>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for name in sorted(</a:t>
            </a:r>
            <a:r>
              <a:rPr lang="en-US" altLang="zh-CN" sz="2200" dirty="0" err="1">
                <a:latin typeface="Times New Roman" panose="02020603050405020304" pitchFamily="18" charset="0"/>
                <a:cs typeface="Times New Roman" panose="02020603050405020304" pitchFamily="18" charset="0"/>
              </a:rPr>
              <a:t>favorite_languages.keys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language = </a:t>
            </a:r>
            <a:r>
              <a:rPr lang="en-US" altLang="zh-CN" sz="2200" dirty="0" err="1">
                <a:latin typeface="Times New Roman" panose="02020603050405020304" pitchFamily="18" charset="0"/>
                <a:cs typeface="Times New Roman" panose="02020603050405020304" pitchFamily="18" charset="0"/>
              </a:rPr>
              <a:t>favorite_languages</a:t>
            </a:r>
            <a:r>
              <a:rPr lang="en-US" altLang="zh-CN" sz="2200" dirty="0">
                <a:latin typeface="Times New Roman" panose="02020603050405020304" pitchFamily="18" charset="0"/>
                <a:cs typeface="Times New Roman" panose="02020603050405020304" pitchFamily="18" charset="0"/>
              </a:rPr>
              <a:t>[name]</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name.title</a:t>
            </a:r>
            <a:r>
              <a:rPr lang="en-US" altLang="zh-CN" sz="2200" dirty="0">
                <a:latin typeface="Times New Roman" panose="02020603050405020304" pitchFamily="18" charset="0"/>
                <a:cs typeface="Times New Roman" panose="02020603050405020304" pitchFamily="18" charset="0"/>
              </a:rPr>
              <a:t>() + "'s favorite language is " + </a:t>
            </a:r>
            <a:r>
              <a:rPr lang="en-US" altLang="zh-CN" sz="2200" dirty="0" err="1">
                <a:latin typeface="Times New Roman" panose="02020603050405020304" pitchFamily="18" charset="0"/>
                <a:cs typeface="Times New Roman" panose="02020603050405020304" pitchFamily="18" charset="0"/>
              </a:rPr>
              <a:t>language.title</a:t>
            </a:r>
            <a:r>
              <a:rPr lang="en-US" altLang="zh-CN" sz="2200" dirty="0">
                <a:latin typeface="Times New Roman" panose="02020603050405020304" pitchFamily="18" charset="0"/>
                <a:cs typeface="Times New Roman" panose="02020603050405020304" pitchFamily="18" charset="0"/>
              </a:rPr>
              <a:t>() + ".")</a:t>
            </a:r>
          </a:p>
        </p:txBody>
      </p:sp>
      <p:sp>
        <p:nvSpPr>
          <p:cNvPr id="13" name="矩形 12">
            <a:extLst>
              <a:ext uri="{FF2B5EF4-FFF2-40B4-BE49-F238E27FC236}">
                <a16:creationId xmlns:a16="http://schemas.microsoft.com/office/drawing/2014/main" id="{761DD2BC-71A0-49AB-B6DB-56B06EA8A557}"/>
              </a:ext>
            </a:extLst>
          </p:cNvPr>
          <p:cNvSpPr/>
          <p:nvPr/>
        </p:nvSpPr>
        <p:spPr>
          <a:xfrm>
            <a:off x="7963312" y="1277997"/>
            <a:ext cx="4088043" cy="13576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Edward's favorite language is Ruby.</a:t>
            </a:r>
          </a:p>
          <a:p>
            <a:r>
              <a:rPr lang="en-US" altLang="zh-CN" sz="2000" dirty="0"/>
              <a:t>Jen's favorite language is Python.</a:t>
            </a:r>
          </a:p>
          <a:p>
            <a:r>
              <a:rPr lang="en-US" altLang="zh-CN" sz="2000" dirty="0"/>
              <a:t>Phil's favorite language is Python.</a:t>
            </a:r>
          </a:p>
          <a:p>
            <a:r>
              <a:rPr lang="en-US" altLang="zh-CN" sz="2000" dirty="0"/>
              <a:t>Sarah's favorite language is C.</a:t>
            </a:r>
          </a:p>
        </p:txBody>
      </p:sp>
      <p:sp>
        <p:nvSpPr>
          <p:cNvPr id="16" name="文本框 15">
            <a:extLst>
              <a:ext uri="{FF2B5EF4-FFF2-40B4-BE49-F238E27FC236}">
                <a16:creationId xmlns:a16="http://schemas.microsoft.com/office/drawing/2014/main" id="{DD119FD1-C19C-4376-A029-75E002288CE1}"/>
              </a:ext>
            </a:extLst>
          </p:cNvPr>
          <p:cNvSpPr txBox="1"/>
          <p:nvPr/>
        </p:nvSpPr>
        <p:spPr>
          <a:xfrm>
            <a:off x="1201439" y="5330803"/>
            <a:ext cx="6829340"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for language in set(</a:t>
            </a:r>
            <a:r>
              <a:rPr lang="en-US" altLang="zh-CN" sz="2200" dirty="0" err="1">
                <a:latin typeface="Times New Roman" panose="02020603050405020304" pitchFamily="18" charset="0"/>
                <a:cs typeface="Times New Roman" panose="02020603050405020304" pitchFamily="18" charset="0"/>
              </a:rPr>
              <a:t>favorite_languages.values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language.title</a:t>
            </a:r>
            <a:r>
              <a:rPr lang="en-US" altLang="zh-CN" sz="2200" dirty="0">
                <a:latin typeface="Times New Roman" panose="02020603050405020304" pitchFamily="18" charset="0"/>
                <a:cs typeface="Times New Roman" panose="02020603050405020304" pitchFamily="18" charset="0"/>
              </a:rPr>
              <a:t>())</a:t>
            </a:r>
          </a:p>
        </p:txBody>
      </p:sp>
      <p:sp>
        <p:nvSpPr>
          <p:cNvPr id="17" name="矩形 16">
            <a:extLst>
              <a:ext uri="{FF2B5EF4-FFF2-40B4-BE49-F238E27FC236}">
                <a16:creationId xmlns:a16="http://schemas.microsoft.com/office/drawing/2014/main" id="{1C3A6BC7-1052-4DAC-9438-6D8B1DB316B5}"/>
              </a:ext>
            </a:extLst>
          </p:cNvPr>
          <p:cNvSpPr/>
          <p:nvPr/>
        </p:nvSpPr>
        <p:spPr>
          <a:xfrm>
            <a:off x="8390612" y="4992248"/>
            <a:ext cx="1256888" cy="110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Ruby</a:t>
            </a:r>
          </a:p>
          <a:p>
            <a:r>
              <a:rPr lang="en-US" altLang="zh-CN" sz="2000" dirty="0"/>
              <a:t>C</a:t>
            </a:r>
          </a:p>
          <a:p>
            <a:r>
              <a:rPr lang="en-US" altLang="zh-CN" sz="2000" dirty="0"/>
              <a:t>Python</a:t>
            </a:r>
          </a:p>
        </p:txBody>
      </p:sp>
    </p:spTree>
    <p:extLst>
      <p:ext uri="{BB962C8B-B14F-4D97-AF65-F5344CB8AC3E}">
        <p14:creationId xmlns:p14="http://schemas.microsoft.com/office/powerpoint/2010/main" val="10810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00D2F-93E8-4A86-B268-52DAE9144885}"/>
              </a:ext>
            </a:extLst>
          </p:cNvPr>
          <p:cNvSpPr>
            <a:spLocks noGrp="1"/>
          </p:cNvSpPr>
          <p:nvPr>
            <p:ph type="title"/>
          </p:nvPr>
        </p:nvSpPr>
        <p:spPr/>
        <p:txBody>
          <a:bodyPr/>
          <a:lstStyle/>
          <a:p>
            <a:r>
              <a:rPr lang="zh-CN" altLang="en-US" dirty="0"/>
              <a:t>字典：嵌套</a:t>
            </a:r>
          </a:p>
        </p:txBody>
      </p:sp>
      <p:sp>
        <p:nvSpPr>
          <p:cNvPr id="3" name="内容占位符 2">
            <a:extLst>
              <a:ext uri="{FF2B5EF4-FFF2-40B4-BE49-F238E27FC236}">
                <a16:creationId xmlns:a16="http://schemas.microsoft.com/office/drawing/2014/main" id="{84D0BD69-5DE7-4C19-A708-8FE425D976C0}"/>
              </a:ext>
            </a:extLst>
          </p:cNvPr>
          <p:cNvSpPr>
            <a:spLocks noGrp="1"/>
          </p:cNvSpPr>
          <p:nvPr>
            <p:ph idx="1"/>
          </p:nvPr>
        </p:nvSpPr>
        <p:spPr/>
        <p:txBody>
          <a:bodyPr/>
          <a:lstStyle/>
          <a:p>
            <a:r>
              <a:rPr lang="zh-CN" altLang="en-US" dirty="0"/>
              <a:t>字典列表</a:t>
            </a:r>
            <a:endParaRPr lang="en-US" altLang="zh-CN" dirty="0"/>
          </a:p>
          <a:p>
            <a:pPr lvl="1"/>
            <a:r>
              <a:rPr lang="zh-CN" altLang="en-US" dirty="0"/>
              <a:t>列表中的元素是字典</a:t>
            </a:r>
            <a:endParaRPr lang="en-US" altLang="zh-CN" dirty="0"/>
          </a:p>
          <a:p>
            <a:r>
              <a:rPr lang="zh-CN" altLang="en-US" dirty="0"/>
              <a:t>在字典中存储列表</a:t>
            </a:r>
            <a:endParaRPr lang="en-US" altLang="zh-CN" dirty="0"/>
          </a:p>
          <a:p>
            <a:pPr lvl="1"/>
            <a:r>
              <a:rPr lang="zh-CN" altLang="en-US" dirty="0"/>
              <a:t>字典中的值是列表</a:t>
            </a:r>
            <a:endParaRPr lang="en-US" altLang="zh-CN" dirty="0"/>
          </a:p>
          <a:p>
            <a:r>
              <a:rPr lang="zh-CN" altLang="en-US" dirty="0"/>
              <a:t>在字典中存储字典</a:t>
            </a:r>
            <a:endParaRPr lang="en-US" altLang="zh-CN" dirty="0"/>
          </a:p>
          <a:p>
            <a:pPr lvl="1"/>
            <a:r>
              <a:rPr lang="zh-CN" altLang="en-US" dirty="0"/>
              <a:t>字典中的值是字典</a:t>
            </a:r>
          </a:p>
        </p:txBody>
      </p:sp>
    </p:spTree>
    <p:extLst>
      <p:ext uri="{BB962C8B-B14F-4D97-AF65-F5344CB8AC3E}">
        <p14:creationId xmlns:p14="http://schemas.microsoft.com/office/powerpoint/2010/main" val="915731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9D98C-DE17-4AC2-BB75-D11BD0088AF8}"/>
              </a:ext>
            </a:extLst>
          </p:cNvPr>
          <p:cNvSpPr>
            <a:spLocks noGrp="1"/>
          </p:cNvSpPr>
          <p:nvPr>
            <p:ph type="title"/>
          </p:nvPr>
        </p:nvSpPr>
        <p:spPr/>
        <p:txBody>
          <a:bodyPr/>
          <a:lstStyle/>
          <a:p>
            <a:r>
              <a:rPr lang="zh-CN" altLang="en-US" dirty="0"/>
              <a:t>复杂数据结构与操作：小结</a:t>
            </a:r>
          </a:p>
        </p:txBody>
      </p:sp>
      <p:sp>
        <p:nvSpPr>
          <p:cNvPr id="3" name="内容占位符 2">
            <a:extLst>
              <a:ext uri="{FF2B5EF4-FFF2-40B4-BE49-F238E27FC236}">
                <a16:creationId xmlns:a16="http://schemas.microsoft.com/office/drawing/2014/main" id="{4ED2AA10-F171-49C0-831E-F36A229D4DB7}"/>
              </a:ext>
            </a:extLst>
          </p:cNvPr>
          <p:cNvSpPr>
            <a:spLocks noGrp="1"/>
          </p:cNvSpPr>
          <p:nvPr>
            <p:ph idx="1"/>
          </p:nvPr>
        </p:nvSpPr>
        <p:spPr/>
        <p:txBody>
          <a:bodyPr/>
          <a:lstStyle/>
          <a:p>
            <a:r>
              <a:rPr lang="zh-CN" altLang="en-US" dirty="0"/>
              <a:t>列表（</a:t>
            </a:r>
            <a:r>
              <a:rPr lang="en-US" altLang="zh-CN" dirty="0"/>
              <a:t>list</a:t>
            </a:r>
            <a:r>
              <a:rPr lang="zh-CN" altLang="en-US" dirty="0"/>
              <a:t>）</a:t>
            </a:r>
            <a:endParaRPr lang="en-US" altLang="zh-CN" dirty="0"/>
          </a:p>
          <a:p>
            <a:pPr lvl="1"/>
            <a:r>
              <a:rPr lang="zh-CN" altLang="en-US" dirty="0"/>
              <a:t>元素的访问、修改、添加和删除</a:t>
            </a:r>
            <a:endParaRPr lang="en-US" altLang="zh-CN" dirty="0"/>
          </a:p>
          <a:p>
            <a:pPr lvl="1"/>
            <a:r>
              <a:rPr lang="zh-CN" altLang="en-US" dirty="0"/>
              <a:t>列表的操作：长度、翻转、排序、切片与复制</a:t>
            </a:r>
            <a:endParaRPr lang="en-US" altLang="zh-CN" dirty="0"/>
          </a:p>
          <a:p>
            <a:pPr lvl="1"/>
            <a:r>
              <a:rPr lang="zh-CN" altLang="en-US" dirty="0"/>
              <a:t>列表的遍历（</a:t>
            </a:r>
            <a:r>
              <a:rPr lang="en-US" altLang="zh-CN" dirty="0"/>
              <a:t>for</a:t>
            </a:r>
            <a:r>
              <a:rPr lang="zh-CN" altLang="en-US" dirty="0"/>
              <a:t>），数字列表，列表解析</a:t>
            </a:r>
            <a:endParaRPr lang="en-US" altLang="zh-CN" dirty="0"/>
          </a:p>
          <a:p>
            <a:pPr lvl="1"/>
            <a:r>
              <a:rPr lang="zh-CN" altLang="en-US" dirty="0"/>
              <a:t>使用</a:t>
            </a:r>
            <a:r>
              <a:rPr lang="en-US" altLang="zh-CN" dirty="0"/>
              <a:t>if</a:t>
            </a:r>
            <a:r>
              <a:rPr lang="zh-CN" altLang="en-US" dirty="0"/>
              <a:t>语句处理列表</a:t>
            </a:r>
            <a:endParaRPr lang="en-US" altLang="zh-CN" dirty="0"/>
          </a:p>
          <a:p>
            <a:r>
              <a:rPr lang="zh-CN" altLang="en-US" dirty="0"/>
              <a:t>元组（</a:t>
            </a:r>
            <a:r>
              <a:rPr lang="en-US" altLang="zh-CN" dirty="0"/>
              <a:t>tuple</a:t>
            </a:r>
            <a:r>
              <a:rPr lang="zh-CN" altLang="en-US" dirty="0"/>
              <a:t>）、集合（</a:t>
            </a:r>
            <a:r>
              <a:rPr lang="en-US" altLang="zh-CN" dirty="0"/>
              <a:t>set</a:t>
            </a:r>
            <a:r>
              <a:rPr lang="zh-CN" altLang="en-US" dirty="0"/>
              <a:t>）</a:t>
            </a:r>
            <a:endParaRPr lang="en-US" altLang="zh-CN" dirty="0"/>
          </a:p>
          <a:p>
            <a:r>
              <a:rPr lang="zh-CN" altLang="en-US" dirty="0"/>
              <a:t>字典（</a:t>
            </a:r>
            <a:r>
              <a:rPr lang="en-US" altLang="zh-CN" dirty="0" err="1"/>
              <a:t>dict</a:t>
            </a:r>
            <a:r>
              <a:rPr lang="zh-CN" altLang="en-US" dirty="0"/>
              <a:t>）</a:t>
            </a:r>
            <a:endParaRPr lang="en-US" altLang="zh-CN" dirty="0"/>
          </a:p>
          <a:p>
            <a:pPr lvl="1"/>
            <a:r>
              <a:rPr lang="zh-CN" altLang="en-US" dirty="0"/>
              <a:t>访问、修改、添加和删除</a:t>
            </a:r>
            <a:endParaRPr lang="en-US" altLang="zh-CN" dirty="0"/>
          </a:p>
          <a:p>
            <a:pPr lvl="1"/>
            <a:r>
              <a:rPr lang="zh-CN" altLang="en-US" dirty="0"/>
              <a:t>遍历</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612653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0715F-751E-498C-8830-27E4A9BE3966}"/>
              </a:ext>
            </a:extLst>
          </p:cNvPr>
          <p:cNvSpPr>
            <a:spLocks noGrp="1"/>
          </p:cNvSpPr>
          <p:nvPr>
            <p:ph type="title"/>
          </p:nvPr>
        </p:nvSpPr>
        <p:spPr/>
        <p:txBody>
          <a:bodyPr/>
          <a:lstStyle/>
          <a:p>
            <a:r>
              <a:rPr lang="zh-CN" altLang="en-US" dirty="0"/>
              <a:t>练习：复杂数据结构与操作</a:t>
            </a:r>
          </a:p>
        </p:txBody>
      </p:sp>
      <p:sp>
        <p:nvSpPr>
          <p:cNvPr id="3" name="内容占位符 2">
            <a:extLst>
              <a:ext uri="{FF2B5EF4-FFF2-40B4-BE49-F238E27FC236}">
                <a16:creationId xmlns:a16="http://schemas.microsoft.com/office/drawing/2014/main" id="{6550B9C2-EC66-45E8-8451-4D86D3A00147}"/>
              </a:ext>
            </a:extLst>
          </p:cNvPr>
          <p:cNvSpPr>
            <a:spLocks noGrp="1"/>
          </p:cNvSpPr>
          <p:nvPr>
            <p:ph idx="1"/>
          </p:nvPr>
        </p:nvSpPr>
        <p:spPr/>
        <p:txBody>
          <a:bodyPr/>
          <a:lstStyle/>
          <a:p>
            <a:pPr marL="514350" indent="-514350">
              <a:buFont typeface="+mj-lt"/>
              <a:buAutoNum type="arabicPeriod" startAt="6"/>
            </a:pPr>
            <a:r>
              <a:rPr lang="zh-CN" altLang="en-US" dirty="0"/>
              <a:t>编程求出</a:t>
            </a:r>
            <a:r>
              <a:rPr lang="en-US" altLang="zh-CN" dirty="0"/>
              <a:t>1</a:t>
            </a:r>
            <a:r>
              <a:rPr lang="zh-CN" altLang="en-US" dirty="0"/>
              <a:t>到</a:t>
            </a:r>
            <a:r>
              <a:rPr lang="en-US" altLang="zh-CN" dirty="0"/>
              <a:t>100</a:t>
            </a:r>
            <a:r>
              <a:rPr lang="zh-CN" altLang="en-US" dirty="0"/>
              <a:t>的和（你能用一行代码完成吗？）</a:t>
            </a:r>
            <a:endParaRPr lang="en-US" altLang="zh-CN" dirty="0"/>
          </a:p>
          <a:p>
            <a:pPr marL="514350" indent="-514350">
              <a:buFont typeface="+mj-lt"/>
              <a:buAutoNum type="arabicPeriod" startAt="6"/>
            </a:pPr>
            <a:r>
              <a:rPr lang="zh-CN" altLang="en-US" dirty="0"/>
              <a:t>实现矩阵乘法的程序（使用二维列表存储矩阵）</a:t>
            </a:r>
            <a:endParaRPr lang="en-US" altLang="zh-CN" dirty="0"/>
          </a:p>
          <a:p>
            <a:pPr marL="514350" indent="-514350">
              <a:buFont typeface="+mj-lt"/>
              <a:buAutoNum type="arabicPeriod" startAt="6"/>
            </a:pPr>
            <a:r>
              <a:rPr lang="zh-CN" altLang="en-US" dirty="0"/>
              <a:t>创建一个名为</a:t>
            </a:r>
            <a:r>
              <a:rPr lang="en-US" altLang="zh-CN" dirty="0"/>
              <a:t>cities</a:t>
            </a:r>
            <a:r>
              <a:rPr lang="zh-CN" altLang="en-US" dirty="0"/>
              <a:t>的字典，其中将三个城市名用作键；对于每座城市，都创建一个字典，并在其中包含该城市所属的国家、人口约数以及一个有关该城市的事实。在表示每座城市的字典中，应包含</a:t>
            </a:r>
            <a:r>
              <a:rPr lang="en-US" altLang="zh-CN" dirty="0"/>
              <a:t>country</a:t>
            </a:r>
            <a:r>
              <a:rPr lang="zh-CN" altLang="en-US" dirty="0"/>
              <a:t>、</a:t>
            </a:r>
            <a:r>
              <a:rPr lang="en-US" altLang="zh-CN" dirty="0"/>
              <a:t>population</a:t>
            </a:r>
            <a:r>
              <a:rPr lang="zh-CN" altLang="en-US" dirty="0"/>
              <a:t>和</a:t>
            </a:r>
            <a:r>
              <a:rPr lang="en-US" altLang="zh-CN" dirty="0"/>
              <a:t>fact</a:t>
            </a:r>
            <a:r>
              <a:rPr lang="zh-CN" altLang="en-US" dirty="0"/>
              <a:t>等键。将每座城市的名字以及有关它们的信息都打印出来</a:t>
            </a:r>
            <a:endParaRPr lang="en-US" altLang="zh-CN" dirty="0"/>
          </a:p>
          <a:p>
            <a:pPr marL="514350" indent="-514350">
              <a:buFont typeface="+mj-lt"/>
              <a:buAutoNum type="arabicPeriod" startAt="6"/>
            </a:pPr>
            <a:endParaRPr lang="zh-CN" altLang="en-US" dirty="0"/>
          </a:p>
        </p:txBody>
      </p:sp>
    </p:spTree>
    <p:extLst>
      <p:ext uri="{BB962C8B-B14F-4D97-AF65-F5344CB8AC3E}">
        <p14:creationId xmlns:p14="http://schemas.microsoft.com/office/powerpoint/2010/main" val="21540717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9EE1E4-8470-440A-90D5-19C8F6DBD256}"/>
              </a:ext>
            </a:extLst>
          </p:cNvPr>
          <p:cNvSpPr>
            <a:spLocks noGrp="1"/>
          </p:cNvSpPr>
          <p:nvPr>
            <p:ph type="title"/>
          </p:nvPr>
        </p:nvSpPr>
        <p:spPr/>
        <p:txBody>
          <a:bodyPr/>
          <a:lstStyle/>
          <a:p>
            <a:r>
              <a:rPr lang="zh-CN" altLang="en-US" dirty="0"/>
              <a:t>实验任务</a:t>
            </a:r>
          </a:p>
        </p:txBody>
      </p:sp>
      <p:sp>
        <p:nvSpPr>
          <p:cNvPr id="5" name="文本占位符 4">
            <a:extLst>
              <a:ext uri="{FF2B5EF4-FFF2-40B4-BE49-F238E27FC236}">
                <a16:creationId xmlns:a16="http://schemas.microsoft.com/office/drawing/2014/main" id="{C18CD9E2-BDEA-4E75-9D15-2F4C5B8E749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957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8AA4D52-0E63-44A6-A862-5DABD234203B}"/>
              </a:ext>
            </a:extLst>
          </p:cNvPr>
          <p:cNvSpPr>
            <a:spLocks noGrp="1"/>
          </p:cNvSpPr>
          <p:nvPr>
            <p:ph type="ctrTitle"/>
          </p:nvPr>
        </p:nvSpPr>
        <p:spPr/>
        <p:txBody>
          <a:bodyPr>
            <a:normAutofit/>
          </a:bodyPr>
          <a:lstStyle/>
          <a:p>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程序设计基础</a:t>
            </a:r>
          </a:p>
        </p:txBody>
      </p:sp>
      <p:sp>
        <p:nvSpPr>
          <p:cNvPr id="5" name="副标题 4">
            <a:extLst>
              <a:ext uri="{FF2B5EF4-FFF2-40B4-BE49-F238E27FC236}">
                <a16:creationId xmlns:a16="http://schemas.microsoft.com/office/drawing/2014/main" id="{6F0101B4-84C8-470B-8827-8FFE101EB931}"/>
              </a:ext>
            </a:extLst>
          </p:cNvPr>
          <p:cNvSpPr>
            <a:spLocks noGrp="1"/>
          </p:cNvSpPr>
          <p:nvPr>
            <p:ph type="subTitle" idx="1"/>
          </p:nvPr>
        </p:nvSpPr>
        <p:spPr/>
        <p:txBody>
          <a:bodyPr>
            <a:normAutofit/>
          </a:bodyPr>
          <a:lstStyle/>
          <a:p>
            <a:r>
              <a:rPr lang="zh-CN" altLang="en-US">
                <a:latin typeface="Times New Roman" panose="02020603050405020304" pitchFamily="18" charset="0"/>
                <a:cs typeface="Times New Roman" panose="02020603050405020304" pitchFamily="18" charset="0"/>
              </a:rPr>
              <a:t>龙玫秀，智博文</a:t>
            </a:r>
            <a:endParaRPr lang="en-US" altLang="zh-CN" dirty="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longmx7@mail2.sysu.edu.cn</a:t>
            </a:r>
          </a:p>
          <a:p>
            <a:r>
              <a:rPr lang="en-US" altLang="zh-CN">
                <a:latin typeface="Times New Roman" panose="02020603050405020304" pitchFamily="18" charset="0"/>
                <a:cs typeface="Times New Roman" panose="02020603050405020304" pitchFamily="18" charset="0"/>
              </a:rPr>
              <a:t>zhibw@mail2.sysu.edu.cn</a:t>
            </a:r>
          </a:p>
          <a:p>
            <a:endParaRPr lang="en-US" altLang="zh-CN">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7B9BA1C-D689-4612-918B-F099451265C0}"/>
              </a:ext>
            </a:extLst>
          </p:cNvPr>
          <p:cNvSpPr txBox="1"/>
          <p:nvPr/>
        </p:nvSpPr>
        <p:spPr>
          <a:xfrm>
            <a:off x="8666018" y="6343134"/>
            <a:ext cx="329738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课件</a:t>
            </a:r>
            <a:r>
              <a:rPr lang="zh-CN" altLang="en-US">
                <a:latin typeface="Times New Roman" panose="02020603050405020304" pitchFamily="18" charset="0"/>
                <a:cs typeface="Times New Roman" panose="02020603050405020304" pitchFamily="18" charset="0"/>
              </a:rPr>
              <a:t>负责人：龙玫秀，智博文</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5371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C92E9-2F06-4083-BB2A-CE43942F3838}"/>
              </a:ext>
            </a:extLst>
          </p:cNvPr>
          <p:cNvSpPr>
            <a:spLocks noGrp="1"/>
          </p:cNvSpPr>
          <p:nvPr>
            <p:ph type="title"/>
          </p:nvPr>
        </p:nvSpPr>
        <p:spPr/>
        <p:txBody>
          <a:bodyPr/>
          <a:lstStyle/>
          <a:p>
            <a:r>
              <a:rPr lang="zh-CN" altLang="en-US" dirty="0"/>
              <a:t>实验</a:t>
            </a:r>
            <a:r>
              <a:rPr lang="en-US" altLang="zh-CN" dirty="0"/>
              <a:t>1-1 </a:t>
            </a:r>
            <a:r>
              <a:rPr lang="zh-CN" altLang="en-US" dirty="0"/>
              <a:t>最短路径算法</a:t>
            </a:r>
          </a:p>
        </p:txBody>
      </p:sp>
      <p:sp>
        <p:nvSpPr>
          <p:cNvPr id="3" name="内容占位符 2">
            <a:extLst>
              <a:ext uri="{FF2B5EF4-FFF2-40B4-BE49-F238E27FC236}">
                <a16:creationId xmlns:a16="http://schemas.microsoft.com/office/drawing/2014/main" id="{467D91D7-68A5-4BC8-834F-4AF39C3E0718}"/>
              </a:ext>
            </a:extLst>
          </p:cNvPr>
          <p:cNvSpPr>
            <a:spLocks noGrp="1"/>
          </p:cNvSpPr>
          <p:nvPr>
            <p:ph idx="1"/>
          </p:nvPr>
        </p:nvSpPr>
        <p:spPr>
          <a:xfrm>
            <a:off x="838200" y="1825624"/>
            <a:ext cx="10515600" cy="4490955"/>
          </a:xfrm>
        </p:spPr>
        <p:txBody>
          <a:bodyPr>
            <a:normAutofit/>
          </a:bodyPr>
          <a:lstStyle/>
          <a:p>
            <a:r>
              <a:rPr lang="zh-CN" altLang="en-US" dirty="0"/>
              <a:t>给定无向图，及图上两个节点，求其最短路径及长度</a:t>
            </a:r>
            <a:endParaRPr lang="en-US" altLang="zh-CN" dirty="0"/>
          </a:p>
          <a:p>
            <a:r>
              <a:rPr lang="zh-CN" altLang="en-US" dirty="0"/>
              <a:t>要求：使用</a:t>
            </a:r>
            <a:r>
              <a:rPr lang="en-US" altLang="zh-CN" dirty="0"/>
              <a:t>Python</a:t>
            </a:r>
            <a:r>
              <a:rPr lang="zh-CN" altLang="en-US" dirty="0"/>
              <a:t>实现，至少实现</a:t>
            </a:r>
            <a:r>
              <a:rPr lang="en-US" altLang="zh-CN" dirty="0"/>
              <a:t>Dijkstra</a:t>
            </a:r>
            <a:r>
              <a:rPr lang="zh-CN" altLang="en-US" dirty="0"/>
              <a:t>算法</a:t>
            </a:r>
            <a:endParaRPr lang="en-US" altLang="zh-CN" dirty="0"/>
          </a:p>
          <a:p>
            <a:endParaRPr lang="en-US" altLang="zh-CN" dirty="0"/>
          </a:p>
          <a:p>
            <a:r>
              <a:rPr lang="zh-CN" altLang="en-US" dirty="0"/>
              <a:t>输入（统一格式，便于下周的验收）</a:t>
            </a:r>
            <a:endParaRPr lang="en-US" altLang="zh-CN" dirty="0"/>
          </a:p>
          <a:p>
            <a:pPr lvl="1"/>
            <a:r>
              <a:rPr lang="zh-CN" altLang="en-US" dirty="0"/>
              <a:t>第</a:t>
            </a:r>
            <a:r>
              <a:rPr lang="en-US" altLang="zh-CN" dirty="0"/>
              <a:t>1</a:t>
            </a:r>
            <a:r>
              <a:rPr lang="zh-CN" altLang="en-US" dirty="0"/>
              <a:t>行：节点数</a:t>
            </a:r>
            <a:r>
              <a:rPr lang="en-US" altLang="zh-CN" dirty="0"/>
              <a:t>m</a:t>
            </a:r>
            <a:r>
              <a:rPr lang="zh-CN" altLang="en-US" dirty="0"/>
              <a:t> 边数</a:t>
            </a:r>
            <a:r>
              <a:rPr lang="en-US" altLang="zh-CN" dirty="0"/>
              <a:t>n</a:t>
            </a:r>
            <a:r>
              <a:rPr lang="zh-CN" altLang="en-US" dirty="0"/>
              <a:t>（中间用空格隔开，下同）；</a:t>
            </a:r>
            <a:endParaRPr lang="en-US" altLang="zh-CN" dirty="0"/>
          </a:p>
          <a:p>
            <a:pPr lvl="1"/>
            <a:r>
              <a:rPr lang="zh-CN" altLang="en-US" dirty="0"/>
              <a:t>第</a:t>
            </a:r>
            <a:r>
              <a:rPr lang="en-US" altLang="zh-CN" dirty="0"/>
              <a:t>2</a:t>
            </a:r>
            <a:r>
              <a:rPr lang="zh-CN" altLang="en-US" dirty="0"/>
              <a:t>行到第</a:t>
            </a:r>
            <a:r>
              <a:rPr lang="en-US" altLang="zh-CN" dirty="0"/>
              <a:t>n+1</a:t>
            </a:r>
            <a:r>
              <a:rPr lang="zh-CN" altLang="en-US" dirty="0"/>
              <a:t>行是边的信息，每行是：节点</a:t>
            </a:r>
            <a:r>
              <a:rPr lang="en-US" altLang="zh-CN" dirty="0"/>
              <a:t>1</a:t>
            </a:r>
            <a:r>
              <a:rPr lang="zh-CN" altLang="en-US" dirty="0"/>
              <a:t>名称 节点</a:t>
            </a:r>
            <a:r>
              <a:rPr lang="en-US" altLang="zh-CN" dirty="0"/>
              <a:t>2</a:t>
            </a:r>
            <a:r>
              <a:rPr lang="zh-CN" altLang="en-US" dirty="0"/>
              <a:t>名称 边权；</a:t>
            </a:r>
            <a:endParaRPr lang="en-US" altLang="zh-CN" dirty="0"/>
          </a:p>
          <a:p>
            <a:pPr lvl="1"/>
            <a:r>
              <a:rPr lang="zh-CN" altLang="en-US" dirty="0"/>
              <a:t>第</a:t>
            </a:r>
            <a:r>
              <a:rPr lang="en-US" altLang="zh-CN" dirty="0"/>
              <a:t>n+2</a:t>
            </a:r>
            <a:r>
              <a:rPr lang="zh-CN" altLang="en-US" dirty="0"/>
              <a:t>行开始可接受循环输入，每行是：起始节点名称 目标节点名称。</a:t>
            </a:r>
            <a:endParaRPr lang="en-US" altLang="zh-CN" dirty="0"/>
          </a:p>
          <a:p>
            <a:r>
              <a:rPr lang="zh-CN" altLang="en-US" dirty="0"/>
              <a:t>输出（格式不限）</a:t>
            </a:r>
            <a:endParaRPr lang="en-US" altLang="zh-CN" dirty="0"/>
          </a:p>
          <a:p>
            <a:pPr lvl="1"/>
            <a:r>
              <a:rPr lang="zh-CN" altLang="en-US" dirty="0"/>
              <a:t>最短路径及其长度。</a:t>
            </a:r>
            <a:endParaRPr lang="en-US" altLang="zh-CN" dirty="0"/>
          </a:p>
        </p:txBody>
      </p:sp>
    </p:spTree>
    <p:extLst>
      <p:ext uri="{BB962C8B-B14F-4D97-AF65-F5344CB8AC3E}">
        <p14:creationId xmlns:p14="http://schemas.microsoft.com/office/powerpoint/2010/main" val="319682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32A38-63F6-4A10-B8C1-892BFC7BC062}"/>
              </a:ext>
            </a:extLst>
          </p:cNvPr>
          <p:cNvSpPr>
            <a:spLocks noGrp="1"/>
          </p:cNvSpPr>
          <p:nvPr>
            <p:ph type="title"/>
          </p:nvPr>
        </p:nvSpPr>
        <p:spPr/>
        <p:txBody>
          <a:bodyPr/>
          <a:lstStyle/>
          <a:p>
            <a:r>
              <a:rPr lang="zh-CN" altLang="en-US" dirty="0"/>
              <a:t>实验</a:t>
            </a:r>
            <a:r>
              <a:rPr lang="en-US" altLang="zh-CN" dirty="0"/>
              <a:t>1-1 </a:t>
            </a:r>
            <a:r>
              <a:rPr lang="zh-CN" altLang="en-US" dirty="0"/>
              <a:t>最短路径算法</a:t>
            </a:r>
          </a:p>
        </p:txBody>
      </p:sp>
      <p:sp>
        <p:nvSpPr>
          <p:cNvPr id="3" name="内容占位符 2">
            <a:extLst>
              <a:ext uri="{FF2B5EF4-FFF2-40B4-BE49-F238E27FC236}">
                <a16:creationId xmlns:a16="http://schemas.microsoft.com/office/drawing/2014/main" id="{093FC491-A241-4DDB-8FAC-4024D591FFCF}"/>
              </a:ext>
            </a:extLst>
          </p:cNvPr>
          <p:cNvSpPr>
            <a:spLocks noGrp="1"/>
          </p:cNvSpPr>
          <p:nvPr>
            <p:ph idx="1"/>
          </p:nvPr>
        </p:nvSpPr>
        <p:spPr/>
        <p:txBody>
          <a:bodyPr/>
          <a:lstStyle/>
          <a:p>
            <a:r>
              <a:rPr lang="zh-CN" altLang="en-US" dirty="0"/>
              <a:t>样例</a:t>
            </a:r>
          </a:p>
          <a:p>
            <a:endParaRPr lang="zh-CN" altLang="en-US" dirty="0"/>
          </a:p>
        </p:txBody>
      </p:sp>
      <p:sp>
        <p:nvSpPr>
          <p:cNvPr id="4" name="文本框 3">
            <a:extLst>
              <a:ext uri="{FF2B5EF4-FFF2-40B4-BE49-F238E27FC236}">
                <a16:creationId xmlns:a16="http://schemas.microsoft.com/office/drawing/2014/main" id="{84AAFD6B-7E37-4F4E-ACD0-8396C783BD93}"/>
              </a:ext>
            </a:extLst>
          </p:cNvPr>
          <p:cNvSpPr txBox="1"/>
          <p:nvPr/>
        </p:nvSpPr>
        <p:spPr>
          <a:xfrm>
            <a:off x="1147008" y="2322096"/>
            <a:ext cx="3136234" cy="3785652"/>
          </a:xfrm>
          <a:prstGeom prst="rect">
            <a:avLst/>
          </a:prstGeom>
          <a:noFill/>
          <a:ln>
            <a:solidFill>
              <a:schemeClr val="tx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6 8</a:t>
            </a:r>
          </a:p>
          <a:p>
            <a:r>
              <a:rPr lang="en-US" altLang="zh-CN" sz="2400" dirty="0">
                <a:latin typeface="Times New Roman" panose="02020603050405020304" pitchFamily="18" charset="0"/>
                <a:cs typeface="Times New Roman" panose="02020603050405020304" pitchFamily="18" charset="0"/>
              </a:rPr>
              <a:t>a b 2</a:t>
            </a:r>
          </a:p>
          <a:p>
            <a:r>
              <a:rPr lang="en-US" altLang="zh-CN" sz="2400" dirty="0">
                <a:latin typeface="Times New Roman" panose="02020603050405020304" pitchFamily="18" charset="0"/>
                <a:cs typeface="Times New Roman" panose="02020603050405020304" pitchFamily="18" charset="0"/>
              </a:rPr>
              <a:t>a c 3</a:t>
            </a:r>
          </a:p>
          <a:p>
            <a:r>
              <a:rPr lang="en-US" altLang="zh-CN" sz="2400" dirty="0">
                <a:latin typeface="Times New Roman" panose="02020603050405020304" pitchFamily="18" charset="0"/>
                <a:cs typeface="Times New Roman" panose="02020603050405020304" pitchFamily="18" charset="0"/>
              </a:rPr>
              <a:t>b d 5</a:t>
            </a:r>
          </a:p>
          <a:p>
            <a:r>
              <a:rPr lang="en-US" altLang="zh-CN" sz="2400" dirty="0">
                <a:latin typeface="Times New Roman" panose="02020603050405020304" pitchFamily="18" charset="0"/>
                <a:cs typeface="Times New Roman" panose="02020603050405020304" pitchFamily="18" charset="0"/>
              </a:rPr>
              <a:t>b e 2</a:t>
            </a:r>
          </a:p>
          <a:p>
            <a:r>
              <a:rPr lang="en-US" altLang="zh-CN" sz="2400" dirty="0">
                <a:latin typeface="Times New Roman" panose="02020603050405020304" pitchFamily="18" charset="0"/>
                <a:cs typeface="Times New Roman" panose="02020603050405020304" pitchFamily="18" charset="0"/>
              </a:rPr>
              <a:t>c e 5</a:t>
            </a:r>
          </a:p>
          <a:p>
            <a:r>
              <a:rPr lang="en-US" altLang="zh-CN" sz="2400" dirty="0">
                <a:latin typeface="Times New Roman" panose="02020603050405020304" pitchFamily="18" charset="0"/>
                <a:cs typeface="Times New Roman" panose="02020603050405020304" pitchFamily="18" charset="0"/>
              </a:rPr>
              <a:t>d e 1</a:t>
            </a:r>
          </a:p>
          <a:p>
            <a:r>
              <a:rPr lang="en-US" altLang="zh-CN" sz="2400" dirty="0">
                <a:latin typeface="Times New Roman" panose="02020603050405020304" pitchFamily="18" charset="0"/>
                <a:cs typeface="Times New Roman" panose="02020603050405020304" pitchFamily="18" charset="0"/>
              </a:rPr>
              <a:t>d z 2</a:t>
            </a:r>
          </a:p>
          <a:p>
            <a:r>
              <a:rPr lang="en-US" altLang="zh-CN" sz="2400" dirty="0">
                <a:latin typeface="Times New Roman" panose="02020603050405020304" pitchFamily="18" charset="0"/>
                <a:cs typeface="Times New Roman" panose="02020603050405020304" pitchFamily="18" charset="0"/>
              </a:rPr>
              <a:t>e z 4</a:t>
            </a:r>
          </a:p>
          <a:p>
            <a:r>
              <a:rPr lang="en-US" altLang="zh-CN" sz="2400" dirty="0">
                <a:latin typeface="Times New Roman" panose="02020603050405020304" pitchFamily="18" charset="0"/>
                <a:cs typeface="Times New Roman" panose="02020603050405020304" pitchFamily="18" charset="0"/>
              </a:rPr>
              <a:t>a z</a:t>
            </a:r>
          </a:p>
        </p:txBody>
      </p:sp>
      <p:pic>
        <p:nvPicPr>
          <p:cNvPr id="8" name="图片 7">
            <a:extLst>
              <a:ext uri="{FF2B5EF4-FFF2-40B4-BE49-F238E27FC236}">
                <a16:creationId xmlns:a16="http://schemas.microsoft.com/office/drawing/2014/main" id="{D117BF7F-90DF-4318-8F41-C5A151B743F7}"/>
              </a:ext>
            </a:extLst>
          </p:cNvPr>
          <p:cNvPicPr>
            <a:picLocks noChangeAspect="1"/>
          </p:cNvPicPr>
          <p:nvPr/>
        </p:nvPicPr>
        <p:blipFill>
          <a:blip r:embed="rId3"/>
          <a:stretch>
            <a:fillRect/>
          </a:stretch>
        </p:blipFill>
        <p:spPr>
          <a:xfrm>
            <a:off x="5088988" y="2470693"/>
            <a:ext cx="5077662" cy="3061201"/>
          </a:xfrm>
          <a:prstGeom prst="rect">
            <a:avLst/>
          </a:prstGeom>
        </p:spPr>
      </p:pic>
    </p:spTree>
    <p:extLst>
      <p:ext uri="{BB962C8B-B14F-4D97-AF65-F5344CB8AC3E}">
        <p14:creationId xmlns:p14="http://schemas.microsoft.com/office/powerpoint/2010/main" val="3931150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1D38-8A4F-4DAF-BC88-7768155D105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目录</a:t>
            </a:r>
          </a:p>
        </p:txBody>
      </p:sp>
      <p:sp>
        <p:nvSpPr>
          <p:cNvPr id="3" name="内容占位符 2">
            <a:extLst>
              <a:ext uri="{FF2B5EF4-FFF2-40B4-BE49-F238E27FC236}">
                <a16:creationId xmlns:a16="http://schemas.microsoft.com/office/drawing/2014/main" id="{E8EF59DF-E308-498F-89A9-FFA5F158472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初识</a:t>
            </a:r>
            <a:r>
              <a:rPr lang="en-US" altLang="zh-CN" dirty="0">
                <a:latin typeface="Times New Roman" panose="02020603050405020304" pitchFamily="18" charset="0"/>
                <a:cs typeface="Times New Roman" panose="02020603050405020304" pitchFamily="18" charset="0"/>
              </a:rPr>
              <a:t>Python</a:t>
            </a: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简单数据类型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控制结构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复杂数据结构与操作</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5 </a:t>
            </a:r>
            <a:r>
              <a:rPr lang="zh-CN" altLang="en-US" b="1" dirty="0">
                <a:solidFill>
                  <a:srgbClr val="FF0000"/>
                </a:solidFill>
                <a:latin typeface="Times New Roman" panose="02020603050405020304" pitchFamily="18" charset="0"/>
                <a:cs typeface="Times New Roman" panose="02020603050405020304" pitchFamily="18" charset="0"/>
              </a:rPr>
              <a:t>函数与类</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文件与异常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模块与库</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344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E516C9C6-73CF-47D0-AC17-297240417C47}"/>
              </a:ext>
            </a:extLst>
          </p:cNvPr>
          <p:cNvSpPr>
            <a:spLocks noGrp="1"/>
          </p:cNvSpPr>
          <p:nvPr>
            <p:ph idx="1"/>
          </p:nvPr>
        </p:nvSpPr>
        <p:spPr/>
        <p:txBody>
          <a:bodyPr/>
          <a:lstStyle/>
          <a:p>
            <a:r>
              <a:rPr lang="zh-CN" altLang="en-US" dirty="0"/>
              <a:t>“带名字的代码块”</a:t>
            </a:r>
            <a:endParaRPr lang="en-US" altLang="zh-CN" dirty="0"/>
          </a:p>
          <a:p>
            <a:endParaRPr lang="en-US" altLang="zh-CN" dirty="0"/>
          </a:p>
          <a:p>
            <a:r>
              <a:rPr lang="zh-CN" altLang="en-US" dirty="0"/>
              <a:t>要执行函数定义的特定任务，可调用该函数。</a:t>
            </a:r>
            <a:endParaRPr lang="en-US" altLang="zh-CN" dirty="0"/>
          </a:p>
          <a:p>
            <a:endParaRPr lang="en-US" altLang="zh-CN" dirty="0"/>
          </a:p>
          <a:p>
            <a:r>
              <a:rPr lang="zh-CN" altLang="en-US" dirty="0"/>
              <a:t>需要在程序中多次执行同一项任务时，你无需反复编写完成该任务的代码，而只需调用执行该任务的函数。</a:t>
            </a:r>
            <a:endParaRPr lang="en-US" altLang="zh-CN" dirty="0"/>
          </a:p>
          <a:p>
            <a:endParaRPr lang="en-US" altLang="zh-CN" dirty="0"/>
          </a:p>
          <a:p>
            <a:r>
              <a:rPr lang="zh-CN" altLang="en-US" dirty="0"/>
              <a:t>通过使用函数，程序的编写、阅读、测试和修复都将更容易。</a:t>
            </a:r>
          </a:p>
        </p:txBody>
      </p:sp>
    </p:spTree>
    <p:extLst>
      <p:ext uri="{BB962C8B-B14F-4D97-AF65-F5344CB8AC3E}">
        <p14:creationId xmlns:p14="http://schemas.microsoft.com/office/powerpoint/2010/main" val="2723751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定义函数</a:t>
            </a:r>
          </a:p>
        </p:txBody>
      </p:sp>
      <p:sp>
        <p:nvSpPr>
          <p:cNvPr id="6" name="内容占位符 5">
            <a:extLst>
              <a:ext uri="{FF2B5EF4-FFF2-40B4-BE49-F238E27FC236}">
                <a16:creationId xmlns:a16="http://schemas.microsoft.com/office/drawing/2014/main" id="{0375372E-7035-45FC-8138-5D595DEC6F1A}"/>
              </a:ext>
            </a:extLst>
          </p:cNvPr>
          <p:cNvSpPr>
            <a:spLocks noGrp="1"/>
          </p:cNvSpPr>
          <p:nvPr>
            <p:ph sz="half" idx="1"/>
          </p:nvPr>
        </p:nvSpPr>
        <p:spPr>
          <a:xfrm>
            <a:off x="838200" y="1825624"/>
            <a:ext cx="5181600" cy="4397375"/>
          </a:xfrm>
        </p:spPr>
        <p:txBody>
          <a:bodyPr>
            <a:normAutofit/>
          </a:bodyPr>
          <a:lstStyle/>
          <a:p>
            <a:r>
              <a:rPr lang="zh-CN" altLang="en-US" dirty="0"/>
              <a:t>最简单的函数结构</a:t>
            </a:r>
            <a:endParaRPr lang="en-US" altLang="zh-CN" dirty="0"/>
          </a:p>
          <a:p>
            <a:endParaRPr lang="en-US" altLang="zh-CN" dirty="0"/>
          </a:p>
          <a:p>
            <a:endParaRPr lang="en-US" altLang="zh-CN" dirty="0"/>
          </a:p>
          <a:p>
            <a:endParaRPr lang="en-US" altLang="zh-CN" dirty="0"/>
          </a:p>
          <a:p>
            <a:pPr lvl="3"/>
            <a:endParaRPr lang="en-US" altLang="zh-CN" dirty="0"/>
          </a:p>
          <a:p>
            <a:pPr lvl="1"/>
            <a:r>
              <a:rPr lang="zh-CN" altLang="en-US" b="1" dirty="0"/>
              <a:t>函数定义</a:t>
            </a:r>
            <a:r>
              <a:rPr lang="zh-CN" altLang="en-US" dirty="0"/>
              <a:t>以关键字</a:t>
            </a:r>
            <a:r>
              <a:rPr lang="en-US" altLang="zh-CN" dirty="0">
                <a:solidFill>
                  <a:srgbClr val="FF0000"/>
                </a:solidFill>
              </a:rPr>
              <a:t>def</a:t>
            </a:r>
            <a:r>
              <a:rPr lang="zh-CN" altLang="en-US" dirty="0"/>
              <a:t>开头</a:t>
            </a:r>
            <a:endParaRPr lang="en-US" altLang="zh-CN" dirty="0"/>
          </a:p>
          <a:p>
            <a:pPr lvl="1"/>
            <a:r>
              <a:rPr lang="zh-CN" altLang="en-US" dirty="0"/>
              <a:t>函数名、括号</a:t>
            </a:r>
            <a:endParaRPr lang="en-US" altLang="zh-CN" dirty="0"/>
          </a:p>
          <a:p>
            <a:pPr lvl="1"/>
            <a:r>
              <a:rPr lang="zh-CN" altLang="en-US" dirty="0"/>
              <a:t>定义以</a:t>
            </a:r>
            <a:r>
              <a:rPr lang="zh-CN" altLang="en-US" dirty="0">
                <a:solidFill>
                  <a:srgbClr val="FF0000"/>
                </a:solidFill>
              </a:rPr>
              <a:t>冒号</a:t>
            </a:r>
            <a:r>
              <a:rPr lang="zh-CN" altLang="en-US" dirty="0"/>
              <a:t>结尾</a:t>
            </a:r>
            <a:endParaRPr lang="en-US" altLang="zh-CN" dirty="0"/>
          </a:p>
          <a:p>
            <a:pPr lvl="1"/>
            <a:r>
              <a:rPr lang="zh-CN" altLang="en-US" dirty="0"/>
              <a:t>紧跟的所有缩进行构成</a:t>
            </a:r>
            <a:r>
              <a:rPr lang="zh-CN" altLang="en-US" b="1" dirty="0"/>
              <a:t>函数体</a:t>
            </a:r>
            <a:endParaRPr lang="en-US" altLang="zh-CN" b="1" dirty="0"/>
          </a:p>
          <a:p>
            <a:pPr lvl="1"/>
            <a:r>
              <a:rPr lang="zh-CN" altLang="en-US" b="1" dirty="0"/>
              <a:t>函数调用</a:t>
            </a:r>
          </a:p>
        </p:txBody>
      </p:sp>
      <p:sp>
        <p:nvSpPr>
          <p:cNvPr id="7" name="内容占位符 6">
            <a:extLst>
              <a:ext uri="{FF2B5EF4-FFF2-40B4-BE49-F238E27FC236}">
                <a16:creationId xmlns:a16="http://schemas.microsoft.com/office/drawing/2014/main" id="{BAF0CF58-6C9E-4254-864D-9B00B387E756}"/>
              </a:ext>
            </a:extLst>
          </p:cNvPr>
          <p:cNvSpPr>
            <a:spLocks noGrp="1"/>
          </p:cNvSpPr>
          <p:nvPr>
            <p:ph sz="half" idx="2"/>
          </p:nvPr>
        </p:nvSpPr>
        <p:spPr>
          <a:xfrm>
            <a:off x="6172200" y="1825625"/>
            <a:ext cx="5448300" cy="4351338"/>
          </a:xfrm>
        </p:spPr>
        <p:txBody>
          <a:bodyPr>
            <a:normAutofit/>
          </a:bodyPr>
          <a:lstStyle/>
          <a:p>
            <a:r>
              <a:rPr lang="zh-CN" altLang="en-US" dirty="0"/>
              <a:t>向函数传递参数</a:t>
            </a:r>
            <a:endParaRPr lang="en-US" altLang="zh-CN" dirty="0"/>
          </a:p>
          <a:p>
            <a:endParaRPr lang="en-US" altLang="zh-CN" dirty="0"/>
          </a:p>
          <a:p>
            <a:endParaRPr lang="en-US" altLang="zh-CN" dirty="0"/>
          </a:p>
          <a:p>
            <a:endParaRPr lang="en-US" altLang="zh-CN" dirty="0"/>
          </a:p>
          <a:p>
            <a:pPr lvl="3"/>
            <a:endParaRPr lang="en-US" altLang="zh-CN" dirty="0"/>
          </a:p>
          <a:p>
            <a:pPr lvl="1"/>
            <a:r>
              <a:rPr lang="zh-CN" altLang="en-US" dirty="0"/>
              <a:t>变量</a:t>
            </a:r>
            <a:r>
              <a:rPr lang="en-US" altLang="zh-CN" dirty="0"/>
              <a:t>username</a:t>
            </a:r>
            <a:r>
              <a:rPr lang="zh-CN" altLang="en-US" dirty="0"/>
              <a:t>是一个</a:t>
            </a:r>
            <a:r>
              <a:rPr lang="zh-CN" altLang="en-US" b="1" dirty="0"/>
              <a:t>形式参数</a:t>
            </a:r>
            <a:endParaRPr lang="en-US" altLang="zh-CN" b="1" dirty="0"/>
          </a:p>
          <a:p>
            <a:pPr lvl="1"/>
            <a:r>
              <a:rPr lang="zh-CN" altLang="en-US" dirty="0"/>
              <a:t>值</a:t>
            </a:r>
            <a:r>
              <a:rPr lang="en-US" altLang="zh-CN" dirty="0"/>
              <a:t>’</a:t>
            </a:r>
            <a:r>
              <a:rPr lang="en-US" altLang="zh-CN" dirty="0" err="1"/>
              <a:t>zachary</a:t>
            </a:r>
            <a:r>
              <a:rPr lang="en-US" altLang="zh-CN" dirty="0"/>
              <a:t>’</a:t>
            </a:r>
            <a:r>
              <a:rPr lang="zh-CN" altLang="en-US" dirty="0"/>
              <a:t>是一个</a:t>
            </a:r>
            <a:r>
              <a:rPr lang="zh-CN" altLang="en-US" b="1" dirty="0"/>
              <a:t>实际参数</a:t>
            </a:r>
          </a:p>
        </p:txBody>
      </p:sp>
      <p:sp>
        <p:nvSpPr>
          <p:cNvPr id="4" name="文本框 3">
            <a:extLst>
              <a:ext uri="{FF2B5EF4-FFF2-40B4-BE49-F238E27FC236}">
                <a16:creationId xmlns:a16="http://schemas.microsoft.com/office/drawing/2014/main" id="{75F5C566-DB57-42BB-A2E4-6CF55392D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1E26678-189C-4028-9881-456ECB60EEC5}"/>
              </a:ext>
            </a:extLst>
          </p:cNvPr>
          <p:cNvSpPr txBox="1"/>
          <p:nvPr/>
        </p:nvSpPr>
        <p:spPr>
          <a:xfrm>
            <a:off x="1176039" y="2394407"/>
            <a:ext cx="2367261"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greet_user</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print("Hello!")</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greet_user</a:t>
            </a:r>
            <a:r>
              <a:rPr lang="en-US" altLang="zh-CN" sz="22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BBED2623-60F8-431E-AFE5-9BA0F52C4387}"/>
              </a:ext>
            </a:extLst>
          </p:cNvPr>
          <p:cNvSpPr txBox="1"/>
          <p:nvPr/>
        </p:nvSpPr>
        <p:spPr>
          <a:xfrm>
            <a:off x="6395739" y="2394407"/>
            <a:ext cx="5110461"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greet_user</a:t>
            </a:r>
            <a:r>
              <a:rPr lang="en-US" altLang="zh-CN" sz="2200" dirty="0">
                <a:latin typeface="Times New Roman" panose="02020603050405020304" pitchFamily="18" charset="0"/>
                <a:cs typeface="Times New Roman" panose="02020603050405020304" pitchFamily="18" charset="0"/>
              </a:rPr>
              <a:t>(username):</a:t>
            </a:r>
          </a:p>
          <a:p>
            <a:r>
              <a:rPr lang="en-US" altLang="zh-CN" sz="2200" dirty="0">
                <a:latin typeface="Times New Roman" panose="02020603050405020304" pitchFamily="18" charset="0"/>
                <a:cs typeface="Times New Roman" panose="02020603050405020304" pitchFamily="18" charset="0"/>
              </a:rPr>
              <a:t>    print("Hello, " + </a:t>
            </a:r>
            <a:r>
              <a:rPr lang="en-US" altLang="zh-CN" sz="2200" dirty="0" err="1">
                <a:latin typeface="Times New Roman" panose="02020603050405020304" pitchFamily="18" charset="0"/>
                <a:cs typeface="Times New Roman" panose="02020603050405020304" pitchFamily="18" charset="0"/>
              </a:rPr>
              <a:t>username.title</a:t>
            </a:r>
            <a:r>
              <a:rPr lang="en-US" altLang="zh-CN" sz="2200" dirty="0">
                <a:latin typeface="Times New Roman" panose="02020603050405020304" pitchFamily="18" charset="0"/>
                <a:cs typeface="Times New Roman" panose="02020603050405020304" pitchFamily="18" charset="0"/>
              </a:rPr>
              <a:t>() + "!")</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greet_user</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zachary</a:t>
            </a:r>
            <a:r>
              <a:rPr lang="en-US" altLang="zh-CN" sz="2200" dirty="0">
                <a:latin typeface="Times New Roman" panose="02020603050405020304" pitchFamily="18" charset="0"/>
                <a:cs typeface="Times New Roman" panose="02020603050405020304" pitchFamily="18" charset="0"/>
              </a:rPr>
              <a:t>')</a:t>
            </a:r>
          </a:p>
        </p:txBody>
      </p:sp>
      <p:sp>
        <p:nvSpPr>
          <p:cNvPr id="9" name="矩形 8">
            <a:extLst>
              <a:ext uri="{FF2B5EF4-FFF2-40B4-BE49-F238E27FC236}">
                <a16:creationId xmlns:a16="http://schemas.microsoft.com/office/drawing/2014/main" id="{05DC83CD-A041-4793-9462-2B3BE7596C49}"/>
              </a:ext>
            </a:extLst>
          </p:cNvPr>
          <p:cNvSpPr/>
          <p:nvPr/>
        </p:nvSpPr>
        <p:spPr>
          <a:xfrm>
            <a:off x="3881139" y="3429000"/>
            <a:ext cx="867688" cy="4052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Hello!</a:t>
            </a:r>
          </a:p>
        </p:txBody>
      </p:sp>
      <p:sp>
        <p:nvSpPr>
          <p:cNvPr id="10" name="矩形 9">
            <a:extLst>
              <a:ext uri="{FF2B5EF4-FFF2-40B4-BE49-F238E27FC236}">
                <a16:creationId xmlns:a16="http://schemas.microsoft.com/office/drawing/2014/main" id="{E9DDA1E0-CC54-4820-AE6C-7E8069157B49}"/>
              </a:ext>
            </a:extLst>
          </p:cNvPr>
          <p:cNvSpPr/>
          <p:nvPr/>
        </p:nvSpPr>
        <p:spPr>
          <a:xfrm>
            <a:off x="10281938" y="3389752"/>
            <a:ext cx="1775421" cy="4052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Hello, Zachary!</a:t>
            </a:r>
          </a:p>
        </p:txBody>
      </p:sp>
    </p:spTree>
    <p:extLst>
      <p:ext uri="{BB962C8B-B14F-4D97-AF65-F5344CB8AC3E}">
        <p14:creationId xmlns:p14="http://schemas.microsoft.com/office/powerpoint/2010/main" val="177530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传递实参</a:t>
            </a:r>
          </a:p>
        </p:txBody>
      </p:sp>
      <p:sp>
        <p:nvSpPr>
          <p:cNvPr id="6" name="内容占位符 5">
            <a:extLst>
              <a:ext uri="{FF2B5EF4-FFF2-40B4-BE49-F238E27FC236}">
                <a16:creationId xmlns:a16="http://schemas.microsoft.com/office/drawing/2014/main" id="{0375372E-7035-45FC-8138-5D595DEC6F1A}"/>
              </a:ext>
            </a:extLst>
          </p:cNvPr>
          <p:cNvSpPr>
            <a:spLocks noGrp="1"/>
          </p:cNvSpPr>
          <p:nvPr>
            <p:ph idx="1"/>
          </p:nvPr>
        </p:nvSpPr>
        <p:spPr>
          <a:xfrm>
            <a:off x="838200" y="1825624"/>
            <a:ext cx="10515600" cy="4867275"/>
          </a:xfrm>
        </p:spPr>
        <p:txBody>
          <a:bodyPr>
            <a:normAutofit/>
          </a:bodyPr>
          <a:lstStyle/>
          <a:p>
            <a:endParaRPr lang="en-US" altLang="zh-CN" dirty="0"/>
          </a:p>
          <a:p>
            <a:endParaRPr lang="en-US" altLang="zh-CN" dirty="0"/>
          </a:p>
          <a:p>
            <a:endParaRPr lang="en-US" altLang="zh-CN" dirty="0"/>
          </a:p>
          <a:p>
            <a:r>
              <a:rPr lang="zh-CN" altLang="en-US" dirty="0"/>
              <a:t>位置实参：基于实参的顺序，将实参关联到函数定义中的形参</a:t>
            </a:r>
            <a:endParaRPr lang="en-US" altLang="zh-CN" dirty="0"/>
          </a:p>
          <a:p>
            <a:endParaRPr lang="en-US" altLang="zh-CN" dirty="0"/>
          </a:p>
          <a:p>
            <a:r>
              <a:rPr lang="zh-CN" altLang="en-US" dirty="0"/>
              <a:t>默认值：具有默认值的形参需排列在参数列表的后面</a:t>
            </a:r>
            <a:endParaRPr lang="en-US" altLang="zh-CN" dirty="0"/>
          </a:p>
          <a:p>
            <a:endParaRPr lang="en-US" altLang="zh-CN" dirty="0"/>
          </a:p>
          <a:p>
            <a:r>
              <a:rPr lang="zh-CN" altLang="en-US" dirty="0"/>
              <a:t>关键字实参：无需考虑实参顺序</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75F5C566-DB57-42BB-A2E4-6CF55392D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1E26678-189C-4028-9881-456ECB60EEC5}"/>
              </a:ext>
            </a:extLst>
          </p:cNvPr>
          <p:cNvSpPr txBox="1"/>
          <p:nvPr/>
        </p:nvSpPr>
        <p:spPr>
          <a:xfrm>
            <a:off x="1087139" y="1807030"/>
            <a:ext cx="8107661" cy="1446550"/>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describe_pet</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pet_name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animal_type</a:t>
            </a:r>
            <a:r>
              <a:rPr lang="en-US" altLang="zh-CN" sz="2200" dirty="0">
                <a:latin typeface="Times New Roman" panose="02020603050405020304" pitchFamily="18" charset="0"/>
                <a:cs typeface="Times New Roman" panose="02020603050405020304" pitchFamily="18" charset="0"/>
              </a:rPr>
              <a:t>='dog'):</a:t>
            </a:r>
          </a:p>
          <a:p>
            <a:r>
              <a:rPr lang="en-US" altLang="zh-CN" sz="2200" dirty="0">
                <a:latin typeface="Times New Roman" panose="02020603050405020304" pitchFamily="18" charset="0"/>
                <a:cs typeface="Times New Roman" panose="02020603050405020304" pitchFamily="18" charset="0"/>
              </a:rPr>
              <a:t>    """show descriptive information of a pet"""</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nI</a:t>
            </a:r>
            <a:r>
              <a:rPr lang="en-US" altLang="zh-CN" sz="2200" dirty="0">
                <a:latin typeface="Times New Roman" panose="02020603050405020304" pitchFamily="18" charset="0"/>
                <a:cs typeface="Times New Roman" panose="02020603050405020304" pitchFamily="18" charset="0"/>
              </a:rPr>
              <a:t> have a " + </a:t>
            </a:r>
            <a:r>
              <a:rPr lang="en-US" altLang="zh-CN" sz="2200" dirty="0" err="1">
                <a:latin typeface="Times New Roman" panose="02020603050405020304" pitchFamily="18" charset="0"/>
                <a:cs typeface="Times New Roman" panose="02020603050405020304" pitchFamily="18" charset="0"/>
              </a:rPr>
              <a:t>animal_type</a:t>
            </a:r>
            <a:r>
              <a:rPr lang="en-US" altLang="zh-CN" sz="2200" dirty="0">
                <a:latin typeface="Times New Roman" panose="02020603050405020304" pitchFamily="18" charset="0"/>
                <a:cs typeface="Times New Roman" panose="02020603050405020304" pitchFamily="18" charset="0"/>
              </a:rPr>
              <a:t> + ".")</a:t>
            </a:r>
          </a:p>
          <a:p>
            <a:r>
              <a:rPr lang="en-US" altLang="zh-CN" sz="2200" dirty="0">
                <a:latin typeface="Times New Roman" panose="02020603050405020304" pitchFamily="18" charset="0"/>
                <a:cs typeface="Times New Roman" panose="02020603050405020304" pitchFamily="18" charset="0"/>
              </a:rPr>
              <a:t>    print("The " + </a:t>
            </a:r>
            <a:r>
              <a:rPr lang="en-US" altLang="zh-CN" sz="2200" dirty="0" err="1">
                <a:latin typeface="Times New Roman" panose="02020603050405020304" pitchFamily="18" charset="0"/>
                <a:cs typeface="Times New Roman" panose="02020603050405020304" pitchFamily="18" charset="0"/>
              </a:rPr>
              <a:t>animal_type</a:t>
            </a:r>
            <a:r>
              <a:rPr lang="en-US" altLang="zh-CN" sz="2200" dirty="0">
                <a:latin typeface="Times New Roman" panose="02020603050405020304" pitchFamily="18" charset="0"/>
                <a:cs typeface="Times New Roman" panose="02020603050405020304" pitchFamily="18" charset="0"/>
              </a:rPr>
              <a:t> + "'s name is " + </a:t>
            </a:r>
            <a:r>
              <a:rPr lang="en-US" altLang="zh-CN" sz="2200" dirty="0" err="1">
                <a:latin typeface="Times New Roman" panose="02020603050405020304" pitchFamily="18" charset="0"/>
                <a:cs typeface="Times New Roman" panose="02020603050405020304" pitchFamily="18" charset="0"/>
              </a:rPr>
              <a:t>pet_name.title</a:t>
            </a:r>
            <a:r>
              <a:rPr lang="en-US" altLang="zh-CN" sz="2200" dirty="0">
                <a:latin typeface="Times New Roman" panose="02020603050405020304" pitchFamily="18" charset="0"/>
                <a:cs typeface="Times New Roman" panose="02020603050405020304" pitchFamily="18" charset="0"/>
              </a:rPr>
              <a:t>() + ".")</a:t>
            </a:r>
          </a:p>
        </p:txBody>
      </p:sp>
      <p:sp>
        <p:nvSpPr>
          <p:cNvPr id="10" name="文本框 9">
            <a:extLst>
              <a:ext uri="{FF2B5EF4-FFF2-40B4-BE49-F238E27FC236}">
                <a16:creationId xmlns:a16="http://schemas.microsoft.com/office/drawing/2014/main" id="{6CFF62FF-9D5D-41F0-8FB9-454EBB604307}"/>
              </a:ext>
            </a:extLst>
          </p:cNvPr>
          <p:cNvSpPr txBox="1"/>
          <p:nvPr/>
        </p:nvSpPr>
        <p:spPr>
          <a:xfrm>
            <a:off x="1087139" y="3828374"/>
            <a:ext cx="8107661" cy="430887"/>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describe_pet</a:t>
            </a:r>
            <a:r>
              <a:rPr lang="en-US" altLang="zh-CN" sz="2200" dirty="0">
                <a:latin typeface="Times New Roman" panose="02020603050405020304" pitchFamily="18" charset="0"/>
                <a:cs typeface="Times New Roman" panose="02020603050405020304" pitchFamily="18" charset="0"/>
              </a:rPr>
              <a:t>('harry', 'cat')</a:t>
            </a:r>
          </a:p>
        </p:txBody>
      </p:sp>
      <p:sp>
        <p:nvSpPr>
          <p:cNvPr id="11" name="文本框 10">
            <a:extLst>
              <a:ext uri="{FF2B5EF4-FFF2-40B4-BE49-F238E27FC236}">
                <a16:creationId xmlns:a16="http://schemas.microsoft.com/office/drawing/2014/main" id="{F0991557-A994-40F5-9480-12BFB7AECE32}"/>
              </a:ext>
            </a:extLst>
          </p:cNvPr>
          <p:cNvSpPr txBox="1"/>
          <p:nvPr/>
        </p:nvSpPr>
        <p:spPr>
          <a:xfrm>
            <a:off x="1087138" y="4872152"/>
            <a:ext cx="8107661" cy="430887"/>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describe_pet</a:t>
            </a:r>
            <a:r>
              <a:rPr lang="en-US" altLang="zh-CN" sz="2200" dirty="0">
                <a:latin typeface="Times New Roman" panose="02020603050405020304" pitchFamily="18" charset="0"/>
                <a:cs typeface="Times New Roman" panose="02020603050405020304" pitchFamily="18" charset="0"/>
              </a:rPr>
              <a:t>('willie')</a:t>
            </a:r>
          </a:p>
        </p:txBody>
      </p:sp>
      <p:sp>
        <p:nvSpPr>
          <p:cNvPr id="12" name="文本框 11">
            <a:extLst>
              <a:ext uri="{FF2B5EF4-FFF2-40B4-BE49-F238E27FC236}">
                <a16:creationId xmlns:a16="http://schemas.microsoft.com/office/drawing/2014/main" id="{5BC2D637-159D-4BC5-91DD-57ECA82B0290}"/>
              </a:ext>
            </a:extLst>
          </p:cNvPr>
          <p:cNvSpPr txBox="1"/>
          <p:nvPr/>
        </p:nvSpPr>
        <p:spPr>
          <a:xfrm>
            <a:off x="9194799" y="1981945"/>
            <a:ext cx="3029630" cy="646331"/>
          </a:xfrm>
          <a:prstGeom prst="rect">
            <a:avLst/>
          </a:prstGeom>
          <a:noFill/>
        </p:spPr>
        <p:txBody>
          <a:bodyPr wrap="square">
            <a:spAutoFit/>
          </a:bodyPr>
          <a:lstStyle/>
          <a:p>
            <a:r>
              <a:rPr lang="zh-CN" altLang="en-US" dirty="0"/>
              <a:t>这里的注释称作函数的</a:t>
            </a:r>
            <a:r>
              <a:rPr lang="zh-CN" altLang="en-US" b="1" dirty="0"/>
              <a:t>文档字符串</a:t>
            </a:r>
            <a:r>
              <a:rPr lang="zh-CN" altLang="en-US" dirty="0"/>
              <a:t>，描述了函数的功能</a:t>
            </a:r>
            <a:endParaRPr lang="en-US" altLang="zh-CN" b="1" dirty="0"/>
          </a:p>
        </p:txBody>
      </p:sp>
      <p:sp>
        <p:nvSpPr>
          <p:cNvPr id="13" name="文本框 12">
            <a:extLst>
              <a:ext uri="{FF2B5EF4-FFF2-40B4-BE49-F238E27FC236}">
                <a16:creationId xmlns:a16="http://schemas.microsoft.com/office/drawing/2014/main" id="{8A5AA12C-797C-4DCD-9039-549DA8A9094B}"/>
              </a:ext>
            </a:extLst>
          </p:cNvPr>
          <p:cNvSpPr txBox="1"/>
          <p:nvPr/>
        </p:nvSpPr>
        <p:spPr>
          <a:xfrm>
            <a:off x="1087138" y="5858896"/>
            <a:ext cx="8107661" cy="769441"/>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describe_pet</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animal_type</a:t>
            </a:r>
            <a:r>
              <a:rPr lang="en-US" altLang="zh-CN" sz="2200" dirty="0">
                <a:latin typeface="Times New Roman" panose="02020603050405020304" pitchFamily="18" charset="0"/>
                <a:cs typeface="Times New Roman" panose="02020603050405020304" pitchFamily="18" charset="0"/>
              </a:rPr>
              <a:t>='dog', </a:t>
            </a:r>
            <a:r>
              <a:rPr lang="en-US" altLang="zh-CN" sz="2200" dirty="0" err="1">
                <a:latin typeface="Times New Roman" panose="02020603050405020304" pitchFamily="18" charset="0"/>
                <a:cs typeface="Times New Roman" panose="02020603050405020304" pitchFamily="18" charset="0"/>
              </a:rPr>
              <a:t>pet_name</a:t>
            </a:r>
            <a:r>
              <a:rPr lang="en-US" altLang="zh-CN" sz="2200" dirty="0">
                <a:latin typeface="Times New Roman" panose="02020603050405020304" pitchFamily="18" charset="0"/>
                <a:cs typeface="Times New Roman" panose="02020603050405020304" pitchFamily="18" charset="0"/>
              </a:rPr>
              <a:t>='willie’)</a:t>
            </a:r>
          </a:p>
          <a:p>
            <a:r>
              <a:rPr lang="en-US" altLang="zh-CN" sz="2200" dirty="0" err="1">
                <a:latin typeface="Times New Roman" panose="02020603050405020304" pitchFamily="18" charset="0"/>
                <a:cs typeface="Times New Roman" panose="02020603050405020304" pitchFamily="18" charset="0"/>
              </a:rPr>
              <a:t>describe_pet</a:t>
            </a:r>
            <a:r>
              <a:rPr lang="en-US" altLang="zh-CN" sz="2200" dirty="0">
                <a:latin typeface="Times New Roman" panose="02020603050405020304" pitchFamily="18" charset="0"/>
                <a:cs typeface="Times New Roman" panose="02020603050405020304" pitchFamily="18" charset="0"/>
              </a:rPr>
              <a:t>('willie', </a:t>
            </a:r>
            <a:r>
              <a:rPr lang="en-US" altLang="zh-CN" sz="2200" dirty="0" err="1">
                <a:latin typeface="Times New Roman" panose="02020603050405020304" pitchFamily="18" charset="0"/>
                <a:cs typeface="Times New Roman" panose="02020603050405020304" pitchFamily="18" charset="0"/>
              </a:rPr>
              <a:t>animal_type</a:t>
            </a:r>
            <a:r>
              <a:rPr lang="en-US" altLang="zh-CN" sz="2200" dirty="0">
                <a:latin typeface="Times New Roman" panose="02020603050405020304" pitchFamily="18" charset="0"/>
                <a:cs typeface="Times New Roman" panose="02020603050405020304" pitchFamily="18" charset="0"/>
              </a:rPr>
              <a:t>='dog')</a:t>
            </a:r>
          </a:p>
        </p:txBody>
      </p:sp>
      <p:sp>
        <p:nvSpPr>
          <p:cNvPr id="16" name="矩形 15">
            <a:extLst>
              <a:ext uri="{FF2B5EF4-FFF2-40B4-BE49-F238E27FC236}">
                <a16:creationId xmlns:a16="http://schemas.microsoft.com/office/drawing/2014/main" id="{CAF39D8C-0411-4CF0-9BAF-30ACDADBA238}"/>
              </a:ext>
            </a:extLst>
          </p:cNvPr>
          <p:cNvSpPr/>
          <p:nvPr/>
        </p:nvSpPr>
        <p:spPr>
          <a:xfrm>
            <a:off x="9374182" y="5087595"/>
            <a:ext cx="2817817" cy="870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I have a dog.</a:t>
            </a:r>
          </a:p>
          <a:p>
            <a:r>
              <a:rPr lang="en-US" altLang="zh-CN" sz="2000" dirty="0"/>
              <a:t>My dog's name is Willie.</a:t>
            </a:r>
          </a:p>
        </p:txBody>
      </p:sp>
      <p:sp>
        <p:nvSpPr>
          <p:cNvPr id="17" name="矩形 16">
            <a:extLst>
              <a:ext uri="{FF2B5EF4-FFF2-40B4-BE49-F238E27FC236}">
                <a16:creationId xmlns:a16="http://schemas.microsoft.com/office/drawing/2014/main" id="{AC5D9F9A-9D47-4127-9B83-A130F21E962E}"/>
              </a:ext>
            </a:extLst>
          </p:cNvPr>
          <p:cNvSpPr/>
          <p:nvPr/>
        </p:nvSpPr>
        <p:spPr>
          <a:xfrm>
            <a:off x="9374183" y="3824065"/>
            <a:ext cx="2817817" cy="870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I have a cat.</a:t>
            </a:r>
          </a:p>
          <a:p>
            <a:r>
              <a:rPr lang="en-US" altLang="zh-CN" sz="2000" dirty="0"/>
              <a:t>My cat's name is Harry.</a:t>
            </a:r>
          </a:p>
        </p:txBody>
      </p:sp>
    </p:spTree>
    <p:extLst>
      <p:ext uri="{BB962C8B-B14F-4D97-AF65-F5344CB8AC3E}">
        <p14:creationId xmlns:p14="http://schemas.microsoft.com/office/powerpoint/2010/main" val="386457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返回值</a:t>
            </a:r>
          </a:p>
        </p:txBody>
      </p:sp>
      <p:sp>
        <p:nvSpPr>
          <p:cNvPr id="6" name="内容占位符 5">
            <a:extLst>
              <a:ext uri="{FF2B5EF4-FFF2-40B4-BE49-F238E27FC236}">
                <a16:creationId xmlns:a16="http://schemas.microsoft.com/office/drawing/2014/main" id="{0375372E-7035-45FC-8138-5D595DEC6F1A}"/>
              </a:ext>
            </a:extLst>
          </p:cNvPr>
          <p:cNvSpPr>
            <a:spLocks noGrp="1"/>
          </p:cNvSpPr>
          <p:nvPr>
            <p:ph idx="1"/>
          </p:nvPr>
        </p:nvSpPr>
        <p:spPr/>
        <p:txBody>
          <a:bodyPr>
            <a:normAutofit/>
          </a:bodyPr>
          <a:lstStyle/>
          <a:p>
            <a:r>
              <a:rPr lang="zh-CN" altLang="en-US" dirty="0"/>
              <a:t>函数可以处理一组数据，并返回</a:t>
            </a:r>
            <a:r>
              <a:rPr lang="zh-CN" altLang="en-US" dirty="0">
                <a:solidFill>
                  <a:srgbClr val="FF0000"/>
                </a:solidFill>
              </a:rPr>
              <a:t>一个</a:t>
            </a:r>
            <a:r>
              <a:rPr lang="zh-CN" altLang="en-US" dirty="0"/>
              <a:t>或一组值</a:t>
            </a:r>
            <a:endParaRPr lang="en-US" altLang="zh-CN" dirty="0"/>
          </a:p>
          <a:p>
            <a:endParaRPr lang="en-US" altLang="zh-CN" dirty="0"/>
          </a:p>
          <a:p>
            <a:endParaRPr lang="en-US" altLang="zh-CN" dirty="0"/>
          </a:p>
          <a:p>
            <a:endParaRPr lang="en-US" altLang="zh-CN" dirty="0"/>
          </a:p>
          <a:p>
            <a:endParaRPr lang="en-US" altLang="zh-CN" dirty="0"/>
          </a:p>
          <a:p>
            <a:pPr lvl="3"/>
            <a:endParaRPr lang="en-US" altLang="zh-CN" dirty="0"/>
          </a:p>
          <a:p>
            <a:r>
              <a:rPr lang="zh-CN" altLang="en-US" dirty="0"/>
              <a:t>用一个变量存储返回的值，或直接使用返回的值</a:t>
            </a:r>
            <a:endParaRPr lang="en-US" altLang="zh-CN" dirty="0"/>
          </a:p>
        </p:txBody>
      </p:sp>
      <p:sp>
        <p:nvSpPr>
          <p:cNvPr id="4" name="文本框 3">
            <a:extLst>
              <a:ext uri="{FF2B5EF4-FFF2-40B4-BE49-F238E27FC236}">
                <a16:creationId xmlns:a16="http://schemas.microsoft.com/office/drawing/2014/main" id="{75F5C566-DB57-42BB-A2E4-6CF55392D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6E9BEFF-1FB8-449F-B95A-B3C34E8D692F}"/>
              </a:ext>
            </a:extLst>
          </p:cNvPr>
          <p:cNvSpPr txBox="1"/>
          <p:nvPr/>
        </p:nvSpPr>
        <p:spPr>
          <a:xfrm>
            <a:off x="1087139" y="2302330"/>
            <a:ext cx="7599661" cy="2123658"/>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middle_name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if </a:t>
            </a:r>
            <a:r>
              <a:rPr lang="en-US" altLang="zh-CN" sz="2200" dirty="0" err="1">
                <a:latin typeface="Times New Roman" panose="02020603050405020304" pitchFamily="18" charset="0"/>
                <a:cs typeface="Times New Roman" panose="02020603050405020304" pitchFamily="18" charset="0"/>
              </a:rPr>
              <a:t>middle_name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full_name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 ' ' + </a:t>
            </a:r>
            <a:r>
              <a:rPr lang="en-US" altLang="zh-CN" sz="2200" dirty="0" err="1">
                <a:latin typeface="Times New Roman" panose="02020603050405020304" pitchFamily="18" charset="0"/>
                <a:cs typeface="Times New Roman" panose="02020603050405020304" pitchFamily="18" charset="0"/>
              </a:rPr>
              <a:t>middle_name</a:t>
            </a:r>
            <a:r>
              <a:rPr lang="en-US" altLang="zh-CN" sz="2200" dirty="0">
                <a:latin typeface="Times New Roman" panose="02020603050405020304" pitchFamily="18" charset="0"/>
                <a:cs typeface="Times New Roman" panose="02020603050405020304" pitchFamily="18" charset="0"/>
              </a:rPr>
              <a:t> + ' ' + </a:t>
            </a:r>
            <a:r>
              <a:rPr lang="en-US" altLang="zh-CN" sz="2200" dirty="0" err="1">
                <a:latin typeface="Times New Roman" panose="02020603050405020304" pitchFamily="18" charset="0"/>
                <a:cs typeface="Times New Roman" panose="02020603050405020304" pitchFamily="18" charset="0"/>
              </a:rPr>
              <a:t>last_name</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else:</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full_name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 ' ' + </a:t>
            </a:r>
            <a:r>
              <a:rPr lang="en-US" altLang="zh-CN" sz="2200" dirty="0" err="1">
                <a:latin typeface="Times New Roman" panose="02020603050405020304" pitchFamily="18" charset="0"/>
                <a:cs typeface="Times New Roman" panose="02020603050405020304" pitchFamily="18" charset="0"/>
              </a:rPr>
              <a:t>last_name</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return </a:t>
            </a:r>
            <a:r>
              <a:rPr lang="en-US" altLang="zh-CN" sz="2200" dirty="0" err="1">
                <a:latin typeface="Times New Roman" panose="02020603050405020304" pitchFamily="18" charset="0"/>
                <a:cs typeface="Times New Roman" panose="02020603050405020304" pitchFamily="18" charset="0"/>
              </a:rPr>
              <a:t>full_name.title</a:t>
            </a:r>
            <a:r>
              <a:rPr lang="en-US" altLang="zh-CN" sz="22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A4053631-E64C-441B-AF07-436FB0D4BB70}"/>
              </a:ext>
            </a:extLst>
          </p:cNvPr>
          <p:cNvSpPr txBox="1"/>
          <p:nvPr/>
        </p:nvSpPr>
        <p:spPr>
          <a:xfrm>
            <a:off x="1087139" y="5203904"/>
            <a:ext cx="5745461" cy="1107996"/>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musician = </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jimi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hendrix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print(musician)</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('john', 'hooker', 'lee'))</a:t>
            </a:r>
          </a:p>
        </p:txBody>
      </p:sp>
      <p:sp>
        <p:nvSpPr>
          <p:cNvPr id="9" name="矩形 8">
            <a:extLst>
              <a:ext uri="{FF2B5EF4-FFF2-40B4-BE49-F238E27FC236}">
                <a16:creationId xmlns:a16="http://schemas.microsoft.com/office/drawing/2014/main" id="{CD81AE7F-DF0F-4F01-83CD-C5416FCD4DD1}"/>
              </a:ext>
            </a:extLst>
          </p:cNvPr>
          <p:cNvSpPr/>
          <p:nvPr/>
        </p:nvSpPr>
        <p:spPr>
          <a:xfrm>
            <a:off x="7061200" y="5510670"/>
            <a:ext cx="2133600" cy="8012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Jimi Hendrix</a:t>
            </a:r>
          </a:p>
          <a:p>
            <a:r>
              <a:rPr lang="en-US" altLang="zh-CN" sz="2000" dirty="0"/>
              <a:t>John Lee Hooker</a:t>
            </a:r>
          </a:p>
        </p:txBody>
      </p:sp>
      <p:sp>
        <p:nvSpPr>
          <p:cNvPr id="10" name="文本框 9">
            <a:extLst>
              <a:ext uri="{FF2B5EF4-FFF2-40B4-BE49-F238E27FC236}">
                <a16:creationId xmlns:a16="http://schemas.microsoft.com/office/drawing/2014/main" id="{8A00CDE1-ACF1-4B56-B408-08605E6FA075}"/>
              </a:ext>
            </a:extLst>
          </p:cNvPr>
          <p:cNvSpPr txBox="1"/>
          <p:nvPr/>
        </p:nvSpPr>
        <p:spPr>
          <a:xfrm>
            <a:off x="8661400" y="2302330"/>
            <a:ext cx="3530600" cy="1200329"/>
          </a:xfrm>
          <a:prstGeom prst="rect">
            <a:avLst/>
          </a:prstGeom>
          <a:noFill/>
        </p:spPr>
        <p:txBody>
          <a:bodyPr wrap="square">
            <a:spAutoFit/>
          </a:bodyPr>
          <a:lstStyle/>
          <a:p>
            <a:r>
              <a:rPr lang="zh-CN" altLang="en-US" dirty="0"/>
              <a:t>通过默认值让实参变成可选的</a:t>
            </a:r>
            <a:endParaRPr lang="en-US" altLang="zh-CN" dirty="0"/>
          </a:p>
          <a:p>
            <a:r>
              <a:rPr lang="en-US" altLang="zh-CN" dirty="0"/>
              <a:t>Python</a:t>
            </a:r>
            <a:r>
              <a:rPr lang="zh-CN" altLang="en-US" dirty="0"/>
              <a:t>将非空字符串解读为</a:t>
            </a:r>
            <a:r>
              <a:rPr lang="en-US" altLang="zh-CN" dirty="0"/>
              <a:t>True</a:t>
            </a:r>
          </a:p>
          <a:p>
            <a:r>
              <a:rPr lang="zh-CN" altLang="en-US" u="sng" dirty="0"/>
              <a:t>注意</a:t>
            </a:r>
            <a:r>
              <a:rPr lang="zh-CN" altLang="en-US" dirty="0"/>
              <a:t>：这里是两个单引号</a:t>
            </a:r>
            <a:endParaRPr lang="en-US" altLang="zh-CN" b="1" dirty="0"/>
          </a:p>
          <a:p>
            <a:endParaRPr lang="en-US" altLang="zh-CN" dirty="0"/>
          </a:p>
        </p:txBody>
      </p:sp>
    </p:spTree>
    <p:extLst>
      <p:ext uri="{BB962C8B-B14F-4D97-AF65-F5344CB8AC3E}">
        <p14:creationId xmlns:p14="http://schemas.microsoft.com/office/powerpoint/2010/main" val="156206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返回值：返回多个值</a:t>
            </a:r>
          </a:p>
        </p:txBody>
      </p:sp>
      <p:sp>
        <p:nvSpPr>
          <p:cNvPr id="6" name="内容占位符 5">
            <a:extLst>
              <a:ext uri="{FF2B5EF4-FFF2-40B4-BE49-F238E27FC236}">
                <a16:creationId xmlns:a16="http://schemas.microsoft.com/office/drawing/2014/main" id="{0375372E-7035-45FC-8138-5D595DEC6F1A}"/>
              </a:ext>
            </a:extLst>
          </p:cNvPr>
          <p:cNvSpPr>
            <a:spLocks noGrp="1"/>
          </p:cNvSpPr>
          <p:nvPr>
            <p:ph idx="1"/>
          </p:nvPr>
        </p:nvSpPr>
        <p:spPr/>
        <p:txBody>
          <a:bodyPr>
            <a:normAutofit/>
          </a:bodyPr>
          <a:lstStyle/>
          <a:p>
            <a:r>
              <a:rPr lang="zh-CN" altLang="en-US" dirty="0"/>
              <a:t>函数可以处理一组数据，并返回一个或</a:t>
            </a:r>
            <a:r>
              <a:rPr lang="zh-CN" altLang="en-US" dirty="0">
                <a:solidFill>
                  <a:srgbClr val="FF0000"/>
                </a:solidFill>
              </a:rPr>
              <a:t>一组</a:t>
            </a:r>
            <a:r>
              <a:rPr lang="zh-CN" altLang="en-US" dirty="0"/>
              <a:t>值</a:t>
            </a:r>
            <a:endParaRPr lang="en-US" altLang="zh-CN" dirty="0"/>
          </a:p>
          <a:p>
            <a:endParaRPr lang="en-US" altLang="zh-CN" dirty="0"/>
          </a:p>
          <a:p>
            <a:endParaRPr lang="en-US" altLang="zh-CN" dirty="0"/>
          </a:p>
          <a:p>
            <a:r>
              <a:rPr lang="zh-CN" altLang="en-US" dirty="0"/>
              <a:t>用多个变量存储返回的值</a:t>
            </a:r>
            <a:endParaRPr lang="en-US" altLang="zh-CN" dirty="0"/>
          </a:p>
          <a:p>
            <a:endParaRPr lang="en-US" altLang="zh-CN" dirty="0"/>
          </a:p>
          <a:p>
            <a:endParaRPr lang="en-US" altLang="zh-CN" dirty="0"/>
          </a:p>
          <a:p>
            <a:r>
              <a:rPr lang="zh-CN" altLang="en-US" dirty="0"/>
              <a:t>返回的是其实是元组</a:t>
            </a:r>
            <a:endParaRPr lang="en-US" altLang="zh-CN" dirty="0"/>
          </a:p>
        </p:txBody>
      </p:sp>
      <p:sp>
        <p:nvSpPr>
          <p:cNvPr id="4" name="文本框 3">
            <a:extLst>
              <a:ext uri="{FF2B5EF4-FFF2-40B4-BE49-F238E27FC236}">
                <a16:creationId xmlns:a16="http://schemas.microsoft.com/office/drawing/2014/main" id="{75F5C566-DB57-42BB-A2E4-6CF55392D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6E9BEFF-1FB8-449F-B95A-B3C34E8D692F}"/>
              </a:ext>
            </a:extLst>
          </p:cNvPr>
          <p:cNvSpPr txBox="1"/>
          <p:nvPr/>
        </p:nvSpPr>
        <p:spPr>
          <a:xfrm>
            <a:off x="1087139" y="2302330"/>
            <a:ext cx="8107661"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return </a:t>
            </a:r>
            <a:r>
              <a:rPr lang="en-US" altLang="zh-CN" sz="2200" dirty="0" err="1">
                <a:latin typeface="Times New Roman" panose="02020603050405020304" pitchFamily="18" charset="0"/>
                <a:cs typeface="Times New Roman" panose="02020603050405020304" pitchFamily="18" charset="0"/>
              </a:rPr>
              <a:t>first_name.title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last_name.title</a:t>
            </a:r>
            <a:r>
              <a:rPr lang="en-US" altLang="zh-CN" sz="22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A4053631-E64C-441B-AF07-436FB0D4BB70}"/>
              </a:ext>
            </a:extLst>
          </p:cNvPr>
          <p:cNvSpPr txBox="1"/>
          <p:nvPr/>
        </p:nvSpPr>
        <p:spPr>
          <a:xfrm>
            <a:off x="1087138" y="3906500"/>
            <a:ext cx="8107661" cy="769441"/>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jimi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hendrix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a:t>
            </a:r>
          </a:p>
        </p:txBody>
      </p:sp>
      <p:sp>
        <p:nvSpPr>
          <p:cNvPr id="9" name="矩形 8">
            <a:extLst>
              <a:ext uri="{FF2B5EF4-FFF2-40B4-BE49-F238E27FC236}">
                <a16:creationId xmlns:a16="http://schemas.microsoft.com/office/drawing/2014/main" id="{CD81AE7F-DF0F-4F01-83CD-C5416FCD4DD1}"/>
              </a:ext>
            </a:extLst>
          </p:cNvPr>
          <p:cNvSpPr/>
          <p:nvPr/>
        </p:nvSpPr>
        <p:spPr>
          <a:xfrm>
            <a:off x="9335857" y="4293811"/>
            <a:ext cx="20179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Jimi Hendrix</a:t>
            </a:r>
          </a:p>
        </p:txBody>
      </p:sp>
      <p:sp>
        <p:nvSpPr>
          <p:cNvPr id="10" name="文本框 9">
            <a:extLst>
              <a:ext uri="{FF2B5EF4-FFF2-40B4-BE49-F238E27FC236}">
                <a16:creationId xmlns:a16="http://schemas.microsoft.com/office/drawing/2014/main" id="{4E5FD05D-0A0D-4A55-B1C4-D88D86B3199B}"/>
              </a:ext>
            </a:extLst>
          </p:cNvPr>
          <p:cNvSpPr txBox="1"/>
          <p:nvPr/>
        </p:nvSpPr>
        <p:spPr>
          <a:xfrm>
            <a:off x="1087138" y="5401707"/>
            <a:ext cx="8107661"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name = </a:t>
            </a:r>
            <a:r>
              <a:rPr lang="en-US" altLang="zh-CN" sz="2200" dirty="0" err="1">
                <a:latin typeface="Times New Roman" panose="02020603050405020304" pitchFamily="18" charset="0"/>
                <a:cs typeface="Times New Roman" panose="02020603050405020304" pitchFamily="18" charset="0"/>
              </a:rPr>
              <a:t>get_formatted_name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jimi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hendrix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print(name)</a:t>
            </a:r>
          </a:p>
        </p:txBody>
      </p:sp>
      <p:sp>
        <p:nvSpPr>
          <p:cNvPr id="11" name="矩形 10">
            <a:extLst>
              <a:ext uri="{FF2B5EF4-FFF2-40B4-BE49-F238E27FC236}">
                <a16:creationId xmlns:a16="http://schemas.microsoft.com/office/drawing/2014/main" id="{C558BCA3-A2F6-4B03-B256-ED7F229F4900}"/>
              </a:ext>
            </a:extLst>
          </p:cNvPr>
          <p:cNvSpPr/>
          <p:nvPr/>
        </p:nvSpPr>
        <p:spPr>
          <a:xfrm>
            <a:off x="9335856" y="5789018"/>
            <a:ext cx="2017943" cy="3821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('Jimi', 'Hendrix')</a:t>
            </a:r>
          </a:p>
        </p:txBody>
      </p:sp>
    </p:spTree>
    <p:extLst>
      <p:ext uri="{BB962C8B-B14F-4D97-AF65-F5344CB8AC3E}">
        <p14:creationId xmlns:p14="http://schemas.microsoft.com/office/powerpoint/2010/main" val="278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BAA4F-58DC-479A-ACAF-F5874766EF0D}"/>
              </a:ext>
            </a:extLst>
          </p:cNvPr>
          <p:cNvSpPr>
            <a:spLocks noGrp="1"/>
          </p:cNvSpPr>
          <p:nvPr>
            <p:ph type="title"/>
          </p:nvPr>
        </p:nvSpPr>
        <p:spPr/>
        <p:txBody>
          <a:bodyPr/>
          <a:lstStyle/>
          <a:p>
            <a:r>
              <a:rPr lang="zh-CN" altLang="en-US" dirty="0"/>
              <a:t>返回值：返回字典</a:t>
            </a:r>
          </a:p>
        </p:txBody>
      </p:sp>
      <p:sp>
        <p:nvSpPr>
          <p:cNvPr id="6" name="内容占位符 5">
            <a:extLst>
              <a:ext uri="{FF2B5EF4-FFF2-40B4-BE49-F238E27FC236}">
                <a16:creationId xmlns:a16="http://schemas.microsoft.com/office/drawing/2014/main" id="{0375372E-7035-45FC-8138-5D595DEC6F1A}"/>
              </a:ext>
            </a:extLst>
          </p:cNvPr>
          <p:cNvSpPr>
            <a:spLocks noGrp="1"/>
          </p:cNvSpPr>
          <p:nvPr>
            <p:ph idx="1"/>
          </p:nvPr>
        </p:nvSpPr>
        <p:spPr/>
        <p:txBody>
          <a:bodyPr>
            <a:normAutofit/>
          </a:bodyPr>
          <a:lstStyle/>
          <a:p>
            <a:r>
              <a:rPr lang="zh-CN" altLang="en-US" dirty="0"/>
              <a:t>函数可以返回任何类型的值，包括列表和字典等复杂的数据结构</a:t>
            </a:r>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4" name="文本框 3">
            <a:extLst>
              <a:ext uri="{FF2B5EF4-FFF2-40B4-BE49-F238E27FC236}">
                <a16:creationId xmlns:a16="http://schemas.microsoft.com/office/drawing/2014/main" id="{75F5C566-DB57-42BB-A2E4-6CF55392D5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6E9BEFF-1FB8-449F-B95A-B3C34E8D692F}"/>
              </a:ext>
            </a:extLst>
          </p:cNvPr>
          <p:cNvSpPr txBox="1"/>
          <p:nvPr/>
        </p:nvSpPr>
        <p:spPr>
          <a:xfrm>
            <a:off x="1087139" y="2391230"/>
            <a:ext cx="8107661" cy="2800767"/>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build_person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 age=''):</a:t>
            </a:r>
          </a:p>
          <a:p>
            <a:r>
              <a:rPr lang="en-US" altLang="zh-CN" sz="2200" dirty="0">
                <a:latin typeface="Times New Roman" panose="02020603050405020304" pitchFamily="18" charset="0"/>
                <a:cs typeface="Times New Roman" panose="02020603050405020304" pitchFamily="18" charset="0"/>
              </a:rPr>
              <a:t>    person = {'first': </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if age:</a:t>
            </a:r>
          </a:p>
          <a:p>
            <a:r>
              <a:rPr lang="en-US" altLang="zh-CN" sz="2200" dirty="0">
                <a:latin typeface="Times New Roman" panose="02020603050405020304" pitchFamily="18" charset="0"/>
                <a:cs typeface="Times New Roman" panose="02020603050405020304" pitchFamily="18" charset="0"/>
              </a:rPr>
              <a:t>        person['age'] = age</a:t>
            </a:r>
          </a:p>
          <a:p>
            <a:r>
              <a:rPr lang="en-US" altLang="zh-CN" sz="2200" dirty="0">
                <a:latin typeface="Times New Roman" panose="02020603050405020304" pitchFamily="18" charset="0"/>
                <a:cs typeface="Times New Roman" panose="02020603050405020304" pitchFamily="18" charset="0"/>
              </a:rPr>
              <a:t>    return person</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musician = </a:t>
            </a:r>
            <a:r>
              <a:rPr lang="en-US" altLang="zh-CN" sz="2200" dirty="0" err="1">
                <a:latin typeface="Times New Roman" panose="02020603050405020304" pitchFamily="18" charset="0"/>
                <a:cs typeface="Times New Roman" panose="02020603050405020304" pitchFamily="18" charset="0"/>
              </a:rPr>
              <a:t>build_person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jimi</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hendrix</a:t>
            </a:r>
            <a:r>
              <a:rPr lang="en-US" altLang="zh-CN" sz="2200" dirty="0">
                <a:latin typeface="Times New Roman" panose="02020603050405020304" pitchFamily="18" charset="0"/>
                <a:cs typeface="Times New Roman" panose="02020603050405020304" pitchFamily="18" charset="0"/>
              </a:rPr>
              <a:t>', age=27)</a:t>
            </a:r>
          </a:p>
          <a:p>
            <a:r>
              <a:rPr lang="en-US" altLang="zh-CN" sz="2200" dirty="0">
                <a:latin typeface="Times New Roman" panose="02020603050405020304" pitchFamily="18" charset="0"/>
                <a:cs typeface="Times New Roman" panose="02020603050405020304" pitchFamily="18" charset="0"/>
              </a:rPr>
              <a:t>print(musician)</a:t>
            </a:r>
          </a:p>
        </p:txBody>
      </p:sp>
      <p:sp>
        <p:nvSpPr>
          <p:cNvPr id="11" name="矩形 10">
            <a:extLst>
              <a:ext uri="{FF2B5EF4-FFF2-40B4-BE49-F238E27FC236}">
                <a16:creationId xmlns:a16="http://schemas.microsoft.com/office/drawing/2014/main" id="{C558BCA3-A2F6-4B03-B256-ED7F229F4900}"/>
              </a:ext>
            </a:extLst>
          </p:cNvPr>
          <p:cNvSpPr/>
          <p:nvPr/>
        </p:nvSpPr>
        <p:spPr>
          <a:xfrm>
            <a:off x="4052656" y="5469076"/>
            <a:ext cx="5142144" cy="341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{'first': '</a:t>
            </a:r>
            <a:r>
              <a:rPr lang="en-US" altLang="zh-CN" sz="2000" dirty="0" err="1"/>
              <a:t>jimi</a:t>
            </a:r>
            <a:r>
              <a:rPr lang="en-US" altLang="zh-CN" sz="2000" dirty="0"/>
              <a:t>', '</a:t>
            </a:r>
            <a:r>
              <a:rPr lang="en-US" altLang="zh-CN" sz="2000" dirty="0" err="1"/>
              <a:t>last_name</a:t>
            </a:r>
            <a:r>
              <a:rPr lang="en-US" altLang="zh-CN" sz="2000" dirty="0"/>
              <a:t>': '</a:t>
            </a:r>
            <a:r>
              <a:rPr lang="en-US" altLang="zh-CN" sz="2000" dirty="0" err="1"/>
              <a:t>hendrix</a:t>
            </a:r>
            <a:r>
              <a:rPr lang="en-US" altLang="zh-CN" sz="2000" dirty="0"/>
              <a:t>', 'age': 27}</a:t>
            </a:r>
          </a:p>
        </p:txBody>
      </p:sp>
    </p:spTree>
    <p:extLst>
      <p:ext uri="{BB962C8B-B14F-4D97-AF65-F5344CB8AC3E}">
        <p14:creationId xmlns:p14="http://schemas.microsoft.com/office/powerpoint/2010/main" val="179858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55CCB-B5DD-4090-8DF5-C46FE1C58931}"/>
              </a:ext>
            </a:extLst>
          </p:cNvPr>
          <p:cNvSpPr>
            <a:spLocks noGrp="1"/>
          </p:cNvSpPr>
          <p:nvPr>
            <p:ph type="title"/>
          </p:nvPr>
        </p:nvSpPr>
        <p:spPr/>
        <p:txBody>
          <a:bodyPr/>
          <a:lstStyle/>
          <a:p>
            <a:r>
              <a:rPr lang="zh-CN" altLang="en-US" dirty="0"/>
              <a:t>传递实参</a:t>
            </a:r>
          </a:p>
        </p:txBody>
      </p:sp>
      <p:sp>
        <p:nvSpPr>
          <p:cNvPr id="3" name="内容占位符 2">
            <a:extLst>
              <a:ext uri="{FF2B5EF4-FFF2-40B4-BE49-F238E27FC236}">
                <a16:creationId xmlns:a16="http://schemas.microsoft.com/office/drawing/2014/main" id="{96F35A21-8C3D-4C49-AE48-64574D96655D}"/>
              </a:ext>
            </a:extLst>
          </p:cNvPr>
          <p:cNvSpPr>
            <a:spLocks noGrp="1"/>
          </p:cNvSpPr>
          <p:nvPr>
            <p:ph idx="1"/>
          </p:nvPr>
        </p:nvSpPr>
        <p:spPr/>
        <p:txBody>
          <a:bodyPr>
            <a:normAutofit/>
          </a:bodyPr>
          <a:lstStyle/>
          <a:p>
            <a:r>
              <a:rPr lang="zh-CN" altLang="en-US" dirty="0"/>
              <a:t>对某些数据类型来说，在函数内部对传入变量所做的修改，会导致函数外的值同时发生修改，产生副作用。</a:t>
            </a:r>
            <a:endParaRPr lang="en-US" altLang="zh-CN" dirty="0"/>
          </a:p>
          <a:p>
            <a:pPr lvl="1"/>
            <a:r>
              <a:rPr lang="zh-CN" altLang="en-US" dirty="0"/>
              <a:t>在目前学过的类型中，</a:t>
            </a:r>
            <a:r>
              <a:rPr lang="zh-CN" altLang="en-US" dirty="0">
                <a:solidFill>
                  <a:srgbClr val="FF0000"/>
                </a:solidFill>
              </a:rPr>
              <a:t>列表</a:t>
            </a:r>
            <a:r>
              <a:rPr lang="zh-CN" altLang="en-US" dirty="0"/>
              <a:t>和</a:t>
            </a:r>
            <a:r>
              <a:rPr lang="zh-CN" altLang="en-US" dirty="0">
                <a:solidFill>
                  <a:srgbClr val="FF0000"/>
                </a:solidFill>
              </a:rPr>
              <a:t>字典</a:t>
            </a:r>
            <a:r>
              <a:rPr lang="zh-CN" altLang="en-US" dirty="0"/>
              <a:t>符合这种情况</a:t>
            </a:r>
            <a:endParaRPr lang="en-US" altLang="zh-CN" dirty="0"/>
          </a:p>
          <a:p>
            <a:endParaRPr lang="en-US" altLang="zh-CN" dirty="0"/>
          </a:p>
          <a:p>
            <a:r>
              <a:rPr lang="zh-CN" altLang="en-US" dirty="0"/>
              <a:t>对于数值、字符串等，可通过返回值将函数内的值传至函数外。</a:t>
            </a:r>
            <a:endParaRPr lang="en-US" altLang="zh-CN" dirty="0"/>
          </a:p>
        </p:txBody>
      </p:sp>
    </p:spTree>
    <p:extLst>
      <p:ext uri="{BB962C8B-B14F-4D97-AF65-F5344CB8AC3E}">
        <p14:creationId xmlns:p14="http://schemas.microsoft.com/office/powerpoint/2010/main" val="265118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54885-2C89-4B2B-B116-DDDA0876382C}"/>
              </a:ext>
            </a:extLst>
          </p:cNvPr>
          <p:cNvSpPr>
            <a:spLocks noGrp="1"/>
          </p:cNvSpPr>
          <p:nvPr>
            <p:ph type="title"/>
          </p:nvPr>
        </p:nvSpPr>
        <p:spPr/>
        <p:txBody>
          <a:bodyPr/>
          <a:lstStyle/>
          <a:p>
            <a:r>
              <a:rPr lang="zh-CN" altLang="en-US" dirty="0"/>
              <a:t>参考资料与建议阅读</a:t>
            </a:r>
          </a:p>
        </p:txBody>
      </p:sp>
      <p:sp>
        <p:nvSpPr>
          <p:cNvPr id="3" name="内容占位符 2">
            <a:extLst>
              <a:ext uri="{FF2B5EF4-FFF2-40B4-BE49-F238E27FC236}">
                <a16:creationId xmlns:a16="http://schemas.microsoft.com/office/drawing/2014/main" id="{F637B3CD-32A4-46DD-A02D-B2E9FD44EE1E}"/>
              </a:ext>
            </a:extLst>
          </p:cNvPr>
          <p:cNvSpPr>
            <a:spLocks noGrp="1"/>
          </p:cNvSpPr>
          <p:nvPr>
            <p:ph idx="1"/>
          </p:nvPr>
        </p:nvSpPr>
        <p:spPr/>
        <p:txBody>
          <a:bodyPr/>
          <a:lstStyle/>
          <a:p>
            <a:r>
              <a:rPr lang="en-US" altLang="zh-CN" dirty="0"/>
              <a:t>《Python</a:t>
            </a:r>
            <a:r>
              <a:rPr lang="zh-CN" altLang="en-US" dirty="0"/>
              <a:t>编程：从入门到实践</a:t>
            </a:r>
            <a:r>
              <a:rPr lang="en-US" altLang="zh-CN" dirty="0"/>
              <a:t>》</a:t>
            </a:r>
          </a:p>
          <a:p>
            <a:r>
              <a:rPr lang="en-US" altLang="zh-CN" dirty="0"/>
              <a:t>《</a:t>
            </a:r>
            <a:r>
              <a:rPr lang="zh-CN" altLang="en-US" dirty="0"/>
              <a:t>人工智能（第</a:t>
            </a:r>
            <a:r>
              <a:rPr lang="en-US" altLang="zh-CN" dirty="0"/>
              <a:t>3</a:t>
            </a:r>
            <a:r>
              <a:rPr lang="zh-CN" altLang="en-US" dirty="0"/>
              <a:t>版）</a:t>
            </a:r>
            <a:r>
              <a:rPr lang="en-US" altLang="zh-CN" dirty="0"/>
              <a:t>》</a:t>
            </a:r>
            <a:r>
              <a:rPr lang="zh-CN" altLang="en-US" dirty="0"/>
              <a:t>附录</a:t>
            </a:r>
            <a:r>
              <a:rPr lang="en-US" altLang="zh-CN" dirty="0"/>
              <a:t>A</a:t>
            </a:r>
          </a:p>
          <a:p>
            <a:r>
              <a:rPr lang="en-US" altLang="zh-CN" dirty="0">
                <a:hlinkClick r:id="rId3"/>
              </a:rPr>
              <a:t>https://www.python.org</a:t>
            </a:r>
            <a:endParaRPr lang="en-US" altLang="zh-CN" dirty="0"/>
          </a:p>
          <a:p>
            <a:r>
              <a:rPr lang="en-US" altLang="zh-CN" dirty="0">
                <a:hlinkClick r:id="rId4"/>
              </a:rPr>
              <a:t>https://www.runoob.com/python3/python3-tutorial.html</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013460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55CCB-B5DD-4090-8DF5-C46FE1C58931}"/>
              </a:ext>
            </a:extLst>
          </p:cNvPr>
          <p:cNvSpPr>
            <a:spLocks noGrp="1"/>
          </p:cNvSpPr>
          <p:nvPr>
            <p:ph type="title"/>
          </p:nvPr>
        </p:nvSpPr>
        <p:spPr/>
        <p:txBody>
          <a:bodyPr/>
          <a:lstStyle/>
          <a:p>
            <a:r>
              <a:rPr lang="zh-CN" altLang="en-US" dirty="0"/>
              <a:t>传递列表</a:t>
            </a:r>
          </a:p>
        </p:txBody>
      </p:sp>
      <p:sp>
        <p:nvSpPr>
          <p:cNvPr id="3" name="内容占位符 2">
            <a:extLst>
              <a:ext uri="{FF2B5EF4-FFF2-40B4-BE49-F238E27FC236}">
                <a16:creationId xmlns:a16="http://schemas.microsoft.com/office/drawing/2014/main" id="{96F35A21-8C3D-4C49-AE48-64574D96655D}"/>
              </a:ext>
            </a:extLst>
          </p:cNvPr>
          <p:cNvSpPr>
            <a:spLocks noGrp="1"/>
          </p:cNvSpPr>
          <p:nvPr>
            <p:ph idx="1"/>
          </p:nvPr>
        </p:nvSpPr>
        <p:spPr/>
        <p:txBody>
          <a:bodyPr/>
          <a:lstStyle/>
          <a:p>
            <a:r>
              <a:rPr lang="zh-CN" altLang="en-US" dirty="0"/>
              <a:t>将列表传递给函数</a:t>
            </a:r>
            <a:endParaRPr lang="en-US" altLang="zh-CN" dirty="0"/>
          </a:p>
          <a:p>
            <a:endParaRPr lang="zh-CN" altLang="en-US" dirty="0"/>
          </a:p>
        </p:txBody>
      </p:sp>
      <p:sp>
        <p:nvSpPr>
          <p:cNvPr id="4" name="文本框 3">
            <a:extLst>
              <a:ext uri="{FF2B5EF4-FFF2-40B4-BE49-F238E27FC236}">
                <a16:creationId xmlns:a16="http://schemas.microsoft.com/office/drawing/2014/main" id="{2CB6D3B9-0177-485D-82A0-277BBCFF89E9}"/>
              </a:ext>
            </a:extLst>
          </p:cNvPr>
          <p:cNvSpPr txBox="1"/>
          <p:nvPr/>
        </p:nvSpPr>
        <p:spPr>
          <a:xfrm>
            <a:off x="1087139" y="2391230"/>
            <a:ext cx="5516861" cy="2462213"/>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greet_users</a:t>
            </a:r>
            <a:r>
              <a:rPr lang="en-US" altLang="zh-CN" sz="2200" dirty="0">
                <a:latin typeface="Times New Roman" panose="02020603050405020304" pitchFamily="18" charset="0"/>
                <a:cs typeface="Times New Roman" panose="02020603050405020304" pitchFamily="18" charset="0"/>
              </a:rPr>
              <a:t>(names):</a:t>
            </a:r>
          </a:p>
          <a:p>
            <a:r>
              <a:rPr lang="en-US" altLang="zh-CN" sz="2200" dirty="0">
                <a:latin typeface="Times New Roman" panose="02020603050405020304" pitchFamily="18" charset="0"/>
                <a:cs typeface="Times New Roman" panose="02020603050405020304" pitchFamily="18" charset="0"/>
              </a:rPr>
              <a:t>    for name in names:</a:t>
            </a:r>
          </a:p>
          <a:p>
            <a:r>
              <a:rPr lang="en-US" altLang="zh-CN" sz="2200" dirty="0">
                <a:latin typeface="Times New Roman" panose="02020603050405020304" pitchFamily="18" charset="0"/>
                <a:cs typeface="Times New Roman" panose="02020603050405020304" pitchFamily="18" charset="0"/>
              </a:rPr>
              <a:t>        msg = "Hello, " + </a:t>
            </a:r>
            <a:r>
              <a:rPr lang="en-US" altLang="zh-CN" sz="2200" dirty="0" err="1">
                <a:latin typeface="Times New Roman" panose="02020603050405020304" pitchFamily="18" charset="0"/>
                <a:cs typeface="Times New Roman" panose="02020603050405020304" pitchFamily="18" charset="0"/>
              </a:rPr>
              <a:t>name.title</a:t>
            </a:r>
            <a:r>
              <a:rPr lang="en-US" altLang="zh-CN" sz="2200" dirty="0">
                <a:latin typeface="Times New Roman" panose="02020603050405020304" pitchFamily="18" charset="0"/>
                <a:cs typeface="Times New Roman" panose="02020603050405020304" pitchFamily="18" charset="0"/>
              </a:rPr>
              <a:t>() + "!"</a:t>
            </a:r>
          </a:p>
          <a:p>
            <a:r>
              <a:rPr lang="en-US" altLang="zh-CN" sz="2200" dirty="0">
                <a:latin typeface="Times New Roman" panose="02020603050405020304" pitchFamily="18" charset="0"/>
                <a:cs typeface="Times New Roman" panose="02020603050405020304" pitchFamily="18" charset="0"/>
              </a:rPr>
              <a:t>        print(msg)</a:t>
            </a:r>
          </a:p>
          <a:p>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usernames = ['</a:t>
            </a:r>
            <a:r>
              <a:rPr lang="en-US" altLang="zh-CN" sz="2200" dirty="0" err="1">
                <a:latin typeface="Times New Roman" panose="02020603050405020304" pitchFamily="18" charset="0"/>
                <a:cs typeface="Times New Roman" panose="02020603050405020304" pitchFamily="18" charset="0"/>
              </a:rPr>
              <a:t>hannah</a:t>
            </a:r>
            <a:r>
              <a:rPr lang="en-US" altLang="zh-CN" sz="2200" dirty="0">
                <a:latin typeface="Times New Roman" panose="02020603050405020304" pitchFamily="18" charset="0"/>
                <a:cs typeface="Times New Roman" panose="02020603050405020304" pitchFamily="18" charset="0"/>
              </a:rPr>
              <a:t>', 'ty', '</a:t>
            </a:r>
            <a:r>
              <a:rPr lang="en-US" altLang="zh-CN" sz="2200" dirty="0" err="1">
                <a:latin typeface="Times New Roman" panose="02020603050405020304" pitchFamily="18" charset="0"/>
                <a:cs typeface="Times New Roman" panose="02020603050405020304" pitchFamily="18" charset="0"/>
              </a:rPr>
              <a:t>margot</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greet_users</a:t>
            </a:r>
            <a:r>
              <a:rPr lang="en-US" altLang="zh-CN" sz="2200" dirty="0">
                <a:latin typeface="Times New Roman" panose="02020603050405020304" pitchFamily="18" charset="0"/>
                <a:cs typeface="Times New Roman" panose="02020603050405020304" pitchFamily="18" charset="0"/>
              </a:rPr>
              <a:t>(usernames)</a:t>
            </a:r>
          </a:p>
        </p:txBody>
      </p:sp>
      <p:sp>
        <p:nvSpPr>
          <p:cNvPr id="5" name="矩形 4">
            <a:extLst>
              <a:ext uri="{FF2B5EF4-FFF2-40B4-BE49-F238E27FC236}">
                <a16:creationId xmlns:a16="http://schemas.microsoft.com/office/drawing/2014/main" id="{190849AB-0851-4893-BD00-F5F14640EC76}"/>
              </a:ext>
            </a:extLst>
          </p:cNvPr>
          <p:cNvSpPr/>
          <p:nvPr/>
        </p:nvSpPr>
        <p:spPr>
          <a:xfrm>
            <a:off x="7087956" y="3829644"/>
            <a:ext cx="2043344" cy="10237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sz="2000" dirty="0"/>
              <a:t>Hello, Hannah!</a:t>
            </a:r>
          </a:p>
          <a:p>
            <a:r>
              <a:rPr lang="it-IT" altLang="zh-CN" sz="2000" dirty="0"/>
              <a:t>Hello, Ty!</a:t>
            </a:r>
          </a:p>
          <a:p>
            <a:r>
              <a:rPr lang="it-IT" altLang="zh-CN" sz="2000" dirty="0"/>
              <a:t>Hello, Margot!</a:t>
            </a:r>
            <a:endParaRPr lang="en-US" altLang="zh-CN" sz="2000" dirty="0"/>
          </a:p>
        </p:txBody>
      </p:sp>
      <p:sp>
        <p:nvSpPr>
          <p:cNvPr id="6" name="文本框 5">
            <a:extLst>
              <a:ext uri="{FF2B5EF4-FFF2-40B4-BE49-F238E27FC236}">
                <a16:creationId xmlns:a16="http://schemas.microsoft.com/office/drawing/2014/main" id="{21B62EB0-780F-45BF-8716-B8F7EE370864}"/>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55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55CCB-B5DD-4090-8DF5-C46FE1C58931}"/>
              </a:ext>
            </a:extLst>
          </p:cNvPr>
          <p:cNvSpPr>
            <a:spLocks noGrp="1"/>
          </p:cNvSpPr>
          <p:nvPr>
            <p:ph type="title"/>
          </p:nvPr>
        </p:nvSpPr>
        <p:spPr/>
        <p:txBody>
          <a:bodyPr/>
          <a:lstStyle/>
          <a:p>
            <a:r>
              <a:rPr lang="zh-CN" altLang="en-US" dirty="0"/>
              <a:t>传递列表：在函数中修改列表</a:t>
            </a:r>
          </a:p>
        </p:txBody>
      </p:sp>
      <p:sp>
        <p:nvSpPr>
          <p:cNvPr id="3" name="内容占位符 2">
            <a:extLst>
              <a:ext uri="{FF2B5EF4-FFF2-40B4-BE49-F238E27FC236}">
                <a16:creationId xmlns:a16="http://schemas.microsoft.com/office/drawing/2014/main" id="{96F35A21-8C3D-4C49-AE48-64574D96655D}"/>
              </a:ext>
            </a:extLst>
          </p:cNvPr>
          <p:cNvSpPr>
            <a:spLocks noGrp="1"/>
          </p:cNvSpPr>
          <p:nvPr>
            <p:ph idx="1"/>
          </p:nvPr>
        </p:nvSpPr>
        <p:spPr/>
        <p:txBody>
          <a:bodyPr/>
          <a:lstStyle/>
          <a:p>
            <a:r>
              <a:rPr lang="zh-CN" altLang="en-US" dirty="0"/>
              <a:t>在函数中对传入列表所做的任何修改都是永久性的</a:t>
            </a:r>
          </a:p>
        </p:txBody>
      </p:sp>
      <p:sp>
        <p:nvSpPr>
          <p:cNvPr id="4" name="文本框 3">
            <a:extLst>
              <a:ext uri="{FF2B5EF4-FFF2-40B4-BE49-F238E27FC236}">
                <a16:creationId xmlns:a16="http://schemas.microsoft.com/office/drawing/2014/main" id="{2CB6D3B9-0177-485D-82A0-277BBCFF89E9}"/>
              </a:ext>
            </a:extLst>
          </p:cNvPr>
          <p:cNvSpPr txBox="1"/>
          <p:nvPr/>
        </p:nvSpPr>
        <p:spPr>
          <a:xfrm>
            <a:off x="1087139" y="2391230"/>
            <a:ext cx="8298161" cy="3816429"/>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print_models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unprinted_designs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completed_models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while </a:t>
            </a:r>
            <a:r>
              <a:rPr lang="en-US" altLang="zh-CN" sz="2200" dirty="0" err="1">
                <a:latin typeface="Times New Roman" panose="02020603050405020304" pitchFamily="18" charset="0"/>
                <a:cs typeface="Times New Roman" panose="02020603050405020304" pitchFamily="18" charset="0"/>
              </a:rPr>
              <a:t>unprinted_designs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current_design</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unprinted_designs.pop</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print("Printing model: " + </a:t>
            </a:r>
            <a:r>
              <a:rPr lang="en-US" altLang="zh-CN" sz="2200" dirty="0" err="1">
                <a:latin typeface="Times New Roman" panose="02020603050405020304" pitchFamily="18" charset="0"/>
                <a:cs typeface="Times New Roman" panose="02020603050405020304" pitchFamily="18" charset="0"/>
              </a:rPr>
              <a:t>current_design</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completed_models.append</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current_design</a:t>
            </a:r>
            <a:r>
              <a:rPr lang="en-US" altLang="zh-CN" sz="2200" dirty="0">
                <a:latin typeface="Times New Roman" panose="02020603050405020304" pitchFamily="18" charset="0"/>
                <a:cs typeface="Times New Roman" panose="02020603050405020304" pitchFamily="18" charset="0"/>
              </a:rPr>
              <a:t>)</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unprinted_designs</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iphone</a:t>
            </a:r>
            <a:r>
              <a:rPr lang="en-US" altLang="zh-CN" sz="2200" dirty="0">
                <a:latin typeface="Times New Roman" panose="02020603050405020304" pitchFamily="18" charset="0"/>
                <a:cs typeface="Times New Roman" panose="02020603050405020304" pitchFamily="18" charset="0"/>
              </a:rPr>
              <a:t> case', 'robot pendant', 'dodecahedron']</a:t>
            </a:r>
          </a:p>
          <a:p>
            <a:r>
              <a:rPr lang="en-US" altLang="zh-CN" sz="2200" dirty="0" err="1">
                <a:latin typeface="Times New Roman" panose="02020603050405020304" pitchFamily="18" charset="0"/>
                <a:cs typeface="Times New Roman" panose="02020603050405020304" pitchFamily="18" charset="0"/>
              </a:rPr>
              <a:t>completed_models</a:t>
            </a:r>
            <a:r>
              <a:rPr lang="en-US" altLang="zh-CN" sz="2200" dirty="0">
                <a:latin typeface="Times New Roman" panose="02020603050405020304" pitchFamily="18" charset="0"/>
                <a:cs typeface="Times New Roman" panose="02020603050405020304" pitchFamily="18" charset="0"/>
              </a:rPr>
              <a:t> = []</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print_models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unprinted_designs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completed_models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print("The following models have been printed:\n", </a:t>
            </a:r>
            <a:r>
              <a:rPr lang="en-US" altLang="zh-CN" sz="2200" dirty="0" err="1">
                <a:latin typeface="Times New Roman" panose="02020603050405020304" pitchFamily="18" charset="0"/>
                <a:cs typeface="Times New Roman" panose="02020603050405020304" pitchFamily="18" charset="0"/>
              </a:rPr>
              <a:t>completed_models</a:t>
            </a:r>
            <a:r>
              <a:rPr lang="en-US" altLang="zh-CN" sz="22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190849AB-0851-4893-BD00-F5F14640EC76}"/>
              </a:ext>
            </a:extLst>
          </p:cNvPr>
          <p:cNvSpPr/>
          <p:nvPr/>
        </p:nvSpPr>
        <p:spPr>
          <a:xfrm>
            <a:off x="7226300" y="2963818"/>
            <a:ext cx="4927600" cy="13825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zh-CN" dirty="0"/>
              <a:t>Printing model: dodecahedron</a:t>
            </a:r>
          </a:p>
          <a:p>
            <a:r>
              <a:rPr lang="it-IT" altLang="zh-CN" dirty="0"/>
              <a:t>Printing model: robot pendant</a:t>
            </a:r>
          </a:p>
          <a:p>
            <a:r>
              <a:rPr lang="it-IT" altLang="zh-CN" dirty="0"/>
              <a:t>Printing model: iphone case</a:t>
            </a:r>
          </a:p>
          <a:p>
            <a:r>
              <a:rPr lang="it-IT" altLang="zh-CN" dirty="0"/>
              <a:t>The following models have been printed:</a:t>
            </a:r>
          </a:p>
          <a:p>
            <a:r>
              <a:rPr lang="it-IT" altLang="zh-CN" dirty="0"/>
              <a:t> ['dodecahedron', 'robot pendant', 'iphone case']</a:t>
            </a:r>
            <a:endParaRPr lang="en-US" altLang="zh-CN" dirty="0"/>
          </a:p>
        </p:txBody>
      </p:sp>
      <p:sp>
        <p:nvSpPr>
          <p:cNvPr id="6" name="文本框 5">
            <a:extLst>
              <a:ext uri="{FF2B5EF4-FFF2-40B4-BE49-F238E27FC236}">
                <a16:creationId xmlns:a16="http://schemas.microsoft.com/office/drawing/2014/main" id="{EFC18A88-5DFB-4372-ABDA-53513D05589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43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55CCB-B5DD-4090-8DF5-C46FE1C58931}"/>
              </a:ext>
            </a:extLst>
          </p:cNvPr>
          <p:cNvSpPr>
            <a:spLocks noGrp="1"/>
          </p:cNvSpPr>
          <p:nvPr>
            <p:ph type="title"/>
          </p:nvPr>
        </p:nvSpPr>
        <p:spPr/>
        <p:txBody>
          <a:bodyPr/>
          <a:lstStyle/>
          <a:p>
            <a:r>
              <a:rPr lang="zh-CN" altLang="en-US" dirty="0"/>
              <a:t>传递列表：防止函数修改列表</a:t>
            </a:r>
          </a:p>
        </p:txBody>
      </p:sp>
      <p:sp>
        <p:nvSpPr>
          <p:cNvPr id="3" name="内容占位符 2">
            <a:extLst>
              <a:ext uri="{FF2B5EF4-FFF2-40B4-BE49-F238E27FC236}">
                <a16:creationId xmlns:a16="http://schemas.microsoft.com/office/drawing/2014/main" id="{96F35A21-8C3D-4C49-AE48-64574D96655D}"/>
              </a:ext>
            </a:extLst>
          </p:cNvPr>
          <p:cNvSpPr>
            <a:spLocks noGrp="1"/>
          </p:cNvSpPr>
          <p:nvPr>
            <p:ph idx="1"/>
          </p:nvPr>
        </p:nvSpPr>
        <p:spPr/>
        <p:txBody>
          <a:bodyPr/>
          <a:lstStyle/>
          <a:p>
            <a:r>
              <a:rPr lang="zh-CN" altLang="en-US" dirty="0"/>
              <a:t>有时候，需要防止函数修改列表。</a:t>
            </a:r>
            <a:endParaRPr lang="en-US" altLang="zh-CN" dirty="0"/>
          </a:p>
          <a:p>
            <a:r>
              <a:rPr lang="zh-CN" altLang="en-US" dirty="0"/>
              <a:t>向函数传递列表副本，可保留函数外原始列表的内容：</a:t>
            </a:r>
            <a:endParaRPr lang="en-US" altLang="zh-CN" dirty="0"/>
          </a:p>
          <a:p>
            <a:endParaRPr lang="en-US" altLang="zh-CN"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function_name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list_name</a:t>
            </a:r>
            <a:r>
              <a:rPr lang="en-US" altLang="zh-CN"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利用切片创建副本</a:t>
            </a:r>
            <a:endParaRPr lang="en-US" altLang="zh-CN" dirty="0">
              <a:latin typeface="Times New Roman" panose="02020603050405020304" pitchFamily="18" charset="0"/>
              <a:cs typeface="Times New Roman" panose="02020603050405020304" pitchFamily="18" charset="0"/>
            </a:endParaRPr>
          </a:p>
          <a:p>
            <a:r>
              <a:rPr lang="zh-CN" altLang="en-US" dirty="0"/>
              <a:t>除非有充分的理由需要传递副本，否则还是应该将原始列表传递给函数。</a:t>
            </a:r>
            <a:endParaRPr lang="en-US" altLang="zh-CN" dirty="0"/>
          </a:p>
          <a:p>
            <a:pPr lvl="1"/>
            <a:r>
              <a:rPr lang="zh-CN" altLang="en-US" dirty="0"/>
              <a:t>避免花时间和内存创建副本，从而提高效率</a:t>
            </a:r>
            <a:endParaRPr lang="en-US" altLang="zh-CN" dirty="0"/>
          </a:p>
          <a:p>
            <a:pPr lvl="1"/>
            <a:r>
              <a:rPr lang="zh-CN" altLang="en-US" dirty="0"/>
              <a:t>在处理大型列表时尤其如此</a:t>
            </a:r>
          </a:p>
        </p:txBody>
      </p:sp>
      <p:sp>
        <p:nvSpPr>
          <p:cNvPr id="7" name="文本框 6">
            <a:extLst>
              <a:ext uri="{FF2B5EF4-FFF2-40B4-BE49-F238E27FC236}">
                <a16:creationId xmlns:a16="http://schemas.microsoft.com/office/drawing/2014/main" id="{3687E4A8-4D11-4703-BF87-7EE7A8311793}"/>
              </a:ext>
            </a:extLst>
          </p:cNvPr>
          <p:cNvSpPr txBox="1"/>
          <p:nvPr/>
        </p:nvSpPr>
        <p:spPr>
          <a:xfrm>
            <a:off x="1303039" y="2845422"/>
            <a:ext cx="8298161" cy="430887"/>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print_models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unprinted_designs</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completed_models</a:t>
            </a:r>
            <a:r>
              <a:rPr lang="en-US" altLang="zh-CN"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11124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8AA87-F19E-4A9D-B816-E4C13C99F50D}"/>
              </a:ext>
            </a:extLst>
          </p:cNvPr>
          <p:cNvSpPr>
            <a:spLocks noGrp="1"/>
          </p:cNvSpPr>
          <p:nvPr>
            <p:ph type="title"/>
          </p:nvPr>
        </p:nvSpPr>
        <p:spPr/>
        <p:txBody>
          <a:bodyPr/>
          <a:lstStyle/>
          <a:p>
            <a:r>
              <a:rPr lang="zh-CN" altLang="en-US" dirty="0"/>
              <a:t>传递任意数量的实参</a:t>
            </a:r>
          </a:p>
        </p:txBody>
      </p:sp>
      <p:sp>
        <p:nvSpPr>
          <p:cNvPr id="3" name="内容占位符 2">
            <a:extLst>
              <a:ext uri="{FF2B5EF4-FFF2-40B4-BE49-F238E27FC236}">
                <a16:creationId xmlns:a16="http://schemas.microsoft.com/office/drawing/2014/main" id="{939EB7AD-E0DE-4683-9541-79D54248B9AB}"/>
              </a:ext>
            </a:extLst>
          </p:cNvPr>
          <p:cNvSpPr>
            <a:spLocks noGrp="1"/>
          </p:cNvSpPr>
          <p:nvPr>
            <p:ph idx="1"/>
          </p:nvPr>
        </p:nvSpPr>
        <p:spPr>
          <a:xfrm>
            <a:off x="838200" y="1825624"/>
            <a:ext cx="10515600" cy="4895809"/>
          </a:xfrm>
        </p:spPr>
        <p:txBody>
          <a:bodyPr>
            <a:normAutofit lnSpcReduction="10000"/>
          </a:bodyPr>
          <a:lstStyle/>
          <a:p>
            <a:r>
              <a:rPr lang="zh-CN" altLang="en-US" dirty="0"/>
              <a:t>形参前加</a:t>
            </a:r>
            <a:r>
              <a:rPr lang="en-US" altLang="zh-CN" dirty="0"/>
              <a:t>*</a:t>
            </a:r>
            <a:r>
              <a:rPr lang="zh-CN" altLang="en-US" dirty="0"/>
              <a:t>号，可传递任意数量的实参</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r>
              <a:rPr lang="zh-CN" altLang="en-US" dirty="0"/>
              <a:t>结合使用位置实参和任意数量实参</a:t>
            </a:r>
            <a:endParaRPr lang="en-US" altLang="zh-CN" dirty="0"/>
          </a:p>
          <a:p>
            <a:pPr marL="0" indent="0">
              <a:buNone/>
            </a:pPr>
            <a:r>
              <a:rPr lang="en-US" altLang="zh-CN" dirty="0"/>
              <a:t> </a:t>
            </a:r>
          </a:p>
        </p:txBody>
      </p:sp>
      <p:sp>
        <p:nvSpPr>
          <p:cNvPr id="4" name="文本框 3">
            <a:extLst>
              <a:ext uri="{FF2B5EF4-FFF2-40B4-BE49-F238E27FC236}">
                <a16:creationId xmlns:a16="http://schemas.microsoft.com/office/drawing/2014/main" id="{11645A26-891B-4B79-BB18-208F44AD44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680B4BC-E295-4C23-B419-0BB19DAF47D2}"/>
              </a:ext>
            </a:extLst>
          </p:cNvPr>
          <p:cNvSpPr txBox="1"/>
          <p:nvPr/>
        </p:nvSpPr>
        <p:spPr>
          <a:xfrm>
            <a:off x="1063388" y="2331738"/>
            <a:ext cx="5218658" cy="313932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make_pizza</a:t>
            </a:r>
            <a:r>
              <a:rPr lang="en-US" altLang="zh-CN" sz="2200" dirty="0">
                <a:latin typeface="Times New Roman" panose="02020603050405020304" pitchFamily="18" charset="0"/>
                <a:cs typeface="Times New Roman" panose="02020603050405020304" pitchFamily="18" charset="0"/>
              </a:rPr>
              <a:t>(*toppings):</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nMaking</a:t>
            </a:r>
            <a:r>
              <a:rPr lang="en-US" altLang="zh-CN" sz="2200" dirty="0">
                <a:latin typeface="Times New Roman" panose="02020603050405020304" pitchFamily="18" charset="0"/>
                <a:cs typeface="Times New Roman" panose="02020603050405020304" pitchFamily="18" charset="0"/>
              </a:rPr>
              <a:t> a pizza ...")</a:t>
            </a:r>
          </a:p>
          <a:p>
            <a:r>
              <a:rPr lang="en-US" altLang="zh-CN" sz="2200" dirty="0">
                <a:latin typeface="Times New Roman" panose="02020603050405020304" pitchFamily="18" charset="0"/>
                <a:cs typeface="Times New Roman" panose="02020603050405020304" pitchFamily="18" charset="0"/>
              </a:rPr>
              <a:t>    print("Toppings:")</a:t>
            </a:r>
          </a:p>
          <a:p>
            <a:r>
              <a:rPr lang="en-US" altLang="zh-CN" sz="2200" dirty="0">
                <a:latin typeface="Times New Roman" panose="02020603050405020304" pitchFamily="18" charset="0"/>
                <a:cs typeface="Times New Roman" panose="02020603050405020304" pitchFamily="18" charset="0"/>
              </a:rPr>
              <a:t>    for topping in toppings:</a:t>
            </a:r>
          </a:p>
          <a:p>
            <a:r>
              <a:rPr lang="en-US" altLang="zh-CN" sz="2200" dirty="0">
                <a:latin typeface="Times New Roman" panose="02020603050405020304" pitchFamily="18" charset="0"/>
                <a:cs typeface="Times New Roman" panose="02020603050405020304" pitchFamily="18" charset="0"/>
              </a:rPr>
              <a:t>        print("- " + topping)</a:t>
            </a:r>
          </a:p>
          <a:p>
            <a:r>
              <a:rPr lang="en-US" altLang="zh-CN" sz="2200" dirty="0">
                <a:latin typeface="Times New Roman" panose="02020603050405020304" pitchFamily="18" charset="0"/>
                <a:cs typeface="Times New Roman" panose="02020603050405020304" pitchFamily="18" charset="0"/>
              </a:rPr>
              <a:t>    print(toppings)</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make_pizza</a:t>
            </a:r>
            <a:r>
              <a:rPr lang="en-US" altLang="zh-CN" sz="2200" dirty="0">
                <a:latin typeface="Times New Roman" panose="02020603050405020304" pitchFamily="18" charset="0"/>
                <a:cs typeface="Times New Roman" panose="02020603050405020304" pitchFamily="18" charset="0"/>
              </a:rPr>
              <a:t>('pepperoni')</a:t>
            </a:r>
          </a:p>
          <a:p>
            <a:r>
              <a:rPr lang="en-US" altLang="zh-CN" sz="2200" dirty="0" err="1">
                <a:latin typeface="Times New Roman" panose="02020603050405020304" pitchFamily="18" charset="0"/>
                <a:cs typeface="Times New Roman" panose="02020603050405020304" pitchFamily="18" charset="0"/>
              </a:rPr>
              <a:t>make_pizza</a:t>
            </a:r>
            <a:r>
              <a:rPr lang="en-US" altLang="zh-CN" sz="2200" dirty="0">
                <a:latin typeface="Times New Roman" panose="02020603050405020304" pitchFamily="18" charset="0"/>
                <a:cs typeface="Times New Roman" panose="02020603050405020304" pitchFamily="18" charset="0"/>
              </a:rPr>
              <a:t>('mushrooms', 'peppers', 'cheese')</a:t>
            </a:r>
          </a:p>
        </p:txBody>
      </p:sp>
      <p:sp>
        <p:nvSpPr>
          <p:cNvPr id="6" name="矩形 5">
            <a:extLst>
              <a:ext uri="{FF2B5EF4-FFF2-40B4-BE49-F238E27FC236}">
                <a16:creationId xmlns:a16="http://schemas.microsoft.com/office/drawing/2014/main" id="{A3B054EE-4217-4E7A-AE76-F43640586348}"/>
              </a:ext>
            </a:extLst>
          </p:cNvPr>
          <p:cNvSpPr/>
          <p:nvPr/>
        </p:nvSpPr>
        <p:spPr>
          <a:xfrm>
            <a:off x="6797907" y="2331737"/>
            <a:ext cx="3515540"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Making a pizza ...</a:t>
            </a:r>
          </a:p>
          <a:p>
            <a:r>
              <a:rPr lang="en-US" altLang="zh-CN" dirty="0"/>
              <a:t>Toppings:</a:t>
            </a:r>
          </a:p>
          <a:p>
            <a:r>
              <a:rPr lang="en-US" altLang="zh-CN" dirty="0"/>
              <a:t>- pepperoni</a:t>
            </a:r>
          </a:p>
          <a:p>
            <a:r>
              <a:rPr lang="en-US" altLang="zh-CN" dirty="0"/>
              <a:t>('pepperoni',)</a:t>
            </a:r>
          </a:p>
          <a:p>
            <a:endParaRPr lang="en-US" altLang="zh-CN" dirty="0"/>
          </a:p>
          <a:p>
            <a:r>
              <a:rPr lang="en-US" altLang="zh-CN" dirty="0"/>
              <a:t>Making a pizza ...</a:t>
            </a:r>
          </a:p>
          <a:p>
            <a:r>
              <a:rPr lang="en-US" altLang="zh-CN" dirty="0"/>
              <a:t>Toppings:</a:t>
            </a:r>
          </a:p>
          <a:p>
            <a:r>
              <a:rPr lang="en-US" altLang="zh-CN" dirty="0"/>
              <a:t>- mushrooms</a:t>
            </a:r>
          </a:p>
          <a:p>
            <a:r>
              <a:rPr lang="en-US" altLang="zh-CN" dirty="0"/>
              <a:t>- peppers</a:t>
            </a:r>
          </a:p>
          <a:p>
            <a:r>
              <a:rPr lang="en-US" altLang="zh-CN" dirty="0"/>
              <a:t>- cheese</a:t>
            </a:r>
          </a:p>
          <a:p>
            <a:r>
              <a:rPr lang="en-US" altLang="zh-CN" dirty="0"/>
              <a:t>('mushrooms', 'peppers', 'cheese')</a:t>
            </a:r>
          </a:p>
        </p:txBody>
      </p:sp>
      <p:sp>
        <p:nvSpPr>
          <p:cNvPr id="8" name="文本框 7">
            <a:extLst>
              <a:ext uri="{FF2B5EF4-FFF2-40B4-BE49-F238E27FC236}">
                <a16:creationId xmlns:a16="http://schemas.microsoft.com/office/drawing/2014/main" id="{5F3020D9-8A4F-47DB-9879-6B63DB8380ED}"/>
              </a:ext>
            </a:extLst>
          </p:cNvPr>
          <p:cNvSpPr txBox="1"/>
          <p:nvPr/>
        </p:nvSpPr>
        <p:spPr>
          <a:xfrm>
            <a:off x="1063388" y="6061988"/>
            <a:ext cx="5218658" cy="430887"/>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make_pizza</a:t>
            </a:r>
            <a:r>
              <a:rPr lang="en-US" altLang="zh-CN" sz="2200" dirty="0">
                <a:latin typeface="Times New Roman" panose="02020603050405020304" pitchFamily="18" charset="0"/>
                <a:cs typeface="Times New Roman" panose="02020603050405020304" pitchFamily="18" charset="0"/>
              </a:rPr>
              <a:t>(size, *toppings):</a:t>
            </a:r>
          </a:p>
        </p:txBody>
      </p:sp>
      <p:sp>
        <p:nvSpPr>
          <p:cNvPr id="9" name="文本框 8">
            <a:extLst>
              <a:ext uri="{FF2B5EF4-FFF2-40B4-BE49-F238E27FC236}">
                <a16:creationId xmlns:a16="http://schemas.microsoft.com/office/drawing/2014/main" id="{85C3C1EE-9A88-4121-94E0-62B51023A0A4}"/>
              </a:ext>
            </a:extLst>
          </p:cNvPr>
          <p:cNvSpPr txBox="1"/>
          <p:nvPr/>
        </p:nvSpPr>
        <p:spPr>
          <a:xfrm>
            <a:off x="6733803" y="6043808"/>
            <a:ext cx="4168239" cy="646331"/>
          </a:xfrm>
          <a:prstGeom prst="rect">
            <a:avLst/>
          </a:prstGeom>
          <a:noFill/>
        </p:spPr>
        <p:txBody>
          <a:bodyPr wrap="square" rtlCol="0">
            <a:spAutoFit/>
          </a:bodyPr>
          <a:lstStyle/>
          <a:p>
            <a:r>
              <a:rPr lang="en-US" altLang="zh-CN" dirty="0"/>
              <a:t>Python</a:t>
            </a:r>
            <a:r>
              <a:rPr lang="zh-CN" altLang="en-US" dirty="0"/>
              <a:t>先匹配位置实参和关键字实参，再将余下的实参收集到最后一个形参中</a:t>
            </a:r>
          </a:p>
        </p:txBody>
      </p:sp>
    </p:spTree>
    <p:extLst>
      <p:ext uri="{BB962C8B-B14F-4D97-AF65-F5344CB8AC3E}">
        <p14:creationId xmlns:p14="http://schemas.microsoft.com/office/powerpoint/2010/main" val="409260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8AA87-F19E-4A9D-B816-E4C13C99F50D}"/>
              </a:ext>
            </a:extLst>
          </p:cNvPr>
          <p:cNvSpPr>
            <a:spLocks noGrp="1"/>
          </p:cNvSpPr>
          <p:nvPr>
            <p:ph type="title"/>
          </p:nvPr>
        </p:nvSpPr>
        <p:spPr/>
        <p:txBody>
          <a:bodyPr/>
          <a:lstStyle/>
          <a:p>
            <a:r>
              <a:rPr lang="zh-CN" altLang="en-US" dirty="0"/>
              <a:t>传递任意数量的关键字实参</a:t>
            </a:r>
          </a:p>
        </p:txBody>
      </p:sp>
      <p:sp>
        <p:nvSpPr>
          <p:cNvPr id="3" name="内容占位符 2">
            <a:extLst>
              <a:ext uri="{FF2B5EF4-FFF2-40B4-BE49-F238E27FC236}">
                <a16:creationId xmlns:a16="http://schemas.microsoft.com/office/drawing/2014/main" id="{939EB7AD-E0DE-4683-9541-79D54248B9AB}"/>
              </a:ext>
            </a:extLst>
          </p:cNvPr>
          <p:cNvSpPr>
            <a:spLocks noGrp="1"/>
          </p:cNvSpPr>
          <p:nvPr>
            <p:ph idx="1"/>
          </p:nvPr>
        </p:nvSpPr>
        <p:spPr>
          <a:xfrm>
            <a:off x="838200" y="1825624"/>
            <a:ext cx="10515600" cy="4895809"/>
          </a:xfrm>
        </p:spPr>
        <p:txBody>
          <a:bodyPr>
            <a:normAutofit/>
          </a:bodyPr>
          <a:lstStyle/>
          <a:p>
            <a:r>
              <a:rPr lang="zh-CN" altLang="en-US" dirty="0"/>
              <a:t>形参前加</a:t>
            </a:r>
            <a:r>
              <a:rPr lang="en-US" altLang="zh-CN" dirty="0"/>
              <a:t>**</a:t>
            </a:r>
            <a:r>
              <a:rPr lang="zh-CN" altLang="en-US" dirty="0"/>
              <a:t>号，可传递任意数量的关键字实参</a:t>
            </a:r>
            <a:r>
              <a:rPr lang="en-US" altLang="zh-CN" dirty="0"/>
              <a:t> </a:t>
            </a:r>
          </a:p>
        </p:txBody>
      </p:sp>
      <p:sp>
        <p:nvSpPr>
          <p:cNvPr id="4" name="文本框 3">
            <a:extLst>
              <a:ext uri="{FF2B5EF4-FFF2-40B4-BE49-F238E27FC236}">
                <a16:creationId xmlns:a16="http://schemas.microsoft.com/office/drawing/2014/main" id="{11645A26-891B-4B79-BB18-208F44AD44A1}"/>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5-1.py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680B4BC-E295-4C23-B419-0BB19DAF47D2}"/>
              </a:ext>
            </a:extLst>
          </p:cNvPr>
          <p:cNvSpPr txBox="1"/>
          <p:nvPr/>
        </p:nvSpPr>
        <p:spPr>
          <a:xfrm>
            <a:off x="1063388" y="2331738"/>
            <a:ext cx="9553152" cy="3477875"/>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def </a:t>
            </a:r>
            <a:r>
              <a:rPr lang="en-US" altLang="zh-CN" sz="2200" dirty="0" err="1">
                <a:latin typeface="Times New Roman" panose="02020603050405020304" pitchFamily="18" charset="0"/>
                <a:cs typeface="Times New Roman" panose="02020603050405020304" pitchFamily="18" charset="0"/>
              </a:rPr>
              <a:t>build_profile</a:t>
            </a:r>
            <a:r>
              <a:rPr lang="en-US" altLang="zh-CN" sz="2200" dirty="0">
                <a:latin typeface="Times New Roman" panose="02020603050405020304" pitchFamily="18" charset="0"/>
                <a:cs typeface="Times New Roman" panose="02020603050405020304" pitchFamily="18" charset="0"/>
              </a:rPr>
              <a:t>(first, last, **</a:t>
            </a:r>
            <a:r>
              <a:rPr lang="en-US" altLang="zh-CN" sz="2200" dirty="0" err="1">
                <a:latin typeface="Times New Roman" panose="02020603050405020304" pitchFamily="18" charset="0"/>
                <a:cs typeface="Times New Roman" panose="02020603050405020304" pitchFamily="18" charset="0"/>
              </a:rPr>
              <a:t>user_info</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profile = {}</a:t>
            </a:r>
          </a:p>
          <a:p>
            <a:r>
              <a:rPr lang="en-US" altLang="zh-CN" sz="2200" dirty="0">
                <a:latin typeface="Times New Roman" panose="02020603050405020304" pitchFamily="18" charset="0"/>
                <a:cs typeface="Times New Roman" panose="02020603050405020304" pitchFamily="18" charset="0"/>
              </a:rPr>
              <a:t>    profile['</a:t>
            </a:r>
            <a:r>
              <a:rPr lang="en-US" altLang="zh-CN" sz="2200" dirty="0" err="1">
                <a:latin typeface="Times New Roman" panose="02020603050405020304" pitchFamily="18" charset="0"/>
                <a:cs typeface="Times New Roman" panose="02020603050405020304" pitchFamily="18" charset="0"/>
              </a:rPr>
              <a:t>first_name</a:t>
            </a:r>
            <a:r>
              <a:rPr lang="en-US" altLang="zh-CN" sz="2200" dirty="0">
                <a:latin typeface="Times New Roman" panose="02020603050405020304" pitchFamily="18" charset="0"/>
                <a:cs typeface="Times New Roman" panose="02020603050405020304" pitchFamily="18" charset="0"/>
              </a:rPr>
              <a:t>'] = first</a:t>
            </a:r>
          </a:p>
          <a:p>
            <a:r>
              <a:rPr lang="en-US" altLang="zh-CN" sz="2200" dirty="0">
                <a:latin typeface="Times New Roman" panose="02020603050405020304" pitchFamily="18" charset="0"/>
                <a:cs typeface="Times New Roman" panose="02020603050405020304" pitchFamily="18" charset="0"/>
              </a:rPr>
              <a:t>    profile['</a:t>
            </a:r>
            <a:r>
              <a:rPr lang="en-US" altLang="zh-CN" sz="2200" dirty="0" err="1">
                <a:latin typeface="Times New Roman" panose="02020603050405020304" pitchFamily="18" charset="0"/>
                <a:cs typeface="Times New Roman" panose="02020603050405020304" pitchFamily="18" charset="0"/>
              </a:rPr>
              <a:t>last_name</a:t>
            </a:r>
            <a:r>
              <a:rPr lang="en-US" altLang="zh-CN" sz="2200" dirty="0">
                <a:latin typeface="Times New Roman" panose="02020603050405020304" pitchFamily="18" charset="0"/>
                <a:cs typeface="Times New Roman" panose="02020603050405020304" pitchFamily="18" charset="0"/>
              </a:rPr>
              <a:t>'] = last</a:t>
            </a:r>
          </a:p>
          <a:p>
            <a:r>
              <a:rPr lang="en-US" altLang="zh-CN" sz="2200" dirty="0">
                <a:latin typeface="Times New Roman" panose="02020603050405020304" pitchFamily="18" charset="0"/>
                <a:cs typeface="Times New Roman" panose="02020603050405020304" pitchFamily="18" charset="0"/>
              </a:rPr>
              <a:t>    for key, value in </a:t>
            </a:r>
            <a:r>
              <a:rPr lang="en-US" altLang="zh-CN" sz="2200" dirty="0" err="1">
                <a:latin typeface="Times New Roman" panose="02020603050405020304" pitchFamily="18" charset="0"/>
                <a:cs typeface="Times New Roman" panose="02020603050405020304" pitchFamily="18" charset="0"/>
              </a:rPr>
              <a:t>user_info.items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profile[key] = value</a:t>
            </a:r>
          </a:p>
          <a:p>
            <a:r>
              <a:rPr lang="en-US" altLang="zh-CN" sz="2200" dirty="0">
                <a:latin typeface="Times New Roman" panose="02020603050405020304" pitchFamily="18" charset="0"/>
                <a:cs typeface="Times New Roman" panose="02020603050405020304" pitchFamily="18" charset="0"/>
              </a:rPr>
              <a:t>    return profile</a:t>
            </a:r>
          </a:p>
          <a:p>
            <a:endParaRPr lang="en-US" altLang="zh-CN" sz="2200" dirty="0">
              <a:latin typeface="Times New Roman" panose="02020603050405020304" pitchFamily="18" charset="0"/>
              <a:cs typeface="Times New Roman" panose="02020603050405020304" pitchFamily="18" charset="0"/>
            </a:endParaRPr>
          </a:p>
          <a:p>
            <a:r>
              <a:rPr lang="en-US" altLang="zh-CN" sz="2200" dirty="0" err="1">
                <a:latin typeface="Times New Roman" panose="02020603050405020304" pitchFamily="18" charset="0"/>
                <a:cs typeface="Times New Roman" panose="02020603050405020304" pitchFamily="18" charset="0"/>
              </a:rPr>
              <a:t>user_profile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build_profile</a:t>
            </a:r>
            <a:r>
              <a:rPr lang="en-US" altLang="zh-CN" sz="2200" dirty="0">
                <a:latin typeface="Times New Roman" panose="02020603050405020304" pitchFamily="18" charset="0"/>
                <a:cs typeface="Times New Roman" panose="02020603050405020304" pitchFamily="18" charset="0"/>
              </a:rPr>
              <a:t>('albert','</a:t>
            </a:r>
            <a:r>
              <a:rPr lang="en-US" altLang="zh-CN" sz="2200" dirty="0" err="1">
                <a:latin typeface="Times New Roman" panose="02020603050405020304" pitchFamily="18" charset="0"/>
                <a:cs typeface="Times New Roman" panose="02020603050405020304" pitchFamily="18" charset="0"/>
              </a:rPr>
              <a:t>einstein</a:t>
            </a:r>
            <a:r>
              <a:rPr lang="en-US" altLang="zh-CN" sz="2200" dirty="0">
                <a:latin typeface="Times New Roman" panose="02020603050405020304" pitchFamily="18" charset="0"/>
                <a:cs typeface="Times New Roman" panose="02020603050405020304" pitchFamily="18" charset="0"/>
              </a:rPr>
              <a:t>', </a:t>
            </a:r>
            <a:r>
              <a:rPr lang="en-US" altLang="zh-CN" sz="2200" dirty="0">
                <a:solidFill>
                  <a:srgbClr val="FF0000"/>
                </a:solidFill>
                <a:latin typeface="Times New Roman" panose="02020603050405020304" pitchFamily="18" charset="0"/>
                <a:cs typeface="Times New Roman" panose="02020603050405020304" pitchFamily="18" charset="0"/>
              </a:rPr>
              <a:t>location='</a:t>
            </a:r>
            <a:r>
              <a:rPr lang="en-US" altLang="zh-CN" sz="2200" dirty="0" err="1">
                <a:solidFill>
                  <a:srgbClr val="FF0000"/>
                </a:solidFill>
                <a:latin typeface="Times New Roman" panose="02020603050405020304" pitchFamily="18" charset="0"/>
                <a:cs typeface="Times New Roman" panose="02020603050405020304" pitchFamily="18" charset="0"/>
              </a:rPr>
              <a:t>princeton</a:t>
            </a:r>
            <a:r>
              <a:rPr lang="en-US" altLang="zh-CN" sz="2200" dirty="0">
                <a:solidFill>
                  <a:srgbClr val="FF0000"/>
                </a:solidFill>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
            </a:r>
            <a:r>
              <a:rPr lang="en-US" altLang="zh-CN" sz="2200" dirty="0">
                <a:solidFill>
                  <a:srgbClr val="FF0000"/>
                </a:solidFill>
                <a:latin typeface="Times New Roman" panose="02020603050405020304" pitchFamily="18" charset="0"/>
                <a:cs typeface="Times New Roman" panose="02020603050405020304" pitchFamily="18" charset="0"/>
              </a:rPr>
              <a:t> field='physics'</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user_profile</a:t>
            </a:r>
            <a:r>
              <a:rPr lang="en-US" altLang="zh-CN" sz="2200"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A3B054EE-4217-4E7A-AE76-F43640586348}"/>
              </a:ext>
            </a:extLst>
          </p:cNvPr>
          <p:cNvSpPr/>
          <p:nvPr/>
        </p:nvSpPr>
        <p:spPr>
          <a:xfrm>
            <a:off x="1063388" y="6059623"/>
            <a:ext cx="9553152" cy="5122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a:t>
            </a:r>
            <a:r>
              <a:rPr lang="en-US" altLang="zh-CN" dirty="0" err="1"/>
              <a:t>first_name</a:t>
            </a:r>
            <a:r>
              <a:rPr lang="en-US" altLang="zh-CN" dirty="0"/>
              <a:t>': 'albert', '</a:t>
            </a:r>
            <a:r>
              <a:rPr lang="en-US" altLang="zh-CN" dirty="0" err="1"/>
              <a:t>last_name</a:t>
            </a:r>
            <a:r>
              <a:rPr lang="en-US" altLang="zh-CN" dirty="0"/>
              <a:t>': '</a:t>
            </a:r>
            <a:r>
              <a:rPr lang="en-US" altLang="zh-CN" dirty="0" err="1"/>
              <a:t>einstein</a:t>
            </a:r>
            <a:r>
              <a:rPr lang="en-US" altLang="zh-CN" dirty="0"/>
              <a:t>', 'location': '</a:t>
            </a:r>
            <a:r>
              <a:rPr lang="en-US" altLang="zh-CN" dirty="0" err="1"/>
              <a:t>princeton</a:t>
            </a:r>
            <a:r>
              <a:rPr lang="en-US" altLang="zh-CN" dirty="0"/>
              <a:t>', 'field': 'physics'}</a:t>
            </a:r>
          </a:p>
        </p:txBody>
      </p:sp>
      <p:sp>
        <p:nvSpPr>
          <p:cNvPr id="7" name="文本框 6">
            <a:extLst>
              <a:ext uri="{FF2B5EF4-FFF2-40B4-BE49-F238E27FC236}">
                <a16:creationId xmlns:a16="http://schemas.microsoft.com/office/drawing/2014/main" id="{D39E3422-6694-4FD2-9006-12CCF11E070A}"/>
              </a:ext>
            </a:extLst>
          </p:cNvPr>
          <p:cNvSpPr txBox="1"/>
          <p:nvPr/>
        </p:nvSpPr>
        <p:spPr>
          <a:xfrm>
            <a:off x="9122099" y="1930838"/>
            <a:ext cx="2231701" cy="369332"/>
          </a:xfrm>
          <a:prstGeom prst="rect">
            <a:avLst/>
          </a:prstGeom>
          <a:noFill/>
        </p:spPr>
        <p:txBody>
          <a:bodyPr wrap="none" rtlCol="0">
            <a:spAutoFit/>
          </a:bodyPr>
          <a:lstStyle/>
          <a:p>
            <a:r>
              <a:rPr lang="en-US" altLang="zh-CN" dirty="0" err="1"/>
              <a:t>user_info</a:t>
            </a:r>
            <a:r>
              <a:rPr lang="zh-CN" altLang="en-US" dirty="0"/>
              <a:t>是一个字典</a:t>
            </a:r>
          </a:p>
        </p:txBody>
      </p:sp>
    </p:spTree>
    <p:extLst>
      <p:ext uri="{BB962C8B-B14F-4D97-AF65-F5344CB8AC3E}">
        <p14:creationId xmlns:p14="http://schemas.microsoft.com/office/powerpoint/2010/main" val="38057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E3DC-F310-40D5-ABC8-A215743D0A09}"/>
              </a:ext>
            </a:extLst>
          </p:cNvPr>
          <p:cNvSpPr>
            <a:spLocks noGrp="1"/>
          </p:cNvSpPr>
          <p:nvPr>
            <p:ph type="title"/>
          </p:nvPr>
        </p:nvSpPr>
        <p:spPr/>
        <p:txBody>
          <a:bodyPr/>
          <a:lstStyle/>
          <a:p>
            <a:r>
              <a:rPr lang="zh-CN" altLang="en-US" dirty="0"/>
              <a:t>类</a:t>
            </a:r>
          </a:p>
        </p:txBody>
      </p:sp>
      <p:sp>
        <p:nvSpPr>
          <p:cNvPr id="3" name="内容占位符 2">
            <a:extLst>
              <a:ext uri="{FF2B5EF4-FFF2-40B4-BE49-F238E27FC236}">
                <a16:creationId xmlns:a16="http://schemas.microsoft.com/office/drawing/2014/main" id="{1DFFB2BC-6485-496F-A7EC-9618A9E43E56}"/>
              </a:ext>
            </a:extLst>
          </p:cNvPr>
          <p:cNvSpPr>
            <a:spLocks noGrp="1"/>
          </p:cNvSpPr>
          <p:nvPr>
            <p:ph idx="1"/>
          </p:nvPr>
        </p:nvSpPr>
        <p:spPr/>
        <p:txBody>
          <a:bodyPr/>
          <a:lstStyle/>
          <a:p>
            <a:r>
              <a:rPr lang="zh-CN" altLang="en-US" dirty="0"/>
              <a:t>面向对象编程</a:t>
            </a:r>
            <a:endParaRPr lang="en-US" altLang="zh-CN" dirty="0"/>
          </a:p>
          <a:p>
            <a:endParaRPr lang="en-US" altLang="zh-CN" dirty="0"/>
          </a:p>
          <a:p>
            <a:r>
              <a:rPr lang="zh-CN" altLang="en-US" dirty="0"/>
              <a:t>将现实世界中的事物和情景编写成类，并定义通用行为</a:t>
            </a:r>
            <a:endParaRPr lang="en-US" altLang="zh-CN" dirty="0"/>
          </a:p>
          <a:p>
            <a:endParaRPr lang="en-US" altLang="zh-CN" dirty="0"/>
          </a:p>
          <a:p>
            <a:r>
              <a:rPr lang="zh-CN" altLang="en-US" dirty="0"/>
              <a:t>实例化：基于</a:t>
            </a:r>
            <a:r>
              <a:rPr lang="zh-CN" altLang="en-US" b="1" dirty="0"/>
              <a:t>类</a:t>
            </a:r>
            <a:r>
              <a:rPr lang="zh-CN" altLang="en-US" dirty="0"/>
              <a:t>创建实例（对象）</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841671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0A06A-CC18-4866-9106-ABAC54361359}"/>
              </a:ext>
            </a:extLst>
          </p:cNvPr>
          <p:cNvSpPr>
            <a:spLocks noGrp="1"/>
          </p:cNvSpPr>
          <p:nvPr>
            <p:ph type="title"/>
          </p:nvPr>
        </p:nvSpPr>
        <p:spPr/>
        <p:txBody>
          <a:bodyPr/>
          <a:lstStyle/>
          <a:p>
            <a:r>
              <a:rPr lang="zh-CN" altLang="en-US" dirty="0"/>
              <a:t>定义类</a:t>
            </a:r>
          </a:p>
        </p:txBody>
      </p:sp>
      <p:sp>
        <p:nvSpPr>
          <p:cNvPr id="7" name="内容占位符 6">
            <a:extLst>
              <a:ext uri="{FF2B5EF4-FFF2-40B4-BE49-F238E27FC236}">
                <a16:creationId xmlns:a16="http://schemas.microsoft.com/office/drawing/2014/main" id="{7A38883B-45B9-4A52-AA7A-412F34FF4203}"/>
              </a:ext>
            </a:extLst>
          </p:cNvPr>
          <p:cNvSpPr>
            <a:spLocks noGrp="1"/>
          </p:cNvSpPr>
          <p:nvPr>
            <p:ph sz="half" idx="1"/>
          </p:nvPr>
        </p:nvSpPr>
        <p:spPr>
          <a:xfrm>
            <a:off x="361754" y="1858076"/>
            <a:ext cx="5181600" cy="4351338"/>
          </a:xfrm>
        </p:spPr>
        <p:txBody>
          <a:bodyPr>
            <a:normAutofit lnSpcReduction="10000"/>
          </a:bodyPr>
          <a:lstStyle/>
          <a:p>
            <a:r>
              <a:rPr lang="zh-CN" altLang="en-US" dirty="0"/>
              <a:t>创建</a:t>
            </a:r>
            <a:r>
              <a:rPr lang="en-US" altLang="zh-CN" dirty="0"/>
              <a:t>Dog</a:t>
            </a:r>
            <a:r>
              <a:rPr lang="zh-CN" altLang="en-US" dirty="0"/>
              <a:t>类</a:t>
            </a:r>
          </a:p>
        </p:txBody>
      </p:sp>
      <p:sp>
        <p:nvSpPr>
          <p:cNvPr id="8" name="内容占位符 7">
            <a:extLst>
              <a:ext uri="{FF2B5EF4-FFF2-40B4-BE49-F238E27FC236}">
                <a16:creationId xmlns:a16="http://schemas.microsoft.com/office/drawing/2014/main" id="{B92D10A6-0A52-498C-BA46-0A514C0AB4E2}"/>
              </a:ext>
            </a:extLst>
          </p:cNvPr>
          <p:cNvSpPr>
            <a:spLocks noGrp="1"/>
          </p:cNvSpPr>
          <p:nvPr>
            <p:ph sz="half" idx="2"/>
          </p:nvPr>
        </p:nvSpPr>
        <p:spPr>
          <a:xfrm>
            <a:off x="6172200" y="1825625"/>
            <a:ext cx="5658046" cy="4351338"/>
          </a:xfrm>
        </p:spPr>
        <p:txBody>
          <a:bodyPr>
            <a:normAutofit lnSpcReduction="10000"/>
          </a:bodyPr>
          <a:lstStyle/>
          <a:p>
            <a:r>
              <a:rPr lang="zh-CN" altLang="en-US" dirty="0"/>
              <a:t>方法</a:t>
            </a:r>
            <a:r>
              <a:rPr lang="en-US" altLang="zh-CN" dirty="0"/>
              <a:t>__</a:t>
            </a:r>
            <a:r>
              <a:rPr lang="en-US" altLang="zh-CN" dirty="0" err="1"/>
              <a:t>init</a:t>
            </a:r>
            <a:r>
              <a:rPr lang="en-US" altLang="zh-CN" dirty="0"/>
              <a:t>__()</a:t>
            </a:r>
          </a:p>
          <a:p>
            <a:pPr lvl="1"/>
            <a:r>
              <a:rPr lang="zh-CN" altLang="en-US" dirty="0"/>
              <a:t>构造函数，创建新对象时自动调用</a:t>
            </a:r>
            <a:endParaRPr lang="en-US" altLang="zh-CN" dirty="0"/>
          </a:p>
          <a:p>
            <a:pPr lvl="1"/>
            <a:r>
              <a:rPr lang="zh-CN" altLang="en-US" dirty="0"/>
              <a:t>开头、末尾各有</a:t>
            </a:r>
            <a:r>
              <a:rPr lang="zh-CN" altLang="en-US" dirty="0">
                <a:solidFill>
                  <a:srgbClr val="FF0000"/>
                </a:solidFill>
              </a:rPr>
              <a:t>两个</a:t>
            </a:r>
            <a:r>
              <a:rPr lang="zh-CN" altLang="en-US" dirty="0"/>
              <a:t>下划线</a:t>
            </a:r>
            <a:endParaRPr lang="en-US" altLang="zh-CN" dirty="0"/>
          </a:p>
          <a:p>
            <a:pPr lvl="1"/>
            <a:r>
              <a:rPr lang="zh-CN" altLang="en-US" dirty="0"/>
              <a:t>类中的成员函数成为</a:t>
            </a:r>
            <a:r>
              <a:rPr lang="zh-CN" altLang="en-US" b="1" dirty="0"/>
              <a:t>方法</a:t>
            </a:r>
            <a:endParaRPr lang="en-US" altLang="zh-CN" b="1" dirty="0"/>
          </a:p>
          <a:p>
            <a:r>
              <a:rPr lang="en-US" altLang="zh-CN" dirty="0"/>
              <a:t>self</a:t>
            </a:r>
          </a:p>
          <a:p>
            <a:pPr lvl="1"/>
            <a:r>
              <a:rPr lang="zh-CN" altLang="en-US" dirty="0">
                <a:solidFill>
                  <a:srgbClr val="FF0000"/>
                </a:solidFill>
              </a:rPr>
              <a:t>要写</a:t>
            </a:r>
            <a:r>
              <a:rPr lang="zh-CN" altLang="en-US" dirty="0"/>
              <a:t>在所有方法参数列表的第一位</a:t>
            </a:r>
            <a:endParaRPr lang="en-US" altLang="zh-CN" dirty="0"/>
          </a:p>
          <a:p>
            <a:pPr lvl="1"/>
            <a:r>
              <a:rPr lang="zh-CN" altLang="en-US" dirty="0"/>
              <a:t>指代这个对象自身</a:t>
            </a:r>
            <a:endParaRPr lang="en-US" altLang="zh-CN" dirty="0"/>
          </a:p>
          <a:p>
            <a:pPr lvl="1"/>
            <a:r>
              <a:rPr lang="zh-CN" altLang="en-US" dirty="0"/>
              <a:t>以</a:t>
            </a:r>
            <a:r>
              <a:rPr lang="en-US" altLang="zh-CN" dirty="0"/>
              <a:t>self</a:t>
            </a:r>
            <a:r>
              <a:rPr lang="zh-CN" altLang="en-US" dirty="0"/>
              <a:t>为前缀的成员变量可供类中所有方法使用，称为</a:t>
            </a:r>
            <a:r>
              <a:rPr lang="zh-CN" altLang="en-US" b="1" dirty="0"/>
              <a:t>属性</a:t>
            </a:r>
            <a:endParaRPr lang="en-US" altLang="zh-CN" b="1" dirty="0"/>
          </a:p>
          <a:p>
            <a:pPr lvl="1"/>
            <a:r>
              <a:rPr lang="zh-CN" altLang="en-US" dirty="0"/>
              <a:t>通过</a:t>
            </a:r>
            <a:r>
              <a:rPr lang="en-US" altLang="zh-CN" dirty="0">
                <a:solidFill>
                  <a:srgbClr val="FF0000"/>
                </a:solidFill>
              </a:rPr>
              <a:t>self.</a:t>
            </a:r>
            <a:r>
              <a:rPr lang="zh-CN" altLang="en-US" dirty="0"/>
              <a:t>变量名，可访问、创建与修改属性</a:t>
            </a:r>
            <a:endParaRPr lang="en-US" altLang="zh-CN" dirty="0"/>
          </a:p>
          <a:p>
            <a:pPr lvl="1"/>
            <a:endParaRPr lang="zh-CN" altLang="en-US" dirty="0"/>
          </a:p>
        </p:txBody>
      </p:sp>
      <p:sp>
        <p:nvSpPr>
          <p:cNvPr id="4" name="文本框 3">
            <a:extLst>
              <a:ext uri="{FF2B5EF4-FFF2-40B4-BE49-F238E27FC236}">
                <a16:creationId xmlns:a16="http://schemas.microsoft.com/office/drawing/2014/main" id="{D52948AE-6857-45A5-8D16-282EB2D3754A}"/>
              </a:ext>
            </a:extLst>
          </p:cNvPr>
          <p:cNvSpPr txBox="1"/>
          <p:nvPr/>
        </p:nvSpPr>
        <p:spPr>
          <a:xfrm>
            <a:off x="361754" y="2414080"/>
            <a:ext cx="5658046" cy="3477875"/>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class Dog():</a:t>
            </a:r>
          </a:p>
          <a:p>
            <a:r>
              <a:rPr lang="en-US" altLang="zh-CN" sz="2200" dirty="0">
                <a:latin typeface="Times New Roman" panose="02020603050405020304" pitchFamily="18" charset="0"/>
                <a:cs typeface="Times New Roman" panose="02020603050405020304" pitchFamily="18" charset="0"/>
              </a:rPr>
              <a:t>    def __</a:t>
            </a:r>
            <a:r>
              <a:rPr lang="en-US" altLang="zh-CN" sz="2200" dirty="0" err="1">
                <a:latin typeface="Times New Roman" panose="02020603050405020304" pitchFamily="18" charset="0"/>
                <a:cs typeface="Times New Roman" panose="02020603050405020304" pitchFamily="18" charset="0"/>
              </a:rPr>
              <a:t>init</a:t>
            </a:r>
            <a:r>
              <a:rPr lang="en-US" altLang="zh-CN" sz="2200" dirty="0">
                <a:latin typeface="Times New Roman" panose="02020603050405020304" pitchFamily="18" charset="0"/>
                <a:cs typeface="Times New Roman" panose="02020603050405020304" pitchFamily="18" charset="0"/>
              </a:rPr>
              <a:t>__(self, name, age):</a:t>
            </a:r>
          </a:p>
          <a:p>
            <a:r>
              <a:rPr lang="en-US" altLang="zh-CN" sz="2200" dirty="0">
                <a:latin typeface="Times New Roman" panose="02020603050405020304" pitchFamily="18" charset="0"/>
                <a:cs typeface="Times New Roman" panose="02020603050405020304" pitchFamily="18" charset="0"/>
              </a:rPr>
              <a:t>        self.name = name</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self.age</a:t>
            </a:r>
            <a:r>
              <a:rPr lang="en-US" altLang="zh-CN" sz="2200" dirty="0">
                <a:latin typeface="Times New Roman" panose="02020603050405020304" pitchFamily="18" charset="0"/>
                <a:cs typeface="Times New Roman" panose="02020603050405020304" pitchFamily="18" charset="0"/>
              </a:rPr>
              <a:t> = age</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    def sit(self):</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self.name.title</a:t>
            </a:r>
            <a:r>
              <a:rPr lang="en-US" altLang="zh-CN" sz="2200" dirty="0">
                <a:latin typeface="Times New Roman" panose="02020603050405020304" pitchFamily="18" charset="0"/>
                <a:cs typeface="Times New Roman" panose="02020603050405020304" pitchFamily="18" charset="0"/>
              </a:rPr>
              <a:t>() + " is now sitting.")</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    def </a:t>
            </a:r>
            <a:r>
              <a:rPr lang="en-US" altLang="zh-CN" sz="2200" dirty="0" err="1">
                <a:latin typeface="Times New Roman" panose="02020603050405020304" pitchFamily="18" charset="0"/>
                <a:cs typeface="Times New Roman" panose="02020603050405020304" pitchFamily="18" charset="0"/>
              </a:rPr>
              <a:t>roll_over</a:t>
            </a:r>
            <a:r>
              <a:rPr lang="en-US" altLang="zh-CN" sz="2200" dirty="0">
                <a:latin typeface="Times New Roman" panose="02020603050405020304" pitchFamily="18" charset="0"/>
                <a:cs typeface="Times New Roman" panose="02020603050405020304" pitchFamily="18" charset="0"/>
              </a:rPr>
              <a:t>(self):</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self.name.title</a:t>
            </a:r>
            <a:r>
              <a:rPr lang="en-US" altLang="zh-CN" sz="2200" dirty="0">
                <a:latin typeface="Times New Roman" panose="02020603050405020304" pitchFamily="18" charset="0"/>
                <a:cs typeface="Times New Roman" panose="02020603050405020304" pitchFamily="18" charset="0"/>
              </a:rPr>
              <a:t>() + " rolled over!")</a:t>
            </a:r>
          </a:p>
        </p:txBody>
      </p:sp>
      <p:sp>
        <p:nvSpPr>
          <p:cNvPr id="5" name="文本框 4">
            <a:extLst>
              <a:ext uri="{FF2B5EF4-FFF2-40B4-BE49-F238E27FC236}">
                <a16:creationId xmlns:a16="http://schemas.microsoft.com/office/drawing/2014/main" id="{DCE0DD14-D20D-40F1-A3F6-1D8447ECE1A5}"/>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5-2.py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2880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0A06A-CC18-4866-9106-ABAC54361359}"/>
              </a:ext>
            </a:extLst>
          </p:cNvPr>
          <p:cNvSpPr>
            <a:spLocks noGrp="1"/>
          </p:cNvSpPr>
          <p:nvPr>
            <p:ph type="title"/>
          </p:nvPr>
        </p:nvSpPr>
        <p:spPr/>
        <p:txBody>
          <a:bodyPr/>
          <a:lstStyle/>
          <a:p>
            <a:r>
              <a:rPr lang="zh-CN" altLang="en-US" dirty="0"/>
              <a:t>类的实例化：对象</a:t>
            </a:r>
          </a:p>
        </p:txBody>
      </p:sp>
      <p:sp>
        <p:nvSpPr>
          <p:cNvPr id="7" name="内容占位符 6">
            <a:extLst>
              <a:ext uri="{FF2B5EF4-FFF2-40B4-BE49-F238E27FC236}">
                <a16:creationId xmlns:a16="http://schemas.microsoft.com/office/drawing/2014/main" id="{7A38883B-45B9-4A52-AA7A-412F34FF4203}"/>
              </a:ext>
            </a:extLst>
          </p:cNvPr>
          <p:cNvSpPr>
            <a:spLocks noGrp="1"/>
          </p:cNvSpPr>
          <p:nvPr>
            <p:ph sz="half" idx="1"/>
          </p:nvPr>
        </p:nvSpPr>
        <p:spPr>
          <a:xfrm>
            <a:off x="361754" y="1834326"/>
            <a:ext cx="5181600" cy="4351338"/>
          </a:xfrm>
        </p:spPr>
        <p:txBody>
          <a:bodyPr>
            <a:normAutofit/>
          </a:bodyPr>
          <a:lstStyle/>
          <a:p>
            <a:r>
              <a:rPr lang="zh-CN" altLang="en-US" dirty="0"/>
              <a:t>使用</a:t>
            </a:r>
            <a:r>
              <a:rPr lang="en-US" altLang="zh-CN" dirty="0"/>
              <a:t>Dog</a:t>
            </a:r>
            <a:r>
              <a:rPr lang="zh-CN" altLang="en-US" dirty="0"/>
              <a:t>类</a:t>
            </a:r>
          </a:p>
        </p:txBody>
      </p:sp>
      <p:sp>
        <p:nvSpPr>
          <p:cNvPr id="8" name="内容占位符 7">
            <a:extLst>
              <a:ext uri="{FF2B5EF4-FFF2-40B4-BE49-F238E27FC236}">
                <a16:creationId xmlns:a16="http://schemas.microsoft.com/office/drawing/2014/main" id="{B92D10A6-0A52-498C-BA46-0A514C0AB4E2}"/>
              </a:ext>
            </a:extLst>
          </p:cNvPr>
          <p:cNvSpPr>
            <a:spLocks noGrp="1"/>
          </p:cNvSpPr>
          <p:nvPr>
            <p:ph sz="half" idx="2"/>
          </p:nvPr>
        </p:nvSpPr>
        <p:spPr>
          <a:xfrm>
            <a:off x="6172200" y="1801874"/>
            <a:ext cx="5658046" cy="5032375"/>
          </a:xfrm>
        </p:spPr>
        <p:txBody>
          <a:bodyPr>
            <a:normAutofit/>
          </a:bodyPr>
          <a:lstStyle/>
          <a:p>
            <a:r>
              <a:rPr lang="zh-CN" altLang="en-US" dirty="0"/>
              <a:t>创建对象</a:t>
            </a:r>
            <a:endParaRPr lang="en-US" altLang="zh-CN" dirty="0"/>
          </a:p>
          <a:p>
            <a:endParaRPr lang="en-US" altLang="zh-CN" dirty="0"/>
          </a:p>
          <a:p>
            <a:r>
              <a:rPr lang="zh-CN" altLang="en-US" dirty="0"/>
              <a:t>访问属性</a:t>
            </a:r>
            <a:endParaRPr lang="en-US" altLang="zh-CN" dirty="0"/>
          </a:p>
          <a:p>
            <a:endParaRPr lang="en-US" altLang="zh-CN" dirty="0"/>
          </a:p>
          <a:p>
            <a:endParaRPr lang="en-US" altLang="zh-CN" dirty="0"/>
          </a:p>
          <a:p>
            <a:r>
              <a:rPr lang="zh-CN" altLang="en-US" dirty="0"/>
              <a:t>调用方法</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D52948AE-6857-45A5-8D16-282EB2D3754A}"/>
              </a:ext>
            </a:extLst>
          </p:cNvPr>
          <p:cNvSpPr txBox="1"/>
          <p:nvPr/>
        </p:nvSpPr>
        <p:spPr>
          <a:xfrm>
            <a:off x="361754" y="2414080"/>
            <a:ext cx="5658046" cy="3477875"/>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class Dog():</a:t>
            </a:r>
          </a:p>
          <a:p>
            <a:r>
              <a:rPr lang="en-US" altLang="zh-CN" sz="2200" dirty="0">
                <a:latin typeface="Times New Roman" panose="02020603050405020304" pitchFamily="18" charset="0"/>
                <a:cs typeface="Times New Roman" panose="02020603050405020304" pitchFamily="18" charset="0"/>
              </a:rPr>
              <a:t>    def __</a:t>
            </a:r>
            <a:r>
              <a:rPr lang="en-US" altLang="zh-CN" sz="2200" dirty="0" err="1">
                <a:latin typeface="Times New Roman" panose="02020603050405020304" pitchFamily="18" charset="0"/>
                <a:cs typeface="Times New Roman" panose="02020603050405020304" pitchFamily="18" charset="0"/>
              </a:rPr>
              <a:t>init</a:t>
            </a:r>
            <a:r>
              <a:rPr lang="en-US" altLang="zh-CN" sz="2200" dirty="0">
                <a:latin typeface="Times New Roman" panose="02020603050405020304" pitchFamily="18" charset="0"/>
                <a:cs typeface="Times New Roman" panose="02020603050405020304" pitchFamily="18" charset="0"/>
              </a:rPr>
              <a:t>__(self, name, age):</a:t>
            </a:r>
          </a:p>
          <a:p>
            <a:r>
              <a:rPr lang="en-US" altLang="zh-CN" sz="2200" dirty="0">
                <a:latin typeface="Times New Roman" panose="02020603050405020304" pitchFamily="18" charset="0"/>
                <a:cs typeface="Times New Roman" panose="02020603050405020304" pitchFamily="18" charset="0"/>
              </a:rPr>
              <a:t>        self.name = name</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self.age</a:t>
            </a:r>
            <a:r>
              <a:rPr lang="en-US" altLang="zh-CN" sz="2200" dirty="0">
                <a:latin typeface="Times New Roman" panose="02020603050405020304" pitchFamily="18" charset="0"/>
                <a:cs typeface="Times New Roman" panose="02020603050405020304" pitchFamily="18" charset="0"/>
              </a:rPr>
              <a:t> = age</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    def sit(self):</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self.name.title</a:t>
            </a:r>
            <a:r>
              <a:rPr lang="en-US" altLang="zh-CN" sz="2200" dirty="0">
                <a:latin typeface="Times New Roman" panose="02020603050405020304" pitchFamily="18" charset="0"/>
                <a:cs typeface="Times New Roman" panose="02020603050405020304" pitchFamily="18" charset="0"/>
              </a:rPr>
              <a:t>() + " is now sitting.")</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    def </a:t>
            </a:r>
            <a:r>
              <a:rPr lang="en-US" altLang="zh-CN" sz="2200" dirty="0" err="1">
                <a:latin typeface="Times New Roman" panose="02020603050405020304" pitchFamily="18" charset="0"/>
                <a:cs typeface="Times New Roman" panose="02020603050405020304" pitchFamily="18" charset="0"/>
              </a:rPr>
              <a:t>roll_over</a:t>
            </a:r>
            <a:r>
              <a:rPr lang="en-US" altLang="zh-CN" sz="2200" dirty="0">
                <a:latin typeface="Times New Roman" panose="02020603050405020304" pitchFamily="18" charset="0"/>
                <a:cs typeface="Times New Roman" panose="02020603050405020304" pitchFamily="18" charset="0"/>
              </a:rPr>
              <a:t>(self):</a:t>
            </a:r>
          </a:p>
          <a:p>
            <a:r>
              <a:rPr lang="en-US" altLang="zh-CN" sz="2200" dirty="0">
                <a:latin typeface="Times New Roman" panose="02020603050405020304" pitchFamily="18" charset="0"/>
                <a:cs typeface="Times New Roman" panose="02020603050405020304" pitchFamily="18" charset="0"/>
              </a:rPr>
              <a:t>        print(</a:t>
            </a:r>
            <a:r>
              <a:rPr lang="en-US" altLang="zh-CN" sz="2200" dirty="0" err="1">
                <a:latin typeface="Times New Roman" panose="02020603050405020304" pitchFamily="18" charset="0"/>
                <a:cs typeface="Times New Roman" panose="02020603050405020304" pitchFamily="18" charset="0"/>
              </a:rPr>
              <a:t>self.name.title</a:t>
            </a:r>
            <a:r>
              <a:rPr lang="en-US" altLang="zh-CN" sz="2200" dirty="0">
                <a:latin typeface="Times New Roman" panose="02020603050405020304" pitchFamily="18" charset="0"/>
                <a:cs typeface="Times New Roman" panose="02020603050405020304" pitchFamily="18" charset="0"/>
              </a:rPr>
              <a:t>() + " rolled over!")</a:t>
            </a:r>
          </a:p>
        </p:txBody>
      </p:sp>
      <p:sp>
        <p:nvSpPr>
          <p:cNvPr id="5" name="文本框 4">
            <a:extLst>
              <a:ext uri="{FF2B5EF4-FFF2-40B4-BE49-F238E27FC236}">
                <a16:creationId xmlns:a16="http://schemas.microsoft.com/office/drawing/2014/main" id="{DCE0DD14-D20D-40F1-A3F6-1D8447ECE1A5}"/>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5-2.py</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B442D569-A2DC-4EA7-B1C5-2426944C70AE}"/>
              </a:ext>
            </a:extLst>
          </p:cNvPr>
          <p:cNvSpPr txBox="1"/>
          <p:nvPr/>
        </p:nvSpPr>
        <p:spPr>
          <a:xfrm>
            <a:off x="6499318" y="2293190"/>
            <a:ext cx="3262200" cy="430887"/>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my_dog</a:t>
            </a:r>
            <a:r>
              <a:rPr lang="en-US" altLang="zh-CN" sz="2200" dirty="0">
                <a:latin typeface="Times New Roman" panose="02020603050405020304" pitchFamily="18" charset="0"/>
                <a:cs typeface="Times New Roman" panose="02020603050405020304" pitchFamily="18" charset="0"/>
              </a:rPr>
              <a:t> = Dog('willie', 6)</a:t>
            </a:r>
          </a:p>
        </p:txBody>
      </p:sp>
      <p:sp>
        <p:nvSpPr>
          <p:cNvPr id="10" name="文本框 9">
            <a:extLst>
              <a:ext uri="{FF2B5EF4-FFF2-40B4-BE49-F238E27FC236}">
                <a16:creationId xmlns:a16="http://schemas.microsoft.com/office/drawing/2014/main" id="{D5C43CA8-5196-4B15-94C8-A54E0A58FEA6}"/>
              </a:ext>
            </a:extLst>
          </p:cNvPr>
          <p:cNvSpPr txBox="1"/>
          <p:nvPr/>
        </p:nvSpPr>
        <p:spPr>
          <a:xfrm>
            <a:off x="6499318" y="3364483"/>
            <a:ext cx="3262200" cy="769441"/>
          </a:xfrm>
          <a:prstGeom prst="rect">
            <a:avLst/>
          </a:prstGeom>
          <a:noFill/>
          <a:ln>
            <a:solidFill>
              <a:schemeClr val="tx1"/>
            </a:solidFill>
          </a:ln>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my_dog.name.title</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print(</a:t>
            </a:r>
            <a:r>
              <a:rPr lang="en-US" altLang="zh-CN" sz="2200" dirty="0" err="1">
                <a:latin typeface="Times New Roman" panose="02020603050405020304" pitchFamily="18" charset="0"/>
                <a:cs typeface="Times New Roman" panose="02020603050405020304" pitchFamily="18" charset="0"/>
              </a:rPr>
              <a:t>my_dog.age</a:t>
            </a:r>
            <a:r>
              <a:rPr lang="en-US" altLang="zh-CN" sz="2200" dirty="0">
                <a:latin typeface="Times New Roman" panose="02020603050405020304" pitchFamily="18" charset="0"/>
                <a:cs typeface="Times New Roman" panose="02020603050405020304" pitchFamily="18" charset="0"/>
              </a:rPr>
              <a:t>)</a:t>
            </a:r>
          </a:p>
        </p:txBody>
      </p:sp>
      <p:sp>
        <p:nvSpPr>
          <p:cNvPr id="11" name="文本框 10">
            <a:extLst>
              <a:ext uri="{FF2B5EF4-FFF2-40B4-BE49-F238E27FC236}">
                <a16:creationId xmlns:a16="http://schemas.microsoft.com/office/drawing/2014/main" id="{B60ACC64-238C-429B-99E2-EBAC53543FD2}"/>
              </a:ext>
            </a:extLst>
          </p:cNvPr>
          <p:cNvSpPr txBox="1"/>
          <p:nvPr/>
        </p:nvSpPr>
        <p:spPr>
          <a:xfrm>
            <a:off x="6499318" y="4870670"/>
            <a:ext cx="2525929" cy="769441"/>
          </a:xfrm>
          <a:prstGeom prst="rect">
            <a:avLst/>
          </a:prstGeom>
          <a:noFill/>
          <a:ln>
            <a:solidFill>
              <a:schemeClr val="tx1"/>
            </a:solidFill>
          </a:ln>
        </p:spPr>
        <p:txBody>
          <a:bodyPr wrap="square" rtlCol="0">
            <a:spAutoFit/>
          </a:bodyPr>
          <a:lstStyle/>
          <a:p>
            <a:r>
              <a:rPr lang="en-US" altLang="zh-CN" sz="2200" dirty="0" err="1">
                <a:latin typeface="Times New Roman" panose="02020603050405020304" pitchFamily="18" charset="0"/>
                <a:cs typeface="Times New Roman" panose="02020603050405020304" pitchFamily="18" charset="0"/>
              </a:rPr>
              <a:t>my_dog.sit</a:t>
            </a:r>
            <a:r>
              <a:rPr lang="en-US" altLang="zh-CN" sz="2200" dirty="0">
                <a:latin typeface="Times New Roman" panose="02020603050405020304" pitchFamily="18" charset="0"/>
                <a:cs typeface="Times New Roman" panose="02020603050405020304" pitchFamily="18" charset="0"/>
              </a:rPr>
              <a:t>()</a:t>
            </a:r>
          </a:p>
          <a:p>
            <a:r>
              <a:rPr lang="en-US" altLang="zh-CN" sz="2200" dirty="0" err="1">
                <a:latin typeface="Times New Roman" panose="02020603050405020304" pitchFamily="18" charset="0"/>
                <a:cs typeface="Times New Roman" panose="02020603050405020304" pitchFamily="18" charset="0"/>
              </a:rPr>
              <a:t>my_dog.roll_over</a:t>
            </a:r>
            <a:r>
              <a:rPr lang="en-US" altLang="zh-CN" sz="2200" dirty="0">
                <a:latin typeface="Times New Roman" panose="02020603050405020304" pitchFamily="18" charset="0"/>
                <a:cs typeface="Times New Roman" panose="02020603050405020304" pitchFamily="18" charset="0"/>
              </a:rPr>
              <a:t>()</a:t>
            </a:r>
          </a:p>
        </p:txBody>
      </p:sp>
      <p:sp>
        <p:nvSpPr>
          <p:cNvPr id="12" name="矩形 11">
            <a:extLst>
              <a:ext uri="{FF2B5EF4-FFF2-40B4-BE49-F238E27FC236}">
                <a16:creationId xmlns:a16="http://schemas.microsoft.com/office/drawing/2014/main" id="{5F092EF3-2BA1-45D7-BD71-723E3C970748}"/>
              </a:ext>
            </a:extLst>
          </p:cNvPr>
          <p:cNvSpPr/>
          <p:nvPr/>
        </p:nvSpPr>
        <p:spPr>
          <a:xfrm>
            <a:off x="10088636" y="3349093"/>
            <a:ext cx="1628404"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Willie</a:t>
            </a:r>
          </a:p>
          <a:p>
            <a:r>
              <a:rPr lang="en-US" altLang="zh-CN" sz="2000" dirty="0"/>
              <a:t>6</a:t>
            </a:r>
          </a:p>
        </p:txBody>
      </p:sp>
      <p:sp>
        <p:nvSpPr>
          <p:cNvPr id="14" name="矩形 13">
            <a:extLst>
              <a:ext uri="{FF2B5EF4-FFF2-40B4-BE49-F238E27FC236}">
                <a16:creationId xmlns:a16="http://schemas.microsoft.com/office/drawing/2014/main" id="{3A62F524-6B84-4F37-8AAB-128654349610}"/>
              </a:ext>
            </a:extLst>
          </p:cNvPr>
          <p:cNvSpPr/>
          <p:nvPr/>
        </p:nvSpPr>
        <p:spPr>
          <a:xfrm>
            <a:off x="9352364" y="4870669"/>
            <a:ext cx="2364675"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Willie is now sitting.</a:t>
            </a:r>
          </a:p>
          <a:p>
            <a:r>
              <a:rPr lang="en-US" altLang="zh-CN" sz="2000" dirty="0"/>
              <a:t>Willie rolled over!</a:t>
            </a:r>
          </a:p>
        </p:txBody>
      </p:sp>
      <p:sp>
        <p:nvSpPr>
          <p:cNvPr id="3" name="文本框 2">
            <a:extLst>
              <a:ext uri="{FF2B5EF4-FFF2-40B4-BE49-F238E27FC236}">
                <a16:creationId xmlns:a16="http://schemas.microsoft.com/office/drawing/2014/main" id="{0ED844B2-8251-4542-894C-B2D30D4505BC}"/>
              </a:ext>
            </a:extLst>
          </p:cNvPr>
          <p:cNvSpPr txBox="1"/>
          <p:nvPr/>
        </p:nvSpPr>
        <p:spPr>
          <a:xfrm>
            <a:off x="8028982" y="4438946"/>
            <a:ext cx="2132315" cy="369332"/>
          </a:xfrm>
          <a:prstGeom prst="rect">
            <a:avLst/>
          </a:prstGeom>
          <a:noFill/>
        </p:spPr>
        <p:txBody>
          <a:bodyPr wrap="none" rtlCol="0">
            <a:spAutoFit/>
          </a:bodyPr>
          <a:lstStyle/>
          <a:p>
            <a:r>
              <a:rPr lang="zh-CN" altLang="en-US" dirty="0"/>
              <a:t>不需要传实参给</a:t>
            </a:r>
            <a:r>
              <a:rPr lang="en-US" altLang="zh-CN" dirty="0"/>
              <a:t>self</a:t>
            </a:r>
            <a:endParaRPr lang="zh-CN" altLang="en-US" dirty="0"/>
          </a:p>
        </p:txBody>
      </p:sp>
      <p:sp>
        <p:nvSpPr>
          <p:cNvPr id="15" name="文本框 14">
            <a:extLst>
              <a:ext uri="{FF2B5EF4-FFF2-40B4-BE49-F238E27FC236}">
                <a16:creationId xmlns:a16="http://schemas.microsoft.com/office/drawing/2014/main" id="{4BC26C7A-CB06-4026-8960-3C930A629BC1}"/>
              </a:ext>
            </a:extLst>
          </p:cNvPr>
          <p:cNvSpPr txBox="1"/>
          <p:nvPr/>
        </p:nvSpPr>
        <p:spPr>
          <a:xfrm>
            <a:off x="8028982" y="2915478"/>
            <a:ext cx="2646764" cy="369332"/>
          </a:xfrm>
          <a:prstGeom prst="rect">
            <a:avLst/>
          </a:prstGeom>
          <a:noFill/>
        </p:spPr>
        <p:txBody>
          <a:bodyPr wrap="square">
            <a:spAutoFit/>
          </a:bodyPr>
          <a:lstStyle/>
          <a:p>
            <a:r>
              <a:rPr lang="en-US" altLang="zh-CN" dirty="0"/>
              <a:t>Python</a:t>
            </a:r>
            <a:r>
              <a:rPr lang="zh-CN" altLang="en-US" dirty="0"/>
              <a:t>默认是公有属性</a:t>
            </a:r>
          </a:p>
        </p:txBody>
      </p:sp>
    </p:spTree>
    <p:extLst>
      <p:ext uri="{BB962C8B-B14F-4D97-AF65-F5344CB8AC3E}">
        <p14:creationId xmlns:p14="http://schemas.microsoft.com/office/powerpoint/2010/main" val="32703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68FEF19-A659-45DD-BB0E-347C8FFA00D8}"/>
              </a:ext>
            </a:extLst>
          </p:cNvPr>
          <p:cNvSpPr>
            <a:spLocks noGrp="1"/>
          </p:cNvSpPr>
          <p:nvPr>
            <p:ph type="title"/>
          </p:nvPr>
        </p:nvSpPr>
        <p:spPr>
          <a:xfrm>
            <a:off x="420457" y="-48188"/>
            <a:ext cx="10515600" cy="1325563"/>
          </a:xfrm>
        </p:spPr>
        <p:txBody>
          <a:bodyPr/>
          <a:lstStyle/>
          <a:p>
            <a:r>
              <a:rPr lang="zh-CN" altLang="en-US" dirty="0"/>
              <a:t>属性的修改</a:t>
            </a:r>
          </a:p>
        </p:txBody>
      </p:sp>
      <p:sp>
        <p:nvSpPr>
          <p:cNvPr id="8" name="内容占位符 7">
            <a:extLst>
              <a:ext uri="{FF2B5EF4-FFF2-40B4-BE49-F238E27FC236}">
                <a16:creationId xmlns:a16="http://schemas.microsoft.com/office/drawing/2014/main" id="{406B77DC-86EE-4750-848E-8A3ADF098FB5}"/>
              </a:ext>
            </a:extLst>
          </p:cNvPr>
          <p:cNvSpPr>
            <a:spLocks noGrp="1"/>
          </p:cNvSpPr>
          <p:nvPr>
            <p:ph sz="half" idx="2"/>
          </p:nvPr>
        </p:nvSpPr>
        <p:spPr>
          <a:xfrm>
            <a:off x="6172200" y="2007382"/>
            <a:ext cx="5181600" cy="4500293"/>
          </a:xfrm>
        </p:spPr>
        <p:txBody>
          <a:bodyPr/>
          <a:lstStyle/>
          <a:p>
            <a:r>
              <a:rPr lang="zh-CN" altLang="en-US" dirty="0"/>
              <a:t>直接修改属性的值</a:t>
            </a:r>
            <a:endParaRPr lang="en-US" altLang="zh-CN" dirty="0"/>
          </a:p>
          <a:p>
            <a:endParaRPr lang="en-US" altLang="zh-CN" dirty="0"/>
          </a:p>
          <a:p>
            <a:endParaRPr lang="en-US" altLang="zh-CN" dirty="0"/>
          </a:p>
          <a:p>
            <a:r>
              <a:rPr lang="zh-CN" altLang="en-US" dirty="0"/>
              <a:t>通过方法修改属性的值</a:t>
            </a:r>
            <a:endParaRPr lang="en-US" altLang="zh-CN" dirty="0"/>
          </a:p>
          <a:p>
            <a:endParaRPr lang="en-US" altLang="zh-CN" dirty="0"/>
          </a:p>
          <a:p>
            <a:endParaRPr lang="en-US" altLang="zh-CN" dirty="0"/>
          </a:p>
          <a:p>
            <a:r>
              <a:rPr lang="zh-CN" altLang="en-US" dirty="0"/>
              <a:t>通过方法递增属性的值</a:t>
            </a:r>
          </a:p>
        </p:txBody>
      </p:sp>
      <p:sp>
        <p:nvSpPr>
          <p:cNvPr id="9" name="文本框 8">
            <a:extLst>
              <a:ext uri="{FF2B5EF4-FFF2-40B4-BE49-F238E27FC236}">
                <a16:creationId xmlns:a16="http://schemas.microsoft.com/office/drawing/2014/main" id="{28F6B019-C3F4-492C-98F8-ECADB8DBFCF7}"/>
              </a:ext>
            </a:extLst>
          </p:cNvPr>
          <p:cNvSpPr txBox="1"/>
          <p:nvPr/>
        </p:nvSpPr>
        <p:spPr>
          <a:xfrm>
            <a:off x="92580" y="1144774"/>
            <a:ext cx="6003420" cy="5509200"/>
          </a:xfrm>
          <a:prstGeom prst="rect">
            <a:avLst/>
          </a:prstGeom>
          <a:noFill/>
          <a:ln>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class Car():</a:t>
            </a:r>
          </a:p>
          <a:p>
            <a:r>
              <a:rPr lang="en-US" altLang="zh-CN" sz="1600" dirty="0">
                <a:latin typeface="Times New Roman" panose="02020603050405020304" pitchFamily="18" charset="0"/>
                <a:cs typeface="Times New Roman" panose="02020603050405020304" pitchFamily="18" charset="0"/>
              </a:rPr>
              <a:t>    def __</a:t>
            </a:r>
            <a:r>
              <a:rPr lang="en-US" altLang="zh-CN" sz="1600" dirty="0" err="1">
                <a:latin typeface="Times New Roman" panose="02020603050405020304" pitchFamily="18" charset="0"/>
                <a:cs typeface="Times New Roman" panose="02020603050405020304" pitchFamily="18" charset="0"/>
              </a:rPr>
              <a:t>init</a:t>
            </a:r>
            <a:r>
              <a:rPr lang="en-US" altLang="zh-CN" sz="1600" dirty="0">
                <a:latin typeface="Times New Roman" panose="02020603050405020304" pitchFamily="18" charset="0"/>
                <a:cs typeface="Times New Roman" panose="02020603050405020304" pitchFamily="18" charset="0"/>
              </a:rPr>
              <a:t>__(</a:t>
            </a:r>
            <a:r>
              <a:rPr lang="en-US" altLang="zh-CN" sz="1600" dirty="0" err="1">
                <a:latin typeface="Times New Roman" panose="02020603050405020304" pitchFamily="18" charset="0"/>
                <a:cs typeface="Times New Roman" panose="02020603050405020304" pitchFamily="18" charset="0"/>
              </a:rPr>
              <a:t>self,make,model,year</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self.make</a:t>
            </a:r>
            <a:r>
              <a:rPr lang="en-US" altLang="zh-CN" sz="1600" dirty="0">
                <a:latin typeface="Times New Roman" panose="02020603050405020304" pitchFamily="18" charset="0"/>
                <a:cs typeface="Times New Roman" panose="02020603050405020304" pitchFamily="18" charset="0"/>
              </a:rPr>
              <a:t> = make</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self.model</a:t>
            </a:r>
            <a:r>
              <a:rPr lang="en-US" altLang="zh-CN" sz="1600" dirty="0">
                <a:latin typeface="Times New Roman" panose="02020603050405020304" pitchFamily="18" charset="0"/>
                <a:cs typeface="Times New Roman" panose="02020603050405020304" pitchFamily="18" charset="0"/>
              </a:rPr>
              <a:t> = model</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self.year</a:t>
            </a:r>
            <a:r>
              <a:rPr lang="en-US" altLang="zh-CN" sz="1600" dirty="0">
                <a:latin typeface="Times New Roman" panose="02020603050405020304" pitchFamily="18" charset="0"/>
                <a:cs typeface="Times New Roman" panose="02020603050405020304" pitchFamily="18" charset="0"/>
              </a:rPr>
              <a:t> = year</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self.odometer_reading</a:t>
            </a:r>
            <a:r>
              <a:rPr lang="en-US" altLang="zh-CN" sz="1600" dirty="0">
                <a:latin typeface="Times New Roman" panose="02020603050405020304" pitchFamily="18" charset="0"/>
                <a:cs typeface="Times New Roman" panose="02020603050405020304" pitchFamily="18" charset="0"/>
              </a:rPr>
              <a:t> = 0</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def </a:t>
            </a:r>
            <a:r>
              <a:rPr lang="en-US" altLang="zh-CN" sz="1600" dirty="0" err="1">
                <a:latin typeface="Times New Roman" panose="02020603050405020304" pitchFamily="18" charset="0"/>
                <a:cs typeface="Times New Roman" panose="02020603050405020304" pitchFamily="18" charset="0"/>
              </a:rPr>
              <a:t>get_descriptive_name</a:t>
            </a:r>
            <a:r>
              <a:rPr lang="en-US" altLang="zh-CN" sz="1600" dirty="0">
                <a:latin typeface="Times New Roman" panose="02020603050405020304" pitchFamily="18" charset="0"/>
                <a:cs typeface="Times New Roman" panose="02020603050405020304" pitchFamily="18" charset="0"/>
              </a:rPr>
              <a:t>(self):</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long_name</a:t>
            </a:r>
            <a:r>
              <a:rPr lang="en-US" altLang="zh-CN" sz="1600" dirty="0">
                <a:latin typeface="Times New Roman" panose="02020603050405020304" pitchFamily="18" charset="0"/>
                <a:cs typeface="Times New Roman" panose="02020603050405020304" pitchFamily="18" charset="0"/>
              </a:rPr>
              <a:t> = str(</a:t>
            </a:r>
            <a:r>
              <a:rPr lang="en-US" altLang="zh-CN" sz="1600" dirty="0" err="1">
                <a:latin typeface="Times New Roman" panose="02020603050405020304" pitchFamily="18" charset="0"/>
                <a:cs typeface="Times New Roman" panose="02020603050405020304" pitchFamily="18" charset="0"/>
              </a:rPr>
              <a:t>self.year</a:t>
            </a:r>
            <a:r>
              <a:rPr lang="en-US" altLang="zh-CN" sz="1600" dirty="0">
                <a:latin typeface="Times New Roman" panose="02020603050405020304" pitchFamily="18" charset="0"/>
                <a:cs typeface="Times New Roman" panose="02020603050405020304" pitchFamily="18" charset="0"/>
              </a:rPr>
              <a:t>) + " " + </a:t>
            </a:r>
            <a:r>
              <a:rPr lang="en-US" altLang="zh-CN" sz="1600" dirty="0" err="1">
                <a:latin typeface="Times New Roman" panose="02020603050405020304" pitchFamily="18" charset="0"/>
                <a:cs typeface="Times New Roman" panose="02020603050405020304" pitchFamily="18" charset="0"/>
              </a:rPr>
              <a:t>self.make</a:t>
            </a:r>
            <a:r>
              <a:rPr lang="en-US" altLang="zh-CN" sz="1600" dirty="0">
                <a:latin typeface="Times New Roman" panose="02020603050405020304" pitchFamily="18" charset="0"/>
                <a:cs typeface="Times New Roman" panose="02020603050405020304" pitchFamily="18" charset="0"/>
              </a:rPr>
              <a:t> + " " + </a:t>
            </a:r>
            <a:r>
              <a:rPr lang="en-US" altLang="zh-CN" sz="1600" dirty="0" err="1">
                <a:latin typeface="Times New Roman" panose="02020603050405020304" pitchFamily="18" charset="0"/>
                <a:cs typeface="Times New Roman" panose="02020603050405020304" pitchFamily="18" charset="0"/>
              </a:rPr>
              <a:t>self.model</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long_name.title</a:t>
            </a:r>
            <a:r>
              <a:rPr lang="en-US" altLang="zh-CN" sz="1600" dirty="0">
                <a:latin typeface="Times New Roman" panose="02020603050405020304" pitchFamily="18" charset="0"/>
                <a:cs typeface="Times New Roman" panose="02020603050405020304" pitchFamily="18" charset="0"/>
              </a:rPr>
              <a: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def </a:t>
            </a:r>
            <a:r>
              <a:rPr lang="en-US" altLang="zh-CN" sz="1600" dirty="0" err="1">
                <a:latin typeface="Times New Roman" panose="02020603050405020304" pitchFamily="18" charset="0"/>
                <a:cs typeface="Times New Roman" panose="02020603050405020304" pitchFamily="18" charset="0"/>
              </a:rPr>
              <a:t>read_odometer</a:t>
            </a:r>
            <a:r>
              <a:rPr lang="en-US" altLang="zh-CN" sz="1600" dirty="0">
                <a:latin typeface="Times New Roman" panose="02020603050405020304" pitchFamily="18" charset="0"/>
                <a:cs typeface="Times New Roman" panose="02020603050405020304" pitchFamily="18" charset="0"/>
              </a:rPr>
              <a:t>(self):</a:t>
            </a:r>
          </a:p>
          <a:p>
            <a:r>
              <a:rPr lang="en-US" altLang="zh-CN" sz="1600" dirty="0">
                <a:latin typeface="Times New Roman" panose="02020603050405020304" pitchFamily="18" charset="0"/>
                <a:cs typeface="Times New Roman" panose="02020603050405020304" pitchFamily="18" charset="0"/>
              </a:rPr>
              <a:t>        print("This car has " + str(</a:t>
            </a:r>
            <a:r>
              <a:rPr lang="en-US" altLang="zh-CN" sz="1600" dirty="0" err="1">
                <a:latin typeface="Times New Roman" panose="02020603050405020304" pitchFamily="18" charset="0"/>
                <a:cs typeface="Times New Roman" panose="02020603050405020304" pitchFamily="18" charset="0"/>
              </a:rPr>
              <a:t>self.odometer_reading</a:t>
            </a:r>
            <a:r>
              <a:rPr lang="en-US" altLang="zh-CN" sz="1600" dirty="0">
                <a:latin typeface="Times New Roman" panose="02020603050405020304" pitchFamily="18" charset="0"/>
                <a:cs typeface="Times New Roman" panose="02020603050405020304" pitchFamily="18" charset="0"/>
              </a:rPr>
              <a:t>) + " miles on it.")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def </a:t>
            </a:r>
            <a:r>
              <a:rPr lang="en-US" altLang="zh-CN" sz="1600" dirty="0" err="1">
                <a:latin typeface="Times New Roman" panose="02020603050405020304" pitchFamily="18" charset="0"/>
                <a:cs typeface="Times New Roman" panose="02020603050405020304" pitchFamily="18" charset="0"/>
              </a:rPr>
              <a:t>updata_odometer</a:t>
            </a:r>
            <a:r>
              <a:rPr lang="en-US" altLang="zh-CN" sz="1600" dirty="0">
                <a:latin typeface="Times New Roman" panose="02020603050405020304" pitchFamily="18" charset="0"/>
                <a:cs typeface="Times New Roman" panose="02020603050405020304" pitchFamily="18" charset="0"/>
              </a:rPr>
              <a:t>(self, mileage):</a:t>
            </a:r>
          </a:p>
          <a:p>
            <a:r>
              <a:rPr lang="en-US" altLang="zh-CN" sz="1600" dirty="0">
                <a:latin typeface="Times New Roman" panose="02020603050405020304" pitchFamily="18" charset="0"/>
                <a:cs typeface="Times New Roman" panose="02020603050405020304" pitchFamily="18" charset="0"/>
              </a:rPr>
              <a:t>        if mileage &gt;= </a:t>
            </a:r>
            <a:r>
              <a:rPr lang="en-US" altLang="zh-CN" sz="1600" dirty="0" err="1">
                <a:latin typeface="Times New Roman" panose="02020603050405020304" pitchFamily="18" charset="0"/>
                <a:cs typeface="Times New Roman" panose="02020603050405020304" pitchFamily="18" charset="0"/>
              </a:rPr>
              <a:t>self.odometer_reading</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self.odometer_reading</a:t>
            </a:r>
            <a:r>
              <a:rPr lang="en-US" altLang="zh-CN" sz="1600" dirty="0">
                <a:latin typeface="Times New Roman" panose="02020603050405020304" pitchFamily="18" charset="0"/>
                <a:cs typeface="Times New Roman" panose="02020603050405020304" pitchFamily="18" charset="0"/>
              </a:rPr>
              <a:t> = mileage</a:t>
            </a:r>
          </a:p>
          <a:p>
            <a:r>
              <a:rPr lang="en-US" altLang="zh-CN" sz="1600" dirty="0">
                <a:latin typeface="Times New Roman" panose="02020603050405020304" pitchFamily="18" charset="0"/>
                <a:cs typeface="Times New Roman" panose="02020603050405020304" pitchFamily="18" charset="0"/>
              </a:rPr>
              <a:t>        else:</a:t>
            </a:r>
          </a:p>
          <a:p>
            <a:r>
              <a:rPr lang="en-US" altLang="zh-CN" sz="1600" dirty="0">
                <a:latin typeface="Times New Roman" panose="02020603050405020304" pitchFamily="18" charset="0"/>
                <a:cs typeface="Times New Roman" panose="02020603050405020304" pitchFamily="18" charset="0"/>
              </a:rPr>
              <a:t>            print("You can't roll back an odometer!")</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def </a:t>
            </a:r>
            <a:r>
              <a:rPr lang="en-US" altLang="zh-CN" sz="1600" dirty="0" err="1">
                <a:latin typeface="Times New Roman" panose="02020603050405020304" pitchFamily="18" charset="0"/>
                <a:cs typeface="Times New Roman" panose="02020603050405020304" pitchFamily="18" charset="0"/>
              </a:rPr>
              <a:t>increment_odometer</a:t>
            </a:r>
            <a:r>
              <a:rPr lang="en-US" altLang="zh-CN" sz="1600" dirty="0">
                <a:latin typeface="Times New Roman" panose="02020603050405020304" pitchFamily="18" charset="0"/>
                <a:cs typeface="Times New Roman" panose="02020603050405020304" pitchFamily="18" charset="0"/>
              </a:rPr>
              <a:t>(self, miles):</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self.odometer_reading</a:t>
            </a:r>
            <a:r>
              <a:rPr lang="en-US" altLang="zh-CN" sz="1600" dirty="0">
                <a:latin typeface="Times New Roman" panose="02020603050405020304" pitchFamily="18" charset="0"/>
                <a:cs typeface="Times New Roman" panose="02020603050405020304" pitchFamily="18" charset="0"/>
              </a:rPr>
              <a:t> += miles</a:t>
            </a:r>
          </a:p>
        </p:txBody>
      </p:sp>
      <p:sp>
        <p:nvSpPr>
          <p:cNvPr id="10" name="文本框 9">
            <a:extLst>
              <a:ext uri="{FF2B5EF4-FFF2-40B4-BE49-F238E27FC236}">
                <a16:creationId xmlns:a16="http://schemas.microsoft.com/office/drawing/2014/main" id="{4157BCC9-EC0B-4F01-A584-4C804E4AF4CA}"/>
              </a:ext>
            </a:extLst>
          </p:cNvPr>
          <p:cNvSpPr txBox="1"/>
          <p:nvPr/>
        </p:nvSpPr>
        <p:spPr>
          <a:xfrm>
            <a:off x="6252632" y="266185"/>
            <a:ext cx="4683425" cy="1015663"/>
          </a:xfrm>
          <a:prstGeom prst="rect">
            <a:avLst/>
          </a:prstGeom>
          <a:solidFill>
            <a:schemeClr val="bg1"/>
          </a:solidFill>
          <a:ln>
            <a:solidFill>
              <a:schemeClr val="tx1"/>
            </a:solidFill>
          </a:ln>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my_new_car</a:t>
            </a:r>
            <a:r>
              <a:rPr lang="en-US" altLang="zh-CN" sz="2000" dirty="0">
                <a:latin typeface="Times New Roman" panose="02020603050405020304" pitchFamily="18" charset="0"/>
                <a:cs typeface="Times New Roman" panose="02020603050405020304" pitchFamily="18" charset="0"/>
              </a:rPr>
              <a:t> = Car("</a:t>
            </a:r>
            <a:r>
              <a:rPr lang="en-US" altLang="zh-CN" sz="2000" dirty="0" err="1">
                <a:latin typeface="Times New Roman" panose="02020603050405020304" pitchFamily="18" charset="0"/>
                <a:cs typeface="Times New Roman" panose="02020603050405020304" pitchFamily="18" charset="0"/>
              </a:rPr>
              <a:t>audi</a:t>
            </a:r>
            <a:r>
              <a:rPr lang="en-US" altLang="zh-CN" sz="2000" dirty="0">
                <a:latin typeface="Times New Roman" panose="02020603050405020304" pitchFamily="18" charset="0"/>
                <a:cs typeface="Times New Roman" panose="02020603050405020304" pitchFamily="18" charset="0"/>
              </a:rPr>
              <a:t>", "a4", 2016)</a:t>
            </a:r>
          </a:p>
          <a:p>
            <a:r>
              <a:rPr lang="en-US" altLang="zh-CN" sz="2000" dirty="0">
                <a:latin typeface="Times New Roman" panose="02020603050405020304" pitchFamily="18" charset="0"/>
                <a:cs typeface="Times New Roman" panose="02020603050405020304" pitchFamily="18" charset="0"/>
              </a:rPr>
              <a:t>print(</a:t>
            </a:r>
            <a:r>
              <a:rPr lang="en-US" altLang="zh-CN" sz="2000" dirty="0" err="1">
                <a:latin typeface="Times New Roman" panose="02020603050405020304" pitchFamily="18" charset="0"/>
                <a:cs typeface="Times New Roman" panose="02020603050405020304" pitchFamily="18" charset="0"/>
              </a:rPr>
              <a:t>my_new_car.get_descriptive_name</a:t>
            </a:r>
            <a:r>
              <a:rPr lang="en-US" altLang="zh-CN" sz="2000"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my_new_car.read_odometer</a:t>
            </a:r>
            <a:r>
              <a:rPr lang="en-US" altLang="zh-CN" sz="2000" dirty="0">
                <a:latin typeface="Times New Roman" panose="02020603050405020304" pitchFamily="18" charset="0"/>
                <a:cs typeface="Times New Roman" panose="02020603050405020304" pitchFamily="18" charset="0"/>
              </a:rPr>
              <a:t>()</a:t>
            </a:r>
          </a:p>
        </p:txBody>
      </p:sp>
      <p:sp>
        <p:nvSpPr>
          <p:cNvPr id="11" name="文本框 10">
            <a:extLst>
              <a:ext uri="{FF2B5EF4-FFF2-40B4-BE49-F238E27FC236}">
                <a16:creationId xmlns:a16="http://schemas.microsoft.com/office/drawing/2014/main" id="{8DC0C21B-C49F-4B81-AD18-E6A047DC1C22}"/>
              </a:ext>
            </a:extLst>
          </p:cNvPr>
          <p:cNvSpPr txBox="1"/>
          <p:nvPr/>
        </p:nvSpPr>
        <p:spPr>
          <a:xfrm>
            <a:off x="6252631" y="2435343"/>
            <a:ext cx="4653117" cy="707886"/>
          </a:xfrm>
          <a:prstGeom prst="rect">
            <a:avLst/>
          </a:prstGeom>
          <a:solidFill>
            <a:schemeClr val="bg1"/>
          </a:solidFill>
          <a:ln>
            <a:solidFill>
              <a:schemeClr val="tx1"/>
            </a:solidFill>
          </a:ln>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my_new_car.odometer_reading</a:t>
            </a:r>
            <a:r>
              <a:rPr lang="en-US" altLang="zh-CN" sz="2000" dirty="0">
                <a:latin typeface="Times New Roman" panose="02020603050405020304" pitchFamily="18" charset="0"/>
                <a:cs typeface="Times New Roman" panose="02020603050405020304" pitchFamily="18" charset="0"/>
              </a:rPr>
              <a:t> = 500</a:t>
            </a:r>
          </a:p>
          <a:p>
            <a:r>
              <a:rPr lang="en-US" altLang="zh-CN" sz="2000" dirty="0" err="1">
                <a:latin typeface="Times New Roman" panose="02020603050405020304" pitchFamily="18" charset="0"/>
                <a:cs typeface="Times New Roman" panose="02020603050405020304" pitchFamily="18" charset="0"/>
              </a:rPr>
              <a:t>my_new_car.read_odometer</a:t>
            </a:r>
            <a:r>
              <a:rPr lang="en-US" altLang="zh-CN" sz="2000" dirty="0">
                <a:latin typeface="Times New Roman" panose="02020603050405020304" pitchFamily="18" charset="0"/>
                <a:cs typeface="Times New Roman" panose="02020603050405020304" pitchFamily="18" charset="0"/>
              </a:rPr>
              <a:t>()</a:t>
            </a:r>
          </a:p>
        </p:txBody>
      </p:sp>
      <p:sp>
        <p:nvSpPr>
          <p:cNvPr id="12" name="文本框 11">
            <a:extLst>
              <a:ext uri="{FF2B5EF4-FFF2-40B4-BE49-F238E27FC236}">
                <a16:creationId xmlns:a16="http://schemas.microsoft.com/office/drawing/2014/main" id="{CDF8C56E-412A-4034-9CE4-F1430CF1C1F6}"/>
              </a:ext>
            </a:extLst>
          </p:cNvPr>
          <p:cNvSpPr txBox="1"/>
          <p:nvPr/>
        </p:nvSpPr>
        <p:spPr>
          <a:xfrm>
            <a:off x="6252632" y="3963246"/>
            <a:ext cx="4653118" cy="707886"/>
          </a:xfrm>
          <a:prstGeom prst="rect">
            <a:avLst/>
          </a:prstGeom>
          <a:solidFill>
            <a:schemeClr val="bg1"/>
          </a:solidFill>
          <a:ln>
            <a:solidFill>
              <a:schemeClr val="tx1"/>
            </a:solidFill>
          </a:ln>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my_new_car.updata_odometer</a:t>
            </a:r>
            <a:r>
              <a:rPr lang="en-US" altLang="zh-CN" sz="2000" dirty="0">
                <a:latin typeface="Times New Roman" panose="02020603050405020304" pitchFamily="18" charset="0"/>
                <a:cs typeface="Times New Roman" panose="02020603050405020304" pitchFamily="18" charset="0"/>
              </a:rPr>
              <a:t>(23500)</a:t>
            </a:r>
          </a:p>
          <a:p>
            <a:r>
              <a:rPr lang="en-US" altLang="zh-CN" sz="2000" dirty="0" err="1">
                <a:latin typeface="Times New Roman" panose="02020603050405020304" pitchFamily="18" charset="0"/>
                <a:cs typeface="Times New Roman" panose="02020603050405020304" pitchFamily="18" charset="0"/>
              </a:rPr>
              <a:t>my_new_car.read_odometer</a:t>
            </a:r>
            <a:r>
              <a:rPr lang="en-US" altLang="zh-CN" sz="2000" dirty="0">
                <a:latin typeface="Times New Roman" panose="02020603050405020304" pitchFamily="18" charset="0"/>
                <a:cs typeface="Times New Roman" panose="02020603050405020304" pitchFamily="18" charset="0"/>
              </a:rPr>
              <a:t>()</a:t>
            </a:r>
          </a:p>
        </p:txBody>
      </p:sp>
      <p:sp>
        <p:nvSpPr>
          <p:cNvPr id="15" name="文本框 14">
            <a:extLst>
              <a:ext uri="{FF2B5EF4-FFF2-40B4-BE49-F238E27FC236}">
                <a16:creationId xmlns:a16="http://schemas.microsoft.com/office/drawing/2014/main" id="{B7F4B7D3-03DE-492D-959A-0FA3E17AC9ED}"/>
              </a:ext>
            </a:extLst>
          </p:cNvPr>
          <p:cNvSpPr txBox="1"/>
          <p:nvPr/>
        </p:nvSpPr>
        <p:spPr>
          <a:xfrm>
            <a:off x="9558560" y="2089989"/>
            <a:ext cx="1338828" cy="369332"/>
          </a:xfrm>
          <a:prstGeom prst="rect">
            <a:avLst/>
          </a:prstGeom>
          <a:noFill/>
        </p:spPr>
        <p:txBody>
          <a:bodyPr wrap="none" rtlCol="0">
            <a:spAutoFit/>
          </a:bodyPr>
          <a:lstStyle/>
          <a:p>
            <a:r>
              <a:rPr lang="zh-CN" altLang="en-US" dirty="0"/>
              <a:t>破坏了封装</a:t>
            </a:r>
          </a:p>
        </p:txBody>
      </p:sp>
      <p:sp>
        <p:nvSpPr>
          <p:cNvPr id="16" name="文本框 15">
            <a:extLst>
              <a:ext uri="{FF2B5EF4-FFF2-40B4-BE49-F238E27FC236}">
                <a16:creationId xmlns:a16="http://schemas.microsoft.com/office/drawing/2014/main" id="{A43ADDE6-25C5-4A0A-BCD3-C44D62D6D740}"/>
              </a:ext>
            </a:extLst>
          </p:cNvPr>
          <p:cNvSpPr txBox="1"/>
          <p:nvPr/>
        </p:nvSpPr>
        <p:spPr>
          <a:xfrm>
            <a:off x="6257222" y="5523627"/>
            <a:ext cx="4653118" cy="707886"/>
          </a:xfrm>
          <a:prstGeom prst="rect">
            <a:avLst/>
          </a:prstGeom>
          <a:solidFill>
            <a:schemeClr val="bg1"/>
          </a:solidFill>
          <a:ln>
            <a:solidFill>
              <a:schemeClr val="tx1"/>
            </a:solidFill>
          </a:ln>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my_new_car.increment_odometer</a:t>
            </a:r>
            <a:r>
              <a:rPr lang="en-US" altLang="zh-CN" sz="2000" dirty="0">
                <a:latin typeface="Times New Roman" panose="02020603050405020304" pitchFamily="18" charset="0"/>
                <a:cs typeface="Times New Roman" panose="02020603050405020304" pitchFamily="18" charset="0"/>
              </a:rPr>
              <a:t>(100)</a:t>
            </a:r>
          </a:p>
          <a:p>
            <a:r>
              <a:rPr lang="en-US" altLang="zh-CN" sz="2000" dirty="0" err="1">
                <a:latin typeface="Times New Roman" panose="02020603050405020304" pitchFamily="18" charset="0"/>
                <a:cs typeface="Times New Roman" panose="02020603050405020304" pitchFamily="18" charset="0"/>
              </a:rPr>
              <a:t>my_new_car.read_odometer</a:t>
            </a:r>
            <a:r>
              <a:rPr lang="en-US" altLang="zh-CN" sz="2000" dirty="0">
                <a:latin typeface="Times New Roman" panose="02020603050405020304" pitchFamily="18" charset="0"/>
                <a:cs typeface="Times New Roman" panose="02020603050405020304" pitchFamily="18" charset="0"/>
              </a:rPr>
              <a:t>()</a:t>
            </a:r>
          </a:p>
        </p:txBody>
      </p:sp>
      <p:sp>
        <p:nvSpPr>
          <p:cNvPr id="18" name="矩形 17">
            <a:extLst>
              <a:ext uri="{FF2B5EF4-FFF2-40B4-BE49-F238E27FC236}">
                <a16:creationId xmlns:a16="http://schemas.microsoft.com/office/drawing/2014/main" id="{9D7106D9-8BA8-456A-9F5B-F1C19E7876EF}"/>
              </a:ext>
            </a:extLst>
          </p:cNvPr>
          <p:cNvSpPr/>
          <p:nvPr/>
        </p:nvSpPr>
        <p:spPr>
          <a:xfrm>
            <a:off x="6285953" y="1392097"/>
            <a:ext cx="3285559" cy="5554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2016 Audi A4</a:t>
            </a:r>
          </a:p>
          <a:p>
            <a:r>
              <a:rPr lang="en-US" altLang="zh-CN" dirty="0"/>
              <a:t>This car has 0 miles on it.</a:t>
            </a:r>
          </a:p>
        </p:txBody>
      </p:sp>
      <p:sp>
        <p:nvSpPr>
          <p:cNvPr id="19" name="矩形 18">
            <a:extLst>
              <a:ext uri="{FF2B5EF4-FFF2-40B4-BE49-F238E27FC236}">
                <a16:creationId xmlns:a16="http://schemas.microsoft.com/office/drawing/2014/main" id="{12BEB7CC-FFC1-424A-BE20-3BB222855970}"/>
              </a:ext>
            </a:extLst>
          </p:cNvPr>
          <p:cNvSpPr/>
          <p:nvPr/>
        </p:nvSpPr>
        <p:spPr>
          <a:xfrm>
            <a:off x="6285953" y="3190502"/>
            <a:ext cx="3285559" cy="325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This car has 500 miles on it.</a:t>
            </a:r>
          </a:p>
        </p:txBody>
      </p:sp>
      <p:sp>
        <p:nvSpPr>
          <p:cNvPr id="20" name="矩形 19">
            <a:extLst>
              <a:ext uri="{FF2B5EF4-FFF2-40B4-BE49-F238E27FC236}">
                <a16:creationId xmlns:a16="http://schemas.microsoft.com/office/drawing/2014/main" id="{EAD2F46F-EFCB-4080-943A-17AD3AC987E9}"/>
              </a:ext>
            </a:extLst>
          </p:cNvPr>
          <p:cNvSpPr/>
          <p:nvPr/>
        </p:nvSpPr>
        <p:spPr>
          <a:xfrm>
            <a:off x="6273001" y="4720407"/>
            <a:ext cx="3285559" cy="325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This car has 23500 miles on it.</a:t>
            </a:r>
          </a:p>
        </p:txBody>
      </p:sp>
      <p:sp>
        <p:nvSpPr>
          <p:cNvPr id="21" name="矩形 20">
            <a:extLst>
              <a:ext uri="{FF2B5EF4-FFF2-40B4-BE49-F238E27FC236}">
                <a16:creationId xmlns:a16="http://schemas.microsoft.com/office/drawing/2014/main" id="{416CED54-FF14-4E66-BFF5-58A723321826}"/>
              </a:ext>
            </a:extLst>
          </p:cNvPr>
          <p:cNvSpPr/>
          <p:nvPr/>
        </p:nvSpPr>
        <p:spPr>
          <a:xfrm>
            <a:off x="6285953" y="6306983"/>
            <a:ext cx="3285559" cy="325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a:t>This car has 23600 miles on it.</a:t>
            </a:r>
          </a:p>
        </p:txBody>
      </p:sp>
      <p:sp>
        <p:nvSpPr>
          <p:cNvPr id="22" name="文本框 21">
            <a:extLst>
              <a:ext uri="{FF2B5EF4-FFF2-40B4-BE49-F238E27FC236}">
                <a16:creationId xmlns:a16="http://schemas.microsoft.com/office/drawing/2014/main" id="{50476362-F881-43D2-826A-5FC01DA92CD7}"/>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5-2.py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44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201F888-1BBE-4383-A13A-1F6F780EF5D5}"/>
              </a:ext>
            </a:extLst>
          </p:cNvPr>
          <p:cNvSpPr>
            <a:spLocks noGrp="1"/>
          </p:cNvSpPr>
          <p:nvPr>
            <p:ph type="title"/>
          </p:nvPr>
        </p:nvSpPr>
        <p:spPr/>
        <p:txBody>
          <a:bodyPr/>
          <a:lstStyle/>
          <a:p>
            <a:r>
              <a:rPr lang="zh-CN" altLang="en-US" dirty="0"/>
              <a:t>继承</a:t>
            </a:r>
          </a:p>
        </p:txBody>
      </p:sp>
      <p:sp>
        <p:nvSpPr>
          <p:cNvPr id="6" name="内容占位符 5">
            <a:extLst>
              <a:ext uri="{FF2B5EF4-FFF2-40B4-BE49-F238E27FC236}">
                <a16:creationId xmlns:a16="http://schemas.microsoft.com/office/drawing/2014/main" id="{6BDB1A2D-A821-484B-ACE9-850E57ED274E}"/>
              </a:ext>
            </a:extLst>
          </p:cNvPr>
          <p:cNvSpPr>
            <a:spLocks noGrp="1"/>
          </p:cNvSpPr>
          <p:nvPr>
            <p:ph sz="half" idx="1"/>
          </p:nvPr>
        </p:nvSpPr>
        <p:spPr>
          <a:xfrm>
            <a:off x="542853" y="1825624"/>
            <a:ext cx="5476947" cy="5032375"/>
          </a:xfrm>
        </p:spPr>
        <p:txBody>
          <a:bodyPr>
            <a:normAutofit/>
          </a:bodyPr>
          <a:lstStyle/>
          <a:p>
            <a:r>
              <a:rPr lang="zh-CN" altLang="en-US" b="1" dirty="0"/>
              <a:t>子类</a:t>
            </a:r>
            <a:r>
              <a:rPr lang="zh-CN" altLang="en-US" dirty="0"/>
              <a:t>是</a:t>
            </a:r>
            <a:r>
              <a:rPr lang="zh-CN" altLang="en-US" b="1" dirty="0"/>
              <a:t>父类</a:t>
            </a:r>
            <a:r>
              <a:rPr lang="zh-CN" altLang="en-US" dirty="0"/>
              <a:t>的特殊版本</a:t>
            </a:r>
            <a:endParaRPr lang="en-US" altLang="zh-CN" dirty="0"/>
          </a:p>
          <a:p>
            <a:r>
              <a:rPr lang="zh-CN" altLang="en-US" dirty="0"/>
              <a:t>子类继承父类的所有属性和方法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super()</a:t>
            </a:r>
            <a:r>
              <a:rPr lang="zh-CN" altLang="en-US" dirty="0"/>
              <a:t>是一个特殊函数，在子类中通过</a:t>
            </a:r>
            <a:r>
              <a:rPr lang="en-US" altLang="zh-CN" dirty="0"/>
              <a:t>super()</a:t>
            </a:r>
            <a:r>
              <a:rPr lang="zh-CN" altLang="en-US" dirty="0"/>
              <a:t>指向父类</a:t>
            </a:r>
          </a:p>
        </p:txBody>
      </p:sp>
      <p:sp>
        <p:nvSpPr>
          <p:cNvPr id="11" name="内容占位符 10">
            <a:extLst>
              <a:ext uri="{FF2B5EF4-FFF2-40B4-BE49-F238E27FC236}">
                <a16:creationId xmlns:a16="http://schemas.microsoft.com/office/drawing/2014/main" id="{648A247E-8661-4439-B484-42E8DF7ABAC3}"/>
              </a:ext>
            </a:extLst>
          </p:cNvPr>
          <p:cNvSpPr>
            <a:spLocks noGrp="1"/>
          </p:cNvSpPr>
          <p:nvPr>
            <p:ph sz="half" idx="2"/>
          </p:nvPr>
        </p:nvSpPr>
        <p:spPr>
          <a:xfrm>
            <a:off x="6172200" y="1825624"/>
            <a:ext cx="5786252" cy="4895809"/>
          </a:xfrm>
        </p:spPr>
        <p:txBody>
          <a:bodyPr>
            <a:normAutofit/>
          </a:bodyPr>
          <a:lstStyle/>
          <a:p>
            <a:r>
              <a:rPr lang="zh-CN" altLang="en-US" dirty="0"/>
              <a:t>可以给子类定义自己的属性和方法</a:t>
            </a:r>
            <a:endParaRPr lang="en-US" altLang="zh-CN" dirty="0"/>
          </a:p>
          <a:p>
            <a:r>
              <a:rPr lang="zh-CN" altLang="en-US" dirty="0"/>
              <a:t>子类可以重写父类的方法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实例可作为属性（类的成员）</a:t>
            </a:r>
          </a:p>
        </p:txBody>
      </p:sp>
      <p:sp>
        <p:nvSpPr>
          <p:cNvPr id="7" name="文本框 6">
            <a:extLst>
              <a:ext uri="{FF2B5EF4-FFF2-40B4-BE49-F238E27FC236}">
                <a16:creationId xmlns:a16="http://schemas.microsoft.com/office/drawing/2014/main" id="{4351CA19-CAE9-4034-8946-005D90681C65}"/>
              </a:ext>
            </a:extLst>
          </p:cNvPr>
          <p:cNvSpPr txBox="1"/>
          <p:nvPr/>
        </p:nvSpPr>
        <p:spPr>
          <a:xfrm>
            <a:off x="634888" y="2805967"/>
            <a:ext cx="5290900" cy="1938992"/>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class </a:t>
            </a:r>
            <a:r>
              <a:rPr lang="en-US" altLang="zh-CN" sz="2000" dirty="0" err="1">
                <a:latin typeface="Times New Roman" panose="02020603050405020304" pitchFamily="18" charset="0"/>
                <a:cs typeface="Times New Roman" panose="02020603050405020304" pitchFamily="18" charset="0"/>
              </a:rPr>
              <a:t>ElectricCar</a:t>
            </a:r>
            <a:r>
              <a:rPr lang="en-US" altLang="zh-CN" sz="2000" dirty="0">
                <a:latin typeface="Times New Roman" panose="02020603050405020304" pitchFamily="18" charset="0"/>
                <a:cs typeface="Times New Roman" panose="02020603050405020304" pitchFamily="18" charset="0"/>
              </a:rPr>
              <a:t>(Car):</a:t>
            </a:r>
          </a:p>
          <a:p>
            <a:r>
              <a:rPr lang="en-US" altLang="zh-CN" sz="2000" dirty="0">
                <a:latin typeface="Times New Roman" panose="02020603050405020304" pitchFamily="18" charset="0"/>
                <a:cs typeface="Times New Roman" panose="02020603050405020304" pitchFamily="18" charset="0"/>
              </a:rPr>
              <a:t>    def __</a:t>
            </a:r>
            <a:r>
              <a:rPr lang="en-US" altLang="zh-CN" sz="2000" dirty="0" err="1">
                <a:latin typeface="Times New Roman" panose="02020603050405020304" pitchFamily="18" charset="0"/>
                <a:cs typeface="Times New Roman" panose="02020603050405020304" pitchFamily="18" charset="0"/>
              </a:rPr>
              <a:t>init</a:t>
            </a:r>
            <a:r>
              <a:rPr lang="en-US" altLang="zh-CN" sz="2000" dirty="0">
                <a:latin typeface="Times New Roman" panose="02020603050405020304" pitchFamily="18" charset="0"/>
                <a:cs typeface="Times New Roman" panose="02020603050405020304" pitchFamily="18" charset="0"/>
              </a:rPr>
              <a:t>__(self, make, model, year):</a:t>
            </a:r>
          </a:p>
          <a:p>
            <a:r>
              <a:rPr lang="en-US" altLang="zh-CN" sz="2000" dirty="0">
                <a:latin typeface="Times New Roman" panose="02020603050405020304" pitchFamily="18" charset="0"/>
                <a:cs typeface="Times New Roman" panose="02020603050405020304" pitchFamily="18" charset="0"/>
              </a:rPr>
              <a:t>        super().__</a:t>
            </a:r>
            <a:r>
              <a:rPr lang="en-US" altLang="zh-CN" sz="2000" dirty="0" err="1">
                <a:latin typeface="Times New Roman" panose="02020603050405020304" pitchFamily="18" charset="0"/>
                <a:cs typeface="Times New Roman" panose="02020603050405020304" pitchFamily="18" charset="0"/>
              </a:rPr>
              <a:t>init</a:t>
            </a:r>
            <a:r>
              <a:rPr lang="en-US" altLang="zh-CN" sz="2000" dirty="0">
                <a:latin typeface="Times New Roman" panose="02020603050405020304" pitchFamily="18" charset="0"/>
                <a:cs typeface="Times New Roman" panose="02020603050405020304" pitchFamily="18" charset="0"/>
              </a:rPr>
              <a:t>__(make, model, year)</a:t>
            </a:r>
          </a:p>
          <a:p>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my_tesla</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ElectricCar</a:t>
            </a:r>
            <a:r>
              <a:rPr lang="en-US" altLang="zh-CN" sz="2000" dirty="0">
                <a:latin typeface="Times New Roman" panose="02020603050405020304" pitchFamily="18" charset="0"/>
                <a:cs typeface="Times New Roman" panose="02020603050405020304" pitchFamily="18" charset="0"/>
              </a:rPr>
              <a:t>('tesla', 'model s', 2016)</a:t>
            </a:r>
          </a:p>
          <a:p>
            <a:r>
              <a:rPr lang="en-US" altLang="zh-CN" sz="2000" dirty="0">
                <a:latin typeface="Times New Roman" panose="02020603050405020304" pitchFamily="18" charset="0"/>
                <a:cs typeface="Times New Roman" panose="02020603050405020304" pitchFamily="18" charset="0"/>
              </a:rPr>
              <a:t>print(</a:t>
            </a:r>
            <a:r>
              <a:rPr lang="en-US" altLang="zh-CN" sz="2000" dirty="0" err="1">
                <a:latin typeface="Times New Roman" panose="02020603050405020304" pitchFamily="18" charset="0"/>
                <a:cs typeface="Times New Roman" panose="02020603050405020304" pitchFamily="18" charset="0"/>
              </a:rPr>
              <a:t>my_tesla.get_descriptive_name</a:t>
            </a:r>
            <a:r>
              <a:rPr lang="en-US" altLang="zh-CN" sz="2000" dirty="0">
                <a:latin typeface="Times New Roman" panose="02020603050405020304" pitchFamily="18" charset="0"/>
                <a:cs typeface="Times New Roman" panose="02020603050405020304" pitchFamily="18" charset="0"/>
              </a:rPr>
              <a:t>())</a:t>
            </a:r>
          </a:p>
        </p:txBody>
      </p:sp>
      <p:sp>
        <p:nvSpPr>
          <p:cNvPr id="9" name="矩形 8">
            <a:extLst>
              <a:ext uri="{FF2B5EF4-FFF2-40B4-BE49-F238E27FC236}">
                <a16:creationId xmlns:a16="http://schemas.microsoft.com/office/drawing/2014/main" id="{3B35E75F-A48C-48DF-8042-9ED5E0C72C33}"/>
              </a:ext>
            </a:extLst>
          </p:cNvPr>
          <p:cNvSpPr/>
          <p:nvPr/>
        </p:nvSpPr>
        <p:spPr>
          <a:xfrm>
            <a:off x="3561113" y="4834026"/>
            <a:ext cx="2364675" cy="331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2016 Tesla Model S</a:t>
            </a:r>
          </a:p>
        </p:txBody>
      </p:sp>
      <p:sp>
        <p:nvSpPr>
          <p:cNvPr id="10" name="文本框 9">
            <a:extLst>
              <a:ext uri="{FF2B5EF4-FFF2-40B4-BE49-F238E27FC236}">
                <a16:creationId xmlns:a16="http://schemas.microsoft.com/office/drawing/2014/main" id="{3E8A2A67-45CD-458E-808B-618CD6028FF8}"/>
              </a:ext>
            </a:extLst>
          </p:cNvPr>
          <p:cNvSpPr txBox="1"/>
          <p:nvPr/>
        </p:nvSpPr>
        <p:spPr>
          <a:xfrm>
            <a:off x="634887" y="4834026"/>
            <a:ext cx="2226892" cy="369332"/>
          </a:xfrm>
          <a:prstGeom prst="rect">
            <a:avLst/>
          </a:prstGeom>
          <a:noFill/>
        </p:spPr>
        <p:txBody>
          <a:bodyPr wrap="none" rtlCol="0">
            <a:spAutoFit/>
          </a:bodyPr>
          <a:lstStyle/>
          <a:p>
            <a:r>
              <a:rPr lang="en-US" altLang="zh-CN" dirty="0"/>
              <a:t>class </a:t>
            </a:r>
            <a:r>
              <a:rPr lang="zh-CN" altLang="en-US" dirty="0"/>
              <a:t>子类名</a:t>
            </a:r>
            <a:r>
              <a:rPr lang="en-US" altLang="zh-CN" dirty="0"/>
              <a:t>(</a:t>
            </a:r>
            <a:r>
              <a:rPr lang="zh-CN" altLang="en-US" dirty="0"/>
              <a:t>父类名</a:t>
            </a:r>
            <a:r>
              <a:rPr lang="en-US" altLang="zh-CN" dirty="0"/>
              <a:t>)</a:t>
            </a:r>
            <a:endParaRPr lang="zh-CN" altLang="en-US" dirty="0"/>
          </a:p>
        </p:txBody>
      </p:sp>
      <p:sp>
        <p:nvSpPr>
          <p:cNvPr id="12" name="文本框 11">
            <a:extLst>
              <a:ext uri="{FF2B5EF4-FFF2-40B4-BE49-F238E27FC236}">
                <a16:creationId xmlns:a16="http://schemas.microsoft.com/office/drawing/2014/main" id="{C6FD0C47-9BF9-41FB-853C-FE000BFD8314}"/>
              </a:ext>
            </a:extLst>
          </p:cNvPr>
          <p:cNvSpPr txBox="1"/>
          <p:nvPr/>
        </p:nvSpPr>
        <p:spPr>
          <a:xfrm>
            <a:off x="6232566" y="2805967"/>
            <a:ext cx="5878286" cy="2246769"/>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class </a:t>
            </a:r>
            <a:r>
              <a:rPr lang="en-US" altLang="zh-CN" sz="2000" dirty="0" err="1">
                <a:latin typeface="Times New Roman" panose="02020603050405020304" pitchFamily="18" charset="0"/>
                <a:cs typeface="Times New Roman" panose="02020603050405020304" pitchFamily="18" charset="0"/>
              </a:rPr>
              <a:t>ElectricCar</a:t>
            </a:r>
            <a:r>
              <a:rPr lang="en-US" altLang="zh-CN" sz="2000" dirty="0">
                <a:latin typeface="Times New Roman" panose="02020603050405020304" pitchFamily="18" charset="0"/>
                <a:cs typeface="Times New Roman" panose="02020603050405020304" pitchFamily="18" charset="0"/>
              </a:rPr>
              <a:t>(Car):</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def </a:t>
            </a:r>
            <a:r>
              <a:rPr lang="en-US" altLang="zh-CN" sz="2000" dirty="0" err="1">
                <a:latin typeface="Times New Roman" panose="02020603050405020304" pitchFamily="18" charset="0"/>
                <a:cs typeface="Times New Roman" panose="02020603050405020304" pitchFamily="18" charset="0"/>
              </a:rPr>
              <a:t>get_descriptive_name</a:t>
            </a:r>
            <a:r>
              <a:rPr lang="en-US" altLang="zh-CN" sz="2000" dirty="0">
                <a:latin typeface="Times New Roman" panose="02020603050405020304" pitchFamily="18" charset="0"/>
                <a:cs typeface="Times New Roman" panose="02020603050405020304" pitchFamily="18" charset="0"/>
              </a:rPr>
              <a:t>(self):</a:t>
            </a:r>
          </a:p>
          <a:p>
            <a:r>
              <a:rPr lang="en-US" altLang="zh-CN" sz="2000" dirty="0">
                <a:latin typeface="Times New Roman" panose="02020603050405020304" pitchFamily="18" charset="0"/>
                <a:cs typeface="Times New Roman" panose="02020603050405020304" pitchFamily="18" charset="0"/>
              </a:rPr>
              <a:t>        return " Electric" + super().</a:t>
            </a:r>
            <a:r>
              <a:rPr lang="en-US" altLang="zh-CN" sz="2000" dirty="0" err="1">
                <a:latin typeface="Times New Roman" panose="02020603050405020304" pitchFamily="18" charset="0"/>
                <a:cs typeface="Times New Roman" panose="02020603050405020304" pitchFamily="18" charset="0"/>
              </a:rPr>
              <a:t>get_descriptive_name</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my_tesla</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ElectricCar</a:t>
            </a:r>
            <a:r>
              <a:rPr lang="en-US" altLang="zh-CN" sz="2000" dirty="0">
                <a:latin typeface="Times New Roman" panose="02020603050405020304" pitchFamily="18" charset="0"/>
                <a:cs typeface="Times New Roman" panose="02020603050405020304" pitchFamily="18" charset="0"/>
              </a:rPr>
              <a:t>('tesla', 'model s', 2016)</a:t>
            </a:r>
          </a:p>
          <a:p>
            <a:r>
              <a:rPr lang="en-US" altLang="zh-CN" sz="2000" dirty="0">
                <a:latin typeface="Times New Roman" panose="02020603050405020304" pitchFamily="18" charset="0"/>
                <a:cs typeface="Times New Roman" panose="02020603050405020304" pitchFamily="18" charset="0"/>
              </a:rPr>
              <a:t>print(</a:t>
            </a:r>
            <a:r>
              <a:rPr lang="en-US" altLang="zh-CN" sz="2000" dirty="0" err="1">
                <a:latin typeface="Times New Roman" panose="02020603050405020304" pitchFamily="18" charset="0"/>
                <a:cs typeface="Times New Roman" panose="02020603050405020304" pitchFamily="18" charset="0"/>
              </a:rPr>
              <a:t>my_tesla.get_descriptive_name</a:t>
            </a:r>
            <a:r>
              <a:rPr lang="en-US" altLang="zh-CN" sz="2000" dirty="0">
                <a:latin typeface="Times New Roman" panose="02020603050405020304" pitchFamily="18" charset="0"/>
                <a:cs typeface="Times New Roman" panose="02020603050405020304" pitchFamily="18" charset="0"/>
              </a:rPr>
              <a:t>())</a:t>
            </a:r>
          </a:p>
        </p:txBody>
      </p:sp>
      <p:sp>
        <p:nvSpPr>
          <p:cNvPr id="13" name="矩形 12">
            <a:extLst>
              <a:ext uri="{FF2B5EF4-FFF2-40B4-BE49-F238E27FC236}">
                <a16:creationId xmlns:a16="http://schemas.microsoft.com/office/drawing/2014/main" id="{3DB24314-5EAD-4BF3-8BA5-248AC989C261}"/>
              </a:ext>
            </a:extLst>
          </p:cNvPr>
          <p:cNvSpPr/>
          <p:nvPr/>
        </p:nvSpPr>
        <p:spPr>
          <a:xfrm>
            <a:off x="8808522" y="5203358"/>
            <a:ext cx="3302330" cy="3314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Electric 2016 Tesla Model S</a:t>
            </a:r>
          </a:p>
        </p:txBody>
      </p:sp>
      <p:sp>
        <p:nvSpPr>
          <p:cNvPr id="14" name="文本框 13">
            <a:extLst>
              <a:ext uri="{FF2B5EF4-FFF2-40B4-BE49-F238E27FC236}">
                <a16:creationId xmlns:a16="http://schemas.microsoft.com/office/drawing/2014/main" id="{05C8541E-70F2-4AEA-8B72-C2545186267E}"/>
              </a:ext>
            </a:extLst>
          </p:cNvPr>
          <p:cNvSpPr txBox="1"/>
          <p:nvPr/>
        </p:nvSpPr>
        <p:spPr>
          <a:xfrm>
            <a:off x="10936057" y="1456293"/>
            <a:ext cx="7809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5-2.py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1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10931</TotalTime>
  <Words>15512</Words>
  <Application>Microsoft Office PowerPoint</Application>
  <PresentationFormat>宽屏</PresentationFormat>
  <Paragraphs>2281</Paragraphs>
  <Slides>133</Slides>
  <Notes>90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133</vt:i4>
      </vt:variant>
    </vt:vector>
  </HeadingPairs>
  <TitlesOfParts>
    <vt:vector size="145" baseType="lpstr">
      <vt:lpstr>-apple-system</vt:lpstr>
      <vt:lpstr>Helvetica Neue</vt:lpstr>
      <vt:lpstr>等线</vt:lpstr>
      <vt:lpstr>等线 Light</vt:lpstr>
      <vt:lpstr>楷体</vt:lpstr>
      <vt:lpstr>宋体</vt:lpstr>
      <vt:lpstr>微软雅黑</vt:lpstr>
      <vt:lpstr>Arial</vt:lpstr>
      <vt:lpstr>Comic Sans MS</vt:lpstr>
      <vt:lpstr>Tahoma</vt:lpstr>
      <vt:lpstr>Times New Roman</vt:lpstr>
      <vt:lpstr>Office 主题​​</vt:lpstr>
      <vt:lpstr>人工智能实验</vt:lpstr>
      <vt:lpstr>课程信息</vt:lpstr>
      <vt:lpstr>实验课程要求</vt:lpstr>
      <vt:lpstr>实验课程安排（暂定）</vt:lpstr>
      <vt:lpstr>实验课程安排（暂定）</vt:lpstr>
      <vt:lpstr>实验报告要求</vt:lpstr>
      <vt:lpstr>实验提交</vt:lpstr>
      <vt:lpstr>Python程序设计基础</vt:lpstr>
      <vt:lpstr>参考资料与建议阅读</vt:lpstr>
      <vt:lpstr>目录</vt:lpstr>
      <vt:lpstr>目录</vt:lpstr>
      <vt:lpstr>什么是Python</vt:lpstr>
      <vt:lpstr>Hello World程序与运行</vt:lpstr>
      <vt:lpstr>安装：Windows</vt:lpstr>
      <vt:lpstr>Hello World程序：注释</vt:lpstr>
      <vt:lpstr>Hello World程序：变量</vt:lpstr>
      <vt:lpstr>Hello World程序：输出</vt:lpstr>
      <vt:lpstr>Hello World程序：用户输入</vt:lpstr>
      <vt:lpstr>初识Python：小结</vt:lpstr>
      <vt:lpstr>练习：初识Python</vt:lpstr>
      <vt:lpstr>目录</vt:lpstr>
      <vt:lpstr>简单/基本数据类型</vt:lpstr>
      <vt:lpstr>数字：整数</vt:lpstr>
      <vt:lpstr>数字：浮点数</vt:lpstr>
      <vt:lpstr>数字：函数</vt:lpstr>
      <vt:lpstr>i += 1</vt:lpstr>
      <vt:lpstr>字符串</vt:lpstr>
      <vt:lpstr>字符串：拼接</vt:lpstr>
      <vt:lpstr>字符串：方法</vt:lpstr>
      <vt:lpstr>字符串：方法</vt:lpstr>
      <vt:lpstr>类型转换</vt:lpstr>
      <vt:lpstr>简单数据类型：小结</vt:lpstr>
      <vt:lpstr>练习：简单数据类型</vt:lpstr>
      <vt:lpstr>目录</vt:lpstr>
      <vt:lpstr>控制结构</vt:lpstr>
      <vt:lpstr>控制结构：分支结构</vt:lpstr>
      <vt:lpstr>PowerPoint 演示文稿</vt:lpstr>
      <vt:lpstr>代码块与缩进</vt:lpstr>
      <vt:lpstr>比较运算符</vt:lpstr>
      <vt:lpstr>逻辑运算符</vt:lpstr>
      <vt:lpstr>while循环</vt:lpstr>
      <vt:lpstr>while循环：break和continue</vt:lpstr>
      <vt:lpstr>while循环：例子</vt:lpstr>
      <vt:lpstr>for循环：初识</vt:lpstr>
      <vt:lpstr>控制结构：小结</vt:lpstr>
      <vt:lpstr>练习：控制结构</vt:lpstr>
      <vt:lpstr>目录</vt:lpstr>
      <vt:lpstr>复杂数据类型（数据容器）</vt:lpstr>
      <vt:lpstr>列表</vt:lpstr>
      <vt:lpstr>列表：访问元素</vt:lpstr>
      <vt:lpstr>列表：修改、添加和删除元素</vt:lpstr>
      <vt:lpstr>列表：修改、添加和删除元素</vt:lpstr>
      <vt:lpstr>列表：修改、添加和删除元素</vt:lpstr>
      <vt:lpstr>列表：修改、添加和删除元素</vt:lpstr>
      <vt:lpstr>列表：长度</vt:lpstr>
      <vt:lpstr>列表：翻转</vt:lpstr>
      <vt:lpstr>列表：排序</vt:lpstr>
      <vt:lpstr>列表：排序</vt:lpstr>
      <vt:lpstr>列表：切片</vt:lpstr>
      <vt:lpstr>列表：赋值与复制</vt:lpstr>
      <vt:lpstr>列表：赋值与复制</vt:lpstr>
      <vt:lpstr>浅复制与深复制</vt:lpstr>
      <vt:lpstr>身份运算符</vt:lpstr>
      <vt:lpstr>列表：for循环遍历</vt:lpstr>
      <vt:lpstr>列表：数值列表</vt:lpstr>
      <vt:lpstr>列表：数值列表</vt:lpstr>
      <vt:lpstr>列表：列表解析</vt:lpstr>
      <vt:lpstr>列表：使用if语句处理列表</vt:lpstr>
      <vt:lpstr>成员运算符</vt:lpstr>
      <vt:lpstr>元组</vt:lpstr>
      <vt:lpstr>集合</vt:lpstr>
      <vt:lpstr>字典</vt:lpstr>
      <vt:lpstr>字典</vt:lpstr>
      <vt:lpstr>字典：遍历</vt:lpstr>
      <vt:lpstr>字典：遍历</vt:lpstr>
      <vt:lpstr>字典：嵌套</vt:lpstr>
      <vt:lpstr>复杂数据结构与操作：小结</vt:lpstr>
      <vt:lpstr>练习：复杂数据结构与操作</vt:lpstr>
      <vt:lpstr>实验任务</vt:lpstr>
      <vt:lpstr>实验1-1 最短路径算法</vt:lpstr>
      <vt:lpstr>实验1-1 最短路径算法</vt:lpstr>
      <vt:lpstr>目录</vt:lpstr>
      <vt:lpstr>函数</vt:lpstr>
      <vt:lpstr>定义函数</vt:lpstr>
      <vt:lpstr>传递实参</vt:lpstr>
      <vt:lpstr>返回值</vt:lpstr>
      <vt:lpstr>返回值：返回多个值</vt:lpstr>
      <vt:lpstr>返回值：返回字典</vt:lpstr>
      <vt:lpstr>传递实参</vt:lpstr>
      <vt:lpstr>传递列表</vt:lpstr>
      <vt:lpstr>传递列表：在函数中修改列表</vt:lpstr>
      <vt:lpstr>传递列表：防止函数修改列表</vt:lpstr>
      <vt:lpstr>传递任意数量的实参</vt:lpstr>
      <vt:lpstr>传递任意数量的关键字实参</vt:lpstr>
      <vt:lpstr>类</vt:lpstr>
      <vt:lpstr>定义类</vt:lpstr>
      <vt:lpstr>类的实例化：对象</vt:lpstr>
      <vt:lpstr>属性的修改</vt:lpstr>
      <vt:lpstr>继承</vt:lpstr>
      <vt:lpstr>函数与类：小结</vt:lpstr>
      <vt:lpstr>练习：函数与类</vt:lpstr>
      <vt:lpstr>练习：函数与类</vt:lpstr>
      <vt:lpstr>目录</vt:lpstr>
      <vt:lpstr>读取文件</vt:lpstr>
      <vt:lpstr>写入文件</vt:lpstr>
      <vt:lpstr>使用模块json存储数据</vt:lpstr>
      <vt:lpstr>异常</vt:lpstr>
      <vt:lpstr>使用try-except代码块</vt:lpstr>
      <vt:lpstr>使用try-except-else代码块</vt:lpstr>
      <vt:lpstr>文件与异常：小结</vt:lpstr>
      <vt:lpstr>练习：文件与异常</vt:lpstr>
      <vt:lpstr>目录</vt:lpstr>
      <vt:lpstr>将函数与类存储在模块中</vt:lpstr>
      <vt:lpstr>Python中的“main函数”</vt:lpstr>
      <vt:lpstr>Python标准库</vt:lpstr>
      <vt:lpstr>外部模块：安装</vt:lpstr>
      <vt:lpstr>一些常用的包</vt:lpstr>
      <vt:lpstr>模块与库：小结</vt:lpstr>
      <vt:lpstr>练习：模块与库</vt:lpstr>
      <vt:lpstr>目录</vt:lpstr>
      <vt:lpstr>总结</vt:lpstr>
      <vt:lpstr>实验任务</vt:lpstr>
      <vt:lpstr>思考题：</vt:lpstr>
      <vt:lpstr>实验1：罗马尼亚旅行问题</vt:lpstr>
      <vt:lpstr>实验1：罗马尼亚旅行问题</vt:lpstr>
      <vt:lpstr>实验1：报告要求</vt:lpstr>
      <vt:lpstr>实验报告要求</vt:lpstr>
      <vt:lpstr>实验1：提交</vt:lpstr>
      <vt:lpstr>实验1：验收</vt:lpstr>
      <vt:lpstr>Thanks!</vt:lpstr>
      <vt:lpstr>附录</vt:lpstr>
      <vt:lpstr>Python代码风格规范</vt:lpstr>
      <vt:lpstr>Python之禅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人工智能实验</dc:title>
  <dc:creator>雷至祺</dc:creator>
  <cp:lastModifiedBy>zhl</cp:lastModifiedBy>
  <cp:revision>4777</cp:revision>
  <dcterms:created xsi:type="dcterms:W3CDTF">2021-06-03T02:07:50Z</dcterms:created>
  <dcterms:modified xsi:type="dcterms:W3CDTF">2023-02-20T09:47:32Z</dcterms:modified>
</cp:coreProperties>
</file>