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32" r:id="rId2"/>
    <p:sldId id="634" r:id="rId3"/>
    <p:sldId id="635" r:id="rId4"/>
    <p:sldId id="637" r:id="rId5"/>
    <p:sldId id="645" r:id="rId6"/>
    <p:sldId id="636" r:id="rId7"/>
    <p:sldId id="643" r:id="rId8"/>
    <p:sldId id="638" r:id="rId9"/>
    <p:sldId id="639" r:id="rId10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er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B8DCF4"/>
    <a:srgbClr val="409FE0"/>
    <a:srgbClr val="FFFFCC"/>
    <a:srgbClr val="99FF99"/>
    <a:srgbClr val="E8ECF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" autoAdjust="0"/>
    <p:restoredTop sz="95745" autoAdjust="0"/>
  </p:normalViewPr>
  <p:slideViewPr>
    <p:cSldViewPr snapToGrid="0">
      <p:cViewPr varScale="1">
        <p:scale>
          <a:sx n="125" d="100"/>
          <a:sy n="125" d="100"/>
        </p:scale>
        <p:origin x="1608" y="9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4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fld id="{8B04D20C-3450-41D8-A2E0-CBBBACA7DE04}" type="slidenum">
              <a:rPr lang="en-US" altLang="ja-JP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fld id="{387E6811-34D8-4020-BFC5-173458CD21D1}" type="slidenum">
              <a:rPr lang="en-US" altLang="ja-JP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887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E3CC7C-C47C-41E5-B527-167CD734AF31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437936-B331-4315-B029-772B6967E0CF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9CD43-FC6E-4AE2-915A-B525F4E20A91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13BA1C-0F74-4F47-A43B-772625DE68E1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77445-F447-487B-AA88-C6843516F075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A438B1-C4D4-4C8F-9E9E-4B3C3F174B78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F2D28E-923C-436B-BACC-7C337D85B959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501E00-9BAE-478A-97B5-F9F725DE53A9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FB8CAA-07B0-4C60-9D24-961D72180278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7A110-866B-42C9-B70F-FC091D152960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0"/>
            <a:ext cx="19812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rgbClr val="A50021"/>
                </a:solidFill>
              </a:defRPr>
            </a:lvl1pPr>
          </a:lstStyle>
          <a:p>
            <a:fld id="{ABAEE80A-1721-4A9E-AFD8-256936601FF9}" type="slidenum">
              <a:rPr lang="en-US" altLang="ja-JP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kumimoji="1"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一阶逻辑归结算法讲解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30E4DD-2B19-4E27-908B-1A173B54D104}" type="slidenum">
              <a:rPr kumimoji="0" lang="en-US" altLang="ja-JP" sz="1400" b="0">
                <a:solidFill>
                  <a:srgbClr val="A50021"/>
                </a:solidFill>
              </a:rPr>
              <a:t>1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387" y="722089"/>
            <a:ext cx="8616632" cy="5562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</a:t>
            </a:r>
            <a:r>
              <a:rPr lang="zh-CN" altLang="en-US" dirty="0"/>
              <a:t>：读取初始子句集合</a:t>
            </a:r>
            <a:r>
              <a:rPr lang="en-US" altLang="zh-CN" dirty="0"/>
              <a:t>S</a:t>
            </a:r>
            <a:r>
              <a:rPr lang="zh-CN" altLang="en-US" dirty="0"/>
              <a:t>（可转换为数组）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</a:t>
            </a:r>
            <a:r>
              <a:rPr lang="zh-CN" altLang="en-US" dirty="0"/>
              <a:t>：遍历子句集合</a:t>
            </a:r>
            <a:r>
              <a:rPr lang="en-US" altLang="zh-CN" dirty="0"/>
              <a:t>S</a:t>
            </a:r>
            <a:r>
              <a:rPr lang="zh-CN" altLang="en-US" dirty="0"/>
              <a:t>，进行子句的合一、归结生成新子句，直到归结出空子句。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0" dirty="0"/>
              <a:t>1</a:t>
            </a:r>
            <a:r>
              <a:rPr lang="zh-CN" altLang="en-US" b="0" dirty="0"/>
              <a:t>、每次归结的新子句都需要加入至子句集合</a:t>
            </a:r>
            <a:r>
              <a:rPr lang="en-US" altLang="zh-CN" b="0" dirty="0"/>
              <a:t>S</a:t>
            </a:r>
            <a:r>
              <a:rPr lang="zh-CN" altLang="en-US" b="0" dirty="0"/>
              <a:t>中。</a:t>
            </a:r>
            <a:endParaRPr lang="en-US" altLang="zh-CN" b="0" dirty="0"/>
          </a:p>
          <a:p>
            <a:pPr lvl="1">
              <a:lnSpc>
                <a:spcPct val="150000"/>
              </a:lnSpc>
            </a:pPr>
            <a:r>
              <a:rPr lang="en-US" altLang="zh-CN" b="0" dirty="0"/>
              <a:t>2</a:t>
            </a:r>
            <a:r>
              <a:rPr lang="zh-CN" altLang="en-US" b="0" dirty="0"/>
              <a:t>、生成新子句时需要记录其最一般合一时变量替换情况及其</a:t>
            </a:r>
            <a:r>
              <a:rPr lang="en-US" altLang="zh-CN" b="0" dirty="0"/>
              <a:t>parents (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k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, j, </a:t>
            </a:r>
            <a:r>
              <a:rPr lang="en-US" altLang="zh-CN" b="0" dirty="0" err="1"/>
              <a:t>k</a:t>
            </a:r>
            <a:r>
              <a:rPr lang="en-US" altLang="zh-CN" b="0" baseline="-25000" dirty="0" err="1"/>
              <a:t>j</a:t>
            </a:r>
            <a:r>
              <a:rPr lang="en-US" altLang="zh-CN" b="0" dirty="0"/>
              <a:t>)</a:t>
            </a:r>
            <a:r>
              <a:rPr lang="zh-CN" altLang="en-US" b="0" dirty="0"/>
              <a:t>，表示这个新的子句是由第</a:t>
            </a:r>
            <a:r>
              <a:rPr lang="en-US" altLang="zh-CN" b="0" dirty="0" err="1"/>
              <a:t>i</a:t>
            </a:r>
            <a:r>
              <a:rPr lang="zh-CN" altLang="en-US" b="0" dirty="0"/>
              <a:t>个子句中的第</a:t>
            </a:r>
            <a:r>
              <a:rPr lang="en-US" altLang="zh-CN" b="0" dirty="0" err="1"/>
              <a:t>k</a:t>
            </a:r>
            <a:r>
              <a:rPr lang="en-US" altLang="zh-CN" b="0" baseline="-25000" dirty="0" err="1"/>
              <a:t>i</a:t>
            </a:r>
            <a:r>
              <a:rPr lang="zh-CN" altLang="en-US" b="0" dirty="0"/>
              <a:t>个原子公式和第</a:t>
            </a:r>
            <a:r>
              <a:rPr lang="en-US" altLang="zh-CN" b="0" dirty="0"/>
              <a:t>j</a:t>
            </a:r>
            <a:r>
              <a:rPr lang="zh-CN" altLang="en-US" b="0" dirty="0"/>
              <a:t>个子句中的第</a:t>
            </a:r>
            <a:r>
              <a:rPr lang="en-US" altLang="zh-CN" b="0" dirty="0" err="1"/>
              <a:t>k</a:t>
            </a:r>
            <a:r>
              <a:rPr lang="en-US" altLang="zh-CN" b="0" baseline="-25000" dirty="0" err="1"/>
              <a:t>j</a:t>
            </a:r>
            <a:r>
              <a:rPr lang="zh-CN" altLang="en-US" b="0" dirty="0"/>
              <a:t>个原子公式归结而来。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</a:t>
            </a:r>
            <a:r>
              <a:rPr lang="zh-CN" altLang="en-US" dirty="0"/>
              <a:t>：去除归结过程中生成的无用子句，按格式输出。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0" dirty="0"/>
              <a:t>可通过队列</a:t>
            </a:r>
            <a:r>
              <a:rPr lang="en-US" altLang="zh-CN" b="0" dirty="0"/>
              <a:t>queue</a:t>
            </a:r>
            <a:r>
              <a:rPr lang="zh-CN" altLang="en-US" b="0" dirty="0"/>
              <a:t>来实现对二叉树的层次遍历，找到有用子句，并重新标号。将答案转化为标准格式，输出答案。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Step1</a:t>
            </a:r>
            <a:r>
              <a:rPr lang="zh-CN" altLang="en-US" sz="3600" dirty="0"/>
              <a:t>：读入初始子句集合 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30E4DD-2B19-4E27-908B-1A173B54D104}" type="slidenum">
              <a:rPr kumimoji="0" lang="en-US" altLang="ja-JP" sz="1400" b="0">
                <a:solidFill>
                  <a:srgbClr val="A50021"/>
                </a:solidFill>
              </a:rPr>
              <a:t>2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76197" y="1054809"/>
            <a:ext cx="4519295" cy="213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/>
              <a:t>以</a:t>
            </a:r>
            <a:r>
              <a:rPr lang="en-US" altLang="zh-CN" sz="2400" b="0" dirty="0"/>
              <a:t>Block World</a:t>
            </a:r>
            <a:r>
              <a:rPr lang="zh-CN" altLang="en-US" sz="2400" b="0" dirty="0"/>
              <a:t>为例</a:t>
            </a:r>
            <a:endParaRPr lang="en-US" altLang="zh-CN" sz="2400" b="0" dirty="0"/>
          </a:p>
          <a:p>
            <a:pPr lvl="1"/>
            <a:r>
              <a:rPr lang="fi-FI" altLang="zh-CN" sz="2000" b="0" dirty="0">
                <a:solidFill>
                  <a:schemeClr val="tx1"/>
                </a:solidFill>
              </a:rPr>
              <a:t>On(aa,bb)</a:t>
            </a:r>
          </a:p>
          <a:p>
            <a:pPr lvl="1"/>
            <a:r>
              <a:rPr lang="fi-FI" altLang="zh-CN" sz="2000" b="0" dirty="0">
                <a:solidFill>
                  <a:schemeClr val="tx1"/>
                </a:solidFill>
              </a:rPr>
              <a:t>On(bb,cc)</a:t>
            </a:r>
          </a:p>
          <a:p>
            <a:pPr lvl="1"/>
            <a:r>
              <a:rPr lang="fi-FI" altLang="zh-CN" sz="2000" b="0" dirty="0">
                <a:solidFill>
                  <a:schemeClr val="tx1"/>
                </a:solidFill>
              </a:rPr>
              <a:t>Green(aa)</a:t>
            </a:r>
          </a:p>
          <a:p>
            <a:pPr lvl="1"/>
            <a:r>
              <a:rPr lang="fi-FI" altLang="zh-CN" sz="2000" b="0" dirty="0">
                <a:solidFill>
                  <a:schemeClr val="tx1"/>
                </a:solidFill>
              </a:rPr>
              <a:t>¬Green(cc)</a:t>
            </a:r>
          </a:p>
          <a:p>
            <a:pPr lvl="1"/>
            <a:r>
              <a:rPr lang="fi-FI" altLang="zh-CN" sz="2000" b="0" dirty="0">
                <a:solidFill>
                  <a:schemeClr val="tx1"/>
                </a:solidFill>
              </a:rPr>
              <a:t>(¬On(x,y), ¬Green(x), Green(y))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2961" y="1201882"/>
            <a:ext cx="4331652" cy="52162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Step1</a:t>
            </a:r>
            <a:r>
              <a:rPr lang="zh-CN" altLang="en-US" sz="1600" dirty="0"/>
              <a:t>：读取初始子句集合</a:t>
            </a:r>
            <a:r>
              <a:rPr lang="en-US" altLang="zh-CN" sz="1600" dirty="0"/>
              <a:t>S</a:t>
            </a:r>
            <a:r>
              <a:rPr lang="zh-CN" altLang="en-US" sz="1600" dirty="0"/>
              <a:t>（可转换为数组）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Step2</a:t>
            </a:r>
            <a:r>
              <a:rPr lang="zh-CN" altLang="en-US" sz="1600" dirty="0"/>
              <a:t>：遍历子句集合</a:t>
            </a:r>
            <a:r>
              <a:rPr lang="en-US" altLang="zh-CN" sz="1600" dirty="0"/>
              <a:t>S</a:t>
            </a:r>
            <a:r>
              <a:rPr lang="zh-CN" altLang="en-US" sz="1600" dirty="0"/>
              <a:t>，进行子句的合一、归结生成新子句，直到归结出空子句。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b="0" dirty="0"/>
              <a:t>1</a:t>
            </a:r>
            <a:r>
              <a:rPr lang="zh-CN" altLang="en-US" sz="1600" b="0" dirty="0"/>
              <a:t>、每次归结的新子句都需要加入至子句集合</a:t>
            </a:r>
            <a:r>
              <a:rPr lang="en-US" altLang="zh-CN" sz="1600" b="0" dirty="0"/>
              <a:t>S</a:t>
            </a:r>
            <a:r>
              <a:rPr lang="zh-CN" altLang="en-US" sz="1600" b="0" dirty="0"/>
              <a:t>中。</a:t>
            </a:r>
            <a:endParaRPr lang="en-US" altLang="zh-CN" sz="1600" b="0" dirty="0"/>
          </a:p>
          <a:p>
            <a:pPr lvl="1">
              <a:lnSpc>
                <a:spcPct val="150000"/>
              </a:lnSpc>
            </a:pPr>
            <a:r>
              <a:rPr lang="en-US" altLang="zh-CN" sz="1600" b="0" dirty="0"/>
              <a:t>2</a:t>
            </a:r>
            <a:r>
              <a:rPr lang="zh-CN" altLang="en-US" sz="1600" b="0" dirty="0"/>
              <a:t>、生成新子句时需要记录其最一般合一时变量替换情况及其</a:t>
            </a:r>
            <a:r>
              <a:rPr lang="en-US" altLang="zh-CN" sz="1600" b="0" dirty="0"/>
              <a:t>parents (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, </a:t>
            </a:r>
            <a:r>
              <a:rPr lang="en-US" altLang="zh-CN" sz="1600" b="0" dirty="0" err="1"/>
              <a:t>k</a:t>
            </a:r>
            <a:r>
              <a:rPr lang="en-US" altLang="zh-CN" sz="1600" b="0" baseline="-25000" dirty="0" err="1"/>
              <a:t>i</a:t>
            </a:r>
            <a:r>
              <a:rPr lang="en-US" altLang="zh-CN" sz="1600" b="0" dirty="0"/>
              <a:t>, j, </a:t>
            </a:r>
            <a:r>
              <a:rPr lang="en-US" altLang="zh-CN" sz="1600" b="0" dirty="0" err="1"/>
              <a:t>k</a:t>
            </a:r>
            <a:r>
              <a:rPr lang="en-US" altLang="zh-CN" sz="1600" b="0" baseline="-25000" dirty="0" err="1"/>
              <a:t>j</a:t>
            </a:r>
            <a:r>
              <a:rPr lang="en-US" altLang="zh-CN" sz="1600" b="0" dirty="0"/>
              <a:t>)</a:t>
            </a:r>
            <a:r>
              <a:rPr lang="zh-CN" altLang="en-US" sz="1600" b="0" dirty="0"/>
              <a:t>，表示这个新的子句是由第</a:t>
            </a:r>
            <a:r>
              <a:rPr lang="en-US" altLang="zh-CN" sz="1600" b="0" dirty="0" err="1"/>
              <a:t>i</a:t>
            </a:r>
            <a:r>
              <a:rPr lang="zh-CN" altLang="en-US" sz="1600" b="0" dirty="0"/>
              <a:t>个子句中的第</a:t>
            </a:r>
            <a:r>
              <a:rPr lang="en-US" altLang="zh-CN" sz="1600" b="0" dirty="0" err="1"/>
              <a:t>k</a:t>
            </a:r>
            <a:r>
              <a:rPr lang="en-US" altLang="zh-CN" sz="1600" b="0" baseline="-25000" dirty="0" err="1"/>
              <a:t>i</a:t>
            </a:r>
            <a:r>
              <a:rPr lang="zh-CN" altLang="en-US" sz="1600" b="0" dirty="0"/>
              <a:t>个原子公式和第</a:t>
            </a:r>
            <a:r>
              <a:rPr lang="en-US" altLang="zh-CN" sz="1600" b="0" dirty="0"/>
              <a:t>j</a:t>
            </a:r>
            <a:r>
              <a:rPr lang="zh-CN" altLang="en-US" sz="1600" b="0" dirty="0"/>
              <a:t>个子句中的第</a:t>
            </a:r>
            <a:r>
              <a:rPr lang="en-US" altLang="zh-CN" sz="1600" b="0" dirty="0" err="1"/>
              <a:t>k</a:t>
            </a:r>
            <a:r>
              <a:rPr lang="en-US" altLang="zh-CN" sz="1600" b="0" baseline="-25000" dirty="0" err="1"/>
              <a:t>j</a:t>
            </a:r>
            <a:r>
              <a:rPr lang="zh-CN" altLang="en-US" sz="1600" b="0" dirty="0"/>
              <a:t>个原子公式归结而来。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Step3</a:t>
            </a:r>
            <a:r>
              <a:rPr lang="zh-CN" altLang="en-US" sz="1600" dirty="0"/>
              <a:t>：去除归结过程中生成的无用子句：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b="0" dirty="0"/>
              <a:t>可通过队列</a:t>
            </a:r>
            <a:r>
              <a:rPr lang="en-US" altLang="zh-CN" sz="1600" b="0" dirty="0"/>
              <a:t>queue</a:t>
            </a:r>
            <a:r>
              <a:rPr lang="zh-CN" altLang="en-US" sz="1600" b="0" dirty="0"/>
              <a:t>来实现对二叉树的层次遍历，找到有用子句，并重新标号。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Step4</a:t>
            </a:r>
            <a:r>
              <a:rPr lang="zh-CN" altLang="en-US" sz="1600" dirty="0"/>
              <a:t>：将答案转化为标准格式，输出答案。</a:t>
            </a:r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5585" y="4343777"/>
            <a:ext cx="4160521" cy="206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Step1</a:t>
            </a:r>
            <a:r>
              <a:rPr lang="zh-CN" altLang="en-US" sz="1600" dirty="0"/>
              <a:t>：读入初始子句集合 </a:t>
            </a:r>
            <a:endParaRPr lang="en-US" altLang="zh-CN" sz="1600" dirty="0"/>
          </a:p>
          <a:p>
            <a:r>
              <a:rPr lang="zh-CN" altLang="en-US" sz="1600" b="0" dirty="0"/>
              <a:t>提示：</a:t>
            </a:r>
            <a:r>
              <a:rPr lang="en-US" altLang="zh-CN" sz="1600" b="0" dirty="0" err="1"/>
              <a:t>re.findall</a:t>
            </a:r>
            <a:r>
              <a:rPr lang="en-US" altLang="zh-CN" sz="1600" b="0" dirty="0"/>
              <a:t>()</a:t>
            </a:r>
            <a:r>
              <a:rPr lang="zh-CN" altLang="en-US" sz="1600" b="0" dirty="0"/>
              <a:t> </a:t>
            </a:r>
            <a:r>
              <a:rPr lang="en-US" altLang="zh-CN" sz="1600" b="0" dirty="0"/>
              <a:t> </a:t>
            </a:r>
            <a:r>
              <a:rPr lang="zh-CN" altLang="en-US" sz="1600" b="0" dirty="0"/>
              <a:t>返回</a:t>
            </a:r>
            <a:r>
              <a:rPr lang="en-US" altLang="zh-CN" sz="1600" dirty="0"/>
              <a:t>string</a:t>
            </a:r>
            <a:r>
              <a:rPr lang="zh-CN" altLang="en-US" sz="1600" b="0" dirty="0"/>
              <a:t>中所有与</a:t>
            </a:r>
            <a:r>
              <a:rPr lang="en-US" altLang="zh-CN" sz="1600" dirty="0"/>
              <a:t>pattern</a:t>
            </a:r>
            <a:r>
              <a:rPr lang="zh-CN" altLang="en-US" sz="1600" b="0" dirty="0"/>
              <a:t>匹配的</a:t>
            </a:r>
            <a:r>
              <a:rPr lang="zh-CN" altLang="en-US" sz="1600" dirty="0"/>
              <a:t>全部字符串</a:t>
            </a:r>
            <a:r>
              <a:rPr lang="en-US" altLang="zh-CN" sz="1600" b="0" dirty="0"/>
              <a:t>,</a:t>
            </a:r>
            <a:r>
              <a:rPr lang="zh-CN" altLang="en-US" sz="1600" b="0" dirty="0"/>
              <a:t>返回形式为</a:t>
            </a:r>
            <a:r>
              <a:rPr lang="zh-CN" altLang="en-US" sz="1600" dirty="0"/>
              <a:t>数组。</a:t>
            </a:r>
            <a:endParaRPr lang="en-US" altLang="zh-CN" sz="1600" b="0" dirty="0"/>
          </a:p>
          <a:p>
            <a:r>
              <a:rPr lang="en-US" altLang="zh-CN" sz="1600" b="0" dirty="0"/>
              <a:t>[[['On', 'aa', 'bb']], </a:t>
            </a:r>
          </a:p>
          <a:p>
            <a:r>
              <a:rPr lang="en-US" altLang="zh-CN" sz="1600" b="0" dirty="0"/>
              <a:t>[['On', 'bb', 'cc’]],</a:t>
            </a:r>
          </a:p>
          <a:p>
            <a:r>
              <a:rPr lang="en-US" altLang="zh-CN" sz="1600" b="0" dirty="0"/>
              <a:t>[['Green', 'aa']], </a:t>
            </a:r>
          </a:p>
          <a:p>
            <a:r>
              <a:rPr lang="en-US" altLang="zh-CN" sz="1600" b="0" dirty="0"/>
              <a:t>[['¬Green', 'cc']], </a:t>
            </a:r>
          </a:p>
          <a:p>
            <a:r>
              <a:rPr lang="en-US" altLang="zh-CN" sz="1600" b="0" dirty="0"/>
              <a:t>[['¬On', 'x', 'y'], ['¬Green', 'x'], ['Green', 'y']]]</a:t>
            </a:r>
          </a:p>
        </p:txBody>
      </p:sp>
      <p:sp>
        <p:nvSpPr>
          <p:cNvPr id="8" name="箭头: 下 7"/>
          <p:cNvSpPr/>
          <p:nvPr/>
        </p:nvSpPr>
        <p:spPr bwMode="auto">
          <a:xfrm>
            <a:off x="2076765" y="3478719"/>
            <a:ext cx="259080" cy="48006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Step2</a:t>
            </a:r>
            <a:r>
              <a:rPr lang="zh-CN" altLang="en-US" sz="3600" dirty="0"/>
              <a:t>：遍历进行合一、归结</a:t>
            </a:r>
            <a:endParaRPr lang="en-US" altLang="zh-CN" sz="3600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30E4DD-2B19-4E27-908B-1A173B54D104}" type="slidenum">
              <a:rPr kumimoji="0" lang="en-US" altLang="ja-JP" sz="1400" b="0">
                <a:solidFill>
                  <a:srgbClr val="A50021"/>
                </a:solidFill>
              </a:rPr>
              <a:t>3</a:t>
            </a:fld>
            <a:endParaRPr kumimoji="0" lang="en-US" altLang="ja-JP" sz="1400" b="0" dirty="0">
              <a:solidFill>
                <a:srgbClr val="A5002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644" y="2581499"/>
            <a:ext cx="8803969" cy="40318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Step2</a:t>
            </a:r>
            <a:r>
              <a:rPr lang="zh-CN" altLang="en-US" sz="1600" dirty="0"/>
              <a:t>：遍历子句集合</a:t>
            </a:r>
            <a:r>
              <a:rPr lang="en-US" altLang="zh-CN" sz="1600" dirty="0"/>
              <a:t>S</a:t>
            </a:r>
            <a:r>
              <a:rPr lang="zh-CN" altLang="en-US" sz="1600" dirty="0"/>
              <a:t>，进行子句的合一、归结生成新子句，直到归结出空子句。</a:t>
            </a:r>
            <a:br>
              <a:rPr lang="en-US" altLang="zh-CN" sz="1600" dirty="0"/>
            </a:br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 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(S) do</a:t>
            </a:r>
          </a:p>
          <a:p>
            <a:pPr lvl="1"/>
            <a:r>
              <a:rPr lang="en-US" altLang="zh-CN" sz="1600" dirty="0"/>
              <a:t>for j = 1: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(S) do</a:t>
            </a:r>
          </a:p>
          <a:p>
            <a:pPr lvl="1"/>
            <a:r>
              <a:rPr lang="en-US" altLang="zh-CN" sz="1600" dirty="0"/>
              <a:t>	for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i</a:t>
            </a:r>
            <a:r>
              <a:rPr lang="en-US" altLang="zh-CN" sz="1600" baseline="-25000" dirty="0"/>
              <a:t> </a:t>
            </a:r>
            <a:r>
              <a:rPr lang="en-US" altLang="zh-CN" sz="1600" dirty="0"/>
              <a:t>= 1: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do	</a:t>
            </a:r>
          </a:p>
          <a:p>
            <a:pPr lvl="1"/>
            <a:r>
              <a:rPr lang="en-US" altLang="zh-CN" sz="1600" dirty="0"/>
              <a:t>	       for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j</a:t>
            </a:r>
            <a:r>
              <a:rPr lang="en-US" altLang="zh-CN" sz="1600" baseline="-25000" dirty="0"/>
              <a:t> </a:t>
            </a:r>
            <a:r>
              <a:rPr lang="en-US" altLang="zh-CN" sz="1600" dirty="0"/>
              <a:t>= 1: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(S[j]) do</a:t>
            </a:r>
          </a:p>
          <a:p>
            <a:pPr lvl="1"/>
            <a:r>
              <a:rPr lang="en-US" altLang="zh-CN" sz="1600" dirty="0"/>
              <a:t>		if </a:t>
            </a:r>
            <a:r>
              <a:rPr lang="zh-CN" altLang="en-US" sz="1600" dirty="0"/>
              <a:t>存在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原子及其的否定（如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On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和它的否定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¬On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1600" dirty="0"/>
              <a:t>then</a:t>
            </a:r>
          </a:p>
          <a:p>
            <a:pPr lvl="1"/>
            <a:r>
              <a:rPr lang="en-US" altLang="zh-CN" sz="1600" dirty="0"/>
              <a:t>		       </a:t>
            </a:r>
            <a:r>
              <a:rPr lang="zh-CN" altLang="en-US" sz="1600" dirty="0"/>
              <a:t>相同谓词、不同参数项的两个原子用最一般合一算法进行合一</a:t>
            </a:r>
            <a:endParaRPr lang="en-US" altLang="zh-CN" sz="1600" dirty="0"/>
          </a:p>
          <a:p>
            <a:pPr lvl="1"/>
            <a:r>
              <a:rPr lang="en-US" altLang="zh-CN" sz="1600" dirty="0"/>
              <a:t>		       </a:t>
            </a:r>
            <a:r>
              <a:rPr lang="zh-CN" altLang="en-US" sz="1600" dirty="0"/>
              <a:t>归结生成新子句</a:t>
            </a:r>
            <a:r>
              <a:rPr lang="en-US" altLang="zh-CN" sz="1600" dirty="0"/>
              <a:t>s</a:t>
            </a:r>
            <a:r>
              <a:rPr lang="zh-CN" altLang="en-US" sz="1600" dirty="0"/>
              <a:t>，加入到</a:t>
            </a:r>
            <a:r>
              <a:rPr lang="en-US" altLang="zh-CN" sz="1600" dirty="0"/>
              <a:t>S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en-US" altLang="zh-CN" sz="1600" dirty="0"/>
              <a:t>		       </a:t>
            </a:r>
            <a:r>
              <a:rPr lang="zh-CN" altLang="en-US" sz="1600" dirty="0"/>
              <a:t>记录其最一般合一时变量替换情况</a:t>
            </a:r>
            <a:r>
              <a:rPr lang="en-US" altLang="zh-CN" sz="1600" dirty="0"/>
              <a:t>assignment</a:t>
            </a:r>
            <a:r>
              <a:rPr lang="zh-CN" altLang="en-US" sz="1600" dirty="0"/>
              <a:t>及其</a:t>
            </a:r>
            <a:r>
              <a:rPr lang="en-US" altLang="zh-CN" sz="1600" dirty="0"/>
              <a:t>parents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i</a:t>
            </a:r>
            <a:r>
              <a:rPr lang="en-US" altLang="zh-CN" sz="1600" dirty="0"/>
              <a:t>, j,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j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/>
              <a:t>		       if s</a:t>
            </a:r>
            <a:r>
              <a:rPr lang="zh-CN" altLang="en-US" sz="1600" dirty="0"/>
              <a:t> </a:t>
            </a:r>
            <a:r>
              <a:rPr lang="en-US" altLang="zh-CN" sz="1600" dirty="0"/>
              <a:t>==</a:t>
            </a:r>
            <a:r>
              <a:rPr lang="zh-CN" altLang="en-US" sz="1600" dirty="0"/>
              <a:t> </a:t>
            </a:r>
            <a:r>
              <a:rPr lang="en-US" altLang="zh-CN" sz="1600" dirty="0"/>
              <a:t>[] </a:t>
            </a:r>
            <a:r>
              <a:rPr lang="en-US" altLang="zh-CN" sz="1600" dirty="0">
                <a:solidFill>
                  <a:srgbClr val="C00000"/>
                </a:solidFill>
              </a:rPr>
              <a:t>(s</a:t>
            </a:r>
            <a:r>
              <a:rPr lang="zh-CN" altLang="en-US" sz="1600" dirty="0">
                <a:solidFill>
                  <a:srgbClr val="C00000"/>
                </a:solidFill>
              </a:rPr>
              <a:t>为空子句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/>
              <a:t>then</a:t>
            </a:r>
          </a:p>
          <a:p>
            <a:pPr lvl="1"/>
            <a:r>
              <a:rPr lang="en-US" altLang="zh-CN" sz="1600" dirty="0"/>
              <a:t>		             return S, parents, assignment</a:t>
            </a:r>
          </a:p>
          <a:p>
            <a:pPr lvl="1"/>
            <a:r>
              <a:rPr lang="en-US" altLang="zh-CN" sz="1600" dirty="0"/>
              <a:t>		end if</a:t>
            </a:r>
          </a:p>
          <a:p>
            <a:pPr lvl="1"/>
            <a:r>
              <a:rPr lang="en-US" altLang="zh-CN" sz="1600" dirty="0"/>
              <a:t>	       end for </a:t>
            </a:r>
          </a:p>
          <a:p>
            <a:pPr lvl="1"/>
            <a:r>
              <a:rPr lang="en-US" altLang="zh-CN" sz="1600" dirty="0"/>
              <a:t>         end for</a:t>
            </a:r>
          </a:p>
          <a:p>
            <a:pPr lvl="1"/>
            <a:r>
              <a:rPr lang="en-US" altLang="zh-CN" sz="1600" dirty="0"/>
              <a:t>end for</a:t>
            </a:r>
          </a:p>
          <a:p>
            <a:r>
              <a:rPr lang="en-US" altLang="zh-CN" sz="1600" dirty="0"/>
              <a:t>end for</a:t>
            </a:r>
          </a:p>
        </p:txBody>
      </p:sp>
      <p:sp>
        <p:nvSpPr>
          <p:cNvPr id="8" name="箭头: 下 7"/>
          <p:cNvSpPr/>
          <p:nvPr/>
        </p:nvSpPr>
        <p:spPr bwMode="auto">
          <a:xfrm>
            <a:off x="4440711" y="2300993"/>
            <a:ext cx="262578" cy="24003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4899" y="890972"/>
            <a:ext cx="4255458" cy="132343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0" dirty="0"/>
              <a:t>S[0]: [['On', 'aa', 'bb']], </a:t>
            </a:r>
          </a:p>
          <a:p>
            <a:r>
              <a:rPr lang="en-US" altLang="zh-CN" sz="1600" b="0" dirty="0"/>
              <a:t>S[1]: [['On', 'bb', 'cc’]],</a:t>
            </a:r>
          </a:p>
          <a:p>
            <a:r>
              <a:rPr lang="en-US" altLang="zh-CN" sz="1600" b="0" dirty="0"/>
              <a:t>S[2]: [['Green', 'aa']], </a:t>
            </a:r>
          </a:p>
          <a:p>
            <a:r>
              <a:rPr lang="en-US" altLang="zh-CN" sz="1600" b="0" dirty="0"/>
              <a:t>S[3]: [['¬Green', 'cc']], </a:t>
            </a:r>
          </a:p>
          <a:p>
            <a:r>
              <a:rPr lang="en-US" altLang="zh-CN" sz="1600" b="0" dirty="0"/>
              <a:t>S[4]: [['¬On', 'x', 'y'], ['¬Green', 'x'], ['Green', 'y']]</a:t>
            </a:r>
          </a:p>
        </p:txBody>
      </p:sp>
      <p:sp>
        <p:nvSpPr>
          <p:cNvPr id="6" name="矩形 5"/>
          <p:cNvSpPr/>
          <p:nvPr/>
        </p:nvSpPr>
        <p:spPr>
          <a:xfrm>
            <a:off x="6358206" y="5424096"/>
            <a:ext cx="24387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表示这个新的子句是由第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个子句中的第</a:t>
            </a:r>
            <a:r>
              <a:rPr lang="en-US" altLang="zh-CN" sz="1200" dirty="0" err="1"/>
              <a:t>k</a:t>
            </a:r>
            <a:r>
              <a:rPr lang="en-US" altLang="zh-CN" sz="1200" baseline="-25000" dirty="0" err="1"/>
              <a:t>i</a:t>
            </a:r>
            <a:r>
              <a:rPr lang="zh-CN" altLang="en-US" sz="1200" dirty="0"/>
              <a:t>个原子公式和第</a:t>
            </a:r>
            <a:r>
              <a:rPr lang="en-US" altLang="zh-CN" sz="1200" dirty="0"/>
              <a:t>j</a:t>
            </a:r>
            <a:r>
              <a:rPr lang="zh-CN" altLang="en-US" sz="1200" dirty="0"/>
              <a:t>个子句中的第</a:t>
            </a:r>
            <a:r>
              <a:rPr lang="en-US" altLang="zh-CN" sz="1200" dirty="0" err="1"/>
              <a:t>k</a:t>
            </a:r>
            <a:r>
              <a:rPr lang="en-US" altLang="zh-CN" sz="1200" baseline="-25000" dirty="0" err="1"/>
              <a:t>j</a:t>
            </a:r>
            <a:r>
              <a:rPr lang="zh-CN" altLang="en-US" sz="1200" dirty="0"/>
              <a:t>个原子公式归结而来。</a:t>
            </a:r>
          </a:p>
        </p:txBody>
      </p:sp>
      <p:sp>
        <p:nvSpPr>
          <p:cNvPr id="12" name="箭头: 下 11"/>
          <p:cNvSpPr/>
          <p:nvPr/>
        </p:nvSpPr>
        <p:spPr bwMode="auto">
          <a:xfrm>
            <a:off x="7714933" y="4890339"/>
            <a:ext cx="259080" cy="48006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Step2</a:t>
            </a:r>
            <a:r>
              <a:rPr lang="zh-CN" altLang="en-US" sz="3600" dirty="0"/>
              <a:t>：遍历进行合一、归结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9CD43-FC6E-4AE2-915A-B525F4E20A91}" type="slidenum">
              <a:rPr lang="en-US" altLang="ja-JP" smtClean="0"/>
              <a:t>4</a:t>
            </a:fld>
            <a:endParaRPr lang="en-US" altLang="ja-JP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9612"/>
          <a:stretch>
            <a:fillRect/>
          </a:stretch>
        </p:blipFill>
        <p:spPr>
          <a:xfrm>
            <a:off x="160645" y="3618229"/>
            <a:ext cx="4311298" cy="26911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39612"/>
          <a:stretch>
            <a:fillRect/>
          </a:stretch>
        </p:blipFill>
        <p:spPr>
          <a:xfrm>
            <a:off x="4621593" y="3618229"/>
            <a:ext cx="4161648" cy="26911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433343" y="4937760"/>
            <a:ext cx="3078480" cy="25908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21523" y="4922520"/>
            <a:ext cx="3078480" cy="25908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945" y="1711279"/>
            <a:ext cx="4774616" cy="3385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S[0]: [['On', 'aa', 'bb']]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72000" y="2901217"/>
            <a:ext cx="3573781" cy="3385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S[5]: [['¬Green', ‘aa'], ['Green', ‘bb']]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4A9BA9-A685-4479-B3DF-6F18697F02A9}"/>
              </a:ext>
            </a:extLst>
          </p:cNvPr>
          <p:cNvSpPr txBox="1"/>
          <p:nvPr/>
        </p:nvSpPr>
        <p:spPr>
          <a:xfrm>
            <a:off x="478945" y="2159949"/>
            <a:ext cx="4774616" cy="3385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S[4]: [['¬On', 'x', 'y'], ['¬Green', 'x'], ['Green', 'y']]</a:t>
            </a:r>
          </a:p>
        </p:txBody>
      </p:sp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FF0AFFB5-3709-4D6E-9F5B-2BF17FE9F619}"/>
              </a:ext>
            </a:extLst>
          </p:cNvPr>
          <p:cNvSpPr/>
          <p:nvPr/>
        </p:nvSpPr>
        <p:spPr bwMode="auto">
          <a:xfrm rot="5400000">
            <a:off x="5419294" y="1885358"/>
            <a:ext cx="838200" cy="1105330"/>
          </a:xfrm>
          <a:prstGeom prst="ben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38CA8A-32EE-4602-84C3-C764108C156C}"/>
              </a:ext>
            </a:extLst>
          </p:cNvPr>
          <p:cNvSpPr txBox="1"/>
          <p:nvPr/>
        </p:nvSpPr>
        <p:spPr>
          <a:xfrm>
            <a:off x="6423227" y="1979564"/>
            <a:ext cx="142593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x = aa, y = bb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09AEF3-7D81-4E7E-95C6-9656F5050C83}"/>
              </a:ext>
            </a:extLst>
          </p:cNvPr>
          <p:cNvSpPr/>
          <p:nvPr/>
        </p:nvSpPr>
        <p:spPr>
          <a:xfrm>
            <a:off x="433343" y="1000896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Step2</a:t>
            </a:r>
            <a:r>
              <a:rPr lang="zh-CN" altLang="en-US" dirty="0">
                <a:latin typeface="+mn-lt"/>
                <a:ea typeface="+mn-ea"/>
              </a:rPr>
              <a:t>输出示例：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Step2</a:t>
            </a:r>
            <a:r>
              <a:rPr lang="zh-CN" altLang="en-US" sz="3600" dirty="0"/>
              <a:t>：遍历进行合一、归结</a:t>
            </a:r>
            <a:endParaRPr lang="en-US" altLang="zh-CN" sz="3600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30E4DD-2B19-4E27-908B-1A173B54D104}" type="slidenum">
              <a:rPr kumimoji="0" lang="en-US" altLang="ja-JP" sz="1400" b="0">
                <a:solidFill>
                  <a:srgbClr val="A50021"/>
                </a:solidFill>
              </a:rPr>
              <a:t>5</a:t>
            </a:fld>
            <a:endParaRPr kumimoji="0" lang="en-US" altLang="ja-JP" sz="1400" b="0" dirty="0">
              <a:solidFill>
                <a:srgbClr val="A5002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644" y="2581499"/>
            <a:ext cx="8803969" cy="40318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Step2</a:t>
            </a:r>
            <a:r>
              <a:rPr lang="zh-CN" altLang="en-US" sz="1600" dirty="0"/>
              <a:t>：遍历子句集合</a:t>
            </a:r>
            <a:r>
              <a:rPr lang="en-US" altLang="zh-CN" sz="1600" dirty="0"/>
              <a:t>S</a:t>
            </a:r>
            <a:r>
              <a:rPr lang="zh-CN" altLang="en-US" sz="1600" dirty="0"/>
              <a:t>，进行子句的合一、归结生成新子句，直到归结出空子句。</a:t>
            </a:r>
            <a:br>
              <a:rPr lang="en-US" altLang="zh-CN" sz="1600" dirty="0"/>
            </a:br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 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(S) do</a:t>
            </a:r>
          </a:p>
          <a:p>
            <a:pPr lvl="1"/>
            <a:r>
              <a:rPr lang="en-US" altLang="zh-CN" sz="1600" dirty="0"/>
              <a:t>for j = 1: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(S) do</a:t>
            </a:r>
          </a:p>
          <a:p>
            <a:pPr lvl="1"/>
            <a:r>
              <a:rPr lang="en-US" altLang="zh-CN" sz="1600" dirty="0"/>
              <a:t>	for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i</a:t>
            </a:r>
            <a:r>
              <a:rPr lang="en-US" altLang="zh-CN" sz="1600" baseline="-25000" dirty="0"/>
              <a:t> </a:t>
            </a:r>
            <a:r>
              <a:rPr lang="en-US" altLang="zh-CN" sz="1600" dirty="0"/>
              <a:t>= 1: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do	</a:t>
            </a:r>
          </a:p>
          <a:p>
            <a:pPr lvl="1"/>
            <a:r>
              <a:rPr lang="en-US" altLang="zh-CN" sz="1600" dirty="0"/>
              <a:t>	       for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j</a:t>
            </a:r>
            <a:r>
              <a:rPr lang="en-US" altLang="zh-CN" sz="1600" baseline="-25000" dirty="0"/>
              <a:t> </a:t>
            </a:r>
            <a:r>
              <a:rPr lang="en-US" altLang="zh-CN" sz="1600" dirty="0"/>
              <a:t>= 1: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(S[j]) do</a:t>
            </a:r>
          </a:p>
          <a:p>
            <a:pPr lvl="1"/>
            <a:r>
              <a:rPr lang="en-US" altLang="zh-CN" sz="1600" dirty="0"/>
              <a:t>		if </a:t>
            </a:r>
            <a:r>
              <a:rPr lang="zh-CN" altLang="en-US" sz="1600" dirty="0"/>
              <a:t>存在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原子及其的否定（如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On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和它的否定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¬On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1600" dirty="0"/>
              <a:t>then</a:t>
            </a:r>
          </a:p>
          <a:p>
            <a:pPr lvl="1"/>
            <a:r>
              <a:rPr lang="en-US" altLang="zh-CN" sz="1600" dirty="0"/>
              <a:t>		       </a:t>
            </a:r>
            <a:r>
              <a:rPr lang="zh-CN" altLang="en-US" sz="1600" dirty="0"/>
              <a:t>相同谓词、不同参数项的两个原子用最一般合一算法进行合一</a:t>
            </a:r>
            <a:endParaRPr lang="en-US" altLang="zh-CN" sz="1600" dirty="0"/>
          </a:p>
          <a:p>
            <a:pPr lvl="1"/>
            <a:r>
              <a:rPr lang="en-US" altLang="zh-CN" sz="1600" dirty="0"/>
              <a:t>		       </a:t>
            </a:r>
            <a:r>
              <a:rPr lang="zh-CN" altLang="en-US" sz="1600" dirty="0"/>
              <a:t>归结生成新子句</a:t>
            </a:r>
            <a:r>
              <a:rPr lang="en-US" altLang="zh-CN" sz="1600" dirty="0"/>
              <a:t>s</a:t>
            </a:r>
            <a:r>
              <a:rPr lang="zh-CN" altLang="en-US" sz="1600" dirty="0"/>
              <a:t>，加入到</a:t>
            </a:r>
            <a:r>
              <a:rPr lang="en-US" altLang="zh-CN" sz="1600" dirty="0"/>
              <a:t>S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/>
            <a:r>
              <a:rPr lang="en-US" altLang="zh-CN" sz="1600" dirty="0"/>
              <a:t>		       </a:t>
            </a:r>
            <a:r>
              <a:rPr lang="zh-CN" altLang="en-US" sz="1600" dirty="0"/>
              <a:t>记录其最一般合一时变量替换情况</a:t>
            </a:r>
            <a:r>
              <a:rPr lang="en-US" altLang="zh-CN" sz="1600" dirty="0"/>
              <a:t>assignment</a:t>
            </a:r>
            <a:r>
              <a:rPr lang="zh-CN" altLang="en-US" sz="1600" dirty="0"/>
              <a:t>及其</a:t>
            </a:r>
            <a:r>
              <a:rPr lang="en-US" altLang="zh-CN" sz="1600" dirty="0"/>
              <a:t>parents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i</a:t>
            </a:r>
            <a:r>
              <a:rPr lang="en-US" altLang="zh-CN" sz="1600" dirty="0"/>
              <a:t>, j, 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j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/>
              <a:t>		       if s</a:t>
            </a:r>
            <a:r>
              <a:rPr lang="zh-CN" altLang="en-US" sz="1600" dirty="0"/>
              <a:t> </a:t>
            </a:r>
            <a:r>
              <a:rPr lang="en-US" altLang="zh-CN" sz="1600" dirty="0"/>
              <a:t>==</a:t>
            </a:r>
            <a:r>
              <a:rPr lang="zh-CN" altLang="en-US" sz="1600" dirty="0"/>
              <a:t> </a:t>
            </a:r>
            <a:r>
              <a:rPr lang="en-US" altLang="zh-CN" sz="1600" dirty="0"/>
              <a:t>[] </a:t>
            </a:r>
            <a:r>
              <a:rPr lang="en-US" altLang="zh-CN" sz="1600" dirty="0">
                <a:solidFill>
                  <a:srgbClr val="C00000"/>
                </a:solidFill>
              </a:rPr>
              <a:t>(s</a:t>
            </a:r>
            <a:r>
              <a:rPr lang="zh-CN" altLang="en-US" sz="1600" dirty="0">
                <a:solidFill>
                  <a:srgbClr val="C00000"/>
                </a:solidFill>
              </a:rPr>
              <a:t>为空子句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/>
              <a:t>then</a:t>
            </a:r>
          </a:p>
          <a:p>
            <a:pPr lvl="1"/>
            <a:r>
              <a:rPr lang="en-US" altLang="zh-CN" sz="1600" dirty="0"/>
              <a:t>		             return S, parents, assignment</a:t>
            </a:r>
          </a:p>
          <a:p>
            <a:pPr lvl="1"/>
            <a:r>
              <a:rPr lang="en-US" altLang="zh-CN" sz="1600" dirty="0"/>
              <a:t>		end if</a:t>
            </a:r>
          </a:p>
          <a:p>
            <a:pPr lvl="1"/>
            <a:r>
              <a:rPr lang="en-US" altLang="zh-CN" sz="1600" dirty="0"/>
              <a:t>	       end for </a:t>
            </a:r>
          </a:p>
          <a:p>
            <a:pPr lvl="1"/>
            <a:r>
              <a:rPr lang="en-US" altLang="zh-CN" sz="1600" dirty="0"/>
              <a:t>         end for</a:t>
            </a:r>
          </a:p>
          <a:p>
            <a:pPr lvl="1"/>
            <a:r>
              <a:rPr lang="en-US" altLang="zh-CN" sz="1600" dirty="0"/>
              <a:t>end for</a:t>
            </a:r>
          </a:p>
          <a:p>
            <a:r>
              <a:rPr lang="en-US" altLang="zh-CN" sz="1600" dirty="0"/>
              <a:t>end for</a:t>
            </a:r>
          </a:p>
        </p:txBody>
      </p:sp>
      <p:sp>
        <p:nvSpPr>
          <p:cNvPr id="8" name="箭头: 下 7"/>
          <p:cNvSpPr/>
          <p:nvPr/>
        </p:nvSpPr>
        <p:spPr bwMode="auto">
          <a:xfrm>
            <a:off x="4440711" y="2300993"/>
            <a:ext cx="262578" cy="24003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4899" y="890972"/>
            <a:ext cx="4255458" cy="132343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0" dirty="0"/>
              <a:t>S[0]: [['On', 'aa', 'bb']], </a:t>
            </a:r>
          </a:p>
          <a:p>
            <a:r>
              <a:rPr lang="en-US" altLang="zh-CN" sz="1600" b="0" dirty="0"/>
              <a:t>S[1]: [['On', 'bb', 'cc’]],</a:t>
            </a:r>
          </a:p>
          <a:p>
            <a:r>
              <a:rPr lang="en-US" altLang="zh-CN" sz="1600" b="0" dirty="0"/>
              <a:t>S[2]: [['Green', 'aa']], </a:t>
            </a:r>
          </a:p>
          <a:p>
            <a:r>
              <a:rPr lang="en-US" altLang="zh-CN" sz="1600" b="0" dirty="0"/>
              <a:t>S[3]: [['¬Green', 'cc']], </a:t>
            </a:r>
          </a:p>
          <a:p>
            <a:r>
              <a:rPr lang="en-US" altLang="zh-CN" sz="1600" b="0" dirty="0"/>
              <a:t>S[4]: [['¬On', 'x', 'y'], ['¬Green', 'x'], ['Green', 'y']]</a:t>
            </a:r>
          </a:p>
        </p:txBody>
      </p:sp>
      <p:sp>
        <p:nvSpPr>
          <p:cNvPr id="6" name="矩形 5"/>
          <p:cNvSpPr/>
          <p:nvPr/>
        </p:nvSpPr>
        <p:spPr>
          <a:xfrm>
            <a:off x="6358206" y="5424096"/>
            <a:ext cx="24387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表示这个新的子句是由第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个子句中的第</a:t>
            </a:r>
            <a:r>
              <a:rPr lang="en-US" altLang="zh-CN" sz="1200" dirty="0" err="1"/>
              <a:t>k</a:t>
            </a:r>
            <a:r>
              <a:rPr lang="en-US" altLang="zh-CN" sz="1200" baseline="-25000" dirty="0" err="1"/>
              <a:t>i</a:t>
            </a:r>
            <a:r>
              <a:rPr lang="zh-CN" altLang="en-US" sz="1200" dirty="0"/>
              <a:t>个原子公式和第</a:t>
            </a:r>
            <a:r>
              <a:rPr lang="en-US" altLang="zh-CN" sz="1200" dirty="0"/>
              <a:t>j</a:t>
            </a:r>
            <a:r>
              <a:rPr lang="zh-CN" altLang="en-US" sz="1200" dirty="0"/>
              <a:t>个子句中的第</a:t>
            </a:r>
            <a:r>
              <a:rPr lang="en-US" altLang="zh-CN" sz="1200" dirty="0" err="1"/>
              <a:t>k</a:t>
            </a:r>
            <a:r>
              <a:rPr lang="en-US" altLang="zh-CN" sz="1200" baseline="-25000" dirty="0" err="1"/>
              <a:t>j</a:t>
            </a:r>
            <a:r>
              <a:rPr lang="zh-CN" altLang="en-US" sz="1200" dirty="0"/>
              <a:t>个原子公式归结而来。</a:t>
            </a:r>
          </a:p>
        </p:txBody>
      </p:sp>
      <p:sp>
        <p:nvSpPr>
          <p:cNvPr id="12" name="箭头: 下 11"/>
          <p:cNvSpPr/>
          <p:nvPr/>
        </p:nvSpPr>
        <p:spPr bwMode="auto">
          <a:xfrm>
            <a:off x="7714933" y="4890339"/>
            <a:ext cx="259080" cy="480060"/>
          </a:xfrm>
          <a:prstGeom prst="down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4735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30E4DD-2B19-4E27-908B-1A173B54D104}" type="slidenum">
              <a:rPr kumimoji="0" lang="en-US" altLang="ja-JP" sz="1400" b="0">
                <a:solidFill>
                  <a:srgbClr val="A50021"/>
                </a:solidFill>
              </a:rPr>
              <a:t>6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561" y="1116466"/>
            <a:ext cx="5679833" cy="15229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Step3</a:t>
            </a:r>
            <a:r>
              <a:rPr lang="zh-CN" altLang="en-US" sz="1600" dirty="0"/>
              <a:t>：去除归结过程中生成的无用子句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</a:t>
            </a:r>
            <a:r>
              <a:rPr lang="zh-CN" altLang="en-US" sz="1600" dirty="0"/>
              <a:t>（从空子句开始遍历）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b="0" dirty="0"/>
              <a:t>可</a:t>
            </a:r>
            <a:r>
              <a:rPr lang="zh-CN" altLang="en-US" sz="1600" b="0" dirty="0">
                <a:solidFill>
                  <a:srgbClr val="C00000"/>
                </a:solidFill>
              </a:rPr>
              <a:t>通过队列</a:t>
            </a:r>
            <a:r>
              <a:rPr lang="en-US" altLang="zh-CN" sz="1600" b="0" dirty="0">
                <a:solidFill>
                  <a:srgbClr val="C00000"/>
                </a:solidFill>
              </a:rPr>
              <a:t>queue</a:t>
            </a:r>
            <a:r>
              <a:rPr lang="zh-CN" altLang="en-US" sz="1600" b="0" dirty="0">
                <a:solidFill>
                  <a:srgbClr val="C00000"/>
                </a:solidFill>
              </a:rPr>
              <a:t>来实现对二叉树的层次遍历</a:t>
            </a:r>
            <a:r>
              <a:rPr lang="zh-CN" altLang="en-US" sz="1600" b="0" dirty="0"/>
              <a:t>，找到有用子句，并重新标号。</a:t>
            </a:r>
            <a:endParaRPr lang="en-US" altLang="zh-CN" sz="1600" b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4950333"/>
              </p:ext>
            </p:extLst>
          </p:nvPr>
        </p:nvGraphicFramePr>
        <p:xfrm>
          <a:off x="232375" y="2951790"/>
          <a:ext cx="5932204" cy="3322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id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clause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parents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29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(9, 0, 10, 0)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9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[['Green',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(0, 0, 7, 0)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[['¬Green',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(1, 0, 8, 0)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[['On', 'aa',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&lt;= 4, skip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[['¬On', 'aa', 'y'], ['Green', 'y']]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(2, 0, 4, 1)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[['On', 'bb', 'cc']]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&lt;= 4, skip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[['¬On', 'x', 'cc'], ['¬Green', 'x']]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(3, 0, 4, 2)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50235"/>
              </p:ext>
            </p:extLst>
          </p:nvPr>
        </p:nvGraphicFramePr>
        <p:xfrm>
          <a:off x="6554168" y="1274959"/>
          <a:ext cx="4221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49941"/>
              </p:ext>
            </p:extLst>
          </p:nvPr>
        </p:nvGraphicFramePr>
        <p:xfrm>
          <a:off x="6554168" y="1695045"/>
          <a:ext cx="12664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26281"/>
              </p:ext>
            </p:extLst>
          </p:nvPr>
        </p:nvGraphicFramePr>
        <p:xfrm>
          <a:off x="6554168" y="2115131"/>
          <a:ext cx="1688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810" y="7265030"/>
            <a:ext cx="4191000" cy="266700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86608"/>
              </p:ext>
            </p:extLst>
          </p:nvPr>
        </p:nvGraphicFramePr>
        <p:xfrm>
          <a:off x="6554168" y="2537237"/>
          <a:ext cx="21107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46940"/>
              </p:ext>
            </p:extLst>
          </p:nvPr>
        </p:nvGraphicFramePr>
        <p:xfrm>
          <a:off x="6554168" y="2951790"/>
          <a:ext cx="1688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80329"/>
              </p:ext>
            </p:extLst>
          </p:nvPr>
        </p:nvGraphicFramePr>
        <p:xfrm>
          <a:off x="6547514" y="3361661"/>
          <a:ext cx="21107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04311"/>
              </p:ext>
            </p:extLst>
          </p:nvPr>
        </p:nvGraphicFramePr>
        <p:xfrm>
          <a:off x="6547514" y="3771532"/>
          <a:ext cx="1688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57274"/>
              </p:ext>
            </p:extLst>
          </p:nvPr>
        </p:nvGraphicFramePr>
        <p:xfrm>
          <a:off x="6547514" y="4178684"/>
          <a:ext cx="21107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93148"/>
              </p:ext>
            </p:extLst>
          </p:nvPr>
        </p:nvGraphicFramePr>
        <p:xfrm>
          <a:off x="6554168" y="4584909"/>
          <a:ext cx="1688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58666"/>
              </p:ext>
            </p:extLst>
          </p:nvPr>
        </p:nvGraphicFramePr>
        <p:xfrm>
          <a:off x="6563551" y="4994449"/>
          <a:ext cx="12664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33600"/>
              </p:ext>
            </p:extLst>
          </p:nvPr>
        </p:nvGraphicFramePr>
        <p:xfrm>
          <a:off x="6547514" y="5401065"/>
          <a:ext cx="8442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65853"/>
              </p:ext>
            </p:extLst>
          </p:nvPr>
        </p:nvGraphicFramePr>
        <p:xfrm>
          <a:off x="6547514" y="5812627"/>
          <a:ext cx="4221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68524"/>
              </p:ext>
            </p:extLst>
          </p:nvPr>
        </p:nvGraphicFramePr>
        <p:xfrm>
          <a:off x="6547514" y="6227921"/>
          <a:ext cx="4221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57C85E-19D1-4EDA-B500-AE1FECC1F34B}"/>
              </a:ext>
            </a:extLst>
          </p:cNvPr>
          <p:cNvCxnSpPr>
            <a:cxnSpLocks/>
          </p:cNvCxnSpPr>
          <p:nvPr/>
        </p:nvCxnSpPr>
        <p:spPr>
          <a:xfrm flipH="1">
            <a:off x="6409553" y="1293049"/>
            <a:ext cx="1" cy="5277465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872F46F6-15F6-4894-BD15-71DAE1BBC01D}"/>
              </a:ext>
            </a:extLst>
          </p:cNvPr>
          <p:cNvCxnSpPr>
            <a:cxnSpLocks/>
          </p:cNvCxnSpPr>
          <p:nvPr/>
        </p:nvCxnSpPr>
        <p:spPr bwMode="auto">
          <a:xfrm>
            <a:off x="7044373" y="1457839"/>
            <a:ext cx="844295" cy="283792"/>
          </a:xfrm>
          <a:prstGeom prst="curvedConnector3">
            <a:avLst>
              <a:gd name="adj1" fmla="val 113177"/>
            </a:avLst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FB3DAA0-4C91-4FE9-BC99-36731B8A8105}"/>
              </a:ext>
            </a:extLst>
          </p:cNvPr>
          <p:cNvSpPr txBox="1"/>
          <p:nvPr/>
        </p:nvSpPr>
        <p:spPr>
          <a:xfrm>
            <a:off x="7673344" y="1191205"/>
            <a:ext cx="141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push</a:t>
            </a:r>
            <a:endParaRPr lang="zh-CN" altLang="en-US" sz="1600" dirty="0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BD80E55-3D9F-4113-B584-46F1192A17D9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rot="16200000" flipH="1">
            <a:off x="7862885" y="1918136"/>
            <a:ext cx="405658" cy="354092"/>
          </a:xfrm>
          <a:prstGeom prst="curvedConnector4">
            <a:avLst>
              <a:gd name="adj1" fmla="val 27459"/>
              <a:gd name="adj2" fmla="val 164559"/>
            </a:avLst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3EF879A-964E-4F44-B25C-1117C015314A}"/>
              </a:ext>
            </a:extLst>
          </p:cNvPr>
          <p:cNvSpPr txBox="1"/>
          <p:nvPr/>
        </p:nvSpPr>
        <p:spPr>
          <a:xfrm>
            <a:off x="8065714" y="1685832"/>
            <a:ext cx="1924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pop + push</a:t>
            </a:r>
            <a:endParaRPr lang="zh-CN" altLang="en-US" sz="1600" dirty="0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10E39070-B7C5-4DF3-9E01-376FCC65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Step3</a:t>
            </a:r>
            <a:r>
              <a:rPr lang="zh-CN" altLang="en-US" sz="3200" dirty="0"/>
              <a:t>：去除归结过程中生成的无用子句，输出</a:t>
            </a:r>
            <a:endParaRPr lang="en-US" altLang="zh-CN" sz="32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30E4DD-2B19-4E27-908B-1A173B54D104}" type="slidenum">
              <a:rPr kumimoji="0" lang="en-US" altLang="ja-JP" sz="1400" b="0">
                <a:solidFill>
                  <a:srgbClr val="A50021"/>
                </a:solidFill>
              </a:rPr>
              <a:t>7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941" y="994024"/>
            <a:ext cx="3123660" cy="18922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Step3</a:t>
            </a:r>
            <a:r>
              <a:rPr lang="zh-CN" altLang="en-US" sz="1600" dirty="0"/>
              <a:t>：去除归结过程中生成的无用子句（从空子句开始遍历）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b="0" dirty="0"/>
              <a:t>可通过队列</a:t>
            </a:r>
            <a:r>
              <a:rPr lang="en-US" altLang="zh-CN" sz="1600" b="0" dirty="0"/>
              <a:t>queue</a:t>
            </a:r>
            <a:r>
              <a:rPr lang="zh-CN" altLang="en-US" sz="1600" b="0" dirty="0"/>
              <a:t>来实现对二叉树的层次遍历，找到有用子句，并</a:t>
            </a:r>
            <a:r>
              <a:rPr lang="zh-CN" altLang="en-US" sz="1600" b="0" dirty="0">
                <a:solidFill>
                  <a:srgbClr val="FF0000"/>
                </a:solidFill>
              </a:rPr>
              <a:t>重新标号</a:t>
            </a:r>
            <a:r>
              <a:rPr lang="zh-CN" altLang="en-US" sz="1600" b="0" dirty="0"/>
              <a:t>。</a:t>
            </a:r>
            <a:endParaRPr lang="en-US" altLang="zh-CN" sz="1600" b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026460"/>
              </p:ext>
            </p:extLst>
          </p:nvPr>
        </p:nvGraphicFramePr>
        <p:xfrm>
          <a:off x="572040" y="3196299"/>
          <a:ext cx="7999919" cy="332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Reindex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id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clause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parents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29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(9, 0, 10, 0)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9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9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[['Green',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(0, 0, 7, 0)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[['¬Green',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(1, 0, 8, 0)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[['On', 'aa',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&lt;= 4, skip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[['¬On', 'aa', 'y'], ['Green', 'y']]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(2, 0, 4, 1)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[['On', 'bb', 'cc']]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&lt;= 4, skip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[['¬On', 'x', 'cc'], ['¬Green', 'x']]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(3, 0, 4, 2)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337972" y="826575"/>
            <a:ext cx="60492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输出格式要求：</a:t>
            </a:r>
            <a:endParaRPr lang="en-US" altLang="zh-CN" sz="1600" b="0" dirty="0">
              <a:latin typeface="Times New Roman (标题)" charset="0"/>
              <a:ea typeface="+mj-ea"/>
              <a:cs typeface="Times New Roman (标题)" charset="0"/>
            </a:endParaRP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1. (P(x),Q(g(x)))</a:t>
            </a: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2. (R(a),Q(z),¬P(a))</a:t>
            </a: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3. R[1a,2c]{X=a} (Q(g(a)),R(a),Q(z))</a:t>
            </a: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…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 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…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 </a:t>
            </a:r>
            <a:endParaRPr lang="en-US" altLang="zh-CN" sz="1600" b="0" dirty="0">
              <a:latin typeface="Times New Roman (标题)" charset="0"/>
              <a:ea typeface="+mj-ea"/>
              <a:cs typeface="Times New Roman (标题)" charset="0"/>
            </a:endParaRP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“R” 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表示归结步骤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.</a:t>
            </a: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“1a” 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表示第一个子句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(1-th)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中的第一个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 (a-</a:t>
            </a:r>
            <a:r>
              <a:rPr lang="en-US" altLang="zh-CN" sz="1600" b="0" dirty="0" err="1">
                <a:latin typeface="Times New Roman (标题)" charset="0"/>
                <a:ea typeface="+mj-ea"/>
                <a:cs typeface="Times New Roman (标题)" charset="0"/>
              </a:rPr>
              <a:t>th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)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个原子公式，即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P(x).</a:t>
            </a: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“2c”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表示第二个子句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(1-th)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中的第三个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 (c-</a:t>
            </a:r>
            <a:r>
              <a:rPr lang="en-US" altLang="zh-CN" sz="1600" b="0" dirty="0" err="1">
                <a:latin typeface="Times New Roman (标题)" charset="0"/>
                <a:ea typeface="+mj-ea"/>
                <a:cs typeface="Times New Roman (标题)" charset="0"/>
              </a:rPr>
              <a:t>th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)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个原子公式，即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¬P(a).</a:t>
            </a:r>
          </a:p>
          <a:p>
            <a:pPr>
              <a:defRPr/>
            </a:pP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“1a”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和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“2c”</a:t>
            </a:r>
            <a:r>
              <a:rPr lang="zh-CN" altLang="en-US" sz="1600" b="0" dirty="0">
                <a:latin typeface="Times New Roman (标题)" charset="0"/>
                <a:ea typeface="+mj-ea"/>
                <a:cs typeface="Times New Roman (标题)" charset="0"/>
              </a:rPr>
              <a:t>是冲突的，所以应用最小合一</a:t>
            </a:r>
            <a:r>
              <a:rPr lang="en-US" altLang="zh-CN" sz="1600" b="0" dirty="0">
                <a:latin typeface="Times New Roman (标题)" charset="0"/>
                <a:ea typeface="+mj-ea"/>
                <a:cs typeface="Times New Roman (标题)" charset="0"/>
              </a:rPr>
              <a:t>{X = a}.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419335" y="3426460"/>
            <a:ext cx="6985" cy="3044825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直接箭头连接符 4"/>
          <p:cNvCxnSpPr/>
          <p:nvPr/>
        </p:nvCxnSpPr>
        <p:spPr>
          <a:xfrm flipH="1">
            <a:off x="2479910" y="3661410"/>
            <a:ext cx="8255" cy="2575560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B0484CF8-16AE-4C0C-99FC-B3145801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Step3</a:t>
            </a:r>
            <a:r>
              <a:rPr lang="zh-CN" altLang="en-US" sz="3200" dirty="0"/>
              <a:t>：去除归结过程中生成的无用子句，输出</a:t>
            </a:r>
            <a:endParaRPr lang="en-US" altLang="zh-CN" sz="3200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Step3</a:t>
            </a:r>
            <a:r>
              <a:rPr lang="zh-CN" altLang="en-US" sz="3200" dirty="0"/>
              <a:t>：去除归结过程中生成的无用子句，输出</a:t>
            </a:r>
            <a:endParaRPr lang="en-US" altLang="zh-CN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707818"/>
              </p:ext>
            </p:extLst>
          </p:nvPr>
        </p:nvGraphicFramePr>
        <p:xfrm>
          <a:off x="353364" y="1253542"/>
          <a:ext cx="7999919" cy="332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Reindex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id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clause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parents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29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(9, 0, 10, 0)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9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[['Green',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(0, 0, 7, 0)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[['¬Green',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(1, 0, 8, 0)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[['On', 'aa', 'bb']]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&lt;= 4, skip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[['¬On', 'aa', 'y'], ['Green', 'y']]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(2, 0, 4, 1)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[['On', 'bb', 'cc']]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&lt;= 4, skip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[['¬On', 'x', 'cc'], ['¬Green', 'x']]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(3, 0, 4, 2)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23" y="4756203"/>
            <a:ext cx="4101437" cy="1832557"/>
          </a:xfrm>
          <a:prstGeom prst="rect">
            <a:avLst/>
          </a:prstGeom>
        </p:spPr>
      </p:pic>
      <p:sp>
        <p:nvSpPr>
          <p:cNvPr id="11" name="内容占位符 2"/>
          <p:cNvSpPr>
            <a:spLocks noGrp="1" noChangeArrowheads="1"/>
          </p:cNvSpPr>
          <p:nvPr>
            <p:ph idx="1"/>
          </p:nvPr>
        </p:nvSpPr>
        <p:spPr>
          <a:xfrm>
            <a:off x="-96216" y="4756203"/>
            <a:ext cx="4752035" cy="5472377"/>
          </a:xfrm>
        </p:spPr>
        <p:txBody>
          <a:bodyPr/>
          <a:lstStyle/>
          <a:p>
            <a:pPr marL="471170" lvl="1" indent="0">
              <a:buNone/>
            </a:pPr>
            <a:r>
              <a:rPr lang="fi-FI" altLang="zh-CN" sz="2000" dirty="0">
                <a:solidFill>
                  <a:schemeClr val="tx1"/>
                </a:solidFill>
              </a:rPr>
              <a:t>1: On(aa,bb)</a:t>
            </a:r>
          </a:p>
          <a:p>
            <a:pPr marL="471170" lvl="1" indent="0">
              <a:buNone/>
            </a:pPr>
            <a:r>
              <a:rPr lang="fi-FI" altLang="zh-CN" sz="2000" dirty="0">
                <a:solidFill>
                  <a:schemeClr val="tx1"/>
                </a:solidFill>
              </a:rPr>
              <a:t>2: On(bb,cc)</a:t>
            </a:r>
          </a:p>
          <a:p>
            <a:pPr marL="471170" lvl="1" indent="0">
              <a:buNone/>
            </a:pPr>
            <a:r>
              <a:rPr lang="fi-FI" altLang="zh-CN" sz="2000" dirty="0">
                <a:solidFill>
                  <a:schemeClr val="tx1"/>
                </a:solidFill>
              </a:rPr>
              <a:t>3: Green(aa)</a:t>
            </a:r>
          </a:p>
          <a:p>
            <a:pPr marL="471170" lvl="1" indent="0">
              <a:buNone/>
            </a:pPr>
            <a:r>
              <a:rPr lang="fi-FI" altLang="zh-CN" sz="2000" dirty="0">
                <a:solidFill>
                  <a:schemeClr val="tx1"/>
                </a:solidFill>
              </a:rPr>
              <a:t>4: ¬Green(cc)</a:t>
            </a:r>
          </a:p>
          <a:p>
            <a:pPr marL="471170" lvl="1" indent="0">
              <a:buNone/>
            </a:pPr>
            <a:r>
              <a:rPr lang="fi-FI" altLang="zh-CN" sz="2000" dirty="0">
                <a:solidFill>
                  <a:schemeClr val="tx1"/>
                </a:solidFill>
              </a:rPr>
              <a:t>5: (¬On(x,y), ¬Green(x), Green(y))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 txBox="1">
            <a:spLocks noChangeArrowheads="1"/>
          </p:cNvSpPr>
          <p:nvPr/>
        </p:nvSpPr>
        <p:spPr bwMode="auto">
          <a:xfrm>
            <a:off x="7935913" y="4756203"/>
            <a:ext cx="4535237" cy="156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170" lvl="1" indent="0">
              <a:buFont typeface="Wingdings" panose="05000000000000000000" pitchFamily="2" charset="2"/>
              <a:buNone/>
            </a:pPr>
            <a:r>
              <a:rPr lang="fi-FI" altLang="zh-CN" sz="2000" b="0" dirty="0">
                <a:solidFill>
                  <a:schemeClr val="tx1"/>
                </a:solidFill>
              </a:rPr>
              <a:t>6</a:t>
            </a:r>
          </a:p>
          <a:p>
            <a:pPr marL="471170" lvl="1" indent="0">
              <a:buFont typeface="Wingdings" panose="05000000000000000000" pitchFamily="2" charset="2"/>
              <a:buNone/>
            </a:pPr>
            <a:r>
              <a:rPr lang="fi-FI" altLang="zh-CN" sz="2000" b="0" dirty="0">
                <a:solidFill>
                  <a:schemeClr val="tx1"/>
                </a:solidFill>
              </a:rPr>
              <a:t>7</a:t>
            </a:r>
          </a:p>
          <a:p>
            <a:pPr marL="471170" lvl="1" indent="0">
              <a:buFont typeface="Wingdings" panose="05000000000000000000" pitchFamily="2" charset="2"/>
              <a:buNone/>
            </a:pPr>
            <a:r>
              <a:rPr lang="fi-FI" altLang="zh-CN" sz="2000" b="0" dirty="0">
                <a:solidFill>
                  <a:schemeClr val="tx1"/>
                </a:solidFill>
              </a:rPr>
              <a:t>8</a:t>
            </a:r>
          </a:p>
          <a:p>
            <a:pPr marL="471170" lvl="1" indent="0">
              <a:buFont typeface="Wingdings" panose="05000000000000000000" pitchFamily="2" charset="2"/>
              <a:buNone/>
            </a:pPr>
            <a:r>
              <a:rPr lang="fi-FI" altLang="zh-CN" sz="2000" b="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D92BE4-E886-4CC7-8479-5DA43931FF9D}"/>
              </a:ext>
            </a:extLst>
          </p:cNvPr>
          <p:cNvSpPr/>
          <p:nvPr/>
        </p:nvSpPr>
        <p:spPr>
          <a:xfrm>
            <a:off x="268173" y="778526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将答案转化为标准格式。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一阶逻辑归结算法讲解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30E4DD-2B19-4E27-908B-1A173B54D104}" type="slidenum">
              <a:rPr kumimoji="0" lang="en-US" altLang="ja-JP" sz="1400" b="0">
                <a:solidFill>
                  <a:srgbClr val="A50021"/>
                </a:solidFill>
              </a:rPr>
              <a:t>9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" y="1456690"/>
            <a:ext cx="8023225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</a:t>
            </a:r>
            <a:r>
              <a:rPr lang="zh-CN" altLang="en-US" dirty="0"/>
              <a:t>：读取初始子句集合</a:t>
            </a:r>
            <a:r>
              <a:rPr lang="en-US" altLang="zh-CN" dirty="0"/>
              <a:t>S</a:t>
            </a:r>
            <a:r>
              <a:rPr lang="zh-CN" altLang="en-US" dirty="0"/>
              <a:t>（可转换为数组）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</a:t>
            </a:r>
            <a:r>
              <a:rPr lang="zh-CN" altLang="en-US" dirty="0"/>
              <a:t>：遍历子句集合</a:t>
            </a:r>
            <a:r>
              <a:rPr lang="en-US" altLang="zh-CN" dirty="0"/>
              <a:t>S</a:t>
            </a:r>
            <a:r>
              <a:rPr lang="zh-CN" altLang="en-US" dirty="0"/>
              <a:t>，进行子句的合一、归结生成新子句，直到归结出空子句。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</a:t>
            </a:r>
            <a:r>
              <a:rPr lang="zh-CN" altLang="en-US" dirty="0"/>
              <a:t>：去除归结过程中生成的无用子句，将答案转化为标准格式，输出答案。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b7f05f-bf76-49b8-83d0-c1f2ba129cf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9f6253-424c-4997-bbb7-c312633cbac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201d75-f55c-4d3c-a36a-e8f4d4a358cb}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1848</Words>
  <Application>Microsoft Office PowerPoint</Application>
  <PresentationFormat>全屏显示(4:3)</PresentationFormat>
  <Paragraphs>251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ＭＳ Ｐゴシック</vt:lpstr>
      <vt:lpstr>MS PMincho</vt:lpstr>
      <vt:lpstr>Times New Roman (标题)</vt:lpstr>
      <vt:lpstr>黑体</vt:lpstr>
      <vt:lpstr>Arial</vt:lpstr>
      <vt:lpstr>Times New Roman</vt:lpstr>
      <vt:lpstr>Wingdings</vt:lpstr>
      <vt:lpstr>wasedaSample5</vt:lpstr>
      <vt:lpstr>一阶逻辑归结算法讲解</vt:lpstr>
      <vt:lpstr>Step1：读入初始子句集合 </vt:lpstr>
      <vt:lpstr>Step2：遍历进行合一、归结</vt:lpstr>
      <vt:lpstr>Step2：遍历进行合一、归结</vt:lpstr>
      <vt:lpstr>Step2：遍历进行合一、归结</vt:lpstr>
      <vt:lpstr>Step3：去除归结过程中生成的无用子句，输出</vt:lpstr>
      <vt:lpstr>Step3：去除归结过程中生成的无用子句，输出</vt:lpstr>
      <vt:lpstr>Step3：去除归结过程中生成的无用子句，输出</vt:lpstr>
      <vt:lpstr>一阶逻辑归结算法讲解</vt:lpstr>
    </vt:vector>
  </TitlesOfParts>
  <Company>玄研究室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玄 光男</dc:creator>
  <cp:lastModifiedBy>tser</cp:lastModifiedBy>
  <cp:revision>632</cp:revision>
  <cp:lastPrinted>1999-07-29T07:50:00Z</cp:lastPrinted>
  <dcterms:created xsi:type="dcterms:W3CDTF">1999-04-15T12:11:00Z</dcterms:created>
  <dcterms:modified xsi:type="dcterms:W3CDTF">2022-03-23T16:09:28Z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7C2402D60AAF41BEA91381E4ED633015</vt:lpwstr>
  </property>
  <property fmtid="{D5CDD505-2E9C-101B-9397-08002B2CF9AE}" pid="3" name="KSOProductBuildVer">
    <vt:lpwstr>2052-11.1.0.11294</vt:lpwstr>
  </property>
</Properties>
</file>