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drawings/vmlDrawing1.vml" ContentType="application/vnd.openxmlformats-officedocument.vmlDrawing"/>
  <Override PartName="/ppt/slides/slide5.xml" ContentType="application/vnd.openxmlformats-officedocument.presentationml.slide+xml"/>
  <Override PartName="/ppt/notesSlides/notesSlide2.xml" ContentType="application/vnd.openxmlformats-officedocument.presentationml.notesSlide+xml"/>
  <Override PartName="/ppt/drawings/vmlDrawing2.vml" ContentType="application/vnd.openxmlformats-officedocument.vmlDrawing"/>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drawings/vmlDrawing3.vml" ContentType="application/vnd.openxmlformats-officedocument.vmlDrawing"/>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slides/slide11.xml" ContentType="application/vnd.openxmlformats-officedocument.presentationml.slide+xml"/>
  <Override PartName="/ppt/drawings/vmlDrawing4.vml" ContentType="application/vnd.openxmlformats-officedocument.vmlDrawing"/>
  <Override PartName="/ppt/slides/slide12.xml" ContentType="application/vnd.openxmlformats-officedocument.presentationml.slide+xml"/>
  <Override PartName="/ppt/drawings/vmlDrawing5.vml" ContentType="application/vnd.openxmlformats-officedocument.vmlDrawing"/>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4.xml" ContentType="application/vnd.openxmlformats-officedocument.presentationml.notesSlide+xml"/>
  <Override PartName="/ppt/slides/slide17.xml" ContentType="application/vnd.openxmlformats-officedocument.presentationml.slide+xml"/>
  <Override PartName="/ppt/slides/slide18.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type="screen16x9" cy="6858000" cx="12192000"/>
  <p:notesSz cx="7104063" cy="10234613"/>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icole" initials="N" lastIdx="2" clrIdx="0"/>
  <p:cmAuthor id="2" name="Nan Duan (MSR ASIA)" initials="ND(A" lastIdx="1" clrIdx="1"/>
</p:cmAuthorLst>
</file>

<file path=ppt/presProps.xml><?xml version="1.0" encoding="utf-8"?>
<p:presentationPr xmlns:p="http://schemas.openxmlformats.org/presentationml/2006/main" xmlns:r="http://schemas.openxmlformats.org/officeDocument/2006/relationships" xmlns:a="http://schemas.openxmlformats.org/drawingml/2006/main">
  <p:clrMru>
    <a:srgbClr val="404040"/>
    <a:srgbClr val="656565"/>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6092" autoAdjust="0"/>
    <p:restoredTop sz="83501" autoAdjust="0"/>
  </p:normalViewPr>
  <p:slideViewPr>
    <p:cSldViewPr snapToGrid="0">
      <p:cViewPr varScale="1">
        <p:scale>
          <a:sx n="95" d="100"/>
          <a:sy n="95" d="100"/>
        </p:scale>
        <p:origin x="1128" y="84"/>
      </p:cViewPr>
      <p:guideLst>
        <p:guide orient="horz" pos="21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ommentAuthors" Target="commentAuthors.xml"/><Relationship Id="rId2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8" name=""/>
        <p:cNvGrpSpPr/>
        <p:nvPr/>
      </p:nvGrpSpPr>
      <p:grpSpPr>
        <a:xfrm>
          <a:off x="0" y="0"/>
          <a:ext cx="0" cy="0"/>
          <a:chOff x="0" y="0"/>
          <a:chExt cx="0" cy="0"/>
        </a:xfrm>
      </p:grpSpPr>
      <p:sp>
        <p:nvSpPr>
          <p:cNvPr id="1048795" name="页眉占位符 1"/>
          <p:cNvSpPr>
            <a:spLocks noGrp="1"/>
          </p:cNvSpPr>
          <p:nvPr>
            <p:ph type="hdr" sz="quarter"/>
          </p:nvPr>
        </p:nvSpPr>
        <p:spPr>
          <a:xfrm>
            <a:off x="0" y="0"/>
            <a:ext cx="3078290" cy="513492"/>
          </a:xfrm>
          <a:prstGeom prst="rect"/>
        </p:spPr>
        <p:txBody>
          <a:bodyPr bIns="45720" lIns="91440" rIns="91440" rtlCol="0" tIns="45720" vert="horz"/>
          <a:lstStyle>
            <a:lvl1pPr algn="l">
              <a:defRPr sz="1200"/>
            </a:lvl1pPr>
          </a:lstStyle>
          <a:p>
            <a:endParaRPr altLang="en-US" lang="zh-CN"/>
          </a:p>
        </p:txBody>
      </p:sp>
      <p:sp>
        <p:nvSpPr>
          <p:cNvPr id="1048796" name="日期占位符 2"/>
          <p:cNvSpPr>
            <a:spLocks noGrp="1"/>
          </p:cNvSpPr>
          <p:nvPr>
            <p:ph type="dt" idx="1"/>
          </p:nvPr>
        </p:nvSpPr>
        <p:spPr>
          <a:xfrm>
            <a:off x="4023812" y="0"/>
            <a:ext cx="3078290" cy="513492"/>
          </a:xfrm>
          <a:prstGeom prst="rect"/>
        </p:spPr>
        <p:txBody>
          <a:bodyPr bIns="45720" lIns="91440" rIns="91440" rtlCol="0" tIns="45720" vert="horz"/>
          <a:lstStyle>
            <a:lvl1pPr algn="r">
              <a:defRPr sz="1200"/>
            </a:lvl1pPr>
          </a:lstStyle>
          <a:p>
            <a:fld id="{D2A48B96-639E-45A3-A0BA-2464DFDB1FAA}" type="datetimeFigureOut">
              <a:rPr altLang="en-US" lang="zh-CN" smtClean="0"/>
              <a:t>2022/3/31</a:t>
            </a:fld>
            <a:endParaRPr altLang="en-US" lang="zh-CN"/>
          </a:p>
        </p:txBody>
      </p:sp>
      <p:sp>
        <p:nvSpPr>
          <p:cNvPr id="1048797" name="幻灯片图像占位符 3"/>
          <p:cNvSpPr>
            <a:spLocks noChangeAspect="1" noRot="1" noGrp="1"/>
          </p:cNvSpPr>
          <p:nvPr>
            <p:ph type="sldImg" idx="2"/>
          </p:nvPr>
        </p:nvSpPr>
        <p:spPr>
          <a:xfrm>
            <a:off x="481584" y="1279287"/>
            <a:ext cx="6140577" cy="3454075"/>
          </a:xfrm>
          <a:prstGeom prst="rect"/>
          <a:noFill/>
          <a:ln w="12700">
            <a:solidFill>
              <a:prstClr val="black"/>
            </a:solidFill>
          </a:ln>
        </p:spPr>
        <p:txBody>
          <a:bodyPr anchor="ctr" bIns="45720" lIns="91440" rIns="91440" rtlCol="0" tIns="45720" vert="horz"/>
          <a:p>
            <a:endParaRPr altLang="en-US" lang="zh-CN"/>
          </a:p>
        </p:txBody>
      </p:sp>
      <p:sp>
        <p:nvSpPr>
          <p:cNvPr id="1048798" name="备注占位符 4"/>
          <p:cNvSpPr>
            <a:spLocks noGrp="1"/>
          </p:cNvSpPr>
          <p:nvPr>
            <p:ph type="body" sz="quarter" idx="3"/>
          </p:nvPr>
        </p:nvSpPr>
        <p:spPr>
          <a:xfrm>
            <a:off x="710375" y="4925254"/>
            <a:ext cx="5682996" cy="4029754"/>
          </a:xfrm>
          <a:prstGeom prst="rect"/>
        </p:spPr>
        <p:txBody>
          <a:bodyPr bIns="45720" lIns="91440" rIns="91440" rtlCol="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9" name="页脚占位符 5"/>
          <p:cNvSpPr>
            <a:spLocks noGrp="1"/>
          </p:cNvSpPr>
          <p:nvPr>
            <p:ph type="ftr" sz="quarter" idx="4"/>
          </p:nvPr>
        </p:nvSpPr>
        <p:spPr>
          <a:xfrm>
            <a:off x="0" y="9720804"/>
            <a:ext cx="3078290" cy="513491"/>
          </a:xfrm>
          <a:prstGeom prst="rect"/>
        </p:spPr>
        <p:txBody>
          <a:bodyPr anchor="b" bIns="45720" lIns="91440" rIns="91440" rtlCol="0" tIns="45720" vert="horz"/>
          <a:lstStyle>
            <a:lvl1pPr algn="l">
              <a:defRPr sz="1200"/>
            </a:lvl1pPr>
          </a:lstStyle>
          <a:p>
            <a:endParaRPr altLang="en-US" lang="zh-CN"/>
          </a:p>
        </p:txBody>
      </p:sp>
      <p:sp>
        <p:nvSpPr>
          <p:cNvPr id="1048800" name="灯片编号占位符 6"/>
          <p:cNvSpPr>
            <a:spLocks noGrp="1"/>
          </p:cNvSpPr>
          <p:nvPr>
            <p:ph type="sldNum" sz="quarter" idx="5"/>
          </p:nvPr>
        </p:nvSpPr>
        <p:spPr>
          <a:xfrm>
            <a:off x="4023812" y="9720804"/>
            <a:ext cx="3078290" cy="513491"/>
          </a:xfrm>
          <a:prstGeom prst="rect"/>
        </p:spPr>
        <p:txBody>
          <a:bodyPr anchor="b" bIns="45720" lIns="91440" rIns="91440" rtlCol="0" tIns="45720" vert="horz"/>
          <a:lstStyle>
            <a:lvl1pPr algn="r">
              <a:defRPr sz="1200"/>
            </a:lvl1pPr>
          </a:lstStyle>
          <a:p>
            <a:fld id="{A6837353-30EB-4A48-80EB-173D804AEFBD}"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1" name="幻灯片图像占位符 1"/>
          <p:cNvSpPr>
            <a:spLocks noChangeAspect="1" noRot="1" noGrp="1"/>
          </p:cNvSpPr>
          <p:nvPr>
            <p:ph type="sldImg"/>
          </p:nvPr>
        </p:nvSpPr>
        <p:spPr>
          <a:xfrm>
            <a:off x="481013" y="1279525"/>
            <a:ext cx="6140450" cy="3454400"/>
          </a:xfrm>
        </p:spPr>
      </p:sp>
      <p:sp>
        <p:nvSpPr>
          <p:cNvPr id="1048602" name="备注占位符 2"/>
          <p:cNvSpPr>
            <a:spLocks noGrp="1"/>
          </p:cNvSpPr>
          <p:nvPr>
            <p:ph type="body" idx="1"/>
          </p:nvPr>
        </p:nvSpPr>
        <p:spPr/>
        <p:txBody>
          <a:bodyPr/>
          <a:p>
            <a:endParaRPr altLang="en-US" dirty="0" lang="zh-CN"/>
          </a:p>
        </p:txBody>
      </p:sp>
      <p:sp>
        <p:nvSpPr>
          <p:cNvPr id="1048603" name="灯片编号占位符 3"/>
          <p:cNvSpPr>
            <a:spLocks noGrp="1"/>
          </p:cNvSpPr>
          <p:nvPr>
            <p:ph type="sldNum" sz="quarter" idx="5"/>
          </p:nvPr>
        </p:nvSpPr>
        <p:spPr/>
        <p:txBody>
          <a:bodyPr/>
          <a:p>
            <a:fld id="{A6837353-30EB-4A48-80EB-173D804AEFBD}" type="slidenum">
              <a:rPr altLang="en-US" lang="zh-CN" smtClean="0"/>
              <a:t>2</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6" name="幻灯片图像占位符 1"/>
          <p:cNvSpPr>
            <a:spLocks noChangeAspect="1" noRot="1" noGrp="1"/>
          </p:cNvSpPr>
          <p:nvPr>
            <p:ph type="sldImg" idx="2"/>
          </p:nvPr>
        </p:nvSpPr>
        <p:spPr>
          <a:xfrm>
            <a:off x="481013" y="1279525"/>
            <a:ext cx="6140450" cy="3454400"/>
          </a:xfrm>
        </p:spPr>
      </p:sp>
      <p:sp>
        <p:nvSpPr>
          <p:cNvPr id="1048627" name="文本占位符 2"/>
          <p:cNvSpPr>
            <a:spLocks noGrp="1"/>
          </p:cNvSpPr>
          <p:nvPr>
            <p:ph type="body" idx="3"/>
          </p:nvPr>
        </p:nvSpPr>
        <p:spPr/>
        <p:txBody>
          <a:bodyPr/>
          <a:p>
            <a:r>
              <a:rPr altLang="zh-CN" dirty="0" lang="en-US"/>
              <a:t>UCS</a:t>
            </a:r>
            <a:r>
              <a:rPr altLang="en-US" dirty="0" lang="zh-CN"/>
              <a:t>算法的升级版</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5" name="幻灯片图像占位符 1"/>
          <p:cNvSpPr>
            <a:spLocks noChangeAspect="1" noRot="1" noGrp="1"/>
          </p:cNvSpPr>
          <p:nvPr>
            <p:ph type="sldImg" idx="2"/>
          </p:nvPr>
        </p:nvSpPr>
        <p:spPr>
          <a:xfrm>
            <a:off x="481013" y="1279525"/>
            <a:ext cx="6140450" cy="3454400"/>
          </a:xfrm>
        </p:spPr>
      </p:sp>
      <p:sp>
        <p:nvSpPr>
          <p:cNvPr id="1048646" name="文本占位符 2"/>
          <p:cNvSpPr>
            <a:spLocks noGrp="1"/>
          </p:cNvSpPr>
          <p:nvPr>
            <p:ph type="body" idx="3"/>
          </p:nvPr>
        </p:nvSpPr>
        <p:spPr/>
        <p:txBody>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83" name="幻灯片图像占位符 1"/>
          <p:cNvSpPr>
            <a:spLocks noChangeAspect="1" noRot="1" noGrp="1"/>
          </p:cNvSpPr>
          <p:nvPr>
            <p:ph type="sldImg"/>
          </p:nvPr>
        </p:nvSpPr>
        <p:spPr>
          <a:xfrm>
            <a:off x="481013" y="1279525"/>
            <a:ext cx="6140450" cy="3454400"/>
          </a:xfrm>
        </p:spPr>
      </p:sp>
      <p:sp>
        <p:nvSpPr>
          <p:cNvPr id="1048684" name="备注占位符 2"/>
          <p:cNvSpPr>
            <a:spLocks noGrp="1"/>
          </p:cNvSpPr>
          <p:nvPr>
            <p:ph type="body" idx="1"/>
          </p:nvPr>
        </p:nvSpPr>
        <p:spPr/>
        <p:txBody>
          <a:bodyPr/>
          <a:p>
            <a:r>
              <a:rPr altLang="en-US" dirty="0" lang="zh-CN"/>
              <a:t>如何形式化？可将“动作”定义为：“空格”的“移动”</a:t>
            </a:r>
          </a:p>
        </p:txBody>
      </p:sp>
      <p:sp>
        <p:nvSpPr>
          <p:cNvPr id="1048685" name="灯片编号占位符 3"/>
          <p:cNvSpPr>
            <a:spLocks noGrp="1"/>
          </p:cNvSpPr>
          <p:nvPr>
            <p:ph type="sldNum" sz="quarter" idx="5"/>
          </p:nvPr>
        </p:nvSpPr>
        <p:spPr/>
        <p:txBody>
          <a:bodyPr/>
          <a:p>
            <a:fld id="{A6837353-30EB-4A48-80EB-173D804AEFBD}" type="slidenum">
              <a:rPr altLang="en-US" lang="zh-CN" smtClean="0"/>
              <a:t>16</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99" name="幻灯片图像占位符 1"/>
          <p:cNvSpPr>
            <a:spLocks noChangeAspect="1" noRot="1" noGrp="1"/>
          </p:cNvSpPr>
          <p:nvPr>
            <p:ph type="sldImg"/>
          </p:nvPr>
        </p:nvSpPr>
        <p:spPr>
          <a:xfrm>
            <a:off x="481013" y="1279525"/>
            <a:ext cx="6140450" cy="3454400"/>
          </a:xfrm>
        </p:spPr>
      </p:sp>
      <p:sp>
        <p:nvSpPr>
          <p:cNvPr id="1048700" name="备注占位符 2"/>
          <p:cNvSpPr>
            <a:spLocks noGrp="1"/>
          </p:cNvSpPr>
          <p:nvPr>
            <p:ph type="body" idx="1"/>
          </p:nvPr>
        </p:nvSpPr>
        <p:spPr/>
        <p:txBody>
          <a:bodyPr/>
          <a:p>
            <a:r>
              <a:rPr altLang="en-US" dirty="0" lang="zh-CN"/>
              <a:t>超过</a:t>
            </a:r>
            <a:r>
              <a:rPr altLang="zh-CN" dirty="0" lang="en-US"/>
              <a:t>50</a:t>
            </a:r>
            <a:r>
              <a:rPr altLang="en-US" dirty="0" lang="zh-CN"/>
              <a:t>步，更难的样例（跑得会很慢，除非启发式函数设计的好）</a:t>
            </a:r>
          </a:p>
          <a:p>
            <a:r>
              <a:rPr altLang="en-US" dirty="0" lang="zh-CN"/>
              <a:t>优化关键：启发式函数设计</a:t>
            </a:r>
            <a:endParaRPr altLang="zh-CN" dirty="0" lang="en-US"/>
          </a:p>
        </p:txBody>
      </p:sp>
      <p:sp>
        <p:nvSpPr>
          <p:cNvPr id="1048701" name="灯片编号占位符 3"/>
          <p:cNvSpPr>
            <a:spLocks noGrp="1"/>
          </p:cNvSpPr>
          <p:nvPr>
            <p:ph type="sldNum" sz="quarter" idx="5"/>
          </p:nvPr>
        </p:nvSpPr>
        <p:spPr/>
        <p:txBody>
          <a:bodyPr/>
          <a:p>
            <a:fld id="{A6837353-30EB-4A48-80EB-173D804AEFBD}" type="slidenum">
              <a:rPr altLang="en-US" lang="zh-CN" smtClean="0"/>
              <a:t>18</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53" name=""/>
        <p:cNvGrpSpPr/>
        <p:nvPr/>
      </p:nvGrpSpPr>
      <p:grpSpPr>
        <a:xfrm>
          <a:off x="0" y="0"/>
          <a:ext cx="0" cy="0"/>
          <a:chOff x="0" y="0"/>
          <a:chExt cx="0" cy="0"/>
        </a:xfrm>
      </p:grpSpPr>
      <p:sp>
        <p:nvSpPr>
          <p:cNvPr id="1048604"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p>
        </p:txBody>
      </p:sp>
      <p:sp>
        <p:nvSpPr>
          <p:cNvPr id="1048605"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p>
        </p:txBody>
      </p:sp>
      <p:sp>
        <p:nvSpPr>
          <p:cNvPr id="1048606" name="日期占位符 3"/>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607" name="页脚占位符 4"/>
          <p:cNvSpPr>
            <a:spLocks noGrp="1"/>
          </p:cNvSpPr>
          <p:nvPr>
            <p:ph type="ftr" sz="quarter" idx="11"/>
          </p:nvPr>
        </p:nvSpPr>
        <p:spPr/>
        <p:txBody>
          <a:bodyPr/>
          <a:p>
            <a:endParaRPr altLang="en-US" lang="zh-CN"/>
          </a:p>
        </p:txBody>
      </p:sp>
      <p:sp>
        <p:nvSpPr>
          <p:cNvPr id="1048608" name="灯片编号占位符 5"/>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94" name=""/>
        <p:cNvGrpSpPr/>
        <p:nvPr/>
      </p:nvGrpSpPr>
      <p:grpSpPr>
        <a:xfrm>
          <a:off x="0" y="0"/>
          <a:ext cx="0" cy="0"/>
          <a:chOff x="0" y="0"/>
          <a:chExt cx="0" cy="0"/>
        </a:xfrm>
      </p:grpSpPr>
      <p:sp>
        <p:nvSpPr>
          <p:cNvPr id="1048770" name="标题 1"/>
          <p:cNvSpPr>
            <a:spLocks noGrp="1"/>
          </p:cNvSpPr>
          <p:nvPr>
            <p:ph type="title"/>
          </p:nvPr>
        </p:nvSpPr>
        <p:spPr/>
        <p:txBody>
          <a:bodyPr/>
          <a:p>
            <a:r>
              <a:rPr altLang="en-US" lang="zh-CN"/>
              <a:t>单击此处编辑母版标题样式</a:t>
            </a:r>
          </a:p>
        </p:txBody>
      </p:sp>
      <p:sp>
        <p:nvSpPr>
          <p:cNvPr id="1048771" name="竖排文字占位符 2"/>
          <p:cNvSpPr>
            <a:spLocks noGrp="1"/>
          </p:cNvSpPr>
          <p:nvPr>
            <p:ph type="body" orient="vert" idx="1"/>
          </p:nvPr>
        </p:nvSpPr>
        <p:spPr/>
        <p:txBody>
          <a:bodyPr vert="eaVert"/>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日期占位符 3"/>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773" name="页脚占位符 4"/>
          <p:cNvSpPr>
            <a:spLocks noGrp="1"/>
          </p:cNvSpPr>
          <p:nvPr>
            <p:ph type="ftr" sz="quarter" idx="11"/>
          </p:nvPr>
        </p:nvSpPr>
        <p:spPr/>
        <p:txBody>
          <a:bodyPr/>
          <a:p>
            <a:endParaRPr altLang="en-US" lang="zh-CN"/>
          </a:p>
        </p:txBody>
      </p:sp>
      <p:sp>
        <p:nvSpPr>
          <p:cNvPr id="1048774" name="灯片编号占位符 5"/>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92" name=""/>
        <p:cNvGrpSpPr/>
        <p:nvPr/>
      </p:nvGrpSpPr>
      <p:grpSpPr>
        <a:xfrm>
          <a:off x="0" y="0"/>
          <a:ext cx="0" cy="0"/>
          <a:chOff x="0" y="0"/>
          <a:chExt cx="0" cy="0"/>
        </a:xfrm>
      </p:grpSpPr>
      <p:sp>
        <p:nvSpPr>
          <p:cNvPr id="1048759" name="竖排标题 1"/>
          <p:cNvSpPr>
            <a:spLocks noGrp="1"/>
          </p:cNvSpPr>
          <p:nvPr>
            <p:ph type="title" orient="vert"/>
          </p:nvPr>
        </p:nvSpPr>
        <p:spPr>
          <a:xfrm>
            <a:off x="8724900" y="365125"/>
            <a:ext cx="2628900" cy="5811838"/>
          </a:xfrm>
        </p:spPr>
        <p:txBody>
          <a:bodyPr vert="eaVert"/>
          <a:p>
            <a:r>
              <a:rPr altLang="en-US" lang="zh-CN"/>
              <a:t>单击此处编辑母版标题样式</a:t>
            </a:r>
          </a:p>
        </p:txBody>
      </p:sp>
      <p:sp>
        <p:nvSpPr>
          <p:cNvPr id="1048760" name="竖排文字占位符 2"/>
          <p:cNvSpPr>
            <a:spLocks noGrp="1"/>
          </p:cNvSpPr>
          <p:nvPr>
            <p:ph type="body" orient="vert" idx="1"/>
          </p:nvPr>
        </p:nvSpPr>
        <p:spPr>
          <a:xfrm>
            <a:off x="838200" y="365125"/>
            <a:ext cx="7734300" cy="5811838"/>
          </a:xfrm>
        </p:spPr>
        <p:txBody>
          <a:bodyPr vert="eaVert"/>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61" name="日期占位符 3"/>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762" name="页脚占位符 4"/>
          <p:cNvSpPr>
            <a:spLocks noGrp="1"/>
          </p:cNvSpPr>
          <p:nvPr>
            <p:ph type="ftr" sz="quarter" idx="11"/>
          </p:nvPr>
        </p:nvSpPr>
        <p:spPr/>
        <p:txBody>
          <a:bodyPr/>
          <a:p>
            <a:endParaRPr altLang="en-US" lang="zh-CN"/>
          </a:p>
        </p:txBody>
      </p:sp>
      <p:sp>
        <p:nvSpPr>
          <p:cNvPr id="1048763" name="灯片编号占位符 5"/>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61" name=""/>
        <p:cNvGrpSpPr/>
        <p:nvPr/>
      </p:nvGrpSpPr>
      <p:grpSpPr>
        <a:xfrm>
          <a:off x="0" y="0"/>
          <a:ext cx="0" cy="0"/>
          <a:chOff x="0" y="0"/>
          <a:chExt cx="0" cy="0"/>
        </a:xfrm>
      </p:grpSpPr>
      <p:sp>
        <p:nvSpPr>
          <p:cNvPr id="1048637" name="Title 1"/>
          <p:cNvSpPr>
            <a:spLocks noGrp="1"/>
          </p:cNvSpPr>
          <p:nvPr>
            <p:ph type="title"/>
          </p:nvPr>
        </p:nvSpPr>
        <p:spPr/>
        <p:txBody>
          <a:bodyPr/>
          <a:p>
            <a:r>
              <a:rPr lang="en-US"/>
              <a:t>Click to edit Master title style</a:t>
            </a:r>
            <a:endParaRPr dirty="0" lang="en-US"/>
          </a:p>
        </p:txBody>
      </p:sp>
      <p:sp>
        <p:nvSpPr>
          <p:cNvPr id="1048638" name="Text Placeholder 3"/>
          <p:cNvSpPr>
            <a:spLocks noGrp="1"/>
          </p:cNvSpPr>
          <p:nvPr>
            <p:ph type="body" sz="quarter" idx="10"/>
          </p:nvPr>
        </p:nvSpPr>
        <p:spPr>
          <a:xfrm>
            <a:off x="269241" y="1189176"/>
            <a:ext cx="5378548" cy="2377940"/>
          </a:xfrm>
        </p:spPr>
        <p:txBody>
          <a:bodyPr wrap="square">
            <a:spAutoFit/>
          </a:bodyPr>
          <a:lstStyle>
            <a:lvl1pPr indent="-281940" marL="281940">
              <a:spcBef>
                <a:spcPts val="1200"/>
              </a:spcBef>
              <a:buClr>
                <a:schemeClr val="tx1"/>
              </a:buClr>
              <a:buFont typeface="Arial" panose="020B0604020202020204" pitchFamily="34" charset="0"/>
              <a:buChar char="•"/>
              <a:defRPr sz="3135"/>
            </a:lvl1pPr>
            <a:lvl2pPr indent="-228600" marL="520700">
              <a:defRPr sz="2355"/>
            </a:lvl2pPr>
            <a:lvl3pPr indent="-165100" marL="685800">
              <a:defRPr sz="1960"/>
            </a:lvl3pPr>
            <a:lvl4pPr indent="-177800" marL="863600"/>
            <a:lvl5pPr indent="-165100" marL="10287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9" name="Text Placeholder 3"/>
          <p:cNvSpPr>
            <a:spLocks noGrp="1"/>
          </p:cNvSpPr>
          <p:nvPr>
            <p:ph type="body" sz="quarter" idx="11"/>
          </p:nvPr>
        </p:nvSpPr>
        <p:spPr>
          <a:xfrm>
            <a:off x="6544214" y="1189176"/>
            <a:ext cx="5378548" cy="2377940"/>
          </a:xfrm>
        </p:spPr>
        <p:txBody>
          <a:bodyPr wrap="square">
            <a:spAutoFit/>
          </a:bodyPr>
          <a:lstStyle>
            <a:lvl1pPr indent="-281940" marL="281940">
              <a:spcBef>
                <a:spcPts val="1200"/>
              </a:spcBef>
              <a:buClr>
                <a:schemeClr val="tx1"/>
              </a:buClr>
              <a:buFont typeface="Arial" panose="020B0604020202020204" pitchFamily="34" charset="0"/>
              <a:buChar char="•"/>
              <a:defRPr sz="3135"/>
            </a:lvl1pPr>
            <a:lvl2pPr indent="-228600" marL="520700">
              <a:defRPr sz="2355"/>
            </a:lvl2pPr>
            <a:lvl3pPr indent="-165100" marL="685800">
              <a:defRPr sz="1960"/>
            </a:lvl3pPr>
            <a:lvl4pPr indent="-177800" marL="863600"/>
            <a:lvl5pPr indent="-165100" marL="10287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5"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p>
        </p:txBody>
      </p:sp>
      <p:sp>
        <p:nvSpPr>
          <p:cNvPr id="104858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p>
        </p:txBody>
      </p:sp>
      <p:sp>
        <p:nvSpPr>
          <p:cNvPr id="1048583" name="日期占位符 3"/>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597AA76A-FCDF-4193-9D33-B068965C0F0D}" type="slidenum">
              <a:rPr altLang="en-US" lang="zh-CN" smtClean="0"/>
              <a:t>‹#›</a:t>
            </a:fld>
            <a:endParaRPr altLang="en-US" lang="zh-CN"/>
          </a:p>
        </p:txBody>
      </p:sp>
      <p:grpSp>
        <p:nvGrpSpPr>
          <p:cNvPr id="26" name="object 4"/>
          <p:cNvGrpSpPr/>
          <p:nvPr userDrawn="1"/>
        </p:nvGrpSpPr>
        <p:grpSpPr>
          <a:xfrm>
            <a:off x="3346703" y="176784"/>
            <a:ext cx="8845550" cy="481965"/>
            <a:chOff x="3346703" y="176784"/>
            <a:chExt cx="8845550" cy="481965"/>
          </a:xfrm>
        </p:grpSpPr>
        <p:sp>
          <p:nvSpPr>
            <p:cNvPr id="1048586" name="object 5"/>
            <p:cNvSpPr/>
            <p:nvPr/>
          </p:nvSpPr>
          <p:spPr>
            <a:xfrm>
              <a:off x="3346704" y="216407"/>
              <a:ext cx="8845550" cy="441959"/>
            </a:xfrm>
            <a:custGeom>
              <a:avLst/>
              <a:ahLst/>
              <a:rect l="l" t="t" r="r" b="b"/>
              <a:pathLst>
                <a:path w="8845550" h="441959">
                  <a:moveTo>
                    <a:pt x="8845296" y="405384"/>
                  </a:moveTo>
                  <a:lnTo>
                    <a:pt x="30480" y="405384"/>
                  </a:lnTo>
                  <a:lnTo>
                    <a:pt x="23329" y="406819"/>
                  </a:lnTo>
                  <a:lnTo>
                    <a:pt x="17526" y="410718"/>
                  </a:lnTo>
                  <a:lnTo>
                    <a:pt x="13614" y="416534"/>
                  </a:lnTo>
                  <a:lnTo>
                    <a:pt x="12192" y="423672"/>
                  </a:lnTo>
                  <a:lnTo>
                    <a:pt x="13614" y="430822"/>
                  </a:lnTo>
                  <a:lnTo>
                    <a:pt x="17526" y="436626"/>
                  </a:lnTo>
                  <a:lnTo>
                    <a:pt x="23329" y="440537"/>
                  </a:lnTo>
                  <a:lnTo>
                    <a:pt x="30480" y="441960"/>
                  </a:lnTo>
                  <a:lnTo>
                    <a:pt x="8845296" y="441960"/>
                  </a:lnTo>
                  <a:lnTo>
                    <a:pt x="8845296" y="405384"/>
                  </a:lnTo>
                  <a:close/>
                </a:path>
                <a:path w="8845550" h="441959">
                  <a:moveTo>
                    <a:pt x="8845296" y="0"/>
                  </a:moveTo>
                  <a:lnTo>
                    <a:pt x="164592" y="0"/>
                  </a:lnTo>
                  <a:lnTo>
                    <a:pt x="120815" y="5880"/>
                  </a:lnTo>
                  <a:lnTo>
                    <a:pt x="81495" y="22466"/>
                  </a:lnTo>
                  <a:lnTo>
                    <a:pt x="48196" y="48209"/>
                  </a:lnTo>
                  <a:lnTo>
                    <a:pt x="22453" y="81508"/>
                  </a:lnTo>
                  <a:lnTo>
                    <a:pt x="5867" y="120827"/>
                  </a:lnTo>
                  <a:lnTo>
                    <a:pt x="0" y="164592"/>
                  </a:lnTo>
                  <a:lnTo>
                    <a:pt x="5867" y="208368"/>
                  </a:lnTo>
                  <a:lnTo>
                    <a:pt x="22453" y="247688"/>
                  </a:lnTo>
                  <a:lnTo>
                    <a:pt x="48196" y="280987"/>
                  </a:lnTo>
                  <a:lnTo>
                    <a:pt x="81495" y="306730"/>
                  </a:lnTo>
                  <a:lnTo>
                    <a:pt x="120815" y="323316"/>
                  </a:lnTo>
                  <a:lnTo>
                    <a:pt x="164592" y="329184"/>
                  </a:lnTo>
                  <a:lnTo>
                    <a:pt x="8845296" y="329184"/>
                  </a:lnTo>
                  <a:lnTo>
                    <a:pt x="8845296" y="0"/>
                  </a:lnTo>
                  <a:close/>
                </a:path>
              </a:pathLst>
            </a:custGeom>
            <a:solidFill>
              <a:srgbClr val="004823"/>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0735055" y="176784"/>
              <a:ext cx="1261872" cy="445008"/>
            </a:xfrm>
            <a:prstGeom prst="rect"/>
          </p:spPr>
        </p:pic>
      </p:grpSp>
      <p:sp>
        <p:nvSpPr>
          <p:cNvPr id="1048587" name="bg object 17"/>
          <p:cNvSpPr/>
          <p:nvPr userDrawn="1"/>
        </p:nvSpPr>
        <p:spPr>
          <a:xfrm>
            <a:off x="0" y="228600"/>
            <a:ext cx="643255" cy="439420"/>
          </a:xfrm>
          <a:custGeom>
            <a:avLst/>
            <a:ahLst/>
            <a:rect l="l" t="t" r="r" b="b"/>
            <a:pathLst>
              <a:path w="643255" h="439420">
                <a:moveTo>
                  <a:pt x="423672" y="0"/>
                </a:moveTo>
                <a:lnTo>
                  <a:pt x="0" y="0"/>
                </a:lnTo>
                <a:lnTo>
                  <a:pt x="0" y="438912"/>
                </a:lnTo>
                <a:lnTo>
                  <a:pt x="423672" y="438912"/>
                </a:lnTo>
                <a:lnTo>
                  <a:pt x="467898" y="434451"/>
                </a:lnTo>
                <a:lnTo>
                  <a:pt x="509091" y="421659"/>
                </a:lnTo>
                <a:lnTo>
                  <a:pt x="546369" y="401420"/>
                </a:lnTo>
                <a:lnTo>
                  <a:pt x="578848" y="374618"/>
                </a:lnTo>
                <a:lnTo>
                  <a:pt x="605646" y="342136"/>
                </a:lnTo>
                <a:lnTo>
                  <a:pt x="625881" y="304859"/>
                </a:lnTo>
                <a:lnTo>
                  <a:pt x="638669" y="263671"/>
                </a:lnTo>
                <a:lnTo>
                  <a:pt x="643128" y="219455"/>
                </a:lnTo>
                <a:lnTo>
                  <a:pt x="638669" y="175240"/>
                </a:lnTo>
                <a:lnTo>
                  <a:pt x="625882" y="134052"/>
                </a:lnTo>
                <a:lnTo>
                  <a:pt x="605650" y="96775"/>
                </a:lnTo>
                <a:lnTo>
                  <a:pt x="578853" y="64293"/>
                </a:lnTo>
                <a:lnTo>
                  <a:pt x="546374" y="37491"/>
                </a:lnTo>
                <a:lnTo>
                  <a:pt x="509096" y="17252"/>
                </a:lnTo>
                <a:lnTo>
                  <a:pt x="467901" y="4460"/>
                </a:lnTo>
                <a:lnTo>
                  <a:pt x="423672" y="0"/>
                </a:lnTo>
                <a:close/>
              </a:path>
            </a:pathLst>
          </a:custGeom>
          <a:solidFill>
            <a:srgbClr val="004823"/>
          </a:solidFill>
        </p:spPr>
        <p:txBody>
          <a:bodyPr bIns="0" lIns="0" rIns="0" rtlCol="0" tIns="0" wrap="square"/>
          <a:p/>
        </p:txBody>
      </p:sp>
      <p:sp>
        <p:nvSpPr>
          <p:cNvPr id="1048588" name="文本框 10"/>
          <p:cNvSpPr txBox="1"/>
          <p:nvPr userDrawn="1"/>
        </p:nvSpPr>
        <p:spPr>
          <a:xfrm>
            <a:off x="671540" y="155922"/>
            <a:ext cx="2621280" cy="574040"/>
          </a:xfrm>
          <a:prstGeom prst="rect"/>
          <a:noFill/>
        </p:spPr>
        <p:txBody>
          <a:bodyPr rtlCol="0" wrap="none">
            <a:spAutoFit/>
          </a:bodyPr>
          <a:p>
            <a:r>
              <a:rPr altLang="en-US" dirty="0" sz="3200" lang="zh-CN">
                <a:latin typeface="微软雅黑" panose="020B0503020204020204" pitchFamily="34" charset="-122"/>
                <a:ea typeface="微软雅黑" panose="020B0503020204020204" pitchFamily="34" charset="-122"/>
              </a:rPr>
              <a:t>人工智能实验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7" name=""/>
        <p:cNvGrpSpPr/>
        <p:nvPr/>
      </p:nvGrpSpPr>
      <p:grpSpPr>
        <a:xfrm>
          <a:off x="0" y="0"/>
          <a:ext cx="0" cy="0"/>
          <a:chOff x="0" y="0"/>
          <a:chExt cx="0" cy="0"/>
        </a:xfrm>
      </p:grpSpPr>
      <p:sp>
        <p:nvSpPr>
          <p:cNvPr id="1048733" name="标题 1"/>
          <p:cNvSpPr>
            <a:spLocks noGrp="1"/>
          </p:cNvSpPr>
          <p:nvPr>
            <p:ph type="title"/>
          </p:nvPr>
        </p:nvSpPr>
        <p:spPr/>
        <p:txBody>
          <a:bodyPr/>
          <a:p>
            <a:r>
              <a:rPr altLang="en-US" lang="zh-CN"/>
              <a:t>单击此处编辑母版标题样式</a:t>
            </a:r>
          </a:p>
        </p:txBody>
      </p:sp>
      <p:sp>
        <p:nvSpPr>
          <p:cNvPr id="1048734" name="内容占位符 2"/>
          <p:cNvSpPr>
            <a:spLocks noGrp="1"/>
          </p:cNvSpPr>
          <p:nvPr>
            <p:ph idx="1"/>
          </p:nvPr>
        </p:nvSpPr>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35" name="日期占位符 3"/>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36" name="页脚占位符 4"/>
          <p:cNvSpPr>
            <a:spLocks noGrp="1"/>
          </p:cNvSpPr>
          <p:nvPr>
            <p:ph type="ftr" sz="quarter" idx="11"/>
          </p:nvPr>
        </p:nvSpPr>
        <p:spPr/>
        <p:txBody>
          <a:bodyPr/>
          <a:p>
            <a:endParaRPr altLang="en-US" lang="zh-CN"/>
          </a:p>
        </p:txBody>
      </p:sp>
      <p:sp>
        <p:nvSpPr>
          <p:cNvPr id="1048737" name="灯片编号占位符 5"/>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6" name=""/>
        <p:cNvGrpSpPr/>
        <p:nvPr/>
      </p:nvGrpSpPr>
      <p:grpSpPr>
        <a:xfrm>
          <a:off x="0" y="0"/>
          <a:ext cx="0" cy="0"/>
          <a:chOff x="0" y="0"/>
          <a:chExt cx="0" cy="0"/>
        </a:xfrm>
      </p:grpSpPr>
      <p:sp>
        <p:nvSpPr>
          <p:cNvPr id="1048728"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p>
        </p:txBody>
      </p:sp>
      <p:sp>
        <p:nvSpPr>
          <p:cNvPr id="1048729"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编辑母版文本样式</a:t>
            </a:r>
          </a:p>
        </p:txBody>
      </p:sp>
      <p:sp>
        <p:nvSpPr>
          <p:cNvPr id="1048730" name="日期占位符 3"/>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31" name="页脚占位符 4"/>
          <p:cNvSpPr>
            <a:spLocks noGrp="1"/>
          </p:cNvSpPr>
          <p:nvPr>
            <p:ph type="ftr" sz="quarter" idx="11"/>
          </p:nvPr>
        </p:nvSpPr>
        <p:spPr/>
        <p:txBody>
          <a:bodyPr/>
          <a:p>
            <a:endParaRPr altLang="en-US" lang="zh-CN"/>
          </a:p>
        </p:txBody>
      </p:sp>
      <p:sp>
        <p:nvSpPr>
          <p:cNvPr id="1048732" name="灯片编号占位符 5"/>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0" name=""/>
        <p:cNvGrpSpPr/>
        <p:nvPr/>
      </p:nvGrpSpPr>
      <p:grpSpPr>
        <a:xfrm>
          <a:off x="0" y="0"/>
          <a:ext cx="0" cy="0"/>
          <a:chOff x="0" y="0"/>
          <a:chExt cx="0" cy="0"/>
        </a:xfrm>
      </p:grpSpPr>
      <p:sp>
        <p:nvSpPr>
          <p:cNvPr id="1048749" name="标题 1"/>
          <p:cNvSpPr>
            <a:spLocks noGrp="1"/>
          </p:cNvSpPr>
          <p:nvPr>
            <p:ph type="title"/>
          </p:nvPr>
        </p:nvSpPr>
        <p:spPr/>
        <p:txBody>
          <a:bodyPr/>
          <a:p>
            <a:r>
              <a:rPr altLang="en-US" lang="zh-CN"/>
              <a:t>单击此处编辑母版标题样式</a:t>
            </a:r>
          </a:p>
        </p:txBody>
      </p:sp>
      <p:sp>
        <p:nvSpPr>
          <p:cNvPr id="1048750" name="内容占位符 2"/>
          <p:cNvSpPr>
            <a:spLocks noGrp="1"/>
          </p:cNvSpPr>
          <p:nvPr>
            <p:ph sz="half" idx="1"/>
          </p:nvPr>
        </p:nvSpPr>
        <p:spPr>
          <a:xfrm>
            <a:off x="838200" y="1825625"/>
            <a:ext cx="5181600" cy="435133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1" name="内容占位符 3"/>
          <p:cNvSpPr>
            <a:spLocks noGrp="1"/>
          </p:cNvSpPr>
          <p:nvPr>
            <p:ph sz="half" idx="2"/>
          </p:nvPr>
        </p:nvSpPr>
        <p:spPr>
          <a:xfrm>
            <a:off x="6172200" y="1825625"/>
            <a:ext cx="5181600" cy="435133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2" name="日期占位符 4"/>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53" name="页脚占位符 5"/>
          <p:cNvSpPr>
            <a:spLocks noGrp="1"/>
          </p:cNvSpPr>
          <p:nvPr>
            <p:ph type="ftr" sz="quarter" idx="11"/>
          </p:nvPr>
        </p:nvSpPr>
        <p:spPr/>
        <p:txBody>
          <a:bodyPr/>
          <a:p>
            <a:endParaRPr altLang="en-US" lang="zh-CN"/>
          </a:p>
        </p:txBody>
      </p:sp>
      <p:sp>
        <p:nvSpPr>
          <p:cNvPr id="1048754" name="灯片编号占位符 6"/>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9" name=""/>
        <p:cNvGrpSpPr/>
        <p:nvPr/>
      </p:nvGrpSpPr>
      <p:grpSpPr>
        <a:xfrm>
          <a:off x="0" y="0"/>
          <a:ext cx="0" cy="0"/>
          <a:chOff x="0" y="0"/>
          <a:chExt cx="0" cy="0"/>
        </a:xfrm>
      </p:grpSpPr>
      <p:sp>
        <p:nvSpPr>
          <p:cNvPr id="1048741" name="标题 1"/>
          <p:cNvSpPr>
            <a:spLocks noGrp="1"/>
          </p:cNvSpPr>
          <p:nvPr>
            <p:ph type="title"/>
          </p:nvPr>
        </p:nvSpPr>
        <p:spPr>
          <a:xfrm>
            <a:off x="839788" y="365125"/>
            <a:ext cx="10515600" cy="1325563"/>
          </a:xfrm>
        </p:spPr>
        <p:txBody>
          <a:bodyPr/>
          <a:p>
            <a:r>
              <a:rPr altLang="en-US" lang="zh-CN"/>
              <a:t>单击此处编辑母版标题样式</a:t>
            </a:r>
          </a:p>
        </p:txBody>
      </p:sp>
      <p:sp>
        <p:nvSpPr>
          <p:cNvPr id="1048742"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p>
        </p:txBody>
      </p:sp>
      <p:sp>
        <p:nvSpPr>
          <p:cNvPr id="1048743" name="内容占位符 3"/>
          <p:cNvSpPr>
            <a:spLocks noGrp="1"/>
          </p:cNvSpPr>
          <p:nvPr>
            <p:ph sz="half" idx="2"/>
          </p:nvPr>
        </p:nvSpPr>
        <p:spPr>
          <a:xfrm>
            <a:off x="839788" y="2505075"/>
            <a:ext cx="5157787" cy="368458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44"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p>
        </p:txBody>
      </p:sp>
      <p:sp>
        <p:nvSpPr>
          <p:cNvPr id="1048745" name="内容占位符 5"/>
          <p:cNvSpPr>
            <a:spLocks noGrp="1"/>
          </p:cNvSpPr>
          <p:nvPr>
            <p:ph sz="quarter" idx="4"/>
          </p:nvPr>
        </p:nvSpPr>
        <p:spPr>
          <a:xfrm>
            <a:off x="6172200" y="2505075"/>
            <a:ext cx="5183188" cy="368458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46" name="日期占位符 6"/>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47" name="页脚占位符 7"/>
          <p:cNvSpPr>
            <a:spLocks noGrp="1"/>
          </p:cNvSpPr>
          <p:nvPr>
            <p:ph type="ftr" sz="quarter" idx="11"/>
          </p:nvPr>
        </p:nvSpPr>
        <p:spPr/>
        <p:txBody>
          <a:bodyPr/>
          <a:p>
            <a:endParaRPr altLang="en-US" lang="zh-CN"/>
          </a:p>
        </p:txBody>
      </p:sp>
      <p:sp>
        <p:nvSpPr>
          <p:cNvPr id="1048748" name="灯片编号占位符 8"/>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1" name=""/>
        <p:cNvGrpSpPr/>
        <p:nvPr/>
      </p:nvGrpSpPr>
      <p:grpSpPr>
        <a:xfrm>
          <a:off x="0" y="0"/>
          <a:ext cx="0" cy="0"/>
          <a:chOff x="0" y="0"/>
          <a:chExt cx="0" cy="0"/>
        </a:xfrm>
      </p:grpSpPr>
      <p:sp>
        <p:nvSpPr>
          <p:cNvPr id="1048702" name="标题 1"/>
          <p:cNvSpPr>
            <a:spLocks noGrp="1"/>
          </p:cNvSpPr>
          <p:nvPr>
            <p:ph type="title"/>
          </p:nvPr>
        </p:nvSpPr>
        <p:spPr/>
        <p:txBody>
          <a:bodyPr/>
          <a:p>
            <a:r>
              <a:rPr altLang="en-US" lang="zh-CN"/>
              <a:t>单击此处编辑母版标题样式</a:t>
            </a:r>
          </a:p>
        </p:txBody>
      </p:sp>
      <p:sp>
        <p:nvSpPr>
          <p:cNvPr id="1048703" name="日期占位符 2"/>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04" name="页脚占位符 3"/>
          <p:cNvSpPr>
            <a:spLocks noGrp="1"/>
          </p:cNvSpPr>
          <p:nvPr>
            <p:ph type="ftr" sz="quarter" idx="11"/>
          </p:nvPr>
        </p:nvSpPr>
        <p:spPr/>
        <p:txBody>
          <a:bodyPr/>
          <a:p>
            <a:endParaRPr altLang="en-US" lang="zh-CN"/>
          </a:p>
        </p:txBody>
      </p:sp>
      <p:sp>
        <p:nvSpPr>
          <p:cNvPr id="1048705" name="灯片编号占位符 4"/>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8" name=""/>
        <p:cNvGrpSpPr/>
        <p:nvPr/>
      </p:nvGrpSpPr>
      <p:grpSpPr>
        <a:xfrm>
          <a:off x="0" y="0"/>
          <a:ext cx="0" cy="0"/>
          <a:chOff x="0" y="0"/>
          <a:chExt cx="0" cy="0"/>
        </a:xfrm>
      </p:grpSpPr>
      <p:sp>
        <p:nvSpPr>
          <p:cNvPr id="1048738" name="日期占位符 1"/>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39" name="页脚占位符 2"/>
          <p:cNvSpPr>
            <a:spLocks noGrp="1"/>
          </p:cNvSpPr>
          <p:nvPr>
            <p:ph type="ftr" sz="quarter" idx="11"/>
          </p:nvPr>
        </p:nvSpPr>
        <p:spPr/>
        <p:txBody>
          <a:bodyPr/>
          <a:p>
            <a:endParaRPr altLang="en-US" lang="zh-CN"/>
          </a:p>
        </p:txBody>
      </p:sp>
      <p:sp>
        <p:nvSpPr>
          <p:cNvPr id="1048740" name="灯片编号占位符 3"/>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6" name=""/>
        <p:cNvGrpSpPr/>
        <p:nvPr/>
      </p:nvGrpSpPr>
      <p:grpSpPr>
        <a:xfrm>
          <a:off x="0" y="0"/>
          <a:ext cx="0" cy="0"/>
          <a:chOff x="0" y="0"/>
          <a:chExt cx="0" cy="0"/>
        </a:xfrm>
      </p:grpSpPr>
      <p:sp>
        <p:nvSpPr>
          <p:cNvPr id="1048686" name="标题 1"/>
          <p:cNvSpPr>
            <a:spLocks noGrp="1"/>
          </p:cNvSpPr>
          <p:nvPr>
            <p:ph type="title"/>
          </p:nvPr>
        </p:nvSpPr>
        <p:spPr/>
        <p:txBody>
          <a:bodyPr/>
          <a:p>
            <a:r>
              <a:rPr altLang="en-US" lang="zh-CN"/>
              <a:t>单击此处编辑母版标题样式</a:t>
            </a:r>
          </a:p>
        </p:txBody>
      </p:sp>
      <p:sp>
        <p:nvSpPr>
          <p:cNvPr id="1048687" name="内容占位符 2"/>
          <p:cNvSpPr>
            <a:spLocks noGrp="1"/>
          </p:cNvSpPr>
          <p:nvPr>
            <p:ph idx="1"/>
          </p:nvPr>
        </p:nvSpPr>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88" name="日期占位符 3"/>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689" name="页脚占位符 4"/>
          <p:cNvSpPr>
            <a:spLocks noGrp="1"/>
          </p:cNvSpPr>
          <p:nvPr>
            <p:ph type="ftr" sz="quarter" idx="11"/>
          </p:nvPr>
        </p:nvSpPr>
        <p:spPr/>
        <p:txBody>
          <a:bodyPr/>
          <a:p>
            <a:endParaRPr altLang="en-US" lang="zh-CN"/>
          </a:p>
        </p:txBody>
      </p:sp>
      <p:sp>
        <p:nvSpPr>
          <p:cNvPr id="1048690" name="灯片编号占位符 5"/>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11"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871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13"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p>
        </p:txBody>
      </p:sp>
      <p:sp>
        <p:nvSpPr>
          <p:cNvPr id="1048714" name="日期占位符 4"/>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15" name="页脚占位符 5"/>
          <p:cNvSpPr>
            <a:spLocks noGrp="1"/>
          </p:cNvSpPr>
          <p:nvPr>
            <p:ph type="ftr" sz="quarter" idx="11"/>
          </p:nvPr>
        </p:nvSpPr>
        <p:spPr/>
        <p:txBody>
          <a:bodyPr/>
          <a:p>
            <a:endParaRPr altLang="en-US" lang="zh-CN"/>
          </a:p>
        </p:txBody>
      </p:sp>
      <p:sp>
        <p:nvSpPr>
          <p:cNvPr id="1048716" name="灯片编号占位符 6"/>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4" name=""/>
        <p:cNvGrpSpPr/>
        <p:nvPr/>
      </p:nvGrpSpPr>
      <p:grpSpPr>
        <a:xfrm>
          <a:off x="0" y="0"/>
          <a:ext cx="0" cy="0"/>
          <a:chOff x="0" y="0"/>
          <a:chExt cx="0" cy="0"/>
        </a:xfrm>
      </p:grpSpPr>
      <p:sp>
        <p:nvSpPr>
          <p:cNvPr id="1048717"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8718"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19"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p>
        </p:txBody>
      </p:sp>
      <p:sp>
        <p:nvSpPr>
          <p:cNvPr id="1048720" name="日期占位符 4"/>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21" name="页脚占位符 5"/>
          <p:cNvSpPr>
            <a:spLocks noGrp="1"/>
          </p:cNvSpPr>
          <p:nvPr>
            <p:ph type="ftr" sz="quarter" idx="11"/>
          </p:nvPr>
        </p:nvSpPr>
        <p:spPr/>
        <p:txBody>
          <a:bodyPr/>
          <a:p>
            <a:endParaRPr altLang="en-US" lang="zh-CN"/>
          </a:p>
        </p:txBody>
      </p:sp>
      <p:sp>
        <p:nvSpPr>
          <p:cNvPr id="1048722" name="灯片编号占位符 6"/>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85" name=""/>
        <p:cNvGrpSpPr/>
        <p:nvPr/>
      </p:nvGrpSpPr>
      <p:grpSpPr>
        <a:xfrm>
          <a:off x="0" y="0"/>
          <a:ext cx="0" cy="0"/>
          <a:chOff x="0" y="0"/>
          <a:chExt cx="0" cy="0"/>
        </a:xfrm>
      </p:grpSpPr>
      <p:sp>
        <p:nvSpPr>
          <p:cNvPr id="1048723" name="标题 1"/>
          <p:cNvSpPr>
            <a:spLocks noGrp="1"/>
          </p:cNvSpPr>
          <p:nvPr>
            <p:ph type="title"/>
          </p:nvPr>
        </p:nvSpPr>
        <p:spPr/>
        <p:txBody>
          <a:bodyPr/>
          <a:p>
            <a:r>
              <a:rPr altLang="en-US" lang="zh-CN"/>
              <a:t>单击此处编辑母版标题样式</a:t>
            </a:r>
          </a:p>
        </p:txBody>
      </p:sp>
      <p:sp>
        <p:nvSpPr>
          <p:cNvPr id="1048724" name="竖排文字占位符 2"/>
          <p:cNvSpPr>
            <a:spLocks noGrp="1"/>
          </p:cNvSpPr>
          <p:nvPr>
            <p:ph type="body" orient="vert" idx="1"/>
          </p:nvPr>
        </p:nvSpPr>
        <p:spPr/>
        <p:txBody>
          <a:bodyPr vert="eaVert"/>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25" name="日期占位符 3"/>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26" name="页脚占位符 4"/>
          <p:cNvSpPr>
            <a:spLocks noGrp="1"/>
          </p:cNvSpPr>
          <p:nvPr>
            <p:ph type="ftr" sz="quarter" idx="11"/>
          </p:nvPr>
        </p:nvSpPr>
        <p:spPr/>
        <p:txBody>
          <a:bodyPr/>
          <a:p>
            <a:endParaRPr altLang="en-US" lang="zh-CN"/>
          </a:p>
        </p:txBody>
      </p:sp>
      <p:sp>
        <p:nvSpPr>
          <p:cNvPr id="1048727" name="灯片编号占位符 5"/>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82" name=""/>
        <p:cNvGrpSpPr/>
        <p:nvPr/>
      </p:nvGrpSpPr>
      <p:grpSpPr>
        <a:xfrm>
          <a:off x="0" y="0"/>
          <a:ext cx="0" cy="0"/>
          <a:chOff x="0" y="0"/>
          <a:chExt cx="0" cy="0"/>
        </a:xfrm>
      </p:grpSpPr>
      <p:sp>
        <p:nvSpPr>
          <p:cNvPr id="1048706" name="竖排标题 1"/>
          <p:cNvSpPr>
            <a:spLocks noGrp="1"/>
          </p:cNvSpPr>
          <p:nvPr>
            <p:ph type="title" orient="vert"/>
          </p:nvPr>
        </p:nvSpPr>
        <p:spPr>
          <a:xfrm>
            <a:off x="8724900" y="365125"/>
            <a:ext cx="2628900" cy="5811838"/>
          </a:xfrm>
        </p:spPr>
        <p:txBody>
          <a:bodyPr vert="eaVert"/>
          <a:p>
            <a:r>
              <a:rPr altLang="en-US" lang="zh-CN"/>
              <a:t>单击此处编辑母版标题样式</a:t>
            </a:r>
          </a:p>
        </p:txBody>
      </p:sp>
      <p:sp>
        <p:nvSpPr>
          <p:cNvPr id="1048707" name="竖排文字占位符 2"/>
          <p:cNvSpPr>
            <a:spLocks noGrp="1"/>
          </p:cNvSpPr>
          <p:nvPr>
            <p:ph type="body" orient="vert" idx="1"/>
          </p:nvPr>
        </p:nvSpPr>
        <p:spPr>
          <a:xfrm>
            <a:off x="838200" y="365125"/>
            <a:ext cx="7734300" cy="5811838"/>
          </a:xfrm>
        </p:spPr>
        <p:txBody>
          <a:bodyPr vert="eaVert"/>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08" name="日期占位符 3"/>
          <p:cNvSpPr>
            <a:spLocks noGrp="1"/>
          </p:cNvSpPr>
          <p:nvPr>
            <p:ph type="dt" sz="half" idx="10"/>
          </p:nvPr>
        </p:nvSpPr>
        <p:spPr/>
        <p:txBody>
          <a:bodyPr/>
          <a:p>
            <a:fld id="{42FFB259-D56F-48A8-85A7-71169C536460}" type="datetimeFigureOut">
              <a:rPr altLang="en-US" lang="zh-CN" smtClean="0"/>
              <a:t>2022/3/31</a:t>
            </a:fld>
            <a:endParaRPr altLang="en-US" lang="zh-CN"/>
          </a:p>
        </p:txBody>
      </p:sp>
      <p:sp>
        <p:nvSpPr>
          <p:cNvPr id="1048709" name="页脚占位符 4"/>
          <p:cNvSpPr>
            <a:spLocks noGrp="1"/>
          </p:cNvSpPr>
          <p:nvPr>
            <p:ph type="ftr" sz="quarter" idx="11"/>
          </p:nvPr>
        </p:nvSpPr>
        <p:spPr/>
        <p:txBody>
          <a:bodyPr/>
          <a:p>
            <a:endParaRPr altLang="en-US" lang="zh-CN"/>
          </a:p>
        </p:txBody>
      </p:sp>
      <p:sp>
        <p:nvSpPr>
          <p:cNvPr id="1048710" name="灯片编号占位符 5"/>
          <p:cNvSpPr>
            <a:spLocks noGrp="1"/>
          </p:cNvSpPr>
          <p:nvPr>
            <p:ph type="sldNum" sz="quarter" idx="12"/>
          </p:nvPr>
        </p:nvSpPr>
        <p:spPr/>
        <p:txBody>
          <a:bodyPr/>
          <a:p>
            <a:fld id="{597AA76A-FCDF-4193-9D33-B068965C0F0D}"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1" name=""/>
        <p:cNvGrpSpPr/>
        <p:nvPr/>
      </p:nvGrpSpPr>
      <p:grpSpPr>
        <a:xfrm>
          <a:off x="0" y="0"/>
          <a:ext cx="0" cy="0"/>
          <a:chOff x="0" y="0"/>
          <a:chExt cx="0" cy="0"/>
        </a:xfrm>
      </p:grpSpPr>
      <p:sp>
        <p:nvSpPr>
          <p:cNvPr id="1048673"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p>
        </p:txBody>
      </p:sp>
      <p:sp>
        <p:nvSpPr>
          <p:cNvPr id="1048674"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编辑母版文本样式</a:t>
            </a:r>
          </a:p>
        </p:txBody>
      </p:sp>
      <p:sp>
        <p:nvSpPr>
          <p:cNvPr id="1048675" name="日期占位符 3"/>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676" name="页脚占位符 4"/>
          <p:cNvSpPr>
            <a:spLocks noGrp="1"/>
          </p:cNvSpPr>
          <p:nvPr>
            <p:ph type="ftr" sz="quarter" idx="11"/>
          </p:nvPr>
        </p:nvSpPr>
        <p:spPr/>
        <p:txBody>
          <a:bodyPr/>
          <a:p>
            <a:endParaRPr altLang="en-US" lang="zh-CN"/>
          </a:p>
        </p:txBody>
      </p:sp>
      <p:sp>
        <p:nvSpPr>
          <p:cNvPr id="1048677" name="灯片编号占位符 5"/>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5" name=""/>
        <p:cNvGrpSpPr/>
        <p:nvPr/>
      </p:nvGrpSpPr>
      <p:grpSpPr>
        <a:xfrm>
          <a:off x="0" y="0"/>
          <a:ext cx="0" cy="0"/>
          <a:chOff x="0" y="0"/>
          <a:chExt cx="0" cy="0"/>
        </a:xfrm>
      </p:grpSpPr>
      <p:sp>
        <p:nvSpPr>
          <p:cNvPr id="1048775" name="标题 1"/>
          <p:cNvSpPr>
            <a:spLocks noGrp="1"/>
          </p:cNvSpPr>
          <p:nvPr>
            <p:ph type="title"/>
          </p:nvPr>
        </p:nvSpPr>
        <p:spPr/>
        <p:txBody>
          <a:bodyPr/>
          <a:p>
            <a:r>
              <a:rPr altLang="en-US" lang="zh-CN"/>
              <a:t>单击此处编辑母版标题样式</a:t>
            </a:r>
          </a:p>
        </p:txBody>
      </p:sp>
      <p:sp>
        <p:nvSpPr>
          <p:cNvPr id="1048776" name="内容占位符 2"/>
          <p:cNvSpPr>
            <a:spLocks noGrp="1"/>
          </p:cNvSpPr>
          <p:nvPr>
            <p:ph sz="half" idx="1"/>
          </p:nvPr>
        </p:nvSpPr>
        <p:spPr>
          <a:xfrm>
            <a:off x="838200" y="1825625"/>
            <a:ext cx="5181600" cy="435133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7" name="内容占位符 3"/>
          <p:cNvSpPr>
            <a:spLocks noGrp="1"/>
          </p:cNvSpPr>
          <p:nvPr>
            <p:ph sz="half" idx="2"/>
          </p:nvPr>
        </p:nvSpPr>
        <p:spPr>
          <a:xfrm>
            <a:off x="6172200" y="1825625"/>
            <a:ext cx="5181600" cy="435133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8" name="日期占位符 4"/>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779" name="页脚占位符 5"/>
          <p:cNvSpPr>
            <a:spLocks noGrp="1"/>
          </p:cNvSpPr>
          <p:nvPr>
            <p:ph type="ftr" sz="quarter" idx="11"/>
          </p:nvPr>
        </p:nvSpPr>
        <p:spPr/>
        <p:txBody>
          <a:bodyPr/>
          <a:p>
            <a:endParaRPr altLang="en-US" lang="zh-CN"/>
          </a:p>
        </p:txBody>
      </p:sp>
      <p:sp>
        <p:nvSpPr>
          <p:cNvPr id="1048780" name="灯片编号占位符 6"/>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96" name=""/>
        <p:cNvGrpSpPr/>
        <p:nvPr/>
      </p:nvGrpSpPr>
      <p:grpSpPr>
        <a:xfrm>
          <a:off x="0" y="0"/>
          <a:ext cx="0" cy="0"/>
          <a:chOff x="0" y="0"/>
          <a:chExt cx="0" cy="0"/>
        </a:xfrm>
      </p:grpSpPr>
      <p:sp>
        <p:nvSpPr>
          <p:cNvPr id="1048781" name="标题 1"/>
          <p:cNvSpPr>
            <a:spLocks noGrp="1"/>
          </p:cNvSpPr>
          <p:nvPr>
            <p:ph type="title"/>
          </p:nvPr>
        </p:nvSpPr>
        <p:spPr>
          <a:xfrm>
            <a:off x="839788" y="365125"/>
            <a:ext cx="10515600" cy="1325563"/>
          </a:xfrm>
        </p:spPr>
        <p:txBody>
          <a:bodyPr/>
          <a:p>
            <a:r>
              <a:rPr altLang="en-US" lang="zh-CN"/>
              <a:t>单击此处编辑母版标题样式</a:t>
            </a:r>
          </a:p>
        </p:txBody>
      </p:sp>
      <p:sp>
        <p:nvSpPr>
          <p:cNvPr id="1048782"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p>
        </p:txBody>
      </p:sp>
      <p:sp>
        <p:nvSpPr>
          <p:cNvPr id="1048783" name="内容占位符 3"/>
          <p:cNvSpPr>
            <a:spLocks noGrp="1"/>
          </p:cNvSpPr>
          <p:nvPr>
            <p:ph sz="half" idx="2"/>
          </p:nvPr>
        </p:nvSpPr>
        <p:spPr>
          <a:xfrm>
            <a:off x="839788" y="2505075"/>
            <a:ext cx="5157787" cy="368458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4"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p>
        </p:txBody>
      </p:sp>
      <p:sp>
        <p:nvSpPr>
          <p:cNvPr id="1048785" name="内容占位符 5"/>
          <p:cNvSpPr>
            <a:spLocks noGrp="1"/>
          </p:cNvSpPr>
          <p:nvPr>
            <p:ph sz="quarter" idx="4"/>
          </p:nvPr>
        </p:nvSpPr>
        <p:spPr>
          <a:xfrm>
            <a:off x="6172200" y="2505075"/>
            <a:ext cx="5183188" cy="368458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6" name="日期占位符 6"/>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787" name="页脚占位符 7"/>
          <p:cNvSpPr>
            <a:spLocks noGrp="1"/>
          </p:cNvSpPr>
          <p:nvPr>
            <p:ph type="ftr" sz="quarter" idx="11"/>
          </p:nvPr>
        </p:nvSpPr>
        <p:spPr/>
        <p:txBody>
          <a:bodyPr/>
          <a:p>
            <a:endParaRPr altLang="en-US" lang="zh-CN"/>
          </a:p>
        </p:txBody>
      </p:sp>
      <p:sp>
        <p:nvSpPr>
          <p:cNvPr id="1048788" name="灯片编号占位符 8"/>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91" name=""/>
        <p:cNvGrpSpPr/>
        <p:nvPr/>
      </p:nvGrpSpPr>
      <p:grpSpPr>
        <a:xfrm>
          <a:off x="0" y="0"/>
          <a:ext cx="0" cy="0"/>
          <a:chOff x="0" y="0"/>
          <a:chExt cx="0" cy="0"/>
        </a:xfrm>
      </p:grpSpPr>
      <p:sp>
        <p:nvSpPr>
          <p:cNvPr id="1048755" name="标题 1"/>
          <p:cNvSpPr>
            <a:spLocks noGrp="1"/>
          </p:cNvSpPr>
          <p:nvPr>
            <p:ph type="title"/>
          </p:nvPr>
        </p:nvSpPr>
        <p:spPr/>
        <p:txBody>
          <a:bodyPr/>
          <a:p>
            <a:r>
              <a:rPr altLang="en-US" lang="zh-CN"/>
              <a:t>单击此处编辑母版标题样式</a:t>
            </a:r>
          </a:p>
        </p:txBody>
      </p:sp>
      <p:sp>
        <p:nvSpPr>
          <p:cNvPr id="1048756" name="日期占位符 2"/>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757" name="页脚占位符 3"/>
          <p:cNvSpPr>
            <a:spLocks noGrp="1"/>
          </p:cNvSpPr>
          <p:nvPr>
            <p:ph type="ftr" sz="quarter" idx="11"/>
          </p:nvPr>
        </p:nvSpPr>
        <p:spPr/>
        <p:txBody>
          <a:bodyPr/>
          <a:p>
            <a:endParaRPr altLang="en-US" lang="zh-CN"/>
          </a:p>
        </p:txBody>
      </p:sp>
      <p:sp>
        <p:nvSpPr>
          <p:cNvPr id="1048758" name="灯片编号占位符 4"/>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9" name=""/>
        <p:cNvGrpSpPr/>
        <p:nvPr/>
      </p:nvGrpSpPr>
      <p:grpSpPr>
        <a:xfrm>
          <a:off x="0" y="0"/>
          <a:ext cx="0" cy="0"/>
          <a:chOff x="0" y="0"/>
          <a:chExt cx="0" cy="0"/>
        </a:xfrm>
      </p:grpSpPr>
      <p:sp>
        <p:nvSpPr>
          <p:cNvPr id="1048596" name="日期占位符 1"/>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597" name="页脚占位符 2"/>
          <p:cNvSpPr>
            <a:spLocks noGrp="1"/>
          </p:cNvSpPr>
          <p:nvPr>
            <p:ph type="ftr" sz="quarter" idx="11"/>
          </p:nvPr>
        </p:nvSpPr>
        <p:spPr/>
        <p:txBody>
          <a:bodyPr/>
          <a:p>
            <a:endParaRPr altLang="en-US" lang="zh-CN"/>
          </a:p>
        </p:txBody>
      </p:sp>
      <p:sp>
        <p:nvSpPr>
          <p:cNvPr id="1048598" name="灯片编号占位符 3"/>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7" name=""/>
        <p:cNvGrpSpPr/>
        <p:nvPr/>
      </p:nvGrpSpPr>
      <p:grpSpPr>
        <a:xfrm>
          <a:off x="0" y="0"/>
          <a:ext cx="0" cy="0"/>
          <a:chOff x="0" y="0"/>
          <a:chExt cx="0" cy="0"/>
        </a:xfrm>
      </p:grpSpPr>
      <p:sp>
        <p:nvSpPr>
          <p:cNvPr id="1048789"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8790"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p>
        </p:txBody>
      </p:sp>
      <p:sp>
        <p:nvSpPr>
          <p:cNvPr id="1048792" name="日期占位符 4"/>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793" name="页脚占位符 5"/>
          <p:cNvSpPr>
            <a:spLocks noGrp="1"/>
          </p:cNvSpPr>
          <p:nvPr>
            <p:ph type="ftr" sz="quarter" idx="11"/>
          </p:nvPr>
        </p:nvSpPr>
        <p:spPr/>
        <p:txBody>
          <a:bodyPr/>
          <a:p>
            <a:endParaRPr altLang="en-US" lang="zh-CN"/>
          </a:p>
        </p:txBody>
      </p:sp>
      <p:sp>
        <p:nvSpPr>
          <p:cNvPr id="1048794" name="灯片编号占位符 6"/>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93" name=""/>
        <p:cNvGrpSpPr/>
        <p:nvPr/>
      </p:nvGrpSpPr>
      <p:grpSpPr>
        <a:xfrm>
          <a:off x="0" y="0"/>
          <a:ext cx="0" cy="0"/>
          <a:chOff x="0" y="0"/>
          <a:chExt cx="0" cy="0"/>
        </a:xfrm>
      </p:grpSpPr>
      <p:sp>
        <p:nvSpPr>
          <p:cNvPr id="1048764"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8765"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6"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p>
        </p:txBody>
      </p:sp>
      <p:sp>
        <p:nvSpPr>
          <p:cNvPr id="1048767" name="日期占位符 4"/>
          <p:cNvSpPr>
            <a:spLocks noGrp="1"/>
          </p:cNvSpPr>
          <p:nvPr>
            <p:ph type="dt" sz="half" idx="10"/>
          </p:nvPr>
        </p:nvSpPr>
        <p:spPr/>
        <p:txBody>
          <a:bodyPr/>
          <a:p>
            <a:fld id="{82F288E0-7875-42C4-84C8-98DBBD3BF4D2}" type="datetimeFigureOut">
              <a:rPr altLang="en-US" lang="zh-CN" smtClean="0"/>
              <a:t>2022/3/31</a:t>
            </a:fld>
            <a:endParaRPr altLang="en-US" lang="zh-CN"/>
          </a:p>
        </p:txBody>
      </p:sp>
      <p:sp>
        <p:nvSpPr>
          <p:cNvPr id="1048768" name="页脚占位符 5"/>
          <p:cNvSpPr>
            <a:spLocks noGrp="1"/>
          </p:cNvSpPr>
          <p:nvPr>
            <p:ph type="ftr" sz="quarter" idx="11"/>
          </p:nvPr>
        </p:nvSpPr>
        <p:spPr/>
        <p:txBody>
          <a:bodyPr/>
          <a:p>
            <a:endParaRPr altLang="en-US" lang="zh-CN"/>
          </a:p>
        </p:txBody>
      </p:sp>
      <p:sp>
        <p:nvSpPr>
          <p:cNvPr id="1048769" name="灯片编号占位符 6"/>
          <p:cNvSpPr>
            <a:spLocks noGrp="1"/>
          </p:cNvSpPr>
          <p:nvPr>
            <p:ph type="sldNum" sz="quarter" idx="12"/>
          </p:nvPr>
        </p:nvSpPr>
        <p:spPr/>
        <p:txBody>
          <a:bodyPr/>
          <a:p>
            <a:fld id="{7D9BB5D0-35E4-459D-AEF3-FE4D7C45CC1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6" name=""/>
        <p:cNvGrpSpPr/>
        <p:nvPr/>
      </p:nvGrpSpPr>
      <p:grpSpPr>
        <a:xfrm>
          <a:off x="0" y="0"/>
          <a:ext cx="0" cy="0"/>
          <a:chOff x="0" y="0"/>
          <a:chExt cx="0" cy="0"/>
        </a:xfrm>
      </p:grpSpPr>
      <p:sp>
        <p:nvSpPr>
          <p:cNvPr id="1048591"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p>
        </p:txBody>
      </p:sp>
      <p:sp>
        <p:nvSpPr>
          <p:cNvPr id="1048592"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93"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82F288E0-7875-42C4-84C8-98DBBD3BF4D2}" type="datetimeFigureOut">
              <a:rPr altLang="en-US" lang="zh-CN" smtClean="0"/>
              <a:t>2022/3/31</a:t>
            </a:fld>
            <a:endParaRPr altLang="en-US" lang="zh-CN"/>
          </a:p>
        </p:txBody>
      </p:sp>
      <p:sp>
        <p:nvSpPr>
          <p:cNvPr id="1048594"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95"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D9BB5D0-35E4-459D-AEF3-FE4D7C45CC19}"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42FFB259-D56F-48A8-85A7-71169C536460}" type="datetimeFigureOut">
              <a:rPr altLang="en-US" lang="zh-CN" smtClean="0"/>
              <a:t>2022/3/31</a:t>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97AA76A-FCDF-4193-9D33-B068965C0F0D}"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4.wmf"/><Relationship Id="rId3" Type="http://schemas.openxmlformats.org/officeDocument/2006/relationships/oleObject" Target="../embeddings/oleObject4.bin"/><Relationship Id="rId4" Type="http://schemas.openxmlformats.org/officeDocument/2006/relationships/image" Target="../media/image5.wmf"/><Relationship Id="rId5" Type="http://schemas.openxmlformats.org/officeDocument/2006/relationships/slideLayout" Target="../slideLayouts/slideLayout12.xml"/><Relationship Id="rId6"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image6.wmf"/><Relationship Id="rId3" Type="http://schemas.openxmlformats.org/officeDocument/2006/relationships/slideLayout" Target="../slideLayouts/slideLayout12.xml"/><Relationship Id="rId4"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2.wmf"/><Relationship Id="rId3" Type="http://schemas.openxmlformats.org/officeDocument/2006/relationships/slideLayout" Target="../slideLayouts/slideLayout1.xml"/><Relationship Id="rId4"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wmf"/><Relationship Id="rId3" Type="http://schemas.openxmlformats.org/officeDocument/2006/relationships/slideLayout" Target="../slideLayouts/slideLayout1.xml"/><Relationship Id="rId4" Type="http://schemas.openxmlformats.org/officeDocument/2006/relationships/notesSlide" Target="../notesSlides/notesSlide2.xml"/><Relationship Id="rId5"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2.wmf"/><Relationship Id="rId3" Type="http://schemas.openxmlformats.org/officeDocument/2006/relationships/slideLayout" Target="../slideLayouts/slideLayout12.xml"/><Relationship Id="rId4" Type="http://schemas.openxmlformats.org/officeDocument/2006/relationships/notesSlide" Target="../notesSlides/notesSlide3.xml"/><Relationship Id="rId5"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标题 1"/>
          <p:cNvSpPr>
            <a:spLocks noGrp="1"/>
          </p:cNvSpPr>
          <p:nvPr>
            <p:ph type="ctrTitle"/>
          </p:nvPr>
        </p:nvSpPr>
        <p:spPr/>
        <p:txBody>
          <a:bodyPr/>
          <a:p>
            <a:r>
              <a:rPr altLang="en-US" dirty="0" lang="zh-CN"/>
              <a:t>启发式搜索</a:t>
            </a:r>
          </a:p>
        </p:txBody>
      </p:sp>
      <p:sp>
        <p:nvSpPr>
          <p:cNvPr id="1048590" name="副标题 2"/>
          <p:cNvSpPr>
            <a:spLocks noGrp="1"/>
          </p:cNvSpPr>
          <p:nvPr>
            <p:ph type="subTitle" idx="1"/>
          </p:nvPr>
        </p:nvSpPr>
        <p:spPr>
          <a:xfrm>
            <a:off x="1524000" y="3602038"/>
            <a:ext cx="9144000" cy="1655762"/>
          </a:xfrm>
        </p:spPr>
        <p:txBody>
          <a:bodyPr/>
          <a:p>
            <a:endParaRPr altLang="zh-CN" dirty="0" lang="en-US"/>
          </a:p>
          <a:p>
            <a:r>
              <a:rPr altLang="zh-CN" dirty="0" lang="en-US"/>
              <a:t>2022.03.28</a:t>
            </a:r>
          </a:p>
          <a:p>
            <a:endParaRPr altLang="en-US" dirty="0"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1" name="标题 3"/>
          <p:cNvSpPr>
            <a:spLocks noGrp="1"/>
          </p:cNvSpPr>
          <p:nvPr>
            <p:ph type="title"/>
          </p:nvPr>
        </p:nvSpPr>
        <p:spPr>
          <a:xfrm>
            <a:off x="4378960" y="944245"/>
            <a:ext cx="3434080" cy="788035"/>
          </a:xfrm>
        </p:spPr>
        <p:txBody>
          <a:bodyPr/>
          <a:p>
            <a:r>
              <a:rPr altLang="en-US" sz="3200" lang="zh-CN">
                <a:latin typeface="微软雅黑" panose="020B0503020204020204" charset="-122"/>
                <a:ea typeface="微软雅黑" panose="020B0503020204020204" charset="-122"/>
              </a:rPr>
              <a:t>启发式函数设计</a:t>
            </a:r>
          </a:p>
        </p:txBody>
      </p:sp>
      <p:sp>
        <p:nvSpPr>
          <p:cNvPr id="1048652" name="文本占位符 4"/>
          <p:cNvSpPr>
            <a:spLocks noGrp="1"/>
          </p:cNvSpPr>
          <p:nvPr/>
        </p:nvSpPr>
        <p:spPr>
          <a:xfrm>
            <a:off x="396875" y="1671320"/>
            <a:ext cx="11435715" cy="1249680"/>
          </a:xfrm>
          <a:prstGeom prst="rect"/>
        </p:spPr>
        <p:txBody>
          <a:bodyPr bIns="91440" lIns="146304" rIns="146304" rtlCol="0" tIns="91440" vert="horz" wrap="square">
            <a:spAutoFit/>
          </a:bodyPr>
          <a:lstStyle>
            <a:lvl1pPr algn="l" defTabSz="913765" eaLnBrk="1" fontAlgn="auto" hangingPunct="1" indent="-281940" latinLnBrk="0" marL="281940" marR="0" rtl="0">
              <a:lnSpc>
                <a:spcPct val="90000"/>
              </a:lnSpc>
              <a:spcBef>
                <a:spcPts val="1200"/>
              </a:spcBef>
              <a:spcAft>
                <a:spcPts val="0"/>
              </a:spcAft>
              <a:buClr>
                <a:schemeClr val="tx1"/>
              </a:buClr>
              <a:buSzPct val="90000"/>
              <a:buFont typeface="Arial" panose="020B0604020202020204" pitchFamily="34" charset="0"/>
              <a:buChar char="•"/>
              <a:defRPr baseline="0" sz="3135" kern="1200" spc="0">
                <a:gradFill>
                  <a:gsLst>
                    <a:gs pos="1250">
                      <a:schemeClr val="tx1"/>
                    </a:gs>
                    <a:gs pos="100000">
                      <a:schemeClr val="tx1"/>
                    </a:gs>
                  </a:gsLst>
                  <a:lin ang="5400000" scaled="0"/>
                </a:gradFill>
                <a:latin typeface="+mj-lt"/>
                <a:ea typeface="+mn-ea"/>
                <a:cs typeface="+mn-cs"/>
              </a:defRPr>
            </a:lvl1pPr>
            <a:lvl2pPr algn="l" defTabSz="913765" eaLnBrk="1" fontAlgn="auto" hangingPunct="1" indent="-228600" latinLnBrk="0" marL="520700" marR="0" rtl="0">
              <a:lnSpc>
                <a:spcPct val="90000"/>
              </a:lnSpc>
              <a:spcBef>
                <a:spcPct val="20000"/>
              </a:spcBef>
              <a:spcAft>
                <a:spcPts val="0"/>
              </a:spcAft>
              <a:buClrTx/>
              <a:buSzPct val="90000"/>
              <a:buFont typeface="Wingdings" panose="05000000000000000000" pitchFamily="2" charset="2"/>
              <a:buChar char="§"/>
              <a:defRPr baseline="0" sz="2355" kern="1200" spc="0">
                <a:gradFill>
                  <a:gsLst>
                    <a:gs pos="1250">
                      <a:schemeClr val="tx1"/>
                    </a:gs>
                    <a:gs pos="100000">
                      <a:schemeClr val="tx1"/>
                    </a:gs>
                  </a:gsLst>
                  <a:lin ang="5400000" scaled="0"/>
                </a:gradFill>
                <a:latin typeface="+mn-lt"/>
                <a:ea typeface="+mn-ea"/>
                <a:cs typeface="+mn-cs"/>
              </a:defRPr>
            </a:lvl2pPr>
            <a:lvl3pPr algn="l" eaLnBrk="1" fontAlgn="auto" hangingPunct="1" indent="-165100" latinLnBrk="0" marL="685800" marR="0" rtl="0">
              <a:lnSpc>
                <a:spcPct val="90000"/>
              </a:lnSpc>
              <a:spcBef>
                <a:spcPct val="20000"/>
              </a:spcBef>
              <a:spcAft>
                <a:spcPts val="0"/>
              </a:spcAft>
              <a:buClrTx/>
              <a:buSzPct val="90000"/>
              <a:buFont typeface="Wingdings" panose="05000000000000000000" pitchFamily="2" charset="2"/>
              <a:buChar char="§"/>
              <a:defRPr baseline="0" sz="1960" kern="1200" spc="0">
                <a:gradFill>
                  <a:gsLst>
                    <a:gs pos="1250">
                      <a:schemeClr val="tx1"/>
                    </a:gs>
                    <a:gs pos="100000">
                      <a:schemeClr val="tx1"/>
                    </a:gs>
                  </a:gsLst>
                  <a:lin ang="5400000" scaled="0"/>
                </a:gradFill>
                <a:latin typeface="+mn-lt"/>
                <a:ea typeface="+mn-ea"/>
                <a:cs typeface="+mn-cs"/>
              </a:defRPr>
            </a:lvl3pPr>
            <a:lvl4pPr algn="l" defTabSz="913765" eaLnBrk="1" fontAlgn="auto" hangingPunct="1" indent="-177800" latinLnBrk="0" marL="8636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4pPr>
            <a:lvl5pPr algn="l" eaLnBrk="1" fontAlgn="auto" hangingPunct="1" indent="-165100" latinLnBrk="0" marL="10287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5pPr>
            <a:lvl6pPr algn="l" defTabSz="913765" eaLnBrk="1" hangingPunct="1" indent="-228600" latinLnBrk="0" marL="2514600" rtl="0">
              <a:spcBef>
                <a:spcPct val="20000"/>
              </a:spcBef>
              <a:buFont typeface="Arial" panose="020B0604020202020204" pitchFamily="34" charset="0"/>
              <a:buChar char="•"/>
              <a:defRPr sz="1960" kern="1200">
                <a:solidFill>
                  <a:schemeClr val="tx1"/>
                </a:solidFill>
                <a:latin typeface="+mn-lt"/>
                <a:ea typeface="+mn-ea"/>
                <a:cs typeface="+mn-cs"/>
              </a:defRPr>
            </a:lvl6pPr>
            <a:lvl7pPr algn="l" defTabSz="913765" eaLnBrk="1" hangingPunct="1" indent="-228600" latinLnBrk="0" marL="2971800" rtl="0">
              <a:spcBef>
                <a:spcPct val="20000"/>
              </a:spcBef>
              <a:buFont typeface="Arial" panose="020B0604020202020204" pitchFamily="34" charset="0"/>
              <a:buChar char="•"/>
              <a:defRPr sz="1960" kern="1200">
                <a:solidFill>
                  <a:schemeClr val="tx1"/>
                </a:solidFill>
                <a:latin typeface="+mn-lt"/>
                <a:ea typeface="+mn-ea"/>
                <a:cs typeface="+mn-cs"/>
              </a:defRPr>
            </a:lvl7pPr>
            <a:lvl8pPr algn="l" defTabSz="913765" eaLnBrk="1" hangingPunct="1" indent="-228600" latinLnBrk="0" marL="3429000" rtl="0">
              <a:spcBef>
                <a:spcPct val="20000"/>
              </a:spcBef>
              <a:buFont typeface="Arial" panose="020B0604020202020204" pitchFamily="34" charset="0"/>
              <a:buChar char="•"/>
              <a:defRPr sz="1960" kern="1200">
                <a:solidFill>
                  <a:schemeClr val="tx1"/>
                </a:solidFill>
                <a:latin typeface="+mn-lt"/>
                <a:ea typeface="+mn-ea"/>
                <a:cs typeface="+mn-cs"/>
              </a:defRPr>
            </a:lvl8pPr>
            <a:lvl9pPr algn="l" defTabSz="913765" eaLnBrk="1" hangingPunct="1" indent="-228600" latinLnBrk="0" marL="3886200" rtl="0">
              <a:spcBef>
                <a:spcPct val="20000"/>
              </a:spcBef>
              <a:buFont typeface="Arial" panose="020B0604020202020204" pitchFamily="34" charset="0"/>
              <a:buChar char="•"/>
              <a:defRPr sz="1960" kern="1200">
                <a:solidFill>
                  <a:schemeClr val="tx1"/>
                </a:solidFill>
                <a:latin typeface="+mn-lt"/>
                <a:ea typeface="+mn-ea"/>
                <a:cs typeface="+mn-cs"/>
              </a:defRPr>
            </a:lvl9pPr>
          </a:lstStyle>
          <a:p>
            <a:pPr>
              <a:lnSpc>
                <a:spcPct val="150000"/>
              </a:lnSpc>
              <a:buFont typeface="Wingdings" panose="05000000000000000000" charset="0"/>
              <a:buChar char=""/>
            </a:pPr>
            <a:r>
              <a:rPr altLang="en-US" sz="2400" lang="zh-CN">
                <a:latin typeface="微软雅黑" panose="020B0503020204020204" charset="-122"/>
                <a:ea typeface="微软雅黑" panose="020B0503020204020204" charset="-122"/>
                <a:cs typeface="微软雅黑" panose="020B0503020204020204" charset="-122"/>
              </a:rPr>
              <a:t>启发式函数</a:t>
            </a:r>
            <a:r>
              <a:rPr altLang="zh-CN" sz="2400" lang="en-US">
                <a:latin typeface="微软雅黑" panose="020B0503020204020204" charset="-122"/>
                <a:ea typeface="微软雅黑" panose="020B0503020204020204" charset="-122"/>
                <a:cs typeface="微软雅黑" panose="020B0503020204020204" charset="-122"/>
              </a:rPr>
              <a:t>h(n)</a:t>
            </a:r>
            <a:r>
              <a:rPr altLang="en-US" sz="2400" lang="zh-CN">
                <a:latin typeface="微软雅黑" panose="020B0503020204020204" charset="-122"/>
                <a:ea typeface="微软雅黑" panose="020B0503020204020204" charset="-122"/>
                <a:cs typeface="微软雅黑" panose="020B0503020204020204" charset="-122"/>
              </a:rPr>
              <a:t>告诉算法从任何节点到目标节点的最小代价估计值，它的选取很大程度影响算法性能。</a:t>
            </a:r>
            <a:endParaRPr altLang="zh-CN" b="1" sz="2400" lang="en-US">
              <a:latin typeface="微软雅黑" panose="020B0503020204020204" charset="-122"/>
              <a:ea typeface="微软雅黑" panose="020B0503020204020204" charset="-122"/>
              <a:cs typeface="微软雅黑" panose="020B0503020204020204" charset="-122"/>
            </a:endParaRPr>
          </a:p>
        </p:txBody>
      </p:sp>
      <p:graphicFrame>
        <p:nvGraphicFramePr>
          <p:cNvPr id="4194307" name="表格 1"/>
          <p:cNvGraphicFramePr>
            <a:graphicFrameLocks/>
          </p:cNvGraphicFramePr>
          <p:nvPr>
            <p:custDataLst>
              <p:tags r:id="rId1"/>
            </p:custDataLst>
          </p:nvPr>
        </p:nvGraphicFramePr>
        <p:xfrm>
          <a:off x="2813685" y="3246755"/>
          <a:ext cx="7008495" cy="2697480"/>
        </p:xfrm>
        <a:graphic>
          <a:graphicData uri="http://schemas.openxmlformats.org/drawingml/2006/table">
            <a:tbl>
              <a:tblPr firstRow="1" bandRow="1">
                <a:tableStyleId>{5C22544A-7EE6-4342-B048-85BDC9FD1C3A}</a:tableStyleId>
              </a:tblPr>
              <a:tblGrid>
                <a:gridCol w="2132965"/>
                <a:gridCol w="2132965"/>
                <a:gridCol w="2742565"/>
              </a:tblGrid>
              <a:tr h="381000">
                <a:tc>
                  <a:txBody>
                    <a:bodyPr/>
                    <a:p>
                      <a:pPr>
                        <a:buNone/>
                      </a:pPr>
                      <a:r>
                        <a:rPr altLang="zh-CN" lang="en-US">
                          <a:latin typeface="微软雅黑" panose="020B0503020204020204" charset="-122"/>
                          <a:ea typeface="微软雅黑" panose="020B0503020204020204" charset="-122"/>
                          <a:cs typeface="微软雅黑" panose="020B0503020204020204" charset="-122"/>
                        </a:rPr>
                        <a:t>h(n) </a:t>
                      </a:r>
                      <a:r>
                        <a:rPr altLang="en-US" lang="zh-CN">
                          <a:latin typeface="微软雅黑" panose="020B0503020204020204" charset="-122"/>
                          <a:ea typeface="微软雅黑" panose="020B0503020204020204" charset="-122"/>
                          <a:cs typeface="微软雅黑" panose="020B0503020204020204" charset="-122"/>
                        </a:rPr>
                        <a:t>的值</a:t>
                      </a:r>
                    </a:p>
                  </a:txBody>
                </a:tc>
                <a:tc>
                  <a:txBody>
                    <a:bodyPr/>
                    <a:p>
                      <a:pPr>
                        <a:buNone/>
                      </a:pPr>
                      <a:r>
                        <a:rPr altLang="en-US" lang="zh-CN">
                          <a:latin typeface="微软雅黑" panose="020B0503020204020204" charset="-122"/>
                          <a:ea typeface="微软雅黑" panose="020B0503020204020204" charset="-122"/>
                        </a:rPr>
                        <a:t>描述</a:t>
                      </a:r>
                    </a:p>
                  </a:txBody>
                </a:tc>
                <a:tc>
                  <a:txBody>
                    <a:bodyPr/>
                    <a:p>
                      <a:pPr>
                        <a:buNone/>
                      </a:pPr>
                      <a:r>
                        <a:rPr altLang="en-US" lang="zh-CN">
                          <a:latin typeface="微软雅黑" panose="020B0503020204020204" charset="-122"/>
                          <a:ea typeface="微软雅黑" panose="020B0503020204020204" charset="-122"/>
                        </a:rPr>
                        <a:t>性能变化</a:t>
                      </a:r>
                    </a:p>
                  </a:txBody>
                </a:tc>
              </a:tr>
              <a:tr h="381000">
                <a:tc>
                  <a:txBody>
                    <a:bodyPr/>
                    <a:p>
                      <a:pPr>
                        <a:buNone/>
                      </a:pPr>
                      <a:r>
                        <a:rPr altLang="zh-CN" lang="en-US">
                          <a:latin typeface="微软雅黑" panose="020B0503020204020204" charset="-122"/>
                          <a:ea typeface="微软雅黑" panose="020B0503020204020204" charset="-122"/>
                        </a:rPr>
                        <a:t>h(n) = 0</a:t>
                      </a:r>
                    </a:p>
                  </a:txBody>
                </a:tc>
                <a:tc>
                  <a:txBody>
                    <a:bodyPr/>
                    <a:p>
                      <a:pPr>
                        <a:buNone/>
                      </a:pPr>
                      <a:r>
                        <a:rPr altLang="en-US" lang="zh-CN">
                          <a:latin typeface="微软雅黑" panose="020B0503020204020204" charset="-122"/>
                          <a:ea typeface="微软雅黑" panose="020B0503020204020204" charset="-122"/>
                          <a:cs typeface="微软雅黑" panose="020B0503020204020204" charset="-122"/>
                        </a:rPr>
                        <a:t>只有</a:t>
                      </a:r>
                      <a:r>
                        <a:rPr altLang="zh-CN" lang="en-US">
                          <a:latin typeface="微软雅黑" panose="020B0503020204020204" charset="-122"/>
                          <a:ea typeface="微软雅黑" panose="020B0503020204020204" charset="-122"/>
                          <a:cs typeface="微软雅黑" panose="020B0503020204020204" charset="-122"/>
                        </a:rPr>
                        <a:t>g(n)</a:t>
                      </a:r>
                      <a:r>
                        <a:rPr altLang="en-US" lang="zh-CN">
                          <a:latin typeface="微软雅黑" panose="020B0503020204020204" charset="-122"/>
                          <a:ea typeface="微软雅黑" panose="020B0503020204020204" charset="-122"/>
                          <a:cs typeface="微软雅黑" panose="020B0503020204020204" charset="-122"/>
                        </a:rPr>
                        <a:t>起作用，退化为</a:t>
                      </a:r>
                      <a:r>
                        <a:rPr altLang="zh-CN" lang="en-US">
                          <a:latin typeface="微软雅黑" panose="020B0503020204020204" charset="-122"/>
                          <a:ea typeface="微软雅黑" panose="020B0503020204020204" charset="-122"/>
                          <a:cs typeface="微软雅黑" panose="020B0503020204020204" charset="-122"/>
                        </a:rPr>
                        <a:t>Dijkstra</a:t>
                      </a:r>
                      <a:r>
                        <a:rPr altLang="en-US" lang="zh-CN">
                          <a:latin typeface="微软雅黑" panose="020B0503020204020204" charset="-122"/>
                          <a:ea typeface="微软雅黑" panose="020B0503020204020204" charset="-122"/>
                          <a:cs typeface="微软雅黑" panose="020B0503020204020204" charset="-122"/>
                        </a:rPr>
                        <a:t>算法</a:t>
                      </a:r>
                    </a:p>
                  </a:txBody>
                </a:tc>
                <a:tc>
                  <a:txBody>
                    <a:bodyPr/>
                    <a:p>
                      <a:pPr>
                        <a:buNone/>
                      </a:pPr>
                      <a:r>
                        <a:rPr altLang="en-US" lang="zh-CN">
                          <a:latin typeface="微软雅黑" panose="020B0503020204020204" charset="-122"/>
                          <a:ea typeface="微软雅黑" panose="020B0503020204020204" charset="-122"/>
                        </a:rPr>
                        <a:t>保证找到最短路径</a:t>
                      </a:r>
                    </a:p>
                  </a:txBody>
                </a:tc>
              </a:tr>
              <a:tr h="381000">
                <a:tc>
                  <a:txBody>
                    <a:bodyPr/>
                    <a:p>
                      <a:pPr>
                        <a:buNone/>
                      </a:pPr>
                      <a:r>
                        <a:rPr altLang="zh-CN" lang="en-US">
                          <a:latin typeface="微软雅黑" panose="020B0503020204020204" charset="-122"/>
                          <a:ea typeface="微软雅黑" panose="020B0503020204020204" charset="-122"/>
                        </a:rPr>
                        <a:t>h(n) &lt;= h*(n)</a:t>
                      </a:r>
                    </a:p>
                  </a:txBody>
                </a:tc>
                <a:tc>
                  <a:txBody>
                    <a:bodyPr/>
                    <a:p>
                      <a:pPr>
                        <a:buNone/>
                      </a:pPr>
                      <a:endParaRPr altLang="en-US" lang="zh-CN">
                        <a:latin typeface="微软雅黑" panose="020B0503020204020204" charset="-122"/>
                        <a:ea typeface="微软雅黑" panose="020B0503020204020204" charset="-122"/>
                      </a:endParaRPr>
                    </a:p>
                  </a:txBody>
                </a:tc>
                <a:tc>
                  <a:txBody>
                    <a:bodyPr/>
                    <a:p>
                      <a:pPr>
                        <a:buNone/>
                      </a:pPr>
                      <a:r>
                        <a:rPr altLang="en-US" lang="zh-CN">
                          <a:latin typeface="微软雅黑" panose="020B0503020204020204" charset="-122"/>
                          <a:ea typeface="微软雅黑" panose="020B0503020204020204" charset="-122"/>
                        </a:rPr>
                        <a:t>保证能找到最短路径</a:t>
                      </a:r>
                    </a:p>
                  </a:txBody>
                </a:tc>
              </a:tr>
              <a:tr h="381000">
                <a:tc>
                  <a:txBody>
                    <a:bodyPr/>
                    <a:p>
                      <a:pPr>
                        <a:buNone/>
                      </a:pPr>
                      <a:r>
                        <a:rPr altLang="zh-CN" lang="en-US">
                          <a:latin typeface="微软雅黑" panose="020B0503020204020204" charset="-122"/>
                          <a:ea typeface="微软雅黑" panose="020B0503020204020204" charset="-122"/>
                        </a:rPr>
                        <a:t>h(n) = h*(n)</a:t>
                      </a:r>
                    </a:p>
                  </a:txBody>
                </a:tc>
                <a:tc>
                  <a:txBody>
                    <a:bodyPr/>
                    <a:p>
                      <a:pPr>
                        <a:buNone/>
                      </a:pPr>
                      <a:r>
                        <a:rPr altLang="en-US" lang="zh-CN">
                          <a:latin typeface="微软雅黑" panose="020B0503020204020204" charset="-122"/>
                          <a:ea typeface="微软雅黑" panose="020B0503020204020204" charset="-122"/>
                        </a:rPr>
                        <a:t>只遵循最佳路径不会扩展其它节点</a:t>
                      </a:r>
                    </a:p>
                  </a:txBody>
                </a:tc>
                <a:tc>
                  <a:txBody>
                    <a:bodyPr/>
                    <a:p>
                      <a:pPr>
                        <a:buNone/>
                      </a:pPr>
                      <a:r>
                        <a:rPr altLang="en-US" lang="zh-CN">
                          <a:latin typeface="微软雅黑" panose="020B0503020204020204" charset="-122"/>
                          <a:ea typeface="微软雅黑" panose="020B0503020204020204" charset="-122"/>
                        </a:rPr>
                        <a:t>运行速度快并且能找到最短路径</a:t>
                      </a:r>
                    </a:p>
                  </a:txBody>
                </a:tc>
              </a:tr>
              <a:tr h="381000">
                <a:tc>
                  <a:txBody>
                    <a:bodyPr/>
                    <a:p>
                      <a:pPr>
                        <a:buNone/>
                      </a:pPr>
                      <a:r>
                        <a:rPr altLang="zh-CN" lang="en-US">
                          <a:latin typeface="微软雅黑" panose="020B0503020204020204" charset="-122"/>
                          <a:ea typeface="微软雅黑" panose="020B0503020204020204" charset="-122"/>
                        </a:rPr>
                        <a:t>h(n) &gt; h*(n)</a:t>
                      </a:r>
                    </a:p>
                  </a:txBody>
                </a:tc>
                <a:tc>
                  <a:txBody>
                    <a:bodyPr/>
                    <a:p>
                      <a:pPr>
                        <a:buNone/>
                      </a:pPr>
                      <a:endParaRPr altLang="en-US" lang="zh-CN">
                        <a:latin typeface="微软雅黑" panose="020B0503020204020204" charset="-122"/>
                        <a:ea typeface="微软雅黑" panose="020B0503020204020204" charset="-122"/>
                      </a:endParaRPr>
                    </a:p>
                  </a:txBody>
                </a:tc>
                <a:tc>
                  <a:txBody>
                    <a:bodyPr/>
                    <a:p>
                      <a:pPr>
                        <a:buNone/>
                      </a:pPr>
                      <a:r>
                        <a:rPr altLang="en-US" lang="zh-CN">
                          <a:latin typeface="微软雅黑" panose="020B0503020204020204" charset="-122"/>
                          <a:ea typeface="微软雅黑" panose="020B0503020204020204" charset="-122"/>
                        </a:rPr>
                        <a:t>不能保证找到最短路径</a:t>
                      </a:r>
                    </a:p>
                  </a:txBody>
                </a:tc>
              </a:tr>
            </a:tbl>
          </a:graphicData>
        </a:graphic>
      </p:graphicFrame>
      <p:sp>
        <p:nvSpPr>
          <p:cNvPr id="1048653" name="矩形 2"/>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4"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5" name="文本框 1"/>
          <p:cNvSpPr txBox="1"/>
          <p:nvPr/>
        </p:nvSpPr>
        <p:spPr>
          <a:xfrm>
            <a:off x="920750" y="1732280"/>
            <a:ext cx="10575290" cy="4331208"/>
          </a:xfrm>
          <a:prstGeom prst="rect"/>
          <a:noFill/>
        </p:spPr>
        <p:txBody>
          <a:bodyPr bIns="146304" lIns="182880" rIns="182880" rtlCol="0" tIns="146304" wrap="square">
            <a:spAutoFit/>
          </a:bodyPr>
          <a:p>
            <a:pPr fontAlgn="auto" indent="0" marL="342900">
              <a:lnSpc>
                <a:spcPct val="150000"/>
              </a:lnSpc>
              <a:spcAft>
                <a:spcPts val="600"/>
              </a:spcAft>
              <a:buFont typeface="Wingdings" panose="05000000000000000000" charset="0"/>
              <a:buChar char="Ø"/>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性质</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1</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：可采纳的（</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admissible</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a:t>
            </a:r>
          </a:p>
          <a:p>
            <a:pPr fontAlgn="auto" indent="0">
              <a:lnSpc>
                <a:spcPct val="150000"/>
              </a:lnSpc>
              <a:spcAft>
                <a:spcPts val="600"/>
              </a:spcAft>
              <a:buFont typeface="Wingdings" panose="05000000000000000000" charset="0"/>
              <a:buNone/>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当估价函数的预估值小于等于真实值时，算法必然可以找到一条从起始节点到最终节点的最短路径。这种性质叫做相容。</a:t>
            </a:r>
          </a:p>
          <a:p>
            <a:pPr fontAlgn="auto" indent="0">
              <a:lnSpc>
                <a:spcPct val="150000"/>
              </a:lnSpc>
              <a:spcAft>
                <a:spcPts val="600"/>
              </a:spcAft>
              <a:buFont typeface="Wingdings" panose="05000000000000000000" charset="0"/>
              <a:buNone/>
            </a:pPr>
            <a:endPar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endParaRPr>
          </a:p>
          <a:p>
            <a:pPr fontAlgn="auto" indent="0">
              <a:lnSpc>
                <a:spcPct val="150000"/>
              </a:lnSpc>
              <a:spcAft>
                <a:spcPts val="600"/>
              </a:spcAft>
              <a:buFont typeface="Wingdings" panose="05000000000000000000" charset="0"/>
              <a:buNone/>
            </a:pPr>
            <a:endPar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endParaRPr>
          </a:p>
          <a:p>
            <a:pPr fontAlgn="auto" indent="0" marL="342900">
              <a:lnSpc>
                <a:spcPct val="150000"/>
              </a:lnSpc>
              <a:spcAft>
                <a:spcPts val="600"/>
              </a:spcAft>
              <a:buFont typeface="Wingdings" panose="05000000000000000000" charset="0"/>
              <a:buChar char="Ø"/>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性质</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2</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 单调的 （</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consistent</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a:t>
            </a:r>
          </a:p>
          <a:p>
            <a:pPr fontAlgn="auto" indent="0">
              <a:lnSpc>
                <a:spcPct val="150000"/>
              </a:lnSpc>
              <a:spcAft>
                <a:spcPts val="600"/>
              </a:spcAft>
              <a:buFont typeface="Wingdings" panose="05000000000000000000" charset="0"/>
              <a:buNone/>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当节点</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n</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的估价函数值永远小于等于它的扩展节点</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n'</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的估价函数值加上扩展代价时，则启发式函数设计是单调的。</a:t>
            </a:r>
          </a:p>
        </p:txBody>
      </p:sp>
      <p:graphicFrame>
        <p:nvGraphicFramePr>
          <p:cNvPr id="4194308" name="对象 2">
            <a:hlinkClick r:id="" action="ppaction://ole?verb=0"/>
          </p:cNvPr>
          <p:cNvGraphicFramePr>
            <a:graphicFrameLocks noChangeAspect="1"/>
          </p:cNvGraphicFramePr>
          <p:nvPr/>
        </p:nvGraphicFramePr>
        <p:xfrm>
          <a:off x="5292725" y="3533140"/>
          <a:ext cx="1732280" cy="502920"/>
        </p:xfrm>
        <a:graphic>
          <a:graphicData uri="http://schemas.openxmlformats.org/presentationml/2006/ole">
            <mc:AlternateContent xmlns:mc="http://schemas.openxmlformats.org/markup-compatibility/2006">
              <mc:Choice xmlns:v="urn:schemas-microsoft-com:vml" Requires="v">
                <p:oleObj r:id="rId1" spid="_x0000_s4258" imgH="228600" imgW="787400" progId="Equation.KSEE3">
                  <p:embed/>
                </p:oleObj>
              </mc:Choice>
              <mc:Fallback>
                <p:oleObj r:id="rId1" spid="" imgH="228600" imgW="787400" progId="Equation.KSEE3">
                  <p:embed/>
                  <p:pic>
                    <p:nvPicPr>
                      <p:cNvPr id="2097160" name="对象 2">
                        <a:hlinkClick r:id="" action="ppaction://ole?verb=0"/>
                      </p:cNvPr>
                      <p:cNvPicPr>
                        <a:picLocks/>
                      </p:cNvPicPr>
                      <p:nvPr/>
                    </p:nvPicPr>
                    <p:blipFill>
                      <a:blip xmlns:r="http://schemas.openxmlformats.org/officeDocument/2006/relationships" r:embed="rId2"/>
                      <a:stretch>
                        <a:fillRect/>
                      </a:stretch>
                    </p:blipFill>
                    <p:spPr>
                      <a:xfrm>
                        <a:off x="5292725" y="3533140"/>
                        <a:ext cx="1732280" cy="502920"/>
                      </a:xfrm>
                      <a:prstGeom prst="rect"/>
                    </p:spPr>
                  </p:pic>
                </p:oleObj>
              </mc:Fallback>
            </mc:AlternateContent>
          </a:graphicData>
        </a:graphic>
      </p:graphicFrame>
      <p:sp>
        <p:nvSpPr>
          <p:cNvPr id="1048656" name="矩形 5"/>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7"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
        <p:nvSpPr>
          <p:cNvPr id="1048658" name="标题 8"/>
          <p:cNvSpPr>
            <a:spLocks noGrp="1"/>
          </p:cNvSpPr>
          <p:nvPr>
            <p:ph type="title"/>
          </p:nvPr>
        </p:nvSpPr>
        <p:spPr>
          <a:xfrm>
            <a:off x="4378960" y="944245"/>
            <a:ext cx="3434080" cy="788035"/>
          </a:xfrm>
        </p:spPr>
        <p:txBody>
          <a:bodyPr/>
          <a:p>
            <a:r>
              <a:rPr altLang="en-US" sz="3200" lang="zh-CN">
                <a:latin typeface="微软雅黑" panose="020B0503020204020204" charset="-122"/>
                <a:ea typeface="微软雅黑" panose="020B0503020204020204" charset="-122"/>
              </a:rPr>
              <a:t>启发式函数设计</a:t>
            </a:r>
          </a:p>
        </p:txBody>
      </p:sp>
      <p:graphicFrame>
        <p:nvGraphicFramePr>
          <p:cNvPr id="4194309" name="对象 9">
            <a:hlinkClick r:id="" action="ppaction://ole?verb=0"/>
          </p:cNvPr>
          <p:cNvGraphicFramePr>
            <a:graphicFrameLocks noChangeAspect="1"/>
          </p:cNvGraphicFramePr>
          <p:nvPr/>
        </p:nvGraphicFramePr>
        <p:xfrm>
          <a:off x="4868545" y="5865495"/>
          <a:ext cx="2904490" cy="384175"/>
        </p:xfrm>
        <a:graphic>
          <a:graphicData uri="http://schemas.openxmlformats.org/presentationml/2006/ole">
            <mc:AlternateContent xmlns:mc="http://schemas.openxmlformats.org/markup-compatibility/2006">
              <mc:Choice xmlns:v="urn:schemas-microsoft-com:vml" Requires="v">
                <p:oleObj r:id="rId3" spid="_x0000_s4259" imgH="203200" imgW="1536700" progId="Equation.KSEE3">
                  <p:embed/>
                </p:oleObj>
              </mc:Choice>
              <mc:Fallback>
                <p:oleObj r:id="rId3" spid="" imgH="203200" imgW="1536700" progId="Equation.KSEE3">
                  <p:embed/>
                  <p:pic>
                    <p:nvPicPr>
                      <p:cNvPr id="2097161" name="对象 9">
                        <a:hlinkClick r:id="" action="ppaction://ole?verb=0"/>
                      </p:cNvPr>
                      <p:cNvPicPr>
                        <a:picLocks/>
                      </p:cNvPicPr>
                      <p:nvPr/>
                    </p:nvPicPr>
                    <p:blipFill>
                      <a:blip xmlns:r="http://schemas.openxmlformats.org/officeDocument/2006/relationships" r:embed="rId4"/>
                      <a:stretch>
                        <a:fillRect/>
                      </a:stretch>
                    </p:blipFill>
                    <p:spPr>
                      <a:xfrm>
                        <a:off x="4868545" y="5865495"/>
                        <a:ext cx="2904490" cy="384175"/>
                      </a:xfrm>
                      <a:prstGeom prst="rect"/>
                    </p:spPr>
                  </p:pic>
                </p:oleObj>
              </mc:Fallback>
            </mc:AlternateContent>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9" name="文本框 5"/>
          <p:cNvSpPr txBox="1"/>
          <p:nvPr/>
        </p:nvSpPr>
        <p:spPr>
          <a:xfrm>
            <a:off x="636905" y="1878965"/>
            <a:ext cx="11082020" cy="3874008"/>
          </a:xfrm>
          <a:prstGeom prst="rect"/>
          <a:noFill/>
        </p:spPr>
        <p:txBody>
          <a:bodyPr bIns="146304" lIns="182880" rIns="182880" rtlCol="0" tIns="146304" wrap="square">
            <a:spAutoFit/>
          </a:bodyPr>
          <a:p>
            <a:pPr fontAlgn="auto" indent="0">
              <a:lnSpc>
                <a:spcPct val="150000"/>
              </a:lnSpc>
              <a:spcAft>
                <a:spcPts val="600"/>
              </a:spcAft>
              <a:buFont typeface="Wingdings" panose="05000000000000000000" charset="0"/>
              <a:buChar char="Ø"/>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不同的应用场景下有很多可选择的启发式函数。比如在网格地图中，一般使用以下几种启发式函数：</a:t>
            </a:r>
          </a:p>
          <a:p>
            <a:pPr fontAlgn="auto" indent="0">
              <a:lnSpc>
                <a:spcPct val="150000"/>
              </a:lnSpc>
              <a:spcAft>
                <a:spcPts val="600"/>
              </a:spcAft>
              <a:buFont typeface="Wingdings" panose="05000000000000000000" charset="0"/>
              <a:buChar char="Ø"/>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举个例子：</a:t>
            </a:r>
          </a:p>
          <a:p>
            <a:pPr fontAlgn="auto" indent="0">
              <a:lnSpc>
                <a:spcPct val="150000"/>
              </a:lnSpc>
              <a:spcAft>
                <a:spcPts val="600"/>
              </a:spcAft>
              <a:buFont typeface="Wingdings" panose="05000000000000000000" charset="0"/>
              <a:buNone/>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在正方形网格中，允许向</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4</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邻域的移动，使用曼哈顿距离（</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L1</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a:t>
            </a:r>
          </a:p>
          <a:p>
            <a:pPr fontAlgn="auto" indent="0">
              <a:lnSpc>
                <a:spcPct val="150000"/>
              </a:lnSpc>
              <a:spcAft>
                <a:spcPts val="600"/>
              </a:spcAft>
              <a:buFont typeface="Wingdings" panose="05000000000000000000" charset="0"/>
              <a:buNone/>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在正方形网格中，允许向</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8</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邻域的移动，使用对角线距离（</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L   </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）等等</a:t>
            </a:r>
          </a:p>
          <a:p>
            <a:pPr fontAlgn="auto" indent="0">
              <a:lnSpc>
                <a:spcPct val="150000"/>
              </a:lnSpc>
              <a:spcAft>
                <a:spcPts val="600"/>
              </a:spcAft>
              <a:buFont typeface="Wingdings" panose="05000000000000000000" charset="0"/>
              <a:buNone/>
            </a:pPr>
            <a:endPar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endParaRPr>
          </a:p>
          <a:p>
            <a:pPr fontAlgn="auto" indent="0">
              <a:lnSpc>
                <a:spcPct val="150000"/>
              </a:lnSpc>
              <a:spcAft>
                <a:spcPts val="600"/>
              </a:spcAft>
              <a:buFont typeface="Wingdings" panose="05000000000000000000" charset="0"/>
              <a:buNone/>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启发函数没有限制，大家可以多尝试几种。</a:t>
            </a:r>
          </a:p>
        </p:txBody>
      </p:sp>
      <p:graphicFrame>
        <p:nvGraphicFramePr>
          <p:cNvPr id="4194310" name="对象 6">
            <a:hlinkClick r:id="" action="ppaction://ole?verb=0"/>
          </p:cNvPr>
          <p:cNvGraphicFramePr>
            <a:graphicFrameLocks noChangeAspect="1"/>
          </p:cNvGraphicFramePr>
          <p:nvPr/>
        </p:nvGraphicFramePr>
        <p:xfrm>
          <a:off x="7432675" y="4251325"/>
          <a:ext cx="294640" cy="245745"/>
        </p:xfrm>
        <a:graphic>
          <a:graphicData uri="http://schemas.openxmlformats.org/presentationml/2006/ole">
            <mc:AlternateContent xmlns:mc="http://schemas.openxmlformats.org/markup-compatibility/2006">
              <mc:Choice xmlns:v="urn:schemas-microsoft-com:vml" Requires="v">
                <p:oleObj r:id="rId1" spid="_x0000_s5202" imgH="127000" imgW="152400" progId="Equation.KSEE3">
                  <p:embed/>
                </p:oleObj>
              </mc:Choice>
              <mc:Fallback>
                <p:oleObj r:id="rId1" spid="" imgH="127000" imgW="152400" progId="Equation.KSEE3">
                  <p:embed/>
                  <p:pic>
                    <p:nvPicPr>
                      <p:cNvPr id="2097164" name="对象 6">
                        <a:hlinkClick r:id="" action="ppaction://ole?verb=0"/>
                      </p:cNvPr>
                      <p:cNvPicPr>
                        <a:picLocks/>
                      </p:cNvPicPr>
                      <p:nvPr/>
                    </p:nvPicPr>
                    <p:blipFill>
                      <a:blip xmlns:r="http://schemas.openxmlformats.org/officeDocument/2006/relationships" r:embed="rId2"/>
                      <a:stretch>
                        <a:fillRect/>
                      </a:stretch>
                    </p:blipFill>
                    <p:spPr>
                      <a:xfrm>
                        <a:off x="7432675" y="4251325"/>
                        <a:ext cx="294640" cy="245745"/>
                      </a:xfrm>
                      <a:prstGeom prst="rect"/>
                    </p:spPr>
                  </p:pic>
                </p:oleObj>
              </mc:Fallback>
            </mc:AlternateContent>
          </a:graphicData>
        </a:graphic>
      </p:graphicFrame>
      <p:sp>
        <p:nvSpPr>
          <p:cNvPr id="1048660" name="矩形 2"/>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1"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
        <p:nvSpPr>
          <p:cNvPr id="1048662" name="标题 8"/>
          <p:cNvSpPr>
            <a:spLocks noGrp="1"/>
          </p:cNvSpPr>
          <p:nvPr>
            <p:ph type="title"/>
          </p:nvPr>
        </p:nvSpPr>
        <p:spPr>
          <a:xfrm>
            <a:off x="4378960" y="944245"/>
            <a:ext cx="3434080" cy="788035"/>
          </a:xfrm>
        </p:spPr>
        <p:txBody>
          <a:bodyPr/>
          <a:p>
            <a:r>
              <a:rPr altLang="en-US" sz="3200" lang="zh-CN">
                <a:latin typeface="微软雅黑" panose="020B0503020204020204" charset="-122"/>
                <a:ea typeface="微软雅黑" panose="020B0503020204020204" charset="-122"/>
              </a:rPr>
              <a:t>启发式函数设计</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63" name="文本框 5"/>
          <p:cNvSpPr txBox="1"/>
          <p:nvPr/>
        </p:nvSpPr>
        <p:spPr>
          <a:xfrm>
            <a:off x="636905" y="1838325"/>
            <a:ext cx="11082020" cy="1791209"/>
          </a:xfrm>
          <a:prstGeom prst="rect"/>
          <a:noFill/>
        </p:spPr>
        <p:txBody>
          <a:bodyPr bIns="146304" lIns="182880" rIns="182880" rtlCol="0" tIns="146304" wrap="square">
            <a:spAutoFit/>
          </a:bodyPr>
          <a:p>
            <a:pPr indent="-342900" marL="342900">
              <a:lnSpc>
                <a:spcPct val="90000"/>
              </a:lnSpc>
              <a:spcAft>
                <a:spcPts val="600"/>
              </a:spcAft>
              <a:buFont typeface="Wingdings" panose="05000000000000000000" charset="0"/>
              <a:buChar char="Ø"/>
            </a:pPr>
            <a:r>
              <a:rPr altLang="en-US" dirty="0" sz="2400" lang="zh-CN" err="1">
                <a:gradFill>
                  <a:gsLst>
                    <a:gs pos="2917">
                      <a:schemeClr val="tx1"/>
                    </a:gs>
                    <a:gs pos="30000">
                      <a:schemeClr val="tx1"/>
                    </a:gs>
                  </a:gsLst>
                  <a:lin ang="5400000" scaled="0"/>
                </a:gradFill>
                <a:latin typeface="微软雅黑" panose="020B0503020204020204" charset="-122"/>
                <a:ea typeface="微软雅黑" panose="020B0503020204020204" charset="-122"/>
              </a:rPr>
              <a:t>曼哈顿距离</a:t>
            </a:r>
          </a:p>
          <a:p>
            <a:pPr indent="0">
              <a:lnSpc>
                <a:spcPct val="90000"/>
              </a:lnSpc>
              <a:spcAft>
                <a:spcPts val="600"/>
              </a:spcAft>
              <a:buFont typeface="Wingdings" panose="05000000000000000000" charset="0"/>
              <a:buNone/>
            </a:pPr>
            <a:endParaRPr altLang="en-US" dirty="0" sz="2400" lang="zh-CN" err="1">
              <a:gradFill>
                <a:gsLst>
                  <a:gs pos="2917">
                    <a:schemeClr val="tx1"/>
                  </a:gs>
                  <a:gs pos="30000">
                    <a:schemeClr val="tx1"/>
                  </a:gs>
                </a:gsLst>
                <a:lin ang="5400000" scaled="0"/>
              </a:gradFill>
              <a:latin typeface="微软雅黑" panose="020B0503020204020204" charset="-122"/>
              <a:ea typeface="微软雅黑" panose="020B0503020204020204" charset="-122"/>
            </a:endParaRPr>
          </a:p>
          <a:p>
            <a:pPr indent="0">
              <a:lnSpc>
                <a:spcPct val="90000"/>
              </a:lnSpc>
              <a:spcAft>
                <a:spcPts val="600"/>
              </a:spcAft>
              <a:buFont typeface="Wingdings" panose="05000000000000000000" charset="0"/>
              <a:buNone/>
            </a:pPr>
            <a:endParaRPr altLang="en-US" dirty="0" sz="2400" lang="zh-CN" err="1">
              <a:gradFill>
                <a:gsLst>
                  <a:gs pos="2917">
                    <a:schemeClr val="tx1"/>
                  </a:gs>
                  <a:gs pos="30000">
                    <a:schemeClr val="tx1"/>
                  </a:gs>
                </a:gsLst>
                <a:lin ang="5400000" scaled="0"/>
              </a:gradFill>
              <a:latin typeface="微软雅黑" panose="020B0503020204020204" charset="-122"/>
              <a:ea typeface="微软雅黑" panose="020B0503020204020204" charset="-122"/>
            </a:endParaRPr>
          </a:p>
          <a:p>
            <a:pPr>
              <a:lnSpc>
                <a:spcPct val="90000"/>
              </a:lnSpc>
              <a:spcAft>
                <a:spcPts val="600"/>
              </a:spcAft>
            </a:pPr>
            <a:endParaRPr altLang="en-US" dirty="0" sz="2400" lang="zh-CN" err="1">
              <a:gradFill>
                <a:gsLst>
                  <a:gs pos="2917">
                    <a:schemeClr val="tx1"/>
                  </a:gs>
                  <a:gs pos="30000">
                    <a:schemeClr val="tx1"/>
                  </a:gs>
                </a:gsLst>
                <a:lin ang="5400000" scaled="0"/>
              </a:gradFill>
              <a:latin typeface="微软雅黑" panose="020B0503020204020204" charset="-122"/>
              <a:ea typeface="微软雅黑" panose="020B0503020204020204" charset="-122"/>
            </a:endParaRPr>
          </a:p>
        </p:txBody>
      </p:sp>
      <p:pic>
        <p:nvPicPr>
          <p:cNvPr id="2097166" name="图片 1"/>
          <p:cNvPicPr>
            <a:picLocks noChangeAspect="1"/>
          </p:cNvPicPr>
          <p:nvPr/>
        </p:nvPicPr>
        <p:blipFill>
          <a:blip xmlns:r="http://schemas.openxmlformats.org/officeDocument/2006/relationships" r:embed="rId1"/>
          <a:stretch>
            <a:fillRect/>
          </a:stretch>
        </p:blipFill>
        <p:spPr>
          <a:xfrm>
            <a:off x="1356360" y="2476500"/>
            <a:ext cx="3937635" cy="2258060"/>
          </a:xfrm>
          <a:prstGeom prst="rect"/>
        </p:spPr>
      </p:pic>
      <p:sp>
        <p:nvSpPr>
          <p:cNvPr id="1048664" name="文本框 2"/>
          <p:cNvSpPr txBox="1"/>
          <p:nvPr/>
        </p:nvSpPr>
        <p:spPr>
          <a:xfrm>
            <a:off x="1086485" y="4966970"/>
            <a:ext cx="9773285" cy="1215390"/>
          </a:xfrm>
          <a:prstGeom prst="rect"/>
          <a:noFill/>
        </p:spPr>
        <p:txBody>
          <a:bodyPr bIns="146304" lIns="182880" rIns="182880" rtlCol="0" tIns="146304" wrap="square">
            <a:spAutoFit/>
          </a:bodyPr>
          <a:p>
            <a:pPr fontAlgn="auto">
              <a:lnSpc>
                <a:spcPct val="150000"/>
              </a:lnSpc>
              <a:spcAft>
                <a:spcPts val="600"/>
              </a:spcAft>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启发函数可以是曼哈顿距离的</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D</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倍。</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D</a:t>
            </a: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的设计是为了距离衡量单位与启发函数相匹配。可以设置为方格间移动的最低代价值。</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 </a:t>
            </a:r>
          </a:p>
        </p:txBody>
      </p:sp>
      <p:sp>
        <p:nvSpPr>
          <p:cNvPr id="1048665" name="矩形 4"/>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6"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
        <p:nvSpPr>
          <p:cNvPr id="1048667" name="标题 8"/>
          <p:cNvSpPr>
            <a:spLocks noGrp="1"/>
          </p:cNvSpPr>
          <p:nvPr>
            <p:ph type="title"/>
          </p:nvPr>
        </p:nvSpPr>
        <p:spPr>
          <a:xfrm>
            <a:off x="4378960" y="944245"/>
            <a:ext cx="3434080" cy="788035"/>
          </a:xfrm>
        </p:spPr>
        <p:txBody>
          <a:bodyPr/>
          <a:p>
            <a:r>
              <a:rPr altLang="en-US" sz="3200" lang="zh-CN">
                <a:latin typeface="微软雅黑" panose="020B0503020204020204" charset="-122"/>
                <a:ea typeface="微软雅黑" panose="020B0503020204020204" charset="-122"/>
              </a:rPr>
              <a:t>启发式函数设计</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8" name="文本框 5"/>
          <p:cNvSpPr txBox="1"/>
          <p:nvPr/>
        </p:nvSpPr>
        <p:spPr>
          <a:xfrm>
            <a:off x="586105" y="1970405"/>
            <a:ext cx="11082020" cy="1791209"/>
          </a:xfrm>
          <a:prstGeom prst="rect"/>
          <a:noFill/>
        </p:spPr>
        <p:txBody>
          <a:bodyPr bIns="146304" lIns="182880" rIns="182880" rtlCol="0" tIns="146304" wrap="square">
            <a:spAutoFit/>
          </a:bodyPr>
          <a:p>
            <a:pPr indent="-342900" marL="342900">
              <a:lnSpc>
                <a:spcPct val="90000"/>
              </a:lnSpc>
              <a:spcAft>
                <a:spcPts val="600"/>
              </a:spcAft>
              <a:buFont typeface="Wingdings" panose="05000000000000000000" charset="0"/>
              <a:buChar char="Ø"/>
            </a:pPr>
            <a:r>
              <a:rPr altLang="en-US" dirty="0" sz="24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对角线距离 （切比雪夫距离）</a:t>
            </a:r>
          </a:p>
          <a:p>
            <a:pPr indent="0">
              <a:lnSpc>
                <a:spcPct val="90000"/>
              </a:lnSpc>
              <a:spcAft>
                <a:spcPts val="600"/>
              </a:spcAft>
              <a:buFont typeface="Wingdings" panose="05000000000000000000" charset="0"/>
              <a:buNone/>
            </a:pPr>
            <a:endParaRPr altLang="en-US" dirty="0" sz="24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endParaRPr>
          </a:p>
          <a:p>
            <a:pPr indent="0">
              <a:lnSpc>
                <a:spcPct val="90000"/>
              </a:lnSpc>
              <a:spcAft>
                <a:spcPts val="600"/>
              </a:spcAft>
              <a:buFont typeface="Wingdings" panose="05000000000000000000" charset="0"/>
              <a:buNone/>
            </a:pPr>
            <a:endParaRPr altLang="en-US" dirty="0" sz="24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endParaRPr>
          </a:p>
          <a:p>
            <a:pPr>
              <a:lnSpc>
                <a:spcPct val="90000"/>
              </a:lnSpc>
              <a:spcAft>
                <a:spcPts val="600"/>
              </a:spcAft>
            </a:pPr>
            <a:endParaRPr altLang="en-US" dirty="0" sz="24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endParaRPr>
          </a:p>
        </p:txBody>
      </p:sp>
      <p:sp>
        <p:nvSpPr>
          <p:cNvPr id="1048669" name="文本框 2"/>
          <p:cNvSpPr txBox="1"/>
          <p:nvPr/>
        </p:nvSpPr>
        <p:spPr>
          <a:xfrm>
            <a:off x="1025525" y="5251450"/>
            <a:ext cx="9773285" cy="568960"/>
          </a:xfrm>
          <a:prstGeom prst="rect"/>
          <a:noFill/>
        </p:spPr>
        <p:txBody>
          <a:bodyPr bIns="146304" lIns="182880" rIns="182880" rtlCol="0" tIns="146304" wrap="square">
            <a:spAutoFit/>
          </a:bodyPr>
          <a:p>
            <a:pPr>
              <a:lnSpc>
                <a:spcPct val="90000"/>
              </a:lnSpc>
              <a:spcAft>
                <a:spcPts val="600"/>
              </a:spcAft>
            </a:pPr>
            <a:r>
              <a:rPr altLang="en-US" dirty="0" sz="2000" lang="zh-CN"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如果在地图中允许朝着对角线方向移动，则可以考虑使用对角线距离。</a:t>
            </a:r>
            <a:r>
              <a:rPr altLang="zh-CN" dirty="0" sz="2000" lang="en-US" err="1">
                <a:gradFill>
                  <a:gsLst>
                    <a:gs pos="2917">
                      <a:schemeClr val="tx1"/>
                    </a:gs>
                    <a:gs pos="30000">
                      <a:schemeClr val="tx1"/>
                    </a:gs>
                  </a:gsLst>
                  <a:lin ang="5400000" scaled="0"/>
                </a:gradFill>
                <a:latin typeface="微软雅黑" panose="020B0503020204020204" charset="-122"/>
                <a:ea typeface="微软雅黑" panose="020B0503020204020204" charset="-122"/>
                <a:cs typeface="微软雅黑" panose="020B0503020204020204" charset="-122"/>
              </a:rPr>
              <a:t> </a:t>
            </a:r>
          </a:p>
        </p:txBody>
      </p:sp>
      <p:pic>
        <p:nvPicPr>
          <p:cNvPr id="2097167" name="图片 4"/>
          <p:cNvPicPr>
            <a:picLocks noChangeAspect="1"/>
          </p:cNvPicPr>
          <p:nvPr/>
        </p:nvPicPr>
        <p:blipFill>
          <a:blip xmlns:r="http://schemas.openxmlformats.org/officeDocument/2006/relationships" r:embed="rId1"/>
          <a:stretch>
            <a:fillRect/>
          </a:stretch>
        </p:blipFill>
        <p:spPr>
          <a:xfrm>
            <a:off x="1092835" y="2630805"/>
            <a:ext cx="3164840" cy="2319020"/>
          </a:xfrm>
          <a:prstGeom prst="rect"/>
        </p:spPr>
      </p:pic>
      <p:sp>
        <p:nvSpPr>
          <p:cNvPr id="1048670" name="标题 8"/>
          <p:cNvSpPr>
            <a:spLocks noGrp="1"/>
          </p:cNvSpPr>
          <p:nvPr/>
        </p:nvSpPr>
        <p:spPr>
          <a:xfrm>
            <a:off x="4378960" y="944245"/>
            <a:ext cx="3434080" cy="788035"/>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altLang="en-US" sz="3200" lang="zh-CN">
                <a:latin typeface="微软雅黑" panose="020B0503020204020204" charset="-122"/>
                <a:ea typeface="微软雅黑" panose="020B0503020204020204" charset="-122"/>
              </a:rPr>
              <a:t>启发式函数设计</a:t>
            </a:r>
          </a:p>
        </p:txBody>
      </p:sp>
      <p:sp>
        <p:nvSpPr>
          <p:cNvPr id="1048671" name="矩形 6"/>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2"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78" name="标题 4"/>
          <p:cNvSpPr>
            <a:spLocks noGrp="1"/>
          </p:cNvSpPr>
          <p:nvPr>
            <p:ph type="title"/>
          </p:nvPr>
        </p:nvSpPr>
        <p:spPr/>
        <p:txBody>
          <a:bodyPr/>
          <a:p>
            <a:r>
              <a:rPr altLang="en-US" dirty="0" lang="zh-CN"/>
              <a:t>实验任务</a:t>
            </a:r>
          </a:p>
        </p:txBody>
      </p:sp>
      <p:sp>
        <p:nvSpPr>
          <p:cNvPr id="1048679" name="文本占位符 5"/>
          <p:cNvSpPr>
            <a:spLocks noGrp="1"/>
          </p:cNvSpPr>
          <p:nvPr>
            <p:ph type="body" idx="1"/>
          </p:nvPr>
        </p:nvSpPr>
        <p:spPr/>
        <p:txBody>
          <a:bodyPr/>
          <a:p>
            <a:endParaRPr altLang="en-US" 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80" name="标题 3"/>
          <p:cNvSpPr>
            <a:spLocks noGrp="1"/>
          </p:cNvSpPr>
          <p:nvPr>
            <p:ph type="title"/>
          </p:nvPr>
        </p:nvSpPr>
        <p:spPr>
          <a:xfrm>
            <a:off x="781685" y="36195"/>
            <a:ext cx="10515600" cy="1325563"/>
          </a:xfrm>
        </p:spPr>
        <p:txBody>
          <a:bodyPr/>
          <a:p>
            <a:r>
              <a:rPr altLang="en-US" lang="zh-CN"/>
              <a:t>实验任务</a:t>
            </a:r>
          </a:p>
        </p:txBody>
      </p:sp>
      <p:sp>
        <p:nvSpPr>
          <p:cNvPr id="1048681" name="文本占位符 2"/>
          <p:cNvSpPr/>
          <p:nvPr/>
        </p:nvSpPr>
        <p:spPr>
          <a:xfrm>
            <a:off x="269240" y="1189355"/>
            <a:ext cx="11038205" cy="970280"/>
          </a:xfrm>
          <a:prstGeom prst="rect"/>
        </p:spPr>
        <p:txBody>
          <a:bodyPr bIns="91440" lIns="146304" rIns="146304" rtlCol="0" tIns="91440" vert="horz" wrap="square">
            <a:spAutoFit/>
          </a:bodyPr>
          <a:lstStyle>
            <a:lvl1pPr algn="l" defTabSz="913765" eaLnBrk="1" fontAlgn="auto" hangingPunct="1" indent="-281940" latinLnBrk="0" marL="281940" marR="0" rtl="0">
              <a:lnSpc>
                <a:spcPct val="90000"/>
              </a:lnSpc>
              <a:spcBef>
                <a:spcPts val="1200"/>
              </a:spcBef>
              <a:spcAft>
                <a:spcPts val="0"/>
              </a:spcAft>
              <a:buClr>
                <a:schemeClr val="tx1"/>
              </a:buClr>
              <a:buSzPct val="90000"/>
              <a:buFont typeface="Arial" panose="020B0604020202020204" pitchFamily="34" charset="0"/>
              <a:buChar char="•"/>
              <a:defRPr baseline="0" sz="3135" kern="1200" spc="0">
                <a:gradFill>
                  <a:gsLst>
                    <a:gs pos="1250">
                      <a:schemeClr val="tx1"/>
                    </a:gs>
                    <a:gs pos="100000">
                      <a:schemeClr val="tx1"/>
                    </a:gs>
                  </a:gsLst>
                  <a:lin ang="5400000" scaled="0"/>
                </a:gradFill>
                <a:latin typeface="+mj-lt"/>
                <a:ea typeface="+mn-ea"/>
                <a:cs typeface="+mn-cs"/>
              </a:defRPr>
            </a:lvl1pPr>
            <a:lvl2pPr algn="l" defTabSz="913765" eaLnBrk="1" fontAlgn="auto" hangingPunct="1" indent="-228600" latinLnBrk="0" marL="520700" marR="0" rtl="0">
              <a:lnSpc>
                <a:spcPct val="90000"/>
              </a:lnSpc>
              <a:spcBef>
                <a:spcPct val="20000"/>
              </a:spcBef>
              <a:spcAft>
                <a:spcPts val="0"/>
              </a:spcAft>
              <a:buClrTx/>
              <a:buSzPct val="90000"/>
              <a:buFont typeface="Wingdings" panose="05000000000000000000" pitchFamily="2" charset="2"/>
              <a:buChar char="§"/>
              <a:defRPr baseline="0" sz="2355" kern="1200" spc="0">
                <a:gradFill>
                  <a:gsLst>
                    <a:gs pos="1250">
                      <a:schemeClr val="tx1"/>
                    </a:gs>
                    <a:gs pos="100000">
                      <a:schemeClr val="tx1"/>
                    </a:gs>
                  </a:gsLst>
                  <a:lin ang="5400000" scaled="0"/>
                </a:gradFill>
                <a:latin typeface="+mn-lt"/>
                <a:ea typeface="+mn-ea"/>
                <a:cs typeface="+mn-cs"/>
              </a:defRPr>
            </a:lvl2pPr>
            <a:lvl3pPr algn="l" eaLnBrk="1" fontAlgn="auto" hangingPunct="1" indent="-165100" latinLnBrk="0" marL="685800" marR="0" rtl="0">
              <a:lnSpc>
                <a:spcPct val="90000"/>
              </a:lnSpc>
              <a:spcBef>
                <a:spcPct val="20000"/>
              </a:spcBef>
              <a:spcAft>
                <a:spcPts val="0"/>
              </a:spcAft>
              <a:buClrTx/>
              <a:buSzPct val="90000"/>
              <a:buFont typeface="Wingdings" panose="05000000000000000000" pitchFamily="2" charset="2"/>
              <a:buChar char="§"/>
              <a:defRPr baseline="0" sz="1960" kern="1200" spc="0">
                <a:gradFill>
                  <a:gsLst>
                    <a:gs pos="1250">
                      <a:schemeClr val="tx1"/>
                    </a:gs>
                    <a:gs pos="100000">
                      <a:schemeClr val="tx1"/>
                    </a:gs>
                  </a:gsLst>
                  <a:lin ang="5400000" scaled="0"/>
                </a:gradFill>
                <a:latin typeface="+mn-lt"/>
                <a:ea typeface="+mn-ea"/>
                <a:cs typeface="+mn-cs"/>
              </a:defRPr>
            </a:lvl3pPr>
            <a:lvl4pPr algn="l" defTabSz="913765" eaLnBrk="1" fontAlgn="auto" hangingPunct="1" indent="-177800" latinLnBrk="0" marL="8636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4pPr>
            <a:lvl5pPr algn="l" eaLnBrk="1" fontAlgn="auto" hangingPunct="1" indent="-165100" latinLnBrk="0" marL="10287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5pPr>
            <a:lvl6pPr algn="l" defTabSz="913765" eaLnBrk="1" hangingPunct="1" indent="-228600" latinLnBrk="0" marL="2514600" rtl="0">
              <a:spcBef>
                <a:spcPct val="20000"/>
              </a:spcBef>
              <a:buFont typeface="Arial" panose="020B0604020202020204" pitchFamily="34" charset="0"/>
              <a:buChar char="•"/>
              <a:defRPr sz="1960" kern="1200">
                <a:solidFill>
                  <a:schemeClr val="tx1"/>
                </a:solidFill>
                <a:latin typeface="+mn-lt"/>
                <a:ea typeface="+mn-ea"/>
                <a:cs typeface="+mn-cs"/>
              </a:defRPr>
            </a:lvl6pPr>
            <a:lvl7pPr algn="l" defTabSz="913765" eaLnBrk="1" hangingPunct="1" indent="-228600" latinLnBrk="0" marL="2971800" rtl="0">
              <a:spcBef>
                <a:spcPct val="20000"/>
              </a:spcBef>
              <a:buFont typeface="Arial" panose="020B0604020202020204" pitchFamily="34" charset="0"/>
              <a:buChar char="•"/>
              <a:defRPr sz="1960" kern="1200">
                <a:solidFill>
                  <a:schemeClr val="tx1"/>
                </a:solidFill>
                <a:latin typeface="+mn-lt"/>
                <a:ea typeface="+mn-ea"/>
                <a:cs typeface="+mn-cs"/>
              </a:defRPr>
            </a:lvl7pPr>
            <a:lvl8pPr algn="l" defTabSz="913765" eaLnBrk="1" hangingPunct="1" indent="-228600" latinLnBrk="0" marL="3429000" rtl="0">
              <a:spcBef>
                <a:spcPct val="20000"/>
              </a:spcBef>
              <a:buFont typeface="Arial" panose="020B0604020202020204" pitchFamily="34" charset="0"/>
              <a:buChar char="•"/>
              <a:defRPr sz="1960" kern="1200">
                <a:solidFill>
                  <a:schemeClr val="tx1"/>
                </a:solidFill>
                <a:latin typeface="+mn-lt"/>
                <a:ea typeface="+mn-ea"/>
                <a:cs typeface="+mn-cs"/>
              </a:defRPr>
            </a:lvl8pPr>
            <a:lvl9pPr algn="l" defTabSz="913765" eaLnBrk="1" hangingPunct="1" indent="-228600" latinLnBrk="0" marL="3886200" rtl="0">
              <a:spcBef>
                <a:spcPct val="20000"/>
              </a:spcBef>
              <a:buFont typeface="Arial" panose="020B0604020202020204" pitchFamily="34" charset="0"/>
              <a:buChar char="•"/>
              <a:defRPr sz="1960" kern="1200">
                <a:solidFill>
                  <a:schemeClr val="tx1"/>
                </a:solidFill>
                <a:latin typeface="+mn-lt"/>
                <a:ea typeface="+mn-ea"/>
                <a:cs typeface="+mn-cs"/>
              </a:defRPr>
            </a:lvl9pPr>
          </a:lstStyle>
          <a:p>
            <a:pPr indent="0" marL="0">
              <a:buFont typeface="Wingdings" panose="05000000000000000000" charset="0"/>
              <a:buNone/>
            </a:pPr>
            <a:endParaRPr altLang="zh-CN" sz="2400" lang="en-US"/>
          </a:p>
          <a:p>
            <a:endParaRPr altLang="zh-CN" sz="2400" lang="en-US"/>
          </a:p>
        </p:txBody>
      </p:sp>
      <p:sp>
        <p:nvSpPr>
          <p:cNvPr id="1048682" name="文本框 1"/>
          <p:cNvSpPr txBox="1"/>
          <p:nvPr/>
        </p:nvSpPr>
        <p:spPr>
          <a:xfrm>
            <a:off x="894715" y="1110615"/>
            <a:ext cx="9783445" cy="4394708"/>
          </a:xfrm>
          <a:prstGeom prst="rect"/>
          <a:noFill/>
        </p:spPr>
        <p:txBody>
          <a:bodyPr bIns="146304" lIns="182880" rIns="182880" rtlCol="0" tIns="146304" wrap="square">
            <a:spAutoFit/>
          </a:bodyPr>
          <a:p>
            <a:pPr indent="-342900" marL="342900">
              <a:lnSpc>
                <a:spcPct val="90000"/>
              </a:lnSpc>
              <a:spcAft>
                <a:spcPts val="600"/>
              </a:spcAft>
              <a:buFont typeface="Wingdings" panose="05000000000000000000" charset="0"/>
              <a:buChar char="Ø"/>
            </a:pPr>
            <a:r>
              <a:rPr altLang="en-US" dirty="0" sz="2400" lang="zh-CN" err="1">
                <a:gradFill>
                  <a:gsLst>
                    <a:gs pos="2917">
                      <a:schemeClr val="tx1"/>
                    </a:gs>
                    <a:gs pos="30000">
                      <a:schemeClr val="tx1"/>
                    </a:gs>
                  </a:gsLst>
                  <a:lin ang="5400000" scaled="0"/>
                </a:gradFill>
              </a:rPr>
              <a:t>使用</a:t>
            </a:r>
            <a:r>
              <a:rPr altLang="zh-CN" dirty="0" sz="2400" lang="en-US" err="1">
                <a:gradFill>
                  <a:gsLst>
                    <a:gs pos="2917">
                      <a:schemeClr val="tx1"/>
                    </a:gs>
                    <a:gs pos="30000">
                      <a:schemeClr val="tx1"/>
                    </a:gs>
                  </a:gsLst>
                  <a:lin ang="5400000" scaled="0"/>
                </a:gradFill>
              </a:rPr>
              <a:t>A*</a:t>
            </a:r>
            <a:r>
              <a:rPr altLang="en-US" dirty="0" sz="2400" lang="zh-CN" err="1">
                <a:gradFill>
                  <a:gsLst>
                    <a:gs pos="2917">
                      <a:schemeClr val="tx1"/>
                    </a:gs>
                    <a:gs pos="30000">
                      <a:schemeClr val="tx1"/>
                    </a:gs>
                  </a:gsLst>
                  <a:lin ang="5400000" scaled="0"/>
                </a:gradFill>
              </a:rPr>
              <a:t>与</a:t>
            </a:r>
            <a:r>
              <a:rPr altLang="zh-CN" dirty="0" sz="2400" lang="en-US" err="1">
                <a:gradFill>
                  <a:gsLst>
                    <a:gs pos="2917">
                      <a:schemeClr val="tx1"/>
                    </a:gs>
                    <a:gs pos="30000">
                      <a:schemeClr val="tx1"/>
                    </a:gs>
                  </a:gsLst>
                  <a:lin ang="5400000" scaled="0"/>
                </a:gradFill>
              </a:rPr>
              <a:t>IDA*</a:t>
            </a:r>
            <a:r>
              <a:rPr altLang="en-US" dirty="0" sz="2400" lang="zh-CN" err="1">
                <a:gradFill>
                  <a:gsLst>
                    <a:gs pos="2917">
                      <a:schemeClr val="tx1"/>
                    </a:gs>
                    <a:gs pos="30000">
                      <a:schemeClr val="tx1"/>
                    </a:gs>
                  </a:gsLst>
                  <a:lin ang="5400000" scaled="0"/>
                </a:gradFill>
              </a:rPr>
              <a:t>算法解决</a:t>
            </a:r>
            <a:r>
              <a:rPr altLang="zh-CN" dirty="0" sz="2400" lang="en-US" err="1">
                <a:gradFill>
                  <a:gsLst>
                    <a:gs pos="2917">
                      <a:schemeClr val="tx1"/>
                    </a:gs>
                    <a:gs pos="30000">
                      <a:schemeClr val="tx1"/>
                    </a:gs>
                  </a:gsLst>
                  <a:lin ang="5400000" scaled="0"/>
                </a:gradFill>
              </a:rPr>
              <a:t>15-Puzzle</a:t>
            </a:r>
            <a:r>
              <a:rPr altLang="en-US" dirty="0" sz="2400" lang="zh-CN" err="1">
                <a:gradFill>
                  <a:gsLst>
                    <a:gs pos="2917">
                      <a:schemeClr val="tx1"/>
                    </a:gs>
                    <a:gs pos="30000">
                      <a:schemeClr val="tx1"/>
                    </a:gs>
                  </a:gsLst>
                  <a:lin ang="5400000" scaled="0"/>
                </a:gradFill>
              </a:rPr>
              <a:t>问题，启发式函数可以自己选取，最好多尝试几种不同的启发式函数</a:t>
            </a:r>
          </a:p>
          <a:p>
            <a:pPr indent="-342900" marL="342900">
              <a:lnSpc>
                <a:spcPct val="90000"/>
              </a:lnSpc>
              <a:spcAft>
                <a:spcPts val="600"/>
              </a:spcAft>
              <a:buFont typeface="Wingdings" panose="05000000000000000000" charset="0"/>
              <a:buChar char="Ø"/>
            </a:pPr>
            <a:r>
              <a:rPr altLang="en-US" dirty="0" sz="2400" lang="zh-CN">
                <a:gradFill>
                  <a:gsLst>
                    <a:gs pos="2917">
                      <a:schemeClr val="tx1"/>
                    </a:gs>
                    <a:gs pos="30000">
                      <a:schemeClr val="tx1"/>
                    </a:gs>
                  </a:gsLst>
                  <a:lin ang="5400000" scaled="0"/>
                </a:gradFill>
              </a:rPr>
              <a:t>报告要求</a:t>
            </a:r>
            <a:endParaRPr altLang="zh-CN" dirty="0" sz="2400" lang="en-US" err="1">
              <a:gradFill>
                <a:gsLst>
                  <a:gs pos="2917">
                    <a:schemeClr val="tx1"/>
                  </a:gs>
                  <a:gs pos="30000">
                    <a:schemeClr val="tx1"/>
                  </a:gs>
                </a:gsLst>
                <a:lin ang="5400000" scaled="0"/>
              </a:gradFill>
            </a:endParaRPr>
          </a:p>
          <a:p>
            <a:pPr indent="-457200" marL="457200">
              <a:lnSpc>
                <a:spcPct val="90000"/>
              </a:lnSpc>
              <a:spcAft>
                <a:spcPts val="600"/>
              </a:spcAft>
              <a:buFont typeface="+mj-ea"/>
              <a:buAutoNum type="circleNumDbPlain"/>
            </a:pPr>
            <a:r>
              <a:rPr altLang="en-US" dirty="0" sz="2400" lang="zh-CN" err="1">
                <a:gradFill>
                  <a:gsLst>
                    <a:gs pos="2917">
                      <a:schemeClr val="tx1"/>
                    </a:gs>
                    <a:gs pos="30000">
                      <a:schemeClr val="tx1"/>
                    </a:gs>
                  </a:gsLst>
                  <a:lin ang="5400000" scaled="0"/>
                </a:gradFill>
              </a:rPr>
              <a:t>报告中需要包含对两个算法的原理解释</a:t>
            </a:r>
          </a:p>
          <a:p>
            <a:pPr indent="-457200" marL="457200">
              <a:lnSpc>
                <a:spcPct val="90000"/>
              </a:lnSpc>
              <a:spcAft>
                <a:spcPts val="600"/>
              </a:spcAft>
              <a:buFont typeface="+mj-ea"/>
              <a:buAutoNum type="circleNumDbPlain"/>
            </a:pPr>
            <a:r>
              <a:rPr altLang="en-US" dirty="0" sz="2400" lang="zh-CN" err="1">
                <a:gradFill>
                  <a:gsLst>
                    <a:gs pos="2917">
                      <a:schemeClr val="tx1"/>
                    </a:gs>
                    <a:gs pos="30000">
                      <a:schemeClr val="tx1"/>
                    </a:gs>
                  </a:gsLst>
                  <a:lin ang="5400000" scaled="0"/>
                </a:gradFill>
              </a:rPr>
              <a:t>需要包含性能和结果的对比和分析</a:t>
            </a:r>
          </a:p>
          <a:p>
            <a:pPr indent="-457200" marL="457200">
              <a:lnSpc>
                <a:spcPct val="90000"/>
              </a:lnSpc>
              <a:spcAft>
                <a:spcPts val="600"/>
              </a:spcAft>
              <a:buFont typeface="+mj-ea"/>
              <a:buAutoNum type="circleNumDbPlain"/>
            </a:pPr>
            <a:r>
              <a:rPr altLang="en-US" dirty="0" sz="2400" lang="zh-CN" err="1">
                <a:gradFill>
                  <a:gsLst>
                    <a:gs pos="2917">
                      <a:schemeClr val="tx1"/>
                    </a:gs>
                    <a:gs pos="30000">
                      <a:schemeClr val="tx1"/>
                    </a:gs>
                  </a:gsLst>
                  <a:lin ang="5400000" scaled="0"/>
                </a:gradFill>
              </a:rPr>
              <a:t>如果使用了多种启发式函数，最好进行对比和分析</a:t>
            </a:r>
          </a:p>
          <a:p>
            <a:pPr indent="-457200" marL="457200">
              <a:lnSpc>
                <a:spcPct val="90000"/>
              </a:lnSpc>
              <a:spcAft>
                <a:spcPts val="600"/>
              </a:spcAft>
              <a:buFont typeface="+mj-ea"/>
              <a:buAutoNum type="circleNumDbPlain"/>
            </a:pPr>
            <a:r>
              <a:rPr altLang="en-US" dirty="0" sz="2400" lang="zh-CN" err="1">
                <a:gradFill>
                  <a:gsLst>
                    <a:gs pos="2917">
                      <a:schemeClr val="tx1"/>
                    </a:gs>
                    <a:gs pos="30000">
                      <a:schemeClr val="tx1"/>
                    </a:gs>
                  </a:gsLst>
                  <a:lin ang="5400000" scaled="0"/>
                </a:gradFill>
              </a:rPr>
              <a:t>需要在报告中分情况分析估价值和真实值的差距会造成算法性能差距的原因。（参考</a:t>
            </a:r>
            <a:r>
              <a:rPr altLang="zh-CN" dirty="0" sz="2400" lang="en-US" err="1">
                <a:gradFill>
                  <a:gsLst>
                    <a:gs pos="2917">
                      <a:schemeClr val="tx1"/>
                    </a:gs>
                    <a:gs pos="30000">
                      <a:schemeClr val="tx1"/>
                    </a:gs>
                  </a:gsLst>
                  <a:lin ang="5400000" scaled="0"/>
                </a:gradFill>
              </a:rPr>
              <a:t>PPT P10</a:t>
            </a:r>
            <a:r>
              <a:rPr altLang="en-US" dirty="0" sz="2400" lang="zh-CN" err="1">
                <a:gradFill>
                  <a:gsLst>
                    <a:gs pos="2917">
                      <a:schemeClr val="tx1"/>
                    </a:gs>
                    <a:gs pos="30000">
                      <a:schemeClr val="tx1"/>
                    </a:gs>
                  </a:gsLst>
                  <a:lin ang="5400000" scaled="0"/>
                </a:gradFill>
                <a:ea typeface="宋体" panose="02010600030101010101" pitchFamily="2" charset="-122"/>
              </a:rPr>
              <a:t>）</a:t>
            </a:r>
          </a:p>
          <a:p>
            <a:pPr indent="-342900" marL="342900">
              <a:lnSpc>
                <a:spcPct val="90000"/>
              </a:lnSpc>
              <a:spcAft>
                <a:spcPts val="600"/>
              </a:spcAft>
              <a:buFont typeface="Wingdings" panose="05000000000000000000" charset="0"/>
              <a:buChar char="Ø"/>
            </a:pPr>
            <a:r>
              <a:rPr altLang="en-US" dirty="0" sz="2400" lang="zh-CN">
                <a:gradFill>
                  <a:gsLst>
                    <a:gs pos="2917">
                      <a:schemeClr val="tx1"/>
                    </a:gs>
                    <a:gs pos="30000">
                      <a:schemeClr val="tx1"/>
                    </a:gs>
                  </a:gsLst>
                  <a:lin ang="5400000" scaled="0"/>
                </a:gradFill>
                <a:ea typeface="宋体" panose="02010600030101010101" pitchFamily="2" charset="-122"/>
              </a:rPr>
              <a:t>提交文件：</a:t>
            </a:r>
            <a:r>
              <a:rPr altLang="zh-CN" dirty="0" sz="2400" lang="en-US">
                <a:gradFill>
                  <a:gsLst>
                    <a:gs pos="2917">
                      <a:schemeClr val="tx1"/>
                    </a:gs>
                    <a:gs pos="30000">
                      <a:schemeClr val="tx1"/>
                    </a:gs>
                  </a:gsLst>
                  <a:lin ang="5400000" scaled="0"/>
                </a:gradFill>
                <a:ea typeface="宋体" panose="02010600030101010101" pitchFamily="2" charset="-122"/>
              </a:rPr>
              <a:t>20******_</a:t>
            </a:r>
            <a:r>
              <a:rPr altLang="zh-CN" sz="2400" lang="en-US">
                <a:gradFill>
                  <a:gsLst>
                    <a:gs pos="2917">
                      <a:schemeClr val="tx1"/>
                    </a:gs>
                    <a:gs pos="30000">
                      <a:schemeClr val="tx1"/>
                    </a:gs>
                  </a:gsLst>
                  <a:lin ang="5400000" scaled="0"/>
                </a:gradFill>
                <a:ea typeface="宋体" panose="02010600030101010101" pitchFamily="2" charset="-122"/>
              </a:rPr>
              <a:t>wangxiaoming.zip</a:t>
            </a:r>
            <a:endParaRPr altLang="en-US" dirty="0" sz="2400" lang="zh-CN" err="1">
              <a:gradFill>
                <a:gsLst>
                  <a:gs pos="2917">
                    <a:schemeClr val="tx1"/>
                  </a:gs>
                  <a:gs pos="30000">
                    <a:schemeClr val="tx1"/>
                  </a:gs>
                </a:gsLst>
                <a:lin ang="5400000" scaled="0"/>
              </a:gradFill>
              <a:ea typeface="宋体" panose="02010600030101010101" pitchFamily="2" charset="-122"/>
            </a:endParaRPr>
          </a:p>
          <a:p>
            <a:pPr indent="-457200" marL="457200">
              <a:lnSpc>
                <a:spcPct val="90000"/>
              </a:lnSpc>
              <a:spcAft>
                <a:spcPts val="600"/>
              </a:spcAft>
              <a:buFont typeface="+mj-ea"/>
              <a:buAutoNum type="circleNumDbPlain"/>
            </a:pPr>
            <a:r>
              <a:rPr altLang="en-US" dirty="0" sz="2400" lang="zh-CN">
                <a:gradFill>
                  <a:gsLst>
                    <a:gs pos="2917">
                      <a:schemeClr val="tx1"/>
                    </a:gs>
                    <a:gs pos="30000">
                      <a:schemeClr val="tx1"/>
                    </a:gs>
                  </a:gsLst>
                  <a:lin ang="5400000" scaled="0"/>
                </a:gradFill>
                <a:ea typeface="宋体" panose="02010600030101010101" pitchFamily="2" charset="-122"/>
              </a:rPr>
              <a:t>实验报告：</a:t>
            </a:r>
            <a:r>
              <a:rPr altLang="zh-CN" dirty="0" sz="2400" lang="en-US">
                <a:gradFill>
                  <a:gsLst>
                    <a:gs pos="2917">
                      <a:schemeClr val="tx1"/>
                    </a:gs>
                    <a:gs pos="30000">
                      <a:schemeClr val="tx1"/>
                    </a:gs>
                  </a:gsLst>
                  <a:lin ang="5400000" scaled="0"/>
                </a:gradFill>
                <a:ea typeface="宋体" panose="02010600030101010101" pitchFamily="2" charset="-122"/>
              </a:rPr>
              <a:t>20******_wangxiaoming.pdf</a:t>
            </a:r>
          </a:p>
          <a:p>
            <a:pPr indent="-457200" marL="457200">
              <a:lnSpc>
                <a:spcPct val="90000"/>
              </a:lnSpc>
              <a:spcAft>
                <a:spcPts val="600"/>
              </a:spcAft>
              <a:buFont typeface="+mj-ea"/>
              <a:buAutoNum type="circleNumDbPlain"/>
            </a:pPr>
            <a:r>
              <a:rPr altLang="zh-CN" dirty="0" sz="2400" lang="en-US">
                <a:gradFill>
                  <a:gsLst>
                    <a:gs pos="2917">
                      <a:schemeClr val="tx1"/>
                    </a:gs>
                    <a:gs pos="30000">
                      <a:schemeClr val="tx1"/>
                    </a:gs>
                  </a:gsLst>
                  <a:lin ang="5400000" scaled="0"/>
                </a:gradFill>
                <a:ea typeface="宋体" panose="02010600030101010101" pitchFamily="2" charset="-122"/>
              </a:rPr>
              <a:t>code</a:t>
            </a:r>
            <a:r>
              <a:rPr altLang="en-US" dirty="0" sz="2400" lang="zh-CN">
                <a:gradFill>
                  <a:gsLst>
                    <a:gs pos="2917">
                      <a:schemeClr val="tx1"/>
                    </a:gs>
                    <a:gs pos="30000">
                      <a:schemeClr val="tx1"/>
                    </a:gs>
                  </a:gsLst>
                  <a:lin ang="5400000" scaled="0"/>
                </a:gradFill>
                <a:ea typeface="宋体" panose="02010600030101010101" pitchFamily="2" charset="-122"/>
              </a:rPr>
              <a:t>文件夹：如果代码分成多个文件，需要写</a:t>
            </a:r>
            <a:r>
              <a:rPr altLang="zh-CN" dirty="0" sz="2400" lang="en-US">
                <a:gradFill>
                  <a:gsLst>
                    <a:gs pos="2917">
                      <a:schemeClr val="tx1"/>
                    </a:gs>
                    <a:gs pos="30000">
                      <a:schemeClr val="tx1"/>
                    </a:gs>
                  </a:gsLst>
                  <a:lin ang="5400000" scaled="0"/>
                </a:gradFill>
                <a:ea typeface="宋体" panose="02010600030101010101" pitchFamily="2" charset="-122"/>
              </a:rPr>
              <a:t>readme</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91" name="标题 4"/>
          <p:cNvSpPr>
            <a:spLocks noGrp="1"/>
          </p:cNvSpPr>
          <p:nvPr>
            <p:ph type="title"/>
          </p:nvPr>
        </p:nvSpPr>
        <p:spPr>
          <a:xfrm>
            <a:off x="152400" y="234497"/>
            <a:ext cx="10515600" cy="679904"/>
          </a:xfrm>
        </p:spPr>
        <p:txBody>
          <a:bodyPr>
            <a:normAutofit/>
          </a:bodyPr>
          <a:p>
            <a:r>
              <a:rPr altLang="en-US" dirty="0" lang="zh-CN"/>
              <a:t>基本样例：</a:t>
            </a:r>
          </a:p>
        </p:txBody>
      </p:sp>
      <p:pic>
        <p:nvPicPr>
          <p:cNvPr id="2097168" name="内容占位符 2"/>
          <p:cNvPicPr>
            <a:picLocks noChangeAspect="1" noGrp="1"/>
          </p:cNvPicPr>
          <p:nvPr>
            <p:ph idx="1"/>
          </p:nvPr>
        </p:nvPicPr>
        <p:blipFill>
          <a:blip xmlns:r="http://schemas.openxmlformats.org/officeDocument/2006/relationships" r:embed="rId1"/>
          <a:stretch>
            <a:fillRect/>
          </a:stretch>
        </p:blipFill>
        <p:spPr>
          <a:xfrm>
            <a:off x="3020785" y="3707765"/>
            <a:ext cx="2555422" cy="2371010"/>
          </a:xfrm>
        </p:spPr>
      </p:pic>
      <p:pic>
        <p:nvPicPr>
          <p:cNvPr id="2097169" name="图片 6"/>
          <p:cNvPicPr>
            <a:picLocks noChangeAspect="1"/>
          </p:cNvPicPr>
          <p:nvPr/>
        </p:nvPicPr>
        <p:blipFill>
          <a:blip xmlns:r="http://schemas.openxmlformats.org/officeDocument/2006/relationships" r:embed="rId2"/>
          <a:stretch>
            <a:fillRect/>
          </a:stretch>
        </p:blipFill>
        <p:spPr>
          <a:xfrm>
            <a:off x="6286500" y="3707764"/>
            <a:ext cx="2555422" cy="2385061"/>
          </a:xfrm>
          <a:prstGeom prst="rect"/>
        </p:spPr>
      </p:pic>
      <p:pic>
        <p:nvPicPr>
          <p:cNvPr id="2097170" name="图片 8"/>
          <p:cNvPicPr>
            <a:picLocks noChangeAspect="1"/>
          </p:cNvPicPr>
          <p:nvPr/>
        </p:nvPicPr>
        <p:blipFill>
          <a:blip xmlns:r="http://schemas.openxmlformats.org/officeDocument/2006/relationships" r:embed="rId3"/>
          <a:stretch>
            <a:fillRect/>
          </a:stretch>
        </p:blipFill>
        <p:spPr>
          <a:xfrm>
            <a:off x="3020785" y="557252"/>
            <a:ext cx="2555422" cy="2385061"/>
          </a:xfrm>
          <a:prstGeom prst="rect"/>
        </p:spPr>
      </p:pic>
      <p:pic>
        <p:nvPicPr>
          <p:cNvPr id="2097171" name="图片 12"/>
          <p:cNvPicPr>
            <a:picLocks noChangeAspect="1"/>
          </p:cNvPicPr>
          <p:nvPr/>
        </p:nvPicPr>
        <p:blipFill>
          <a:blip xmlns:r="http://schemas.openxmlformats.org/officeDocument/2006/relationships" r:embed="rId4"/>
          <a:stretch>
            <a:fillRect/>
          </a:stretch>
        </p:blipFill>
        <p:spPr>
          <a:xfrm>
            <a:off x="6286500" y="557251"/>
            <a:ext cx="2590441" cy="2385061"/>
          </a:xfrm>
          <a:prstGeom prst="rect"/>
        </p:spPr>
      </p:pic>
      <p:sp>
        <p:nvSpPr>
          <p:cNvPr id="1048692" name="文本框 13"/>
          <p:cNvSpPr txBox="1"/>
          <p:nvPr/>
        </p:nvSpPr>
        <p:spPr>
          <a:xfrm>
            <a:off x="3914416" y="2985214"/>
            <a:ext cx="768159" cy="369332"/>
          </a:xfrm>
          <a:prstGeom prst="rect"/>
          <a:noFill/>
        </p:spPr>
        <p:txBody>
          <a:bodyPr rtlCol="0" wrap="none">
            <a:spAutoFit/>
          </a:bodyPr>
          <a:p>
            <a:r>
              <a:rPr altLang="en-US" dirty="0" lang="zh-CN"/>
              <a:t>样例</a:t>
            </a:r>
            <a:r>
              <a:rPr altLang="zh-CN" dirty="0" lang="en-US"/>
              <a:t>1</a:t>
            </a:r>
            <a:endParaRPr altLang="en-US" dirty="0" lang="zh-CN"/>
          </a:p>
        </p:txBody>
      </p:sp>
      <p:sp>
        <p:nvSpPr>
          <p:cNvPr id="1048693" name="文本框 14"/>
          <p:cNvSpPr txBox="1"/>
          <p:nvPr/>
        </p:nvSpPr>
        <p:spPr>
          <a:xfrm>
            <a:off x="7180131" y="2985212"/>
            <a:ext cx="768159" cy="369332"/>
          </a:xfrm>
          <a:prstGeom prst="rect"/>
          <a:noFill/>
        </p:spPr>
        <p:txBody>
          <a:bodyPr rtlCol="0" wrap="none">
            <a:spAutoFit/>
          </a:bodyPr>
          <a:p>
            <a:r>
              <a:rPr altLang="en-US" dirty="0" lang="zh-CN"/>
              <a:t>样例</a:t>
            </a:r>
            <a:r>
              <a:rPr altLang="zh-CN" dirty="0" lang="en-US"/>
              <a:t>2</a:t>
            </a:r>
            <a:endParaRPr altLang="en-US" dirty="0" lang="zh-CN"/>
          </a:p>
        </p:txBody>
      </p:sp>
      <p:sp>
        <p:nvSpPr>
          <p:cNvPr id="1048694" name="文本框 15"/>
          <p:cNvSpPr txBox="1"/>
          <p:nvPr/>
        </p:nvSpPr>
        <p:spPr>
          <a:xfrm>
            <a:off x="3914416" y="6092825"/>
            <a:ext cx="768159" cy="369332"/>
          </a:xfrm>
          <a:prstGeom prst="rect"/>
          <a:noFill/>
        </p:spPr>
        <p:txBody>
          <a:bodyPr rtlCol="0" wrap="none">
            <a:spAutoFit/>
          </a:bodyPr>
          <a:p>
            <a:r>
              <a:rPr altLang="en-US" dirty="0" lang="zh-CN"/>
              <a:t>样例</a:t>
            </a:r>
            <a:r>
              <a:rPr altLang="zh-CN" dirty="0" lang="en-US"/>
              <a:t>3</a:t>
            </a:r>
            <a:endParaRPr altLang="en-US" dirty="0" lang="zh-CN"/>
          </a:p>
        </p:txBody>
      </p:sp>
      <p:sp>
        <p:nvSpPr>
          <p:cNvPr id="1048695" name="文本框 16"/>
          <p:cNvSpPr txBox="1"/>
          <p:nvPr/>
        </p:nvSpPr>
        <p:spPr>
          <a:xfrm>
            <a:off x="7197640" y="6092825"/>
            <a:ext cx="768159" cy="369332"/>
          </a:xfrm>
          <a:prstGeom prst="rect"/>
          <a:noFill/>
        </p:spPr>
        <p:txBody>
          <a:bodyPr rtlCol="0" wrap="none">
            <a:spAutoFit/>
          </a:bodyPr>
          <a:p>
            <a:r>
              <a:rPr altLang="en-US" dirty="0" lang="zh-CN"/>
              <a:t>样例</a:t>
            </a:r>
            <a:r>
              <a:rPr altLang="zh-CN" dirty="0" lang="en-US"/>
              <a:t>4</a:t>
            </a:r>
            <a:endParaRPr altLang="en-US" dirty="0" 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pic>
        <p:nvPicPr>
          <p:cNvPr id="2097172" name="内容占位符 7"/>
          <p:cNvPicPr>
            <a:picLocks noChangeAspect="1" noGrp="1"/>
          </p:cNvPicPr>
          <p:nvPr>
            <p:ph idx="1"/>
          </p:nvPr>
        </p:nvPicPr>
        <p:blipFill>
          <a:blip xmlns:r="http://schemas.openxmlformats.org/officeDocument/2006/relationships" r:embed="rId1"/>
          <a:stretch>
            <a:fillRect/>
          </a:stretch>
        </p:blipFill>
        <p:spPr>
          <a:xfrm>
            <a:off x="1475015" y="1704975"/>
            <a:ext cx="3733800" cy="3448050"/>
          </a:xfrm>
        </p:spPr>
      </p:pic>
      <p:pic>
        <p:nvPicPr>
          <p:cNvPr id="2097173" name="图片 9"/>
          <p:cNvPicPr>
            <a:picLocks noChangeAspect="1"/>
          </p:cNvPicPr>
          <p:nvPr/>
        </p:nvPicPr>
        <p:blipFill>
          <a:blip xmlns:r="http://schemas.openxmlformats.org/officeDocument/2006/relationships" r:embed="rId2"/>
          <a:stretch>
            <a:fillRect/>
          </a:stretch>
        </p:blipFill>
        <p:spPr>
          <a:xfrm>
            <a:off x="6538912" y="1690688"/>
            <a:ext cx="3686175" cy="3448050"/>
          </a:xfrm>
          <a:prstGeom prst="rect"/>
        </p:spPr>
      </p:pic>
      <p:sp>
        <p:nvSpPr>
          <p:cNvPr id="1048696" name="标题 4"/>
          <p:cNvSpPr>
            <a:spLocks noGrp="1"/>
          </p:cNvSpPr>
          <p:nvPr>
            <p:ph type="title"/>
          </p:nvPr>
        </p:nvSpPr>
        <p:spPr>
          <a:xfrm>
            <a:off x="152400" y="234497"/>
            <a:ext cx="10515600" cy="679904"/>
          </a:xfrm>
        </p:spPr>
        <p:txBody>
          <a:bodyPr>
            <a:normAutofit/>
          </a:bodyPr>
          <a:p>
            <a:r>
              <a:rPr altLang="en-US" dirty="0" lang="zh-CN"/>
              <a:t>挑战性样例：</a:t>
            </a:r>
          </a:p>
        </p:txBody>
      </p:sp>
      <p:sp>
        <p:nvSpPr>
          <p:cNvPr id="1048697" name="文本框 13"/>
          <p:cNvSpPr txBox="1"/>
          <p:nvPr/>
        </p:nvSpPr>
        <p:spPr>
          <a:xfrm>
            <a:off x="2957835" y="5153025"/>
            <a:ext cx="768159" cy="369332"/>
          </a:xfrm>
          <a:prstGeom prst="rect"/>
          <a:noFill/>
        </p:spPr>
        <p:txBody>
          <a:bodyPr rtlCol="0" wrap="none">
            <a:spAutoFit/>
          </a:bodyPr>
          <a:p>
            <a:r>
              <a:rPr altLang="en-US" dirty="0" lang="zh-CN"/>
              <a:t>样例</a:t>
            </a:r>
            <a:r>
              <a:rPr altLang="zh-CN" dirty="0" lang="en-US"/>
              <a:t>5</a:t>
            </a:r>
            <a:endParaRPr altLang="en-US" dirty="0" lang="zh-CN"/>
          </a:p>
        </p:txBody>
      </p:sp>
      <p:sp>
        <p:nvSpPr>
          <p:cNvPr id="1048698" name="文本框 14"/>
          <p:cNvSpPr txBox="1"/>
          <p:nvPr/>
        </p:nvSpPr>
        <p:spPr>
          <a:xfrm>
            <a:off x="7997919" y="5167312"/>
            <a:ext cx="768159" cy="369332"/>
          </a:xfrm>
          <a:prstGeom prst="rect"/>
          <a:noFill/>
        </p:spPr>
        <p:txBody>
          <a:bodyPr rtlCol="0" wrap="none">
            <a:spAutoFit/>
          </a:bodyPr>
          <a:p>
            <a:r>
              <a:rPr altLang="en-US" dirty="0" lang="zh-CN"/>
              <a:t>样例</a:t>
            </a:r>
            <a:r>
              <a:rPr altLang="zh-CN" dirty="0" lang="en-US"/>
              <a:t>6</a:t>
            </a:r>
            <a:endParaRPr altLang="en-US" dirty="0"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9" name="标题 1"/>
          <p:cNvSpPr txBox="1"/>
          <p:nvPr/>
        </p:nvSpPr>
        <p:spPr>
          <a:xfrm>
            <a:off x="838200" y="365125"/>
            <a:ext cx="10515600" cy="1325563"/>
          </a:xfrm>
          <a:prstGeom prst="rect"/>
        </p:spPr>
        <p:txBody>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altLang="en-US" kumimoji="1" lang="zh-CN"/>
              <a:t>目录</a:t>
            </a:r>
            <a:endParaRPr altLang="en-US" dirty="0" kumimoji="1" lang="zh-CN"/>
          </a:p>
        </p:txBody>
      </p:sp>
      <p:sp>
        <p:nvSpPr>
          <p:cNvPr id="1048600" name="内容占位符 2"/>
          <p:cNvSpPr txBox="1"/>
          <p:nvPr/>
        </p:nvSpPr>
        <p:spPr>
          <a:xfrm>
            <a:off x="838200" y="1466608"/>
            <a:ext cx="10515600" cy="5273963"/>
          </a:xfrm>
          <a:prstGeom prst="rect"/>
        </p:spPr>
        <p:txBody>
          <a:bodyPr>
            <a:norm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altLang="en-US" dirty="0" kumimoji="1" lang="zh-CN"/>
              <a:t>理论课回顾</a:t>
            </a:r>
            <a:endParaRPr altLang="zh-CN" dirty="0" kumimoji="1" lang="en-US"/>
          </a:p>
          <a:p>
            <a:pPr lvl="1"/>
            <a:r>
              <a:rPr altLang="en-US" dirty="0" kumimoji="1" lang="zh-CN"/>
              <a:t>启发式搜索</a:t>
            </a:r>
            <a:endParaRPr altLang="zh-CN" dirty="0" kumimoji="1" lang="en-US"/>
          </a:p>
          <a:p>
            <a:pPr lvl="1"/>
            <a:r>
              <a:rPr altLang="zh-CN" dirty="0" kumimoji="1" lang="en-US"/>
              <a:t>A*</a:t>
            </a:r>
          </a:p>
          <a:p>
            <a:pPr lvl="1"/>
            <a:r>
              <a:rPr altLang="zh-CN" dirty="0" kumimoji="1" lang="en-US"/>
              <a:t>A*</a:t>
            </a:r>
            <a:r>
              <a:rPr altLang="en-US" dirty="0" kumimoji="1" lang="zh-CN"/>
              <a:t>的性质</a:t>
            </a:r>
            <a:endParaRPr altLang="zh-CN" dirty="0" kumimoji="1" lang="en-US"/>
          </a:p>
          <a:p>
            <a:pPr lvl="1"/>
            <a:r>
              <a:rPr altLang="zh-CN" dirty="0" kumimoji="1" lang="en-US"/>
              <a:t>IDA*</a:t>
            </a:r>
          </a:p>
          <a:p>
            <a:pPr lvl="1"/>
            <a:r>
              <a:rPr altLang="en-US" dirty="0" kumimoji="1" lang="zh-CN"/>
              <a:t>启发式函数设计</a:t>
            </a:r>
            <a:endParaRPr altLang="zh-CN" dirty="0" kumimoji="1" lang="en-US"/>
          </a:p>
          <a:p>
            <a:pPr lvl="1"/>
            <a:endParaRPr altLang="zh-CN" dirty="0" kumimoji="1" lang="en-US"/>
          </a:p>
          <a:p>
            <a:r>
              <a:rPr altLang="en-US" dirty="0" kumimoji="1" lang="zh-CN"/>
              <a:t>实验任务</a:t>
            </a:r>
          </a:p>
          <a:p>
            <a:endParaRPr altLang="en-US" dirty="0" kumimoji="1"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9" name="矩形 4"/>
          <p:cNvSpPr/>
          <p:nvPr/>
        </p:nvSpPr>
        <p:spPr>
          <a:xfrm flipV="1">
            <a:off x="-15240" y="6786245"/>
            <a:ext cx="12191365" cy="76200"/>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0" name="菱形 2"/>
          <p:cNvSpPr/>
          <p:nvPr/>
        </p:nvSpPr>
        <p:spPr>
          <a:xfrm>
            <a:off x="2869565" y="1980565"/>
            <a:ext cx="2158365" cy="2158365"/>
          </a:xfrm>
          <a:prstGeom prst="diamond"/>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1" name="菱形 3"/>
          <p:cNvSpPr/>
          <p:nvPr/>
        </p:nvSpPr>
        <p:spPr>
          <a:xfrm>
            <a:off x="2371725" y="1980565"/>
            <a:ext cx="2158365" cy="2158365"/>
          </a:xfrm>
          <a:prstGeom prst="diamond"/>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2" name="矩形 84"/>
          <p:cNvSpPr/>
          <p:nvPr/>
        </p:nvSpPr>
        <p:spPr>
          <a:xfrm>
            <a:off x="5126355" y="2437765"/>
            <a:ext cx="4964430" cy="98806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r>
              <a:rPr altLang="en-US" dirty="0" sz="3600" lang="zh-CN">
                <a:solidFill>
                  <a:schemeClr val="tx1">
                    <a:lumMod val="65000"/>
                    <a:lumOff val="35000"/>
                  </a:schemeClr>
                </a:solidFill>
                <a:latin typeface="黑体" panose="02010609060101010101" charset="-122"/>
                <a:ea typeface="黑体" panose="02010609060101010101" charset="-122"/>
              </a:rPr>
              <a:t>启发式搜索策略 </a:t>
            </a:r>
            <a:r>
              <a:rPr altLang="en-US" dirty="0" sz="2400" lang="zh-CN">
                <a:solidFill>
                  <a:schemeClr val="tx1">
                    <a:lumMod val="65000"/>
                    <a:lumOff val="35000"/>
                  </a:schemeClr>
                </a:solidFill>
                <a:latin typeface="华文中宋" panose="02010600040101010101" charset="-122"/>
                <a:ea typeface="华文中宋" panose="02010600040101010101" charset="-122"/>
              </a:rPr>
              <a:t> </a:t>
            </a:r>
            <a:endParaRPr altLang="zh-CN" dirty="0" sz="2400" lang="en-US">
              <a:solidFill>
                <a:schemeClr val="tx1">
                  <a:lumMod val="65000"/>
                  <a:lumOff val="35000"/>
                </a:schemeClr>
              </a:solidFill>
              <a:latin typeface="华文中宋" panose="02010600040101010101" charset="-122"/>
              <a:ea typeface="华文中宋" panose="02010600040101010101" charset="-122"/>
            </a:endParaRPr>
          </a:p>
        </p:txBody>
      </p:sp>
      <p:sp>
        <p:nvSpPr>
          <p:cNvPr id="1048613" name="文本框 9"/>
          <p:cNvSpPr txBox="1"/>
          <p:nvPr/>
        </p:nvSpPr>
        <p:spPr>
          <a:xfrm>
            <a:off x="2961640" y="2406015"/>
            <a:ext cx="1805940" cy="1109979"/>
          </a:xfrm>
          <a:prstGeom prst="rect"/>
          <a:noFill/>
        </p:spPr>
        <p:txBody>
          <a:bodyPr bIns="34290" lIns="68580" rIns="68580" rtlCol="0" tIns="34290" wrap="square">
            <a:spAutoFit/>
          </a:bodyPr>
          <a:p>
            <a:pPr algn="l">
              <a:lnSpc>
                <a:spcPct val="130000"/>
              </a:lnSpc>
            </a:pPr>
            <a:r>
              <a:rPr altLang="zh-CN" dirty="0" sz="5400" lang="en-US">
                <a:solidFill>
                  <a:schemeClr val="bg1"/>
                </a:solidFill>
                <a:latin typeface="华文中宋" panose="02010600040101010101" charset="-122"/>
                <a:ea typeface="华文中宋" panose="02010600040101010101" charset="-122"/>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文本占位符 4"/>
          <p:cNvSpPr>
            <a:spLocks noGrp="1"/>
          </p:cNvSpPr>
          <p:nvPr/>
        </p:nvSpPr>
        <p:spPr>
          <a:xfrm>
            <a:off x="289560" y="3060065"/>
            <a:ext cx="11435715" cy="3383281"/>
          </a:xfrm>
          <a:prstGeom prst="rect"/>
        </p:spPr>
        <p:txBody>
          <a:bodyPr bIns="91440" lIns="146304" rIns="146304" rtlCol="0" tIns="91440" vert="horz" wrap="square">
            <a:spAutoFit/>
          </a:bodyPr>
          <a:lstStyle>
            <a:lvl1pPr algn="l" defTabSz="913765" eaLnBrk="1" fontAlgn="auto" hangingPunct="1" indent="-281940" latinLnBrk="0" marL="281940" marR="0" rtl="0">
              <a:lnSpc>
                <a:spcPct val="90000"/>
              </a:lnSpc>
              <a:spcBef>
                <a:spcPts val="1200"/>
              </a:spcBef>
              <a:spcAft>
                <a:spcPts val="0"/>
              </a:spcAft>
              <a:buClr>
                <a:schemeClr val="tx1"/>
              </a:buClr>
              <a:buSzPct val="90000"/>
              <a:buFont typeface="Arial" panose="020B0604020202020204" pitchFamily="34" charset="0"/>
              <a:buChar char="•"/>
              <a:defRPr baseline="0" sz="3135" kern="1200" spc="0">
                <a:gradFill>
                  <a:gsLst>
                    <a:gs pos="1250">
                      <a:schemeClr val="tx1"/>
                    </a:gs>
                    <a:gs pos="100000">
                      <a:schemeClr val="tx1"/>
                    </a:gs>
                  </a:gsLst>
                  <a:lin ang="5400000" scaled="0"/>
                </a:gradFill>
                <a:latin typeface="+mj-lt"/>
                <a:ea typeface="+mn-ea"/>
                <a:cs typeface="+mn-cs"/>
              </a:defRPr>
            </a:lvl1pPr>
            <a:lvl2pPr algn="l" defTabSz="913765" eaLnBrk="1" fontAlgn="auto" hangingPunct="1" indent="-228600" latinLnBrk="0" marL="520700" marR="0" rtl="0">
              <a:lnSpc>
                <a:spcPct val="90000"/>
              </a:lnSpc>
              <a:spcBef>
                <a:spcPct val="20000"/>
              </a:spcBef>
              <a:spcAft>
                <a:spcPts val="0"/>
              </a:spcAft>
              <a:buClrTx/>
              <a:buSzPct val="90000"/>
              <a:buFont typeface="Wingdings" panose="05000000000000000000" pitchFamily="2" charset="2"/>
              <a:buChar char="§"/>
              <a:defRPr baseline="0" sz="2355" kern="1200" spc="0">
                <a:gradFill>
                  <a:gsLst>
                    <a:gs pos="1250">
                      <a:schemeClr val="tx1"/>
                    </a:gs>
                    <a:gs pos="100000">
                      <a:schemeClr val="tx1"/>
                    </a:gs>
                  </a:gsLst>
                  <a:lin ang="5400000" scaled="0"/>
                </a:gradFill>
                <a:latin typeface="+mn-lt"/>
                <a:ea typeface="+mn-ea"/>
                <a:cs typeface="+mn-cs"/>
              </a:defRPr>
            </a:lvl2pPr>
            <a:lvl3pPr algn="l" eaLnBrk="1" fontAlgn="auto" hangingPunct="1" indent="-165100" latinLnBrk="0" marL="685800" marR="0" rtl="0">
              <a:lnSpc>
                <a:spcPct val="90000"/>
              </a:lnSpc>
              <a:spcBef>
                <a:spcPct val="20000"/>
              </a:spcBef>
              <a:spcAft>
                <a:spcPts val="0"/>
              </a:spcAft>
              <a:buClrTx/>
              <a:buSzPct val="90000"/>
              <a:buFont typeface="Wingdings" panose="05000000000000000000" pitchFamily="2" charset="2"/>
              <a:buChar char="§"/>
              <a:defRPr baseline="0" sz="1960" kern="1200" spc="0">
                <a:gradFill>
                  <a:gsLst>
                    <a:gs pos="1250">
                      <a:schemeClr val="tx1"/>
                    </a:gs>
                    <a:gs pos="100000">
                      <a:schemeClr val="tx1"/>
                    </a:gs>
                  </a:gsLst>
                  <a:lin ang="5400000" scaled="0"/>
                </a:gradFill>
                <a:latin typeface="+mn-lt"/>
                <a:ea typeface="+mn-ea"/>
                <a:cs typeface="+mn-cs"/>
              </a:defRPr>
            </a:lvl3pPr>
            <a:lvl4pPr algn="l" defTabSz="913765" eaLnBrk="1" fontAlgn="auto" hangingPunct="1" indent="-177800" latinLnBrk="0" marL="8636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4pPr>
            <a:lvl5pPr algn="l" eaLnBrk="1" fontAlgn="auto" hangingPunct="1" indent="-165100" latinLnBrk="0" marL="10287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5pPr>
            <a:lvl6pPr algn="l" defTabSz="913765" eaLnBrk="1" hangingPunct="1" indent="-228600" latinLnBrk="0" marL="2514600" rtl="0">
              <a:spcBef>
                <a:spcPct val="20000"/>
              </a:spcBef>
              <a:buFont typeface="Arial" panose="020B0604020202020204" pitchFamily="34" charset="0"/>
              <a:buChar char="•"/>
              <a:defRPr sz="1960" kern="1200">
                <a:solidFill>
                  <a:schemeClr val="tx1"/>
                </a:solidFill>
                <a:latin typeface="+mn-lt"/>
                <a:ea typeface="+mn-ea"/>
                <a:cs typeface="+mn-cs"/>
              </a:defRPr>
            </a:lvl6pPr>
            <a:lvl7pPr algn="l" defTabSz="913765" eaLnBrk="1" hangingPunct="1" indent="-228600" latinLnBrk="0" marL="2971800" rtl="0">
              <a:spcBef>
                <a:spcPct val="20000"/>
              </a:spcBef>
              <a:buFont typeface="Arial" panose="020B0604020202020204" pitchFamily="34" charset="0"/>
              <a:buChar char="•"/>
              <a:defRPr sz="1960" kern="1200">
                <a:solidFill>
                  <a:schemeClr val="tx1"/>
                </a:solidFill>
                <a:latin typeface="+mn-lt"/>
                <a:ea typeface="+mn-ea"/>
                <a:cs typeface="+mn-cs"/>
              </a:defRPr>
            </a:lvl7pPr>
            <a:lvl8pPr algn="l" defTabSz="913765" eaLnBrk="1" hangingPunct="1" indent="-228600" latinLnBrk="0" marL="3429000" rtl="0">
              <a:spcBef>
                <a:spcPct val="20000"/>
              </a:spcBef>
              <a:buFont typeface="Arial" panose="020B0604020202020204" pitchFamily="34" charset="0"/>
              <a:buChar char="•"/>
              <a:defRPr sz="1960" kern="1200">
                <a:solidFill>
                  <a:schemeClr val="tx1"/>
                </a:solidFill>
                <a:latin typeface="+mn-lt"/>
                <a:ea typeface="+mn-ea"/>
                <a:cs typeface="+mn-cs"/>
              </a:defRPr>
            </a:lvl8pPr>
            <a:lvl9pPr algn="l" defTabSz="913765" eaLnBrk="1" hangingPunct="1" indent="-228600" latinLnBrk="0" marL="3886200" rtl="0">
              <a:spcBef>
                <a:spcPct val="20000"/>
              </a:spcBef>
              <a:buFont typeface="Arial" panose="020B0604020202020204" pitchFamily="34" charset="0"/>
              <a:buChar char="•"/>
              <a:defRPr sz="1960" kern="1200">
                <a:solidFill>
                  <a:schemeClr val="tx1"/>
                </a:solidFill>
                <a:latin typeface="+mn-lt"/>
                <a:ea typeface="+mn-ea"/>
                <a:cs typeface="+mn-cs"/>
              </a:defRPr>
            </a:lvl9pPr>
          </a:lstStyle>
          <a:p>
            <a:pPr indent="0">
              <a:lnSpc>
                <a:spcPct val="150000"/>
              </a:lnSpc>
              <a:buFont typeface="Wingdings" panose="05000000000000000000" charset="0"/>
              <a:buChar char=""/>
            </a:pPr>
            <a:r>
              <a:rPr altLang="en-US" dirty="0" sz="2000" lang="zh-CN">
                <a:latin typeface="微软雅黑" panose="020B0503020204020204" charset="-122"/>
                <a:ea typeface="微软雅黑" panose="020B0503020204020204" charset="-122"/>
                <a:cs typeface="微软雅黑" panose="020B0503020204020204" charset="-122"/>
              </a:rPr>
              <a:t>无信息搜索对所有的可能路径节点一视同仁，而启发式搜索可以指导搜索向最有希望的方向前进</a:t>
            </a:r>
          </a:p>
          <a:p>
            <a:pPr indent="0">
              <a:lnSpc>
                <a:spcPct val="150000"/>
              </a:lnSpc>
              <a:buFont typeface="Wingdings" panose="05000000000000000000" charset="0"/>
              <a:buChar char=""/>
            </a:pPr>
            <a:r>
              <a:rPr altLang="en-US" dirty="0" sz="2000" lang="zh-CN">
                <a:latin typeface="微软雅黑" panose="020B0503020204020204" charset="-122"/>
                <a:ea typeface="微软雅黑" panose="020B0503020204020204" charset="-122"/>
                <a:cs typeface="微软雅黑" panose="020B0503020204020204" charset="-122"/>
              </a:rPr>
              <a:t>如何评估一个节点的重要性？ </a:t>
            </a:r>
            <a:r>
              <a:rPr altLang="zh-CN" dirty="0" sz="2000" lang="en-US">
                <a:latin typeface="微软雅黑" panose="020B0503020204020204" charset="-122"/>
                <a:ea typeface="微软雅黑" panose="020B0503020204020204" charset="-122"/>
                <a:cs typeface="微软雅黑" panose="020B0503020204020204" charset="-122"/>
              </a:rPr>
              <a:t>- </a:t>
            </a:r>
            <a:r>
              <a:rPr altLang="en-US" dirty="0" sz="2000" lang="zh-CN">
                <a:latin typeface="微软雅黑" panose="020B0503020204020204" charset="-122"/>
                <a:ea typeface="微软雅黑" panose="020B0503020204020204" charset="-122"/>
                <a:cs typeface="微软雅黑" panose="020B0503020204020204" charset="-122"/>
              </a:rPr>
              <a:t>估价函数</a:t>
            </a:r>
          </a:p>
          <a:p>
            <a:pPr indent="0" marL="0">
              <a:lnSpc>
                <a:spcPct val="150000"/>
              </a:lnSpc>
              <a:buFont typeface="Wingdings" panose="05000000000000000000" charset="0"/>
              <a:buNone/>
            </a:pPr>
            <a:r>
              <a:rPr altLang="en-US" dirty="0" sz="2000" lang="zh-CN">
                <a:latin typeface="微软雅黑" panose="020B0503020204020204" charset="-122"/>
                <a:ea typeface="微软雅黑" panose="020B0503020204020204" charset="-122"/>
                <a:cs typeface="微软雅黑" panose="020B0503020204020204" charset="-122"/>
              </a:rPr>
              <a:t>                                                    </a:t>
            </a:r>
          </a:p>
          <a:p>
            <a:pPr indent="0" marL="0">
              <a:lnSpc>
                <a:spcPct val="150000"/>
              </a:lnSpc>
              <a:buFont typeface="Wingdings" panose="05000000000000000000" charset="0"/>
              <a:buNone/>
            </a:pPr>
            <a:r>
              <a:rPr altLang="zh-CN" dirty="0" sz="2000" lang="en-US">
                <a:latin typeface="微软雅黑" panose="020B0503020204020204" charset="-122"/>
                <a:ea typeface="微软雅黑" panose="020B0503020204020204" charset="-122"/>
                <a:cs typeface="微软雅黑" panose="020B0503020204020204" charset="-122"/>
              </a:rPr>
              <a:t>    </a:t>
            </a:r>
            <a:r>
              <a:rPr altLang="en-US" dirty="0" sz="2000" lang="zh-CN">
                <a:latin typeface="微软雅黑" panose="020B0503020204020204" charset="-122"/>
                <a:ea typeface="微软雅黑" panose="020B0503020204020204" charset="-122"/>
                <a:cs typeface="微软雅黑" panose="020B0503020204020204" charset="-122"/>
              </a:rPr>
              <a:t>其中</a:t>
            </a:r>
            <a:r>
              <a:rPr altLang="zh-CN" dirty="0" sz="2000" lang="en-US">
                <a:latin typeface="微软雅黑" panose="020B0503020204020204" charset="-122"/>
                <a:ea typeface="微软雅黑" panose="020B0503020204020204" charset="-122"/>
                <a:cs typeface="微软雅黑" panose="020B0503020204020204" charset="-122"/>
              </a:rPr>
              <a:t>g(x)</a:t>
            </a:r>
            <a:r>
              <a:rPr altLang="en-US" dirty="0" sz="2000" lang="zh-CN">
                <a:latin typeface="微软雅黑" panose="020B0503020204020204" charset="-122"/>
                <a:ea typeface="微软雅黑" panose="020B0503020204020204" charset="-122"/>
                <a:cs typeface="微软雅黑" panose="020B0503020204020204" charset="-122"/>
              </a:rPr>
              <a:t>是从初始节点到节点</a:t>
            </a:r>
            <a:r>
              <a:rPr altLang="zh-CN" dirty="0" sz="2000" lang="en-US">
                <a:latin typeface="微软雅黑" panose="020B0503020204020204" charset="-122"/>
                <a:ea typeface="微软雅黑" panose="020B0503020204020204" charset="-122"/>
                <a:cs typeface="微软雅黑" panose="020B0503020204020204" charset="-122"/>
              </a:rPr>
              <a:t>x</a:t>
            </a:r>
            <a:r>
              <a:rPr altLang="en-US" dirty="0" sz="2000" lang="zh-CN">
                <a:latin typeface="微软雅黑" panose="020B0503020204020204" charset="-122"/>
                <a:ea typeface="微软雅黑" panose="020B0503020204020204" charset="-122"/>
                <a:cs typeface="微软雅黑" panose="020B0503020204020204" charset="-122"/>
              </a:rPr>
              <a:t>付出的实际代价；而</a:t>
            </a:r>
            <a:r>
              <a:rPr altLang="zh-CN" dirty="0" sz="2000" lang="en-US">
                <a:latin typeface="微软雅黑" panose="020B0503020204020204" charset="-122"/>
                <a:ea typeface="微软雅黑" panose="020B0503020204020204" charset="-122"/>
                <a:cs typeface="微软雅黑" panose="020B0503020204020204" charset="-122"/>
              </a:rPr>
              <a:t>h(x) </a:t>
            </a:r>
            <a:r>
              <a:rPr altLang="en-US" dirty="0" sz="2000" lang="zh-CN">
                <a:latin typeface="微软雅黑" panose="020B0503020204020204" charset="-122"/>
                <a:ea typeface="微软雅黑" panose="020B0503020204020204" charset="-122"/>
                <a:cs typeface="微软雅黑" panose="020B0503020204020204" charset="-122"/>
              </a:rPr>
              <a:t>是从节点</a:t>
            </a:r>
            <a:r>
              <a:rPr altLang="zh-CN" dirty="0" sz="2000" lang="en-US">
                <a:latin typeface="微软雅黑" panose="020B0503020204020204" charset="-122"/>
                <a:ea typeface="微软雅黑" panose="020B0503020204020204" charset="-122"/>
                <a:cs typeface="微软雅黑" panose="020B0503020204020204" charset="-122"/>
              </a:rPr>
              <a:t>x</a:t>
            </a:r>
            <a:r>
              <a:rPr altLang="en-US" dirty="0" sz="2000" lang="zh-CN">
                <a:latin typeface="微软雅黑" panose="020B0503020204020204" charset="-122"/>
                <a:ea typeface="微软雅黑" panose="020B0503020204020204" charset="-122"/>
                <a:cs typeface="微软雅黑" panose="020B0503020204020204" charset="-122"/>
              </a:rPr>
              <a:t>到目标节点的最优路径的估计代价。</a:t>
            </a:r>
            <a:r>
              <a:rPr altLang="zh-CN" dirty="0" sz="2000" lang="en-US">
                <a:latin typeface="微软雅黑" panose="020B0503020204020204" charset="-122"/>
                <a:ea typeface="微软雅黑" panose="020B0503020204020204" charset="-122"/>
                <a:cs typeface="微软雅黑" panose="020B0503020204020204" charset="-122"/>
              </a:rPr>
              <a:t>h(x)</a:t>
            </a:r>
            <a:r>
              <a:rPr altLang="en-US" dirty="0" sz="2000" lang="zh-CN">
                <a:latin typeface="微软雅黑" panose="020B0503020204020204" charset="-122"/>
                <a:ea typeface="微软雅黑" panose="020B0503020204020204" charset="-122"/>
                <a:cs typeface="微软雅黑" panose="020B0503020204020204" charset="-122"/>
              </a:rPr>
              <a:t>建模了启发式搜索问题中的启发信息，是算法的关键。启发式函数的设计非常重要，合理的定义才能让搜索算法找到一个最优的问题解。</a:t>
            </a:r>
            <a:r>
              <a:rPr altLang="zh-CN" dirty="0" sz="2000" lang="en-US">
                <a:latin typeface="微软雅黑" panose="020B0503020204020204" charset="-122"/>
                <a:ea typeface="微软雅黑" panose="020B0503020204020204" charset="-122"/>
                <a:cs typeface="微软雅黑" panose="020B0503020204020204" charset="-122"/>
              </a:rPr>
              <a:t>  </a:t>
            </a:r>
            <a:endParaRPr altLang="zh-CN" b="1" dirty="0" sz="2000" lang="en-US">
              <a:latin typeface="微软雅黑" panose="020B0503020204020204" charset="-122"/>
              <a:ea typeface="微软雅黑" panose="020B0503020204020204" charset="-122"/>
              <a:cs typeface="微软雅黑" panose="020B0503020204020204" charset="-122"/>
            </a:endParaRPr>
          </a:p>
        </p:txBody>
      </p:sp>
      <p:sp>
        <p:nvSpPr>
          <p:cNvPr id="1048615" name="矩形 2"/>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6"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
        <p:nvSpPr>
          <p:cNvPr id="1048617" name="矩形 4"/>
          <p:cNvSpPr/>
          <p:nvPr/>
        </p:nvSpPr>
        <p:spPr>
          <a:xfrm flipV="1">
            <a:off x="-15240" y="6786245"/>
            <a:ext cx="12191365" cy="76200"/>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8" name="标题 1"/>
          <p:cNvSpPr>
            <a:spLocks noGrp="1"/>
          </p:cNvSpPr>
          <p:nvPr>
            <p:ph type="title"/>
          </p:nvPr>
        </p:nvSpPr>
        <p:spPr>
          <a:xfrm>
            <a:off x="1435100" y="636905"/>
            <a:ext cx="9144000" cy="676275"/>
          </a:xfrm>
        </p:spPr>
        <p:txBody>
          <a:bodyPr/>
          <a:p>
            <a:r>
              <a:rPr altLang="en-US" sz="3200" lang="zh-CN">
                <a:latin typeface="微软雅黑" panose="020B0503020204020204" charset="-122"/>
                <a:ea typeface="微软雅黑" panose="020B0503020204020204" charset="-122"/>
              </a:rPr>
              <a:t>启发式搜索</a:t>
            </a:r>
          </a:p>
        </p:txBody>
      </p:sp>
      <p:sp>
        <p:nvSpPr>
          <p:cNvPr id="1048619" name="文本占位符 5"/>
          <p:cNvSpPr>
            <a:spLocks noGrp="1"/>
          </p:cNvSpPr>
          <p:nvPr>
            <p:ph type="body" sz="quarter" idx="10"/>
          </p:nvPr>
        </p:nvSpPr>
        <p:spPr>
          <a:xfrm>
            <a:off x="289560" y="1416685"/>
            <a:ext cx="11435715" cy="956945"/>
          </a:xfrm>
        </p:spPr>
        <p:txBody>
          <a:bodyPr wrap="square">
            <a:noAutofit/>
          </a:bodyPr>
          <a:p>
            <a:pPr fontAlgn="auto" indent="0" marL="0">
              <a:lnSpc>
                <a:spcPct val="150000"/>
              </a:lnSpc>
              <a:buNone/>
            </a:pPr>
            <a:r>
              <a:rPr altLang="en-US" b="1" dirty="0" sz="2400" lang="zh-CN">
                <a:solidFill>
                  <a:schemeClr val="tx1"/>
                </a:solidFill>
                <a:latin typeface="微软雅黑" panose="020B0503020204020204" charset="-122"/>
                <a:ea typeface="微软雅黑" panose="020B0503020204020204" charset="-122"/>
              </a:rPr>
              <a:t>启发式搜索又叫有信息的搜索，它利用问题所拥有的启发信息来引导搜索，达到减少搜索范围，降低问题复杂度的目的。</a:t>
            </a:r>
          </a:p>
        </p:txBody>
      </p:sp>
      <p:graphicFrame>
        <p:nvGraphicFramePr>
          <p:cNvPr id="4194304" name="对象 7">
            <a:hlinkClick r:id="" action="ppaction://ole?verb=0"/>
          </p:cNvPr>
          <p:cNvGraphicFramePr>
            <a:graphicFrameLocks noChangeAspect="1"/>
          </p:cNvGraphicFramePr>
          <p:nvPr/>
        </p:nvGraphicFramePr>
        <p:xfrm>
          <a:off x="4723130" y="4375785"/>
          <a:ext cx="2343785" cy="407670"/>
        </p:xfrm>
        <a:graphic>
          <a:graphicData uri="http://schemas.openxmlformats.org/presentationml/2006/ole">
            <mc:AlternateContent xmlns:mc="http://schemas.openxmlformats.org/markup-compatibility/2006">
              <mc:Choice xmlns:v="urn:schemas-microsoft-com:vml" Requires="v">
                <p:oleObj r:id="rId1" spid="_x0000_s1106" imgH="203200" imgW="1168400" progId="Equation.KSEE3">
                  <p:embed/>
                </p:oleObj>
              </mc:Choice>
              <mc:Fallback>
                <p:oleObj r:id="rId1" spid="" imgH="203200" imgW="1168400" progId="Equation.KSEE3">
                  <p:embed/>
                  <p:pic>
                    <p:nvPicPr>
                      <p:cNvPr id="2097153" name="对象 7">
                        <a:hlinkClick r:id="" action="ppaction://ole?verb=0"/>
                      </p:cNvPr>
                      <p:cNvPicPr>
                        <a:picLocks/>
                      </p:cNvPicPr>
                      <p:nvPr/>
                    </p:nvPicPr>
                    <p:blipFill>
                      <a:blip xmlns:r="http://schemas.openxmlformats.org/officeDocument/2006/relationships" r:embed="rId2"/>
                      <a:stretch>
                        <a:fillRect/>
                      </a:stretch>
                    </p:blipFill>
                    <p:spPr>
                      <a:xfrm>
                        <a:off x="4723130" y="4375785"/>
                        <a:ext cx="2343785" cy="407670"/>
                      </a:xfrm>
                      <a:prstGeom prst="rec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矩形 2"/>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1"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
        <p:nvSpPr>
          <p:cNvPr id="1048622" name="矩形 4"/>
          <p:cNvSpPr/>
          <p:nvPr/>
        </p:nvSpPr>
        <p:spPr>
          <a:xfrm flipV="1">
            <a:off x="-15240" y="6786245"/>
            <a:ext cx="12191365" cy="76200"/>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3" name="标题 1"/>
          <p:cNvSpPr>
            <a:spLocks noGrp="1"/>
          </p:cNvSpPr>
          <p:nvPr>
            <p:ph type="title"/>
          </p:nvPr>
        </p:nvSpPr>
        <p:spPr>
          <a:xfrm>
            <a:off x="3837940" y="966470"/>
            <a:ext cx="4298950" cy="603885"/>
          </a:xfrm>
        </p:spPr>
        <p:txBody>
          <a:bodyPr>
            <a:normAutofit/>
          </a:bodyPr>
          <a:p>
            <a:r>
              <a:rPr altLang="zh-CN" sz="3200">
                <a:latin typeface="微软雅黑" panose="020B0503020204020204" charset="-122"/>
                <a:ea typeface="微软雅黑" panose="020B0503020204020204" charset="-122"/>
                <a:cs typeface="微软雅黑" panose="020B0503020204020204" charset="-122"/>
              </a:rPr>
              <a:t>A* </a:t>
            </a:r>
            <a:r>
              <a:rPr altLang="en-US" sz="3200" lang="zh-CN">
                <a:latin typeface="微软雅黑" panose="020B0503020204020204" charset="-122"/>
                <a:ea typeface="微软雅黑" panose="020B0503020204020204" charset="-122"/>
                <a:cs typeface="微软雅黑" panose="020B0503020204020204" charset="-122"/>
              </a:rPr>
              <a:t>搜索算法</a:t>
            </a:r>
          </a:p>
        </p:txBody>
      </p:sp>
      <p:sp>
        <p:nvSpPr>
          <p:cNvPr id="1048624" name="文本占位符 5"/>
          <p:cNvSpPr>
            <a:spLocks noGrp="1"/>
          </p:cNvSpPr>
          <p:nvPr>
            <p:ph type="body" sz="quarter" idx="10"/>
          </p:nvPr>
        </p:nvSpPr>
        <p:spPr>
          <a:xfrm>
            <a:off x="396875" y="1794510"/>
            <a:ext cx="11435715" cy="573405"/>
          </a:xfrm>
        </p:spPr>
        <p:txBody>
          <a:bodyPr wrap="square"/>
          <a:p>
            <a:pPr indent="0" marL="0">
              <a:buNone/>
            </a:pPr>
            <a:r>
              <a:rPr altLang="zh-CN" b="1" dirty="0" sz="2400" lang="en-US">
                <a:solidFill>
                  <a:schemeClr val="tx1"/>
                </a:solidFill>
                <a:latin typeface="微软雅黑" panose="020B0503020204020204" charset="-122"/>
                <a:ea typeface="微软雅黑" panose="020B0503020204020204" charset="-122"/>
                <a:cs typeface="微软雅黑" panose="020B0503020204020204" charset="-122"/>
              </a:rPr>
              <a:t>A*</a:t>
            </a:r>
            <a:r>
              <a:rPr altLang="en-US" b="1" dirty="0" sz="2400" lang="zh-CN">
                <a:solidFill>
                  <a:schemeClr val="tx1"/>
                </a:solidFill>
                <a:latin typeface="微软雅黑" panose="020B0503020204020204" charset="-122"/>
                <a:ea typeface="微软雅黑" panose="020B0503020204020204" charset="-122"/>
                <a:cs typeface="微软雅黑" panose="020B0503020204020204" charset="-122"/>
              </a:rPr>
              <a:t>算法可以看作是</a:t>
            </a:r>
            <a:r>
              <a:rPr altLang="zh-CN" b="1" dirty="0" sz="2400" lang="en-US">
                <a:solidFill>
                  <a:schemeClr val="tx1"/>
                </a:solidFill>
                <a:latin typeface="微软雅黑" panose="020B0503020204020204" charset="-122"/>
                <a:ea typeface="微软雅黑" panose="020B0503020204020204" charset="-122"/>
                <a:cs typeface="微软雅黑" panose="020B0503020204020204" charset="-122"/>
              </a:rPr>
              <a:t>BFS</a:t>
            </a:r>
            <a:r>
              <a:rPr altLang="en-US" b="1" dirty="0" sz="2400" lang="zh-CN">
                <a:solidFill>
                  <a:schemeClr val="tx1"/>
                </a:solidFill>
                <a:latin typeface="微软雅黑" panose="020B0503020204020204" charset="-122"/>
                <a:ea typeface="微软雅黑" panose="020B0503020204020204" charset="-122"/>
                <a:cs typeface="微软雅黑" panose="020B0503020204020204" charset="-122"/>
              </a:rPr>
              <a:t>算法的升级版，在原有的</a:t>
            </a:r>
            <a:r>
              <a:rPr altLang="zh-CN" b="1" dirty="0" sz="2400" lang="en-US">
                <a:solidFill>
                  <a:schemeClr val="tx1"/>
                </a:solidFill>
                <a:latin typeface="微软雅黑" panose="020B0503020204020204" charset="-122"/>
                <a:ea typeface="微软雅黑" panose="020B0503020204020204" charset="-122"/>
                <a:cs typeface="微软雅黑" panose="020B0503020204020204" charset="-122"/>
              </a:rPr>
              <a:t>BFS</a:t>
            </a:r>
            <a:r>
              <a:rPr altLang="en-US" b="1" dirty="0" sz="2400" lang="zh-CN">
                <a:solidFill>
                  <a:schemeClr val="tx1"/>
                </a:solidFill>
                <a:latin typeface="微软雅黑" panose="020B0503020204020204" charset="-122"/>
                <a:ea typeface="微软雅黑" panose="020B0503020204020204" charset="-122"/>
                <a:cs typeface="微软雅黑" panose="020B0503020204020204" charset="-122"/>
              </a:rPr>
              <a:t>算法的基础上加入了启发式信息。</a:t>
            </a:r>
          </a:p>
        </p:txBody>
      </p:sp>
      <p:sp>
        <p:nvSpPr>
          <p:cNvPr id="1048625" name="文本占位符 4"/>
          <p:cNvSpPr>
            <a:spLocks noGrp="1"/>
          </p:cNvSpPr>
          <p:nvPr/>
        </p:nvSpPr>
        <p:spPr>
          <a:xfrm>
            <a:off x="269875" y="2592070"/>
            <a:ext cx="11435715" cy="3992880"/>
          </a:xfrm>
          <a:prstGeom prst="rect"/>
        </p:spPr>
        <p:txBody>
          <a:bodyPr bIns="91440" lIns="146304" rIns="146304" rtlCol="0" tIns="91440" vert="horz" wrap="square">
            <a:spAutoFit/>
          </a:bodyPr>
          <a:lstStyle>
            <a:lvl1pPr algn="l" defTabSz="913765" eaLnBrk="1" fontAlgn="auto" hangingPunct="1" indent="-281940" latinLnBrk="0" marL="281940" marR="0" rtl="0">
              <a:lnSpc>
                <a:spcPct val="90000"/>
              </a:lnSpc>
              <a:spcBef>
                <a:spcPts val="1200"/>
              </a:spcBef>
              <a:spcAft>
                <a:spcPts val="0"/>
              </a:spcAft>
              <a:buClr>
                <a:schemeClr val="tx1"/>
              </a:buClr>
              <a:buSzPct val="90000"/>
              <a:buFont typeface="Arial" panose="020B0604020202020204" pitchFamily="34" charset="0"/>
              <a:buChar char="•"/>
              <a:defRPr baseline="0" sz="3135" kern="1200" spc="0">
                <a:gradFill>
                  <a:gsLst>
                    <a:gs pos="1250">
                      <a:schemeClr val="tx1"/>
                    </a:gs>
                    <a:gs pos="100000">
                      <a:schemeClr val="tx1"/>
                    </a:gs>
                  </a:gsLst>
                  <a:lin ang="5400000" scaled="0"/>
                </a:gradFill>
                <a:latin typeface="+mj-lt"/>
                <a:ea typeface="+mn-ea"/>
                <a:cs typeface="+mn-cs"/>
              </a:defRPr>
            </a:lvl1pPr>
            <a:lvl2pPr algn="l" defTabSz="913765" eaLnBrk="1" fontAlgn="auto" hangingPunct="1" indent="-228600" latinLnBrk="0" marL="520700" marR="0" rtl="0">
              <a:lnSpc>
                <a:spcPct val="90000"/>
              </a:lnSpc>
              <a:spcBef>
                <a:spcPct val="20000"/>
              </a:spcBef>
              <a:spcAft>
                <a:spcPts val="0"/>
              </a:spcAft>
              <a:buClrTx/>
              <a:buSzPct val="90000"/>
              <a:buFont typeface="Wingdings" panose="05000000000000000000" pitchFamily="2" charset="2"/>
              <a:buChar char="§"/>
              <a:defRPr baseline="0" sz="2355" kern="1200" spc="0">
                <a:gradFill>
                  <a:gsLst>
                    <a:gs pos="1250">
                      <a:schemeClr val="tx1"/>
                    </a:gs>
                    <a:gs pos="100000">
                      <a:schemeClr val="tx1"/>
                    </a:gs>
                  </a:gsLst>
                  <a:lin ang="5400000" scaled="0"/>
                </a:gradFill>
                <a:latin typeface="+mn-lt"/>
                <a:ea typeface="+mn-ea"/>
                <a:cs typeface="+mn-cs"/>
              </a:defRPr>
            </a:lvl2pPr>
            <a:lvl3pPr algn="l" eaLnBrk="1" fontAlgn="auto" hangingPunct="1" indent="-165100" latinLnBrk="0" marL="685800" marR="0" rtl="0">
              <a:lnSpc>
                <a:spcPct val="90000"/>
              </a:lnSpc>
              <a:spcBef>
                <a:spcPct val="20000"/>
              </a:spcBef>
              <a:spcAft>
                <a:spcPts val="0"/>
              </a:spcAft>
              <a:buClrTx/>
              <a:buSzPct val="90000"/>
              <a:buFont typeface="Wingdings" panose="05000000000000000000" pitchFamily="2" charset="2"/>
              <a:buChar char="§"/>
              <a:defRPr baseline="0" sz="1960" kern="1200" spc="0">
                <a:gradFill>
                  <a:gsLst>
                    <a:gs pos="1250">
                      <a:schemeClr val="tx1"/>
                    </a:gs>
                    <a:gs pos="100000">
                      <a:schemeClr val="tx1"/>
                    </a:gs>
                  </a:gsLst>
                  <a:lin ang="5400000" scaled="0"/>
                </a:gradFill>
                <a:latin typeface="+mn-lt"/>
                <a:ea typeface="+mn-ea"/>
                <a:cs typeface="+mn-cs"/>
              </a:defRPr>
            </a:lvl3pPr>
            <a:lvl4pPr algn="l" defTabSz="913765" eaLnBrk="1" fontAlgn="auto" hangingPunct="1" indent="-177800" latinLnBrk="0" marL="8636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4pPr>
            <a:lvl5pPr algn="l" eaLnBrk="1" fontAlgn="auto" hangingPunct="1" indent="-165100" latinLnBrk="0" marL="10287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5pPr>
            <a:lvl6pPr algn="l" defTabSz="913765" eaLnBrk="1" hangingPunct="1" indent="-228600" latinLnBrk="0" marL="2514600" rtl="0">
              <a:spcBef>
                <a:spcPct val="20000"/>
              </a:spcBef>
              <a:buFont typeface="Arial" panose="020B0604020202020204" pitchFamily="34" charset="0"/>
              <a:buChar char="•"/>
              <a:defRPr sz="1960" kern="1200">
                <a:solidFill>
                  <a:schemeClr val="tx1"/>
                </a:solidFill>
                <a:latin typeface="+mn-lt"/>
                <a:ea typeface="+mn-ea"/>
                <a:cs typeface="+mn-cs"/>
              </a:defRPr>
            </a:lvl6pPr>
            <a:lvl7pPr algn="l" defTabSz="913765" eaLnBrk="1" hangingPunct="1" indent="-228600" latinLnBrk="0" marL="2971800" rtl="0">
              <a:spcBef>
                <a:spcPct val="20000"/>
              </a:spcBef>
              <a:buFont typeface="Arial" panose="020B0604020202020204" pitchFamily="34" charset="0"/>
              <a:buChar char="•"/>
              <a:defRPr sz="1960" kern="1200">
                <a:solidFill>
                  <a:schemeClr val="tx1"/>
                </a:solidFill>
                <a:latin typeface="+mn-lt"/>
                <a:ea typeface="+mn-ea"/>
                <a:cs typeface="+mn-cs"/>
              </a:defRPr>
            </a:lvl7pPr>
            <a:lvl8pPr algn="l" defTabSz="913765" eaLnBrk="1" hangingPunct="1" indent="-228600" latinLnBrk="0" marL="3429000" rtl="0">
              <a:spcBef>
                <a:spcPct val="20000"/>
              </a:spcBef>
              <a:buFont typeface="Arial" panose="020B0604020202020204" pitchFamily="34" charset="0"/>
              <a:buChar char="•"/>
              <a:defRPr sz="1960" kern="1200">
                <a:solidFill>
                  <a:schemeClr val="tx1"/>
                </a:solidFill>
                <a:latin typeface="+mn-lt"/>
                <a:ea typeface="+mn-ea"/>
                <a:cs typeface="+mn-cs"/>
              </a:defRPr>
            </a:lvl8pPr>
            <a:lvl9pPr algn="l" defTabSz="913765" eaLnBrk="1" hangingPunct="1" indent="-228600" latinLnBrk="0" marL="3886200" rtl="0">
              <a:spcBef>
                <a:spcPct val="20000"/>
              </a:spcBef>
              <a:buFont typeface="Arial" panose="020B0604020202020204" pitchFamily="34" charset="0"/>
              <a:buChar char="•"/>
              <a:defRPr sz="1960" kern="1200">
                <a:solidFill>
                  <a:schemeClr val="tx1"/>
                </a:solidFill>
                <a:latin typeface="+mn-lt"/>
                <a:ea typeface="+mn-ea"/>
                <a:cs typeface="+mn-cs"/>
              </a:defRPr>
            </a:lvl9pPr>
          </a:lstStyle>
          <a:p>
            <a:pPr indent="0">
              <a:lnSpc>
                <a:spcPct val="150000"/>
              </a:lnSpc>
              <a:buFont typeface="Wingdings" panose="05000000000000000000" charset="0"/>
              <a:buChar char=""/>
            </a:pPr>
            <a:r>
              <a:rPr altLang="zh-CN" sz="2000" lang="en-US">
                <a:latin typeface="微软雅黑" panose="020B0503020204020204" charset="-122"/>
                <a:ea typeface="微软雅黑" panose="020B0503020204020204" charset="-122"/>
                <a:cs typeface="微软雅黑" panose="020B0503020204020204" charset="-122"/>
              </a:rPr>
              <a:t>A*</a:t>
            </a:r>
            <a:r>
              <a:rPr altLang="en-US" sz="2000" lang="zh-CN">
                <a:latin typeface="微软雅黑" panose="020B0503020204020204" charset="-122"/>
                <a:ea typeface="微软雅黑" panose="020B0503020204020204" charset="-122"/>
                <a:cs typeface="微软雅黑" panose="020B0503020204020204" charset="-122"/>
              </a:rPr>
              <a:t>算法的估价函数也是                               </a:t>
            </a:r>
          </a:p>
          <a:p>
            <a:pPr indent="0">
              <a:lnSpc>
                <a:spcPct val="150000"/>
              </a:lnSpc>
              <a:buFont typeface="Wingdings" panose="05000000000000000000" charset="0"/>
              <a:buChar char=""/>
            </a:pPr>
            <a:r>
              <a:rPr altLang="en-US" sz="2000" lang="zh-CN">
                <a:latin typeface="微软雅黑" panose="020B0503020204020204" charset="-122"/>
                <a:ea typeface="微软雅黑" panose="020B0503020204020204" charset="-122"/>
                <a:cs typeface="微软雅黑" panose="020B0503020204020204" charset="-122"/>
              </a:rPr>
              <a:t>算法描述</a:t>
            </a:r>
            <a:r>
              <a:rPr altLang="zh-CN" sz="2000" lang="en-US">
                <a:latin typeface="微软雅黑" panose="020B0503020204020204" charset="-122"/>
                <a:ea typeface="微软雅黑" panose="020B0503020204020204" charset="-122"/>
                <a:cs typeface="微软雅黑" panose="020B0503020204020204" charset="-122"/>
              </a:rPr>
              <a:t> </a:t>
            </a:r>
          </a:p>
          <a:p>
            <a:pPr indent="0" marL="0">
              <a:lnSpc>
                <a:spcPct val="150000"/>
              </a:lnSpc>
              <a:buFont typeface="Wingdings" panose="05000000000000000000" charset="0"/>
              <a:buNone/>
            </a:pPr>
            <a:r>
              <a:rPr altLang="zh-CN" sz="2000" lang="en-US">
                <a:latin typeface="微软雅黑" panose="020B0503020204020204" charset="-122"/>
                <a:ea typeface="微软雅黑" panose="020B0503020204020204" charset="-122"/>
                <a:cs typeface="微软雅黑" panose="020B0503020204020204" charset="-122"/>
              </a:rPr>
              <a:t>    </a:t>
            </a:r>
            <a:r>
              <a:rPr altLang="en-US" sz="2000" lang="zh-CN">
                <a:latin typeface="微软雅黑" panose="020B0503020204020204" charset="-122"/>
                <a:ea typeface="微软雅黑" panose="020B0503020204020204" charset="-122"/>
                <a:cs typeface="微软雅黑" panose="020B0503020204020204" charset="-122"/>
              </a:rPr>
              <a:t>从起始节点开始，不断查询周围可到达节点的状态并计算它们的</a:t>
            </a:r>
            <a:r>
              <a:rPr altLang="zh-CN" sz="2000" lang="en-US">
                <a:latin typeface="微软雅黑" panose="020B0503020204020204" charset="-122"/>
                <a:ea typeface="微软雅黑" panose="020B0503020204020204" charset="-122"/>
                <a:cs typeface="微软雅黑" panose="020B0503020204020204" charset="-122"/>
              </a:rPr>
              <a:t>f(x),h(x)</a:t>
            </a:r>
            <a:r>
              <a:rPr altLang="en-US" sz="2000" lang="zh-CN">
                <a:latin typeface="微软雅黑" panose="020B0503020204020204" charset="-122"/>
                <a:ea typeface="微软雅黑" panose="020B0503020204020204" charset="-122"/>
                <a:cs typeface="微软雅黑" panose="020B0503020204020204" charset="-122"/>
              </a:rPr>
              <a:t>与</a:t>
            </a:r>
            <a:r>
              <a:rPr altLang="zh-CN" sz="2000" lang="en-US">
                <a:latin typeface="微软雅黑" panose="020B0503020204020204" charset="-122"/>
                <a:ea typeface="微软雅黑" panose="020B0503020204020204" charset="-122"/>
                <a:cs typeface="微软雅黑" panose="020B0503020204020204" charset="-122"/>
              </a:rPr>
              <a:t>g(x)</a:t>
            </a:r>
            <a:r>
              <a:rPr altLang="en-US" sz="2000" lang="zh-CN">
                <a:latin typeface="微软雅黑" panose="020B0503020204020204" charset="-122"/>
                <a:ea typeface="微软雅黑" panose="020B0503020204020204" charset="-122"/>
                <a:cs typeface="微软雅黑" panose="020B0503020204020204" charset="-122"/>
              </a:rPr>
              <a:t>的值，选取估价函数</a:t>
            </a:r>
            <a:r>
              <a:rPr altLang="zh-CN" sz="2000" lang="en-US">
                <a:latin typeface="微软雅黑" panose="020B0503020204020204" charset="-122"/>
                <a:ea typeface="微软雅黑" panose="020B0503020204020204" charset="-122"/>
                <a:cs typeface="微软雅黑" panose="020B0503020204020204" charset="-122"/>
              </a:rPr>
              <a:t>f(x)</a:t>
            </a:r>
            <a:r>
              <a:rPr altLang="en-US" sz="2000" lang="zh-CN">
                <a:latin typeface="微软雅黑" panose="020B0503020204020204" charset="-122"/>
                <a:ea typeface="微软雅黑" panose="020B0503020204020204" charset="-122"/>
                <a:cs typeface="微软雅黑" panose="020B0503020204020204" charset="-122"/>
              </a:rPr>
              <a:t>最小的节点进行下一步扩展，并同时更新已经被访问过的节点的</a:t>
            </a:r>
            <a:r>
              <a:rPr altLang="zh-CN" sz="2000" lang="en-US">
                <a:latin typeface="微软雅黑" panose="020B0503020204020204" charset="-122"/>
                <a:ea typeface="微软雅黑" panose="020B0503020204020204" charset="-122"/>
                <a:cs typeface="微软雅黑" panose="020B0503020204020204" charset="-122"/>
              </a:rPr>
              <a:t>g(x)</a:t>
            </a:r>
            <a:r>
              <a:rPr altLang="en-US" b="1" sz="2000" lang="zh-CN">
                <a:latin typeface="微软雅黑" panose="020B0503020204020204" charset="-122"/>
                <a:ea typeface="微软雅黑" panose="020B0503020204020204" charset="-122"/>
                <a:cs typeface="微软雅黑" panose="020B0503020204020204" charset="-122"/>
              </a:rPr>
              <a:t>，直到找到目标节点。</a:t>
            </a:r>
            <a:r>
              <a:rPr altLang="zh-CN" sz="2000" lang="en-US">
                <a:latin typeface="微软雅黑" panose="020B0503020204020204" charset="-122"/>
                <a:ea typeface="微软雅黑" panose="020B0503020204020204" charset="-122"/>
                <a:cs typeface="微软雅黑" panose="020B0503020204020204" charset="-122"/>
              </a:rPr>
              <a:t> </a:t>
            </a:r>
          </a:p>
          <a:p>
            <a:pPr indent="0">
              <a:lnSpc>
                <a:spcPct val="150000"/>
              </a:lnSpc>
              <a:buFont typeface="Wingdings" panose="05000000000000000000" charset="0"/>
              <a:buChar char="Ø"/>
            </a:pPr>
            <a:r>
              <a:rPr altLang="en-US" sz="2000" lang="zh-CN">
                <a:latin typeface="微软雅黑" panose="020B0503020204020204" charset="-122"/>
                <a:ea typeface="微软雅黑" panose="020B0503020204020204" charset="-122"/>
                <a:cs typeface="微软雅黑" panose="020B0503020204020204" charset="-122"/>
                <a:sym typeface="+mn-ea"/>
              </a:rPr>
              <a:t>算法优缺点：</a:t>
            </a:r>
            <a:endParaRPr altLang="en-US" sz="2000" lang="zh-CN">
              <a:latin typeface="微软雅黑" panose="020B0503020204020204" charset="-122"/>
              <a:ea typeface="微软雅黑" panose="020B0503020204020204" charset="-122"/>
              <a:cs typeface="微软雅黑" panose="020B0503020204020204" charset="-122"/>
            </a:endParaRPr>
          </a:p>
          <a:p>
            <a:pPr indent="0" marL="0">
              <a:lnSpc>
                <a:spcPct val="150000"/>
              </a:lnSpc>
              <a:buFont typeface="Wingdings" panose="05000000000000000000" charset="0"/>
              <a:buNone/>
            </a:pPr>
            <a:r>
              <a:rPr altLang="zh-CN" sz="2000" lang="en-US">
                <a:latin typeface="微软雅黑" panose="020B0503020204020204" charset="-122"/>
                <a:ea typeface="微软雅黑" panose="020B0503020204020204" charset="-122"/>
                <a:cs typeface="微软雅黑" panose="020B0503020204020204" charset="-122"/>
                <a:sym typeface="+mn-ea"/>
              </a:rPr>
              <a:t>   </a:t>
            </a:r>
            <a:r>
              <a:rPr altLang="en-US" sz="2000" lang="zh-CN">
                <a:latin typeface="微软雅黑" panose="020B0503020204020204" charset="-122"/>
                <a:ea typeface="微软雅黑" panose="020B0503020204020204" charset="-122"/>
                <a:cs typeface="微软雅黑" panose="020B0503020204020204" charset="-122"/>
                <a:sym typeface="+mn-ea"/>
              </a:rPr>
              <a:t>拥有</a:t>
            </a:r>
            <a:r>
              <a:rPr altLang="zh-CN" sz="2000" lang="en-US">
                <a:latin typeface="微软雅黑" panose="020B0503020204020204" charset="-122"/>
                <a:ea typeface="微软雅黑" panose="020B0503020204020204" charset="-122"/>
                <a:cs typeface="微软雅黑" panose="020B0503020204020204" charset="-122"/>
                <a:sym typeface="+mn-ea"/>
              </a:rPr>
              <a:t>BFS</a:t>
            </a:r>
            <a:r>
              <a:rPr altLang="en-US" sz="2000" lang="zh-CN">
                <a:latin typeface="微软雅黑" panose="020B0503020204020204" charset="-122"/>
                <a:ea typeface="微软雅黑" panose="020B0503020204020204" charset="-122"/>
                <a:cs typeface="微软雅黑" panose="020B0503020204020204" charset="-122"/>
                <a:sym typeface="+mn-ea"/>
              </a:rPr>
              <a:t>速度较快的优点，但是因为它要维护</a:t>
            </a:r>
            <a:r>
              <a:rPr altLang="zh-CN" sz="2000" lang="en-US">
                <a:latin typeface="微软雅黑" panose="020B0503020204020204" charset="-122"/>
                <a:ea typeface="微软雅黑" panose="020B0503020204020204" charset="-122"/>
                <a:cs typeface="微软雅黑" panose="020B0503020204020204" charset="-122"/>
                <a:sym typeface="+mn-ea"/>
              </a:rPr>
              <a:t>“</a:t>
            </a:r>
            <a:r>
              <a:rPr altLang="en-US" sz="2000" lang="zh-CN">
                <a:latin typeface="微软雅黑" panose="020B0503020204020204" charset="-122"/>
                <a:ea typeface="微软雅黑" panose="020B0503020204020204" charset="-122"/>
                <a:cs typeface="微软雅黑" panose="020B0503020204020204" charset="-122"/>
                <a:sym typeface="+mn-ea"/>
              </a:rPr>
              <a:t>开启列表</a:t>
            </a:r>
            <a:r>
              <a:rPr altLang="zh-CN" sz="2000" lang="en-US">
                <a:latin typeface="微软雅黑" panose="020B0503020204020204" charset="-122"/>
                <a:ea typeface="微软雅黑" panose="020B0503020204020204" charset="-122"/>
                <a:cs typeface="微软雅黑" panose="020B0503020204020204" charset="-122"/>
                <a:sym typeface="+mn-ea"/>
              </a:rPr>
              <a:t>”</a:t>
            </a:r>
            <a:r>
              <a:rPr altLang="en-US" sz="2000" lang="zh-CN">
                <a:latin typeface="微软雅黑" panose="020B0503020204020204" charset="-122"/>
                <a:ea typeface="微软雅黑" panose="020B0503020204020204" charset="-122"/>
                <a:cs typeface="微软雅黑" panose="020B0503020204020204" charset="-122"/>
                <a:sym typeface="+mn-ea"/>
              </a:rPr>
              <a:t>以及</a:t>
            </a:r>
            <a:r>
              <a:rPr altLang="zh-CN" sz="2000" lang="en-US">
                <a:latin typeface="微软雅黑" panose="020B0503020204020204" charset="-122"/>
                <a:ea typeface="微软雅黑" panose="020B0503020204020204" charset="-122"/>
                <a:cs typeface="微软雅黑" panose="020B0503020204020204" charset="-122"/>
                <a:sym typeface="+mn-ea"/>
              </a:rPr>
              <a:t>“</a:t>
            </a:r>
            <a:r>
              <a:rPr altLang="en-US" sz="2000" lang="zh-CN">
                <a:latin typeface="微软雅黑" panose="020B0503020204020204" charset="-122"/>
                <a:ea typeface="微软雅黑" panose="020B0503020204020204" charset="-122"/>
                <a:cs typeface="微软雅黑" panose="020B0503020204020204" charset="-122"/>
                <a:sym typeface="+mn-ea"/>
              </a:rPr>
              <a:t>关闭列表</a:t>
            </a:r>
            <a:r>
              <a:rPr altLang="zh-CN" sz="2000" lang="en-US">
                <a:latin typeface="微软雅黑" panose="020B0503020204020204" charset="-122"/>
                <a:ea typeface="微软雅黑" panose="020B0503020204020204" charset="-122"/>
                <a:cs typeface="微软雅黑" panose="020B0503020204020204" charset="-122"/>
                <a:sym typeface="+mn-ea"/>
              </a:rPr>
              <a:t>”</a:t>
            </a:r>
            <a:r>
              <a:rPr altLang="en-US" sz="2000" lang="zh-CN">
                <a:latin typeface="微软雅黑" panose="020B0503020204020204" charset="-122"/>
                <a:ea typeface="微软雅黑" panose="020B0503020204020204" charset="-122"/>
                <a:cs typeface="微软雅黑" panose="020B0503020204020204" charset="-122"/>
                <a:sym typeface="+mn-ea"/>
              </a:rPr>
              <a:t>，并且需要反复查询状态。因此它的空间复杂度是指数级的。</a:t>
            </a:r>
            <a:r>
              <a:rPr altLang="zh-CN" sz="2000" lang="en-US">
                <a:latin typeface="微软雅黑" panose="020B0503020204020204" charset="-122"/>
                <a:ea typeface="微软雅黑" panose="020B0503020204020204" charset="-122"/>
                <a:cs typeface="微软雅黑" panose="020B0503020204020204" charset="-122"/>
              </a:rPr>
              <a:t> </a:t>
            </a:r>
            <a:endParaRPr altLang="zh-CN" b="1" sz="2000" lang="en-US">
              <a:latin typeface="微软雅黑" panose="020B0503020204020204" charset="-122"/>
              <a:ea typeface="微软雅黑" panose="020B0503020204020204" charset="-122"/>
              <a:cs typeface="微软雅黑" panose="020B0503020204020204" charset="-122"/>
            </a:endParaRPr>
          </a:p>
        </p:txBody>
      </p:sp>
      <p:graphicFrame>
        <p:nvGraphicFramePr>
          <p:cNvPr id="4194305" name="对象 7">
            <a:hlinkClick r:id="" action="ppaction://ole?verb=0"/>
          </p:cNvPr>
          <p:cNvGraphicFramePr>
            <a:graphicFrameLocks noChangeAspect="1"/>
          </p:cNvGraphicFramePr>
          <p:nvPr/>
        </p:nvGraphicFramePr>
        <p:xfrm>
          <a:off x="3566160" y="2790190"/>
          <a:ext cx="2343785" cy="407670"/>
        </p:xfrm>
        <a:graphic>
          <a:graphicData uri="http://schemas.openxmlformats.org/presentationml/2006/ole">
            <mc:AlternateContent xmlns:mc="http://schemas.openxmlformats.org/markup-compatibility/2006">
              <mc:Choice xmlns:v="urn:schemas-microsoft-com:vml" Requires="v">
                <p:oleObj r:id="rId1" spid="_x0000_s2130" imgH="203200" imgW="1168400" progId="Equation.KSEE3">
                  <p:embed/>
                </p:oleObj>
              </mc:Choice>
              <mc:Fallback>
                <p:oleObj r:id="rId1" spid="" imgH="203200" imgW="1168400" progId="Equation.KSEE3">
                  <p:embed/>
                  <p:pic>
                    <p:nvPicPr>
                      <p:cNvPr id="2097155" name="对象 7">
                        <a:hlinkClick r:id="" action="ppaction://ole?verb=0"/>
                      </p:cNvPr>
                      <p:cNvPicPr>
                        <a:picLocks/>
                      </p:cNvPicPr>
                      <p:nvPr/>
                    </p:nvPicPr>
                    <p:blipFill>
                      <a:blip xmlns:r="http://schemas.openxmlformats.org/officeDocument/2006/relationships" r:embed="rId2"/>
                      <a:stretch>
                        <a:fillRect/>
                      </a:stretch>
                    </p:blipFill>
                    <p:spPr>
                      <a:xfrm>
                        <a:off x="3566160" y="2790190"/>
                        <a:ext cx="2343785" cy="407670"/>
                      </a:xfrm>
                      <a:prstGeom prst="rec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矩形 2"/>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9"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
        <p:nvSpPr>
          <p:cNvPr id="1048630" name="矩形 4"/>
          <p:cNvSpPr/>
          <p:nvPr/>
        </p:nvSpPr>
        <p:spPr>
          <a:xfrm flipV="1">
            <a:off x="-15240" y="6786245"/>
            <a:ext cx="12191365" cy="76200"/>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57" name="图片 1"/>
          <p:cNvPicPr>
            <a:picLocks noChangeAspect="1"/>
          </p:cNvPicPr>
          <p:nvPr/>
        </p:nvPicPr>
        <p:blipFill>
          <a:blip xmlns:r="http://schemas.openxmlformats.org/officeDocument/2006/relationships" r:embed="rId1">
            <a:clrChange>
              <a:clrFrom>
                <a:srgbClr val="FFFFFF">
                  <a:alpha val="100000"/>
                </a:srgbClr>
              </a:clrFrom>
              <a:clrTo>
                <a:srgbClr val="FFFFFF">
                  <a:alpha val="100000"/>
                  <a:alpha val="0"/>
                </a:srgbClr>
              </a:clrTo>
            </a:clrChange>
          </a:blip>
          <a:stretch>
            <a:fillRect/>
          </a:stretch>
        </p:blipFill>
        <p:spPr>
          <a:xfrm>
            <a:off x="1964055" y="2517775"/>
            <a:ext cx="8646160" cy="3670935"/>
          </a:xfrm>
          <a:prstGeom prst="rect"/>
        </p:spPr>
      </p:pic>
      <p:sp>
        <p:nvSpPr>
          <p:cNvPr id="1048631" name="标题 5"/>
          <p:cNvSpPr>
            <a:spLocks noGrp="1"/>
          </p:cNvSpPr>
          <p:nvPr>
            <p:ph type="title"/>
          </p:nvPr>
        </p:nvSpPr>
        <p:spPr>
          <a:xfrm>
            <a:off x="1347470" y="1177290"/>
            <a:ext cx="9144000" cy="800100"/>
          </a:xfrm>
        </p:spPr>
        <p:txBody>
          <a:bodyPr/>
          <a:p>
            <a:r>
              <a:rPr altLang="zh-CN" sz="3200">
                <a:latin typeface="微软雅黑" panose="020B0503020204020204" charset="-122"/>
                <a:ea typeface="微软雅黑" panose="020B0503020204020204" charset="-122"/>
                <a:cs typeface="微软雅黑" panose="020B0503020204020204" charset="-122"/>
              </a:rPr>
              <a:t>A* </a:t>
            </a:r>
            <a:r>
              <a:rPr altLang="en-US" sz="3200" lang="zh-CN">
                <a:latin typeface="微软雅黑" panose="020B0503020204020204" charset="-122"/>
                <a:ea typeface="微软雅黑" panose="020B0503020204020204" charset="-122"/>
                <a:cs typeface="微软雅黑" panose="020B0503020204020204" charset="-122"/>
              </a:rPr>
              <a:t>搜索算法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2" name="矩形 2"/>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3"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
        <p:nvSpPr>
          <p:cNvPr id="1048634" name="矩形 4"/>
          <p:cNvSpPr/>
          <p:nvPr/>
        </p:nvSpPr>
        <p:spPr>
          <a:xfrm flipV="1">
            <a:off x="-15240" y="6786245"/>
            <a:ext cx="12191365" cy="76200"/>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5" name="文本占位符 4"/>
          <p:cNvSpPr>
            <a:spLocks noGrp="1"/>
          </p:cNvSpPr>
          <p:nvPr/>
        </p:nvSpPr>
        <p:spPr>
          <a:xfrm>
            <a:off x="396875" y="1826260"/>
            <a:ext cx="11435715" cy="4196080"/>
          </a:xfrm>
          <a:prstGeom prst="rect"/>
        </p:spPr>
        <p:txBody>
          <a:bodyPr bIns="91440" lIns="146304" rIns="146304" rtlCol="0" tIns="91440" vert="horz" wrap="square">
            <a:spAutoFit/>
          </a:bodyPr>
          <a:lstStyle>
            <a:lvl1pPr algn="l" defTabSz="913765" eaLnBrk="1" fontAlgn="auto" hangingPunct="1" indent="-281940" latinLnBrk="0" marL="281940" marR="0" rtl="0">
              <a:lnSpc>
                <a:spcPct val="90000"/>
              </a:lnSpc>
              <a:spcBef>
                <a:spcPts val="1200"/>
              </a:spcBef>
              <a:spcAft>
                <a:spcPts val="0"/>
              </a:spcAft>
              <a:buClr>
                <a:schemeClr val="tx1"/>
              </a:buClr>
              <a:buSzPct val="90000"/>
              <a:buFont typeface="Arial" panose="020B0604020202020204" pitchFamily="34" charset="0"/>
              <a:buChar char="•"/>
              <a:defRPr baseline="0" sz="3135" kern="1200" spc="0">
                <a:gradFill>
                  <a:gsLst>
                    <a:gs pos="1250">
                      <a:schemeClr val="tx1"/>
                    </a:gs>
                    <a:gs pos="100000">
                      <a:schemeClr val="tx1"/>
                    </a:gs>
                  </a:gsLst>
                  <a:lin ang="5400000" scaled="0"/>
                </a:gradFill>
                <a:latin typeface="+mj-lt"/>
                <a:ea typeface="+mn-ea"/>
                <a:cs typeface="+mn-cs"/>
              </a:defRPr>
            </a:lvl1pPr>
            <a:lvl2pPr algn="l" defTabSz="913765" eaLnBrk="1" fontAlgn="auto" hangingPunct="1" indent="-228600" latinLnBrk="0" marL="520700" marR="0" rtl="0">
              <a:lnSpc>
                <a:spcPct val="90000"/>
              </a:lnSpc>
              <a:spcBef>
                <a:spcPct val="20000"/>
              </a:spcBef>
              <a:spcAft>
                <a:spcPts val="0"/>
              </a:spcAft>
              <a:buClrTx/>
              <a:buSzPct val="90000"/>
              <a:buFont typeface="Wingdings" panose="05000000000000000000" pitchFamily="2" charset="2"/>
              <a:buChar char="§"/>
              <a:defRPr baseline="0" sz="2355" kern="1200" spc="0">
                <a:gradFill>
                  <a:gsLst>
                    <a:gs pos="1250">
                      <a:schemeClr val="tx1"/>
                    </a:gs>
                    <a:gs pos="100000">
                      <a:schemeClr val="tx1"/>
                    </a:gs>
                  </a:gsLst>
                  <a:lin ang="5400000" scaled="0"/>
                </a:gradFill>
                <a:latin typeface="+mn-lt"/>
                <a:ea typeface="+mn-ea"/>
                <a:cs typeface="+mn-cs"/>
              </a:defRPr>
            </a:lvl2pPr>
            <a:lvl3pPr algn="l" eaLnBrk="1" fontAlgn="auto" hangingPunct="1" indent="-165100" latinLnBrk="0" marL="685800" marR="0" rtl="0">
              <a:lnSpc>
                <a:spcPct val="90000"/>
              </a:lnSpc>
              <a:spcBef>
                <a:spcPct val="20000"/>
              </a:spcBef>
              <a:spcAft>
                <a:spcPts val="0"/>
              </a:spcAft>
              <a:buClrTx/>
              <a:buSzPct val="90000"/>
              <a:buFont typeface="Wingdings" panose="05000000000000000000" pitchFamily="2" charset="2"/>
              <a:buChar char="§"/>
              <a:defRPr baseline="0" sz="1960" kern="1200" spc="0">
                <a:gradFill>
                  <a:gsLst>
                    <a:gs pos="1250">
                      <a:schemeClr val="tx1"/>
                    </a:gs>
                    <a:gs pos="100000">
                      <a:schemeClr val="tx1"/>
                    </a:gs>
                  </a:gsLst>
                  <a:lin ang="5400000" scaled="0"/>
                </a:gradFill>
                <a:latin typeface="+mn-lt"/>
                <a:ea typeface="+mn-ea"/>
                <a:cs typeface="+mn-cs"/>
              </a:defRPr>
            </a:lvl3pPr>
            <a:lvl4pPr algn="l" defTabSz="913765" eaLnBrk="1" fontAlgn="auto" hangingPunct="1" indent="-177800" latinLnBrk="0" marL="8636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4pPr>
            <a:lvl5pPr algn="l" eaLnBrk="1" fontAlgn="auto" hangingPunct="1" indent="-165100" latinLnBrk="0" marL="10287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5pPr>
            <a:lvl6pPr algn="l" defTabSz="913765" eaLnBrk="1" hangingPunct="1" indent="-228600" latinLnBrk="0" marL="2514600" rtl="0">
              <a:spcBef>
                <a:spcPct val="20000"/>
              </a:spcBef>
              <a:buFont typeface="Arial" panose="020B0604020202020204" pitchFamily="34" charset="0"/>
              <a:buChar char="•"/>
              <a:defRPr sz="1960" kern="1200">
                <a:solidFill>
                  <a:schemeClr val="tx1"/>
                </a:solidFill>
                <a:latin typeface="+mn-lt"/>
                <a:ea typeface="+mn-ea"/>
                <a:cs typeface="+mn-cs"/>
              </a:defRPr>
            </a:lvl6pPr>
            <a:lvl7pPr algn="l" defTabSz="913765" eaLnBrk="1" hangingPunct="1" indent="-228600" latinLnBrk="0" marL="2971800" rtl="0">
              <a:spcBef>
                <a:spcPct val="20000"/>
              </a:spcBef>
              <a:buFont typeface="Arial" panose="020B0604020202020204" pitchFamily="34" charset="0"/>
              <a:buChar char="•"/>
              <a:defRPr sz="1960" kern="1200">
                <a:solidFill>
                  <a:schemeClr val="tx1"/>
                </a:solidFill>
                <a:latin typeface="+mn-lt"/>
                <a:ea typeface="+mn-ea"/>
                <a:cs typeface="+mn-cs"/>
              </a:defRPr>
            </a:lvl7pPr>
            <a:lvl8pPr algn="l" defTabSz="913765" eaLnBrk="1" hangingPunct="1" indent="-228600" latinLnBrk="0" marL="3429000" rtl="0">
              <a:spcBef>
                <a:spcPct val="20000"/>
              </a:spcBef>
              <a:buFont typeface="Arial" panose="020B0604020202020204" pitchFamily="34" charset="0"/>
              <a:buChar char="•"/>
              <a:defRPr sz="1960" kern="1200">
                <a:solidFill>
                  <a:schemeClr val="tx1"/>
                </a:solidFill>
                <a:latin typeface="+mn-lt"/>
                <a:ea typeface="+mn-ea"/>
                <a:cs typeface="+mn-cs"/>
              </a:defRPr>
            </a:lvl8pPr>
            <a:lvl9pPr algn="l" defTabSz="913765" eaLnBrk="1" hangingPunct="1" indent="-228600" latinLnBrk="0" marL="3886200" rtl="0">
              <a:spcBef>
                <a:spcPct val="20000"/>
              </a:spcBef>
              <a:buFont typeface="Arial" panose="020B0604020202020204" pitchFamily="34" charset="0"/>
              <a:buChar char="•"/>
              <a:defRPr sz="1960" kern="1200">
                <a:solidFill>
                  <a:schemeClr val="tx1"/>
                </a:solidFill>
                <a:latin typeface="+mn-lt"/>
                <a:ea typeface="+mn-ea"/>
                <a:cs typeface="+mn-cs"/>
              </a:defRPr>
            </a:lvl9pPr>
          </a:lstStyle>
          <a:p>
            <a:pPr>
              <a:buFont typeface="Wingdings" panose="05000000000000000000" charset="0"/>
              <a:buChar char=""/>
            </a:pPr>
            <a:r>
              <a:rPr altLang="en-US" sz="2000" lang="zh-CN">
                <a:latin typeface="微软雅黑" panose="020B0503020204020204" charset="-122"/>
                <a:ea typeface="微软雅黑" panose="020B0503020204020204" charset="-122"/>
                <a:cs typeface="微软雅黑" panose="020B0503020204020204" charset="-122"/>
              </a:rPr>
              <a:t>算法步骤</a:t>
            </a:r>
          </a:p>
          <a:p>
            <a:pPr>
              <a:buFont typeface="Arial" panose="020B0604020202020204" pitchFamily="34" charset="0"/>
              <a:buChar char="•"/>
            </a:pPr>
            <a:r>
              <a:rPr altLang="en-US" b="1" sz="2000" lang="zh-CN">
                <a:latin typeface="微软雅黑" panose="020B0503020204020204" charset="-122"/>
                <a:ea typeface="微软雅黑" panose="020B0503020204020204" charset="-122"/>
                <a:cs typeface="微软雅黑" panose="020B0503020204020204" charset="-122"/>
              </a:rPr>
              <a:t>开始</a:t>
            </a:r>
            <a:endParaRPr altLang="en-US" sz="2000" lang="zh-CN">
              <a:latin typeface="微软雅黑" panose="020B0503020204020204" charset="-122"/>
              <a:ea typeface="微软雅黑" panose="020B0503020204020204" charset="-122"/>
              <a:cs typeface="微软雅黑" panose="020B0503020204020204" charset="-122"/>
            </a:endParaRPr>
          </a:p>
          <a:p>
            <a:pPr indent="0" marL="0">
              <a:buFont typeface="Wingdings" panose="05000000000000000000" charset="0"/>
              <a:buNone/>
            </a:pPr>
            <a:r>
              <a:rPr altLang="zh-CN" sz="2000" lang="en-US">
                <a:latin typeface="微软雅黑" panose="020B0503020204020204" charset="-122"/>
                <a:ea typeface="微软雅黑" panose="020B0503020204020204" charset="-122"/>
                <a:cs typeface="微软雅黑" panose="020B0503020204020204" charset="-122"/>
              </a:rPr>
              <a:t>1. </a:t>
            </a:r>
            <a:r>
              <a:rPr altLang="en-US" sz="2000" lang="zh-CN">
                <a:latin typeface="微软雅黑" panose="020B0503020204020204" charset="-122"/>
                <a:ea typeface="微软雅黑" panose="020B0503020204020204" charset="-122"/>
                <a:cs typeface="微软雅黑" panose="020B0503020204020204" charset="-122"/>
              </a:rPr>
              <a:t>从起点开始，把其当成待处理点存入一个</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开启列表</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a:t>
            </a:r>
          </a:p>
          <a:p>
            <a:pPr indent="0" marL="0">
              <a:buFont typeface="Wingdings" panose="05000000000000000000" charset="0"/>
              <a:buNone/>
            </a:pPr>
            <a:r>
              <a:rPr altLang="zh-CN" sz="2000" lang="en-US">
                <a:latin typeface="微软雅黑" panose="020B0503020204020204" charset="-122"/>
                <a:ea typeface="微软雅黑" panose="020B0503020204020204" charset="-122"/>
                <a:cs typeface="微软雅黑" panose="020B0503020204020204" charset="-122"/>
              </a:rPr>
              <a:t>2. </a:t>
            </a:r>
            <a:r>
              <a:rPr altLang="en-US" sz="2000" lang="zh-CN">
                <a:latin typeface="微软雅黑" panose="020B0503020204020204" charset="-122"/>
                <a:ea typeface="微软雅黑" panose="020B0503020204020204" charset="-122"/>
                <a:cs typeface="微软雅黑" panose="020B0503020204020204" charset="-122"/>
              </a:rPr>
              <a:t>搜寻起点周围可能通过的节点，也把它们加入开启列表，为这些节点计算</a:t>
            </a:r>
            <a:r>
              <a:rPr altLang="zh-CN" sz="2000" lang="en-US">
                <a:latin typeface="微软雅黑" panose="020B0503020204020204" charset="-122"/>
                <a:ea typeface="微软雅黑" panose="020B0503020204020204" charset="-122"/>
                <a:cs typeface="微软雅黑" panose="020B0503020204020204" charset="-122"/>
              </a:rPr>
              <a:t>f(x),g(x),h(x)</a:t>
            </a:r>
            <a:r>
              <a:rPr altLang="en-US" sz="2000" lang="zh-CN">
                <a:latin typeface="微软雅黑" panose="020B0503020204020204" charset="-122"/>
                <a:ea typeface="微软雅黑" panose="020B0503020204020204" charset="-122"/>
                <a:cs typeface="微软雅黑" panose="020B0503020204020204" charset="-122"/>
              </a:rPr>
              <a:t>，并且将节点</a:t>
            </a:r>
            <a:r>
              <a:rPr altLang="zh-CN" sz="2000" lang="en-US">
                <a:latin typeface="微软雅黑" panose="020B0503020204020204" charset="-122"/>
                <a:ea typeface="微软雅黑" panose="020B0503020204020204" charset="-122"/>
                <a:cs typeface="微软雅黑" panose="020B0503020204020204" charset="-122"/>
              </a:rPr>
              <a:t>A</a:t>
            </a:r>
            <a:r>
              <a:rPr altLang="en-US" sz="2000" lang="zh-CN">
                <a:latin typeface="微软雅黑" panose="020B0503020204020204" charset="-122"/>
                <a:ea typeface="微软雅黑" panose="020B0503020204020204" charset="-122"/>
                <a:cs typeface="微软雅黑" panose="020B0503020204020204" charset="-122"/>
              </a:rPr>
              <a:t>存为</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父节点</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a:t>
            </a:r>
          </a:p>
          <a:p>
            <a:pPr indent="0" marL="0">
              <a:buFont typeface="Wingdings" panose="05000000000000000000" charset="0"/>
              <a:buNone/>
            </a:pPr>
            <a:r>
              <a:rPr altLang="zh-CN" sz="2000" lang="en-US">
                <a:latin typeface="微软雅黑" panose="020B0503020204020204" charset="-122"/>
                <a:ea typeface="微软雅黑" panose="020B0503020204020204" charset="-122"/>
                <a:cs typeface="微软雅黑" panose="020B0503020204020204" charset="-122"/>
              </a:rPr>
              <a:t>3. </a:t>
            </a:r>
            <a:r>
              <a:rPr altLang="en-US" sz="2000" lang="zh-CN">
                <a:latin typeface="微软雅黑" panose="020B0503020204020204" charset="-122"/>
                <a:ea typeface="微软雅黑" panose="020B0503020204020204" charset="-122"/>
                <a:cs typeface="微软雅黑" panose="020B0503020204020204" charset="-122"/>
              </a:rPr>
              <a:t>从开启列表中删除节点</a:t>
            </a:r>
            <a:r>
              <a:rPr altLang="zh-CN" sz="2000" lang="en-US">
                <a:latin typeface="微软雅黑" panose="020B0503020204020204" charset="-122"/>
                <a:ea typeface="微软雅黑" panose="020B0503020204020204" charset="-122"/>
                <a:cs typeface="微软雅黑" panose="020B0503020204020204" charset="-122"/>
              </a:rPr>
              <a:t>A</a:t>
            </a:r>
            <a:r>
              <a:rPr altLang="en-US" sz="2000" lang="zh-CN">
                <a:latin typeface="微软雅黑" panose="020B0503020204020204" charset="-122"/>
                <a:ea typeface="微软雅黑" panose="020B0503020204020204" charset="-122"/>
                <a:cs typeface="微软雅黑" panose="020B0503020204020204" charset="-122"/>
              </a:rPr>
              <a:t>，将其加入</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关闭列表</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（列表中保存所有不需要再次检查的节点）</a:t>
            </a:r>
          </a:p>
          <a:p>
            <a:pPr>
              <a:buFont typeface="Arial" panose="020B0604020202020204" pitchFamily="34" charset="0"/>
              <a:buChar char="•"/>
            </a:pPr>
            <a:r>
              <a:rPr altLang="en-US" b="1" sz="2000" lang="zh-CN">
                <a:latin typeface="微软雅黑" panose="020B0503020204020204" charset="-122"/>
                <a:ea typeface="微软雅黑" panose="020B0503020204020204" charset="-122"/>
                <a:cs typeface="微软雅黑" panose="020B0503020204020204" charset="-122"/>
              </a:rPr>
              <a:t>循环直到找到目标节点或者</a:t>
            </a:r>
            <a:r>
              <a:rPr altLang="zh-CN" b="1" sz="2000" lang="en-US">
                <a:latin typeface="微软雅黑" panose="020B0503020204020204" charset="-122"/>
                <a:ea typeface="微软雅黑" panose="020B0503020204020204" charset="-122"/>
                <a:cs typeface="微软雅黑" panose="020B0503020204020204" charset="-122"/>
              </a:rPr>
              <a:t>“</a:t>
            </a:r>
            <a:r>
              <a:rPr altLang="en-US" b="1" sz="2000" lang="zh-CN">
                <a:latin typeface="微软雅黑" panose="020B0503020204020204" charset="-122"/>
                <a:ea typeface="微软雅黑" panose="020B0503020204020204" charset="-122"/>
                <a:cs typeface="微软雅黑" panose="020B0503020204020204" charset="-122"/>
              </a:rPr>
              <a:t>开启列表</a:t>
            </a:r>
            <a:r>
              <a:rPr altLang="zh-CN" b="1" sz="2000" lang="en-US">
                <a:latin typeface="微软雅黑" panose="020B0503020204020204" charset="-122"/>
                <a:ea typeface="微软雅黑" panose="020B0503020204020204" charset="-122"/>
                <a:cs typeface="微软雅黑" panose="020B0503020204020204" charset="-122"/>
              </a:rPr>
              <a:t>”</a:t>
            </a:r>
            <a:r>
              <a:rPr altLang="en-US" b="1" sz="2000" lang="zh-CN">
                <a:latin typeface="微软雅黑" panose="020B0503020204020204" charset="-122"/>
                <a:ea typeface="微软雅黑" panose="020B0503020204020204" charset="-122"/>
                <a:cs typeface="微软雅黑" panose="020B0503020204020204" charset="-122"/>
              </a:rPr>
              <a:t>为空（无路径）</a:t>
            </a:r>
            <a:endParaRPr altLang="en-US" sz="2000" lang="zh-CN">
              <a:latin typeface="微软雅黑" panose="020B0503020204020204" charset="-122"/>
              <a:ea typeface="微软雅黑" panose="020B0503020204020204" charset="-122"/>
              <a:cs typeface="微软雅黑" panose="020B0503020204020204" charset="-122"/>
            </a:endParaRPr>
          </a:p>
          <a:p>
            <a:pPr indent="0" marL="0">
              <a:buFont typeface="Arial" panose="020B0604020202020204" pitchFamily="34" charset="0"/>
              <a:buNone/>
            </a:pPr>
            <a:r>
              <a:rPr altLang="zh-CN" sz="2000" lang="en-US">
                <a:latin typeface="微软雅黑" panose="020B0503020204020204" charset="-122"/>
                <a:ea typeface="微软雅黑" panose="020B0503020204020204" charset="-122"/>
                <a:cs typeface="微软雅黑" panose="020B0503020204020204" charset="-122"/>
              </a:rPr>
              <a:t>4. </a:t>
            </a:r>
            <a:r>
              <a:rPr altLang="en-US" sz="2000" lang="zh-CN">
                <a:latin typeface="微软雅黑" panose="020B0503020204020204" charset="-122"/>
                <a:ea typeface="微软雅黑" panose="020B0503020204020204" charset="-122"/>
                <a:cs typeface="微软雅黑" panose="020B0503020204020204" charset="-122"/>
              </a:rPr>
              <a:t>从</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开启列表</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中找到估价函数值最低的节点</a:t>
            </a:r>
            <a:r>
              <a:rPr altLang="zh-CN" sz="2000" lang="en-US">
                <a:latin typeface="微软雅黑" panose="020B0503020204020204" charset="-122"/>
                <a:ea typeface="微软雅黑" panose="020B0503020204020204" charset="-122"/>
                <a:cs typeface="微软雅黑" panose="020B0503020204020204" charset="-122"/>
              </a:rPr>
              <a:t>C</a:t>
            </a:r>
            <a:r>
              <a:rPr altLang="en-US" sz="2000" lang="zh-CN">
                <a:latin typeface="微软雅黑" panose="020B0503020204020204" charset="-122"/>
                <a:ea typeface="微软雅黑" panose="020B0503020204020204" charset="-122"/>
                <a:cs typeface="微软雅黑" panose="020B0503020204020204" charset="-122"/>
              </a:rPr>
              <a:t>，并将它从</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开启列表</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中删除，添加到</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关闭列表</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中。</a:t>
            </a:r>
          </a:p>
          <a:p>
            <a:pPr indent="0" marL="0">
              <a:buFont typeface="Arial" panose="020B0604020202020204" pitchFamily="34" charset="0"/>
              <a:buNone/>
            </a:pPr>
            <a:r>
              <a:rPr altLang="zh-CN" sz="2000" lang="en-US">
                <a:latin typeface="微软雅黑" panose="020B0503020204020204" charset="-122"/>
                <a:ea typeface="微软雅黑" panose="020B0503020204020204" charset="-122"/>
                <a:cs typeface="微软雅黑" panose="020B0503020204020204" charset="-122"/>
              </a:rPr>
              <a:t>5. </a:t>
            </a:r>
            <a:r>
              <a:rPr altLang="en-US" sz="2000" lang="zh-CN">
                <a:latin typeface="微软雅黑" panose="020B0503020204020204" charset="-122"/>
                <a:ea typeface="微软雅黑" panose="020B0503020204020204" charset="-122"/>
                <a:cs typeface="微软雅黑" panose="020B0503020204020204" charset="-122"/>
              </a:rPr>
              <a:t>检查</a:t>
            </a:r>
            <a:r>
              <a:rPr altLang="zh-CN" sz="2000" lang="en-US">
                <a:latin typeface="微软雅黑" panose="020B0503020204020204" charset="-122"/>
                <a:ea typeface="微软雅黑" panose="020B0503020204020204" charset="-122"/>
                <a:cs typeface="微软雅黑" panose="020B0503020204020204" charset="-122"/>
              </a:rPr>
              <a:t>C</a:t>
            </a:r>
            <a:r>
              <a:rPr altLang="en-US" sz="2000" lang="zh-CN">
                <a:latin typeface="微软雅黑" panose="020B0503020204020204" charset="-122"/>
                <a:ea typeface="微软雅黑" panose="020B0503020204020204" charset="-122"/>
                <a:cs typeface="微软雅黑" panose="020B0503020204020204" charset="-122"/>
              </a:rPr>
              <a:t>所有相邻节点，将其加入</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开启列表</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，将</a:t>
            </a:r>
            <a:r>
              <a:rPr altLang="zh-CN" sz="2000" lang="en-US">
                <a:latin typeface="微软雅黑" panose="020B0503020204020204" charset="-122"/>
                <a:ea typeface="微软雅黑" panose="020B0503020204020204" charset="-122"/>
                <a:cs typeface="微软雅黑" panose="020B0503020204020204" charset="-122"/>
              </a:rPr>
              <a:t>C</a:t>
            </a:r>
            <a:r>
              <a:rPr altLang="en-US" sz="2000" lang="zh-CN">
                <a:latin typeface="微软雅黑" panose="020B0503020204020204" charset="-122"/>
                <a:ea typeface="微软雅黑" panose="020B0503020204020204" charset="-122"/>
                <a:cs typeface="微软雅黑" panose="020B0503020204020204" charset="-122"/>
              </a:rPr>
              <a:t>作为它们的父节点。</a:t>
            </a:r>
          </a:p>
          <a:p>
            <a:pPr indent="0" marL="0">
              <a:buFont typeface="Arial" panose="020B0604020202020204" pitchFamily="34" charset="0"/>
              <a:buNone/>
            </a:pPr>
            <a:r>
              <a:rPr altLang="zh-CN" sz="2000" lang="en-US">
                <a:latin typeface="微软雅黑" panose="020B0503020204020204" charset="-122"/>
                <a:ea typeface="微软雅黑" panose="020B0503020204020204" charset="-122"/>
                <a:cs typeface="微软雅黑" panose="020B0503020204020204" charset="-122"/>
              </a:rPr>
              <a:t>6. </a:t>
            </a:r>
            <a:r>
              <a:rPr altLang="en-US" sz="2000" lang="zh-CN">
                <a:latin typeface="微软雅黑" panose="020B0503020204020204" charset="-122"/>
                <a:ea typeface="微软雅黑" panose="020B0503020204020204" charset="-122"/>
                <a:cs typeface="微软雅黑" panose="020B0503020204020204" charset="-122"/>
              </a:rPr>
              <a:t>如果新的相邻节点已经在</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开启列表</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，则更新它们的</a:t>
            </a:r>
            <a:r>
              <a:rPr altLang="zh-CN" sz="2000" lang="en-US">
                <a:latin typeface="微软雅黑" panose="020B0503020204020204" charset="-122"/>
                <a:ea typeface="微软雅黑" panose="020B0503020204020204" charset="-122"/>
                <a:cs typeface="微软雅黑" panose="020B0503020204020204" charset="-122"/>
              </a:rPr>
              <a:t>g(x)</a:t>
            </a:r>
            <a:r>
              <a:rPr altLang="en-US" sz="2000" lang="zh-CN">
                <a:latin typeface="微软雅黑" panose="020B0503020204020204" charset="-122"/>
                <a:ea typeface="微软雅黑" panose="020B0503020204020204" charset="-122"/>
                <a:cs typeface="微软雅黑" panose="020B0503020204020204" charset="-122"/>
              </a:rPr>
              <a:t>值</a:t>
            </a:r>
            <a:endParaRPr altLang="zh-CN" b="1" sz="2000" lang="en-US">
              <a:latin typeface="微软雅黑" panose="020B0503020204020204" charset="-122"/>
              <a:ea typeface="微软雅黑" panose="020B0503020204020204" charset="-122"/>
              <a:cs typeface="微软雅黑" panose="020B0503020204020204" charset="-122"/>
            </a:endParaRPr>
          </a:p>
        </p:txBody>
      </p:sp>
      <p:sp>
        <p:nvSpPr>
          <p:cNvPr id="1048636" name="标题 1"/>
          <p:cNvSpPr>
            <a:spLocks noGrp="1"/>
          </p:cNvSpPr>
          <p:nvPr>
            <p:ph type="title"/>
          </p:nvPr>
        </p:nvSpPr>
        <p:spPr>
          <a:xfrm>
            <a:off x="1543050" y="965835"/>
            <a:ext cx="9144000" cy="676910"/>
          </a:xfrm>
        </p:spPr>
        <p:txBody>
          <a:bodyPr/>
          <a:p>
            <a:r>
              <a:rPr altLang="zh-CN" sz="3200">
                <a:latin typeface="微软雅黑" panose="020B0503020204020204" charset="-122"/>
                <a:ea typeface="微软雅黑" panose="020B0503020204020204" charset="-122"/>
                <a:cs typeface="微软雅黑" panose="020B0503020204020204" charset="-122"/>
              </a:rPr>
              <a:t>A* </a:t>
            </a:r>
            <a:r>
              <a:rPr altLang="en-US" sz="3200" lang="zh-CN">
                <a:latin typeface="微软雅黑" panose="020B0503020204020204" charset="-122"/>
                <a:ea typeface="微软雅黑" panose="020B0503020204020204" charset="-122"/>
                <a:cs typeface="微软雅黑" panose="020B0503020204020204" charset="-122"/>
              </a:rPr>
              <a:t>搜索算法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0" name="标题 3"/>
          <p:cNvSpPr>
            <a:spLocks noGrp="1"/>
          </p:cNvSpPr>
          <p:nvPr>
            <p:ph type="title"/>
          </p:nvPr>
        </p:nvSpPr>
        <p:spPr>
          <a:xfrm>
            <a:off x="3178810" y="912495"/>
            <a:ext cx="6249035" cy="659130"/>
          </a:xfrm>
        </p:spPr>
        <p:txBody>
          <a:bodyPr/>
          <a:p>
            <a:r>
              <a:rPr altLang="zh-CN" sz="3200">
                <a:latin typeface="微软雅黑" panose="020B0503020204020204" charset="-122"/>
                <a:ea typeface="微软雅黑" panose="020B0503020204020204" charset="-122"/>
                <a:cs typeface="微软雅黑" panose="020B0503020204020204" charset="-122"/>
              </a:rPr>
              <a:t>IDA* </a:t>
            </a:r>
            <a:r>
              <a:rPr altLang="en-US" sz="3200" lang="zh-CN">
                <a:latin typeface="微软雅黑" panose="020B0503020204020204" charset="-122"/>
                <a:ea typeface="微软雅黑" panose="020B0503020204020204" charset="-122"/>
                <a:cs typeface="微软雅黑" panose="020B0503020204020204" charset="-122"/>
              </a:rPr>
              <a:t>（迭代加深</a:t>
            </a:r>
            <a:r>
              <a:rPr altLang="zh-CN" sz="3200">
                <a:latin typeface="微软雅黑" panose="020B0503020204020204" charset="-122"/>
                <a:ea typeface="微软雅黑" panose="020B0503020204020204" charset="-122"/>
                <a:cs typeface="微软雅黑" panose="020B0503020204020204" charset="-122"/>
              </a:rPr>
              <a:t>A*</a:t>
            </a:r>
            <a:r>
              <a:rPr altLang="en-US" sz="3200" lang="zh-CN">
                <a:latin typeface="微软雅黑" panose="020B0503020204020204" charset="-122"/>
                <a:ea typeface="微软雅黑" panose="020B0503020204020204" charset="-122"/>
                <a:cs typeface="微软雅黑" panose="020B0503020204020204" charset="-122"/>
              </a:rPr>
              <a:t>）搜索算法</a:t>
            </a:r>
          </a:p>
        </p:txBody>
      </p:sp>
      <p:sp>
        <p:nvSpPr>
          <p:cNvPr id="1048641" name="文本占位符 4"/>
          <p:cNvSpPr>
            <a:spLocks noGrp="1"/>
          </p:cNvSpPr>
          <p:nvPr>
            <p:ph type="body" sz="quarter" idx="10"/>
          </p:nvPr>
        </p:nvSpPr>
        <p:spPr>
          <a:xfrm>
            <a:off x="377825" y="1571625"/>
            <a:ext cx="11435715" cy="1158240"/>
          </a:xfrm>
        </p:spPr>
        <p:txBody>
          <a:bodyPr wrap="square"/>
          <a:p>
            <a:pPr fontAlgn="auto" indent="0" marL="0">
              <a:lnSpc>
                <a:spcPct val="150000"/>
              </a:lnSpc>
              <a:buNone/>
            </a:pPr>
            <a:r>
              <a:rPr altLang="zh-CN" sz="2400" lang="en-US">
                <a:latin typeface="微软雅黑" panose="020B0503020204020204" charset="-122"/>
                <a:ea typeface="微软雅黑" panose="020B0503020204020204" charset="-122"/>
                <a:cs typeface="微软雅黑" panose="020B0503020204020204" charset="-122"/>
              </a:rPr>
              <a:t>IDA* </a:t>
            </a:r>
            <a:r>
              <a:rPr altLang="en-US" sz="2400" lang="zh-CN">
                <a:latin typeface="微软雅黑" panose="020B0503020204020204" charset="-122"/>
                <a:ea typeface="微软雅黑" panose="020B0503020204020204" charset="-122"/>
                <a:cs typeface="微软雅黑" panose="020B0503020204020204" charset="-122"/>
              </a:rPr>
              <a:t>是迭代加深深度优先搜索算法（</a:t>
            </a:r>
            <a:r>
              <a:rPr altLang="zh-CN" sz="2400" lang="en-US">
                <a:latin typeface="微软雅黑" panose="020B0503020204020204" charset="-122"/>
                <a:ea typeface="微软雅黑" panose="020B0503020204020204" charset="-122"/>
                <a:cs typeface="微软雅黑" panose="020B0503020204020204" charset="-122"/>
              </a:rPr>
              <a:t>IDS</a:t>
            </a:r>
            <a:r>
              <a:rPr altLang="en-US" sz="2400" lang="zh-CN">
                <a:latin typeface="微软雅黑" panose="020B0503020204020204" charset="-122"/>
                <a:ea typeface="微软雅黑" panose="020B0503020204020204" charset="-122"/>
                <a:cs typeface="微软雅黑" panose="020B0503020204020204" charset="-122"/>
              </a:rPr>
              <a:t>）的扩展。因为它不需要去维护表，因此它的空间复杂度远远小于</a:t>
            </a:r>
            <a:r>
              <a:rPr altLang="zh-CN" sz="2400" lang="en-US">
                <a:latin typeface="微软雅黑" panose="020B0503020204020204" charset="-122"/>
                <a:ea typeface="微软雅黑" panose="020B0503020204020204" charset="-122"/>
                <a:cs typeface="微软雅黑" panose="020B0503020204020204" charset="-122"/>
              </a:rPr>
              <a:t>A*</a:t>
            </a:r>
            <a:r>
              <a:rPr altLang="en-US" sz="2400" lang="zh-CN">
                <a:latin typeface="微软雅黑" panose="020B0503020204020204" charset="-122"/>
                <a:ea typeface="微软雅黑" panose="020B0503020204020204" charset="-122"/>
                <a:cs typeface="微软雅黑" panose="020B0503020204020204" charset="-122"/>
              </a:rPr>
              <a:t>。在搜索图为稀疏有向图的时候，它的性能会比</a:t>
            </a:r>
            <a:r>
              <a:rPr altLang="zh-CN" sz="2400" lang="en-US">
                <a:latin typeface="微软雅黑" panose="020B0503020204020204" charset="-122"/>
                <a:ea typeface="微软雅黑" panose="020B0503020204020204" charset="-122"/>
                <a:cs typeface="微软雅黑" panose="020B0503020204020204" charset="-122"/>
              </a:rPr>
              <a:t>A*</a:t>
            </a:r>
            <a:r>
              <a:rPr altLang="en-US" sz="2400" lang="zh-CN">
                <a:latin typeface="微软雅黑" panose="020B0503020204020204" charset="-122"/>
                <a:ea typeface="微软雅黑" panose="020B0503020204020204" charset="-122"/>
                <a:cs typeface="微软雅黑" panose="020B0503020204020204" charset="-122"/>
              </a:rPr>
              <a:t>更好。</a:t>
            </a:r>
          </a:p>
        </p:txBody>
      </p:sp>
      <p:sp>
        <p:nvSpPr>
          <p:cNvPr id="1048642" name="文本占位符 4"/>
          <p:cNvSpPr>
            <a:spLocks noGrp="1"/>
          </p:cNvSpPr>
          <p:nvPr/>
        </p:nvSpPr>
        <p:spPr>
          <a:xfrm>
            <a:off x="269240" y="3119755"/>
            <a:ext cx="11435715" cy="3535681"/>
          </a:xfrm>
          <a:prstGeom prst="rect"/>
        </p:spPr>
        <p:txBody>
          <a:bodyPr bIns="91440" lIns="146304" rIns="146304" rtlCol="0" tIns="91440" vert="horz" wrap="square">
            <a:spAutoFit/>
          </a:bodyPr>
          <a:lstStyle>
            <a:lvl1pPr algn="l" defTabSz="913765" eaLnBrk="1" fontAlgn="auto" hangingPunct="1" indent="-281940" latinLnBrk="0" marL="281940" marR="0" rtl="0">
              <a:lnSpc>
                <a:spcPct val="90000"/>
              </a:lnSpc>
              <a:spcBef>
                <a:spcPts val="1200"/>
              </a:spcBef>
              <a:spcAft>
                <a:spcPts val="0"/>
              </a:spcAft>
              <a:buClr>
                <a:schemeClr val="tx1"/>
              </a:buClr>
              <a:buSzPct val="90000"/>
              <a:buFont typeface="Arial" panose="020B0604020202020204" pitchFamily="34" charset="0"/>
              <a:buChar char="•"/>
              <a:defRPr baseline="0" sz="3135" kern="1200" spc="0">
                <a:gradFill>
                  <a:gsLst>
                    <a:gs pos="1250">
                      <a:schemeClr val="tx1"/>
                    </a:gs>
                    <a:gs pos="100000">
                      <a:schemeClr val="tx1"/>
                    </a:gs>
                  </a:gsLst>
                  <a:lin ang="5400000" scaled="0"/>
                </a:gradFill>
                <a:latin typeface="+mj-lt"/>
                <a:ea typeface="+mn-ea"/>
                <a:cs typeface="+mn-cs"/>
              </a:defRPr>
            </a:lvl1pPr>
            <a:lvl2pPr algn="l" defTabSz="913765" eaLnBrk="1" fontAlgn="auto" hangingPunct="1" indent="-228600" latinLnBrk="0" marL="520700" marR="0" rtl="0">
              <a:lnSpc>
                <a:spcPct val="90000"/>
              </a:lnSpc>
              <a:spcBef>
                <a:spcPct val="20000"/>
              </a:spcBef>
              <a:spcAft>
                <a:spcPts val="0"/>
              </a:spcAft>
              <a:buClrTx/>
              <a:buSzPct val="90000"/>
              <a:buFont typeface="Wingdings" panose="05000000000000000000" pitchFamily="2" charset="2"/>
              <a:buChar char="§"/>
              <a:defRPr baseline="0" sz="2355" kern="1200" spc="0">
                <a:gradFill>
                  <a:gsLst>
                    <a:gs pos="1250">
                      <a:schemeClr val="tx1"/>
                    </a:gs>
                    <a:gs pos="100000">
                      <a:schemeClr val="tx1"/>
                    </a:gs>
                  </a:gsLst>
                  <a:lin ang="5400000" scaled="0"/>
                </a:gradFill>
                <a:latin typeface="+mn-lt"/>
                <a:ea typeface="+mn-ea"/>
                <a:cs typeface="+mn-cs"/>
              </a:defRPr>
            </a:lvl2pPr>
            <a:lvl3pPr algn="l" eaLnBrk="1" fontAlgn="auto" hangingPunct="1" indent="-165100" latinLnBrk="0" marL="685800" marR="0" rtl="0">
              <a:lnSpc>
                <a:spcPct val="90000"/>
              </a:lnSpc>
              <a:spcBef>
                <a:spcPct val="20000"/>
              </a:spcBef>
              <a:spcAft>
                <a:spcPts val="0"/>
              </a:spcAft>
              <a:buClrTx/>
              <a:buSzPct val="90000"/>
              <a:buFont typeface="Wingdings" panose="05000000000000000000" pitchFamily="2" charset="2"/>
              <a:buChar char="§"/>
              <a:defRPr baseline="0" sz="1960" kern="1200" spc="0">
                <a:gradFill>
                  <a:gsLst>
                    <a:gs pos="1250">
                      <a:schemeClr val="tx1"/>
                    </a:gs>
                    <a:gs pos="100000">
                      <a:schemeClr val="tx1"/>
                    </a:gs>
                  </a:gsLst>
                  <a:lin ang="5400000" scaled="0"/>
                </a:gradFill>
                <a:latin typeface="+mn-lt"/>
                <a:ea typeface="+mn-ea"/>
                <a:cs typeface="+mn-cs"/>
              </a:defRPr>
            </a:lvl3pPr>
            <a:lvl4pPr algn="l" defTabSz="913765" eaLnBrk="1" fontAlgn="auto" hangingPunct="1" indent="-177800" latinLnBrk="0" marL="8636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4pPr>
            <a:lvl5pPr algn="l" eaLnBrk="1" fontAlgn="auto" hangingPunct="1" indent="-165100" latinLnBrk="0" marL="10287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5pPr>
            <a:lvl6pPr algn="l" defTabSz="913765" eaLnBrk="1" hangingPunct="1" indent="-228600" latinLnBrk="0" marL="2514600" rtl="0">
              <a:spcBef>
                <a:spcPct val="20000"/>
              </a:spcBef>
              <a:buFont typeface="Arial" panose="020B0604020202020204" pitchFamily="34" charset="0"/>
              <a:buChar char="•"/>
              <a:defRPr sz="1960" kern="1200">
                <a:solidFill>
                  <a:schemeClr val="tx1"/>
                </a:solidFill>
                <a:latin typeface="+mn-lt"/>
                <a:ea typeface="+mn-ea"/>
                <a:cs typeface="+mn-cs"/>
              </a:defRPr>
            </a:lvl6pPr>
            <a:lvl7pPr algn="l" defTabSz="913765" eaLnBrk="1" hangingPunct="1" indent="-228600" latinLnBrk="0" marL="2971800" rtl="0">
              <a:spcBef>
                <a:spcPct val="20000"/>
              </a:spcBef>
              <a:buFont typeface="Arial" panose="020B0604020202020204" pitchFamily="34" charset="0"/>
              <a:buChar char="•"/>
              <a:defRPr sz="1960" kern="1200">
                <a:solidFill>
                  <a:schemeClr val="tx1"/>
                </a:solidFill>
                <a:latin typeface="+mn-lt"/>
                <a:ea typeface="+mn-ea"/>
                <a:cs typeface="+mn-cs"/>
              </a:defRPr>
            </a:lvl7pPr>
            <a:lvl8pPr algn="l" defTabSz="913765" eaLnBrk="1" hangingPunct="1" indent="-228600" latinLnBrk="0" marL="3429000" rtl="0">
              <a:spcBef>
                <a:spcPct val="20000"/>
              </a:spcBef>
              <a:buFont typeface="Arial" panose="020B0604020202020204" pitchFamily="34" charset="0"/>
              <a:buChar char="•"/>
              <a:defRPr sz="1960" kern="1200">
                <a:solidFill>
                  <a:schemeClr val="tx1"/>
                </a:solidFill>
                <a:latin typeface="+mn-lt"/>
                <a:ea typeface="+mn-ea"/>
                <a:cs typeface="+mn-cs"/>
              </a:defRPr>
            </a:lvl8pPr>
            <a:lvl9pPr algn="l" defTabSz="913765" eaLnBrk="1" hangingPunct="1" indent="-228600" latinLnBrk="0" marL="3886200" rtl="0">
              <a:spcBef>
                <a:spcPct val="20000"/>
              </a:spcBef>
              <a:buFont typeface="Arial" panose="020B0604020202020204" pitchFamily="34" charset="0"/>
              <a:buChar char="•"/>
              <a:defRPr sz="1960" kern="1200">
                <a:solidFill>
                  <a:schemeClr val="tx1"/>
                </a:solidFill>
                <a:latin typeface="+mn-lt"/>
                <a:ea typeface="+mn-ea"/>
                <a:cs typeface="+mn-cs"/>
              </a:defRPr>
            </a:lvl9pPr>
          </a:lstStyle>
          <a:p>
            <a:pPr indent="0">
              <a:lnSpc>
                <a:spcPct val="150000"/>
              </a:lnSpc>
              <a:buFont typeface="Wingdings" panose="05000000000000000000" charset="0"/>
              <a:buChar char=""/>
            </a:pPr>
            <a:r>
              <a:rPr altLang="zh-CN" b="1" sz="2000" lang="en-US">
                <a:latin typeface="微软雅黑" panose="020B0503020204020204" charset="-122"/>
                <a:ea typeface="微软雅黑" panose="020B0503020204020204" charset="-122"/>
                <a:cs typeface="微软雅黑" panose="020B0503020204020204" charset="-122"/>
              </a:rPr>
              <a:t>IDA*</a:t>
            </a:r>
            <a:r>
              <a:rPr altLang="en-US" b="1" sz="2000" lang="zh-CN">
                <a:latin typeface="微软雅黑" panose="020B0503020204020204" charset="-122"/>
                <a:ea typeface="微软雅黑" panose="020B0503020204020204" charset="-122"/>
                <a:cs typeface="微软雅黑" panose="020B0503020204020204" charset="-122"/>
              </a:rPr>
              <a:t>算法的估价函数也是</a:t>
            </a:r>
            <a:r>
              <a:rPr altLang="en-US" sz="2000" lang="zh-CN">
                <a:latin typeface="微软雅黑" panose="020B0503020204020204" charset="-122"/>
                <a:ea typeface="微软雅黑" panose="020B0503020204020204" charset="-122"/>
                <a:cs typeface="微软雅黑" panose="020B0503020204020204" charset="-122"/>
              </a:rPr>
              <a:t>                               </a:t>
            </a:r>
          </a:p>
          <a:p>
            <a:pPr indent="0">
              <a:lnSpc>
                <a:spcPct val="150000"/>
              </a:lnSpc>
              <a:buFont typeface="Wingdings" panose="05000000000000000000" charset="0"/>
              <a:buChar char=""/>
            </a:pPr>
            <a:r>
              <a:rPr altLang="en-US" b="1" sz="2000" lang="zh-CN">
                <a:latin typeface="微软雅黑" panose="020B0503020204020204" charset="-122"/>
                <a:ea typeface="微软雅黑" panose="020B0503020204020204" charset="-122"/>
                <a:cs typeface="微软雅黑" panose="020B0503020204020204" charset="-122"/>
              </a:rPr>
              <a:t>算法描述</a:t>
            </a:r>
            <a:r>
              <a:rPr altLang="zh-CN" sz="2000" lang="en-US">
                <a:latin typeface="微软雅黑" panose="020B0503020204020204" charset="-122"/>
                <a:ea typeface="微软雅黑" panose="020B0503020204020204" charset="-122"/>
                <a:cs typeface="微软雅黑" panose="020B0503020204020204" charset="-122"/>
              </a:rPr>
              <a:t> </a:t>
            </a:r>
          </a:p>
          <a:p>
            <a:pPr indent="0" marL="0">
              <a:lnSpc>
                <a:spcPct val="150000"/>
              </a:lnSpc>
              <a:buFont typeface="Wingdings" panose="05000000000000000000" charset="0"/>
              <a:buNone/>
            </a:pPr>
            <a:r>
              <a:rPr altLang="zh-CN" sz="2000" lang="en-US">
                <a:latin typeface="微软雅黑" panose="020B0503020204020204" charset="-122"/>
                <a:ea typeface="微软雅黑" panose="020B0503020204020204" charset="-122"/>
                <a:cs typeface="微软雅黑" panose="020B0503020204020204" charset="-122"/>
              </a:rPr>
              <a:t>    </a:t>
            </a:r>
            <a:r>
              <a:rPr altLang="en-US" sz="2000" lang="zh-CN">
                <a:latin typeface="微软雅黑" panose="020B0503020204020204" charset="-122"/>
                <a:ea typeface="微软雅黑" panose="020B0503020204020204" charset="-122"/>
                <a:cs typeface="微软雅黑" panose="020B0503020204020204" charset="-122"/>
              </a:rPr>
              <a:t>在算法迭代的每一步，</a:t>
            </a:r>
            <a:r>
              <a:rPr altLang="zh-CN" sz="2000" lang="en-US">
                <a:latin typeface="微软雅黑" panose="020B0503020204020204" charset="-122"/>
                <a:ea typeface="微软雅黑" panose="020B0503020204020204" charset="-122"/>
                <a:cs typeface="微软雅黑" panose="020B0503020204020204" charset="-122"/>
              </a:rPr>
              <a:t>IDA*</a:t>
            </a:r>
            <a:r>
              <a:rPr altLang="en-US" sz="2000" lang="zh-CN">
                <a:latin typeface="微软雅黑" panose="020B0503020204020204" charset="-122"/>
                <a:ea typeface="微软雅黑" panose="020B0503020204020204" charset="-122"/>
                <a:cs typeface="微软雅黑" panose="020B0503020204020204" charset="-122"/>
              </a:rPr>
              <a:t>都进行深度优先搜索，在某一步所有可访问节点对应的最小可估价函数值大于某个给定的阈值的时候，将会剪枝。</a:t>
            </a:r>
            <a:r>
              <a:rPr altLang="zh-CN" sz="2000" lang="en-US">
                <a:latin typeface="微软雅黑" panose="020B0503020204020204" charset="-122"/>
                <a:ea typeface="微软雅黑" panose="020B0503020204020204" charset="-122"/>
                <a:cs typeface="微软雅黑" panose="020B0503020204020204" charset="-122"/>
              </a:rPr>
              <a:t>                 </a:t>
            </a:r>
          </a:p>
          <a:p>
            <a:pPr indent="0">
              <a:lnSpc>
                <a:spcPct val="150000"/>
              </a:lnSpc>
              <a:buFont typeface="Wingdings" panose="05000000000000000000" charset="0"/>
              <a:buChar char="Ø"/>
            </a:pPr>
            <a:r>
              <a:rPr altLang="en-US" b="1" sz="2000" lang="zh-CN">
                <a:latin typeface="微软雅黑" panose="020B0503020204020204" charset="-122"/>
                <a:ea typeface="微软雅黑" panose="020B0503020204020204" charset="-122"/>
                <a:cs typeface="微软雅黑" panose="020B0503020204020204" charset="-122"/>
              </a:rPr>
              <a:t>算法优点</a:t>
            </a:r>
          </a:p>
          <a:p>
            <a:pPr indent="0" marL="0">
              <a:lnSpc>
                <a:spcPct val="150000"/>
              </a:lnSpc>
              <a:buFont typeface="Wingdings" panose="05000000000000000000" charset="0"/>
              <a:buNone/>
            </a:pPr>
            <a:r>
              <a:rPr altLang="en-US" sz="2000" lang="zh-CN">
                <a:latin typeface="微软雅黑" panose="020B0503020204020204" charset="-122"/>
                <a:ea typeface="微软雅黑" panose="020B0503020204020204" charset="-122"/>
                <a:cs typeface="微软雅黑" panose="020B0503020204020204" charset="-122"/>
              </a:rPr>
              <a:t>当问题要求空间复杂度比较低的时候，</a:t>
            </a:r>
            <a:r>
              <a:rPr altLang="zh-CN" sz="2000" lang="en-US">
                <a:latin typeface="微软雅黑" panose="020B0503020204020204" charset="-122"/>
                <a:ea typeface="微软雅黑" panose="020B0503020204020204" charset="-122"/>
                <a:cs typeface="微软雅黑" panose="020B0503020204020204" charset="-122"/>
              </a:rPr>
              <a:t>IDA*</a:t>
            </a:r>
            <a:r>
              <a:rPr altLang="en-US" sz="2000" lang="zh-CN">
                <a:latin typeface="微软雅黑" panose="020B0503020204020204" charset="-122"/>
                <a:ea typeface="微软雅黑" panose="020B0503020204020204" charset="-122"/>
                <a:cs typeface="微软雅黑" panose="020B0503020204020204" charset="-122"/>
              </a:rPr>
              <a:t>更有优势。</a:t>
            </a:r>
            <a:endParaRPr altLang="en-US" b="1" sz="2000" lang="zh-CN">
              <a:latin typeface="微软雅黑" panose="020B0503020204020204" charset="-122"/>
              <a:ea typeface="微软雅黑" panose="020B0503020204020204" charset="-122"/>
              <a:cs typeface="微软雅黑" panose="020B0503020204020204" charset="-122"/>
            </a:endParaRPr>
          </a:p>
        </p:txBody>
      </p:sp>
      <p:graphicFrame>
        <p:nvGraphicFramePr>
          <p:cNvPr id="4194306" name="对象 2">
            <a:hlinkClick r:id="" action="ppaction://ole?verb=0"/>
          </p:cNvPr>
          <p:cNvGraphicFramePr>
            <a:graphicFrameLocks noChangeAspect="1"/>
          </p:cNvGraphicFramePr>
          <p:nvPr/>
        </p:nvGraphicFramePr>
        <p:xfrm>
          <a:off x="3937635" y="3286125"/>
          <a:ext cx="2343785" cy="407670"/>
        </p:xfrm>
        <a:graphic>
          <a:graphicData uri="http://schemas.openxmlformats.org/presentationml/2006/ole">
            <mc:AlternateContent xmlns:mc="http://schemas.openxmlformats.org/markup-compatibility/2006">
              <mc:Choice xmlns:v="urn:schemas-microsoft-com:vml" Requires="v">
                <p:oleObj r:id="rId1" spid="_x0000_s3154" imgH="203200" imgW="1168400" progId="Equation.KSEE3">
                  <p:embed/>
                </p:oleObj>
              </mc:Choice>
              <mc:Fallback>
                <p:oleObj r:id="rId1" spid="" imgH="203200" imgW="1168400" progId="Equation.KSEE3">
                  <p:embed/>
                  <p:pic>
                    <p:nvPicPr>
                      <p:cNvPr id="2097158" name="对象 2">
                        <a:hlinkClick r:id="" action="ppaction://ole?verb=0"/>
                      </p:cNvPr>
                      <p:cNvPicPr>
                        <a:picLocks/>
                      </p:cNvPicPr>
                      <p:nvPr/>
                    </p:nvPicPr>
                    <p:blipFill>
                      <a:blip xmlns:r="http://schemas.openxmlformats.org/officeDocument/2006/relationships" r:embed="rId2"/>
                      <a:stretch>
                        <a:fillRect/>
                      </a:stretch>
                    </p:blipFill>
                    <p:spPr>
                      <a:xfrm>
                        <a:off x="3937635" y="3286125"/>
                        <a:ext cx="2343785" cy="407670"/>
                      </a:xfrm>
                      <a:prstGeom prst="rect"/>
                    </p:spPr>
                  </p:pic>
                </p:oleObj>
              </mc:Fallback>
            </mc:AlternateContent>
          </a:graphicData>
        </a:graphic>
      </p:graphicFrame>
      <p:sp>
        <p:nvSpPr>
          <p:cNvPr id="1048643" name="矩形 1"/>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4"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7" name="标题 3"/>
          <p:cNvSpPr>
            <a:spLocks noGrp="1"/>
          </p:cNvSpPr>
          <p:nvPr>
            <p:ph type="title"/>
          </p:nvPr>
        </p:nvSpPr>
        <p:spPr>
          <a:xfrm>
            <a:off x="4241800" y="866140"/>
            <a:ext cx="3058160" cy="684530"/>
          </a:xfrm>
        </p:spPr>
        <p:txBody>
          <a:bodyPr/>
          <a:p>
            <a:r>
              <a:rPr altLang="zh-CN" sz="3200">
                <a:latin typeface="微软雅黑" panose="020B0503020204020204" charset="-122"/>
                <a:ea typeface="微软雅黑" panose="020B0503020204020204" charset="-122"/>
                <a:cs typeface="微软雅黑" panose="020B0503020204020204" charset="-122"/>
              </a:rPr>
              <a:t>IDA* </a:t>
            </a:r>
            <a:r>
              <a:rPr altLang="en-US" sz="3200" lang="zh-CN">
                <a:latin typeface="微软雅黑" panose="020B0503020204020204" charset="-122"/>
                <a:ea typeface="微软雅黑" panose="020B0503020204020204" charset="-122"/>
                <a:cs typeface="微软雅黑" panose="020B0503020204020204" charset="-122"/>
              </a:rPr>
              <a:t>搜索算法</a:t>
            </a:r>
          </a:p>
        </p:txBody>
      </p:sp>
      <p:sp>
        <p:nvSpPr>
          <p:cNvPr id="1048648" name="文本占位符 4"/>
          <p:cNvSpPr>
            <a:spLocks noGrp="1"/>
          </p:cNvSpPr>
          <p:nvPr/>
        </p:nvSpPr>
        <p:spPr>
          <a:xfrm>
            <a:off x="481965" y="1863090"/>
            <a:ext cx="11435715" cy="3078480"/>
          </a:xfrm>
          <a:prstGeom prst="rect"/>
        </p:spPr>
        <p:txBody>
          <a:bodyPr bIns="91440" lIns="146304" rIns="146304" rtlCol="0" tIns="91440" vert="horz" wrap="square">
            <a:spAutoFit/>
          </a:bodyPr>
          <a:lstStyle>
            <a:lvl1pPr algn="l" defTabSz="913765" eaLnBrk="1" fontAlgn="auto" hangingPunct="1" indent="-281940" latinLnBrk="0" marL="281940" marR="0" rtl="0">
              <a:lnSpc>
                <a:spcPct val="90000"/>
              </a:lnSpc>
              <a:spcBef>
                <a:spcPts val="1200"/>
              </a:spcBef>
              <a:spcAft>
                <a:spcPts val="0"/>
              </a:spcAft>
              <a:buClr>
                <a:schemeClr val="tx1"/>
              </a:buClr>
              <a:buSzPct val="90000"/>
              <a:buFont typeface="Arial" panose="020B0604020202020204" pitchFamily="34" charset="0"/>
              <a:buChar char="•"/>
              <a:defRPr baseline="0" sz="3135" kern="1200" spc="0">
                <a:gradFill>
                  <a:gsLst>
                    <a:gs pos="1250">
                      <a:schemeClr val="tx1"/>
                    </a:gs>
                    <a:gs pos="100000">
                      <a:schemeClr val="tx1"/>
                    </a:gs>
                  </a:gsLst>
                  <a:lin ang="5400000" scaled="0"/>
                </a:gradFill>
                <a:latin typeface="+mj-lt"/>
                <a:ea typeface="+mn-ea"/>
                <a:cs typeface="+mn-cs"/>
              </a:defRPr>
            </a:lvl1pPr>
            <a:lvl2pPr algn="l" defTabSz="913765" eaLnBrk="1" fontAlgn="auto" hangingPunct="1" indent="-228600" latinLnBrk="0" marL="520700" marR="0" rtl="0">
              <a:lnSpc>
                <a:spcPct val="90000"/>
              </a:lnSpc>
              <a:spcBef>
                <a:spcPct val="20000"/>
              </a:spcBef>
              <a:spcAft>
                <a:spcPts val="0"/>
              </a:spcAft>
              <a:buClrTx/>
              <a:buSzPct val="90000"/>
              <a:buFont typeface="Wingdings" panose="05000000000000000000" pitchFamily="2" charset="2"/>
              <a:buChar char="§"/>
              <a:defRPr baseline="0" sz="2355" kern="1200" spc="0">
                <a:gradFill>
                  <a:gsLst>
                    <a:gs pos="1250">
                      <a:schemeClr val="tx1"/>
                    </a:gs>
                    <a:gs pos="100000">
                      <a:schemeClr val="tx1"/>
                    </a:gs>
                  </a:gsLst>
                  <a:lin ang="5400000" scaled="0"/>
                </a:gradFill>
                <a:latin typeface="+mn-lt"/>
                <a:ea typeface="+mn-ea"/>
                <a:cs typeface="+mn-cs"/>
              </a:defRPr>
            </a:lvl2pPr>
            <a:lvl3pPr algn="l" eaLnBrk="1" fontAlgn="auto" hangingPunct="1" indent="-165100" latinLnBrk="0" marL="685800" marR="0" rtl="0">
              <a:lnSpc>
                <a:spcPct val="90000"/>
              </a:lnSpc>
              <a:spcBef>
                <a:spcPct val="20000"/>
              </a:spcBef>
              <a:spcAft>
                <a:spcPts val="0"/>
              </a:spcAft>
              <a:buClrTx/>
              <a:buSzPct val="90000"/>
              <a:buFont typeface="Wingdings" panose="05000000000000000000" pitchFamily="2" charset="2"/>
              <a:buChar char="§"/>
              <a:defRPr baseline="0" sz="1960" kern="1200" spc="0">
                <a:gradFill>
                  <a:gsLst>
                    <a:gs pos="1250">
                      <a:schemeClr val="tx1"/>
                    </a:gs>
                    <a:gs pos="100000">
                      <a:schemeClr val="tx1"/>
                    </a:gs>
                  </a:gsLst>
                  <a:lin ang="5400000" scaled="0"/>
                </a:gradFill>
                <a:latin typeface="+mn-lt"/>
                <a:ea typeface="+mn-ea"/>
                <a:cs typeface="+mn-cs"/>
              </a:defRPr>
            </a:lvl3pPr>
            <a:lvl4pPr algn="l" defTabSz="913765" eaLnBrk="1" fontAlgn="auto" hangingPunct="1" indent="-177800" latinLnBrk="0" marL="8636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4pPr>
            <a:lvl5pPr algn="l" eaLnBrk="1" fontAlgn="auto" hangingPunct="1" indent="-165100" latinLnBrk="0" marL="1028700" marR="0" rtl="0">
              <a:lnSpc>
                <a:spcPct val="90000"/>
              </a:lnSpc>
              <a:spcBef>
                <a:spcPct val="20000"/>
              </a:spcBef>
              <a:spcAft>
                <a:spcPts val="0"/>
              </a:spcAft>
              <a:buClrTx/>
              <a:buSzPct val="90000"/>
              <a:buFont typeface="Wingdings" panose="05000000000000000000" pitchFamily="2" charset="2"/>
              <a:buChar char="§"/>
              <a:defRPr baseline="0" sz="1200" kern="1200" spc="0">
                <a:gradFill>
                  <a:gsLst>
                    <a:gs pos="1250">
                      <a:schemeClr val="tx1"/>
                    </a:gs>
                    <a:gs pos="100000">
                      <a:schemeClr val="tx1"/>
                    </a:gs>
                  </a:gsLst>
                  <a:lin ang="5400000" scaled="0"/>
                </a:gradFill>
                <a:latin typeface="+mn-lt"/>
                <a:ea typeface="+mn-ea"/>
                <a:cs typeface="+mn-cs"/>
              </a:defRPr>
            </a:lvl5pPr>
            <a:lvl6pPr algn="l" defTabSz="913765" eaLnBrk="1" hangingPunct="1" indent="-228600" latinLnBrk="0" marL="2514600" rtl="0">
              <a:spcBef>
                <a:spcPct val="20000"/>
              </a:spcBef>
              <a:buFont typeface="Arial" panose="020B0604020202020204" pitchFamily="34" charset="0"/>
              <a:buChar char="•"/>
              <a:defRPr sz="1960" kern="1200">
                <a:solidFill>
                  <a:schemeClr val="tx1"/>
                </a:solidFill>
                <a:latin typeface="+mn-lt"/>
                <a:ea typeface="+mn-ea"/>
                <a:cs typeface="+mn-cs"/>
              </a:defRPr>
            </a:lvl6pPr>
            <a:lvl7pPr algn="l" defTabSz="913765" eaLnBrk="1" hangingPunct="1" indent="-228600" latinLnBrk="0" marL="2971800" rtl="0">
              <a:spcBef>
                <a:spcPct val="20000"/>
              </a:spcBef>
              <a:buFont typeface="Arial" panose="020B0604020202020204" pitchFamily="34" charset="0"/>
              <a:buChar char="•"/>
              <a:defRPr sz="1960" kern="1200">
                <a:solidFill>
                  <a:schemeClr val="tx1"/>
                </a:solidFill>
                <a:latin typeface="+mn-lt"/>
                <a:ea typeface="+mn-ea"/>
                <a:cs typeface="+mn-cs"/>
              </a:defRPr>
            </a:lvl7pPr>
            <a:lvl8pPr algn="l" defTabSz="913765" eaLnBrk="1" hangingPunct="1" indent="-228600" latinLnBrk="0" marL="3429000" rtl="0">
              <a:spcBef>
                <a:spcPct val="20000"/>
              </a:spcBef>
              <a:buFont typeface="Arial" panose="020B0604020202020204" pitchFamily="34" charset="0"/>
              <a:buChar char="•"/>
              <a:defRPr sz="1960" kern="1200">
                <a:solidFill>
                  <a:schemeClr val="tx1"/>
                </a:solidFill>
                <a:latin typeface="+mn-lt"/>
                <a:ea typeface="+mn-ea"/>
                <a:cs typeface="+mn-cs"/>
              </a:defRPr>
            </a:lvl8pPr>
            <a:lvl9pPr algn="l" defTabSz="913765" eaLnBrk="1" hangingPunct="1" indent="-228600" latinLnBrk="0" marL="3886200" rtl="0">
              <a:spcBef>
                <a:spcPct val="20000"/>
              </a:spcBef>
              <a:buFont typeface="Arial" panose="020B0604020202020204" pitchFamily="34" charset="0"/>
              <a:buChar char="•"/>
              <a:defRPr sz="1960" kern="1200">
                <a:solidFill>
                  <a:schemeClr val="tx1"/>
                </a:solidFill>
                <a:latin typeface="+mn-lt"/>
                <a:ea typeface="+mn-ea"/>
                <a:cs typeface="+mn-cs"/>
              </a:defRPr>
            </a:lvl9pPr>
          </a:lstStyle>
          <a:p>
            <a:pPr indent="0">
              <a:lnSpc>
                <a:spcPct val="150000"/>
              </a:lnSpc>
              <a:buFont typeface="Wingdings" panose="05000000000000000000" charset="0"/>
              <a:buChar char=""/>
            </a:pPr>
            <a:r>
              <a:rPr altLang="en-US" sz="2000" lang="zh-CN">
                <a:latin typeface="微软雅黑" panose="020B0503020204020204" charset="-122"/>
                <a:ea typeface="微软雅黑" panose="020B0503020204020204" charset="-122"/>
                <a:cs typeface="微软雅黑" panose="020B0503020204020204" charset="-122"/>
              </a:rPr>
              <a:t>算法步骤</a:t>
            </a:r>
          </a:p>
          <a:p>
            <a:pPr indent="0" marL="0">
              <a:lnSpc>
                <a:spcPct val="150000"/>
              </a:lnSpc>
              <a:buFont typeface="Arial" panose="020B0604020202020204" pitchFamily="34" charset="0"/>
              <a:buNone/>
            </a:pPr>
            <a:r>
              <a:rPr altLang="en-US" sz="2000" lang="zh-CN">
                <a:latin typeface="微软雅黑" panose="020B0503020204020204" charset="-122"/>
                <a:ea typeface="微软雅黑" panose="020B0503020204020204" charset="-122"/>
                <a:cs typeface="微软雅黑" panose="020B0503020204020204" charset="-122"/>
              </a:rPr>
              <a:t>对于给定的阈值</a:t>
            </a:r>
            <a:r>
              <a:rPr altLang="zh-CN" sz="2000" lang="en-US">
                <a:latin typeface="微软雅黑" panose="020B0503020204020204" charset="-122"/>
                <a:ea typeface="微软雅黑" panose="020B0503020204020204" charset="-122"/>
                <a:cs typeface="微软雅黑" panose="020B0503020204020204" charset="-122"/>
              </a:rPr>
              <a:t>bound</a:t>
            </a:r>
            <a:r>
              <a:rPr altLang="en-US" sz="2000" lang="zh-CN">
                <a:latin typeface="微软雅黑" panose="020B0503020204020204" charset="-122"/>
                <a:ea typeface="微软雅黑" panose="020B0503020204020204" charset="-122"/>
                <a:cs typeface="微软雅黑" panose="020B0503020204020204" charset="-122"/>
              </a:rPr>
              <a:t>，定义递归过程</a:t>
            </a:r>
            <a:endParaRPr altLang="zh-CN" sz="2000" lang="en-US">
              <a:latin typeface="微软雅黑" panose="020B0503020204020204" charset="-122"/>
              <a:ea typeface="微软雅黑" panose="020B0503020204020204" charset="-122"/>
              <a:cs typeface="微软雅黑" panose="020B0503020204020204" charset="-122"/>
            </a:endParaRPr>
          </a:p>
          <a:p>
            <a:pPr indent="0" marL="0">
              <a:lnSpc>
                <a:spcPct val="150000"/>
              </a:lnSpc>
              <a:buFont typeface="Arial" panose="020B0604020202020204" pitchFamily="34" charset="0"/>
              <a:buNone/>
            </a:pPr>
            <a:r>
              <a:rPr altLang="zh-CN" sz="2000" lang="en-US">
                <a:latin typeface="微软雅黑" panose="020B0503020204020204" charset="-122"/>
                <a:ea typeface="微软雅黑" panose="020B0503020204020204" charset="-122"/>
                <a:cs typeface="微软雅黑" panose="020B0503020204020204" charset="-122"/>
              </a:rPr>
              <a:t>1. </a:t>
            </a:r>
            <a:r>
              <a:rPr altLang="en-US" sz="2000" lang="zh-CN">
                <a:latin typeface="微软雅黑" panose="020B0503020204020204" charset="-122"/>
                <a:ea typeface="微软雅黑" panose="020B0503020204020204" charset="-122"/>
                <a:cs typeface="微软雅黑" panose="020B0503020204020204" charset="-122"/>
              </a:rPr>
              <a:t>从开始节点</a:t>
            </a:r>
            <a:r>
              <a:rPr altLang="zh-CN" sz="2000" lang="en-US">
                <a:latin typeface="微软雅黑" panose="020B0503020204020204" charset="-122"/>
                <a:ea typeface="微软雅黑" panose="020B0503020204020204" charset="-122"/>
                <a:cs typeface="微软雅黑" panose="020B0503020204020204" charset="-122"/>
              </a:rPr>
              <a:t>C</a:t>
            </a:r>
            <a:r>
              <a:rPr altLang="en-US" sz="2000" lang="zh-CN">
                <a:latin typeface="微软雅黑" panose="020B0503020204020204" charset="-122"/>
                <a:ea typeface="微软雅黑" panose="020B0503020204020204" charset="-122"/>
                <a:cs typeface="微软雅黑" panose="020B0503020204020204" charset="-122"/>
              </a:rPr>
              <a:t>，计算所有邻居节点的估价函数，选取估价函数最小的节点作为下一个访问节点</a:t>
            </a:r>
            <a:r>
              <a:rPr altLang="en-US" sz="2000" lang="zh-CN">
                <a:latin typeface="微软雅黑" panose="020B0503020204020204" charset="-122"/>
                <a:ea typeface="微软雅黑" panose="020B0503020204020204" charset="-122"/>
                <a:cs typeface="微软雅黑" panose="020B0503020204020204" charset="-122"/>
                <a:sym typeface="+mn-ea"/>
              </a:rPr>
              <a:t>。</a:t>
            </a:r>
            <a:endParaRPr altLang="en-US" sz="2000" lang="zh-CN">
              <a:latin typeface="微软雅黑" panose="020B0503020204020204" charset="-122"/>
              <a:ea typeface="微软雅黑" panose="020B0503020204020204" charset="-122"/>
              <a:cs typeface="微软雅黑" panose="020B0503020204020204" charset="-122"/>
            </a:endParaRPr>
          </a:p>
          <a:p>
            <a:pPr indent="0" marL="0">
              <a:lnSpc>
                <a:spcPct val="150000"/>
              </a:lnSpc>
              <a:buFont typeface="Arial" panose="020B0604020202020204" pitchFamily="34" charset="0"/>
              <a:buNone/>
            </a:pPr>
            <a:r>
              <a:rPr altLang="zh-CN" sz="2000" lang="en-US">
                <a:latin typeface="微软雅黑" panose="020B0503020204020204" charset="-122"/>
                <a:ea typeface="微软雅黑" panose="020B0503020204020204" charset="-122"/>
                <a:cs typeface="微软雅黑" panose="020B0503020204020204" charset="-122"/>
              </a:rPr>
              <a:t>2. </a:t>
            </a:r>
            <a:r>
              <a:rPr altLang="en-US" sz="2000" lang="zh-CN">
                <a:latin typeface="微软雅黑" panose="020B0503020204020204" charset="-122"/>
                <a:ea typeface="微软雅黑" panose="020B0503020204020204" charset="-122"/>
                <a:cs typeface="微软雅黑" panose="020B0503020204020204" charset="-122"/>
              </a:rPr>
              <a:t>对于某个节点，如果估价函数大于阈值，则返回当前节点的估值函数值。</a:t>
            </a:r>
          </a:p>
          <a:p>
            <a:pPr indent="0" marL="0">
              <a:lnSpc>
                <a:spcPct val="150000"/>
              </a:lnSpc>
              <a:buFont typeface="Arial" panose="020B0604020202020204" pitchFamily="34" charset="0"/>
              <a:buNone/>
            </a:pPr>
            <a:r>
              <a:rPr altLang="zh-CN" sz="2000" lang="en-US">
                <a:latin typeface="微软雅黑" panose="020B0503020204020204" charset="-122"/>
                <a:ea typeface="微软雅黑" panose="020B0503020204020204" charset="-122"/>
                <a:cs typeface="微软雅黑" panose="020B0503020204020204" charset="-122"/>
              </a:rPr>
              <a:t>3. </a:t>
            </a:r>
            <a:r>
              <a:rPr altLang="en-US" sz="2000" lang="zh-CN">
                <a:latin typeface="微软雅黑" panose="020B0503020204020204" charset="-122"/>
                <a:ea typeface="微软雅黑" panose="020B0503020204020204" charset="-122"/>
                <a:cs typeface="微软雅黑" panose="020B0503020204020204" charset="-122"/>
              </a:rPr>
              <a:t>对于某个节点，如果是目标节点，则返回状态 </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rPr>
              <a:t>到达</a:t>
            </a:r>
            <a:r>
              <a:rPr altLang="zh-CN" sz="2000" lang="en-US">
                <a:latin typeface="微软雅黑" panose="020B0503020204020204" charset="-122"/>
                <a:ea typeface="微软雅黑" panose="020B0503020204020204" charset="-122"/>
                <a:cs typeface="微软雅黑" panose="020B0503020204020204" charset="-122"/>
              </a:rPr>
              <a:t>”</a:t>
            </a:r>
            <a:r>
              <a:rPr altLang="en-US" sz="2000" lang="zh-CN">
                <a:latin typeface="微软雅黑" panose="020B0503020204020204" charset="-122"/>
                <a:ea typeface="微软雅黑" panose="020B0503020204020204" charset="-122"/>
                <a:cs typeface="微软雅黑" panose="020B0503020204020204" charset="-122"/>
                <a:sym typeface="+mn-ea"/>
              </a:rPr>
              <a:t>。</a:t>
            </a:r>
            <a:endParaRPr altLang="zh-CN" b="1" sz="2000" lang="en-US">
              <a:latin typeface="微软雅黑" panose="020B0503020204020204" charset="-122"/>
              <a:ea typeface="微软雅黑" panose="020B0503020204020204" charset="-122"/>
              <a:cs typeface="微软雅黑" panose="020B0503020204020204" charset="-122"/>
            </a:endParaRPr>
          </a:p>
        </p:txBody>
      </p:sp>
      <p:sp>
        <p:nvSpPr>
          <p:cNvPr id="1048649" name="矩形 2"/>
          <p:cNvSpPr/>
          <p:nvPr/>
        </p:nvSpPr>
        <p:spPr>
          <a:xfrm>
            <a:off x="481965" y="561340"/>
            <a:ext cx="2611755" cy="75565"/>
          </a:xfrm>
          <a:prstGeom prst="rect"/>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0" name="矩形 84"/>
          <p:cNvSpPr/>
          <p:nvPr/>
        </p:nvSpPr>
        <p:spPr>
          <a:xfrm>
            <a:off x="396875" y="98425"/>
            <a:ext cx="2781935" cy="47688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dist"/>
            <a:r>
              <a:rPr altLang="en-US" dirty="0" sz="2300" lang="zh-CN">
                <a:solidFill>
                  <a:schemeClr val="tx1">
                    <a:lumMod val="65000"/>
                    <a:lumOff val="35000"/>
                  </a:schemeClr>
                </a:solidFill>
                <a:latin typeface="华文中宋" panose="02010600040101010101" charset="-122"/>
                <a:ea typeface="华文中宋" panose="02010600040101010101" charset="-122"/>
              </a:rPr>
              <a:t>启发式搜索</a:t>
            </a:r>
          </a:p>
        </p:txBody>
      </p:sp>
    </p:spTree>
  </p:cSld>
  <p:clrMapOvr>
    <a:masterClrMapping/>
  </p:clrMapOvr>
  <p:transition>
    <p:fade/>
  </p:transition>
</p:sld>
</file>

<file path=ppt/tags/tag1.xml><?xml version="1.0" encoding="utf-8"?>
<p:tagLst xmlns:p="http://schemas.openxmlformats.org/presentationml/2006/main">
  <p:tag name="KSO_WM_UNIT_TABLE_BEAUTIFY" val="smartTable{cdcd852f-3c98-4e1e-a67f-6389d2123fcc}"/>
</p:tagLst>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1_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Administrator</dc:creator>
  <cp:lastModifiedBy>tser</cp:lastModifiedBy>
  <dcterms:created xsi:type="dcterms:W3CDTF">2017-03-02T15:55:00Z</dcterms:created>
  <dcterms:modified xsi:type="dcterms:W3CDTF">2022-03-31T04:16:26Z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y fmtid="{D5CDD505-2E9C-101B-9397-08002B2CF9AE}" pid="3" name="ICV">
    <vt:lpwstr>d4ea79538db54439bb5b4e8c8aa5d770</vt:lpwstr>
  </property>
</Properties>
</file>