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91" r:id="rId3"/>
    <p:sldId id="376" r:id="rId4"/>
    <p:sldId id="399" r:id="rId5"/>
    <p:sldId id="466" r:id="rId6"/>
    <p:sldId id="467" r:id="rId7"/>
    <p:sldId id="469" r:id="rId8"/>
    <p:sldId id="472" r:id="rId9"/>
    <p:sldId id="475" r:id="rId10"/>
    <p:sldId id="477" r:id="rId11"/>
    <p:sldId id="476" r:id="rId12"/>
    <p:sldId id="478" r:id="rId13"/>
    <p:sldId id="479" r:id="rId14"/>
    <p:sldId id="480" r:id="rId15"/>
    <p:sldId id="482" r:id="rId16"/>
    <p:sldId id="484" r:id="rId17"/>
    <p:sldId id="485" r:id="rId18"/>
    <p:sldId id="486" r:id="rId19"/>
    <p:sldId id="487" r:id="rId20"/>
    <p:sldId id="488" r:id="rId21"/>
    <p:sldId id="473" r:id="rId22"/>
    <p:sldId id="474" r:id="rId23"/>
    <p:sldId id="471" r:id="rId24"/>
    <p:sldId id="470" r:id="rId25"/>
    <p:sldId id="468" r:id="rId26"/>
    <p:sldId id="489" r:id="rId27"/>
    <p:sldId id="490" r:id="rId28"/>
    <p:sldId id="492" r:id="rId29"/>
    <p:sldId id="493" r:id="rId30"/>
    <p:sldId id="494" r:id="rId31"/>
    <p:sldId id="496" r:id="rId32"/>
    <p:sldId id="29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B0793F-5AAF-D84F-A354-AD6175C0563D}">
          <p14:sldIdLst>
            <p14:sldId id="256"/>
            <p14:sldId id="391"/>
            <p14:sldId id="376"/>
            <p14:sldId id="399"/>
            <p14:sldId id="466"/>
            <p14:sldId id="467"/>
            <p14:sldId id="469"/>
            <p14:sldId id="472"/>
            <p14:sldId id="475"/>
            <p14:sldId id="477"/>
            <p14:sldId id="476"/>
            <p14:sldId id="478"/>
            <p14:sldId id="479"/>
            <p14:sldId id="480"/>
            <p14:sldId id="482"/>
            <p14:sldId id="484"/>
            <p14:sldId id="485"/>
            <p14:sldId id="486"/>
            <p14:sldId id="487"/>
            <p14:sldId id="488"/>
            <p14:sldId id="473"/>
            <p14:sldId id="474"/>
            <p14:sldId id="471"/>
            <p14:sldId id="470"/>
            <p14:sldId id="468"/>
            <p14:sldId id="489"/>
            <p14:sldId id="490"/>
            <p14:sldId id="492"/>
            <p14:sldId id="493"/>
            <p14:sldId id="494"/>
            <p14:sldId id="496"/>
          </p14:sldIdLst>
        </p14:section>
        <p14:section name="无标题节" id="{AC3689AB-514E-2249-B08C-71228576DFE2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76964" autoAdjust="0"/>
  </p:normalViewPr>
  <p:slideViewPr>
    <p:cSldViewPr>
      <p:cViewPr varScale="1">
        <p:scale>
          <a:sx n="125" d="100"/>
          <a:sy n="125" d="100"/>
        </p:scale>
        <p:origin x="53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DDDB8-D596-C648-AF44-A2DFA92F027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8A8B-B5FC-0148-B6DE-E19816705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46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4639-F159-0C4A-AC7A-FA9578A8488E}" type="datetimeFigureOut">
              <a:rPr kumimoji="1" lang="zh-CN" altLang="en-US" smtClean="0"/>
              <a:t>2022/02/22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0C5FB-B562-F94E-8BBD-815D463A8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16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Rectangle 65"/>
          <p:cNvSpPr>
            <a:spLocks noChangeArrowheads="1"/>
          </p:cNvSpPr>
          <p:nvPr userDrawn="1"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 userDrawn="1"/>
        </p:nvSpPr>
        <p:spPr bwMode="gray">
          <a:xfrm>
            <a:off x="2286000" y="3124200"/>
            <a:ext cx="6858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3139" name="Rectangle 67"/>
          <p:cNvSpPr>
            <a:spLocks noChangeArrowheads="1"/>
          </p:cNvSpPr>
          <p:nvPr userDrawn="1"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 userDrawn="1"/>
        </p:nvGraphicFramePr>
        <p:xfrm>
          <a:off x="4640263" y="-9525"/>
          <a:ext cx="22161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4330159" imgH="6146032" progId="Photoshop.Image.6">
                  <p:embed/>
                </p:oleObj>
              </mc:Choice>
              <mc:Fallback>
                <p:oleObj name="Image" r:id="rId3" imgW="4330159" imgH="6146032" progId="Photoshop.Image.6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-9525"/>
                        <a:ext cx="221615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 userDrawn="1"/>
        </p:nvGraphicFramePr>
        <p:xfrm>
          <a:off x="2286000" y="0"/>
          <a:ext cx="2293938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5" imgW="2526984" imgH="3428571" progId="Photoshop.Image.6">
                  <p:embed/>
                </p:oleObj>
              </mc:Choice>
              <mc:Fallback>
                <p:oleObj name="Image" r:id="rId5" imgW="2526984" imgH="3428571" progId="Photoshop.Image.6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2293938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800" y="0"/>
            <a:ext cx="22352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46" name="Rectangle 7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64313"/>
            <a:ext cx="2133600" cy="15716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147" name="Rectangle 7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3148" name="Rectangle 7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 algn="r">
              <a:defRPr>
                <a:latin typeface="Times New Roman" charset="0"/>
              </a:defRPr>
            </a:lvl1pPr>
          </a:lstStyle>
          <a:p>
            <a:fld id="{03558B56-0B79-7D43-B358-DBD0426B793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152" name="Picture 80" descr="https://gss3.bdstatic.com/7Po3dSag_xI4khGkpoWK1HF6hhy/baike/c0%3Dbaike92%2C5%2C5%2C92%2C30/sign=e0c646358926cffc7d27b7e0d86821f5/b3119313b07eca8032bb094b9a2397dda04483db.jp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" y="506413"/>
            <a:ext cx="2160587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2309812" y="3807380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Labs of Operating</a:t>
            </a:r>
            <a:r>
              <a:rPr lang="zh-CN" altLang="en-US" b="1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272288" y="33573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u="sng" dirty="0">
                <a:solidFill>
                  <a:srgbClr val="FFFFFF"/>
                </a:solidFill>
                <a:effectLst/>
              </a:rPr>
              <a:t>操作系统实验</a:t>
            </a:r>
            <a:endParaRPr lang="en-US" sz="3200" b="1" u="sng" dirty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467" y="2581570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A3C50-B271-C54B-86D3-567BD116E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89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31838"/>
            <a:ext cx="2095500" cy="5592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134100" cy="5592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1021F-9C58-3B49-A0E9-CDC78002B2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87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183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429000" y="6508750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fld id="{F50D0396-1F6D-A840-80A9-DA0D6E69D1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9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527B9D-8B53-C542-B4A4-B7AE274C9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9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34147-9FDE-7C41-B020-64F2575EF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80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467" y="2581570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C5520B-3D5D-4D49-8553-5D2469DC71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7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3CF0A8-2D3A-4C4A-B49A-1FDD560674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86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467" y="2581570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3F1366-7D9F-624B-9D7B-C2843D7EEE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8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F95BC7-B595-424D-AC38-35A2CFCEC1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49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FE9FC8-E419-F049-8482-6C3AB274B2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9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BC9AF1-8311-FF44-BB94-F1A661EEFE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6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 userDrawn="1"/>
        </p:nvSpPr>
        <p:spPr bwMode="gray"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08750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A56109C0-27C1-7349-BA92-9D0D6A8CE8F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C39535-3A1D-4D55-B8C5-546E880201A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1933"/>
            <a:ext cx="5334000" cy="6760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AFE407-F326-49C3-970A-8A1FA609A5A8}"/>
              </a:ext>
            </a:extLst>
          </p:cNvPr>
          <p:cNvSpPr txBox="1"/>
          <p:nvPr userDrawn="1"/>
        </p:nvSpPr>
        <p:spPr>
          <a:xfrm>
            <a:off x="5715000" y="137664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/>
              <a:t>操作系统实验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ikeos.sourceforge.net/" TargetMode="External"/><Relationship Id="rId13" Type="http://schemas.openxmlformats.org/officeDocument/2006/relationships/hyperlink" Target="https://github.com/cfenollosa/os-tutorial" TargetMode="External"/><Relationship Id="rId3" Type="http://schemas.openxmlformats.org/officeDocument/2006/relationships/hyperlink" Target="https://th0ar.gitbooks.io/xv6-chinese/content/" TargetMode="External"/><Relationship Id="rId7" Type="http://schemas.openxmlformats.org/officeDocument/2006/relationships/hyperlink" Target="https://www.kernel.org/" TargetMode="External"/><Relationship Id="rId12" Type="http://schemas.openxmlformats.org/officeDocument/2006/relationships/hyperlink" Target="https://12101111.github.io/write-os-in-rust/" TargetMode="External"/><Relationship Id="rId2" Type="http://schemas.openxmlformats.org/officeDocument/2006/relationships/hyperlink" Target="https://github.com/kiukotsu/ucore&#65307;https:/objectkuan.gitbooks.io/ucore-docs/cont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.biancheng.net/asm/10/" TargetMode="External"/><Relationship Id="rId11" Type="http://schemas.openxmlformats.org/officeDocument/2006/relationships/hyperlink" Target="https://os.phil-opp.com/" TargetMode="External"/><Relationship Id="rId5" Type="http://schemas.openxmlformats.org/officeDocument/2006/relationships/hyperlink" Target="https://github.com/remzi-arpacidusseau/ostep-projects" TargetMode="External"/><Relationship Id="rId15" Type="http://schemas.openxmlformats.org/officeDocument/2006/relationships/hyperlink" Target="https://github.com/redox-os" TargetMode="External"/><Relationship Id="rId10" Type="http://schemas.openxmlformats.org/officeDocument/2006/relationships/hyperlink" Target="https://github.com/rust-embedded/rust-raspberrypi-OS-tutorials" TargetMode="External"/><Relationship Id="rId4" Type="http://schemas.openxmlformats.org/officeDocument/2006/relationships/hyperlink" Target="https://github.com/ranxian/xv6-Chinese" TargetMode="External"/><Relationship Id="rId9" Type="http://schemas.openxmlformats.org/officeDocument/2006/relationships/hyperlink" Target="http://mikeos.sourceforge.net/write-your-own-os.html" TargetMode="External"/><Relationship Id="rId14" Type="http://schemas.openxmlformats.org/officeDocument/2006/relationships/hyperlink" Target="https://github.com/mit-pdos/xv6-publi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&#19979;&#36733;&#20869;&#26680;5.1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fik/busybo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48768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刘宁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计算机学院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000000"/>
                </a:solidFill>
              </a:rPr>
              <a:t>2022</a:t>
            </a:r>
            <a:r>
              <a:rPr lang="zh-CN" altLang="en-US" sz="2000" b="1" dirty="0">
                <a:solidFill>
                  <a:srgbClr val="000000"/>
                </a:solidFill>
              </a:rPr>
              <a:t>年</a:t>
            </a:r>
            <a:r>
              <a:rPr lang="en-US" altLang="zh-CN" sz="2000" b="1" dirty="0">
                <a:solidFill>
                  <a:srgbClr val="000000"/>
                </a:solidFill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</a:rPr>
              <a:t>月</a:t>
            </a:r>
            <a:r>
              <a:rPr lang="en-US" altLang="zh-CN" sz="2000" b="1" dirty="0">
                <a:solidFill>
                  <a:srgbClr val="000000"/>
                </a:solidFill>
              </a:rPr>
              <a:t>22</a:t>
            </a:r>
            <a:r>
              <a:rPr lang="zh-CN" altLang="en-US" sz="2000" b="1" dirty="0">
                <a:solidFill>
                  <a:srgbClr val="000000"/>
                </a:solidFill>
              </a:rPr>
              <a:t>日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514600" y="6477000"/>
            <a:ext cx="2133600" cy="185737"/>
          </a:xfrm>
        </p:spPr>
        <p:txBody>
          <a:bodyPr/>
          <a:lstStyle/>
          <a:p>
            <a:fld id="{03558B56-0B79-7D43-B358-DBD0426B793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-3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中断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异常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7D0DB0-7942-4255-948E-5DC0B4E0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3" y="2514600"/>
            <a:ext cx="845223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-4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：物理内存管理；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B5EBF0-2669-438E-92A1-59C53DB7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2" y="2532818"/>
            <a:ext cx="8485169" cy="22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-5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：虚拟内存管理；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D1E2E-E358-4CBE-8FD1-3D4D3035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3" y="2539620"/>
            <a:ext cx="8447500" cy="23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-6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：内核模式线程；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965962-AEC8-4CB0-B6AA-C6D9C99A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3" y="2514600"/>
            <a:ext cx="8458200" cy="19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-7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：用户模式线程；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1BBAE-714D-4419-81A3-9B7CFDB8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3" y="2514600"/>
            <a:ext cx="8458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586F35-EB5A-4C68-9B87-B91F6D76E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349A48-A33E-41F7-8481-A1EED273D9A1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DF9296-C5B1-4A9E-B886-65CFB3E0B4CD}"/>
              </a:ext>
            </a:extLst>
          </p:cNvPr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-8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系统调用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4C32E6-7413-40B4-A3AB-73DF7959CD4A}"/>
              </a:ext>
            </a:extLst>
          </p:cNvPr>
          <p:cNvSpPr/>
          <p:nvPr/>
        </p:nvSpPr>
        <p:spPr>
          <a:xfrm>
            <a:off x="342900" y="2274332"/>
            <a:ext cx="8458200" cy="9260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系统调用的基本原理，参考现有系统调用的实现方法，实现简单的系统调用如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Write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文件等；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DC0EF-58A9-4159-9414-811A2BAEC9CF}"/>
              </a:ext>
            </a:extLst>
          </p:cNvPr>
          <p:cNvSpPr txBox="1"/>
          <p:nvPr/>
        </p:nvSpPr>
        <p:spPr>
          <a:xfrm>
            <a:off x="342900" y="3429000"/>
            <a:ext cx="864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了解当前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系统调用的实现原理；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在已实现的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的基础上添加系统调用如内存拷贝、文件读写或者其他自定义调用；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验证系统调用的性能比如执行时间等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-9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：处理器调度；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A91295-2F7C-49EE-B6A3-E0EA71A1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2" y="2543746"/>
            <a:ext cx="8420431" cy="21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-10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：同步互斥；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031C9-E624-4E6E-A437-33313C3F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1" y="2501849"/>
            <a:ext cx="8450981" cy="23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-11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：文件系统；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00AA2-49C7-4E20-B5ED-7D07F31F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2" y="2593852"/>
            <a:ext cx="8451109" cy="23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2900" y="1459468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-12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487A37-0739-450E-AC20-65AA3B6DA05B}"/>
              </a:ext>
            </a:extLst>
          </p:cNvPr>
          <p:cNvSpPr/>
          <p:nvPr/>
        </p:nvSpPr>
        <p:spPr>
          <a:xfrm>
            <a:off x="375037" y="1905000"/>
            <a:ext cx="8382000" cy="25262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 this project, you'll build a simple Unix shell. The shell is the heart of the command-line interface, and thus is central to the Unix/C programming environment. Mastering use of the shell is necessary to become proficient in this world; knowing how the shell itself is built is the focus of this project.</a:t>
            </a:r>
          </a:p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There are three specific objectives to this assignment: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To further familiarize yourself with the Linux programming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To learn how processes are created, destroyed, and managed.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To gain exposure to the necessary functionality in shells.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B6246F-A6AD-4D37-8CC8-35083324CADB}"/>
              </a:ext>
            </a:extLst>
          </p:cNvPr>
          <p:cNvSpPr txBox="1"/>
          <p:nvPr/>
        </p:nvSpPr>
        <p:spPr>
          <a:xfrm>
            <a:off x="391602" y="4490903"/>
            <a:ext cx="8458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implement a </a:t>
            </a:r>
            <a:r>
              <a:rPr lang="en-US" altLang="zh-CN" b="0" i="1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interpreter (CLI)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or, as it is more commonly known, a </a:t>
            </a:r>
            <a:r>
              <a:rPr lang="en-US" altLang="zh-CN" b="0" i="1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shell should operate in this basic way: when you type in a command (in response to its prompt), the shell creates a child process that executes the command you entered and then prompts for more user input when it has finished.  The basic function includes:</a:t>
            </a:r>
          </a:p>
          <a:p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loop; exit(); </a:t>
            </a:r>
            <a:r>
              <a:rPr lang="en-US" altLang="zh-CN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altLang="zh-CN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ls;cd;path;redirection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（重定向）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;program error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（故障处理）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;self-defined functions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（支持自定义函数）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1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84388A-9A05-AF41-9576-9C01F3DD8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60344D4A-639F-5B43-A34C-0535610EAB1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828800"/>
            <a:ext cx="5410200" cy="665162"/>
            <a:chOff x="1152" y="1275"/>
            <a:chExt cx="3408" cy="419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D7B814A-9C02-3541-BD4A-475AA6FBD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4">
                <a:extLst>
                  <a:ext uri="{FF2B5EF4-FFF2-40B4-BE49-F238E27FC236}">
                    <a16:creationId xmlns:a16="http://schemas.microsoft.com/office/drawing/2014/main" id="{34C96FD9-61CF-584C-8066-C1E831447E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10" name="AutoShape 5">
                <a:extLst>
                  <a:ext uri="{FF2B5EF4-FFF2-40B4-BE49-F238E27FC236}">
                    <a16:creationId xmlns:a16="http://schemas.microsoft.com/office/drawing/2014/main" id="{146A1255-1430-FF4C-BD8D-B8500168F3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11" name="AutoShape 6">
                <a:extLst>
                  <a:ext uri="{FF2B5EF4-FFF2-40B4-BE49-F238E27FC236}">
                    <a16:creationId xmlns:a16="http://schemas.microsoft.com/office/drawing/2014/main" id="{786A774B-255F-654D-B0F9-B51A2BCB03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8A09FC37-820C-B645-A7C4-C1B898C69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DCA742C-6C84-214A-9045-22A2E3435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23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实验目标</a:t>
              </a:r>
              <a:endParaRPr lang="en-US" altLang="en-US" sz="2400" b="1" dirty="0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CA19DE68-6320-8E47-AB88-F332099AC6A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81" y="1337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1</a:t>
              </a:r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F994AAEB-BF81-3845-B0A1-D6AE98D7FCF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743200"/>
            <a:ext cx="5410200" cy="665162"/>
            <a:chOff x="1152" y="1851"/>
            <a:chExt cx="3408" cy="419"/>
          </a:xfrm>
        </p:grpSpPr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DA677427-B2E4-5A46-8A06-87D1044A1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EB03034F-315E-2D4D-904D-4CAF365BF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18" name="AutoShape 9">
                <a:extLst>
                  <a:ext uri="{FF2B5EF4-FFF2-40B4-BE49-F238E27FC236}">
                    <a16:creationId xmlns:a16="http://schemas.microsoft.com/office/drawing/2014/main" id="{AA668420-2692-464C-9D62-E79F7A3FE2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19" name="AutoShape 10">
                <a:extLst>
                  <a:ext uri="{FF2B5EF4-FFF2-40B4-BE49-F238E27FC236}">
                    <a16:creationId xmlns:a16="http://schemas.microsoft.com/office/drawing/2014/main" id="{CE1A2745-3396-9D4B-8A1F-E3FAC5D8D0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D1B32FEA-1400-EB4F-9E90-DFB356298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1A7CFDDC-1DB2-6D4E-8B58-B86F126F2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899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实验安排</a:t>
              </a:r>
              <a:endParaRPr lang="en-US" altLang="en-US" sz="2400" b="1" dirty="0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15318CC-EA13-B448-9C93-2ED66F86C26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81" y="1913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2</a:t>
              </a:r>
            </a:p>
          </p:txBody>
        </p:sp>
      </p:grpSp>
      <p:grpSp>
        <p:nvGrpSpPr>
          <p:cNvPr id="20" name="Group 34">
            <a:extLst>
              <a:ext uri="{FF2B5EF4-FFF2-40B4-BE49-F238E27FC236}">
                <a16:creationId xmlns:a16="http://schemas.microsoft.com/office/drawing/2014/main" id="{13CEFDC6-C752-BE49-8680-286CA08A009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635375"/>
            <a:ext cx="5410200" cy="665162"/>
            <a:chOff x="1152" y="2413"/>
            <a:chExt cx="3408" cy="419"/>
          </a:xfrm>
        </p:grpSpPr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6E658117-428F-E049-B70B-6EECB5BB2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5" name="AutoShape 18">
                <a:extLst>
                  <a:ext uri="{FF2B5EF4-FFF2-40B4-BE49-F238E27FC236}">
                    <a16:creationId xmlns:a16="http://schemas.microsoft.com/office/drawing/2014/main" id="{F6E45BC9-A721-5C46-9C5C-D03E0892C3D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26" name="AutoShape 19">
                <a:extLst>
                  <a:ext uri="{FF2B5EF4-FFF2-40B4-BE49-F238E27FC236}">
                    <a16:creationId xmlns:a16="http://schemas.microsoft.com/office/drawing/2014/main" id="{2EB7FD93-A428-D246-8D3D-8441453C45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27" name="AutoShape 20">
                <a:extLst>
                  <a:ext uri="{FF2B5EF4-FFF2-40B4-BE49-F238E27FC236}">
                    <a16:creationId xmlns:a16="http://schemas.microsoft.com/office/drawing/2014/main" id="{808F12AA-5A1E-114A-8F15-0A11F0A3E7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F6B6208B-F5F0-F84F-84DF-43252327D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3433B7C9-88BC-E642-A457-F60139EA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61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实验环境</a:t>
              </a:r>
              <a:endParaRPr lang="en-US" altLang="en-US" sz="2400" b="1" dirty="0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43825E5E-ABAB-E348-B788-7076319C7F8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81" y="2475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3</a:t>
              </a:r>
            </a:p>
          </p:txBody>
        </p:sp>
      </p:grpSp>
      <p:grpSp>
        <p:nvGrpSpPr>
          <p:cNvPr id="28" name="Group 35">
            <a:extLst>
              <a:ext uri="{FF2B5EF4-FFF2-40B4-BE49-F238E27FC236}">
                <a16:creationId xmlns:a16="http://schemas.microsoft.com/office/drawing/2014/main" id="{BFA02297-C5D1-F543-8437-AADC875D552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49775"/>
            <a:ext cx="5410200" cy="665162"/>
            <a:chOff x="1152" y="2989"/>
            <a:chExt cx="3408" cy="419"/>
          </a:xfrm>
        </p:grpSpPr>
        <p:grpSp>
          <p:nvGrpSpPr>
            <p:cNvPr id="29" name="Group 21">
              <a:extLst>
                <a:ext uri="{FF2B5EF4-FFF2-40B4-BE49-F238E27FC236}">
                  <a16:creationId xmlns:a16="http://schemas.microsoft.com/office/drawing/2014/main" id="{8FD8CCC2-9E85-F846-B4DD-7819AA79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33" name="AutoShape 22">
                <a:extLst>
                  <a:ext uri="{FF2B5EF4-FFF2-40B4-BE49-F238E27FC236}">
                    <a16:creationId xmlns:a16="http://schemas.microsoft.com/office/drawing/2014/main" id="{3294588E-0AE2-274A-B5A5-C5C65CC03B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34" name="AutoShape 23">
                <a:extLst>
                  <a:ext uri="{FF2B5EF4-FFF2-40B4-BE49-F238E27FC236}">
                    <a16:creationId xmlns:a16="http://schemas.microsoft.com/office/drawing/2014/main" id="{FD1B31BB-9D6C-4341-B564-565E3E8E3D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35" name="AutoShape 24">
                <a:extLst>
                  <a:ext uri="{FF2B5EF4-FFF2-40B4-BE49-F238E27FC236}">
                    <a16:creationId xmlns:a16="http://schemas.microsoft.com/office/drawing/2014/main" id="{9D4B151B-32F8-0147-8116-8CCD25DD6F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541AA7A8-2994-754A-8AB7-F1847FA44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AEE1E2FF-DF00-6B4F-BC97-58E95D37A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37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实验考核</a:t>
              </a:r>
              <a:endParaRPr lang="en-US" altLang="en-US" sz="2400" b="1" dirty="0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4C940618-A7DA-8A4C-8633-96B85B8863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7" y="3051"/>
              <a:ext cx="2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4</a:t>
              </a:r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99C1F57E-74B9-554D-A384-90D51AA8154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443537"/>
            <a:ext cx="5410200" cy="665162"/>
            <a:chOff x="1152" y="2413"/>
            <a:chExt cx="3408" cy="419"/>
          </a:xfrm>
        </p:grpSpPr>
        <p:grpSp>
          <p:nvGrpSpPr>
            <p:cNvPr id="37" name="Group 17">
              <a:extLst>
                <a:ext uri="{FF2B5EF4-FFF2-40B4-BE49-F238E27FC236}">
                  <a16:creationId xmlns:a16="http://schemas.microsoft.com/office/drawing/2014/main" id="{8EFE918C-4D09-2946-9F21-A94098A49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1" name="AutoShape 18">
                <a:extLst>
                  <a:ext uri="{FF2B5EF4-FFF2-40B4-BE49-F238E27FC236}">
                    <a16:creationId xmlns:a16="http://schemas.microsoft.com/office/drawing/2014/main" id="{7267B2C0-390A-DB49-988D-79AE594996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2" name="AutoShape 19">
                <a:extLst>
                  <a:ext uri="{FF2B5EF4-FFF2-40B4-BE49-F238E27FC236}">
                    <a16:creationId xmlns:a16="http://schemas.microsoft.com/office/drawing/2014/main" id="{E4FA7566-D240-6D4F-B226-8AA990DA6E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3" name="AutoShape 20">
                <a:extLst>
                  <a:ext uri="{FF2B5EF4-FFF2-40B4-BE49-F238E27FC236}">
                    <a16:creationId xmlns:a16="http://schemas.microsoft.com/office/drawing/2014/main" id="{947B31C8-6F63-E64D-B434-8C7FF753B2E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BAF7902B-4EC7-B649-B757-8B71D1862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39" name="Text Box 26">
              <a:extLst>
                <a:ext uri="{FF2B5EF4-FFF2-40B4-BE49-F238E27FC236}">
                  <a16:creationId xmlns:a16="http://schemas.microsoft.com/office/drawing/2014/main" id="{64F7FE93-5A77-554F-AFE7-2AFFA463C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61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实验参考</a:t>
              </a:r>
              <a:endParaRPr lang="en-US" altLang="en-US" sz="2400" b="1" dirty="0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40" name="Text Box 27">
              <a:extLst>
                <a:ext uri="{FF2B5EF4-FFF2-40B4-BE49-F238E27FC236}">
                  <a16:creationId xmlns:a16="http://schemas.microsoft.com/office/drawing/2014/main" id="{C06C186B-1F72-5640-A3BB-4915E15622C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80" y="2475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/>
                  <a:ea typeface="宋体"/>
                  <a:cs typeface="宋体"/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  <a:latin typeface="宋体"/>
                <a:ea typeface="宋体"/>
                <a:cs typeface="宋体"/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CB51419D-BC91-EF45-ADC7-ED0E6D2FE75E}"/>
              </a:ext>
            </a:extLst>
          </p:cNvPr>
          <p:cNvSpPr/>
          <p:nvPr/>
        </p:nvSpPr>
        <p:spPr>
          <a:xfrm>
            <a:off x="0" y="9144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日程</a:t>
            </a:r>
          </a:p>
        </p:txBody>
      </p:sp>
    </p:spTree>
    <p:extLst>
      <p:ext uri="{BB962C8B-B14F-4D97-AF65-F5344CB8AC3E}">
        <p14:creationId xmlns:p14="http://schemas.microsoft.com/office/powerpoint/2010/main" val="306635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A519-CCAC-4DE4-B919-49534085E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C5408-09FA-491D-B24C-175B72FAC93D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888C0-51BB-4075-BB9E-27D6CEAD5E6E}"/>
              </a:ext>
            </a:extLst>
          </p:cNvPr>
          <p:cNvSpPr txBox="1"/>
          <p:nvPr/>
        </p:nvSpPr>
        <p:spPr>
          <a:xfrm>
            <a:off x="342900" y="1983334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-13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：迁移到</a:t>
            </a:r>
            <a:r>
              <a:rPr lang="en-US" altLang="zh-CN" b="1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Risc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-V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架构或者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ARM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3E619C-3B19-4BD3-B72C-854376AC8CF5}"/>
              </a:ext>
            </a:extLst>
          </p:cNvPr>
          <p:cNvSpPr/>
          <p:nvPr/>
        </p:nvSpPr>
        <p:spPr>
          <a:xfrm>
            <a:off x="347539" y="2426732"/>
            <a:ext cx="8382000" cy="12308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可以参考</a:t>
            </a:r>
            <a:r>
              <a:rPr lang="en-US" altLang="zh-CN" sz="2000" dirty="0" err="1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uCore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/XV6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Risc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-V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实现，将自研操作系统迁移到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 err="1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Risc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-V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架构，进行验证，并进行性能评测以及与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Intel i386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平台对比。了解不同架构的实现区别。</a:t>
            </a:r>
            <a:endParaRPr lang="en-US" altLang="zh-CN" sz="2000" b="0" i="0" dirty="0">
              <a:solidFill>
                <a:srgbClr val="24292E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2374C4-2073-4C33-8665-DF7C7B2B06EB}"/>
              </a:ext>
            </a:extLst>
          </p:cNvPr>
          <p:cNvSpPr txBox="1"/>
          <p:nvPr/>
        </p:nvSpPr>
        <p:spPr>
          <a:xfrm>
            <a:off x="338261" y="3657600"/>
            <a:ext cx="8458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熟悉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Risc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-V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架构；</a:t>
            </a:r>
            <a:endParaRPr lang="en-US" altLang="zh-CN" sz="2000" b="0" i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迁移已实现的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到上述两种架构之一；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Qemu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模拟</a:t>
            </a:r>
            <a:r>
              <a:rPr lang="en-US" altLang="zh-CN" sz="20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Risc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-V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ARM,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运行操作系统；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对比不同架构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的区别；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5. 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总结不同架构的优势；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8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6FED2A-C1A6-4EF2-A24F-CEDD94136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BA2E9C-6983-4AB4-AA65-9229ED296D6C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实验环境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17AB12-DD7D-43F6-9BBB-58A262015DC5}"/>
              </a:ext>
            </a:extLst>
          </p:cNvPr>
          <p:cNvSpPr txBox="1"/>
          <p:nvPr/>
        </p:nvSpPr>
        <p:spPr>
          <a:xfrm>
            <a:off x="609600" y="1524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推荐以下环境和工具：</a:t>
            </a: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Ubuntu(64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2.Windows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主机虚拟化软件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Virtualbox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代码编辑环境：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Vscode+nasm+C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/C++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插件；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汇编编译器：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nasm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位汇编）；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C/C++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编译器：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gcc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/g++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装载工具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ld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7. ELF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分析工具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readelf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8.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反汇编：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objdump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9.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调试工具：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gdb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10.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写磁盘文件工具：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dd</a:t>
            </a: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11. Make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工具：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cmake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运行工具：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</a:p>
          <a:p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74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199AC-6528-4586-84B1-BA5C2A8D5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088AB-98C1-4808-8D3E-D78A73DCBB23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实验考核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3A51DA-B4E3-4B11-ACB7-73BF3E0B1FD7}"/>
              </a:ext>
            </a:extLst>
          </p:cNvPr>
          <p:cNvSpPr txBox="1"/>
          <p:nvPr/>
        </p:nvSpPr>
        <p:spPr>
          <a:xfrm>
            <a:off x="457200" y="1536174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不限语言，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C/C++/Rust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都可以；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不限平台，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Windows/Linux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都可以；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不限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ARM/Intel/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Risc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-V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都可以；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实现原型操作系统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位以上；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实现实验所要求的的功能；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提供实验报告、源码、运行截屏；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根据完成实验的数量和质量打分，参考已有源码但是没有任何修改，报告详细完整可以得到基本分数；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可以将现有的参考实现如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Xv6,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uCore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等改造成其他架构如将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uCore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运行在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ARM64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上等；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38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8F9B52-6AF7-4838-BEEF-2B466B239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729BDA-D026-4F59-930C-8B157CB78878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实验参考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0559D5-C3A5-4BBE-8D97-EB46DF696BA7}"/>
              </a:ext>
            </a:extLst>
          </p:cNvPr>
          <p:cNvSpPr txBox="1"/>
          <p:nvPr/>
        </p:nvSpPr>
        <p:spPr>
          <a:xfrm>
            <a:off x="457200" y="16002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清华大学</a:t>
            </a:r>
            <a:r>
              <a:rPr lang="en-US" altLang="zh-CN" dirty="0"/>
              <a:t>: </a:t>
            </a:r>
            <a:r>
              <a:rPr lang="zh-CN" altLang="en-US" dirty="0"/>
              <a:t>操作系统实验指导，</a:t>
            </a:r>
            <a:r>
              <a:rPr lang="en-US" altLang="zh-CN" dirty="0">
                <a:hlinkClick r:id="rId2"/>
              </a:rPr>
              <a:t>https://github.com/kiukotsu/ucore</a:t>
            </a:r>
            <a:r>
              <a:rPr lang="zh-CN" altLang="en-US" dirty="0">
                <a:hlinkClick r:id="rId2"/>
              </a:rPr>
              <a:t>；</a:t>
            </a:r>
            <a:r>
              <a:rPr lang="en-US" altLang="zh-CN" dirty="0">
                <a:hlinkClick r:id="rId2"/>
              </a:rPr>
              <a:t>https://objectkuan.gitbooks.io/ucore-docs/content/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XV6</a:t>
            </a:r>
            <a:r>
              <a:rPr lang="zh-CN" altLang="en-US" dirty="0"/>
              <a:t>中文文档：</a:t>
            </a:r>
            <a:r>
              <a:rPr lang="en-US" altLang="zh-CN" dirty="0">
                <a:hlinkClick r:id="rId3"/>
              </a:rPr>
              <a:t>https://th0ar.gitbooks.io/xv6-chinese/content/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dirty="0">
                <a:hlinkClick r:id="rId4"/>
              </a:rPr>
              <a:t>https://github.com/ranxian/xv6-Chinese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OSTEP</a:t>
            </a:r>
            <a:r>
              <a:rPr lang="zh-CN" altLang="en-US" dirty="0"/>
              <a:t>实验参考：</a:t>
            </a:r>
            <a:r>
              <a:rPr lang="en-US" altLang="zh-CN" dirty="0">
                <a:hlinkClick r:id="rId5"/>
              </a:rPr>
              <a:t>https://github.com/remzi-arpacidusseau/ostep-projects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汇编语言编程：</a:t>
            </a:r>
            <a:r>
              <a:rPr lang="en-US" altLang="zh-CN" dirty="0">
                <a:hlinkClick r:id="rId6"/>
              </a:rPr>
              <a:t>http://c.biancheng.net/asm/10/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Linux Kernel: </a:t>
            </a:r>
            <a:r>
              <a:rPr lang="en-US" altLang="zh-CN" dirty="0">
                <a:hlinkClick r:id="rId7"/>
              </a:rPr>
              <a:t>https://www.kernel.org/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MikeOS</a:t>
            </a:r>
            <a:r>
              <a:rPr lang="en-US" altLang="zh-CN" dirty="0"/>
              <a:t>: </a:t>
            </a:r>
            <a:r>
              <a:rPr lang="en-US" altLang="zh-CN" dirty="0">
                <a:hlinkClick r:id="rId8"/>
              </a:rPr>
              <a:t>http://mikeos.sourceforge.net/</a:t>
            </a:r>
            <a:r>
              <a:rPr lang="en-US" altLang="zh-CN" dirty="0"/>
              <a:t>; </a:t>
            </a:r>
            <a:r>
              <a:rPr lang="en-US" altLang="zh-CN" dirty="0">
                <a:hlinkClick r:id="rId9"/>
              </a:rPr>
              <a:t>http://mikeos.sourceforge.net/write-your-own-os.html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b="1" i="0" u="none" strike="noStrike" dirty="0">
                <a:effectLst/>
                <a:latin typeface="-apple-system"/>
                <a:hlinkClick r:id="rId10"/>
              </a:rPr>
              <a:t>rust-</a:t>
            </a:r>
            <a:r>
              <a:rPr lang="en-US" altLang="zh-CN" b="1" i="0" u="none" strike="noStrike" dirty="0" err="1">
                <a:effectLst/>
                <a:latin typeface="-apple-system"/>
                <a:hlinkClick r:id="rId10"/>
              </a:rPr>
              <a:t>raspberrypi</a:t>
            </a:r>
            <a:r>
              <a:rPr lang="en-US" altLang="zh-CN" b="1" i="0" u="none" strike="noStrike" dirty="0">
                <a:effectLst/>
                <a:latin typeface="-apple-system"/>
                <a:hlinkClick r:id="rId10"/>
              </a:rPr>
              <a:t>-OS-tutorials</a:t>
            </a:r>
            <a:r>
              <a:rPr lang="en-US" altLang="zh-CN" b="1" i="0" u="none" strike="noStrike" dirty="0">
                <a:effectLst/>
                <a:latin typeface="-apple-system"/>
              </a:rPr>
              <a:t>, </a:t>
            </a:r>
            <a:r>
              <a:rPr lang="en-US" altLang="zh-CN" b="1" i="0" u="none" strike="noStrike" dirty="0">
                <a:effectLst/>
                <a:latin typeface="-apple-system"/>
                <a:hlinkClick r:id="rId10"/>
              </a:rPr>
              <a:t>https://github.com/rust-embedded/rust-raspberrypi-OS-tutorials</a:t>
            </a:r>
            <a:r>
              <a:rPr lang="en-US" altLang="zh-CN" b="1" i="0" u="none" strike="noStrike" dirty="0">
                <a:effectLst/>
                <a:latin typeface="-apple-system"/>
              </a:rPr>
              <a:t>;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-apple-system"/>
              </a:rPr>
              <a:t>Writing an OS in Rust: </a:t>
            </a:r>
            <a:r>
              <a:rPr lang="en-US" altLang="zh-CN" b="1" dirty="0">
                <a:latin typeface="-apple-system"/>
                <a:hlinkClick r:id="rId11"/>
              </a:rPr>
              <a:t>https://os.phil-opp.com/</a:t>
            </a:r>
            <a:r>
              <a:rPr lang="en-US" altLang="zh-CN" b="1" dirty="0">
                <a:latin typeface="-apple-system"/>
              </a:rPr>
              <a:t>; 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Rust</a:t>
            </a:r>
            <a:r>
              <a:rPr lang="zh-CN" altLang="en-US" dirty="0"/>
              <a:t>写</a:t>
            </a:r>
            <a:r>
              <a:rPr lang="en-US" altLang="zh-CN" dirty="0"/>
              <a:t>OS: </a:t>
            </a:r>
            <a:r>
              <a:rPr lang="en-US" altLang="zh-CN" dirty="0">
                <a:hlinkClick r:id="rId12"/>
              </a:rPr>
              <a:t>https://12101111.github.io/write-os-in-rust/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dirty="0"/>
              <a:t> OS-tutorial: </a:t>
            </a:r>
            <a:r>
              <a:rPr lang="en-US" altLang="zh-CN" dirty="0">
                <a:hlinkClick r:id="rId13"/>
              </a:rPr>
              <a:t>https://github.com/cfenollosa/os-tutorial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dirty="0"/>
              <a:t>Xv6 code: </a:t>
            </a:r>
            <a:r>
              <a:rPr lang="en-US" altLang="zh-CN" dirty="0">
                <a:hlinkClick r:id="rId14"/>
              </a:rPr>
              <a:t>https://github.com/mit-pdos/xv6-public</a:t>
            </a:r>
            <a:r>
              <a:rPr lang="en-US" altLang="zh-CN" dirty="0"/>
              <a:t>;</a:t>
            </a:r>
          </a:p>
          <a:p>
            <a:pPr marL="342900" indent="-342900">
              <a:buFontTx/>
              <a:buAutoNum type="arabicPeriod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Redox OS: 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https://github.com/redox-os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;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中山大学张钧宇：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NeXon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-tutorial-private-main,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34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8F9B52-6AF7-4838-BEEF-2B466B239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3145C-9102-48BC-A9D3-91E719C10762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实验参考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8B2CF-618C-4135-80BE-379B3D44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9" y="1809697"/>
            <a:ext cx="4433011" cy="4630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98CA2C-8118-4788-B485-43E8F224FE42}"/>
              </a:ext>
            </a:extLst>
          </p:cNvPr>
          <p:cNvSpPr txBox="1"/>
          <p:nvPr/>
        </p:nvSpPr>
        <p:spPr>
          <a:xfrm>
            <a:off x="304800" y="14125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参考文档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CCD826-8622-476F-A29B-7C1D44B8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52600"/>
            <a:ext cx="3291840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0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663EEA-542D-483A-AD3A-50C4F8233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B24A3-3232-4DA0-9D8E-8E8A030BA9F2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68F6D-44C1-4323-82BE-AEE03DC2ACE3}"/>
              </a:ext>
            </a:extLst>
          </p:cNvPr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编译内核利用已有内核构建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A8938D-B1E8-4F20-96F5-0D7F86D020A6}"/>
              </a:ext>
            </a:extLst>
          </p:cNvPr>
          <p:cNvSpPr/>
          <p:nvPr/>
        </p:nvSpPr>
        <p:spPr>
          <a:xfrm>
            <a:off x="342900" y="2274332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熟悉现有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内核的编译过程和启动过程，并在自行编译内核的基础上构建简单应用并启动；利用精简的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工具集构建简单的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，熟悉现代操作系统的构建过程。此外，熟悉编译环境、相关工具集，并能够实现内核远程调试；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4774C-6CEE-4EAD-9C2F-E62E6C15C1D8}"/>
              </a:ext>
            </a:extLst>
          </p:cNvPr>
          <p:cNvSpPr txBox="1"/>
          <p:nvPr/>
        </p:nvSpPr>
        <p:spPr>
          <a:xfrm>
            <a:off x="342900" y="3854654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搭建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内核开发环境包括：代码编辑环境、编译环境、运行环境、调试环境等；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下载并编译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位）内核，并利用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熟悉制作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的方法；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编写简单应用程序随内核启动运行；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版本的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，随内核启动，构建简单的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开启远程调试功能，进行调试跟踪代码运行；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撰写实验报告；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506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10CC8-722C-4541-9661-906087E0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安装步骤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FE8811-1B1D-4E71-AA3D-7A277779C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FE9DA9-77F7-4E59-844A-2B7A8C349F7F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2799D-7D69-45CE-998F-E08D5495B6C7}"/>
              </a:ext>
            </a:extLst>
          </p:cNvPr>
          <p:cNvSpPr txBox="1"/>
          <p:nvPr/>
        </p:nvSpPr>
        <p:spPr>
          <a:xfrm>
            <a:off x="892534" y="2071315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环境中下载安装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Virtualbox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，用于启动虚拟机；如果本身是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Ubuntu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环境则不需要这个步骤；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Ubuntu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1804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桌面版，并配置清华安装源；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Vscode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以及汇编、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C/C++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插件；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nasm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qemu-system-i386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cmake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gdb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objdump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readelf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保存虚拟机镜像；</a:t>
            </a:r>
          </a:p>
        </p:txBody>
      </p:sp>
    </p:spTree>
    <p:extLst>
      <p:ext uri="{BB962C8B-B14F-4D97-AF65-F5344CB8AC3E}">
        <p14:creationId xmlns:p14="http://schemas.microsoft.com/office/powerpoint/2010/main" val="92687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A82F1A-0499-44AD-9635-DB5713420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1BB0E0-4F2F-491C-B313-41CA317D782E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C80B174-6ED8-4FA2-868F-10A9DF77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90B6AB-EEB2-4D9C-AA08-AE515FD47D6E}"/>
              </a:ext>
            </a:extLst>
          </p:cNvPr>
          <p:cNvSpPr txBox="1"/>
          <p:nvPr/>
        </p:nvSpPr>
        <p:spPr>
          <a:xfrm>
            <a:off x="892534" y="207131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https://www.kernel.org/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下载内核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5.10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将内核编译成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 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位版本；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配置文件配置内核，该配置在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arch/x86/configs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下面；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 i386_defconfig 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menuconfig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libncurses5-dev)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开启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debug; (compile the kernel with debug)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保存退出；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 –j4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（时间较长）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找到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压缩镜像：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bzImage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，一般在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arch/x86/boot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下面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61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A82F1A-0499-44AD-9635-DB5713420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1BB0E0-4F2F-491C-B313-41CA317D782E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C80B174-6ED8-4FA2-868F-10A9DF77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启动内核并开启远程调试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90B6AB-EEB2-4D9C-AA08-AE515FD47D6E}"/>
              </a:ext>
            </a:extLst>
          </p:cNvPr>
          <p:cNvSpPr txBox="1"/>
          <p:nvPr/>
        </p:nvSpPr>
        <p:spPr>
          <a:xfrm>
            <a:off x="892534" y="2071315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qemu -kernel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bzImage -s -S -append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"console=ttyS0"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–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nographic</a:t>
            </a:r>
            <a:endParaRPr lang="en-US" altLang="zh-CN" sz="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8DBC7D-AABB-4960-8BAA-213C1E033BF0}"/>
              </a:ext>
            </a:extLst>
          </p:cNvPr>
          <p:cNvSpPr txBox="1"/>
          <p:nvPr/>
        </p:nvSpPr>
        <p:spPr>
          <a:xfrm>
            <a:off x="9906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Gdb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装载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进行远程调试；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break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start_kernel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827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A82F1A-0499-44AD-9635-DB5713420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1BB0E0-4F2F-491C-B313-41CA317D782E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C80B174-6ED8-4FA2-868F-10A9DF77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制作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A1F595-2007-49D5-8D46-1BA78A3BA213}"/>
              </a:ext>
            </a:extLst>
          </p:cNvPr>
          <p:cNvSpPr txBox="1"/>
          <p:nvPr/>
        </p:nvSpPr>
        <p:spPr>
          <a:xfrm>
            <a:off x="228600" y="1979355"/>
            <a:ext cx="8915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系统启动时使用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file system),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可以在启动早期提供一个用户态环境，借助它可以完成一些内核在启动阶段不易完成的工作。当然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是可选的，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中的内核编译选项默认开启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。在下面的示例情况中你可能要考虑用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加载模块，比如第三方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driver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定制化启动过程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比如打印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welcome message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制作一个非常小的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rescue shell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任何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不能做的，但在用户态可以做的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比如执行某些命令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至少要包含一个文件，文件名为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。内核将这个文件执行起来的进程作为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main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进程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。当内核挂载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后，文件系统的根分区还没有被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mount,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这意味着你不能访问文件系统中的任何文件。如果你需要一个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，必须把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打包到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中，如果你需要一个简单的工具，比如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ls,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你也必须把它和它依赖的库或者模块打包到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中。总之，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是一个完全独立运行的体系。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另外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打包的时候，要求打包成压缩的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档案。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档案可以嵌入到内核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image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中，也可以作为一个独立的文件在启动的过程中被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GRUB 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574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6B4FA0-2EC3-7242-B120-7DD1BB88B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6A00FB-96E4-FE45-8862-F71D6EEF5DBA}"/>
              </a:ext>
            </a:extLst>
          </p:cNvPr>
          <p:cNvSpPr txBox="1"/>
          <p:nvPr/>
        </p:nvSpPr>
        <p:spPr>
          <a:xfrm>
            <a:off x="76200" y="89037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实验目标</a:t>
            </a:r>
          </a:p>
        </p:txBody>
      </p:sp>
      <p:pic>
        <p:nvPicPr>
          <p:cNvPr id="23" name="Picture 1" descr="page1image52917040">
            <a:extLst>
              <a:ext uri="{FF2B5EF4-FFF2-40B4-BE49-F238E27FC236}">
                <a16:creationId xmlns:a16="http://schemas.microsoft.com/office/drawing/2014/main" id="{0CCD66A3-691A-F04B-BDC3-B740B2B09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321257"/>
            <a:ext cx="8229600" cy="39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2AA1F39-55A8-A841-A9EB-B1B7663ED255}"/>
              </a:ext>
            </a:extLst>
          </p:cNvPr>
          <p:cNvSpPr txBox="1"/>
          <p:nvPr/>
        </p:nvSpPr>
        <p:spPr>
          <a:xfrm>
            <a:off x="1143000" y="516741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原理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72BD57-B513-5840-A07D-29ED9A808EEA}"/>
              </a:ext>
            </a:extLst>
          </p:cNvPr>
          <p:cNvSpPr txBox="1"/>
          <p:nvPr/>
        </p:nvSpPr>
        <p:spPr>
          <a:xfrm>
            <a:off x="2519082" y="51607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7EB32A-12C2-4640-8E80-CF26F93A3F71}"/>
              </a:ext>
            </a:extLst>
          </p:cNvPr>
          <p:cNvSpPr txBox="1"/>
          <p:nvPr/>
        </p:nvSpPr>
        <p:spPr>
          <a:xfrm>
            <a:off x="3810000" y="51607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6F8286C-F683-3C40-8766-178188EDF4A9}"/>
              </a:ext>
            </a:extLst>
          </p:cNvPr>
          <p:cNvSpPr txBox="1"/>
          <p:nvPr/>
        </p:nvSpPr>
        <p:spPr>
          <a:xfrm>
            <a:off x="5024718" y="516741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DC94FE-6B01-074A-8039-A3022E52C2C6}"/>
              </a:ext>
            </a:extLst>
          </p:cNvPr>
          <p:cNvSpPr txBox="1"/>
          <p:nvPr/>
        </p:nvSpPr>
        <p:spPr>
          <a:xfrm>
            <a:off x="6208059" y="51607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展示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5CAAC82-8EF8-C441-A40B-BD5F28C15493}"/>
              </a:ext>
            </a:extLst>
          </p:cNvPr>
          <p:cNvCxnSpPr>
            <a:cxnSpLocks/>
          </p:cNvCxnSpPr>
          <p:nvPr/>
        </p:nvCxnSpPr>
        <p:spPr>
          <a:xfrm>
            <a:off x="1701053" y="4664710"/>
            <a:ext cx="0" cy="496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2C7A410-B236-8743-AC25-36D03148C2CD}"/>
              </a:ext>
            </a:extLst>
          </p:cNvPr>
          <p:cNvCxnSpPr>
            <a:cxnSpLocks/>
          </p:cNvCxnSpPr>
          <p:nvPr/>
        </p:nvCxnSpPr>
        <p:spPr>
          <a:xfrm>
            <a:off x="2971800" y="4664710"/>
            <a:ext cx="0" cy="496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598C318-E98F-074B-839E-C37C27AA082D}"/>
              </a:ext>
            </a:extLst>
          </p:cNvPr>
          <p:cNvCxnSpPr>
            <a:cxnSpLocks/>
          </p:cNvCxnSpPr>
          <p:nvPr/>
        </p:nvCxnSpPr>
        <p:spPr>
          <a:xfrm>
            <a:off x="4191000" y="4664710"/>
            <a:ext cx="0" cy="496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2EE9792-D17B-D84B-8447-B0C6BCAA66C1}"/>
              </a:ext>
            </a:extLst>
          </p:cNvPr>
          <p:cNvCxnSpPr>
            <a:cxnSpLocks/>
          </p:cNvCxnSpPr>
          <p:nvPr/>
        </p:nvCxnSpPr>
        <p:spPr>
          <a:xfrm>
            <a:off x="6741459" y="3124200"/>
            <a:ext cx="0" cy="20365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6D90F32-C447-FE42-A6D2-A54D7C38330B}"/>
              </a:ext>
            </a:extLst>
          </p:cNvPr>
          <p:cNvCxnSpPr>
            <a:cxnSpLocks/>
          </p:cNvCxnSpPr>
          <p:nvPr/>
        </p:nvCxnSpPr>
        <p:spPr>
          <a:xfrm>
            <a:off x="5181600" y="4865420"/>
            <a:ext cx="0" cy="3161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21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A82F1A-0499-44AD-9635-DB5713420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1BB0E0-4F2F-491C-B313-41CA317D782E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C80B174-6ED8-4FA2-868F-10A9DF77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制作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C73B6A-E791-48A8-AA61-3280AA7EA9D8}"/>
              </a:ext>
            </a:extLst>
          </p:cNvPr>
          <p:cNvSpPr txBox="1"/>
          <p:nvPr/>
        </p:nvSpPr>
        <p:spPr>
          <a:xfrm>
            <a:off x="457200" y="22098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编写简单的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程序如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HelloWorld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编译成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位可执行文件 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apt-get install libc6-dev-i386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打包成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echo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helloworld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|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-o --format=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newc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&gt;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hwinitramfs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4.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启动内核，并加载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#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-kernel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bzImage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initrd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hwinitramfs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-append "console=ttyS0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rdinit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helloworld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" 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nographic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851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A82F1A-0499-44AD-9635-DB5713420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1BB0E0-4F2F-491C-B313-41CA317D782E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C80B174-6ED8-4FA2-868F-10A9DF77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编译并启动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9D5533-3380-4F3C-8C46-C13A710B8EDF}"/>
              </a:ext>
            </a:extLst>
          </p:cNvPr>
          <p:cNvSpPr txBox="1"/>
          <p:nvPr/>
        </p:nvSpPr>
        <p:spPr>
          <a:xfrm>
            <a:off x="609600" y="1981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https://github.com/meefik/busybox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，下载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，静态编译成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位可执行文件；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启动内核并加载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9840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grayWhite">
          <a:xfrm>
            <a:off x="2057400" y="2482057"/>
            <a:ext cx="4332288" cy="20050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blurRad="63500" dist="53882" dir="2700000" algn="ctr" rotWithShape="0">
                    <a:schemeClr val="tx1">
                      <a:alpha val="50000"/>
                    </a:schemeClr>
                  </a:outerShdw>
                </a:effectLst>
                <a:ea typeface="Arial" charset="0"/>
                <a:cs typeface="Arial" charset="0"/>
              </a:rPr>
              <a:t>谢 </a:t>
            </a:r>
            <a:r>
              <a:rPr lang="en-US" sz="3600" b="1" kern="10" dirty="0" err="1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blurRad="63500" dist="53882" dir="2700000" algn="ctr" rotWithShape="0">
                    <a:schemeClr val="tx1">
                      <a:alpha val="50000"/>
                    </a:schemeClr>
                  </a:outerShdw>
                </a:effectLst>
                <a:ea typeface="Arial" charset="0"/>
                <a:cs typeface="Arial" charset="0"/>
              </a:rPr>
              <a:t>谢</a:t>
            </a:r>
            <a:endParaRPr 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000000"/>
              </a:solidFill>
              <a:effectLst>
                <a:outerShdw blurRad="63500" dist="53882" dir="2700000" algn="ctr" rotWithShape="0">
                  <a:schemeClr val="tx1">
                    <a:alpha val="50000"/>
                  </a:scheme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8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3A605F-2952-214F-AB1A-6AB6CAC57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B0149A-A6AE-C74E-878E-1218A2E48839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课程目标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E958422-0590-B44B-90F8-3AC6D7C98EE3}"/>
              </a:ext>
            </a:extLst>
          </p:cNvPr>
          <p:cNvSpPr/>
          <p:nvPr/>
        </p:nvSpPr>
        <p:spPr>
          <a:xfrm>
            <a:off x="533400" y="1524000"/>
            <a:ext cx="8153400" cy="583743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独立设计并实现面向特定</a:t>
            </a:r>
            <a:r>
              <a:rPr kumimoji="1" lang="en-US" altLang="zh-CN" sz="2400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CPU</a:t>
            </a:r>
            <a:r>
              <a:rPr kumimoji="1" lang="zh-CN" altLang="en-US" sz="2400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架构的原型操作系统！！！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91BD0BB-59BA-9E42-8249-6CB7C9B493CA}"/>
              </a:ext>
            </a:extLst>
          </p:cNvPr>
          <p:cNvSpPr/>
          <p:nvPr/>
        </p:nvSpPr>
        <p:spPr>
          <a:xfrm>
            <a:off x="1143000" y="5893631"/>
            <a:ext cx="7086600" cy="583743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聚沙成塔、集腋成裘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3BE4B6-6EE2-7F42-BC6F-F5B57A8EF8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76" y="3048000"/>
            <a:ext cx="1797424" cy="1073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3EE536-69DD-0D4E-9960-F9E6FBAC26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810" y="2475817"/>
            <a:ext cx="2354779" cy="25471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47D17A-CE51-BE4C-B861-10D00534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08080" y="2571977"/>
            <a:ext cx="1803400" cy="23547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85729D-14DC-984D-84EA-B7DE53AE68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511" y="2847667"/>
            <a:ext cx="2159913" cy="152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7630D3-093C-3745-ADEC-D725F2B65D55}"/>
              </a:ext>
            </a:extLst>
          </p:cNvPr>
          <p:cNvSpPr txBox="1"/>
          <p:nvPr/>
        </p:nvSpPr>
        <p:spPr>
          <a:xfrm>
            <a:off x="457200" y="510307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几行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849ED0-7DB2-9747-A331-4E31760B6FF3}"/>
              </a:ext>
            </a:extLst>
          </p:cNvPr>
          <p:cNvSpPr txBox="1"/>
          <p:nvPr/>
        </p:nvSpPr>
        <p:spPr>
          <a:xfrm>
            <a:off x="2643854" y="51478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几十行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9E411E-4E89-C543-9983-4435708888BD}"/>
              </a:ext>
            </a:extLst>
          </p:cNvPr>
          <p:cNvSpPr txBox="1"/>
          <p:nvPr/>
        </p:nvSpPr>
        <p:spPr>
          <a:xfrm>
            <a:off x="4876800" y="510307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几千行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05F62F-0D03-3A4A-84F7-05289BBA4DA9}"/>
              </a:ext>
            </a:extLst>
          </p:cNvPr>
          <p:cNvSpPr txBox="1"/>
          <p:nvPr/>
        </p:nvSpPr>
        <p:spPr>
          <a:xfrm>
            <a:off x="7395882" y="502291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几千万行</a:t>
            </a:r>
          </a:p>
        </p:txBody>
      </p:sp>
    </p:spTree>
    <p:extLst>
      <p:ext uri="{BB962C8B-B14F-4D97-AF65-F5344CB8AC3E}">
        <p14:creationId xmlns:p14="http://schemas.microsoft.com/office/powerpoint/2010/main" val="41499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852B5F-931E-41B4-9687-1533CF95E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179CF6-819C-4EB4-9E68-BE94DB55A906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实验路线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4B72C0-AF66-451F-999D-0A67D5984214}"/>
              </a:ext>
            </a:extLst>
          </p:cNvPr>
          <p:cNvSpPr/>
          <p:nvPr/>
        </p:nvSpPr>
        <p:spPr>
          <a:xfrm>
            <a:off x="152400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了解原理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41DCE0-6B7A-414A-B9B5-63E9A0AF30C3}"/>
              </a:ext>
            </a:extLst>
          </p:cNvPr>
          <p:cNvSpPr/>
          <p:nvPr/>
        </p:nvSpPr>
        <p:spPr>
          <a:xfrm>
            <a:off x="2590800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阅读源码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789CE5-EA46-4A60-B27F-F7CC05FD0052}"/>
              </a:ext>
            </a:extLst>
          </p:cNvPr>
          <p:cNvSpPr/>
          <p:nvPr/>
        </p:nvSpPr>
        <p:spPr>
          <a:xfrm>
            <a:off x="5029200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构建基础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F71753-CFF3-4005-BB89-7AA2D1626A66}"/>
              </a:ext>
            </a:extLst>
          </p:cNvPr>
          <p:cNvSpPr/>
          <p:nvPr/>
        </p:nvSpPr>
        <p:spPr>
          <a:xfrm>
            <a:off x="7361583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系统扩展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FC9A9BF-4D18-490E-B86D-D36AFF9CE32F}"/>
              </a:ext>
            </a:extLst>
          </p:cNvPr>
          <p:cNvSpPr/>
          <p:nvPr/>
        </p:nvSpPr>
        <p:spPr>
          <a:xfrm>
            <a:off x="1951383" y="34914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4BE136A-685E-4CAF-99F3-F466D26415D8}"/>
              </a:ext>
            </a:extLst>
          </p:cNvPr>
          <p:cNvSpPr/>
          <p:nvPr/>
        </p:nvSpPr>
        <p:spPr>
          <a:xfrm>
            <a:off x="4434509" y="34914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AD5640A-E642-4509-AAC5-9E3D5B209064}"/>
              </a:ext>
            </a:extLst>
          </p:cNvPr>
          <p:cNvSpPr/>
          <p:nvPr/>
        </p:nvSpPr>
        <p:spPr>
          <a:xfrm>
            <a:off x="6773353" y="34914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958277-1982-4E03-8D5E-38130DF06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0B693E-C256-4D48-8E06-625B00ABAC63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59D6F9-2C5E-495C-8B7A-9ED368A5C89E}"/>
              </a:ext>
            </a:extLst>
          </p:cNvPr>
          <p:cNvSpPr txBox="1"/>
          <p:nvPr/>
        </p:nvSpPr>
        <p:spPr>
          <a:xfrm>
            <a:off x="457200" y="2362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  本实验课程主要根据操作系统原理课程所讲授的原理知识</a:t>
            </a:r>
            <a:r>
              <a:rPr lang="en-US" altLang="zh-CN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进行实验，从</a:t>
            </a:r>
            <a:r>
              <a:rPr lang="en-US" altLang="zh-CN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设计与实现面向</a:t>
            </a:r>
            <a:r>
              <a:rPr lang="en-US" altLang="zh-CN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i386</a:t>
            </a:r>
            <a:r>
              <a: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位）平台的原型操作系统。涉及的内容包括：</a:t>
            </a:r>
            <a:r>
              <a:rPr lang="zh-CN" altLang="en-US" sz="24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内核、启动、</a:t>
            </a:r>
            <a:r>
              <a:rPr lang="en-US" altLang="zh-CN" sz="24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I/O</a:t>
            </a:r>
            <a:r>
              <a:rPr lang="zh-CN" altLang="en-US" sz="24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、中断、虚拟存储、</a:t>
            </a:r>
            <a:r>
              <a:rPr lang="en-US" altLang="zh-CN" sz="24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CPU</a:t>
            </a:r>
            <a:r>
              <a:rPr lang="zh-CN" altLang="en-US" sz="24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调度、多线程并发、文件系统、</a:t>
            </a:r>
            <a:r>
              <a:rPr lang="en-US" altLang="zh-CN" sz="24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Shell</a:t>
            </a:r>
            <a:r>
              <a:rPr lang="zh-CN" altLang="en-US" sz="24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、多租户</a:t>
            </a:r>
            <a:r>
              <a: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等多方面的内容。</a:t>
            </a: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共包括</a:t>
            </a:r>
            <a:r>
              <a:rPr lang="en-US" altLang="zh-CN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13</a:t>
            </a: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次实验，其中</a:t>
            </a:r>
            <a:r>
              <a:rPr lang="en-US" altLang="zh-CN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次实验可选</a:t>
            </a:r>
            <a:r>
              <a: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9172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8F9B52-6AF7-4838-BEEF-2B466B239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D33957-B192-46FB-A988-1EC6EA3F84F9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6DE458-F608-41A3-963B-5C17EC20B182}"/>
              </a:ext>
            </a:extLst>
          </p:cNvPr>
          <p:cNvGrpSpPr/>
          <p:nvPr/>
        </p:nvGrpSpPr>
        <p:grpSpPr>
          <a:xfrm>
            <a:off x="2667000" y="1600200"/>
            <a:ext cx="6348454" cy="4701960"/>
            <a:chOff x="2607697" y="1394040"/>
            <a:chExt cx="6348454" cy="470196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DAAB0E8-F88F-4524-8640-3FDA2518EA23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2578763"/>
              <a:ext cx="6248400" cy="1203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518C26-D03F-436F-AF94-EF2DD215FD75}"/>
                </a:ext>
              </a:extLst>
            </p:cNvPr>
            <p:cNvSpPr txBox="1"/>
            <p:nvPr/>
          </p:nvSpPr>
          <p:spPr>
            <a:xfrm>
              <a:off x="2607697" y="215112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</a:rPr>
                <a:t>用户空间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EDB699-5DEC-4FE6-9067-C8767182F4FD}"/>
                </a:ext>
              </a:extLst>
            </p:cNvPr>
            <p:cNvSpPr txBox="1"/>
            <p:nvPr/>
          </p:nvSpPr>
          <p:spPr>
            <a:xfrm>
              <a:off x="2607697" y="257876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</a:rPr>
                <a:t>内核空间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08861A-75F4-4BC3-913B-C37016A9EB90}"/>
                </a:ext>
              </a:extLst>
            </p:cNvPr>
            <p:cNvSpPr/>
            <p:nvPr/>
          </p:nvSpPr>
          <p:spPr>
            <a:xfrm>
              <a:off x="3801055" y="3239002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同步互斥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10F640-A22C-4AA8-B607-635AE985E0D2}"/>
                </a:ext>
              </a:extLst>
            </p:cNvPr>
            <p:cNvSpPr/>
            <p:nvPr/>
          </p:nvSpPr>
          <p:spPr>
            <a:xfrm>
              <a:off x="3774551" y="5421917"/>
              <a:ext cx="5181600" cy="67408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文件系统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38B3FD-4CBD-415A-8B20-3545F4086DE2}"/>
                </a:ext>
              </a:extLst>
            </p:cNvPr>
            <p:cNvSpPr/>
            <p:nvPr/>
          </p:nvSpPr>
          <p:spPr>
            <a:xfrm>
              <a:off x="3798405" y="3997970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进程管理系统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AE2709-5706-41CA-806E-5744833666CA}"/>
                </a:ext>
              </a:extLst>
            </p:cNvPr>
            <p:cNvSpPr/>
            <p:nvPr/>
          </p:nvSpPr>
          <p:spPr>
            <a:xfrm>
              <a:off x="6476999" y="3239002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TCP/IP</a:t>
              </a:r>
              <a:r>
                <a:rPr lang="zh-CN" altLang="en-US" dirty="0"/>
                <a:t>协议栈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2BC3C03-A741-4862-A9E8-9EE47C9F8EED}"/>
                </a:ext>
              </a:extLst>
            </p:cNvPr>
            <p:cNvSpPr/>
            <p:nvPr/>
          </p:nvSpPr>
          <p:spPr>
            <a:xfrm>
              <a:off x="6484951" y="3997969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进程间通信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948CEE-260F-4165-8AA4-20334665E944}"/>
                </a:ext>
              </a:extLst>
            </p:cNvPr>
            <p:cNvSpPr/>
            <p:nvPr/>
          </p:nvSpPr>
          <p:spPr>
            <a:xfrm>
              <a:off x="3798404" y="4713759"/>
              <a:ext cx="5116995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内存管理系统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6C933B-6837-4183-A3EC-60E75E0D1B81}"/>
                </a:ext>
              </a:extLst>
            </p:cNvPr>
            <p:cNvSpPr/>
            <p:nvPr/>
          </p:nvSpPr>
          <p:spPr>
            <a:xfrm>
              <a:off x="3798404" y="2639243"/>
              <a:ext cx="5116994" cy="53652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系统调用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D17105B-21FB-45DF-BCED-746014F3E1E1}"/>
                </a:ext>
              </a:extLst>
            </p:cNvPr>
            <p:cNvSpPr/>
            <p:nvPr/>
          </p:nvSpPr>
          <p:spPr>
            <a:xfrm>
              <a:off x="3826237" y="1980030"/>
              <a:ext cx="5089161" cy="5365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用户态函数库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803675-50E4-43F7-AC12-D7BE7F8930D5}"/>
                </a:ext>
              </a:extLst>
            </p:cNvPr>
            <p:cNvSpPr/>
            <p:nvPr/>
          </p:nvSpPr>
          <p:spPr>
            <a:xfrm>
              <a:off x="3834190" y="1394040"/>
              <a:ext cx="5089161" cy="53652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用户应用程序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7A86F2C-7D5E-459D-9001-1B69DFD77CEC}"/>
              </a:ext>
            </a:extLst>
          </p:cNvPr>
          <p:cNvSpPr txBox="1"/>
          <p:nvPr/>
        </p:nvSpPr>
        <p:spPr>
          <a:xfrm>
            <a:off x="128546" y="1394012"/>
            <a:ext cx="3705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编译内核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利用已有内核构建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实模式和保护模式下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中断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异常；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物理内存管理；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虚拟内存管理；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内核模式线程管理；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用户模式线程管理；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系统调用；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处理器调度；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同步与互斥；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 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（可选）；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迁移到</a:t>
            </a:r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Risc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-V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ARM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架构（可选）；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51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586F35-EB5A-4C68-9B87-B91F6D76E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349A48-A33E-41F7-8481-A1EED273D9A1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DF9296-C5B1-4A9E-B886-65CFB3E0B4CD}"/>
              </a:ext>
            </a:extLst>
          </p:cNvPr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编译内核利用已有内核构建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4C32E6-7413-40B4-A3AB-73DF7959CD4A}"/>
              </a:ext>
            </a:extLst>
          </p:cNvPr>
          <p:cNvSpPr/>
          <p:nvPr/>
        </p:nvSpPr>
        <p:spPr>
          <a:xfrm>
            <a:off x="342900" y="2274332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熟悉现有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内核的编译过程和启动过程，并在自行编译内核的基础上构建简单应用并启动；利用精简的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工具集构建简单的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，熟悉现代操作系统的构建过程。此外，熟悉编译环境、相关工具集，并能够实现内核远程调试；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DC0EF-58A9-4159-9414-811A2BAEC9CF}"/>
              </a:ext>
            </a:extLst>
          </p:cNvPr>
          <p:cNvSpPr txBox="1"/>
          <p:nvPr/>
        </p:nvSpPr>
        <p:spPr>
          <a:xfrm>
            <a:off x="342900" y="3854654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搭建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内核开发环境包括：代码编辑环境、编译环境、运行环境、调试环境等；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下载并编译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位）内核，并利用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熟悉制作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的方法；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编写简单应用程序随内核启动运行；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版本的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，随内核启动，构建简单的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开启远程调试功能，进行调试跟踪代码运行；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撰写实验报告；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73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586F35-EB5A-4C68-9B87-B91F6D76E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349A48-A33E-41F7-8481-A1EED273D9A1}"/>
              </a:ext>
            </a:extLst>
          </p:cNvPr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实验安排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DF9296-C5B1-4A9E-B886-65CFB3E0B4CD}"/>
              </a:ext>
            </a:extLst>
          </p:cNvPr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-2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实模式和保护模式下的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4C32E6-7413-40B4-A3AB-73DF7959CD4A}"/>
              </a:ext>
            </a:extLst>
          </p:cNvPr>
          <p:cNvSpPr/>
          <p:nvPr/>
        </p:nvSpPr>
        <p:spPr>
          <a:xfrm>
            <a:off x="342900" y="2274332"/>
            <a:ext cx="8458200" cy="12308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了解操作系统启动的原理，利用汇编语言实模式即（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位地址空间）的启动和保护模式即（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位地址空间）下的启动方法，并能够在此基础上利用汇编或者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程序实现简单的应用；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DC0EF-58A9-4159-9414-811A2BAEC9CF}"/>
              </a:ext>
            </a:extLst>
          </p:cNvPr>
          <p:cNvSpPr txBox="1"/>
          <p:nvPr/>
        </p:nvSpPr>
        <p:spPr>
          <a:xfrm>
            <a:off x="342900" y="3639448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回顾、学习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位汇编语言的基本语法；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编写简单的汇编程序，进行中断、输入输出测试；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实现实模式下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在实模式下利用汇编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/C/Rust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等实现简单的应用；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实现保护模式下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在保护模式下利用汇编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/C/Rust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等实现简单的应用；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比较实模式和保护模式的不同；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6881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009tgp_computer_new_v3</Template>
  <TotalTime>15162</TotalTime>
  <Words>2244</Words>
  <Application>Microsoft Office PowerPoint</Application>
  <PresentationFormat>全屏显示(4:3)</PresentationFormat>
  <Paragraphs>249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-apple-system</vt:lpstr>
      <vt:lpstr>仿宋</vt:lpstr>
      <vt:lpstr>仿宋</vt:lpstr>
      <vt:lpstr>宋体</vt:lpstr>
      <vt:lpstr>宋体</vt:lpstr>
      <vt:lpstr>Arial</vt:lpstr>
      <vt:lpstr>Calibri</vt:lpstr>
      <vt:lpstr>Times New Roman</vt:lpstr>
      <vt:lpstr>Verdana</vt:lpstr>
      <vt:lpstr>Wingdings</vt:lpstr>
      <vt:lpstr>Default Design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 Fei Chen</dc:creator>
  <cp:lastModifiedBy>刘 宁</cp:lastModifiedBy>
  <cp:revision>2229</cp:revision>
  <dcterms:created xsi:type="dcterms:W3CDTF">2018-01-21T04:36:46Z</dcterms:created>
  <dcterms:modified xsi:type="dcterms:W3CDTF">2022-02-22T05:58:29Z</dcterms:modified>
</cp:coreProperties>
</file>