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4" r:id="rId6"/>
    <p:sldId id="265" r:id="rId7"/>
    <p:sldId id="270" r:id="rId8"/>
    <p:sldId id="269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48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9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42FD1-F389-4CB0-AE41-F101B50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9C72-D44A-4F74-84DB-F53F3F2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1D3D8-F019-4514-988E-4EF8C15D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23EF-D242-45A7-B105-6EC97FF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BCB8-7248-4716-B19D-54DF2530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4B9318-8D76-42F2-B6D8-846979CD3858}"/>
              </a:ext>
            </a:extLst>
          </p:cNvPr>
          <p:cNvGrpSpPr/>
          <p:nvPr/>
        </p:nvGrpSpPr>
        <p:grpSpPr>
          <a:xfrm>
            <a:off x="5463804" y="2135944"/>
            <a:ext cx="1280160" cy="1280160"/>
            <a:chOff x="5463804" y="2135944"/>
            <a:chExt cx="1280160" cy="12801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22C2E9-E2EE-467B-A50A-4DEBA7CA4792}"/>
                </a:ext>
              </a:extLst>
            </p:cNvPr>
            <p:cNvSpPr/>
            <p:nvPr/>
          </p:nvSpPr>
          <p:spPr>
            <a:xfrm>
              <a:off x="5560616" y="2232755"/>
              <a:ext cx="1086537" cy="108653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BDFB38BC-4252-4A4F-A9FC-EFE9B99E839D}"/>
                </a:ext>
              </a:extLst>
            </p:cNvPr>
            <p:cNvSpPr/>
            <p:nvPr/>
          </p:nvSpPr>
          <p:spPr>
            <a:xfrm>
              <a:off x="5463804" y="2135944"/>
              <a:ext cx="1280160" cy="1280160"/>
            </a:xfrm>
            <a:prstGeom prst="arc">
              <a:avLst>
                <a:gd name="adj1" fmla="val 16200000"/>
                <a:gd name="adj2" fmla="val 5378871"/>
              </a:avLst>
            </a:prstGeom>
            <a:ln w="15875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3394653" y="3512915"/>
            <a:ext cx="5418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/>
                </a:solidFill>
                <a:latin typeface="+mn-ea"/>
              </a:rPr>
              <a:t>实验二 银行借贷问题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9849665" y="6193761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SEE OUR PROJECT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9504255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9" y="56703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题目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1966623" y="779228"/>
            <a:ext cx="1635318" cy="532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010E9-74EA-6B80-BA64-4AEDC4D9A502}"/>
              </a:ext>
            </a:extLst>
          </p:cNvPr>
          <p:cNvSpPr txBox="1"/>
          <p:nvPr/>
        </p:nvSpPr>
        <p:spPr>
          <a:xfrm>
            <a:off x="591046" y="1397674"/>
            <a:ext cx="112722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考虑差分方程</a:t>
            </a:r>
            <a:r>
              <a:rPr lang="zh-CN" altLang="en-US" sz="2400" b="1" dirty="0"/>
              <a:t>𝑝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𝑛</a:t>
            </a:r>
            <a:r>
              <a:rPr lang="en-US" altLang="zh-CN" sz="2400" b="1" dirty="0"/>
              <a:t>] = </a:t>
            </a:r>
            <a:r>
              <a:rPr lang="zh-CN" altLang="en-US" sz="2400" b="1" dirty="0"/>
              <a:t>𝑝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𝑛 </a:t>
            </a:r>
            <a:r>
              <a:rPr lang="en-US" altLang="zh-CN" sz="2400" b="1" dirty="0"/>
              <a:t>- 1] + </a:t>
            </a:r>
            <a:r>
              <a:rPr lang="zh-CN" altLang="en-US" sz="2400" b="1" dirty="0"/>
              <a:t>𝑟𝑝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𝑛 </a:t>
            </a:r>
            <a:r>
              <a:rPr lang="en-US" altLang="zh-CN" sz="2400" b="1" dirty="0"/>
              <a:t>- 1] - </a:t>
            </a:r>
            <a:r>
              <a:rPr lang="zh-CN" altLang="en-US" sz="2400" b="1" dirty="0"/>
              <a:t>𝑋</a:t>
            </a:r>
            <a:r>
              <a:rPr lang="zh-CN" altLang="en-US" sz="2400" dirty="0"/>
              <a:t>，其中𝑝</a:t>
            </a:r>
            <a:r>
              <a:rPr lang="en-US" altLang="zh-CN" sz="2400" dirty="0"/>
              <a:t>[</a:t>
            </a:r>
            <a:r>
              <a:rPr lang="zh-CN" altLang="en-US" sz="2400" dirty="0"/>
              <a:t>𝑛</a:t>
            </a:r>
            <a:r>
              <a:rPr lang="en-US" altLang="zh-CN" sz="2400" dirty="0"/>
              <a:t>]</a:t>
            </a:r>
            <a:r>
              <a:rPr lang="zh-CN" altLang="en-US" sz="2400" dirty="0"/>
              <a:t>是在时</a:t>
            </a:r>
            <a:br>
              <a:rPr lang="zh-CN" altLang="en-US" sz="2400" dirty="0"/>
            </a:br>
            <a:r>
              <a:rPr lang="zh-CN" altLang="en-US" sz="2400" dirty="0"/>
              <a:t>间𝑛的还贷本金， 𝑟是还贷周期的利率， 𝑋是周期贷款还款额。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、 假定你想要买一幢房子，需要向银行贷款 </a:t>
            </a:r>
            <a:r>
              <a:rPr lang="en-US" altLang="zh-CN" sz="2400" dirty="0"/>
              <a:t>50 </a:t>
            </a:r>
            <a:r>
              <a:rPr lang="zh-CN" altLang="en-US" sz="2400" dirty="0"/>
              <a:t>万人民币，在𝑛 </a:t>
            </a:r>
            <a:r>
              <a:rPr lang="en-US" altLang="zh-CN" sz="2400" dirty="0"/>
              <a:t>=</a:t>
            </a:r>
            <a:br>
              <a:rPr lang="en-US" altLang="zh-CN" sz="2400" dirty="0"/>
            </a:br>
            <a:r>
              <a:rPr lang="en-US" altLang="zh-CN" sz="2400" dirty="0"/>
              <a:t>60, 72, . . . , 360</a:t>
            </a:r>
            <a:r>
              <a:rPr lang="zh-CN" altLang="en-US" sz="2400" dirty="0"/>
              <a:t>个月， 年利率分别为 </a:t>
            </a:r>
            <a:r>
              <a:rPr lang="en-US" altLang="zh-CN" sz="2400" dirty="0"/>
              <a:t>5</a:t>
            </a:r>
            <a:r>
              <a:rPr lang="zh-CN" altLang="en-US" sz="2400" dirty="0"/>
              <a:t>％， </a:t>
            </a:r>
            <a:r>
              <a:rPr lang="en-US" altLang="zh-CN" sz="2400" dirty="0"/>
              <a:t>6</a:t>
            </a:r>
            <a:r>
              <a:rPr lang="zh-CN" altLang="en-US" sz="2400" dirty="0"/>
              <a:t>％， </a:t>
            </a:r>
            <a:r>
              <a:rPr lang="en-US" altLang="zh-CN" sz="2400" dirty="0"/>
              <a:t>……, 30</a:t>
            </a:r>
            <a:r>
              <a:rPr lang="zh-CN" altLang="en-US" sz="2400" dirty="0"/>
              <a:t>％，试编程绘制𝑋对𝑛的趋势图形，并计算在 </a:t>
            </a:r>
            <a:r>
              <a:rPr lang="en-US" altLang="zh-CN" sz="2400" dirty="0"/>
              <a:t>30 </a:t>
            </a:r>
            <a:r>
              <a:rPr lang="zh-CN" altLang="en-US" sz="2400" dirty="0"/>
              <a:t>年内总共付给银行的金额是多少？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、 假定你想要一笔与 </a:t>
            </a:r>
            <a:r>
              <a:rPr lang="en-US" altLang="zh-CN" sz="2400" dirty="0"/>
              <a:t>1 </a:t>
            </a:r>
            <a:r>
              <a:rPr lang="zh-CN" altLang="en-US" sz="2400" dirty="0"/>
              <a:t>中相同的贷款额，若打算在 </a:t>
            </a:r>
            <a:r>
              <a:rPr lang="en-US" altLang="zh-CN" sz="2400" dirty="0"/>
              <a:t>15 </a:t>
            </a:r>
            <a:r>
              <a:rPr lang="zh-CN" altLang="en-US" sz="2400" dirty="0"/>
              <a:t>年内还清贷款，年利率为 </a:t>
            </a:r>
            <a:r>
              <a:rPr lang="en-US" altLang="zh-CN" sz="2400" dirty="0"/>
              <a:t>8</a:t>
            </a:r>
            <a:r>
              <a:rPr lang="zh-CN" altLang="en-US" sz="2400" dirty="0"/>
              <a:t>％，每月应该还贷多少？总共付给银行的金额是多少？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97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9" y="56703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题解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2040365" y="779228"/>
            <a:ext cx="1635318" cy="532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010E9-74EA-6B80-BA64-4AEDC4D9A502}"/>
              </a:ext>
            </a:extLst>
          </p:cNvPr>
          <p:cNvSpPr txBox="1"/>
          <p:nvPr/>
        </p:nvSpPr>
        <p:spPr>
          <a:xfrm>
            <a:off x="3986253" y="779228"/>
            <a:ext cx="76704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考虑差分方程</a:t>
            </a:r>
            <a:r>
              <a:rPr lang="zh-CN" altLang="en-US" sz="1600" b="1" dirty="0"/>
              <a:t>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</a:t>
            </a:r>
            <a:r>
              <a:rPr lang="en-US" altLang="zh-CN" sz="1600" b="1" dirty="0"/>
              <a:t>] = </a:t>
            </a:r>
            <a:r>
              <a:rPr lang="zh-CN" altLang="en-US" sz="1600" b="1" dirty="0"/>
              <a:t>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 </a:t>
            </a:r>
            <a:r>
              <a:rPr lang="en-US" altLang="zh-CN" sz="1600" b="1" dirty="0"/>
              <a:t>- 1] + </a:t>
            </a:r>
            <a:r>
              <a:rPr lang="zh-CN" altLang="en-US" sz="1600" b="1" dirty="0"/>
              <a:t>𝑟𝑝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 </a:t>
            </a:r>
            <a:r>
              <a:rPr lang="en-US" altLang="zh-CN" sz="1600" b="1" dirty="0"/>
              <a:t>- 1] - </a:t>
            </a:r>
            <a:r>
              <a:rPr lang="zh-CN" altLang="en-US" sz="1600" b="1" dirty="0"/>
              <a:t>𝑋</a:t>
            </a:r>
            <a:r>
              <a:rPr lang="zh-CN" altLang="en-US" sz="1600" dirty="0"/>
              <a:t>，其中𝑝</a:t>
            </a:r>
            <a:r>
              <a:rPr lang="en-US" altLang="zh-CN" sz="1600" dirty="0"/>
              <a:t>[</a:t>
            </a:r>
            <a:r>
              <a:rPr lang="zh-CN" altLang="en-US" sz="1600" dirty="0"/>
              <a:t>𝑛</a:t>
            </a:r>
            <a:r>
              <a:rPr lang="en-US" altLang="zh-CN" sz="1600" dirty="0"/>
              <a:t>]</a:t>
            </a:r>
            <a:r>
              <a:rPr lang="zh-CN" altLang="en-US" sz="1600" dirty="0"/>
              <a:t>是在时</a:t>
            </a:r>
            <a:br>
              <a:rPr lang="zh-CN" altLang="en-US" sz="1600" dirty="0"/>
            </a:br>
            <a:r>
              <a:rPr lang="zh-CN" altLang="en-US" sz="1600" dirty="0"/>
              <a:t>间𝑛的还贷本金， 𝑟是还贷周期的利率， 𝑋是周期贷款还款额。</a:t>
            </a:r>
            <a:endParaRPr lang="en-US" altLang="zh-CN" sz="1600" dirty="0"/>
          </a:p>
          <a:p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76BD4E-47CF-723E-1784-92F986BF088D}"/>
              </a:ext>
            </a:extLst>
          </p:cNvPr>
          <p:cNvSpPr txBox="1"/>
          <p:nvPr/>
        </p:nvSpPr>
        <p:spPr>
          <a:xfrm>
            <a:off x="535329" y="1523495"/>
            <a:ext cx="79486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02124"/>
                </a:solidFill>
                <a:latin typeface="MicrosoftYaHei-Bold"/>
              </a:rPr>
              <a:t>求通解法：</a:t>
            </a:r>
            <a:endParaRPr lang="en-US" altLang="zh-CN" sz="2400" b="1" dirty="0">
              <a:solidFill>
                <a:srgbClr val="202124"/>
              </a:solidFill>
              <a:latin typeface="MicrosoftYaHei-Bold"/>
            </a:endParaRPr>
          </a:p>
          <a:p>
            <a:br>
              <a:rPr lang="zh-CN" altLang="en-US" sz="1600" dirty="0"/>
            </a:br>
            <a:endParaRPr lang="zh-CN" altLang="en-US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C5C7D3-4A8E-408F-38A9-A74E882A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67" y="1519249"/>
            <a:ext cx="2785441" cy="12206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211AA3-A259-B62C-0A2A-1356D0F4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08" y="1519249"/>
            <a:ext cx="5575024" cy="50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8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9" y="56703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题解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2040365" y="779228"/>
            <a:ext cx="1635318" cy="532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010E9-74EA-6B80-BA64-4AEDC4D9A502}"/>
              </a:ext>
            </a:extLst>
          </p:cNvPr>
          <p:cNvSpPr txBox="1"/>
          <p:nvPr/>
        </p:nvSpPr>
        <p:spPr>
          <a:xfrm>
            <a:off x="3986253" y="779228"/>
            <a:ext cx="76704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考虑差分方程</a:t>
            </a:r>
            <a:r>
              <a:rPr lang="zh-CN" altLang="en-US" sz="1600" b="1" dirty="0"/>
              <a:t>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</a:t>
            </a:r>
            <a:r>
              <a:rPr lang="en-US" altLang="zh-CN" sz="1600" b="1" dirty="0"/>
              <a:t>] = </a:t>
            </a:r>
            <a:r>
              <a:rPr lang="zh-CN" altLang="en-US" sz="1600" b="1" dirty="0"/>
              <a:t>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 </a:t>
            </a:r>
            <a:r>
              <a:rPr lang="en-US" altLang="zh-CN" sz="1600" b="1" dirty="0"/>
              <a:t>- 1] + </a:t>
            </a:r>
            <a:r>
              <a:rPr lang="zh-CN" altLang="en-US" sz="1600" b="1" dirty="0"/>
              <a:t>𝑟𝑝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 </a:t>
            </a:r>
            <a:r>
              <a:rPr lang="en-US" altLang="zh-CN" sz="1600" b="1" dirty="0"/>
              <a:t>- 1] - </a:t>
            </a:r>
            <a:r>
              <a:rPr lang="zh-CN" altLang="en-US" sz="1600" b="1" dirty="0"/>
              <a:t>𝑋</a:t>
            </a:r>
            <a:r>
              <a:rPr lang="zh-CN" altLang="en-US" sz="1600" dirty="0"/>
              <a:t>，其中𝑝</a:t>
            </a:r>
            <a:r>
              <a:rPr lang="en-US" altLang="zh-CN" sz="1600" dirty="0"/>
              <a:t>[</a:t>
            </a:r>
            <a:r>
              <a:rPr lang="zh-CN" altLang="en-US" sz="1600" dirty="0"/>
              <a:t>𝑛</a:t>
            </a:r>
            <a:r>
              <a:rPr lang="en-US" altLang="zh-CN" sz="1600" dirty="0"/>
              <a:t>]</a:t>
            </a:r>
            <a:r>
              <a:rPr lang="zh-CN" altLang="en-US" sz="1600" dirty="0"/>
              <a:t>是在时</a:t>
            </a:r>
            <a:br>
              <a:rPr lang="zh-CN" altLang="en-US" sz="1600" dirty="0"/>
            </a:br>
            <a:r>
              <a:rPr lang="zh-CN" altLang="en-US" sz="1600" dirty="0"/>
              <a:t>间𝑛的还贷本金， 𝑟是还贷周期的利率， 𝑋是周期贷款还款额。</a:t>
            </a:r>
            <a:endParaRPr lang="en-US" altLang="zh-CN" sz="1600" dirty="0"/>
          </a:p>
          <a:p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76BD4E-47CF-723E-1784-92F986BF088D}"/>
              </a:ext>
            </a:extLst>
          </p:cNvPr>
          <p:cNvSpPr txBox="1"/>
          <p:nvPr/>
        </p:nvSpPr>
        <p:spPr>
          <a:xfrm>
            <a:off x="535329" y="1523495"/>
            <a:ext cx="79486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02124"/>
                </a:solidFill>
                <a:latin typeface="MicrosoftYaHei-Bold"/>
              </a:rPr>
              <a:t>递推求法：</a:t>
            </a:r>
            <a:endParaRPr lang="en-US" altLang="zh-CN" sz="2400" b="1" dirty="0">
              <a:solidFill>
                <a:srgbClr val="202124"/>
              </a:solidFill>
              <a:latin typeface="MicrosoftYaHei-Bold"/>
            </a:endParaRPr>
          </a:p>
          <a:p>
            <a:br>
              <a:rPr lang="zh-CN" altLang="en-US" sz="1600" dirty="0"/>
            </a:b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AD05D5-C740-BC5C-AE1F-EC350FEF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84" y="1523495"/>
            <a:ext cx="6415558" cy="38951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38D9FE-C1FC-96D5-14CD-52D0A3D1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067" y="1519249"/>
            <a:ext cx="2785441" cy="12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9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9" y="56703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题解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2040365" y="779228"/>
            <a:ext cx="1635318" cy="532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010E9-74EA-6B80-BA64-4AEDC4D9A502}"/>
              </a:ext>
            </a:extLst>
          </p:cNvPr>
          <p:cNvSpPr txBox="1"/>
          <p:nvPr/>
        </p:nvSpPr>
        <p:spPr>
          <a:xfrm>
            <a:off x="3986253" y="779228"/>
            <a:ext cx="76704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考虑差分方程</a:t>
            </a:r>
            <a:r>
              <a:rPr lang="zh-CN" altLang="en-US" sz="1600" b="1" dirty="0"/>
              <a:t>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</a:t>
            </a:r>
            <a:r>
              <a:rPr lang="en-US" altLang="zh-CN" sz="1600" b="1" dirty="0"/>
              <a:t>] = </a:t>
            </a:r>
            <a:r>
              <a:rPr lang="zh-CN" altLang="en-US" sz="1600" b="1" dirty="0"/>
              <a:t>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 </a:t>
            </a:r>
            <a:r>
              <a:rPr lang="en-US" altLang="zh-CN" sz="1600" b="1" dirty="0"/>
              <a:t>- 1] + </a:t>
            </a:r>
            <a:r>
              <a:rPr lang="zh-CN" altLang="en-US" sz="1600" b="1" dirty="0"/>
              <a:t>𝑟𝑝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𝑛 </a:t>
            </a:r>
            <a:r>
              <a:rPr lang="en-US" altLang="zh-CN" sz="1600" b="1" dirty="0"/>
              <a:t>- 1] - </a:t>
            </a:r>
            <a:r>
              <a:rPr lang="zh-CN" altLang="en-US" sz="1600" b="1" dirty="0"/>
              <a:t>𝑋</a:t>
            </a:r>
            <a:r>
              <a:rPr lang="zh-CN" altLang="en-US" sz="1600" dirty="0"/>
              <a:t>，其中𝑝</a:t>
            </a:r>
            <a:r>
              <a:rPr lang="en-US" altLang="zh-CN" sz="1600" dirty="0"/>
              <a:t>[</a:t>
            </a:r>
            <a:r>
              <a:rPr lang="zh-CN" altLang="en-US" sz="1600" dirty="0"/>
              <a:t>𝑛</a:t>
            </a:r>
            <a:r>
              <a:rPr lang="en-US" altLang="zh-CN" sz="1600" dirty="0"/>
              <a:t>]</a:t>
            </a:r>
            <a:r>
              <a:rPr lang="zh-CN" altLang="en-US" sz="1600" dirty="0"/>
              <a:t>是在时</a:t>
            </a:r>
            <a:br>
              <a:rPr lang="zh-CN" altLang="en-US" sz="1600" dirty="0"/>
            </a:br>
            <a:r>
              <a:rPr lang="zh-CN" altLang="en-US" sz="1600" dirty="0"/>
              <a:t>间𝑛的还贷本金， 𝑟是还贷周期的利率， 𝑋是周期贷款还款额。</a:t>
            </a:r>
            <a:endParaRPr lang="en-US" altLang="zh-CN" sz="1600" dirty="0"/>
          </a:p>
          <a:p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76BD4E-47CF-723E-1784-92F986BF088D}"/>
              </a:ext>
            </a:extLst>
          </p:cNvPr>
          <p:cNvSpPr txBox="1"/>
          <p:nvPr/>
        </p:nvSpPr>
        <p:spPr>
          <a:xfrm>
            <a:off x="535329" y="1523495"/>
            <a:ext cx="111213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202124"/>
                </a:solidFill>
                <a:effectLst/>
                <a:latin typeface="MicrosoftYaHei-Bold"/>
              </a:rPr>
              <a:t>问题模型：等额本息还贷</a:t>
            </a:r>
            <a:br>
              <a:rPr lang="zh-CN" altLang="en-US" sz="2400" i="0" dirty="0">
                <a:solidFill>
                  <a:srgbClr val="202124"/>
                </a:solidFill>
                <a:effectLst/>
                <a:latin typeface="MicrosoftYaHei-Bold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等额本息还款法，每月个还款的金额是相同的。</a:t>
            </a:r>
            <a:b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原理是把贷款的本金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egoeUI"/>
              </a:rPr>
              <a:t>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，加上之后产生的总利息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egoeUI"/>
              </a:rPr>
              <a:t>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，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YaHei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然后把本金与利息之和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egoeUI"/>
              </a:rPr>
              <a:t>(A+M)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除以还款期限，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YaHei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这样平均到每个月的还款金额都是固定相同的。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YaHei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计算到每个月贷款还款额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SegoeUI"/>
              </a:rPr>
              <a:t>X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YaHei"/>
              </a:rPr>
              <a:t>如下：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br>
              <a:rPr lang="zh-CN" altLang="en-US" sz="1600" dirty="0"/>
            </a:br>
            <a:br>
              <a:rPr lang="zh-CN" altLang="en-US" sz="1600" dirty="0"/>
            </a:b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303F88-E1DC-F417-203C-707F5CDD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37" y="3818368"/>
            <a:ext cx="4127263" cy="15161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026387-3389-F056-22E8-822DD4C9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067" y="1519249"/>
            <a:ext cx="2785441" cy="12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8" y="567035"/>
            <a:ext cx="62636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代码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2031848" y="762663"/>
            <a:ext cx="1635318" cy="532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F69AE5-52D5-21D6-F7A9-600B0339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0" y="1490365"/>
            <a:ext cx="5172075" cy="3876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D89A95-E3D2-7CE9-C445-9DB38A83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05" y="1490662"/>
            <a:ext cx="388529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8" y="567035"/>
            <a:ext cx="62636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代码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2031848" y="762663"/>
            <a:ext cx="1635318" cy="532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E80F3F-F47D-9002-1B87-1EC102D5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78" y="1388248"/>
            <a:ext cx="3724275" cy="27146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A91510-5393-2F1C-6898-E350E895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40" y="1388248"/>
            <a:ext cx="5085127" cy="50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8" y="567035"/>
            <a:ext cx="62636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代码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2031848" y="762663"/>
            <a:ext cx="1635318" cy="532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DABAA4-759C-60CF-8473-50AD4B26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8" y="1490365"/>
            <a:ext cx="10369492" cy="52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3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439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MicrosoftYaHei</vt:lpstr>
      <vt:lpstr>MicrosoftYaHei-Bold</vt:lpstr>
      <vt:lpstr>SegoeUI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雪玮 陈</cp:lastModifiedBy>
  <cp:revision>31</cp:revision>
  <dcterms:created xsi:type="dcterms:W3CDTF">2022-02-24T12:47:33Z</dcterms:created>
  <dcterms:modified xsi:type="dcterms:W3CDTF">2023-06-20T13:02:32Z</dcterms:modified>
</cp:coreProperties>
</file>