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2" r:id="rId5"/>
    <p:sldId id="263" r:id="rId6"/>
    <p:sldId id="264" r:id="rId7"/>
    <p:sldId id="265" r:id="rId8"/>
    <p:sldId id="260"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CCFCB-104B-446A-9A1F-2F1794291AE0}" v="178" dt="2022-06-21T12:48:13.513"/>
    <p1510:client id="{CCD8C07C-1BD9-48E3-9DD5-AFFBA26B38F9}" v="352" dt="2022-06-21T12:36:55.793"/>
    <p1510:client id="{E36A498C-8122-4842-9637-AA78919A0F2D}" v="355" dt="2022-06-22T05:06:05.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3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mathworks.com/help/images/ref/whitepoint.html" TargetMode="External"/><Relationship Id="rId2" Type="http://schemas.openxmlformats.org/officeDocument/2006/relationships/hyperlink" Target="http://en.wikipedia.org/wiki/Lab_color_space"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wmf"/><Relationship Id="rId3" Type="http://schemas.openxmlformats.org/officeDocument/2006/relationships/hyperlink" Target="http://www.brucelindbloom.com/Eqn_RGB_XYZ_Matrix.html" TargetMode="External"/><Relationship Id="rId7" Type="http://schemas.openxmlformats.org/officeDocument/2006/relationships/image" Target="../media/image11.wmf"/><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hyperlink" Target="http://www.brucelindbloom.com/Eqn_ChromAdapt.html" TargetMode="External"/><Relationship Id="rId10" Type="http://schemas.openxmlformats.org/officeDocument/2006/relationships/oleObject" Target="../embeddings/oleObject7.bin"/><Relationship Id="rId4" Type="http://schemas.openxmlformats.org/officeDocument/2006/relationships/hyperlink" Target="http://www.brucelindbloom.com/WorkingSpaceInfo.html" TargetMode="External"/><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hyperlink" Target="http://www.brucelindbloom.com/LContinuity.html" TargetMode="Externa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6C57B4-DDBD-2029-1A11-C17EA1CE12B4}"/>
              </a:ext>
            </a:extLst>
          </p:cNvPr>
          <p:cNvSpPr txBox="1"/>
          <p:nvPr/>
        </p:nvSpPr>
        <p:spPr>
          <a:xfrm>
            <a:off x="489857" y="370114"/>
            <a:ext cx="1095102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0000FF"/>
                </a:solidFill>
                <a:latin typeface="Arial"/>
                <a:ea typeface="Roboto"/>
                <a:cs typeface="Arial"/>
              </a:rPr>
              <a:t>Rgb</a:t>
            </a:r>
            <a:endParaRPr lang="en-US" b="1">
              <a:solidFill>
                <a:srgbClr val="0000FF"/>
              </a:solidFill>
              <a:latin typeface="Arial"/>
              <a:ea typeface="Roboto"/>
              <a:cs typeface="Arial"/>
            </a:endParaRPr>
          </a:p>
          <a:p>
            <a:r>
              <a:rPr lang="en-US" dirty="0">
                <a:solidFill>
                  <a:srgbClr val="0A0A0A"/>
                </a:solidFill>
                <a:latin typeface="Arial"/>
                <a:ea typeface="+mn-lt"/>
                <a:cs typeface="+mn-lt"/>
              </a:rPr>
              <a:t>Because the human eye only has color sensitive receptors for red, green and blue, it is theoretically possible to decompose every visible color into combinations of these three “primary colors.” Color monitors, for instance, can display millions of colors simply by mixing different intensities of red, green and blue. It is most common to place the range of intensity for each color on a scale from 0 to 255 (one byte). The range of intensity is also known as the “color depth”.</a:t>
            </a:r>
            <a:endParaRPr lang="en-US">
              <a:latin typeface="Arial"/>
              <a:ea typeface="+mn-lt"/>
              <a:cs typeface="+mn-lt"/>
            </a:endParaRPr>
          </a:p>
          <a:p>
            <a:r>
              <a:rPr lang="en-US" dirty="0">
                <a:solidFill>
                  <a:srgbClr val="0A0A0A"/>
                </a:solidFill>
                <a:latin typeface="Arial"/>
                <a:ea typeface="+mn-lt"/>
                <a:cs typeface="+mn-lt"/>
              </a:rPr>
              <a:t>The possibilities for mixing the three primary colors together can be represented as a three dimensional coordinate plane with the values for R (red), G (green) and B (blue) on each axis. This coordinate plane yields a cube called the RGB color space:</a:t>
            </a:r>
            <a:endParaRPr lang="en-US">
              <a:latin typeface="Arial"/>
              <a:ea typeface="+mn-lt"/>
              <a:cs typeface="+mn-lt"/>
            </a:endParaRPr>
          </a:p>
          <a:p>
            <a:endParaRPr lang="en-US" dirty="0">
              <a:latin typeface="Arial"/>
              <a:ea typeface="+mn-lt"/>
              <a:cs typeface="+mn-lt"/>
            </a:endParaRPr>
          </a:p>
          <a:p>
            <a:endParaRPr lang="en-US" dirty="0">
              <a:latin typeface="Arial"/>
              <a:ea typeface="+mn-lt"/>
              <a:cs typeface="+mn-lt"/>
            </a:endParaRPr>
          </a:p>
          <a:p>
            <a:endParaRPr lang="en-US" dirty="0">
              <a:latin typeface="Arial"/>
              <a:ea typeface="+mn-lt"/>
              <a:cs typeface="+mn-lt"/>
            </a:endParaRPr>
          </a:p>
          <a:p>
            <a:endParaRPr lang="en-US" b="1" dirty="0">
              <a:solidFill>
                <a:srgbClr val="333333"/>
              </a:solidFill>
              <a:latin typeface="Arial"/>
              <a:ea typeface="Roboto"/>
              <a:cs typeface="Arial"/>
            </a:endParaRPr>
          </a:p>
        </p:txBody>
      </p:sp>
      <p:pic>
        <p:nvPicPr>
          <p:cNvPr id="3" name="Picture 3" descr="Shape&#10;&#10;Description automatically generated">
            <a:extLst>
              <a:ext uri="{FF2B5EF4-FFF2-40B4-BE49-F238E27FC236}">
                <a16:creationId xmlns:a16="http://schemas.microsoft.com/office/drawing/2014/main" id="{DB21669B-1912-7772-32F1-F20FFE0E4D1C}"/>
              </a:ext>
            </a:extLst>
          </p:cNvPr>
          <p:cNvPicPr>
            <a:picLocks noChangeAspect="1"/>
          </p:cNvPicPr>
          <p:nvPr/>
        </p:nvPicPr>
        <p:blipFill>
          <a:blip r:embed="rId2"/>
          <a:stretch>
            <a:fillRect/>
          </a:stretch>
        </p:blipFill>
        <p:spPr>
          <a:xfrm>
            <a:off x="871583" y="3425662"/>
            <a:ext cx="2743200" cy="2060448"/>
          </a:xfrm>
          <a:prstGeom prst="rect">
            <a:avLst/>
          </a:prstGeom>
        </p:spPr>
      </p:pic>
      <p:sp>
        <p:nvSpPr>
          <p:cNvPr id="5" name="TextBox 4">
            <a:extLst>
              <a:ext uri="{FF2B5EF4-FFF2-40B4-BE49-F238E27FC236}">
                <a16:creationId xmlns:a16="http://schemas.microsoft.com/office/drawing/2014/main" id="{9CA390F0-DB89-24AF-88E7-0DCAA3868C5A}"/>
              </a:ext>
            </a:extLst>
          </p:cNvPr>
          <p:cNvSpPr txBox="1"/>
          <p:nvPr/>
        </p:nvSpPr>
        <p:spPr>
          <a:xfrm>
            <a:off x="533400" y="4191000"/>
            <a:ext cx="7032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333333"/>
              </a:solidFill>
              <a:latin typeface="Arial"/>
              <a:cs typeface="Arial"/>
            </a:endParaRPr>
          </a:p>
        </p:txBody>
      </p:sp>
      <p:pic>
        <p:nvPicPr>
          <p:cNvPr id="8" name="Picture 8" descr="A picture containing clipart&#10;&#10;Description automatically generated">
            <a:extLst>
              <a:ext uri="{FF2B5EF4-FFF2-40B4-BE49-F238E27FC236}">
                <a16:creationId xmlns:a16="http://schemas.microsoft.com/office/drawing/2014/main" id="{0D464C7B-8694-5D94-CDCA-A7104A4EFD7A}"/>
              </a:ext>
            </a:extLst>
          </p:cNvPr>
          <p:cNvPicPr>
            <a:picLocks noChangeAspect="1"/>
          </p:cNvPicPr>
          <p:nvPr/>
        </p:nvPicPr>
        <p:blipFill>
          <a:blip r:embed="rId3"/>
          <a:stretch>
            <a:fillRect/>
          </a:stretch>
        </p:blipFill>
        <p:spPr>
          <a:xfrm>
            <a:off x="9655218" y="3688216"/>
            <a:ext cx="1665243" cy="1522639"/>
          </a:xfrm>
          <a:prstGeom prst="rect">
            <a:avLst/>
          </a:prstGeom>
        </p:spPr>
      </p:pic>
      <p:pic>
        <p:nvPicPr>
          <p:cNvPr id="6" name="Picture 6" descr="Chart&#10;&#10;Description automatically generated">
            <a:extLst>
              <a:ext uri="{FF2B5EF4-FFF2-40B4-BE49-F238E27FC236}">
                <a16:creationId xmlns:a16="http://schemas.microsoft.com/office/drawing/2014/main" id="{447E4C68-3A82-C14B-7165-B7A33CC0F78A}"/>
              </a:ext>
            </a:extLst>
          </p:cNvPr>
          <p:cNvPicPr>
            <a:picLocks noChangeAspect="1"/>
          </p:cNvPicPr>
          <p:nvPr/>
        </p:nvPicPr>
        <p:blipFill>
          <a:blip r:embed="rId4"/>
          <a:stretch>
            <a:fillRect/>
          </a:stretch>
        </p:blipFill>
        <p:spPr>
          <a:xfrm>
            <a:off x="4579257" y="3073515"/>
            <a:ext cx="3672114" cy="3635600"/>
          </a:xfrm>
          <a:prstGeom prst="rect">
            <a:avLst/>
          </a:prstGeom>
        </p:spPr>
      </p:pic>
    </p:spTree>
    <p:extLst>
      <p:ext uri="{BB962C8B-B14F-4D97-AF65-F5344CB8AC3E}">
        <p14:creationId xmlns:p14="http://schemas.microsoft.com/office/powerpoint/2010/main" val="113699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706ED815-17D1-35B9-A5F1-EFB312B21704}"/>
              </a:ext>
            </a:extLst>
          </p:cNvPr>
          <p:cNvPicPr>
            <a:picLocks noChangeAspect="1"/>
          </p:cNvPicPr>
          <p:nvPr/>
        </p:nvPicPr>
        <p:blipFill>
          <a:blip r:embed="rId2"/>
          <a:stretch>
            <a:fillRect/>
          </a:stretch>
        </p:blipFill>
        <p:spPr>
          <a:xfrm>
            <a:off x="0" y="487171"/>
            <a:ext cx="11440886" cy="6373515"/>
          </a:xfrm>
          <a:prstGeom prst="rect">
            <a:avLst/>
          </a:prstGeom>
        </p:spPr>
      </p:pic>
      <p:sp>
        <p:nvSpPr>
          <p:cNvPr id="3" name="TextBox 2">
            <a:extLst>
              <a:ext uri="{FF2B5EF4-FFF2-40B4-BE49-F238E27FC236}">
                <a16:creationId xmlns:a16="http://schemas.microsoft.com/office/drawing/2014/main" id="{89EA486E-46BD-4DDE-BE0D-113F518DCD6F}"/>
              </a:ext>
            </a:extLst>
          </p:cNvPr>
          <p:cNvSpPr txBox="1"/>
          <p:nvPr/>
        </p:nvSpPr>
        <p:spPr>
          <a:xfrm>
            <a:off x="0" y="1197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Lab to </a:t>
            </a:r>
            <a:r>
              <a:rPr lang="en-US" dirty="0" err="1">
                <a:latin typeface="Arial"/>
                <a:cs typeface="Calibri"/>
              </a:rPr>
              <a:t>Rgb</a:t>
            </a:r>
            <a:endParaRPr lang="en-US">
              <a:latin typeface="Arial"/>
              <a:cs typeface="Calibri"/>
            </a:endParaRPr>
          </a:p>
        </p:txBody>
      </p:sp>
    </p:spTree>
    <p:extLst>
      <p:ext uri="{BB962C8B-B14F-4D97-AF65-F5344CB8AC3E}">
        <p14:creationId xmlns:p14="http://schemas.microsoft.com/office/powerpoint/2010/main" val="138892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EA1273D-9FA1-FA80-B649-BD5449F5FC2D}"/>
              </a:ext>
            </a:extLst>
          </p:cNvPr>
          <p:cNvPicPr>
            <a:picLocks noChangeAspect="1"/>
          </p:cNvPicPr>
          <p:nvPr/>
        </p:nvPicPr>
        <p:blipFill>
          <a:blip r:embed="rId2"/>
          <a:stretch>
            <a:fillRect/>
          </a:stretch>
        </p:blipFill>
        <p:spPr>
          <a:xfrm>
            <a:off x="4763" y="542925"/>
            <a:ext cx="4845503" cy="3758293"/>
          </a:xfrm>
          <a:prstGeom prst="rect">
            <a:avLst/>
          </a:prstGeom>
        </p:spPr>
      </p:pic>
      <p:sp>
        <p:nvSpPr>
          <p:cNvPr id="3" name="TextBox 2">
            <a:extLst>
              <a:ext uri="{FF2B5EF4-FFF2-40B4-BE49-F238E27FC236}">
                <a16:creationId xmlns:a16="http://schemas.microsoft.com/office/drawing/2014/main" id="{5B40F71C-076E-4961-97A6-ABDC88522328}"/>
              </a:ext>
            </a:extLst>
          </p:cNvPr>
          <p:cNvSpPr txBox="1"/>
          <p:nvPr/>
        </p:nvSpPr>
        <p:spPr>
          <a:xfrm>
            <a:off x="0" y="1741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Driver code</a:t>
            </a:r>
          </a:p>
        </p:txBody>
      </p:sp>
    </p:spTree>
    <p:extLst>
      <p:ext uri="{BB962C8B-B14F-4D97-AF65-F5344CB8AC3E}">
        <p14:creationId xmlns:p14="http://schemas.microsoft.com/office/powerpoint/2010/main" val="329354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865A9-99BE-4D2F-3D11-3FA9B0DD15BC}"/>
              </a:ext>
            </a:extLst>
          </p:cNvPr>
          <p:cNvSpPr txBox="1"/>
          <p:nvPr/>
        </p:nvSpPr>
        <p:spPr>
          <a:xfrm>
            <a:off x="478971" y="348343"/>
            <a:ext cx="113864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FF"/>
                </a:solidFill>
                <a:latin typeface="Arial"/>
                <a:ea typeface="Roboto"/>
                <a:cs typeface="Segoe UI"/>
              </a:rPr>
              <a:t>Lab</a:t>
            </a:r>
            <a:r>
              <a:rPr lang="en-US" dirty="0">
                <a:solidFill>
                  <a:srgbClr val="0000FF"/>
                </a:solidFill>
                <a:latin typeface="Arial"/>
                <a:ea typeface="Roboto"/>
                <a:cs typeface="Segoe UI"/>
              </a:rPr>
              <a:t>​</a:t>
            </a:r>
          </a:p>
          <a:p>
            <a:r>
              <a:rPr lang="en-US" dirty="0">
                <a:solidFill>
                  <a:schemeClr val="tx1">
                    <a:lumMod val="95000"/>
                    <a:lumOff val="5000"/>
                  </a:schemeClr>
                </a:solidFill>
                <a:latin typeface="Arial"/>
                <a:ea typeface="Roboto"/>
                <a:cs typeface="Segoe UI"/>
              </a:rPr>
              <a:t>Cie-L*ab is defined by lightness and the color-opponent dimensions a and b, which are based on the compressed XYZ color space coordinates. Lab is particularly notable for </a:t>
            </a:r>
            <a:r>
              <a:rPr lang="en-US" dirty="0" err="1">
                <a:solidFill>
                  <a:schemeClr val="tx1">
                    <a:lumMod val="95000"/>
                    <a:lumOff val="5000"/>
                  </a:schemeClr>
                </a:solidFill>
                <a:latin typeface="Arial"/>
                <a:ea typeface="Roboto"/>
                <a:cs typeface="Segoe UI"/>
              </a:rPr>
              <a:t>it's</a:t>
            </a:r>
            <a:r>
              <a:rPr lang="en-US" dirty="0">
                <a:solidFill>
                  <a:schemeClr val="tx1">
                    <a:lumMod val="95000"/>
                    <a:lumOff val="5000"/>
                  </a:schemeClr>
                </a:solidFill>
                <a:latin typeface="Arial"/>
                <a:ea typeface="Roboto"/>
                <a:cs typeface="Segoe UI"/>
              </a:rPr>
              <a:t> use in delta-e calculations.​</a:t>
            </a:r>
          </a:p>
        </p:txBody>
      </p:sp>
      <p:pic>
        <p:nvPicPr>
          <p:cNvPr id="3" name="Picture 3" descr="A picture containing transport, aircraft&#10;&#10;Description automatically generated">
            <a:extLst>
              <a:ext uri="{FF2B5EF4-FFF2-40B4-BE49-F238E27FC236}">
                <a16:creationId xmlns:a16="http://schemas.microsoft.com/office/drawing/2014/main" id="{F7953A13-1068-5758-6A63-FDF84DC92E12}"/>
              </a:ext>
            </a:extLst>
          </p:cNvPr>
          <p:cNvPicPr>
            <a:picLocks noChangeAspect="1"/>
          </p:cNvPicPr>
          <p:nvPr/>
        </p:nvPicPr>
        <p:blipFill>
          <a:blip r:embed="rId2"/>
          <a:stretch>
            <a:fillRect/>
          </a:stretch>
        </p:blipFill>
        <p:spPr>
          <a:xfrm>
            <a:off x="968828" y="3766457"/>
            <a:ext cx="2743200" cy="2743200"/>
          </a:xfrm>
          <a:prstGeom prst="rect">
            <a:avLst/>
          </a:prstGeom>
        </p:spPr>
      </p:pic>
      <p:sp>
        <p:nvSpPr>
          <p:cNvPr id="4" name="TextBox 3">
            <a:extLst>
              <a:ext uri="{FF2B5EF4-FFF2-40B4-BE49-F238E27FC236}">
                <a16:creationId xmlns:a16="http://schemas.microsoft.com/office/drawing/2014/main" id="{CF5CCAE1-5EED-6C26-339A-700A5DD47756}"/>
              </a:ext>
            </a:extLst>
          </p:cNvPr>
          <p:cNvSpPr txBox="1"/>
          <p:nvPr/>
        </p:nvSpPr>
        <p:spPr>
          <a:xfrm>
            <a:off x="522514" y="1763486"/>
            <a:ext cx="10831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121"/>
              </a:solidFill>
              <a:latin typeface="Arial"/>
              <a:ea typeface="Roboto"/>
              <a:cs typeface="Arial"/>
            </a:endParaRPr>
          </a:p>
        </p:txBody>
      </p:sp>
      <p:sp>
        <p:nvSpPr>
          <p:cNvPr id="5" name="TextBox 4">
            <a:extLst>
              <a:ext uri="{FF2B5EF4-FFF2-40B4-BE49-F238E27FC236}">
                <a16:creationId xmlns:a16="http://schemas.microsoft.com/office/drawing/2014/main" id="{49B3DE3B-186F-6434-776F-C7367C7C1DFD}"/>
              </a:ext>
            </a:extLst>
          </p:cNvPr>
          <p:cNvSpPr txBox="1"/>
          <p:nvPr/>
        </p:nvSpPr>
        <p:spPr>
          <a:xfrm>
            <a:off x="468086" y="1393371"/>
            <a:ext cx="113973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11111"/>
                </a:solidFill>
                <a:latin typeface="Arial"/>
                <a:ea typeface="Roboto"/>
                <a:cs typeface="Arial"/>
              </a:rPr>
              <a:t>The color system represents quantitative relationship of colors on three axes: L* value indicates lightness, and a* and b* are chromaticity coordinates. On the color space diagram, L* is represented on a vertical axis with values from 0 (black) to 100 (white). The a* value indicates red-green component of a color, where </a:t>
            </a:r>
            <a:r>
              <a:rPr lang="en-US" dirty="0" err="1">
                <a:solidFill>
                  <a:srgbClr val="111111"/>
                </a:solidFill>
                <a:latin typeface="Arial"/>
                <a:ea typeface="Roboto"/>
                <a:cs typeface="Arial"/>
              </a:rPr>
              <a:t>þa</a:t>
            </a:r>
            <a:r>
              <a:rPr lang="en-US" dirty="0">
                <a:solidFill>
                  <a:srgbClr val="111111"/>
                </a:solidFill>
                <a:latin typeface="Arial"/>
                <a:ea typeface="Roboto"/>
                <a:cs typeface="Arial"/>
              </a:rPr>
              <a:t>* (positive) and </a:t>
            </a:r>
            <a:r>
              <a:rPr lang="en-US" dirty="0" err="1">
                <a:solidFill>
                  <a:srgbClr val="111111"/>
                </a:solidFill>
                <a:latin typeface="Arial"/>
                <a:ea typeface="Roboto"/>
                <a:cs typeface="Arial"/>
              </a:rPr>
              <a:t>Àa</a:t>
            </a:r>
            <a:r>
              <a:rPr lang="en-US" dirty="0">
                <a:solidFill>
                  <a:srgbClr val="111111"/>
                </a:solidFill>
                <a:latin typeface="Arial"/>
                <a:ea typeface="Roboto"/>
                <a:cs typeface="Arial"/>
              </a:rPr>
              <a:t>* (negative) indicate red and green values, respectively. The yellow and blue components are represented on the b* axis as </a:t>
            </a:r>
            <a:r>
              <a:rPr lang="en-US" dirty="0" err="1">
                <a:solidFill>
                  <a:srgbClr val="111111"/>
                </a:solidFill>
                <a:latin typeface="Arial"/>
                <a:ea typeface="Roboto"/>
                <a:cs typeface="Arial"/>
              </a:rPr>
              <a:t>þb</a:t>
            </a:r>
            <a:r>
              <a:rPr lang="en-US" dirty="0">
                <a:solidFill>
                  <a:srgbClr val="111111"/>
                </a:solidFill>
                <a:latin typeface="Arial"/>
                <a:ea typeface="Roboto"/>
                <a:cs typeface="Arial"/>
              </a:rPr>
              <a:t>* (positive) and </a:t>
            </a:r>
            <a:r>
              <a:rPr lang="en-US" dirty="0" err="1">
                <a:solidFill>
                  <a:srgbClr val="111111"/>
                </a:solidFill>
                <a:latin typeface="Arial"/>
                <a:ea typeface="Roboto"/>
                <a:cs typeface="Arial"/>
              </a:rPr>
              <a:t>Àb</a:t>
            </a:r>
            <a:r>
              <a:rPr lang="en-US" dirty="0">
                <a:solidFill>
                  <a:srgbClr val="111111"/>
                </a:solidFill>
                <a:latin typeface="Arial"/>
                <a:ea typeface="Roboto"/>
                <a:cs typeface="Arial"/>
              </a:rPr>
              <a:t>* (negative) values, respectively. At the center of the plane is neutral or achromatic. The distance from the central axis represents the chroma (C*), or saturation of the color. The angle on the chromaticity axes represents the hue (h o ).</a:t>
            </a:r>
            <a:endParaRPr lang="en-US">
              <a:latin typeface="Arial"/>
              <a:ea typeface="Roboto"/>
              <a:cs typeface="Arial"/>
            </a:endParaRPr>
          </a:p>
          <a:p>
            <a:r>
              <a:rPr lang="en-US" dirty="0">
                <a:solidFill>
                  <a:srgbClr val="111111"/>
                </a:solidFill>
                <a:latin typeface="Arial"/>
                <a:ea typeface="Roboto"/>
                <a:cs typeface="Arial"/>
              </a:rPr>
              <a:t>The L*, a*, and b* values can be transcribed to dermatological parameters. </a:t>
            </a:r>
            <a:endParaRPr lang="en-US">
              <a:latin typeface="Arial"/>
              <a:ea typeface="Roboto"/>
              <a:cs typeface="Arial"/>
            </a:endParaRPr>
          </a:p>
        </p:txBody>
      </p:sp>
      <p:pic>
        <p:nvPicPr>
          <p:cNvPr id="6" name="Picture 6" descr="Chart, radar chart&#10;&#10;Description automatically generated">
            <a:extLst>
              <a:ext uri="{FF2B5EF4-FFF2-40B4-BE49-F238E27FC236}">
                <a16:creationId xmlns:a16="http://schemas.microsoft.com/office/drawing/2014/main" id="{DFFCDDA2-C8AD-C0E9-B298-A6DD3B6D77EA}"/>
              </a:ext>
            </a:extLst>
          </p:cNvPr>
          <p:cNvPicPr>
            <a:picLocks noChangeAspect="1"/>
          </p:cNvPicPr>
          <p:nvPr/>
        </p:nvPicPr>
        <p:blipFill>
          <a:blip r:embed="rId3"/>
          <a:stretch>
            <a:fillRect/>
          </a:stretch>
        </p:blipFill>
        <p:spPr>
          <a:xfrm>
            <a:off x="8206377" y="3347338"/>
            <a:ext cx="3604623" cy="3156894"/>
          </a:xfrm>
          <a:prstGeom prst="rect">
            <a:avLst/>
          </a:prstGeom>
        </p:spPr>
      </p:pic>
    </p:spTree>
    <p:extLst>
      <p:ext uri="{BB962C8B-B14F-4D97-AF65-F5344CB8AC3E}">
        <p14:creationId xmlns:p14="http://schemas.microsoft.com/office/powerpoint/2010/main" val="428767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027A9A-78B2-AE6A-98A5-D63819874E11}"/>
              </a:ext>
            </a:extLst>
          </p:cNvPr>
          <p:cNvSpPr txBox="1"/>
          <p:nvPr/>
        </p:nvSpPr>
        <p:spPr>
          <a:xfrm>
            <a:off x="447040" y="203200"/>
            <a:ext cx="1072896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00FF"/>
                </a:solidFill>
                <a:latin typeface="Arial"/>
                <a:ea typeface="Roboto"/>
                <a:cs typeface="Arial"/>
              </a:rPr>
              <a:t>Conversion process </a:t>
            </a:r>
            <a:endParaRPr lang="en-US" sz="2000" b="1">
              <a:solidFill>
                <a:srgbClr val="0000FF"/>
              </a:solidFill>
              <a:latin typeface="Arial"/>
              <a:ea typeface="Roboto"/>
              <a:cs typeface="Calibri"/>
            </a:endParaRPr>
          </a:p>
          <a:p>
            <a:br>
              <a:rPr lang="en-US" sz="2000" dirty="0">
                <a:latin typeface="Arial"/>
              </a:rPr>
            </a:br>
            <a:r>
              <a:rPr lang="en-US" sz="2000" dirty="0">
                <a:latin typeface="Arial"/>
                <a:ea typeface="Roboto"/>
                <a:cs typeface="Arial"/>
              </a:rPr>
              <a:t>RGB </a:t>
            </a:r>
            <a:r>
              <a:rPr lang="en-US" sz="2000" dirty="0">
                <a:solidFill>
                  <a:srgbClr val="232629"/>
                </a:solidFill>
                <a:latin typeface="Arial"/>
                <a:ea typeface="Roboto"/>
                <a:cs typeface="Arial"/>
              </a:rPr>
              <a:t>It should also be noted that due to </a:t>
            </a:r>
            <a:r>
              <a:rPr lang="en-US" sz="2000" dirty="0">
                <a:solidFill>
                  <a:srgbClr val="0563C1"/>
                </a:solidFill>
                <a:latin typeface="Arial"/>
                <a:ea typeface="Roboto"/>
                <a:cs typeface="Arial"/>
                <a:hlinkClick r:id="rId2"/>
              </a:rPr>
              <a:t>Lab</a:t>
            </a:r>
            <a:r>
              <a:rPr lang="en-US" sz="2000" dirty="0">
                <a:solidFill>
                  <a:srgbClr val="232629"/>
                </a:solidFill>
                <a:latin typeface="Arial"/>
                <a:ea typeface="Roboto"/>
                <a:cs typeface="Arial"/>
              </a:rPr>
              <a:t> nature </a:t>
            </a:r>
            <a:r>
              <a:rPr lang="en-US" sz="2000" dirty="0" err="1">
                <a:solidFill>
                  <a:srgbClr val="232629"/>
                </a:solidFill>
                <a:latin typeface="Arial"/>
                <a:ea typeface="Roboto"/>
                <a:cs typeface="Arial"/>
              </a:rPr>
              <a:t>srgb</a:t>
            </a:r>
            <a:r>
              <a:rPr lang="en-US" sz="2000" dirty="0">
                <a:solidFill>
                  <a:srgbClr val="232629"/>
                </a:solidFill>
                <a:latin typeface="Arial"/>
                <a:ea typeface="Roboto"/>
                <a:cs typeface="Arial"/>
              </a:rPr>
              <a:t>-&gt;lab conversion depends on an additional parameter: </a:t>
            </a:r>
            <a:r>
              <a:rPr lang="en-US" sz="2000" i="1" dirty="0" err="1">
                <a:solidFill>
                  <a:srgbClr val="232629"/>
                </a:solidFill>
                <a:latin typeface="Arial"/>
                <a:ea typeface="Roboto"/>
                <a:cs typeface="Arial"/>
              </a:rPr>
              <a:t>whitepoint</a:t>
            </a:r>
            <a:r>
              <a:rPr lang="en-US" sz="2000" dirty="0">
                <a:solidFill>
                  <a:srgbClr val="232629"/>
                </a:solidFill>
                <a:latin typeface="Arial"/>
                <a:ea typeface="Roboto"/>
                <a:cs typeface="Arial"/>
              </a:rPr>
              <a:t>, </a:t>
            </a:r>
            <a:r>
              <a:rPr lang="en-US" sz="2000" dirty="0" err="1">
                <a:solidFill>
                  <a:srgbClr val="232629"/>
                </a:solidFill>
                <a:latin typeface="Arial"/>
                <a:ea typeface="Roboto"/>
                <a:cs typeface="Arial"/>
              </a:rPr>
              <a:t>eg</a:t>
            </a:r>
            <a:r>
              <a:rPr lang="en-US" sz="2000" dirty="0">
                <a:solidFill>
                  <a:srgbClr val="232629"/>
                </a:solidFill>
                <a:latin typeface="Arial"/>
                <a:ea typeface="Roboto"/>
                <a:cs typeface="Arial"/>
              </a:rPr>
              <a:t>:</a:t>
            </a:r>
            <a:r>
              <a:rPr lang="en-US" sz="2000" dirty="0">
                <a:latin typeface="Arial"/>
                <a:ea typeface="Roboto"/>
                <a:cs typeface="Arial"/>
              </a:rPr>
              <a:t>​</a:t>
            </a:r>
            <a:r>
              <a:rPr lang="en-US" sz="2000" dirty="0">
                <a:solidFill>
                  <a:srgbClr val="232629"/>
                </a:solidFill>
                <a:latin typeface="Arial"/>
                <a:ea typeface="Roboto"/>
                <a:cs typeface="Arial"/>
              </a:rPr>
              <a:t>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 Photoshop uses a white point called D50 (which is a standard for </a:t>
            </a:r>
            <a:r>
              <a:rPr lang="en-US" sz="2000" dirty="0" err="1">
                <a:solidFill>
                  <a:srgbClr val="232629"/>
                </a:solidFill>
                <a:latin typeface="Arial"/>
                <a:ea typeface="Roboto"/>
                <a:cs typeface="Arial"/>
              </a:rPr>
              <a:t>icc</a:t>
            </a:r>
            <a:r>
              <a:rPr lang="en-US" sz="2000" dirty="0">
                <a:solidFill>
                  <a:srgbClr val="232629"/>
                </a:solidFill>
                <a:latin typeface="Arial"/>
                <a:ea typeface="Roboto"/>
                <a:cs typeface="Arial"/>
              </a:rPr>
              <a:t>)</a:t>
            </a:r>
            <a:r>
              <a:rPr lang="en-US" sz="2000" dirty="0">
                <a:latin typeface="Arial"/>
                <a:ea typeface="Roboto"/>
                <a:cs typeface="Arial"/>
              </a:rPr>
              <a:t>​</a:t>
            </a:r>
            <a:r>
              <a:rPr lang="en-US" sz="2000" dirty="0">
                <a:solidFill>
                  <a:srgbClr val="232629"/>
                </a:solidFill>
                <a:latin typeface="Arial"/>
                <a:ea typeface="Roboto"/>
                <a:cs typeface="Arial"/>
              </a:rPr>
              <a:t>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 OpenCV and </a:t>
            </a:r>
            <a:r>
              <a:rPr lang="en-US" sz="2000" dirty="0" err="1">
                <a:solidFill>
                  <a:srgbClr val="232629"/>
                </a:solidFill>
                <a:latin typeface="Arial"/>
                <a:ea typeface="Roboto"/>
                <a:cs typeface="Arial"/>
              </a:rPr>
              <a:t>skimage</a:t>
            </a:r>
            <a:r>
              <a:rPr lang="en-US" sz="2000" dirty="0">
                <a:solidFill>
                  <a:srgbClr val="232629"/>
                </a:solidFill>
                <a:latin typeface="Arial"/>
                <a:ea typeface="Roboto"/>
                <a:cs typeface="Arial"/>
              </a:rPr>
              <a:t> use D65 (which is a standard for </a:t>
            </a:r>
            <a:r>
              <a:rPr lang="en-US" sz="2000" dirty="0" err="1">
                <a:solidFill>
                  <a:srgbClr val="232629"/>
                </a:solidFill>
                <a:latin typeface="Arial"/>
                <a:ea typeface="Roboto"/>
                <a:cs typeface="Arial"/>
              </a:rPr>
              <a:t>srgb</a:t>
            </a:r>
            <a:r>
              <a:rPr lang="en-US" sz="2000" dirty="0">
                <a:solidFill>
                  <a:srgbClr val="232629"/>
                </a:solidFill>
                <a:latin typeface="Arial"/>
                <a:ea typeface="Roboto"/>
                <a:cs typeface="Arial"/>
              </a:rPr>
              <a:t>).</a:t>
            </a:r>
            <a:r>
              <a:rPr lang="en-US" sz="2000" dirty="0">
                <a:latin typeface="Arial"/>
                <a:ea typeface="Roboto"/>
                <a:cs typeface="Arial"/>
              </a:rPr>
              <a:t>​</a:t>
            </a:r>
            <a:r>
              <a:rPr lang="en-US" sz="2000" dirty="0">
                <a:solidFill>
                  <a:srgbClr val="232629"/>
                </a:solidFill>
                <a:latin typeface="Arial"/>
                <a:ea typeface="Roboto"/>
                <a:cs typeface="Arial"/>
              </a:rPr>
              <a:t>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 default Matlab implementation uses D50 (it is capable of using </a:t>
            </a:r>
            <a:r>
              <a:rPr lang="en-US" sz="2000" dirty="0">
                <a:solidFill>
                  <a:srgbClr val="0563C1"/>
                </a:solidFill>
                <a:latin typeface="Arial"/>
                <a:ea typeface="Roboto"/>
                <a:cs typeface="Arial"/>
                <a:hlinkClick r:id="rId3"/>
              </a:rPr>
              <a:t>others</a:t>
            </a:r>
            <a:r>
              <a:rPr lang="en-US" sz="2000" dirty="0">
                <a:solidFill>
                  <a:srgbClr val="232629"/>
                </a:solidFill>
                <a:latin typeface="Arial"/>
                <a:ea typeface="Roboto"/>
                <a:cs typeface="Arial"/>
              </a:rPr>
              <a:t>),</a:t>
            </a:r>
            <a:r>
              <a:rPr lang="en-US" sz="2000" dirty="0">
                <a:latin typeface="Arial"/>
                <a:ea typeface="Roboto"/>
                <a:cs typeface="Arial"/>
              </a:rPr>
              <a:t>​to LAB​</a:t>
            </a:r>
            <a:endParaRPr lang="en-US" sz="2000">
              <a:latin typeface="Arial"/>
              <a:ea typeface="Roboto"/>
              <a:cs typeface="Calibri"/>
            </a:endParaRPr>
          </a:p>
          <a:p>
            <a:br>
              <a:rPr lang="en-US" sz="2000" dirty="0">
                <a:latin typeface="Arial"/>
              </a:rPr>
            </a:br>
            <a:r>
              <a:rPr lang="en-US" sz="2000" dirty="0">
                <a:solidFill>
                  <a:srgbClr val="232629"/>
                </a:solidFill>
                <a:latin typeface="Arial"/>
                <a:ea typeface="Roboto"/>
                <a:cs typeface="Arial"/>
              </a:rPr>
              <a:t>You can tell which </a:t>
            </a:r>
            <a:r>
              <a:rPr lang="en-US" sz="2000" dirty="0" err="1">
                <a:solidFill>
                  <a:srgbClr val="232629"/>
                </a:solidFill>
                <a:latin typeface="Arial"/>
                <a:ea typeface="Roboto"/>
                <a:cs typeface="Arial"/>
              </a:rPr>
              <a:t>whitepoint</a:t>
            </a:r>
            <a:r>
              <a:rPr lang="en-US" sz="2000" dirty="0">
                <a:solidFill>
                  <a:srgbClr val="232629"/>
                </a:solidFill>
                <a:latin typeface="Arial"/>
                <a:ea typeface="Roboto"/>
                <a:cs typeface="Arial"/>
              </a:rPr>
              <a:t> you're dealing with by converting RGB (0,0,255) to Lab:</a:t>
            </a:r>
            <a:r>
              <a:rPr lang="en-US" sz="2000" dirty="0">
                <a:latin typeface="Arial"/>
                <a:ea typeface="Roboto"/>
                <a:cs typeface="Arial"/>
              </a:rPr>
              <a:t>​</a:t>
            </a:r>
            <a:r>
              <a:rPr lang="en-US" sz="2000" dirty="0">
                <a:solidFill>
                  <a:srgbClr val="232629"/>
                </a:solidFill>
                <a:latin typeface="Arial"/>
                <a:ea typeface="Roboto"/>
                <a:cs typeface="Arial"/>
              </a:rPr>
              <a:t>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 • D50 would give you (30, 68, -112)</a:t>
            </a:r>
            <a:r>
              <a:rPr lang="en-US" sz="2000" dirty="0">
                <a:latin typeface="Arial"/>
                <a:ea typeface="Roboto"/>
                <a:cs typeface="Arial"/>
              </a:rPr>
              <a:t>​</a:t>
            </a:r>
            <a:r>
              <a:rPr lang="en-US" sz="2000" dirty="0">
                <a:solidFill>
                  <a:srgbClr val="232629"/>
                </a:solidFill>
                <a:latin typeface="Arial"/>
                <a:ea typeface="Roboto"/>
                <a:cs typeface="Arial"/>
              </a:rPr>
              <a:t>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 • D55                         (30, 73, -110)</a:t>
            </a:r>
            <a:r>
              <a:rPr lang="en-US" sz="2000" dirty="0">
                <a:latin typeface="Arial"/>
                <a:ea typeface="Roboto"/>
                <a:cs typeface="Arial"/>
              </a:rPr>
              <a:t>​</a:t>
            </a:r>
            <a:r>
              <a:rPr lang="en-US" sz="2000" dirty="0">
                <a:solidFill>
                  <a:srgbClr val="232629"/>
                </a:solidFill>
                <a:latin typeface="Arial"/>
                <a:ea typeface="Roboto"/>
                <a:cs typeface="Arial"/>
              </a:rPr>
              <a:t>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 • D65                         (32, 79, -108)</a:t>
            </a:r>
            <a:r>
              <a:rPr lang="en-US" sz="2000" dirty="0">
                <a:latin typeface="Arial"/>
                <a:ea typeface="Roboto"/>
                <a:cs typeface="Arial"/>
              </a:rPr>
              <a:t>​</a:t>
            </a:r>
            <a:endParaRPr lang="en-US" sz="2000">
              <a:solidFill>
                <a:srgbClr val="000000"/>
              </a:solidFill>
              <a:latin typeface="Arial"/>
              <a:ea typeface="Roboto"/>
              <a:cs typeface="Calibri"/>
            </a:endParaRPr>
          </a:p>
          <a:p>
            <a:endParaRPr lang="en-US" sz="2000" dirty="0">
              <a:solidFill>
                <a:srgbClr val="000000"/>
              </a:solidFill>
              <a:latin typeface="Arial"/>
              <a:ea typeface="Roboto"/>
              <a:cs typeface="Arial"/>
            </a:endParaRPr>
          </a:p>
          <a:p>
            <a:r>
              <a:rPr lang="en-US" sz="2000" dirty="0">
                <a:solidFill>
                  <a:srgbClr val="232629"/>
                </a:solidFill>
                <a:latin typeface="Arial"/>
                <a:ea typeface="Roboto"/>
                <a:cs typeface="Arial"/>
              </a:rPr>
              <a:t>The numbers after 'D' correspond to (internally) used color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temperature of white point: D50 = 5003 K (yellowish), </a:t>
            </a:r>
            <a:endParaRPr lang="en-US" sz="2000">
              <a:solidFill>
                <a:srgbClr val="000000"/>
              </a:solidFill>
              <a:latin typeface="Arial"/>
              <a:ea typeface="Roboto"/>
              <a:cs typeface="Calibri"/>
            </a:endParaRPr>
          </a:p>
          <a:p>
            <a:r>
              <a:rPr lang="en-US" sz="2000" dirty="0">
                <a:solidFill>
                  <a:srgbClr val="232629"/>
                </a:solidFill>
                <a:latin typeface="Arial"/>
                <a:ea typeface="Roboto"/>
                <a:cs typeface="Arial"/>
              </a:rPr>
              <a:t>D65 = 6504 K (blueish)</a:t>
            </a:r>
            <a:r>
              <a:rPr lang="en-US" sz="2000" dirty="0">
                <a:latin typeface="Arial"/>
                <a:ea typeface="Roboto"/>
                <a:cs typeface="Arial"/>
              </a:rPr>
              <a:t>​</a:t>
            </a:r>
            <a:endParaRPr lang="en-US" sz="2000">
              <a:latin typeface="Arial"/>
              <a:ea typeface="Roboto"/>
              <a:cs typeface="Calibri"/>
            </a:endParaRPr>
          </a:p>
        </p:txBody>
      </p:sp>
      <p:pic>
        <p:nvPicPr>
          <p:cNvPr id="8" name="Picture 8" descr="Chart&#10;&#10;Description automatically generated">
            <a:extLst>
              <a:ext uri="{FF2B5EF4-FFF2-40B4-BE49-F238E27FC236}">
                <a16:creationId xmlns:a16="http://schemas.microsoft.com/office/drawing/2014/main" id="{D42CB72D-F0AC-F6ED-8A85-AE9C6F3C7942}"/>
              </a:ext>
            </a:extLst>
          </p:cNvPr>
          <p:cNvPicPr>
            <a:picLocks noChangeAspect="1"/>
          </p:cNvPicPr>
          <p:nvPr/>
        </p:nvPicPr>
        <p:blipFill>
          <a:blip r:embed="rId4"/>
          <a:stretch>
            <a:fillRect/>
          </a:stretch>
        </p:blipFill>
        <p:spPr>
          <a:xfrm>
            <a:off x="7874726" y="3098281"/>
            <a:ext cx="3609702" cy="3647751"/>
          </a:xfrm>
          <a:prstGeom prst="rect">
            <a:avLst/>
          </a:prstGeom>
        </p:spPr>
      </p:pic>
    </p:spTree>
    <p:extLst>
      <p:ext uri="{BB962C8B-B14F-4D97-AF65-F5344CB8AC3E}">
        <p14:creationId xmlns:p14="http://schemas.microsoft.com/office/powerpoint/2010/main" val="426154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C217E-5105-215B-751E-0976F824A769}"/>
              </a:ext>
            </a:extLst>
          </p:cNvPr>
          <p:cNvSpPr txBox="1"/>
          <p:nvPr/>
        </p:nvSpPr>
        <p:spPr>
          <a:xfrm>
            <a:off x="345440" y="203200"/>
            <a:ext cx="111988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FF"/>
                </a:solidFill>
                <a:latin typeface="Arial"/>
                <a:ea typeface="Roboto"/>
                <a:cs typeface="Arial"/>
              </a:rPr>
              <a:t>RGB to XYZ</a:t>
            </a:r>
          </a:p>
          <a:p>
            <a:endParaRPr lang="en-US" b="1" dirty="0">
              <a:latin typeface="Arial"/>
              <a:ea typeface="Roboto"/>
              <a:cs typeface="Arial"/>
            </a:endParaRPr>
          </a:p>
          <a:p>
            <a:r>
              <a:rPr lang="en-US" dirty="0">
                <a:latin typeface="Arial"/>
                <a:ea typeface="Roboto"/>
                <a:cs typeface="Arial"/>
              </a:rPr>
              <a:t>A </a:t>
            </a:r>
            <a:r>
              <a:rPr lang="en-US" dirty="0" err="1">
                <a:latin typeface="Arial"/>
                <a:ea typeface="Roboto"/>
                <a:cs typeface="Arial"/>
              </a:rPr>
              <a:t>companded</a:t>
            </a:r>
            <a:r>
              <a:rPr lang="en-US" dirty="0">
                <a:latin typeface="Arial"/>
                <a:ea typeface="Roboto"/>
                <a:cs typeface="Arial"/>
              </a:rPr>
              <a:t> RGB color [RGB], whose components are in the nominal range [0, 1], is converted to XYZ in two steps.</a:t>
            </a:r>
          </a:p>
          <a:p>
            <a:r>
              <a:rPr lang="en-US" b="1" dirty="0">
                <a:solidFill>
                  <a:srgbClr val="0000FF"/>
                </a:solidFill>
                <a:latin typeface="Arial"/>
                <a:ea typeface="Roboto"/>
                <a:cs typeface="Arial"/>
              </a:rPr>
              <a:t>1. Inverse </a:t>
            </a:r>
            <a:r>
              <a:rPr lang="en-US" b="1" dirty="0" err="1">
                <a:solidFill>
                  <a:srgbClr val="0000FF"/>
                </a:solidFill>
                <a:latin typeface="Arial"/>
                <a:ea typeface="Roboto"/>
                <a:cs typeface="Arial"/>
              </a:rPr>
              <a:t>Companding</a:t>
            </a:r>
            <a:endParaRPr lang="en-US" b="1" dirty="0">
              <a:solidFill>
                <a:srgbClr val="0000FF"/>
              </a:solidFill>
              <a:latin typeface="Arial"/>
              <a:ea typeface="Roboto"/>
              <a:cs typeface="Arial"/>
            </a:endParaRPr>
          </a:p>
          <a:p>
            <a:r>
              <a:rPr lang="en-US" dirty="0">
                <a:latin typeface="Arial"/>
                <a:ea typeface="Roboto"/>
                <a:cs typeface="Arial"/>
              </a:rPr>
              <a:t>First, the </a:t>
            </a:r>
            <a:r>
              <a:rPr lang="en-US" dirty="0" err="1">
                <a:latin typeface="Arial"/>
                <a:ea typeface="Roboto"/>
                <a:cs typeface="Arial"/>
              </a:rPr>
              <a:t>companded</a:t>
            </a:r>
            <a:r>
              <a:rPr lang="en-US" dirty="0">
                <a:latin typeface="Arial"/>
                <a:ea typeface="Roboto"/>
                <a:cs typeface="Arial"/>
              </a:rPr>
              <a:t> RGB channels (denoted with upper case (R,G,B)(R,G,B), or generically VV) are made linear with respect to energy (denoted with lower case (</a:t>
            </a:r>
            <a:r>
              <a:rPr lang="en-US" dirty="0" err="1">
                <a:latin typeface="Arial"/>
                <a:ea typeface="Roboto"/>
                <a:cs typeface="Arial"/>
              </a:rPr>
              <a:t>r,g,b</a:t>
            </a:r>
            <a:r>
              <a:rPr lang="en-US" dirty="0">
                <a:latin typeface="Arial"/>
                <a:ea typeface="Roboto"/>
                <a:cs typeface="Arial"/>
              </a:rPr>
              <a:t>)(</a:t>
            </a:r>
            <a:r>
              <a:rPr lang="en-US" dirty="0" err="1">
                <a:latin typeface="Arial"/>
                <a:ea typeface="Roboto"/>
                <a:cs typeface="Arial"/>
              </a:rPr>
              <a:t>r,g,b</a:t>
            </a:r>
            <a:r>
              <a:rPr lang="en-US" dirty="0">
                <a:latin typeface="Arial"/>
                <a:ea typeface="Roboto"/>
                <a:cs typeface="Arial"/>
              </a:rPr>
              <a:t>), or generically </a:t>
            </a:r>
            <a:r>
              <a:rPr lang="en-US" dirty="0" err="1">
                <a:latin typeface="Arial"/>
                <a:ea typeface="Roboto"/>
                <a:cs typeface="Arial"/>
              </a:rPr>
              <a:t>vv</a:t>
            </a:r>
            <a:r>
              <a:rPr lang="en-US" dirty="0">
                <a:latin typeface="Arial"/>
                <a:ea typeface="Roboto"/>
                <a:cs typeface="Arial"/>
              </a:rPr>
              <a:t>).</a:t>
            </a:r>
          </a:p>
          <a:p>
            <a:endParaRPr lang="en-US" dirty="0">
              <a:latin typeface="Arial"/>
              <a:ea typeface="Roboto"/>
              <a:cs typeface="Arial"/>
            </a:endParaRPr>
          </a:p>
          <a:p>
            <a:endParaRPr lang="en-US" dirty="0">
              <a:latin typeface="Arial"/>
              <a:ea typeface="Roboto"/>
              <a:cs typeface="Arial"/>
            </a:endParaRPr>
          </a:p>
          <a:p>
            <a:endParaRPr lang="en-US" dirty="0">
              <a:latin typeface="Arial"/>
              <a:ea typeface="Roboto"/>
              <a:cs typeface="Arial"/>
            </a:endParaRPr>
          </a:p>
        </p:txBody>
      </p:sp>
      <p:sp>
        <p:nvSpPr>
          <p:cNvPr id="6" name="TextBox 5">
            <a:extLst>
              <a:ext uri="{FF2B5EF4-FFF2-40B4-BE49-F238E27FC236}">
                <a16:creationId xmlns:a16="http://schemas.microsoft.com/office/drawing/2014/main" id="{14CD90E3-048A-A646-70B2-3F2E22A7F447}"/>
              </a:ext>
            </a:extLst>
          </p:cNvPr>
          <p:cNvSpPr txBox="1"/>
          <p:nvPr/>
        </p:nvSpPr>
        <p:spPr>
          <a:xfrm>
            <a:off x="337458" y="3200400"/>
            <a:ext cx="114082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Roboto"/>
                <a:cs typeface="Arial"/>
              </a:rPr>
              <a:t>The same operation is performed on all three channels, but the operation depends on the </a:t>
            </a:r>
            <a:r>
              <a:rPr lang="en-US" dirty="0" err="1">
                <a:latin typeface="Arial"/>
                <a:ea typeface="Roboto"/>
                <a:cs typeface="Arial"/>
              </a:rPr>
              <a:t>companding</a:t>
            </a:r>
            <a:r>
              <a:rPr lang="en-US" dirty="0">
                <a:latin typeface="Arial"/>
                <a:ea typeface="Roboto"/>
                <a:cs typeface="Arial"/>
              </a:rPr>
              <a:t> function associated with the RGB color system.</a:t>
            </a:r>
          </a:p>
          <a:p>
            <a:r>
              <a:rPr lang="en-US" b="1" dirty="0">
                <a:solidFill>
                  <a:srgbClr val="0000FF"/>
                </a:solidFill>
                <a:latin typeface="Arial"/>
                <a:ea typeface="Roboto"/>
                <a:cs typeface="Arial"/>
              </a:rPr>
              <a:t>Inverse Gamma </a:t>
            </a:r>
            <a:r>
              <a:rPr lang="en-US" b="1" dirty="0" err="1">
                <a:solidFill>
                  <a:srgbClr val="0000FF"/>
                </a:solidFill>
                <a:latin typeface="Arial"/>
                <a:ea typeface="Roboto"/>
                <a:cs typeface="Arial"/>
              </a:rPr>
              <a:t>Companding</a:t>
            </a:r>
            <a:endParaRPr lang="en-US" b="1" dirty="0">
              <a:solidFill>
                <a:srgbClr val="0000FF"/>
              </a:solidFill>
              <a:latin typeface="Arial"/>
              <a:ea typeface="Roboto"/>
              <a:cs typeface="Arial"/>
            </a:endParaRPr>
          </a:p>
        </p:txBody>
      </p:sp>
      <p:sp>
        <p:nvSpPr>
          <p:cNvPr id="8" name="TextBox 7">
            <a:extLst>
              <a:ext uri="{FF2B5EF4-FFF2-40B4-BE49-F238E27FC236}">
                <a16:creationId xmlns:a16="http://schemas.microsoft.com/office/drawing/2014/main" id="{D7C6258E-E9F7-BB80-AB51-2D2FA6C44866}"/>
              </a:ext>
            </a:extLst>
          </p:cNvPr>
          <p:cNvSpPr txBox="1"/>
          <p:nvPr/>
        </p:nvSpPr>
        <p:spPr>
          <a:xfrm>
            <a:off x="337457" y="4659086"/>
            <a:ext cx="3875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FF"/>
                </a:solidFill>
                <a:latin typeface="Arial"/>
                <a:ea typeface="Roboto"/>
                <a:cs typeface="Arial"/>
              </a:rPr>
              <a:t>Inverse sRGB </a:t>
            </a:r>
            <a:r>
              <a:rPr lang="en-US" b="1" dirty="0" err="1">
                <a:solidFill>
                  <a:srgbClr val="0000FF"/>
                </a:solidFill>
                <a:latin typeface="Arial"/>
                <a:ea typeface="Roboto"/>
                <a:cs typeface="Arial"/>
              </a:rPr>
              <a:t>Companding</a:t>
            </a:r>
            <a:endParaRPr lang="en-US" b="1" dirty="0">
              <a:solidFill>
                <a:srgbClr val="0000FF"/>
              </a:solidFill>
              <a:latin typeface="Arial"/>
              <a:ea typeface="Roboto"/>
              <a:cs typeface="Arial"/>
            </a:endParaRPr>
          </a:p>
        </p:txBody>
      </p:sp>
      <p:graphicFrame>
        <p:nvGraphicFramePr>
          <p:cNvPr id="10" name="Object 9"/>
          <p:cNvGraphicFramePr>
            <a:graphicFrameLocks noChangeAspect="1"/>
          </p:cNvGraphicFramePr>
          <p:nvPr/>
        </p:nvGraphicFramePr>
        <p:xfrm>
          <a:off x="1168400" y="2297113"/>
          <a:ext cx="1333500" cy="708422"/>
        </p:xfrm>
        <a:graphic>
          <a:graphicData uri="http://schemas.openxmlformats.org/presentationml/2006/ole">
            <mc:AlternateContent xmlns:mc="http://schemas.openxmlformats.org/markup-compatibility/2006">
              <mc:Choice xmlns:v="urn:schemas-microsoft-com:vml" Requires="v">
                <p:oleObj spid="_x0000_s16385" name="Equation" r:id="rId3" imgW="812520" imgH="431640" progId="Equation.3">
                  <p:embed/>
                </p:oleObj>
              </mc:Choice>
              <mc:Fallback>
                <p:oleObj name="Equation" r:id="rId3" imgW="812520" imgH="431640" progId="Equation.3">
                  <p:embed/>
                  <p:pic>
                    <p:nvPicPr>
                      <p:cNvPr id="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297113"/>
                        <a:ext cx="1333500" cy="70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1193799" y="4138612"/>
          <a:ext cx="1206501" cy="458787"/>
        </p:xfrm>
        <a:graphic>
          <a:graphicData uri="http://schemas.openxmlformats.org/presentationml/2006/ole">
            <mc:AlternateContent xmlns:mc="http://schemas.openxmlformats.org/markup-compatibility/2006">
              <mc:Choice xmlns:v="urn:schemas-microsoft-com:vml" Requires="v">
                <p:oleObj spid="_x0000_s16386" name="Equation" r:id="rId5" imgW="431640" imgH="203040" progId="Equation.3">
                  <p:embed/>
                </p:oleObj>
              </mc:Choice>
              <mc:Fallback>
                <p:oleObj name="Equation" r:id="rId5" imgW="431640" imgH="203040" progId="Equation.3">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799" y="4138612"/>
                        <a:ext cx="1206501"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971550" y="5473700"/>
          <a:ext cx="9431338" cy="838200"/>
        </p:xfrm>
        <a:graphic>
          <a:graphicData uri="http://schemas.openxmlformats.org/presentationml/2006/ole">
            <mc:AlternateContent xmlns:mc="http://schemas.openxmlformats.org/markup-compatibility/2006">
              <mc:Choice xmlns:v="urn:schemas-microsoft-com:vml" Requires="v">
                <p:oleObj spid="_x0000_s16387" name="Equation" r:id="rId7" imgW="1752480" imgH="279360" progId="Equation.3">
                  <p:embed/>
                </p:oleObj>
              </mc:Choice>
              <mc:Fallback>
                <p:oleObj name="Equation" r:id="rId7" imgW="1752480" imgH="279360" progId="Equation.3">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473700"/>
                        <a:ext cx="94313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6388" name="Equation" r:id="rId9" imgW="114120" imgH="215640" progId="Equation.3">
                  <p:embed/>
                </p:oleObj>
              </mc:Choice>
              <mc:Fallback>
                <p:oleObj name="Equation" r:id="rId9" imgW="114120" imgH="215640" progId="Equation.3">
                  <p:embed/>
                  <p:pic>
                    <p:nvPicPr>
                      <p:cNvPr id="16"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0" y="3319463"/>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891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EDC5E-EC18-DDC2-F10B-80D1CD2141D2}"/>
              </a:ext>
            </a:extLst>
          </p:cNvPr>
          <p:cNvSpPr txBox="1"/>
          <p:nvPr/>
        </p:nvSpPr>
        <p:spPr>
          <a:xfrm>
            <a:off x="370114" y="1088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FF"/>
                </a:solidFill>
                <a:latin typeface="Arial"/>
                <a:cs typeface="Arial"/>
              </a:rPr>
              <a:t>Inverse L* </a:t>
            </a:r>
            <a:r>
              <a:rPr lang="en-US" b="1" dirty="0" err="1">
                <a:solidFill>
                  <a:srgbClr val="0000FF"/>
                </a:solidFill>
                <a:latin typeface="Arial"/>
                <a:cs typeface="Arial"/>
              </a:rPr>
              <a:t>Companding</a:t>
            </a:r>
            <a:endParaRPr lang="en-US" b="1" dirty="0">
              <a:solidFill>
                <a:srgbClr val="0000FF"/>
              </a:solidFill>
              <a:latin typeface="Arial"/>
              <a:cs typeface="Arial"/>
            </a:endParaRPr>
          </a:p>
        </p:txBody>
      </p:sp>
      <p:sp>
        <p:nvSpPr>
          <p:cNvPr id="4" name="TextBox 3">
            <a:extLst>
              <a:ext uri="{FF2B5EF4-FFF2-40B4-BE49-F238E27FC236}">
                <a16:creationId xmlns:a16="http://schemas.microsoft.com/office/drawing/2014/main" id="{648C8400-2AE9-34AB-A05D-5701A77B2AA6}"/>
              </a:ext>
            </a:extLst>
          </p:cNvPr>
          <p:cNvSpPr txBox="1"/>
          <p:nvPr/>
        </p:nvSpPr>
        <p:spPr>
          <a:xfrm>
            <a:off x="370114" y="25363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FF"/>
                </a:solidFill>
                <a:latin typeface="Arial"/>
                <a:cs typeface="Arial"/>
              </a:rPr>
              <a:t>2. Linear RGB to XYZ</a:t>
            </a:r>
          </a:p>
        </p:txBody>
      </p:sp>
      <p:sp>
        <p:nvSpPr>
          <p:cNvPr id="6" name="TextBox 5">
            <a:extLst>
              <a:ext uri="{FF2B5EF4-FFF2-40B4-BE49-F238E27FC236}">
                <a16:creationId xmlns:a16="http://schemas.microsoft.com/office/drawing/2014/main" id="{2E95F63E-F247-0F6C-2B47-0646975B1892}"/>
              </a:ext>
            </a:extLst>
          </p:cNvPr>
          <p:cNvSpPr txBox="1"/>
          <p:nvPr/>
        </p:nvSpPr>
        <p:spPr>
          <a:xfrm>
            <a:off x="337457" y="3995057"/>
            <a:ext cx="1151708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dirty="0">
                <a:latin typeface="Arial"/>
                <a:ea typeface="Arial"/>
                <a:cs typeface="Arial"/>
              </a:rPr>
              <a:t>The transformation matrix </a:t>
            </a:r>
            <a:r>
              <a:rPr lang="en-US" dirty="0">
                <a:latin typeface="Arial"/>
                <a:ea typeface="MJXc-TeX-main-R"/>
                <a:cs typeface="MJXc-TeX-main-R"/>
              </a:rPr>
              <a:t>[</a:t>
            </a:r>
            <a:r>
              <a:rPr lang="en-US" dirty="0">
                <a:latin typeface="Arial"/>
                <a:ea typeface="MJXc-TeX-math-I"/>
                <a:cs typeface="MJXc-TeX-math-I"/>
              </a:rPr>
              <a:t>M</a:t>
            </a:r>
            <a:r>
              <a:rPr lang="en-US" dirty="0">
                <a:latin typeface="Arial"/>
                <a:ea typeface="MJXc-TeX-main-R"/>
                <a:cs typeface="MJXc-TeX-main-R"/>
              </a:rPr>
              <a:t>]</a:t>
            </a:r>
            <a:r>
              <a:rPr lang="en-US" dirty="0">
                <a:latin typeface="Arial"/>
                <a:ea typeface="Arial"/>
                <a:cs typeface="Arial"/>
              </a:rPr>
              <a:t>[M] is calculated from the RGB reference primaries as discussed </a:t>
            </a:r>
            <a:r>
              <a:rPr lang="en-US" dirty="0">
                <a:latin typeface="Arial"/>
                <a:ea typeface="Arial"/>
                <a:cs typeface="Arial"/>
                <a:hlinkClick r:id="rId3"/>
              </a:rPr>
              <a:t>here</a:t>
            </a:r>
            <a:r>
              <a:rPr lang="en-US" dirty="0">
                <a:latin typeface="Arial"/>
                <a:ea typeface="Arial"/>
                <a:cs typeface="Arial"/>
              </a:rPr>
              <a:t>.</a:t>
            </a:r>
          </a:p>
          <a:p>
            <a:pPr>
              <a:buAutoNum type="arabicPeriod"/>
            </a:pPr>
            <a:r>
              <a:rPr lang="en-US" dirty="0">
                <a:latin typeface="Arial"/>
                <a:ea typeface="Arial"/>
                <a:cs typeface="Arial"/>
              </a:rPr>
              <a:t>The gamma values for many common RGB color spaces may be found </a:t>
            </a:r>
            <a:r>
              <a:rPr lang="en-US" dirty="0">
                <a:latin typeface="Arial"/>
                <a:ea typeface="Arial"/>
                <a:cs typeface="Arial"/>
                <a:hlinkClick r:id="rId4"/>
              </a:rPr>
              <a:t>here</a:t>
            </a:r>
            <a:r>
              <a:rPr lang="en-US" dirty="0">
                <a:latin typeface="Arial"/>
                <a:ea typeface="Arial"/>
                <a:cs typeface="Arial"/>
              </a:rPr>
              <a:t>.</a:t>
            </a:r>
          </a:p>
          <a:p>
            <a:pPr>
              <a:buAutoNum type="arabicPeriod"/>
            </a:pPr>
            <a:r>
              <a:rPr lang="en-US" dirty="0">
                <a:latin typeface="Arial"/>
                <a:ea typeface="Arial"/>
                <a:cs typeface="Arial"/>
              </a:rPr>
              <a:t>Your input RGB values may need to be scaled before using the above. For example, if your values are in the range [0, 255], you must first divide each by 255.0.</a:t>
            </a:r>
          </a:p>
          <a:p>
            <a:pPr>
              <a:buAutoNum type="arabicPeriod"/>
            </a:pPr>
            <a:r>
              <a:rPr lang="en-US" dirty="0">
                <a:latin typeface="Arial"/>
                <a:ea typeface="Arial"/>
                <a:cs typeface="Arial"/>
              </a:rPr>
              <a:t>The output XYZ values are in the nominal range [0.0, 1.0].</a:t>
            </a:r>
          </a:p>
          <a:p>
            <a:pPr>
              <a:buAutoNum type="arabicPeriod"/>
            </a:pPr>
            <a:r>
              <a:rPr lang="en-US" dirty="0">
                <a:latin typeface="Arial"/>
                <a:ea typeface="Arial"/>
                <a:cs typeface="Arial"/>
              </a:rPr>
              <a:t>The XYZ values will be relative to the same reference white as the RGB system. If you want XYZ relative to a different reference white, you must apply a </a:t>
            </a:r>
            <a:r>
              <a:rPr lang="en-US" dirty="0">
                <a:latin typeface="Arial"/>
                <a:ea typeface="Arial"/>
                <a:cs typeface="Arial"/>
                <a:hlinkClick r:id="rId5"/>
              </a:rPr>
              <a:t>chromatic adaptation transform</a:t>
            </a:r>
            <a:r>
              <a:rPr lang="en-US" dirty="0">
                <a:latin typeface="Arial"/>
                <a:ea typeface="Arial"/>
                <a:cs typeface="Arial"/>
              </a:rPr>
              <a:t> to the XYZ color to convert it from the reference white of the RGB system to the desired reference white.</a:t>
            </a:r>
          </a:p>
          <a:p>
            <a:pPr>
              <a:buAutoNum type="arabicPeriod"/>
            </a:pPr>
            <a:r>
              <a:rPr lang="en-US" dirty="0">
                <a:latin typeface="Arial"/>
                <a:ea typeface="Arial"/>
                <a:cs typeface="Arial"/>
              </a:rPr>
              <a:t>Sometimes the more complicated special case of sRGB shown above is replaced by a "simplified" version using a straight gamma function with </a:t>
            </a:r>
            <a:r>
              <a:rPr lang="el-GR" dirty="0">
                <a:latin typeface="Arial"/>
                <a:ea typeface="MJXc-TeX-math-I"/>
                <a:cs typeface="MJXc-TeX-math-I"/>
              </a:rPr>
              <a:t>γ</a:t>
            </a:r>
            <a:r>
              <a:rPr lang="el-GR" dirty="0">
                <a:latin typeface="Arial"/>
                <a:ea typeface="MJXc-TeX-main-R"/>
                <a:cs typeface="MJXc-TeX-main-R"/>
              </a:rPr>
              <a:t>=2.2</a:t>
            </a:r>
            <a:r>
              <a:rPr lang="el-GR" dirty="0">
                <a:latin typeface="Arial"/>
                <a:ea typeface="Arial"/>
                <a:cs typeface="Arial"/>
              </a:rPr>
              <a:t>γ=2.2</a:t>
            </a:r>
          </a:p>
        </p:txBody>
      </p:sp>
      <p:graphicFrame>
        <p:nvGraphicFramePr>
          <p:cNvPr id="7" name="Object 6"/>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7409" name="Equation" r:id="rId6" imgW="114120" imgH="215640" progId="Equation.3">
                  <p:embed/>
                </p:oleObj>
              </mc:Choice>
              <mc:Fallback>
                <p:oleObj name="Equation" r:id="rId6" imgW="114120" imgH="215640" progId="Equation.3">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3319463"/>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47675" y="465138"/>
          <a:ext cx="5492750" cy="1006475"/>
        </p:xfrm>
        <a:graphic>
          <a:graphicData uri="http://schemas.openxmlformats.org/presentationml/2006/ole">
            <mc:AlternateContent xmlns:mc="http://schemas.openxmlformats.org/markup-compatibility/2006">
              <mc:Choice xmlns:v="urn:schemas-microsoft-com:vml" Requires="v">
                <p:oleObj spid="_x0000_s17410" name="Equation" r:id="rId8" imgW="1523880" imgH="279360" progId="Equation.3">
                  <p:embed/>
                </p:oleObj>
              </mc:Choice>
              <mc:Fallback>
                <p:oleObj name="Equation" r:id="rId8" imgW="1523880" imgH="279360" progId="Equation.3">
                  <p:embed/>
                  <p:pic>
                    <p:nvPicPr>
                      <p:cNvPr id="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675" y="465138"/>
                        <a:ext cx="549275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501650" y="1684338"/>
          <a:ext cx="5899150" cy="727075"/>
        </p:xfrm>
        <a:graphic>
          <a:graphicData uri="http://schemas.openxmlformats.org/presentationml/2006/ole">
            <mc:AlternateContent xmlns:mc="http://schemas.openxmlformats.org/markup-compatibility/2006">
              <mc:Choice xmlns:v="urn:schemas-microsoft-com:vml" Requires="v">
                <p:oleObj spid="_x0000_s17411" name="Equation" r:id="rId10" imgW="2057400" imgH="253800" progId="Equation.3">
                  <p:embed/>
                </p:oleObj>
              </mc:Choice>
              <mc:Fallback>
                <p:oleObj name="Equation" r:id="rId10" imgW="2057400" imgH="253800" progId="Equation.3">
                  <p:embed/>
                  <p:pic>
                    <p:nvPicPr>
                      <p:cNvPr id="11"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650" y="1684338"/>
                        <a:ext cx="589915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1239079" y="3018804"/>
          <a:ext cx="1264310" cy="983352"/>
        </p:xfrm>
        <a:graphic>
          <a:graphicData uri="http://schemas.openxmlformats.org/presentationml/2006/ole">
            <mc:AlternateContent xmlns:mc="http://schemas.openxmlformats.org/markup-compatibility/2006">
              <mc:Choice xmlns:v="urn:schemas-microsoft-com:vml" Requires="v">
                <p:oleObj spid="_x0000_s17412" name="Equation" r:id="rId12" imgW="914400" imgH="711000" progId="Equation.3">
                  <p:embed/>
                </p:oleObj>
              </mc:Choice>
              <mc:Fallback>
                <p:oleObj name="Equation" r:id="rId12" imgW="914400" imgH="711000" progId="Equation.3">
                  <p:embed/>
                  <p:pic>
                    <p:nvPicPr>
                      <p:cNvPr id="12"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9079" y="3018804"/>
                        <a:ext cx="1264310" cy="983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860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743CF-19A4-C4F2-0204-4D8BC2550362}"/>
              </a:ext>
            </a:extLst>
          </p:cNvPr>
          <p:cNvSpPr txBox="1"/>
          <p:nvPr/>
        </p:nvSpPr>
        <p:spPr>
          <a:xfrm>
            <a:off x="370114" y="1088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FF"/>
                </a:solidFill>
                <a:latin typeface="Arial"/>
                <a:cs typeface="Arial"/>
              </a:rPr>
              <a:t>XYZ to Lab</a:t>
            </a:r>
          </a:p>
        </p:txBody>
      </p:sp>
      <p:sp>
        <p:nvSpPr>
          <p:cNvPr id="3" name="TextBox 2">
            <a:extLst>
              <a:ext uri="{FF2B5EF4-FFF2-40B4-BE49-F238E27FC236}">
                <a16:creationId xmlns:a16="http://schemas.microsoft.com/office/drawing/2014/main" id="{1797B4D9-2243-54F4-2DDC-6B8AE358BDBF}"/>
              </a:ext>
            </a:extLst>
          </p:cNvPr>
          <p:cNvSpPr txBox="1"/>
          <p:nvPr/>
        </p:nvSpPr>
        <p:spPr>
          <a:xfrm>
            <a:off x="370114" y="533400"/>
            <a:ext cx="7184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This conversion requires a reference white (</a:t>
            </a:r>
            <a:r>
              <a:rPr lang="en-US" dirty="0" err="1">
                <a:latin typeface="Arial"/>
                <a:cs typeface="Arial"/>
              </a:rPr>
              <a:t>Xr,Yr,Zr</a:t>
            </a:r>
            <a:r>
              <a:rPr lang="en-US" dirty="0">
                <a:latin typeface="Arial"/>
                <a:cs typeface="Arial"/>
              </a:rPr>
              <a:t>)(</a:t>
            </a:r>
            <a:r>
              <a:rPr lang="en-US" dirty="0" err="1">
                <a:latin typeface="Arial"/>
                <a:cs typeface="Arial"/>
              </a:rPr>
              <a:t>Xr,Yr,Zr</a:t>
            </a:r>
            <a:r>
              <a:rPr lang="en-US" dirty="0">
                <a:latin typeface="Arial"/>
                <a:cs typeface="Arial"/>
              </a:rPr>
              <a:t>).</a:t>
            </a:r>
          </a:p>
        </p:txBody>
      </p:sp>
      <p:sp>
        <p:nvSpPr>
          <p:cNvPr id="5" name="TextBox 4">
            <a:extLst>
              <a:ext uri="{FF2B5EF4-FFF2-40B4-BE49-F238E27FC236}">
                <a16:creationId xmlns:a16="http://schemas.microsoft.com/office/drawing/2014/main" id="{6F80AA58-0248-C900-321D-602C11E018AE}"/>
              </a:ext>
            </a:extLst>
          </p:cNvPr>
          <p:cNvSpPr txBox="1"/>
          <p:nvPr/>
        </p:nvSpPr>
        <p:spPr>
          <a:xfrm>
            <a:off x="602343" y="28937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where</a:t>
            </a:r>
            <a:endParaRPr lang="en-US">
              <a:latin typeface="Arial"/>
              <a:cs typeface="Arial"/>
            </a:endParaRPr>
          </a:p>
        </p:txBody>
      </p:sp>
      <p:graphicFrame>
        <p:nvGraphicFramePr>
          <p:cNvPr id="7" name="Object 6"/>
          <p:cNvGraphicFramePr>
            <a:graphicFrameLocks noChangeAspect="1"/>
          </p:cNvGraphicFramePr>
          <p:nvPr/>
        </p:nvGraphicFramePr>
        <p:xfrm>
          <a:off x="673099" y="938212"/>
          <a:ext cx="2222501" cy="1611313"/>
        </p:xfrm>
        <a:graphic>
          <a:graphicData uri="http://schemas.openxmlformats.org/presentationml/2006/ole">
            <mc:AlternateContent xmlns:mc="http://schemas.openxmlformats.org/markup-compatibility/2006">
              <mc:Choice xmlns:v="urn:schemas-microsoft-com:vml" Requires="v">
                <p:oleObj spid="_x0000_s18433" name="Equation" r:id="rId3" imgW="1015920" imgH="736560" progId="Equation.3">
                  <p:embed/>
                </p:oleObj>
              </mc:Choice>
              <mc:Fallback>
                <p:oleObj name="Equation" r:id="rId3" imgW="1015920" imgH="73656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099" y="938212"/>
                        <a:ext cx="2222501" cy="161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68338" y="3363913"/>
          <a:ext cx="4903787" cy="2909887"/>
        </p:xfrm>
        <a:graphic>
          <a:graphicData uri="http://schemas.openxmlformats.org/presentationml/2006/ole">
            <mc:AlternateContent xmlns:mc="http://schemas.openxmlformats.org/markup-compatibility/2006">
              <mc:Choice xmlns:v="urn:schemas-microsoft-com:vml" Requires="v">
                <p:oleObj spid="_x0000_s18434" name="Equation" r:id="rId5" imgW="1498320" imgH="888840" progId="Equation.3">
                  <p:embed/>
                </p:oleObj>
              </mc:Choice>
              <mc:Fallback>
                <p:oleObj name="Equation" r:id="rId5" imgW="1498320" imgH="888840"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38" y="3363913"/>
                        <a:ext cx="4903787" cy="290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133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AC95D-9BCE-AA2D-119C-6613C021BB7D}"/>
              </a:ext>
            </a:extLst>
          </p:cNvPr>
          <p:cNvSpPr txBox="1"/>
          <p:nvPr/>
        </p:nvSpPr>
        <p:spPr>
          <a:xfrm>
            <a:off x="582386" y="51181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Implementation Notes:</a:t>
            </a:r>
            <a:endParaRPr lang="en-US">
              <a:latin typeface="Arial"/>
              <a:cs typeface="Arial"/>
            </a:endParaRPr>
          </a:p>
        </p:txBody>
      </p:sp>
      <p:sp>
        <p:nvSpPr>
          <p:cNvPr id="5" name="TextBox 4">
            <a:extLst>
              <a:ext uri="{FF2B5EF4-FFF2-40B4-BE49-F238E27FC236}">
                <a16:creationId xmlns:a16="http://schemas.microsoft.com/office/drawing/2014/main" id="{6BA04394-F5A9-B782-9E72-88251972EDB1}"/>
              </a:ext>
            </a:extLst>
          </p:cNvPr>
          <p:cNvSpPr txBox="1"/>
          <p:nvPr/>
        </p:nvSpPr>
        <p:spPr>
          <a:xfrm>
            <a:off x="671286" y="5627914"/>
            <a:ext cx="54646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For an explanation of          and          click </a:t>
            </a:r>
            <a:r>
              <a:rPr lang="en-US" dirty="0">
                <a:latin typeface="Arial"/>
                <a:cs typeface="Arial"/>
                <a:hlinkClick r:id="rId3"/>
              </a:rPr>
              <a:t>here</a:t>
            </a:r>
            <a:endParaRPr lang="en-US">
              <a:latin typeface="Arial"/>
              <a:cs typeface="Arial"/>
            </a:endParaRPr>
          </a:p>
        </p:txBody>
      </p:sp>
      <p:graphicFrame>
        <p:nvGraphicFramePr>
          <p:cNvPr id="6" name="Object 5"/>
          <p:cNvGraphicFramePr>
            <a:graphicFrameLocks noChangeAspect="1"/>
          </p:cNvGraphicFramePr>
          <p:nvPr/>
        </p:nvGraphicFramePr>
        <p:xfrm>
          <a:off x="971550" y="266701"/>
          <a:ext cx="1022350" cy="2472660"/>
        </p:xfrm>
        <a:graphic>
          <a:graphicData uri="http://schemas.openxmlformats.org/presentationml/2006/ole">
            <mc:AlternateContent xmlns:mc="http://schemas.openxmlformats.org/markup-compatibility/2006">
              <mc:Choice xmlns:v="urn:schemas-microsoft-com:vml" Requires="v">
                <p:oleObj spid="_x0000_s19457" name="Equation" r:id="rId4" imgW="545760" imgH="1320480" progId="Equation.3">
                  <p:embed/>
                </p:oleObj>
              </mc:Choice>
              <mc:Fallback>
                <p:oleObj name="Equation" r:id="rId4" imgW="545760" imgH="132048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66701"/>
                        <a:ext cx="1022350" cy="2472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857250" y="2932113"/>
          <a:ext cx="6019800" cy="1611312"/>
        </p:xfrm>
        <a:graphic>
          <a:graphicData uri="http://schemas.openxmlformats.org/presentationml/2006/ole">
            <mc:AlternateContent xmlns:mc="http://schemas.openxmlformats.org/markup-compatibility/2006">
              <mc:Choice xmlns:v="urn:schemas-microsoft-com:vml" Requires="v">
                <p:oleObj spid="_x0000_s19458" name="Equation" r:id="rId6" imgW="1993680" imgH="533160" progId="Equation.3">
                  <p:embed/>
                </p:oleObj>
              </mc:Choice>
              <mc:Fallback>
                <p:oleObj name="Equation" r:id="rId6" imgW="1993680" imgH="533160" progId="Equation.3">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2932113"/>
                        <a:ext cx="6019800" cy="161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984500" y="5668963"/>
          <a:ext cx="609600" cy="338138"/>
        </p:xfrm>
        <a:graphic>
          <a:graphicData uri="http://schemas.openxmlformats.org/presentationml/2006/ole">
            <mc:AlternateContent xmlns:mc="http://schemas.openxmlformats.org/markup-compatibility/2006">
              <mc:Choice xmlns:v="urn:schemas-microsoft-com:vml" Requires="v">
                <p:oleObj spid="_x0000_s19459" name="Equation" r:id="rId8" imgW="190440" imgH="139680" progId="Equation.3">
                  <p:embed/>
                </p:oleObj>
              </mc:Choice>
              <mc:Fallback>
                <p:oleObj name="Equation" r:id="rId8" imgW="190440" imgH="139680" progId="Equation.3">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4500" y="5668963"/>
                        <a:ext cx="6096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3994149" y="5649913"/>
          <a:ext cx="806451" cy="333704"/>
        </p:xfrm>
        <a:graphic>
          <a:graphicData uri="http://schemas.openxmlformats.org/presentationml/2006/ole">
            <mc:AlternateContent xmlns:mc="http://schemas.openxmlformats.org/markup-compatibility/2006">
              <mc:Choice xmlns:v="urn:schemas-microsoft-com:vml" Requires="v">
                <p:oleObj spid="_x0000_s19460" name="Equation" r:id="rId10" imgW="215640" imgH="126720" progId="Equation.3">
                  <p:embed/>
                </p:oleObj>
              </mc:Choice>
              <mc:Fallback>
                <p:oleObj name="Equation" r:id="rId10" imgW="215640" imgH="126720" progId="Equation.3">
                  <p:embed/>
                  <p:pic>
                    <p:nvPicPr>
                      <p:cNvPr id="9"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4149" y="5649913"/>
                        <a:ext cx="806451" cy="333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785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449B54-4AF4-941D-E63F-136D186ED168}"/>
              </a:ext>
            </a:extLst>
          </p:cNvPr>
          <p:cNvSpPr txBox="1"/>
          <p:nvPr/>
        </p:nvSpPr>
        <p:spPr>
          <a:xfrm>
            <a:off x="436880" y="213360"/>
            <a:ext cx="103124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FF"/>
                </a:solidFill>
                <a:latin typeface="Arial"/>
                <a:ea typeface="Roboto"/>
                <a:cs typeface="Arial"/>
              </a:rPr>
              <a:t>      Advantages of converting RGB color space to </a:t>
            </a:r>
            <a:r>
              <a:rPr lang="en-US" sz="2000" dirty="0" err="1">
                <a:solidFill>
                  <a:srgbClr val="0000FF"/>
                </a:solidFill>
                <a:latin typeface="Arial"/>
                <a:ea typeface="Roboto"/>
                <a:cs typeface="Arial"/>
              </a:rPr>
              <a:t>CIELab</a:t>
            </a:r>
            <a:r>
              <a:rPr lang="en-US" sz="2000" dirty="0">
                <a:solidFill>
                  <a:srgbClr val="0000FF"/>
                </a:solidFill>
                <a:latin typeface="Arial"/>
                <a:ea typeface="Roboto"/>
                <a:cs typeface="Arial"/>
              </a:rPr>
              <a:t>:</a:t>
            </a:r>
          </a:p>
          <a:p>
            <a:pPr marL="342900" indent="-342900">
              <a:buFont typeface="Arial"/>
              <a:buChar char="•"/>
            </a:pPr>
            <a:r>
              <a:rPr lang="en-US" sz="2000" dirty="0">
                <a:solidFill>
                  <a:srgbClr val="202124"/>
                </a:solidFill>
                <a:latin typeface="Arial"/>
                <a:ea typeface="Roboto"/>
                <a:cs typeface="Arial"/>
              </a:rPr>
              <a:t> Main advantage on RGB is by </a:t>
            </a:r>
            <a:r>
              <a:rPr lang="en-US" sz="2000" b="1" dirty="0">
                <a:solidFill>
                  <a:srgbClr val="202124"/>
                </a:solidFill>
                <a:latin typeface="Arial"/>
                <a:ea typeface="Roboto"/>
                <a:cs typeface="Arial"/>
              </a:rPr>
              <a:t>having 1 channel dedicated to the Luminosity of the    Image and 2 others dedicated to the color information</a:t>
            </a:r>
            <a:r>
              <a:rPr lang="en-US" sz="2000" dirty="0">
                <a:solidFill>
                  <a:srgbClr val="202124"/>
                </a:solidFill>
                <a:latin typeface="Arial"/>
                <a:ea typeface="Roboto"/>
                <a:cs typeface="Arial"/>
              </a:rPr>
              <a:t>. This means if you need to        process only Luminosity / Color you can do that using LAB without having any effect on    Color / Luminosity.</a:t>
            </a:r>
            <a:r>
              <a:rPr lang="en-US" sz="2000" dirty="0">
                <a:latin typeface="Arial"/>
                <a:ea typeface="Roboto"/>
                <a:cs typeface="Arial"/>
              </a:rPr>
              <a:t>​</a:t>
            </a:r>
          </a:p>
          <a:p>
            <a:pPr marL="342900" indent="-342900">
              <a:buFont typeface="Arial"/>
              <a:buChar char="•"/>
            </a:pPr>
            <a:r>
              <a:rPr lang="en-US" sz="2000" dirty="0">
                <a:latin typeface="Arial"/>
                <a:ea typeface="Roboto"/>
                <a:cs typeface="Arial"/>
              </a:rPr>
              <a:t> The purpose of this </a:t>
            </a:r>
            <a:r>
              <a:rPr lang="en-US" sz="2000" dirty="0" err="1">
                <a:latin typeface="Arial"/>
                <a:ea typeface="Roboto"/>
                <a:cs typeface="Arial"/>
              </a:rPr>
              <a:t>CIELab</a:t>
            </a:r>
            <a:r>
              <a:rPr lang="en-US" sz="2000" dirty="0">
                <a:latin typeface="Arial"/>
                <a:ea typeface="Roboto"/>
                <a:cs typeface="Arial"/>
              </a:rPr>
              <a:t> color space is to enhance the color images  better than RGB space, where it can represent an infinite number of ranges of chromatic than other color space models. Unlike most of the other objective color measuring methods, </a:t>
            </a:r>
            <a:r>
              <a:rPr lang="en-US" sz="2000" dirty="0" err="1">
                <a:latin typeface="Arial"/>
                <a:ea typeface="Roboto"/>
                <a:cs typeface="Arial"/>
              </a:rPr>
              <a:t>CIELab</a:t>
            </a:r>
            <a:r>
              <a:rPr lang="en-US" sz="2000" dirty="0">
                <a:latin typeface="Arial"/>
                <a:ea typeface="Roboto"/>
                <a:cs typeface="Arial"/>
              </a:rPr>
              <a:t> can provide highly accurate noncontact color readings, thus avoiding undesirable edge-loss errors characteristic of contact-type color measuring instruments.​</a:t>
            </a:r>
          </a:p>
          <a:p>
            <a:pPr marL="342900" indent="-342900">
              <a:buFont typeface="Arial"/>
              <a:buChar char="•"/>
            </a:pPr>
            <a:r>
              <a:rPr lang="en-US" sz="2000" dirty="0">
                <a:solidFill>
                  <a:srgbClr val="232629"/>
                </a:solidFill>
                <a:latin typeface="Arial"/>
                <a:ea typeface="Roboto"/>
                <a:cs typeface="Arial"/>
              </a:rPr>
              <a:t>RGB is how displays perceive the world. CMYK is how printers perceive the world. Lab is how humans perceive the world.</a:t>
            </a:r>
            <a:r>
              <a:rPr lang="en-US" sz="2000" dirty="0">
                <a:latin typeface="Arial"/>
                <a:ea typeface="Roboto"/>
                <a:cs typeface="Arial"/>
              </a:rPr>
              <a:t>​</a:t>
            </a:r>
          </a:p>
          <a:p>
            <a:endParaRPr lang="en-US" sz="2000" dirty="0">
              <a:latin typeface="Arial"/>
              <a:ea typeface="Roboto"/>
              <a:cs typeface="Calibri"/>
            </a:endParaRPr>
          </a:p>
        </p:txBody>
      </p:sp>
      <p:sp>
        <p:nvSpPr>
          <p:cNvPr id="2" name="TextBox 1">
            <a:extLst>
              <a:ext uri="{FF2B5EF4-FFF2-40B4-BE49-F238E27FC236}">
                <a16:creationId xmlns:a16="http://schemas.microsoft.com/office/drawing/2014/main" id="{297BC82D-1752-CBA8-569C-E91E66D6D752}"/>
              </a:ext>
            </a:extLst>
          </p:cNvPr>
          <p:cNvSpPr txBox="1"/>
          <p:nvPr/>
        </p:nvSpPr>
        <p:spPr>
          <a:xfrm>
            <a:off x="0" y="4612640"/>
            <a:ext cx="1145032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000" dirty="0">
                <a:solidFill>
                  <a:srgbClr val="0000FF"/>
                </a:solidFill>
                <a:latin typeface="Arial"/>
                <a:ea typeface="Roboto"/>
                <a:cs typeface="Arial"/>
              </a:rPr>
              <a:t>     The big disadvantages of Lab are:</a:t>
            </a:r>
          </a:p>
          <a:p>
            <a:pPr marL="742950" lvl="1" indent="-285750">
              <a:buFont typeface="Arial"/>
              <a:buChar char="•"/>
            </a:pPr>
            <a:r>
              <a:rPr lang="en-US" sz="2000" dirty="0">
                <a:latin typeface="Arial"/>
                <a:ea typeface="Roboto"/>
                <a:cs typeface="Arial"/>
              </a:rPr>
              <a:t>It doesn’t work well for strong contrast (&gt; 7 EV), and especially outside the range [1:100] Cd/m²,</a:t>
            </a:r>
          </a:p>
          <a:p>
            <a:pPr marL="742950" lvl="1" indent="-285750">
              <a:buFont typeface="Arial"/>
              <a:buChar char="•"/>
            </a:pPr>
            <a:r>
              <a:rPr lang="en-US" sz="2000" dirty="0">
                <a:latin typeface="Arial"/>
                <a:ea typeface="Roboto"/>
                <a:cs typeface="Arial"/>
              </a:rPr>
              <a:t>It is not linear in hue, i.e. if one fixes a pixel’s a and b chromaticity components and changes only its brightness L, the same hue would be expected at a different brightness (this was the design purpose of the Lab space), however there is a slight shift in the hue, more or less marked depending on the original color of the pixel.</a:t>
            </a:r>
          </a:p>
        </p:txBody>
      </p:sp>
    </p:spTree>
    <p:extLst>
      <p:ext uri="{BB962C8B-B14F-4D97-AF65-F5344CB8AC3E}">
        <p14:creationId xmlns:p14="http://schemas.microsoft.com/office/powerpoint/2010/main" val="217226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688D162A-A13C-24BA-3930-4863C8335877}"/>
              </a:ext>
            </a:extLst>
          </p:cNvPr>
          <p:cNvPicPr>
            <a:picLocks noChangeAspect="1"/>
          </p:cNvPicPr>
          <p:nvPr/>
        </p:nvPicPr>
        <p:blipFill>
          <a:blip r:embed="rId2"/>
          <a:stretch>
            <a:fillRect/>
          </a:stretch>
        </p:blipFill>
        <p:spPr>
          <a:xfrm>
            <a:off x="-1" y="701841"/>
            <a:ext cx="5133703" cy="6214863"/>
          </a:xfrm>
          <a:prstGeom prst="rect">
            <a:avLst/>
          </a:prstGeom>
        </p:spPr>
      </p:pic>
      <p:sp>
        <p:nvSpPr>
          <p:cNvPr id="5" name="TextBox 4">
            <a:extLst>
              <a:ext uri="{FF2B5EF4-FFF2-40B4-BE49-F238E27FC236}">
                <a16:creationId xmlns:a16="http://schemas.microsoft.com/office/drawing/2014/main" id="{CAF5AA3E-0B06-4139-91ED-A9D6EE312B8A}"/>
              </a:ext>
            </a:extLst>
          </p:cNvPr>
          <p:cNvSpPr txBox="1"/>
          <p:nvPr/>
        </p:nvSpPr>
        <p:spPr>
          <a:xfrm>
            <a:off x="0" y="1415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Arial"/>
                <a:cs typeface="Calibri"/>
              </a:rPr>
              <a:t>Rgb</a:t>
            </a:r>
            <a:r>
              <a:rPr lang="en-US" dirty="0">
                <a:latin typeface="Arial"/>
                <a:cs typeface="Calibri"/>
              </a:rPr>
              <a:t> to Lab</a:t>
            </a:r>
          </a:p>
        </p:txBody>
      </p:sp>
    </p:spTree>
    <p:extLst>
      <p:ext uri="{BB962C8B-B14F-4D97-AF65-F5344CB8AC3E}">
        <p14:creationId xmlns:p14="http://schemas.microsoft.com/office/powerpoint/2010/main" val="3176579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313</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290</cp:revision>
  <dcterms:created xsi:type="dcterms:W3CDTF">2022-06-21T11:44:13Z</dcterms:created>
  <dcterms:modified xsi:type="dcterms:W3CDTF">2022-06-22T05:34:13Z</dcterms:modified>
</cp:coreProperties>
</file>