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316" r:id="rId3"/>
    <p:sldId id="317" r:id="rId4"/>
    <p:sldId id="326" r:id="rId5"/>
    <p:sldId id="337" r:id="rId6"/>
    <p:sldId id="353" r:id="rId7"/>
    <p:sldId id="354" r:id="rId8"/>
    <p:sldId id="355" r:id="rId9"/>
    <p:sldId id="338" r:id="rId10"/>
    <p:sldId id="356" r:id="rId11"/>
    <p:sldId id="357" r:id="rId12"/>
    <p:sldId id="358" r:id="rId13"/>
    <p:sldId id="359"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 Xie" initials="KX" lastIdx="3" clrIdx="0">
    <p:extLst>
      <p:ext uri="{19B8F6BF-5375-455C-9EA6-DF929625EA0E}">
        <p15:presenceInfo xmlns:p15="http://schemas.microsoft.com/office/powerpoint/2012/main" userId="00c5b70564585c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38" autoAdjust="0"/>
    <p:restoredTop sz="90146" autoAdjust="0"/>
  </p:normalViewPr>
  <p:slideViewPr>
    <p:cSldViewPr>
      <p:cViewPr varScale="1">
        <p:scale>
          <a:sx n="65" d="100"/>
          <a:sy n="65" d="100"/>
        </p:scale>
        <p:origin x="178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C02E1-C77A-48D7-B8B0-887C12842666}" type="datetimeFigureOut">
              <a:rPr lang="zh-CN" altLang="en-US" smtClean="0"/>
              <a:pPr/>
              <a:t>2016/3/30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52323A-E1A7-4EF6-BF8B-1E04073596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t>Suurballe’s</a:t>
            </a:r>
            <a:r>
              <a:rPr lang="en-US" altLang="zh-CN" sz="1200" dirty="0"/>
              <a:t> algorithm</a:t>
            </a:r>
            <a:endParaRPr lang="zh-CN" altLang="en-US" dirty="0"/>
          </a:p>
        </p:txBody>
      </p:sp>
      <p:sp>
        <p:nvSpPr>
          <p:cNvPr id="4" name="灯片编号占位符 3"/>
          <p:cNvSpPr>
            <a:spLocks noGrp="1"/>
          </p:cNvSpPr>
          <p:nvPr>
            <p:ph type="sldNum" sz="quarter" idx="10"/>
          </p:nvPr>
        </p:nvSpPr>
        <p:spPr/>
        <p:txBody>
          <a:bodyPr/>
          <a:lstStyle/>
          <a:p>
            <a:fld id="{7352323A-E1A7-4EF6-BF8B-1E0407359604}" type="slidenum">
              <a:rPr lang="zh-CN" altLang="en-US" smtClean="0"/>
              <a:pPr/>
              <a:t>10</a:t>
            </a:fld>
            <a:endParaRPr lang="zh-CN" altLang="en-US"/>
          </a:p>
        </p:txBody>
      </p:sp>
    </p:spTree>
    <p:extLst>
      <p:ext uri="{BB962C8B-B14F-4D97-AF65-F5344CB8AC3E}">
        <p14:creationId xmlns:p14="http://schemas.microsoft.com/office/powerpoint/2010/main" val="4045981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sp>
        <p:nvSpPr>
          <p:cNvPr id="11266" name="Rectangle 2"/>
          <p:cNvSpPr>
            <a:spLocks noGrp="1" noChangeArrowheads="1"/>
          </p:cNvSpPr>
          <p:nvPr>
            <p:ph type="subTitle" idx="1"/>
          </p:nvPr>
        </p:nvSpPr>
        <p:spPr>
          <a:xfrm>
            <a:off x="1295400" y="4038600"/>
            <a:ext cx="7035800" cy="711200"/>
          </a:xfrm>
        </p:spPr>
        <p:txBody>
          <a:bodyPr anchor="b"/>
          <a:lstStyle>
            <a:lvl1pPr marL="0" indent="0" algn="ctr">
              <a:buFont typeface="Wingdings" pitchFamily="2" charset="2"/>
              <a:buNone/>
              <a:defRPr baseline="0">
                <a:solidFill>
                  <a:schemeClr val="bg1"/>
                </a:solidFill>
              </a:defRPr>
            </a:lvl1pPr>
          </a:lstStyle>
          <a:p>
            <a:r>
              <a:rPr lang="zh-CN" altLang="en-US"/>
              <a:t>单击此处编辑母版副标题样式</a:t>
            </a:r>
            <a:endParaRPr lang="zh-CN" altLang="en-US" dirty="0"/>
          </a:p>
        </p:txBody>
      </p:sp>
      <p:sp>
        <p:nvSpPr>
          <p:cNvPr id="11270" name="Rectangle 6"/>
          <p:cNvSpPr>
            <a:spLocks noGrp="1" noChangeArrowheads="1"/>
          </p:cNvSpPr>
          <p:nvPr>
            <p:ph type="ctrTitle" sz="quarter"/>
          </p:nvPr>
        </p:nvSpPr>
        <p:spPr>
          <a:xfrm>
            <a:off x="914400" y="1752600"/>
            <a:ext cx="7772400" cy="1143000"/>
          </a:xfrm>
          <a:effectLst/>
        </p:spPr>
        <p:txBody>
          <a:bodyPr anchor="ctr"/>
          <a:lstStyle>
            <a:lvl1pPr algn="ctr">
              <a:defRPr baseline="0">
                <a:solidFill>
                  <a:schemeClr val="bg1"/>
                </a:solidFill>
              </a:defRPr>
            </a:lvl1pPr>
          </a:lstStyle>
          <a:p>
            <a:r>
              <a:rPr lang="zh-CN" altLang="en-US"/>
              <a:t>单击此处编辑母版标题样式</a:t>
            </a:r>
            <a:endParaRPr lang="zh-CN" altLang="en-US" dirty="0"/>
          </a:p>
        </p:txBody>
      </p:sp>
      <p:sp>
        <p:nvSpPr>
          <p:cNvPr id="4" name="Rectangle 3"/>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fld id="{9FAB322C-26AE-40AD-A5EC-040FAF557E15}" type="datetimeFigureOut">
              <a:rPr lang="zh-CN" altLang="en-US" smtClean="0"/>
              <a:pPr/>
              <a:t>2016/3/30</a:t>
            </a:fld>
            <a:endParaRPr lang="zh-CN" altLang="en-US"/>
          </a:p>
        </p:txBody>
      </p:sp>
      <p:sp>
        <p:nvSpPr>
          <p:cNvPr id="5" name="Rectangle 4"/>
          <p:cNvSpPr>
            <a:spLocks noGrp="1" noChangeArrowheads="1"/>
          </p:cNvSpPr>
          <p:nvPr>
            <p:ph type="ftr" sz="quarter" idx="11"/>
          </p:nvPr>
        </p:nvSpPr>
        <p:spPr>
          <a:xfrm>
            <a:off x="5195888" y="6553200"/>
            <a:ext cx="3279775" cy="304800"/>
          </a:xfrm>
        </p:spPr>
        <p:txBody>
          <a:bodyPr/>
          <a:lstStyle>
            <a:lvl1pPr algn="r">
              <a:defRPr/>
            </a:lvl1pPr>
          </a:lstStyle>
          <a:p>
            <a:endParaRPr lang="zh-CN" altLang="en-US"/>
          </a:p>
        </p:txBody>
      </p:sp>
      <p:sp>
        <p:nvSpPr>
          <p:cNvPr id="6" name="Rectangle 5"/>
          <p:cNvSpPr>
            <a:spLocks noGrp="1" noChangeArrowheads="1"/>
          </p:cNvSpPr>
          <p:nvPr>
            <p:ph type="sldNum" sz="quarter" idx="12"/>
          </p:nvPr>
        </p:nvSpPr>
        <p:spPr bwMode="auto">
          <a:xfrm>
            <a:off x="9525" y="6359525"/>
            <a:ext cx="587375" cy="488950"/>
          </a:xfrm>
          <a:prstGeom prst="rect">
            <a:avLst/>
          </a:prstGeom>
          <a:ln>
            <a:miter lim="800000"/>
            <a:headEnd/>
            <a:tailEnd/>
          </a:ln>
        </p:spPr>
        <p:txBody>
          <a:bodyPr vert="horz" wrap="square" lIns="91440" tIns="45720" rIns="91440" bIns="45720" numCol="1" anchor="b" anchorCtr="0" compatLnSpc="1">
            <a:prstTxWarp prst="textNoShape">
              <a:avLst/>
            </a:prstTxWarp>
            <a:spAutoFit/>
          </a:bodyPr>
          <a:lstStyle>
            <a:lvl1pPr fontAlgn="auto">
              <a:spcBef>
                <a:spcPts val="0"/>
              </a:spcBef>
              <a:spcAft>
                <a:spcPts val="0"/>
              </a:spcAft>
              <a:defRPr kumimoji="0" sz="2600">
                <a:solidFill>
                  <a:schemeClr val="bg1"/>
                </a:solidFill>
                <a:effectLst/>
                <a:latin typeface="+mn-lt"/>
                <a:ea typeface="宋体" pitchFamily="2" charset="-122"/>
              </a:defRPr>
            </a:lvl1pPr>
          </a:lstStyle>
          <a:p>
            <a:fld id="{A7187E3A-9DBE-485B-B8FB-5953086BFFD0}"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5"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1163" y="549275"/>
            <a:ext cx="2001837" cy="5470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549275"/>
            <a:ext cx="5853113" cy="5470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5"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549275"/>
            <a:ext cx="8001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676400"/>
            <a:ext cx="39243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8700" y="1676400"/>
            <a:ext cx="39243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6"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549275"/>
            <a:ext cx="8001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676400"/>
            <a:ext cx="39243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38700" y="1676400"/>
            <a:ext cx="39243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838700" y="3924300"/>
            <a:ext cx="39243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7"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55650" y="549275"/>
            <a:ext cx="8001000" cy="685800"/>
          </a:xfrm>
        </p:spPr>
        <p:txBody>
          <a:bodyPr/>
          <a:lstStyle/>
          <a:p>
            <a:r>
              <a:rPr lang="zh-CN" altLang="en-US"/>
              <a:t>单击此处编辑母版标题样式</a:t>
            </a:r>
          </a:p>
        </p:txBody>
      </p:sp>
      <p:sp>
        <p:nvSpPr>
          <p:cNvPr id="3" name="表格占位符 2"/>
          <p:cNvSpPr>
            <a:spLocks noGrp="1"/>
          </p:cNvSpPr>
          <p:nvPr>
            <p:ph type="tbl" idx="1"/>
          </p:nvPr>
        </p:nvSpPr>
        <p:spPr>
          <a:xfrm>
            <a:off x="762000" y="1676400"/>
            <a:ext cx="8001000" cy="4343400"/>
          </a:xfrm>
        </p:spPr>
        <p:txBody>
          <a:bodyPr/>
          <a:lstStyle/>
          <a:p>
            <a:pPr lvl="0"/>
            <a:r>
              <a:rPr lang="zh-CN" altLang="en-US" noProof="0"/>
              <a:t>单击图标添加表格</a:t>
            </a:r>
          </a:p>
        </p:txBody>
      </p:sp>
      <p:sp>
        <p:nvSpPr>
          <p:cNvPr id="4"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5"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5" name="Rectangle 6"/>
          <p:cNvSpPr>
            <a:spLocks noGrp="1" noChangeArrowheads="1"/>
          </p:cNvSpPr>
          <p:nvPr>
            <p:ph type="ftr" sz="quarter" idx="11"/>
          </p:nvPr>
        </p:nvSpPr>
        <p:spPr/>
        <p:txBody>
          <a:bodyPr/>
          <a:lstStyle>
            <a:lvl1pPr>
              <a:defRPr/>
            </a:lvl1pPr>
          </a:lstStyle>
          <a:p>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5"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762000" y="1676400"/>
            <a:ext cx="3924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838700" y="1676400"/>
            <a:ext cx="3924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6"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8"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4"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3"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6"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9FAB322C-26AE-40AD-A5EC-040FAF557E15}" type="datetimeFigureOut">
              <a:rPr lang="zh-CN" altLang="en-US" smtClean="0"/>
              <a:pPr/>
              <a:t>2016/3/30</a:t>
            </a:fld>
            <a:endParaRPr lang="zh-CN" altLang="en-US"/>
          </a:p>
        </p:txBody>
      </p:sp>
      <p:sp>
        <p:nvSpPr>
          <p:cNvPr id="6" name="Rectangle 6"/>
          <p:cNvSpPr>
            <a:spLocks noGrp="1" noChangeArrowheads="1"/>
          </p:cNvSpPr>
          <p:nvPr>
            <p:ph type="ftr" sz="quarter" idx="11"/>
          </p:nvPr>
        </p:nvSpPr>
        <p:spPr/>
        <p:txBody>
          <a:bodyPr/>
          <a:lstStyle>
            <a:lvl1pPr>
              <a:defRPr/>
            </a:lvl1pPr>
          </a:lstStyle>
          <a:p>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1557338"/>
          </a:xfrm>
          <a:prstGeom prst="rect">
            <a:avLst/>
          </a:prstGeom>
          <a:gradFill rotWithShape="1">
            <a:gsLst>
              <a:gs pos="0">
                <a:srgbClr val="CCCCFF"/>
              </a:gs>
              <a:gs pos="100000">
                <a:srgbClr val="FFFFFF"/>
              </a:gs>
            </a:gsLst>
            <a:lin ang="5400000" scaled="1"/>
          </a:gradFill>
          <a:ln w="9525">
            <a:noFill/>
            <a:miter lim="800000"/>
            <a:headEnd/>
            <a:tailEnd/>
          </a:ln>
          <a:effectLst/>
        </p:spPr>
        <p:txBody>
          <a:bodyPr wrap="none" anchor="ctr"/>
          <a:lstStyle/>
          <a:p>
            <a:pPr fontAlgn="auto">
              <a:spcBef>
                <a:spcPts val="0"/>
              </a:spcBef>
              <a:spcAft>
                <a:spcPts val="0"/>
              </a:spcAft>
              <a:defRPr/>
            </a:pPr>
            <a:endParaRPr lang="zh-CN" altLang="en-US">
              <a:effectLst>
                <a:outerShdw blurRad="38100" dist="38100" dir="2700000" algn="tl">
                  <a:srgbClr val="000000">
                    <a:alpha val="43137"/>
                  </a:srgbClr>
                </a:outerShdw>
              </a:effectLst>
              <a:latin typeface="+mn-lt"/>
              <a:ea typeface="宋体" pitchFamily="2" charset="-122"/>
            </a:endParaRPr>
          </a:p>
        </p:txBody>
      </p:sp>
      <p:sp>
        <p:nvSpPr>
          <p:cNvPr id="10243" name="Rectangle 3"/>
          <p:cNvSpPr>
            <a:spLocks noGrp="1" noChangeArrowheads="1"/>
          </p:cNvSpPr>
          <p:nvPr>
            <p:ph type="title"/>
          </p:nvPr>
        </p:nvSpPr>
        <p:spPr bwMode="auto">
          <a:xfrm>
            <a:off x="755650" y="549275"/>
            <a:ext cx="8001000" cy="685800"/>
          </a:xfrm>
          <a:prstGeom prst="rect">
            <a:avLst/>
          </a:prstGeom>
          <a:noFill/>
          <a:ln w="9525">
            <a:noFill/>
            <a:miter lim="800000"/>
            <a:headEnd/>
            <a:tailEnd/>
          </a:ln>
          <a:effectLst>
            <a:outerShdw dist="35921" dir="2700000" algn="ctr" rotWithShape="0">
              <a:schemeClr val="bg2">
                <a:alpha val="50000"/>
              </a:schemeClr>
            </a:outerShdw>
          </a:effec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44" name="Rectangle 4"/>
          <p:cNvSpPr>
            <a:spLocks noGrp="1" noChangeArrowheads="1"/>
          </p:cNvSpPr>
          <p:nvPr>
            <p:ph type="body" idx="1"/>
          </p:nvPr>
        </p:nvSpPr>
        <p:spPr bwMode="auto">
          <a:xfrm>
            <a:off x="762000" y="1676400"/>
            <a:ext cx="80010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5" name="Rectangle 5"/>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fontAlgn="auto">
              <a:spcBef>
                <a:spcPts val="0"/>
              </a:spcBef>
              <a:spcAft>
                <a:spcPts val="0"/>
              </a:spcAft>
              <a:defRPr kumimoji="0" sz="1400" b="0">
                <a:effectLst/>
                <a:latin typeface="+mn-lt"/>
                <a:ea typeface="宋体" pitchFamily="2" charset="-122"/>
              </a:defRPr>
            </a:lvl1pPr>
          </a:lstStyle>
          <a:p>
            <a:fld id="{9FAB322C-26AE-40AD-A5EC-040FAF557E15}" type="datetimeFigureOut">
              <a:rPr lang="zh-CN" altLang="en-US" smtClean="0"/>
              <a:pPr/>
              <a:t>2016/3/30</a:t>
            </a:fld>
            <a:endParaRPr lang="zh-CN" altLang="en-US"/>
          </a:p>
        </p:txBody>
      </p:sp>
      <p:sp>
        <p:nvSpPr>
          <p:cNvPr id="10246" name="Rectangle 6"/>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fontAlgn="auto">
              <a:spcBef>
                <a:spcPts val="0"/>
              </a:spcBef>
              <a:spcAft>
                <a:spcPts val="0"/>
              </a:spcAft>
              <a:defRPr kumimoji="0" sz="1400" b="0">
                <a:effectLst/>
                <a:latin typeface="+mn-lt"/>
                <a:ea typeface="宋体" pitchFamily="2" charset="-122"/>
              </a:defRPr>
            </a:lvl1pPr>
          </a:lstStyle>
          <a:p>
            <a:endParaRPr lang="zh-CN" altLang="en-US"/>
          </a:p>
        </p:txBody>
      </p:sp>
      <p:sp>
        <p:nvSpPr>
          <p:cNvPr id="10247" name="Text Box 7"/>
          <p:cNvSpPr txBox="1">
            <a:spLocks noChangeArrowheads="1"/>
          </p:cNvSpPr>
          <p:nvPr/>
        </p:nvSpPr>
        <p:spPr bwMode="auto">
          <a:xfrm>
            <a:off x="228600" y="6340475"/>
            <a:ext cx="463550" cy="366713"/>
          </a:xfrm>
          <a:prstGeom prst="rect">
            <a:avLst/>
          </a:prstGeom>
          <a:noFill/>
          <a:ln w="9525">
            <a:noFill/>
            <a:miter lim="800000"/>
            <a:headEnd/>
            <a:tailEnd/>
          </a:ln>
          <a:effectLst/>
        </p:spPr>
        <p:txBody>
          <a:bodyPr wrap="none">
            <a:spAutoFit/>
          </a:bodyPr>
          <a:lstStyle/>
          <a:p>
            <a:pPr fontAlgn="auto">
              <a:spcBef>
                <a:spcPts val="0"/>
              </a:spcBef>
              <a:spcAft>
                <a:spcPts val="0"/>
              </a:spcAft>
              <a:defRPr/>
            </a:pPr>
            <a:fld id="{C2D1652C-3EF0-4ADC-9576-4B3F9520B39A}" type="slidenum">
              <a:rPr lang="en-US" altLang="zh-CN">
                <a:effectLst>
                  <a:outerShdw blurRad="38100" dist="38100" dir="2700000" algn="tl">
                    <a:srgbClr val="C0C0C0"/>
                  </a:outerShdw>
                </a:effectLst>
                <a:latin typeface="+mn-lt"/>
                <a:ea typeface="宋体" pitchFamily="2" charset="-122"/>
              </a:rPr>
              <a:pPr fontAlgn="auto">
                <a:spcBef>
                  <a:spcPts val="0"/>
                </a:spcBef>
                <a:spcAft>
                  <a:spcPts val="0"/>
                </a:spcAft>
                <a:defRPr/>
              </a:pPr>
              <a:t>‹#›</a:t>
            </a:fld>
            <a:endParaRPr lang="en-US" altLang="zh-CN">
              <a:effectLst>
                <a:outerShdw blurRad="38100" dist="38100" dir="2700000" algn="tl">
                  <a:srgbClr val="C0C0C0"/>
                </a:outerShdw>
              </a:effectLst>
              <a:latin typeface="+mn-lt"/>
              <a:ea typeface="宋体"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txStyles>
    <p:titleStyle>
      <a:lvl1pPr algn="l" rtl="0" eaLnBrk="1" fontAlgn="base" hangingPunct="1">
        <a:lnSpc>
          <a:spcPct val="90000"/>
        </a:lnSpc>
        <a:spcBef>
          <a:spcPct val="0"/>
        </a:spcBef>
        <a:spcAft>
          <a:spcPct val="0"/>
        </a:spcAft>
        <a:defRPr kumimoji="1" sz="4400" b="1" baseline="0">
          <a:solidFill>
            <a:srgbClr val="FF0066"/>
          </a:solidFill>
          <a:effectLst>
            <a:outerShdw blurRad="38100" dist="38100" dir="2700000" algn="tl">
              <a:srgbClr val="C0C0C0"/>
            </a:outerShdw>
          </a:effectLst>
          <a:latin typeface="Calibri" pitchFamily="34" charset="0"/>
          <a:ea typeface="+mj-ea"/>
          <a:cs typeface="+mj-cs"/>
        </a:defRPr>
      </a:lvl1pPr>
      <a:lvl2pPr algn="l" rtl="0" eaLnBrk="1" fontAlgn="base" hangingPunct="1">
        <a:lnSpc>
          <a:spcPct val="90000"/>
        </a:lnSpc>
        <a:spcBef>
          <a:spcPct val="0"/>
        </a:spcBef>
        <a:spcAft>
          <a:spcPct val="0"/>
        </a:spcAft>
        <a:defRPr kumimoji="1" sz="4400" b="1">
          <a:solidFill>
            <a:srgbClr val="FF0066"/>
          </a:solidFill>
          <a:effectLst>
            <a:outerShdw blurRad="38100" dist="38100" dir="2700000" algn="tl">
              <a:srgbClr val="C0C0C0"/>
            </a:outerShdw>
          </a:effectLst>
          <a:latin typeface="Calibri" pitchFamily="34" charset="0"/>
          <a:ea typeface="华文新魏" pitchFamily="2" charset="-122"/>
        </a:defRPr>
      </a:lvl2pPr>
      <a:lvl3pPr algn="l" rtl="0" eaLnBrk="1" fontAlgn="base" hangingPunct="1">
        <a:lnSpc>
          <a:spcPct val="90000"/>
        </a:lnSpc>
        <a:spcBef>
          <a:spcPct val="0"/>
        </a:spcBef>
        <a:spcAft>
          <a:spcPct val="0"/>
        </a:spcAft>
        <a:defRPr kumimoji="1" sz="4400" b="1">
          <a:solidFill>
            <a:srgbClr val="FF0066"/>
          </a:solidFill>
          <a:effectLst>
            <a:outerShdw blurRad="38100" dist="38100" dir="2700000" algn="tl">
              <a:srgbClr val="C0C0C0"/>
            </a:outerShdw>
          </a:effectLst>
          <a:latin typeface="Calibri" pitchFamily="34" charset="0"/>
          <a:ea typeface="华文新魏" pitchFamily="2" charset="-122"/>
        </a:defRPr>
      </a:lvl3pPr>
      <a:lvl4pPr algn="l" rtl="0" eaLnBrk="1" fontAlgn="base" hangingPunct="1">
        <a:lnSpc>
          <a:spcPct val="90000"/>
        </a:lnSpc>
        <a:spcBef>
          <a:spcPct val="0"/>
        </a:spcBef>
        <a:spcAft>
          <a:spcPct val="0"/>
        </a:spcAft>
        <a:defRPr kumimoji="1" sz="4400" b="1">
          <a:solidFill>
            <a:srgbClr val="FF0066"/>
          </a:solidFill>
          <a:effectLst>
            <a:outerShdw blurRad="38100" dist="38100" dir="2700000" algn="tl">
              <a:srgbClr val="C0C0C0"/>
            </a:outerShdw>
          </a:effectLst>
          <a:latin typeface="Calibri" pitchFamily="34" charset="0"/>
          <a:ea typeface="华文新魏" pitchFamily="2" charset="-122"/>
        </a:defRPr>
      </a:lvl4pPr>
      <a:lvl5pPr algn="l" rtl="0" eaLnBrk="1" fontAlgn="base" hangingPunct="1">
        <a:lnSpc>
          <a:spcPct val="90000"/>
        </a:lnSpc>
        <a:spcBef>
          <a:spcPct val="0"/>
        </a:spcBef>
        <a:spcAft>
          <a:spcPct val="0"/>
        </a:spcAft>
        <a:defRPr kumimoji="1" sz="4400" b="1">
          <a:solidFill>
            <a:srgbClr val="FF0066"/>
          </a:solidFill>
          <a:effectLst>
            <a:outerShdw blurRad="38100" dist="38100" dir="2700000" algn="tl">
              <a:srgbClr val="C0C0C0"/>
            </a:outerShdw>
          </a:effectLst>
          <a:latin typeface="Calibri" pitchFamily="34" charset="0"/>
          <a:ea typeface="华文新魏" pitchFamily="2" charset="-122"/>
        </a:defRPr>
      </a:lvl5pPr>
      <a:lvl6pPr marL="457200" algn="l" rtl="0" eaLnBrk="1" fontAlgn="base" hangingPunct="1">
        <a:lnSpc>
          <a:spcPct val="90000"/>
        </a:lnSpc>
        <a:spcBef>
          <a:spcPct val="0"/>
        </a:spcBef>
        <a:spcAft>
          <a:spcPct val="0"/>
        </a:spcAft>
        <a:defRPr kumimoji="1" sz="4400" b="1">
          <a:solidFill>
            <a:srgbClr val="FF0066"/>
          </a:solidFill>
          <a:effectLst>
            <a:outerShdw blurRad="38100" dist="38100" dir="2700000" algn="tl">
              <a:srgbClr val="C0C0C0"/>
            </a:outerShdw>
          </a:effectLst>
          <a:latin typeface="Arial" charset="0"/>
          <a:ea typeface="华文新魏" pitchFamily="2" charset="-122"/>
        </a:defRPr>
      </a:lvl6pPr>
      <a:lvl7pPr marL="914400" algn="l" rtl="0" eaLnBrk="1" fontAlgn="base" hangingPunct="1">
        <a:lnSpc>
          <a:spcPct val="90000"/>
        </a:lnSpc>
        <a:spcBef>
          <a:spcPct val="0"/>
        </a:spcBef>
        <a:spcAft>
          <a:spcPct val="0"/>
        </a:spcAft>
        <a:defRPr kumimoji="1" sz="4400" b="1">
          <a:solidFill>
            <a:srgbClr val="FF0066"/>
          </a:solidFill>
          <a:effectLst>
            <a:outerShdw blurRad="38100" dist="38100" dir="2700000" algn="tl">
              <a:srgbClr val="C0C0C0"/>
            </a:outerShdw>
          </a:effectLst>
          <a:latin typeface="Arial" charset="0"/>
          <a:ea typeface="华文新魏" pitchFamily="2" charset="-122"/>
        </a:defRPr>
      </a:lvl7pPr>
      <a:lvl8pPr marL="1371600" algn="l" rtl="0" eaLnBrk="1" fontAlgn="base" hangingPunct="1">
        <a:lnSpc>
          <a:spcPct val="90000"/>
        </a:lnSpc>
        <a:spcBef>
          <a:spcPct val="0"/>
        </a:spcBef>
        <a:spcAft>
          <a:spcPct val="0"/>
        </a:spcAft>
        <a:defRPr kumimoji="1" sz="4400" b="1">
          <a:solidFill>
            <a:srgbClr val="FF0066"/>
          </a:solidFill>
          <a:effectLst>
            <a:outerShdw blurRad="38100" dist="38100" dir="2700000" algn="tl">
              <a:srgbClr val="C0C0C0"/>
            </a:outerShdw>
          </a:effectLst>
          <a:latin typeface="Arial" charset="0"/>
          <a:ea typeface="华文新魏" pitchFamily="2" charset="-122"/>
        </a:defRPr>
      </a:lvl8pPr>
      <a:lvl9pPr marL="1828800" algn="l" rtl="0" eaLnBrk="1" fontAlgn="base" hangingPunct="1">
        <a:lnSpc>
          <a:spcPct val="90000"/>
        </a:lnSpc>
        <a:spcBef>
          <a:spcPct val="0"/>
        </a:spcBef>
        <a:spcAft>
          <a:spcPct val="0"/>
        </a:spcAft>
        <a:defRPr kumimoji="1" sz="4400" b="1">
          <a:solidFill>
            <a:srgbClr val="FF0066"/>
          </a:solidFill>
          <a:effectLst>
            <a:outerShdw blurRad="38100" dist="38100" dir="2700000" algn="tl">
              <a:srgbClr val="C0C0C0"/>
            </a:outerShdw>
          </a:effectLst>
          <a:latin typeface="Arial" charset="0"/>
          <a:ea typeface="华文新魏" pitchFamily="2" charset="-122"/>
        </a:defRPr>
      </a:lvl9pPr>
    </p:titleStyle>
    <p:bodyStyle>
      <a:lvl1pPr marL="342900" indent="-342900" algn="l" rtl="0" eaLnBrk="1" fontAlgn="base" hangingPunct="1">
        <a:spcBef>
          <a:spcPct val="20000"/>
        </a:spcBef>
        <a:spcAft>
          <a:spcPct val="0"/>
        </a:spcAft>
        <a:buClr>
          <a:srgbClr val="000000"/>
        </a:buClr>
        <a:buFont typeface="Wingdings" pitchFamily="2" charset="2"/>
        <a:buChar char="l"/>
        <a:defRPr kumimoji="1" sz="2800" b="1" baseline="0">
          <a:solidFill>
            <a:srgbClr val="000000"/>
          </a:solidFill>
          <a:effectLst>
            <a:outerShdw blurRad="38100" dist="38100" dir="2700000" algn="tl">
              <a:srgbClr val="C0C0C0"/>
            </a:outerShdw>
          </a:effectLst>
          <a:latin typeface="Calibri" pitchFamily="34" charset="0"/>
          <a:ea typeface="楷体" pitchFamily="49" charset="-122"/>
          <a:cs typeface="+mn-cs"/>
        </a:defRPr>
      </a:lvl1pPr>
      <a:lvl2pPr marL="742950" indent="-285750" algn="l" rtl="0" eaLnBrk="1" fontAlgn="base" hangingPunct="1">
        <a:spcBef>
          <a:spcPct val="20000"/>
        </a:spcBef>
        <a:spcAft>
          <a:spcPct val="0"/>
        </a:spcAft>
        <a:buClr>
          <a:srgbClr val="000000"/>
        </a:buClr>
        <a:buChar char="–"/>
        <a:defRPr kumimoji="1" sz="2400" b="1" baseline="0">
          <a:solidFill>
            <a:srgbClr val="000000"/>
          </a:solidFill>
          <a:effectLst>
            <a:outerShdw blurRad="38100" dist="38100" dir="2700000" algn="tl">
              <a:srgbClr val="C0C0C0"/>
            </a:outerShdw>
          </a:effectLst>
          <a:latin typeface="Calibri" pitchFamily="34" charset="0"/>
          <a:ea typeface="楷体" pitchFamily="49" charset="-122"/>
        </a:defRPr>
      </a:lvl2pPr>
      <a:lvl3pPr marL="1143000" indent="-228600" algn="l" rtl="0" eaLnBrk="1" fontAlgn="base" hangingPunct="1">
        <a:spcBef>
          <a:spcPct val="20000"/>
        </a:spcBef>
        <a:spcAft>
          <a:spcPct val="0"/>
        </a:spcAft>
        <a:buClr>
          <a:srgbClr val="000000"/>
        </a:buClr>
        <a:buFont typeface="Wingdings" pitchFamily="2" charset="2"/>
        <a:buChar char="l"/>
        <a:defRPr kumimoji="1" sz="2000" b="1" baseline="0">
          <a:solidFill>
            <a:srgbClr val="000000"/>
          </a:solidFill>
          <a:effectLst>
            <a:outerShdw blurRad="38100" dist="38100" dir="2700000" algn="tl">
              <a:srgbClr val="C0C0C0"/>
            </a:outerShdw>
          </a:effectLst>
          <a:latin typeface="Calibri" pitchFamily="34" charset="0"/>
          <a:ea typeface="楷体" pitchFamily="49" charset="-122"/>
        </a:defRPr>
      </a:lvl3pPr>
      <a:lvl4pPr marL="1600200" indent="-228600" algn="l" rtl="0" eaLnBrk="1" fontAlgn="base" hangingPunct="1">
        <a:spcBef>
          <a:spcPct val="20000"/>
        </a:spcBef>
        <a:spcAft>
          <a:spcPct val="0"/>
        </a:spcAft>
        <a:buClr>
          <a:srgbClr val="000000"/>
        </a:buClr>
        <a:buChar char="–"/>
        <a:defRPr kumimoji="1" sz="2000" b="1" baseline="0">
          <a:solidFill>
            <a:srgbClr val="000000"/>
          </a:solidFill>
          <a:effectLst>
            <a:outerShdw blurRad="38100" dist="38100" dir="2700000" algn="tl">
              <a:srgbClr val="C0C0C0"/>
            </a:outerShdw>
          </a:effectLst>
          <a:latin typeface="Calibri" pitchFamily="34" charset="0"/>
          <a:ea typeface="楷体" pitchFamily="49" charset="-122"/>
        </a:defRPr>
      </a:lvl4pPr>
      <a:lvl5pPr marL="2057400" indent="-228600" algn="l" rtl="0" eaLnBrk="1" fontAlgn="base" hangingPunct="1">
        <a:spcBef>
          <a:spcPct val="20000"/>
        </a:spcBef>
        <a:spcAft>
          <a:spcPct val="0"/>
        </a:spcAft>
        <a:buClr>
          <a:srgbClr val="000000"/>
        </a:buClr>
        <a:buFont typeface="Wingdings" pitchFamily="2" charset="2"/>
        <a:buChar char="l"/>
        <a:defRPr kumimoji="1" sz="2000" b="1" baseline="0">
          <a:solidFill>
            <a:srgbClr val="000000"/>
          </a:solidFill>
          <a:effectLst>
            <a:outerShdw blurRad="38100" dist="38100" dir="2700000" algn="tl">
              <a:srgbClr val="C0C0C0"/>
            </a:outerShdw>
          </a:effectLst>
          <a:latin typeface="Calibri" pitchFamily="34" charset="0"/>
          <a:ea typeface="楷体" pitchFamily="49" charset="-122"/>
        </a:defRPr>
      </a:lvl5pPr>
      <a:lvl6pPr marL="2514600" indent="-228600" algn="l" rtl="0" eaLnBrk="1" fontAlgn="base" hangingPunct="1">
        <a:spcBef>
          <a:spcPct val="20000"/>
        </a:spcBef>
        <a:spcAft>
          <a:spcPct val="0"/>
        </a:spcAft>
        <a:buClr>
          <a:srgbClr val="000000"/>
        </a:buClr>
        <a:buFont typeface="Wingdings" pitchFamily="2" charset="2"/>
        <a:buChar char="l"/>
        <a:defRPr kumimoji="1" b="1">
          <a:solidFill>
            <a:srgbClr val="000000"/>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rgbClr val="000000"/>
        </a:buClr>
        <a:buFont typeface="Wingdings" pitchFamily="2" charset="2"/>
        <a:buChar char="l"/>
        <a:defRPr kumimoji="1" b="1">
          <a:solidFill>
            <a:srgbClr val="000000"/>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rgbClr val="000000"/>
        </a:buClr>
        <a:buFont typeface="Wingdings" pitchFamily="2" charset="2"/>
        <a:buChar char="l"/>
        <a:defRPr kumimoji="1" b="1">
          <a:solidFill>
            <a:srgbClr val="000000"/>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rgbClr val="000000"/>
        </a:buClr>
        <a:buFont typeface="Wingdings" pitchFamily="2" charset="2"/>
        <a:buChar char="l"/>
        <a:defRPr kumimoji="1" b="1">
          <a:solidFill>
            <a:srgbClr val="000000"/>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5576" y="3284984"/>
            <a:ext cx="7035800" cy="1694656"/>
          </a:xfrm>
        </p:spPr>
        <p:txBody>
          <a:bodyPr/>
          <a:lstStyle/>
          <a:p>
            <a:r>
              <a:rPr lang="zh-CN" altLang="en-US" sz="4800" dirty="0">
                <a:solidFill>
                  <a:schemeClr val="tx1"/>
                </a:solidFill>
              </a:rPr>
              <a:t>谢鲲</a:t>
            </a:r>
            <a:endParaRPr lang="en-US" altLang="zh-CN" sz="4800" dirty="0">
              <a:solidFill>
                <a:schemeClr val="tx1"/>
              </a:solidFill>
            </a:endParaRPr>
          </a:p>
        </p:txBody>
      </p:sp>
      <p:sp>
        <p:nvSpPr>
          <p:cNvPr id="2" name="标题 1"/>
          <p:cNvSpPr>
            <a:spLocks noGrp="1"/>
          </p:cNvSpPr>
          <p:nvPr>
            <p:ph type="ctrTitle" sz="quarter"/>
          </p:nvPr>
        </p:nvSpPr>
        <p:spPr>
          <a:xfrm>
            <a:off x="241176" y="1752600"/>
            <a:ext cx="8435280" cy="1143000"/>
          </a:xfrm>
        </p:spPr>
        <p:txBody>
          <a:bodyPr/>
          <a:lstStyle/>
          <a:p>
            <a:r>
              <a:rPr lang="en-US" altLang="zh-CN" sz="6000" dirty="0">
                <a:solidFill>
                  <a:schemeClr val="tx1"/>
                </a:solidFill>
              </a:rPr>
              <a:t>SDN </a:t>
            </a:r>
            <a:r>
              <a:rPr lang="zh-CN" altLang="en-US" sz="6000" dirty="0">
                <a:solidFill>
                  <a:schemeClr val="tx1"/>
                </a:solidFill>
              </a:rPr>
              <a:t>路由</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如何设计路由算法</a:t>
            </a:r>
          </a:p>
        </p:txBody>
      </p:sp>
      <p:sp>
        <p:nvSpPr>
          <p:cNvPr id="3" name="内容占位符 2"/>
          <p:cNvSpPr>
            <a:spLocks noGrp="1"/>
          </p:cNvSpPr>
          <p:nvPr>
            <p:ph idx="1"/>
          </p:nvPr>
        </p:nvSpPr>
        <p:spPr/>
        <p:txBody>
          <a:bodyPr/>
          <a:lstStyle/>
          <a:p>
            <a:r>
              <a:rPr lang="zh-CN" altLang="en-US" dirty="0"/>
              <a:t>预处理</a:t>
            </a:r>
            <a:endParaRPr lang="en-US" altLang="zh-CN" dirty="0"/>
          </a:p>
          <a:p>
            <a:pPr lvl="1"/>
            <a:r>
              <a:rPr lang="zh-CN" altLang="en-US" dirty="0"/>
              <a:t>节点转换为链路</a:t>
            </a:r>
            <a:endParaRPr lang="en-US" altLang="zh-CN" dirty="0"/>
          </a:p>
          <a:p>
            <a:pPr lvl="1"/>
            <a:r>
              <a:rPr lang="zh-CN" altLang="en-US" dirty="0"/>
              <a:t>容量约束</a:t>
            </a:r>
            <a:endParaRPr lang="en-US" altLang="zh-CN" dirty="0"/>
          </a:p>
          <a:p>
            <a:r>
              <a:rPr lang="zh-CN" altLang="en-US" dirty="0"/>
              <a:t>复杂多约束</a:t>
            </a:r>
            <a:endParaRPr lang="en-US" altLang="zh-CN" dirty="0"/>
          </a:p>
          <a:p>
            <a:pPr lvl="1"/>
            <a:r>
              <a:rPr lang="zh-CN" altLang="en-US" dirty="0"/>
              <a:t>满足多个可加路由指标是</a:t>
            </a:r>
            <a:r>
              <a:rPr lang="en-US" altLang="zh-CN" dirty="0"/>
              <a:t>NP</a:t>
            </a:r>
            <a:r>
              <a:rPr lang="zh-CN" altLang="en-US" dirty="0"/>
              <a:t>难</a:t>
            </a:r>
            <a:endParaRPr lang="en-US" altLang="zh-CN" dirty="0"/>
          </a:p>
          <a:p>
            <a:pPr lvl="1"/>
            <a:r>
              <a:rPr lang="zh-CN" altLang="en-US" dirty="0"/>
              <a:t>拟转换多指标为单指标，如</a:t>
            </a:r>
          </a:p>
        </p:txBody>
      </p:sp>
      <p:pic>
        <p:nvPicPr>
          <p:cNvPr id="6" name="图片 5"/>
          <p:cNvPicPr>
            <a:picLocks noChangeAspect="1"/>
          </p:cNvPicPr>
          <p:nvPr/>
        </p:nvPicPr>
        <p:blipFill>
          <a:blip r:embed="rId3"/>
          <a:stretch>
            <a:fillRect/>
          </a:stretch>
        </p:blipFill>
        <p:spPr>
          <a:xfrm>
            <a:off x="5158176" y="987363"/>
            <a:ext cx="3604824" cy="2681461"/>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1207832" y="4653136"/>
                <a:ext cx="5479709" cy="9221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𝒍</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𝑷</m:t>
                          </m:r>
                        </m:e>
                      </m:d>
                      <m:r>
                        <a:rPr lang="zh-CN" altLang="en-US" sz="2400" b="1" i="0">
                          <a:latin typeface="Cambria Math" panose="02040503050406030204" pitchFamily="18" charset="0"/>
                        </a:rPr>
                        <m:t>=</m:t>
                      </m:r>
                      <m:r>
                        <a:rPr lang="zh-CN" altLang="en-US" sz="2400" b="1" i="0">
                          <a:latin typeface="Cambria Math" panose="02040503050406030204" pitchFamily="18" charset="0"/>
                        </a:rPr>
                        <m:t>𝐦𝐚𝐱</m:t>
                      </m:r>
                      <m:d>
                        <m:dPr>
                          <m:ctrlPr>
                            <a:rPr lang="zh-CN" altLang="en-US" sz="2400" b="1" i="1">
                              <a:latin typeface="Cambria Math" panose="02040503050406030204" pitchFamily="18" charset="0"/>
                            </a:rPr>
                          </m:ctrlPr>
                        </m:dPr>
                        <m:e>
                          <m:f>
                            <m:fPr>
                              <m:ctrlPr>
                                <a:rPr lang="zh-CN" altLang="en-US" sz="2400" b="1" i="1">
                                  <a:latin typeface="Cambria Math" panose="02040503050406030204" pitchFamily="18" charset="0"/>
                                </a:rPr>
                              </m:ctrlPr>
                            </m:fPr>
                            <m:num>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𝒍</m:t>
                                  </m:r>
                                </m:e>
                                <m:sub>
                                  <m:r>
                                    <a:rPr lang="zh-CN" altLang="en-US" sz="2400" b="1" i="0">
                                      <a:latin typeface="Cambria Math" panose="02040503050406030204" pitchFamily="18" charset="0"/>
                                    </a:rPr>
                                    <m:t>𝟏</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𝑷</m:t>
                                  </m:r>
                                </m:e>
                              </m:d>
                            </m:num>
                            <m:den>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𝑳</m:t>
                                  </m:r>
                                </m:e>
                                <m:sub>
                                  <m:r>
                                    <a:rPr lang="zh-CN" altLang="en-US" sz="2400" b="1" i="0">
                                      <a:latin typeface="Cambria Math" panose="02040503050406030204" pitchFamily="18" charset="0"/>
                                    </a:rPr>
                                    <m:t>𝟏</m:t>
                                  </m:r>
                                </m:sub>
                              </m:sSub>
                            </m:den>
                          </m:f>
                          <m:r>
                            <a:rPr lang="zh-CN" altLang="en-US" sz="2400" b="1" i="0">
                              <a:latin typeface="Cambria Math" panose="02040503050406030204" pitchFamily="18" charset="0"/>
                            </a:rPr>
                            <m:t>,</m:t>
                          </m:r>
                          <m:f>
                            <m:fPr>
                              <m:ctrlPr>
                                <a:rPr lang="zh-CN" altLang="en-US" sz="2400" b="1" i="1">
                                  <a:latin typeface="Cambria Math" panose="02040503050406030204" pitchFamily="18" charset="0"/>
                                </a:rPr>
                              </m:ctrlPr>
                            </m:fPr>
                            <m:num>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𝒍</m:t>
                                  </m:r>
                                </m:e>
                                <m:sub>
                                  <m:r>
                                    <a:rPr lang="zh-CN" altLang="en-US" sz="2400" b="1" i="0">
                                      <a:latin typeface="Cambria Math" panose="02040503050406030204" pitchFamily="18" charset="0"/>
                                    </a:rPr>
                                    <m:t>𝟐</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𝑷</m:t>
                                  </m:r>
                                </m:e>
                              </m:d>
                            </m:num>
                            <m:den>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𝑳</m:t>
                                  </m:r>
                                </m:e>
                                <m:sub>
                                  <m:r>
                                    <a:rPr lang="zh-CN" altLang="en-US" sz="2400" b="1" i="0">
                                      <a:latin typeface="Cambria Math" panose="02040503050406030204" pitchFamily="18" charset="0"/>
                                    </a:rPr>
                                    <m:t>𝟐</m:t>
                                  </m:r>
                                </m:sub>
                              </m:sSub>
                            </m:den>
                          </m:f>
                          <m:r>
                            <a:rPr lang="zh-CN" altLang="en-US" sz="2400" b="1" i="0">
                              <a:latin typeface="Cambria Math" panose="02040503050406030204" pitchFamily="18" charset="0"/>
                            </a:rPr>
                            <m:t>,⋯,</m:t>
                          </m:r>
                          <m:f>
                            <m:fPr>
                              <m:ctrlPr>
                                <a:rPr lang="zh-CN" altLang="en-US" sz="2400" b="1" i="1">
                                  <a:latin typeface="Cambria Math" panose="02040503050406030204" pitchFamily="18" charset="0"/>
                                </a:rPr>
                              </m:ctrlPr>
                            </m:fPr>
                            <m:num>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𝒍</m:t>
                                  </m:r>
                                </m:e>
                                <m:sub>
                                  <m:r>
                                    <a:rPr lang="zh-CN" altLang="en-US" sz="2400" b="1" i="1">
                                      <a:latin typeface="Cambria Math" panose="02040503050406030204" pitchFamily="18" charset="0"/>
                                    </a:rPr>
                                    <m:t>𝒎</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𝑷</m:t>
                                  </m:r>
                                </m:e>
                              </m:d>
                            </m:num>
                            <m:den>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𝑳</m:t>
                                  </m:r>
                                </m:e>
                                <m:sub>
                                  <m:r>
                                    <a:rPr lang="zh-CN" altLang="en-US" sz="2400" b="1" i="1">
                                      <a:latin typeface="Cambria Math" panose="02040503050406030204" pitchFamily="18" charset="0"/>
                                    </a:rPr>
                                    <m:t>𝒎</m:t>
                                  </m:r>
                                </m:sub>
                              </m:sSub>
                            </m:den>
                          </m:f>
                        </m:e>
                      </m:d>
                    </m:oMath>
                  </m:oMathPara>
                </a14:m>
                <a:endParaRPr lang="zh-CN" altLang="en-US" sz="2400" b="1" dirty="0"/>
              </a:p>
            </p:txBody>
          </p:sp>
        </mc:Choice>
        <mc:Fallback xmlns="">
          <p:sp>
            <p:nvSpPr>
              <p:cNvPr id="7" name="矩形 6"/>
              <p:cNvSpPr>
                <a:spLocks noRot="1" noChangeAspect="1" noMove="1" noResize="1" noEditPoints="1" noAdjustHandles="1" noChangeArrowheads="1" noChangeShapeType="1" noTextEdit="1"/>
              </p:cNvSpPr>
              <p:nvPr/>
            </p:nvSpPr>
            <p:spPr>
              <a:xfrm>
                <a:off x="1207832" y="4653136"/>
                <a:ext cx="5479709" cy="922176"/>
              </a:xfrm>
              <a:prstGeom prst="rect">
                <a:avLst/>
              </a:prstGeom>
              <a:blipFill>
                <a:blip r:embed="rId4"/>
                <a:stretch>
                  <a:fillRect/>
                </a:stretch>
              </a:blipFill>
            </p:spPr>
            <p:txBody>
              <a:bodyPr/>
              <a:lstStyle/>
              <a:p>
                <a:r>
                  <a:rPr lang="zh-CN" altLang="en-US">
                    <a:noFill/>
                  </a:rPr>
                  <a:t> </a:t>
                </a:r>
              </a:p>
            </p:txBody>
          </p:sp>
        </mc:Fallback>
      </mc:AlternateContent>
      <p:sp>
        <p:nvSpPr>
          <p:cNvPr id="9" name="椭圆形标注 8"/>
          <p:cNvSpPr/>
          <p:nvPr/>
        </p:nvSpPr>
        <p:spPr bwMode="auto">
          <a:xfrm>
            <a:off x="6012160" y="5575312"/>
            <a:ext cx="1476572" cy="734008"/>
          </a:xfrm>
          <a:prstGeom prst="wedgeEllipseCallout">
            <a:avLst>
              <a:gd name="adj1" fmla="val -54622"/>
              <a:gd name="adj2" fmla="val -37443"/>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dirty="0">
                <a:effectLst>
                  <a:outerShdw blurRad="38100" dist="38100" dir="2700000" algn="tl">
                    <a:srgbClr val="000000">
                      <a:alpha val="43137"/>
                    </a:srgbClr>
                  </a:outerShdw>
                </a:effectLst>
                <a:latin typeface="Arial" charset="0"/>
                <a:ea typeface="宋体" pitchFamily="2" charset="-122"/>
              </a:rPr>
              <a:t>路径约束</a:t>
            </a:r>
            <a:endParaRPr kumimoji="1" lang="zh-CN"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ea typeface="宋体" pitchFamily="2" charset="-122"/>
            </a:endParaRPr>
          </a:p>
        </p:txBody>
      </p:sp>
    </p:spTree>
    <p:extLst>
      <p:ext uri="{BB962C8B-B14F-4D97-AF65-F5344CB8AC3E}">
        <p14:creationId xmlns:p14="http://schemas.microsoft.com/office/powerpoint/2010/main" val="23382094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001000" cy="685800"/>
          </a:xfrm>
        </p:spPr>
        <p:txBody>
          <a:bodyPr/>
          <a:lstStyle/>
          <a:p>
            <a:r>
              <a:rPr lang="zh-CN" altLang="en-US" dirty="0"/>
              <a:t>相关学术论文</a:t>
            </a:r>
          </a:p>
        </p:txBody>
      </p:sp>
      <p:sp>
        <p:nvSpPr>
          <p:cNvPr id="5" name="内容占位符 2"/>
          <p:cNvSpPr>
            <a:spLocks noGrp="1"/>
          </p:cNvSpPr>
          <p:nvPr>
            <p:ph idx="1"/>
          </p:nvPr>
        </p:nvSpPr>
        <p:spPr>
          <a:xfrm>
            <a:off x="14536" y="660400"/>
            <a:ext cx="8856984" cy="4343400"/>
          </a:xfrm>
        </p:spPr>
        <p:txBody>
          <a:bodyPr/>
          <a:lstStyle/>
          <a:p>
            <a:pPr lvl="0">
              <a:buFont typeface="+mj-lt"/>
              <a:buAutoNum type="arabicPeriod"/>
            </a:pPr>
            <a:r>
              <a:rPr lang="en-US" altLang="zh-CN" sz="1600" dirty="0">
                <a:effectLst/>
              </a:rPr>
              <a:t>Kun Xie, Xin Wang, </a:t>
            </a:r>
            <a:r>
              <a:rPr lang="en-US" altLang="zh-CN" sz="1600" dirty="0" err="1">
                <a:effectLst/>
              </a:rPr>
              <a:t>Jigang</a:t>
            </a:r>
            <a:r>
              <a:rPr lang="en-US" altLang="zh-CN" sz="1600" dirty="0">
                <a:effectLst/>
              </a:rPr>
              <a:t> Wen, </a:t>
            </a:r>
            <a:r>
              <a:rPr lang="en-US" altLang="zh-CN" sz="1600" dirty="0" err="1">
                <a:effectLst/>
              </a:rPr>
              <a:t>Jiannong</a:t>
            </a:r>
            <a:r>
              <a:rPr lang="en-US" altLang="zh-CN" sz="1600" dirty="0">
                <a:effectLst/>
              </a:rPr>
              <a:t> Cao, "Cooperative Routing with Relay Assignment in Multi-radio </a:t>
            </a:r>
            <a:r>
              <a:rPr lang="en-US" altLang="zh-CN" sz="1600" dirty="0" err="1">
                <a:effectLst/>
              </a:rPr>
              <a:t>Multihop</a:t>
            </a:r>
            <a:r>
              <a:rPr lang="en-US" altLang="zh-CN" sz="1600" dirty="0">
                <a:effectLst/>
              </a:rPr>
              <a:t> Wireless Networks", </a:t>
            </a:r>
            <a:r>
              <a:rPr lang="en-US" altLang="zh-CN" sz="1600" dirty="0">
                <a:solidFill>
                  <a:srgbClr val="FF0000"/>
                </a:solidFill>
                <a:effectLst/>
              </a:rPr>
              <a:t>IEEE/ACM Transactions on Networking (TON)</a:t>
            </a:r>
            <a:r>
              <a:rPr lang="en-US" altLang="zh-CN" sz="1600" dirty="0">
                <a:effectLst/>
              </a:rPr>
              <a:t>, 2015(CCF A,SCI,DOI:10.1109/TNET.2015.2397035)</a:t>
            </a:r>
            <a:endParaRPr lang="zh-CN" altLang="zh-CN" sz="1600" dirty="0">
              <a:effectLst/>
            </a:endParaRPr>
          </a:p>
          <a:p>
            <a:pPr lvl="0">
              <a:buFont typeface="+mj-lt"/>
              <a:buAutoNum type="arabicPeriod"/>
            </a:pPr>
            <a:r>
              <a:rPr lang="en-US" altLang="zh-CN" sz="1600" dirty="0">
                <a:effectLst/>
              </a:rPr>
              <a:t>Kun Xie, Xin Wang, </a:t>
            </a:r>
            <a:r>
              <a:rPr lang="en-US" altLang="zh-CN" sz="1600" dirty="0" err="1">
                <a:effectLst/>
              </a:rPr>
              <a:t>Xueli</a:t>
            </a:r>
            <a:r>
              <a:rPr lang="en-US" altLang="zh-CN" sz="1600" dirty="0">
                <a:effectLst/>
              </a:rPr>
              <a:t> Liu, </a:t>
            </a:r>
            <a:r>
              <a:rPr lang="en-US" altLang="zh-CN" sz="1600" dirty="0" err="1">
                <a:effectLst/>
              </a:rPr>
              <a:t>Jigang</a:t>
            </a:r>
            <a:r>
              <a:rPr lang="en-US" altLang="zh-CN" sz="1600" dirty="0">
                <a:effectLst/>
              </a:rPr>
              <a:t> Wen, Jiannong Cao, Interference-aware Cooperative Communication in Multi-radio Multi-channel Wireless Networks, </a:t>
            </a:r>
            <a:r>
              <a:rPr lang="en-US" altLang="zh-CN" sz="1600" dirty="0">
                <a:solidFill>
                  <a:srgbClr val="FF0000"/>
                </a:solidFill>
                <a:effectLst/>
              </a:rPr>
              <a:t>IEEE Transactions on Computers</a:t>
            </a:r>
            <a:r>
              <a:rPr lang="en-US" altLang="zh-CN" sz="1600" dirty="0">
                <a:effectLst/>
              </a:rPr>
              <a:t>, 2015 (CCF A, SCI, DOI:10.1109/TC.2015.2448089)</a:t>
            </a:r>
          </a:p>
          <a:p>
            <a:pPr lvl="0">
              <a:buFont typeface="+mj-lt"/>
              <a:buAutoNum type="arabicPeriod"/>
            </a:pPr>
            <a:r>
              <a:rPr lang="en-US" altLang="zh-CN" sz="1600" dirty="0">
                <a:effectLst/>
              </a:rPr>
              <a:t>Kun Xie, Jiannong Cao, Xin Wang, </a:t>
            </a:r>
            <a:r>
              <a:rPr lang="en-US" altLang="zh-CN" sz="1600" dirty="0" err="1">
                <a:effectLst/>
              </a:rPr>
              <a:t>Jigang</a:t>
            </a:r>
            <a:r>
              <a:rPr lang="en-US" altLang="zh-CN" sz="1600" dirty="0">
                <a:effectLst/>
              </a:rPr>
              <a:t> Wen. Optimal Resource Allocation for Reliable and Energy Efficient Cooperative Communications</a:t>
            </a:r>
            <a:r>
              <a:rPr lang="en-US" altLang="zh-CN" sz="1600" dirty="0">
                <a:solidFill>
                  <a:srgbClr val="FF0000"/>
                </a:solidFill>
                <a:effectLst/>
              </a:rPr>
              <a:t>. IEEE Transactions on Wireless Communications</a:t>
            </a:r>
            <a:r>
              <a:rPr lang="en-US" altLang="zh-CN" sz="1600" dirty="0">
                <a:effectLst/>
              </a:rPr>
              <a:t>, 2013,12(10),4994-5007 (CCF B, SCI)</a:t>
            </a:r>
            <a:endParaRPr lang="zh-CN" altLang="zh-CN" sz="1600" dirty="0">
              <a:effectLst/>
            </a:endParaRPr>
          </a:p>
          <a:p>
            <a:pPr lvl="0">
              <a:buFont typeface="+mj-lt"/>
              <a:buAutoNum type="arabicPeriod"/>
            </a:pPr>
            <a:r>
              <a:rPr lang="en-US" altLang="zh-CN" sz="1600" dirty="0">
                <a:effectLst/>
              </a:rPr>
              <a:t>Kun Xie, Ling Wang, </a:t>
            </a:r>
            <a:r>
              <a:rPr lang="en-US" altLang="zh-CN" sz="1600" dirty="0" err="1">
                <a:effectLst/>
              </a:rPr>
              <a:t>Xueli</a:t>
            </a:r>
            <a:r>
              <a:rPr lang="en-US" altLang="zh-CN" sz="1600" dirty="0">
                <a:effectLst/>
              </a:rPr>
              <a:t> Liu, </a:t>
            </a:r>
            <a:r>
              <a:rPr lang="en-US" altLang="zh-CN" sz="1600" dirty="0" err="1">
                <a:effectLst/>
              </a:rPr>
              <a:t>Jigang</a:t>
            </a:r>
            <a:r>
              <a:rPr lang="en-US" altLang="zh-CN" sz="1600" dirty="0">
                <a:effectLst/>
              </a:rPr>
              <a:t> Wen, </a:t>
            </a:r>
            <a:r>
              <a:rPr lang="en-US" altLang="zh-CN" sz="1600" dirty="0" err="1">
                <a:effectLst/>
              </a:rPr>
              <a:t>Jiannong</a:t>
            </a:r>
            <a:r>
              <a:rPr lang="en-US" altLang="zh-CN" sz="1600" dirty="0">
                <a:effectLst/>
              </a:rPr>
              <a:t> Cao, Cooperative Routing with Relay Assignment in Multi-radio Multi-hop Wireless Networks, </a:t>
            </a:r>
            <a:r>
              <a:rPr lang="en-US" altLang="zh-CN" sz="1600" dirty="0">
                <a:solidFill>
                  <a:srgbClr val="FF0000"/>
                </a:solidFill>
                <a:effectLst/>
              </a:rPr>
              <a:t>IWQoS2014</a:t>
            </a:r>
            <a:r>
              <a:rPr lang="en-US" altLang="zh-CN" sz="1600" dirty="0">
                <a:effectLst/>
              </a:rPr>
              <a:t> (CCF B, acceptance ratio of 23.8%)</a:t>
            </a:r>
            <a:endParaRPr lang="zh-CN" altLang="zh-CN" sz="1600" dirty="0">
              <a:effectLst/>
            </a:endParaRPr>
          </a:p>
          <a:p>
            <a:pPr lvl="0">
              <a:buFont typeface="+mj-lt"/>
              <a:buAutoNum type="arabicPeriod"/>
            </a:pPr>
            <a:r>
              <a:rPr lang="en-US" altLang="zh-CN" sz="1600" dirty="0">
                <a:effectLst/>
              </a:rPr>
              <a:t>He </a:t>
            </a:r>
            <a:r>
              <a:rPr lang="en-US" altLang="zh-CN" sz="1600" dirty="0" err="1">
                <a:effectLst/>
              </a:rPr>
              <a:t>Shiming</a:t>
            </a:r>
            <a:r>
              <a:rPr lang="en-US" altLang="zh-CN" sz="1600" dirty="0">
                <a:effectLst/>
              </a:rPr>
              <a:t>, Zhang </a:t>
            </a:r>
            <a:r>
              <a:rPr lang="en-US" altLang="zh-CN" sz="1600" dirty="0" err="1">
                <a:effectLst/>
              </a:rPr>
              <a:t>Dafang</a:t>
            </a:r>
            <a:r>
              <a:rPr lang="en-US" altLang="zh-CN" sz="1600" dirty="0">
                <a:effectLst/>
              </a:rPr>
              <a:t>, Xie Kun, </a:t>
            </a:r>
            <a:r>
              <a:rPr lang="en-US" altLang="zh-CN" sz="1600" dirty="0" err="1">
                <a:effectLst/>
              </a:rPr>
              <a:t>Qiao</a:t>
            </a:r>
            <a:r>
              <a:rPr lang="en-US" altLang="zh-CN" sz="1600" dirty="0">
                <a:effectLst/>
              </a:rPr>
              <a:t> Hong, Zhang </a:t>
            </a:r>
            <a:r>
              <a:rPr lang="en-US" altLang="zh-CN" sz="1600" dirty="0" err="1">
                <a:effectLst/>
              </a:rPr>
              <a:t>ji</a:t>
            </a:r>
            <a:r>
              <a:rPr lang="en-US" altLang="zh-CN" sz="1600" dirty="0">
                <a:effectLst/>
              </a:rPr>
              <a:t>. Channel Aware Opportunistic Routing in Multi-radio Multi-channel Wireless Mesh Network. </a:t>
            </a:r>
            <a:r>
              <a:rPr lang="en-US" altLang="zh-CN" sz="1600" dirty="0">
                <a:solidFill>
                  <a:srgbClr val="FF0000"/>
                </a:solidFill>
                <a:effectLst/>
              </a:rPr>
              <a:t> Journal of Computer Science and Technology</a:t>
            </a:r>
            <a:r>
              <a:rPr lang="en-US" altLang="zh-CN" sz="1600" dirty="0">
                <a:effectLst/>
              </a:rPr>
              <a:t>, 2014, 29(3): 487-501 (SCI,CCF B</a:t>
            </a:r>
            <a:r>
              <a:rPr lang="zh-CN" altLang="zh-CN" sz="1600" dirty="0">
                <a:effectLst/>
              </a:rPr>
              <a:t>类</a:t>
            </a:r>
            <a:r>
              <a:rPr lang="en-US" altLang="zh-CN" sz="1600" dirty="0">
                <a:effectLst/>
              </a:rPr>
              <a:t>)</a:t>
            </a:r>
            <a:endParaRPr lang="zh-CN" altLang="zh-CN" sz="1600" dirty="0">
              <a:effectLst/>
            </a:endParaRPr>
          </a:p>
          <a:p>
            <a:pPr lvl="0">
              <a:buFont typeface="+mj-lt"/>
              <a:buAutoNum type="arabicPeriod"/>
            </a:pPr>
            <a:r>
              <a:rPr lang="en-US" altLang="zh-CN" sz="1600" dirty="0">
                <a:effectLst/>
              </a:rPr>
              <a:t>Hong </a:t>
            </a:r>
            <a:r>
              <a:rPr lang="en-US" altLang="zh-CN" sz="1600" dirty="0" err="1">
                <a:effectLst/>
              </a:rPr>
              <a:t>Qiao</a:t>
            </a:r>
            <a:r>
              <a:rPr lang="en-US" altLang="zh-CN" sz="1600" dirty="0">
                <a:effectLst/>
              </a:rPr>
              <a:t>, </a:t>
            </a:r>
            <a:r>
              <a:rPr lang="en-US" altLang="zh-CN" sz="1600" dirty="0" err="1">
                <a:effectLst/>
              </a:rPr>
              <a:t>Dafang</a:t>
            </a:r>
            <a:r>
              <a:rPr lang="en-US" altLang="zh-CN" sz="1600" dirty="0">
                <a:effectLst/>
              </a:rPr>
              <a:t> Zhang, Kun Xie, Ji Zhang, </a:t>
            </a:r>
            <a:r>
              <a:rPr lang="en-US" altLang="zh-CN" sz="1600" dirty="0" err="1">
                <a:effectLst/>
              </a:rPr>
              <a:t>Shiming</a:t>
            </a:r>
            <a:r>
              <a:rPr lang="en-US" altLang="zh-CN" sz="1600" dirty="0">
                <a:effectLst/>
              </a:rPr>
              <a:t> He, A Distributed Joint Cooperative Routing and Channel Assignment in Multi-radio Wireless Mesh Network, </a:t>
            </a:r>
            <a:r>
              <a:rPr lang="en-US" altLang="zh-CN" sz="1600" dirty="0">
                <a:solidFill>
                  <a:srgbClr val="FF0000"/>
                </a:solidFill>
                <a:effectLst/>
              </a:rPr>
              <a:t>ICA3PP 2015 </a:t>
            </a:r>
            <a:r>
              <a:rPr lang="en-US" altLang="zh-CN" sz="1600" dirty="0">
                <a:effectLst/>
              </a:rPr>
              <a:t>(CCF C)</a:t>
            </a:r>
            <a:endParaRPr lang="zh-CN" altLang="zh-CN" sz="1600" dirty="0">
              <a:effectLst/>
            </a:endParaRPr>
          </a:p>
          <a:p>
            <a:pPr lvl="0">
              <a:buFont typeface="+mj-lt"/>
              <a:buAutoNum type="arabicPeriod"/>
            </a:pPr>
            <a:r>
              <a:rPr lang="en-US" altLang="zh-CN" sz="1600" dirty="0">
                <a:effectLst/>
              </a:rPr>
              <a:t>Kun Xie*, Hui Li, Xin Wang, </a:t>
            </a:r>
            <a:r>
              <a:rPr lang="en-US" altLang="zh-CN" sz="1600" dirty="0" err="1">
                <a:effectLst/>
              </a:rPr>
              <a:t>Shiming</a:t>
            </a:r>
            <a:r>
              <a:rPr lang="en-US" altLang="zh-CN" sz="1600" dirty="0">
                <a:effectLst/>
              </a:rPr>
              <a:t> He, </a:t>
            </a:r>
            <a:r>
              <a:rPr lang="en-US" altLang="zh-CN" sz="1600" dirty="0" err="1">
                <a:effectLst/>
              </a:rPr>
              <a:t>Jigang</a:t>
            </a:r>
            <a:r>
              <a:rPr lang="en-US" altLang="zh-CN" sz="1600" dirty="0">
                <a:effectLst/>
              </a:rPr>
              <a:t> Wen, Mohsen </a:t>
            </a:r>
            <a:r>
              <a:rPr lang="en-US" altLang="zh-CN" sz="1600" dirty="0" err="1">
                <a:effectLst/>
              </a:rPr>
              <a:t>Guizani</a:t>
            </a:r>
            <a:r>
              <a:rPr lang="en-US" altLang="zh-CN" sz="1600" dirty="0">
                <a:effectLst/>
              </a:rPr>
              <a:t>. Routing and Channel Assignment in Wireless Cooperative Networks. </a:t>
            </a:r>
            <a:r>
              <a:rPr lang="en-US" altLang="zh-CN" sz="1600" dirty="0">
                <a:solidFill>
                  <a:srgbClr val="FF0000"/>
                </a:solidFill>
                <a:effectLst/>
              </a:rPr>
              <a:t>IWCMC 2014</a:t>
            </a:r>
            <a:r>
              <a:rPr lang="en-US" altLang="zh-CN" sz="1600" dirty="0">
                <a:effectLst/>
              </a:rPr>
              <a:t>(acceptance ratio of 34%)</a:t>
            </a:r>
            <a:endParaRPr lang="zh-CN" altLang="zh-CN" sz="1600" dirty="0">
              <a:effectLst/>
            </a:endParaRPr>
          </a:p>
          <a:p>
            <a:pPr lvl="0">
              <a:buFont typeface="+mj-lt"/>
              <a:buAutoNum type="arabicPeriod"/>
            </a:pPr>
            <a:r>
              <a:rPr lang="en-US" altLang="zh-CN" sz="1600" dirty="0">
                <a:effectLst/>
              </a:rPr>
              <a:t>Kun Xie, Ye Liu, </a:t>
            </a:r>
            <a:r>
              <a:rPr lang="en-US" altLang="zh-CN" sz="1600" dirty="0" err="1">
                <a:effectLst/>
              </a:rPr>
              <a:t>Jigang</a:t>
            </a:r>
            <a:r>
              <a:rPr lang="en-US" altLang="zh-CN" sz="1600" dirty="0">
                <a:effectLst/>
              </a:rPr>
              <a:t> Wen, </a:t>
            </a:r>
            <a:r>
              <a:rPr lang="en-US" altLang="zh-CN" sz="1600" dirty="0" err="1">
                <a:effectLst/>
              </a:rPr>
              <a:t>Shiming</a:t>
            </a:r>
            <a:r>
              <a:rPr lang="en-US" altLang="zh-CN" sz="1600" dirty="0">
                <a:effectLst/>
              </a:rPr>
              <a:t> He. CVMIMOR: Cooperative Virtual MIMO Routing in Wireless Networks. </a:t>
            </a:r>
            <a:r>
              <a:rPr lang="en-US" altLang="zh-CN" sz="1600" dirty="0">
                <a:solidFill>
                  <a:srgbClr val="FF0000"/>
                </a:solidFill>
                <a:effectLst/>
              </a:rPr>
              <a:t>International Journal of Wireless and Mobile Computing</a:t>
            </a:r>
            <a:r>
              <a:rPr lang="en-US" altLang="zh-CN" sz="1600" dirty="0">
                <a:effectLst/>
              </a:rPr>
              <a:t>, 2014,7(2),171-179</a:t>
            </a:r>
            <a:endParaRPr lang="zh-CN" altLang="zh-CN" sz="1600" dirty="0">
              <a:effectLst/>
            </a:endParaRPr>
          </a:p>
          <a:p>
            <a:pPr>
              <a:buFont typeface="+mj-lt"/>
              <a:buAutoNum type="arabicPeriod"/>
            </a:pPr>
            <a:r>
              <a:rPr lang="zh-CN" altLang="zh-CN" sz="1600" dirty="0">
                <a:effectLst/>
              </a:rPr>
              <a:t>谢鲲</a:t>
            </a:r>
            <a:r>
              <a:rPr lang="en-US" altLang="zh-CN" sz="1600" dirty="0">
                <a:effectLst/>
              </a:rPr>
              <a:t>,</a:t>
            </a:r>
            <a:r>
              <a:rPr lang="zh-CN" altLang="zh-CN" sz="1600" dirty="0">
                <a:effectLst/>
              </a:rPr>
              <a:t>段申琳</a:t>
            </a:r>
            <a:r>
              <a:rPr lang="en-US" altLang="zh-CN" sz="1600" dirty="0">
                <a:effectLst/>
              </a:rPr>
              <a:t>,</a:t>
            </a:r>
            <a:r>
              <a:rPr lang="zh-CN" altLang="zh-CN" sz="1600" dirty="0">
                <a:effectLst/>
              </a:rPr>
              <a:t>文吉刚</a:t>
            </a:r>
            <a:r>
              <a:rPr lang="en-US" altLang="zh-CN" sz="1600" dirty="0">
                <a:effectLst/>
              </a:rPr>
              <a:t>,</a:t>
            </a:r>
            <a:r>
              <a:rPr lang="zh-CN" altLang="zh-CN" sz="1600" dirty="0">
                <a:effectLst/>
              </a:rPr>
              <a:t>何施茗</a:t>
            </a:r>
            <a:r>
              <a:rPr lang="en-US" altLang="zh-CN" sz="1600" dirty="0">
                <a:effectLst/>
              </a:rPr>
              <a:t>.</a:t>
            </a:r>
            <a:r>
              <a:rPr lang="zh-CN" altLang="zh-CN" sz="1600" dirty="0">
                <a:effectLst/>
              </a:rPr>
              <a:t>基于博弈的协作路由算法</a:t>
            </a:r>
            <a:r>
              <a:rPr lang="en-US" altLang="zh-CN" sz="1600" dirty="0">
                <a:effectLst/>
              </a:rPr>
              <a:t>,</a:t>
            </a:r>
            <a:r>
              <a:rPr lang="zh-CN" altLang="zh-CN" sz="1600" dirty="0">
                <a:solidFill>
                  <a:srgbClr val="FF0000"/>
                </a:solidFill>
                <a:effectLst/>
              </a:rPr>
              <a:t>通信学报</a:t>
            </a:r>
            <a:r>
              <a:rPr lang="en-US" altLang="zh-CN" sz="1600" dirty="0">
                <a:effectLst/>
              </a:rPr>
              <a:t>, 2013, 34(z1):44-57(</a:t>
            </a:r>
            <a:r>
              <a:rPr lang="zh-CN" altLang="zh-CN" sz="1600" dirty="0">
                <a:effectLst/>
              </a:rPr>
              <a:t>学科国内重点期刊</a:t>
            </a:r>
            <a:r>
              <a:rPr lang="en-US" altLang="zh-CN" sz="1600" dirty="0">
                <a:effectLst/>
              </a:rPr>
              <a:t>)</a:t>
            </a:r>
            <a:endParaRPr lang="zh-CN" altLang="en-US" sz="1000" dirty="0"/>
          </a:p>
        </p:txBody>
      </p:sp>
    </p:spTree>
    <p:extLst>
      <p:ext uri="{BB962C8B-B14F-4D97-AF65-F5344CB8AC3E}">
        <p14:creationId xmlns:p14="http://schemas.microsoft.com/office/powerpoint/2010/main" val="13233946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001000" cy="685800"/>
          </a:xfrm>
        </p:spPr>
        <p:txBody>
          <a:bodyPr/>
          <a:lstStyle/>
          <a:p>
            <a:r>
              <a:rPr lang="zh-CN" altLang="en-US" sz="3600" dirty="0"/>
              <a:t>相关学术论文</a:t>
            </a:r>
          </a:p>
        </p:txBody>
      </p:sp>
      <p:sp>
        <p:nvSpPr>
          <p:cNvPr id="5" name="内容占位符 2"/>
          <p:cNvSpPr>
            <a:spLocks noGrp="1"/>
          </p:cNvSpPr>
          <p:nvPr>
            <p:ph idx="1"/>
          </p:nvPr>
        </p:nvSpPr>
        <p:spPr>
          <a:xfrm>
            <a:off x="0" y="764704"/>
            <a:ext cx="8856984" cy="4343400"/>
          </a:xfrm>
        </p:spPr>
        <p:txBody>
          <a:bodyPr/>
          <a:lstStyle/>
          <a:p>
            <a:pPr lvl="0">
              <a:buFont typeface="+mj-lt"/>
              <a:buAutoNum type="arabicPeriod" startAt="10"/>
            </a:pPr>
            <a:r>
              <a:rPr lang="zh-CN" altLang="en-US" sz="1400" dirty="0">
                <a:effectLst/>
              </a:rPr>
              <a:t>乔宏，张大方，谢鲲，何施茗，张继</a:t>
            </a:r>
            <a:r>
              <a:rPr lang="en-US" altLang="zh-CN" sz="1400" dirty="0">
                <a:effectLst/>
              </a:rPr>
              <a:t>.</a:t>
            </a:r>
            <a:r>
              <a:rPr lang="zh-CN" altLang="en-US" sz="1400" dirty="0">
                <a:effectLst/>
              </a:rPr>
              <a:t>分布式多网关无线</a:t>
            </a:r>
            <a:r>
              <a:rPr lang="en-US" altLang="zh-CN" sz="1400" dirty="0">
                <a:effectLst/>
              </a:rPr>
              <a:t>mesh</a:t>
            </a:r>
            <a:r>
              <a:rPr lang="zh-CN" altLang="en-US" sz="1400" dirty="0">
                <a:effectLst/>
              </a:rPr>
              <a:t>网公平协作路由算法</a:t>
            </a:r>
            <a:r>
              <a:rPr lang="en-US" altLang="zh-CN" sz="1400" dirty="0">
                <a:effectLst/>
              </a:rPr>
              <a:t>.</a:t>
            </a:r>
            <a:r>
              <a:rPr lang="zh-CN" altLang="en-US" sz="1400" dirty="0">
                <a:solidFill>
                  <a:srgbClr val="FF0000"/>
                </a:solidFill>
                <a:effectLst/>
              </a:rPr>
              <a:t>通信学报</a:t>
            </a:r>
            <a:r>
              <a:rPr lang="en-US" altLang="zh-CN" sz="1400" dirty="0">
                <a:effectLst/>
              </a:rPr>
              <a:t>.2015,36(2):1~11(</a:t>
            </a:r>
            <a:r>
              <a:rPr lang="zh-CN" altLang="en-US" sz="1400" dirty="0">
                <a:effectLst/>
              </a:rPr>
              <a:t>学科国内重点期刊</a:t>
            </a:r>
            <a:r>
              <a:rPr lang="en-US" altLang="zh-CN" sz="1400" dirty="0">
                <a:effectLst/>
              </a:rPr>
              <a:t>)</a:t>
            </a:r>
          </a:p>
          <a:p>
            <a:pPr lvl="0">
              <a:buFont typeface="+mj-lt"/>
              <a:buAutoNum type="arabicPeriod" startAt="10"/>
            </a:pPr>
            <a:r>
              <a:rPr lang="en-US" altLang="zh-CN" sz="1400" dirty="0" err="1">
                <a:effectLst/>
              </a:rPr>
              <a:t>Shiming</a:t>
            </a:r>
            <a:r>
              <a:rPr lang="en-US" altLang="zh-CN" sz="1400" dirty="0">
                <a:effectLst/>
              </a:rPr>
              <a:t> He, </a:t>
            </a:r>
            <a:r>
              <a:rPr lang="en-US" altLang="zh-CN" sz="1400" dirty="0" err="1">
                <a:effectLst/>
              </a:rPr>
              <a:t>Dafang</a:t>
            </a:r>
            <a:r>
              <a:rPr lang="en-US" altLang="zh-CN" sz="1400" dirty="0">
                <a:effectLst/>
              </a:rPr>
              <a:t> Zhang, Kun Xie, Ji Zhang, Hong </a:t>
            </a:r>
            <a:r>
              <a:rPr lang="en-US" altLang="zh-CN" sz="1400" dirty="0" err="1">
                <a:effectLst/>
              </a:rPr>
              <a:t>Qiao</a:t>
            </a:r>
            <a:r>
              <a:rPr lang="en-US" altLang="zh-CN" sz="1400" dirty="0">
                <a:effectLst/>
              </a:rPr>
              <a:t>. Opportunistic Routing for Multiple Multicast flows in Wireless Mesh Networks. </a:t>
            </a:r>
            <a:r>
              <a:rPr lang="en-US" altLang="zh-CN" sz="1400" dirty="0">
                <a:solidFill>
                  <a:srgbClr val="FF0000"/>
                </a:solidFill>
                <a:effectLst/>
              </a:rPr>
              <a:t>International Journal of Wireless and Mobile Computing</a:t>
            </a:r>
            <a:r>
              <a:rPr lang="en-US" altLang="zh-CN" sz="1400" dirty="0">
                <a:effectLst/>
              </a:rPr>
              <a:t>, 2014,17(1),84-92</a:t>
            </a:r>
            <a:endParaRPr lang="zh-CN" altLang="zh-CN" sz="1400" dirty="0">
              <a:effectLst/>
            </a:endParaRPr>
          </a:p>
          <a:p>
            <a:pPr lvl="0">
              <a:buFont typeface="+mj-lt"/>
              <a:buAutoNum type="arabicPeriod" startAt="10"/>
            </a:pPr>
            <a:r>
              <a:rPr lang="en-US" altLang="zh-CN" sz="1400" dirty="0" err="1">
                <a:effectLst/>
              </a:rPr>
              <a:t>Shiming</a:t>
            </a:r>
            <a:r>
              <a:rPr lang="en-US" altLang="zh-CN" sz="1400" dirty="0">
                <a:effectLst/>
              </a:rPr>
              <a:t> He, </a:t>
            </a:r>
            <a:r>
              <a:rPr lang="en-US" altLang="zh-CN" sz="1400" dirty="0" err="1">
                <a:effectLst/>
              </a:rPr>
              <a:t>Dafang</a:t>
            </a:r>
            <a:r>
              <a:rPr lang="en-US" altLang="zh-CN" sz="1400" dirty="0">
                <a:effectLst/>
              </a:rPr>
              <a:t> Zhang, Kun Xie, Ji Zhang, Hong </a:t>
            </a:r>
            <a:r>
              <a:rPr lang="en-US" altLang="zh-CN" sz="1400" dirty="0" err="1">
                <a:effectLst/>
              </a:rPr>
              <a:t>Qiao</a:t>
            </a:r>
            <a:r>
              <a:rPr lang="en-US" altLang="zh-CN" sz="1400" dirty="0">
                <a:effectLst/>
              </a:rPr>
              <a:t>. JORCA: Joint Opportunistic Routing and Channel Assignment. </a:t>
            </a:r>
            <a:r>
              <a:rPr lang="en-US" altLang="zh-CN" sz="1400" dirty="0">
                <a:solidFill>
                  <a:srgbClr val="FF0000"/>
                </a:solidFill>
                <a:effectLst/>
              </a:rPr>
              <a:t>International Journal of Embedded Systems</a:t>
            </a:r>
            <a:r>
              <a:rPr lang="en-US" altLang="zh-CN" sz="1400" dirty="0">
                <a:effectLst/>
              </a:rPr>
              <a:t>, 2014,6( 2/3): 148-158</a:t>
            </a:r>
            <a:endParaRPr lang="zh-CN" altLang="zh-CN" sz="1400" dirty="0">
              <a:effectLst/>
            </a:endParaRPr>
          </a:p>
          <a:p>
            <a:pPr lvl="0">
              <a:buFont typeface="+mj-lt"/>
              <a:buAutoNum type="arabicPeriod" startAt="10"/>
            </a:pPr>
            <a:r>
              <a:rPr lang="zh-CN" altLang="zh-CN" sz="1400" dirty="0">
                <a:effectLst/>
              </a:rPr>
              <a:t>何施茗</a:t>
            </a:r>
            <a:r>
              <a:rPr lang="en-US" altLang="zh-CN" sz="1400" dirty="0">
                <a:effectLst/>
              </a:rPr>
              <a:t>,</a:t>
            </a:r>
            <a:r>
              <a:rPr lang="zh-CN" altLang="zh-CN" sz="1400" dirty="0">
                <a:effectLst/>
              </a:rPr>
              <a:t>张大方</a:t>
            </a:r>
            <a:r>
              <a:rPr lang="en-US" altLang="zh-CN" sz="1400" dirty="0">
                <a:effectLst/>
              </a:rPr>
              <a:t>,</a:t>
            </a:r>
            <a:r>
              <a:rPr lang="zh-CN" altLang="zh-CN" sz="1400" dirty="0">
                <a:effectLst/>
              </a:rPr>
              <a:t>谢鲲</a:t>
            </a:r>
            <a:r>
              <a:rPr lang="en-US" altLang="zh-CN" sz="1400" dirty="0">
                <a:effectLst/>
              </a:rPr>
              <a:t>,</a:t>
            </a:r>
            <a:r>
              <a:rPr lang="zh-CN" altLang="zh-CN" sz="1400" dirty="0">
                <a:effectLst/>
              </a:rPr>
              <a:t>张继</a:t>
            </a:r>
            <a:r>
              <a:rPr lang="en-US" altLang="zh-CN" sz="1400" dirty="0">
                <a:effectLst/>
              </a:rPr>
              <a:t>,</a:t>
            </a:r>
            <a:r>
              <a:rPr lang="zh-CN" altLang="zh-CN" sz="1400" dirty="0">
                <a:effectLst/>
              </a:rPr>
              <a:t>乔宏</a:t>
            </a:r>
            <a:r>
              <a:rPr lang="en-US" altLang="zh-CN" sz="1400" dirty="0">
                <a:effectLst/>
              </a:rPr>
              <a:t>.</a:t>
            </a:r>
            <a:r>
              <a:rPr lang="zh-CN" altLang="zh-CN" sz="1400" dirty="0">
                <a:effectLst/>
              </a:rPr>
              <a:t>多并发流无线网状网中的机会路由算法</a:t>
            </a:r>
            <a:r>
              <a:rPr lang="en-US" altLang="zh-CN" sz="1400" dirty="0">
                <a:effectLst/>
              </a:rPr>
              <a:t>. </a:t>
            </a:r>
            <a:r>
              <a:rPr lang="zh-CN" altLang="zh-CN" sz="1400" dirty="0">
                <a:solidFill>
                  <a:srgbClr val="FF0000"/>
                </a:solidFill>
                <a:effectLst/>
              </a:rPr>
              <a:t>电子学报</a:t>
            </a:r>
            <a:r>
              <a:rPr lang="en-US" altLang="zh-CN" sz="1400" dirty="0">
                <a:effectLst/>
              </a:rPr>
              <a:t>. 2014,42(5):1004-1008 (</a:t>
            </a:r>
            <a:r>
              <a:rPr lang="zh-CN" altLang="zh-CN" sz="1400" dirty="0">
                <a:effectLst/>
              </a:rPr>
              <a:t>学科国内重点期刊</a:t>
            </a:r>
            <a:r>
              <a:rPr lang="en-US" altLang="zh-CN" sz="1400" dirty="0">
                <a:effectLst/>
              </a:rPr>
              <a:t>)</a:t>
            </a:r>
            <a:endParaRPr lang="zh-CN" altLang="zh-CN" sz="1400" dirty="0">
              <a:effectLst/>
            </a:endParaRPr>
          </a:p>
          <a:p>
            <a:pPr lvl="0">
              <a:buFont typeface="+mj-lt"/>
              <a:buAutoNum type="arabicPeriod" startAt="10"/>
            </a:pPr>
            <a:r>
              <a:rPr lang="en-US" altLang="zh-CN" sz="1400" dirty="0" err="1">
                <a:effectLst/>
              </a:rPr>
              <a:t>Shiming</a:t>
            </a:r>
            <a:r>
              <a:rPr lang="en-US" altLang="zh-CN" sz="1400" dirty="0">
                <a:effectLst/>
              </a:rPr>
              <a:t> He, </a:t>
            </a:r>
            <a:r>
              <a:rPr lang="en-US" altLang="zh-CN" sz="1400" dirty="0" err="1">
                <a:effectLst/>
              </a:rPr>
              <a:t>Dafang</a:t>
            </a:r>
            <a:r>
              <a:rPr lang="en-US" altLang="zh-CN" sz="1400" dirty="0">
                <a:effectLst/>
              </a:rPr>
              <a:t> Zhang, Kun Xie, Ji Zhang, Hong </a:t>
            </a:r>
            <a:r>
              <a:rPr lang="en-US" altLang="zh-CN" sz="1400" dirty="0" err="1">
                <a:effectLst/>
              </a:rPr>
              <a:t>Qiao</a:t>
            </a:r>
            <a:r>
              <a:rPr lang="en-US" altLang="zh-CN" sz="1400" dirty="0">
                <a:effectLst/>
              </a:rPr>
              <a:t>. Joint Opportunistic Routing Selection and Channel Assignment in multi-radio multi-channel WMNs.  </a:t>
            </a:r>
            <a:r>
              <a:rPr lang="en-US" altLang="zh-CN" sz="1400" dirty="0">
                <a:solidFill>
                  <a:srgbClr val="FF0000"/>
                </a:solidFill>
                <a:effectLst/>
              </a:rPr>
              <a:t>EUC-2013</a:t>
            </a:r>
            <a:endParaRPr lang="zh-CN" altLang="zh-CN" sz="1400" dirty="0">
              <a:solidFill>
                <a:srgbClr val="FF0000"/>
              </a:solidFill>
              <a:effectLst/>
            </a:endParaRPr>
          </a:p>
          <a:p>
            <a:pPr lvl="0">
              <a:buFont typeface="+mj-lt"/>
              <a:buAutoNum type="arabicPeriod" startAt="10"/>
            </a:pPr>
            <a:r>
              <a:rPr lang="en-US" altLang="zh-CN" sz="1400" dirty="0" err="1">
                <a:effectLst/>
              </a:rPr>
              <a:t>Shiming</a:t>
            </a:r>
            <a:r>
              <a:rPr lang="en-US" altLang="zh-CN" sz="1400" dirty="0">
                <a:effectLst/>
              </a:rPr>
              <a:t> He, </a:t>
            </a:r>
            <a:r>
              <a:rPr lang="en-US" altLang="zh-CN" sz="1400" dirty="0" err="1">
                <a:effectLst/>
              </a:rPr>
              <a:t>Dafang</a:t>
            </a:r>
            <a:r>
              <a:rPr lang="en-US" altLang="zh-CN" sz="1400" dirty="0">
                <a:effectLst/>
              </a:rPr>
              <a:t> Zhang, Kun Xie, </a:t>
            </a:r>
            <a:r>
              <a:rPr lang="en-US" altLang="zh-CN" sz="1400" dirty="0" err="1">
                <a:effectLst/>
              </a:rPr>
              <a:t>Xiaan</a:t>
            </a:r>
            <a:r>
              <a:rPr lang="en-US" altLang="zh-CN" sz="1400" dirty="0">
                <a:effectLst/>
              </a:rPr>
              <a:t> Bi, Hong </a:t>
            </a:r>
            <a:r>
              <a:rPr lang="en-US" altLang="zh-CN" sz="1400" dirty="0" err="1">
                <a:effectLst/>
              </a:rPr>
              <a:t>Qiao</a:t>
            </a:r>
            <a:r>
              <a:rPr lang="en-US" altLang="zh-CN" sz="1400" dirty="0">
                <a:effectLst/>
              </a:rPr>
              <a:t>, </a:t>
            </a:r>
            <a:r>
              <a:rPr lang="en-US" altLang="zh-CN" sz="1400" dirty="0" err="1">
                <a:effectLst/>
              </a:rPr>
              <a:t>ji</a:t>
            </a:r>
            <a:r>
              <a:rPr lang="en-US" altLang="zh-CN" sz="1400" dirty="0">
                <a:effectLst/>
              </a:rPr>
              <a:t> Zhang, and Bin </a:t>
            </a:r>
            <a:r>
              <a:rPr lang="en-US" altLang="zh-CN" sz="1400" dirty="0" err="1">
                <a:effectLst/>
              </a:rPr>
              <a:t>Zeng.A</a:t>
            </a:r>
            <a:r>
              <a:rPr lang="en-US" altLang="zh-CN" sz="1400" dirty="0">
                <a:effectLst/>
              </a:rPr>
              <a:t> Candidate Forwarder Set based Channel Assignment for opportunistic routing in Multi-Radio Wireless Mesh Networks. </a:t>
            </a:r>
            <a:r>
              <a:rPr lang="en-US" altLang="zh-CN" sz="1400" dirty="0">
                <a:solidFill>
                  <a:srgbClr val="FF0000"/>
                </a:solidFill>
                <a:effectLst/>
              </a:rPr>
              <a:t>CWSN2012</a:t>
            </a:r>
            <a:endParaRPr lang="zh-CN" altLang="zh-CN" sz="1400" dirty="0">
              <a:effectLst/>
            </a:endParaRPr>
          </a:p>
          <a:p>
            <a:pPr lvl="0">
              <a:buFont typeface="+mj-lt"/>
              <a:buAutoNum type="arabicPeriod" startAt="10"/>
            </a:pPr>
            <a:r>
              <a:rPr lang="en-US" altLang="zh-CN" sz="1400" dirty="0" err="1">
                <a:effectLst/>
              </a:rPr>
              <a:t>Shiming</a:t>
            </a:r>
            <a:r>
              <a:rPr lang="en-US" altLang="zh-CN" sz="1400" dirty="0">
                <a:effectLst/>
              </a:rPr>
              <a:t> He, </a:t>
            </a:r>
            <a:r>
              <a:rPr lang="en-US" altLang="zh-CN" sz="1400" dirty="0" err="1">
                <a:effectLst/>
              </a:rPr>
              <a:t>Dafang</a:t>
            </a:r>
            <a:r>
              <a:rPr lang="en-US" altLang="zh-CN" sz="1400" dirty="0">
                <a:effectLst/>
              </a:rPr>
              <a:t> Zhang, Kun Xie, Hong </a:t>
            </a:r>
            <a:r>
              <a:rPr lang="en-US" altLang="zh-CN" sz="1400" dirty="0" err="1">
                <a:effectLst/>
              </a:rPr>
              <a:t>Qiao</a:t>
            </a:r>
            <a:r>
              <a:rPr lang="en-US" altLang="zh-CN" sz="1400" dirty="0">
                <a:effectLst/>
              </a:rPr>
              <a:t> and Ji Zhang. A Distributed Low-complexity Channel Assignment for Opportunistic Routing. </a:t>
            </a:r>
            <a:r>
              <a:rPr lang="en-US" altLang="zh-CN" sz="1400" dirty="0">
                <a:solidFill>
                  <a:srgbClr val="FF0000"/>
                </a:solidFill>
                <a:effectLst/>
              </a:rPr>
              <a:t>China Communications</a:t>
            </a:r>
            <a:r>
              <a:rPr lang="en-US" altLang="zh-CN" sz="1400" dirty="0">
                <a:effectLst/>
              </a:rPr>
              <a:t>. 2012.11,9-22 (SCI)</a:t>
            </a:r>
            <a:endParaRPr lang="zh-CN" altLang="zh-CN" sz="1400" dirty="0">
              <a:effectLst/>
            </a:endParaRPr>
          </a:p>
          <a:p>
            <a:pPr lvl="0">
              <a:buFont typeface="+mj-lt"/>
              <a:buAutoNum type="arabicPeriod" startAt="10"/>
            </a:pPr>
            <a:r>
              <a:rPr lang="en-US" altLang="zh-CN" sz="1400" dirty="0">
                <a:effectLst/>
              </a:rPr>
              <a:t>Ji Zhang, </a:t>
            </a:r>
            <a:r>
              <a:rPr lang="en-US" altLang="zh-CN" sz="1400" dirty="0" err="1">
                <a:effectLst/>
              </a:rPr>
              <a:t>Dafang</a:t>
            </a:r>
            <a:r>
              <a:rPr lang="en-US" altLang="zh-CN" sz="1400" dirty="0">
                <a:effectLst/>
              </a:rPr>
              <a:t> Zhang, Kun Xie, </a:t>
            </a:r>
            <a:r>
              <a:rPr lang="en-US" altLang="zh-CN" sz="1400" dirty="0" err="1">
                <a:effectLst/>
              </a:rPr>
              <a:t>Shiming</a:t>
            </a:r>
            <a:r>
              <a:rPr lang="en-US" altLang="zh-CN" sz="1400" dirty="0">
                <a:effectLst/>
              </a:rPr>
              <a:t> He, Hong </a:t>
            </a:r>
            <a:r>
              <a:rPr lang="en-US" altLang="zh-CN" sz="1400" dirty="0" err="1">
                <a:effectLst/>
              </a:rPr>
              <a:t>Qiao</a:t>
            </a:r>
            <a:r>
              <a:rPr lang="en-US" altLang="zh-CN" sz="1400" dirty="0">
                <a:effectLst/>
              </a:rPr>
              <a:t>, and </a:t>
            </a:r>
            <a:r>
              <a:rPr lang="en-US" altLang="zh-CN" sz="1400" dirty="0" err="1">
                <a:effectLst/>
              </a:rPr>
              <a:t>BinZeng</a:t>
            </a:r>
            <a:r>
              <a:rPr lang="en-US" altLang="zh-CN" sz="1400" dirty="0">
                <a:effectLst/>
              </a:rPr>
              <a:t>. A Cooperative Routing Algorithm for Maximizing Network Lifetime. </a:t>
            </a:r>
            <a:r>
              <a:rPr lang="en-US" altLang="zh-CN" sz="1400" dirty="0">
                <a:solidFill>
                  <a:srgbClr val="FF0000"/>
                </a:solidFill>
                <a:effectLst/>
              </a:rPr>
              <a:t>CWSN2012</a:t>
            </a:r>
            <a:endParaRPr lang="zh-CN" altLang="zh-CN" sz="1400" dirty="0">
              <a:effectLst/>
            </a:endParaRPr>
          </a:p>
          <a:p>
            <a:pPr>
              <a:buFont typeface="+mj-lt"/>
              <a:buAutoNum type="arabicPeriod" startAt="10"/>
            </a:pPr>
            <a:r>
              <a:rPr lang="en-US" altLang="zh-CN" sz="1400" dirty="0">
                <a:effectLst/>
              </a:rPr>
              <a:t>He </a:t>
            </a:r>
            <a:r>
              <a:rPr lang="en-US" altLang="zh-CN" sz="1400" dirty="0" err="1">
                <a:effectLst/>
              </a:rPr>
              <a:t>Shiming</a:t>
            </a:r>
            <a:r>
              <a:rPr lang="en-US" altLang="zh-CN" sz="1400" dirty="0">
                <a:effectLst/>
              </a:rPr>
              <a:t>, Zhang </a:t>
            </a:r>
            <a:r>
              <a:rPr lang="en-US" altLang="zh-CN" sz="1400" dirty="0" err="1">
                <a:effectLst/>
              </a:rPr>
              <a:t>Dafang</a:t>
            </a:r>
            <a:r>
              <a:rPr lang="en-US" altLang="zh-CN" sz="1400" dirty="0">
                <a:effectLst/>
              </a:rPr>
              <a:t>, Xie Kun, </a:t>
            </a:r>
            <a:r>
              <a:rPr lang="en-US" altLang="zh-CN" sz="1400" dirty="0" err="1">
                <a:effectLst/>
              </a:rPr>
              <a:t>Qiao</a:t>
            </a:r>
            <a:r>
              <a:rPr lang="en-US" altLang="zh-CN" sz="1400" dirty="0">
                <a:effectLst/>
              </a:rPr>
              <a:t> Hong, Zhang </a:t>
            </a:r>
            <a:r>
              <a:rPr lang="en-US" altLang="zh-CN" sz="1400" dirty="0" err="1">
                <a:effectLst/>
              </a:rPr>
              <a:t>ji</a:t>
            </a:r>
            <a:r>
              <a:rPr lang="en-US" altLang="zh-CN" sz="1400" dirty="0">
                <a:effectLst/>
              </a:rPr>
              <a:t>. "A Simple Channel Assignment for Opportunistic Routing in Multi-Radio Multi-Channel Wireless Mesh Networks". </a:t>
            </a:r>
            <a:r>
              <a:rPr lang="en-US" altLang="zh-CN" sz="1400" dirty="0">
                <a:solidFill>
                  <a:srgbClr val="FF0000"/>
                </a:solidFill>
                <a:effectLst/>
              </a:rPr>
              <a:t>MSN 2011</a:t>
            </a:r>
          </a:p>
          <a:p>
            <a:pPr>
              <a:buFont typeface="+mj-lt"/>
              <a:buAutoNum type="arabicPeriod" startAt="10"/>
            </a:pPr>
            <a:r>
              <a:rPr lang="zh-CN" altLang="en-US" sz="1400" dirty="0">
                <a:effectLst/>
              </a:rPr>
              <a:t>乔宏</a:t>
            </a:r>
            <a:r>
              <a:rPr lang="en-US" altLang="zh-CN" sz="1400" dirty="0">
                <a:effectLst/>
              </a:rPr>
              <a:t>,</a:t>
            </a:r>
            <a:r>
              <a:rPr lang="zh-CN" altLang="en-US" sz="1400" dirty="0">
                <a:effectLst/>
              </a:rPr>
              <a:t>张大方*</a:t>
            </a:r>
            <a:r>
              <a:rPr lang="en-US" altLang="zh-CN" sz="1400" dirty="0">
                <a:effectLst/>
              </a:rPr>
              <a:t>,</a:t>
            </a:r>
            <a:r>
              <a:rPr lang="zh-CN" altLang="en-US" sz="1400" dirty="0">
                <a:effectLst/>
              </a:rPr>
              <a:t>谢鲲</a:t>
            </a:r>
            <a:r>
              <a:rPr lang="en-US" altLang="zh-CN" sz="1400" dirty="0">
                <a:effectLst/>
              </a:rPr>
              <a:t>,</a:t>
            </a:r>
            <a:r>
              <a:rPr lang="zh-CN" altLang="en-US" sz="1400" dirty="0">
                <a:effectLst/>
              </a:rPr>
              <a:t>何施茗</a:t>
            </a:r>
            <a:r>
              <a:rPr lang="en-US" altLang="zh-CN" sz="1400" dirty="0">
                <a:effectLst/>
              </a:rPr>
              <a:t>,</a:t>
            </a:r>
            <a:r>
              <a:rPr lang="zh-CN" altLang="en-US" sz="1400" dirty="0">
                <a:effectLst/>
              </a:rPr>
              <a:t>张继</a:t>
            </a:r>
            <a:r>
              <a:rPr lang="en-US" altLang="zh-CN" sz="1400" dirty="0">
                <a:effectLst/>
              </a:rPr>
              <a:t>.</a:t>
            </a:r>
            <a:r>
              <a:rPr lang="zh-CN" altLang="en-US" sz="1400" dirty="0">
                <a:effectLst/>
              </a:rPr>
              <a:t>多射频无线</a:t>
            </a:r>
            <a:r>
              <a:rPr lang="en-US" altLang="zh-CN" sz="1400" dirty="0">
                <a:effectLst/>
              </a:rPr>
              <a:t>mesh</a:t>
            </a:r>
            <a:r>
              <a:rPr lang="zh-CN" altLang="en-US" sz="1400" dirty="0">
                <a:effectLst/>
              </a:rPr>
              <a:t>网中的联合协作路由与信道分配算法</a:t>
            </a:r>
            <a:r>
              <a:rPr lang="en-US" altLang="zh-CN" sz="1400" dirty="0">
                <a:effectLst/>
              </a:rPr>
              <a:t>,</a:t>
            </a:r>
            <a:r>
              <a:rPr lang="zh-CN" altLang="en-US" sz="1400" dirty="0">
                <a:solidFill>
                  <a:srgbClr val="FF0000"/>
                </a:solidFill>
                <a:effectLst/>
              </a:rPr>
              <a:t>电子学报</a:t>
            </a:r>
            <a:r>
              <a:rPr lang="zh-CN" altLang="en-US" sz="1400" dirty="0">
                <a:effectLst/>
              </a:rPr>
              <a:t>，已录用</a:t>
            </a:r>
            <a:r>
              <a:rPr lang="en-US" altLang="zh-CN" sz="1400" dirty="0">
                <a:effectLst/>
              </a:rPr>
              <a:t>(</a:t>
            </a:r>
            <a:r>
              <a:rPr lang="zh-CN" altLang="en-US" sz="1400" dirty="0">
                <a:effectLst/>
              </a:rPr>
              <a:t>学科国内重点期刊</a:t>
            </a:r>
            <a:r>
              <a:rPr lang="en-US" altLang="zh-CN" sz="1400" dirty="0">
                <a:effectLst/>
              </a:rPr>
              <a:t>)</a:t>
            </a:r>
          </a:p>
          <a:p>
            <a:pPr>
              <a:buFont typeface="+mj-lt"/>
              <a:buAutoNum type="arabicPeriod" startAt="10"/>
            </a:pPr>
            <a:r>
              <a:rPr lang="zh-CN" altLang="en-US" sz="1400" dirty="0">
                <a:effectLst/>
              </a:rPr>
              <a:t>张继</a:t>
            </a:r>
            <a:r>
              <a:rPr lang="en-US" altLang="zh-CN" sz="1400" dirty="0">
                <a:effectLst/>
              </a:rPr>
              <a:t>,</a:t>
            </a:r>
            <a:r>
              <a:rPr lang="zh-CN" altLang="en-US" sz="1400" dirty="0">
                <a:effectLst/>
              </a:rPr>
              <a:t>张大方*</a:t>
            </a:r>
            <a:r>
              <a:rPr lang="en-US" altLang="zh-CN" sz="1400" dirty="0">
                <a:effectLst/>
              </a:rPr>
              <a:t>,</a:t>
            </a:r>
            <a:r>
              <a:rPr lang="zh-CN" altLang="en-US" sz="1400" dirty="0">
                <a:effectLst/>
              </a:rPr>
              <a:t>谢鲲</a:t>
            </a:r>
            <a:r>
              <a:rPr lang="en-US" altLang="zh-CN" sz="1400" dirty="0">
                <a:effectLst/>
              </a:rPr>
              <a:t>,</a:t>
            </a:r>
            <a:r>
              <a:rPr lang="zh-CN" altLang="en-US" sz="1400" dirty="0">
                <a:effectLst/>
              </a:rPr>
              <a:t>何施茗</a:t>
            </a:r>
            <a:r>
              <a:rPr lang="en-US" altLang="zh-CN" sz="1400" dirty="0">
                <a:effectLst/>
              </a:rPr>
              <a:t>,</a:t>
            </a:r>
            <a:r>
              <a:rPr lang="zh-CN" altLang="en-US" sz="1400" dirty="0">
                <a:effectLst/>
              </a:rPr>
              <a:t>乔宏</a:t>
            </a:r>
            <a:r>
              <a:rPr lang="en-US" altLang="zh-CN" sz="1400" dirty="0">
                <a:effectLst/>
              </a:rPr>
              <a:t>,</a:t>
            </a:r>
            <a:r>
              <a:rPr lang="zh-CN" altLang="en-US" sz="1400" dirty="0">
                <a:effectLst/>
              </a:rPr>
              <a:t>一种基于演化博弈的分簇协作路由算法</a:t>
            </a:r>
            <a:r>
              <a:rPr lang="en-US" altLang="zh-CN" sz="1400" dirty="0">
                <a:effectLst/>
              </a:rPr>
              <a:t>,</a:t>
            </a:r>
            <a:r>
              <a:rPr lang="zh-CN" altLang="en-US" sz="1400" dirty="0">
                <a:solidFill>
                  <a:srgbClr val="FF0000"/>
                </a:solidFill>
                <a:effectLst/>
              </a:rPr>
              <a:t>电子学报</a:t>
            </a:r>
            <a:r>
              <a:rPr lang="zh-CN" altLang="en-US" sz="1400" dirty="0">
                <a:effectLst/>
              </a:rPr>
              <a:t>，已录用</a:t>
            </a:r>
            <a:r>
              <a:rPr lang="en-US" altLang="zh-CN" sz="1400" dirty="0">
                <a:effectLst/>
              </a:rPr>
              <a:t>(</a:t>
            </a:r>
            <a:r>
              <a:rPr lang="zh-CN" altLang="en-US" sz="1400" dirty="0">
                <a:effectLst/>
              </a:rPr>
              <a:t>学科国内重点期刊</a:t>
            </a:r>
            <a:r>
              <a:rPr lang="en-US" altLang="zh-CN" sz="1400" dirty="0">
                <a:effectLst/>
              </a:rPr>
              <a:t>)</a:t>
            </a:r>
          </a:p>
          <a:p>
            <a:pPr>
              <a:buFont typeface="+mj-lt"/>
              <a:buAutoNum type="arabicPeriod" startAt="10"/>
            </a:pPr>
            <a:endParaRPr lang="zh-CN" altLang="en-US" sz="600" dirty="0">
              <a:solidFill>
                <a:srgbClr val="FF0000"/>
              </a:solidFill>
            </a:endParaRPr>
          </a:p>
        </p:txBody>
      </p:sp>
    </p:spTree>
    <p:extLst>
      <p:ext uri="{BB962C8B-B14F-4D97-AF65-F5344CB8AC3E}">
        <p14:creationId xmlns:p14="http://schemas.microsoft.com/office/powerpoint/2010/main" val="6217795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a:p>
        </p:txBody>
      </p:sp>
      <p:sp>
        <p:nvSpPr>
          <p:cNvPr id="3" name="标题 2"/>
          <p:cNvSpPr>
            <a:spLocks noGrp="1"/>
          </p:cNvSpPr>
          <p:nvPr>
            <p:ph type="ctrTitle" sz="quarter"/>
          </p:nvPr>
        </p:nvSpPr>
        <p:spPr/>
        <p:txBody>
          <a:bodyPr/>
          <a:lstStyle/>
          <a:p>
            <a:r>
              <a:rPr lang="zh-CN" altLang="en-US" dirty="0">
                <a:solidFill>
                  <a:srgbClr val="FF0000"/>
                </a:solidFill>
              </a:rPr>
              <a:t>谢谢！</a:t>
            </a:r>
          </a:p>
        </p:txBody>
      </p:sp>
    </p:spTree>
    <p:extLst>
      <p:ext uri="{BB962C8B-B14F-4D97-AF65-F5344CB8AC3E}">
        <p14:creationId xmlns:p14="http://schemas.microsoft.com/office/powerpoint/2010/main" val="108319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8492" y="548680"/>
            <a:ext cx="9324528" cy="685800"/>
          </a:xfrm>
        </p:spPr>
        <p:txBody>
          <a:bodyPr/>
          <a:lstStyle/>
          <a:p>
            <a:r>
              <a:rPr lang="zh-CN" altLang="en-US" dirty="0"/>
              <a:t>复杂多约束</a:t>
            </a:r>
          </a:p>
        </p:txBody>
      </p:sp>
      <p:sp>
        <p:nvSpPr>
          <p:cNvPr id="3" name="内容占位符 2"/>
          <p:cNvSpPr>
            <a:spLocks noGrp="1"/>
          </p:cNvSpPr>
          <p:nvPr>
            <p:ph idx="1"/>
          </p:nvPr>
        </p:nvSpPr>
        <p:spPr/>
        <p:txBody>
          <a:bodyPr/>
          <a:lstStyle/>
          <a:p>
            <a:r>
              <a:rPr lang="zh-CN" altLang="en-US" dirty="0"/>
              <a:t>路径受复杂多约束</a:t>
            </a:r>
            <a:endParaRPr lang="en-US" altLang="zh-CN" dirty="0"/>
          </a:p>
          <a:p>
            <a:pPr lvl="1"/>
            <a:r>
              <a:rPr lang="zh-CN" altLang="en-US" dirty="0"/>
              <a:t>容量约束：</a:t>
            </a:r>
            <a:r>
              <a:rPr lang="zh-CN" altLang="en-US" b="0" dirty="0"/>
              <a:t>链路上的占用带宽不得大于链路自身容量</a:t>
            </a:r>
            <a:endParaRPr lang="en-US" altLang="zh-CN" dirty="0"/>
          </a:p>
          <a:p>
            <a:pPr lvl="1"/>
            <a:r>
              <a:rPr lang="zh-CN" altLang="en-US" dirty="0"/>
              <a:t>时延约束：</a:t>
            </a:r>
            <a:r>
              <a:rPr lang="zh-CN" altLang="en-US" b="0" dirty="0"/>
              <a:t>端到端时延小于预定时延</a:t>
            </a:r>
            <a:endParaRPr lang="en-US" altLang="zh-CN" dirty="0"/>
          </a:p>
          <a:p>
            <a:pPr lvl="1"/>
            <a:r>
              <a:rPr lang="zh-CN" altLang="en-US" dirty="0"/>
              <a:t>跳数约束：</a:t>
            </a:r>
            <a:r>
              <a:rPr lang="zh-CN" altLang="en-US" b="0" dirty="0"/>
              <a:t>端到端跳数不能超过预定跳数</a:t>
            </a:r>
            <a:endParaRPr lang="en-US" altLang="zh-CN" dirty="0"/>
          </a:p>
          <a:p>
            <a:pPr lvl="1"/>
            <a:r>
              <a:rPr lang="zh-CN" altLang="en-US" dirty="0"/>
              <a:t>必经约束：</a:t>
            </a:r>
            <a:r>
              <a:rPr lang="zh-CN" altLang="en-US" b="0" dirty="0"/>
              <a:t>路径必须有序地经过某些节点和链路</a:t>
            </a:r>
            <a:endParaRPr lang="en-US" altLang="zh-CN" dirty="0"/>
          </a:p>
          <a:p>
            <a:pPr lvl="1"/>
            <a:endParaRPr lang="zh-CN" altLang="en-US" dirty="0"/>
          </a:p>
        </p:txBody>
      </p:sp>
    </p:spTree>
    <p:extLst>
      <p:ext uri="{BB962C8B-B14F-4D97-AF65-F5344CB8AC3E}">
        <p14:creationId xmlns:p14="http://schemas.microsoft.com/office/powerpoint/2010/main" val="84048856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9275"/>
            <a:ext cx="8756650" cy="685800"/>
          </a:xfrm>
        </p:spPr>
        <p:txBody>
          <a:bodyPr/>
          <a:lstStyle/>
          <a:p>
            <a:r>
              <a:rPr lang="zh-CN" altLang="en-US" dirty="0"/>
              <a:t>生存性需求</a:t>
            </a:r>
          </a:p>
        </p:txBody>
      </p:sp>
      <p:sp>
        <p:nvSpPr>
          <p:cNvPr id="3" name="内容占位符 2"/>
          <p:cNvSpPr>
            <a:spLocks noGrp="1"/>
          </p:cNvSpPr>
          <p:nvPr>
            <p:ph idx="1"/>
          </p:nvPr>
        </p:nvSpPr>
        <p:spPr>
          <a:xfrm>
            <a:off x="121780" y="1235075"/>
            <a:ext cx="9022220" cy="4343400"/>
          </a:xfrm>
        </p:spPr>
        <p:txBody>
          <a:bodyPr/>
          <a:lstStyle/>
          <a:p>
            <a:r>
              <a:rPr lang="zh-CN" altLang="en-US" dirty="0"/>
              <a:t>抗故障路由设计需要为业务流寻找工作路径和保护路径，多条路径满足分离要求</a:t>
            </a:r>
            <a:endParaRPr lang="en-US" altLang="zh-CN" dirty="0"/>
          </a:p>
          <a:p>
            <a:pPr lvl="1"/>
            <a:r>
              <a:rPr lang="zh-CN" altLang="en-US" dirty="0"/>
              <a:t>链路分离</a:t>
            </a:r>
            <a:r>
              <a:rPr lang="zh-CN" altLang="en-US" b="0" dirty="0"/>
              <a:t>：工作与保护路径经过的链路互不相同</a:t>
            </a:r>
            <a:endParaRPr lang="en-US" altLang="zh-CN" b="0" dirty="0"/>
          </a:p>
          <a:p>
            <a:pPr lvl="1"/>
            <a:r>
              <a:rPr lang="zh-CN" altLang="en-US" dirty="0"/>
              <a:t>节点分离：</a:t>
            </a:r>
            <a:r>
              <a:rPr lang="zh-CN" altLang="en-US" b="0" dirty="0"/>
              <a:t>工作与保护路径经过的节点互不相同。节点分离必定链路分离。</a:t>
            </a:r>
            <a:endParaRPr lang="en-US" altLang="zh-CN" b="0" dirty="0"/>
          </a:p>
          <a:p>
            <a:pPr lvl="1"/>
            <a:r>
              <a:rPr lang="zh-CN" altLang="en-US" dirty="0"/>
              <a:t>风险共享链路组（</a:t>
            </a:r>
            <a:r>
              <a:rPr lang="en-US" altLang="zh-CN" dirty="0"/>
              <a:t>shared risk link group SRLG)</a:t>
            </a:r>
            <a:r>
              <a:rPr lang="zh-CN" altLang="en-US" dirty="0"/>
              <a:t>分离：</a:t>
            </a:r>
            <a:r>
              <a:rPr lang="zh-CN" altLang="en-US" b="0" dirty="0"/>
              <a:t>工作路径的风险共享链路组集合与保护路径的风险共享链路组集合没有交集</a:t>
            </a:r>
            <a:endParaRPr lang="en-US" altLang="zh-CN" b="0" dirty="0"/>
          </a:p>
          <a:p>
            <a:pPr lvl="1"/>
            <a:endParaRPr lang="en-US" altLang="zh-CN" dirty="0"/>
          </a:p>
        </p:txBody>
      </p:sp>
      <p:sp>
        <p:nvSpPr>
          <p:cNvPr id="4" name="矩形 3"/>
          <p:cNvSpPr/>
          <p:nvPr/>
        </p:nvSpPr>
        <p:spPr>
          <a:xfrm>
            <a:off x="539552" y="5578475"/>
            <a:ext cx="3418198" cy="923330"/>
          </a:xfrm>
          <a:prstGeom prst="rect">
            <a:avLst/>
          </a:prstGeom>
        </p:spPr>
        <p:txBody>
          <a:bodyPr wrap="square">
            <a:spAutoFit/>
          </a:bodyPr>
          <a:lstStyle/>
          <a:p>
            <a:pPr marL="285750" indent="-285750">
              <a:buFont typeface="Wingdings" panose="05000000000000000000" pitchFamily="2" charset="2"/>
              <a:buChar char="l"/>
            </a:pPr>
            <a:r>
              <a:rPr kumimoji="1" lang="en-US" altLang="zh-CN" b="1" dirty="0">
                <a:solidFill>
                  <a:srgbClr val="000000"/>
                </a:solidFill>
                <a:effectLst>
                  <a:outerShdw blurRad="38100" dist="38100" dir="2700000" algn="tl">
                    <a:srgbClr val="C0C0C0"/>
                  </a:outerShdw>
                </a:effectLst>
                <a:latin typeface="Calibri" pitchFamily="34" charset="0"/>
                <a:ea typeface="楷体" pitchFamily="49" charset="-122"/>
              </a:rPr>
              <a:t>SRLG</a:t>
            </a:r>
            <a:r>
              <a:rPr kumimoji="1" lang="zh-CN" altLang="en-US" b="1" dirty="0">
                <a:solidFill>
                  <a:srgbClr val="000000"/>
                </a:solidFill>
                <a:effectLst>
                  <a:outerShdw blurRad="38100" dist="38100" dir="2700000" algn="tl">
                    <a:srgbClr val="C0C0C0"/>
                  </a:outerShdw>
                </a:effectLst>
                <a:latin typeface="Calibri" pitchFamily="34" charset="0"/>
                <a:ea typeface="楷体" pitchFamily="49" charset="-122"/>
              </a:rPr>
              <a:t>：具有同一故障风险的一个或者多个链路的集合。</a:t>
            </a:r>
            <a:endParaRPr kumimoji="1" lang="en-US" altLang="zh-CN" b="1" dirty="0">
              <a:solidFill>
                <a:srgbClr val="000000"/>
              </a:solidFill>
              <a:effectLst>
                <a:outerShdw blurRad="38100" dist="38100" dir="2700000" algn="tl">
                  <a:srgbClr val="C0C0C0"/>
                </a:outerShdw>
              </a:effectLst>
              <a:latin typeface="Calibri" pitchFamily="34" charset="0"/>
              <a:ea typeface="楷体" pitchFamily="49" charset="-122"/>
            </a:endParaRPr>
          </a:p>
          <a:p>
            <a:pPr marL="285750" indent="-285750">
              <a:buFont typeface="Wingdings" panose="05000000000000000000" pitchFamily="2" charset="2"/>
              <a:buChar char="l"/>
            </a:pPr>
            <a:r>
              <a:rPr kumimoji="1" lang="zh-CN" altLang="en-US" b="1" dirty="0">
                <a:solidFill>
                  <a:srgbClr val="000000"/>
                </a:solidFill>
                <a:effectLst>
                  <a:outerShdw blurRad="38100" dist="38100" dir="2700000" algn="tl">
                    <a:srgbClr val="C0C0C0"/>
                  </a:outerShdw>
                </a:effectLst>
                <a:latin typeface="Calibri" pitchFamily="34" charset="0"/>
                <a:ea typeface="楷体" pitchFamily="49" charset="-122"/>
              </a:rPr>
              <a:t>一个链路可能属于多个</a:t>
            </a:r>
            <a:r>
              <a:rPr kumimoji="1" lang="en-US" altLang="zh-CN" b="1" dirty="0">
                <a:solidFill>
                  <a:srgbClr val="000000"/>
                </a:solidFill>
                <a:effectLst>
                  <a:outerShdw blurRad="38100" dist="38100" dir="2700000" algn="tl">
                    <a:srgbClr val="C0C0C0"/>
                  </a:outerShdw>
                </a:effectLst>
                <a:latin typeface="Calibri" pitchFamily="34" charset="0"/>
                <a:ea typeface="楷体" pitchFamily="49" charset="-122"/>
              </a:rPr>
              <a:t>SRLG</a:t>
            </a:r>
            <a:r>
              <a:rPr kumimoji="1" lang="zh-CN" altLang="en-US" b="1" dirty="0">
                <a:solidFill>
                  <a:srgbClr val="000000"/>
                </a:solidFill>
                <a:effectLst>
                  <a:outerShdw blurRad="38100" dist="38100" dir="2700000" algn="tl">
                    <a:srgbClr val="C0C0C0"/>
                  </a:outerShdw>
                </a:effectLst>
                <a:latin typeface="Calibri" pitchFamily="34" charset="0"/>
                <a:ea typeface="楷体" pitchFamily="49" charset="-122"/>
              </a:rPr>
              <a:t>。</a:t>
            </a:r>
            <a:endParaRPr kumimoji="1" lang="en-US" altLang="zh-CN" b="1" dirty="0">
              <a:solidFill>
                <a:srgbClr val="000000"/>
              </a:solidFill>
              <a:effectLst>
                <a:outerShdw blurRad="38100" dist="38100" dir="2700000" algn="tl">
                  <a:srgbClr val="C0C0C0"/>
                </a:outerShdw>
              </a:effectLst>
              <a:latin typeface="Calibri" pitchFamily="34" charset="0"/>
              <a:ea typeface="楷体" pitchFamily="49" charset="-122"/>
            </a:endParaRPr>
          </a:p>
        </p:txBody>
      </p:sp>
      <p:pic>
        <p:nvPicPr>
          <p:cNvPr id="6" name="图片 5"/>
          <p:cNvPicPr>
            <a:picLocks noChangeAspect="1"/>
          </p:cNvPicPr>
          <p:nvPr/>
        </p:nvPicPr>
        <p:blipFill>
          <a:blip r:embed="rId2"/>
          <a:stretch>
            <a:fillRect/>
          </a:stretch>
        </p:blipFill>
        <p:spPr>
          <a:xfrm>
            <a:off x="2555776" y="4269593"/>
            <a:ext cx="6588224" cy="2098262"/>
          </a:xfrm>
          <a:prstGeom prst="rect">
            <a:avLst/>
          </a:prstGeom>
        </p:spPr>
      </p:pic>
    </p:spTree>
    <p:extLst>
      <p:ext uri="{BB962C8B-B14F-4D97-AF65-F5344CB8AC3E}">
        <p14:creationId xmlns:p14="http://schemas.microsoft.com/office/powerpoint/2010/main" val="41879161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620688"/>
            <a:ext cx="9036496" cy="685800"/>
          </a:xfrm>
        </p:spPr>
        <p:txBody>
          <a:bodyPr/>
          <a:lstStyle/>
          <a:p>
            <a:r>
              <a:rPr lang="zh-CN" altLang="en-US" sz="4000" dirty="0"/>
              <a:t>多种优化目标</a:t>
            </a:r>
            <a:endParaRPr lang="en-GB" sz="4000" dirty="0"/>
          </a:p>
        </p:txBody>
      </p:sp>
      <p:sp>
        <p:nvSpPr>
          <p:cNvPr id="3" name="内容占位符 2"/>
          <p:cNvSpPr>
            <a:spLocks noGrp="1"/>
          </p:cNvSpPr>
          <p:nvPr>
            <p:ph idx="1"/>
          </p:nvPr>
        </p:nvSpPr>
        <p:spPr/>
        <p:txBody>
          <a:bodyPr/>
          <a:lstStyle/>
          <a:p>
            <a:r>
              <a:rPr lang="en-GB" dirty="0">
                <a:solidFill>
                  <a:srgbClr val="FF0000"/>
                </a:solidFill>
              </a:rPr>
              <a:t>Min-min disjoint paths problem</a:t>
            </a:r>
          </a:p>
          <a:p>
            <a:r>
              <a:rPr lang="en-GB" dirty="0"/>
              <a:t>Min-max disjoint paths problem</a:t>
            </a:r>
          </a:p>
          <a:p>
            <a:r>
              <a:rPr lang="en-GB" dirty="0"/>
              <a:t>Bounded disjoint paths problem</a:t>
            </a:r>
          </a:p>
          <a:p>
            <a:r>
              <a:rPr lang="en-GB" dirty="0"/>
              <a:t>Min-sum disjoint paths problem</a:t>
            </a:r>
          </a:p>
        </p:txBody>
      </p:sp>
    </p:spTree>
    <p:extLst>
      <p:ext uri="{BB962C8B-B14F-4D97-AF65-F5344CB8AC3E}">
        <p14:creationId xmlns:p14="http://schemas.microsoft.com/office/powerpoint/2010/main" val="33741805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难点分析</a:t>
            </a:r>
          </a:p>
        </p:txBody>
      </p:sp>
      <p:sp>
        <p:nvSpPr>
          <p:cNvPr id="3" name="内容占位符 2"/>
          <p:cNvSpPr>
            <a:spLocks noGrp="1"/>
          </p:cNvSpPr>
          <p:nvPr>
            <p:ph idx="1"/>
          </p:nvPr>
        </p:nvSpPr>
        <p:spPr>
          <a:xfrm>
            <a:off x="560399" y="1209246"/>
            <a:ext cx="8001000" cy="4343400"/>
          </a:xfrm>
        </p:spPr>
        <p:txBody>
          <a:bodyPr/>
          <a:lstStyle/>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r>
              <a:rPr lang="zh-CN" altLang="en-US" dirty="0">
                <a:solidFill>
                  <a:srgbClr val="FF0000"/>
                </a:solidFill>
              </a:rPr>
              <a:t>分离路径找不到</a:t>
            </a:r>
            <a:endParaRPr lang="en-US" altLang="zh-CN" dirty="0">
              <a:solidFill>
                <a:srgbClr val="FF0000"/>
              </a:solidFill>
            </a:endParaRPr>
          </a:p>
          <a:p>
            <a:r>
              <a:rPr lang="zh-CN" altLang="en-US" dirty="0"/>
              <a:t>边冲突集合</a:t>
            </a:r>
            <a:r>
              <a:rPr lang="en-US" altLang="zh-CN" dirty="0"/>
              <a:t>R</a:t>
            </a:r>
            <a:r>
              <a:rPr lang="zh-CN" altLang="en-US" dirty="0"/>
              <a:t>：当第一条路径包含</a:t>
            </a:r>
            <a:r>
              <a:rPr lang="en-US" altLang="zh-CN" dirty="0"/>
              <a:t>R</a:t>
            </a:r>
            <a:r>
              <a:rPr lang="zh-CN" altLang="en-US" dirty="0"/>
              <a:t>时，第二条分离路径就找不到</a:t>
            </a:r>
          </a:p>
        </p:txBody>
      </p:sp>
      <p:sp>
        <p:nvSpPr>
          <p:cNvPr id="5" name="矩形 4"/>
          <p:cNvSpPr/>
          <p:nvPr/>
        </p:nvSpPr>
        <p:spPr>
          <a:xfrm>
            <a:off x="4375986" y="1121981"/>
            <a:ext cx="3826689" cy="523220"/>
          </a:xfrm>
          <a:prstGeom prst="rect">
            <a:avLst/>
          </a:prstGeom>
        </p:spPr>
        <p:txBody>
          <a:bodyPr wrap="none">
            <a:spAutoFit/>
          </a:bodyPr>
          <a:lstStyle/>
          <a:p>
            <a:pPr marL="2171700" lvl="4" indent="-342900" fontAlgn="base">
              <a:spcBef>
                <a:spcPct val="20000"/>
              </a:spcBef>
              <a:spcAft>
                <a:spcPct val="0"/>
              </a:spcAft>
              <a:buClr>
                <a:srgbClr val="000000"/>
              </a:buClr>
              <a:buFont typeface="Wingdings" pitchFamily="2" charset="2"/>
              <a:buChar char="l"/>
            </a:pPr>
            <a:r>
              <a:rPr kumimoji="1" lang="en-US" altLang="zh-CN" sz="2800" b="1" dirty="0">
                <a:solidFill>
                  <a:srgbClr val="000000"/>
                </a:solidFill>
                <a:effectLst>
                  <a:outerShdw blurRad="38100" dist="38100" dir="2700000" algn="tl">
                    <a:srgbClr val="C0C0C0"/>
                  </a:outerShdw>
                </a:effectLst>
                <a:latin typeface="Calibri" pitchFamily="34" charset="0"/>
                <a:ea typeface="楷体" pitchFamily="49" charset="-122"/>
              </a:rPr>
              <a:t>R={e1,e2}</a:t>
            </a:r>
          </a:p>
        </p:txBody>
      </p:sp>
      <p:sp>
        <p:nvSpPr>
          <p:cNvPr id="7" name="矩形 6"/>
          <p:cNvSpPr/>
          <p:nvPr/>
        </p:nvSpPr>
        <p:spPr>
          <a:xfrm>
            <a:off x="1115616" y="5699276"/>
            <a:ext cx="6955750" cy="701731"/>
          </a:xfrm>
          <a:prstGeom prst="rect">
            <a:avLst/>
          </a:prstGeom>
        </p:spPr>
        <p:txBody>
          <a:bodyPr wrap="none">
            <a:spAutoFit/>
          </a:bodyPr>
          <a:lstStyle/>
          <a:p>
            <a:pPr fontAlgn="base">
              <a:lnSpc>
                <a:spcPct val="90000"/>
              </a:lnSpc>
              <a:spcBef>
                <a:spcPct val="0"/>
              </a:spcBef>
              <a:spcAft>
                <a:spcPct val="0"/>
              </a:spcAft>
            </a:pPr>
            <a:r>
              <a:rPr kumimoji="1" lang="zh-CN" altLang="en-US" sz="4400" b="1" dirty="0">
                <a:solidFill>
                  <a:srgbClr val="FF0066"/>
                </a:solidFill>
                <a:effectLst>
                  <a:outerShdw blurRad="38100" dist="38100" dir="2700000" algn="tl">
                    <a:srgbClr val="C0C0C0"/>
                  </a:outerShdw>
                </a:effectLst>
                <a:latin typeface="Calibri" pitchFamily="34" charset="0"/>
                <a:ea typeface="+mj-ea"/>
                <a:cs typeface="+mj-cs"/>
              </a:rPr>
              <a:t>发现和处理冲突集成为关键</a:t>
            </a:r>
          </a:p>
        </p:txBody>
      </p:sp>
      <p:pic>
        <p:nvPicPr>
          <p:cNvPr id="8" name="图片 7"/>
          <p:cNvPicPr>
            <a:picLocks noChangeAspect="1"/>
          </p:cNvPicPr>
          <p:nvPr/>
        </p:nvPicPr>
        <p:blipFill>
          <a:blip r:embed="rId2"/>
          <a:stretch>
            <a:fillRect/>
          </a:stretch>
        </p:blipFill>
        <p:spPr>
          <a:xfrm>
            <a:off x="1002077" y="1484784"/>
            <a:ext cx="7117643" cy="2318063"/>
          </a:xfrm>
          <a:prstGeom prst="rect">
            <a:avLst/>
          </a:prstGeom>
        </p:spPr>
      </p:pic>
    </p:spTree>
    <p:extLst>
      <p:ext uri="{BB962C8B-B14F-4D97-AF65-F5344CB8AC3E}">
        <p14:creationId xmlns:p14="http://schemas.microsoft.com/office/powerpoint/2010/main" val="689696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7">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a:t>
            </a:r>
          </a:p>
        </p:txBody>
      </p:sp>
      <p:sp>
        <p:nvSpPr>
          <p:cNvPr id="3" name="内容占位符 2"/>
          <p:cNvSpPr>
            <a:spLocks noGrp="1"/>
          </p:cNvSpPr>
          <p:nvPr>
            <p:ph idx="1"/>
          </p:nvPr>
        </p:nvSpPr>
        <p:spPr/>
        <p:txBody>
          <a:bodyPr/>
          <a:lstStyle/>
          <a:p>
            <a:r>
              <a:rPr lang="zh-CN" altLang="en-US" dirty="0"/>
              <a:t>如何确定冲突集</a:t>
            </a:r>
            <a:endParaRPr lang="en-US" altLang="zh-CN" dirty="0"/>
          </a:p>
          <a:p>
            <a:r>
              <a:rPr lang="zh-CN" altLang="en-US" dirty="0"/>
              <a:t>如何设计</a:t>
            </a:r>
            <a:r>
              <a:rPr lang="en-US" altLang="zh-CN" dirty="0"/>
              <a:t>Disjoint</a:t>
            </a:r>
            <a:r>
              <a:rPr lang="zh-CN" altLang="en-US" dirty="0"/>
              <a:t>路由算法</a:t>
            </a:r>
          </a:p>
        </p:txBody>
      </p:sp>
    </p:spTree>
    <p:extLst>
      <p:ext uri="{BB962C8B-B14F-4D97-AF65-F5344CB8AC3E}">
        <p14:creationId xmlns:p14="http://schemas.microsoft.com/office/powerpoint/2010/main" val="28533901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如何确定冲突集</a:t>
            </a:r>
          </a:p>
        </p:txBody>
      </p:sp>
      <p:sp>
        <p:nvSpPr>
          <p:cNvPr id="3" name="内容占位符 2"/>
          <p:cNvSpPr>
            <a:spLocks noGrp="1"/>
          </p:cNvSpPr>
          <p:nvPr>
            <p:ph idx="1"/>
          </p:nvPr>
        </p:nvSpPr>
        <p:spPr>
          <a:xfrm>
            <a:off x="467544" y="1399566"/>
            <a:ext cx="8001000" cy="4343400"/>
          </a:xfrm>
        </p:spPr>
        <p:txBody>
          <a:bodyPr/>
          <a:lstStyle/>
          <a:p>
            <a:r>
              <a:rPr lang="zh-CN" altLang="en-US" dirty="0"/>
              <a:t>基于图转化来确定冲突集</a:t>
            </a:r>
          </a:p>
        </p:txBody>
      </p:sp>
      <p:sp>
        <p:nvSpPr>
          <p:cNvPr id="6" name="矩形 5"/>
          <p:cNvSpPr/>
          <p:nvPr/>
        </p:nvSpPr>
        <p:spPr>
          <a:xfrm>
            <a:off x="337889" y="4149979"/>
            <a:ext cx="1931815" cy="2246769"/>
          </a:xfrm>
          <a:prstGeom prst="rect">
            <a:avLst/>
          </a:prstGeom>
        </p:spPr>
        <p:txBody>
          <a:bodyPr wrap="square">
            <a:spAutoFit/>
          </a:bodyPr>
          <a:lstStyle/>
          <a:p>
            <a:pPr fontAlgn="base">
              <a:spcBef>
                <a:spcPct val="20000"/>
              </a:spcBef>
              <a:spcAft>
                <a:spcPct val="0"/>
              </a:spcAft>
              <a:buClr>
                <a:srgbClr val="000000"/>
              </a:buClr>
            </a:pPr>
            <a:r>
              <a:rPr kumimoji="1" lang="zh-CN" altLang="en-US" sz="2800" b="1" dirty="0">
                <a:solidFill>
                  <a:srgbClr val="000000"/>
                </a:solidFill>
                <a:effectLst>
                  <a:outerShdw blurRad="38100" dist="38100" dir="2700000" algn="tl">
                    <a:srgbClr val="C0C0C0"/>
                  </a:outerShdw>
                </a:effectLst>
                <a:latin typeface="Calibri" pitchFamily="34" charset="0"/>
                <a:ea typeface="楷体" pitchFamily="49" charset="-122"/>
              </a:rPr>
              <a:t>星型</a:t>
            </a:r>
            <a:r>
              <a:rPr kumimoji="1" lang="en-US" altLang="zh-CN" sz="2800" b="1" dirty="0">
                <a:solidFill>
                  <a:srgbClr val="000000"/>
                </a:solidFill>
                <a:effectLst>
                  <a:outerShdw blurRad="38100" dist="38100" dir="2700000" algn="tl">
                    <a:srgbClr val="C0C0C0"/>
                  </a:outerShdw>
                </a:effectLst>
                <a:latin typeface="Calibri" pitchFamily="34" charset="0"/>
                <a:ea typeface="楷体" pitchFamily="49" charset="-122"/>
              </a:rPr>
              <a:t>SRLG</a:t>
            </a:r>
            <a:r>
              <a:rPr kumimoji="1" lang="zh-CN" altLang="en-US" sz="2800" b="1" dirty="0">
                <a:solidFill>
                  <a:srgbClr val="000000"/>
                </a:solidFill>
                <a:effectLst>
                  <a:outerShdw blurRad="38100" dist="38100" dir="2700000" algn="tl">
                    <a:srgbClr val="C0C0C0"/>
                  </a:outerShdw>
                </a:effectLst>
                <a:latin typeface="Calibri" pitchFamily="34" charset="0"/>
                <a:ea typeface="楷体" pitchFamily="49" charset="-122"/>
              </a:rPr>
              <a:t>分离的图形可以转换为边分离的图形</a:t>
            </a:r>
          </a:p>
        </p:txBody>
      </p:sp>
      <p:sp>
        <p:nvSpPr>
          <p:cNvPr id="7" name="文本框 6"/>
          <p:cNvSpPr txBox="1"/>
          <p:nvPr/>
        </p:nvSpPr>
        <p:spPr>
          <a:xfrm>
            <a:off x="1979712" y="3642273"/>
            <a:ext cx="923703" cy="369332"/>
          </a:xfrm>
          <a:prstGeom prst="rect">
            <a:avLst/>
          </a:prstGeom>
          <a:noFill/>
        </p:spPr>
        <p:txBody>
          <a:bodyPr wrap="square" rtlCol="0">
            <a:spAutoFit/>
          </a:bodyPr>
          <a:lstStyle/>
          <a:p>
            <a:r>
              <a:rPr lang="en-US" altLang="zh-CN" dirty="0"/>
              <a:t>(a)</a:t>
            </a:r>
            <a:endParaRPr lang="zh-CN" altLang="en-US" dirty="0"/>
          </a:p>
        </p:txBody>
      </p:sp>
      <p:sp>
        <p:nvSpPr>
          <p:cNvPr id="8" name="文本框 7"/>
          <p:cNvSpPr txBox="1"/>
          <p:nvPr/>
        </p:nvSpPr>
        <p:spPr>
          <a:xfrm>
            <a:off x="5436096" y="5816238"/>
            <a:ext cx="923703" cy="369332"/>
          </a:xfrm>
          <a:prstGeom prst="rect">
            <a:avLst/>
          </a:prstGeom>
          <a:noFill/>
        </p:spPr>
        <p:txBody>
          <a:bodyPr wrap="square" rtlCol="0">
            <a:spAutoFit/>
          </a:bodyPr>
          <a:lstStyle/>
          <a:p>
            <a:r>
              <a:rPr lang="en-US" altLang="zh-CN" dirty="0"/>
              <a:t>(b)</a:t>
            </a:r>
            <a:endParaRPr lang="zh-CN" altLang="en-US" dirty="0"/>
          </a:p>
        </p:txBody>
      </p:sp>
      <p:sp>
        <p:nvSpPr>
          <p:cNvPr id="9" name="直角上箭头 8"/>
          <p:cNvSpPr/>
          <p:nvPr/>
        </p:nvSpPr>
        <p:spPr bwMode="auto">
          <a:xfrm rot="5400000">
            <a:off x="1995806" y="4643215"/>
            <a:ext cx="1115922" cy="868114"/>
          </a:xfrm>
          <a:prstGeom prst="bentUp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a:ln>
                <a:noFill/>
              </a:ln>
              <a:solidFill>
                <a:schemeClr val="tx1"/>
              </a:solidFill>
              <a:effectLst>
                <a:outerShdw blurRad="38100" dist="38100" dir="2700000" algn="tl">
                  <a:srgbClr val="000000">
                    <a:alpha val="43137"/>
                  </a:srgbClr>
                </a:outerShdw>
              </a:effectLst>
              <a:latin typeface="Arial" charset="0"/>
              <a:ea typeface="宋体" pitchFamily="2" charset="-122"/>
            </a:endParaRPr>
          </a:p>
        </p:txBody>
      </p:sp>
      <p:sp>
        <p:nvSpPr>
          <p:cNvPr id="10" name="椭圆形标注 9"/>
          <p:cNvSpPr/>
          <p:nvPr/>
        </p:nvSpPr>
        <p:spPr bwMode="auto">
          <a:xfrm>
            <a:off x="6550886" y="2852936"/>
            <a:ext cx="2593114" cy="1264995"/>
          </a:xfrm>
          <a:prstGeom prst="wedgeEllipseCallou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20000"/>
              </a:spcBef>
              <a:spcAft>
                <a:spcPct val="0"/>
              </a:spcAft>
              <a:buClr>
                <a:srgbClr val="000000"/>
              </a:buClr>
            </a:pPr>
            <a:r>
              <a:rPr kumimoji="1" lang="zh-CN" altLang="en-US" sz="2800" b="1" dirty="0">
                <a:solidFill>
                  <a:srgbClr val="FF0000"/>
                </a:solidFill>
                <a:effectLst>
                  <a:outerShdw blurRad="38100" dist="38100" dir="2700000" algn="tl">
                    <a:srgbClr val="C0C0C0"/>
                  </a:outerShdw>
                </a:effectLst>
                <a:latin typeface="Calibri" pitchFamily="34" charset="0"/>
                <a:ea typeface="楷体" pitchFamily="49" charset="-122"/>
              </a:rPr>
              <a:t>非星型</a:t>
            </a:r>
            <a:r>
              <a:rPr kumimoji="1" lang="en-US" altLang="zh-CN" sz="2800" b="1" dirty="0">
                <a:solidFill>
                  <a:srgbClr val="FF0000"/>
                </a:solidFill>
                <a:effectLst>
                  <a:outerShdw blurRad="38100" dist="38100" dir="2700000" algn="tl">
                    <a:srgbClr val="C0C0C0"/>
                  </a:outerShdw>
                </a:effectLst>
                <a:latin typeface="Calibri" pitchFamily="34" charset="0"/>
                <a:ea typeface="楷体" pitchFamily="49" charset="-122"/>
              </a:rPr>
              <a:t>SRLG</a:t>
            </a:r>
          </a:p>
          <a:p>
            <a:pPr fontAlgn="base">
              <a:spcBef>
                <a:spcPct val="20000"/>
              </a:spcBef>
              <a:spcAft>
                <a:spcPct val="0"/>
              </a:spcAft>
              <a:buClr>
                <a:srgbClr val="000000"/>
              </a:buClr>
            </a:pPr>
            <a:r>
              <a:rPr kumimoji="1" lang="zh-CN" altLang="en-US" sz="2800" b="1" dirty="0">
                <a:solidFill>
                  <a:srgbClr val="FF0000"/>
                </a:solidFill>
                <a:effectLst>
                  <a:outerShdw blurRad="38100" dist="38100" dir="2700000" algn="tl">
                    <a:srgbClr val="C0C0C0"/>
                  </a:outerShdw>
                </a:effectLst>
                <a:latin typeface="Calibri" pitchFamily="34" charset="0"/>
                <a:ea typeface="楷体" pitchFamily="49" charset="-122"/>
              </a:rPr>
              <a:t>图如何处理？</a:t>
            </a:r>
          </a:p>
        </p:txBody>
      </p:sp>
      <p:pic>
        <p:nvPicPr>
          <p:cNvPr id="11" name="图片 10"/>
          <p:cNvPicPr>
            <a:picLocks noChangeAspect="1"/>
          </p:cNvPicPr>
          <p:nvPr/>
        </p:nvPicPr>
        <p:blipFill>
          <a:blip r:embed="rId2"/>
          <a:stretch>
            <a:fillRect/>
          </a:stretch>
        </p:blipFill>
        <p:spPr>
          <a:xfrm>
            <a:off x="95390" y="1775559"/>
            <a:ext cx="6350407" cy="2022520"/>
          </a:xfrm>
          <a:prstGeom prst="rect">
            <a:avLst/>
          </a:prstGeom>
        </p:spPr>
      </p:pic>
      <p:pic>
        <p:nvPicPr>
          <p:cNvPr id="12" name="图片 11"/>
          <p:cNvPicPr>
            <a:picLocks noChangeAspect="1"/>
          </p:cNvPicPr>
          <p:nvPr/>
        </p:nvPicPr>
        <p:blipFill>
          <a:blip r:embed="rId3"/>
          <a:stretch>
            <a:fillRect/>
          </a:stretch>
        </p:blipFill>
        <p:spPr>
          <a:xfrm>
            <a:off x="3001731" y="3962570"/>
            <a:ext cx="6716135" cy="2223000"/>
          </a:xfrm>
          <a:prstGeom prst="rect">
            <a:avLst/>
          </a:prstGeom>
        </p:spPr>
      </p:pic>
    </p:spTree>
    <p:extLst>
      <p:ext uri="{BB962C8B-B14F-4D97-AF65-F5344CB8AC3E}">
        <p14:creationId xmlns:p14="http://schemas.microsoft.com/office/powerpoint/2010/main" val="1663941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grpId="1" nodeType="clickEffect">
                                  <p:stCondLst>
                                    <p:cond delay="0"/>
                                  </p:stCondLst>
                                  <p:childTnLst>
                                    <p:animScale>
                                      <p:cBhvr>
                                        <p:cTn id="24"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如何确定冲突集</a:t>
            </a:r>
          </a:p>
        </p:txBody>
      </p:sp>
      <p:sp>
        <p:nvSpPr>
          <p:cNvPr id="3" name="内容占位符 2"/>
          <p:cNvSpPr>
            <a:spLocks noGrp="1"/>
          </p:cNvSpPr>
          <p:nvPr>
            <p:ph idx="1"/>
          </p:nvPr>
        </p:nvSpPr>
        <p:spPr>
          <a:xfrm>
            <a:off x="368276" y="1331176"/>
            <a:ext cx="8001000" cy="4343400"/>
          </a:xfrm>
        </p:spPr>
        <p:txBody>
          <a:bodyPr/>
          <a:lstStyle/>
          <a:p>
            <a:r>
              <a:rPr lang="zh-CN" altLang="en-US" dirty="0"/>
              <a:t>构图法来确定冲突集</a:t>
            </a:r>
          </a:p>
        </p:txBody>
      </p:sp>
      <p:pic>
        <p:nvPicPr>
          <p:cNvPr id="6" name="图片 5"/>
          <p:cNvPicPr>
            <a:picLocks noChangeAspect="1"/>
          </p:cNvPicPr>
          <p:nvPr/>
        </p:nvPicPr>
        <p:blipFill>
          <a:blip r:embed="rId2"/>
          <a:stretch>
            <a:fillRect/>
          </a:stretch>
        </p:blipFill>
        <p:spPr>
          <a:xfrm>
            <a:off x="132278" y="1876327"/>
            <a:ext cx="6526526" cy="2160240"/>
          </a:xfrm>
          <a:prstGeom prst="rect">
            <a:avLst/>
          </a:prstGeom>
        </p:spPr>
      </p:pic>
      <p:pic>
        <p:nvPicPr>
          <p:cNvPr id="7" name="图片 6"/>
          <p:cNvPicPr>
            <a:picLocks noChangeAspect="1"/>
          </p:cNvPicPr>
          <p:nvPr/>
        </p:nvPicPr>
        <p:blipFill>
          <a:blip r:embed="rId3"/>
          <a:stretch>
            <a:fillRect/>
          </a:stretch>
        </p:blipFill>
        <p:spPr>
          <a:xfrm>
            <a:off x="2267744" y="3992144"/>
            <a:ext cx="5624505" cy="2744068"/>
          </a:xfrm>
          <a:prstGeom prst="rect">
            <a:avLst/>
          </a:prstGeom>
        </p:spPr>
      </p:pic>
      <p:sp>
        <p:nvSpPr>
          <p:cNvPr id="9" name="椭圆形标注 8"/>
          <p:cNvSpPr/>
          <p:nvPr/>
        </p:nvSpPr>
        <p:spPr bwMode="auto">
          <a:xfrm>
            <a:off x="5436096" y="1721637"/>
            <a:ext cx="3456384" cy="1264995"/>
          </a:xfrm>
          <a:prstGeom prst="wedgeEllipseCallou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20000"/>
              </a:spcBef>
              <a:spcAft>
                <a:spcPct val="0"/>
              </a:spcAft>
              <a:buClr>
                <a:srgbClr val="000000"/>
              </a:buClr>
            </a:pPr>
            <a:r>
              <a:rPr kumimoji="1" lang="zh-CN" altLang="en-US" sz="2800" b="1" dirty="0">
                <a:solidFill>
                  <a:srgbClr val="FF0000"/>
                </a:solidFill>
                <a:effectLst>
                  <a:outerShdw blurRad="38100" dist="38100" dir="2700000" algn="tl">
                    <a:srgbClr val="C0C0C0"/>
                  </a:outerShdw>
                </a:effectLst>
                <a:latin typeface="Calibri" pitchFamily="34" charset="0"/>
                <a:ea typeface="楷体" pitchFamily="49" charset="-122"/>
              </a:rPr>
              <a:t>如何构图</a:t>
            </a:r>
            <a:r>
              <a:rPr kumimoji="1" lang="en-US" altLang="zh-CN" sz="2800" b="1" dirty="0">
                <a:solidFill>
                  <a:srgbClr val="FF0000"/>
                </a:solidFill>
                <a:effectLst>
                  <a:outerShdw blurRad="38100" dist="38100" dir="2700000" algn="tl">
                    <a:srgbClr val="C0C0C0"/>
                  </a:outerShdw>
                </a:effectLst>
                <a:latin typeface="Calibri" pitchFamily="34" charset="0"/>
                <a:ea typeface="楷体" pitchFamily="49" charset="-122"/>
              </a:rPr>
              <a:t>?</a:t>
            </a:r>
          </a:p>
          <a:p>
            <a:pPr fontAlgn="base">
              <a:spcBef>
                <a:spcPct val="20000"/>
              </a:spcBef>
              <a:spcAft>
                <a:spcPct val="0"/>
              </a:spcAft>
              <a:buClr>
                <a:srgbClr val="000000"/>
              </a:buClr>
            </a:pPr>
            <a:r>
              <a:rPr kumimoji="1" lang="zh-CN" altLang="en-US" sz="2800" b="1" dirty="0">
                <a:solidFill>
                  <a:srgbClr val="FF0000"/>
                </a:solidFill>
                <a:effectLst>
                  <a:outerShdw blurRad="38100" dist="38100" dir="2700000" algn="tl">
                    <a:srgbClr val="C0C0C0"/>
                  </a:outerShdw>
                </a:effectLst>
                <a:latin typeface="Calibri" pitchFamily="34" charset="0"/>
                <a:ea typeface="楷体" pitchFamily="49" charset="-122"/>
              </a:rPr>
              <a:t>如何确定冲突集？</a:t>
            </a:r>
          </a:p>
        </p:txBody>
      </p:sp>
    </p:spTree>
    <p:extLst>
      <p:ext uri="{BB962C8B-B14F-4D97-AF65-F5344CB8AC3E}">
        <p14:creationId xmlns:p14="http://schemas.microsoft.com/office/powerpoint/2010/main" val="4035280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584" y="374138"/>
            <a:ext cx="9324528" cy="685800"/>
          </a:xfrm>
        </p:spPr>
        <p:txBody>
          <a:bodyPr/>
          <a:lstStyle/>
          <a:p>
            <a:r>
              <a:rPr lang="zh-CN" altLang="en-US" dirty="0"/>
              <a:t>如何设计路由算法</a:t>
            </a:r>
          </a:p>
        </p:txBody>
      </p:sp>
      <p:sp>
        <p:nvSpPr>
          <p:cNvPr id="3" name="内容占位符 2"/>
          <p:cNvSpPr>
            <a:spLocks noGrp="1"/>
          </p:cNvSpPr>
          <p:nvPr>
            <p:ph idx="1"/>
          </p:nvPr>
        </p:nvSpPr>
        <p:spPr>
          <a:xfrm>
            <a:off x="323528" y="1235075"/>
            <a:ext cx="8001000" cy="4343400"/>
          </a:xfrm>
        </p:spPr>
        <p:txBody>
          <a:bodyPr/>
          <a:lstStyle/>
          <a:p>
            <a:r>
              <a:rPr lang="zh-CN" altLang="en-US" dirty="0"/>
              <a:t>分而治之的并行路由</a:t>
            </a:r>
            <a:endParaRPr lang="en-US" altLang="zh-CN" dirty="0"/>
          </a:p>
          <a:p>
            <a:pPr lvl="1"/>
            <a:r>
              <a:rPr lang="zh-CN" altLang="en-US"/>
              <a:t>得到边</a:t>
            </a:r>
            <a:r>
              <a:rPr lang="zh-CN" altLang="en-US" dirty="0"/>
              <a:t>冲突集</a:t>
            </a:r>
            <a:r>
              <a:rPr lang="en-US" altLang="zh-CN" dirty="0"/>
              <a:t>R</a:t>
            </a:r>
            <a:r>
              <a:rPr lang="zh-CN" altLang="en-US" dirty="0"/>
              <a:t>，利用分而治之的思想，将原问题转换成更小的互斥的子问题，并行处理。</a:t>
            </a:r>
            <a:endParaRPr lang="en-US" altLang="zh-CN" dirty="0"/>
          </a:p>
          <a:p>
            <a:pPr lvl="2"/>
            <a:r>
              <a:rPr lang="en-US" altLang="zh-CN" dirty="0"/>
              <a:t>P(I,O)</a:t>
            </a:r>
            <a:r>
              <a:rPr lang="zh-CN" altLang="en-US" dirty="0"/>
              <a:t>表示路由问题：</a:t>
            </a:r>
            <a:r>
              <a:rPr lang="en-US" altLang="zh-CN" dirty="0"/>
              <a:t>I</a:t>
            </a:r>
            <a:r>
              <a:rPr lang="zh-CN" altLang="en-US" dirty="0"/>
              <a:t>：第一条路径必包含的边集合；</a:t>
            </a:r>
            <a:r>
              <a:rPr lang="en-US" altLang="zh-CN" dirty="0"/>
              <a:t>O</a:t>
            </a:r>
            <a:r>
              <a:rPr lang="zh-CN" altLang="en-US" dirty="0"/>
              <a:t>第一条路径必不包含的边集合</a:t>
            </a:r>
            <a:endParaRPr lang="en-US" altLang="zh-CN" dirty="0"/>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冲突集</a:t>
            </a:r>
            <a:r>
              <a:rPr lang="en-US" altLang="zh-CN" dirty="0"/>
              <a:t>|R|={e1,e2,…,</a:t>
            </a:r>
            <a:r>
              <a:rPr lang="en-US" altLang="zh-CN" dirty="0" err="1"/>
              <a:t>e</a:t>
            </a:r>
            <a:r>
              <a:rPr lang="en-US" altLang="zh-CN" sz="900" dirty="0" err="1"/>
              <a:t>|T</a:t>
            </a:r>
            <a:r>
              <a:rPr lang="en-US" altLang="zh-CN" sz="900" dirty="0"/>
              <a:t>|</a:t>
            </a:r>
            <a:r>
              <a:rPr lang="en-US" altLang="zh-CN" dirty="0"/>
              <a:t>}</a:t>
            </a:r>
          </a:p>
          <a:p>
            <a:pPr lvl="2"/>
            <a:r>
              <a:rPr lang="zh-CN" altLang="en-US" dirty="0"/>
              <a:t>原问题可分解为下列子问题</a:t>
            </a:r>
            <a:endParaRPr lang="en-US" altLang="zh-CN" dirty="0"/>
          </a:p>
          <a:p>
            <a:pPr lvl="3"/>
            <a:r>
              <a:rPr lang="en-US" altLang="zh-CN" b="0" i="1" dirty="0"/>
              <a:t>P</a:t>
            </a:r>
            <a:r>
              <a:rPr lang="en-US" altLang="zh-CN" b="0" dirty="0"/>
              <a:t>(</a:t>
            </a:r>
            <a:r>
              <a:rPr lang="en-US" altLang="zh-CN" b="0" i="1" dirty="0"/>
              <a:t>∅, {e1}</a:t>
            </a:r>
            <a:r>
              <a:rPr lang="en-US" altLang="zh-CN" b="0" dirty="0"/>
              <a:t>),</a:t>
            </a:r>
            <a:r>
              <a:rPr lang="en-US" altLang="zh-CN" b="0" i="1" dirty="0"/>
              <a:t> P</a:t>
            </a:r>
            <a:r>
              <a:rPr lang="en-US" altLang="zh-CN" b="0" dirty="0"/>
              <a:t>(</a:t>
            </a:r>
            <a:r>
              <a:rPr lang="en-US" altLang="zh-CN" b="0" i="1" dirty="0"/>
              <a:t> {e1}, {e2}</a:t>
            </a:r>
            <a:r>
              <a:rPr lang="en-US" altLang="zh-CN" b="0" dirty="0"/>
              <a:t>),…,</a:t>
            </a:r>
            <a:r>
              <a:rPr lang="en-US" altLang="zh-CN" b="0" i="1" dirty="0"/>
              <a:t> P</a:t>
            </a:r>
            <a:r>
              <a:rPr lang="en-US" altLang="zh-CN" b="0" dirty="0"/>
              <a:t>(</a:t>
            </a:r>
            <a:r>
              <a:rPr lang="en-US" altLang="zh-CN" b="0" i="1" dirty="0"/>
              <a:t>{e1,e2,e3…</a:t>
            </a:r>
            <a:r>
              <a:rPr lang="en-US" altLang="zh-CN" b="0" i="1" dirty="0" err="1"/>
              <a:t>e</a:t>
            </a:r>
            <a:r>
              <a:rPr lang="en-US" altLang="zh-CN" sz="700" b="0" i="1" dirty="0" err="1"/>
              <a:t>|T</a:t>
            </a:r>
            <a:r>
              <a:rPr lang="en-US" altLang="zh-CN" sz="700" b="0" i="1" dirty="0"/>
              <a:t>|-1</a:t>
            </a:r>
            <a:r>
              <a:rPr lang="en-US" altLang="zh-CN" b="0" i="1" dirty="0"/>
              <a:t>},{</a:t>
            </a:r>
            <a:r>
              <a:rPr lang="en-US" altLang="zh-CN" b="0" i="1" dirty="0" err="1"/>
              <a:t>e</a:t>
            </a:r>
            <a:r>
              <a:rPr lang="en-US" altLang="zh-CN" sz="700" b="0" i="1" dirty="0" err="1"/>
              <a:t>|T</a:t>
            </a:r>
            <a:r>
              <a:rPr lang="en-US" altLang="zh-CN" sz="700" b="0" i="1" dirty="0"/>
              <a:t>|</a:t>
            </a:r>
            <a:r>
              <a:rPr lang="en-US" altLang="zh-CN" b="0" dirty="0"/>
              <a:t> }</a:t>
            </a:r>
            <a:r>
              <a:rPr lang="zh-CN" altLang="en-US" b="0" dirty="0"/>
              <a:t>）</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86278262"/>
              </p:ext>
            </p:extLst>
          </p:nvPr>
        </p:nvGraphicFramePr>
        <p:xfrm>
          <a:off x="5364088" y="3624012"/>
          <a:ext cx="3572002" cy="1572718"/>
        </p:xfrm>
        <a:graphic>
          <a:graphicData uri="http://schemas.openxmlformats.org/presentationml/2006/ole">
            <mc:AlternateContent xmlns:mc="http://schemas.openxmlformats.org/markup-compatibility/2006">
              <mc:Choice xmlns:v="urn:schemas-microsoft-com:vml" Requires="v">
                <p:oleObj spid="_x0000_s64632" name="Visio" r:id="rId3" imgW="4373108" imgH="1925073" progId="Visio.Drawing.11">
                  <p:embed/>
                </p:oleObj>
              </mc:Choice>
              <mc:Fallback>
                <p:oleObj name="Visio" r:id="rId3" imgW="4373108" imgH="1925073" progId="Visio.Drawing.11">
                  <p:embed/>
                  <p:pic>
                    <p:nvPicPr>
                      <p:cNvPr id="4" name="对象 3"/>
                      <p:cNvPicPr/>
                      <p:nvPr/>
                    </p:nvPicPr>
                    <p:blipFill>
                      <a:blip r:embed="rId4"/>
                      <a:stretch>
                        <a:fillRect/>
                      </a:stretch>
                    </p:blipFill>
                    <p:spPr>
                      <a:xfrm>
                        <a:off x="5364088" y="3624012"/>
                        <a:ext cx="3572002" cy="1572718"/>
                      </a:xfrm>
                      <a:prstGeom prst="rect">
                        <a:avLst/>
                      </a:prstGeom>
                    </p:spPr>
                  </p:pic>
                </p:oleObj>
              </mc:Fallback>
            </mc:AlternateContent>
          </a:graphicData>
        </a:graphic>
      </p:graphicFrame>
      <p:sp>
        <p:nvSpPr>
          <p:cNvPr id="7" name="椭圆形标注 6"/>
          <p:cNvSpPr/>
          <p:nvPr/>
        </p:nvSpPr>
        <p:spPr bwMode="auto">
          <a:xfrm>
            <a:off x="5148064" y="4875294"/>
            <a:ext cx="1296144" cy="576064"/>
          </a:xfrm>
          <a:prstGeom prst="wedgeEllipseCallout">
            <a:avLst>
              <a:gd name="adj1" fmla="val -10055"/>
              <a:gd name="adj2" fmla="val -105051"/>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1" dirty="0">
                <a:solidFill>
                  <a:srgbClr val="000000"/>
                </a:solidFill>
                <a:effectLst>
                  <a:outerShdw blurRad="38100" dist="38100" dir="2700000" algn="tl">
                    <a:srgbClr val="C0C0C0"/>
                  </a:outerShdw>
                </a:effectLst>
                <a:latin typeface="Calibri" pitchFamily="34" charset="0"/>
                <a:ea typeface="楷体" pitchFamily="49" charset="-122"/>
              </a:rPr>
              <a:t>原问题</a:t>
            </a:r>
          </a:p>
        </p:txBody>
      </p:sp>
      <p:pic>
        <p:nvPicPr>
          <p:cNvPr id="8" name="图片 7"/>
          <p:cNvPicPr>
            <a:picLocks noChangeAspect="1"/>
          </p:cNvPicPr>
          <p:nvPr/>
        </p:nvPicPr>
        <p:blipFill>
          <a:blip r:embed="rId5"/>
          <a:stretch>
            <a:fillRect/>
          </a:stretch>
        </p:blipFill>
        <p:spPr>
          <a:xfrm>
            <a:off x="55584" y="3467865"/>
            <a:ext cx="5308504" cy="1728865"/>
          </a:xfrm>
          <a:prstGeom prst="rect">
            <a:avLst/>
          </a:prstGeom>
        </p:spPr>
      </p:pic>
      <p:sp>
        <p:nvSpPr>
          <p:cNvPr id="6" name="右箭头 5"/>
          <p:cNvSpPr/>
          <p:nvPr/>
        </p:nvSpPr>
        <p:spPr bwMode="auto">
          <a:xfrm>
            <a:off x="4599792" y="3423986"/>
            <a:ext cx="1340360" cy="797101"/>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defTabSz="914400" fontAlgn="base" latinLnBrk="0">
              <a:lnSpc>
                <a:spcPct val="90000"/>
              </a:lnSpc>
              <a:spcBef>
                <a:spcPct val="0"/>
              </a:spcBef>
              <a:spcAft>
                <a:spcPct val="0"/>
              </a:spcAft>
              <a:buClrTx/>
              <a:buSzTx/>
              <a:buFontTx/>
              <a:buNone/>
              <a:tabLst/>
            </a:pPr>
            <a:r>
              <a:rPr kumimoji="1" lang="zh-CN" altLang="en-US" sz="2000" b="1" dirty="0">
                <a:solidFill>
                  <a:srgbClr val="FF0066"/>
                </a:solidFill>
                <a:effectLst>
                  <a:outerShdw blurRad="38100" dist="38100" dir="2700000" algn="tl">
                    <a:srgbClr val="C0C0C0"/>
                  </a:outerShdw>
                </a:effectLst>
                <a:latin typeface="Calibri" pitchFamily="34" charset="0"/>
                <a:ea typeface="+mj-ea"/>
                <a:cs typeface="+mj-cs"/>
              </a:rPr>
              <a:t>问题分解</a:t>
            </a:r>
          </a:p>
        </p:txBody>
      </p:sp>
    </p:spTree>
    <p:extLst>
      <p:ext uri="{BB962C8B-B14F-4D97-AF65-F5344CB8AC3E}">
        <p14:creationId xmlns:p14="http://schemas.microsoft.com/office/powerpoint/2010/main" val="1493129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theme/theme1.xml><?xml version="1.0" encoding="utf-8"?>
<a:theme xmlns:a="http://schemas.openxmlformats.org/drawingml/2006/main" name="1_ICT PPT模板2">
  <a:themeElements>
    <a:clrScheme name="1_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1_ICT PPT模板2">
      <a:majorFont>
        <a:latin typeface="Arial"/>
        <a:ea typeface="华文新魏"/>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1_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快速OpenFlow转发平面技术研究v3.0</Template>
  <TotalTime>2889</TotalTime>
  <Words>825</Words>
  <Application>Microsoft Office PowerPoint</Application>
  <PresentationFormat>全屏显示(4:3)</PresentationFormat>
  <Paragraphs>97</Paragraphs>
  <Slides>13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华文新魏</vt:lpstr>
      <vt:lpstr>楷体</vt:lpstr>
      <vt:lpstr>楷体_GB2312</vt:lpstr>
      <vt:lpstr>宋体</vt:lpstr>
      <vt:lpstr>Arial</vt:lpstr>
      <vt:lpstr>Calibri</vt:lpstr>
      <vt:lpstr>Cambria Math</vt:lpstr>
      <vt:lpstr>Wingdings</vt:lpstr>
      <vt:lpstr>1_ICT PPT模板2</vt:lpstr>
      <vt:lpstr>Visio</vt:lpstr>
      <vt:lpstr>SDN 路由</vt:lpstr>
      <vt:lpstr>复杂多约束</vt:lpstr>
      <vt:lpstr>生存性需求</vt:lpstr>
      <vt:lpstr>多种优化目标</vt:lpstr>
      <vt:lpstr>难点分析</vt:lpstr>
      <vt:lpstr>研究内容</vt:lpstr>
      <vt:lpstr>如何确定冲突集</vt:lpstr>
      <vt:lpstr>如何确定冲突集</vt:lpstr>
      <vt:lpstr>如何设计路由算法</vt:lpstr>
      <vt:lpstr>如何设计路由算法</vt:lpstr>
      <vt:lpstr>相关学术论文</vt:lpstr>
      <vt:lpstr>相关学术论文</vt:lpstr>
      <vt:lpstr>谢谢！</vt:lpstr>
    </vt:vector>
  </TitlesOfParts>
  <Company>ICT, CAS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基于OpenFlow的 未来互联网体系结构研究</dc:title>
  <dc:creator>Huang Kun</dc:creator>
  <cp:lastModifiedBy>Kun Xie</cp:lastModifiedBy>
  <cp:revision>363</cp:revision>
  <dcterms:created xsi:type="dcterms:W3CDTF">2013-01-22T02:59:56Z</dcterms:created>
  <dcterms:modified xsi:type="dcterms:W3CDTF">2016-03-30T01:08:39Z</dcterms:modified>
</cp:coreProperties>
</file>