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34"/>
  </p:notesMasterIdLst>
  <p:sldIdLst>
    <p:sldId id="256" r:id="rId2"/>
    <p:sldId id="257" r:id="rId3"/>
    <p:sldId id="317" r:id="rId4"/>
    <p:sldId id="318" r:id="rId5"/>
    <p:sldId id="320" r:id="rId6"/>
    <p:sldId id="319" r:id="rId7"/>
    <p:sldId id="321" r:id="rId8"/>
    <p:sldId id="341" r:id="rId9"/>
    <p:sldId id="342" r:id="rId10"/>
    <p:sldId id="323" r:id="rId11"/>
    <p:sldId id="350" r:id="rId12"/>
    <p:sldId id="362" r:id="rId13"/>
    <p:sldId id="343" r:id="rId14"/>
    <p:sldId id="345" r:id="rId15"/>
    <p:sldId id="346" r:id="rId16"/>
    <p:sldId id="344" r:id="rId17"/>
    <p:sldId id="347" r:id="rId18"/>
    <p:sldId id="327" r:id="rId19"/>
    <p:sldId id="348" r:id="rId20"/>
    <p:sldId id="330" r:id="rId21"/>
    <p:sldId id="349" r:id="rId22"/>
    <p:sldId id="351" r:id="rId23"/>
    <p:sldId id="352" r:id="rId24"/>
    <p:sldId id="353" r:id="rId25"/>
    <p:sldId id="360" r:id="rId26"/>
    <p:sldId id="354" r:id="rId27"/>
    <p:sldId id="356" r:id="rId28"/>
    <p:sldId id="358" r:id="rId29"/>
    <p:sldId id="357" r:id="rId30"/>
    <p:sldId id="339" r:id="rId31"/>
    <p:sldId id="355" r:id="rId32"/>
    <p:sldId id="287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0066CC"/>
    <a:srgbClr val="000099"/>
    <a:srgbClr val="3333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9" autoAdjust="0"/>
    <p:restoredTop sz="81801" autoAdjust="0"/>
  </p:normalViewPr>
  <p:slideViewPr>
    <p:cSldViewPr snapToGrid="0">
      <p:cViewPr>
        <p:scale>
          <a:sx n="50" d="100"/>
          <a:sy n="50" d="100"/>
        </p:scale>
        <p:origin x="2076" y="258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E417F-4987-416F-B0DB-96003C6A7205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C11DC-A9BB-4F6B-8EAB-906BFBD36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33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略微描述论文选题背景和国内外的研究动态；重点论述论文的主要创新研究工作所在（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分钟左右）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104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输油管，关键</a:t>
            </a:r>
            <a:r>
              <a:rPr lang="zh-CN" altLang="en-US" dirty="0" smtClean="0"/>
              <a:t>部位</a:t>
            </a:r>
            <a:endParaRPr lang="en-US" altLang="zh-CN" dirty="0" smtClean="0"/>
          </a:p>
          <a:p>
            <a:r>
              <a:rPr lang="zh-CN" altLang="en-US" dirty="0" smtClean="0"/>
              <a:t>最小</a:t>
            </a:r>
            <a:r>
              <a:rPr lang="zh-CN" altLang="en-US" dirty="0" smtClean="0"/>
              <a:t>割最大流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302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最小割最大流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977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485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587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782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互斥不包容</a:t>
            </a:r>
            <a:endParaRPr lang="en-US" altLang="zh-CN" dirty="0" smtClean="0"/>
          </a:p>
          <a:p>
            <a:r>
              <a:rPr lang="zh-CN" altLang="en-US" dirty="0" smtClean="0"/>
              <a:t>一条边是剔除了，复杂度规模减少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788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互斥不包容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167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时效快</a:t>
            </a:r>
            <a:endParaRPr lang="en-US" altLang="zh-CN" dirty="0" smtClean="0"/>
          </a:p>
          <a:p>
            <a:r>
              <a:rPr lang="zh-CN" altLang="en-US" dirty="0" smtClean="0"/>
              <a:t>核加速比，分解的子问题少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800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76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0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 smtClean="0"/>
              <a:t>SDN</a:t>
            </a:r>
            <a:r>
              <a:rPr lang="en-US" altLang="zh-CN" baseline="0" dirty="0" smtClean="0"/>
              <a:t> 2008</a:t>
            </a:r>
          </a:p>
          <a:p>
            <a:r>
              <a:rPr lang="en-US" altLang="zh-CN" baseline="0" dirty="0" smtClean="0"/>
              <a:t>NFV </a:t>
            </a:r>
            <a:r>
              <a:rPr lang="zh-CN" altLang="en-US" baseline="0" dirty="0" smtClean="0"/>
              <a:t>结合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SDN</a:t>
            </a:r>
            <a:r>
              <a:rPr lang="zh-CN" altLang="en-US" dirty="0" smtClean="0"/>
              <a:t>控制器中，往往需要考虑在多约束下的路由问题。特别在业务发放的场景中，为了到达抗故障的效果，需要为业务寻找工作与保护两条路径。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现实中，由于设备自身或者环境等因素，有时会引发物理网络故障，进而影响</a:t>
            </a:r>
            <a:r>
              <a:rPr lang="en-US" altLang="zh-CN" dirty="0" smtClean="0"/>
              <a:t>NFV</a:t>
            </a:r>
            <a:r>
              <a:rPr lang="zh-CN" altLang="en-US" dirty="0" smtClean="0"/>
              <a:t>租户虚拟网络的服务。因此需要为向租户虚拟网络嵌入请求提供一个高可生存性的保护。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8264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NP-hard</a:t>
            </a:r>
          </a:p>
          <a:p>
            <a:r>
              <a:rPr lang="zh-CN" altLang="en-US" dirty="0" smtClean="0"/>
              <a:t>线性规划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r>
              <a:rPr lang="zh-CN" altLang="en-US" dirty="0" smtClean="0"/>
              <a:t>求解器，求解不出。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涉及到节点功能</a:t>
            </a:r>
            <a:r>
              <a:rPr lang="zh-CN" altLang="en-US" dirty="0" smtClean="0"/>
              <a:t>类型，特定的节点映射</a:t>
            </a:r>
            <a:endParaRPr lang="en-US" altLang="zh-CN" dirty="0" smtClean="0"/>
          </a:p>
          <a:p>
            <a:r>
              <a:rPr lang="zh-CN" altLang="en-US" dirty="0" smtClean="0"/>
              <a:t>会增加资源的。考虑节点资源优先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416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二分图边的权重，增加的点，边，前面故障点相关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249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空间换时间</a:t>
            </a:r>
            <a:endParaRPr lang="en-US" altLang="zh-CN" dirty="0" smtClean="0"/>
          </a:p>
          <a:p>
            <a:r>
              <a:rPr lang="zh-CN" altLang="en-US" dirty="0" smtClean="0"/>
              <a:t>滚动数组，压缩空间，优化空间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5965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124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635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2687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没有考虑链路的映射问题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9725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2892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EMCP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7029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76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为了保证网络的通信质量，通常需要考虑时延，跳数，以及保证工作与备份路径间的不相交约束，多约束下的路由问题对实现网络</a:t>
            </a:r>
            <a:r>
              <a:rPr lang="zh-CN" altLang="en-US" dirty="0" smtClean="0"/>
              <a:t>资源</a:t>
            </a:r>
            <a:r>
              <a:rPr lang="zh-CN" altLang="en-US" dirty="0" smtClean="0"/>
              <a:t>实现高效快速调配和利用是具有重要的意义。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研究单物理节点故障可生存性虚拟网络嵌入问题，有利于</a:t>
            </a:r>
            <a:r>
              <a:rPr lang="zh-CN" altLang="en-US" dirty="0" smtClean="0"/>
              <a:t>提高</a:t>
            </a:r>
            <a:r>
              <a:rPr lang="en-US" altLang="zh-CN" dirty="0" smtClean="0"/>
              <a:t>NFV</a:t>
            </a:r>
            <a:r>
              <a:rPr lang="zh-CN" altLang="en-US" dirty="0" smtClean="0"/>
              <a:t>网络的可靠性，容错性，鲁棒性和可生存性，当物理层的</a:t>
            </a:r>
            <a:r>
              <a:rPr lang="zh-CN" altLang="en-US" dirty="0" smtClean="0"/>
              <a:t>网络</a:t>
            </a:r>
            <a:r>
              <a:rPr lang="zh-CN" altLang="en-US" dirty="0" smtClean="0"/>
              <a:t>节点出现故障时，能快速完全的保证原网络服务需求正常运行</a:t>
            </a:r>
            <a:r>
              <a:rPr lang="zh-CN" altLang="en-US" dirty="0" smtClean="0"/>
              <a:t>，这</a:t>
            </a:r>
            <a:r>
              <a:rPr lang="zh-CN" altLang="en-US" dirty="0" smtClean="0"/>
              <a:t>对网络的可生存性研究领域有重要的研究含义。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431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点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边</a:t>
            </a:r>
            <a:r>
              <a:rPr lang="en-US" altLang="zh-CN" dirty="0" smtClean="0"/>
              <a:t>&lt;SRLG</a:t>
            </a:r>
          </a:p>
          <a:p>
            <a:r>
              <a:rPr lang="zh-CN" altLang="en-US" dirty="0" smtClean="0"/>
              <a:t>启发式，非最优解</a:t>
            </a:r>
            <a:endParaRPr lang="en-US" altLang="zh-CN" dirty="0" smtClean="0"/>
          </a:p>
          <a:p>
            <a:r>
              <a:rPr lang="zh-CN" altLang="en-US" dirty="0" smtClean="0"/>
              <a:t>非</a:t>
            </a:r>
            <a:r>
              <a:rPr lang="zh-CN" altLang="en-US" dirty="0" smtClean="0"/>
              <a:t>完全不相交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虚拟网络</a:t>
            </a:r>
            <a:r>
              <a:rPr lang="zh-CN" altLang="en-US" dirty="0" smtClean="0"/>
              <a:t>嵌入</a:t>
            </a:r>
            <a:r>
              <a:rPr lang="en-US" altLang="zh-CN" dirty="0" smtClean="0"/>
              <a:t>,</a:t>
            </a:r>
            <a:r>
              <a:rPr lang="zh-CN" altLang="en-US" dirty="0" smtClean="0"/>
              <a:t>许多</a:t>
            </a:r>
            <a:endParaRPr lang="en-US" altLang="zh-CN" dirty="0" smtClean="0"/>
          </a:p>
          <a:p>
            <a:r>
              <a:rPr lang="zh-CN" altLang="en-US" dirty="0" smtClean="0"/>
              <a:t>可生存性的，线性规划，运筹学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936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612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复杂多约束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容量约束：链路上的占用带宽不得大于链路自身容量</a:t>
            </a:r>
          </a:p>
          <a:p>
            <a:r>
              <a:rPr lang="zh-CN" altLang="en-US" dirty="0" smtClean="0"/>
              <a:t>端到端时延小于预定时延</a:t>
            </a:r>
          </a:p>
          <a:p>
            <a:r>
              <a:rPr lang="zh-CN" altLang="en-US" dirty="0" smtClean="0"/>
              <a:t>端到端跳数不能超过预定跳数</a:t>
            </a:r>
          </a:p>
          <a:p>
            <a:r>
              <a:rPr lang="zh-CN" altLang="en-US" dirty="0" smtClean="0"/>
              <a:t>路径必须有序地经过某些节点和链路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可生存性需求约束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抗故障路由设计需要为业务流寻找工作路径和保护路径，多条路径</a:t>
            </a:r>
          </a:p>
          <a:p>
            <a:r>
              <a:rPr lang="zh-CN" altLang="en-US" dirty="0" smtClean="0"/>
              <a:t>满足分离要求</a:t>
            </a:r>
          </a:p>
          <a:p>
            <a:r>
              <a:rPr lang="zh-CN" altLang="en-US" dirty="0" smtClean="0"/>
              <a:t>链路分离：工作与保护路径经过的链路互不相同</a:t>
            </a:r>
          </a:p>
          <a:p>
            <a:r>
              <a:rPr lang="zh-CN" altLang="en-US" dirty="0" smtClean="0"/>
              <a:t>节点分离：工作与保护路径经过的节点互不相同。节点分离必定链</a:t>
            </a:r>
          </a:p>
          <a:p>
            <a:r>
              <a:rPr lang="zh-CN" altLang="en-US" dirty="0" smtClean="0"/>
              <a:t>路分离</a:t>
            </a:r>
          </a:p>
          <a:p>
            <a:r>
              <a:rPr lang="zh-CN" altLang="en-US" dirty="0" smtClean="0"/>
              <a:t>风险共享链路组（</a:t>
            </a:r>
            <a:r>
              <a:rPr lang="en-US" altLang="zh-CN" dirty="0" smtClean="0"/>
              <a:t>shared risk link group SRLG)</a:t>
            </a:r>
            <a:r>
              <a:rPr lang="zh-CN" altLang="en-US" dirty="0" smtClean="0"/>
              <a:t>分离：工作路径的风</a:t>
            </a:r>
          </a:p>
          <a:p>
            <a:r>
              <a:rPr lang="zh-CN" altLang="en-US" dirty="0" smtClean="0"/>
              <a:t>险共享链路组集合与保护路径的风险共享链路组集合没有</a:t>
            </a:r>
            <a:r>
              <a:rPr lang="zh-CN" altLang="en-US" dirty="0" smtClean="0"/>
              <a:t>交集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102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复杂多约束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容量约束：链路上的占用带宽不得大于链路自身容量</a:t>
            </a:r>
          </a:p>
          <a:p>
            <a:r>
              <a:rPr lang="zh-CN" altLang="en-US" dirty="0" smtClean="0"/>
              <a:t>端到端时延小于预定时延</a:t>
            </a:r>
          </a:p>
          <a:p>
            <a:r>
              <a:rPr lang="zh-CN" altLang="en-US" dirty="0" smtClean="0"/>
              <a:t>端到端跳数不能超过预定跳数</a:t>
            </a:r>
          </a:p>
          <a:p>
            <a:r>
              <a:rPr lang="zh-CN" altLang="en-US" dirty="0" smtClean="0"/>
              <a:t>路径必须有序地经过某些节点和链路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可生存性需求约束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抗故障路由设计需要为业务流寻找工作路径和保护路径，多条路径</a:t>
            </a:r>
          </a:p>
          <a:p>
            <a:r>
              <a:rPr lang="zh-CN" altLang="en-US" dirty="0" smtClean="0"/>
              <a:t>满足分离要求</a:t>
            </a:r>
          </a:p>
          <a:p>
            <a:r>
              <a:rPr lang="zh-CN" altLang="en-US" dirty="0" smtClean="0"/>
              <a:t>链路分离：工作与保护路径经过的链路互不相同</a:t>
            </a:r>
          </a:p>
          <a:p>
            <a:r>
              <a:rPr lang="zh-CN" altLang="en-US" dirty="0" smtClean="0"/>
              <a:t>节点分离：工作与保护路径经过的节点互不相同。节点分离必定链</a:t>
            </a:r>
          </a:p>
          <a:p>
            <a:r>
              <a:rPr lang="zh-CN" altLang="en-US" dirty="0" smtClean="0"/>
              <a:t>路分离</a:t>
            </a:r>
          </a:p>
          <a:p>
            <a:r>
              <a:rPr lang="zh-CN" altLang="en-US" dirty="0" smtClean="0"/>
              <a:t>风险共享链路组（</a:t>
            </a:r>
            <a:r>
              <a:rPr lang="en-US" altLang="zh-CN" dirty="0" smtClean="0"/>
              <a:t>shared risk link group SRLG)</a:t>
            </a:r>
            <a:r>
              <a:rPr lang="zh-CN" altLang="en-US" dirty="0" smtClean="0"/>
              <a:t>分离：工作路径的风</a:t>
            </a:r>
          </a:p>
          <a:p>
            <a:r>
              <a:rPr lang="zh-CN" altLang="en-US" dirty="0" smtClean="0"/>
              <a:t>险共享链路组集合与保护路径的风险共享链路组集合没有交集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多种优化目标</a:t>
            </a:r>
          </a:p>
          <a:p>
            <a:r>
              <a:rPr lang="en-GB" altLang="zh-CN" dirty="0" smtClean="0"/>
              <a:t>Min-min disjoint paths problem</a:t>
            </a:r>
          </a:p>
          <a:p>
            <a:r>
              <a:rPr lang="en-GB" altLang="zh-CN" dirty="0" smtClean="0"/>
              <a:t>Min-max disjoint paths problem</a:t>
            </a:r>
          </a:p>
          <a:p>
            <a:r>
              <a:rPr lang="en-GB" altLang="zh-CN" dirty="0" smtClean="0"/>
              <a:t>Bounded disjoint paths problem</a:t>
            </a:r>
          </a:p>
          <a:p>
            <a:r>
              <a:rPr lang="en-GB" altLang="zh-CN" dirty="0" smtClean="0"/>
              <a:t>Min-sum disjoint paths problem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84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450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一直占用 </a:t>
            </a:r>
            <a:r>
              <a:rPr lang="en-US" altLang="zh-CN" dirty="0" smtClean="0"/>
              <a:t>e1,e2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310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40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4AF-46AD-4EEE-A4C3-5F9CA3E9503F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46AD-ACA0-41A6-A985-D6D7BA5D9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94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4AF-46AD-4EEE-A4C3-5F9CA3E9503F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46AD-ACA0-41A6-A985-D6D7BA5D9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52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746" y="6429110"/>
            <a:ext cx="9143254" cy="461665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                                                                                                </a:t>
            </a:r>
          </a:p>
          <a:p>
            <a:r>
              <a:rPr lang="en-US" altLang="zh-CN" sz="1200" dirty="0" smtClean="0"/>
              <a:t>                                                                         </a:t>
            </a:r>
            <a:endParaRPr lang="zh-CN" altLang="en-US" sz="1200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-5509" y="748912"/>
            <a:ext cx="9144000" cy="0"/>
          </a:xfrm>
          <a:prstGeom prst="line">
            <a:avLst/>
          </a:prstGeom>
          <a:ln w="38100">
            <a:solidFill>
              <a:srgbClr val="0066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30888"/>
            <a:ext cx="2743199" cy="417241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>
            <a:off x="-3921" y="714738"/>
            <a:ext cx="9144000" cy="0"/>
          </a:xfrm>
          <a:prstGeom prst="line">
            <a:avLst/>
          </a:prstGeom>
          <a:ln w="3175">
            <a:solidFill>
              <a:srgbClr val="0066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699" y="22823"/>
            <a:ext cx="1381125" cy="69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16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4AF-46AD-4EEE-A4C3-5F9CA3E9503F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46AD-ACA0-41A6-A985-D6D7BA5D9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519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4AF-46AD-4EEE-A4C3-5F9CA3E9503F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46AD-ACA0-41A6-A985-D6D7BA5D9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50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4AF-46AD-4EEE-A4C3-5F9CA3E9503F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46AD-ACA0-41A6-A985-D6D7BA5D9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863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4AF-46AD-4EEE-A4C3-5F9CA3E9503F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46AD-ACA0-41A6-A985-D6D7BA5D9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2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4AF-46AD-4EEE-A4C3-5F9CA3E9503F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46AD-ACA0-41A6-A985-D6D7BA5D9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99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4AF-46AD-4EEE-A4C3-5F9CA3E9503F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46AD-ACA0-41A6-A985-D6D7BA5D9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145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4AF-46AD-4EEE-A4C3-5F9CA3E9503F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46AD-ACA0-41A6-A985-D6D7BA5D9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03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4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未标题-1 拷贝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95"/>
          <a:stretch>
            <a:fillRect/>
          </a:stretch>
        </p:blipFill>
        <p:spPr bwMode="auto">
          <a:xfrm>
            <a:off x="0" y="3232150"/>
            <a:ext cx="9194800" cy="36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065197" y="1994745"/>
            <a:ext cx="7064402" cy="132343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algn="ctr"/>
            <a:r>
              <a:rPr lang="en-GB" altLang="zh-CN" sz="4000" b="1" dirty="0">
                <a:latin typeface="+mj-ea"/>
                <a:ea typeface="+mj-ea"/>
              </a:rPr>
              <a:t>SDN/NFV</a:t>
            </a:r>
            <a:r>
              <a:rPr lang="zh-CN" altLang="en-US" sz="4000" b="1" dirty="0">
                <a:latin typeface="+mj-ea"/>
                <a:ea typeface="+mj-ea"/>
              </a:rPr>
              <a:t>网络架构可生存性算法研究</a:t>
            </a:r>
            <a:endParaRPr lang="zh-CN" altLang="en-US" sz="4000" b="1" kern="10" dirty="0">
              <a:latin typeface="+mj-ea"/>
              <a:ea typeface="+mj-ea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780752" y="3868418"/>
            <a:ext cx="43058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+mn-ea"/>
                <a:ea typeface="+mn-ea"/>
              </a:rPr>
              <a:t>姓    </a:t>
            </a:r>
            <a:r>
              <a:rPr lang="zh-CN" altLang="en-US" sz="2400" b="1" dirty="0" smtClean="0">
                <a:latin typeface="+mn-ea"/>
                <a:ea typeface="+mn-ea"/>
              </a:rPr>
              <a:t>名</a:t>
            </a:r>
            <a:r>
              <a:rPr lang="zh-CN" altLang="en-US" sz="2400" b="1" dirty="0">
                <a:latin typeface="+mn-ea"/>
                <a:ea typeface="+mn-ea"/>
              </a:rPr>
              <a:t>：</a:t>
            </a:r>
            <a:r>
              <a:rPr lang="zh-CN" altLang="en-US" sz="2400" b="1" dirty="0" smtClean="0">
                <a:latin typeface="+mn-ea"/>
                <a:ea typeface="+mn-ea"/>
              </a:rPr>
              <a:t>陶恒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eaLnBrk="1" hangingPunct="1"/>
            <a:r>
              <a:rPr lang="zh-CN" altLang="en-US" sz="2400" b="1" dirty="0" smtClean="0">
                <a:latin typeface="+mn-ea"/>
                <a:ea typeface="+mn-ea"/>
              </a:rPr>
              <a:t>导    </a:t>
            </a:r>
            <a:r>
              <a:rPr lang="zh-CN" altLang="en-US" sz="2400" b="1" dirty="0">
                <a:latin typeface="+mn-ea"/>
                <a:ea typeface="+mn-ea"/>
              </a:rPr>
              <a:t>师</a:t>
            </a:r>
            <a:r>
              <a:rPr lang="zh-CN" altLang="en-US" sz="2400" b="1" dirty="0" smtClean="0">
                <a:latin typeface="+mn-ea"/>
                <a:ea typeface="+mn-ea"/>
              </a:rPr>
              <a:t>：谢鲲 教授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369946" y="4956408"/>
            <a:ext cx="3819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 dirty="0">
                <a:ea typeface="楷体_GB2312" charset="-122"/>
              </a:rPr>
              <a:t>     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2018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0141" y="327008"/>
            <a:ext cx="3458663" cy="1116935"/>
            <a:chOff x="60141" y="327008"/>
            <a:chExt cx="3458663" cy="111693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1" y="327008"/>
              <a:ext cx="1222153" cy="1116935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1282294" y="531533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 smtClean="0">
                  <a:solidFill>
                    <a:schemeClr val="accent6">
                      <a:lumMod val="5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湖南大学</a:t>
              </a:r>
              <a:endParaRPr lang="zh-CN" altLang="en-US" sz="4000" dirty="0">
                <a:solidFill>
                  <a:schemeClr val="accent6">
                    <a:lumMod val="50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71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55482" y="130628"/>
            <a:ext cx="6752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</a:t>
            </a:r>
            <a:r>
              <a:rPr lang="zh-CN" altLang="en-US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风险链路组不相交路径对问题</a:t>
            </a: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-389240" y="811778"/>
            <a:ext cx="2935670" cy="827087"/>
            <a:chOff x="0" y="0"/>
            <a:chExt cx="864" cy="759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6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251" y="90"/>
              <a:ext cx="419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陷阱问题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4" y="1658480"/>
            <a:ext cx="9189582" cy="42470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5674" y="5067300"/>
            <a:ext cx="4115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e1,e2,e3,e4</a:t>
            </a:r>
            <a:r>
              <a:rPr lang="zh-CN" altLang="en-US" sz="2400" dirty="0" smtClean="0"/>
              <a:t>四条边的权重很大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9922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55482" y="130628"/>
            <a:ext cx="6752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</a:t>
            </a:r>
            <a:r>
              <a:rPr lang="zh-CN" altLang="en-US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风险链路组不相交路径对问题</a:t>
            </a: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-389240" y="811778"/>
            <a:ext cx="2935670" cy="827087"/>
            <a:chOff x="0" y="0"/>
            <a:chExt cx="864" cy="759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6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115" y="90"/>
              <a:ext cx="693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SRLG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冲突链路集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840434"/>
            <a:ext cx="8882281" cy="228401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38125" y="1702812"/>
            <a:ext cx="8595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AP </a:t>
            </a:r>
            <a:r>
              <a:rPr lang="zh-CN" altLang="en-US" sz="2400" dirty="0" smtClean="0"/>
              <a:t>中存在</a:t>
            </a:r>
            <a:r>
              <a:rPr lang="zh-CN" altLang="en-US" sz="2400" dirty="0"/>
              <a:t>一个子链路集</a:t>
            </a:r>
            <a:r>
              <a:rPr lang="zh-CN" altLang="en-US" sz="2400" dirty="0" smtClean="0"/>
              <a:t>，任何</a:t>
            </a:r>
            <a:r>
              <a:rPr lang="zh-CN" altLang="en-US" sz="2400" dirty="0"/>
              <a:t>主路径通过这个子链路集里</a:t>
            </a:r>
            <a:r>
              <a:rPr lang="zh-CN" altLang="en-US" sz="2400" b="1" dirty="0"/>
              <a:t>所有</a:t>
            </a:r>
          </a:p>
          <a:p>
            <a:r>
              <a:rPr lang="zh-CN" altLang="en-US" sz="2400" dirty="0"/>
              <a:t>的这些“问题”链路都不能找到一条相对应</a:t>
            </a:r>
            <a:r>
              <a:rPr lang="en-US" altLang="zh-CN" sz="2400" dirty="0"/>
              <a:t>SRLG</a:t>
            </a:r>
            <a:r>
              <a:rPr lang="zh-CN" altLang="en-US" sz="2400" dirty="0" smtClean="0"/>
              <a:t>不相交路径。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6322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55482" y="130628"/>
            <a:ext cx="6752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</a:t>
            </a:r>
            <a:r>
              <a:rPr lang="zh-CN" altLang="en-US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风险链路组不相交路径对问题</a:t>
            </a: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-389240" y="811778"/>
            <a:ext cx="2935670" cy="827087"/>
            <a:chOff x="0" y="0"/>
            <a:chExt cx="864" cy="759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6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204" y="89"/>
              <a:ext cx="507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最小割最大流</a:t>
              </a:r>
            </a:p>
          </p:txBody>
        </p:sp>
      </p:grp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文本框 3"/>
          <p:cNvSpPr txBox="1"/>
          <p:nvPr/>
        </p:nvSpPr>
        <p:spPr>
          <a:xfrm>
            <a:off x="8447315" y="64886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2" y="1638865"/>
            <a:ext cx="78771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6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55482" y="130628"/>
            <a:ext cx="6752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</a:t>
            </a:r>
            <a:r>
              <a:rPr lang="zh-CN" altLang="en-US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风险链路组不相交路径对问题</a:t>
            </a: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-389240" y="811778"/>
            <a:ext cx="2935670" cy="827087"/>
            <a:chOff x="0" y="0"/>
            <a:chExt cx="864" cy="759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6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253" y="90"/>
              <a:ext cx="417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容量设置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16740"/>
            <a:ext cx="91916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8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55482" y="130628"/>
            <a:ext cx="6752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</a:t>
            </a:r>
            <a:r>
              <a:rPr lang="zh-CN" altLang="en-US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风险链路组不相交路径对问题</a:t>
            </a: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-389240" y="811778"/>
            <a:ext cx="2935670" cy="827087"/>
            <a:chOff x="0" y="0"/>
            <a:chExt cx="864" cy="759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6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162" y="90"/>
              <a:ext cx="601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最小割最大流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文本框 3"/>
          <p:cNvSpPr txBox="1"/>
          <p:nvPr/>
        </p:nvSpPr>
        <p:spPr>
          <a:xfrm>
            <a:off x="8447315" y="64886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2" y="1527180"/>
            <a:ext cx="89820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55482" y="130628"/>
            <a:ext cx="6752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</a:t>
            </a:r>
            <a:r>
              <a:rPr lang="zh-CN" altLang="en-US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风险链路组不相交路径对问题</a:t>
            </a: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-389240" y="811778"/>
            <a:ext cx="2935670" cy="827087"/>
            <a:chOff x="0" y="0"/>
            <a:chExt cx="864" cy="759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6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253" y="90"/>
              <a:ext cx="419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理论证明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文本框 3"/>
          <p:cNvSpPr txBox="1"/>
          <p:nvPr/>
        </p:nvSpPr>
        <p:spPr>
          <a:xfrm>
            <a:off x="8447315" y="64886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762" y="1584380"/>
            <a:ext cx="7578553" cy="47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0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55482" y="130628"/>
            <a:ext cx="6752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</a:t>
            </a:r>
            <a:r>
              <a:rPr lang="zh-CN" altLang="en-US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风险链路组不相交路径对问题</a:t>
            </a: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-389240" y="811778"/>
            <a:ext cx="4282814" cy="827087"/>
            <a:chOff x="0" y="0"/>
            <a:chExt cx="899" cy="759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6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24" y="90"/>
              <a:ext cx="875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SRLG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不相交路由算法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09" y="2384830"/>
            <a:ext cx="8562975" cy="35433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92009" y="1722351"/>
            <a:ext cx="475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原来的</a:t>
            </a:r>
            <a:r>
              <a:rPr lang="en-GB" dirty="0"/>
              <a:t>Min-Min SRLG</a:t>
            </a:r>
            <a:r>
              <a:rPr lang="zh-CN" altLang="en-US" dirty="0"/>
              <a:t>不相交路径对</a:t>
            </a:r>
            <a:r>
              <a:rPr lang="zh-CN" altLang="en-US" dirty="0" smtClean="0"/>
              <a:t>问题表示为</a:t>
            </a:r>
            <a:endParaRPr lang="en-GB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967" y="1638865"/>
            <a:ext cx="955266" cy="4222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504553" y="208204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必过链路集</a:t>
            </a:r>
            <a:endParaRPr lang="en-GB" dirty="0"/>
          </a:p>
        </p:txBody>
      </p:sp>
      <p:sp>
        <p:nvSpPr>
          <p:cNvPr id="24" name="文本框 23"/>
          <p:cNvSpPr txBox="1"/>
          <p:nvPr/>
        </p:nvSpPr>
        <p:spPr>
          <a:xfrm>
            <a:off x="5843381" y="20952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必不过链路集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554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55482" y="130628"/>
            <a:ext cx="6752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</a:t>
            </a:r>
            <a:r>
              <a:rPr lang="zh-CN" altLang="en-US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风险链路组不相交路径对问题</a:t>
            </a: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784" y="1447711"/>
            <a:ext cx="6004910" cy="5543639"/>
          </a:xfrm>
          <a:prstGeom prst="rect">
            <a:avLst/>
          </a:prstGeom>
        </p:spPr>
      </p:pic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-389240" y="811778"/>
            <a:ext cx="4116075" cy="827087"/>
            <a:chOff x="0" y="0"/>
            <a:chExt cx="864" cy="759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6" name="Picture 7" descr="Picture1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312" y="90"/>
              <a:ext cx="299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完整</a:t>
              </a:r>
              <a:r>
                <a:rPr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算法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481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55482" y="130628"/>
            <a:ext cx="675216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</a:t>
            </a:r>
            <a:r>
              <a:rPr lang="zh-CN" altLang="en-US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风险链路组不相交路径对问题</a:t>
            </a:r>
            <a:endParaRPr lang="zh-CN" altLang="en-US" sz="28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-342939" y="788628"/>
            <a:ext cx="2333785" cy="827087"/>
            <a:chOff x="0" y="0"/>
            <a:chExt cx="864" cy="759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6" name="Picture 7" descr="Picture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254" y="90"/>
              <a:ext cx="414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性能评估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79334" y="1615715"/>
            <a:ext cx="5229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本方案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SCLS</a:t>
            </a:r>
            <a:r>
              <a:rPr lang="zh-CN" altLang="en-US" sz="2400" dirty="0" smtClean="0">
                <a:latin typeface="+mn-ea"/>
              </a:rPr>
              <a:t>和另外</a:t>
            </a:r>
            <a:r>
              <a:rPr lang="zh-CN" altLang="en-US" sz="2400" dirty="0">
                <a:latin typeface="+mn-ea"/>
              </a:rPr>
              <a:t>两</a:t>
            </a:r>
            <a:r>
              <a:rPr lang="zh-CN" altLang="en-US" sz="2400" dirty="0" smtClean="0">
                <a:latin typeface="+mn-ea"/>
              </a:rPr>
              <a:t>个方案的比较：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041" y="5430383"/>
            <a:ext cx="2580667" cy="43790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499428" y="549639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最短路算法时间复杂度</a:t>
            </a:r>
            <a:endParaRPr lang="en-GB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95" y="2336059"/>
            <a:ext cx="8241500" cy="290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6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55482" y="130628"/>
            <a:ext cx="675216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</a:t>
            </a:r>
            <a:r>
              <a:rPr lang="zh-CN" altLang="en-US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风险链路组不相交路径对问题</a:t>
            </a:r>
            <a:endParaRPr lang="zh-CN" altLang="en-US" sz="28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-342939" y="788628"/>
            <a:ext cx="2333785" cy="827087"/>
            <a:chOff x="0" y="0"/>
            <a:chExt cx="864" cy="759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6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198" y="90"/>
              <a:ext cx="527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时间分析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93" y="1635330"/>
            <a:ext cx="8243207" cy="491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0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9657" y="13062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21" name="矩形 20"/>
          <p:cNvSpPr/>
          <p:nvPr/>
        </p:nvSpPr>
        <p:spPr>
          <a:xfrm>
            <a:off x="1028700" y="1760539"/>
            <a:ext cx="503238" cy="504824"/>
          </a:xfrm>
          <a:prstGeom prst="rect">
            <a:avLst/>
          </a:prstGeom>
          <a:solidFill>
            <a:srgbClr val="4F81BD">
              <a:alpha val="80000"/>
            </a:srgbClr>
          </a:soli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28700" y="3308350"/>
            <a:ext cx="503238" cy="504825"/>
          </a:xfrm>
          <a:prstGeom prst="rect">
            <a:avLst/>
          </a:prstGeom>
          <a:solidFill>
            <a:srgbClr val="4F81BD">
              <a:alpha val="80000"/>
            </a:srgbClr>
          </a:soli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</p:spPr>
        <p:txBody>
          <a:bodyPr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28700" y="4856163"/>
            <a:ext cx="503238" cy="504825"/>
          </a:xfrm>
          <a:prstGeom prst="rect">
            <a:avLst/>
          </a:prstGeom>
          <a:solidFill>
            <a:srgbClr val="4F81BD">
              <a:alpha val="80000"/>
            </a:srgbClr>
          </a:soli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</p:spPr>
        <p:txBody>
          <a:bodyPr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TextBox 101"/>
          <p:cNvSpPr txBox="1">
            <a:spLocks noChangeArrowheads="1"/>
          </p:cNvSpPr>
          <p:nvPr/>
        </p:nvSpPr>
        <p:spPr bwMode="auto">
          <a:xfrm>
            <a:off x="2063070" y="1801950"/>
            <a:ext cx="51847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 smtClean="0">
                <a:solidFill>
                  <a:prstClr val="black"/>
                </a:solidFill>
                <a:latin typeface="+mn-ea"/>
                <a:ea typeface="+mn-ea"/>
              </a:rPr>
              <a:t>选题背景和研究意义</a:t>
            </a:r>
            <a:endParaRPr lang="zh-CN" altLang="en-US" sz="2400" b="1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1692275" y="5289550"/>
            <a:ext cx="6755040" cy="26988"/>
          </a:xfrm>
          <a:prstGeom prst="line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ysDot"/>
          </a:ln>
          <a:effectLst/>
        </p:spPr>
      </p:cxnSp>
      <p:cxnSp>
        <p:nvCxnSpPr>
          <p:cNvPr id="26" name="直接连接符 25"/>
          <p:cNvCxnSpPr/>
          <p:nvPr/>
        </p:nvCxnSpPr>
        <p:spPr>
          <a:xfrm flipV="1">
            <a:off x="1692275" y="3813175"/>
            <a:ext cx="6755040" cy="1590"/>
          </a:xfrm>
          <a:prstGeom prst="line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ysDot"/>
          </a:ln>
          <a:effectLst/>
        </p:spPr>
      </p:cxnSp>
      <p:cxnSp>
        <p:nvCxnSpPr>
          <p:cNvPr id="27" name="直接连接符 26"/>
          <p:cNvCxnSpPr/>
          <p:nvPr/>
        </p:nvCxnSpPr>
        <p:spPr>
          <a:xfrm>
            <a:off x="1692275" y="2236788"/>
            <a:ext cx="6755040" cy="0"/>
          </a:xfrm>
          <a:prstGeom prst="line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ysDot"/>
          </a:ln>
          <a:effectLst/>
        </p:spPr>
      </p:cxnSp>
      <p:sp>
        <p:nvSpPr>
          <p:cNvPr id="29" name="TextBox 129"/>
          <p:cNvSpPr txBox="1">
            <a:spLocks noChangeArrowheads="1"/>
          </p:cNvSpPr>
          <p:nvPr/>
        </p:nvSpPr>
        <p:spPr bwMode="auto">
          <a:xfrm>
            <a:off x="2063070" y="4899026"/>
            <a:ext cx="3006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 smtClean="0">
                <a:solidFill>
                  <a:prstClr val="black"/>
                </a:solidFill>
                <a:latin typeface="+mn-ea"/>
                <a:ea typeface="+mn-ea"/>
              </a:rPr>
              <a:t>总结</a:t>
            </a:r>
            <a:r>
              <a:rPr lang="zh-CN" altLang="en-US" sz="2400" b="1" dirty="0">
                <a:solidFill>
                  <a:prstClr val="black"/>
                </a:solidFill>
                <a:latin typeface="+mn-ea"/>
                <a:ea typeface="+mn-ea"/>
              </a:rPr>
              <a:t>与展望</a:t>
            </a:r>
          </a:p>
        </p:txBody>
      </p:sp>
      <p:sp>
        <p:nvSpPr>
          <p:cNvPr id="30" name="矩形 29"/>
          <p:cNvSpPr/>
          <p:nvPr/>
        </p:nvSpPr>
        <p:spPr>
          <a:xfrm>
            <a:off x="1042988" y="2565400"/>
            <a:ext cx="504825" cy="503238"/>
          </a:xfrm>
          <a:prstGeom prst="rect">
            <a:avLst/>
          </a:prstGeom>
          <a:solidFill>
            <a:srgbClr val="4F81BD">
              <a:alpha val="80000"/>
            </a:srgbClr>
          </a:soli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</p:spPr>
        <p:txBody>
          <a:bodyPr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1708150" y="3068638"/>
            <a:ext cx="6739165" cy="1588"/>
          </a:xfrm>
          <a:prstGeom prst="line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ysDot"/>
          </a:ln>
          <a:effectLst/>
        </p:spPr>
      </p:cxnSp>
      <p:sp>
        <p:nvSpPr>
          <p:cNvPr id="32" name="TextBox 27"/>
          <p:cNvSpPr txBox="1">
            <a:spLocks noChangeArrowheads="1"/>
          </p:cNvSpPr>
          <p:nvPr/>
        </p:nvSpPr>
        <p:spPr bwMode="auto">
          <a:xfrm>
            <a:off x="2063070" y="3365995"/>
            <a:ext cx="6055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None/>
              <a:defRPr/>
            </a:pP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共享风险链路组不相交路径对问题</a:t>
            </a:r>
            <a:endParaRPr lang="en-US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42988" y="4076700"/>
            <a:ext cx="504825" cy="504825"/>
          </a:xfrm>
          <a:prstGeom prst="rect">
            <a:avLst/>
          </a:prstGeom>
          <a:solidFill>
            <a:srgbClr val="4F81BD">
              <a:alpha val="80000"/>
            </a:srgbClr>
          </a:soli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</p:spPr>
        <p:txBody>
          <a:bodyPr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1708150" y="4581525"/>
            <a:ext cx="6739165" cy="1588"/>
          </a:xfrm>
          <a:prstGeom prst="line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ysDot"/>
          </a:ln>
          <a:effectLst/>
        </p:spPr>
      </p:cxnSp>
      <p:sp>
        <p:nvSpPr>
          <p:cNvPr id="35" name="TextBox 30"/>
          <p:cNvSpPr txBox="1">
            <a:spLocks noChangeArrowheads="1"/>
          </p:cNvSpPr>
          <p:nvPr/>
        </p:nvSpPr>
        <p:spPr bwMode="auto">
          <a:xfrm>
            <a:off x="2063070" y="4151703"/>
            <a:ext cx="68595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None/>
            </a:pPr>
            <a:r>
              <a:rPr lang="zh-CN" altLang="en-US" sz="2400" b="1" dirty="0"/>
              <a:t>单物理节点故障可生存性虚拟网络嵌入问题</a:t>
            </a:r>
            <a:endParaRPr lang="en-US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27"/>
          <p:cNvSpPr txBox="1">
            <a:spLocks noChangeArrowheads="1"/>
          </p:cNvSpPr>
          <p:nvPr/>
        </p:nvSpPr>
        <p:spPr bwMode="auto">
          <a:xfrm>
            <a:off x="2063070" y="2651396"/>
            <a:ext cx="5024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 smtClean="0">
                <a:solidFill>
                  <a:prstClr val="black"/>
                </a:solidFill>
                <a:latin typeface="+mn-ea"/>
                <a:ea typeface="+mn-ea"/>
              </a:rPr>
              <a:t>主要研究</a:t>
            </a:r>
            <a:r>
              <a:rPr lang="zh-CN" altLang="en-US" sz="2400" b="1" dirty="0">
                <a:solidFill>
                  <a:prstClr val="black"/>
                </a:solidFill>
                <a:latin typeface="+mn-ea"/>
                <a:ea typeface="+mn-ea"/>
              </a:rPr>
              <a:t>工作</a:t>
            </a:r>
          </a:p>
        </p:txBody>
      </p:sp>
    </p:spTree>
    <p:extLst>
      <p:ext uri="{BB962C8B-B14F-4D97-AF65-F5344CB8AC3E}">
        <p14:creationId xmlns:p14="http://schemas.microsoft.com/office/powerpoint/2010/main" val="2866457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43324" y="88714"/>
            <a:ext cx="74254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2800" b="1" dirty="0" smtClean="0"/>
              <a:t>单</a:t>
            </a:r>
            <a:r>
              <a:rPr lang="zh-CN" altLang="en-US" sz="2800" b="1" dirty="0"/>
              <a:t>物理节点故障可生存性虚拟网络嵌入问题</a:t>
            </a:r>
            <a:endParaRPr lang="en-US" altLang="zh-CN" sz="28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8447315" y="64886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-342939" y="788628"/>
            <a:ext cx="2333785" cy="827087"/>
            <a:chOff x="0" y="0"/>
            <a:chExt cx="864" cy="759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7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197" y="90"/>
              <a:ext cx="527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问题阐述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78412"/>
            <a:ext cx="9532520" cy="528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5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43324" y="88714"/>
            <a:ext cx="74254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2800" b="1" dirty="0" smtClean="0"/>
              <a:t>单</a:t>
            </a:r>
            <a:r>
              <a:rPr lang="zh-CN" altLang="en-US" sz="2800" b="1" dirty="0"/>
              <a:t>物理节点故障可生存性虚拟网络嵌入问题</a:t>
            </a:r>
            <a:endParaRPr lang="en-US" altLang="zh-CN" sz="28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-342939" y="788628"/>
            <a:ext cx="2333785" cy="827087"/>
            <a:chOff x="0" y="0"/>
            <a:chExt cx="864" cy="759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7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140" y="90"/>
              <a:ext cx="641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最直接方法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490" y="1135153"/>
            <a:ext cx="6992345" cy="53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2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43324" y="88714"/>
            <a:ext cx="74254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2800" b="1" dirty="0" smtClean="0"/>
              <a:t>单</a:t>
            </a:r>
            <a:r>
              <a:rPr lang="zh-CN" altLang="en-US" sz="2800" b="1" dirty="0"/>
              <a:t>物理节点故障可生存性虚拟网络嵌入问题</a:t>
            </a:r>
            <a:endParaRPr lang="en-US" altLang="zh-CN" sz="28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-342939" y="788628"/>
            <a:ext cx="2333785" cy="827087"/>
            <a:chOff x="0" y="0"/>
            <a:chExt cx="864" cy="759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7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197" y="90"/>
              <a:ext cx="527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设计思想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04800" y="1913205"/>
            <a:ext cx="87831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2400" dirty="0"/>
              <a:t>保证局部拓扑结构来</a:t>
            </a:r>
            <a:r>
              <a:rPr lang="zh-CN" altLang="en-US" sz="2400" dirty="0" smtClean="0"/>
              <a:t>保证</a:t>
            </a:r>
            <a:r>
              <a:rPr lang="zh-CN" altLang="en-US" sz="2400" dirty="0"/>
              <a:t>全局</a:t>
            </a:r>
            <a:r>
              <a:rPr lang="zh-CN" altLang="en-US" sz="2400" dirty="0" smtClean="0"/>
              <a:t>拓扑结构</a:t>
            </a:r>
            <a:r>
              <a:rPr lang="zh-CN" altLang="en-US" sz="2400" dirty="0"/>
              <a:t>，提出分解原图的</a:t>
            </a:r>
            <a:r>
              <a:rPr lang="zh-CN" altLang="en-US" sz="2400" dirty="0" smtClean="0"/>
              <a:t>方法</a:t>
            </a:r>
            <a:endParaRPr lang="zh-CN" alt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2400" dirty="0" smtClean="0"/>
              <a:t>协调</a:t>
            </a:r>
            <a:r>
              <a:rPr lang="zh-CN" altLang="en-US" sz="2400" dirty="0" smtClean="0"/>
              <a:t>先后</a:t>
            </a:r>
            <a:r>
              <a:rPr lang="zh-CN" altLang="en-US" sz="2400" dirty="0" smtClean="0"/>
              <a:t>故障物理节点所导致的资源</a:t>
            </a:r>
            <a:r>
              <a:rPr lang="zh-CN" altLang="en-US" sz="2400" dirty="0" smtClean="0"/>
              <a:t>增广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2400" dirty="0" smtClean="0"/>
              <a:t>通过</a:t>
            </a:r>
            <a:r>
              <a:rPr lang="zh-CN" altLang="en-US" sz="2400" dirty="0"/>
              <a:t>动态规划来实现节点的</a:t>
            </a:r>
            <a:r>
              <a:rPr lang="zh-CN" altLang="en-US" sz="2400" dirty="0" smtClean="0"/>
              <a:t>映射</a:t>
            </a:r>
            <a:endParaRPr lang="en-GB" sz="2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634" y="3740848"/>
            <a:ext cx="3710906" cy="273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8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43324" y="88714"/>
            <a:ext cx="74254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2800" b="1" dirty="0" smtClean="0"/>
              <a:t>单</a:t>
            </a:r>
            <a:r>
              <a:rPr lang="zh-CN" altLang="en-US" sz="2800" b="1" dirty="0"/>
              <a:t>物理节点故障可生存性虚拟网络嵌入问题</a:t>
            </a:r>
            <a:endParaRPr lang="en-US" altLang="zh-CN" sz="28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-342939" y="788628"/>
            <a:ext cx="3419968" cy="827087"/>
            <a:chOff x="0" y="0"/>
            <a:chExt cx="895" cy="759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7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25" y="90"/>
              <a:ext cx="870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构建星型二分图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7409" y="1623343"/>
            <a:ext cx="7024662" cy="43579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077" y="2142309"/>
            <a:ext cx="2241689" cy="23361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67507" y="16233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多背包问题</a:t>
            </a:r>
            <a:endParaRPr lang="en-GB" dirty="0"/>
          </a:p>
        </p:txBody>
      </p:sp>
      <p:sp>
        <p:nvSpPr>
          <p:cNvPr id="15" name="文本框 14"/>
          <p:cNvSpPr txBox="1"/>
          <p:nvPr/>
        </p:nvSpPr>
        <p:spPr>
          <a:xfrm>
            <a:off x="7378025" y="454541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NP-hard 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/>
              <a:t>伪</a:t>
            </a:r>
            <a:r>
              <a:rPr lang="zh-CN" altLang="en-US" dirty="0" smtClean="0"/>
              <a:t>多项式解法</a:t>
            </a:r>
            <a:endParaRPr lang="en-GB" dirty="0"/>
          </a:p>
        </p:txBody>
      </p:sp>
      <p:sp>
        <p:nvSpPr>
          <p:cNvPr id="16" name="右箭头 15"/>
          <p:cNvSpPr/>
          <p:nvPr/>
        </p:nvSpPr>
        <p:spPr>
          <a:xfrm>
            <a:off x="6093972" y="3317698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文本框 16"/>
          <p:cNvSpPr txBox="1"/>
          <p:nvPr/>
        </p:nvSpPr>
        <p:spPr>
          <a:xfrm>
            <a:off x="3077029" y="1336750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物品</a:t>
            </a:r>
            <a:endParaRPr lang="en-GB" dirty="0"/>
          </a:p>
        </p:txBody>
      </p:sp>
      <p:sp>
        <p:nvSpPr>
          <p:cNvPr id="18" name="文本框 17"/>
          <p:cNvSpPr txBox="1"/>
          <p:nvPr/>
        </p:nvSpPr>
        <p:spPr>
          <a:xfrm>
            <a:off x="5182819" y="13367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背包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4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43324" y="88714"/>
            <a:ext cx="74254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2800" b="1" dirty="0" smtClean="0"/>
              <a:t>单</a:t>
            </a:r>
            <a:r>
              <a:rPr lang="zh-CN" altLang="en-US" sz="2800" b="1" dirty="0"/>
              <a:t>物理节点故障可生存性虚拟网络嵌入问题</a:t>
            </a:r>
            <a:endParaRPr lang="en-US" altLang="zh-CN" sz="28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-342939" y="788628"/>
            <a:ext cx="3301511" cy="827087"/>
            <a:chOff x="0" y="0"/>
            <a:chExt cx="864" cy="759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7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192" y="90"/>
              <a:ext cx="534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动态规划方法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12" name="文本框 3"/>
          <p:cNvSpPr txBox="1"/>
          <p:nvPr/>
        </p:nvSpPr>
        <p:spPr>
          <a:xfrm>
            <a:off x="8447315" y="64886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35077"/>
            <a:ext cx="7717744" cy="35573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111" y="3474352"/>
            <a:ext cx="2719288" cy="283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5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43324" y="88714"/>
            <a:ext cx="74254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2800" b="1" dirty="0" smtClean="0"/>
              <a:t>单</a:t>
            </a:r>
            <a:r>
              <a:rPr lang="zh-CN" altLang="en-US" sz="2800" b="1" dirty="0"/>
              <a:t>物理节点故障可生存性虚拟网络嵌入问题</a:t>
            </a:r>
            <a:endParaRPr lang="en-US" altLang="zh-CN" sz="28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8447315" y="64886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74" y="1478412"/>
            <a:ext cx="8688337" cy="4871780"/>
          </a:xfrm>
          <a:prstGeom prst="rect">
            <a:avLst/>
          </a:prstGeom>
        </p:spPr>
      </p:pic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-342939" y="788628"/>
            <a:ext cx="3301511" cy="827087"/>
            <a:chOff x="0" y="0"/>
            <a:chExt cx="864" cy="759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7" name="Picture 7" descr="Picture1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269" y="90"/>
              <a:ext cx="372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完整算法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34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43324" y="88714"/>
            <a:ext cx="74254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2800" b="1" dirty="0" smtClean="0"/>
              <a:t>单</a:t>
            </a:r>
            <a:r>
              <a:rPr lang="zh-CN" altLang="en-US" sz="2800" b="1" dirty="0"/>
              <a:t>物理节点故障可生存性虚拟网络嵌入问题</a:t>
            </a:r>
            <a:endParaRPr lang="en-US" altLang="zh-CN" sz="28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-342939" y="788628"/>
            <a:ext cx="3301511" cy="827087"/>
            <a:chOff x="0" y="0"/>
            <a:chExt cx="864" cy="759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7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272" y="90"/>
              <a:ext cx="372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实验结果</a:t>
              </a:r>
              <a:endPara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12" name="文本框 3"/>
          <p:cNvSpPr txBox="1"/>
          <p:nvPr/>
        </p:nvSpPr>
        <p:spPr>
          <a:xfrm>
            <a:off x="8447315" y="64886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430" y="1804291"/>
            <a:ext cx="4990106" cy="442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9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43324" y="88714"/>
            <a:ext cx="74254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2800" b="1" dirty="0" smtClean="0"/>
              <a:t>单</a:t>
            </a:r>
            <a:r>
              <a:rPr lang="zh-CN" altLang="en-US" sz="2800" b="1" dirty="0"/>
              <a:t>物理节点故障可生存性虚拟网络嵌入问题</a:t>
            </a:r>
            <a:endParaRPr lang="en-US" altLang="zh-CN" sz="28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-342939" y="788628"/>
            <a:ext cx="3301511" cy="827087"/>
            <a:chOff x="0" y="0"/>
            <a:chExt cx="864" cy="759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7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272" y="90"/>
              <a:ext cx="372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实验</a:t>
              </a:r>
              <a:r>
                <a:rPr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结果</a:t>
              </a:r>
              <a:endPara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12" name="文本框 3"/>
          <p:cNvSpPr txBox="1"/>
          <p:nvPr/>
        </p:nvSpPr>
        <p:spPr>
          <a:xfrm>
            <a:off x="8447315" y="64886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6688" y="1804291"/>
            <a:ext cx="94773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9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43324" y="88714"/>
            <a:ext cx="74254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2800" b="1" dirty="0" smtClean="0"/>
              <a:t>单</a:t>
            </a:r>
            <a:r>
              <a:rPr lang="zh-CN" altLang="en-US" sz="2800" b="1" dirty="0"/>
              <a:t>物理节点故障可生存性虚拟网络嵌入问题</a:t>
            </a:r>
            <a:endParaRPr lang="en-US" altLang="zh-CN" sz="28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-342939" y="788628"/>
            <a:ext cx="3301511" cy="827087"/>
            <a:chOff x="0" y="0"/>
            <a:chExt cx="864" cy="759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7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273" y="90"/>
              <a:ext cx="372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实验</a:t>
              </a:r>
              <a:r>
                <a:rPr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结果</a:t>
              </a:r>
              <a:endPara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12" name="文本框 3"/>
          <p:cNvSpPr txBox="1"/>
          <p:nvPr/>
        </p:nvSpPr>
        <p:spPr>
          <a:xfrm>
            <a:off x="8447315" y="64886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4" y="1600725"/>
            <a:ext cx="8904733" cy="394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8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43324" y="88714"/>
            <a:ext cx="74254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2800" b="1" dirty="0" smtClean="0"/>
              <a:t>单</a:t>
            </a:r>
            <a:r>
              <a:rPr lang="zh-CN" altLang="en-US" sz="2800" b="1" dirty="0"/>
              <a:t>物理节点故障可生存性虚拟网络嵌入问题</a:t>
            </a:r>
            <a:endParaRPr lang="en-US" altLang="zh-CN" sz="28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-342939" y="788628"/>
            <a:ext cx="3301511" cy="827087"/>
            <a:chOff x="0" y="0"/>
            <a:chExt cx="864" cy="759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7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272" y="90"/>
              <a:ext cx="372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实验结果</a:t>
              </a:r>
              <a:endPara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12" name="文本框 3"/>
          <p:cNvSpPr txBox="1"/>
          <p:nvPr/>
        </p:nvSpPr>
        <p:spPr>
          <a:xfrm>
            <a:off x="8447315" y="64886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577" y="1804291"/>
            <a:ext cx="9205343" cy="400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3332" y="192956"/>
            <a:ext cx="49095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3200" b="1" dirty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选题背景和研究意义</a:t>
            </a:r>
            <a:endParaRPr lang="zh-CN" altLang="en-US" sz="3200" dirty="0"/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2700541" y="1257904"/>
            <a:ext cx="5405585" cy="2025570"/>
          </a:xfrm>
          <a:prstGeom prst="ellipse">
            <a:avLst/>
          </a:prstGeom>
          <a:gradFill rotWithShape="1">
            <a:gsLst>
              <a:gs pos="0">
                <a:srgbClr val="3366FF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3366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2400" b="1" dirty="0"/>
              <a:t>为了到达抗故障的效果，</a:t>
            </a:r>
            <a:r>
              <a:rPr lang="zh-CN" altLang="en-US" sz="2400" b="1" dirty="0" smtClean="0"/>
              <a:t>需要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为</a:t>
            </a:r>
            <a:r>
              <a:rPr lang="zh-CN" altLang="en-US" sz="2400" b="1" dirty="0"/>
              <a:t>业务寻找工作</a:t>
            </a:r>
            <a:r>
              <a:rPr lang="zh-CN" altLang="en-US" sz="2400" b="1" dirty="0" smtClean="0"/>
              <a:t>与保护</a:t>
            </a:r>
            <a:r>
              <a:rPr lang="zh-CN" altLang="en-US" sz="2400" b="1" dirty="0"/>
              <a:t>两条</a:t>
            </a:r>
            <a:r>
              <a:rPr lang="zh-CN" altLang="en-US" sz="2400" b="1" dirty="0" smtClean="0"/>
              <a:t>路径</a:t>
            </a:r>
            <a:endParaRPr lang="zh-CN" altLang="en-US" sz="24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254314" y="2369034"/>
            <a:ext cx="2895344" cy="1943329"/>
            <a:chOff x="-535" y="2237348"/>
            <a:chExt cx="2895344" cy="1967472"/>
          </a:xfrm>
        </p:grpSpPr>
        <p:grpSp>
          <p:nvGrpSpPr>
            <p:cNvPr id="4" name="组合 3"/>
            <p:cNvGrpSpPr/>
            <p:nvPr/>
          </p:nvGrpSpPr>
          <p:grpSpPr>
            <a:xfrm>
              <a:off x="-98" y="2237348"/>
              <a:ext cx="2894707" cy="1967472"/>
              <a:chOff x="3358937" y="891917"/>
              <a:chExt cx="2894707" cy="1967472"/>
            </a:xfrm>
          </p:grpSpPr>
          <p:sp>
            <p:nvSpPr>
              <p:cNvPr id="12" name="Oval 183"/>
              <p:cNvSpPr>
                <a:spLocks noChangeArrowheads="1"/>
              </p:cNvSpPr>
              <p:nvPr/>
            </p:nvSpPr>
            <p:spPr bwMode="auto">
              <a:xfrm>
                <a:off x="3893175" y="891917"/>
                <a:ext cx="1852612" cy="196691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674"/>
                  </a:gs>
                </a:gsLst>
                <a:lin ang="5400000" scaled="1"/>
              </a:gra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" name="Group 6"/>
              <p:cNvGrpSpPr>
                <a:grpSpLocks/>
              </p:cNvGrpSpPr>
              <p:nvPr/>
            </p:nvGrpSpPr>
            <p:grpSpPr bwMode="auto">
              <a:xfrm>
                <a:off x="3358937" y="892476"/>
                <a:ext cx="2894707" cy="1966913"/>
                <a:chOff x="-476" y="0"/>
                <a:chExt cx="2625" cy="1680"/>
              </a:xfrm>
            </p:grpSpPr>
            <p:sp>
              <p:nvSpPr>
                <p:cNvPr id="14" name="Oval 7"/>
                <p:cNvSpPr>
                  <a:spLocks noChangeArrowheads="1"/>
                </p:cNvSpPr>
                <p:nvPr/>
              </p:nvSpPr>
              <p:spPr bwMode="auto">
                <a:xfrm>
                  <a:off x="-476" y="0"/>
                  <a:ext cx="2625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6600"/>
                    </a:gs>
                    <a:gs pos="100000">
                      <a:srgbClr val="742E00"/>
                    </a:gs>
                  </a:gsLst>
                  <a:lin ang="5400000" scaled="1"/>
                </a:gra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8"/>
                <p:cNvSpPr>
                  <a:spLocks noChangeArrowheads="1"/>
                </p:cNvSpPr>
                <p:nvPr/>
              </p:nvSpPr>
              <p:spPr bwMode="auto">
                <a:xfrm>
                  <a:off x="192" y="28"/>
                  <a:ext cx="1296" cy="634"/>
                </a:xfrm>
                <a:custGeom>
                  <a:avLst/>
                  <a:gdLst>
                    <a:gd name="T0" fmla="*/ 1276 w 1321"/>
                    <a:gd name="T1" fmla="*/ 357 h 712"/>
                    <a:gd name="T2" fmla="*/ 1292 w 1321"/>
                    <a:gd name="T3" fmla="*/ 394 h 712"/>
                    <a:gd name="T4" fmla="*/ 1296 w 1321"/>
                    <a:gd name="T5" fmla="*/ 428 h 712"/>
                    <a:gd name="T6" fmla="*/ 1290 w 1321"/>
                    <a:gd name="T7" fmla="*/ 459 h 712"/>
                    <a:gd name="T8" fmla="*/ 1273 w 1321"/>
                    <a:gd name="T9" fmla="*/ 490 h 712"/>
                    <a:gd name="T10" fmla="*/ 1248 w 1321"/>
                    <a:gd name="T11" fmla="*/ 516 h 712"/>
                    <a:gd name="T12" fmla="*/ 1216 w 1321"/>
                    <a:gd name="T13" fmla="*/ 538 h 712"/>
                    <a:gd name="T14" fmla="*/ 1173 w 1321"/>
                    <a:gd name="T15" fmla="*/ 559 h 712"/>
                    <a:gd name="T16" fmla="*/ 1125 w 1321"/>
                    <a:gd name="T17" fmla="*/ 578 h 712"/>
                    <a:gd name="T18" fmla="*/ 1071 w 1321"/>
                    <a:gd name="T19" fmla="*/ 594 h 712"/>
                    <a:gd name="T20" fmla="*/ 1011 w 1321"/>
                    <a:gd name="T21" fmla="*/ 608 h 712"/>
                    <a:gd name="T22" fmla="*/ 949 w 1321"/>
                    <a:gd name="T23" fmla="*/ 618 h 712"/>
                    <a:gd name="T24" fmla="*/ 879 w 1321"/>
                    <a:gd name="T25" fmla="*/ 627 h 712"/>
                    <a:gd name="T26" fmla="*/ 808 w 1321"/>
                    <a:gd name="T27" fmla="*/ 632 h 712"/>
                    <a:gd name="T28" fmla="*/ 780 w 1321"/>
                    <a:gd name="T29" fmla="*/ 634 h 712"/>
                    <a:gd name="T30" fmla="*/ 467 w 1321"/>
                    <a:gd name="T31" fmla="*/ 634 h 712"/>
                    <a:gd name="T32" fmla="*/ 463 w 1321"/>
                    <a:gd name="T33" fmla="*/ 634 h 712"/>
                    <a:gd name="T34" fmla="*/ 401 w 1321"/>
                    <a:gd name="T35" fmla="*/ 630 h 712"/>
                    <a:gd name="T36" fmla="*/ 341 w 1321"/>
                    <a:gd name="T37" fmla="*/ 627 h 712"/>
                    <a:gd name="T38" fmla="*/ 285 w 1321"/>
                    <a:gd name="T39" fmla="*/ 620 h 712"/>
                    <a:gd name="T40" fmla="*/ 231 w 1321"/>
                    <a:gd name="T41" fmla="*/ 614 h 712"/>
                    <a:gd name="T42" fmla="*/ 182 w 1321"/>
                    <a:gd name="T43" fmla="*/ 603 h 712"/>
                    <a:gd name="T44" fmla="*/ 138 w 1321"/>
                    <a:gd name="T45" fmla="*/ 590 h 712"/>
                    <a:gd name="T46" fmla="*/ 100 w 1321"/>
                    <a:gd name="T47" fmla="*/ 577 h 712"/>
                    <a:gd name="T48" fmla="*/ 66 w 1321"/>
                    <a:gd name="T49" fmla="*/ 561 h 712"/>
                    <a:gd name="T50" fmla="*/ 38 w 1321"/>
                    <a:gd name="T51" fmla="*/ 541 h 712"/>
                    <a:gd name="T52" fmla="*/ 18 w 1321"/>
                    <a:gd name="T53" fmla="*/ 519 h 712"/>
                    <a:gd name="T54" fmla="*/ 6 w 1321"/>
                    <a:gd name="T55" fmla="*/ 493 h 712"/>
                    <a:gd name="T56" fmla="*/ 0 w 1321"/>
                    <a:gd name="T57" fmla="*/ 467 h 712"/>
                    <a:gd name="T58" fmla="*/ 0 w 1321"/>
                    <a:gd name="T59" fmla="*/ 463 h 712"/>
                    <a:gd name="T60" fmla="*/ 4 w 1321"/>
                    <a:gd name="T61" fmla="*/ 434 h 712"/>
                    <a:gd name="T62" fmla="*/ 16 w 1321"/>
                    <a:gd name="T63" fmla="*/ 397 h 712"/>
                    <a:gd name="T64" fmla="*/ 50 w 1321"/>
                    <a:gd name="T65" fmla="*/ 329 h 712"/>
                    <a:gd name="T66" fmla="*/ 92 w 1321"/>
                    <a:gd name="T67" fmla="*/ 266 h 712"/>
                    <a:gd name="T68" fmla="*/ 144 w 1321"/>
                    <a:gd name="T69" fmla="*/ 209 h 712"/>
                    <a:gd name="T70" fmla="*/ 200 w 1321"/>
                    <a:gd name="T71" fmla="*/ 157 h 712"/>
                    <a:gd name="T72" fmla="*/ 265 w 1321"/>
                    <a:gd name="T73" fmla="*/ 111 h 712"/>
                    <a:gd name="T74" fmla="*/ 335 w 1321"/>
                    <a:gd name="T75" fmla="*/ 73 h 712"/>
                    <a:gd name="T76" fmla="*/ 407 w 1321"/>
                    <a:gd name="T77" fmla="*/ 42 h 712"/>
                    <a:gd name="T78" fmla="*/ 488 w 1321"/>
                    <a:gd name="T79" fmla="*/ 19 h 712"/>
                    <a:gd name="T80" fmla="*/ 570 w 1321"/>
                    <a:gd name="T81" fmla="*/ 5 h 712"/>
                    <a:gd name="T82" fmla="*/ 654 w 1321"/>
                    <a:gd name="T83" fmla="*/ 0 h 712"/>
                    <a:gd name="T84" fmla="*/ 654 w 1321"/>
                    <a:gd name="T85" fmla="*/ 0 h 712"/>
                    <a:gd name="T86" fmla="*/ 745 w 1321"/>
                    <a:gd name="T87" fmla="*/ 5 h 712"/>
                    <a:gd name="T88" fmla="*/ 831 w 1321"/>
                    <a:gd name="T89" fmla="*/ 20 h 712"/>
                    <a:gd name="T90" fmla="*/ 914 w 1321"/>
                    <a:gd name="T91" fmla="*/ 47 h 712"/>
                    <a:gd name="T92" fmla="*/ 991 w 1321"/>
                    <a:gd name="T93" fmla="*/ 80 h 712"/>
                    <a:gd name="T94" fmla="*/ 1062 w 1321"/>
                    <a:gd name="T95" fmla="*/ 122 h 712"/>
                    <a:gd name="T96" fmla="*/ 1127 w 1321"/>
                    <a:gd name="T97" fmla="*/ 173 h 712"/>
                    <a:gd name="T98" fmla="*/ 1185 w 1321"/>
                    <a:gd name="T99" fmla="*/ 228 h 712"/>
                    <a:gd name="T100" fmla="*/ 1234 w 1321"/>
                    <a:gd name="T101" fmla="*/ 289 h 712"/>
                    <a:gd name="T102" fmla="*/ 1276 w 1321"/>
                    <a:gd name="T103" fmla="*/ 357 h 712"/>
                    <a:gd name="T104" fmla="*/ 1276 w 1321"/>
                    <a:gd name="T105" fmla="*/ 357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6600"/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-535" y="2959753"/>
              <a:ext cx="2895344" cy="529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</a:pPr>
              <a:r>
                <a:rPr lang="en-GB" altLang="zh-CN" sz="2800" b="1" dirty="0">
                  <a:latin typeface="+mj-ea"/>
                </a:rPr>
                <a:t>SDN/NFV</a:t>
              </a:r>
              <a:r>
                <a:rPr lang="zh-CN" altLang="en-US" sz="2800" b="1" dirty="0">
                  <a:latin typeface="+mj-ea"/>
                </a:rPr>
                <a:t>网络架构</a:t>
              </a:r>
              <a:endPara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endParaRPr>
            </a:p>
          </p:txBody>
        </p:sp>
      </p:grp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2700541" y="3392489"/>
            <a:ext cx="5405585" cy="2059187"/>
          </a:xfrm>
          <a:prstGeom prst="ellipse">
            <a:avLst/>
          </a:prstGeom>
          <a:gradFill rotWithShape="1">
            <a:gsLst>
              <a:gs pos="0">
                <a:srgbClr val="3366FF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3366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2400" b="1" dirty="0" smtClean="0"/>
              <a:t>客观因素导致</a:t>
            </a:r>
            <a:r>
              <a:rPr lang="zh-CN" altLang="en-US" sz="2400" b="1" dirty="0"/>
              <a:t>物理</a:t>
            </a:r>
            <a:r>
              <a:rPr lang="zh-CN" altLang="en-US" sz="2400" b="1" dirty="0" smtClean="0"/>
              <a:t>网络节点故</a:t>
            </a:r>
            <a:endParaRPr lang="zh-CN" altLang="en-US" sz="2400" b="1" dirty="0"/>
          </a:p>
          <a:p>
            <a:r>
              <a:rPr lang="zh-CN" altLang="en-US" sz="2400" b="1" dirty="0" smtClean="0"/>
              <a:t>障，为向虚拟网络</a:t>
            </a:r>
            <a:r>
              <a:rPr lang="zh-CN" altLang="en-US" sz="2400" b="1" dirty="0"/>
              <a:t>嵌入</a:t>
            </a:r>
            <a:r>
              <a:rPr lang="zh-CN" altLang="en-US" sz="2400" b="1" dirty="0" smtClean="0"/>
              <a:t>请求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提供</a:t>
            </a:r>
            <a:r>
              <a:rPr lang="zh-CN" altLang="en-US" sz="2400" b="1" dirty="0"/>
              <a:t>一个高可生存性的保护。</a:t>
            </a:r>
          </a:p>
        </p:txBody>
      </p:sp>
      <p:grpSp>
        <p:nvGrpSpPr>
          <p:cNvPr id="41" name="Group 5"/>
          <p:cNvGrpSpPr>
            <a:grpSpLocks/>
          </p:cNvGrpSpPr>
          <p:nvPr/>
        </p:nvGrpSpPr>
        <p:grpSpPr bwMode="auto">
          <a:xfrm>
            <a:off x="-389240" y="800881"/>
            <a:ext cx="2637692" cy="827087"/>
            <a:chOff x="0" y="0"/>
            <a:chExt cx="864" cy="759"/>
          </a:xfrm>
        </p:grpSpPr>
        <p:grpSp>
          <p:nvGrpSpPr>
            <p:cNvPr id="42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44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5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6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7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8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" name="Text Box 12"/>
            <p:cNvSpPr txBox="1">
              <a:spLocks noChangeArrowheads="1"/>
            </p:cNvSpPr>
            <p:nvPr/>
          </p:nvSpPr>
          <p:spPr bwMode="auto">
            <a:xfrm>
              <a:off x="219" y="79"/>
              <a:ext cx="466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研究背景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80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0190" y="1789812"/>
            <a:ext cx="3479984" cy="1203768"/>
            <a:chOff x="1594413" y="1374343"/>
            <a:chExt cx="2505918" cy="1203768"/>
          </a:xfrm>
        </p:grpSpPr>
        <p:sp>
          <p:nvSpPr>
            <p:cNvPr id="2" name="AutoShape 3"/>
            <p:cNvSpPr>
              <a:spLocks noChangeArrowheads="1"/>
            </p:cNvSpPr>
            <p:nvPr/>
          </p:nvSpPr>
          <p:spPr bwMode="auto">
            <a:xfrm>
              <a:off x="1594413" y="1374343"/>
              <a:ext cx="2505918" cy="1203768"/>
            </a:xfrm>
            <a:prstGeom prst="rightArrow">
              <a:avLst>
                <a:gd name="adj1" fmla="val 79306"/>
                <a:gd name="adj2" fmla="val 30296"/>
              </a:avLst>
            </a:prstGeom>
            <a:gradFill flip="none" rotWithShape="1">
              <a:gsLst>
                <a:gs pos="0">
                  <a:srgbClr val="5E9EFF"/>
                </a:gs>
                <a:gs pos="0">
                  <a:srgbClr val="85C2FF"/>
                </a:gs>
                <a:gs pos="56000">
                  <a:srgbClr val="C4D6EB">
                    <a:lumMod val="72000"/>
                    <a:lumOff val="28000"/>
                    <a:alpha val="81000"/>
                  </a:srgbClr>
                </a:gs>
                <a:gs pos="100000">
                  <a:srgbClr val="FFEBFA"/>
                </a:gs>
              </a:gsLst>
              <a:lin ang="13500000" scaled="1"/>
              <a:tileRect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745626" y="1560728"/>
              <a:ext cx="230323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solidFill>
                    <a:prstClr val="black"/>
                  </a:solidFill>
                  <a:latin typeface="+mn-ea"/>
                </a:rPr>
                <a:t>分而治之的</a:t>
              </a:r>
              <a:r>
                <a:rPr lang="zh-CN" altLang="en-US" sz="2400" dirty="0">
                  <a:solidFill>
                    <a:prstClr val="black"/>
                  </a:solidFill>
                  <a:latin typeface="+mn-ea"/>
                </a:rPr>
                <a:t>快速</a:t>
              </a:r>
              <a:r>
                <a:rPr lang="en-US" altLang="zh-CN" sz="2400" dirty="0" smtClean="0">
                  <a:solidFill>
                    <a:prstClr val="black"/>
                  </a:solidFill>
                  <a:latin typeface="+mn-ea"/>
                </a:rPr>
                <a:t>SRLG</a:t>
              </a:r>
              <a:r>
                <a:rPr lang="zh-CN" altLang="en-US" sz="2400" dirty="0">
                  <a:solidFill>
                    <a:prstClr val="black"/>
                  </a:solidFill>
                  <a:latin typeface="+mn-ea"/>
                </a:rPr>
                <a:t>不相交路径对算法</a:t>
              </a:r>
              <a:endParaRPr lang="en-US" altLang="zh-CN" dirty="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595573" y="827860"/>
            <a:ext cx="2616169" cy="702860"/>
            <a:chOff x="0" y="0"/>
            <a:chExt cx="864" cy="759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9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3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327" y="66"/>
              <a:ext cx="265" cy="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总结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438700" y="1546895"/>
            <a:ext cx="2580831" cy="1661936"/>
            <a:chOff x="5795963" y="2186165"/>
            <a:chExt cx="3048000" cy="1661936"/>
          </a:xfrm>
        </p:grpSpPr>
        <p:grpSp>
          <p:nvGrpSpPr>
            <p:cNvPr id="15" name="Group 7"/>
            <p:cNvGrpSpPr>
              <a:grpSpLocks/>
            </p:cNvGrpSpPr>
            <p:nvPr/>
          </p:nvGrpSpPr>
          <p:grpSpPr bwMode="auto">
            <a:xfrm>
              <a:off x="5795963" y="2192339"/>
              <a:ext cx="3048000" cy="1655762"/>
              <a:chOff x="0" y="0"/>
              <a:chExt cx="1158" cy="2085"/>
            </a:xfrm>
          </p:grpSpPr>
          <p:sp>
            <p:nvSpPr>
              <p:cNvPr id="16" name="AutoShap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58" cy="2085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" name="AutoShape 9"/>
              <p:cNvSpPr>
                <a:spLocks noChangeArrowheads="1"/>
              </p:cNvSpPr>
              <p:nvPr/>
            </p:nvSpPr>
            <p:spPr bwMode="auto">
              <a:xfrm>
                <a:off x="48" y="24"/>
                <a:ext cx="1063" cy="2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8" name="AutoShape 9"/>
            <p:cNvSpPr>
              <a:spLocks noChangeArrowheads="1"/>
            </p:cNvSpPr>
            <p:nvPr/>
          </p:nvSpPr>
          <p:spPr bwMode="auto">
            <a:xfrm>
              <a:off x="5865413" y="2186165"/>
              <a:ext cx="2924290" cy="45741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20000">
                  <a:schemeClr val="bg1">
                    <a:lumMod val="0"/>
                    <a:lumOff val="10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3851329" y="1962336"/>
            <a:ext cx="17684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zh-CN" altLang="en-US" sz="2400" b="1" dirty="0" smtClean="0">
                <a:latin typeface="+mn-ea"/>
              </a:rPr>
              <a:t>高时效</a:t>
            </a:r>
            <a:endParaRPr lang="en-US" altLang="zh-CN" sz="2400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zh-CN" altLang="en-US" sz="2400" b="1" dirty="0" smtClean="0">
                <a:latin typeface="+mn-ea"/>
              </a:rPr>
              <a:t>分而治之</a:t>
            </a:r>
            <a:endParaRPr lang="en-US" altLang="zh-CN" sz="2400" b="1" dirty="0" smtClean="0">
              <a:latin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0189" y="3620538"/>
            <a:ext cx="3826013" cy="1203768"/>
            <a:chOff x="1581783" y="1374343"/>
            <a:chExt cx="2734499" cy="1203768"/>
          </a:xfrm>
        </p:grpSpPr>
        <p:sp>
          <p:nvSpPr>
            <p:cNvPr id="25" name="AutoShape 3"/>
            <p:cNvSpPr>
              <a:spLocks noChangeArrowheads="1"/>
            </p:cNvSpPr>
            <p:nvPr/>
          </p:nvSpPr>
          <p:spPr bwMode="auto">
            <a:xfrm>
              <a:off x="1594413" y="1374343"/>
              <a:ext cx="2505918" cy="1203768"/>
            </a:xfrm>
            <a:prstGeom prst="rightArrow">
              <a:avLst>
                <a:gd name="adj1" fmla="val 79306"/>
                <a:gd name="adj2" fmla="val 30296"/>
              </a:avLst>
            </a:prstGeom>
            <a:gradFill flip="none" rotWithShape="1">
              <a:gsLst>
                <a:gs pos="0">
                  <a:srgbClr val="5E9EFF"/>
                </a:gs>
                <a:gs pos="0">
                  <a:srgbClr val="85C2FF"/>
                </a:gs>
                <a:gs pos="56000">
                  <a:srgbClr val="C4D6EB">
                    <a:lumMod val="72000"/>
                    <a:lumOff val="28000"/>
                    <a:alpha val="81000"/>
                  </a:srgbClr>
                </a:gs>
                <a:gs pos="100000">
                  <a:srgbClr val="FFEBFA"/>
                </a:gs>
              </a:gsLst>
              <a:lin ang="13500000" scaled="1"/>
              <a:tileRect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581783" y="1560728"/>
              <a:ext cx="273449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solidFill>
                    <a:prstClr val="black"/>
                  </a:solidFill>
                  <a:latin typeface="+mn-ea"/>
                </a:rPr>
                <a:t>星型</a:t>
              </a:r>
              <a:r>
                <a:rPr lang="zh-CN" altLang="en-US" sz="2400" dirty="0">
                  <a:solidFill>
                    <a:prstClr val="black"/>
                  </a:solidFill>
                  <a:latin typeface="+mn-ea"/>
                </a:rPr>
                <a:t>图分解动态规划</a:t>
              </a:r>
              <a:r>
                <a:rPr lang="zh-CN" altLang="en-US" sz="2400" dirty="0" smtClean="0">
                  <a:solidFill>
                    <a:prstClr val="black"/>
                  </a:solidFill>
                  <a:latin typeface="+mn-ea"/>
                </a:rPr>
                <a:t>节</a:t>
              </a:r>
              <a:endParaRPr lang="en-US" altLang="zh-CN" sz="2400" dirty="0" smtClean="0">
                <a:solidFill>
                  <a:prstClr val="black"/>
                </a:solidFill>
                <a:latin typeface="+mn-ea"/>
              </a:endParaRPr>
            </a:p>
            <a:p>
              <a:r>
                <a:rPr lang="zh-CN" altLang="en-US" sz="2400" dirty="0" smtClean="0">
                  <a:solidFill>
                    <a:prstClr val="black"/>
                  </a:solidFill>
                  <a:latin typeface="+mn-ea"/>
                </a:rPr>
                <a:t>点</a:t>
              </a:r>
              <a:r>
                <a:rPr lang="zh-CN" altLang="en-US" sz="2400" dirty="0">
                  <a:solidFill>
                    <a:prstClr val="black"/>
                  </a:solidFill>
                  <a:latin typeface="+mn-ea"/>
                </a:rPr>
                <a:t>嵌入算法</a:t>
              </a:r>
              <a:endParaRPr lang="en-US" altLang="zh-CN" sz="2400" dirty="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86790" y="3391453"/>
            <a:ext cx="2630169" cy="2091213"/>
            <a:chOff x="5795963" y="2186165"/>
            <a:chExt cx="3048000" cy="1661936"/>
          </a:xfrm>
        </p:grpSpPr>
        <p:grpSp>
          <p:nvGrpSpPr>
            <p:cNvPr id="28" name="Group 7"/>
            <p:cNvGrpSpPr>
              <a:grpSpLocks/>
            </p:cNvGrpSpPr>
            <p:nvPr/>
          </p:nvGrpSpPr>
          <p:grpSpPr bwMode="auto">
            <a:xfrm>
              <a:off x="5795963" y="2192339"/>
              <a:ext cx="3048000" cy="1655762"/>
              <a:chOff x="0" y="0"/>
              <a:chExt cx="1158" cy="2085"/>
            </a:xfrm>
          </p:grpSpPr>
          <p:sp>
            <p:nvSpPr>
              <p:cNvPr id="30" name="AutoShap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58" cy="2085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" name="AutoShape 9"/>
              <p:cNvSpPr>
                <a:spLocks noChangeArrowheads="1"/>
              </p:cNvSpPr>
              <p:nvPr/>
            </p:nvSpPr>
            <p:spPr bwMode="auto">
              <a:xfrm>
                <a:off x="48" y="24"/>
                <a:ext cx="1063" cy="2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9" name="AutoShape 9"/>
            <p:cNvSpPr>
              <a:spLocks noChangeArrowheads="1"/>
            </p:cNvSpPr>
            <p:nvPr/>
          </p:nvSpPr>
          <p:spPr bwMode="auto">
            <a:xfrm>
              <a:off x="5865413" y="2186165"/>
              <a:ext cx="2924290" cy="45741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20000">
                  <a:schemeClr val="bg1">
                    <a:lumMod val="0"/>
                    <a:lumOff val="10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3685453" y="3543675"/>
            <a:ext cx="24805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zh-CN" altLang="en-US" b="1" dirty="0">
                <a:latin typeface="+mn-ea"/>
              </a:rPr>
              <a:t>请求的成功率更</a:t>
            </a:r>
            <a:r>
              <a:rPr lang="zh-CN" altLang="en-US" b="1" dirty="0" smtClean="0">
                <a:latin typeface="+mn-ea"/>
              </a:rPr>
              <a:t>高</a:t>
            </a:r>
            <a:endParaRPr lang="en-US" altLang="zh-CN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zh-CN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zh-CN" altLang="en-US" b="1" dirty="0" smtClean="0">
                <a:latin typeface="+mn-ea"/>
              </a:rPr>
              <a:t>嵌入</a:t>
            </a:r>
            <a:r>
              <a:rPr lang="zh-CN" altLang="en-US" b="1" dirty="0">
                <a:latin typeface="+mn-ea"/>
              </a:rPr>
              <a:t>的</a:t>
            </a:r>
            <a:r>
              <a:rPr lang="zh-CN" altLang="en-US" b="1" dirty="0" smtClean="0">
                <a:latin typeface="+mn-ea"/>
              </a:rPr>
              <a:t>资源更低</a:t>
            </a:r>
            <a:endParaRPr lang="en-US" altLang="zh-CN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zh-CN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zh-CN" altLang="en-US" b="1" dirty="0" smtClean="0">
                <a:latin typeface="+mn-ea"/>
              </a:rPr>
              <a:t>资源利用率</a:t>
            </a:r>
            <a:r>
              <a:rPr lang="zh-CN" altLang="en-US" b="1" dirty="0">
                <a:latin typeface="+mn-ea"/>
              </a:rPr>
              <a:t>更高</a:t>
            </a:r>
          </a:p>
        </p:txBody>
      </p:sp>
      <p:sp>
        <p:nvSpPr>
          <p:cNvPr id="33" name="文本框 2"/>
          <p:cNvSpPr txBox="1"/>
          <p:nvPr/>
        </p:nvSpPr>
        <p:spPr>
          <a:xfrm>
            <a:off x="43907" y="130628"/>
            <a:ext cx="25042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r>
              <a:rPr lang="zh-CN" altLang="en-US" sz="3000" b="1" dirty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与展望</a:t>
            </a:r>
          </a:p>
        </p:txBody>
      </p:sp>
      <p:grpSp>
        <p:nvGrpSpPr>
          <p:cNvPr id="34" name="Group 5"/>
          <p:cNvGrpSpPr>
            <a:grpSpLocks/>
          </p:cNvGrpSpPr>
          <p:nvPr/>
        </p:nvGrpSpPr>
        <p:grpSpPr bwMode="auto">
          <a:xfrm>
            <a:off x="6665938" y="844074"/>
            <a:ext cx="2616169" cy="702860"/>
            <a:chOff x="0" y="0"/>
            <a:chExt cx="864" cy="759"/>
          </a:xfrm>
        </p:grpSpPr>
        <p:grpSp>
          <p:nvGrpSpPr>
            <p:cNvPr id="35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37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9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0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1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327" y="66"/>
              <a:ext cx="265" cy="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展望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43" name="AutoShape 3"/>
          <p:cNvSpPr>
            <a:spLocks noChangeArrowheads="1"/>
          </p:cNvSpPr>
          <p:nvPr/>
        </p:nvSpPr>
        <p:spPr bwMode="auto">
          <a:xfrm>
            <a:off x="6139541" y="2177924"/>
            <a:ext cx="724809" cy="433717"/>
          </a:xfrm>
          <a:prstGeom prst="rightArrow">
            <a:avLst>
              <a:gd name="adj1" fmla="val 79306"/>
              <a:gd name="adj2" fmla="val 30296"/>
            </a:avLst>
          </a:prstGeom>
          <a:gradFill flip="none" rotWithShape="1">
            <a:gsLst>
              <a:gs pos="0">
                <a:srgbClr val="5E9EFF"/>
              </a:gs>
              <a:gs pos="0">
                <a:srgbClr val="85C2FF"/>
              </a:gs>
              <a:gs pos="56000">
                <a:srgbClr val="C4D6EB">
                  <a:lumMod val="72000"/>
                  <a:lumOff val="28000"/>
                  <a:alpha val="81000"/>
                </a:srgbClr>
              </a:gs>
              <a:gs pos="100000">
                <a:srgbClr val="FFEBFA"/>
              </a:gs>
            </a:gsLst>
            <a:lin ang="13500000" scaled="1"/>
            <a:tileRect/>
          </a:gra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0" name="AutoShape 3"/>
          <p:cNvSpPr>
            <a:spLocks noChangeArrowheads="1"/>
          </p:cNvSpPr>
          <p:nvPr/>
        </p:nvSpPr>
        <p:spPr bwMode="auto">
          <a:xfrm>
            <a:off x="6364674" y="3991917"/>
            <a:ext cx="450623" cy="433717"/>
          </a:xfrm>
          <a:prstGeom prst="rightArrow">
            <a:avLst>
              <a:gd name="adj1" fmla="val 79306"/>
              <a:gd name="adj2" fmla="val 30296"/>
            </a:avLst>
          </a:prstGeom>
          <a:gradFill flip="none" rotWithShape="1">
            <a:gsLst>
              <a:gs pos="0">
                <a:srgbClr val="5E9EFF"/>
              </a:gs>
              <a:gs pos="0">
                <a:srgbClr val="85C2FF"/>
              </a:gs>
              <a:gs pos="56000">
                <a:srgbClr val="C4D6EB">
                  <a:lumMod val="72000"/>
                  <a:lumOff val="28000"/>
                  <a:alpha val="81000"/>
                </a:srgbClr>
              </a:gs>
              <a:gs pos="100000">
                <a:srgbClr val="FFEBFA"/>
              </a:gs>
            </a:gsLst>
            <a:lin ang="13500000" scaled="1"/>
            <a:tileRect/>
          </a:gra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6865256" y="1592135"/>
            <a:ext cx="2130144" cy="1661936"/>
            <a:chOff x="6238574" y="1592135"/>
            <a:chExt cx="2751882" cy="1661936"/>
          </a:xfrm>
        </p:grpSpPr>
        <p:grpSp>
          <p:nvGrpSpPr>
            <p:cNvPr id="45" name="组合 44"/>
            <p:cNvGrpSpPr/>
            <p:nvPr/>
          </p:nvGrpSpPr>
          <p:grpSpPr>
            <a:xfrm>
              <a:off x="6238574" y="1592135"/>
              <a:ext cx="2751882" cy="1661936"/>
              <a:chOff x="5795963" y="2186165"/>
              <a:chExt cx="3048000" cy="1661936"/>
            </a:xfrm>
          </p:grpSpPr>
          <p:grpSp>
            <p:nvGrpSpPr>
              <p:cNvPr id="46" name="Group 7"/>
              <p:cNvGrpSpPr>
                <a:grpSpLocks/>
              </p:cNvGrpSpPr>
              <p:nvPr/>
            </p:nvGrpSpPr>
            <p:grpSpPr bwMode="auto">
              <a:xfrm>
                <a:off x="5795963" y="2192339"/>
                <a:ext cx="3048000" cy="1655762"/>
                <a:chOff x="0" y="0"/>
                <a:chExt cx="1158" cy="2085"/>
              </a:xfrm>
            </p:grpSpPr>
            <p:sp>
              <p:nvSpPr>
                <p:cNvPr id="48" name="AutoShap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58" cy="208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9" name="AutoShape 9"/>
                <p:cNvSpPr>
                  <a:spLocks noChangeArrowheads="1"/>
                </p:cNvSpPr>
                <p:nvPr/>
              </p:nvSpPr>
              <p:spPr bwMode="auto">
                <a:xfrm>
                  <a:off x="48" y="24"/>
                  <a:ext cx="1063" cy="28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47" name="AutoShape 9"/>
              <p:cNvSpPr>
                <a:spLocks noChangeArrowheads="1"/>
              </p:cNvSpPr>
              <p:nvPr/>
            </p:nvSpPr>
            <p:spPr bwMode="auto">
              <a:xfrm>
                <a:off x="5865413" y="2186165"/>
                <a:ext cx="2924290" cy="45741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20000">
                    <a:schemeClr val="bg1">
                      <a:lumMod val="0"/>
                      <a:lumOff val="100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6352641" y="2049554"/>
              <a:ext cx="263664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latin typeface="+mn-ea"/>
                </a:rPr>
                <a:t>增加必经节点</a:t>
              </a:r>
              <a:endParaRPr lang="en-US" altLang="zh-CN" sz="2400" b="1" dirty="0" smtClean="0">
                <a:latin typeface="+mn-ea"/>
              </a:endParaRPr>
            </a:p>
            <a:p>
              <a:r>
                <a:rPr lang="zh-CN" altLang="en-US" sz="2400" b="1" dirty="0" smtClean="0">
                  <a:latin typeface="+mn-ea"/>
                </a:rPr>
                <a:t>约束条件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864349" y="3379545"/>
            <a:ext cx="2152758" cy="1661936"/>
            <a:chOff x="6260462" y="3379545"/>
            <a:chExt cx="2751882" cy="1661936"/>
          </a:xfrm>
        </p:grpSpPr>
        <p:grpSp>
          <p:nvGrpSpPr>
            <p:cNvPr id="51" name="组合 50"/>
            <p:cNvGrpSpPr/>
            <p:nvPr/>
          </p:nvGrpSpPr>
          <p:grpSpPr>
            <a:xfrm>
              <a:off x="6260462" y="3379545"/>
              <a:ext cx="2751882" cy="1661936"/>
              <a:chOff x="5795963" y="2186165"/>
              <a:chExt cx="3048000" cy="1661936"/>
            </a:xfrm>
          </p:grpSpPr>
          <p:grpSp>
            <p:nvGrpSpPr>
              <p:cNvPr id="52" name="Group 7"/>
              <p:cNvGrpSpPr>
                <a:grpSpLocks/>
              </p:cNvGrpSpPr>
              <p:nvPr/>
            </p:nvGrpSpPr>
            <p:grpSpPr bwMode="auto">
              <a:xfrm>
                <a:off x="5795963" y="2192339"/>
                <a:ext cx="3048000" cy="1655762"/>
                <a:chOff x="0" y="0"/>
                <a:chExt cx="1158" cy="2085"/>
              </a:xfrm>
            </p:grpSpPr>
            <p:sp>
              <p:nvSpPr>
                <p:cNvPr id="54" name="AutoShap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58" cy="208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5" name="AutoShape 9"/>
                <p:cNvSpPr>
                  <a:spLocks noChangeArrowheads="1"/>
                </p:cNvSpPr>
                <p:nvPr/>
              </p:nvSpPr>
              <p:spPr bwMode="auto">
                <a:xfrm>
                  <a:off x="48" y="24"/>
                  <a:ext cx="1063" cy="28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53" name="AutoShape 9"/>
              <p:cNvSpPr>
                <a:spLocks noChangeArrowheads="1"/>
              </p:cNvSpPr>
              <p:nvPr/>
            </p:nvSpPr>
            <p:spPr bwMode="auto">
              <a:xfrm>
                <a:off x="5865413" y="2186165"/>
                <a:ext cx="2924290" cy="45741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20000">
                    <a:schemeClr val="bg1">
                      <a:lumMod val="0"/>
                      <a:lumOff val="100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57" name="矩形 56"/>
            <p:cNvSpPr/>
            <p:nvPr/>
          </p:nvSpPr>
          <p:spPr>
            <a:xfrm>
              <a:off x="6374530" y="3961007"/>
              <a:ext cx="260894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latin typeface="+mn-ea"/>
                </a:rPr>
                <a:t>拓展到多节点</a:t>
              </a:r>
              <a:endParaRPr lang="en-US" altLang="zh-CN" sz="2400" b="1" dirty="0" smtClean="0">
                <a:latin typeface="+mn-ea"/>
              </a:endParaRPr>
            </a:p>
            <a:p>
              <a:r>
                <a:rPr lang="zh-CN" altLang="en-US" sz="2400" b="1" dirty="0" smtClean="0">
                  <a:latin typeface="+mn-ea"/>
                </a:rPr>
                <a:t>故障</a:t>
              </a:r>
              <a:endParaRPr lang="en-US" altLang="zh-CN" sz="2400" b="1" dirty="0" smtClean="0">
                <a:latin typeface="+mn-ea"/>
              </a:endParaRPr>
            </a:p>
          </p:txBody>
        </p:sp>
      </p:grpSp>
      <p:sp>
        <p:nvSpPr>
          <p:cNvPr id="60" name="文本框 3"/>
          <p:cNvSpPr txBox="1"/>
          <p:nvPr/>
        </p:nvSpPr>
        <p:spPr>
          <a:xfrm>
            <a:off x="8447315" y="64886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85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7953" y="121104"/>
            <a:ext cx="8400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80000"/>
            </a:pPr>
            <a:r>
              <a:rPr lang="zh-CN" altLang="zh-CN" sz="2800" b="1" dirty="0" smtClean="0"/>
              <a:t>攻读学位期间所发表的学术论文和专利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27691" y="1034203"/>
            <a:ext cx="83166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Kun </a:t>
            </a:r>
            <a:r>
              <a:rPr lang="en-GB" dirty="0" err="1"/>
              <a:t>Xie</a:t>
            </a:r>
            <a:r>
              <a:rPr lang="en-GB" dirty="0"/>
              <a:t>, </a:t>
            </a:r>
            <a:r>
              <a:rPr lang="en-GB" dirty="0" err="1"/>
              <a:t>Heng</a:t>
            </a:r>
            <a:r>
              <a:rPr lang="en-GB" dirty="0"/>
              <a:t> Tao, Xin Wang, </a:t>
            </a:r>
            <a:r>
              <a:rPr lang="en-GB" dirty="0" err="1"/>
              <a:t>Gaogang</a:t>
            </a:r>
            <a:r>
              <a:rPr lang="en-GB" dirty="0"/>
              <a:t> </a:t>
            </a:r>
            <a:r>
              <a:rPr lang="en-GB" dirty="0" err="1"/>
              <a:t>Xie</a:t>
            </a:r>
            <a:r>
              <a:rPr lang="en-GB" dirty="0"/>
              <a:t>, </a:t>
            </a:r>
            <a:r>
              <a:rPr lang="en-GB" dirty="0" err="1"/>
              <a:t>Jigang</a:t>
            </a:r>
            <a:r>
              <a:rPr lang="en-GB" dirty="0"/>
              <a:t> Wen, </a:t>
            </a:r>
            <a:r>
              <a:rPr lang="en-GB" dirty="0" err="1" smtClean="0"/>
              <a:t>Jiannong</a:t>
            </a:r>
            <a:r>
              <a:rPr lang="en-GB" dirty="0" smtClean="0"/>
              <a:t> Cao</a:t>
            </a:r>
            <a:r>
              <a:rPr lang="en-GB" dirty="0"/>
              <a:t>, Zheng Qin. Divide And Conquer For Fast SRLG </a:t>
            </a:r>
            <a:r>
              <a:rPr lang="en-GB" dirty="0" smtClean="0"/>
              <a:t>Disjoint Routing[C</a:t>
            </a:r>
            <a:r>
              <a:rPr lang="en-GB" dirty="0"/>
              <a:t>]. DSN 2018: International Conference on </a:t>
            </a:r>
            <a:r>
              <a:rPr lang="en-GB" dirty="0" smtClean="0"/>
              <a:t>Dependable Systems </a:t>
            </a:r>
            <a:r>
              <a:rPr lang="en-GB" dirty="0"/>
              <a:t>and Networks, </a:t>
            </a:r>
            <a:r>
              <a:rPr lang="en-GB" dirty="0" err="1"/>
              <a:t>Luxerbourg</a:t>
            </a:r>
            <a:r>
              <a:rPr lang="en-GB" dirty="0"/>
              <a:t>(CCF B)</a:t>
            </a:r>
            <a:r>
              <a:rPr lang="zh-CN" altLang="en-US" dirty="0"/>
              <a:t>已发表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dirty="0"/>
              <a:t>陶恒，谢鲲</a:t>
            </a:r>
            <a:r>
              <a:rPr lang="en-US" altLang="zh-CN" dirty="0"/>
              <a:t>. </a:t>
            </a:r>
            <a:r>
              <a:rPr lang="zh-CN" altLang="en-US" dirty="0"/>
              <a:t>一种求完全风险共享链路组分离路径对的方法及系统</a:t>
            </a:r>
            <a:r>
              <a:rPr lang="zh-CN" altLang="en-US" dirty="0" smtClean="0"/>
              <a:t>：中国</a:t>
            </a:r>
            <a:r>
              <a:rPr lang="zh-CN" altLang="en-US" dirty="0"/>
              <a:t>。已具有国家知识产权局公开号，并已进入实审阶段。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59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未标题-1 拷贝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95"/>
          <a:stretch>
            <a:fillRect/>
          </a:stretch>
        </p:blipFill>
        <p:spPr bwMode="auto">
          <a:xfrm>
            <a:off x="0" y="3232150"/>
            <a:ext cx="9194800" cy="36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2499906" y="3930197"/>
            <a:ext cx="5040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solidFill>
                  <a:srgbClr val="000000"/>
                </a:solidFill>
              </a:rPr>
              <a:t>恳请各位老师提出宝贵意见！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55179" y="92382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谢谢观看</a:t>
            </a:r>
            <a:endParaRPr lang="en-GB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077686" y="1621192"/>
            <a:ext cx="70394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研究生生活即将结束，在此，我要感谢所有教导我的老师和一齐成长</a:t>
            </a:r>
            <a:r>
              <a:rPr lang="zh-CN" altLang="en-US" sz="2400" dirty="0" smtClean="0"/>
              <a:t>的同学</a:t>
            </a:r>
            <a:r>
              <a:rPr lang="zh-CN" altLang="en-US" sz="2400" dirty="0"/>
              <a:t>，他们在我的研究生学生涯给予了很大的帮助。本论文能够顺利</a:t>
            </a:r>
            <a:r>
              <a:rPr lang="zh-CN" altLang="en-US" sz="2400" dirty="0" smtClean="0"/>
              <a:t>完成</a:t>
            </a:r>
            <a:r>
              <a:rPr lang="zh-CN" altLang="en-US" sz="2400" dirty="0"/>
              <a:t>，要特别感谢我的导师谢鲲老师，感谢各位老师的关心和帮助！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7538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-389240" y="800881"/>
            <a:ext cx="2637692" cy="827087"/>
            <a:chOff x="0" y="0"/>
            <a:chExt cx="864" cy="759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5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7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" name="Text Box 12"/>
            <p:cNvSpPr txBox="1">
              <a:spLocks noChangeArrowheads="1"/>
            </p:cNvSpPr>
            <p:nvPr/>
          </p:nvSpPr>
          <p:spPr bwMode="auto">
            <a:xfrm>
              <a:off x="223" y="90"/>
              <a:ext cx="466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研究意义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83332" y="192956"/>
            <a:ext cx="49095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3200" b="1" dirty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选题背景和研究意义</a:t>
            </a:r>
            <a:endParaRPr lang="zh-CN" altLang="en-US" sz="32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272130" y="1991586"/>
            <a:ext cx="6926197" cy="1036919"/>
            <a:chOff x="1016000" y="1254329"/>
            <a:chExt cx="6926197" cy="1036919"/>
          </a:xfrm>
        </p:grpSpPr>
        <p:sp>
          <p:nvSpPr>
            <p:cNvPr id="12" name="圆角矩形 11"/>
            <p:cNvSpPr/>
            <p:nvPr/>
          </p:nvSpPr>
          <p:spPr>
            <a:xfrm>
              <a:off x="2110083" y="1254329"/>
              <a:ext cx="5832114" cy="103691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just">
                <a:defRPr/>
              </a:pPr>
              <a:r>
                <a:rPr lang="zh-CN" altLang="en-US" sz="2400" dirty="0"/>
                <a:t>保证网络的通信</a:t>
              </a:r>
              <a:r>
                <a:rPr lang="zh-CN" altLang="en-US" sz="2400" dirty="0" smtClean="0"/>
                <a:t>质量和抵抗网络故障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菱形 12"/>
            <p:cNvSpPr/>
            <p:nvPr/>
          </p:nvSpPr>
          <p:spPr>
            <a:xfrm>
              <a:off x="1016000" y="1350273"/>
              <a:ext cx="899886" cy="845031"/>
            </a:xfrm>
            <a:prstGeom prst="diamond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72130" y="3967459"/>
            <a:ext cx="6926197" cy="1036919"/>
            <a:chOff x="1016000" y="1254329"/>
            <a:chExt cx="6926197" cy="1036919"/>
          </a:xfrm>
        </p:grpSpPr>
        <p:sp>
          <p:nvSpPr>
            <p:cNvPr id="15" name="圆角矩形 14"/>
            <p:cNvSpPr/>
            <p:nvPr/>
          </p:nvSpPr>
          <p:spPr>
            <a:xfrm>
              <a:off x="2110083" y="1254329"/>
              <a:ext cx="5832114" cy="103691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just">
                <a:defRPr/>
              </a:pPr>
              <a:r>
                <a:rPr lang="zh-CN" altLang="en-US" sz="2400" dirty="0" smtClean="0">
                  <a:solidFill>
                    <a:schemeClr val="tx1"/>
                  </a:solidFill>
                </a:rPr>
                <a:t>提高网络功能虚拟化</a:t>
              </a:r>
              <a:r>
                <a:rPr lang="zh-CN" altLang="en-US" sz="2400" dirty="0">
                  <a:solidFill>
                    <a:schemeClr val="tx1"/>
                  </a:solidFill>
                </a:rPr>
                <a:t>的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可</a:t>
              </a:r>
              <a:r>
                <a:rPr lang="zh-CN" altLang="en-US" sz="2400" b="1" dirty="0" smtClean="0">
                  <a:solidFill>
                    <a:schemeClr val="tx1"/>
                  </a:solidFill>
                </a:rPr>
                <a:t>生存性</a:t>
              </a:r>
              <a:r>
                <a:rPr lang="zh-CN" altLang="en-US" sz="2400" dirty="0" smtClean="0">
                  <a:solidFill>
                    <a:schemeClr val="tx1"/>
                  </a:solidFill>
                </a:rPr>
                <a:t>，</a:t>
              </a:r>
              <a:r>
                <a:rPr lang="zh-CN" altLang="en-US" sz="2400" dirty="0">
                  <a:solidFill>
                    <a:schemeClr val="tx1"/>
                  </a:solidFill>
                </a:rPr>
                <a:t>容错性，鲁棒性</a:t>
              </a:r>
              <a:r>
                <a:rPr lang="zh-CN" altLang="en-US" sz="2400" dirty="0">
                  <a:solidFill>
                    <a:schemeClr val="tx1"/>
                  </a:solidFill>
                </a:rPr>
                <a:t>和可靠性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菱形 15"/>
            <p:cNvSpPr/>
            <p:nvPr/>
          </p:nvSpPr>
          <p:spPr>
            <a:xfrm>
              <a:off x="1016000" y="1350273"/>
              <a:ext cx="899886" cy="845031"/>
            </a:xfrm>
            <a:prstGeom prst="diamond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19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3332" y="192956"/>
            <a:ext cx="49095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3200" b="1" dirty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选题背景和研究意义</a:t>
            </a:r>
            <a:endParaRPr lang="zh-CN" altLang="en-US" sz="3200" dirty="0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-389240" y="800881"/>
            <a:ext cx="2637692" cy="827087"/>
            <a:chOff x="0" y="0"/>
            <a:chExt cx="864" cy="759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6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225" y="90"/>
              <a:ext cx="466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研究现状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11" name="Freeform 5"/>
          <p:cNvSpPr>
            <a:spLocks/>
          </p:cNvSpPr>
          <p:nvPr/>
        </p:nvSpPr>
        <p:spPr bwMode="gray">
          <a:xfrm rot="16200000">
            <a:off x="1489177" y="3165458"/>
            <a:ext cx="425479" cy="494705"/>
          </a:xfrm>
          <a:custGeom>
            <a:avLst/>
            <a:gdLst>
              <a:gd name="T0" fmla="*/ 3334 w 142"/>
              <a:gd name="T1" fmla="*/ 44 h 604"/>
              <a:gd name="T2" fmla="*/ 4057 w 142"/>
              <a:gd name="T3" fmla="*/ 18093 h 604"/>
              <a:gd name="T4" fmla="*/ 0 w 142"/>
              <a:gd name="T5" fmla="*/ 18148 h 604"/>
              <a:gd name="T6" fmla="*/ 6541 w 142"/>
              <a:gd name="T7" fmla="*/ 23137 h 604"/>
              <a:gd name="T8" fmla="*/ 12877 w 142"/>
              <a:gd name="T9" fmla="*/ 18148 h 604"/>
              <a:gd name="T10" fmla="*/ 9068 w 142"/>
              <a:gd name="T11" fmla="*/ 18148 h 604"/>
              <a:gd name="T12" fmla="*/ 8981 w 142"/>
              <a:gd name="T13" fmla="*/ 0 h 604"/>
              <a:gd name="T14" fmla="*/ 3334 w 142"/>
              <a:gd name="T15" fmla="*/ 44 h 6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ea typeface="+mn-ea"/>
            </a:endParaRPr>
          </a:p>
        </p:txBody>
      </p:sp>
      <p:sp>
        <p:nvSpPr>
          <p:cNvPr id="12" name="文本框 5"/>
          <p:cNvSpPr txBox="1"/>
          <p:nvPr/>
        </p:nvSpPr>
        <p:spPr>
          <a:xfrm>
            <a:off x="2737002" y="469603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圆角矩形 23"/>
          <p:cNvSpPr/>
          <p:nvPr/>
        </p:nvSpPr>
        <p:spPr>
          <a:xfrm>
            <a:off x="2387348" y="3625551"/>
            <a:ext cx="6655002" cy="1020435"/>
          </a:xfrm>
          <a:prstGeom prst="roundRect">
            <a:avLst/>
          </a:prstGeom>
          <a:gradFill>
            <a:gsLst>
              <a:gs pos="30000">
                <a:schemeClr val="accent2">
                  <a:lumMod val="40000"/>
                  <a:lumOff val="60000"/>
                </a:schemeClr>
              </a:gs>
              <a:gs pos="100000">
                <a:schemeClr val="accent1">
                  <a:tint val="44500"/>
                  <a:satMod val="160000"/>
                  <a:lumMod val="90000"/>
                  <a:lumOff val="10000"/>
                </a:schemeClr>
              </a:gs>
              <a:gs pos="98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just"/>
            <a:r>
              <a:rPr lang="zh-CN" altLang="en-US" sz="2400" b="1" dirty="0"/>
              <a:t>单</a:t>
            </a:r>
            <a:r>
              <a:rPr lang="zh-CN" altLang="en-US" sz="2400" b="1" dirty="0" smtClean="0"/>
              <a:t>物理节点故障</a:t>
            </a:r>
            <a:r>
              <a:rPr lang="zh-CN" altLang="en-US" sz="2400" b="1" dirty="0"/>
              <a:t>可生存性虚拟网络嵌入问题</a:t>
            </a:r>
            <a:endParaRPr lang="en-US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30186" y="2465835"/>
            <a:ext cx="647700" cy="1873250"/>
            <a:chOff x="159657" y="4076018"/>
            <a:chExt cx="647700" cy="1873250"/>
          </a:xfrm>
          <a:gradFill>
            <a:gsLst>
              <a:gs pos="12000">
                <a:schemeClr val="accent2">
                  <a:lumMod val="40000"/>
                  <a:lumOff val="60000"/>
                </a:schemeClr>
              </a:gs>
              <a:gs pos="100000">
                <a:schemeClr val="accent1">
                  <a:tint val="44500"/>
                  <a:satMod val="160000"/>
                  <a:lumMod val="90000"/>
                  <a:lumOff val="10000"/>
                </a:schemeClr>
              </a:gs>
              <a:gs pos="99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5400000" scaled="0"/>
          </a:gradFill>
        </p:grpSpPr>
        <p:sp>
          <p:nvSpPr>
            <p:cNvPr id="15" name="AutoShape 17"/>
            <p:cNvSpPr>
              <a:spLocks noChangeArrowheads="1"/>
            </p:cNvSpPr>
            <p:nvPr/>
          </p:nvSpPr>
          <p:spPr bwMode="gray">
            <a:xfrm rot="5400000">
              <a:off x="-453118" y="4688793"/>
              <a:ext cx="1873250" cy="647700"/>
            </a:xfrm>
            <a:prstGeom prst="roundRect">
              <a:avLst>
                <a:gd name="adj" fmla="val 11921"/>
              </a:avLst>
            </a:prstGeom>
            <a:grpFill/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b="1" dirty="0">
                <a:latin typeface="+mn-ea"/>
                <a:ea typeface="+mn-ea"/>
              </a:endParaRPr>
            </a:p>
          </p:txBody>
        </p:sp>
        <p:sp>
          <p:nvSpPr>
            <p:cNvPr id="16" name="文本框 8"/>
            <p:cNvSpPr txBox="1"/>
            <p:nvPr/>
          </p:nvSpPr>
          <p:spPr>
            <a:xfrm>
              <a:off x="187694" y="4243268"/>
              <a:ext cx="615553" cy="153874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eaVert"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tx1"/>
                  </a:solidFill>
                </a:rPr>
                <a:t>相关工作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Freeform 4"/>
          <p:cNvSpPr>
            <a:spLocks/>
          </p:cNvSpPr>
          <p:nvPr/>
        </p:nvSpPr>
        <p:spPr bwMode="gray">
          <a:xfrm flipV="1">
            <a:off x="1885740" y="3200071"/>
            <a:ext cx="501609" cy="1020433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14 w 933"/>
              <a:gd name="T7" fmla="*/ 202 h 1182"/>
              <a:gd name="T8" fmla="*/ 714 w 933"/>
              <a:gd name="T9" fmla="*/ 320 h 1182"/>
              <a:gd name="T10" fmla="*/ 927 w 933"/>
              <a:gd name="T11" fmla="*/ 153 h 1182"/>
              <a:gd name="T12" fmla="*/ 706 w 933"/>
              <a:gd name="T13" fmla="*/ 0 h 1182"/>
              <a:gd name="T14" fmla="*/ 708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ea typeface="+mn-ea"/>
            </a:endParaRPr>
          </a:p>
        </p:txBody>
      </p:sp>
      <p:sp>
        <p:nvSpPr>
          <p:cNvPr id="20" name="Freeform 6"/>
          <p:cNvSpPr>
            <a:spLocks/>
          </p:cNvSpPr>
          <p:nvPr/>
        </p:nvSpPr>
        <p:spPr bwMode="gray">
          <a:xfrm>
            <a:off x="1885740" y="2558435"/>
            <a:ext cx="501609" cy="854376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ea typeface="+mn-ea"/>
            </a:endParaRPr>
          </a:p>
        </p:txBody>
      </p:sp>
      <p:sp>
        <p:nvSpPr>
          <p:cNvPr id="21" name="圆角矩形 23"/>
          <p:cNvSpPr/>
          <p:nvPr/>
        </p:nvSpPr>
        <p:spPr>
          <a:xfrm>
            <a:off x="2387349" y="2207609"/>
            <a:ext cx="6655001" cy="992462"/>
          </a:xfrm>
          <a:prstGeom prst="roundRect">
            <a:avLst/>
          </a:prstGeom>
          <a:gradFill>
            <a:gsLst>
              <a:gs pos="30000">
                <a:schemeClr val="accent2">
                  <a:lumMod val="40000"/>
                  <a:lumOff val="60000"/>
                </a:schemeClr>
              </a:gs>
              <a:gs pos="100000">
                <a:schemeClr val="accent1">
                  <a:tint val="44500"/>
                  <a:satMod val="160000"/>
                  <a:lumMod val="90000"/>
                  <a:lumOff val="10000"/>
                </a:schemeClr>
              </a:gs>
              <a:gs pos="98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zh-CN" altLang="en-US" sz="24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共享</a:t>
            </a:r>
            <a:r>
              <a:rPr lang="zh-CN" altLang="en-US" sz="2400" b="1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风险链路</a:t>
            </a:r>
            <a:r>
              <a:rPr lang="zh-CN" altLang="en-US" sz="24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</a:t>
            </a:r>
            <a:r>
              <a:rPr lang="en-US" altLang="zh-CN" sz="24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(SRLG)</a:t>
            </a:r>
            <a:r>
              <a:rPr lang="zh-CN" altLang="en-US" sz="24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完全不相交路径</a:t>
            </a:r>
            <a:r>
              <a:rPr lang="zh-CN" altLang="en-US" sz="2400" b="1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对问题</a:t>
            </a:r>
            <a:endParaRPr lang="en-US" altLang="zh-CN" sz="2400" b="1" kern="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7644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8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59657" y="130628"/>
            <a:ext cx="3070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32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主要研究工作</a:t>
            </a:r>
            <a:endParaRPr lang="zh-CN" altLang="en-US" sz="32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59658" y="1316880"/>
            <a:ext cx="3695466" cy="1630283"/>
          </a:xfrm>
          <a:prstGeom prst="rightArrow">
            <a:avLst>
              <a:gd name="adj1" fmla="val 62787"/>
              <a:gd name="adj2" fmla="val 31221"/>
            </a:avLst>
          </a:prstGeom>
          <a:gradFill flip="none" rotWithShape="1">
            <a:gsLst>
              <a:gs pos="0">
                <a:srgbClr val="C0C0C0">
                  <a:gamma/>
                  <a:tint val="0"/>
                  <a:invGamma/>
                  <a:alpha val="0"/>
                  <a:lumMod val="64000"/>
                  <a:lumOff val="36000"/>
                </a:srgbClr>
              </a:gs>
              <a:gs pos="100000">
                <a:srgbClr val="C0C0C0">
                  <a:alpha val="50000"/>
                </a:srgbClr>
              </a:gs>
            </a:gsLst>
            <a:lin ang="2700000" scaled="1"/>
            <a:tileRect/>
          </a:gradFill>
          <a:ln w="19050" cap="rnd" cmpd="sng">
            <a:solidFill>
              <a:srgbClr val="C0C0C0"/>
            </a:solidFill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just">
              <a:defRPr/>
            </a:pPr>
            <a:r>
              <a:rPr lang="en-US" altLang="zh-CN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SRLG</a:t>
            </a:r>
            <a:r>
              <a:rPr lang="zh-CN" altLang="en-US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不相交（分离）路径</a:t>
            </a:r>
            <a:endParaRPr lang="en-US" altLang="zh-CN" sz="24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zh-CN" altLang="en-US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对问题（</a:t>
            </a:r>
            <a:r>
              <a:rPr lang="zh-CN" altLang="en-US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精确算法）</a:t>
            </a:r>
            <a:endParaRPr lang="en-US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19"/>
          <p:cNvSpPr>
            <a:spLocks noChangeArrowheads="1"/>
          </p:cNvSpPr>
          <p:nvPr/>
        </p:nvSpPr>
        <p:spPr bwMode="auto">
          <a:xfrm>
            <a:off x="3833299" y="1277150"/>
            <a:ext cx="4876800" cy="857938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93C052"/>
              </a:gs>
              <a:gs pos="100000">
                <a:srgbClr val="93C052">
                  <a:gamma/>
                  <a:tint val="21176"/>
                  <a:invGamma/>
                </a:srgbClr>
              </a:gs>
            </a:gsLst>
            <a:lin ang="0" scaled="1"/>
          </a:gradFill>
          <a:ln w="9525" cap="flat" cmpd="sng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35003" dir="2928844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SRLG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冲突链路集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3" name="AutoShape 19"/>
          <p:cNvSpPr>
            <a:spLocks noChangeArrowheads="1"/>
          </p:cNvSpPr>
          <p:nvPr/>
        </p:nvSpPr>
        <p:spPr bwMode="auto">
          <a:xfrm>
            <a:off x="3833299" y="2164466"/>
            <a:ext cx="4876800" cy="782697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93C052"/>
              </a:gs>
              <a:gs pos="100000">
                <a:srgbClr val="93C052">
                  <a:gamma/>
                  <a:tint val="21176"/>
                  <a:invGamma/>
                </a:srgbClr>
              </a:gs>
            </a:gsLst>
            <a:lin ang="0" scaled="1"/>
          </a:gradFill>
          <a:ln w="9525" cap="flat" cmpd="sng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35003" dir="2928844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 smtClean="0">
                <a:solidFill>
                  <a:srgbClr val="000000"/>
                </a:solidFill>
                <a:latin typeface="+mn-ea"/>
              </a:rPr>
              <a:t>分而治之路由算法</a:t>
            </a:r>
            <a:endParaRPr lang="zh-CN" altLang="en-US" sz="240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159658" y="4022561"/>
            <a:ext cx="3673642" cy="1822658"/>
          </a:xfrm>
          <a:prstGeom prst="rightArrow">
            <a:avLst>
              <a:gd name="adj1" fmla="val 62787"/>
              <a:gd name="adj2" fmla="val 33396"/>
            </a:avLst>
          </a:prstGeom>
          <a:gradFill flip="none" rotWithShape="1">
            <a:gsLst>
              <a:gs pos="0">
                <a:srgbClr val="C0C0C0">
                  <a:gamma/>
                  <a:tint val="0"/>
                  <a:invGamma/>
                  <a:alpha val="0"/>
                  <a:lumMod val="64000"/>
                  <a:lumOff val="36000"/>
                </a:srgbClr>
              </a:gs>
              <a:gs pos="100000">
                <a:srgbClr val="C0C0C0">
                  <a:alpha val="50000"/>
                </a:srgbClr>
              </a:gs>
            </a:gsLst>
            <a:lin ang="2700000" scaled="1"/>
            <a:tileRect/>
          </a:gradFill>
          <a:ln w="19050" cap="rnd" cmpd="sng">
            <a:solidFill>
              <a:srgbClr val="C0C0C0"/>
            </a:solidFill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just"/>
            <a:r>
              <a:rPr lang="zh-CN" altLang="en-US" sz="2400" b="1" dirty="0"/>
              <a:t>单物理节点故障可</a:t>
            </a:r>
            <a:r>
              <a:rPr lang="zh-CN" altLang="en-US" sz="2400" b="1" dirty="0" smtClean="0"/>
              <a:t>生存</a:t>
            </a:r>
            <a:endParaRPr lang="en-US" altLang="zh-CN" sz="2400" b="1" dirty="0" smtClean="0"/>
          </a:p>
          <a:p>
            <a:pPr algn="just"/>
            <a:r>
              <a:rPr lang="zh-CN" altLang="en-US" sz="2400" b="1" dirty="0" smtClean="0"/>
              <a:t>性</a:t>
            </a:r>
            <a:r>
              <a:rPr lang="zh-CN" altLang="en-US" sz="2400" b="1" dirty="0"/>
              <a:t>虚拟网络嵌入</a:t>
            </a:r>
            <a:r>
              <a:rPr lang="zh-CN" altLang="en-US" sz="2400" b="1" dirty="0" smtClean="0"/>
              <a:t>问题</a:t>
            </a:r>
            <a:endParaRPr lang="en-US" altLang="zh-CN" sz="2400" b="1" dirty="0" smtClean="0"/>
          </a:p>
          <a:p>
            <a:pPr algn="just"/>
            <a:r>
              <a:rPr lang="zh-CN" altLang="en-US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（启发式算法）</a:t>
            </a:r>
            <a:endParaRPr lang="en-US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auto">
          <a:xfrm>
            <a:off x="3869949" y="4161547"/>
            <a:ext cx="4876800" cy="772345"/>
          </a:xfrm>
          <a:prstGeom prst="roundRect">
            <a:avLst>
              <a:gd name="adj" fmla="val 10889"/>
            </a:avLst>
          </a:prstGeom>
          <a:gradFill rotWithShape="1">
            <a:gsLst>
              <a:gs pos="12000">
                <a:schemeClr val="accent4">
                  <a:lumMod val="40000"/>
                  <a:lumOff val="60000"/>
                </a:schemeClr>
              </a:gs>
              <a:gs pos="100000">
                <a:srgbClr val="93C052">
                  <a:gamma/>
                  <a:tint val="21176"/>
                  <a:invGamma/>
                  <a:lumMod val="52000"/>
                  <a:lumOff val="48000"/>
                </a:srgbClr>
              </a:gs>
            </a:gsLst>
            <a:lin ang="0" scaled="1"/>
          </a:gradFill>
          <a:ln w="9525" cap="flat" cmpd="sng">
            <a:solidFill>
              <a:srgbClr val="0000CC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星型图分解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3833299" y="4973623"/>
            <a:ext cx="4876800" cy="722327"/>
          </a:xfrm>
          <a:prstGeom prst="roundRect">
            <a:avLst>
              <a:gd name="adj" fmla="val 10889"/>
            </a:avLst>
          </a:prstGeom>
          <a:gradFill rotWithShape="1">
            <a:gsLst>
              <a:gs pos="12000">
                <a:schemeClr val="accent4">
                  <a:lumMod val="40000"/>
                  <a:lumOff val="60000"/>
                </a:schemeClr>
              </a:gs>
              <a:gs pos="100000">
                <a:srgbClr val="93C052">
                  <a:gamma/>
                  <a:tint val="21176"/>
                  <a:invGamma/>
                  <a:lumMod val="52000"/>
                  <a:lumOff val="48000"/>
                </a:srgbClr>
              </a:gs>
            </a:gsLst>
            <a:lin ang="0" scaled="1"/>
          </a:gradFill>
          <a:ln w="9525" cap="flat" cmpd="sng">
            <a:solidFill>
              <a:srgbClr val="0000CC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动态规划节点嵌入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0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5" grpId="0" animBg="1"/>
      <p:bldP spid="16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322" y="53447"/>
            <a:ext cx="59827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defRPr/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</a:t>
            </a:r>
            <a:r>
              <a:rPr lang="zh-CN" altLang="en-US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风险链路组</a:t>
            </a:r>
            <a:r>
              <a:rPr lang="zh-CN" altLang="en-US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不相交路径</a:t>
            </a:r>
            <a:r>
              <a:rPr lang="zh-CN" altLang="en-US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对问题</a:t>
            </a:r>
            <a:endParaRPr lang="en-US" altLang="zh-CN" sz="28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-389240" y="800881"/>
            <a:ext cx="2637692" cy="827087"/>
            <a:chOff x="0" y="0"/>
            <a:chExt cx="864" cy="759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8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227" y="90"/>
              <a:ext cx="466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问题阐述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65" y="1718384"/>
            <a:ext cx="8258175" cy="37052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60568" y="5540640"/>
            <a:ext cx="8381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共享风险链接组</a:t>
            </a:r>
            <a:r>
              <a:rPr lang="en-US" altLang="zh-CN" sz="2400" dirty="0"/>
              <a:t>(SRLG)</a:t>
            </a:r>
            <a:r>
              <a:rPr lang="zh-CN" altLang="en-US" sz="2400" dirty="0"/>
              <a:t>是一组链路共享同一个组件，该组件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 smtClean="0"/>
              <a:t>故障</a:t>
            </a:r>
            <a:r>
              <a:rPr lang="zh-CN" altLang="en-US" sz="2400" dirty="0"/>
              <a:t>会导致</a:t>
            </a:r>
            <a:r>
              <a:rPr lang="zh-CN" altLang="en-US" sz="2400" dirty="0" smtClean="0"/>
              <a:t>所有</a:t>
            </a:r>
            <a:r>
              <a:rPr lang="zh-CN" altLang="en-US" sz="2400" dirty="0"/>
              <a:t>链路的故障。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051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839" y="42668"/>
            <a:ext cx="675216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defRPr/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</a:t>
            </a:r>
            <a:r>
              <a:rPr lang="zh-CN" altLang="en-US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风险链路组不相交路径对问题</a:t>
            </a:r>
            <a:endParaRPr lang="en-US" altLang="zh-CN" sz="28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-389241" y="800881"/>
            <a:ext cx="3611411" cy="827087"/>
            <a:chOff x="0" y="0"/>
            <a:chExt cx="864" cy="759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8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115" y="90"/>
              <a:ext cx="690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SRLG</a:t>
              </a:r>
              <a:r>
                <a:rPr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不相交路径对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13" name="文本框 3"/>
          <p:cNvSpPr txBox="1"/>
          <p:nvPr/>
        </p:nvSpPr>
        <p:spPr>
          <a:xfrm>
            <a:off x="8447315" y="64886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7156" y="1627968"/>
            <a:ext cx="9500757" cy="333328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62839" y="4970575"/>
            <a:ext cx="7125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多种优化目标</a:t>
            </a:r>
          </a:p>
          <a:p>
            <a:r>
              <a:rPr lang="en-GB" altLang="zh-CN" sz="2800" dirty="0"/>
              <a:t>Min-min </a:t>
            </a:r>
            <a:r>
              <a:rPr lang="en-GB" altLang="zh-CN" sz="2800" dirty="0" smtClean="0"/>
              <a:t> Min-max </a:t>
            </a:r>
            <a:r>
              <a:rPr lang="en-GB" altLang="zh-CN" sz="2800" dirty="0" smtClean="0"/>
              <a:t> </a:t>
            </a:r>
            <a:r>
              <a:rPr lang="en-GB" altLang="zh-CN" sz="2800" dirty="0" smtClean="0"/>
              <a:t>Bounded </a:t>
            </a:r>
            <a:r>
              <a:rPr lang="en-GB" altLang="zh-CN" sz="2800" dirty="0"/>
              <a:t> </a:t>
            </a:r>
            <a:r>
              <a:rPr lang="en-GB" altLang="zh-CN" sz="2800" dirty="0" smtClean="0"/>
              <a:t>Min-sum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470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55482" y="130628"/>
            <a:ext cx="6752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</a:t>
            </a:r>
            <a:r>
              <a:rPr lang="zh-CN" altLang="en-US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风险链路组不相交路径对问题</a:t>
            </a: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-389240" y="811778"/>
            <a:ext cx="2935670" cy="827087"/>
            <a:chOff x="0" y="0"/>
            <a:chExt cx="864" cy="759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6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206" y="90"/>
              <a:ext cx="510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复杂度规模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29" y="1808193"/>
            <a:ext cx="7697342" cy="409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4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7423</TotalTime>
  <Words>1539</Words>
  <Application>Microsoft Office PowerPoint</Application>
  <PresentationFormat>全屏显示(4:3)</PresentationFormat>
  <Paragraphs>253</Paragraphs>
  <Slides>32</Slides>
  <Notes>29</Notes>
  <HiddenSlides>2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华文新魏</vt:lpstr>
      <vt:lpstr>华文楷体</vt:lpstr>
      <vt:lpstr>宋体</vt:lpstr>
      <vt:lpstr>方正舒体</vt:lpstr>
      <vt:lpstr>楷体_GB2312</vt:lpstr>
      <vt:lpstr>黑体</vt:lpstr>
      <vt:lpstr>Arial</vt:lpstr>
      <vt:lpstr>Calibri</vt:lpstr>
      <vt:lpstr>Calibri Light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tao</cp:lastModifiedBy>
  <cp:revision>994</cp:revision>
  <dcterms:created xsi:type="dcterms:W3CDTF">2015-04-17T04:25:42Z</dcterms:created>
  <dcterms:modified xsi:type="dcterms:W3CDTF">2018-05-19T03:36:55Z</dcterms:modified>
</cp:coreProperties>
</file>