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56" r:id="rId2"/>
    <p:sldId id="257" r:id="rId3"/>
    <p:sldId id="317" r:id="rId4"/>
    <p:sldId id="361" r:id="rId5"/>
    <p:sldId id="320" r:id="rId6"/>
    <p:sldId id="363" r:id="rId7"/>
    <p:sldId id="362" r:id="rId8"/>
    <p:sldId id="341" r:id="rId9"/>
    <p:sldId id="364" r:id="rId10"/>
    <p:sldId id="350" r:id="rId11"/>
    <p:sldId id="323" r:id="rId12"/>
    <p:sldId id="345" r:id="rId13"/>
    <p:sldId id="344" r:id="rId14"/>
    <p:sldId id="327" r:id="rId15"/>
    <p:sldId id="348" r:id="rId16"/>
    <p:sldId id="330" r:id="rId17"/>
    <p:sldId id="351" r:id="rId18"/>
    <p:sldId id="352" r:id="rId19"/>
    <p:sldId id="353" r:id="rId20"/>
    <p:sldId id="354" r:id="rId21"/>
    <p:sldId id="366" r:id="rId22"/>
    <p:sldId id="368" r:id="rId23"/>
    <p:sldId id="369" r:id="rId24"/>
    <p:sldId id="365" r:id="rId25"/>
    <p:sldId id="287" r:id="rId26"/>
    <p:sldId id="321" r:id="rId27"/>
    <p:sldId id="360" r:id="rId28"/>
    <p:sldId id="347" r:id="rId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o" initials="t" lastIdx="1" clrIdx="0">
    <p:extLst>
      <p:ext uri="{19B8F6BF-5375-455C-9EA6-DF929625EA0E}">
        <p15:presenceInfo xmlns:p15="http://schemas.microsoft.com/office/powerpoint/2012/main" userId="7d470c8668a189d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66FF"/>
    <a:srgbClr val="CCFFFF"/>
    <a:srgbClr val="0066CC"/>
    <a:srgbClr val="000099"/>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59" autoAdjust="0"/>
    <p:restoredTop sz="72243" autoAdjust="0"/>
  </p:normalViewPr>
  <p:slideViewPr>
    <p:cSldViewPr snapToGrid="0">
      <p:cViewPr varScale="1">
        <p:scale>
          <a:sx n="52" d="100"/>
          <a:sy n="52" d="100"/>
        </p:scale>
        <p:origin x="1746" y="78"/>
      </p:cViewPr>
      <p:guideLst>
        <p:guide orient="horz" pos="2160"/>
        <p:guide pos="288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DE417F-4987-416F-B0DB-96003C6A7205}" type="datetimeFigureOut">
              <a:rPr lang="zh-CN" altLang="en-US" smtClean="0"/>
              <a:t>2018/5/19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DC11DC-A9BB-4F6B-8EAB-906BFBD36D9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略微描述论文选题背景和国内外的研究动态；重点论述论文的主要创新研究工作所在（</a:t>
            </a:r>
            <a:r>
              <a:rPr lang="en-US" sz="1200" kern="1200" dirty="0" smtClean="0">
                <a:solidFill>
                  <a:schemeClr val="tx1"/>
                </a:solidFill>
                <a:effectLst/>
                <a:latin typeface="+mn-lt"/>
                <a:ea typeface="+mn-ea"/>
                <a:cs typeface="+mn-cs"/>
              </a:rPr>
              <a:t>15</a:t>
            </a:r>
            <a:r>
              <a:rPr lang="zh-CN" altLang="en-US" sz="1200" kern="1200" dirty="0" smtClean="0">
                <a:solidFill>
                  <a:schemeClr val="tx1"/>
                </a:solidFill>
                <a:effectLst/>
                <a:latin typeface="+mn-lt"/>
                <a:ea typeface="+mn-ea"/>
                <a:cs typeface="+mn-cs"/>
              </a:rPr>
              <a:t>分钟左右）</a:t>
            </a:r>
            <a:endParaRPr lang="en-GB" dirty="0"/>
          </a:p>
        </p:txBody>
      </p:sp>
      <p:sp>
        <p:nvSpPr>
          <p:cNvPr id="4" name="灯片编号占位符 3"/>
          <p:cNvSpPr>
            <a:spLocks noGrp="1"/>
          </p:cNvSpPr>
          <p:nvPr>
            <p:ph type="sldNum" sz="quarter" idx="10"/>
          </p:nvPr>
        </p:nvSpPr>
        <p:spPr/>
        <p:txBody>
          <a:bodyPr/>
          <a:lstStyle/>
          <a:p>
            <a:fld id="{85DC11DC-A9BB-4F6B-8EAB-906BFBD36D94}"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一直占用 </a:t>
            </a:r>
            <a:r>
              <a:rPr lang="en-US" altLang="zh-CN" dirty="0" smtClean="0"/>
              <a:t>e1,e2</a:t>
            </a:r>
            <a:endParaRPr lang="zh-CN" altLang="en-US" dirty="0"/>
          </a:p>
        </p:txBody>
      </p:sp>
      <p:sp>
        <p:nvSpPr>
          <p:cNvPr id="4" name="灯片编号占位符 3"/>
          <p:cNvSpPr>
            <a:spLocks noGrp="1"/>
          </p:cNvSpPr>
          <p:nvPr>
            <p:ph type="sldNum" sz="quarter" idx="10"/>
          </p:nvPr>
        </p:nvSpPr>
        <p:spPr/>
        <p:txBody>
          <a:bodyPr/>
          <a:lstStyle/>
          <a:p>
            <a:fld id="{85DC11DC-A9BB-4F6B-8EAB-906BFBD36D94}" type="slidenum">
              <a:rPr lang="zh-CN" altLang="en-US" smtClean="0"/>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5DC11DC-A9BB-4F6B-8EAB-906BFBD36D94}" type="slidenum">
              <a:rPr lang="zh-CN" altLang="en-US" smtClean="0"/>
              <a:t>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互斥不包容</a:t>
            </a:r>
            <a:endParaRPr lang="en-US" altLang="zh-CN" dirty="0" smtClean="0"/>
          </a:p>
          <a:p>
            <a:r>
              <a:rPr lang="zh-CN" altLang="en-US" dirty="0" smtClean="0"/>
              <a:t>一条边是剔除了，复杂度规模减少</a:t>
            </a:r>
            <a:endParaRPr lang="zh-CN" altLang="en-US" dirty="0"/>
          </a:p>
        </p:txBody>
      </p:sp>
      <p:sp>
        <p:nvSpPr>
          <p:cNvPr id="4" name="灯片编号占位符 3"/>
          <p:cNvSpPr>
            <a:spLocks noGrp="1"/>
          </p:cNvSpPr>
          <p:nvPr>
            <p:ph type="sldNum" sz="quarter" idx="10"/>
          </p:nvPr>
        </p:nvSpPr>
        <p:spPr/>
        <p:txBody>
          <a:bodyPr/>
          <a:lstStyle/>
          <a:p>
            <a:fld id="{85DC11DC-A9BB-4F6B-8EAB-906BFBD36D94}" type="slidenum">
              <a:rPr lang="zh-CN" altLang="en-US" smtClean="0"/>
              <a:t>13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4</a:t>
            </a:r>
            <a:r>
              <a:rPr lang="en-US" baseline="0" dirty="0" smtClean="0"/>
              <a:t> 2</a:t>
            </a:r>
          </a:p>
          <a:p>
            <a:r>
              <a:rPr lang="en-US" baseline="0" dirty="0" smtClean="0"/>
              <a:t>4 8</a:t>
            </a:r>
          </a:p>
          <a:p>
            <a:endParaRPr lang="en-US" baseline="0" dirty="0" smtClean="0"/>
          </a:p>
          <a:p>
            <a:endParaRPr lang="en-GB" dirty="0"/>
          </a:p>
        </p:txBody>
      </p:sp>
      <p:sp>
        <p:nvSpPr>
          <p:cNvPr id="4" name="灯片编号占位符 3"/>
          <p:cNvSpPr>
            <a:spLocks noGrp="1"/>
          </p:cNvSpPr>
          <p:nvPr>
            <p:ph type="sldNum" sz="quarter" idx="10"/>
          </p:nvPr>
        </p:nvSpPr>
        <p:spPr/>
        <p:txBody>
          <a:bodyPr/>
          <a:lstStyle/>
          <a:p>
            <a:fld id="{85DC11DC-A9BB-4F6B-8EAB-906BFBD36D94}" type="slidenum">
              <a:rPr lang="zh-CN" altLang="en-US" smtClean="0"/>
              <a:t>15</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GB" dirty="0"/>
          </a:p>
        </p:txBody>
      </p:sp>
      <p:sp>
        <p:nvSpPr>
          <p:cNvPr id="4" name="灯片编号占位符 3"/>
          <p:cNvSpPr>
            <a:spLocks noGrp="1"/>
          </p:cNvSpPr>
          <p:nvPr>
            <p:ph type="sldNum" sz="quarter" idx="10"/>
          </p:nvPr>
        </p:nvSpPr>
        <p:spPr/>
        <p:txBody>
          <a:bodyPr/>
          <a:lstStyle/>
          <a:p>
            <a:fld id="{85DC11DC-A9BB-4F6B-8EAB-906BFBD36D94}" type="slidenum">
              <a:rPr lang="zh-CN" altLang="en-US" smtClean="0"/>
              <a:t>16</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NP-hard</a:t>
            </a:r>
          </a:p>
          <a:p>
            <a:r>
              <a:rPr lang="zh-CN" altLang="en-US" dirty="0" smtClean="0"/>
              <a:t>线性规划优化</a:t>
            </a:r>
            <a:endParaRPr lang="en-US" altLang="zh-CN" dirty="0" smtClean="0"/>
          </a:p>
          <a:p>
            <a:r>
              <a:rPr lang="zh-CN" altLang="en-US" dirty="0" smtClean="0"/>
              <a:t>求解器，求解不出。</a:t>
            </a:r>
            <a:endParaRPr lang="en-US" altLang="zh-CN" dirty="0" smtClean="0"/>
          </a:p>
          <a:p>
            <a:endParaRPr lang="en-US" altLang="zh-CN" dirty="0" smtClean="0"/>
          </a:p>
          <a:p>
            <a:r>
              <a:rPr lang="zh-CN" altLang="en-US" dirty="0" smtClean="0"/>
              <a:t>涉及到节点功能类型，特定的节点映射</a:t>
            </a:r>
            <a:endParaRPr lang="en-US" altLang="zh-CN" dirty="0" smtClean="0"/>
          </a:p>
          <a:p>
            <a:r>
              <a:rPr lang="zh-CN" altLang="en-US" dirty="0" smtClean="0"/>
              <a:t>会增加资源的。考虑节点资源优先</a:t>
            </a:r>
            <a:endParaRPr lang="en-GB" dirty="0"/>
          </a:p>
        </p:txBody>
      </p:sp>
      <p:sp>
        <p:nvSpPr>
          <p:cNvPr id="4" name="灯片编号占位符 3"/>
          <p:cNvSpPr>
            <a:spLocks noGrp="1"/>
          </p:cNvSpPr>
          <p:nvPr>
            <p:ph type="sldNum" sz="quarter" idx="10"/>
          </p:nvPr>
        </p:nvSpPr>
        <p:spPr/>
        <p:txBody>
          <a:bodyPr/>
          <a:lstStyle/>
          <a:p>
            <a:fld id="{85DC11DC-A9BB-4F6B-8EAB-906BFBD36D94}" type="slidenum">
              <a:rPr lang="zh-CN" altLang="en-US" smtClean="0"/>
              <a:t>17</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indent="-285750">
              <a:buFont typeface="Wingdings" panose="05000000000000000000" pitchFamily="2" charset="2"/>
              <a:buChar char="v"/>
            </a:pPr>
            <a:r>
              <a:rPr lang="zh-CN" altLang="en-US" sz="1200" dirty="0" smtClean="0"/>
              <a:t>保证</a:t>
            </a:r>
            <a:r>
              <a:rPr lang="zh-CN" altLang="en-US" sz="1800" b="1" dirty="0" smtClean="0"/>
              <a:t>局部</a:t>
            </a:r>
            <a:r>
              <a:rPr lang="zh-CN" altLang="en-US" sz="1200" dirty="0" smtClean="0"/>
              <a:t>拓扑结构来保证全局拓扑结构，提出分解原图的方法</a:t>
            </a:r>
            <a:endParaRPr lang="en-US" altLang="zh-CN" sz="1200" dirty="0" smtClean="0"/>
          </a:p>
          <a:p>
            <a:pPr marL="285750" indent="-285750">
              <a:buFont typeface="Wingdings" panose="05000000000000000000" pitchFamily="2" charset="2"/>
              <a:buChar char="v"/>
            </a:pPr>
            <a:r>
              <a:rPr lang="zh-CN" altLang="en-US" sz="1200" dirty="0" smtClean="0"/>
              <a:t>设置匹配的权值</a:t>
            </a:r>
            <a:r>
              <a:rPr lang="en-US" altLang="zh-CN" sz="1600" dirty="0" smtClean="0"/>
              <a:t>,</a:t>
            </a:r>
            <a:r>
              <a:rPr lang="zh-CN" altLang="en-US" sz="1600" b="1" dirty="0" smtClean="0"/>
              <a:t>协调</a:t>
            </a:r>
            <a:r>
              <a:rPr lang="zh-CN" altLang="en-US" sz="1200" dirty="0" smtClean="0"/>
              <a:t>先后故障物理节点所导致的资源增广</a:t>
            </a:r>
            <a:endParaRPr lang="en-US" altLang="zh-CN" sz="1200" dirty="0" smtClean="0"/>
          </a:p>
          <a:p>
            <a:pPr marL="285750" indent="-285750">
              <a:buFont typeface="Wingdings" panose="05000000000000000000" pitchFamily="2" charset="2"/>
              <a:buChar char="v"/>
            </a:pPr>
            <a:r>
              <a:rPr lang="zh-CN" altLang="en-US" sz="1200" dirty="0" smtClean="0"/>
              <a:t>通过</a:t>
            </a:r>
            <a:r>
              <a:rPr lang="zh-CN" altLang="en-US" sz="1600" b="1" dirty="0" smtClean="0"/>
              <a:t>动态规划</a:t>
            </a:r>
            <a:r>
              <a:rPr lang="zh-CN" altLang="en-US" sz="1200" dirty="0" smtClean="0"/>
              <a:t>来实现节点的映射</a:t>
            </a:r>
            <a:endParaRPr lang="en-GB" sz="1200" dirty="0" smtClean="0"/>
          </a:p>
          <a:p>
            <a:endParaRPr lang="en-US" altLang="zh-CN" dirty="0" smtClean="0"/>
          </a:p>
          <a:p>
            <a:r>
              <a:rPr lang="zh-CN" altLang="en-US" dirty="0" smtClean="0"/>
              <a:t>二</a:t>
            </a:r>
            <a:r>
              <a:rPr lang="zh-CN" altLang="en-US" dirty="0" smtClean="0"/>
              <a:t>分图边的权重，增加</a:t>
            </a:r>
            <a:r>
              <a:rPr lang="zh-CN" altLang="en-US" dirty="0" smtClean="0"/>
              <a:t>的点，边，前面故障点相关</a:t>
            </a:r>
            <a:endParaRPr lang="en-GB" dirty="0"/>
          </a:p>
        </p:txBody>
      </p:sp>
      <p:sp>
        <p:nvSpPr>
          <p:cNvPr id="4" name="灯片编号占位符 3"/>
          <p:cNvSpPr>
            <a:spLocks noGrp="1"/>
          </p:cNvSpPr>
          <p:nvPr>
            <p:ph type="sldNum" sz="quarter" idx="10"/>
          </p:nvPr>
        </p:nvSpPr>
        <p:spPr/>
        <p:txBody>
          <a:bodyPr/>
          <a:lstStyle/>
          <a:p>
            <a:fld id="{85DC11DC-A9BB-4F6B-8EAB-906BFBD36D94}" type="slidenum">
              <a:rPr lang="zh-CN" altLang="en-US" smtClean="0"/>
              <a:t>18</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空间换时间</a:t>
            </a:r>
            <a:endParaRPr lang="en-US" altLang="zh-CN" dirty="0" smtClean="0"/>
          </a:p>
          <a:p>
            <a:r>
              <a:rPr lang="zh-CN" altLang="en-US" dirty="0" smtClean="0"/>
              <a:t>滚动数组，压缩空间，优化空间</a:t>
            </a:r>
            <a:endParaRPr lang="en-GB" dirty="0"/>
          </a:p>
        </p:txBody>
      </p:sp>
      <p:sp>
        <p:nvSpPr>
          <p:cNvPr id="4" name="灯片编号占位符 3"/>
          <p:cNvSpPr>
            <a:spLocks noGrp="1"/>
          </p:cNvSpPr>
          <p:nvPr>
            <p:ph type="sldNum" sz="quarter" idx="10"/>
          </p:nvPr>
        </p:nvSpPr>
        <p:spPr/>
        <p:txBody>
          <a:bodyPr/>
          <a:lstStyle/>
          <a:p>
            <a:fld id="{85DC11DC-A9BB-4F6B-8EAB-906BFBD36D94}" type="slidenum">
              <a:rPr lang="zh-CN" altLang="en-US" smtClean="0"/>
              <a:t>19</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GB" dirty="0"/>
          </a:p>
        </p:txBody>
      </p:sp>
      <p:sp>
        <p:nvSpPr>
          <p:cNvPr id="4" name="灯片编号占位符 3"/>
          <p:cNvSpPr>
            <a:spLocks noGrp="1"/>
          </p:cNvSpPr>
          <p:nvPr>
            <p:ph type="sldNum" sz="quarter" idx="10"/>
          </p:nvPr>
        </p:nvSpPr>
        <p:spPr/>
        <p:txBody>
          <a:bodyPr/>
          <a:lstStyle/>
          <a:p>
            <a:fld id="{85DC11DC-A9BB-4F6B-8EAB-906BFBD36D94}" type="slidenum">
              <a:rPr lang="zh-CN" altLang="en-US" smtClean="0"/>
              <a:t>20</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GB" dirty="0"/>
          </a:p>
        </p:txBody>
      </p:sp>
      <p:sp>
        <p:nvSpPr>
          <p:cNvPr id="4" name="灯片编号占位符 3"/>
          <p:cNvSpPr>
            <a:spLocks noGrp="1"/>
          </p:cNvSpPr>
          <p:nvPr>
            <p:ph type="sldNum" sz="quarter" idx="10"/>
          </p:nvPr>
        </p:nvSpPr>
        <p:spPr/>
        <p:txBody>
          <a:bodyPr/>
          <a:lstStyle/>
          <a:p>
            <a:fld id="{85DC11DC-A9BB-4F6B-8EAB-906BFBD36D94}" type="slidenum">
              <a:rPr lang="zh-CN" altLang="en-US" smtClean="0"/>
              <a:t>21</a:t>
            </a:fld>
            <a:endParaRPr lang="zh-CN" altLang="en-US"/>
          </a:p>
        </p:txBody>
      </p:sp>
    </p:spTree>
    <p:extLst>
      <p:ext uri="{BB962C8B-B14F-4D97-AF65-F5344CB8AC3E}">
        <p14:creationId xmlns:p14="http://schemas.microsoft.com/office/powerpoint/2010/main" val="669315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normAutofit/>
          </a:bodyPr>
          <a:lstStyle/>
          <a:p>
            <a:r>
              <a:rPr lang="en-US" altLang="zh-CN" dirty="0" smtClean="0"/>
              <a:t>SDN</a:t>
            </a:r>
            <a:r>
              <a:rPr lang="en-US" altLang="zh-CN" baseline="0" dirty="0" smtClean="0"/>
              <a:t> </a:t>
            </a:r>
            <a:r>
              <a:rPr lang="en-US" altLang="zh-CN" baseline="0" dirty="0" smtClean="0"/>
              <a:t>2008 </a:t>
            </a:r>
            <a:r>
              <a:rPr lang="en-US" altLang="zh-CN" baseline="0" dirty="0" err="1" smtClean="0"/>
              <a:t>McKeown</a:t>
            </a:r>
            <a:r>
              <a:rPr lang="zh-CN" altLang="en-US" baseline="0" dirty="0" smtClean="0"/>
              <a:t>教授团队提出了个新的网络体系结构</a:t>
            </a:r>
            <a:r>
              <a:rPr lang="en-US" altLang="zh-CN" baseline="0" dirty="0" smtClean="0"/>
              <a:t>SDN</a:t>
            </a:r>
            <a:r>
              <a:rPr lang="zh-CN" altLang="en-US" baseline="0" dirty="0" smtClean="0"/>
              <a:t>：在</a:t>
            </a:r>
            <a:r>
              <a:rPr lang="en-US" altLang="zh-CN" baseline="0" dirty="0" smtClean="0"/>
              <a:t>SDN </a:t>
            </a:r>
            <a:r>
              <a:rPr lang="zh-CN" altLang="en-US" baseline="0" dirty="0" smtClean="0"/>
              <a:t>架构中，网络的数据平面与控制平面相分离，数据平面将变得更加通用化。</a:t>
            </a:r>
            <a:endParaRPr lang="en-US" altLang="zh-CN" baseline="0" dirty="0" smtClean="0"/>
          </a:p>
          <a:p>
            <a:endParaRPr lang="en-US" altLang="zh-CN" baseline="0" dirty="0" smtClean="0"/>
          </a:p>
          <a:p>
            <a:r>
              <a:rPr lang="zh-CN" altLang="en-US" baseline="0" dirty="0" smtClean="0"/>
              <a:t>分布式网络</a:t>
            </a:r>
            <a:r>
              <a:rPr lang="en-US" altLang="zh-CN" baseline="0" dirty="0" smtClean="0"/>
              <a:t>-》</a:t>
            </a:r>
            <a:r>
              <a:rPr lang="zh-CN" altLang="en-US" baseline="0" dirty="0" smtClean="0"/>
              <a:t>集中式网络</a:t>
            </a:r>
            <a:endParaRPr lang="en-US" altLang="zh-CN" baseline="0" dirty="0" smtClean="0"/>
          </a:p>
          <a:p>
            <a:endParaRPr lang="en-US" altLang="zh-CN" baseline="0" dirty="0" smtClean="0"/>
          </a:p>
          <a:p>
            <a:endParaRPr lang="en-US" altLang="zh-CN" dirty="0" smtClean="0"/>
          </a:p>
          <a:p>
            <a:r>
              <a:rPr lang="zh-CN" altLang="en-US" dirty="0" smtClean="0"/>
              <a:t>在</a:t>
            </a:r>
            <a:r>
              <a:rPr lang="en-US" altLang="zh-CN" dirty="0" smtClean="0"/>
              <a:t>SDN</a:t>
            </a:r>
            <a:r>
              <a:rPr lang="zh-CN" altLang="en-US" dirty="0" smtClean="0"/>
              <a:t>控制器中，往往需要考虑在多约束下的路由问题。特别在业务发放的场景中，为了到达抗故障的效果，需要为业务寻找工作与保护两条路径。</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85DC11DC-A9BB-4F6B-8EAB-906BFBD36D94}" type="slidenum">
              <a:rPr lang="zh-CN" altLang="en-US" smtClean="0"/>
              <a:t>3</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EMCP</a:t>
            </a:r>
          </a:p>
          <a:p>
            <a:endParaRPr lang="zh-CN" altLang="en-US" dirty="0"/>
          </a:p>
        </p:txBody>
      </p:sp>
      <p:sp>
        <p:nvSpPr>
          <p:cNvPr id="4" name="灯片编号占位符 3"/>
          <p:cNvSpPr>
            <a:spLocks noGrp="1"/>
          </p:cNvSpPr>
          <p:nvPr>
            <p:ph type="sldNum" sz="quarter" idx="10"/>
          </p:nvPr>
        </p:nvSpPr>
        <p:spPr/>
        <p:txBody>
          <a:bodyPr/>
          <a:lstStyle/>
          <a:p>
            <a:fld id="{85DC11DC-A9BB-4F6B-8EAB-906BFBD36D94}" type="slidenum">
              <a:rPr lang="zh-CN" altLang="en-US" smtClean="0"/>
              <a:t>22</a:t>
            </a:fld>
            <a:endParaRPr lang="zh-CN" altLang="en-US"/>
          </a:p>
        </p:txBody>
      </p:sp>
    </p:spTree>
    <p:extLst>
      <p:ext uri="{BB962C8B-B14F-4D97-AF65-F5344CB8AC3E}">
        <p14:creationId xmlns:p14="http://schemas.microsoft.com/office/powerpoint/2010/main" val="24580903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EMCP</a:t>
            </a:r>
          </a:p>
          <a:p>
            <a:endParaRPr lang="zh-CN" altLang="en-US" dirty="0"/>
          </a:p>
        </p:txBody>
      </p:sp>
      <p:sp>
        <p:nvSpPr>
          <p:cNvPr id="4" name="灯片编号占位符 3"/>
          <p:cNvSpPr>
            <a:spLocks noGrp="1"/>
          </p:cNvSpPr>
          <p:nvPr>
            <p:ph type="sldNum" sz="quarter" idx="10"/>
          </p:nvPr>
        </p:nvSpPr>
        <p:spPr/>
        <p:txBody>
          <a:bodyPr/>
          <a:lstStyle/>
          <a:p>
            <a:fld id="{85DC11DC-A9BB-4F6B-8EAB-906BFBD36D94}" type="slidenum">
              <a:rPr lang="zh-CN" altLang="en-US" smtClean="0"/>
              <a:t>23</a:t>
            </a:fld>
            <a:endParaRPr lang="zh-CN" altLang="en-US"/>
          </a:p>
        </p:txBody>
      </p:sp>
    </p:spTree>
    <p:extLst>
      <p:ext uri="{BB962C8B-B14F-4D97-AF65-F5344CB8AC3E}">
        <p14:creationId xmlns:p14="http://schemas.microsoft.com/office/powerpoint/2010/main" val="22916990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GB" dirty="0"/>
          </a:p>
        </p:txBody>
      </p:sp>
      <p:sp>
        <p:nvSpPr>
          <p:cNvPr id="4" name="灯片编号占位符 3"/>
          <p:cNvSpPr>
            <a:spLocks noGrp="1"/>
          </p:cNvSpPr>
          <p:nvPr>
            <p:ph type="sldNum" sz="quarter" idx="10"/>
          </p:nvPr>
        </p:nvSpPr>
        <p:spPr/>
        <p:txBody>
          <a:bodyPr/>
          <a:lstStyle/>
          <a:p>
            <a:fld id="{85DC11DC-A9BB-4F6B-8EAB-906BFBD36D94}" type="slidenum">
              <a:rPr lang="zh-CN" altLang="en-US" smtClean="0"/>
              <a:t>24</a:t>
            </a:fld>
            <a:endParaRPr lang="zh-CN" altLang="en-US"/>
          </a:p>
        </p:txBody>
      </p:sp>
    </p:spTree>
    <p:extLst>
      <p:ext uri="{BB962C8B-B14F-4D97-AF65-F5344CB8AC3E}">
        <p14:creationId xmlns:p14="http://schemas.microsoft.com/office/powerpoint/2010/main" val="11206208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5DC11DC-A9BB-4F6B-8EAB-906BFBD36D94}" type="slidenum">
              <a:rPr lang="zh-CN" altLang="en-US" smtClean="0"/>
              <a:t>25</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5DC11DC-A9BB-4F6B-8EAB-906BFBD36D94}" type="slidenum">
              <a:rPr lang="zh-CN" altLang="en-US" smtClean="0"/>
              <a:t>26</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GB" dirty="0"/>
          </a:p>
        </p:txBody>
      </p:sp>
      <p:sp>
        <p:nvSpPr>
          <p:cNvPr id="4" name="灯片编号占位符 3"/>
          <p:cNvSpPr>
            <a:spLocks noGrp="1"/>
          </p:cNvSpPr>
          <p:nvPr>
            <p:ph type="sldNum" sz="quarter" idx="10"/>
          </p:nvPr>
        </p:nvSpPr>
        <p:spPr/>
        <p:txBody>
          <a:bodyPr/>
          <a:lstStyle/>
          <a:p>
            <a:fld id="{85DC11DC-A9BB-4F6B-8EAB-906BFBD36D94}" type="slidenum">
              <a:rPr lang="zh-CN" altLang="en-US" smtClean="0"/>
              <a:t>27</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互斥不包容</a:t>
            </a:r>
            <a:endParaRPr lang="zh-CN" altLang="en-US" dirty="0"/>
          </a:p>
        </p:txBody>
      </p:sp>
      <p:sp>
        <p:nvSpPr>
          <p:cNvPr id="4" name="灯片编号占位符 3"/>
          <p:cNvSpPr>
            <a:spLocks noGrp="1"/>
          </p:cNvSpPr>
          <p:nvPr>
            <p:ph type="sldNum" sz="quarter" idx="10"/>
          </p:nvPr>
        </p:nvSpPr>
        <p:spPr/>
        <p:txBody>
          <a:bodyPr/>
          <a:lstStyle/>
          <a:p>
            <a:fld id="{85DC11DC-A9BB-4F6B-8EAB-906BFBD36D94}" type="slidenum">
              <a:rPr lang="zh-CN" altLang="en-US" smtClean="0"/>
              <a:t>28</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2014 </a:t>
            </a:r>
            <a:r>
              <a:rPr lang="zh-CN" altLang="zh-CN" baseline="0" dirty="0" smtClean="0"/>
              <a:t>年以来 </a:t>
            </a:r>
            <a:r>
              <a:rPr lang="en-US" altLang="zh-CN" baseline="0" dirty="0" smtClean="0"/>
              <a:t>SDN/NFV </a:t>
            </a:r>
            <a:r>
              <a:rPr lang="zh-CN" altLang="en-US" baseline="0" dirty="0" smtClean="0"/>
              <a:t>结合</a:t>
            </a:r>
            <a:endParaRPr lang="en-US" altLang="zh-CN" dirty="0" smtClean="0"/>
          </a:p>
          <a:p>
            <a:endParaRPr lang="en-US" altLang="zh-CN" dirty="0" smtClean="0"/>
          </a:p>
          <a:p>
            <a:r>
              <a:rPr lang="zh-CN" altLang="en-US" dirty="0" smtClean="0"/>
              <a:t>现实</a:t>
            </a:r>
            <a:r>
              <a:rPr lang="zh-CN" altLang="en-US" dirty="0" smtClean="0"/>
              <a:t>中，由于设备自身或者环境等因素，有时会引发物理网络故障，进而影响</a:t>
            </a:r>
            <a:r>
              <a:rPr lang="en-US" altLang="zh-CN" dirty="0" smtClean="0"/>
              <a:t>NFV</a:t>
            </a:r>
            <a:r>
              <a:rPr lang="zh-CN" altLang="en-US" dirty="0" smtClean="0"/>
              <a:t>租户虚拟网络的服务。因此需要为向租户虚拟网络嵌入请求提供一</a:t>
            </a:r>
            <a:r>
              <a:rPr lang="zh-CN" altLang="en-US" dirty="0" smtClean="0"/>
              <a:t>个可</a:t>
            </a:r>
            <a:r>
              <a:rPr lang="zh-CN" altLang="en-US" dirty="0" smtClean="0"/>
              <a:t>生存性的保护。</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85DC11DC-A9BB-4F6B-8EAB-906BFBD36D94}" type="slidenum">
              <a:rPr lang="zh-CN" altLang="en-US" smtClean="0"/>
              <a:t>4</a:t>
            </a:fld>
            <a:endParaRPr lang="zh-CN" altLang="en-US"/>
          </a:p>
        </p:txBody>
      </p:sp>
    </p:spTree>
    <p:extLst>
      <p:ext uri="{BB962C8B-B14F-4D97-AF65-F5344CB8AC3E}">
        <p14:creationId xmlns:p14="http://schemas.microsoft.com/office/powerpoint/2010/main" val="928897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点</a:t>
            </a:r>
            <a:r>
              <a:rPr lang="en-US" altLang="zh-CN" dirty="0" smtClean="0"/>
              <a:t>&lt;</a:t>
            </a:r>
            <a:r>
              <a:rPr lang="zh-CN" altLang="en-US" dirty="0" smtClean="0"/>
              <a:t>边</a:t>
            </a:r>
            <a:r>
              <a:rPr lang="en-US" altLang="zh-CN" dirty="0" smtClean="0"/>
              <a:t>&lt;</a:t>
            </a:r>
            <a:r>
              <a:rPr lang="en-US" altLang="zh-CN" dirty="0" smtClean="0"/>
              <a:t>SRLG</a:t>
            </a:r>
            <a:endParaRPr lang="en-US" altLang="zh-CN" dirty="0" smtClean="0"/>
          </a:p>
        </p:txBody>
      </p:sp>
      <p:sp>
        <p:nvSpPr>
          <p:cNvPr id="4" name="灯片编号占位符 3"/>
          <p:cNvSpPr>
            <a:spLocks noGrp="1"/>
          </p:cNvSpPr>
          <p:nvPr>
            <p:ph type="sldNum" sz="quarter" idx="10"/>
          </p:nvPr>
        </p:nvSpPr>
        <p:spPr/>
        <p:txBody>
          <a:bodyPr/>
          <a:lstStyle/>
          <a:p>
            <a:fld id="{85DC11DC-A9BB-4F6B-8EAB-906BFBD36D94}" type="slidenum">
              <a:rPr lang="zh-CN" altLang="en-US" smtClean="0"/>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r>
              <a:rPr lang="zh-CN" altLang="en-US" dirty="0" smtClean="0"/>
              <a:t>虚拟网络嵌入</a:t>
            </a:r>
            <a:r>
              <a:rPr lang="en-US" altLang="zh-CN" dirty="0" smtClean="0"/>
              <a:t>,</a:t>
            </a:r>
            <a:r>
              <a:rPr lang="zh-CN" altLang="en-US" dirty="0" smtClean="0"/>
              <a:t>许多</a:t>
            </a:r>
            <a:endParaRPr lang="en-US" altLang="zh-CN" dirty="0" smtClean="0"/>
          </a:p>
          <a:p>
            <a:r>
              <a:rPr lang="zh-CN" altLang="en-US" dirty="0" smtClean="0"/>
              <a:t>可生存性的，线性规划，运筹学</a:t>
            </a:r>
            <a:endParaRPr lang="zh-CN" altLang="en-US" dirty="0"/>
          </a:p>
        </p:txBody>
      </p:sp>
      <p:sp>
        <p:nvSpPr>
          <p:cNvPr id="4" name="灯片编号占位符 3"/>
          <p:cNvSpPr>
            <a:spLocks noGrp="1"/>
          </p:cNvSpPr>
          <p:nvPr>
            <p:ph type="sldNum" sz="quarter" idx="10"/>
          </p:nvPr>
        </p:nvSpPr>
        <p:spPr/>
        <p:txBody>
          <a:bodyPr/>
          <a:lstStyle/>
          <a:p>
            <a:fld id="{85DC11DC-A9BB-4F6B-8EAB-906BFBD36D94}" type="slidenum">
              <a:rPr lang="zh-CN" altLang="en-US" smtClean="0"/>
              <a:t>6</a:t>
            </a:fld>
            <a:endParaRPr lang="zh-CN" altLang="en-US"/>
          </a:p>
        </p:txBody>
      </p:sp>
    </p:spTree>
    <p:extLst>
      <p:ext uri="{BB962C8B-B14F-4D97-AF65-F5344CB8AC3E}">
        <p14:creationId xmlns:p14="http://schemas.microsoft.com/office/powerpoint/2010/main" val="2156775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5DC11DC-A9BB-4F6B-8EAB-906BFBD36D94}" type="slidenum">
              <a:rPr lang="zh-CN" altLang="en-US" smtClean="0"/>
              <a:t>7</a:t>
            </a:fld>
            <a:endParaRPr lang="zh-CN" altLang="en-US"/>
          </a:p>
        </p:txBody>
      </p:sp>
    </p:spTree>
    <p:extLst>
      <p:ext uri="{BB962C8B-B14F-4D97-AF65-F5344CB8AC3E}">
        <p14:creationId xmlns:p14="http://schemas.microsoft.com/office/powerpoint/2010/main" val="1966525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可生存性路由</a:t>
            </a:r>
            <a:endParaRPr lang="en-US" altLang="zh-CN" dirty="0" smtClean="0"/>
          </a:p>
        </p:txBody>
      </p:sp>
      <p:sp>
        <p:nvSpPr>
          <p:cNvPr id="4" name="灯片编号占位符 3"/>
          <p:cNvSpPr>
            <a:spLocks noGrp="1"/>
          </p:cNvSpPr>
          <p:nvPr>
            <p:ph type="sldNum" sz="quarter" idx="10"/>
          </p:nvPr>
        </p:nvSpPr>
        <p:spPr/>
        <p:txBody>
          <a:bodyPr/>
          <a:lstStyle/>
          <a:p>
            <a:fld id="{85DC11DC-A9BB-4F6B-8EAB-906BFBD36D94}" type="slidenum">
              <a:rPr lang="zh-CN" altLang="en-US" smtClean="0"/>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一直占用 </a:t>
            </a:r>
            <a:r>
              <a:rPr lang="en-US" altLang="zh-CN" dirty="0" smtClean="0"/>
              <a:t>e1,e2</a:t>
            </a:r>
            <a:endParaRPr lang="zh-CN" altLang="en-US" dirty="0"/>
          </a:p>
        </p:txBody>
      </p:sp>
      <p:sp>
        <p:nvSpPr>
          <p:cNvPr id="4" name="灯片编号占位符 3"/>
          <p:cNvSpPr>
            <a:spLocks noGrp="1"/>
          </p:cNvSpPr>
          <p:nvPr>
            <p:ph type="sldNum" sz="quarter" idx="10"/>
          </p:nvPr>
        </p:nvSpPr>
        <p:spPr/>
        <p:txBody>
          <a:bodyPr/>
          <a:lstStyle/>
          <a:p>
            <a:fld id="{85DC11DC-A9BB-4F6B-8EAB-906BFBD36D94}" type="slidenum">
              <a:rPr lang="zh-CN" altLang="en-US" smtClean="0"/>
              <a:t>9</a:t>
            </a:fld>
            <a:endParaRPr lang="zh-CN" altLang="en-US"/>
          </a:p>
        </p:txBody>
      </p:sp>
    </p:spTree>
    <p:extLst>
      <p:ext uri="{BB962C8B-B14F-4D97-AF65-F5344CB8AC3E}">
        <p14:creationId xmlns:p14="http://schemas.microsoft.com/office/powerpoint/2010/main" val="33567498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输油管，关键部位</a:t>
            </a:r>
            <a:endParaRPr lang="en-US" altLang="zh-CN" dirty="0" smtClean="0"/>
          </a:p>
          <a:p>
            <a:r>
              <a:rPr lang="zh-CN" altLang="en-US" dirty="0" smtClean="0"/>
              <a:t>最小割最大流</a:t>
            </a:r>
            <a:endParaRPr lang="zh-CN" altLang="en-US" dirty="0"/>
          </a:p>
        </p:txBody>
      </p:sp>
      <p:sp>
        <p:nvSpPr>
          <p:cNvPr id="4" name="灯片编号占位符 3"/>
          <p:cNvSpPr>
            <a:spLocks noGrp="1"/>
          </p:cNvSpPr>
          <p:nvPr>
            <p:ph type="sldNum" sz="quarter" idx="10"/>
          </p:nvPr>
        </p:nvSpPr>
        <p:spPr/>
        <p:txBody>
          <a:bodyPr/>
          <a:lstStyle/>
          <a:p>
            <a:fld id="{85DC11DC-A9BB-4F6B-8EAB-906BFBD36D94}" type="slidenum">
              <a:rPr lang="zh-CN" altLang="en-US" smtClean="0"/>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2EF84AF-46AD-4EEE-A4C3-5F9CA3E9503F}" type="datetimeFigureOut">
              <a:rPr lang="zh-CN" altLang="en-US" smtClean="0"/>
              <a:t>2018/5/19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86246AD-ACA0-41A6-A985-D6D7BA5D918F}"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2EF84AF-46AD-4EEE-A4C3-5F9CA3E9503F}" type="datetimeFigureOut">
              <a:rPr lang="zh-CN" altLang="en-US" smtClean="0"/>
              <a:t>2018/5/19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86246AD-ACA0-41A6-A985-D6D7BA5D918F}"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3" name="文本框 2"/>
          <p:cNvSpPr txBox="1"/>
          <p:nvPr userDrawn="1"/>
        </p:nvSpPr>
        <p:spPr>
          <a:xfrm>
            <a:off x="746" y="6429110"/>
            <a:ext cx="9143254" cy="461665"/>
          </a:xfrm>
          <a:prstGeom prst="rect">
            <a:avLst/>
          </a:prstGeom>
          <a:solidFill>
            <a:srgbClr val="0066CC"/>
          </a:solidFill>
          <a:ln>
            <a:solidFill>
              <a:srgbClr val="0066CC"/>
            </a:solidFill>
          </a:ln>
        </p:spPr>
        <p:txBody>
          <a:bodyPr wrap="square" rtlCol="0">
            <a:spAutoFit/>
          </a:bodyPr>
          <a:lstStyle/>
          <a:p>
            <a:r>
              <a:rPr lang="en-US" altLang="zh-CN" sz="1200" dirty="0" smtClean="0"/>
              <a:t>                                                                                                </a:t>
            </a:r>
          </a:p>
          <a:p>
            <a:r>
              <a:rPr lang="en-US" altLang="zh-CN" sz="1200" dirty="0" smtClean="0"/>
              <a:t>                                                                         </a:t>
            </a:r>
            <a:endParaRPr lang="zh-CN" altLang="en-US" sz="1200" dirty="0"/>
          </a:p>
        </p:txBody>
      </p:sp>
      <p:cxnSp>
        <p:nvCxnSpPr>
          <p:cNvPr id="8" name="直接连接符 7"/>
          <p:cNvCxnSpPr/>
          <p:nvPr userDrawn="1"/>
        </p:nvCxnSpPr>
        <p:spPr>
          <a:xfrm>
            <a:off x="-5509" y="748912"/>
            <a:ext cx="9144000" cy="0"/>
          </a:xfrm>
          <a:prstGeom prst="line">
            <a:avLst/>
          </a:prstGeom>
          <a:ln w="38100">
            <a:solidFill>
              <a:srgbClr val="0066CC"/>
            </a:solidFill>
          </a:ln>
        </p:spPr>
        <p:style>
          <a:lnRef idx="3">
            <a:schemeClr val="dk1"/>
          </a:lnRef>
          <a:fillRef idx="0">
            <a:schemeClr val="dk1"/>
          </a:fillRef>
          <a:effectRef idx="2">
            <a:schemeClr val="dk1"/>
          </a:effectRef>
          <a:fontRef idx="minor">
            <a:schemeClr val="tx1"/>
          </a:fontRef>
        </p:style>
      </p:cxnSp>
      <p:pic>
        <p:nvPicPr>
          <p:cNvPr id="11" name="图片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6430888"/>
            <a:ext cx="2743199" cy="417241"/>
          </a:xfrm>
          <a:prstGeom prst="rect">
            <a:avLst/>
          </a:prstGeom>
        </p:spPr>
      </p:pic>
      <p:cxnSp>
        <p:nvCxnSpPr>
          <p:cNvPr id="12" name="直接连接符 11"/>
          <p:cNvCxnSpPr/>
          <p:nvPr userDrawn="1"/>
        </p:nvCxnSpPr>
        <p:spPr>
          <a:xfrm>
            <a:off x="-3921" y="714738"/>
            <a:ext cx="9144000" cy="0"/>
          </a:xfrm>
          <a:prstGeom prst="line">
            <a:avLst/>
          </a:prstGeom>
          <a:ln w="3175">
            <a:solidFill>
              <a:srgbClr val="0066CC"/>
            </a:solidFill>
          </a:ln>
        </p:spPr>
        <p:style>
          <a:lnRef idx="3">
            <a:schemeClr val="dk1"/>
          </a:lnRef>
          <a:fillRef idx="0">
            <a:schemeClr val="dk1"/>
          </a:fillRef>
          <a:effectRef idx="2">
            <a:schemeClr val="dk1"/>
          </a:effectRef>
          <a:fontRef idx="minor">
            <a:schemeClr val="tx1"/>
          </a:fontRef>
        </p:style>
      </p:cxnSp>
      <p:pic>
        <p:nvPicPr>
          <p:cNvPr id="5" name="图片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632699" y="22823"/>
            <a:ext cx="1381125" cy="691915"/>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2EF84AF-46AD-4EEE-A4C3-5F9CA3E9503F}" type="datetimeFigureOut">
              <a:rPr lang="zh-CN" altLang="en-US" smtClean="0"/>
              <a:t>2018/5/19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86246AD-ACA0-41A6-A985-D6D7BA5D918F}"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2EF84AF-46AD-4EEE-A4C3-5F9CA3E9503F}" type="datetimeFigureOut">
              <a:rPr lang="zh-CN" altLang="en-US" smtClean="0"/>
              <a:t>2018/5/19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86246AD-ACA0-41A6-A985-D6D7BA5D918F}"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2EF84AF-46AD-4EEE-A4C3-5F9CA3E9503F}" type="datetimeFigureOut">
              <a:rPr lang="zh-CN" altLang="en-US" smtClean="0"/>
              <a:t>2018/5/19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86246AD-ACA0-41A6-A985-D6D7BA5D918F}"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2EF84AF-46AD-4EEE-A4C3-5F9CA3E9503F}" type="datetimeFigureOut">
              <a:rPr lang="zh-CN" altLang="en-US" smtClean="0"/>
              <a:t>2018/5/19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86246AD-ACA0-41A6-A985-D6D7BA5D918F}"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EF84AF-46AD-4EEE-A4C3-5F9CA3E9503F}" type="datetimeFigureOut">
              <a:rPr lang="zh-CN" altLang="en-US" smtClean="0"/>
              <a:t>2018/5/19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86246AD-ACA0-41A6-A985-D6D7BA5D918F}"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2EF84AF-46AD-4EEE-A4C3-5F9CA3E9503F}" type="datetimeFigureOut">
              <a:rPr lang="zh-CN" altLang="en-US" smtClean="0"/>
              <a:t>2018/5/19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86246AD-ACA0-41A6-A985-D6D7BA5D918F}"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2EF84AF-46AD-4EEE-A4C3-5F9CA3E9503F}" type="datetimeFigureOut">
              <a:rPr lang="zh-CN" altLang="en-US" smtClean="0"/>
              <a:t>2018/5/19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86246AD-ACA0-41A6-A985-D6D7BA5D918F}"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5/19/2018</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8.emf"/></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6.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
          <p:cNvSpPr>
            <a:spLocks noChangeArrowheads="1"/>
          </p:cNvSpPr>
          <p:nvPr/>
        </p:nvSpPr>
        <p:spPr bwMode="auto">
          <a:xfrm>
            <a:off x="798286" y="2302521"/>
            <a:ext cx="7765143" cy="707886"/>
          </a:xfrm>
          <a:prstGeom prst="rect">
            <a:avLst/>
          </a:prstGeom>
          <a:noFill/>
          <a:ln>
            <a:noFill/>
          </a:ln>
          <a:effectLst/>
        </p:spPr>
        <p:txBody>
          <a:bodyPr wrap="square" anchor="ctr">
            <a:spAutoFit/>
          </a:bodyPr>
          <a:lstStyle/>
          <a:p>
            <a:pPr algn="ctr"/>
            <a:r>
              <a:rPr lang="en-GB" altLang="zh-CN" sz="4000" b="1" dirty="0">
                <a:latin typeface="+mj-ea"/>
                <a:ea typeface="+mj-ea"/>
              </a:rPr>
              <a:t>SDN/NFV</a:t>
            </a:r>
            <a:r>
              <a:rPr lang="zh-CN" altLang="en-US" sz="4000" b="1" dirty="0" smtClean="0">
                <a:latin typeface="+mj-ea"/>
                <a:ea typeface="+mj-ea"/>
              </a:rPr>
              <a:t>网络中可</a:t>
            </a:r>
            <a:r>
              <a:rPr lang="zh-CN" altLang="en-US" sz="4000" b="1" dirty="0">
                <a:latin typeface="+mj-ea"/>
                <a:ea typeface="+mj-ea"/>
              </a:rPr>
              <a:t>生存性算法研究</a:t>
            </a:r>
            <a:endParaRPr lang="zh-CN" altLang="en-US" sz="4000" b="1" kern="10" dirty="0">
              <a:latin typeface="+mj-ea"/>
              <a:ea typeface="+mj-ea"/>
            </a:endParaRPr>
          </a:p>
        </p:txBody>
      </p:sp>
      <p:sp>
        <p:nvSpPr>
          <p:cNvPr id="7" name="Rectangle 3"/>
          <p:cNvSpPr>
            <a:spLocks noChangeArrowheads="1"/>
          </p:cNvSpPr>
          <p:nvPr/>
        </p:nvSpPr>
        <p:spPr bwMode="auto">
          <a:xfrm>
            <a:off x="2780752" y="3868418"/>
            <a:ext cx="430584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latin typeface="+mn-ea"/>
                <a:ea typeface="+mn-ea"/>
              </a:rPr>
              <a:t>姓    </a:t>
            </a:r>
            <a:r>
              <a:rPr lang="zh-CN" altLang="en-US" sz="2400" b="1" dirty="0" smtClean="0">
                <a:latin typeface="+mn-ea"/>
                <a:ea typeface="+mn-ea"/>
              </a:rPr>
              <a:t>名</a:t>
            </a:r>
            <a:r>
              <a:rPr lang="zh-CN" altLang="en-US" sz="2400" b="1" dirty="0">
                <a:latin typeface="+mn-ea"/>
                <a:ea typeface="+mn-ea"/>
              </a:rPr>
              <a:t>：</a:t>
            </a:r>
            <a:r>
              <a:rPr lang="zh-CN" altLang="en-US" sz="2400" b="1" dirty="0" smtClean="0">
                <a:latin typeface="+mn-ea"/>
                <a:ea typeface="+mn-ea"/>
              </a:rPr>
              <a:t>陶恒</a:t>
            </a:r>
            <a:endParaRPr lang="en-US" altLang="zh-CN" sz="2400" b="1" dirty="0" smtClean="0">
              <a:latin typeface="+mn-ea"/>
              <a:ea typeface="+mn-ea"/>
            </a:endParaRPr>
          </a:p>
          <a:p>
            <a:pPr eaLnBrk="1" hangingPunct="1"/>
            <a:r>
              <a:rPr lang="zh-CN" altLang="en-US" sz="2400" b="1" dirty="0" smtClean="0">
                <a:latin typeface="+mn-ea"/>
                <a:ea typeface="+mn-ea"/>
              </a:rPr>
              <a:t>导    </a:t>
            </a:r>
            <a:r>
              <a:rPr lang="zh-CN" altLang="en-US" sz="2400" b="1" dirty="0">
                <a:latin typeface="+mn-ea"/>
                <a:ea typeface="+mn-ea"/>
              </a:rPr>
              <a:t>师</a:t>
            </a:r>
            <a:r>
              <a:rPr lang="zh-CN" altLang="en-US" sz="2400" b="1" dirty="0" smtClean="0">
                <a:latin typeface="+mn-ea"/>
                <a:ea typeface="+mn-ea"/>
              </a:rPr>
              <a:t>：谢鲲 教授</a:t>
            </a:r>
            <a:endParaRPr lang="zh-CN" altLang="en-US" sz="2400" b="1" dirty="0">
              <a:latin typeface="+mn-ea"/>
              <a:ea typeface="+mn-ea"/>
            </a:endParaRPr>
          </a:p>
        </p:txBody>
      </p:sp>
      <p:sp>
        <p:nvSpPr>
          <p:cNvPr id="9" name="Text Box 6"/>
          <p:cNvSpPr txBox="1">
            <a:spLocks noChangeArrowheads="1"/>
          </p:cNvSpPr>
          <p:nvPr/>
        </p:nvSpPr>
        <p:spPr bwMode="auto">
          <a:xfrm>
            <a:off x="2226311" y="4943708"/>
            <a:ext cx="38195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400" b="1" dirty="0">
                <a:ea typeface="楷体_GB2312" charset="-122"/>
              </a:rPr>
              <a:t>     </a:t>
            </a:r>
            <a:r>
              <a:rPr lang="en-US" altLang="zh-CN" sz="2400" b="1" dirty="0" smtClean="0">
                <a:latin typeface="华文楷体" panose="02010600040101010101" pitchFamily="2" charset="-122"/>
                <a:ea typeface="华文楷体" panose="02010600040101010101" pitchFamily="2" charset="-122"/>
              </a:rPr>
              <a:t>2018</a:t>
            </a:r>
            <a:r>
              <a:rPr lang="zh-CN" altLang="en-US" sz="2400" b="1" dirty="0" smtClean="0">
                <a:latin typeface="华文楷体" panose="02010600040101010101" pitchFamily="2" charset="-122"/>
                <a:ea typeface="华文楷体" panose="02010600040101010101" pitchFamily="2" charset="-122"/>
              </a:rPr>
              <a:t>年</a:t>
            </a:r>
            <a:r>
              <a:rPr lang="en-US" altLang="zh-CN" sz="2400" b="1" dirty="0">
                <a:latin typeface="华文楷体" panose="02010600040101010101" pitchFamily="2" charset="-122"/>
                <a:ea typeface="华文楷体" panose="02010600040101010101" pitchFamily="2" charset="-122"/>
              </a:rPr>
              <a:t>5</a:t>
            </a:r>
            <a:r>
              <a:rPr lang="zh-CN" altLang="en-US" sz="2400" b="1" dirty="0" smtClean="0">
                <a:latin typeface="华文楷体" panose="02010600040101010101" pitchFamily="2" charset="-122"/>
                <a:ea typeface="华文楷体" panose="02010600040101010101" pitchFamily="2" charset="-122"/>
              </a:rPr>
              <a:t>月</a:t>
            </a:r>
            <a:r>
              <a:rPr lang="en-US" altLang="zh-CN" sz="2400" b="1" dirty="0" smtClean="0">
                <a:latin typeface="华文楷体" panose="02010600040101010101" pitchFamily="2" charset="-122"/>
                <a:ea typeface="华文楷体" panose="02010600040101010101" pitchFamily="2" charset="-122"/>
              </a:rPr>
              <a:t>20</a:t>
            </a:r>
            <a:r>
              <a:rPr lang="zh-CN" altLang="en-US" sz="2400" b="1" dirty="0" smtClean="0">
                <a:latin typeface="华文楷体" panose="02010600040101010101" pitchFamily="2" charset="-122"/>
                <a:ea typeface="华文楷体" panose="02010600040101010101" pitchFamily="2" charset="-122"/>
              </a:rPr>
              <a:t>日</a:t>
            </a:r>
            <a:endParaRPr lang="zh-CN" altLang="en-US" sz="2400" b="1" dirty="0">
              <a:latin typeface="华文楷体" panose="02010600040101010101" pitchFamily="2" charset="-122"/>
              <a:ea typeface="华文楷体" panose="02010600040101010101" pitchFamily="2" charset="-122"/>
            </a:endParaRPr>
          </a:p>
        </p:txBody>
      </p:sp>
      <p:grpSp>
        <p:nvGrpSpPr>
          <p:cNvPr id="3" name="组合 2"/>
          <p:cNvGrpSpPr/>
          <p:nvPr/>
        </p:nvGrpSpPr>
        <p:grpSpPr>
          <a:xfrm>
            <a:off x="60141" y="327008"/>
            <a:ext cx="3458663" cy="1116935"/>
            <a:chOff x="60141" y="327008"/>
            <a:chExt cx="3458663" cy="1116935"/>
          </a:xfrm>
        </p:grpSpPr>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41" y="327008"/>
              <a:ext cx="1222153" cy="1116935"/>
            </a:xfrm>
            <a:prstGeom prst="rect">
              <a:avLst/>
            </a:prstGeom>
          </p:spPr>
        </p:pic>
        <p:sp>
          <p:nvSpPr>
            <p:cNvPr id="2" name="文本框 1"/>
            <p:cNvSpPr txBox="1"/>
            <p:nvPr/>
          </p:nvSpPr>
          <p:spPr>
            <a:xfrm>
              <a:off x="1282294" y="531533"/>
              <a:ext cx="2236510" cy="707886"/>
            </a:xfrm>
            <a:prstGeom prst="rect">
              <a:avLst/>
            </a:prstGeom>
            <a:noFill/>
          </p:spPr>
          <p:txBody>
            <a:bodyPr wrap="none" rtlCol="0">
              <a:spAutoFit/>
            </a:bodyPr>
            <a:lstStyle/>
            <a:p>
              <a:r>
                <a:rPr lang="zh-CN" altLang="en-US" sz="4000" dirty="0" smtClean="0">
                  <a:solidFill>
                    <a:schemeClr val="accent6">
                      <a:lumMod val="50000"/>
                    </a:schemeClr>
                  </a:solidFill>
                  <a:latin typeface="华文新魏" panose="02010800040101010101" pitchFamily="2" charset="-122"/>
                  <a:ea typeface="华文新魏" panose="02010800040101010101" pitchFamily="2" charset="-122"/>
                </a:rPr>
                <a:t>湖南大学</a:t>
              </a:r>
              <a:endParaRPr lang="zh-CN" altLang="en-US" sz="4000" dirty="0">
                <a:solidFill>
                  <a:schemeClr val="accent6">
                    <a:lumMod val="50000"/>
                  </a:schemeClr>
                </a:solidFill>
                <a:latin typeface="方正舒体" panose="02010601030101010101" pitchFamily="2" charset="-122"/>
                <a:ea typeface="方正舒体" panose="02010601030101010101" pitchFamily="2" charset="-122"/>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nvSpPr>
        <p:spPr>
          <a:xfrm>
            <a:off x="55482" y="130628"/>
            <a:ext cx="5982728" cy="553998"/>
          </a:xfrm>
          <a:prstGeom prst="rect">
            <a:avLst/>
          </a:prstGeom>
          <a:noFill/>
        </p:spPr>
        <p:txBody>
          <a:bodyPr wrap="none" rtlCol="0">
            <a:spAutoFit/>
          </a:bodyPr>
          <a:lstStyle/>
          <a:p>
            <a:pPr fontAlgn="base">
              <a:spcBef>
                <a:spcPct val="0"/>
              </a:spcBef>
              <a:spcAft>
                <a:spcPct val="0"/>
              </a:spcAft>
              <a:buNone/>
            </a:pPr>
            <a:r>
              <a:rPr lang="en-US" altLang="zh-CN" sz="3000" b="1" dirty="0" smtClean="0">
                <a:solidFill>
                  <a:srgbClr val="0066CC"/>
                </a:solidFill>
                <a:latin typeface="黑体" panose="02010609060101010101" pitchFamily="49" charset="-122"/>
                <a:ea typeface="黑体" panose="02010609060101010101" pitchFamily="49" charset="-122"/>
              </a:rPr>
              <a:t>3 </a:t>
            </a:r>
            <a:r>
              <a:rPr lang="zh-CN" altLang="en-US" sz="2800" b="1" kern="100" dirty="0" smtClean="0">
                <a:latin typeface="Times New Roman" panose="02020603050405020304" pitchFamily="18" charset="0"/>
                <a:cs typeface="Times New Roman" panose="02020603050405020304" pitchFamily="18" charset="0"/>
              </a:rPr>
              <a:t>共享</a:t>
            </a:r>
            <a:r>
              <a:rPr lang="zh-CN" altLang="en-US" sz="2800" b="1" kern="100" dirty="0">
                <a:latin typeface="Times New Roman" panose="02020603050405020304" pitchFamily="18" charset="0"/>
                <a:cs typeface="Times New Roman" panose="02020603050405020304" pitchFamily="18" charset="0"/>
              </a:rPr>
              <a:t>风险链路组不相交路径对问题</a:t>
            </a:r>
            <a:endParaRPr lang="zh-CN" altLang="en-US" sz="3000" b="1" dirty="0">
              <a:solidFill>
                <a:srgbClr val="0066CC"/>
              </a:solidFill>
              <a:latin typeface="黑体" panose="02010609060101010101" pitchFamily="49" charset="-122"/>
              <a:ea typeface="黑体" panose="02010609060101010101" pitchFamily="49" charset="-122"/>
            </a:endParaRPr>
          </a:p>
        </p:txBody>
      </p:sp>
      <p:sp>
        <p:nvSpPr>
          <p:cNvPr id="1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7"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9"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1"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5"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3" name="图片 12"/>
          <p:cNvPicPr>
            <a:picLocks noChangeAspect="1"/>
          </p:cNvPicPr>
          <p:nvPr/>
        </p:nvPicPr>
        <p:blipFill>
          <a:blip r:embed="rId3"/>
          <a:stretch>
            <a:fillRect/>
          </a:stretch>
        </p:blipFill>
        <p:spPr>
          <a:xfrm>
            <a:off x="-1" y="2840434"/>
            <a:ext cx="8882281" cy="2284015"/>
          </a:xfrm>
          <a:prstGeom prst="rect">
            <a:avLst/>
          </a:prstGeom>
        </p:spPr>
      </p:pic>
      <p:sp>
        <p:nvSpPr>
          <p:cNvPr id="14" name="文本框 13"/>
          <p:cNvSpPr txBox="1"/>
          <p:nvPr/>
        </p:nvSpPr>
        <p:spPr>
          <a:xfrm>
            <a:off x="377310" y="1762268"/>
            <a:ext cx="7431843" cy="830997"/>
          </a:xfrm>
          <a:prstGeom prst="rect">
            <a:avLst/>
          </a:prstGeom>
          <a:noFill/>
        </p:spPr>
        <p:txBody>
          <a:bodyPr wrap="none" rtlCol="0">
            <a:spAutoFit/>
          </a:bodyPr>
          <a:lstStyle/>
          <a:p>
            <a:r>
              <a:rPr lang="en-GB" altLang="zh-CN" sz="2400" b="1" dirty="0">
                <a:effectLst>
                  <a:outerShdw blurRad="38100" dist="38100" dir="2700000" algn="tl">
                    <a:srgbClr val="C0C0C0"/>
                  </a:outerShdw>
                </a:effectLst>
                <a:latin typeface="+mn-ea"/>
                <a:sym typeface="+mn-ea"/>
              </a:rPr>
              <a:t>SRLG</a:t>
            </a:r>
            <a:r>
              <a:rPr lang="zh-CN" altLang="en-US" sz="2400" b="1" dirty="0">
                <a:effectLst>
                  <a:outerShdw blurRad="38100" dist="38100" dir="2700000" algn="tl">
                    <a:srgbClr val="C0C0C0"/>
                  </a:outerShdw>
                </a:effectLst>
                <a:latin typeface="+mn-ea"/>
                <a:sym typeface="+mn-ea"/>
              </a:rPr>
              <a:t>冲突链路</a:t>
            </a:r>
            <a:r>
              <a:rPr lang="zh-CN" altLang="en-US" sz="2400" b="1" dirty="0" smtClean="0">
                <a:effectLst>
                  <a:outerShdw blurRad="38100" dist="38100" dir="2700000" algn="tl">
                    <a:srgbClr val="C0C0C0"/>
                  </a:outerShdw>
                </a:effectLst>
                <a:latin typeface="+mn-ea"/>
                <a:sym typeface="+mn-ea"/>
              </a:rPr>
              <a:t>集</a:t>
            </a:r>
            <a:r>
              <a:rPr lang="en-US" altLang="zh-CN" sz="2400" b="1" dirty="0" smtClean="0">
                <a:effectLst>
                  <a:outerShdw blurRad="38100" dist="38100" dir="2700000" algn="tl">
                    <a:srgbClr val="C0C0C0"/>
                  </a:outerShdw>
                </a:effectLst>
                <a:latin typeface="+mn-ea"/>
                <a:sym typeface="+mn-ea"/>
              </a:rPr>
              <a:t>T:</a:t>
            </a:r>
            <a:r>
              <a:rPr lang="zh-CN" altLang="en-US" sz="2400" dirty="0"/>
              <a:t>当第一条路径</a:t>
            </a:r>
            <a:r>
              <a:rPr lang="zh-CN" altLang="en-US" sz="2400" dirty="0" smtClean="0"/>
              <a:t>包含</a:t>
            </a:r>
            <a:r>
              <a:rPr lang="en-US" altLang="zh-CN" sz="2400" dirty="0" smtClean="0"/>
              <a:t>T</a:t>
            </a:r>
            <a:r>
              <a:rPr lang="zh-CN" altLang="en-US" sz="2400" dirty="0" smtClean="0"/>
              <a:t>里所有的链路时</a:t>
            </a:r>
            <a:endParaRPr lang="en-US" altLang="zh-CN" sz="2400" dirty="0" smtClean="0"/>
          </a:p>
          <a:p>
            <a:r>
              <a:rPr lang="zh-CN" altLang="en-US" sz="2400" dirty="0" smtClean="0"/>
              <a:t>第二条不相交路径</a:t>
            </a:r>
            <a:r>
              <a:rPr lang="zh-CN" altLang="en-US" sz="2400" dirty="0"/>
              <a:t>就</a:t>
            </a:r>
            <a:r>
              <a:rPr lang="zh-CN" altLang="en-US" sz="2400" dirty="0" smtClean="0"/>
              <a:t>找不到</a:t>
            </a:r>
            <a:r>
              <a:rPr lang="zh-CN" altLang="en-US" sz="2400" dirty="0"/>
              <a:t>。</a:t>
            </a:r>
          </a:p>
        </p:txBody>
      </p:sp>
      <p:sp>
        <p:nvSpPr>
          <p:cNvPr id="11" name="上箭头 10"/>
          <p:cNvSpPr/>
          <p:nvPr/>
        </p:nvSpPr>
        <p:spPr>
          <a:xfrm>
            <a:off x="4953635" y="4348480"/>
            <a:ext cx="485775" cy="979170"/>
          </a:xfrm>
          <a:prstGeom prst="upArrow">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上箭头 15"/>
          <p:cNvSpPr/>
          <p:nvPr/>
        </p:nvSpPr>
        <p:spPr>
          <a:xfrm>
            <a:off x="5969635" y="4291330"/>
            <a:ext cx="485775" cy="979170"/>
          </a:xfrm>
          <a:prstGeom prst="upArrow">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上箭头 17"/>
          <p:cNvSpPr/>
          <p:nvPr/>
        </p:nvSpPr>
        <p:spPr>
          <a:xfrm>
            <a:off x="1751330" y="4291330"/>
            <a:ext cx="485775" cy="979170"/>
          </a:xfrm>
          <a:prstGeom prst="upArrow">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圆角矩形 21"/>
          <p:cNvSpPr/>
          <p:nvPr/>
        </p:nvSpPr>
        <p:spPr>
          <a:xfrm>
            <a:off x="212044" y="911124"/>
            <a:ext cx="2091093" cy="664806"/>
          </a:xfrm>
          <a:prstGeom prst="round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2800" b="1" dirty="0">
                <a:effectLst>
                  <a:outerShdw blurRad="38100" dist="38100" dir="2700000" algn="tl">
                    <a:srgbClr val="C0C0C0"/>
                  </a:outerShdw>
                </a:effectLst>
                <a:latin typeface="+mn-ea"/>
              </a:rPr>
              <a:t>设计思想</a:t>
            </a:r>
            <a:endParaRPr lang="zh-CN" altLang="en-US" sz="2800" b="1" dirty="0">
              <a:effectLst>
                <a:outerShdw blurRad="38100" dist="38100" dir="2700000" algn="tl">
                  <a:srgbClr val="C0C0C0"/>
                </a:outerShdw>
              </a:effectLst>
              <a:latin typeface="+mn-ea"/>
            </a:endParaRPr>
          </a:p>
        </p:txBody>
      </p:sp>
      <p:sp>
        <p:nvSpPr>
          <p:cNvPr id="23" name="矩形 22"/>
          <p:cNvSpPr/>
          <p:nvPr/>
        </p:nvSpPr>
        <p:spPr>
          <a:xfrm>
            <a:off x="1094125" y="5687222"/>
            <a:ext cx="6955750" cy="701731"/>
          </a:xfrm>
          <a:prstGeom prst="rect">
            <a:avLst/>
          </a:prstGeom>
        </p:spPr>
        <p:txBody>
          <a:bodyPr wrap="none">
            <a:spAutoFit/>
          </a:bodyPr>
          <a:lstStyle/>
          <a:p>
            <a:pPr fontAlgn="base">
              <a:lnSpc>
                <a:spcPct val="90000"/>
              </a:lnSpc>
              <a:spcBef>
                <a:spcPct val="0"/>
              </a:spcBef>
              <a:spcAft>
                <a:spcPct val="0"/>
              </a:spcAft>
            </a:pPr>
            <a:r>
              <a:rPr kumimoji="1" lang="zh-CN" altLang="en-US" sz="4400" b="1" dirty="0">
                <a:solidFill>
                  <a:srgbClr val="FF0066"/>
                </a:solidFill>
                <a:effectLst>
                  <a:outerShdw blurRad="38100" dist="38100" dir="2700000" algn="tl">
                    <a:srgbClr val="C0C0C0"/>
                  </a:outerShdw>
                </a:effectLst>
                <a:latin typeface="Calibri" pitchFamily="34" charset="0"/>
                <a:ea typeface="+mj-ea"/>
                <a:cs typeface="+mj-cs"/>
              </a:rPr>
              <a:t>发现和处理冲突集成为关键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ppt_x"/>
                                          </p:val>
                                        </p:tav>
                                        <p:tav tm="100000">
                                          <p:val>
                                            <p:strVal val="#ppt_x"/>
                                          </p:val>
                                        </p:tav>
                                      </p:tavLst>
                                    </p:anim>
                                    <p:anim calcmode="lin" valueType="num">
                                      <p:cBhvr additive="base">
                                        <p:cTn id="1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6" presetClass="emph" presetSubtype="0" fill="hold" nodeType="clickEffect">
                                  <p:stCondLst>
                                    <p:cond delay="0"/>
                                  </p:stCondLst>
                                  <p:childTnLst>
                                    <p:animScale>
                                      <p:cBhvr>
                                        <p:cTn id="24" dur="2000" fill="hold"/>
                                        <p:tgtEl>
                                          <p:spTgt spid="23">
                                            <p:txEl>
                                              <p:pRg st="0" end="0"/>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animBg="1"/>
      <p:bldP spid="1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nvSpPr>
        <p:spPr>
          <a:xfrm>
            <a:off x="55482" y="130628"/>
            <a:ext cx="5982728" cy="553998"/>
          </a:xfrm>
          <a:prstGeom prst="rect">
            <a:avLst/>
          </a:prstGeom>
          <a:noFill/>
        </p:spPr>
        <p:txBody>
          <a:bodyPr wrap="none" rtlCol="0">
            <a:spAutoFit/>
          </a:bodyPr>
          <a:lstStyle/>
          <a:p>
            <a:pPr fontAlgn="base">
              <a:spcBef>
                <a:spcPct val="0"/>
              </a:spcBef>
              <a:spcAft>
                <a:spcPct val="0"/>
              </a:spcAft>
              <a:buNone/>
            </a:pPr>
            <a:r>
              <a:rPr lang="en-US" altLang="zh-CN" sz="3000" b="1" dirty="0" smtClean="0">
                <a:solidFill>
                  <a:srgbClr val="0066CC"/>
                </a:solidFill>
                <a:latin typeface="黑体" panose="02010609060101010101" pitchFamily="49" charset="-122"/>
                <a:ea typeface="黑体" panose="02010609060101010101" pitchFamily="49" charset="-122"/>
              </a:rPr>
              <a:t>3 </a:t>
            </a:r>
            <a:r>
              <a:rPr lang="zh-CN" altLang="en-US" sz="2800" b="1" kern="100" dirty="0" smtClean="0">
                <a:latin typeface="Times New Roman" panose="02020603050405020304" pitchFamily="18" charset="0"/>
                <a:cs typeface="Times New Roman" panose="02020603050405020304" pitchFamily="18" charset="0"/>
              </a:rPr>
              <a:t>共享</a:t>
            </a:r>
            <a:r>
              <a:rPr lang="zh-CN" altLang="en-US" sz="2800" b="1" kern="100" dirty="0">
                <a:latin typeface="Times New Roman" panose="02020603050405020304" pitchFamily="18" charset="0"/>
                <a:cs typeface="Times New Roman" panose="02020603050405020304" pitchFamily="18" charset="0"/>
              </a:rPr>
              <a:t>风险链路组不相交路径对问题</a:t>
            </a:r>
            <a:endParaRPr lang="zh-CN" altLang="en-US" sz="2800" b="1" dirty="0">
              <a:solidFill>
                <a:srgbClr val="0066CC"/>
              </a:solidFill>
              <a:latin typeface="黑体" panose="02010609060101010101" pitchFamily="49" charset="-122"/>
              <a:ea typeface="黑体" panose="02010609060101010101" pitchFamily="49" charset="-122"/>
            </a:endParaRPr>
          </a:p>
        </p:txBody>
      </p:sp>
      <p:sp>
        <p:nvSpPr>
          <p:cNvPr id="1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7"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9"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1"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5"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0" name="圆角矩形 19"/>
          <p:cNvSpPr/>
          <p:nvPr/>
        </p:nvSpPr>
        <p:spPr>
          <a:xfrm>
            <a:off x="212044" y="911124"/>
            <a:ext cx="2601494" cy="664806"/>
          </a:xfrm>
          <a:prstGeom prst="round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2800" dirty="0" smtClean="0">
                <a:effectLst>
                  <a:outerShdw blurRad="38100" dist="38100" dir="2700000" algn="tl">
                    <a:srgbClr val="C0C0C0"/>
                  </a:outerShdw>
                </a:effectLst>
                <a:latin typeface="+mn-ea"/>
              </a:rPr>
              <a:t>最小割最大流</a:t>
            </a:r>
            <a:endParaRPr lang="en-US" sz="2000" dirty="0">
              <a:effectLst>
                <a:outerShdw blurRad="38100" dist="38100" dir="2700000" algn="tl">
                  <a:srgbClr val="C0C0C0"/>
                </a:outerShdw>
              </a:effectLst>
              <a:latin typeface="+mn-ea"/>
            </a:endParaRPr>
          </a:p>
        </p:txBody>
      </p:sp>
      <p:pic>
        <p:nvPicPr>
          <p:cNvPr id="22" name="图片 21"/>
          <p:cNvPicPr>
            <a:picLocks noChangeAspect="1"/>
          </p:cNvPicPr>
          <p:nvPr/>
        </p:nvPicPr>
        <p:blipFill>
          <a:blip r:embed="rId3"/>
          <a:stretch>
            <a:fillRect/>
          </a:stretch>
        </p:blipFill>
        <p:spPr>
          <a:xfrm>
            <a:off x="633412" y="1638865"/>
            <a:ext cx="7877175" cy="43053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nvSpPr>
        <p:spPr>
          <a:xfrm>
            <a:off x="55482" y="130628"/>
            <a:ext cx="5982728" cy="553998"/>
          </a:xfrm>
          <a:prstGeom prst="rect">
            <a:avLst/>
          </a:prstGeom>
          <a:noFill/>
        </p:spPr>
        <p:txBody>
          <a:bodyPr wrap="none" rtlCol="0">
            <a:spAutoFit/>
          </a:bodyPr>
          <a:lstStyle/>
          <a:p>
            <a:pPr fontAlgn="base">
              <a:spcBef>
                <a:spcPct val="0"/>
              </a:spcBef>
              <a:spcAft>
                <a:spcPct val="0"/>
              </a:spcAft>
              <a:buNone/>
            </a:pPr>
            <a:r>
              <a:rPr lang="en-US" altLang="zh-CN" sz="3000" b="1" dirty="0" smtClean="0">
                <a:solidFill>
                  <a:srgbClr val="0066CC"/>
                </a:solidFill>
                <a:latin typeface="黑体" panose="02010609060101010101" pitchFamily="49" charset="-122"/>
                <a:ea typeface="黑体" panose="02010609060101010101" pitchFamily="49" charset="-122"/>
              </a:rPr>
              <a:t>3 </a:t>
            </a:r>
            <a:r>
              <a:rPr lang="zh-CN" altLang="en-US" sz="2800" b="1" kern="100" dirty="0" smtClean="0">
                <a:latin typeface="Times New Roman" panose="02020603050405020304" pitchFamily="18" charset="0"/>
                <a:cs typeface="Times New Roman" panose="02020603050405020304" pitchFamily="18" charset="0"/>
              </a:rPr>
              <a:t>共享</a:t>
            </a:r>
            <a:r>
              <a:rPr lang="zh-CN" altLang="en-US" sz="2800" b="1" kern="100" dirty="0">
                <a:latin typeface="Times New Roman" panose="02020603050405020304" pitchFamily="18" charset="0"/>
                <a:cs typeface="Times New Roman" panose="02020603050405020304" pitchFamily="18" charset="0"/>
              </a:rPr>
              <a:t>风险链路组不相交路径对问题</a:t>
            </a:r>
            <a:endParaRPr lang="zh-CN" altLang="en-US" sz="2800" b="1" dirty="0">
              <a:solidFill>
                <a:srgbClr val="0066CC"/>
              </a:solidFill>
              <a:latin typeface="黑体" panose="02010609060101010101" pitchFamily="49" charset="-122"/>
              <a:ea typeface="黑体" panose="02010609060101010101" pitchFamily="49" charset="-122"/>
            </a:endParaRPr>
          </a:p>
        </p:txBody>
      </p:sp>
      <p:sp>
        <p:nvSpPr>
          <p:cNvPr id="1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7"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9"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1"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5"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1" name="图片 10"/>
          <p:cNvPicPr>
            <a:picLocks noChangeAspect="1"/>
          </p:cNvPicPr>
          <p:nvPr/>
        </p:nvPicPr>
        <p:blipFill>
          <a:blip r:embed="rId3"/>
          <a:stretch>
            <a:fillRect/>
          </a:stretch>
        </p:blipFill>
        <p:spPr>
          <a:xfrm>
            <a:off x="317" y="1129670"/>
            <a:ext cx="8982075" cy="5448300"/>
          </a:xfrm>
          <a:prstGeom prst="rect">
            <a:avLst/>
          </a:prstGeom>
        </p:spPr>
      </p:pic>
      <p:pic>
        <p:nvPicPr>
          <p:cNvPr id="13" name="图片 12"/>
          <p:cNvPicPr>
            <a:picLocks noChangeAspect="1"/>
          </p:cNvPicPr>
          <p:nvPr/>
        </p:nvPicPr>
        <p:blipFill>
          <a:blip r:embed="rId4"/>
          <a:stretch>
            <a:fillRect/>
          </a:stretch>
        </p:blipFill>
        <p:spPr>
          <a:xfrm>
            <a:off x="4706620" y="4129405"/>
            <a:ext cx="4275455" cy="2671445"/>
          </a:xfrm>
          <a:prstGeom prst="rect">
            <a:avLst/>
          </a:prstGeom>
        </p:spPr>
      </p:pic>
      <p:sp>
        <p:nvSpPr>
          <p:cNvPr id="20" name="圆角矩形 19"/>
          <p:cNvSpPr/>
          <p:nvPr/>
        </p:nvSpPr>
        <p:spPr>
          <a:xfrm>
            <a:off x="212044" y="911124"/>
            <a:ext cx="2601494" cy="664806"/>
          </a:xfrm>
          <a:prstGeom prst="round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2800" dirty="0"/>
              <a:t>确定冲突集</a:t>
            </a:r>
            <a:endParaRPr lang="en-US" sz="2800" dirty="0">
              <a:effectLst>
                <a:outerShdw blurRad="38100" dist="38100" dir="2700000" algn="tl">
                  <a:srgbClr val="C0C0C0"/>
                </a:outerShdw>
              </a:effectLst>
              <a:latin typeface="+mn-ea"/>
            </a:endParaRPr>
          </a:p>
        </p:txBody>
      </p:sp>
      <p:sp>
        <p:nvSpPr>
          <p:cNvPr id="16" name="右箭头 15"/>
          <p:cNvSpPr/>
          <p:nvPr/>
        </p:nvSpPr>
        <p:spPr>
          <a:xfrm>
            <a:off x="3257549" y="4914900"/>
            <a:ext cx="1448753" cy="675132"/>
          </a:xfrm>
          <a:prstGeom prst="rightArrow">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dirty="0" smtClean="0"/>
              <a:t>理论证明</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nvSpPr>
        <p:spPr>
          <a:xfrm>
            <a:off x="55482" y="130628"/>
            <a:ext cx="5982728" cy="553998"/>
          </a:xfrm>
          <a:prstGeom prst="rect">
            <a:avLst/>
          </a:prstGeom>
          <a:noFill/>
        </p:spPr>
        <p:txBody>
          <a:bodyPr wrap="none" rtlCol="0">
            <a:spAutoFit/>
          </a:bodyPr>
          <a:lstStyle/>
          <a:p>
            <a:pPr fontAlgn="base">
              <a:spcBef>
                <a:spcPct val="0"/>
              </a:spcBef>
              <a:spcAft>
                <a:spcPct val="0"/>
              </a:spcAft>
              <a:buNone/>
            </a:pPr>
            <a:r>
              <a:rPr lang="en-US" altLang="zh-CN" sz="3000" b="1" dirty="0" smtClean="0">
                <a:solidFill>
                  <a:srgbClr val="0066CC"/>
                </a:solidFill>
                <a:latin typeface="黑体" panose="02010609060101010101" pitchFamily="49" charset="-122"/>
                <a:ea typeface="黑体" panose="02010609060101010101" pitchFamily="49" charset="-122"/>
              </a:rPr>
              <a:t>3 </a:t>
            </a:r>
            <a:r>
              <a:rPr lang="zh-CN" altLang="en-US" sz="2800" b="1" kern="100" dirty="0" smtClean="0">
                <a:latin typeface="Times New Roman" panose="02020603050405020304" pitchFamily="18" charset="0"/>
                <a:cs typeface="Times New Roman" panose="02020603050405020304" pitchFamily="18" charset="0"/>
              </a:rPr>
              <a:t>共享</a:t>
            </a:r>
            <a:r>
              <a:rPr lang="zh-CN" altLang="en-US" sz="2800" b="1" kern="100" dirty="0">
                <a:latin typeface="Times New Roman" panose="02020603050405020304" pitchFamily="18" charset="0"/>
                <a:cs typeface="Times New Roman" panose="02020603050405020304" pitchFamily="18" charset="0"/>
              </a:rPr>
              <a:t>风险链路组不相交路径对问题</a:t>
            </a:r>
            <a:endParaRPr lang="zh-CN" altLang="en-US" sz="2800" b="1" dirty="0">
              <a:solidFill>
                <a:srgbClr val="0066CC"/>
              </a:solidFill>
              <a:latin typeface="黑体" panose="02010609060101010101" pitchFamily="49" charset="-122"/>
              <a:ea typeface="黑体" panose="02010609060101010101" pitchFamily="49" charset="-122"/>
            </a:endParaRPr>
          </a:p>
        </p:txBody>
      </p:sp>
      <p:sp>
        <p:nvSpPr>
          <p:cNvPr id="1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7"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9"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1"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5"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3" name="圆角矩形 22"/>
          <p:cNvSpPr/>
          <p:nvPr/>
        </p:nvSpPr>
        <p:spPr>
          <a:xfrm>
            <a:off x="55482" y="856676"/>
            <a:ext cx="2601494" cy="664806"/>
          </a:xfrm>
          <a:prstGeom prst="round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2800" dirty="0"/>
              <a:t>设计路由算法</a:t>
            </a:r>
            <a:endParaRPr lang="en-US" sz="2800" dirty="0">
              <a:effectLst>
                <a:outerShdw blurRad="38100" dist="38100" dir="2700000" algn="tl">
                  <a:srgbClr val="C0C0C0"/>
                </a:outerShdw>
              </a:effectLst>
              <a:latin typeface="+mn-ea"/>
            </a:endParaRPr>
          </a:p>
        </p:txBody>
      </p:sp>
      <p:pic>
        <p:nvPicPr>
          <p:cNvPr id="13" name="图片 12"/>
          <p:cNvPicPr>
            <a:picLocks noChangeAspect="1"/>
          </p:cNvPicPr>
          <p:nvPr/>
        </p:nvPicPr>
        <p:blipFill>
          <a:blip r:embed="rId3"/>
          <a:stretch>
            <a:fillRect/>
          </a:stretch>
        </p:blipFill>
        <p:spPr>
          <a:xfrm>
            <a:off x="715414" y="3413611"/>
            <a:ext cx="7181850" cy="2438400"/>
          </a:xfrm>
          <a:prstGeom prst="rect">
            <a:avLst/>
          </a:prstGeom>
        </p:spPr>
      </p:pic>
      <p:sp>
        <p:nvSpPr>
          <p:cNvPr id="26" name="内容占位符 2"/>
          <p:cNvSpPr txBox="1">
            <a:spLocks/>
          </p:cNvSpPr>
          <p:nvPr/>
        </p:nvSpPr>
        <p:spPr>
          <a:xfrm>
            <a:off x="715414" y="1575930"/>
            <a:ext cx="8001000" cy="20494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分而治之的并行路由</a:t>
            </a:r>
            <a:endParaRPr lang="en-US" altLang="zh-CN" dirty="0" smtClean="0"/>
          </a:p>
          <a:p>
            <a:pPr lvl="1"/>
            <a:r>
              <a:rPr lang="zh-CN" altLang="en-US" dirty="0" smtClean="0"/>
              <a:t>得到边冲突集</a:t>
            </a:r>
            <a:r>
              <a:rPr lang="en-US" altLang="zh-CN" dirty="0" smtClean="0"/>
              <a:t>T</a:t>
            </a:r>
            <a:r>
              <a:rPr lang="zh-CN" altLang="en-US" dirty="0" smtClean="0"/>
              <a:t>，利用分而治之的思想，将原问题转换成更小的互斥的子问题，并行处理。</a:t>
            </a:r>
            <a:endParaRPr lang="en-US" altLang="zh-CN" dirty="0" smtClean="0"/>
          </a:p>
          <a:p>
            <a:pPr lvl="2"/>
            <a:r>
              <a:rPr lang="en-US" altLang="zh-CN" dirty="0" smtClean="0"/>
              <a:t>P(I,O)</a:t>
            </a:r>
            <a:r>
              <a:rPr lang="zh-CN" altLang="en-US" dirty="0" smtClean="0"/>
              <a:t>表示路由问题：</a:t>
            </a:r>
            <a:r>
              <a:rPr lang="en-US" altLang="zh-CN" dirty="0" smtClean="0"/>
              <a:t>I</a:t>
            </a:r>
            <a:r>
              <a:rPr lang="zh-CN" altLang="en-US" dirty="0" smtClean="0"/>
              <a:t>：第一条路径必包含的边集合；</a:t>
            </a:r>
            <a:r>
              <a:rPr lang="en-US" altLang="zh-CN" dirty="0" smtClean="0"/>
              <a:t>O</a:t>
            </a:r>
            <a:r>
              <a:rPr lang="zh-CN" altLang="en-US" dirty="0" smtClean="0"/>
              <a:t>第一条路径必不包含的边集合</a:t>
            </a:r>
            <a:endParaRPr lang="en-US" altLang="zh-CN" dirty="0" smtClean="0"/>
          </a:p>
        </p:txBody>
      </p:sp>
      <p:sp>
        <p:nvSpPr>
          <p:cNvPr id="28" name="椭圆形标注 27"/>
          <p:cNvSpPr/>
          <p:nvPr/>
        </p:nvSpPr>
        <p:spPr bwMode="auto">
          <a:xfrm>
            <a:off x="708157" y="4979303"/>
            <a:ext cx="1296144" cy="576064"/>
          </a:xfrm>
          <a:prstGeom prst="wedgeEllipseCallout">
            <a:avLst>
              <a:gd name="adj1" fmla="val -10055"/>
              <a:gd name="adj2" fmla="val -105051"/>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b="1" dirty="0">
                <a:solidFill>
                  <a:srgbClr val="000000"/>
                </a:solidFill>
                <a:effectLst>
                  <a:outerShdw blurRad="38100" dist="38100" dir="2700000" algn="tl">
                    <a:srgbClr val="C0C0C0"/>
                  </a:outerShdw>
                </a:effectLst>
                <a:latin typeface="Calibri" pitchFamily="34" charset="0"/>
                <a:ea typeface="楷体" pitchFamily="49" charset="-122"/>
              </a:rPr>
              <a:t>原问题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nvSpPr>
        <p:spPr>
          <a:xfrm>
            <a:off x="55482" y="130628"/>
            <a:ext cx="5982728" cy="1015663"/>
          </a:xfrm>
          <a:prstGeom prst="rect">
            <a:avLst/>
          </a:prstGeom>
          <a:noFill/>
        </p:spPr>
        <p:txBody>
          <a:bodyPr wrap="none" rtlCol="0">
            <a:spAutoFit/>
          </a:bodyPr>
          <a:lstStyle/>
          <a:p>
            <a:pPr fontAlgn="base">
              <a:spcBef>
                <a:spcPct val="0"/>
              </a:spcBef>
              <a:spcAft>
                <a:spcPct val="0"/>
              </a:spcAft>
            </a:pPr>
            <a:r>
              <a:rPr lang="en-US" altLang="zh-CN" sz="3000" b="1" dirty="0" smtClean="0">
                <a:solidFill>
                  <a:srgbClr val="0066CC"/>
                </a:solidFill>
                <a:latin typeface="黑体" panose="02010609060101010101" pitchFamily="49" charset="-122"/>
                <a:ea typeface="黑体" panose="02010609060101010101" pitchFamily="49" charset="-122"/>
              </a:rPr>
              <a:t>3 </a:t>
            </a:r>
            <a:r>
              <a:rPr lang="zh-CN" altLang="en-US" sz="2800" b="1" kern="100" dirty="0" smtClean="0">
                <a:latin typeface="Times New Roman" panose="02020603050405020304" pitchFamily="18" charset="0"/>
                <a:cs typeface="Times New Roman" panose="02020603050405020304" pitchFamily="18" charset="0"/>
              </a:rPr>
              <a:t>共享</a:t>
            </a:r>
            <a:r>
              <a:rPr lang="zh-CN" altLang="en-US" sz="2800" b="1" kern="100" dirty="0">
                <a:latin typeface="Times New Roman" panose="02020603050405020304" pitchFamily="18" charset="0"/>
                <a:cs typeface="Times New Roman" panose="02020603050405020304" pitchFamily="18" charset="0"/>
              </a:rPr>
              <a:t>风险链路组不相交路径对问题</a:t>
            </a:r>
            <a:endParaRPr lang="zh-CN" altLang="en-US" sz="2800" b="1" dirty="0">
              <a:solidFill>
                <a:srgbClr val="0066CC"/>
              </a:solidFill>
              <a:latin typeface="黑体" panose="02010609060101010101" pitchFamily="49" charset="-122"/>
              <a:ea typeface="黑体" panose="02010609060101010101" pitchFamily="49" charset="-122"/>
            </a:endParaRPr>
          </a:p>
          <a:p>
            <a:pPr fontAlgn="base">
              <a:spcBef>
                <a:spcPct val="0"/>
              </a:spcBef>
              <a:spcAft>
                <a:spcPct val="0"/>
              </a:spcAft>
              <a:buNone/>
            </a:pPr>
            <a:endParaRPr lang="zh-CN" altLang="en-US" sz="3000" b="1" dirty="0">
              <a:solidFill>
                <a:srgbClr val="0066CC"/>
              </a:solidFill>
              <a:latin typeface="黑体" panose="02010609060101010101" pitchFamily="49" charset="-122"/>
              <a:ea typeface="黑体" panose="02010609060101010101" pitchFamily="49" charset="-122"/>
            </a:endParaRPr>
          </a:p>
        </p:txBody>
      </p:sp>
      <p:sp>
        <p:nvSpPr>
          <p:cNvPr id="11" name="矩形 10"/>
          <p:cNvSpPr/>
          <p:nvPr/>
        </p:nvSpPr>
        <p:spPr>
          <a:xfrm>
            <a:off x="779334" y="1615715"/>
            <a:ext cx="5229317" cy="461665"/>
          </a:xfrm>
          <a:prstGeom prst="rect">
            <a:avLst/>
          </a:prstGeom>
        </p:spPr>
        <p:txBody>
          <a:bodyPr wrap="none">
            <a:spAutoFit/>
          </a:bodyPr>
          <a:lstStyle/>
          <a:p>
            <a:r>
              <a:rPr lang="zh-CN" altLang="en-US" sz="2400" dirty="0" smtClean="0">
                <a:latin typeface="+mn-ea"/>
              </a:rPr>
              <a:t>本方案</a:t>
            </a:r>
            <a:r>
              <a:rPr lang="en-US" altLang="zh-CN" sz="2400" dirty="0" smtClean="0">
                <a:latin typeface="Times New Roman" panose="02020603050405020304" pitchFamily="18" charset="0"/>
                <a:cs typeface="Times New Roman" panose="02020603050405020304" pitchFamily="18" charset="0"/>
              </a:rPr>
              <a:t>SCLS</a:t>
            </a:r>
            <a:r>
              <a:rPr lang="zh-CN" altLang="en-US" sz="2400" dirty="0" smtClean="0">
                <a:latin typeface="+mn-ea"/>
              </a:rPr>
              <a:t>和另外</a:t>
            </a:r>
            <a:r>
              <a:rPr lang="zh-CN" altLang="en-US" sz="2400" dirty="0">
                <a:latin typeface="+mn-ea"/>
              </a:rPr>
              <a:t>两</a:t>
            </a:r>
            <a:r>
              <a:rPr lang="zh-CN" altLang="en-US" sz="2400" dirty="0" smtClean="0">
                <a:latin typeface="+mn-ea"/>
              </a:rPr>
              <a:t>个方案的比较：</a:t>
            </a:r>
            <a:endParaRPr lang="zh-CN" altLang="en-US" sz="2400" dirty="0">
              <a:latin typeface="+mn-ea"/>
            </a:endParaRPr>
          </a:p>
        </p:txBody>
      </p:sp>
      <p:pic>
        <p:nvPicPr>
          <p:cNvPr id="14" name="图片 13"/>
          <p:cNvPicPr>
            <a:picLocks noChangeAspect="1"/>
          </p:cNvPicPr>
          <p:nvPr/>
        </p:nvPicPr>
        <p:blipFill>
          <a:blip r:embed="rId2"/>
          <a:stretch>
            <a:fillRect/>
          </a:stretch>
        </p:blipFill>
        <p:spPr>
          <a:xfrm>
            <a:off x="1745041" y="5430383"/>
            <a:ext cx="2580667" cy="437905"/>
          </a:xfrm>
          <a:prstGeom prst="rect">
            <a:avLst/>
          </a:prstGeom>
        </p:spPr>
      </p:pic>
      <p:sp>
        <p:nvSpPr>
          <p:cNvPr id="15" name="文本框 14"/>
          <p:cNvSpPr txBox="1"/>
          <p:nvPr/>
        </p:nvSpPr>
        <p:spPr>
          <a:xfrm>
            <a:off x="4499428" y="5496391"/>
            <a:ext cx="2492990" cy="369332"/>
          </a:xfrm>
          <a:prstGeom prst="rect">
            <a:avLst/>
          </a:prstGeom>
          <a:noFill/>
        </p:spPr>
        <p:txBody>
          <a:bodyPr wrap="none" rtlCol="0">
            <a:spAutoFit/>
          </a:bodyPr>
          <a:lstStyle/>
          <a:p>
            <a:r>
              <a:rPr lang="zh-CN" altLang="en-US" dirty="0" smtClean="0"/>
              <a:t>最短路算法时间复杂度</a:t>
            </a:r>
            <a:endParaRPr lang="en-GB" dirty="0"/>
          </a:p>
        </p:txBody>
      </p:sp>
      <p:pic>
        <p:nvPicPr>
          <p:cNvPr id="16" name="图片 15"/>
          <p:cNvPicPr>
            <a:picLocks noChangeAspect="1"/>
          </p:cNvPicPr>
          <p:nvPr/>
        </p:nvPicPr>
        <p:blipFill>
          <a:blip r:embed="rId3"/>
          <a:stretch>
            <a:fillRect/>
          </a:stretch>
        </p:blipFill>
        <p:spPr>
          <a:xfrm>
            <a:off x="286095" y="2336059"/>
            <a:ext cx="8241500" cy="2901653"/>
          </a:xfrm>
          <a:prstGeom prst="rect">
            <a:avLst/>
          </a:prstGeom>
        </p:spPr>
      </p:pic>
      <p:sp>
        <p:nvSpPr>
          <p:cNvPr id="17" name="圆角矩形 16"/>
          <p:cNvSpPr/>
          <p:nvPr/>
        </p:nvSpPr>
        <p:spPr>
          <a:xfrm>
            <a:off x="0" y="844665"/>
            <a:ext cx="2601494" cy="664806"/>
          </a:xfrm>
          <a:prstGeom prst="round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2800" b="1" dirty="0">
                <a:effectLst>
                  <a:outerShdw blurRad="38100" dist="38100" dir="2700000" algn="tl">
                    <a:srgbClr val="C0C0C0"/>
                  </a:outerShdw>
                </a:effectLst>
                <a:latin typeface="+mn-ea"/>
              </a:rPr>
              <a:t>性能评估</a:t>
            </a:r>
            <a:endParaRPr lang="en-US" sz="2800" b="1" dirty="0">
              <a:effectLst>
                <a:outerShdw blurRad="38100" dist="38100" dir="2700000" algn="tl">
                  <a:srgbClr val="C0C0C0"/>
                </a:outerShdw>
              </a:effectLst>
              <a:latin typeface="+mn-ea"/>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nvSpPr>
        <p:spPr>
          <a:xfrm>
            <a:off x="55482" y="130628"/>
            <a:ext cx="5982728" cy="1015663"/>
          </a:xfrm>
          <a:prstGeom prst="rect">
            <a:avLst/>
          </a:prstGeom>
          <a:noFill/>
        </p:spPr>
        <p:txBody>
          <a:bodyPr wrap="none" rtlCol="0">
            <a:spAutoFit/>
          </a:bodyPr>
          <a:lstStyle/>
          <a:p>
            <a:pPr fontAlgn="base">
              <a:spcBef>
                <a:spcPct val="0"/>
              </a:spcBef>
              <a:spcAft>
                <a:spcPct val="0"/>
              </a:spcAft>
            </a:pPr>
            <a:r>
              <a:rPr lang="en-US" altLang="zh-CN" sz="3000" b="1" dirty="0" smtClean="0">
                <a:solidFill>
                  <a:srgbClr val="0066CC"/>
                </a:solidFill>
                <a:latin typeface="黑体" panose="02010609060101010101" pitchFamily="49" charset="-122"/>
                <a:ea typeface="黑体" panose="02010609060101010101" pitchFamily="49" charset="-122"/>
              </a:rPr>
              <a:t>3 </a:t>
            </a:r>
            <a:r>
              <a:rPr lang="zh-CN" altLang="en-US" sz="2800" b="1" kern="100" dirty="0" smtClean="0">
                <a:latin typeface="Times New Roman" panose="02020603050405020304" pitchFamily="18" charset="0"/>
                <a:cs typeface="Times New Roman" panose="02020603050405020304" pitchFamily="18" charset="0"/>
              </a:rPr>
              <a:t>共享</a:t>
            </a:r>
            <a:r>
              <a:rPr lang="zh-CN" altLang="en-US" sz="2800" b="1" kern="100" dirty="0">
                <a:latin typeface="Times New Roman" panose="02020603050405020304" pitchFamily="18" charset="0"/>
                <a:cs typeface="Times New Roman" panose="02020603050405020304" pitchFamily="18" charset="0"/>
              </a:rPr>
              <a:t>风险链路组不相交路径对问题</a:t>
            </a:r>
            <a:endParaRPr lang="zh-CN" altLang="en-US" sz="2800" b="1" dirty="0">
              <a:solidFill>
                <a:srgbClr val="0066CC"/>
              </a:solidFill>
              <a:latin typeface="黑体" panose="02010609060101010101" pitchFamily="49" charset="-122"/>
              <a:ea typeface="黑体" panose="02010609060101010101" pitchFamily="49" charset="-122"/>
            </a:endParaRPr>
          </a:p>
          <a:p>
            <a:pPr fontAlgn="base">
              <a:spcBef>
                <a:spcPct val="0"/>
              </a:spcBef>
              <a:spcAft>
                <a:spcPct val="0"/>
              </a:spcAft>
              <a:buNone/>
            </a:pPr>
            <a:endParaRPr lang="zh-CN" altLang="en-US" sz="3000" b="1" dirty="0">
              <a:solidFill>
                <a:srgbClr val="0066CC"/>
              </a:solidFill>
              <a:latin typeface="黑体" panose="02010609060101010101" pitchFamily="49" charset="-122"/>
              <a:ea typeface="黑体" panose="02010609060101010101" pitchFamily="49" charset="-122"/>
            </a:endParaRPr>
          </a:p>
        </p:txBody>
      </p:sp>
      <p:sp>
        <p:nvSpPr>
          <p:cNvPr id="13" name="圆角矩形 12"/>
          <p:cNvSpPr/>
          <p:nvPr/>
        </p:nvSpPr>
        <p:spPr>
          <a:xfrm>
            <a:off x="55482" y="844665"/>
            <a:ext cx="2601494" cy="664806"/>
          </a:xfrm>
          <a:prstGeom prst="round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2800" b="1" dirty="0">
                <a:effectLst>
                  <a:outerShdw blurRad="38100" dist="38100" dir="2700000" algn="tl">
                    <a:srgbClr val="C0C0C0"/>
                  </a:outerShdw>
                </a:effectLst>
                <a:latin typeface="+mn-ea"/>
              </a:rPr>
              <a:t>实验结果</a:t>
            </a:r>
            <a:endParaRPr lang="zh-CN" altLang="en-US" sz="2800" b="1" dirty="0">
              <a:effectLst>
                <a:outerShdw blurRad="38100" dist="38100" dir="2700000" algn="tl">
                  <a:srgbClr val="C0C0C0"/>
                </a:outerShdw>
              </a:effectLst>
              <a:latin typeface="+mn-ea"/>
            </a:endParaRPr>
          </a:p>
        </p:txBody>
      </p:sp>
      <p:pic>
        <p:nvPicPr>
          <p:cNvPr id="11" name="图片 10"/>
          <p:cNvPicPr>
            <a:picLocks noChangeAspect="1"/>
          </p:cNvPicPr>
          <p:nvPr/>
        </p:nvPicPr>
        <p:blipFill>
          <a:blip r:embed="rId3"/>
          <a:stretch>
            <a:fillRect/>
          </a:stretch>
        </p:blipFill>
        <p:spPr>
          <a:xfrm>
            <a:off x="0" y="1860328"/>
            <a:ext cx="9191625" cy="2705100"/>
          </a:xfrm>
          <a:prstGeom prst="rect">
            <a:avLst/>
          </a:prstGeom>
        </p:spPr>
      </p:pic>
      <p:sp>
        <p:nvSpPr>
          <p:cNvPr id="14" name="下箭头 13"/>
          <p:cNvSpPr/>
          <p:nvPr/>
        </p:nvSpPr>
        <p:spPr>
          <a:xfrm>
            <a:off x="1356229" y="4651914"/>
            <a:ext cx="4036386" cy="627551"/>
          </a:xfrm>
          <a:prstGeom prst="downArrow">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5" name="文本框 14"/>
          <p:cNvSpPr txBox="1"/>
          <p:nvPr/>
        </p:nvSpPr>
        <p:spPr>
          <a:xfrm>
            <a:off x="1666262" y="5472723"/>
            <a:ext cx="3416320" cy="369332"/>
          </a:xfrm>
          <a:prstGeom prst="rect">
            <a:avLst/>
          </a:prstGeom>
          <a:noFill/>
        </p:spPr>
        <p:txBody>
          <a:bodyPr wrap="none" rtlCol="0">
            <a:spAutoFit/>
          </a:bodyPr>
          <a:lstStyle/>
          <a:p>
            <a:r>
              <a:rPr lang="zh-CN" altLang="en-US" dirty="0" smtClean="0"/>
              <a:t>算法运行时间远远优于其它算法</a:t>
            </a:r>
            <a:endParaRPr lang="en-GB" dirty="0"/>
          </a:p>
        </p:txBody>
      </p:sp>
      <p:sp>
        <p:nvSpPr>
          <p:cNvPr id="16" name="下箭头 15"/>
          <p:cNvSpPr/>
          <p:nvPr/>
        </p:nvSpPr>
        <p:spPr>
          <a:xfrm>
            <a:off x="7188200" y="4708842"/>
            <a:ext cx="1193800" cy="561637"/>
          </a:xfrm>
          <a:prstGeom prst="downArrow">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7" name="文本框 16"/>
          <p:cNvSpPr txBox="1"/>
          <p:nvPr/>
        </p:nvSpPr>
        <p:spPr>
          <a:xfrm>
            <a:off x="6420177" y="5430286"/>
            <a:ext cx="2723823" cy="369332"/>
          </a:xfrm>
          <a:prstGeom prst="rect">
            <a:avLst/>
          </a:prstGeom>
          <a:noFill/>
        </p:spPr>
        <p:txBody>
          <a:bodyPr wrap="none" rtlCol="0">
            <a:spAutoFit/>
          </a:bodyPr>
          <a:lstStyle/>
          <a:p>
            <a:r>
              <a:rPr lang="zh-CN" altLang="en-US" dirty="0" smtClean="0"/>
              <a:t>分拆出来的子问题规模小</a:t>
            </a:r>
            <a:endParaRPr lang="en-GB" dirty="0"/>
          </a:p>
        </p:txBody>
      </p:sp>
      <p:cxnSp>
        <p:nvCxnSpPr>
          <p:cNvPr id="19" name="直接连接符 18"/>
          <p:cNvCxnSpPr/>
          <p:nvPr/>
        </p:nvCxnSpPr>
        <p:spPr>
          <a:xfrm>
            <a:off x="7782088" y="2781300"/>
            <a:ext cx="76501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14"/>
                                        </p:tgtEl>
                                      </p:cBhvr>
                                    </p:animEffect>
                                    <p:set>
                                      <p:cBhvr>
                                        <p:cTn id="13" dur="1" fill="hold">
                                          <p:stCondLst>
                                            <p:cond delay="499"/>
                                          </p:stCondLst>
                                        </p:cTn>
                                        <p:tgtEl>
                                          <p:spTgt spid="14"/>
                                        </p:tgtEl>
                                        <p:attrNameLst>
                                          <p:attrName>style.visibility</p:attrName>
                                        </p:attrNameLst>
                                      </p:cBhvr>
                                      <p:to>
                                        <p:strVal val="hidden"/>
                                      </p:to>
                                    </p:set>
                                  </p:childTnLst>
                                </p:cTn>
                              </p:par>
                              <p:par>
                                <p:cTn id="14" presetID="10" presetClass="exit" presetSubtype="0" fill="hold" grpId="1" nodeType="withEffect">
                                  <p:stCondLst>
                                    <p:cond delay="0"/>
                                  </p:stCondLst>
                                  <p:childTnLst>
                                    <p:animEffect transition="out" filter="fade">
                                      <p:cBhvr>
                                        <p:cTn id="15" dur="500"/>
                                        <p:tgtEl>
                                          <p:spTgt spid="15"/>
                                        </p:tgtEl>
                                      </p:cBhvr>
                                    </p:animEffect>
                                    <p:set>
                                      <p:cBhvr>
                                        <p:cTn id="16" dur="1" fill="hold">
                                          <p:stCondLst>
                                            <p:cond delay="499"/>
                                          </p:stCondLst>
                                        </p:cTn>
                                        <p:tgtEl>
                                          <p:spTgt spid="15"/>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p:bldP spid="15" grpId="1"/>
      <p:bldP spid="16" grpId="0" animBg="1"/>
      <p:bldP spid="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nvSpPr>
        <p:spPr>
          <a:xfrm>
            <a:off x="43324" y="88714"/>
            <a:ext cx="7425431" cy="1015663"/>
          </a:xfrm>
          <a:prstGeom prst="rect">
            <a:avLst/>
          </a:prstGeom>
          <a:noFill/>
        </p:spPr>
        <p:txBody>
          <a:bodyPr wrap="none" rtlCol="0">
            <a:spAutoFit/>
          </a:bodyPr>
          <a:lstStyle/>
          <a:p>
            <a:pPr fontAlgn="base">
              <a:spcBef>
                <a:spcPct val="0"/>
              </a:spcBef>
              <a:spcAft>
                <a:spcPct val="0"/>
              </a:spcAft>
            </a:pPr>
            <a:r>
              <a:rPr lang="en-US" altLang="zh-CN" sz="3000" b="1" dirty="0" smtClean="0">
                <a:solidFill>
                  <a:srgbClr val="0066CC"/>
                </a:solidFill>
                <a:latin typeface="黑体" panose="02010609060101010101" pitchFamily="49" charset="-122"/>
                <a:ea typeface="黑体" panose="02010609060101010101" pitchFamily="49" charset="-122"/>
              </a:rPr>
              <a:t>4 </a:t>
            </a:r>
            <a:r>
              <a:rPr lang="zh-CN" altLang="en-US" sz="2800" b="1" dirty="0" smtClean="0"/>
              <a:t>单</a:t>
            </a:r>
            <a:r>
              <a:rPr lang="zh-CN" altLang="en-US" sz="2800" b="1" dirty="0"/>
              <a:t>物理节点故障可生存性虚拟网络嵌入问题</a:t>
            </a:r>
            <a:endParaRPr lang="en-US" altLang="zh-CN" sz="2800" b="1" kern="100" dirty="0">
              <a:latin typeface="Times New Roman" panose="02020603050405020304" pitchFamily="18" charset="0"/>
              <a:cs typeface="Times New Roman" panose="02020603050405020304" pitchFamily="18" charset="0"/>
            </a:endParaRPr>
          </a:p>
          <a:p>
            <a:pPr fontAlgn="base">
              <a:spcBef>
                <a:spcPct val="0"/>
              </a:spcBef>
              <a:spcAft>
                <a:spcPct val="0"/>
              </a:spcAft>
              <a:buNone/>
            </a:pPr>
            <a:endParaRPr lang="zh-CN" altLang="en-US" sz="3000" b="1" dirty="0">
              <a:solidFill>
                <a:srgbClr val="0066CC"/>
              </a:solidFill>
              <a:latin typeface="黑体" panose="02010609060101010101" pitchFamily="49" charset="-122"/>
              <a:ea typeface="黑体" panose="02010609060101010101" pitchFamily="49" charset="-122"/>
            </a:endParaRPr>
          </a:p>
        </p:txBody>
      </p:sp>
      <p:sp>
        <p:nvSpPr>
          <p:cNvPr id="12" name="文本框 3"/>
          <p:cNvSpPr txBox="1"/>
          <p:nvPr/>
        </p:nvSpPr>
        <p:spPr>
          <a:xfrm>
            <a:off x="8447315" y="6488668"/>
            <a:ext cx="710451" cy="369332"/>
          </a:xfrm>
          <a:prstGeom prst="rect">
            <a:avLst/>
          </a:prstGeom>
          <a:noFill/>
        </p:spPr>
        <p:txBody>
          <a:bodyPr wrap="none" rtlCol="0">
            <a:spAutoFit/>
          </a:bodyPr>
          <a:lstStyle/>
          <a:p>
            <a:r>
              <a:rPr lang="en-US" altLang="zh-CN" b="1" dirty="0" smtClean="0">
                <a:solidFill>
                  <a:schemeClr val="bg1"/>
                </a:solidFill>
                <a:latin typeface="Times New Roman" panose="02020603050405020304" pitchFamily="18" charset="0"/>
                <a:cs typeface="Times New Roman" panose="02020603050405020304" pitchFamily="18" charset="0"/>
              </a:rPr>
              <a:t>15/24</a:t>
            </a:r>
            <a:endParaRPr lang="zh-CN" altLang="en-US" b="1" dirty="0">
              <a:solidFill>
                <a:schemeClr val="bg1"/>
              </a:solidFill>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3"/>
          <a:stretch>
            <a:fillRect/>
          </a:stretch>
        </p:blipFill>
        <p:spPr>
          <a:xfrm>
            <a:off x="3302596" y="1544632"/>
            <a:ext cx="5144719" cy="4639870"/>
          </a:xfrm>
          <a:prstGeom prst="rect">
            <a:avLst/>
          </a:prstGeom>
        </p:spPr>
      </p:pic>
      <p:sp>
        <p:nvSpPr>
          <p:cNvPr id="16" name="文本框 15"/>
          <p:cNvSpPr txBox="1"/>
          <p:nvPr/>
        </p:nvSpPr>
        <p:spPr>
          <a:xfrm>
            <a:off x="246591" y="1949726"/>
            <a:ext cx="3078953" cy="1815882"/>
          </a:xfrm>
          <a:prstGeom prst="rect">
            <a:avLst/>
          </a:prstGeom>
          <a:noFill/>
        </p:spPr>
        <p:txBody>
          <a:bodyPr wrap="square" rtlCol="0">
            <a:spAutoFit/>
          </a:bodyPr>
          <a:lstStyle/>
          <a:p>
            <a:r>
              <a:rPr lang="zh-CN" altLang="en-US" sz="2800" dirty="0"/>
              <a:t>限制条件</a:t>
            </a:r>
            <a:endParaRPr lang="en-US" altLang="zh-CN" sz="2800" dirty="0"/>
          </a:p>
          <a:p>
            <a:pPr marL="285750" indent="-285750">
              <a:buFont typeface="Wingdings" panose="05000000000000000000" pitchFamily="2" charset="2"/>
              <a:buChar char="v"/>
            </a:pPr>
            <a:r>
              <a:rPr lang="zh-CN" altLang="en-US" sz="2800" dirty="0"/>
              <a:t>节点容量</a:t>
            </a:r>
            <a:endParaRPr lang="en-US" altLang="zh-CN" sz="2800" dirty="0"/>
          </a:p>
          <a:p>
            <a:pPr marL="285750" indent="-285750">
              <a:buFont typeface="Wingdings" panose="05000000000000000000" pitchFamily="2" charset="2"/>
              <a:buChar char="v"/>
            </a:pPr>
            <a:r>
              <a:rPr lang="zh-CN" altLang="en-US" sz="2800" dirty="0"/>
              <a:t>链路带宽</a:t>
            </a:r>
            <a:endParaRPr lang="en-US" altLang="zh-CN" sz="2800" dirty="0"/>
          </a:p>
          <a:p>
            <a:pPr marL="285750" indent="-285750">
              <a:buFont typeface="Wingdings" panose="05000000000000000000" pitchFamily="2" charset="2"/>
              <a:buChar char="v"/>
            </a:pPr>
            <a:r>
              <a:rPr lang="zh-CN" altLang="en-US" sz="2800" dirty="0"/>
              <a:t>节点类型</a:t>
            </a:r>
            <a:endParaRPr lang="en-GB" sz="2800" dirty="0"/>
          </a:p>
        </p:txBody>
      </p:sp>
      <p:pic>
        <p:nvPicPr>
          <p:cNvPr id="14" name="图片 13"/>
          <p:cNvPicPr>
            <a:picLocks noChangeAspect="1"/>
          </p:cNvPicPr>
          <p:nvPr/>
        </p:nvPicPr>
        <p:blipFill>
          <a:blip r:embed="rId4"/>
          <a:stretch>
            <a:fillRect/>
          </a:stretch>
        </p:blipFill>
        <p:spPr>
          <a:xfrm>
            <a:off x="3756038" y="1544631"/>
            <a:ext cx="4549762" cy="4490870"/>
          </a:xfrm>
          <a:prstGeom prst="rect">
            <a:avLst/>
          </a:prstGeom>
        </p:spPr>
      </p:pic>
      <p:sp>
        <p:nvSpPr>
          <p:cNvPr id="17" name="圆角矩形 16"/>
          <p:cNvSpPr/>
          <p:nvPr/>
        </p:nvSpPr>
        <p:spPr>
          <a:xfrm>
            <a:off x="55482" y="844665"/>
            <a:ext cx="2601494" cy="664806"/>
          </a:xfrm>
          <a:prstGeom prst="round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2800" b="1" dirty="0" smtClean="0">
                <a:effectLst>
                  <a:outerShdw blurRad="38100" dist="38100" dir="2700000" algn="tl">
                    <a:srgbClr val="C0C0C0"/>
                  </a:outerShdw>
                </a:effectLst>
                <a:latin typeface="+mn-ea"/>
              </a:rPr>
              <a:t>问题阐述</a:t>
            </a:r>
            <a:endParaRPr lang="zh-CN" altLang="en-US" sz="2800" b="1" dirty="0">
              <a:effectLst>
                <a:outerShdw blurRad="38100" dist="38100" dir="2700000" algn="tl">
                  <a:srgbClr val="C0C0C0"/>
                </a:outerShdw>
              </a:effectLst>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nvSpPr>
        <p:spPr>
          <a:xfrm>
            <a:off x="43324" y="88714"/>
            <a:ext cx="7425431" cy="1015663"/>
          </a:xfrm>
          <a:prstGeom prst="rect">
            <a:avLst/>
          </a:prstGeom>
          <a:noFill/>
        </p:spPr>
        <p:txBody>
          <a:bodyPr wrap="none" rtlCol="0">
            <a:spAutoFit/>
          </a:bodyPr>
          <a:lstStyle/>
          <a:p>
            <a:pPr fontAlgn="base">
              <a:spcBef>
                <a:spcPct val="0"/>
              </a:spcBef>
              <a:spcAft>
                <a:spcPct val="0"/>
              </a:spcAft>
            </a:pPr>
            <a:r>
              <a:rPr lang="en-US" altLang="zh-CN" sz="3000" b="1" dirty="0" smtClean="0">
                <a:solidFill>
                  <a:srgbClr val="0066CC"/>
                </a:solidFill>
                <a:latin typeface="黑体" panose="02010609060101010101" pitchFamily="49" charset="-122"/>
                <a:ea typeface="黑体" panose="02010609060101010101" pitchFamily="49" charset="-122"/>
              </a:rPr>
              <a:t>4 </a:t>
            </a:r>
            <a:r>
              <a:rPr lang="zh-CN" altLang="en-US" sz="2800" b="1" dirty="0" smtClean="0"/>
              <a:t>单</a:t>
            </a:r>
            <a:r>
              <a:rPr lang="zh-CN" altLang="en-US" sz="2800" b="1" dirty="0"/>
              <a:t>物理节点故障可生存性虚拟网络嵌入问题</a:t>
            </a:r>
            <a:endParaRPr lang="en-US" altLang="zh-CN" sz="2800" b="1" kern="100" dirty="0">
              <a:latin typeface="Times New Roman" panose="02020603050405020304" pitchFamily="18" charset="0"/>
              <a:cs typeface="Times New Roman" panose="02020603050405020304" pitchFamily="18" charset="0"/>
            </a:endParaRPr>
          </a:p>
          <a:p>
            <a:pPr fontAlgn="base">
              <a:spcBef>
                <a:spcPct val="0"/>
              </a:spcBef>
              <a:spcAft>
                <a:spcPct val="0"/>
              </a:spcAft>
              <a:buNone/>
            </a:pPr>
            <a:endParaRPr lang="zh-CN" altLang="en-US" sz="3000" b="1" dirty="0">
              <a:solidFill>
                <a:srgbClr val="0066CC"/>
              </a:solidFill>
              <a:latin typeface="黑体" panose="02010609060101010101" pitchFamily="49" charset="-122"/>
              <a:ea typeface="黑体" panose="02010609060101010101" pitchFamily="49" charset="-122"/>
            </a:endParaRPr>
          </a:p>
        </p:txBody>
      </p:sp>
      <p:sp>
        <p:nvSpPr>
          <p:cNvPr id="3" name="文本框 2"/>
          <p:cNvSpPr txBox="1"/>
          <p:nvPr/>
        </p:nvSpPr>
        <p:spPr>
          <a:xfrm>
            <a:off x="2540" y="1913205"/>
            <a:ext cx="9094156" cy="2369880"/>
          </a:xfrm>
          <a:prstGeom prst="rect">
            <a:avLst/>
          </a:prstGeom>
          <a:noFill/>
        </p:spPr>
        <p:txBody>
          <a:bodyPr wrap="none" rtlCol="0">
            <a:spAutoFit/>
          </a:bodyPr>
          <a:lstStyle/>
          <a:p>
            <a:pPr marL="285750" indent="-285750">
              <a:buFont typeface="Wingdings" panose="05000000000000000000" pitchFamily="2" charset="2"/>
              <a:buChar char="v"/>
            </a:pPr>
            <a:r>
              <a:rPr lang="zh-CN" altLang="en-US" sz="2400" dirty="0"/>
              <a:t>保证</a:t>
            </a:r>
            <a:r>
              <a:rPr lang="zh-CN" altLang="en-US" sz="3600" b="1" dirty="0"/>
              <a:t>局部</a:t>
            </a:r>
            <a:r>
              <a:rPr lang="zh-CN" altLang="en-US" sz="2400" dirty="0"/>
              <a:t>拓扑结构来</a:t>
            </a:r>
            <a:r>
              <a:rPr lang="zh-CN" altLang="en-US" sz="2400" dirty="0" smtClean="0"/>
              <a:t>保证</a:t>
            </a:r>
            <a:r>
              <a:rPr lang="zh-CN" altLang="en-US" sz="2400" dirty="0"/>
              <a:t>全局</a:t>
            </a:r>
            <a:r>
              <a:rPr lang="zh-CN" altLang="en-US" sz="2400" dirty="0" smtClean="0"/>
              <a:t>拓扑结构</a:t>
            </a:r>
            <a:r>
              <a:rPr lang="zh-CN" altLang="en-US" sz="2400" dirty="0"/>
              <a:t>，提出分解原图的</a:t>
            </a:r>
            <a:r>
              <a:rPr lang="zh-CN" altLang="en-US" sz="2400" dirty="0" smtClean="0"/>
              <a:t>方法</a:t>
            </a:r>
            <a:endParaRPr lang="zh-CN" altLang="en-US" sz="2400" dirty="0"/>
          </a:p>
          <a:p>
            <a:pPr marL="285750" indent="-285750">
              <a:buFont typeface="Wingdings" panose="05000000000000000000" pitchFamily="2" charset="2"/>
              <a:buChar char="v"/>
            </a:pPr>
            <a:endParaRPr lang="en-US" altLang="zh-CN" sz="2400" dirty="0" smtClean="0"/>
          </a:p>
          <a:p>
            <a:pPr marL="285750" indent="-285750">
              <a:buFont typeface="Wingdings" panose="05000000000000000000" pitchFamily="2" charset="2"/>
              <a:buChar char="v"/>
            </a:pPr>
            <a:r>
              <a:rPr lang="zh-CN" altLang="en-US" sz="2400" dirty="0"/>
              <a:t>设置匹配的权</a:t>
            </a:r>
            <a:r>
              <a:rPr lang="zh-CN" altLang="en-US" sz="2400" dirty="0" smtClean="0"/>
              <a:t>值</a:t>
            </a:r>
            <a:r>
              <a:rPr lang="en-US" altLang="zh-CN" sz="3200" dirty="0" smtClean="0"/>
              <a:t>,</a:t>
            </a:r>
            <a:r>
              <a:rPr lang="zh-CN" altLang="en-US" sz="3200" b="1" dirty="0" smtClean="0"/>
              <a:t>协调</a:t>
            </a:r>
            <a:r>
              <a:rPr lang="zh-CN" altLang="en-US" sz="2400" dirty="0" smtClean="0"/>
              <a:t>先后故障物理节点所导致的资源</a:t>
            </a:r>
            <a:r>
              <a:rPr lang="zh-CN" altLang="en-US" sz="2400" dirty="0" smtClean="0"/>
              <a:t>增广</a:t>
            </a:r>
            <a:endParaRPr lang="en-US" altLang="zh-CN" sz="2400" dirty="0" smtClean="0"/>
          </a:p>
          <a:p>
            <a:pPr marL="285750" indent="-285750">
              <a:buFont typeface="Wingdings" panose="05000000000000000000" pitchFamily="2" charset="2"/>
              <a:buChar char="v"/>
            </a:pPr>
            <a:endParaRPr lang="en-US" altLang="zh-CN" sz="2400" dirty="0" smtClean="0"/>
          </a:p>
          <a:p>
            <a:pPr marL="285750" indent="-285750">
              <a:buFont typeface="Wingdings" panose="05000000000000000000" pitchFamily="2" charset="2"/>
              <a:buChar char="v"/>
            </a:pPr>
            <a:r>
              <a:rPr lang="zh-CN" altLang="en-US" sz="2400" dirty="0" smtClean="0"/>
              <a:t>通过</a:t>
            </a:r>
            <a:r>
              <a:rPr lang="zh-CN" altLang="en-US" sz="3200" b="1" dirty="0"/>
              <a:t>动态规划</a:t>
            </a:r>
            <a:r>
              <a:rPr lang="zh-CN" altLang="en-US" sz="2400" dirty="0"/>
              <a:t>来实现节点的</a:t>
            </a:r>
            <a:r>
              <a:rPr lang="zh-CN" altLang="en-US" sz="2400" dirty="0" smtClean="0"/>
              <a:t>映射</a:t>
            </a:r>
            <a:endParaRPr lang="en-GB" sz="2400" dirty="0"/>
          </a:p>
        </p:txBody>
      </p:sp>
      <p:pic>
        <p:nvPicPr>
          <p:cNvPr id="13" name="图片 12"/>
          <p:cNvPicPr>
            <a:picLocks noChangeAspect="1"/>
          </p:cNvPicPr>
          <p:nvPr/>
        </p:nvPicPr>
        <p:blipFill>
          <a:blip r:embed="rId3"/>
          <a:stretch>
            <a:fillRect/>
          </a:stretch>
        </p:blipFill>
        <p:spPr>
          <a:xfrm>
            <a:off x="5091634" y="3740848"/>
            <a:ext cx="3710906" cy="2736152"/>
          </a:xfrm>
          <a:prstGeom prst="rect">
            <a:avLst/>
          </a:prstGeom>
        </p:spPr>
      </p:pic>
      <p:sp>
        <p:nvSpPr>
          <p:cNvPr id="14" name="圆角矩形 13"/>
          <p:cNvSpPr/>
          <p:nvPr/>
        </p:nvSpPr>
        <p:spPr>
          <a:xfrm>
            <a:off x="43324" y="818866"/>
            <a:ext cx="2601494" cy="664806"/>
          </a:xfrm>
          <a:prstGeom prst="round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2800" b="1" dirty="0">
                <a:effectLst>
                  <a:outerShdw blurRad="38100" dist="38100" dir="2700000" algn="tl">
                    <a:srgbClr val="C0C0C0"/>
                  </a:outerShdw>
                </a:effectLst>
                <a:latin typeface="+mn-ea"/>
              </a:rPr>
              <a:t>设计思想</a:t>
            </a:r>
            <a:endParaRPr lang="en-US" sz="2800" b="1" dirty="0">
              <a:effectLst>
                <a:outerShdw blurRad="38100" dist="38100" dir="2700000" algn="tl">
                  <a:srgbClr val="C0C0C0"/>
                </a:outerShdw>
              </a:effectLst>
              <a:latin typeface="+mn-ea"/>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nvSpPr>
        <p:spPr>
          <a:xfrm>
            <a:off x="43324" y="88714"/>
            <a:ext cx="7425431" cy="1015663"/>
          </a:xfrm>
          <a:prstGeom prst="rect">
            <a:avLst/>
          </a:prstGeom>
          <a:noFill/>
        </p:spPr>
        <p:txBody>
          <a:bodyPr wrap="none" rtlCol="0">
            <a:spAutoFit/>
          </a:bodyPr>
          <a:lstStyle/>
          <a:p>
            <a:pPr fontAlgn="base">
              <a:spcBef>
                <a:spcPct val="0"/>
              </a:spcBef>
              <a:spcAft>
                <a:spcPct val="0"/>
              </a:spcAft>
            </a:pPr>
            <a:r>
              <a:rPr lang="en-US" altLang="zh-CN" sz="3000" b="1" dirty="0" smtClean="0">
                <a:solidFill>
                  <a:srgbClr val="0066CC"/>
                </a:solidFill>
                <a:latin typeface="黑体" panose="02010609060101010101" pitchFamily="49" charset="-122"/>
                <a:ea typeface="黑体" panose="02010609060101010101" pitchFamily="49" charset="-122"/>
              </a:rPr>
              <a:t>4 </a:t>
            </a:r>
            <a:r>
              <a:rPr lang="zh-CN" altLang="en-US" sz="2800" b="1" dirty="0" smtClean="0"/>
              <a:t>单</a:t>
            </a:r>
            <a:r>
              <a:rPr lang="zh-CN" altLang="en-US" sz="2800" b="1" dirty="0"/>
              <a:t>物理节点故障可生存性虚拟网络嵌入问题</a:t>
            </a:r>
            <a:endParaRPr lang="en-US" altLang="zh-CN" sz="2800" b="1" kern="100" dirty="0">
              <a:latin typeface="Times New Roman" panose="02020603050405020304" pitchFamily="18" charset="0"/>
              <a:cs typeface="Times New Roman" panose="02020603050405020304" pitchFamily="18" charset="0"/>
            </a:endParaRPr>
          </a:p>
          <a:p>
            <a:pPr fontAlgn="base">
              <a:spcBef>
                <a:spcPct val="0"/>
              </a:spcBef>
              <a:spcAft>
                <a:spcPct val="0"/>
              </a:spcAft>
              <a:buNone/>
            </a:pPr>
            <a:endParaRPr lang="zh-CN" altLang="en-US" sz="3000" b="1" dirty="0">
              <a:solidFill>
                <a:srgbClr val="0066CC"/>
              </a:solidFill>
              <a:latin typeface="黑体" panose="02010609060101010101" pitchFamily="49" charset="-122"/>
              <a:ea typeface="黑体" panose="02010609060101010101" pitchFamily="49" charset="-122"/>
            </a:endParaRPr>
          </a:p>
        </p:txBody>
      </p:sp>
      <p:pic>
        <p:nvPicPr>
          <p:cNvPr id="14" name="图片 13"/>
          <p:cNvPicPr>
            <a:picLocks noChangeAspect="1"/>
          </p:cNvPicPr>
          <p:nvPr/>
        </p:nvPicPr>
        <p:blipFill>
          <a:blip r:embed="rId3"/>
          <a:stretch>
            <a:fillRect/>
          </a:stretch>
        </p:blipFill>
        <p:spPr>
          <a:xfrm>
            <a:off x="6916077" y="2142309"/>
            <a:ext cx="2241689" cy="2336119"/>
          </a:xfrm>
          <a:prstGeom prst="rect">
            <a:avLst/>
          </a:prstGeom>
        </p:spPr>
      </p:pic>
      <p:sp>
        <p:nvSpPr>
          <p:cNvPr id="3" name="文本框 2"/>
          <p:cNvSpPr txBox="1"/>
          <p:nvPr/>
        </p:nvSpPr>
        <p:spPr>
          <a:xfrm>
            <a:off x="7367507" y="1623343"/>
            <a:ext cx="1338828" cy="369332"/>
          </a:xfrm>
          <a:prstGeom prst="rect">
            <a:avLst/>
          </a:prstGeom>
          <a:noFill/>
        </p:spPr>
        <p:txBody>
          <a:bodyPr wrap="none" rtlCol="0">
            <a:spAutoFit/>
          </a:bodyPr>
          <a:lstStyle/>
          <a:p>
            <a:r>
              <a:rPr lang="zh-CN" altLang="en-US" dirty="0" smtClean="0"/>
              <a:t>多背包问题</a:t>
            </a:r>
            <a:endParaRPr lang="en-GB" dirty="0"/>
          </a:p>
        </p:txBody>
      </p:sp>
      <p:sp>
        <p:nvSpPr>
          <p:cNvPr id="15" name="文本框 14"/>
          <p:cNvSpPr txBox="1"/>
          <p:nvPr/>
        </p:nvSpPr>
        <p:spPr>
          <a:xfrm>
            <a:off x="7378025" y="4545410"/>
            <a:ext cx="1569660" cy="646331"/>
          </a:xfrm>
          <a:prstGeom prst="rect">
            <a:avLst/>
          </a:prstGeom>
          <a:noFill/>
        </p:spPr>
        <p:txBody>
          <a:bodyPr wrap="none" rtlCol="0">
            <a:spAutoFit/>
          </a:bodyPr>
          <a:lstStyle/>
          <a:p>
            <a:r>
              <a:rPr lang="en-US" altLang="zh-CN" dirty="0" smtClean="0"/>
              <a:t>NP-hard </a:t>
            </a:r>
            <a:r>
              <a:rPr lang="zh-CN" altLang="en-US" dirty="0" smtClean="0"/>
              <a:t>问题</a:t>
            </a:r>
            <a:endParaRPr lang="en-US" altLang="zh-CN" dirty="0" smtClean="0"/>
          </a:p>
          <a:p>
            <a:r>
              <a:rPr lang="zh-CN" altLang="en-US" dirty="0"/>
              <a:t>伪</a:t>
            </a:r>
            <a:r>
              <a:rPr lang="zh-CN" altLang="en-US" dirty="0" smtClean="0"/>
              <a:t>多项式解法</a:t>
            </a:r>
            <a:endParaRPr lang="en-GB" dirty="0"/>
          </a:p>
        </p:txBody>
      </p:sp>
      <p:sp>
        <p:nvSpPr>
          <p:cNvPr id="16" name="右箭头 15"/>
          <p:cNvSpPr/>
          <p:nvPr/>
        </p:nvSpPr>
        <p:spPr>
          <a:xfrm>
            <a:off x="6106672" y="3279598"/>
            <a:ext cx="978408" cy="484632"/>
          </a:xfrm>
          <a:prstGeom prst="rightArrow">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7" name="文本框 16"/>
          <p:cNvSpPr txBox="1"/>
          <p:nvPr/>
        </p:nvSpPr>
        <p:spPr>
          <a:xfrm>
            <a:off x="3077029" y="1336750"/>
            <a:ext cx="646331" cy="369332"/>
          </a:xfrm>
          <a:prstGeom prst="rect">
            <a:avLst/>
          </a:prstGeom>
          <a:noFill/>
        </p:spPr>
        <p:txBody>
          <a:bodyPr wrap="square" rtlCol="0">
            <a:spAutoFit/>
          </a:bodyPr>
          <a:lstStyle/>
          <a:p>
            <a:r>
              <a:rPr lang="zh-CN" altLang="en-US" dirty="0" smtClean="0"/>
              <a:t>物品</a:t>
            </a:r>
            <a:endParaRPr lang="en-GB" dirty="0"/>
          </a:p>
        </p:txBody>
      </p:sp>
      <p:sp>
        <p:nvSpPr>
          <p:cNvPr id="18" name="文本框 17"/>
          <p:cNvSpPr txBox="1"/>
          <p:nvPr/>
        </p:nvSpPr>
        <p:spPr>
          <a:xfrm>
            <a:off x="5182819" y="1336750"/>
            <a:ext cx="646331" cy="369332"/>
          </a:xfrm>
          <a:prstGeom prst="rect">
            <a:avLst/>
          </a:prstGeom>
          <a:noFill/>
        </p:spPr>
        <p:txBody>
          <a:bodyPr wrap="none" rtlCol="0">
            <a:spAutoFit/>
          </a:bodyPr>
          <a:lstStyle/>
          <a:p>
            <a:r>
              <a:rPr lang="zh-CN" altLang="en-US" dirty="0" smtClean="0"/>
              <a:t>背包</a:t>
            </a:r>
            <a:endParaRPr lang="en-GB" dirty="0"/>
          </a:p>
        </p:txBody>
      </p:sp>
      <p:sp>
        <p:nvSpPr>
          <p:cNvPr id="19" name="圆角矩形 18"/>
          <p:cNvSpPr/>
          <p:nvPr/>
        </p:nvSpPr>
        <p:spPr>
          <a:xfrm>
            <a:off x="43324" y="818866"/>
            <a:ext cx="3033705" cy="664806"/>
          </a:xfrm>
          <a:prstGeom prst="round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2800" b="1" dirty="0">
                <a:effectLst>
                  <a:outerShdw blurRad="38100" dist="38100" dir="2700000" algn="tl">
                    <a:srgbClr val="C0C0C0"/>
                  </a:outerShdw>
                </a:effectLst>
                <a:latin typeface="+mn-ea"/>
              </a:rPr>
              <a:t>构建星型二分图</a:t>
            </a:r>
            <a:endParaRPr lang="en-US" sz="2800" b="1" dirty="0">
              <a:effectLst>
                <a:outerShdw blurRad="38100" dist="38100" dir="2700000" algn="tl">
                  <a:srgbClr val="C0C0C0"/>
                </a:outerShdw>
              </a:effectLst>
              <a:latin typeface="+mn-ea"/>
            </a:endParaRPr>
          </a:p>
        </p:txBody>
      </p:sp>
      <p:pic>
        <p:nvPicPr>
          <p:cNvPr id="21" name="图片 20"/>
          <p:cNvPicPr>
            <a:picLocks noChangeAspect="1"/>
          </p:cNvPicPr>
          <p:nvPr/>
        </p:nvPicPr>
        <p:blipFill>
          <a:blip r:embed="rId4"/>
          <a:stretch>
            <a:fillRect/>
          </a:stretch>
        </p:blipFill>
        <p:spPr>
          <a:xfrm>
            <a:off x="698461" y="1722667"/>
            <a:ext cx="5403465" cy="3113861"/>
          </a:xfrm>
          <a:prstGeom prst="rect">
            <a:avLst/>
          </a:prstGeom>
        </p:spPr>
      </p:pic>
      <p:pic>
        <p:nvPicPr>
          <p:cNvPr id="22" name="图片 21"/>
          <p:cNvPicPr>
            <a:picLocks noChangeAspect="1"/>
          </p:cNvPicPr>
          <p:nvPr/>
        </p:nvPicPr>
        <p:blipFill>
          <a:blip r:embed="rId5"/>
          <a:stretch>
            <a:fillRect/>
          </a:stretch>
        </p:blipFill>
        <p:spPr>
          <a:xfrm>
            <a:off x="242738" y="5177123"/>
            <a:ext cx="6673339" cy="625803"/>
          </a:xfrm>
          <a:prstGeom prst="rect">
            <a:avLst/>
          </a:prstGeom>
        </p:spPr>
      </p:pic>
      <p:sp>
        <p:nvSpPr>
          <p:cNvPr id="23" name="上箭头 22"/>
          <p:cNvSpPr/>
          <p:nvPr/>
        </p:nvSpPr>
        <p:spPr>
          <a:xfrm>
            <a:off x="4356100" y="4455215"/>
            <a:ext cx="484632" cy="510485"/>
          </a:xfrm>
          <a:prstGeom prst="upArrow">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4" name="文本框 23"/>
          <p:cNvSpPr txBox="1"/>
          <p:nvPr/>
        </p:nvSpPr>
        <p:spPr>
          <a:xfrm>
            <a:off x="3782435" y="4947645"/>
            <a:ext cx="1980029" cy="307777"/>
          </a:xfrm>
          <a:prstGeom prst="rect">
            <a:avLst/>
          </a:prstGeom>
          <a:noFill/>
        </p:spPr>
        <p:txBody>
          <a:bodyPr wrap="none" rtlCol="0">
            <a:spAutoFit/>
          </a:bodyPr>
          <a:lstStyle/>
          <a:p>
            <a:r>
              <a:rPr lang="zh-CN" altLang="en-US" sz="1400" dirty="0" smtClean="0"/>
              <a:t>物品放到背包里的代价</a:t>
            </a:r>
            <a:endParaRPr lang="en-GB"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ppt_x"/>
                                          </p:val>
                                        </p:tav>
                                        <p:tav tm="100000">
                                          <p:val>
                                            <p:strVal val="#ppt_x"/>
                                          </p:val>
                                        </p:tav>
                                      </p:tavLst>
                                    </p:anim>
                                    <p:anim calcmode="lin" valueType="num">
                                      <p:cBhvr additive="base">
                                        <p:cTn id="22" dur="500" fill="hold"/>
                                        <p:tgtEl>
                                          <p:spTgt spid="1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ppt_x"/>
                                          </p:val>
                                        </p:tav>
                                        <p:tav tm="100000">
                                          <p:val>
                                            <p:strVal val="#ppt_x"/>
                                          </p:val>
                                        </p:tav>
                                      </p:tavLst>
                                    </p:anim>
                                    <p:anim calcmode="lin" valueType="num">
                                      <p:cBhvr additive="base">
                                        <p:cTn id="26" dur="500" fill="hold"/>
                                        <p:tgtEl>
                                          <p:spTgt spid="17"/>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ppt_x"/>
                                          </p:val>
                                        </p:tav>
                                        <p:tav tm="100000">
                                          <p:val>
                                            <p:strVal val="#ppt_x"/>
                                          </p:val>
                                        </p:tav>
                                      </p:tavLst>
                                    </p:anim>
                                    <p:anim calcmode="lin" valueType="num">
                                      <p:cBhvr additive="base">
                                        <p:cTn id="30" dur="500" fill="hold"/>
                                        <p:tgtEl>
                                          <p:spTgt spid="14"/>
                                        </p:tgtEl>
                                        <p:attrNameLst>
                                          <p:attrName>ppt_y</p:attrName>
                                        </p:attrNameLst>
                                      </p:cBhvr>
                                      <p:tavLst>
                                        <p:tav tm="0">
                                          <p:val>
                                            <p:strVal val="1+#ppt_h/2"/>
                                          </p:val>
                                        </p:tav>
                                        <p:tav tm="100000">
                                          <p:val>
                                            <p:strVal val="#ppt_y"/>
                                          </p:val>
                                        </p:tav>
                                      </p:tavLst>
                                    </p:anim>
                                  </p:childTnLst>
                                </p:cTn>
                              </p:par>
                              <p:par>
                                <p:cTn id="31" presetID="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5" grpId="0"/>
      <p:bldP spid="16" grpId="0" animBg="1"/>
      <p:bldP spid="17" grpId="0"/>
      <p:bldP spid="18" grpId="0"/>
      <p:bldP spid="23" grpId="0" animBg="1"/>
      <p:bldP spid="2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nvSpPr>
        <p:spPr>
          <a:xfrm>
            <a:off x="43324" y="88714"/>
            <a:ext cx="7425431" cy="1015663"/>
          </a:xfrm>
          <a:prstGeom prst="rect">
            <a:avLst/>
          </a:prstGeom>
          <a:noFill/>
        </p:spPr>
        <p:txBody>
          <a:bodyPr wrap="none" rtlCol="0">
            <a:spAutoFit/>
          </a:bodyPr>
          <a:lstStyle/>
          <a:p>
            <a:pPr fontAlgn="base">
              <a:spcBef>
                <a:spcPct val="0"/>
              </a:spcBef>
              <a:spcAft>
                <a:spcPct val="0"/>
              </a:spcAft>
            </a:pPr>
            <a:r>
              <a:rPr lang="en-US" altLang="zh-CN" sz="3000" b="1" dirty="0" smtClean="0">
                <a:solidFill>
                  <a:srgbClr val="0066CC"/>
                </a:solidFill>
                <a:latin typeface="黑体" panose="02010609060101010101" pitchFamily="49" charset="-122"/>
                <a:ea typeface="黑体" panose="02010609060101010101" pitchFamily="49" charset="-122"/>
              </a:rPr>
              <a:t>4 </a:t>
            </a:r>
            <a:r>
              <a:rPr lang="zh-CN" altLang="en-US" sz="2800" b="1" dirty="0" smtClean="0"/>
              <a:t>单</a:t>
            </a:r>
            <a:r>
              <a:rPr lang="zh-CN" altLang="en-US" sz="2800" b="1" dirty="0"/>
              <a:t>物理节点故障可生存性虚拟网络嵌入问题</a:t>
            </a:r>
            <a:endParaRPr lang="en-US" altLang="zh-CN" sz="2800" b="1" kern="100" dirty="0">
              <a:latin typeface="Times New Roman" panose="02020603050405020304" pitchFamily="18" charset="0"/>
              <a:cs typeface="Times New Roman" panose="02020603050405020304" pitchFamily="18" charset="0"/>
            </a:endParaRPr>
          </a:p>
          <a:p>
            <a:pPr fontAlgn="base">
              <a:spcBef>
                <a:spcPct val="0"/>
              </a:spcBef>
              <a:spcAft>
                <a:spcPct val="0"/>
              </a:spcAft>
              <a:buNone/>
            </a:pPr>
            <a:endParaRPr lang="zh-CN" altLang="en-US" sz="3000" b="1" dirty="0">
              <a:solidFill>
                <a:srgbClr val="0066CC"/>
              </a:solidFill>
              <a:latin typeface="黑体" panose="02010609060101010101" pitchFamily="49" charset="-122"/>
              <a:ea typeface="黑体" panose="02010609060101010101" pitchFamily="49" charset="-122"/>
            </a:endParaRPr>
          </a:p>
        </p:txBody>
      </p:sp>
      <p:sp>
        <p:nvSpPr>
          <p:cNvPr id="12" name="文本框 3"/>
          <p:cNvSpPr txBox="1"/>
          <p:nvPr/>
        </p:nvSpPr>
        <p:spPr>
          <a:xfrm>
            <a:off x="8447315" y="6488668"/>
            <a:ext cx="710451" cy="369332"/>
          </a:xfrm>
          <a:prstGeom prst="rect">
            <a:avLst/>
          </a:prstGeom>
          <a:noFill/>
        </p:spPr>
        <p:txBody>
          <a:bodyPr wrap="none" rtlCol="0">
            <a:spAutoFit/>
          </a:bodyPr>
          <a:lstStyle/>
          <a:p>
            <a:r>
              <a:rPr lang="en-US" altLang="zh-CN" b="1" dirty="0" smtClean="0">
                <a:solidFill>
                  <a:schemeClr val="bg1"/>
                </a:solidFill>
                <a:latin typeface="Times New Roman" panose="02020603050405020304" pitchFamily="18" charset="0"/>
                <a:cs typeface="Times New Roman" panose="02020603050405020304" pitchFamily="18" charset="0"/>
              </a:rPr>
              <a:t>15/24</a:t>
            </a:r>
            <a:endParaRPr lang="zh-CN" altLang="en-US" b="1" dirty="0">
              <a:solidFill>
                <a:schemeClr val="bg1"/>
              </a:solidFill>
              <a:latin typeface="Times New Roman" panose="02020603050405020304" pitchFamily="18" charset="0"/>
              <a:cs typeface="Times New Roman" panose="02020603050405020304" pitchFamily="18" charset="0"/>
            </a:endParaRPr>
          </a:p>
        </p:txBody>
      </p:sp>
      <p:pic>
        <p:nvPicPr>
          <p:cNvPr id="14" name="图片 13"/>
          <p:cNvPicPr>
            <a:picLocks noChangeAspect="1"/>
          </p:cNvPicPr>
          <p:nvPr/>
        </p:nvPicPr>
        <p:blipFill>
          <a:blip r:embed="rId3"/>
          <a:stretch>
            <a:fillRect/>
          </a:stretch>
        </p:blipFill>
        <p:spPr>
          <a:xfrm>
            <a:off x="390730" y="2931330"/>
            <a:ext cx="7717744" cy="3557338"/>
          </a:xfrm>
          <a:prstGeom prst="rect">
            <a:avLst/>
          </a:prstGeom>
        </p:spPr>
      </p:pic>
      <p:pic>
        <p:nvPicPr>
          <p:cNvPr id="3" name="图片 2"/>
          <p:cNvPicPr>
            <a:picLocks noChangeAspect="1"/>
          </p:cNvPicPr>
          <p:nvPr/>
        </p:nvPicPr>
        <p:blipFill>
          <a:blip r:embed="rId4"/>
          <a:stretch>
            <a:fillRect/>
          </a:stretch>
        </p:blipFill>
        <p:spPr>
          <a:xfrm>
            <a:off x="3268783" y="816960"/>
            <a:ext cx="1961638" cy="2044628"/>
          </a:xfrm>
          <a:prstGeom prst="rect">
            <a:avLst/>
          </a:prstGeom>
        </p:spPr>
      </p:pic>
      <p:sp>
        <p:nvSpPr>
          <p:cNvPr id="13" name="文本框 12"/>
          <p:cNvSpPr txBox="1"/>
          <p:nvPr/>
        </p:nvSpPr>
        <p:spPr>
          <a:xfrm>
            <a:off x="1307903" y="1777129"/>
            <a:ext cx="1960880" cy="521970"/>
          </a:xfrm>
          <a:prstGeom prst="rect">
            <a:avLst/>
          </a:prstGeom>
          <a:noFill/>
        </p:spPr>
        <p:txBody>
          <a:bodyPr wrap="none" rtlCol="0">
            <a:spAutoFit/>
          </a:bodyPr>
          <a:lstStyle/>
          <a:p>
            <a:r>
              <a:rPr lang="zh-CN" altLang="en-US" sz="2800" dirty="0"/>
              <a:t>多背包问题</a:t>
            </a:r>
          </a:p>
        </p:txBody>
      </p:sp>
      <p:sp>
        <p:nvSpPr>
          <p:cNvPr id="15" name="圆角矩形 14"/>
          <p:cNvSpPr/>
          <p:nvPr/>
        </p:nvSpPr>
        <p:spPr>
          <a:xfrm>
            <a:off x="98257" y="906047"/>
            <a:ext cx="2038786" cy="664806"/>
          </a:xfrm>
          <a:prstGeom prst="round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2800" b="1" dirty="0" smtClean="0">
                <a:effectLst>
                  <a:outerShdw blurRad="38100" dist="38100" dir="2700000" algn="tl">
                    <a:srgbClr val="C0C0C0"/>
                  </a:outerShdw>
                </a:effectLst>
                <a:latin typeface="+mn-ea"/>
              </a:rPr>
              <a:t>动态规划</a:t>
            </a:r>
            <a:endParaRPr lang="en-US" sz="2800" b="1" dirty="0">
              <a:effectLst>
                <a:outerShdw blurRad="38100" dist="38100" dir="2700000" algn="tl">
                  <a:srgbClr val="C0C0C0"/>
                </a:outerShdw>
              </a:effectLst>
              <a:latin typeface="+mn-ea"/>
            </a:endParaRPr>
          </a:p>
        </p:txBody>
      </p:sp>
      <p:sp>
        <p:nvSpPr>
          <p:cNvPr id="17" name="圆角右箭头 16"/>
          <p:cNvSpPr/>
          <p:nvPr/>
        </p:nvSpPr>
        <p:spPr>
          <a:xfrm rot="5400000">
            <a:off x="5941175" y="1611462"/>
            <a:ext cx="1144158" cy="1356093"/>
          </a:xfrm>
          <a:prstGeom prst="bentArrow">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59657" y="130628"/>
            <a:ext cx="1005403" cy="584775"/>
          </a:xfrm>
          <a:prstGeom prst="rect">
            <a:avLst/>
          </a:prstGeom>
          <a:noFill/>
        </p:spPr>
        <p:txBody>
          <a:bodyPr wrap="none" rtlCol="0">
            <a:spAutoFit/>
          </a:bodyPr>
          <a:lstStyle/>
          <a:p>
            <a:r>
              <a:rPr lang="zh-CN" altLang="en-US" sz="3200" b="1" dirty="0">
                <a:solidFill>
                  <a:srgbClr val="0066CC"/>
                </a:solidFill>
                <a:latin typeface="黑体" panose="02010609060101010101" pitchFamily="49" charset="-122"/>
                <a:ea typeface="黑体" panose="02010609060101010101" pitchFamily="49" charset="-122"/>
              </a:rPr>
              <a:t>目录</a:t>
            </a:r>
          </a:p>
        </p:txBody>
      </p:sp>
      <p:sp>
        <p:nvSpPr>
          <p:cNvPr id="21" name="矩形 20"/>
          <p:cNvSpPr/>
          <p:nvPr/>
        </p:nvSpPr>
        <p:spPr>
          <a:xfrm>
            <a:off x="1028700" y="1760539"/>
            <a:ext cx="503238" cy="504824"/>
          </a:xfrm>
          <a:prstGeom prst="rect">
            <a:avLst/>
          </a:prstGeom>
          <a:solidFill>
            <a:srgbClr val="4F81BD">
              <a:alpha val="80000"/>
            </a:srgbClr>
          </a:solidFill>
          <a:ln w="25400" cap="flat" cmpd="sng" algn="ctr">
            <a:noFill/>
            <a:prstDash val="solid"/>
          </a:ln>
          <a:effectLst>
            <a:reflection blurRad="6350" stA="50000" endA="300" endPos="55500" dist="50800" dir="5400000" sy="-100000" algn="bl" rotWithShape="0"/>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2400" b="1" dirty="0">
                <a:solidFill>
                  <a:schemeClr val="bg1"/>
                </a:solidFill>
                <a:latin typeface="黑体" panose="02010609060101010101" pitchFamily="49" charset="-122"/>
                <a:ea typeface="黑体" panose="02010609060101010101" pitchFamily="49" charset="-122"/>
              </a:rPr>
              <a:t>1</a:t>
            </a:r>
            <a:endParaRPr lang="zh-CN" altLang="en-US" sz="2400" b="1" dirty="0">
              <a:solidFill>
                <a:schemeClr val="bg1"/>
              </a:solidFill>
              <a:latin typeface="黑体" panose="02010609060101010101" pitchFamily="49" charset="-122"/>
              <a:ea typeface="黑体" panose="02010609060101010101" pitchFamily="49" charset="-122"/>
            </a:endParaRPr>
          </a:p>
        </p:txBody>
      </p:sp>
      <p:sp>
        <p:nvSpPr>
          <p:cNvPr id="22" name="矩形 21"/>
          <p:cNvSpPr/>
          <p:nvPr/>
        </p:nvSpPr>
        <p:spPr>
          <a:xfrm>
            <a:off x="1028700" y="3308350"/>
            <a:ext cx="503238" cy="504825"/>
          </a:xfrm>
          <a:prstGeom prst="rect">
            <a:avLst/>
          </a:prstGeom>
          <a:solidFill>
            <a:srgbClr val="4F81BD">
              <a:alpha val="80000"/>
            </a:srgbClr>
          </a:solidFill>
          <a:ln w="25400" cap="flat" cmpd="sng" algn="ctr">
            <a:noFill/>
            <a:prstDash val="solid"/>
          </a:ln>
          <a:effectLst>
            <a:reflection blurRad="6350" stA="50000" endA="300" endPos="55500" dist="50800" dir="5400000" sy="-100000" algn="bl" rotWithShape="0"/>
          </a:effectLst>
        </p:spPr>
        <p:txBody>
          <a:bodyPr anchor="ctr"/>
          <a:lstStyle/>
          <a:p>
            <a:pPr algn="ctr"/>
            <a:r>
              <a:rPr lang="en-US" altLang="zh-CN" sz="2400" b="1" dirty="0">
                <a:solidFill>
                  <a:schemeClr val="bg1"/>
                </a:solidFill>
                <a:latin typeface="黑体" panose="02010609060101010101" pitchFamily="49" charset="-122"/>
                <a:ea typeface="黑体" panose="02010609060101010101" pitchFamily="49" charset="-122"/>
              </a:rPr>
              <a:t>3</a:t>
            </a:r>
            <a:endParaRPr lang="zh-CN" altLang="en-US" sz="2400" b="1" dirty="0">
              <a:solidFill>
                <a:schemeClr val="bg1"/>
              </a:solidFill>
              <a:latin typeface="黑体" panose="02010609060101010101" pitchFamily="49" charset="-122"/>
              <a:ea typeface="黑体" panose="02010609060101010101" pitchFamily="49" charset="-122"/>
            </a:endParaRPr>
          </a:p>
        </p:txBody>
      </p:sp>
      <p:sp>
        <p:nvSpPr>
          <p:cNvPr id="23" name="矩形 22"/>
          <p:cNvSpPr/>
          <p:nvPr/>
        </p:nvSpPr>
        <p:spPr>
          <a:xfrm>
            <a:off x="1028700" y="4856163"/>
            <a:ext cx="503238" cy="504825"/>
          </a:xfrm>
          <a:prstGeom prst="rect">
            <a:avLst/>
          </a:prstGeom>
          <a:solidFill>
            <a:srgbClr val="4F81BD">
              <a:alpha val="80000"/>
            </a:srgbClr>
          </a:solidFill>
          <a:ln w="25400" cap="flat" cmpd="sng" algn="ctr">
            <a:noFill/>
            <a:prstDash val="solid"/>
          </a:ln>
          <a:effectLst>
            <a:reflection blurRad="6350" stA="50000" endA="300" endPos="55500" dist="50800" dir="5400000" sy="-100000" algn="bl" rotWithShape="0"/>
          </a:effectLst>
        </p:spPr>
        <p:txBody>
          <a:bodyPr anchor="ctr"/>
          <a:lstStyle/>
          <a:p>
            <a:pPr algn="ctr"/>
            <a:r>
              <a:rPr lang="en-US" altLang="zh-CN" sz="2400" b="1" dirty="0">
                <a:solidFill>
                  <a:schemeClr val="bg1"/>
                </a:solidFill>
                <a:latin typeface="黑体" panose="02010609060101010101" pitchFamily="49" charset="-122"/>
                <a:ea typeface="黑体" panose="02010609060101010101" pitchFamily="49" charset="-122"/>
              </a:rPr>
              <a:t>5</a:t>
            </a:r>
            <a:endParaRPr lang="zh-CN" altLang="en-US" sz="2400" b="1" dirty="0">
              <a:solidFill>
                <a:schemeClr val="bg1"/>
              </a:solidFill>
              <a:latin typeface="黑体" panose="02010609060101010101" pitchFamily="49" charset="-122"/>
              <a:ea typeface="黑体" panose="02010609060101010101" pitchFamily="49" charset="-122"/>
            </a:endParaRPr>
          </a:p>
        </p:txBody>
      </p:sp>
      <p:sp>
        <p:nvSpPr>
          <p:cNvPr id="24" name="TextBox 101"/>
          <p:cNvSpPr txBox="1">
            <a:spLocks noChangeArrowheads="1"/>
          </p:cNvSpPr>
          <p:nvPr/>
        </p:nvSpPr>
        <p:spPr bwMode="auto">
          <a:xfrm>
            <a:off x="2063070" y="1801950"/>
            <a:ext cx="51847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buFontTx/>
              <a:buNone/>
            </a:pPr>
            <a:r>
              <a:rPr lang="zh-CN" altLang="en-US" sz="2400" b="1" dirty="0" smtClean="0">
                <a:solidFill>
                  <a:prstClr val="black"/>
                </a:solidFill>
                <a:latin typeface="+mn-ea"/>
                <a:ea typeface="+mn-ea"/>
              </a:rPr>
              <a:t>选题背景和研究意义</a:t>
            </a:r>
            <a:endParaRPr lang="zh-CN" altLang="en-US" sz="2400" b="1" dirty="0">
              <a:solidFill>
                <a:prstClr val="black"/>
              </a:solidFill>
              <a:latin typeface="+mn-ea"/>
              <a:ea typeface="+mn-ea"/>
            </a:endParaRPr>
          </a:p>
        </p:txBody>
      </p:sp>
      <p:cxnSp>
        <p:nvCxnSpPr>
          <p:cNvPr id="25" name="直接连接符 24"/>
          <p:cNvCxnSpPr/>
          <p:nvPr/>
        </p:nvCxnSpPr>
        <p:spPr>
          <a:xfrm flipV="1">
            <a:off x="1692275" y="5289550"/>
            <a:ext cx="6755040" cy="26988"/>
          </a:xfrm>
          <a:prstGeom prst="line">
            <a:avLst/>
          </a:prstGeom>
          <a:noFill/>
          <a:ln w="25400" cap="flat" cmpd="sng" algn="ctr">
            <a:solidFill>
              <a:srgbClr val="1F497D">
                <a:lumMod val="60000"/>
                <a:lumOff val="40000"/>
              </a:srgbClr>
            </a:solidFill>
            <a:prstDash val="sysDot"/>
          </a:ln>
          <a:effectLst/>
        </p:spPr>
      </p:cxnSp>
      <p:cxnSp>
        <p:nvCxnSpPr>
          <p:cNvPr id="26" name="直接连接符 25"/>
          <p:cNvCxnSpPr/>
          <p:nvPr/>
        </p:nvCxnSpPr>
        <p:spPr>
          <a:xfrm flipV="1">
            <a:off x="1692275" y="3813175"/>
            <a:ext cx="6755040" cy="1590"/>
          </a:xfrm>
          <a:prstGeom prst="line">
            <a:avLst/>
          </a:prstGeom>
          <a:noFill/>
          <a:ln w="25400" cap="flat" cmpd="sng" algn="ctr">
            <a:solidFill>
              <a:srgbClr val="1F497D">
                <a:lumMod val="60000"/>
                <a:lumOff val="40000"/>
              </a:srgbClr>
            </a:solidFill>
            <a:prstDash val="sysDot"/>
          </a:ln>
          <a:effectLst/>
        </p:spPr>
      </p:cxnSp>
      <p:cxnSp>
        <p:nvCxnSpPr>
          <p:cNvPr id="27" name="直接连接符 26"/>
          <p:cNvCxnSpPr/>
          <p:nvPr/>
        </p:nvCxnSpPr>
        <p:spPr>
          <a:xfrm>
            <a:off x="1692275" y="2236788"/>
            <a:ext cx="6755040" cy="0"/>
          </a:xfrm>
          <a:prstGeom prst="line">
            <a:avLst/>
          </a:prstGeom>
          <a:noFill/>
          <a:ln w="25400" cap="flat" cmpd="sng" algn="ctr">
            <a:solidFill>
              <a:srgbClr val="1F497D">
                <a:lumMod val="60000"/>
                <a:lumOff val="40000"/>
              </a:srgbClr>
            </a:solidFill>
            <a:prstDash val="sysDot"/>
          </a:ln>
          <a:effectLst/>
        </p:spPr>
      </p:cxnSp>
      <p:sp>
        <p:nvSpPr>
          <p:cNvPr id="29" name="TextBox 129"/>
          <p:cNvSpPr txBox="1">
            <a:spLocks noChangeArrowheads="1"/>
          </p:cNvSpPr>
          <p:nvPr/>
        </p:nvSpPr>
        <p:spPr bwMode="auto">
          <a:xfrm>
            <a:off x="2063070" y="4899026"/>
            <a:ext cx="30067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buNone/>
            </a:pPr>
            <a:r>
              <a:rPr lang="zh-CN" altLang="en-US" sz="2400" b="1" dirty="0" smtClean="0">
                <a:solidFill>
                  <a:prstClr val="black"/>
                </a:solidFill>
                <a:latin typeface="+mn-ea"/>
                <a:ea typeface="+mn-ea"/>
              </a:rPr>
              <a:t>总结</a:t>
            </a:r>
            <a:r>
              <a:rPr lang="zh-CN" altLang="en-US" sz="2400" b="1" dirty="0">
                <a:solidFill>
                  <a:prstClr val="black"/>
                </a:solidFill>
                <a:latin typeface="+mn-ea"/>
                <a:ea typeface="+mn-ea"/>
              </a:rPr>
              <a:t>与展望</a:t>
            </a:r>
          </a:p>
        </p:txBody>
      </p:sp>
      <p:sp>
        <p:nvSpPr>
          <p:cNvPr id="30" name="矩形 29"/>
          <p:cNvSpPr/>
          <p:nvPr/>
        </p:nvSpPr>
        <p:spPr>
          <a:xfrm>
            <a:off x="1042988" y="2565400"/>
            <a:ext cx="504825" cy="503238"/>
          </a:xfrm>
          <a:prstGeom prst="rect">
            <a:avLst/>
          </a:prstGeom>
          <a:solidFill>
            <a:srgbClr val="4F81BD">
              <a:alpha val="80000"/>
            </a:srgbClr>
          </a:solidFill>
          <a:ln w="25400" cap="flat" cmpd="sng" algn="ctr">
            <a:noFill/>
            <a:prstDash val="solid"/>
          </a:ln>
          <a:effectLst>
            <a:reflection blurRad="6350" stA="50000" endA="300" endPos="55500" dist="50800" dir="5400000" sy="-100000" algn="bl" rotWithShape="0"/>
          </a:effectLst>
        </p:spPr>
        <p:txBody>
          <a:bodyPr anchor="ctr"/>
          <a:lstStyle/>
          <a:p>
            <a:pPr algn="ctr"/>
            <a:r>
              <a:rPr lang="en-US" altLang="zh-CN" sz="2400" b="1" dirty="0">
                <a:solidFill>
                  <a:schemeClr val="bg1"/>
                </a:solidFill>
                <a:latin typeface="黑体" panose="02010609060101010101" pitchFamily="49" charset="-122"/>
                <a:ea typeface="黑体" panose="02010609060101010101" pitchFamily="49" charset="-122"/>
              </a:rPr>
              <a:t>2</a:t>
            </a:r>
            <a:endParaRPr lang="zh-CN" altLang="en-US" sz="2400" b="1" dirty="0">
              <a:solidFill>
                <a:schemeClr val="bg1"/>
              </a:solidFill>
              <a:latin typeface="黑体" panose="02010609060101010101" pitchFamily="49" charset="-122"/>
              <a:ea typeface="黑体" panose="02010609060101010101" pitchFamily="49" charset="-122"/>
            </a:endParaRPr>
          </a:p>
        </p:txBody>
      </p:sp>
      <p:cxnSp>
        <p:nvCxnSpPr>
          <p:cNvPr id="31" name="直接连接符 30"/>
          <p:cNvCxnSpPr/>
          <p:nvPr/>
        </p:nvCxnSpPr>
        <p:spPr>
          <a:xfrm flipV="1">
            <a:off x="1708150" y="3068638"/>
            <a:ext cx="6739165" cy="1588"/>
          </a:xfrm>
          <a:prstGeom prst="line">
            <a:avLst/>
          </a:prstGeom>
          <a:noFill/>
          <a:ln w="25400" cap="flat" cmpd="sng" algn="ctr">
            <a:solidFill>
              <a:srgbClr val="1F497D">
                <a:lumMod val="60000"/>
                <a:lumOff val="40000"/>
              </a:srgbClr>
            </a:solidFill>
            <a:prstDash val="sysDot"/>
          </a:ln>
          <a:effectLst/>
        </p:spPr>
      </p:cxnSp>
      <p:sp>
        <p:nvSpPr>
          <p:cNvPr id="32" name="TextBox 27"/>
          <p:cNvSpPr txBox="1">
            <a:spLocks noChangeArrowheads="1"/>
          </p:cNvSpPr>
          <p:nvPr/>
        </p:nvSpPr>
        <p:spPr bwMode="auto">
          <a:xfrm>
            <a:off x="2063070" y="3365995"/>
            <a:ext cx="60550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a:buNone/>
              <a:defRPr/>
            </a:pPr>
            <a:r>
              <a:rPr lang="zh-CN" altLang="en-US" sz="2400" b="1" kern="100" dirty="0">
                <a:latin typeface="Times New Roman" panose="02020603050405020304" pitchFamily="18" charset="0"/>
                <a:cs typeface="Times New Roman" panose="02020603050405020304" pitchFamily="18" charset="0"/>
              </a:rPr>
              <a:t>共享风险链路组不相交路径对问题</a:t>
            </a:r>
            <a:endParaRPr lang="en-US" altLang="zh-CN" sz="2400" b="1" kern="100" dirty="0">
              <a:latin typeface="Times New Roman" panose="02020603050405020304" pitchFamily="18" charset="0"/>
              <a:cs typeface="Times New Roman" panose="02020603050405020304" pitchFamily="18" charset="0"/>
            </a:endParaRPr>
          </a:p>
        </p:txBody>
      </p:sp>
      <p:sp>
        <p:nvSpPr>
          <p:cNvPr id="33" name="矩形 32"/>
          <p:cNvSpPr/>
          <p:nvPr/>
        </p:nvSpPr>
        <p:spPr>
          <a:xfrm>
            <a:off x="1042988" y="4076700"/>
            <a:ext cx="504825" cy="504825"/>
          </a:xfrm>
          <a:prstGeom prst="rect">
            <a:avLst/>
          </a:prstGeom>
          <a:solidFill>
            <a:srgbClr val="4F81BD">
              <a:alpha val="80000"/>
            </a:srgbClr>
          </a:solidFill>
          <a:ln w="25400" cap="flat" cmpd="sng" algn="ctr">
            <a:noFill/>
            <a:prstDash val="solid"/>
          </a:ln>
          <a:effectLst>
            <a:reflection blurRad="6350" stA="50000" endA="300" endPos="55500" dist="50800" dir="5400000" sy="-100000" algn="bl" rotWithShape="0"/>
          </a:effectLst>
        </p:spPr>
        <p:txBody>
          <a:bodyPr anchor="ctr"/>
          <a:lstStyle/>
          <a:p>
            <a:pPr algn="ctr"/>
            <a:r>
              <a:rPr lang="en-US" altLang="zh-CN" sz="2400" b="1" dirty="0">
                <a:solidFill>
                  <a:schemeClr val="bg1"/>
                </a:solidFill>
                <a:latin typeface="黑体" panose="02010609060101010101" pitchFamily="49" charset="-122"/>
                <a:ea typeface="黑体" panose="02010609060101010101" pitchFamily="49" charset="-122"/>
              </a:rPr>
              <a:t>4</a:t>
            </a:r>
            <a:endParaRPr lang="zh-CN" altLang="en-US" sz="2400" b="1" dirty="0">
              <a:solidFill>
                <a:schemeClr val="bg1"/>
              </a:solidFill>
              <a:latin typeface="黑体" panose="02010609060101010101" pitchFamily="49" charset="-122"/>
              <a:ea typeface="黑体" panose="02010609060101010101" pitchFamily="49" charset="-122"/>
            </a:endParaRPr>
          </a:p>
        </p:txBody>
      </p:sp>
      <p:cxnSp>
        <p:nvCxnSpPr>
          <p:cNvPr id="34" name="直接连接符 33"/>
          <p:cNvCxnSpPr/>
          <p:nvPr/>
        </p:nvCxnSpPr>
        <p:spPr>
          <a:xfrm flipV="1">
            <a:off x="1708150" y="4581525"/>
            <a:ext cx="6739165" cy="1588"/>
          </a:xfrm>
          <a:prstGeom prst="line">
            <a:avLst/>
          </a:prstGeom>
          <a:noFill/>
          <a:ln w="25400" cap="flat" cmpd="sng" algn="ctr">
            <a:solidFill>
              <a:srgbClr val="1F497D">
                <a:lumMod val="60000"/>
                <a:lumOff val="40000"/>
              </a:srgbClr>
            </a:solidFill>
            <a:prstDash val="sysDot"/>
          </a:ln>
          <a:effectLst/>
        </p:spPr>
      </p:cxnSp>
      <p:sp>
        <p:nvSpPr>
          <p:cNvPr id="35" name="TextBox 30"/>
          <p:cNvSpPr txBox="1">
            <a:spLocks noChangeArrowheads="1"/>
          </p:cNvSpPr>
          <p:nvPr/>
        </p:nvSpPr>
        <p:spPr bwMode="auto">
          <a:xfrm>
            <a:off x="2063070" y="4151703"/>
            <a:ext cx="68595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a:buNone/>
            </a:pPr>
            <a:r>
              <a:rPr lang="zh-CN" altLang="en-US" sz="2400" b="1" dirty="0"/>
              <a:t>单物理节点故障可生存性虚拟网络嵌入问题</a:t>
            </a:r>
            <a:endParaRPr lang="en-US" altLang="zh-CN" sz="2400" b="1" kern="100" dirty="0">
              <a:latin typeface="Times New Roman" panose="02020603050405020304" pitchFamily="18" charset="0"/>
              <a:cs typeface="Times New Roman" panose="02020603050405020304" pitchFamily="18" charset="0"/>
            </a:endParaRPr>
          </a:p>
        </p:txBody>
      </p:sp>
      <p:sp>
        <p:nvSpPr>
          <p:cNvPr id="45" name="TextBox 27"/>
          <p:cNvSpPr txBox="1">
            <a:spLocks noChangeArrowheads="1"/>
          </p:cNvSpPr>
          <p:nvPr/>
        </p:nvSpPr>
        <p:spPr bwMode="auto">
          <a:xfrm>
            <a:off x="2063070" y="2651396"/>
            <a:ext cx="50244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buNone/>
            </a:pPr>
            <a:r>
              <a:rPr lang="zh-CN" altLang="en-US" sz="2400" b="1" dirty="0" smtClean="0">
                <a:solidFill>
                  <a:prstClr val="black"/>
                </a:solidFill>
                <a:latin typeface="+mn-ea"/>
                <a:ea typeface="+mn-ea"/>
              </a:rPr>
              <a:t>主要研究</a:t>
            </a:r>
            <a:r>
              <a:rPr lang="zh-CN" altLang="en-US" sz="2400" b="1" dirty="0">
                <a:solidFill>
                  <a:prstClr val="black"/>
                </a:solidFill>
                <a:latin typeface="+mn-ea"/>
                <a:ea typeface="+mn-ea"/>
              </a:rPr>
              <a:t>工作</a:t>
            </a:r>
          </a:p>
        </p:txBody>
      </p:sp>
    </p:spTree>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nvSpPr>
        <p:spPr>
          <a:xfrm>
            <a:off x="43324" y="88714"/>
            <a:ext cx="7425431" cy="1015663"/>
          </a:xfrm>
          <a:prstGeom prst="rect">
            <a:avLst/>
          </a:prstGeom>
          <a:noFill/>
        </p:spPr>
        <p:txBody>
          <a:bodyPr wrap="none" rtlCol="0">
            <a:spAutoFit/>
          </a:bodyPr>
          <a:lstStyle/>
          <a:p>
            <a:pPr fontAlgn="base">
              <a:spcBef>
                <a:spcPct val="0"/>
              </a:spcBef>
              <a:spcAft>
                <a:spcPct val="0"/>
              </a:spcAft>
            </a:pPr>
            <a:r>
              <a:rPr lang="en-US" altLang="zh-CN" sz="3000" b="1" dirty="0" smtClean="0">
                <a:solidFill>
                  <a:srgbClr val="0066CC"/>
                </a:solidFill>
                <a:latin typeface="黑体" panose="02010609060101010101" pitchFamily="49" charset="-122"/>
                <a:ea typeface="黑体" panose="02010609060101010101" pitchFamily="49" charset="-122"/>
              </a:rPr>
              <a:t>4 </a:t>
            </a:r>
            <a:r>
              <a:rPr lang="zh-CN" altLang="en-US" sz="2800" b="1" dirty="0" smtClean="0"/>
              <a:t>单</a:t>
            </a:r>
            <a:r>
              <a:rPr lang="zh-CN" altLang="en-US" sz="2800" b="1" dirty="0"/>
              <a:t>物理节点故障可生存性虚拟网络嵌入问题</a:t>
            </a:r>
            <a:endParaRPr lang="en-US" altLang="zh-CN" sz="2800" b="1" kern="100" dirty="0">
              <a:latin typeface="Times New Roman" panose="02020603050405020304" pitchFamily="18" charset="0"/>
              <a:cs typeface="Times New Roman" panose="02020603050405020304" pitchFamily="18" charset="0"/>
            </a:endParaRPr>
          </a:p>
          <a:p>
            <a:pPr fontAlgn="base">
              <a:spcBef>
                <a:spcPct val="0"/>
              </a:spcBef>
              <a:spcAft>
                <a:spcPct val="0"/>
              </a:spcAft>
              <a:buNone/>
            </a:pPr>
            <a:endParaRPr lang="zh-CN" altLang="en-US" sz="3000" b="1" dirty="0">
              <a:solidFill>
                <a:srgbClr val="0066CC"/>
              </a:solidFill>
              <a:latin typeface="黑体" panose="02010609060101010101" pitchFamily="49" charset="-122"/>
              <a:ea typeface="黑体" panose="02010609060101010101" pitchFamily="49" charset="-122"/>
            </a:endParaRPr>
          </a:p>
        </p:txBody>
      </p:sp>
      <p:sp>
        <p:nvSpPr>
          <p:cNvPr id="12" name="文本框 3"/>
          <p:cNvSpPr txBox="1"/>
          <p:nvPr/>
        </p:nvSpPr>
        <p:spPr>
          <a:xfrm>
            <a:off x="8447315" y="6488668"/>
            <a:ext cx="710451" cy="369332"/>
          </a:xfrm>
          <a:prstGeom prst="rect">
            <a:avLst/>
          </a:prstGeom>
          <a:noFill/>
        </p:spPr>
        <p:txBody>
          <a:bodyPr wrap="none" rtlCol="0">
            <a:spAutoFit/>
          </a:bodyPr>
          <a:lstStyle/>
          <a:p>
            <a:r>
              <a:rPr lang="en-US" altLang="zh-CN" b="1" dirty="0" smtClean="0">
                <a:solidFill>
                  <a:schemeClr val="bg1"/>
                </a:solidFill>
                <a:latin typeface="Times New Roman" panose="02020603050405020304" pitchFamily="18" charset="0"/>
                <a:cs typeface="Times New Roman" panose="02020603050405020304" pitchFamily="18" charset="0"/>
              </a:rPr>
              <a:t>15/24</a:t>
            </a:r>
            <a:endParaRPr lang="zh-CN" altLang="en-US" b="1" dirty="0">
              <a:solidFill>
                <a:schemeClr val="bg1"/>
              </a:solidFill>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3"/>
          <a:stretch>
            <a:fillRect/>
          </a:stretch>
        </p:blipFill>
        <p:spPr>
          <a:xfrm>
            <a:off x="1618431" y="1778399"/>
            <a:ext cx="4772600" cy="4232305"/>
          </a:xfrm>
          <a:prstGeom prst="rect">
            <a:avLst/>
          </a:prstGeom>
        </p:spPr>
      </p:pic>
      <p:sp>
        <p:nvSpPr>
          <p:cNvPr id="13" name="圆角矩形 12"/>
          <p:cNvSpPr/>
          <p:nvPr/>
        </p:nvSpPr>
        <p:spPr>
          <a:xfrm>
            <a:off x="43324" y="922632"/>
            <a:ext cx="2038786" cy="664806"/>
          </a:xfrm>
          <a:prstGeom prst="round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2800" b="1" dirty="0">
                <a:effectLst>
                  <a:outerShdw blurRad="38100" dist="38100" dir="2700000" algn="tl">
                    <a:srgbClr val="C0C0C0"/>
                  </a:outerShdw>
                </a:effectLst>
                <a:latin typeface="+mn-ea"/>
              </a:rPr>
              <a:t>实验结果</a:t>
            </a:r>
            <a:endParaRPr lang="en-US" altLang="zh-CN" sz="2800" b="1" dirty="0">
              <a:effectLst>
                <a:outerShdw blurRad="38100" dist="38100" dir="2700000" algn="tl">
                  <a:srgbClr val="C0C0C0"/>
                </a:outerShdw>
              </a:effectLst>
              <a:latin typeface="+mn-ea"/>
            </a:endParaRPr>
          </a:p>
        </p:txBody>
      </p:sp>
      <p:sp>
        <p:nvSpPr>
          <p:cNvPr id="14" name="文本框 13"/>
          <p:cNvSpPr txBox="1"/>
          <p:nvPr/>
        </p:nvSpPr>
        <p:spPr>
          <a:xfrm>
            <a:off x="6241142" y="2278743"/>
            <a:ext cx="2723823" cy="369332"/>
          </a:xfrm>
          <a:prstGeom prst="rect">
            <a:avLst/>
          </a:prstGeom>
          <a:noFill/>
        </p:spPr>
        <p:txBody>
          <a:bodyPr wrap="none" rtlCol="0">
            <a:spAutoFit/>
          </a:bodyPr>
          <a:lstStyle/>
          <a:p>
            <a:r>
              <a:rPr lang="zh-CN" altLang="en-US" dirty="0" smtClean="0"/>
              <a:t>接受率高于其它任何算法</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nvSpPr>
        <p:spPr>
          <a:xfrm>
            <a:off x="43324" y="88714"/>
            <a:ext cx="7425431" cy="1015663"/>
          </a:xfrm>
          <a:prstGeom prst="rect">
            <a:avLst/>
          </a:prstGeom>
          <a:noFill/>
        </p:spPr>
        <p:txBody>
          <a:bodyPr wrap="none" rtlCol="0">
            <a:spAutoFit/>
          </a:bodyPr>
          <a:lstStyle/>
          <a:p>
            <a:pPr fontAlgn="base">
              <a:spcBef>
                <a:spcPct val="0"/>
              </a:spcBef>
              <a:spcAft>
                <a:spcPct val="0"/>
              </a:spcAft>
            </a:pPr>
            <a:r>
              <a:rPr lang="en-US" altLang="zh-CN" sz="3000" b="1" dirty="0" smtClean="0">
                <a:solidFill>
                  <a:srgbClr val="0066CC"/>
                </a:solidFill>
                <a:latin typeface="黑体" panose="02010609060101010101" pitchFamily="49" charset="-122"/>
                <a:ea typeface="黑体" panose="02010609060101010101" pitchFamily="49" charset="-122"/>
              </a:rPr>
              <a:t>4 </a:t>
            </a:r>
            <a:r>
              <a:rPr lang="zh-CN" altLang="en-US" sz="2800" b="1" dirty="0" smtClean="0"/>
              <a:t>单</a:t>
            </a:r>
            <a:r>
              <a:rPr lang="zh-CN" altLang="en-US" sz="2800" b="1" dirty="0"/>
              <a:t>物理节点故障可生存性虚拟网络嵌入问题</a:t>
            </a:r>
            <a:endParaRPr lang="en-US" altLang="zh-CN" sz="2800" b="1" kern="100" dirty="0">
              <a:latin typeface="Times New Roman" panose="02020603050405020304" pitchFamily="18" charset="0"/>
              <a:cs typeface="Times New Roman" panose="02020603050405020304" pitchFamily="18" charset="0"/>
            </a:endParaRPr>
          </a:p>
          <a:p>
            <a:pPr fontAlgn="base">
              <a:spcBef>
                <a:spcPct val="0"/>
              </a:spcBef>
              <a:spcAft>
                <a:spcPct val="0"/>
              </a:spcAft>
              <a:buNone/>
            </a:pPr>
            <a:endParaRPr lang="zh-CN" altLang="en-US" sz="3000" b="1" dirty="0">
              <a:solidFill>
                <a:srgbClr val="0066CC"/>
              </a:solidFill>
              <a:latin typeface="黑体" panose="02010609060101010101" pitchFamily="49" charset="-122"/>
              <a:ea typeface="黑体" panose="02010609060101010101" pitchFamily="49" charset="-122"/>
            </a:endParaRPr>
          </a:p>
        </p:txBody>
      </p:sp>
      <p:sp>
        <p:nvSpPr>
          <p:cNvPr id="12" name="文本框 3"/>
          <p:cNvSpPr txBox="1"/>
          <p:nvPr/>
        </p:nvSpPr>
        <p:spPr>
          <a:xfrm>
            <a:off x="8447315" y="6488668"/>
            <a:ext cx="710451" cy="369332"/>
          </a:xfrm>
          <a:prstGeom prst="rect">
            <a:avLst/>
          </a:prstGeom>
          <a:noFill/>
        </p:spPr>
        <p:txBody>
          <a:bodyPr wrap="none" rtlCol="0">
            <a:spAutoFit/>
          </a:bodyPr>
          <a:lstStyle/>
          <a:p>
            <a:r>
              <a:rPr lang="en-US" altLang="zh-CN" b="1" dirty="0" smtClean="0">
                <a:solidFill>
                  <a:schemeClr val="bg1"/>
                </a:solidFill>
                <a:latin typeface="Times New Roman" panose="02020603050405020304" pitchFamily="18" charset="0"/>
                <a:cs typeface="Times New Roman" panose="02020603050405020304" pitchFamily="18" charset="0"/>
              </a:rPr>
              <a:t>15/24</a:t>
            </a:r>
            <a:endParaRPr lang="zh-CN" altLang="en-US" b="1" dirty="0">
              <a:solidFill>
                <a:schemeClr val="bg1"/>
              </a:solidFill>
              <a:latin typeface="Times New Roman" panose="02020603050405020304" pitchFamily="18" charset="0"/>
              <a:cs typeface="Times New Roman" panose="02020603050405020304" pitchFamily="18" charset="0"/>
            </a:endParaRPr>
          </a:p>
        </p:txBody>
      </p:sp>
      <p:sp>
        <p:nvSpPr>
          <p:cNvPr id="13" name="圆角矩形 12"/>
          <p:cNvSpPr/>
          <p:nvPr/>
        </p:nvSpPr>
        <p:spPr>
          <a:xfrm>
            <a:off x="43324" y="922632"/>
            <a:ext cx="2038786" cy="664806"/>
          </a:xfrm>
          <a:prstGeom prst="round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2800" b="1" dirty="0">
                <a:effectLst>
                  <a:outerShdw blurRad="38100" dist="38100" dir="2700000" algn="tl">
                    <a:srgbClr val="C0C0C0"/>
                  </a:outerShdw>
                </a:effectLst>
                <a:latin typeface="+mn-ea"/>
              </a:rPr>
              <a:t>实验结果</a:t>
            </a:r>
            <a:endParaRPr lang="en-US" altLang="zh-CN" sz="2800" b="1" dirty="0">
              <a:effectLst>
                <a:outerShdw blurRad="38100" dist="38100" dir="2700000" algn="tl">
                  <a:srgbClr val="C0C0C0"/>
                </a:outerShdw>
              </a:effectLst>
              <a:latin typeface="+mn-ea"/>
            </a:endParaRPr>
          </a:p>
        </p:txBody>
      </p:sp>
      <p:pic>
        <p:nvPicPr>
          <p:cNvPr id="6" name="图片 5"/>
          <p:cNvPicPr>
            <a:picLocks noChangeAspect="1"/>
          </p:cNvPicPr>
          <p:nvPr/>
        </p:nvPicPr>
        <p:blipFill>
          <a:blip r:embed="rId3"/>
          <a:stretch>
            <a:fillRect/>
          </a:stretch>
        </p:blipFill>
        <p:spPr>
          <a:xfrm>
            <a:off x="2752114" y="758509"/>
            <a:ext cx="6251249" cy="2745528"/>
          </a:xfrm>
          <a:prstGeom prst="rect">
            <a:avLst/>
          </a:prstGeom>
        </p:spPr>
      </p:pic>
      <p:pic>
        <p:nvPicPr>
          <p:cNvPr id="7" name="图片 6"/>
          <p:cNvPicPr>
            <a:picLocks noChangeAspect="1"/>
          </p:cNvPicPr>
          <p:nvPr/>
        </p:nvPicPr>
        <p:blipFill>
          <a:blip r:embed="rId4"/>
          <a:stretch>
            <a:fillRect/>
          </a:stretch>
        </p:blipFill>
        <p:spPr>
          <a:xfrm>
            <a:off x="2752114" y="3504037"/>
            <a:ext cx="6324808" cy="2802978"/>
          </a:xfrm>
          <a:prstGeom prst="rect">
            <a:avLst/>
          </a:prstGeom>
        </p:spPr>
      </p:pic>
      <p:sp>
        <p:nvSpPr>
          <p:cNvPr id="4" name="文本框 3"/>
          <p:cNvSpPr txBox="1"/>
          <p:nvPr/>
        </p:nvSpPr>
        <p:spPr>
          <a:xfrm>
            <a:off x="464457" y="1981041"/>
            <a:ext cx="2492990" cy="646331"/>
          </a:xfrm>
          <a:prstGeom prst="rect">
            <a:avLst/>
          </a:prstGeom>
          <a:noFill/>
        </p:spPr>
        <p:txBody>
          <a:bodyPr wrap="none" rtlCol="0">
            <a:spAutoFit/>
          </a:bodyPr>
          <a:lstStyle/>
          <a:p>
            <a:r>
              <a:rPr lang="zh-CN" altLang="en-US" dirty="0" smtClean="0"/>
              <a:t>增加的虚拟节点和物理</a:t>
            </a:r>
            <a:endParaRPr lang="en-US" altLang="zh-CN" dirty="0" smtClean="0"/>
          </a:p>
          <a:p>
            <a:r>
              <a:rPr lang="zh-CN" altLang="en-US" dirty="0" smtClean="0"/>
              <a:t>节点数少于其它算法</a:t>
            </a:r>
            <a:endParaRPr lang="en-GB" dirty="0"/>
          </a:p>
        </p:txBody>
      </p:sp>
      <p:sp>
        <p:nvSpPr>
          <p:cNvPr id="5" name="文本框 4"/>
          <p:cNvSpPr txBox="1"/>
          <p:nvPr/>
        </p:nvSpPr>
        <p:spPr>
          <a:xfrm>
            <a:off x="141676" y="3987098"/>
            <a:ext cx="2815771" cy="1200329"/>
          </a:xfrm>
          <a:prstGeom prst="rect">
            <a:avLst/>
          </a:prstGeom>
          <a:noFill/>
        </p:spPr>
        <p:txBody>
          <a:bodyPr wrap="square" rtlCol="0">
            <a:spAutoFit/>
          </a:bodyPr>
          <a:lstStyle/>
          <a:p>
            <a:r>
              <a:rPr lang="zh-CN" altLang="en-US" dirty="0" smtClean="0"/>
              <a:t>增加的虚拟链路少于其它算法</a:t>
            </a:r>
            <a:r>
              <a:rPr lang="zh-CN" altLang="en-US" dirty="0"/>
              <a:t>，</a:t>
            </a:r>
            <a:r>
              <a:rPr lang="zh-CN" altLang="en-US" dirty="0" smtClean="0"/>
              <a:t>但是物理链路基本相同</a:t>
            </a:r>
            <a:r>
              <a:rPr lang="zh-CN" altLang="en-US" dirty="0"/>
              <a:t>，</a:t>
            </a:r>
            <a:r>
              <a:rPr lang="zh-CN" altLang="en-US" dirty="0" smtClean="0"/>
              <a:t>这是由于提出的算法没考虑链路映射</a:t>
            </a:r>
            <a:endParaRPr lang="en-GB" dirty="0"/>
          </a:p>
        </p:txBody>
      </p:sp>
    </p:spTree>
    <p:extLst>
      <p:ext uri="{BB962C8B-B14F-4D97-AF65-F5344CB8AC3E}">
        <p14:creationId xmlns:p14="http://schemas.microsoft.com/office/powerpoint/2010/main" val="2443939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2"/>
          <p:cNvSpPr txBox="1"/>
          <p:nvPr/>
        </p:nvSpPr>
        <p:spPr>
          <a:xfrm>
            <a:off x="43907" y="130628"/>
            <a:ext cx="2504212" cy="553998"/>
          </a:xfrm>
          <a:prstGeom prst="rect">
            <a:avLst/>
          </a:prstGeom>
          <a:noFill/>
        </p:spPr>
        <p:txBody>
          <a:bodyPr wrap="none" rtlCol="0">
            <a:spAutoFit/>
          </a:bodyPr>
          <a:lstStyle/>
          <a:p>
            <a:pPr fontAlgn="base">
              <a:spcBef>
                <a:spcPct val="0"/>
              </a:spcBef>
              <a:spcAft>
                <a:spcPct val="0"/>
              </a:spcAft>
              <a:buNone/>
            </a:pPr>
            <a:r>
              <a:rPr lang="en-US" altLang="zh-CN" sz="3000" b="1" dirty="0" smtClean="0">
                <a:solidFill>
                  <a:srgbClr val="0066CC"/>
                </a:solidFill>
                <a:latin typeface="黑体" panose="02010609060101010101" pitchFamily="49" charset="-122"/>
                <a:ea typeface="黑体" panose="02010609060101010101" pitchFamily="49" charset="-122"/>
              </a:rPr>
              <a:t>4 </a:t>
            </a:r>
            <a:r>
              <a:rPr lang="zh-CN" altLang="en-US" sz="3000" b="1" dirty="0" smtClean="0">
                <a:solidFill>
                  <a:srgbClr val="0066CC"/>
                </a:solidFill>
                <a:latin typeface="黑体" panose="02010609060101010101" pitchFamily="49" charset="-122"/>
                <a:ea typeface="黑体" panose="02010609060101010101" pitchFamily="49" charset="-122"/>
              </a:rPr>
              <a:t>总结</a:t>
            </a:r>
            <a:r>
              <a:rPr lang="zh-CN" altLang="en-US" sz="3000" b="1" dirty="0">
                <a:solidFill>
                  <a:srgbClr val="0066CC"/>
                </a:solidFill>
                <a:latin typeface="黑体" panose="02010609060101010101" pitchFamily="49" charset="-122"/>
                <a:ea typeface="黑体" panose="02010609060101010101" pitchFamily="49" charset="-122"/>
              </a:rPr>
              <a:t>与展望</a:t>
            </a:r>
          </a:p>
        </p:txBody>
      </p:sp>
      <p:sp>
        <p:nvSpPr>
          <p:cNvPr id="60" name="文本框 3"/>
          <p:cNvSpPr txBox="1"/>
          <p:nvPr/>
        </p:nvSpPr>
        <p:spPr>
          <a:xfrm>
            <a:off x="8447315" y="6488668"/>
            <a:ext cx="710451" cy="369332"/>
          </a:xfrm>
          <a:prstGeom prst="rect">
            <a:avLst/>
          </a:prstGeom>
          <a:noFill/>
        </p:spPr>
        <p:txBody>
          <a:bodyPr wrap="none" rtlCol="0">
            <a:spAutoFit/>
          </a:bodyPr>
          <a:lstStyle/>
          <a:p>
            <a:r>
              <a:rPr lang="en-US" altLang="zh-CN" b="1" dirty="0" smtClean="0">
                <a:solidFill>
                  <a:schemeClr val="bg1"/>
                </a:solidFill>
                <a:latin typeface="Times New Roman" panose="02020603050405020304" pitchFamily="18" charset="0"/>
                <a:cs typeface="Times New Roman" panose="02020603050405020304" pitchFamily="18" charset="0"/>
              </a:rPr>
              <a:t>24/24</a:t>
            </a:r>
            <a:endParaRPr lang="zh-CN" altLang="en-US" b="1" dirty="0">
              <a:solidFill>
                <a:schemeClr val="bg1"/>
              </a:solidFill>
              <a:latin typeface="Times New Roman" panose="02020603050405020304" pitchFamily="18" charset="0"/>
              <a:cs typeface="Times New Roman" panose="02020603050405020304" pitchFamily="18" charset="0"/>
            </a:endParaRPr>
          </a:p>
        </p:txBody>
      </p:sp>
      <p:sp>
        <p:nvSpPr>
          <p:cNvPr id="61" name="圆角矩形 60"/>
          <p:cNvSpPr/>
          <p:nvPr/>
        </p:nvSpPr>
        <p:spPr>
          <a:xfrm>
            <a:off x="43324" y="922632"/>
            <a:ext cx="2038786" cy="664806"/>
          </a:xfrm>
          <a:prstGeom prst="round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2800" b="1" dirty="0" smtClean="0">
                <a:effectLst>
                  <a:outerShdw blurRad="38100" dist="38100" dir="2700000" algn="tl">
                    <a:srgbClr val="C0C0C0"/>
                  </a:outerShdw>
                </a:effectLst>
                <a:latin typeface="+mn-ea"/>
              </a:rPr>
              <a:t>总结</a:t>
            </a:r>
            <a:endParaRPr lang="en-US" altLang="zh-CN" sz="2800" b="1" dirty="0">
              <a:effectLst>
                <a:outerShdw blurRad="38100" dist="38100" dir="2700000" algn="tl">
                  <a:srgbClr val="C0C0C0"/>
                </a:outerShdw>
              </a:effectLst>
              <a:latin typeface="+mn-ea"/>
            </a:endParaRPr>
          </a:p>
        </p:txBody>
      </p:sp>
      <p:sp>
        <p:nvSpPr>
          <p:cNvPr id="4" name="文本框 3"/>
          <p:cNvSpPr txBox="1"/>
          <p:nvPr/>
        </p:nvSpPr>
        <p:spPr>
          <a:xfrm>
            <a:off x="208783" y="1880145"/>
            <a:ext cx="7962760" cy="4154984"/>
          </a:xfrm>
          <a:prstGeom prst="rect">
            <a:avLst/>
          </a:prstGeom>
          <a:noFill/>
        </p:spPr>
        <p:txBody>
          <a:bodyPr wrap="square" rtlCol="0">
            <a:spAutoFit/>
          </a:bodyPr>
          <a:lstStyle/>
          <a:p>
            <a:pPr marL="285750" indent="-285750">
              <a:buFont typeface="Wingdings" panose="05000000000000000000" pitchFamily="2" charset="2"/>
              <a:buChar char="v"/>
            </a:pPr>
            <a:r>
              <a:rPr lang="zh-CN" altLang="en-US" sz="2400" dirty="0"/>
              <a:t>本文提出了一种拓扑图在存在陷阱问题的情况下求解</a:t>
            </a:r>
            <a:r>
              <a:rPr lang="en-US" altLang="zh-CN" sz="2400" dirty="0"/>
              <a:t>Min-Min SRLG</a:t>
            </a:r>
            <a:r>
              <a:rPr lang="zh-CN" altLang="en-US" sz="2400" dirty="0" smtClean="0"/>
              <a:t>不相交</a:t>
            </a:r>
            <a:r>
              <a:rPr lang="zh-CN" altLang="en-US" sz="2400" dirty="0"/>
              <a:t>路由</a:t>
            </a:r>
            <a:r>
              <a:rPr lang="zh-CN" altLang="en-US" sz="2400" dirty="0" smtClean="0"/>
              <a:t>问题的</a:t>
            </a:r>
            <a:r>
              <a:rPr lang="zh-CN" altLang="en-US" sz="2400" dirty="0"/>
              <a:t>高效</a:t>
            </a:r>
            <a:r>
              <a:rPr lang="zh-CN" altLang="en-US" sz="2400" dirty="0" smtClean="0"/>
              <a:t>算法</a:t>
            </a:r>
            <a:endParaRPr lang="en-US" altLang="zh-CN" sz="2400" dirty="0" smtClean="0"/>
          </a:p>
          <a:p>
            <a:pPr marL="285750" indent="-285750">
              <a:buFont typeface="Wingdings" panose="05000000000000000000" pitchFamily="2" charset="2"/>
              <a:buChar char="v"/>
            </a:pPr>
            <a:r>
              <a:rPr lang="zh-CN" altLang="en-US" sz="2400" dirty="0" smtClean="0"/>
              <a:t>创新性</a:t>
            </a:r>
            <a:r>
              <a:rPr lang="zh-CN" altLang="en-US" sz="2400" dirty="0"/>
              <a:t>提出了一种</a:t>
            </a:r>
            <a:r>
              <a:rPr lang="zh-CN" altLang="en-US" sz="2400" dirty="0" smtClean="0"/>
              <a:t>分而治之</a:t>
            </a:r>
            <a:r>
              <a:rPr lang="zh-CN" altLang="en-US" sz="2400" dirty="0"/>
              <a:t>的解决</a:t>
            </a:r>
            <a:r>
              <a:rPr lang="zh-CN" altLang="en-US" sz="2400" dirty="0" smtClean="0"/>
              <a:t>方案，</a:t>
            </a:r>
            <a:r>
              <a:rPr lang="zh-CN" altLang="en-US" sz="2400" dirty="0"/>
              <a:t>来并行执行实现更快</a:t>
            </a:r>
            <a:r>
              <a:rPr lang="zh-CN" altLang="en-US" sz="2400" dirty="0" smtClean="0"/>
              <a:t>的路径</a:t>
            </a:r>
            <a:r>
              <a:rPr lang="zh-CN" altLang="en-US" sz="2400" dirty="0"/>
              <a:t>查找</a:t>
            </a:r>
            <a:r>
              <a:rPr lang="zh-CN" altLang="en-US" sz="2400" dirty="0" smtClean="0"/>
              <a:t>。</a:t>
            </a:r>
            <a:endParaRPr lang="en-US" altLang="zh-CN" sz="2400" dirty="0" smtClean="0"/>
          </a:p>
          <a:p>
            <a:pPr marL="285750" indent="-285750">
              <a:buFont typeface="Wingdings" panose="05000000000000000000" pitchFamily="2" charset="2"/>
              <a:buChar char="v"/>
            </a:pPr>
            <a:endParaRPr lang="en-US" sz="2400" dirty="0"/>
          </a:p>
          <a:p>
            <a:pPr marL="285750" indent="-285750">
              <a:buFont typeface="Wingdings" panose="05000000000000000000" pitchFamily="2" charset="2"/>
              <a:buChar char="v"/>
            </a:pPr>
            <a:r>
              <a:rPr lang="zh-CN" altLang="en-US" sz="2400" dirty="0"/>
              <a:t>本文在可生存性虚拟网络嵌入问题中，引入网络节点带有特定功能类型</a:t>
            </a:r>
            <a:r>
              <a:rPr lang="zh-CN" altLang="en-US" sz="2400" dirty="0" smtClean="0"/>
              <a:t>的限制条件</a:t>
            </a:r>
            <a:endParaRPr lang="en-US" altLang="zh-CN" sz="2400" dirty="0" smtClean="0"/>
          </a:p>
          <a:p>
            <a:pPr marL="285750" indent="-285750">
              <a:buFont typeface="Wingdings" panose="05000000000000000000" pitchFamily="2" charset="2"/>
              <a:buChar char="v"/>
            </a:pPr>
            <a:r>
              <a:rPr lang="zh-CN" altLang="en-US" sz="2400" dirty="0" smtClean="0"/>
              <a:t>创新性</a:t>
            </a:r>
            <a:r>
              <a:rPr lang="zh-CN" altLang="en-US" sz="2400" dirty="0"/>
              <a:t>提出一种星型分解动态规划节点嵌入的</a:t>
            </a:r>
            <a:r>
              <a:rPr lang="zh-CN" altLang="en-US" sz="2400" dirty="0" smtClean="0"/>
              <a:t>启发式算法</a:t>
            </a:r>
            <a:endParaRPr lang="en-US" altLang="zh-CN" sz="2400" dirty="0" smtClean="0"/>
          </a:p>
          <a:p>
            <a:pPr marL="285750" indent="-285750">
              <a:buFont typeface="Wingdings" panose="05000000000000000000" pitchFamily="2" charset="2"/>
              <a:buChar char="v"/>
            </a:pPr>
            <a:r>
              <a:rPr lang="zh-CN" altLang="en-US" sz="2400" dirty="0" smtClean="0"/>
              <a:t>提出虚拟</a:t>
            </a:r>
            <a:r>
              <a:rPr lang="zh-CN" altLang="en-US" sz="2400" dirty="0"/>
              <a:t>星型图</a:t>
            </a:r>
            <a:r>
              <a:rPr lang="zh-CN" altLang="en-US" sz="2400" dirty="0" smtClean="0"/>
              <a:t>与</a:t>
            </a:r>
            <a:r>
              <a:rPr lang="zh-CN" altLang="en-US" sz="2400" dirty="0"/>
              <a:t>物理星型图之间协调增广</a:t>
            </a:r>
            <a:r>
              <a:rPr lang="zh-CN" altLang="en-US" sz="2400" dirty="0" smtClean="0"/>
              <a:t>资源的</a:t>
            </a:r>
            <a:r>
              <a:rPr lang="zh-CN" altLang="en-US" sz="2400" dirty="0"/>
              <a:t>权重设置</a:t>
            </a:r>
            <a:r>
              <a:rPr lang="zh-CN" altLang="en-US" sz="2400" dirty="0" smtClean="0"/>
              <a:t>机制</a:t>
            </a:r>
            <a:endParaRPr lang="en-US" altLang="zh-CN" sz="2400" dirty="0" smtClean="0"/>
          </a:p>
        </p:txBody>
      </p:sp>
    </p:spTree>
    <p:extLst>
      <p:ext uri="{BB962C8B-B14F-4D97-AF65-F5344CB8AC3E}">
        <p14:creationId xmlns:p14="http://schemas.microsoft.com/office/powerpoint/2010/main" val="100676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2"/>
          <p:cNvSpPr txBox="1"/>
          <p:nvPr/>
        </p:nvSpPr>
        <p:spPr>
          <a:xfrm>
            <a:off x="43907" y="130628"/>
            <a:ext cx="2504212" cy="553998"/>
          </a:xfrm>
          <a:prstGeom prst="rect">
            <a:avLst/>
          </a:prstGeom>
          <a:noFill/>
        </p:spPr>
        <p:txBody>
          <a:bodyPr wrap="none" rtlCol="0">
            <a:spAutoFit/>
          </a:bodyPr>
          <a:lstStyle/>
          <a:p>
            <a:pPr fontAlgn="base">
              <a:spcBef>
                <a:spcPct val="0"/>
              </a:spcBef>
              <a:spcAft>
                <a:spcPct val="0"/>
              </a:spcAft>
              <a:buNone/>
            </a:pPr>
            <a:r>
              <a:rPr lang="en-US" altLang="zh-CN" sz="3000" b="1" dirty="0" smtClean="0">
                <a:solidFill>
                  <a:srgbClr val="0066CC"/>
                </a:solidFill>
                <a:latin typeface="黑体" panose="02010609060101010101" pitchFamily="49" charset="-122"/>
                <a:ea typeface="黑体" panose="02010609060101010101" pitchFamily="49" charset="-122"/>
              </a:rPr>
              <a:t>4 </a:t>
            </a:r>
            <a:r>
              <a:rPr lang="zh-CN" altLang="en-US" sz="3000" b="1" dirty="0" smtClean="0">
                <a:solidFill>
                  <a:srgbClr val="0066CC"/>
                </a:solidFill>
                <a:latin typeface="黑体" panose="02010609060101010101" pitchFamily="49" charset="-122"/>
                <a:ea typeface="黑体" panose="02010609060101010101" pitchFamily="49" charset="-122"/>
              </a:rPr>
              <a:t>总结</a:t>
            </a:r>
            <a:r>
              <a:rPr lang="zh-CN" altLang="en-US" sz="3000" b="1" dirty="0">
                <a:solidFill>
                  <a:srgbClr val="0066CC"/>
                </a:solidFill>
                <a:latin typeface="黑体" panose="02010609060101010101" pitchFamily="49" charset="-122"/>
                <a:ea typeface="黑体" panose="02010609060101010101" pitchFamily="49" charset="-122"/>
              </a:rPr>
              <a:t>与展望</a:t>
            </a:r>
          </a:p>
        </p:txBody>
      </p:sp>
      <p:sp>
        <p:nvSpPr>
          <p:cNvPr id="60" name="文本框 3"/>
          <p:cNvSpPr txBox="1"/>
          <p:nvPr/>
        </p:nvSpPr>
        <p:spPr>
          <a:xfrm>
            <a:off x="8447315" y="6488668"/>
            <a:ext cx="710451" cy="369332"/>
          </a:xfrm>
          <a:prstGeom prst="rect">
            <a:avLst/>
          </a:prstGeom>
          <a:noFill/>
        </p:spPr>
        <p:txBody>
          <a:bodyPr wrap="none" rtlCol="0">
            <a:spAutoFit/>
          </a:bodyPr>
          <a:lstStyle/>
          <a:p>
            <a:r>
              <a:rPr lang="en-US" altLang="zh-CN" b="1" dirty="0" smtClean="0">
                <a:solidFill>
                  <a:schemeClr val="bg1"/>
                </a:solidFill>
                <a:latin typeface="Times New Roman" panose="02020603050405020304" pitchFamily="18" charset="0"/>
                <a:cs typeface="Times New Roman" panose="02020603050405020304" pitchFamily="18" charset="0"/>
              </a:rPr>
              <a:t>24/24</a:t>
            </a:r>
            <a:endParaRPr lang="zh-CN" altLang="en-US" b="1" dirty="0">
              <a:solidFill>
                <a:schemeClr val="bg1"/>
              </a:solidFill>
              <a:latin typeface="Times New Roman" panose="02020603050405020304" pitchFamily="18" charset="0"/>
              <a:cs typeface="Times New Roman" panose="02020603050405020304" pitchFamily="18" charset="0"/>
            </a:endParaRPr>
          </a:p>
        </p:txBody>
      </p:sp>
      <p:sp>
        <p:nvSpPr>
          <p:cNvPr id="61" name="圆角矩形 60"/>
          <p:cNvSpPr/>
          <p:nvPr/>
        </p:nvSpPr>
        <p:spPr>
          <a:xfrm>
            <a:off x="43324" y="922632"/>
            <a:ext cx="2038786" cy="664806"/>
          </a:xfrm>
          <a:prstGeom prst="round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2800" b="1" dirty="0">
                <a:effectLst>
                  <a:outerShdw blurRad="38100" dist="38100" dir="2700000" algn="tl">
                    <a:srgbClr val="C0C0C0"/>
                  </a:outerShdw>
                </a:effectLst>
                <a:latin typeface="+mn-ea"/>
              </a:rPr>
              <a:t>展望</a:t>
            </a:r>
            <a:endParaRPr lang="en-US" altLang="zh-CN" sz="2800" b="1" dirty="0">
              <a:effectLst>
                <a:outerShdw blurRad="38100" dist="38100" dir="2700000" algn="tl">
                  <a:srgbClr val="C0C0C0"/>
                </a:outerShdw>
              </a:effectLst>
              <a:latin typeface="+mn-ea"/>
            </a:endParaRPr>
          </a:p>
        </p:txBody>
      </p:sp>
      <p:sp>
        <p:nvSpPr>
          <p:cNvPr id="4" name="文本框 3"/>
          <p:cNvSpPr txBox="1"/>
          <p:nvPr/>
        </p:nvSpPr>
        <p:spPr>
          <a:xfrm>
            <a:off x="539263" y="1825444"/>
            <a:ext cx="7468711" cy="3539430"/>
          </a:xfrm>
          <a:prstGeom prst="rect">
            <a:avLst/>
          </a:prstGeom>
          <a:noFill/>
        </p:spPr>
        <p:txBody>
          <a:bodyPr wrap="none" rtlCol="0">
            <a:spAutoFit/>
          </a:bodyPr>
          <a:lstStyle/>
          <a:p>
            <a:r>
              <a:rPr lang="en-US" altLang="zh-CN" sz="2800" b="1" dirty="0" smtClean="0"/>
              <a:t>SRLG</a:t>
            </a:r>
            <a:r>
              <a:rPr lang="zh-CN" altLang="en-US" sz="2800" b="1" dirty="0" smtClean="0"/>
              <a:t>不相交路径问题</a:t>
            </a:r>
            <a:endParaRPr lang="en-US" altLang="zh-CN" sz="2800" b="1" dirty="0" smtClean="0"/>
          </a:p>
          <a:p>
            <a:pPr marL="457200" indent="-457200">
              <a:buFont typeface="Wingdings" panose="05000000000000000000" pitchFamily="2" charset="2"/>
              <a:buChar char="v"/>
            </a:pPr>
            <a:r>
              <a:rPr lang="zh-CN" altLang="en-US" sz="2800" dirty="0" smtClean="0"/>
              <a:t>不相交限制考虑多种情形混合</a:t>
            </a:r>
            <a:endParaRPr lang="en-US" altLang="zh-CN" sz="2800" dirty="0" smtClean="0"/>
          </a:p>
          <a:p>
            <a:pPr marL="457200" indent="-457200">
              <a:buFont typeface="Wingdings" panose="05000000000000000000" pitchFamily="2" charset="2"/>
              <a:buChar char="v"/>
            </a:pPr>
            <a:r>
              <a:rPr lang="zh-CN" altLang="en-US" sz="2800" dirty="0" smtClean="0"/>
              <a:t>考虑路径有必经节点或者链路集</a:t>
            </a:r>
            <a:endParaRPr lang="en-US" altLang="zh-CN" sz="2800" dirty="0" smtClean="0"/>
          </a:p>
          <a:p>
            <a:pPr marL="457200" indent="-457200">
              <a:buFont typeface="Wingdings" panose="05000000000000000000" pitchFamily="2" charset="2"/>
              <a:buChar char="v"/>
            </a:pPr>
            <a:r>
              <a:rPr lang="zh-CN" altLang="en-US" sz="2800" dirty="0" smtClean="0"/>
              <a:t>链路或者节点的权值可以考虑凹性属性</a:t>
            </a:r>
            <a:endParaRPr lang="en-US" altLang="zh-CN" sz="2800" dirty="0" smtClean="0"/>
          </a:p>
          <a:p>
            <a:endParaRPr lang="en-US" altLang="zh-CN" sz="2800" dirty="0" smtClean="0"/>
          </a:p>
          <a:p>
            <a:r>
              <a:rPr lang="zh-CN" altLang="en-US" sz="2800" b="1" dirty="0" smtClean="0"/>
              <a:t>可生存性虚拟嵌入问题</a:t>
            </a:r>
            <a:endParaRPr lang="en-US" altLang="zh-CN" sz="2800" b="1" dirty="0"/>
          </a:p>
          <a:p>
            <a:pPr marL="457200" indent="-457200">
              <a:buFont typeface="Wingdings" panose="05000000000000000000" pitchFamily="2" charset="2"/>
              <a:buChar char="v"/>
            </a:pPr>
            <a:r>
              <a:rPr lang="zh-CN" altLang="en-US" sz="2800" dirty="0"/>
              <a:t>考虑</a:t>
            </a:r>
            <a:r>
              <a:rPr lang="zh-CN" altLang="en-US" sz="2800" dirty="0" smtClean="0"/>
              <a:t>多</a:t>
            </a:r>
            <a:r>
              <a:rPr lang="zh-CN" altLang="en-US" sz="2800" dirty="0"/>
              <a:t>个故障点发生的概率分布和影响</a:t>
            </a:r>
            <a:r>
              <a:rPr lang="zh-CN" altLang="en-US" sz="2800" dirty="0" smtClean="0"/>
              <a:t>特征</a:t>
            </a:r>
            <a:endParaRPr lang="en-US" altLang="zh-CN" sz="2800" dirty="0" smtClean="0"/>
          </a:p>
          <a:p>
            <a:pPr marL="457200" indent="-457200">
              <a:buFont typeface="Wingdings" panose="05000000000000000000" pitchFamily="2" charset="2"/>
              <a:buChar char="v"/>
            </a:pPr>
            <a:r>
              <a:rPr lang="zh-CN" altLang="en-US" sz="2800" dirty="0" smtClean="0"/>
              <a:t>解决链路映射方面的缺陷</a:t>
            </a:r>
            <a:endParaRPr lang="en-GB" sz="2800" dirty="0"/>
          </a:p>
        </p:txBody>
      </p:sp>
    </p:spTree>
    <p:extLst>
      <p:ext uri="{BB962C8B-B14F-4D97-AF65-F5344CB8AC3E}">
        <p14:creationId xmlns:p14="http://schemas.microsoft.com/office/powerpoint/2010/main" val="23197259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7953" y="121104"/>
            <a:ext cx="8400608" cy="523220"/>
          </a:xfrm>
          <a:prstGeom prst="rect">
            <a:avLst/>
          </a:prstGeom>
        </p:spPr>
        <p:txBody>
          <a:bodyPr wrap="square">
            <a:spAutoFit/>
          </a:bodyPr>
          <a:lstStyle/>
          <a:p>
            <a:pPr>
              <a:buSzPct val="80000"/>
            </a:pPr>
            <a:r>
              <a:rPr lang="zh-CN" altLang="zh-CN" sz="2800" b="1" dirty="0" smtClean="0"/>
              <a:t>攻读学位期间所发表的学术论文和专利</a:t>
            </a:r>
            <a:endParaRPr lang="zh-CN" altLang="en-US" sz="2800" b="1" dirty="0"/>
          </a:p>
        </p:txBody>
      </p:sp>
      <p:sp>
        <p:nvSpPr>
          <p:cNvPr id="3" name="文本框 2"/>
          <p:cNvSpPr txBox="1"/>
          <p:nvPr/>
        </p:nvSpPr>
        <p:spPr>
          <a:xfrm>
            <a:off x="317953" y="1479680"/>
            <a:ext cx="8316687" cy="4431983"/>
          </a:xfrm>
          <a:prstGeom prst="rect">
            <a:avLst/>
          </a:prstGeom>
          <a:noFill/>
        </p:spPr>
        <p:txBody>
          <a:bodyPr wrap="square" rtlCol="0">
            <a:spAutoFit/>
          </a:bodyPr>
          <a:lstStyle/>
          <a:p>
            <a:pPr marL="285750" indent="-285750">
              <a:buFont typeface="Wingdings" panose="05000000000000000000" pitchFamily="2" charset="2"/>
              <a:buChar char="v"/>
            </a:pPr>
            <a:r>
              <a:rPr lang="en-GB" sz="2400" dirty="0"/>
              <a:t>Kun </a:t>
            </a:r>
            <a:r>
              <a:rPr lang="en-GB" sz="2400" dirty="0" err="1"/>
              <a:t>Xie</a:t>
            </a:r>
            <a:r>
              <a:rPr lang="en-GB" sz="2400" dirty="0"/>
              <a:t>, </a:t>
            </a:r>
            <a:r>
              <a:rPr lang="en-GB" sz="2400" dirty="0" err="1"/>
              <a:t>Heng</a:t>
            </a:r>
            <a:r>
              <a:rPr lang="en-GB" sz="2400" dirty="0"/>
              <a:t> Tao, Xin Wang, </a:t>
            </a:r>
            <a:r>
              <a:rPr lang="en-GB" sz="2400" dirty="0" err="1"/>
              <a:t>Gaogang</a:t>
            </a:r>
            <a:r>
              <a:rPr lang="en-GB" sz="2400" dirty="0"/>
              <a:t> </a:t>
            </a:r>
            <a:r>
              <a:rPr lang="en-GB" sz="2400" dirty="0" err="1"/>
              <a:t>Xie</a:t>
            </a:r>
            <a:r>
              <a:rPr lang="en-GB" sz="2400" dirty="0"/>
              <a:t>, </a:t>
            </a:r>
            <a:r>
              <a:rPr lang="en-GB" sz="2400" dirty="0" err="1"/>
              <a:t>Jigang</a:t>
            </a:r>
            <a:r>
              <a:rPr lang="en-GB" sz="2400" dirty="0"/>
              <a:t> Wen, </a:t>
            </a:r>
            <a:r>
              <a:rPr lang="en-GB" sz="2400" dirty="0" err="1" smtClean="0"/>
              <a:t>Jiannong</a:t>
            </a:r>
            <a:r>
              <a:rPr lang="en-GB" sz="2400" dirty="0" smtClean="0"/>
              <a:t> Cao</a:t>
            </a:r>
            <a:r>
              <a:rPr lang="en-GB" sz="2400" dirty="0"/>
              <a:t>, Zheng Qin. Divide And Conquer For Fast SRLG </a:t>
            </a:r>
            <a:r>
              <a:rPr lang="en-GB" sz="2400" dirty="0" smtClean="0"/>
              <a:t>Disjoint Routing[C</a:t>
            </a:r>
            <a:r>
              <a:rPr lang="en-GB" sz="2400" dirty="0"/>
              <a:t>]. DSN 2018: International Conference on </a:t>
            </a:r>
            <a:r>
              <a:rPr lang="en-GB" sz="2400" dirty="0" smtClean="0"/>
              <a:t>Dependable Systems </a:t>
            </a:r>
            <a:r>
              <a:rPr lang="en-GB" sz="2400" dirty="0"/>
              <a:t>and Networks, </a:t>
            </a:r>
            <a:r>
              <a:rPr lang="en-GB" sz="2400" dirty="0" err="1"/>
              <a:t>Luxerbourg</a:t>
            </a:r>
            <a:r>
              <a:rPr lang="en-GB" sz="2400" dirty="0"/>
              <a:t>(CCF B)</a:t>
            </a:r>
            <a:r>
              <a:rPr lang="zh-CN" altLang="en-US" sz="2400" dirty="0"/>
              <a:t>已发表</a:t>
            </a:r>
            <a:r>
              <a:rPr lang="zh-CN" altLang="en-US" sz="2400" dirty="0" smtClean="0"/>
              <a:t>。</a:t>
            </a:r>
            <a:endParaRPr lang="en-US" altLang="zh-CN" sz="2400" dirty="0" smtClean="0"/>
          </a:p>
          <a:p>
            <a:pPr marL="285750" indent="-285750">
              <a:buFont typeface="Wingdings" panose="05000000000000000000" pitchFamily="2" charset="2"/>
              <a:buChar char="v"/>
            </a:pPr>
            <a:endParaRPr lang="en-US" altLang="zh-CN" sz="2400" dirty="0"/>
          </a:p>
          <a:p>
            <a:pPr marL="285750" indent="-285750">
              <a:buFont typeface="Wingdings" panose="05000000000000000000" pitchFamily="2" charset="2"/>
              <a:buChar char="v"/>
            </a:pPr>
            <a:r>
              <a:rPr lang="en-US" altLang="zh-CN" sz="2400" dirty="0"/>
              <a:t>Kun </a:t>
            </a:r>
            <a:r>
              <a:rPr lang="en-US" altLang="zh-CN" sz="2400" dirty="0" err="1"/>
              <a:t>Xie</a:t>
            </a:r>
            <a:r>
              <a:rPr lang="en-US" altLang="zh-CN" sz="2400" dirty="0"/>
              <a:t>, </a:t>
            </a:r>
            <a:r>
              <a:rPr lang="en-US" altLang="zh-CN" sz="2400" dirty="0" err="1"/>
              <a:t>Heng</a:t>
            </a:r>
            <a:r>
              <a:rPr lang="en-US" altLang="zh-CN" sz="2400" dirty="0"/>
              <a:t> Tao, Xin Wang, </a:t>
            </a:r>
            <a:r>
              <a:rPr lang="en-US" altLang="zh-CN" sz="2400" dirty="0" err="1"/>
              <a:t>Gaogang</a:t>
            </a:r>
            <a:r>
              <a:rPr lang="en-US" altLang="zh-CN" sz="2400" dirty="0"/>
              <a:t> </a:t>
            </a:r>
            <a:r>
              <a:rPr lang="en-US" altLang="zh-CN" sz="2400" dirty="0" err="1"/>
              <a:t>Xie</a:t>
            </a:r>
            <a:r>
              <a:rPr lang="en-US" altLang="zh-CN" sz="2400" dirty="0"/>
              <a:t>, </a:t>
            </a:r>
            <a:r>
              <a:rPr lang="en-US" altLang="zh-CN" sz="2400" dirty="0" err="1" smtClean="0"/>
              <a:t>Jigang</a:t>
            </a:r>
            <a:r>
              <a:rPr lang="en-US" altLang="zh-CN" sz="2400" dirty="0" smtClean="0"/>
              <a:t> </a:t>
            </a:r>
            <a:r>
              <a:rPr lang="en-US" altLang="zh-CN" sz="2400" dirty="0" err="1" smtClean="0"/>
              <a:t>Wen,Jiannong</a:t>
            </a:r>
            <a:r>
              <a:rPr lang="en-US" altLang="zh-CN" sz="2400" dirty="0" smtClean="0"/>
              <a:t> </a:t>
            </a:r>
            <a:r>
              <a:rPr lang="en-US" altLang="zh-CN" sz="2400" dirty="0"/>
              <a:t>Cao. </a:t>
            </a:r>
            <a:r>
              <a:rPr lang="en-US" altLang="zh-CN" sz="2400" dirty="0" smtClean="0"/>
              <a:t>Survivable embedded </a:t>
            </a:r>
            <a:r>
              <a:rPr lang="en-US" altLang="zh-CN" sz="2400" dirty="0"/>
              <a:t>Virtual Network Design to Survive a Substrate Node Failure. (</a:t>
            </a:r>
            <a:r>
              <a:rPr lang="zh-CN" altLang="en-US" sz="2400" dirty="0"/>
              <a:t>在投</a:t>
            </a:r>
            <a:r>
              <a:rPr lang="en-US" altLang="zh-CN" sz="2400" dirty="0"/>
              <a:t>)</a:t>
            </a:r>
            <a:endParaRPr lang="en-US" altLang="zh-CN" sz="2400" dirty="0" smtClean="0"/>
          </a:p>
          <a:p>
            <a:endParaRPr lang="zh-CN" altLang="en-US" dirty="0"/>
          </a:p>
          <a:p>
            <a:pPr marL="285750" indent="-285750">
              <a:buFont typeface="Wingdings" panose="05000000000000000000" pitchFamily="2" charset="2"/>
              <a:buChar char="v"/>
            </a:pPr>
            <a:r>
              <a:rPr lang="zh-CN" altLang="en-US" sz="2400" dirty="0"/>
              <a:t>陶恒，谢鲲</a:t>
            </a:r>
            <a:r>
              <a:rPr lang="en-US" altLang="zh-CN" sz="2400" dirty="0"/>
              <a:t>. </a:t>
            </a:r>
            <a:r>
              <a:rPr lang="zh-CN" altLang="en-US" sz="2400" dirty="0"/>
              <a:t>一种求完全风险共享链路组分离路径对的方法及系统</a:t>
            </a:r>
            <a:r>
              <a:rPr lang="zh-CN" altLang="en-US" sz="2400" dirty="0" smtClean="0"/>
              <a:t>：中国</a:t>
            </a:r>
            <a:r>
              <a:rPr lang="zh-CN" altLang="en-US" sz="2400" dirty="0"/>
              <a:t>。已具有国家知识产权局公开号，并已进入实审阶段。</a:t>
            </a:r>
            <a:endParaRPr lang="en-GB" sz="2400" dirty="0"/>
          </a:p>
        </p:txBody>
      </p:sp>
    </p:spTree>
    <p:extLst>
      <p:ext uri="{BB962C8B-B14F-4D97-AF65-F5344CB8AC3E}">
        <p14:creationId xmlns:p14="http://schemas.microsoft.com/office/powerpoint/2010/main" val="40179030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未标题-1 拷贝"/>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21295"/>
          <a:stretch>
            <a:fillRect/>
          </a:stretch>
        </p:blipFill>
        <p:spPr bwMode="auto">
          <a:xfrm>
            <a:off x="0" y="3232150"/>
            <a:ext cx="9194800" cy="362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4"/>
          <p:cNvSpPr>
            <a:spLocks noChangeArrowheads="1"/>
          </p:cNvSpPr>
          <p:nvPr/>
        </p:nvSpPr>
        <p:spPr bwMode="auto">
          <a:xfrm>
            <a:off x="2499906" y="3930197"/>
            <a:ext cx="50403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fontAlgn="base">
              <a:spcBef>
                <a:spcPct val="0"/>
              </a:spcBef>
              <a:spcAft>
                <a:spcPct val="0"/>
              </a:spcAft>
              <a:defRPr/>
            </a:pPr>
            <a:r>
              <a:rPr lang="zh-CN" altLang="en-US" sz="2800" b="1" kern="0" dirty="0">
                <a:solidFill>
                  <a:srgbClr val="000000"/>
                </a:solidFill>
              </a:rPr>
              <a:t>恳请各位老师提出宝贵意见</a:t>
            </a:r>
            <a:endParaRPr kumimoji="0" lang="zh-CN" altLang="en-US" sz="2800" b="1"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2" name="文本框 1"/>
          <p:cNvSpPr txBox="1"/>
          <p:nvPr/>
        </p:nvSpPr>
        <p:spPr>
          <a:xfrm>
            <a:off x="3132599" y="1744246"/>
            <a:ext cx="2938780" cy="922020"/>
          </a:xfrm>
          <a:prstGeom prst="rect">
            <a:avLst/>
          </a:prstGeom>
          <a:noFill/>
        </p:spPr>
        <p:txBody>
          <a:bodyPr wrap="none" rtlCol="0">
            <a:spAutoFit/>
          </a:bodyPr>
          <a:lstStyle/>
          <a:p>
            <a:r>
              <a:rPr lang="zh-CN" altLang="en-US" sz="5400" b="1" dirty="0"/>
              <a:t>谢谢观看</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文本框 2"/>
          <p:cNvSpPr txBox="1"/>
          <p:nvPr/>
        </p:nvSpPr>
        <p:spPr>
          <a:xfrm>
            <a:off x="47322" y="53447"/>
            <a:ext cx="5982728" cy="1015663"/>
          </a:xfrm>
          <a:prstGeom prst="rect">
            <a:avLst/>
          </a:prstGeom>
          <a:noFill/>
        </p:spPr>
        <p:txBody>
          <a:bodyPr wrap="none" rtlCol="0">
            <a:spAutoFit/>
          </a:bodyPr>
          <a:lstStyle/>
          <a:p>
            <a:pPr algn="just">
              <a:defRPr/>
            </a:pPr>
            <a:r>
              <a:rPr lang="en-US" altLang="zh-CN" sz="3000" b="1" dirty="0" smtClean="0">
                <a:solidFill>
                  <a:srgbClr val="0066CC"/>
                </a:solidFill>
                <a:latin typeface="黑体" panose="02010609060101010101" pitchFamily="49" charset="-122"/>
                <a:ea typeface="黑体" panose="02010609060101010101" pitchFamily="49" charset="-122"/>
              </a:rPr>
              <a:t>3 </a:t>
            </a:r>
            <a:r>
              <a:rPr lang="zh-CN" altLang="en-US" sz="2800" b="1" kern="100" dirty="0" smtClean="0">
                <a:latin typeface="Times New Roman" panose="02020603050405020304" pitchFamily="18" charset="0"/>
                <a:cs typeface="Times New Roman" panose="02020603050405020304" pitchFamily="18" charset="0"/>
              </a:rPr>
              <a:t>共享</a:t>
            </a:r>
            <a:r>
              <a:rPr lang="zh-CN" altLang="en-US" sz="2800" b="1" kern="100" dirty="0">
                <a:latin typeface="Times New Roman" panose="02020603050405020304" pitchFamily="18" charset="0"/>
                <a:cs typeface="Times New Roman" panose="02020603050405020304" pitchFamily="18" charset="0"/>
              </a:rPr>
              <a:t>风险链路组</a:t>
            </a:r>
            <a:r>
              <a:rPr lang="zh-CN" altLang="en-US" sz="2800" b="1" kern="100" dirty="0" smtClean="0">
                <a:latin typeface="Times New Roman" panose="02020603050405020304" pitchFamily="18" charset="0"/>
                <a:cs typeface="Times New Roman" panose="02020603050405020304" pitchFamily="18" charset="0"/>
              </a:rPr>
              <a:t>不相交路径</a:t>
            </a:r>
            <a:r>
              <a:rPr lang="zh-CN" altLang="en-US" sz="2800" b="1" kern="100" dirty="0">
                <a:latin typeface="Times New Roman" panose="02020603050405020304" pitchFamily="18" charset="0"/>
                <a:cs typeface="Times New Roman" panose="02020603050405020304" pitchFamily="18" charset="0"/>
              </a:rPr>
              <a:t>对问题</a:t>
            </a:r>
            <a:endParaRPr lang="en-US" altLang="zh-CN" sz="2800" b="1" kern="100" dirty="0">
              <a:latin typeface="Times New Roman" panose="02020603050405020304" pitchFamily="18" charset="0"/>
              <a:cs typeface="Times New Roman" panose="02020603050405020304" pitchFamily="18" charset="0"/>
            </a:endParaRPr>
          </a:p>
          <a:p>
            <a:pPr fontAlgn="base">
              <a:spcBef>
                <a:spcPct val="0"/>
              </a:spcBef>
              <a:spcAft>
                <a:spcPct val="0"/>
              </a:spcAft>
              <a:buNone/>
            </a:pPr>
            <a:endParaRPr lang="zh-CN" altLang="en-US" sz="3000" b="1" dirty="0">
              <a:solidFill>
                <a:srgbClr val="0066CC"/>
              </a:solidFill>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3"/>
          <a:stretch>
            <a:fillRect/>
          </a:stretch>
        </p:blipFill>
        <p:spPr>
          <a:xfrm>
            <a:off x="303765" y="1718384"/>
            <a:ext cx="8258175" cy="3705225"/>
          </a:xfrm>
          <a:prstGeom prst="rect">
            <a:avLst/>
          </a:prstGeom>
        </p:spPr>
      </p:pic>
      <p:sp>
        <p:nvSpPr>
          <p:cNvPr id="14" name="文本框 13"/>
          <p:cNvSpPr txBox="1"/>
          <p:nvPr/>
        </p:nvSpPr>
        <p:spPr>
          <a:xfrm>
            <a:off x="660568" y="5540640"/>
            <a:ext cx="8381782" cy="830997"/>
          </a:xfrm>
          <a:prstGeom prst="rect">
            <a:avLst/>
          </a:prstGeom>
          <a:noFill/>
        </p:spPr>
        <p:txBody>
          <a:bodyPr wrap="none" rtlCol="0">
            <a:spAutoFit/>
          </a:bodyPr>
          <a:lstStyle/>
          <a:p>
            <a:r>
              <a:rPr lang="zh-CN" altLang="en-US" sz="2400" dirty="0"/>
              <a:t>共享风险链接组</a:t>
            </a:r>
            <a:r>
              <a:rPr lang="en-US" altLang="zh-CN" sz="2400" dirty="0"/>
              <a:t>(SRLG)</a:t>
            </a:r>
            <a:r>
              <a:rPr lang="zh-CN" altLang="en-US" sz="2400" dirty="0"/>
              <a:t>是一组链路共享同一个组件，该组件</a:t>
            </a:r>
            <a:r>
              <a:rPr lang="zh-CN" altLang="en-US" sz="2400" dirty="0" smtClean="0"/>
              <a:t>的</a:t>
            </a:r>
            <a:endParaRPr lang="en-US" altLang="zh-CN" sz="2400" dirty="0" smtClean="0"/>
          </a:p>
          <a:p>
            <a:r>
              <a:rPr lang="zh-CN" altLang="en-US" sz="2400" dirty="0" smtClean="0"/>
              <a:t>故障</a:t>
            </a:r>
            <a:r>
              <a:rPr lang="zh-CN" altLang="en-US" sz="2400" dirty="0"/>
              <a:t>会导致</a:t>
            </a:r>
            <a:r>
              <a:rPr lang="zh-CN" altLang="en-US" sz="2400" dirty="0" smtClean="0"/>
              <a:t>所有</a:t>
            </a:r>
            <a:r>
              <a:rPr lang="zh-CN" altLang="en-US" sz="2400" dirty="0"/>
              <a:t>链路的故障。</a:t>
            </a:r>
            <a:endParaRPr lang="en-GB" sz="2400" dirty="0"/>
          </a:p>
        </p:txBody>
      </p:sp>
      <p:sp>
        <p:nvSpPr>
          <p:cNvPr id="2" name="圆角矩形 1"/>
          <p:cNvSpPr/>
          <p:nvPr/>
        </p:nvSpPr>
        <p:spPr>
          <a:xfrm>
            <a:off x="303764" y="936547"/>
            <a:ext cx="2091093" cy="664806"/>
          </a:xfrm>
          <a:prstGeom prst="round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2000" dirty="0"/>
              <a:t>共享风险链接组</a:t>
            </a:r>
            <a:endParaRPr lang="en-GB" sz="20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框 2"/>
          <p:cNvSpPr txBox="1"/>
          <p:nvPr/>
        </p:nvSpPr>
        <p:spPr>
          <a:xfrm>
            <a:off x="43324" y="88714"/>
            <a:ext cx="7425431" cy="1015663"/>
          </a:xfrm>
          <a:prstGeom prst="rect">
            <a:avLst/>
          </a:prstGeom>
          <a:noFill/>
        </p:spPr>
        <p:txBody>
          <a:bodyPr wrap="none" rtlCol="0">
            <a:spAutoFit/>
          </a:bodyPr>
          <a:lstStyle/>
          <a:p>
            <a:pPr fontAlgn="base">
              <a:spcBef>
                <a:spcPct val="0"/>
              </a:spcBef>
              <a:spcAft>
                <a:spcPct val="0"/>
              </a:spcAft>
            </a:pPr>
            <a:r>
              <a:rPr lang="en-US" altLang="zh-CN" sz="3000" b="1" dirty="0" smtClean="0">
                <a:solidFill>
                  <a:srgbClr val="0066CC"/>
                </a:solidFill>
                <a:latin typeface="黑体" panose="02010609060101010101" pitchFamily="49" charset="-122"/>
                <a:ea typeface="黑体" panose="02010609060101010101" pitchFamily="49" charset="-122"/>
              </a:rPr>
              <a:t>4 </a:t>
            </a:r>
            <a:r>
              <a:rPr lang="zh-CN" altLang="en-US" sz="2800" b="1" dirty="0" smtClean="0"/>
              <a:t>单</a:t>
            </a:r>
            <a:r>
              <a:rPr lang="zh-CN" altLang="en-US" sz="2800" b="1" dirty="0"/>
              <a:t>物理节点故障可生存性虚拟网络嵌入问题</a:t>
            </a:r>
            <a:endParaRPr lang="en-US" altLang="zh-CN" sz="2800" b="1" kern="100" dirty="0">
              <a:latin typeface="Times New Roman" panose="02020603050405020304" pitchFamily="18" charset="0"/>
              <a:cs typeface="Times New Roman" panose="02020603050405020304" pitchFamily="18" charset="0"/>
            </a:endParaRPr>
          </a:p>
          <a:p>
            <a:pPr fontAlgn="base">
              <a:spcBef>
                <a:spcPct val="0"/>
              </a:spcBef>
              <a:spcAft>
                <a:spcPct val="0"/>
              </a:spcAft>
              <a:buNone/>
            </a:pPr>
            <a:endParaRPr lang="zh-CN" altLang="en-US" sz="3000" b="1" dirty="0">
              <a:solidFill>
                <a:srgbClr val="0066CC"/>
              </a:solidFill>
              <a:latin typeface="黑体" panose="02010609060101010101" pitchFamily="49" charset="-122"/>
              <a:ea typeface="黑体" panose="02010609060101010101" pitchFamily="49" charset="-122"/>
            </a:endParaRPr>
          </a:p>
        </p:txBody>
      </p:sp>
      <p:sp>
        <p:nvSpPr>
          <p:cNvPr id="12" name="文本框 3"/>
          <p:cNvSpPr txBox="1"/>
          <p:nvPr/>
        </p:nvSpPr>
        <p:spPr>
          <a:xfrm>
            <a:off x="8447315" y="6488668"/>
            <a:ext cx="710451" cy="369332"/>
          </a:xfrm>
          <a:prstGeom prst="rect">
            <a:avLst/>
          </a:prstGeom>
          <a:noFill/>
        </p:spPr>
        <p:txBody>
          <a:bodyPr wrap="none" rtlCol="0">
            <a:spAutoFit/>
          </a:bodyPr>
          <a:lstStyle/>
          <a:p>
            <a:r>
              <a:rPr lang="en-US" altLang="zh-CN" b="1" dirty="0" smtClean="0">
                <a:solidFill>
                  <a:schemeClr val="bg1"/>
                </a:solidFill>
                <a:latin typeface="Times New Roman" panose="02020603050405020304" pitchFamily="18" charset="0"/>
                <a:cs typeface="Times New Roman" panose="02020603050405020304" pitchFamily="18" charset="0"/>
              </a:rPr>
              <a:t>15/24</a:t>
            </a:r>
            <a:endParaRPr lang="zh-CN" altLang="en-US" b="1" dirty="0">
              <a:solidFill>
                <a:schemeClr val="bg1"/>
              </a:solidFill>
              <a:latin typeface="Times New Roman" panose="02020603050405020304" pitchFamily="18" charset="0"/>
              <a:cs typeface="Times New Roman" panose="02020603050405020304" pitchFamily="18" charset="0"/>
            </a:endParaRPr>
          </a:p>
        </p:txBody>
      </p:sp>
      <p:pic>
        <p:nvPicPr>
          <p:cNvPr id="13" name="图片 12"/>
          <p:cNvPicPr>
            <a:picLocks noChangeAspect="1"/>
          </p:cNvPicPr>
          <p:nvPr/>
        </p:nvPicPr>
        <p:blipFill>
          <a:blip r:embed="rId3"/>
          <a:stretch>
            <a:fillRect/>
          </a:stretch>
        </p:blipFill>
        <p:spPr>
          <a:xfrm>
            <a:off x="146174" y="1478412"/>
            <a:ext cx="8688337" cy="4871780"/>
          </a:xfrm>
          <a:prstGeom prst="rect">
            <a:avLst/>
          </a:prstGeom>
        </p:spPr>
      </p:pic>
      <p:sp>
        <p:nvSpPr>
          <p:cNvPr id="14" name="圆角矩形 13"/>
          <p:cNvSpPr/>
          <p:nvPr/>
        </p:nvSpPr>
        <p:spPr>
          <a:xfrm>
            <a:off x="380204" y="885804"/>
            <a:ext cx="2038786" cy="664806"/>
          </a:xfrm>
          <a:prstGeom prst="round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2800" b="1" dirty="0">
                <a:effectLst>
                  <a:outerShdw blurRad="38100" dist="38100" dir="2700000" algn="tl">
                    <a:srgbClr val="C0C0C0"/>
                  </a:outerShdw>
                </a:effectLst>
                <a:latin typeface="+mn-ea"/>
              </a:rPr>
              <a:t>完整算法</a:t>
            </a:r>
            <a:endParaRPr lang="en-US" sz="2800" b="1" dirty="0">
              <a:effectLst>
                <a:outerShdw blurRad="38100" dist="38100" dir="2700000" algn="tl">
                  <a:srgbClr val="C0C0C0"/>
                </a:outerShdw>
              </a:effectLst>
              <a:latin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nvSpPr>
        <p:spPr>
          <a:xfrm>
            <a:off x="55482" y="130628"/>
            <a:ext cx="6752169" cy="584775"/>
          </a:xfrm>
          <a:prstGeom prst="rect">
            <a:avLst/>
          </a:prstGeom>
          <a:noFill/>
        </p:spPr>
        <p:txBody>
          <a:bodyPr wrap="none" rtlCol="0">
            <a:spAutoFit/>
          </a:bodyPr>
          <a:lstStyle/>
          <a:p>
            <a:pPr fontAlgn="base">
              <a:spcBef>
                <a:spcPct val="0"/>
              </a:spcBef>
              <a:spcAft>
                <a:spcPct val="0"/>
              </a:spcAft>
              <a:buNone/>
            </a:pPr>
            <a:r>
              <a:rPr lang="en-US" altLang="zh-CN" sz="3000" b="1" dirty="0" smtClean="0">
                <a:solidFill>
                  <a:srgbClr val="0066CC"/>
                </a:solidFill>
                <a:latin typeface="黑体" panose="02010609060101010101" pitchFamily="49" charset="-122"/>
                <a:ea typeface="黑体" panose="02010609060101010101" pitchFamily="49" charset="-122"/>
              </a:rPr>
              <a:t>3 </a:t>
            </a:r>
            <a:r>
              <a:rPr lang="zh-CN" altLang="en-US" sz="3200" b="1" kern="100" dirty="0" smtClean="0">
                <a:latin typeface="Times New Roman" panose="02020603050405020304" pitchFamily="18" charset="0"/>
                <a:cs typeface="Times New Roman" panose="02020603050405020304" pitchFamily="18" charset="0"/>
              </a:rPr>
              <a:t>共享</a:t>
            </a:r>
            <a:r>
              <a:rPr lang="zh-CN" altLang="en-US" sz="3200" b="1" kern="100" dirty="0">
                <a:latin typeface="Times New Roman" panose="02020603050405020304" pitchFamily="18" charset="0"/>
                <a:cs typeface="Times New Roman" panose="02020603050405020304" pitchFamily="18" charset="0"/>
              </a:rPr>
              <a:t>风险链路组不相交路径对问题</a:t>
            </a:r>
            <a:endParaRPr lang="zh-CN" altLang="en-US" sz="3000" b="1" dirty="0">
              <a:solidFill>
                <a:srgbClr val="0066CC"/>
              </a:solidFill>
              <a:latin typeface="黑体" panose="02010609060101010101" pitchFamily="49" charset="-122"/>
              <a:ea typeface="黑体" panose="02010609060101010101" pitchFamily="49" charset="-122"/>
            </a:endParaRPr>
          </a:p>
        </p:txBody>
      </p:sp>
      <p:sp>
        <p:nvSpPr>
          <p:cNvPr id="1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7"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9"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1"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5"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1" name="图片 10"/>
          <p:cNvPicPr>
            <a:picLocks noChangeAspect="1"/>
          </p:cNvPicPr>
          <p:nvPr/>
        </p:nvPicPr>
        <p:blipFill>
          <a:blip r:embed="rId3"/>
          <a:stretch>
            <a:fillRect/>
          </a:stretch>
        </p:blipFill>
        <p:spPr>
          <a:xfrm>
            <a:off x="2866845" y="858048"/>
            <a:ext cx="6004910" cy="5543639"/>
          </a:xfrm>
          <a:prstGeom prst="rect">
            <a:avLst/>
          </a:prstGeom>
        </p:spPr>
      </p:pic>
      <p:sp>
        <p:nvSpPr>
          <p:cNvPr id="18" name="圆角矩形 17"/>
          <p:cNvSpPr/>
          <p:nvPr/>
        </p:nvSpPr>
        <p:spPr>
          <a:xfrm>
            <a:off x="55482" y="858048"/>
            <a:ext cx="2601494" cy="664806"/>
          </a:xfrm>
          <a:prstGeom prst="round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2800" b="1" dirty="0">
                <a:effectLst>
                  <a:outerShdw blurRad="38100" dist="38100" dir="2700000" algn="tl">
                    <a:srgbClr val="C0C0C0"/>
                  </a:outerShdw>
                </a:effectLst>
                <a:latin typeface="+mn-ea"/>
              </a:rPr>
              <a:t>完整算法</a:t>
            </a:r>
            <a:endParaRPr lang="en-US" sz="2800" b="1" dirty="0">
              <a:effectLst>
                <a:outerShdw blurRad="38100" dist="38100" dir="2700000" algn="tl">
                  <a:srgbClr val="C0C0C0"/>
                </a:outerShdw>
              </a:effectLst>
              <a:latin typeface="+mn-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3332" y="192956"/>
            <a:ext cx="4909529" cy="584775"/>
          </a:xfrm>
          <a:prstGeom prst="rect">
            <a:avLst/>
          </a:prstGeom>
        </p:spPr>
        <p:txBody>
          <a:bodyPr wrap="square">
            <a:spAutoFit/>
          </a:bodyPr>
          <a:lstStyle/>
          <a:p>
            <a:r>
              <a:rPr lang="en-US" altLang="zh-CN" sz="3200" b="1" dirty="0">
                <a:solidFill>
                  <a:srgbClr val="0066CC"/>
                </a:solidFill>
                <a:latin typeface="黑体" panose="02010609060101010101" pitchFamily="49" charset="-122"/>
                <a:ea typeface="黑体" panose="02010609060101010101" pitchFamily="49" charset="-122"/>
              </a:rPr>
              <a:t>1 </a:t>
            </a:r>
            <a:r>
              <a:rPr lang="zh-CN" altLang="en-US" sz="3200" b="1" dirty="0">
                <a:solidFill>
                  <a:srgbClr val="0066CC"/>
                </a:solidFill>
                <a:latin typeface="黑体" panose="02010609060101010101" pitchFamily="49" charset="-122"/>
                <a:ea typeface="黑体" panose="02010609060101010101" pitchFamily="49" charset="-122"/>
              </a:rPr>
              <a:t>选题背景和研究意义</a:t>
            </a:r>
            <a:endParaRPr lang="zh-CN" altLang="en-US" sz="3200" dirty="0"/>
          </a:p>
        </p:txBody>
      </p:sp>
      <p:pic>
        <p:nvPicPr>
          <p:cNvPr id="2" name="图片 1"/>
          <p:cNvPicPr>
            <a:picLocks noChangeAspect="1"/>
          </p:cNvPicPr>
          <p:nvPr/>
        </p:nvPicPr>
        <p:blipFill>
          <a:blip r:embed="rId3"/>
          <a:stretch>
            <a:fillRect/>
          </a:stretch>
        </p:blipFill>
        <p:spPr>
          <a:xfrm>
            <a:off x="1665513" y="1358832"/>
            <a:ext cx="5470072" cy="4519833"/>
          </a:xfrm>
          <a:prstGeom prst="rect">
            <a:avLst/>
          </a:prstGeom>
        </p:spPr>
      </p:pic>
      <p:sp>
        <p:nvSpPr>
          <p:cNvPr id="4" name="文本框 3"/>
          <p:cNvSpPr txBox="1"/>
          <p:nvPr/>
        </p:nvSpPr>
        <p:spPr>
          <a:xfrm>
            <a:off x="1511057" y="4854070"/>
            <a:ext cx="1048685" cy="523220"/>
          </a:xfrm>
          <a:prstGeom prst="rect">
            <a:avLst/>
          </a:prstGeom>
          <a:noFill/>
        </p:spPr>
        <p:txBody>
          <a:bodyPr wrap="none" rtlCol="0">
            <a:spAutoFit/>
          </a:bodyPr>
          <a:lstStyle/>
          <a:p>
            <a:r>
              <a:rPr lang="zh-CN" altLang="en-US" sz="2800" b="1" dirty="0" smtClean="0"/>
              <a:t>源点</a:t>
            </a:r>
            <a:r>
              <a:rPr lang="en-US" altLang="zh-CN" sz="2800" b="1" dirty="0"/>
              <a:t>s</a:t>
            </a:r>
            <a:endParaRPr lang="en-GB" sz="2800" b="1" dirty="0"/>
          </a:p>
        </p:txBody>
      </p:sp>
      <p:sp>
        <p:nvSpPr>
          <p:cNvPr id="6" name="文本框 5"/>
          <p:cNvSpPr txBox="1"/>
          <p:nvPr/>
        </p:nvSpPr>
        <p:spPr>
          <a:xfrm>
            <a:off x="6697004" y="4426857"/>
            <a:ext cx="1459054" cy="523220"/>
          </a:xfrm>
          <a:prstGeom prst="rect">
            <a:avLst/>
          </a:prstGeom>
          <a:noFill/>
        </p:spPr>
        <p:txBody>
          <a:bodyPr wrap="none" rtlCol="0">
            <a:spAutoFit/>
          </a:bodyPr>
          <a:lstStyle/>
          <a:p>
            <a:r>
              <a:rPr lang="zh-CN" altLang="en-US" sz="2800" b="1" dirty="0"/>
              <a:t>目的</a:t>
            </a:r>
            <a:r>
              <a:rPr lang="zh-CN" altLang="en-US" sz="2800" b="1" dirty="0" smtClean="0"/>
              <a:t>点</a:t>
            </a:r>
            <a:r>
              <a:rPr lang="en-US" altLang="zh-CN" sz="2800" b="1" dirty="0"/>
              <a:t>d</a:t>
            </a:r>
            <a:endParaRPr lang="en-GB" sz="2800" b="1" dirty="0"/>
          </a:p>
        </p:txBody>
      </p:sp>
      <p:sp>
        <p:nvSpPr>
          <p:cNvPr id="15" name="圆角矩形 14"/>
          <p:cNvSpPr/>
          <p:nvPr/>
        </p:nvSpPr>
        <p:spPr>
          <a:xfrm>
            <a:off x="183332" y="893004"/>
            <a:ext cx="1767928" cy="465828"/>
          </a:xfrm>
          <a:prstGeom prst="round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2000" dirty="0" smtClean="0"/>
              <a:t>SDN</a:t>
            </a:r>
            <a:r>
              <a:rPr lang="zh-CN" altLang="en-US" sz="2000" dirty="0" smtClean="0"/>
              <a:t>架构</a:t>
            </a:r>
            <a:endParaRPr lang="en-GB" sz="2000" dirty="0"/>
          </a:p>
        </p:txBody>
      </p:sp>
      <p:cxnSp>
        <p:nvCxnSpPr>
          <p:cNvPr id="8" name="肘形连接符 7"/>
          <p:cNvCxnSpPr/>
          <p:nvPr/>
        </p:nvCxnSpPr>
        <p:spPr>
          <a:xfrm flipV="1">
            <a:off x="2559742" y="4207571"/>
            <a:ext cx="3403155" cy="543502"/>
          </a:xfrm>
          <a:prstGeom prst="curvedConnector3">
            <a:avLst>
              <a:gd name="adj1" fmla="val 28675"/>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任意多边形 29"/>
          <p:cNvSpPr/>
          <p:nvPr/>
        </p:nvSpPr>
        <p:spPr>
          <a:xfrm>
            <a:off x="2583543" y="4441371"/>
            <a:ext cx="3831771" cy="1082681"/>
          </a:xfrm>
          <a:custGeom>
            <a:avLst/>
            <a:gdLst>
              <a:gd name="connsiteX0" fmla="*/ 0 w 3831771"/>
              <a:gd name="connsiteY0" fmla="*/ 391886 h 1082681"/>
              <a:gd name="connsiteX1" fmla="*/ 1770743 w 3831771"/>
              <a:gd name="connsiteY1" fmla="*/ 1074058 h 1082681"/>
              <a:gd name="connsiteX2" fmla="*/ 2946400 w 3831771"/>
              <a:gd name="connsiteY2" fmla="*/ 725715 h 1082681"/>
              <a:gd name="connsiteX3" fmla="*/ 3831771 w 3831771"/>
              <a:gd name="connsiteY3" fmla="*/ 0 h 1082681"/>
            </a:gdLst>
            <a:ahLst/>
            <a:cxnLst>
              <a:cxn ang="0">
                <a:pos x="connsiteX0" y="connsiteY0"/>
              </a:cxn>
              <a:cxn ang="0">
                <a:pos x="connsiteX1" y="connsiteY1"/>
              </a:cxn>
              <a:cxn ang="0">
                <a:pos x="connsiteX2" y="connsiteY2"/>
              </a:cxn>
              <a:cxn ang="0">
                <a:pos x="connsiteX3" y="connsiteY3"/>
              </a:cxn>
            </a:cxnLst>
            <a:rect l="l" t="t" r="r" b="b"/>
            <a:pathLst>
              <a:path w="3831771" h="1082681">
                <a:moveTo>
                  <a:pt x="0" y="391886"/>
                </a:moveTo>
                <a:cubicBezTo>
                  <a:pt x="639838" y="705153"/>
                  <a:pt x="1279676" y="1018420"/>
                  <a:pt x="1770743" y="1074058"/>
                </a:cubicBezTo>
                <a:cubicBezTo>
                  <a:pt x="2261810" y="1129696"/>
                  <a:pt x="2602895" y="904725"/>
                  <a:pt x="2946400" y="725715"/>
                </a:cubicBezTo>
                <a:cubicBezTo>
                  <a:pt x="3289905" y="546705"/>
                  <a:pt x="3560838" y="273352"/>
                  <a:pt x="3831771" y="0"/>
                </a:cubicBezTo>
              </a:path>
            </a:pathLst>
          </a:custGeom>
          <a:noFill/>
          <a:ln w="762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1" name="乘号 30"/>
          <p:cNvSpPr/>
          <p:nvPr/>
        </p:nvSpPr>
        <p:spPr>
          <a:xfrm>
            <a:off x="3193143" y="3512457"/>
            <a:ext cx="914400" cy="914400"/>
          </a:xfrm>
          <a:prstGeom prst="mathMultiply">
            <a:avLst/>
          </a:prstGeom>
          <a:solidFill>
            <a:srgbClr val="FF0000"/>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2" name="文本框 31"/>
          <p:cNvSpPr txBox="1"/>
          <p:nvPr/>
        </p:nvSpPr>
        <p:spPr>
          <a:xfrm>
            <a:off x="4009877" y="5863413"/>
            <a:ext cx="3057247" cy="584775"/>
          </a:xfrm>
          <a:prstGeom prst="rect">
            <a:avLst/>
          </a:prstGeom>
          <a:noFill/>
        </p:spPr>
        <p:txBody>
          <a:bodyPr wrap="none" rtlCol="0">
            <a:spAutoFit/>
          </a:bodyPr>
          <a:lstStyle/>
          <a:p>
            <a:r>
              <a:rPr lang="zh-CN" altLang="en-US" sz="3200" b="1" dirty="0" smtClean="0"/>
              <a:t>不相交路径</a:t>
            </a:r>
            <a:r>
              <a:rPr lang="zh-CN" altLang="en-US" sz="3200" b="1" dirty="0"/>
              <a:t>问题</a:t>
            </a:r>
            <a:endParaRPr lang="en-GB" sz="3200" b="1" dirty="0"/>
          </a:p>
        </p:txBody>
      </p:sp>
      <p:sp>
        <p:nvSpPr>
          <p:cNvPr id="33" name="直角上箭头 32"/>
          <p:cNvSpPr/>
          <p:nvPr/>
        </p:nvSpPr>
        <p:spPr>
          <a:xfrm rot="5400000">
            <a:off x="2871514" y="5588301"/>
            <a:ext cx="850392" cy="731520"/>
          </a:xfrm>
          <a:prstGeom prst="bentUpArrow">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8"/>
                                        </p:tgtEl>
                                      </p:cBhvr>
                                    </p:animEffect>
                                    <p:set>
                                      <p:cBhvr>
                                        <p:cTn id="25" dur="1" fill="hold">
                                          <p:stCondLst>
                                            <p:cond delay="499"/>
                                          </p:stCondLst>
                                        </p:cTn>
                                        <p:tgtEl>
                                          <p:spTgt spid="8"/>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2"/>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30" grpId="0" animBg="1"/>
      <p:bldP spid="31" grpId="0" animBg="1"/>
      <p:bldP spid="32" grpId="0"/>
      <p:bldP spid="3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p:cNvPicPr>
            <a:picLocks noChangeAspect="1"/>
          </p:cNvPicPr>
          <p:nvPr/>
        </p:nvPicPr>
        <p:blipFill>
          <a:blip r:embed="rId3"/>
          <a:stretch>
            <a:fillRect/>
          </a:stretch>
        </p:blipFill>
        <p:spPr>
          <a:xfrm>
            <a:off x="685627" y="777731"/>
            <a:ext cx="5903705" cy="5478778"/>
          </a:xfrm>
          <a:prstGeom prst="rect">
            <a:avLst/>
          </a:prstGeom>
        </p:spPr>
      </p:pic>
      <p:pic>
        <p:nvPicPr>
          <p:cNvPr id="20" name="图片 19"/>
          <p:cNvPicPr>
            <a:picLocks noChangeAspect="1"/>
          </p:cNvPicPr>
          <p:nvPr/>
        </p:nvPicPr>
        <p:blipFill>
          <a:blip r:embed="rId4"/>
          <a:stretch>
            <a:fillRect/>
          </a:stretch>
        </p:blipFill>
        <p:spPr>
          <a:xfrm>
            <a:off x="597622" y="777731"/>
            <a:ext cx="6079714" cy="5642119"/>
          </a:xfrm>
          <a:prstGeom prst="rect">
            <a:avLst/>
          </a:prstGeom>
        </p:spPr>
      </p:pic>
      <p:sp>
        <p:nvSpPr>
          <p:cNvPr id="3" name="矩形 2"/>
          <p:cNvSpPr/>
          <p:nvPr/>
        </p:nvSpPr>
        <p:spPr>
          <a:xfrm>
            <a:off x="183332" y="192956"/>
            <a:ext cx="4909529" cy="584775"/>
          </a:xfrm>
          <a:prstGeom prst="rect">
            <a:avLst/>
          </a:prstGeom>
        </p:spPr>
        <p:txBody>
          <a:bodyPr wrap="square">
            <a:spAutoFit/>
          </a:bodyPr>
          <a:lstStyle/>
          <a:p>
            <a:r>
              <a:rPr lang="en-US" altLang="zh-CN" sz="3200" b="1" dirty="0">
                <a:solidFill>
                  <a:srgbClr val="0066CC"/>
                </a:solidFill>
                <a:latin typeface="黑体" panose="02010609060101010101" pitchFamily="49" charset="-122"/>
                <a:ea typeface="黑体" panose="02010609060101010101" pitchFamily="49" charset="-122"/>
              </a:rPr>
              <a:t>1 </a:t>
            </a:r>
            <a:r>
              <a:rPr lang="zh-CN" altLang="en-US" sz="3200" b="1" dirty="0">
                <a:solidFill>
                  <a:srgbClr val="0066CC"/>
                </a:solidFill>
                <a:latin typeface="黑体" panose="02010609060101010101" pitchFamily="49" charset="-122"/>
                <a:ea typeface="黑体" panose="02010609060101010101" pitchFamily="49" charset="-122"/>
              </a:rPr>
              <a:t>选题背景和研究意义</a:t>
            </a:r>
            <a:endParaRPr lang="zh-CN" altLang="en-US" sz="3200" dirty="0"/>
          </a:p>
        </p:txBody>
      </p:sp>
      <p:sp>
        <p:nvSpPr>
          <p:cNvPr id="8" name="圆角矩形 7"/>
          <p:cNvSpPr/>
          <p:nvPr/>
        </p:nvSpPr>
        <p:spPr>
          <a:xfrm>
            <a:off x="71037" y="893004"/>
            <a:ext cx="2688206" cy="465828"/>
          </a:xfrm>
          <a:prstGeom prst="round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2000" dirty="0" smtClean="0"/>
              <a:t>网络功能虚拟化</a:t>
            </a:r>
            <a:r>
              <a:rPr lang="en-US" altLang="zh-CN" sz="2000" dirty="0" smtClean="0"/>
              <a:t>NFV</a:t>
            </a:r>
            <a:endParaRPr lang="en-GB" sz="2000" dirty="0"/>
          </a:p>
        </p:txBody>
      </p:sp>
      <p:sp>
        <p:nvSpPr>
          <p:cNvPr id="11" name="乘号 10"/>
          <p:cNvSpPr/>
          <p:nvPr/>
        </p:nvSpPr>
        <p:spPr>
          <a:xfrm>
            <a:off x="1184696" y="4871390"/>
            <a:ext cx="914400" cy="914400"/>
          </a:xfrm>
          <a:prstGeom prst="mathMultiply">
            <a:avLst/>
          </a:prstGeom>
          <a:solidFill>
            <a:srgbClr val="FF0000"/>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13" name="直接箭头连接符 12"/>
          <p:cNvCxnSpPr/>
          <p:nvPr/>
        </p:nvCxnSpPr>
        <p:spPr>
          <a:xfrm>
            <a:off x="1849041" y="3793207"/>
            <a:ext cx="931043" cy="191091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5853296" y="4149663"/>
            <a:ext cx="3281668" cy="400110"/>
          </a:xfrm>
          <a:prstGeom prst="rect">
            <a:avLst/>
          </a:prstGeom>
          <a:noFill/>
        </p:spPr>
        <p:txBody>
          <a:bodyPr wrap="none" rtlCol="0">
            <a:spAutoFit/>
          </a:bodyPr>
          <a:lstStyle/>
          <a:p>
            <a:r>
              <a:rPr lang="zh-CN" altLang="en-US" sz="2000" b="1" dirty="0" smtClean="0"/>
              <a:t>可生存性虚拟网路嵌入问题</a:t>
            </a:r>
            <a:endParaRPr lang="en-GB" sz="2000" b="1" dirty="0"/>
          </a:p>
        </p:txBody>
      </p:sp>
      <p:sp>
        <p:nvSpPr>
          <p:cNvPr id="21" name="直角上箭头 20"/>
          <p:cNvSpPr/>
          <p:nvPr/>
        </p:nvSpPr>
        <p:spPr>
          <a:xfrm>
            <a:off x="7088401" y="4673270"/>
            <a:ext cx="1167495" cy="1112520"/>
          </a:xfrm>
          <a:prstGeom prst="bentUpArrow">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1943250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19"/>
                                        </p:tgtEl>
                                      </p:cBhvr>
                                    </p:animEffect>
                                    <p:set>
                                      <p:cBhvr>
                                        <p:cTn id="11" dur="1" fill="hold">
                                          <p:stCondLst>
                                            <p:cond delay="499"/>
                                          </p:stCondLst>
                                        </p:cTn>
                                        <p:tgtEl>
                                          <p:spTgt spid="19"/>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7" grpId="0"/>
      <p:bldP spid="2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3332" y="192956"/>
            <a:ext cx="4909529" cy="584775"/>
          </a:xfrm>
          <a:prstGeom prst="rect">
            <a:avLst/>
          </a:prstGeom>
        </p:spPr>
        <p:txBody>
          <a:bodyPr wrap="square">
            <a:spAutoFit/>
          </a:bodyPr>
          <a:lstStyle/>
          <a:p>
            <a:r>
              <a:rPr lang="en-US" altLang="zh-CN" sz="3200" b="1" dirty="0">
                <a:solidFill>
                  <a:srgbClr val="0066CC"/>
                </a:solidFill>
                <a:latin typeface="黑体" panose="02010609060101010101" pitchFamily="49" charset="-122"/>
                <a:ea typeface="黑体" panose="02010609060101010101" pitchFamily="49" charset="-122"/>
              </a:rPr>
              <a:t>1 </a:t>
            </a:r>
            <a:r>
              <a:rPr lang="zh-CN" altLang="en-US" sz="3200" b="1" dirty="0">
                <a:solidFill>
                  <a:srgbClr val="0066CC"/>
                </a:solidFill>
                <a:latin typeface="黑体" panose="02010609060101010101" pitchFamily="49" charset="-122"/>
                <a:ea typeface="黑体" panose="02010609060101010101" pitchFamily="49" charset="-122"/>
              </a:rPr>
              <a:t>选题背景和研究意义</a:t>
            </a:r>
            <a:endParaRPr lang="zh-CN" altLang="en-US" sz="3200" dirty="0"/>
          </a:p>
        </p:txBody>
      </p:sp>
      <p:sp>
        <p:nvSpPr>
          <p:cNvPr id="22" name="矩形 21"/>
          <p:cNvSpPr/>
          <p:nvPr/>
        </p:nvSpPr>
        <p:spPr>
          <a:xfrm>
            <a:off x="239712" y="1008710"/>
            <a:ext cx="8664576" cy="984500"/>
          </a:xfrm>
          <a:prstGeom prst="rect">
            <a:avLst/>
          </a:prstGeom>
        </p:spPr>
        <p:txBody>
          <a:bodyPr wrap="square">
            <a:spAutoFit/>
          </a:bodyPr>
          <a:lstStyle/>
          <a:p>
            <a:pPr algn="just">
              <a:lnSpc>
                <a:spcPct val="130000"/>
              </a:lnSpc>
            </a:pPr>
            <a:r>
              <a:rPr lang="zh-CN" altLang="en-US" sz="2400" b="1" u="sng" dirty="0">
                <a:latin typeface="+mn-ea"/>
                <a:cs typeface="Times New Roman" panose="02020603050405020304" pitchFamily="18" charset="0"/>
              </a:rPr>
              <a:t>共享</a:t>
            </a:r>
            <a:r>
              <a:rPr lang="zh-CN" altLang="en-US" sz="2400" b="1" u="sng" dirty="0">
                <a:latin typeface="+mn-ea"/>
                <a:cs typeface="Times New Roman" panose="02020603050405020304" pitchFamily="18" charset="0"/>
              </a:rPr>
              <a:t>风险链路组</a:t>
            </a:r>
            <a:r>
              <a:rPr lang="en-US" altLang="zh-CN" sz="2400" b="1" u="sng" dirty="0">
                <a:latin typeface="+mn-ea"/>
                <a:cs typeface="Times New Roman" panose="02020603050405020304" pitchFamily="18" charset="0"/>
              </a:rPr>
              <a:t>(SRLG</a:t>
            </a:r>
            <a:r>
              <a:rPr lang="en-US" altLang="zh-CN" sz="2400" b="1" u="sng" dirty="0">
                <a:latin typeface="+mn-ea"/>
                <a:cs typeface="Times New Roman" panose="02020603050405020304" pitchFamily="18" charset="0"/>
              </a:rPr>
              <a:t>)</a:t>
            </a:r>
            <a:r>
              <a:rPr lang="zh-CN" altLang="en-US" sz="2400" b="1" u="sng" dirty="0">
                <a:latin typeface="+mn-ea"/>
                <a:cs typeface="Times New Roman" panose="02020603050405020304" pitchFamily="18" charset="0"/>
              </a:rPr>
              <a:t> 不相交</a:t>
            </a:r>
            <a:r>
              <a:rPr lang="zh-CN" altLang="en-US" sz="2400" b="1" u="sng" dirty="0" smtClean="0">
                <a:latin typeface="+mn-ea"/>
                <a:cs typeface="Times New Roman" panose="02020603050405020304" pitchFamily="18" charset="0"/>
              </a:rPr>
              <a:t>路径问题</a:t>
            </a:r>
            <a:r>
              <a:rPr lang="zh-CN" altLang="en-US" sz="2400" b="1" u="sng" dirty="0" smtClean="0">
                <a:latin typeface="+mn-ea"/>
                <a:cs typeface="Times New Roman" panose="02020603050405020304" pitchFamily="18" charset="0"/>
              </a:rPr>
              <a:t>研究现状</a:t>
            </a:r>
            <a:r>
              <a:rPr lang="zh-CN" altLang="en-US" sz="2400" dirty="0" smtClean="0">
                <a:latin typeface="+mn-ea"/>
                <a:cs typeface="Times New Roman" panose="02020603050405020304" pitchFamily="18" charset="0"/>
              </a:rPr>
              <a:t>： 随着</a:t>
            </a:r>
            <a:r>
              <a:rPr lang="en-US" altLang="zh-CN" sz="2400" dirty="0" smtClean="0">
                <a:latin typeface="+mn-ea"/>
                <a:cs typeface="Times New Roman" panose="02020603050405020304" pitchFamily="18" charset="0"/>
              </a:rPr>
              <a:t>SDN</a:t>
            </a:r>
            <a:r>
              <a:rPr lang="zh-CN" altLang="en-US" sz="2400" dirty="0" smtClean="0">
                <a:latin typeface="+mn-ea"/>
                <a:cs typeface="Times New Roman" panose="02020603050405020304" pitchFamily="18" charset="0"/>
              </a:rPr>
              <a:t>网络</a:t>
            </a:r>
            <a:r>
              <a:rPr lang="zh-CN" altLang="en-US" sz="2400" dirty="0" smtClean="0">
                <a:latin typeface="+mn-ea"/>
                <a:cs typeface="Times New Roman" panose="02020603050405020304" pitchFamily="18" charset="0"/>
              </a:rPr>
              <a:t>的</a:t>
            </a:r>
            <a:r>
              <a:rPr lang="zh-CN" altLang="en-US" sz="2400" dirty="0" smtClean="0">
                <a:latin typeface="+mn-ea"/>
                <a:cs typeface="Times New Roman" panose="02020603050405020304" pitchFamily="18" charset="0"/>
              </a:rPr>
              <a:t>发展</a:t>
            </a:r>
            <a:r>
              <a:rPr lang="en-US" altLang="zh-CN" sz="2400" dirty="0" smtClean="0">
                <a:latin typeface="+mn-ea"/>
                <a:cs typeface="Times New Roman" panose="02020603050405020304" pitchFamily="18" charset="0"/>
              </a:rPr>
              <a:t>,</a:t>
            </a:r>
            <a:r>
              <a:rPr lang="zh-CN" altLang="en-US" sz="2400" dirty="0" smtClean="0">
                <a:latin typeface="+mn-ea"/>
                <a:cs typeface="Times New Roman" panose="02020603050405020304" pitchFamily="18" charset="0"/>
              </a:rPr>
              <a:t>保证业务通信的</a:t>
            </a:r>
            <a:r>
              <a:rPr lang="zh-CN" altLang="en-US" sz="2400" dirty="0" smtClean="0">
                <a:latin typeface="+mn-ea"/>
                <a:cs typeface="Times New Roman" panose="02020603050405020304" pitchFamily="18" charset="0"/>
              </a:rPr>
              <a:t>不相交路径问题</a:t>
            </a:r>
            <a:r>
              <a:rPr lang="zh-CN" altLang="en-US" sz="2400" dirty="0" smtClean="0">
                <a:latin typeface="+mn-ea"/>
                <a:cs typeface="Times New Roman" panose="02020603050405020304" pitchFamily="18" charset="0"/>
              </a:rPr>
              <a:t>的</a:t>
            </a:r>
            <a:r>
              <a:rPr lang="zh-CN" altLang="en-US" sz="2400" dirty="0" smtClean="0">
                <a:latin typeface="+mn-ea"/>
                <a:cs typeface="Times New Roman" panose="02020603050405020304" pitchFamily="18" charset="0"/>
              </a:rPr>
              <a:t>已成为研究</a:t>
            </a:r>
            <a:r>
              <a:rPr lang="zh-CN" altLang="en-US" sz="2400" dirty="0" smtClean="0">
                <a:latin typeface="+mn-ea"/>
                <a:cs typeface="Times New Roman" panose="02020603050405020304" pitchFamily="18" charset="0"/>
              </a:rPr>
              <a:t>热点</a:t>
            </a:r>
            <a:r>
              <a:rPr lang="zh-CN" altLang="en-US" sz="2400" dirty="0">
                <a:latin typeface="+mn-ea"/>
                <a:cs typeface="Times New Roman" panose="02020603050405020304" pitchFamily="18" charset="0"/>
              </a:rPr>
              <a:t>。</a:t>
            </a:r>
            <a:endParaRPr lang="zh-CN" altLang="en-US" sz="2400" dirty="0">
              <a:latin typeface="+mn-ea"/>
              <a:cs typeface="Times New Roman" panose="02020603050405020304" pitchFamily="18" charset="0"/>
            </a:endParaRPr>
          </a:p>
        </p:txBody>
      </p:sp>
      <p:sp>
        <p:nvSpPr>
          <p:cNvPr id="19" name="文本框 18"/>
          <p:cNvSpPr txBox="1"/>
          <p:nvPr/>
        </p:nvSpPr>
        <p:spPr>
          <a:xfrm>
            <a:off x="811066" y="5057506"/>
            <a:ext cx="7342334" cy="1631216"/>
          </a:xfrm>
          <a:prstGeom prst="rect">
            <a:avLst/>
          </a:prstGeom>
          <a:noFill/>
        </p:spPr>
        <p:txBody>
          <a:bodyPr wrap="square" rtlCol="0">
            <a:spAutoFit/>
          </a:bodyPr>
          <a:lstStyle/>
          <a:p>
            <a:r>
              <a:rPr lang="zh-CN" altLang="en-US" sz="2400" b="1" dirty="0" smtClean="0"/>
              <a:t>非完全不相交</a:t>
            </a:r>
            <a:endParaRPr lang="en-US" altLang="zh-CN" sz="2400" b="1" dirty="0" smtClean="0"/>
          </a:p>
          <a:p>
            <a:pPr marL="457200" indent="-457200">
              <a:buFont typeface="Wingdings" panose="05000000000000000000" pitchFamily="2" charset="2"/>
              <a:buChar char="v"/>
            </a:pPr>
            <a:r>
              <a:rPr lang="en-US" altLang="zh-CN" sz="2400" dirty="0" smtClean="0"/>
              <a:t>MSDP with ACO: </a:t>
            </a:r>
            <a:r>
              <a:rPr lang="zh-CN" altLang="en-US" sz="2400" dirty="0" smtClean="0"/>
              <a:t>蚁群算法实现</a:t>
            </a:r>
            <a:endParaRPr lang="en-US" altLang="zh-CN" sz="2400" dirty="0" smtClean="0"/>
          </a:p>
          <a:p>
            <a:pPr marL="457200" indent="-457200">
              <a:buFont typeface="Wingdings" panose="05000000000000000000" pitchFamily="2" charset="2"/>
              <a:buChar char="v"/>
            </a:pPr>
            <a:r>
              <a:rPr lang="en-US" altLang="zh-CN" sz="2400" dirty="0" err="1" smtClean="0"/>
              <a:t>MdTA,MdIMSH</a:t>
            </a:r>
            <a:r>
              <a:rPr lang="en-US" altLang="zh-CN" sz="2400" b="1" dirty="0" smtClean="0"/>
              <a:t>:</a:t>
            </a:r>
            <a:r>
              <a:rPr lang="zh-CN" altLang="en-US" sz="2400" dirty="0" smtClean="0"/>
              <a:t>由完全不相交算法改进</a:t>
            </a:r>
            <a:endParaRPr lang="en-US" altLang="zh-CN" sz="2400" dirty="0" smtClean="0"/>
          </a:p>
          <a:p>
            <a:pPr marL="457200" indent="-457200">
              <a:buFont typeface="Wingdings" panose="05000000000000000000" pitchFamily="2" charset="2"/>
              <a:buChar char="v"/>
            </a:pPr>
            <a:endParaRPr lang="en-GB" sz="2400" dirty="0"/>
          </a:p>
        </p:txBody>
      </p:sp>
      <p:sp>
        <p:nvSpPr>
          <p:cNvPr id="29" name="文本框 28"/>
          <p:cNvSpPr txBox="1"/>
          <p:nvPr/>
        </p:nvSpPr>
        <p:spPr>
          <a:xfrm>
            <a:off x="811066" y="2178836"/>
            <a:ext cx="6017994" cy="3293209"/>
          </a:xfrm>
          <a:prstGeom prst="rect">
            <a:avLst/>
          </a:prstGeom>
          <a:noFill/>
        </p:spPr>
        <p:txBody>
          <a:bodyPr wrap="none" rtlCol="0">
            <a:spAutoFit/>
          </a:bodyPr>
          <a:lstStyle/>
          <a:p>
            <a:r>
              <a:rPr lang="zh-CN" altLang="en-US" sz="2400" b="1" dirty="0" smtClean="0"/>
              <a:t>完全不相交</a:t>
            </a:r>
            <a:endParaRPr lang="en-GB" sz="2400" b="1" dirty="0"/>
          </a:p>
          <a:p>
            <a:pPr marL="457200" indent="-457200">
              <a:buFont typeface="Wingdings" panose="05000000000000000000" pitchFamily="2" charset="2"/>
              <a:buChar char="v"/>
            </a:pPr>
            <a:r>
              <a:rPr lang="en-US" altLang="zh-CN" sz="2400" dirty="0" smtClean="0"/>
              <a:t>ILP</a:t>
            </a:r>
            <a:r>
              <a:rPr lang="zh-CN" altLang="en-US" sz="2400" dirty="0" smtClean="0"/>
              <a:t>：</a:t>
            </a:r>
            <a:r>
              <a:rPr lang="zh-CN" altLang="en-US" sz="2400" dirty="0"/>
              <a:t>不</a:t>
            </a:r>
            <a:r>
              <a:rPr lang="zh-CN" altLang="en-US" sz="2400" dirty="0" smtClean="0"/>
              <a:t>适合大规模网络</a:t>
            </a:r>
            <a:endParaRPr lang="en-US" altLang="zh-CN" sz="2400" dirty="0"/>
          </a:p>
          <a:p>
            <a:pPr marL="457200" indent="-457200">
              <a:buFont typeface="Wingdings" panose="05000000000000000000" pitchFamily="2" charset="2"/>
              <a:buChar char="v"/>
            </a:pPr>
            <a:r>
              <a:rPr lang="en-US" sz="2400" dirty="0" smtClean="0"/>
              <a:t>KSP</a:t>
            </a:r>
            <a:r>
              <a:rPr lang="zh-CN" altLang="en-US" sz="2400" dirty="0" smtClean="0"/>
              <a:t>：会陷入一直递归的过程</a:t>
            </a:r>
            <a:endParaRPr lang="en-US" sz="2400" dirty="0"/>
          </a:p>
          <a:p>
            <a:pPr marL="457200" indent="-457200">
              <a:buFont typeface="Wingdings" panose="05000000000000000000" pitchFamily="2" charset="2"/>
              <a:buChar char="v"/>
            </a:pPr>
            <a:r>
              <a:rPr lang="en-US" sz="2400" dirty="0" err="1" smtClean="0"/>
              <a:t>CoSE</a:t>
            </a:r>
            <a:r>
              <a:rPr lang="zh-CN" altLang="en-US" sz="2400" dirty="0" smtClean="0"/>
              <a:t>：子问题的数量过多</a:t>
            </a:r>
            <a:endParaRPr lang="en-US" altLang="zh-CN" sz="2400" dirty="0" smtClean="0"/>
          </a:p>
          <a:p>
            <a:pPr marL="457200" indent="-457200">
              <a:buFont typeface="Wingdings" panose="05000000000000000000" pitchFamily="2" charset="2"/>
              <a:buChar char="v"/>
            </a:pPr>
            <a:r>
              <a:rPr lang="en-US" altLang="zh-CN" sz="2400" dirty="0"/>
              <a:t>TA</a:t>
            </a:r>
            <a:r>
              <a:rPr lang="zh-CN" altLang="en-US" sz="2400" dirty="0" smtClean="0"/>
              <a:t>：得到的解可能非最优解</a:t>
            </a:r>
            <a:endParaRPr lang="en-US" altLang="zh-CN" sz="2400" dirty="0" smtClean="0"/>
          </a:p>
          <a:p>
            <a:pPr marL="457200" indent="-457200">
              <a:buFont typeface="Wingdings" panose="05000000000000000000" pitchFamily="2" charset="2"/>
              <a:buChar char="v"/>
            </a:pPr>
            <a:r>
              <a:rPr lang="en-US" altLang="zh-CN" sz="2400" dirty="0" smtClean="0"/>
              <a:t>STAR:</a:t>
            </a:r>
            <a:r>
              <a:rPr lang="zh-CN" altLang="en-US" sz="2400" dirty="0"/>
              <a:t>只适合只有星型</a:t>
            </a:r>
            <a:r>
              <a:rPr lang="en-US" altLang="zh-CN" sz="2400" dirty="0"/>
              <a:t>SRLG</a:t>
            </a:r>
            <a:r>
              <a:rPr lang="zh-CN" altLang="en-US" sz="2400" dirty="0" smtClean="0"/>
              <a:t>情形</a:t>
            </a:r>
            <a:endParaRPr lang="en-US" altLang="zh-CN" sz="2400" dirty="0" smtClean="0"/>
          </a:p>
          <a:p>
            <a:pPr marL="457200" indent="-457200">
              <a:buFont typeface="Wingdings" panose="05000000000000000000" pitchFamily="2" charset="2"/>
              <a:buChar char="v"/>
            </a:pPr>
            <a:r>
              <a:rPr lang="en-US" sz="2400" dirty="0" smtClean="0"/>
              <a:t>IMSH:</a:t>
            </a:r>
            <a:r>
              <a:rPr lang="zh-CN" altLang="en-US" sz="2400" dirty="0"/>
              <a:t>求得的是不相交路径权重和最小化</a:t>
            </a:r>
            <a:endParaRPr lang="en-US" altLang="zh-CN" sz="2400" dirty="0"/>
          </a:p>
          <a:p>
            <a:pPr marL="457200" indent="-457200">
              <a:buFont typeface="Wingdings" panose="05000000000000000000" pitchFamily="2" charset="2"/>
              <a:buChar char="v"/>
            </a:pPr>
            <a:endParaRPr lang="en-US" sz="2400" dirty="0"/>
          </a:p>
          <a:p>
            <a:endParaRPr lang="en-GB" sz="1600" dirty="0"/>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3332" y="192956"/>
            <a:ext cx="4909529" cy="584775"/>
          </a:xfrm>
          <a:prstGeom prst="rect">
            <a:avLst/>
          </a:prstGeom>
        </p:spPr>
        <p:txBody>
          <a:bodyPr wrap="square">
            <a:spAutoFit/>
          </a:bodyPr>
          <a:lstStyle/>
          <a:p>
            <a:r>
              <a:rPr lang="en-US" altLang="zh-CN" sz="3200" b="1" dirty="0">
                <a:solidFill>
                  <a:srgbClr val="0066CC"/>
                </a:solidFill>
                <a:latin typeface="黑体" panose="02010609060101010101" pitchFamily="49" charset="-122"/>
                <a:ea typeface="黑体" panose="02010609060101010101" pitchFamily="49" charset="-122"/>
              </a:rPr>
              <a:t>1 </a:t>
            </a:r>
            <a:r>
              <a:rPr lang="zh-CN" altLang="en-US" sz="3200" b="1" dirty="0">
                <a:solidFill>
                  <a:srgbClr val="0066CC"/>
                </a:solidFill>
                <a:latin typeface="黑体" panose="02010609060101010101" pitchFamily="49" charset="-122"/>
                <a:ea typeface="黑体" panose="02010609060101010101" pitchFamily="49" charset="-122"/>
              </a:rPr>
              <a:t>选题背景和研究意义</a:t>
            </a:r>
            <a:endParaRPr lang="zh-CN" altLang="en-US" sz="3200" dirty="0"/>
          </a:p>
        </p:txBody>
      </p:sp>
      <p:sp>
        <p:nvSpPr>
          <p:cNvPr id="22" name="矩形 21"/>
          <p:cNvSpPr/>
          <p:nvPr/>
        </p:nvSpPr>
        <p:spPr>
          <a:xfrm>
            <a:off x="239712" y="1008710"/>
            <a:ext cx="8664576" cy="1464632"/>
          </a:xfrm>
          <a:prstGeom prst="rect">
            <a:avLst/>
          </a:prstGeom>
        </p:spPr>
        <p:txBody>
          <a:bodyPr wrap="square">
            <a:spAutoFit/>
          </a:bodyPr>
          <a:lstStyle/>
          <a:p>
            <a:pPr algn="just">
              <a:lnSpc>
                <a:spcPct val="130000"/>
              </a:lnSpc>
            </a:pPr>
            <a:r>
              <a:rPr lang="zh-CN" altLang="en-US" sz="2400" b="1" u="sng" dirty="0" smtClean="0">
                <a:latin typeface="+mn-ea"/>
                <a:cs typeface="Times New Roman" panose="02020603050405020304" pitchFamily="18" charset="0"/>
              </a:rPr>
              <a:t>单物理节点故障可生存性虚拟嵌入问题</a:t>
            </a:r>
            <a:r>
              <a:rPr lang="zh-CN" altLang="en-US" sz="2400" b="1" u="sng" dirty="0" smtClean="0">
                <a:latin typeface="+mn-ea"/>
                <a:cs typeface="Times New Roman" panose="02020603050405020304" pitchFamily="18" charset="0"/>
              </a:rPr>
              <a:t>研究现状</a:t>
            </a:r>
            <a:r>
              <a:rPr lang="zh-CN" altLang="en-US" sz="2400" dirty="0" smtClean="0">
                <a:latin typeface="+mn-ea"/>
                <a:cs typeface="Times New Roman" panose="02020603050405020304" pitchFamily="18" charset="0"/>
              </a:rPr>
              <a:t>： 随着网络功能虚拟化</a:t>
            </a:r>
            <a:r>
              <a:rPr lang="zh-CN" altLang="en-US" sz="2400" dirty="0" smtClean="0">
                <a:latin typeface="+mn-ea"/>
                <a:cs typeface="Times New Roman" panose="02020603050405020304" pitchFamily="18" charset="0"/>
              </a:rPr>
              <a:t>的</a:t>
            </a:r>
            <a:r>
              <a:rPr lang="zh-CN" altLang="en-US" sz="2400" dirty="0" smtClean="0">
                <a:latin typeface="+mn-ea"/>
                <a:cs typeface="Times New Roman" panose="02020603050405020304" pitchFamily="18" charset="0"/>
              </a:rPr>
              <a:t>发展</a:t>
            </a:r>
            <a:r>
              <a:rPr lang="en-US" altLang="zh-CN" sz="2400" dirty="0" smtClean="0">
                <a:latin typeface="+mn-ea"/>
                <a:cs typeface="Times New Roman" panose="02020603050405020304" pitchFamily="18" charset="0"/>
              </a:rPr>
              <a:t>,</a:t>
            </a:r>
            <a:r>
              <a:rPr lang="en-US" altLang="zh-CN" sz="2400" dirty="0" smtClean="0">
                <a:latin typeface="+mn-ea"/>
                <a:cs typeface="Times New Roman" panose="02020603050405020304" pitchFamily="18" charset="0"/>
              </a:rPr>
              <a:t> </a:t>
            </a:r>
            <a:r>
              <a:rPr lang="zh-CN" altLang="en-US" sz="2400" dirty="0" smtClean="0">
                <a:latin typeface="+mn-ea"/>
                <a:cs typeface="Times New Roman" panose="02020603050405020304" pitchFamily="18" charset="0"/>
              </a:rPr>
              <a:t>网络故障的不可避免性，可生存性虚拟网络嵌入问题</a:t>
            </a:r>
            <a:r>
              <a:rPr lang="zh-CN" altLang="en-US" sz="2400" dirty="0" smtClean="0">
                <a:latin typeface="+mn-ea"/>
                <a:cs typeface="Times New Roman" panose="02020603050405020304" pitchFamily="18" charset="0"/>
              </a:rPr>
              <a:t>已</a:t>
            </a:r>
            <a:r>
              <a:rPr lang="zh-CN" altLang="en-US" sz="2400" dirty="0" smtClean="0">
                <a:latin typeface="+mn-ea"/>
                <a:cs typeface="Times New Roman" panose="02020603050405020304" pitchFamily="18" charset="0"/>
              </a:rPr>
              <a:t>成为研究</a:t>
            </a:r>
            <a:r>
              <a:rPr lang="zh-CN" altLang="en-US" sz="2400" dirty="0" smtClean="0">
                <a:latin typeface="+mn-ea"/>
                <a:cs typeface="Times New Roman" panose="02020603050405020304" pitchFamily="18" charset="0"/>
              </a:rPr>
              <a:t>热点</a:t>
            </a:r>
            <a:r>
              <a:rPr lang="zh-CN" altLang="en-US" sz="2400" dirty="0">
                <a:latin typeface="+mn-ea"/>
                <a:cs typeface="Times New Roman" panose="02020603050405020304" pitchFamily="18" charset="0"/>
              </a:rPr>
              <a:t>。</a:t>
            </a:r>
            <a:endParaRPr lang="zh-CN" altLang="en-US" sz="2400" dirty="0">
              <a:latin typeface="+mn-ea"/>
              <a:cs typeface="Times New Roman" panose="02020603050405020304" pitchFamily="18" charset="0"/>
            </a:endParaRPr>
          </a:p>
        </p:txBody>
      </p:sp>
      <p:sp>
        <p:nvSpPr>
          <p:cNvPr id="3" name="文本框 2"/>
          <p:cNvSpPr txBox="1"/>
          <p:nvPr/>
        </p:nvSpPr>
        <p:spPr>
          <a:xfrm>
            <a:off x="392112" y="2704321"/>
            <a:ext cx="8263801" cy="1846659"/>
          </a:xfrm>
          <a:prstGeom prst="rect">
            <a:avLst/>
          </a:prstGeom>
          <a:noFill/>
        </p:spPr>
        <p:txBody>
          <a:bodyPr wrap="none" rtlCol="0">
            <a:spAutoFit/>
          </a:bodyPr>
          <a:lstStyle/>
          <a:p>
            <a:r>
              <a:rPr lang="zh-CN" altLang="en-US" sz="2400" b="1" dirty="0" smtClean="0"/>
              <a:t>线性规划类</a:t>
            </a:r>
            <a:endParaRPr lang="en-US" altLang="zh-CN" sz="2400" b="1" dirty="0" smtClean="0"/>
          </a:p>
          <a:p>
            <a:r>
              <a:rPr lang="en-US" dirty="0"/>
              <a:t>Survivable virtual </a:t>
            </a:r>
            <a:r>
              <a:rPr lang="en-US" dirty="0" smtClean="0"/>
              <a:t>network embedding </a:t>
            </a:r>
            <a:r>
              <a:rPr lang="zh-CN" altLang="en-US" dirty="0" smtClean="0"/>
              <a:t>等等</a:t>
            </a:r>
            <a:endParaRPr lang="en-US" altLang="zh-CN" dirty="0" smtClean="0"/>
          </a:p>
          <a:p>
            <a:r>
              <a:rPr lang="zh-CN" altLang="en-US" dirty="0" smtClean="0"/>
              <a:t>给出问题的线性规划方程，对方程某些限制条件优化，运筹学角度的求解方法</a:t>
            </a:r>
            <a:endParaRPr lang="en-US" dirty="0" smtClean="0"/>
          </a:p>
          <a:p>
            <a:endParaRPr lang="en-US" dirty="0"/>
          </a:p>
          <a:p>
            <a:endParaRPr lang="en-US" dirty="0"/>
          </a:p>
          <a:p>
            <a:endParaRPr lang="en-US" dirty="0" smtClean="0"/>
          </a:p>
        </p:txBody>
      </p:sp>
      <p:sp>
        <p:nvSpPr>
          <p:cNvPr id="4" name="文本框 3"/>
          <p:cNvSpPr txBox="1"/>
          <p:nvPr/>
        </p:nvSpPr>
        <p:spPr>
          <a:xfrm>
            <a:off x="392112" y="3950963"/>
            <a:ext cx="8751888" cy="2092881"/>
          </a:xfrm>
          <a:prstGeom prst="rect">
            <a:avLst/>
          </a:prstGeom>
          <a:noFill/>
        </p:spPr>
        <p:txBody>
          <a:bodyPr wrap="square" rtlCol="0">
            <a:spAutoFit/>
          </a:bodyPr>
          <a:lstStyle/>
          <a:p>
            <a:r>
              <a:rPr lang="zh-CN" altLang="en-US" sz="2400" b="1" dirty="0"/>
              <a:t>非线性规划类</a:t>
            </a:r>
            <a:endParaRPr lang="en-GB" sz="2400" b="1" dirty="0"/>
          </a:p>
          <a:p>
            <a:r>
              <a:rPr lang="en-GB" sz="2000" dirty="0"/>
              <a:t>Designing and </a:t>
            </a:r>
            <a:r>
              <a:rPr lang="en-GB" sz="2000" dirty="0" smtClean="0"/>
              <a:t>embedding reliable virtual infrastructures</a:t>
            </a:r>
            <a:r>
              <a:rPr lang="zh-CN" altLang="en-US" sz="2000" dirty="0" smtClean="0"/>
              <a:t>（</a:t>
            </a:r>
            <a:r>
              <a:rPr lang="en-US" altLang="zh-CN" sz="2000" dirty="0" err="1" smtClean="0"/>
              <a:t>sigcomm</a:t>
            </a:r>
            <a:r>
              <a:rPr lang="zh-CN" altLang="en-US" sz="2000" dirty="0" smtClean="0"/>
              <a:t>）</a:t>
            </a:r>
            <a:endParaRPr lang="en-US" altLang="zh-CN" sz="2000" dirty="0" smtClean="0"/>
          </a:p>
          <a:p>
            <a:r>
              <a:rPr lang="zh-CN" altLang="en-US" sz="2000" dirty="0" smtClean="0"/>
              <a:t>理论分析出故障都</a:t>
            </a:r>
            <a:r>
              <a:rPr lang="en-US" altLang="zh-CN" sz="2000" dirty="0" smtClean="0"/>
              <a:t>99%</a:t>
            </a:r>
            <a:r>
              <a:rPr lang="zh-CN" altLang="en-US" sz="2000" dirty="0" smtClean="0"/>
              <a:t>为单点故障，给出的算法简单</a:t>
            </a:r>
            <a:endParaRPr lang="en-US" sz="2400" dirty="0" smtClean="0"/>
          </a:p>
          <a:p>
            <a:endParaRPr lang="en-US" sz="2400" dirty="0"/>
          </a:p>
          <a:p>
            <a:r>
              <a:rPr lang="en-GB" dirty="0"/>
              <a:t>Survivable and Bandwidth-Guaranteed Embedding </a:t>
            </a:r>
            <a:r>
              <a:rPr lang="en-GB" dirty="0" smtClean="0"/>
              <a:t>of Virtual </a:t>
            </a:r>
            <a:r>
              <a:rPr lang="en-GB" dirty="0"/>
              <a:t>Clusters in Cloud Data </a:t>
            </a:r>
            <a:r>
              <a:rPr lang="en-GB" dirty="0" err="1" smtClean="0"/>
              <a:t>Centers</a:t>
            </a:r>
            <a:endParaRPr lang="en-GB" dirty="0" smtClean="0"/>
          </a:p>
          <a:p>
            <a:r>
              <a:rPr lang="zh-CN" altLang="en-US" sz="2000" dirty="0" smtClean="0"/>
              <a:t>精确算法，适应只有链路带宽约束的情形</a:t>
            </a:r>
            <a:endParaRPr lang="en-GB" sz="2000" dirty="0"/>
          </a:p>
        </p:txBody>
      </p:sp>
    </p:spTree>
    <p:extLst>
      <p:ext uri="{BB962C8B-B14F-4D97-AF65-F5344CB8AC3E}">
        <p14:creationId xmlns:p14="http://schemas.microsoft.com/office/powerpoint/2010/main" val="338744479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nvSpPr>
        <p:spPr>
          <a:xfrm>
            <a:off x="159657" y="130628"/>
            <a:ext cx="3070071" cy="584775"/>
          </a:xfrm>
          <a:prstGeom prst="rect">
            <a:avLst/>
          </a:prstGeom>
          <a:noFill/>
        </p:spPr>
        <p:txBody>
          <a:bodyPr wrap="none" rtlCol="0">
            <a:spAutoFit/>
          </a:bodyPr>
          <a:lstStyle/>
          <a:p>
            <a:r>
              <a:rPr lang="en-US" altLang="zh-CN" sz="3200" b="1" dirty="0" smtClean="0">
                <a:solidFill>
                  <a:srgbClr val="0066CC"/>
                </a:solidFill>
                <a:latin typeface="黑体" panose="02010609060101010101" pitchFamily="49" charset="-122"/>
                <a:ea typeface="黑体" panose="02010609060101010101" pitchFamily="49" charset="-122"/>
              </a:rPr>
              <a:t>2 </a:t>
            </a:r>
            <a:r>
              <a:rPr lang="zh-CN" altLang="en-US" sz="3200" b="1" dirty="0" smtClean="0">
                <a:solidFill>
                  <a:srgbClr val="0066CC"/>
                </a:solidFill>
                <a:latin typeface="黑体" panose="02010609060101010101" pitchFamily="49" charset="-122"/>
                <a:ea typeface="黑体" panose="02010609060101010101" pitchFamily="49" charset="-122"/>
              </a:rPr>
              <a:t>主要研究工作</a:t>
            </a:r>
            <a:endParaRPr lang="zh-CN" altLang="en-US" sz="3200" b="1" dirty="0">
              <a:solidFill>
                <a:srgbClr val="0066CC"/>
              </a:solidFill>
              <a:latin typeface="黑体" panose="02010609060101010101" pitchFamily="49" charset="-122"/>
              <a:ea typeface="黑体" panose="02010609060101010101" pitchFamily="49" charset="-122"/>
            </a:endParaRPr>
          </a:p>
        </p:txBody>
      </p:sp>
      <p:grpSp>
        <p:nvGrpSpPr>
          <p:cNvPr id="9" name="组合 8"/>
          <p:cNvGrpSpPr/>
          <p:nvPr/>
        </p:nvGrpSpPr>
        <p:grpSpPr>
          <a:xfrm>
            <a:off x="558315" y="1554121"/>
            <a:ext cx="1025807" cy="1025807"/>
            <a:chOff x="558315" y="1554121"/>
            <a:chExt cx="1025807" cy="1025807"/>
          </a:xfrm>
        </p:grpSpPr>
        <p:sp>
          <p:nvSpPr>
            <p:cNvPr id="11" name="椭圆 10"/>
            <p:cNvSpPr/>
            <p:nvPr/>
          </p:nvSpPr>
          <p:spPr>
            <a:xfrm>
              <a:off x="558315" y="1554121"/>
              <a:ext cx="1025807" cy="1025807"/>
            </a:xfrm>
            <a:prstGeom prst="ellipse">
              <a:avLst/>
            </a:prstGeom>
            <a:solidFill>
              <a:srgbClr val="0066C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 Box 12"/>
            <p:cNvSpPr txBox="1">
              <a:spLocks noChangeArrowheads="1"/>
            </p:cNvSpPr>
            <p:nvPr/>
          </p:nvSpPr>
          <p:spPr bwMode="auto">
            <a:xfrm>
              <a:off x="890880" y="1851580"/>
              <a:ext cx="360676" cy="430887"/>
            </a:xfrm>
            <a:prstGeom prst="rect">
              <a:avLst/>
            </a:prstGeom>
            <a:noFill/>
            <a:ln w="9525">
              <a:noFill/>
              <a:miter lim="800000"/>
            </a:ln>
          </p:spPr>
          <p:txBody>
            <a:bodyPr wrap="none" lIns="0" tIns="0" rIns="0" bIns="0">
              <a:spAutoFit/>
            </a:bodyPr>
            <a:lstStyle/>
            <a:p>
              <a:pPr algn="ctr"/>
              <a:r>
                <a:rPr lang="en-US" sz="2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Ⅰ</a:t>
              </a:r>
            </a:p>
          </p:txBody>
        </p:sp>
      </p:grpSp>
      <p:grpSp>
        <p:nvGrpSpPr>
          <p:cNvPr id="14" name="组合 13"/>
          <p:cNvGrpSpPr/>
          <p:nvPr/>
        </p:nvGrpSpPr>
        <p:grpSpPr>
          <a:xfrm>
            <a:off x="1916687" y="1046334"/>
            <a:ext cx="6913563" cy="1902865"/>
            <a:chOff x="1916687" y="1046334"/>
            <a:chExt cx="6913563" cy="2214271"/>
          </a:xfrm>
        </p:grpSpPr>
        <p:sp>
          <p:nvSpPr>
            <p:cNvPr id="17" name="AutoShape 37"/>
            <p:cNvSpPr>
              <a:spLocks noChangeArrowheads="1"/>
            </p:cNvSpPr>
            <p:nvPr/>
          </p:nvSpPr>
          <p:spPr bwMode="auto">
            <a:xfrm>
              <a:off x="1916688" y="1046334"/>
              <a:ext cx="6913562" cy="2214271"/>
            </a:xfrm>
            <a:prstGeom prst="roundRect">
              <a:avLst>
                <a:gd name="adj" fmla="val 5880"/>
              </a:avLst>
            </a:prstGeom>
            <a:solidFill>
              <a:schemeClr val="bg1"/>
            </a:solidFill>
            <a:ln w="19050" cmpd="sng">
              <a:solidFill>
                <a:srgbClr val="0066CC"/>
              </a:solidFill>
              <a:round/>
            </a:ln>
          </p:spPr>
          <p:txBody>
            <a:bodyPr wrap="none" anchor="ctr"/>
            <a:lstStyle/>
            <a:p>
              <a:endParaRPr lang="zh-CN" altLang="en-US"/>
            </a:p>
          </p:txBody>
        </p:sp>
        <p:sp>
          <p:nvSpPr>
            <p:cNvPr id="18" name="Text Box 39"/>
            <p:cNvSpPr txBox="1">
              <a:spLocks noChangeArrowheads="1"/>
            </p:cNvSpPr>
            <p:nvPr/>
          </p:nvSpPr>
          <p:spPr bwMode="auto">
            <a:xfrm>
              <a:off x="1916687" y="1129108"/>
              <a:ext cx="6913563" cy="460064"/>
            </a:xfrm>
            <a:prstGeom prst="rect">
              <a:avLst/>
            </a:prstGeom>
            <a:noFill/>
            <a:ln w="9525">
              <a:noFill/>
              <a:miter lim="800000"/>
            </a:ln>
          </p:spPr>
          <p:txBody>
            <a:bodyPr wrap="square">
              <a:spAutoFit/>
            </a:bodyPr>
            <a:lstStyle/>
            <a:p>
              <a:pPr marL="342900" indent="-342900" algn="ctr" eaLnBrk="0" hangingPunct="0"/>
              <a:r>
                <a:rPr lang="zh-CN" altLang="en-US" sz="2400" b="1" dirty="0" smtClean="0">
                  <a:solidFill>
                    <a:srgbClr val="0066CC"/>
                  </a:solidFill>
                  <a:latin typeface="Times New Roman" panose="02020603050405020304" pitchFamily="18" charset="0"/>
                  <a:ea typeface="黑体" panose="02010609060101010101" pitchFamily="49" charset="-122"/>
                </a:rPr>
                <a:t>快速</a:t>
              </a:r>
              <a:r>
                <a:rPr lang="en-US" altLang="zh-CN" sz="2400" b="1" dirty="0" smtClean="0">
                  <a:solidFill>
                    <a:srgbClr val="0066CC"/>
                  </a:solidFill>
                  <a:latin typeface="Times New Roman" panose="02020603050405020304" pitchFamily="18" charset="0"/>
                  <a:ea typeface="黑体" panose="02010609060101010101" pitchFamily="49" charset="-122"/>
                </a:rPr>
                <a:t>SRLG</a:t>
              </a:r>
              <a:r>
                <a:rPr lang="zh-CN" altLang="en-US" sz="2400" b="1" dirty="0" smtClean="0">
                  <a:solidFill>
                    <a:srgbClr val="0066CC"/>
                  </a:solidFill>
                  <a:latin typeface="Times New Roman" panose="02020603050405020304" pitchFamily="18" charset="0"/>
                  <a:ea typeface="黑体" panose="02010609060101010101" pitchFamily="49" charset="-122"/>
                </a:rPr>
                <a:t>不相交分而治之路由算法</a:t>
              </a:r>
              <a:r>
                <a:rPr lang="en-US" altLang="zh-CN" sz="2400" b="1" dirty="0" smtClean="0">
                  <a:solidFill>
                    <a:srgbClr val="0066CC"/>
                  </a:solidFill>
                  <a:latin typeface="Times New Roman" panose="02020603050405020304" pitchFamily="18" charset="0"/>
                  <a:ea typeface="黑体" panose="02010609060101010101" pitchFamily="49" charset="-122"/>
                </a:rPr>
                <a:t>(</a:t>
              </a:r>
              <a:r>
                <a:rPr lang="zh-CN" altLang="en-US" sz="2400" b="1" kern="100" dirty="0">
                  <a:latin typeface="Times New Roman" panose="02020603050405020304" pitchFamily="18" charset="0"/>
                  <a:cs typeface="Times New Roman" panose="02020603050405020304" pitchFamily="18" charset="0"/>
                </a:rPr>
                <a:t>精确算法</a:t>
              </a:r>
              <a:r>
                <a:rPr lang="en-US" altLang="zh-CN" sz="2400" b="1" dirty="0" smtClean="0">
                  <a:solidFill>
                    <a:srgbClr val="0066CC"/>
                  </a:solidFill>
                  <a:latin typeface="Times New Roman" panose="02020603050405020304" pitchFamily="18" charset="0"/>
                  <a:ea typeface="黑体" panose="02010609060101010101" pitchFamily="49" charset="-122"/>
                </a:rPr>
                <a:t>)</a:t>
              </a:r>
              <a:endParaRPr lang="zh-CN" altLang="en-US" sz="2400" b="1" dirty="0" smtClean="0">
                <a:solidFill>
                  <a:srgbClr val="0066CC"/>
                </a:solidFill>
                <a:latin typeface="Times New Roman" panose="02020603050405020304" pitchFamily="18" charset="0"/>
                <a:ea typeface="黑体" panose="02010609060101010101" pitchFamily="49" charset="-122"/>
              </a:endParaRPr>
            </a:p>
          </p:txBody>
        </p:sp>
        <p:sp>
          <p:nvSpPr>
            <p:cNvPr id="19" name="Line 40"/>
            <p:cNvSpPr>
              <a:spLocks noChangeShapeType="1"/>
            </p:cNvSpPr>
            <p:nvPr/>
          </p:nvSpPr>
          <p:spPr bwMode="auto">
            <a:xfrm>
              <a:off x="2591016" y="1576217"/>
              <a:ext cx="5545137" cy="0"/>
            </a:xfrm>
            <a:prstGeom prst="line">
              <a:avLst/>
            </a:prstGeom>
            <a:noFill/>
            <a:ln w="9525" cmpd="sng">
              <a:solidFill>
                <a:srgbClr val="0066CC"/>
              </a:solidFill>
              <a:prstDash val="sysDash"/>
              <a:round/>
            </a:ln>
          </p:spPr>
          <p:txBody>
            <a:bodyPr/>
            <a:lstStyle/>
            <a:p>
              <a:endParaRPr lang="zh-CN" altLang="en-US"/>
            </a:p>
          </p:txBody>
        </p:sp>
        <p:sp>
          <p:nvSpPr>
            <p:cNvPr id="21" name="矩形 20"/>
            <p:cNvSpPr/>
            <p:nvPr/>
          </p:nvSpPr>
          <p:spPr>
            <a:xfrm>
              <a:off x="1968437" y="1567833"/>
              <a:ext cx="6790375" cy="1457997"/>
            </a:xfrm>
            <a:prstGeom prst="rect">
              <a:avLst/>
            </a:prstGeom>
          </p:spPr>
          <p:txBody>
            <a:bodyPr wrap="square">
              <a:spAutoFit/>
            </a:bodyPr>
            <a:lstStyle/>
            <a:p>
              <a:pPr marL="355600" indent="-355600" algn="just">
                <a:lnSpc>
                  <a:spcPct val="130000"/>
                </a:lnSpc>
                <a:buFont typeface="+mj-ea"/>
                <a:buAutoNum type="circleNumDbPlain"/>
              </a:pP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提出</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了一个新的思路，求</a:t>
              </a:r>
              <a:r>
                <a:rPr lang="en-US" altLang="zh-CN" sz="2000" b="1" kern="0" dirty="0" smtClean="0">
                  <a:solidFill>
                    <a:srgbClr val="000000"/>
                  </a:solidFill>
                  <a:latin typeface="+mn-ea"/>
                </a:rPr>
                <a:t>SRLG</a:t>
              </a:r>
              <a:r>
                <a:rPr lang="zh-CN" altLang="en-US" sz="2000" b="1" kern="0" dirty="0">
                  <a:solidFill>
                    <a:srgbClr val="000000"/>
                  </a:solidFill>
                  <a:latin typeface="+mn-ea"/>
                </a:rPr>
                <a:t>冲突链路</a:t>
              </a:r>
              <a:r>
                <a:rPr lang="zh-CN" altLang="en-US" sz="2000" b="1" kern="0" dirty="0" smtClean="0">
                  <a:solidFill>
                    <a:srgbClr val="000000"/>
                  </a:solidFill>
                  <a:latin typeface="+mn-ea"/>
                </a:rPr>
                <a:t>集来拆分原问题</a:t>
              </a:r>
              <a:endParaRPr lang="en-US" altLang="zh-CN" sz="2000" b="1" kern="0" dirty="0" smtClean="0">
                <a:solidFill>
                  <a:srgbClr val="000000"/>
                </a:solidFill>
                <a:latin typeface="+mn-ea"/>
              </a:endParaRPr>
            </a:p>
            <a:p>
              <a:pPr algn="just">
                <a:lnSpc>
                  <a:spcPct val="130000"/>
                </a:lnSpc>
              </a:pPr>
              <a:endPar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endParaRPr>
            </a:p>
            <a:p>
              <a:pPr marL="355600" indent="-355600" algn="just">
                <a:lnSpc>
                  <a:spcPct val="130000"/>
                </a:lnSpc>
                <a:buFont typeface="+mj-ea"/>
                <a:buAutoNum type="circleNumDbPlain"/>
              </a:pP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提出了</a:t>
              </a:r>
              <a:r>
                <a:rPr lang="zh-CN" altLang="en-US" sz="2000" b="1" kern="0" dirty="0" smtClean="0">
                  <a:solidFill>
                    <a:srgbClr val="000000"/>
                  </a:solidFill>
                  <a:latin typeface="+mn-ea"/>
                </a:rPr>
                <a:t>分而治之并行运算的路由算法</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22" name="组合 21"/>
          <p:cNvGrpSpPr/>
          <p:nvPr/>
        </p:nvGrpSpPr>
        <p:grpSpPr>
          <a:xfrm>
            <a:off x="558314" y="4159475"/>
            <a:ext cx="1025807" cy="1025807"/>
            <a:chOff x="558315" y="1554121"/>
            <a:chExt cx="1025807" cy="1025807"/>
          </a:xfrm>
        </p:grpSpPr>
        <p:sp>
          <p:nvSpPr>
            <p:cNvPr id="23" name="椭圆 22"/>
            <p:cNvSpPr/>
            <p:nvPr/>
          </p:nvSpPr>
          <p:spPr>
            <a:xfrm>
              <a:off x="558315" y="1554121"/>
              <a:ext cx="1025807" cy="1025807"/>
            </a:xfrm>
            <a:prstGeom prst="ellipse">
              <a:avLst/>
            </a:prstGeom>
            <a:solidFill>
              <a:srgbClr val="0066C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 Box 12"/>
            <p:cNvSpPr txBox="1">
              <a:spLocks noChangeArrowheads="1"/>
            </p:cNvSpPr>
            <p:nvPr/>
          </p:nvSpPr>
          <p:spPr bwMode="auto">
            <a:xfrm>
              <a:off x="890879" y="1851580"/>
              <a:ext cx="360676" cy="430887"/>
            </a:xfrm>
            <a:prstGeom prst="rect">
              <a:avLst/>
            </a:prstGeom>
            <a:noFill/>
            <a:ln w="9525">
              <a:noFill/>
              <a:miter lim="800000"/>
            </a:ln>
          </p:spPr>
          <p:txBody>
            <a:bodyPr wrap="none" lIns="0" tIns="0" rIns="0" bIns="0">
              <a:spAutoFit/>
            </a:bodyPr>
            <a:lstStyle/>
            <a:p>
              <a:pPr algn="ctr"/>
              <a:r>
                <a:rPr lang="en-US" altLang="zh-CN" sz="2800" b="1"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Ⅱ</a:t>
              </a:r>
              <a:endParaRPr lang="en-US" altLang="zh-CN" sz="2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25" name="组合 24"/>
          <p:cNvGrpSpPr/>
          <p:nvPr/>
        </p:nvGrpSpPr>
        <p:grpSpPr>
          <a:xfrm>
            <a:off x="1911245" y="3765296"/>
            <a:ext cx="6913563" cy="2214270"/>
            <a:chOff x="1916687" y="1046335"/>
            <a:chExt cx="6913563" cy="2214270"/>
          </a:xfrm>
        </p:grpSpPr>
        <p:sp>
          <p:nvSpPr>
            <p:cNvPr id="26" name="AutoShape 37"/>
            <p:cNvSpPr>
              <a:spLocks noChangeArrowheads="1"/>
            </p:cNvSpPr>
            <p:nvPr/>
          </p:nvSpPr>
          <p:spPr bwMode="auto">
            <a:xfrm>
              <a:off x="1916688" y="1046335"/>
              <a:ext cx="6913562" cy="1814162"/>
            </a:xfrm>
            <a:prstGeom prst="roundRect">
              <a:avLst>
                <a:gd name="adj" fmla="val 5880"/>
              </a:avLst>
            </a:prstGeom>
            <a:solidFill>
              <a:schemeClr val="bg1"/>
            </a:solidFill>
            <a:ln w="19050" cmpd="sng">
              <a:solidFill>
                <a:srgbClr val="0066CC"/>
              </a:solidFill>
              <a:round/>
            </a:ln>
          </p:spPr>
          <p:txBody>
            <a:bodyPr wrap="none" anchor="ctr"/>
            <a:lstStyle/>
            <a:p>
              <a:endParaRPr lang="zh-CN" altLang="en-US"/>
            </a:p>
          </p:txBody>
        </p:sp>
        <p:sp>
          <p:nvSpPr>
            <p:cNvPr id="27" name="Text Box 39"/>
            <p:cNvSpPr txBox="1">
              <a:spLocks noChangeArrowheads="1"/>
            </p:cNvSpPr>
            <p:nvPr/>
          </p:nvSpPr>
          <p:spPr bwMode="auto">
            <a:xfrm>
              <a:off x="1916687" y="1129108"/>
              <a:ext cx="6913563" cy="460064"/>
            </a:xfrm>
            <a:prstGeom prst="rect">
              <a:avLst/>
            </a:prstGeom>
            <a:noFill/>
            <a:ln w="9525">
              <a:noFill/>
              <a:miter lim="800000"/>
            </a:ln>
          </p:spPr>
          <p:txBody>
            <a:bodyPr wrap="square">
              <a:spAutoFit/>
            </a:bodyPr>
            <a:lstStyle/>
            <a:p>
              <a:pPr marL="342900" indent="-342900" algn="ctr" eaLnBrk="0" hangingPunct="0"/>
              <a:r>
                <a:rPr lang="zh-CN" altLang="en-US" sz="2400" b="1" dirty="0">
                  <a:solidFill>
                    <a:srgbClr val="0066CC"/>
                  </a:solidFill>
                  <a:latin typeface="Times New Roman" panose="02020603050405020304" pitchFamily="18" charset="0"/>
                  <a:ea typeface="黑体" panose="02010609060101010101" pitchFamily="49" charset="-122"/>
                </a:rPr>
                <a:t>星型</a:t>
              </a:r>
              <a:r>
                <a:rPr lang="zh-CN" altLang="en-US" sz="2400" b="1" dirty="0" smtClean="0">
                  <a:solidFill>
                    <a:srgbClr val="0066CC"/>
                  </a:solidFill>
                  <a:latin typeface="Times New Roman" panose="02020603050405020304" pitchFamily="18" charset="0"/>
                  <a:ea typeface="黑体" panose="02010609060101010101" pitchFamily="49" charset="-122"/>
                </a:rPr>
                <a:t>图分解动态规划节点嵌入算法</a:t>
              </a:r>
              <a:r>
                <a:rPr lang="en-US" altLang="zh-CN" sz="2400" b="1" dirty="0" smtClean="0">
                  <a:solidFill>
                    <a:srgbClr val="0066CC"/>
                  </a:solidFill>
                  <a:latin typeface="Times New Roman" panose="02020603050405020304" pitchFamily="18" charset="0"/>
                  <a:ea typeface="黑体" panose="02010609060101010101" pitchFamily="49" charset="-122"/>
                </a:rPr>
                <a:t>(</a:t>
              </a:r>
              <a:r>
                <a:rPr lang="zh-CN" altLang="en-US" sz="2400" b="1" kern="100" dirty="0">
                  <a:latin typeface="Times New Roman" panose="02020603050405020304" pitchFamily="18" charset="0"/>
                  <a:cs typeface="Times New Roman" panose="02020603050405020304" pitchFamily="18" charset="0"/>
                </a:rPr>
                <a:t>启发式算法</a:t>
              </a:r>
              <a:r>
                <a:rPr lang="en-US" altLang="zh-CN" sz="2400" b="1" dirty="0" smtClean="0">
                  <a:solidFill>
                    <a:srgbClr val="0066CC"/>
                  </a:solidFill>
                  <a:latin typeface="Times New Roman" panose="02020603050405020304" pitchFamily="18" charset="0"/>
                  <a:ea typeface="黑体" panose="02010609060101010101" pitchFamily="49" charset="-122"/>
                </a:rPr>
                <a:t>)</a:t>
              </a:r>
              <a:endParaRPr lang="zh-CN" altLang="en-US" sz="2400" b="1" dirty="0" smtClean="0">
                <a:solidFill>
                  <a:srgbClr val="0066CC"/>
                </a:solidFill>
                <a:latin typeface="Times New Roman" panose="02020603050405020304" pitchFamily="18" charset="0"/>
                <a:ea typeface="黑体" panose="02010609060101010101" pitchFamily="49" charset="-122"/>
              </a:endParaRPr>
            </a:p>
          </p:txBody>
        </p:sp>
        <p:sp>
          <p:nvSpPr>
            <p:cNvPr id="28" name="Line 40"/>
            <p:cNvSpPr>
              <a:spLocks noChangeShapeType="1"/>
            </p:cNvSpPr>
            <p:nvPr/>
          </p:nvSpPr>
          <p:spPr bwMode="auto">
            <a:xfrm>
              <a:off x="2591016" y="1576217"/>
              <a:ext cx="5545137" cy="0"/>
            </a:xfrm>
            <a:prstGeom prst="line">
              <a:avLst/>
            </a:prstGeom>
            <a:noFill/>
            <a:ln w="9525" cmpd="sng">
              <a:solidFill>
                <a:srgbClr val="0066CC"/>
              </a:solidFill>
              <a:prstDash val="sysDash"/>
              <a:round/>
            </a:ln>
          </p:spPr>
          <p:txBody>
            <a:bodyPr/>
            <a:lstStyle/>
            <a:p>
              <a:endParaRPr lang="zh-CN" altLang="en-US"/>
            </a:p>
          </p:txBody>
        </p:sp>
        <p:sp>
          <p:nvSpPr>
            <p:cNvPr id="29" name="矩形 28"/>
            <p:cNvSpPr/>
            <p:nvPr/>
          </p:nvSpPr>
          <p:spPr>
            <a:xfrm>
              <a:off x="1968437" y="1567834"/>
              <a:ext cx="6790375" cy="1692771"/>
            </a:xfrm>
            <a:prstGeom prst="rect">
              <a:avLst/>
            </a:prstGeom>
          </p:spPr>
          <p:txBody>
            <a:bodyPr wrap="square">
              <a:spAutoFit/>
            </a:bodyPr>
            <a:lstStyle/>
            <a:p>
              <a:pPr marL="355600" indent="-355600" algn="just">
                <a:lnSpc>
                  <a:spcPct val="130000"/>
                </a:lnSpc>
                <a:buFont typeface="+mj-ea"/>
                <a:buAutoNum type="circleNumDbPlain"/>
              </a:pP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提出了</a:t>
              </a:r>
              <a:r>
                <a:rPr lang="zh-CN" altLang="en-US" sz="2000" b="1" kern="0" dirty="0" smtClean="0">
                  <a:solidFill>
                    <a:srgbClr val="000000"/>
                  </a:solidFill>
                  <a:latin typeface="+mn-ea"/>
                </a:rPr>
                <a:t>星型</a:t>
              </a:r>
              <a:r>
                <a:rPr lang="zh-CN" altLang="en-US" sz="2000" b="1" kern="0" dirty="0">
                  <a:solidFill>
                    <a:srgbClr val="000000"/>
                  </a:solidFill>
                  <a:latin typeface="+mn-ea"/>
                </a:rPr>
                <a:t>图</a:t>
              </a:r>
              <a:r>
                <a:rPr lang="zh-CN" altLang="en-US" sz="2000" b="1" kern="0" dirty="0" smtClean="0">
                  <a:solidFill>
                    <a:srgbClr val="000000"/>
                  </a:solidFill>
                  <a:latin typeface="+mn-ea"/>
                </a:rPr>
                <a:t>分解方法和</a:t>
              </a:r>
              <a:r>
                <a:rPr lang="zh-CN" altLang="en-US" sz="2000" b="1" kern="0" dirty="0">
                  <a:solidFill>
                    <a:srgbClr val="000000"/>
                  </a:solidFill>
                  <a:latin typeface="+mn-ea"/>
                </a:rPr>
                <a:t>星型</a:t>
              </a:r>
              <a:r>
                <a:rPr lang="zh-CN" altLang="en-US" sz="2000" b="1" kern="0" dirty="0" smtClean="0">
                  <a:solidFill>
                    <a:srgbClr val="000000"/>
                  </a:solidFill>
                  <a:latin typeface="+mn-ea"/>
                </a:rPr>
                <a:t>图匹配的权值设置公式</a:t>
              </a:r>
              <a:endParaRPr lang="en-US" altLang="zh-CN" sz="2000" b="1" kern="0" dirty="0" smtClean="0">
                <a:solidFill>
                  <a:srgbClr val="000000"/>
                </a:solidFill>
                <a:latin typeface="+mn-ea"/>
              </a:endParaRPr>
            </a:p>
            <a:p>
              <a:pPr marL="355600" indent="-355600" algn="just">
                <a:lnSpc>
                  <a:spcPct val="130000"/>
                </a:lnSpc>
                <a:buFont typeface="+mj-ea"/>
                <a:buAutoNum type="circleNumDbPlain"/>
              </a:pPr>
              <a:endPar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endParaRPr>
            </a:p>
            <a:p>
              <a:pPr marL="355600" indent="-355600" algn="just">
                <a:lnSpc>
                  <a:spcPct val="130000"/>
                </a:lnSpc>
                <a:buFont typeface="+mj-ea"/>
                <a:buAutoNum type="circleNumDbPlain"/>
              </a:pP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提出了</a:t>
              </a:r>
              <a:r>
                <a:rPr lang="zh-CN" altLang="en-US" sz="2000" b="1" dirty="0">
                  <a:solidFill>
                    <a:schemeClr val="tx1">
                      <a:lumMod val="95000"/>
                      <a:lumOff val="5000"/>
                    </a:schemeClr>
                  </a:solidFill>
                  <a:latin typeface="Arial" panose="020B0604020202020204" pitchFamily="34" charset="0"/>
                </a:rPr>
                <a:t>动态规划节点映射算法</a:t>
              </a:r>
            </a:p>
            <a:p>
              <a:pPr marL="355600" indent="-355600" algn="just">
                <a:lnSpc>
                  <a:spcPct val="130000"/>
                </a:lnSpc>
                <a:buFont typeface="+mj-ea"/>
                <a:buAutoNum type="circleNumDbPlain"/>
              </a:pPr>
              <a:endParaRPr lang="zh-CN" altLang="en-US" sz="20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3" name="文本框 2"/>
          <p:cNvSpPr txBox="1"/>
          <p:nvPr/>
        </p:nvSpPr>
        <p:spPr>
          <a:xfrm>
            <a:off x="159657" y="3369671"/>
            <a:ext cx="9004516" cy="369332"/>
          </a:xfrm>
          <a:prstGeom prst="rect">
            <a:avLst/>
          </a:prstGeom>
          <a:noFill/>
        </p:spPr>
        <p:txBody>
          <a:bodyPr wrap="none" rtlCol="0">
            <a:spAutoFit/>
          </a:bodyPr>
          <a:lstStyle/>
          <a:p>
            <a:r>
              <a:rPr lang="en-GB" dirty="0"/>
              <a:t>DSN 2018: </a:t>
            </a:r>
            <a:r>
              <a:rPr lang="en-GB" dirty="0" smtClean="0"/>
              <a:t>International Conference </a:t>
            </a:r>
            <a:r>
              <a:rPr lang="en-GB" dirty="0"/>
              <a:t>on Dependable Systems and Networks, </a:t>
            </a:r>
            <a:r>
              <a:rPr lang="en-GB" dirty="0" err="1"/>
              <a:t>Luxerbourg</a:t>
            </a:r>
            <a:r>
              <a:rPr lang="en-GB" dirty="0"/>
              <a:t>(CCF B)</a:t>
            </a:r>
          </a:p>
        </p:txBody>
      </p:sp>
      <p:sp>
        <p:nvSpPr>
          <p:cNvPr id="4" name="文本框 3"/>
          <p:cNvSpPr txBox="1"/>
          <p:nvPr/>
        </p:nvSpPr>
        <p:spPr>
          <a:xfrm>
            <a:off x="2882886" y="5794900"/>
            <a:ext cx="3254481" cy="369332"/>
          </a:xfrm>
          <a:prstGeom prst="rect">
            <a:avLst/>
          </a:prstGeom>
          <a:noFill/>
        </p:spPr>
        <p:txBody>
          <a:bodyPr wrap="none" rtlCol="0">
            <a:spAutoFit/>
          </a:bodyPr>
          <a:lstStyle/>
          <a:p>
            <a:r>
              <a:rPr lang="en-GB" dirty="0"/>
              <a:t>Computer </a:t>
            </a:r>
            <a:r>
              <a:rPr lang="en-GB" dirty="0" smtClean="0"/>
              <a:t>Networks 2018(</a:t>
            </a:r>
            <a:r>
              <a:rPr lang="en-GB" dirty="0" err="1"/>
              <a:t>在投</a:t>
            </a:r>
            <a:r>
              <a:rPr lang="en-GB" dirty="0" smtClean="0"/>
              <a:t>) </a:t>
            </a:r>
            <a:endParaRPr lang="en-GB" dirty="0"/>
          </a:p>
        </p:txBody>
      </p:sp>
    </p:spTree>
    <p:extLst>
      <p:ext uri="{BB962C8B-B14F-4D97-AF65-F5344CB8AC3E}">
        <p14:creationId xmlns:p14="http://schemas.microsoft.com/office/powerpoint/2010/main" val="2439192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21780" y="27499"/>
            <a:ext cx="5982728" cy="1015663"/>
          </a:xfrm>
          <a:prstGeom prst="rect">
            <a:avLst/>
          </a:prstGeom>
          <a:noFill/>
        </p:spPr>
        <p:txBody>
          <a:bodyPr wrap="none" rtlCol="0">
            <a:spAutoFit/>
          </a:bodyPr>
          <a:lstStyle/>
          <a:p>
            <a:pPr algn="just">
              <a:defRPr/>
            </a:pPr>
            <a:r>
              <a:rPr lang="en-US" altLang="zh-CN" sz="3000" b="1" dirty="0" smtClean="0">
                <a:solidFill>
                  <a:srgbClr val="0066CC"/>
                </a:solidFill>
                <a:latin typeface="黑体" panose="02010609060101010101" pitchFamily="49" charset="-122"/>
                <a:ea typeface="黑体" panose="02010609060101010101" pitchFamily="49" charset="-122"/>
              </a:rPr>
              <a:t>3 </a:t>
            </a:r>
            <a:r>
              <a:rPr lang="zh-CN" altLang="en-US" sz="2800" b="1" kern="100" dirty="0" smtClean="0">
                <a:latin typeface="Times New Roman" panose="02020603050405020304" pitchFamily="18" charset="0"/>
                <a:cs typeface="Times New Roman" panose="02020603050405020304" pitchFamily="18" charset="0"/>
              </a:rPr>
              <a:t>共享</a:t>
            </a:r>
            <a:r>
              <a:rPr lang="zh-CN" altLang="en-US" sz="2800" b="1" kern="100" dirty="0">
                <a:latin typeface="Times New Roman" panose="02020603050405020304" pitchFamily="18" charset="0"/>
                <a:cs typeface="Times New Roman" panose="02020603050405020304" pitchFamily="18" charset="0"/>
              </a:rPr>
              <a:t>风险链路组不相交路径对问题</a:t>
            </a:r>
            <a:endParaRPr lang="en-US" altLang="zh-CN" sz="2800" b="1" kern="100" dirty="0">
              <a:latin typeface="Times New Roman" panose="02020603050405020304" pitchFamily="18" charset="0"/>
              <a:cs typeface="Times New Roman" panose="02020603050405020304" pitchFamily="18" charset="0"/>
            </a:endParaRPr>
          </a:p>
          <a:p>
            <a:pPr fontAlgn="base">
              <a:spcBef>
                <a:spcPct val="0"/>
              </a:spcBef>
              <a:spcAft>
                <a:spcPct val="0"/>
              </a:spcAft>
              <a:buNone/>
            </a:pPr>
            <a:endParaRPr lang="zh-CN" altLang="en-US" sz="3000" b="1" dirty="0">
              <a:solidFill>
                <a:srgbClr val="0066CC"/>
              </a:solidFill>
              <a:latin typeface="黑体" panose="02010609060101010101" pitchFamily="49" charset="-122"/>
              <a:ea typeface="黑体" panose="02010609060101010101" pitchFamily="49" charset="-122"/>
            </a:endParaRPr>
          </a:p>
        </p:txBody>
      </p:sp>
      <p:sp>
        <p:nvSpPr>
          <p:cNvPr id="13" name="文本框 3"/>
          <p:cNvSpPr txBox="1"/>
          <p:nvPr/>
        </p:nvSpPr>
        <p:spPr>
          <a:xfrm>
            <a:off x="8447315" y="6488668"/>
            <a:ext cx="595035" cy="369332"/>
          </a:xfrm>
          <a:prstGeom prst="rect">
            <a:avLst/>
          </a:prstGeom>
          <a:noFill/>
        </p:spPr>
        <p:txBody>
          <a:bodyPr wrap="none" rtlCol="0">
            <a:spAutoFit/>
          </a:bodyPr>
          <a:lstStyle/>
          <a:p>
            <a:r>
              <a:rPr lang="en-US" altLang="zh-CN" b="1" dirty="0" smtClean="0">
                <a:solidFill>
                  <a:schemeClr val="bg1"/>
                </a:solidFill>
                <a:latin typeface="Times New Roman" panose="02020603050405020304" pitchFamily="18" charset="0"/>
                <a:cs typeface="Times New Roman" panose="02020603050405020304" pitchFamily="18" charset="0"/>
              </a:rPr>
              <a:t>6/24</a:t>
            </a:r>
            <a:endParaRPr lang="zh-CN" altLang="en-US" b="1" dirty="0">
              <a:solidFill>
                <a:schemeClr val="bg1"/>
              </a:solidFill>
              <a:latin typeface="Times New Roman" panose="02020603050405020304" pitchFamily="18" charset="0"/>
              <a:cs typeface="Times New Roman" panose="02020603050405020304" pitchFamily="18" charset="0"/>
            </a:endParaRPr>
          </a:p>
        </p:txBody>
      </p:sp>
      <p:sp>
        <p:nvSpPr>
          <p:cNvPr id="16" name="内容占位符 2"/>
          <p:cNvSpPr txBox="1">
            <a:spLocks/>
          </p:cNvSpPr>
          <p:nvPr/>
        </p:nvSpPr>
        <p:spPr>
          <a:xfrm>
            <a:off x="121780" y="834648"/>
            <a:ext cx="9022220" cy="43434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抗故障可生存性路由设计需要为业务流寻找工作路径和保护路径，多条路径满足</a:t>
            </a:r>
            <a:r>
              <a:rPr lang="zh-CN" altLang="en-US" dirty="0"/>
              <a:t>不相交</a:t>
            </a:r>
            <a:r>
              <a:rPr lang="zh-CN" altLang="en-US" dirty="0" smtClean="0"/>
              <a:t>要求</a:t>
            </a:r>
            <a:endParaRPr lang="en-US" altLang="zh-CN" dirty="0" smtClean="0"/>
          </a:p>
          <a:p>
            <a:pPr lvl="1"/>
            <a:r>
              <a:rPr lang="zh-CN" altLang="en-US" sz="2000" dirty="0" smtClean="0"/>
              <a:t>链路</a:t>
            </a:r>
            <a:r>
              <a:rPr lang="zh-CN" altLang="en-US" sz="2000" dirty="0"/>
              <a:t>不相交</a:t>
            </a:r>
            <a:r>
              <a:rPr lang="zh-CN" altLang="en-US" sz="2000" dirty="0" smtClean="0"/>
              <a:t>：工作与保护路径经过的链路互不相同</a:t>
            </a:r>
            <a:endParaRPr lang="en-US" altLang="zh-CN" sz="2000" dirty="0" smtClean="0"/>
          </a:p>
          <a:p>
            <a:pPr lvl="1"/>
            <a:r>
              <a:rPr lang="zh-CN" altLang="en-US" sz="2000" dirty="0" smtClean="0"/>
              <a:t>节点</a:t>
            </a:r>
            <a:r>
              <a:rPr lang="zh-CN" altLang="en-US" sz="2000" dirty="0"/>
              <a:t>不相交</a:t>
            </a:r>
            <a:r>
              <a:rPr lang="zh-CN" altLang="en-US" sz="2000" dirty="0" smtClean="0"/>
              <a:t>：工作与保护路径经过的节点互不相同。节点</a:t>
            </a:r>
            <a:r>
              <a:rPr lang="zh-CN" altLang="en-US" sz="2000" dirty="0"/>
              <a:t>不相交</a:t>
            </a:r>
            <a:r>
              <a:rPr lang="zh-CN" altLang="en-US" sz="2000" dirty="0" smtClean="0"/>
              <a:t>必定链路</a:t>
            </a:r>
            <a:r>
              <a:rPr lang="zh-CN" altLang="en-US" sz="2000" dirty="0"/>
              <a:t>不相交</a:t>
            </a:r>
            <a:r>
              <a:rPr lang="zh-CN" altLang="en-US" sz="2000" dirty="0" smtClean="0"/>
              <a:t>。</a:t>
            </a:r>
            <a:endParaRPr lang="en-US" altLang="zh-CN" sz="2000" dirty="0" smtClean="0"/>
          </a:p>
          <a:p>
            <a:pPr lvl="1"/>
            <a:r>
              <a:rPr lang="zh-CN" altLang="en-US" sz="2000" dirty="0" smtClean="0"/>
              <a:t>风险共享链路组（</a:t>
            </a:r>
            <a:r>
              <a:rPr lang="en-US" altLang="zh-CN" sz="2000" dirty="0" smtClean="0"/>
              <a:t>shared risk link group SRLG)</a:t>
            </a:r>
            <a:r>
              <a:rPr lang="zh-CN" altLang="en-US" sz="2000" dirty="0"/>
              <a:t>不相交</a:t>
            </a:r>
            <a:r>
              <a:rPr lang="zh-CN" altLang="en-US" sz="2000" dirty="0" smtClean="0"/>
              <a:t>：工作路径的风险共享链路组集合与保护路径的风险共享链路组集合没有交集</a:t>
            </a:r>
            <a:endParaRPr lang="en-US" altLang="zh-CN" sz="2000" dirty="0" smtClean="0"/>
          </a:p>
          <a:p>
            <a:pPr lvl="1"/>
            <a:endParaRPr lang="en-US" altLang="zh-CN" dirty="0"/>
          </a:p>
        </p:txBody>
      </p:sp>
      <p:sp>
        <p:nvSpPr>
          <p:cNvPr id="17" name="矩形 16"/>
          <p:cNvSpPr/>
          <p:nvPr/>
        </p:nvSpPr>
        <p:spPr>
          <a:xfrm>
            <a:off x="351982" y="4944500"/>
            <a:ext cx="3751094" cy="1015663"/>
          </a:xfrm>
          <a:prstGeom prst="rect">
            <a:avLst/>
          </a:prstGeom>
        </p:spPr>
        <p:txBody>
          <a:bodyPr wrap="square">
            <a:spAutoFit/>
          </a:bodyPr>
          <a:lstStyle/>
          <a:p>
            <a:pPr marL="285750" indent="-285750">
              <a:buFont typeface="Wingdings" panose="05000000000000000000" pitchFamily="2" charset="2"/>
              <a:buChar char="l"/>
            </a:pPr>
            <a:r>
              <a:rPr kumimoji="1" lang="en-US" altLang="zh-CN" sz="2000" b="1" dirty="0">
                <a:solidFill>
                  <a:srgbClr val="000000"/>
                </a:solidFill>
                <a:effectLst>
                  <a:outerShdw blurRad="38100" dist="38100" dir="2700000" algn="tl">
                    <a:srgbClr val="C0C0C0"/>
                  </a:outerShdw>
                </a:effectLst>
                <a:latin typeface="Calibri" pitchFamily="34" charset="0"/>
                <a:ea typeface="楷体" pitchFamily="49" charset="-122"/>
              </a:rPr>
              <a:t>SRLG</a:t>
            </a:r>
            <a:r>
              <a:rPr kumimoji="1" lang="zh-CN" altLang="en-US" sz="2000" b="1" dirty="0">
                <a:solidFill>
                  <a:srgbClr val="000000"/>
                </a:solidFill>
                <a:effectLst>
                  <a:outerShdw blurRad="38100" dist="38100" dir="2700000" algn="tl">
                    <a:srgbClr val="C0C0C0"/>
                  </a:outerShdw>
                </a:effectLst>
                <a:latin typeface="Calibri" pitchFamily="34" charset="0"/>
                <a:ea typeface="楷体" pitchFamily="49" charset="-122"/>
              </a:rPr>
              <a:t>：具有同一故障风险的一个或者多个链路的</a:t>
            </a:r>
            <a:r>
              <a:rPr kumimoji="1" lang="zh-CN" altLang="en-US" sz="2000" b="1" dirty="0" smtClean="0">
                <a:solidFill>
                  <a:srgbClr val="000000"/>
                </a:solidFill>
                <a:effectLst>
                  <a:outerShdw blurRad="38100" dist="38100" dir="2700000" algn="tl">
                    <a:srgbClr val="C0C0C0"/>
                  </a:outerShdw>
                </a:effectLst>
                <a:latin typeface="Calibri" pitchFamily="34" charset="0"/>
                <a:ea typeface="楷体" pitchFamily="49" charset="-122"/>
              </a:rPr>
              <a:t>集合</a:t>
            </a:r>
            <a:endParaRPr kumimoji="1" lang="en-US" altLang="zh-CN" sz="2000" b="1" dirty="0">
              <a:solidFill>
                <a:srgbClr val="000000"/>
              </a:solidFill>
              <a:effectLst>
                <a:outerShdw blurRad="38100" dist="38100" dir="2700000" algn="tl">
                  <a:srgbClr val="C0C0C0"/>
                </a:outerShdw>
              </a:effectLst>
              <a:latin typeface="Calibri" pitchFamily="34" charset="0"/>
              <a:ea typeface="楷体" pitchFamily="49" charset="-122"/>
            </a:endParaRPr>
          </a:p>
          <a:p>
            <a:pPr marL="285750" indent="-285750">
              <a:buFont typeface="Wingdings" panose="05000000000000000000" pitchFamily="2" charset="2"/>
              <a:buChar char="l"/>
            </a:pPr>
            <a:r>
              <a:rPr kumimoji="1" lang="zh-CN" altLang="en-US" sz="2000" b="1" dirty="0">
                <a:solidFill>
                  <a:srgbClr val="000000"/>
                </a:solidFill>
                <a:effectLst>
                  <a:outerShdw blurRad="38100" dist="38100" dir="2700000" algn="tl">
                    <a:srgbClr val="C0C0C0"/>
                  </a:outerShdw>
                </a:effectLst>
                <a:latin typeface="Calibri" pitchFamily="34" charset="0"/>
                <a:ea typeface="楷体" pitchFamily="49" charset="-122"/>
              </a:rPr>
              <a:t>一个链路可能属于多个</a:t>
            </a:r>
            <a:r>
              <a:rPr kumimoji="1" lang="en-US" altLang="zh-CN" sz="2000" b="1" dirty="0" smtClean="0">
                <a:solidFill>
                  <a:srgbClr val="000000"/>
                </a:solidFill>
                <a:effectLst>
                  <a:outerShdw blurRad="38100" dist="38100" dir="2700000" algn="tl">
                    <a:srgbClr val="C0C0C0"/>
                  </a:outerShdw>
                </a:effectLst>
                <a:latin typeface="Calibri" pitchFamily="34" charset="0"/>
                <a:ea typeface="楷体" pitchFamily="49" charset="-122"/>
              </a:rPr>
              <a:t>SRLG</a:t>
            </a:r>
            <a:endParaRPr kumimoji="1" lang="en-US" altLang="zh-CN" sz="2000" b="1" dirty="0">
              <a:solidFill>
                <a:srgbClr val="000000"/>
              </a:solidFill>
              <a:effectLst>
                <a:outerShdw blurRad="38100" dist="38100" dir="2700000" algn="tl">
                  <a:srgbClr val="C0C0C0"/>
                </a:outerShdw>
              </a:effectLst>
              <a:latin typeface="Calibri" pitchFamily="34" charset="0"/>
              <a:ea typeface="楷体" pitchFamily="49" charset="-122"/>
            </a:endParaRPr>
          </a:p>
        </p:txBody>
      </p:sp>
      <p:pic>
        <p:nvPicPr>
          <p:cNvPr id="18" name="图片 17"/>
          <p:cNvPicPr>
            <a:picLocks noChangeAspect="1"/>
          </p:cNvPicPr>
          <p:nvPr/>
        </p:nvPicPr>
        <p:blipFill>
          <a:blip r:embed="rId3"/>
          <a:stretch>
            <a:fillRect/>
          </a:stretch>
        </p:blipFill>
        <p:spPr>
          <a:xfrm>
            <a:off x="2555776" y="3480213"/>
            <a:ext cx="6588224" cy="2098262"/>
          </a:xfrm>
          <a:prstGeom prst="rect">
            <a:avLst/>
          </a:prstGeom>
        </p:spPr>
      </p:pic>
      <p:sp>
        <p:nvSpPr>
          <p:cNvPr id="19" name="文本框 18"/>
          <p:cNvSpPr txBox="1"/>
          <p:nvPr/>
        </p:nvSpPr>
        <p:spPr>
          <a:xfrm>
            <a:off x="974308" y="5985197"/>
            <a:ext cx="8068042" cy="461665"/>
          </a:xfrm>
          <a:prstGeom prst="rect">
            <a:avLst/>
          </a:prstGeom>
          <a:noFill/>
        </p:spPr>
        <p:txBody>
          <a:bodyPr wrap="none" rtlCol="0">
            <a:spAutoFit/>
          </a:bodyPr>
          <a:lstStyle/>
          <a:p>
            <a:r>
              <a:rPr lang="zh-CN" altLang="en-US" sz="2400" dirty="0"/>
              <a:t>理论</a:t>
            </a:r>
            <a:r>
              <a:rPr lang="zh-CN" altLang="en-US" sz="2400" dirty="0" smtClean="0"/>
              <a:t>证明：</a:t>
            </a:r>
            <a:r>
              <a:rPr lang="en-GB" sz="2400" dirty="0" smtClean="0"/>
              <a:t>Min-Min </a:t>
            </a:r>
            <a:r>
              <a:rPr lang="en-GB" sz="2400" dirty="0"/>
              <a:t>SRLG-</a:t>
            </a:r>
            <a:r>
              <a:rPr lang="zh-CN" altLang="en-US" sz="2400" dirty="0"/>
              <a:t>不相交路径对问题是</a:t>
            </a:r>
            <a:r>
              <a:rPr lang="en-GB" sz="2400" dirty="0"/>
              <a:t>NP-complete.</a:t>
            </a:r>
            <a:endParaRPr lang="en-GB"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nvSpPr>
        <p:spPr>
          <a:xfrm>
            <a:off x="55482" y="130628"/>
            <a:ext cx="5982728" cy="553998"/>
          </a:xfrm>
          <a:prstGeom prst="rect">
            <a:avLst/>
          </a:prstGeom>
          <a:noFill/>
        </p:spPr>
        <p:txBody>
          <a:bodyPr wrap="none" rtlCol="0">
            <a:spAutoFit/>
          </a:bodyPr>
          <a:lstStyle/>
          <a:p>
            <a:pPr fontAlgn="base">
              <a:spcBef>
                <a:spcPct val="0"/>
              </a:spcBef>
              <a:spcAft>
                <a:spcPct val="0"/>
              </a:spcAft>
              <a:buNone/>
            </a:pPr>
            <a:r>
              <a:rPr lang="en-US" altLang="zh-CN" sz="3000" b="1" dirty="0" smtClean="0">
                <a:solidFill>
                  <a:srgbClr val="0066CC"/>
                </a:solidFill>
                <a:latin typeface="黑体" panose="02010609060101010101" pitchFamily="49" charset="-122"/>
                <a:ea typeface="黑体" panose="02010609060101010101" pitchFamily="49" charset="-122"/>
              </a:rPr>
              <a:t>3 </a:t>
            </a:r>
            <a:r>
              <a:rPr lang="zh-CN" altLang="en-US" sz="2800" b="1" kern="100" dirty="0" smtClean="0">
                <a:latin typeface="Times New Roman" panose="02020603050405020304" pitchFamily="18" charset="0"/>
                <a:cs typeface="Times New Roman" panose="02020603050405020304" pitchFamily="18" charset="0"/>
              </a:rPr>
              <a:t>共享</a:t>
            </a:r>
            <a:r>
              <a:rPr lang="zh-CN" altLang="en-US" sz="2800" b="1" kern="100" dirty="0">
                <a:latin typeface="Times New Roman" panose="02020603050405020304" pitchFamily="18" charset="0"/>
                <a:cs typeface="Times New Roman" panose="02020603050405020304" pitchFamily="18" charset="0"/>
              </a:rPr>
              <a:t>风险链路组不相交路径对问题</a:t>
            </a:r>
            <a:endParaRPr lang="zh-CN" altLang="en-US" sz="2800" b="1" dirty="0">
              <a:solidFill>
                <a:srgbClr val="0066CC"/>
              </a:solidFill>
              <a:latin typeface="黑体" panose="02010609060101010101" pitchFamily="49" charset="-122"/>
              <a:ea typeface="黑体" panose="02010609060101010101" pitchFamily="49" charset="-122"/>
            </a:endParaRPr>
          </a:p>
        </p:txBody>
      </p:sp>
      <p:sp>
        <p:nvSpPr>
          <p:cNvPr id="1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7"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9"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1"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5"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24" name="图片 23"/>
          <p:cNvPicPr>
            <a:picLocks noChangeAspect="1"/>
          </p:cNvPicPr>
          <p:nvPr/>
        </p:nvPicPr>
        <p:blipFill>
          <a:blip r:embed="rId3"/>
          <a:stretch>
            <a:fillRect/>
          </a:stretch>
        </p:blipFill>
        <p:spPr>
          <a:xfrm>
            <a:off x="45674" y="1658480"/>
            <a:ext cx="9189582" cy="4247020"/>
          </a:xfrm>
          <a:prstGeom prst="rect">
            <a:avLst/>
          </a:prstGeom>
        </p:spPr>
      </p:pic>
      <p:sp>
        <p:nvSpPr>
          <p:cNvPr id="11" name="文本框 10"/>
          <p:cNvSpPr txBox="1"/>
          <p:nvPr/>
        </p:nvSpPr>
        <p:spPr>
          <a:xfrm>
            <a:off x="212044" y="4993005"/>
            <a:ext cx="3533775" cy="829945"/>
          </a:xfrm>
          <a:prstGeom prst="rect">
            <a:avLst/>
          </a:prstGeom>
          <a:noFill/>
        </p:spPr>
        <p:txBody>
          <a:bodyPr wrap="none" rtlCol="0">
            <a:spAutoFit/>
          </a:bodyPr>
          <a:lstStyle/>
          <a:p>
            <a:r>
              <a:rPr lang="en-US" sz="2400" dirty="0" smtClean="0"/>
              <a:t>e1,e2,e3,e4 </a:t>
            </a:r>
            <a:r>
              <a:rPr lang="zh-CN" altLang="en-US" sz="2400" dirty="0" smtClean="0"/>
              <a:t>四条边的权重</a:t>
            </a:r>
          </a:p>
          <a:p>
            <a:r>
              <a:rPr lang="zh-CN" altLang="en-US" sz="2400" dirty="0" smtClean="0"/>
              <a:t>比其它边都大</a:t>
            </a:r>
            <a:endParaRPr lang="en-US" altLang="zh-CN" sz="2400" dirty="0" smtClean="0"/>
          </a:p>
        </p:txBody>
      </p:sp>
      <p:sp>
        <p:nvSpPr>
          <p:cNvPr id="20" name="圆角矩形 19"/>
          <p:cNvSpPr/>
          <p:nvPr/>
        </p:nvSpPr>
        <p:spPr>
          <a:xfrm>
            <a:off x="212044" y="911124"/>
            <a:ext cx="2091093" cy="664806"/>
          </a:xfrm>
          <a:prstGeom prst="round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2800" dirty="0">
                <a:effectLst>
                  <a:outerShdw blurRad="38100" dist="38100" dir="2700000" algn="tl">
                    <a:srgbClr val="C0C0C0"/>
                  </a:outerShdw>
                </a:effectLst>
                <a:latin typeface="+mn-ea"/>
              </a:rPr>
              <a:t>陷阱问题</a:t>
            </a:r>
            <a:endParaRPr lang="en-US" sz="2000" dirty="0">
              <a:effectLst>
                <a:outerShdw blurRad="38100" dist="38100" dir="2700000" algn="tl">
                  <a:srgbClr val="C0C0C0"/>
                </a:outerShdw>
              </a:effectLst>
              <a:latin typeface="+mn-ea"/>
            </a:endParaRPr>
          </a:p>
        </p:txBody>
      </p:sp>
    </p:spTree>
    <p:extLst>
      <p:ext uri="{BB962C8B-B14F-4D97-AF65-F5344CB8AC3E}">
        <p14:creationId xmlns:p14="http://schemas.microsoft.com/office/powerpoint/2010/main" val="36458667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207</TotalTime>
  <Words>1617</Words>
  <Application>Microsoft Office PowerPoint</Application>
  <PresentationFormat>全屏显示(4:3)</PresentationFormat>
  <Paragraphs>236</Paragraphs>
  <Slides>28</Slides>
  <Notes>26</Notes>
  <HiddenSlides>2</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28</vt:i4>
      </vt:variant>
    </vt:vector>
  </HeadingPairs>
  <TitlesOfParts>
    <vt:vector size="41" baseType="lpstr">
      <vt:lpstr>华文新魏</vt:lpstr>
      <vt:lpstr>华文楷体</vt:lpstr>
      <vt:lpstr>宋体</vt:lpstr>
      <vt:lpstr>方正舒体</vt:lpstr>
      <vt:lpstr>楷体</vt:lpstr>
      <vt:lpstr>楷体_GB2312</vt:lpstr>
      <vt:lpstr>黑体</vt:lpstr>
      <vt:lpstr>Arial</vt:lpstr>
      <vt:lpstr>Calibri</vt:lpstr>
      <vt:lpstr>Calibri Light</vt:lpstr>
      <vt:lpstr>Times New Roman</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tao</cp:lastModifiedBy>
  <cp:revision>1314</cp:revision>
  <dcterms:created xsi:type="dcterms:W3CDTF">2015-04-17T04:25:00Z</dcterms:created>
  <dcterms:modified xsi:type="dcterms:W3CDTF">2018-05-19T14:34:32Z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