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62" r:id="rId5"/>
    <p:sldId id="260" r:id="rId6"/>
    <p:sldId id="263" r:id="rId7"/>
    <p:sldId id="261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570"/>
  </p:normalViewPr>
  <p:slideViewPr>
    <p:cSldViewPr snapToGrid="0" snapToObjects="1">
      <p:cViewPr varScale="1">
        <p:scale>
          <a:sx n="108" d="100"/>
          <a:sy n="108" d="100"/>
        </p:scale>
        <p:origin x="56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chenxiaoxuan/Downloads/hw_ul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chenxiaoxuan/Downloads/hw_ult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chenxiaoxuan/Downloads/hw_ult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chenxiaoxuan/Downloads/hw_ult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chenxiaoxuan/Downloads/hw_ult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chenxiaoxuan/Downloads/hw_ult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chenxiaoxuan/Downloads/hw_ul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chenxiaoxuan/Downloads/hw_ult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chenxiaoxuan/Downloads/hw_ult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chenxiaoxuan/Downloads/hw_ult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chenxiaoxuan/Downloads/hw_ult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chenxiaoxuan/Downloads/hw_ult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chenxiaoxuan/Downloads/hw_ult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chenxiaoxuan/Downloads/hw_ult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4468373977841571E-2"/>
          <c:y val="3.9066465284677637E-2"/>
          <c:w val="0.87983692103599453"/>
          <c:h val="0.91649966009099104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Sheet1!$A$13</c:f>
              <c:strCache>
                <c:ptCount val="1"/>
                <c:pt idx="0">
                  <c:v>debt/stock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Sheet1!$B$7:$G$7</c:f>
              <c:strCache>
                <c:ptCount val="6"/>
                <c:pt idx="0">
                  <c:v>U.S</c:v>
                </c:pt>
                <c:pt idx="1">
                  <c:v>Germany</c:v>
                </c:pt>
                <c:pt idx="2">
                  <c:v>U.K</c:v>
                </c:pt>
                <c:pt idx="3">
                  <c:v>Japan</c:v>
                </c:pt>
                <c:pt idx="4">
                  <c:v>China</c:v>
                </c:pt>
                <c:pt idx="5">
                  <c:v>Netherland</c:v>
                </c:pt>
              </c:strCache>
            </c:strRef>
          </c:cat>
          <c:val>
            <c:numRef>
              <c:f>Sheet1!$B$13:$G$13</c:f>
              <c:numCache>
                <c:formatCode>General</c:formatCode>
                <c:ptCount val="6"/>
                <c:pt idx="0">
                  <c:v>1.2485912642819339</c:v>
                </c:pt>
                <c:pt idx="1">
                  <c:v>1.6878868258178603</c:v>
                </c:pt>
                <c:pt idx="2">
                  <c:v>2.1684100418410042</c:v>
                </c:pt>
                <c:pt idx="3">
                  <c:v>2.1608548931383575</c:v>
                </c:pt>
                <c:pt idx="4">
                  <c:v>1.4339341063023763</c:v>
                </c:pt>
                <c:pt idx="5">
                  <c:v>2.0499999999999998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D13-B345-9094-EB53FC9BD4C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598925424"/>
        <c:axId val="1636642208"/>
      </c:barChart>
      <c:catAx>
        <c:axId val="159892542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636642208"/>
        <c:crosses val="autoZero"/>
        <c:auto val="1"/>
        <c:lblAlgn val="ctr"/>
        <c:lblOffset val="100"/>
        <c:noMultiLvlLbl val="0"/>
      </c:catAx>
      <c:valAx>
        <c:axId val="163664220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5989254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Sheet1!$F$7</c:f>
              <c:strCache>
                <c:ptCount val="1"/>
                <c:pt idx="0">
                  <c:v>China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A6CD-9F49-B979-493EEC1B9BD5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A6CD-9F49-B979-493EEC1B9BD5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A6CD-9F49-B979-493EEC1B9BD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Sheet1!$A$8:$A$10</c:f>
              <c:strCache>
                <c:ptCount val="3"/>
                <c:pt idx="0">
                  <c:v>debt securities by financial corporations</c:v>
                </c:pt>
                <c:pt idx="1">
                  <c:v>debt securities by non-financial corporations</c:v>
                </c:pt>
                <c:pt idx="2">
                  <c:v>debt securities by government</c:v>
                </c:pt>
              </c:strCache>
            </c:strRef>
          </c:cat>
          <c:val>
            <c:numRef>
              <c:f>Sheet1!$F$8:$F$10</c:f>
              <c:numCache>
                <c:formatCode>#,##0</c:formatCode>
                <c:ptCount val="3"/>
                <c:pt idx="0">
                  <c:v>4767</c:v>
                </c:pt>
                <c:pt idx="1">
                  <c:v>3007</c:v>
                </c:pt>
                <c:pt idx="2">
                  <c:v>4647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A6CD-9F49-B979-493EEC1B9BD5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24345042152486199"/>
          <c:y val="0.1161129587090433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0.12722244094488186"/>
          <c:y val="0.1965916655642562"/>
          <c:w val="0.58999978127734032"/>
          <c:h val="0.71656123372217873"/>
        </c:manualLayout>
      </c:layout>
      <c:pieChart>
        <c:varyColors val="1"/>
        <c:ser>
          <c:idx val="0"/>
          <c:order val="0"/>
          <c:tx>
            <c:strRef>
              <c:f>Sheet1!$B$7</c:f>
              <c:strCache>
                <c:ptCount val="1"/>
                <c:pt idx="0">
                  <c:v>Netherland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E653-734C-8C59-C85BB2E305EB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E653-734C-8C59-C85BB2E305EB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E653-734C-8C59-C85BB2E305E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Sheet1!$A$8:$A$10</c:f>
              <c:strCache>
                <c:ptCount val="3"/>
                <c:pt idx="0">
                  <c:v>debt securities by financial corporations</c:v>
                </c:pt>
                <c:pt idx="1">
                  <c:v>debt securities by non-financial corporations</c:v>
                </c:pt>
                <c:pt idx="2">
                  <c:v>debt securities by government</c:v>
                </c:pt>
              </c:strCache>
            </c:strRef>
          </c:cat>
          <c:val>
            <c:numRef>
              <c:f>Sheet1!$B$8:$B$10</c:f>
              <c:numCache>
                <c:formatCode>General</c:formatCode>
                <c:ptCount val="3"/>
                <c:pt idx="0" formatCode="#,##0">
                  <c:v>1744</c:v>
                </c:pt>
                <c:pt idx="1">
                  <c:v>111</c:v>
                </c:pt>
                <c:pt idx="2" formatCode="#,##0">
                  <c:v>400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E653-734C-8C59-C85BB2E305EB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Sheet1!$C$2</c:f>
              <c:strCache>
                <c:ptCount val="1"/>
                <c:pt idx="0">
                  <c:v>Germany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8107-634B-A54B-97E63B2FAE67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8107-634B-A54B-97E63B2FAE67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8107-634B-A54B-97E63B2FAE6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Sheet1!$A$8:$A$10</c:f>
              <c:strCache>
                <c:ptCount val="3"/>
                <c:pt idx="0">
                  <c:v>debt securities by financial corporations</c:v>
                </c:pt>
                <c:pt idx="1">
                  <c:v>debt securities by non-financial corporations</c:v>
                </c:pt>
                <c:pt idx="2">
                  <c:v>debt securities by government</c:v>
                </c:pt>
              </c:strCache>
            </c:strRef>
          </c:cat>
          <c:val>
            <c:numRef>
              <c:f>Sheet1!$C$8:$C$10</c:f>
              <c:numCache>
                <c:formatCode>General</c:formatCode>
                <c:ptCount val="3"/>
                <c:pt idx="0" formatCode="#,##0">
                  <c:v>1644</c:v>
                </c:pt>
                <c:pt idx="1">
                  <c:v>205</c:v>
                </c:pt>
                <c:pt idx="2" formatCode="#,##0">
                  <c:v>1969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8107-634B-A54B-97E63B2FAE67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Sheet1!$A$14</c:f>
              <c:strCache>
                <c:ptCount val="1"/>
                <c:pt idx="0">
                  <c:v>total debt securities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Sheet1!$B$2:$G$2</c:f>
              <c:strCache>
                <c:ptCount val="6"/>
                <c:pt idx="0">
                  <c:v>U.S</c:v>
                </c:pt>
                <c:pt idx="1">
                  <c:v>Germany</c:v>
                </c:pt>
                <c:pt idx="2">
                  <c:v>U.K</c:v>
                </c:pt>
                <c:pt idx="3">
                  <c:v>Japan</c:v>
                </c:pt>
                <c:pt idx="4">
                  <c:v>China</c:v>
                </c:pt>
                <c:pt idx="5">
                  <c:v>Netherland</c:v>
                </c:pt>
              </c:strCache>
            </c:strRef>
          </c:cat>
          <c:val>
            <c:numRef>
              <c:f>Sheet1!$B$14:$G$14</c:f>
              <c:numCache>
                <c:formatCode>#,##0</c:formatCode>
                <c:ptCount val="6"/>
                <c:pt idx="0">
                  <c:v>40106</c:v>
                </c:pt>
                <c:pt idx="1">
                  <c:v>3818</c:v>
                </c:pt>
                <c:pt idx="2">
                  <c:v>6219</c:v>
                </c:pt>
                <c:pt idx="3">
                  <c:v>13447</c:v>
                </c:pt>
                <c:pt idx="4">
                  <c:v>12491</c:v>
                </c:pt>
                <c:pt idx="5">
                  <c:v>2255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A7D-D14C-9E6F-7901577AF05F}"/>
            </c:ext>
          </c:extLst>
        </c:ser>
        <c:ser>
          <c:idx val="1"/>
          <c:order val="1"/>
          <c:tx>
            <c:strRef>
              <c:f>Sheet1!$A$16</c:f>
              <c:strCache>
                <c:ptCount val="1"/>
                <c:pt idx="0">
                  <c:v>international debt securities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Sheet1!$B$2:$G$2</c:f>
              <c:strCache>
                <c:ptCount val="6"/>
                <c:pt idx="0">
                  <c:v>U.S</c:v>
                </c:pt>
                <c:pt idx="1">
                  <c:v>Germany</c:v>
                </c:pt>
                <c:pt idx="2">
                  <c:v>U.K</c:v>
                </c:pt>
                <c:pt idx="3">
                  <c:v>Japan</c:v>
                </c:pt>
                <c:pt idx="4">
                  <c:v>China</c:v>
                </c:pt>
                <c:pt idx="5">
                  <c:v>Netherland</c:v>
                </c:pt>
              </c:strCache>
            </c:strRef>
          </c:cat>
          <c:val>
            <c:numRef>
              <c:f>Sheet1!$B$16:$G$16</c:f>
              <c:numCache>
                <c:formatCode>#,##0</c:formatCode>
                <c:ptCount val="6"/>
                <c:pt idx="0">
                  <c:v>2424</c:v>
                </c:pt>
                <c:pt idx="1">
                  <c:v>1336</c:v>
                </c:pt>
                <c:pt idx="2">
                  <c:v>3236</c:v>
                </c:pt>
                <c:pt idx="3">
                  <c:v>403</c:v>
                </c:pt>
                <c:pt idx="4">
                  <c:v>204</c:v>
                </c:pt>
                <c:pt idx="5">
                  <c:v>2168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A7D-D14C-9E6F-7901577AF05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722408704"/>
        <c:axId val="1745480144"/>
      </c:barChart>
      <c:catAx>
        <c:axId val="172240870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745480144"/>
        <c:crosses val="autoZero"/>
        <c:auto val="1"/>
        <c:lblAlgn val="ctr"/>
        <c:lblOffset val="100"/>
        <c:noMultiLvlLbl val="0"/>
      </c:catAx>
      <c:valAx>
        <c:axId val="174548014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7224087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5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7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international debt securities/total debt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Sheet1!$B$1:$G$1</c:f>
              <c:strCache>
                <c:ptCount val="6"/>
                <c:pt idx="0">
                  <c:v>U.S</c:v>
                </c:pt>
                <c:pt idx="1">
                  <c:v>Germany</c:v>
                </c:pt>
                <c:pt idx="2">
                  <c:v>U.K</c:v>
                </c:pt>
                <c:pt idx="3">
                  <c:v>Japan</c:v>
                </c:pt>
                <c:pt idx="4">
                  <c:v>China</c:v>
                </c:pt>
                <c:pt idx="5">
                  <c:v>Netherland</c:v>
                </c:pt>
              </c:strCache>
            </c:strRef>
          </c:cat>
          <c:val>
            <c:numRef>
              <c:f>Sheet1!$B$2:$G$2</c:f>
              <c:numCache>
                <c:formatCode>General</c:formatCode>
                <c:ptCount val="6"/>
                <c:pt idx="0">
                  <c:v>6.0439834438737343E-2</c:v>
                </c:pt>
                <c:pt idx="1">
                  <c:v>0.3499214248297538</c:v>
                </c:pt>
                <c:pt idx="2">
                  <c:v>0.52034089081845958</c:v>
                </c:pt>
                <c:pt idx="3">
                  <c:v>2.996950992786495E-2</c:v>
                </c:pt>
                <c:pt idx="4">
                  <c:v>1.6331758866383796E-2</c:v>
                </c:pt>
                <c:pt idx="5">
                  <c:v>0.96141906873614191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DB4-3747-AC7D-861F06E1007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06338368"/>
        <c:axId val="1406174928"/>
      </c:lineChart>
      <c:catAx>
        <c:axId val="14063383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7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406174928"/>
        <c:crosses val="autoZero"/>
        <c:auto val="1"/>
        <c:lblAlgn val="ctr"/>
        <c:lblOffset val="100"/>
        <c:noMultiLvlLbl val="0"/>
      </c:catAx>
      <c:valAx>
        <c:axId val="14061749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7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4063383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Sheet1!$A$12</c:f>
              <c:strCache>
                <c:ptCount val="1"/>
                <c:pt idx="0">
                  <c:v>stock/gdp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Sheet1!$B$7:$G$7</c:f>
              <c:strCache>
                <c:ptCount val="6"/>
                <c:pt idx="0">
                  <c:v>U.S</c:v>
                </c:pt>
                <c:pt idx="1">
                  <c:v>Germany</c:v>
                </c:pt>
                <c:pt idx="2">
                  <c:v>U.K</c:v>
                </c:pt>
                <c:pt idx="3">
                  <c:v>Japan</c:v>
                </c:pt>
                <c:pt idx="4">
                  <c:v>China</c:v>
                </c:pt>
                <c:pt idx="5">
                  <c:v>Netherland</c:v>
                </c:pt>
              </c:strCache>
            </c:strRef>
          </c:cat>
          <c:val>
            <c:numRef>
              <c:f>Sheet1!$B$12:$G$12</c:f>
              <c:numCache>
                <c:formatCode>General</c:formatCode>
                <c:ptCount val="6"/>
                <c:pt idx="0">
                  <c:v>1.6564901242844619</c:v>
                </c:pt>
                <c:pt idx="1">
                  <c:v>0.61517541474027737</c:v>
                </c:pt>
                <c:pt idx="2">
                  <c:v>1.0938215102974829</c:v>
                </c:pt>
                <c:pt idx="3">
                  <c:v>1.2772988505747127</c:v>
                </c:pt>
                <c:pt idx="4">
                  <c:v>0.71179931361333548</c:v>
                </c:pt>
                <c:pt idx="5">
                  <c:v>1.3317191283292977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320-0140-9CC1-A680DFFABE3C}"/>
            </c:ext>
          </c:extLst>
        </c:ser>
        <c:ser>
          <c:idx val="1"/>
          <c:order val="1"/>
          <c:tx>
            <c:strRef>
              <c:f>Sheet1!$A$1</c:f>
              <c:strCache>
                <c:ptCount val="1"/>
                <c:pt idx="0">
                  <c:v>debt/gdp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Sheet1!$B$7:$G$7</c:f>
              <c:strCache>
                <c:ptCount val="6"/>
                <c:pt idx="0">
                  <c:v>U.S</c:v>
                </c:pt>
                <c:pt idx="1">
                  <c:v>Germany</c:v>
                </c:pt>
                <c:pt idx="2">
                  <c:v>U.K</c:v>
                </c:pt>
                <c:pt idx="3">
                  <c:v>Japan</c:v>
                </c:pt>
                <c:pt idx="4">
                  <c:v>China</c:v>
                </c:pt>
                <c:pt idx="5">
                  <c:v>Netherland</c:v>
                </c:pt>
              </c:strCache>
            </c:strRef>
          </c:cat>
          <c:val>
            <c:numRef>
              <c:f>Sheet1!$B$1:$G$1</c:f>
              <c:numCache>
                <c:formatCode>General</c:formatCode>
                <c:ptCount val="6"/>
                <c:pt idx="0">
                  <c:v>2.0682790985508741</c:v>
                </c:pt>
                <c:pt idx="1">
                  <c:v>1.0383464781071525</c:v>
                </c:pt>
                <c:pt idx="2">
                  <c:v>2.3718535469107551</c:v>
                </c:pt>
                <c:pt idx="3">
                  <c:v>2.7600574712643677</c:v>
                </c:pt>
                <c:pt idx="4">
                  <c:v>1.0206733126327832</c:v>
                </c:pt>
                <c:pt idx="5">
                  <c:v>2.7300242130750605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320-0140-9CC1-A680DFFABE3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676094336"/>
        <c:axId val="1727418288"/>
      </c:lineChart>
      <c:catAx>
        <c:axId val="16760943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727418288"/>
        <c:crosses val="autoZero"/>
        <c:auto val="1"/>
        <c:lblAlgn val="ctr"/>
        <c:lblOffset val="100"/>
        <c:noMultiLvlLbl val="0"/>
      </c:catAx>
      <c:valAx>
        <c:axId val="17274182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6760943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5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Sheet1!$A$8</c:f>
              <c:strCache>
                <c:ptCount val="1"/>
                <c:pt idx="0">
                  <c:v>debt securities by financial corporations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Sheet1!$B$7:$G$7</c:f>
              <c:strCache>
                <c:ptCount val="6"/>
                <c:pt idx="0">
                  <c:v>U.S</c:v>
                </c:pt>
                <c:pt idx="1">
                  <c:v>Germany</c:v>
                </c:pt>
                <c:pt idx="2">
                  <c:v>U.K</c:v>
                </c:pt>
                <c:pt idx="3">
                  <c:v>Japan</c:v>
                </c:pt>
                <c:pt idx="4">
                  <c:v>China</c:v>
                </c:pt>
                <c:pt idx="5">
                  <c:v>Netherland</c:v>
                </c:pt>
              </c:strCache>
            </c:strRef>
          </c:cat>
          <c:val>
            <c:numRef>
              <c:f>Sheet1!$B$8:$G$8</c:f>
              <c:numCache>
                <c:formatCode>#,##0</c:formatCode>
                <c:ptCount val="6"/>
                <c:pt idx="0">
                  <c:v>15645</c:v>
                </c:pt>
                <c:pt idx="1">
                  <c:v>1644</c:v>
                </c:pt>
                <c:pt idx="2">
                  <c:v>2817</c:v>
                </c:pt>
                <c:pt idx="3">
                  <c:v>2634</c:v>
                </c:pt>
                <c:pt idx="4">
                  <c:v>4767</c:v>
                </c:pt>
                <c:pt idx="5">
                  <c:v>1744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0E8-284F-966E-4525A80B951B}"/>
            </c:ext>
          </c:extLst>
        </c:ser>
        <c:ser>
          <c:idx val="1"/>
          <c:order val="1"/>
          <c:tx>
            <c:strRef>
              <c:f>Sheet1!$A$9</c:f>
              <c:strCache>
                <c:ptCount val="1"/>
                <c:pt idx="0">
                  <c:v>debt securities by non-financial corporations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Sheet1!$B$7:$G$7</c:f>
              <c:strCache>
                <c:ptCount val="6"/>
                <c:pt idx="0">
                  <c:v>U.S</c:v>
                </c:pt>
                <c:pt idx="1">
                  <c:v>Germany</c:v>
                </c:pt>
                <c:pt idx="2">
                  <c:v>U.K</c:v>
                </c:pt>
                <c:pt idx="3">
                  <c:v>Japan</c:v>
                </c:pt>
                <c:pt idx="4">
                  <c:v>China</c:v>
                </c:pt>
                <c:pt idx="5">
                  <c:v>Netherland</c:v>
                </c:pt>
              </c:strCache>
            </c:strRef>
          </c:cat>
          <c:val>
            <c:numRef>
              <c:f>Sheet1!$B$9:$G$9</c:f>
              <c:numCache>
                <c:formatCode>General</c:formatCode>
                <c:ptCount val="6"/>
                <c:pt idx="0" formatCode="#,##0">
                  <c:v>6213</c:v>
                </c:pt>
                <c:pt idx="1">
                  <c:v>205</c:v>
                </c:pt>
                <c:pt idx="2">
                  <c:v>545</c:v>
                </c:pt>
                <c:pt idx="3">
                  <c:v>765</c:v>
                </c:pt>
                <c:pt idx="4" formatCode="#,##0">
                  <c:v>3007</c:v>
                </c:pt>
                <c:pt idx="5">
                  <c:v>111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0E8-284F-966E-4525A80B951B}"/>
            </c:ext>
          </c:extLst>
        </c:ser>
        <c:ser>
          <c:idx val="2"/>
          <c:order val="2"/>
          <c:tx>
            <c:strRef>
              <c:f>Sheet1!$A$10</c:f>
              <c:strCache>
                <c:ptCount val="1"/>
                <c:pt idx="0">
                  <c:v>debt securities by government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Sheet1!$B$7:$G$7</c:f>
              <c:strCache>
                <c:ptCount val="6"/>
                <c:pt idx="0">
                  <c:v>U.S</c:v>
                </c:pt>
                <c:pt idx="1">
                  <c:v>Germany</c:v>
                </c:pt>
                <c:pt idx="2">
                  <c:v>U.K</c:v>
                </c:pt>
                <c:pt idx="3">
                  <c:v>Japan</c:v>
                </c:pt>
                <c:pt idx="4">
                  <c:v>China</c:v>
                </c:pt>
                <c:pt idx="5">
                  <c:v>Netherland</c:v>
                </c:pt>
              </c:strCache>
            </c:strRef>
          </c:cat>
          <c:val>
            <c:numRef>
              <c:f>Sheet1!$B$10:$G$10</c:f>
              <c:numCache>
                <c:formatCode>#,##0</c:formatCode>
                <c:ptCount val="6"/>
                <c:pt idx="0">
                  <c:v>18029</c:v>
                </c:pt>
                <c:pt idx="1">
                  <c:v>1969</c:v>
                </c:pt>
                <c:pt idx="2">
                  <c:v>2853</c:v>
                </c:pt>
                <c:pt idx="3">
                  <c:v>10048</c:v>
                </c:pt>
                <c:pt idx="4">
                  <c:v>4647</c:v>
                </c:pt>
                <c:pt idx="5">
                  <c:v>400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0E8-284F-966E-4525A80B951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773835680"/>
        <c:axId val="1771589568"/>
      </c:barChart>
      <c:catAx>
        <c:axId val="17738356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771589568"/>
        <c:crosses val="autoZero"/>
        <c:auto val="1"/>
        <c:lblAlgn val="ctr"/>
        <c:lblOffset val="100"/>
        <c:noMultiLvlLbl val="0"/>
      </c:catAx>
      <c:valAx>
        <c:axId val="17715895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7738356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6115564515830532E-2"/>
          <c:y val="4.1204516864504388E-2"/>
          <c:w val="0.87486054749528375"/>
          <c:h val="0.78621079192603838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Sheet1!$A$8</c:f>
              <c:strCache>
                <c:ptCount val="1"/>
                <c:pt idx="0">
                  <c:v>debt securities by financial corporations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Sheet1!$B$7:$G$7</c:f>
              <c:strCache>
                <c:ptCount val="6"/>
                <c:pt idx="0">
                  <c:v>U.S</c:v>
                </c:pt>
                <c:pt idx="1">
                  <c:v>Germany</c:v>
                </c:pt>
                <c:pt idx="2">
                  <c:v>U.K</c:v>
                </c:pt>
                <c:pt idx="3">
                  <c:v>Japan</c:v>
                </c:pt>
                <c:pt idx="4">
                  <c:v>China</c:v>
                </c:pt>
                <c:pt idx="5">
                  <c:v>Netherland</c:v>
                </c:pt>
              </c:strCache>
            </c:strRef>
          </c:cat>
          <c:val>
            <c:numRef>
              <c:f>Sheet1!$B$8:$G$8</c:f>
              <c:numCache>
                <c:formatCode>#,##0</c:formatCode>
                <c:ptCount val="6"/>
                <c:pt idx="0">
                  <c:v>15645</c:v>
                </c:pt>
                <c:pt idx="1">
                  <c:v>1644</c:v>
                </c:pt>
                <c:pt idx="2">
                  <c:v>2817</c:v>
                </c:pt>
                <c:pt idx="3">
                  <c:v>2634</c:v>
                </c:pt>
                <c:pt idx="4">
                  <c:v>4767</c:v>
                </c:pt>
                <c:pt idx="5">
                  <c:v>1744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8F8-F04E-84BD-0E1BCB0B825A}"/>
            </c:ext>
          </c:extLst>
        </c:ser>
        <c:ser>
          <c:idx val="1"/>
          <c:order val="1"/>
          <c:tx>
            <c:strRef>
              <c:f>Sheet1!$A$9</c:f>
              <c:strCache>
                <c:ptCount val="1"/>
                <c:pt idx="0">
                  <c:v>debt securities by non-financial corporations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Sheet1!$B$7:$G$7</c:f>
              <c:strCache>
                <c:ptCount val="6"/>
                <c:pt idx="0">
                  <c:v>U.S</c:v>
                </c:pt>
                <c:pt idx="1">
                  <c:v>Germany</c:v>
                </c:pt>
                <c:pt idx="2">
                  <c:v>U.K</c:v>
                </c:pt>
                <c:pt idx="3">
                  <c:v>Japan</c:v>
                </c:pt>
                <c:pt idx="4">
                  <c:v>China</c:v>
                </c:pt>
                <c:pt idx="5">
                  <c:v>Netherland</c:v>
                </c:pt>
              </c:strCache>
            </c:strRef>
          </c:cat>
          <c:val>
            <c:numRef>
              <c:f>Sheet1!$B$9:$G$9</c:f>
              <c:numCache>
                <c:formatCode>General</c:formatCode>
                <c:ptCount val="6"/>
                <c:pt idx="0" formatCode="#,##0">
                  <c:v>6213</c:v>
                </c:pt>
                <c:pt idx="1">
                  <c:v>205</c:v>
                </c:pt>
                <c:pt idx="2">
                  <c:v>545</c:v>
                </c:pt>
                <c:pt idx="3">
                  <c:v>765</c:v>
                </c:pt>
                <c:pt idx="4" formatCode="#,##0">
                  <c:v>3007</c:v>
                </c:pt>
                <c:pt idx="5">
                  <c:v>111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8F8-F04E-84BD-0E1BCB0B825A}"/>
            </c:ext>
          </c:extLst>
        </c:ser>
        <c:ser>
          <c:idx val="2"/>
          <c:order val="2"/>
          <c:tx>
            <c:strRef>
              <c:f>Sheet1!$A$10</c:f>
              <c:strCache>
                <c:ptCount val="1"/>
                <c:pt idx="0">
                  <c:v>debt securities by government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Sheet1!$B$7:$G$7</c:f>
              <c:strCache>
                <c:ptCount val="6"/>
                <c:pt idx="0">
                  <c:v>U.S</c:v>
                </c:pt>
                <c:pt idx="1">
                  <c:v>Germany</c:v>
                </c:pt>
                <c:pt idx="2">
                  <c:v>U.K</c:v>
                </c:pt>
                <c:pt idx="3">
                  <c:v>Japan</c:v>
                </c:pt>
                <c:pt idx="4">
                  <c:v>China</c:v>
                </c:pt>
                <c:pt idx="5">
                  <c:v>Netherland</c:v>
                </c:pt>
              </c:strCache>
            </c:strRef>
          </c:cat>
          <c:val>
            <c:numRef>
              <c:f>Sheet1!$B$10:$G$10</c:f>
              <c:numCache>
                <c:formatCode>#,##0</c:formatCode>
                <c:ptCount val="6"/>
                <c:pt idx="0">
                  <c:v>18029</c:v>
                </c:pt>
                <c:pt idx="1">
                  <c:v>1969</c:v>
                </c:pt>
                <c:pt idx="2">
                  <c:v>2853</c:v>
                </c:pt>
                <c:pt idx="3">
                  <c:v>10048</c:v>
                </c:pt>
                <c:pt idx="4">
                  <c:v>4647</c:v>
                </c:pt>
                <c:pt idx="5">
                  <c:v>400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8F8-F04E-84BD-0E1BCB0B825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772134000"/>
        <c:axId val="1745323744"/>
      </c:barChart>
      <c:catAx>
        <c:axId val="177213400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745323744"/>
        <c:crosses val="autoZero"/>
        <c:auto val="1"/>
        <c:lblAlgn val="ctr"/>
        <c:lblOffset val="100"/>
        <c:noMultiLvlLbl val="0"/>
      </c:catAx>
      <c:valAx>
        <c:axId val="174532374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7721340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42707432901784226"/>
          <c:y val="0.10146015004107178"/>
          <c:w val="0.47819850313798279"/>
          <c:h val="0.4977322768223854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Sheet1!$A$3</c:f>
              <c:strCache>
                <c:ptCount val="1"/>
                <c:pt idx="0">
                  <c:v>financial/GDP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Sheet1!$B$2:$G$2</c:f>
              <c:strCache>
                <c:ptCount val="6"/>
                <c:pt idx="0">
                  <c:v>U.S</c:v>
                </c:pt>
                <c:pt idx="1">
                  <c:v>Germany</c:v>
                </c:pt>
                <c:pt idx="2">
                  <c:v>U.K</c:v>
                </c:pt>
                <c:pt idx="3">
                  <c:v>Japan</c:v>
                </c:pt>
                <c:pt idx="4">
                  <c:v>China</c:v>
                </c:pt>
                <c:pt idx="5">
                  <c:v>Netherland</c:v>
                </c:pt>
              </c:strCache>
            </c:strRef>
          </c:cat>
          <c:val>
            <c:numRef>
              <c:f>Sheet1!$B$3:$G$3</c:f>
              <c:numCache>
                <c:formatCode>General</c:formatCode>
                <c:ptCount val="6"/>
                <c:pt idx="0">
                  <c:v>0.80681759579186219</c:v>
                </c:pt>
                <c:pt idx="1">
                  <c:v>0.44710361707914059</c:v>
                </c:pt>
                <c:pt idx="2">
                  <c:v>1.0743707093821511</c:v>
                </c:pt>
                <c:pt idx="3">
                  <c:v>0.54064039408866993</c:v>
                </c:pt>
                <c:pt idx="4">
                  <c:v>0.38952443209674781</c:v>
                </c:pt>
                <c:pt idx="5">
                  <c:v>2.1113801452784502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5E9-0C42-8C61-D3D3D24C2456}"/>
            </c:ext>
          </c:extLst>
        </c:ser>
        <c:ser>
          <c:idx val="1"/>
          <c:order val="1"/>
          <c:tx>
            <c:strRef>
              <c:f>Sheet1!$A$4</c:f>
              <c:strCache>
                <c:ptCount val="1"/>
                <c:pt idx="0">
                  <c:v>non-financial/GDP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Sheet1!$B$2:$G$2</c:f>
              <c:strCache>
                <c:ptCount val="6"/>
                <c:pt idx="0">
                  <c:v>U.S</c:v>
                </c:pt>
                <c:pt idx="1">
                  <c:v>Germany</c:v>
                </c:pt>
                <c:pt idx="2">
                  <c:v>U.K</c:v>
                </c:pt>
                <c:pt idx="3">
                  <c:v>Japan</c:v>
                </c:pt>
                <c:pt idx="4">
                  <c:v>China</c:v>
                </c:pt>
                <c:pt idx="5">
                  <c:v>Netherland</c:v>
                </c:pt>
              </c:strCache>
            </c:strRef>
          </c:cat>
          <c:val>
            <c:numRef>
              <c:f>Sheet1!$B$4:$G$4</c:f>
              <c:numCache>
                <c:formatCode>General</c:formatCode>
                <c:ptCount val="6"/>
                <c:pt idx="0">
                  <c:v>0.3204063740910732</c:v>
                </c:pt>
                <c:pt idx="1">
                  <c:v>5.5751971716072886E-2</c:v>
                </c:pt>
                <c:pt idx="2">
                  <c:v>0.20785659801678108</c:v>
                </c:pt>
                <c:pt idx="3">
                  <c:v>0.15701970443349753</c:v>
                </c:pt>
                <c:pt idx="4">
                  <c:v>0.24571008334695213</c:v>
                </c:pt>
                <c:pt idx="5">
                  <c:v>0.1343825665859564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5E9-0C42-8C61-D3D3D24C2456}"/>
            </c:ext>
          </c:extLst>
        </c:ser>
        <c:ser>
          <c:idx val="2"/>
          <c:order val="2"/>
          <c:tx>
            <c:strRef>
              <c:f>Sheet1!$A$5</c:f>
              <c:strCache>
                <c:ptCount val="1"/>
                <c:pt idx="0">
                  <c:v>government/GDP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Sheet1!$B$2:$G$2</c:f>
              <c:strCache>
                <c:ptCount val="6"/>
                <c:pt idx="0">
                  <c:v>U.S</c:v>
                </c:pt>
                <c:pt idx="1">
                  <c:v>Germany</c:v>
                </c:pt>
                <c:pt idx="2">
                  <c:v>U.K</c:v>
                </c:pt>
                <c:pt idx="3">
                  <c:v>Japan</c:v>
                </c:pt>
                <c:pt idx="4">
                  <c:v>China</c:v>
                </c:pt>
                <c:pt idx="5">
                  <c:v>Netherland</c:v>
                </c:pt>
              </c:strCache>
            </c:strRef>
          </c:cat>
          <c:val>
            <c:numRef>
              <c:f>Sheet1!$B$5:$G$5</c:f>
              <c:numCache>
                <c:formatCode>General</c:formatCode>
                <c:ptCount val="6"/>
                <c:pt idx="0">
                  <c:v>0.92976122943633643</c:v>
                </c:pt>
                <c:pt idx="1">
                  <c:v>0.53549088931193911</c:v>
                </c:pt>
                <c:pt idx="2">
                  <c:v>1.0881006864988558</c:v>
                </c:pt>
                <c:pt idx="3">
                  <c:v>2.0623973727422005</c:v>
                </c:pt>
                <c:pt idx="4">
                  <c:v>0.3797189083183527</c:v>
                </c:pt>
                <c:pt idx="5">
                  <c:v>0.48426150121065376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5E9-0C42-8C61-D3D3D24C245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864718127"/>
        <c:axId val="1864684927"/>
      </c:lineChart>
      <c:catAx>
        <c:axId val="186471812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864684927"/>
        <c:crosses val="autoZero"/>
        <c:auto val="1"/>
        <c:lblAlgn val="ctr"/>
        <c:lblOffset val="100"/>
        <c:noMultiLvlLbl val="0"/>
      </c:catAx>
      <c:valAx>
        <c:axId val="186468492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86471812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5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Sheet1!$A$8</c:f>
              <c:strCache>
                <c:ptCount val="1"/>
                <c:pt idx="0">
                  <c:v>debt securities by financial corporations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Sheet1!$B$7:$G$7</c:f>
              <c:strCache>
                <c:ptCount val="6"/>
                <c:pt idx="0">
                  <c:v>U.S</c:v>
                </c:pt>
                <c:pt idx="1">
                  <c:v>Germany</c:v>
                </c:pt>
                <c:pt idx="2">
                  <c:v>U.K</c:v>
                </c:pt>
                <c:pt idx="3">
                  <c:v>Japan</c:v>
                </c:pt>
                <c:pt idx="4">
                  <c:v>China</c:v>
                </c:pt>
                <c:pt idx="5">
                  <c:v>Netherland</c:v>
                </c:pt>
              </c:strCache>
            </c:strRef>
          </c:cat>
          <c:val>
            <c:numRef>
              <c:f>Sheet1!$B$8:$G$8</c:f>
              <c:numCache>
                <c:formatCode>#,##0</c:formatCode>
                <c:ptCount val="6"/>
                <c:pt idx="0">
                  <c:v>15645</c:v>
                </c:pt>
                <c:pt idx="1">
                  <c:v>1644</c:v>
                </c:pt>
                <c:pt idx="2">
                  <c:v>2817</c:v>
                </c:pt>
                <c:pt idx="3">
                  <c:v>2634</c:v>
                </c:pt>
                <c:pt idx="4">
                  <c:v>4767</c:v>
                </c:pt>
                <c:pt idx="5">
                  <c:v>1744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E05-C441-B9C7-1107405C4EA0}"/>
            </c:ext>
          </c:extLst>
        </c:ser>
        <c:ser>
          <c:idx val="1"/>
          <c:order val="1"/>
          <c:tx>
            <c:strRef>
              <c:f>Sheet1!$A$9</c:f>
              <c:strCache>
                <c:ptCount val="1"/>
                <c:pt idx="0">
                  <c:v>debt securities by non-financial corporations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Sheet1!$B$7:$G$7</c:f>
              <c:strCache>
                <c:ptCount val="6"/>
                <c:pt idx="0">
                  <c:v>U.S</c:v>
                </c:pt>
                <c:pt idx="1">
                  <c:v>Germany</c:v>
                </c:pt>
                <c:pt idx="2">
                  <c:v>U.K</c:v>
                </c:pt>
                <c:pt idx="3">
                  <c:v>Japan</c:v>
                </c:pt>
                <c:pt idx="4">
                  <c:v>China</c:v>
                </c:pt>
                <c:pt idx="5">
                  <c:v>Netherland</c:v>
                </c:pt>
              </c:strCache>
            </c:strRef>
          </c:cat>
          <c:val>
            <c:numRef>
              <c:f>Sheet1!$B$9:$G$9</c:f>
              <c:numCache>
                <c:formatCode>General</c:formatCode>
                <c:ptCount val="6"/>
                <c:pt idx="0" formatCode="#,##0">
                  <c:v>6213</c:v>
                </c:pt>
                <c:pt idx="1">
                  <c:v>205</c:v>
                </c:pt>
                <c:pt idx="2">
                  <c:v>545</c:v>
                </c:pt>
                <c:pt idx="3">
                  <c:v>765</c:v>
                </c:pt>
                <c:pt idx="4" formatCode="#,##0">
                  <c:v>3007</c:v>
                </c:pt>
                <c:pt idx="5">
                  <c:v>111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E05-C441-B9C7-1107405C4EA0}"/>
            </c:ext>
          </c:extLst>
        </c:ser>
        <c:ser>
          <c:idx val="2"/>
          <c:order val="2"/>
          <c:tx>
            <c:strRef>
              <c:f>Sheet1!$A$10</c:f>
              <c:strCache>
                <c:ptCount val="1"/>
                <c:pt idx="0">
                  <c:v>debt securities by government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Sheet1!$B$7:$G$7</c:f>
              <c:strCache>
                <c:ptCount val="6"/>
                <c:pt idx="0">
                  <c:v>U.S</c:v>
                </c:pt>
                <c:pt idx="1">
                  <c:v>Germany</c:v>
                </c:pt>
                <c:pt idx="2">
                  <c:v>U.K</c:v>
                </c:pt>
                <c:pt idx="3">
                  <c:v>Japan</c:v>
                </c:pt>
                <c:pt idx="4">
                  <c:v>China</c:v>
                </c:pt>
                <c:pt idx="5">
                  <c:v>Netherland</c:v>
                </c:pt>
              </c:strCache>
            </c:strRef>
          </c:cat>
          <c:val>
            <c:numRef>
              <c:f>Sheet1!$B$10:$G$10</c:f>
              <c:numCache>
                <c:formatCode>#,##0</c:formatCode>
                <c:ptCount val="6"/>
                <c:pt idx="0">
                  <c:v>18029</c:v>
                </c:pt>
                <c:pt idx="1">
                  <c:v>1969</c:v>
                </c:pt>
                <c:pt idx="2">
                  <c:v>2853</c:v>
                </c:pt>
                <c:pt idx="3">
                  <c:v>10048</c:v>
                </c:pt>
                <c:pt idx="4">
                  <c:v>4647</c:v>
                </c:pt>
                <c:pt idx="5">
                  <c:v>400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E05-C441-B9C7-1107405C4E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773835680"/>
        <c:axId val="1771589568"/>
      </c:barChart>
      <c:catAx>
        <c:axId val="17738356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771589568"/>
        <c:crosses val="autoZero"/>
        <c:auto val="1"/>
        <c:lblAlgn val="ctr"/>
        <c:lblOffset val="100"/>
        <c:noMultiLvlLbl val="0"/>
      </c:catAx>
      <c:valAx>
        <c:axId val="17715895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7738356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Sheet1!$E$7</c:f>
              <c:strCache>
                <c:ptCount val="1"/>
                <c:pt idx="0">
                  <c:v>Japan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E3EC-9F4C-A00A-D24C7F233250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E3EC-9F4C-A00A-D24C7F233250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E3EC-9F4C-A00A-D24C7F233250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5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Sheet1!$A$8:$A$10</c:f>
              <c:strCache>
                <c:ptCount val="3"/>
                <c:pt idx="0">
                  <c:v>debt securities by financial corporations</c:v>
                </c:pt>
                <c:pt idx="1">
                  <c:v>debt securities by non-financial corporations</c:v>
                </c:pt>
                <c:pt idx="2">
                  <c:v>debt securities by government</c:v>
                </c:pt>
              </c:strCache>
            </c:strRef>
          </c:cat>
          <c:val>
            <c:numRef>
              <c:f>Sheet1!$E$8:$E$10</c:f>
              <c:numCache>
                <c:formatCode>General</c:formatCode>
                <c:ptCount val="3"/>
                <c:pt idx="0" formatCode="#,##0">
                  <c:v>2634</c:v>
                </c:pt>
                <c:pt idx="1">
                  <c:v>765</c:v>
                </c:pt>
                <c:pt idx="2" formatCode="#,##0">
                  <c:v>10048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E3EC-9F4C-A00A-D24C7F233250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7160540522897507"/>
          <c:y val="0.39806566870519483"/>
          <c:w val="0.32215129583362245"/>
          <c:h val="0.367964997901739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5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Sheet1!$D$7</c:f>
              <c:strCache>
                <c:ptCount val="1"/>
                <c:pt idx="0">
                  <c:v>U.K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510A-DA4C-9CB3-53820E088CB6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510A-DA4C-9CB3-53820E088CB6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510A-DA4C-9CB3-53820E088CB6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Sheet1!$A$8:$A$10</c:f>
              <c:strCache>
                <c:ptCount val="3"/>
                <c:pt idx="0">
                  <c:v>debt securities by financial corporations</c:v>
                </c:pt>
                <c:pt idx="1">
                  <c:v>debt securities by non-financial corporations</c:v>
                </c:pt>
                <c:pt idx="2">
                  <c:v>debt securities by government</c:v>
                </c:pt>
              </c:strCache>
            </c:strRef>
          </c:cat>
          <c:val>
            <c:numRef>
              <c:f>Sheet1!$D$8:$D$10</c:f>
              <c:numCache>
                <c:formatCode>General</c:formatCode>
                <c:ptCount val="3"/>
                <c:pt idx="0" formatCode="#,##0">
                  <c:v>2817</c:v>
                </c:pt>
                <c:pt idx="1">
                  <c:v>545</c:v>
                </c:pt>
                <c:pt idx="2" formatCode="#,##0">
                  <c:v>2853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510A-DA4C-9CB3-53820E088CB6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Sheet1!$H$7</c:f>
              <c:strCache>
                <c:ptCount val="1"/>
                <c:pt idx="0">
                  <c:v>U.S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1B80-3942-8D53-37CA64520AB1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1B80-3942-8D53-37CA64520AB1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1B80-3942-8D53-37CA64520AB1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Sheet1!$A$8:$A$10</c:f>
              <c:strCache>
                <c:ptCount val="3"/>
                <c:pt idx="0">
                  <c:v>debt securities by financial corporations</c:v>
                </c:pt>
                <c:pt idx="1">
                  <c:v>debt securities by non-financial corporations</c:v>
                </c:pt>
                <c:pt idx="2">
                  <c:v>debt securities by government</c:v>
                </c:pt>
              </c:strCache>
            </c:strRef>
          </c:cat>
          <c:val>
            <c:numRef>
              <c:f>Sheet1!$H$8:$H$10</c:f>
              <c:numCache>
                <c:formatCode>#,##0</c:formatCode>
                <c:ptCount val="3"/>
                <c:pt idx="0">
                  <c:v>15645</c:v>
                </c:pt>
                <c:pt idx="1">
                  <c:v>6213</c:v>
                </c:pt>
                <c:pt idx="2">
                  <c:v>18029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1B80-3942-8D53-37CA64520AB1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/>
    </cs:fontRef>
    <cs:defRPr sz="1000" kern="1200"/>
  </cs:axisTitle>
  <cs:categoryAxis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9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/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/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/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/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/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/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11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12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1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/>
    </cs:fontRef>
    <cs:defRPr sz="1000" kern="1200"/>
  </cs:axisTitle>
  <cs:categoryAxis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9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/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/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/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/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/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/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/>
    </cs:fontRef>
    <cs:defRPr sz="1000" kern="1200"/>
  </cs:axisTitle>
  <cs:categoryAxis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9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/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/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/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/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/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/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/>
    </cs:fontRef>
    <cs:defRPr sz="1000" kern="1200"/>
  </cs:axisTitle>
  <cs:categoryAxis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9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/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/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/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/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/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/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/>
    </cs:fontRef>
    <cs:defRPr sz="1000" kern="1200"/>
  </cs:axisTitle>
  <cs:categoryAxis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9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/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/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/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/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/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/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/>
    </cs:fontRef>
    <cs:defRPr sz="1000" kern="1200"/>
  </cs:axisTitle>
  <cs:categoryAxis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9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/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/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/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/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/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/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/>
    </cs:fontRef>
    <cs:defRPr sz="1000" kern="1200"/>
  </cs:axisTitle>
  <cs:categoryAxis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9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/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/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/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/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/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/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/>
    </cs:fontRef>
    <cs:defRPr sz="1000" kern="1200"/>
  </cs:axisTitle>
  <cs:categoryAxis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9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/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/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/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/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/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/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9CF6D-4FD6-FA4A-A1C4-BB23385BC418}" type="datetimeFigureOut">
              <a:rPr kumimoji="1" lang="zh-CN" altLang="en-US" smtClean="0"/>
              <a:t>2018/10/7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C38E-E8E5-DE43-9994-8F7D5B9A4CA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43095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9CF6D-4FD6-FA4A-A1C4-BB23385BC418}" type="datetimeFigureOut">
              <a:rPr kumimoji="1" lang="zh-CN" altLang="en-US" smtClean="0"/>
              <a:t>2018/10/7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C38E-E8E5-DE43-9994-8F7D5B9A4CA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83646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9CF6D-4FD6-FA4A-A1C4-BB23385BC418}" type="datetimeFigureOut">
              <a:rPr kumimoji="1" lang="zh-CN" altLang="en-US" smtClean="0"/>
              <a:t>2018/10/7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C38E-E8E5-DE43-9994-8F7D5B9A4CA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37978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9CF6D-4FD6-FA4A-A1C4-BB23385BC418}" type="datetimeFigureOut">
              <a:rPr kumimoji="1" lang="zh-CN" altLang="en-US" smtClean="0"/>
              <a:t>2018/10/7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C38E-E8E5-DE43-9994-8F7D5B9A4CA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65010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9CF6D-4FD6-FA4A-A1C4-BB23385BC418}" type="datetimeFigureOut">
              <a:rPr kumimoji="1" lang="zh-CN" altLang="en-US" smtClean="0"/>
              <a:t>2018/10/7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C38E-E8E5-DE43-9994-8F7D5B9A4CA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28024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9CF6D-4FD6-FA4A-A1C4-BB23385BC418}" type="datetimeFigureOut">
              <a:rPr kumimoji="1" lang="zh-CN" altLang="en-US" smtClean="0"/>
              <a:t>2018/10/7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C38E-E8E5-DE43-9994-8F7D5B9A4CA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69220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9CF6D-4FD6-FA4A-A1C4-BB23385BC418}" type="datetimeFigureOut">
              <a:rPr kumimoji="1" lang="zh-CN" altLang="en-US" smtClean="0"/>
              <a:t>2018/10/7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C38E-E8E5-DE43-9994-8F7D5B9A4CA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12117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9CF6D-4FD6-FA4A-A1C4-BB23385BC418}" type="datetimeFigureOut">
              <a:rPr kumimoji="1" lang="zh-CN" altLang="en-US" smtClean="0"/>
              <a:t>2018/10/7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C38E-E8E5-DE43-9994-8F7D5B9A4CA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14352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9CF6D-4FD6-FA4A-A1C4-BB23385BC418}" type="datetimeFigureOut">
              <a:rPr kumimoji="1" lang="zh-CN" altLang="en-US" smtClean="0"/>
              <a:t>2018/10/7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C38E-E8E5-DE43-9994-8F7D5B9A4CA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1203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9CF6D-4FD6-FA4A-A1C4-BB23385BC418}" type="datetimeFigureOut">
              <a:rPr kumimoji="1" lang="zh-CN" altLang="en-US" smtClean="0"/>
              <a:t>2018/10/7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C38E-E8E5-DE43-9994-8F7D5B9A4CA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32723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9CF6D-4FD6-FA4A-A1C4-BB23385BC418}" type="datetimeFigureOut">
              <a:rPr kumimoji="1" lang="zh-CN" altLang="en-US" smtClean="0"/>
              <a:t>2018/10/7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C38E-E8E5-DE43-9994-8F7D5B9A4CA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6552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9CF6D-4FD6-FA4A-A1C4-BB23385BC418}" type="datetimeFigureOut">
              <a:rPr kumimoji="1" lang="zh-CN" altLang="en-US" smtClean="0"/>
              <a:t>2018/10/7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F4C38E-E8E5-DE43-9994-8F7D5B9A4CA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29825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7" Type="http://schemas.openxmlformats.org/officeDocument/2006/relationships/chart" Target="../charts/chart12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11.xml"/><Relationship Id="rId5" Type="http://schemas.openxmlformats.org/officeDocument/2006/relationships/chart" Target="../charts/chart10.xml"/><Relationship Id="rId4" Type="http://schemas.openxmlformats.org/officeDocument/2006/relationships/chart" Target="../charts/char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37F4BF35-6423-1947-B9F1-4D237F66DDC6}"/>
              </a:ext>
            </a:extLst>
          </p:cNvPr>
          <p:cNvSpPr txBox="1"/>
          <p:nvPr/>
        </p:nvSpPr>
        <p:spPr>
          <a:xfrm>
            <a:off x="3915509" y="5732584"/>
            <a:ext cx="1277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Debt/stock</a:t>
            </a:r>
            <a:endParaRPr kumimoji="1" lang="zh-CN" altLang="en-US" dirty="0"/>
          </a:p>
        </p:txBody>
      </p:sp>
      <p:graphicFrame>
        <p:nvGraphicFramePr>
          <p:cNvPr id="4" name="图表 3">
            <a:extLst>
              <a:ext uri="{FF2B5EF4-FFF2-40B4-BE49-F238E27FC236}">
                <a16:creationId xmlns:a16="http://schemas.microsoft.com/office/drawing/2014/main" id="{E1C46D65-61C0-BA45-B519-57325E38808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18263396"/>
              </p:ext>
            </p:extLst>
          </p:nvPr>
        </p:nvGraphicFramePr>
        <p:xfrm>
          <a:off x="570016" y="249383"/>
          <a:ext cx="8336477" cy="52013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22310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图表 2">
            <a:extLst>
              <a:ext uri="{FF2B5EF4-FFF2-40B4-BE49-F238E27FC236}">
                <a16:creationId xmlns:a16="http://schemas.microsoft.com/office/drawing/2014/main" id="{F54AF301-D724-E04D-A93F-16AF7CC0987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20810883"/>
              </p:ext>
            </p:extLst>
          </p:nvPr>
        </p:nvGraphicFramePr>
        <p:xfrm>
          <a:off x="558140" y="451262"/>
          <a:ext cx="8098972" cy="53320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05837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图表 7">
            <a:extLst>
              <a:ext uri="{FF2B5EF4-FFF2-40B4-BE49-F238E27FC236}">
                <a16:creationId xmlns:a16="http://schemas.microsoft.com/office/drawing/2014/main" id="{349C512C-3BE0-DB4F-8A67-78AEFF9B807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89838263"/>
              </p:ext>
            </p:extLst>
          </p:nvPr>
        </p:nvGraphicFramePr>
        <p:xfrm>
          <a:off x="486888" y="3550723"/>
          <a:ext cx="8229600" cy="30875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图表 9">
            <a:extLst>
              <a:ext uri="{FF2B5EF4-FFF2-40B4-BE49-F238E27FC236}">
                <a16:creationId xmlns:a16="http://schemas.microsoft.com/office/drawing/2014/main" id="{C1F3A2C2-9BC1-114D-893A-35EA76FB376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14683077"/>
              </p:ext>
            </p:extLst>
          </p:nvPr>
        </p:nvGraphicFramePr>
        <p:xfrm>
          <a:off x="100939" y="249382"/>
          <a:ext cx="8841179" cy="36932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087971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表 4">
            <a:extLst>
              <a:ext uri="{FF2B5EF4-FFF2-40B4-BE49-F238E27FC236}">
                <a16:creationId xmlns:a16="http://schemas.microsoft.com/office/drawing/2014/main" id="{5B8BC572-4FB4-394A-A956-95B15DCA3E9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48351084"/>
              </p:ext>
            </p:extLst>
          </p:nvPr>
        </p:nvGraphicFramePr>
        <p:xfrm>
          <a:off x="190005" y="154379"/>
          <a:ext cx="8621485" cy="34913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3802D31C-B7C2-924A-9CF4-2D2F4755850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57577272"/>
              </p:ext>
            </p:extLst>
          </p:nvPr>
        </p:nvGraphicFramePr>
        <p:xfrm>
          <a:off x="486888" y="3550723"/>
          <a:ext cx="8229600" cy="30875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543668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>
            <a:extLst>
              <a:ext uri="{FF2B5EF4-FFF2-40B4-BE49-F238E27FC236}">
                <a16:creationId xmlns:a16="http://schemas.microsoft.com/office/drawing/2014/main" id="{E0D79090-0E53-E54D-8863-8F2C7CFCF0E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44852613"/>
              </p:ext>
            </p:extLst>
          </p:nvPr>
        </p:nvGraphicFramePr>
        <p:xfrm>
          <a:off x="-543871" y="-2"/>
          <a:ext cx="6909045" cy="43750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图表 4">
            <a:extLst>
              <a:ext uri="{FF2B5EF4-FFF2-40B4-BE49-F238E27FC236}">
                <a16:creationId xmlns:a16="http://schemas.microsoft.com/office/drawing/2014/main" id="{6AEE8303-B99F-D848-8B2D-07F81C63950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40568024"/>
              </p:ext>
            </p:extLst>
          </p:nvPr>
        </p:nvGraphicFramePr>
        <p:xfrm>
          <a:off x="-204907" y="4375051"/>
          <a:ext cx="2743200" cy="24829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A255CA2B-463D-FE4A-8AB9-60499E37575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48848586"/>
              </p:ext>
            </p:extLst>
          </p:nvPr>
        </p:nvGraphicFramePr>
        <p:xfrm>
          <a:off x="1974776" y="4375052"/>
          <a:ext cx="2590799" cy="24829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图表 6">
            <a:extLst>
              <a:ext uri="{FF2B5EF4-FFF2-40B4-BE49-F238E27FC236}">
                <a16:creationId xmlns:a16="http://schemas.microsoft.com/office/drawing/2014/main" id="{37CA4D25-1D18-DD43-8A55-1B1B9D0D480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91315552"/>
              </p:ext>
            </p:extLst>
          </p:nvPr>
        </p:nvGraphicFramePr>
        <p:xfrm>
          <a:off x="4229236" y="4375052"/>
          <a:ext cx="2907475" cy="24829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9" name="图表 8">
            <a:extLst>
              <a:ext uri="{FF2B5EF4-FFF2-40B4-BE49-F238E27FC236}">
                <a16:creationId xmlns:a16="http://schemas.microsoft.com/office/drawing/2014/main" id="{2553B3EF-17CB-ED4E-A89F-5417395A480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43293024"/>
              </p:ext>
            </p:extLst>
          </p:nvPr>
        </p:nvGraphicFramePr>
        <p:xfrm>
          <a:off x="5931724" y="0"/>
          <a:ext cx="4340432" cy="43750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0" name="图表 9">
            <a:extLst>
              <a:ext uri="{FF2B5EF4-FFF2-40B4-BE49-F238E27FC236}">
                <a16:creationId xmlns:a16="http://schemas.microsoft.com/office/drawing/2014/main" id="{41BB0F39-2C1E-ED49-89D6-2736E17C1F3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76924391"/>
              </p:ext>
            </p:extLst>
          </p:nvPr>
        </p:nvGraphicFramePr>
        <p:xfrm>
          <a:off x="6807516" y="4375049"/>
          <a:ext cx="2486029" cy="25957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2117079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>
            <a:extLst>
              <a:ext uri="{FF2B5EF4-FFF2-40B4-BE49-F238E27FC236}">
                <a16:creationId xmlns:a16="http://schemas.microsoft.com/office/drawing/2014/main" id="{2C028A7A-EC39-594A-AA08-81E7A8618E1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16900368"/>
              </p:ext>
            </p:extLst>
          </p:nvPr>
        </p:nvGraphicFramePr>
        <p:xfrm>
          <a:off x="0" y="0"/>
          <a:ext cx="9470571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27341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图表 2">
            <a:extLst>
              <a:ext uri="{FF2B5EF4-FFF2-40B4-BE49-F238E27FC236}">
                <a16:creationId xmlns:a16="http://schemas.microsoft.com/office/drawing/2014/main" id="{087D8B75-E10F-B74F-B273-37223B5DB37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44052999"/>
              </p:ext>
            </p:extLst>
          </p:nvPr>
        </p:nvGraphicFramePr>
        <p:xfrm>
          <a:off x="130627" y="201881"/>
          <a:ext cx="8811491" cy="64958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088644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68</TotalTime>
  <Words>21</Words>
  <Application>Microsoft Macintosh PowerPoint</Application>
  <PresentationFormat>全屏显示(4:3)</PresentationFormat>
  <Paragraphs>8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等线</vt:lpstr>
      <vt:lpstr>等线 Light</vt:lpstr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 xx</dc:creator>
  <cp:lastModifiedBy>陈晓轩</cp:lastModifiedBy>
  <cp:revision>11</cp:revision>
  <dcterms:created xsi:type="dcterms:W3CDTF">2018-09-26T12:14:08Z</dcterms:created>
  <dcterms:modified xsi:type="dcterms:W3CDTF">2018-10-07T06:20:16Z</dcterms:modified>
</cp:coreProperties>
</file>