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>
        <p:scale>
          <a:sx n="101" d="100"/>
          <a:sy n="101" d="100"/>
        </p:scale>
        <p:origin x="-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A834-7C7F-D84D-B0AF-ADA9B70C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EE6B3-EE65-294C-B277-AC92B816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3F76-7235-3C40-B08A-3135C36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D77-6188-C845-AC03-25261C07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D2AE-14E5-E648-8199-307C991C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D431-C4D2-8B47-80B5-C86C27AE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3281-BBA5-3D4A-B4E7-D271CB51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ACB9-003F-5040-96FD-3CE144F8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0751-82B4-F042-A78A-9851E95D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F323-4099-B145-BE5D-CF765488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6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701F-51E2-264A-9F9A-8B77ED6A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C4E9-9AD3-7240-AE6B-8B4B7F6AC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5DA6-A226-F745-B25A-79654F3A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DA28-574D-DB49-B614-CB8139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4E72-5FF2-2F41-A05F-A1E4432D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2FDF-5029-584B-8BBD-528890FA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D906-1CE3-DB4C-ADA3-6DB1F89B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6B95-AD7A-0D4F-830C-F58EDEA5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5EB4-688C-564D-9E43-783E4E45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FD7AA-093D-5949-A6D1-B7AA1C8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8FAD-3C4F-944C-ABB9-3F44F580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2E06-F41F-CF4C-BF48-B8D6DC80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196-BA5A-D44B-BB70-9B8811F9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8F68-D179-6440-9843-D3C84FDE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817F-2BED-5343-A63B-5E72D54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4B5-893A-B24A-B7F5-D3CD332D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43D1-6624-8649-A1C0-1FF0014E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24A72-49C6-754A-B90D-0ED83662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341D-FBB8-5D4B-BB17-C3AF7EA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EE5F-80F7-9E4E-9E12-C5D18263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0222-5D18-C446-B33F-FA2FF27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6B6-D47B-B942-AA92-46E7AE61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36AD-90BA-2547-A029-9B82359D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5B15E-D02B-574A-9DA1-C554F37D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A0208-9CA0-FB4B-B987-32672AA2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C573-1893-0646-8FDD-2924DA67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F30C3-3733-0543-A7C8-E51FCD1B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D2F7F-4E26-9E4B-80C8-FD21F38A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79B6E-028F-A140-8164-10C06142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29D-9396-A945-943B-9755E6D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58DD1-7EC3-824C-AE32-1627D769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87F5-1547-B747-A299-C8C62D57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681B7-B99E-F34A-9186-235BAC6E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2905B-97C4-CC4C-863B-3608E3F5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66FA6-942F-DC4C-B0B4-C1A572A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E4A2-34BB-DF4C-BBF4-880C251E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4E76-7C82-8547-9D60-A9EF4C66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B8C7-4796-A34E-8F37-E3341EF1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432E-B2A3-BA47-9DEC-CE0BE2B7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7B4C-9061-1547-9C04-96CF8D36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F3FB3-F9CA-FB4C-9357-E619C0C9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4474B-BC3F-2B49-B8F0-BED0994E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4B6-8917-C04F-84A7-D6D409E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FB0C8-5ED1-1F40-91F1-3B66A9527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94DD1-BC99-6646-B013-FCA62FF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C8AE-C447-4542-8849-B60ABEA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232C-5041-B04A-8104-F4A1F6A0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F620D-F703-614A-BE87-F025D42C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E81E6-21CC-B34A-AA29-1AD50867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CD29-5374-D846-9AE2-B1026BA9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188A-D90D-2747-ADCB-D0ED8A7C1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E447-B06C-734F-BEA4-73A591EA7660}" type="datetimeFigureOut"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A50F-C657-4E46-B769-41E320FA6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F278-F32C-D94F-82EC-173EA35DD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141-8FD8-7B41-AC5F-6A9CD326B8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2E75D-1B85-6E4C-9622-B3785C5E4370}"/>
              </a:ext>
            </a:extLst>
          </p:cNvPr>
          <p:cNvSpPr txBox="1"/>
          <p:nvPr/>
        </p:nvSpPr>
        <p:spPr>
          <a:xfrm>
            <a:off x="2024243" y="2968182"/>
            <a:ext cx="425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x</a:t>
            </a:r>
            <a:r>
              <a:rPr lang="en-US" sz="3200" i="1" baseline="-25000"/>
              <a:t>i</a:t>
            </a:r>
            <a:endParaRPr lang="en-US" sz="3200" i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55FF4-F828-C44E-9AC2-FE4A8EBD03D1}"/>
              </a:ext>
            </a:extLst>
          </p:cNvPr>
          <p:cNvSpPr/>
          <p:nvPr/>
        </p:nvSpPr>
        <p:spPr>
          <a:xfrm>
            <a:off x="3688614" y="2771479"/>
            <a:ext cx="1665518" cy="1116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F10D1-BBE7-C740-9D13-E76037DAF214}"/>
              </a:ext>
            </a:extLst>
          </p:cNvPr>
          <p:cNvSpPr txBox="1"/>
          <p:nvPr/>
        </p:nvSpPr>
        <p:spPr>
          <a:xfrm>
            <a:off x="4154100" y="3024744"/>
            <a:ext cx="72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f(x</a:t>
            </a:r>
            <a:r>
              <a:rPr lang="en-US" sz="2800" i="1" baseline="-25000"/>
              <a:t>i</a:t>
            </a:r>
            <a:r>
              <a:rPr lang="en-US" sz="2800" i="1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58D30A-35BF-B94F-8AB9-5124470B6A9F}"/>
              </a:ext>
            </a:extLst>
          </p:cNvPr>
          <p:cNvCxnSpPr>
            <a:cxnSpLocks/>
          </p:cNvCxnSpPr>
          <p:nvPr/>
        </p:nvCxnSpPr>
        <p:spPr>
          <a:xfrm>
            <a:off x="2557465" y="3286354"/>
            <a:ext cx="80010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BE76EB-8C3E-1D43-94A1-D64B273B1A3E}"/>
              </a:ext>
            </a:extLst>
          </p:cNvPr>
          <p:cNvCxnSpPr>
            <a:cxnSpLocks/>
          </p:cNvCxnSpPr>
          <p:nvPr/>
        </p:nvCxnSpPr>
        <p:spPr>
          <a:xfrm>
            <a:off x="5681665" y="3283970"/>
            <a:ext cx="80010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57A53-9BC1-EE47-822E-669B0428F509}"/>
              </a:ext>
            </a:extLst>
          </p:cNvPr>
          <p:cNvSpPr/>
          <p:nvPr/>
        </p:nvSpPr>
        <p:spPr>
          <a:xfrm>
            <a:off x="6598761" y="1033519"/>
            <a:ext cx="1682365" cy="1016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AB70D-AA80-1F49-8A21-EE28949F4ED0}"/>
              </a:ext>
            </a:extLst>
          </p:cNvPr>
          <p:cNvSpPr txBox="1"/>
          <p:nvPr/>
        </p:nvSpPr>
        <p:spPr>
          <a:xfrm>
            <a:off x="6938720" y="1294497"/>
            <a:ext cx="9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NOISE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B55E3-17EE-D041-BA1B-6741835FA2B1}"/>
              </a:ext>
            </a:extLst>
          </p:cNvPr>
          <p:cNvCxnSpPr>
            <a:cxnSpLocks/>
          </p:cNvCxnSpPr>
          <p:nvPr/>
        </p:nvCxnSpPr>
        <p:spPr>
          <a:xfrm>
            <a:off x="7404089" y="2241944"/>
            <a:ext cx="0" cy="48829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31E370A-2AD0-224C-A05B-E7D3733FBC3D}"/>
              </a:ext>
            </a:extLst>
          </p:cNvPr>
          <p:cNvSpPr/>
          <p:nvPr/>
        </p:nvSpPr>
        <p:spPr>
          <a:xfrm>
            <a:off x="6916511" y="2880442"/>
            <a:ext cx="955711" cy="9499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4FAFC-6022-9C40-9732-F28686CF1A5C}"/>
              </a:ext>
            </a:extLst>
          </p:cNvPr>
          <p:cNvSpPr txBox="1"/>
          <p:nvPr/>
        </p:nvSpPr>
        <p:spPr>
          <a:xfrm>
            <a:off x="7160950" y="2894730"/>
            <a:ext cx="476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A644FA-67A7-7D45-A5B6-57BD2B737BC1}"/>
              </a:ext>
            </a:extLst>
          </p:cNvPr>
          <p:cNvCxnSpPr>
            <a:cxnSpLocks/>
          </p:cNvCxnSpPr>
          <p:nvPr/>
        </p:nvCxnSpPr>
        <p:spPr>
          <a:xfrm>
            <a:off x="8091488" y="3281652"/>
            <a:ext cx="80010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FC6C32-41C9-1F4A-89D1-8F7A4654BB7C}"/>
              </a:ext>
            </a:extLst>
          </p:cNvPr>
          <p:cNvSpPr txBox="1"/>
          <p:nvPr/>
        </p:nvSpPr>
        <p:spPr>
          <a:xfrm>
            <a:off x="6367939" y="4475768"/>
            <a:ext cx="252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y</a:t>
            </a:r>
            <a:r>
              <a:rPr lang="en-US" sz="3200" i="1" baseline="-25000"/>
              <a:t>i </a:t>
            </a:r>
            <a:r>
              <a:rPr lang="en-US" sz="3200"/>
              <a:t>= f(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) + e</a:t>
            </a:r>
            <a:r>
              <a:rPr lang="en-US" sz="3200" i="1" baseline="-25000"/>
              <a:t>i</a:t>
            </a:r>
            <a:endParaRPr lang="en-US" sz="32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F9C342-A3B4-BB41-986F-38A7EA10F852}"/>
              </a:ext>
            </a:extLst>
          </p:cNvPr>
          <p:cNvCxnSpPr>
            <a:cxnSpLocks/>
          </p:cNvCxnSpPr>
          <p:nvPr/>
        </p:nvCxnSpPr>
        <p:spPr>
          <a:xfrm>
            <a:off x="7390853" y="3987473"/>
            <a:ext cx="0" cy="48829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headEnd type="none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D7D08A-DC2F-8045-B3EB-047EBF175271}"/>
              </a:ext>
            </a:extLst>
          </p:cNvPr>
          <p:cNvSpPr txBox="1"/>
          <p:nvPr/>
        </p:nvSpPr>
        <p:spPr>
          <a:xfrm>
            <a:off x="2025721" y="89183"/>
            <a:ext cx="745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sampled data we see comes from this type of process yet we rarely </a:t>
            </a:r>
          </a:p>
          <a:p>
            <a:r>
              <a:rPr lang="en-US"/>
              <a:t>know the indentity of f(x) or the source of the noise though we hope it is random.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2ED9CF-7E7A-CC45-818A-2061FB81A41A}"/>
              </a:ext>
            </a:extLst>
          </p:cNvPr>
          <p:cNvSpPr txBox="1"/>
          <p:nvPr/>
        </p:nvSpPr>
        <p:spPr>
          <a:xfrm>
            <a:off x="1958254" y="5137585"/>
            <a:ext cx="48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 then we typically get a subsample of this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D4515-487B-9048-B9AB-9606319E9B57}"/>
              </a:ext>
            </a:extLst>
          </p:cNvPr>
          <p:cNvSpPr txBox="1"/>
          <p:nvPr/>
        </p:nvSpPr>
        <p:spPr>
          <a:xfrm>
            <a:off x="8955944" y="2980132"/>
            <a:ext cx="43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y</a:t>
            </a:r>
            <a:r>
              <a:rPr lang="en-US" sz="3200" i="1" baseline="-25000"/>
              <a:t>i</a:t>
            </a:r>
            <a:endParaRPr lang="en-US" sz="3200" i="1"/>
          </a:p>
        </p:txBody>
      </p:sp>
    </p:spTree>
    <p:extLst>
      <p:ext uri="{BB962C8B-B14F-4D97-AF65-F5344CB8AC3E}">
        <p14:creationId xmlns:p14="http://schemas.microsoft.com/office/powerpoint/2010/main" val="37019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FC6C32-41C9-1F4A-89D1-8F7A4654BB7C}"/>
              </a:ext>
            </a:extLst>
          </p:cNvPr>
          <p:cNvSpPr txBox="1"/>
          <p:nvPr/>
        </p:nvSpPr>
        <p:spPr>
          <a:xfrm>
            <a:off x="2418108" y="563644"/>
            <a:ext cx="32379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y</a:t>
            </a:r>
            <a:r>
              <a:rPr lang="en-US" sz="3200" i="1" baseline="-25000"/>
              <a:t>i </a:t>
            </a:r>
            <a:r>
              <a:rPr lang="en-US" sz="3200"/>
              <a:t>= f(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) + e</a:t>
            </a:r>
            <a:r>
              <a:rPr lang="en-US" sz="3200" i="1" baseline="-25000"/>
              <a:t>i</a:t>
            </a:r>
          </a:p>
          <a:p>
            <a:r>
              <a:rPr lang="en-US" sz="3200" i="1"/>
              <a:t>y</a:t>
            </a:r>
            <a:r>
              <a:rPr lang="en-US" sz="3200" i="1" baseline="-25000"/>
              <a:t>i </a:t>
            </a:r>
            <a:r>
              <a:rPr lang="en-US" sz="3200"/>
              <a:t>-</a:t>
            </a:r>
            <a:r>
              <a:rPr lang="en-US" sz="3200" i="1" baseline="-25000"/>
              <a:t> </a:t>
            </a:r>
            <a:r>
              <a:rPr lang="en-US" sz="3200"/>
              <a:t>f(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) = e</a:t>
            </a:r>
            <a:r>
              <a:rPr lang="en-US" sz="3200" i="1" baseline="-25000"/>
              <a:t>i</a:t>
            </a:r>
          </a:p>
          <a:p>
            <a:r>
              <a:rPr lang="en-US" sz="3200"/>
              <a:t>e</a:t>
            </a:r>
            <a:r>
              <a:rPr lang="en-US" sz="3200" i="1" baseline="-25000"/>
              <a:t>i </a:t>
            </a:r>
            <a:r>
              <a:rPr lang="en-US" sz="3200"/>
              <a:t>= E[(</a:t>
            </a:r>
            <a:r>
              <a:rPr lang="en-US" sz="3200" i="1"/>
              <a:t>y</a:t>
            </a:r>
            <a:r>
              <a:rPr lang="en-US" sz="3200" i="1" baseline="-25000"/>
              <a:t>i </a:t>
            </a:r>
            <a:r>
              <a:rPr lang="en-US" sz="3200"/>
              <a:t>-</a:t>
            </a:r>
            <a:r>
              <a:rPr lang="en-US" sz="3200" i="1" baseline="-25000"/>
              <a:t> </a:t>
            </a:r>
            <a:r>
              <a:rPr lang="en-US" sz="3200"/>
              <a:t>f(</a:t>
            </a:r>
            <a:r>
              <a:rPr lang="en-US" sz="3200" i="1"/>
              <a:t>x</a:t>
            </a:r>
            <a:r>
              <a:rPr lang="en-US" sz="3200" i="1" baseline="-25000"/>
              <a:t>i</a:t>
            </a:r>
            <a:r>
              <a:rPr lang="en-US" sz="3200"/>
              <a:t>))]</a:t>
            </a:r>
            <a:endParaRPr lang="en-US" sz="3200" i="1" baseline="-250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27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5B18C7E-DB6D-1D46-9EE5-8922A60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4450"/>
            <a:ext cx="107442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FC8CF-595A-1446-A518-03241CD9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162300"/>
            <a:ext cx="64770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0C406-15DB-6E44-B5F9-871BB1863F86}"/>
              </a:ext>
            </a:extLst>
          </p:cNvPr>
          <p:cNvSpPr txBox="1"/>
          <p:nvPr/>
        </p:nvSpPr>
        <p:spPr>
          <a:xfrm>
            <a:off x="1244600" y="2667000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 of Irreducible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A3BFB-B221-B848-BD1F-FDC1791D6155}"/>
              </a:ext>
            </a:extLst>
          </p:cNvPr>
          <p:cNvSpPr txBox="1"/>
          <p:nvPr/>
        </p:nvSpPr>
        <p:spPr>
          <a:xfrm>
            <a:off x="3962400" y="266700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Bias</a:t>
            </a:r>
            <a:r>
              <a:rPr lang="en-US" baseline="30000"/>
              <a:t>2</a:t>
            </a:r>
            <a:r>
              <a:rPr lang="en-US"/>
              <a:t> Of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4FDB7-7867-0944-A12F-01145CC86628}"/>
              </a:ext>
            </a:extLst>
          </p:cNvPr>
          <p:cNvSpPr txBox="1"/>
          <p:nvPr/>
        </p:nvSpPr>
        <p:spPr>
          <a:xfrm>
            <a:off x="6578169" y="26670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Variance Of The Model</a:t>
            </a:r>
          </a:p>
        </p:txBody>
      </p:sp>
    </p:spTree>
    <p:extLst>
      <p:ext uri="{BB962C8B-B14F-4D97-AF65-F5344CB8AC3E}">
        <p14:creationId xmlns:p14="http://schemas.microsoft.com/office/powerpoint/2010/main" val="225204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19667</TotalTime>
  <Words>99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Pittard, Steve</dc:creator>
  <cp:lastModifiedBy>Pittard, Steve</cp:lastModifiedBy>
  <cp:revision>11</cp:revision>
  <dcterms:created xsi:type="dcterms:W3CDTF">2020-12-21T20:13:16Z</dcterms:created>
  <dcterms:modified xsi:type="dcterms:W3CDTF">2021-01-07T21:12:16Z</dcterms:modified>
</cp:coreProperties>
</file>