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32"/>
  </p:notesMasterIdLst>
  <p:sldIdLst>
    <p:sldId id="256" r:id="rId2"/>
    <p:sldId id="276" r:id="rId3"/>
    <p:sldId id="260" r:id="rId4"/>
    <p:sldId id="278" r:id="rId5"/>
    <p:sldId id="267" r:id="rId6"/>
    <p:sldId id="257" r:id="rId7"/>
    <p:sldId id="258" r:id="rId8"/>
    <p:sldId id="259" r:id="rId9"/>
    <p:sldId id="261" r:id="rId10"/>
    <p:sldId id="263" r:id="rId11"/>
    <p:sldId id="262" r:id="rId12"/>
    <p:sldId id="375" r:id="rId13"/>
    <p:sldId id="382" r:id="rId14"/>
    <p:sldId id="377" r:id="rId15"/>
    <p:sldId id="384" r:id="rId16"/>
    <p:sldId id="385" r:id="rId17"/>
    <p:sldId id="389" r:id="rId18"/>
    <p:sldId id="349" r:id="rId19"/>
    <p:sldId id="350" r:id="rId20"/>
    <p:sldId id="351" r:id="rId21"/>
    <p:sldId id="360" r:id="rId22"/>
    <p:sldId id="361" r:id="rId23"/>
    <p:sldId id="362" r:id="rId24"/>
    <p:sldId id="366" r:id="rId25"/>
    <p:sldId id="390" r:id="rId26"/>
    <p:sldId id="391" r:id="rId27"/>
    <p:sldId id="268" r:id="rId28"/>
    <p:sldId id="270" r:id="rId29"/>
    <p:sldId id="279" r:id="rId30"/>
    <p:sldId id="33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84675" autoAdjust="0"/>
  </p:normalViewPr>
  <p:slideViewPr>
    <p:cSldViewPr>
      <p:cViewPr varScale="1">
        <p:scale>
          <a:sx n="97" d="100"/>
          <a:sy n="97" d="100"/>
        </p:scale>
        <p:origin x="12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A5430F92-E497-46A6-B98B-79AAD61B0CCE}" type="datetimeFigureOut">
              <a:rPr lang="en-US"/>
              <a:pPr>
                <a:defRPr/>
              </a:pPr>
              <a:t>9/1/2019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C12815A9-3DA8-4F04-934A-7C798F0DEB00}" type="slidenum">
              <a:rPr lang="en-US"/>
              <a:pPr>
                <a:defRPr/>
              </a:pPr>
              <a:t>‹#›</a:t>
            </a:fld>
            <a:endParaRPr lang="en-US"/>
          </a:p>
        </p:txBody>
      </p:sp>
    </p:spTree>
    <p:extLst>
      <p:ext uri="{BB962C8B-B14F-4D97-AF65-F5344CB8AC3E}">
        <p14:creationId xmlns:p14="http://schemas.microsoft.com/office/powerpoint/2010/main" val="8697564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Too much text. </a:t>
            </a:r>
          </a:p>
          <a:p>
            <a:pPr>
              <a:spcBef>
                <a:spcPct val="0"/>
              </a:spcBef>
            </a:pPr>
            <a:r>
              <a:rPr lang="en-US" dirty="0"/>
              <a:t>Open Source</a:t>
            </a:r>
          </a:p>
          <a:p>
            <a:pPr>
              <a:spcBef>
                <a:spcPct val="0"/>
              </a:spcBef>
            </a:pPr>
            <a:r>
              <a:rPr lang="en-US" dirty="0"/>
              <a:t>High Performance</a:t>
            </a:r>
          </a:p>
          <a:p>
            <a:pPr>
              <a:spcBef>
                <a:spcPct val="0"/>
              </a:spcBef>
            </a:pPr>
            <a:r>
              <a:rPr lang="en-US" dirty="0"/>
              <a:t>CA bullets</a:t>
            </a:r>
          </a:p>
          <a:p>
            <a:pPr>
              <a:spcBef>
                <a:spcPct val="0"/>
              </a:spcBef>
            </a:pPr>
            <a:endParaRPr lang="en-US" dirty="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BBDD380-8CED-4F1A-82CC-65CA903139CB}" type="slidenum">
              <a:rPr lang="en-US"/>
              <a:pPr/>
              <a:t>2</a:t>
            </a:fld>
            <a:endParaRPr lang="en-US"/>
          </a:p>
        </p:txBody>
      </p:sp>
    </p:spTree>
    <p:extLst>
      <p:ext uri="{BB962C8B-B14F-4D97-AF65-F5344CB8AC3E}">
        <p14:creationId xmlns:p14="http://schemas.microsoft.com/office/powerpoint/2010/main" val="1412649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bwMode="auto">
          <a:noFill/>
          <a:ln>
            <a:solidFill>
              <a:srgbClr val="000000"/>
            </a:solidFill>
            <a:miter lim="800000"/>
            <a:headEnd/>
            <a:tailEnd/>
          </a:ln>
        </p:spPr>
      </p:sp>
      <p:sp>
        <p:nvSpPr>
          <p:cNvPr id="1146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81152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3AA5F9F-96A5-4EC6-BA68-A073FE289DB8}"/>
              </a:ext>
            </a:extLst>
          </p:cNvPr>
          <p:cNvSpPr>
            <a:spLocks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A4859268-5A63-4DE6-8FCA-05DC631F33D3}"/>
              </a:ext>
            </a:extLst>
          </p:cNvPr>
          <p:cNvSpPr>
            <a:spLocks noGrp="1"/>
          </p:cNvSpPr>
          <p:nvPr>
            <p:ph type="body" idx="1"/>
          </p:nvPr>
        </p:nvSpPr>
        <p:spPr/>
        <p:txBody>
          <a:bodyPr/>
          <a:lstStyle/>
          <a:p>
            <a:pPr>
              <a:buFontTx/>
              <a:buChar char="•"/>
            </a:pPr>
            <a:r>
              <a:rPr lang="hu-HU" altLang="zh-CN">
                <a:latin typeface="Arial" panose="020B0604020202020204" pitchFamily="34" charset="0"/>
              </a:rPr>
              <a:t>Huge quantity of data =&gt; Distributed systems =&gt; expensive joins =&gt;</a:t>
            </a:r>
            <a:endParaRPr lang="hu-HU" altLang="zh-CN"/>
          </a:p>
          <a:p>
            <a:pPr>
              <a:buFontTx/>
              <a:buChar char="•"/>
            </a:pPr>
            <a:r>
              <a:rPr lang="hu-HU" altLang="zh-CN"/>
              <a:t>New fields, new demands (graphs) =&gt;</a:t>
            </a:r>
          </a:p>
          <a:p>
            <a:endParaRPr lang="hu-HU" altLang="zh-CN"/>
          </a:p>
          <a:p>
            <a:r>
              <a:rPr lang="hu-HU" altLang="zh-CN"/>
              <a:t>Different data strucutres:</a:t>
            </a:r>
          </a:p>
          <a:p>
            <a:r>
              <a:rPr lang="hu-HU" altLang="zh-CN"/>
              <a:t>	Simplier or more specific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Quotes from a person</a:t>
            </a: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9FF5E9-A10C-4011-A443-365A471465E1}" type="slidenum">
              <a:rPr lang="en-US"/>
              <a:pPr/>
              <a:t>4</a:t>
            </a:fld>
            <a:endParaRPr lang="en-US"/>
          </a:p>
        </p:txBody>
      </p:sp>
    </p:spTree>
    <p:extLst>
      <p:ext uri="{BB962C8B-B14F-4D97-AF65-F5344CB8AC3E}">
        <p14:creationId xmlns:p14="http://schemas.microsoft.com/office/powerpoint/2010/main" val="22562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iakép helye 1">
            <a:extLst>
              <a:ext uri="{FF2B5EF4-FFF2-40B4-BE49-F238E27FC236}">
                <a16:creationId xmlns:a16="http://schemas.microsoft.com/office/drawing/2014/main" id="{C0E1885E-A3D0-46E7-81CE-DE25749EE718}"/>
              </a:ext>
            </a:extLst>
          </p:cNvPr>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Jegyzetek helye 2">
            <a:extLst>
              <a:ext uri="{FF2B5EF4-FFF2-40B4-BE49-F238E27FC236}">
                <a16:creationId xmlns:a16="http://schemas.microsoft.com/office/drawing/2014/main" id="{B3293653-8881-4B87-9130-3DF83BC1DC8E}"/>
              </a:ext>
            </a:extLst>
          </p:cNvPr>
          <p:cNvSpPr>
            <a:spLocks noGrp="1"/>
          </p:cNvSpPr>
          <p:nvPr>
            <p:ph type="body" idx="1"/>
          </p:nvPr>
        </p:nvSpPr>
        <p:spPr/>
        <p:txBody>
          <a:bodyPr/>
          <a:lstStyle/>
          <a:p>
            <a:pPr>
              <a:spcBef>
                <a:spcPct val="0"/>
              </a:spcBef>
            </a:pPr>
            <a:endParaRPr lang="hu-HU" altLang="zh-CN"/>
          </a:p>
          <a:p>
            <a:pPr>
              <a:spcBef>
                <a:spcPct val="0"/>
              </a:spcBef>
            </a:pPr>
            <a:endParaRPr lang="hu-HU" altLang="zh-CN"/>
          </a:p>
        </p:txBody>
      </p:sp>
      <p:sp>
        <p:nvSpPr>
          <p:cNvPr id="15364" name="Dia számának helye 3">
            <a:extLst>
              <a:ext uri="{FF2B5EF4-FFF2-40B4-BE49-F238E27FC236}">
                <a16:creationId xmlns:a16="http://schemas.microsoft.com/office/drawing/2014/main" id="{29157085-37BE-4E03-84B9-4E515C147ED8}"/>
              </a:ext>
            </a:extLst>
          </p:cNvPr>
          <p:cNvSpPr>
            <a:spLocks noGrp="1"/>
          </p:cNvSpPr>
          <p:nvPr>
            <p:ph type="sldNum" sz="quarter" idx="5"/>
          </p:nvPr>
        </p:nvSpPr>
        <p:spPr>
          <a:noFill/>
        </p:spPr>
        <p:txBody>
          <a:bodyPr/>
          <a:lstStyle>
            <a:lvl1pPr defTabSz="990600" eaLnBrk="0" hangingPunct="0">
              <a:defRPr>
                <a:solidFill>
                  <a:schemeClr val="tx1"/>
                </a:solidFill>
                <a:latin typeface="Arial" panose="020B0604020202020204" pitchFamily="34" charset="0"/>
              </a:defRPr>
            </a:lvl1pPr>
            <a:lvl2pPr marL="804863" indent="-309563" defTabSz="990600" eaLnBrk="0" hangingPunct="0">
              <a:defRPr>
                <a:solidFill>
                  <a:schemeClr val="tx1"/>
                </a:solidFill>
                <a:latin typeface="Arial" panose="020B0604020202020204" pitchFamily="34" charset="0"/>
              </a:defRPr>
            </a:lvl2pPr>
            <a:lvl3pPr marL="1238250" indent="-247650" defTabSz="990600" eaLnBrk="0" hangingPunct="0">
              <a:defRPr>
                <a:solidFill>
                  <a:schemeClr val="tx1"/>
                </a:solidFill>
                <a:latin typeface="Arial" panose="020B0604020202020204" pitchFamily="34" charset="0"/>
              </a:defRPr>
            </a:lvl3pPr>
            <a:lvl4pPr marL="1733550" indent="-247650" defTabSz="990600" eaLnBrk="0" hangingPunct="0">
              <a:defRPr>
                <a:solidFill>
                  <a:schemeClr val="tx1"/>
                </a:solidFill>
                <a:latin typeface="Arial" panose="020B0604020202020204" pitchFamily="34" charset="0"/>
              </a:defRPr>
            </a:lvl4pPr>
            <a:lvl5pPr marL="2228850" indent="-247650" defTabSz="990600" eaLnBrk="0" hangingPunct="0">
              <a:defRPr>
                <a:solidFill>
                  <a:schemeClr val="tx1"/>
                </a:solidFill>
                <a:latin typeface="Arial" panose="020B0604020202020204" pitchFamily="34" charset="0"/>
              </a:defRPr>
            </a:lvl5pPr>
            <a:lvl6pPr marL="2686050" indent="-247650" defTabSz="990600" eaLnBrk="0" fontAlgn="base" hangingPunct="0">
              <a:spcBef>
                <a:spcPct val="0"/>
              </a:spcBef>
              <a:spcAft>
                <a:spcPct val="0"/>
              </a:spcAft>
              <a:defRPr>
                <a:solidFill>
                  <a:schemeClr val="tx1"/>
                </a:solidFill>
                <a:latin typeface="Arial" panose="020B0604020202020204" pitchFamily="34" charset="0"/>
              </a:defRPr>
            </a:lvl6pPr>
            <a:lvl7pPr marL="3143250" indent="-247650" defTabSz="990600" eaLnBrk="0" fontAlgn="base" hangingPunct="0">
              <a:spcBef>
                <a:spcPct val="0"/>
              </a:spcBef>
              <a:spcAft>
                <a:spcPct val="0"/>
              </a:spcAft>
              <a:defRPr>
                <a:solidFill>
                  <a:schemeClr val="tx1"/>
                </a:solidFill>
                <a:latin typeface="Arial" panose="020B0604020202020204" pitchFamily="34" charset="0"/>
              </a:defRPr>
            </a:lvl7pPr>
            <a:lvl8pPr marL="3600450" indent="-247650" defTabSz="990600" eaLnBrk="0" fontAlgn="base" hangingPunct="0">
              <a:spcBef>
                <a:spcPct val="0"/>
              </a:spcBef>
              <a:spcAft>
                <a:spcPct val="0"/>
              </a:spcAft>
              <a:defRPr>
                <a:solidFill>
                  <a:schemeClr val="tx1"/>
                </a:solidFill>
                <a:latin typeface="Arial" panose="020B0604020202020204" pitchFamily="34" charset="0"/>
              </a:defRPr>
            </a:lvl8pPr>
            <a:lvl9pPr marL="4057650" indent="-247650" defTabSz="990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8FE3BE-7D5E-445B-A574-667AFDEEA358}" type="slidenum">
              <a:rPr lang="hu-HU" altLang="zh-CN"/>
              <a:pPr eaLnBrk="1" hangingPunct="1"/>
              <a:t>5</a:t>
            </a:fld>
            <a:endParaRPr lang="hu-HU" altLang="zh-CN"/>
          </a:p>
        </p:txBody>
      </p:sp>
    </p:spTree>
    <p:extLst>
      <p:ext uri="{BB962C8B-B14F-4D97-AF65-F5344CB8AC3E}">
        <p14:creationId xmlns:p14="http://schemas.microsoft.com/office/powerpoint/2010/main" val="415235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BDA14F-AEF1-4FAB-A0D3-454E55690AC4}" type="slidenum">
              <a:rPr lang="en-US"/>
              <a:pPr/>
              <a:t>6</a:t>
            </a:fld>
            <a:endParaRPr lang="en-US"/>
          </a:p>
        </p:txBody>
      </p:sp>
    </p:spTree>
    <p:extLst>
      <p:ext uri="{BB962C8B-B14F-4D97-AF65-F5344CB8AC3E}">
        <p14:creationId xmlns:p14="http://schemas.microsoft.com/office/powerpoint/2010/main" val="59090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E96AF7E-F99B-4C42-B6BD-4493F7430F28}"/>
              </a:ext>
            </a:extLst>
          </p:cNvPr>
          <p:cNvSpPr>
            <a:spLocks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a:extLst>
              <a:ext uri="{FF2B5EF4-FFF2-40B4-BE49-F238E27FC236}">
                <a16:creationId xmlns:a16="http://schemas.microsoft.com/office/drawing/2014/main" id="{0F08CEBE-B8D0-4F1C-AA21-9D5E8E70102E}"/>
              </a:ext>
            </a:extLst>
          </p:cNvPr>
          <p:cNvSpPr>
            <a:spLocks noGrp="1"/>
          </p:cNvSpPr>
          <p:nvPr>
            <p:ph type="body" idx="1"/>
          </p:nvPr>
        </p:nvSpPr>
        <p:spPr/>
        <p:txBody>
          <a:bodyPr/>
          <a:lstStyle/>
          <a:p>
            <a:r>
              <a:rPr lang="hu-HU" altLang="zh-CN">
                <a:latin typeface="Arial" panose="020B0604020202020204" pitchFamily="34" charset="0"/>
              </a:rPr>
              <a:t>DC – Data center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1D216DB-C0B5-4BC8-9BE5-5B090B0DEE52}"/>
              </a:ext>
            </a:extLst>
          </p:cNvPr>
          <p:cNvSpPr>
            <a:spLocks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2EA3B47F-9DD3-4C81-BD08-600405E4C527}"/>
              </a:ext>
            </a:extLst>
          </p:cNvPr>
          <p:cNvSpPr>
            <a:spLocks noGrp="1"/>
          </p:cNvSpPr>
          <p:nvPr>
            <p:ph type="body" idx="1"/>
          </p:nvPr>
        </p:nvSpPr>
        <p:spPr/>
        <p:txBody>
          <a:bodyPr/>
          <a:lstStyle/>
          <a:p>
            <a:endParaRPr lang="hu-HU" altLang="zh-CN" dirty="0"/>
          </a:p>
          <a:p>
            <a:endParaRPr lang="hu-HU" altLang="zh-CN"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E24EFCB-AB46-46DD-86B3-7C8BCDB0D4E0}"/>
              </a:ext>
            </a:extLst>
          </p:cNvPr>
          <p:cNvSpPr>
            <a:spLocks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F509B6D0-D710-4919-8D27-E186685107F5}"/>
              </a:ext>
            </a:extLst>
          </p:cNvPr>
          <p:cNvSpPr>
            <a:spLocks noGrp="1"/>
          </p:cNvSpPr>
          <p:nvPr>
            <p:ph type="body" idx="1"/>
          </p:nvPr>
        </p:nvSpPr>
        <p:spPr/>
        <p:txBody>
          <a:bodyPr/>
          <a:lstStyle/>
          <a:p>
            <a:r>
              <a:rPr lang="hu-HU" altLang="zh-CN" dirty="0">
                <a:latin typeface="Arial" panose="020B0604020202020204" pitchFamily="34" charset="0"/>
              </a:rPr>
              <a:t>http://docs.mongodb.org/manual/reference/method/db.collection.mapReduce/#db.collection.mapReduce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5022414-9F7F-4ED0-A7EA-17C7264E6594}"/>
              </a:ext>
            </a:extLst>
          </p:cNvPr>
          <p:cNvSpPr>
            <a:spLocks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E7C1E653-2F7F-43D7-AB69-DF3234F38410}"/>
              </a:ext>
            </a:extLst>
          </p:cNvPr>
          <p:cNvSpPr>
            <a:spLocks noGrp="1"/>
          </p:cNvSpPr>
          <p:nvPr>
            <p:ph type="body" idx="1"/>
          </p:nvPr>
        </p:nvSpPr>
        <p:spPr/>
        <p:txBody>
          <a:bodyPr/>
          <a:lstStyle/>
          <a:p>
            <a:endParaRPr lang="hu-H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6"/>
          <p:cNvSpPr>
            <a:spLocks/>
          </p:cNvSpPr>
          <p:nvPr/>
        </p:nvSpPr>
        <p:spPr bwMode="auto">
          <a:xfrm>
            <a:off x="0" y="4324350"/>
            <a:ext cx="1308100" cy="777875"/>
          </a:xfrm>
          <a:custGeom>
            <a:avLst/>
            <a:gdLst>
              <a:gd name="T0" fmla="*/ 0 w 372"/>
              <a:gd name="T1" fmla="*/ 0 h 166"/>
              <a:gd name="T2" fmla="*/ 372 w 372"/>
              <a:gd name="T3" fmla="*/ 166 h 166"/>
            </a:gdLst>
            <a:ahLst/>
            <a:cxnLst>
              <a:cxn ang="0">
                <a:pos x="287" y="166"/>
              </a:cxn>
              <a:cxn ang="0">
                <a:pos x="293" y="164"/>
              </a:cxn>
              <a:cxn ang="0">
                <a:pos x="294" y="163"/>
              </a:cxn>
              <a:cxn ang="0">
                <a:pos x="370" y="87"/>
              </a:cxn>
              <a:cxn ang="0">
                <a:pos x="370" y="78"/>
              </a:cxn>
              <a:cxn ang="0">
                <a:pos x="294" y="3"/>
              </a:cxn>
              <a:cxn ang="0">
                <a:pos x="293" y="2"/>
              </a:cxn>
              <a:cxn ang="0">
                <a:pos x="287" y="0"/>
              </a:cxn>
              <a:cxn ang="0">
                <a:pos x="0" y="0"/>
              </a:cxn>
              <a:cxn ang="0">
                <a:pos x="0" y="166"/>
              </a:cxn>
              <a:cxn ang="0">
                <a:pos x="287" y="166"/>
              </a:cxn>
            </a:cxnLst>
            <a:rect l="T0" t="T1" r="T2" b="T3"/>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1941910" y="4777380"/>
            <a:ext cx="668654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7B342B34-D9A3-4BD2-8414-22E7C7E3F048}" type="datetimeFigureOut">
              <a:rPr lang="en-US"/>
              <a:pPr>
                <a:defRPr/>
              </a:pPr>
              <a:t>9/1/2019</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a:xfrm>
            <a:off x="398463" y="4529138"/>
            <a:ext cx="585787" cy="365125"/>
          </a:xfrm>
        </p:spPr>
        <p:txBody>
          <a:bodyPr/>
          <a:lstStyle>
            <a:lvl1pPr fontAlgn="base">
              <a:spcBef>
                <a:spcPct val="0"/>
              </a:spcBef>
              <a:spcAft>
                <a:spcPct val="0"/>
              </a:spcAft>
              <a:defRPr>
                <a:latin typeface="Arial" charset="0"/>
              </a:defRPr>
            </a:lvl1pPr>
          </a:lstStyle>
          <a:p>
            <a:pPr>
              <a:defRPr/>
            </a:pPr>
            <a:fld id="{5BDCAEAA-130F-4278-92FC-2B5D0C06583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3175" y="31781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BCD7B0BB-F8D5-4164-9719-3172B64DCF83}" type="datetimeFigureOut">
              <a:rPr lang="en-US"/>
              <a:pPr>
                <a:defRPr/>
              </a:pPr>
              <a:t>9/1/2019</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a:xfrm>
            <a:off x="398463" y="3244850"/>
            <a:ext cx="585787" cy="365125"/>
          </a:xfrm>
        </p:spPr>
        <p:txBody>
          <a:bodyPr/>
          <a:lstStyle>
            <a:lvl1pPr fontAlgn="base">
              <a:spcBef>
                <a:spcPct val="0"/>
              </a:spcBef>
              <a:spcAft>
                <a:spcPct val="0"/>
              </a:spcAft>
              <a:defRPr>
                <a:latin typeface="Arial" charset="0"/>
              </a:defRPr>
            </a:lvl1pPr>
          </a:lstStyle>
          <a:p>
            <a:pPr>
              <a:defRPr/>
            </a:pPr>
            <a:fld id="{7D81A02D-0097-4A1A-92B5-0D817D6EA71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3175" y="31781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6" name="TextBox 13"/>
          <p:cNvSpPr txBox="1"/>
          <p:nvPr/>
        </p:nvSpPr>
        <p:spPr>
          <a:xfrm>
            <a:off x="1851025" y="647700"/>
            <a:ext cx="457200" cy="585788"/>
          </a:xfrm>
          <a:prstGeom prst="rect">
            <a:avLst/>
          </a:prstGeom>
        </p:spPr>
        <p:txBody>
          <a:bodyPr anchor="ctr"/>
          <a:lstStyle/>
          <a:p>
            <a:pPr fontAlgn="auto">
              <a:spcBef>
                <a:spcPts val="0"/>
              </a:spcBef>
              <a:spcAft>
                <a:spcPts val="0"/>
              </a:spcAft>
              <a:defRPr/>
            </a:pPr>
            <a:r>
              <a:rPr lang="en-US" sz="8000" dirty="0">
                <a:ln w="3175" cmpd="sng">
                  <a:noFill/>
                </a:ln>
                <a:solidFill>
                  <a:srgbClr val="A53010"/>
                </a:solidFill>
                <a:latin typeface="Arial"/>
              </a:rPr>
              <a:t>“</a:t>
            </a:r>
          </a:p>
        </p:txBody>
      </p:sp>
      <p:sp>
        <p:nvSpPr>
          <p:cNvPr id="7" name="TextBox 14"/>
          <p:cNvSpPr txBox="1"/>
          <p:nvPr/>
        </p:nvSpPr>
        <p:spPr>
          <a:xfrm>
            <a:off x="8335963" y="2905125"/>
            <a:ext cx="457200" cy="584200"/>
          </a:xfrm>
          <a:prstGeom prst="rect">
            <a:avLst/>
          </a:prstGeom>
        </p:spPr>
        <p:txBody>
          <a:bodyPr anchor="ctr"/>
          <a:lstStyle/>
          <a:p>
            <a:pPr fontAlgn="auto">
              <a:spcBef>
                <a:spcPts val="0"/>
              </a:spcBef>
              <a:spcAft>
                <a:spcPts val="0"/>
              </a:spcAft>
              <a:defRPr/>
            </a:pPr>
            <a:r>
              <a:rPr lang="en-US" sz="8000" dirty="0">
                <a:ln w="3175" cmpd="sng">
                  <a:noFill/>
                </a:ln>
                <a:solidFill>
                  <a:srgbClr val="A53010"/>
                </a:solidFill>
                <a:latin typeface="Arial"/>
              </a:rPr>
              <a:t>”</a:t>
            </a:r>
          </a:p>
        </p:txBody>
      </p:sp>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Date Placeholder 3"/>
          <p:cNvSpPr>
            <a:spLocks noGrp="1"/>
          </p:cNvSpPr>
          <p:nvPr>
            <p:ph type="dt" sz="half" idx="14"/>
          </p:nvPr>
        </p:nvSpPr>
        <p:spPr/>
        <p:txBody>
          <a:bodyPr/>
          <a:lstStyle>
            <a:lvl1pPr fontAlgn="base">
              <a:spcBef>
                <a:spcPct val="0"/>
              </a:spcBef>
              <a:spcAft>
                <a:spcPct val="0"/>
              </a:spcAft>
              <a:defRPr>
                <a:latin typeface="Arial" charset="0"/>
              </a:defRPr>
            </a:lvl1pPr>
          </a:lstStyle>
          <a:p>
            <a:pPr>
              <a:defRPr/>
            </a:pPr>
            <a:fld id="{EF2D7CF5-9845-4F7D-8AF3-5870CA6773DF}" type="datetimeFigureOut">
              <a:rPr lang="en-US"/>
              <a:pPr>
                <a:defRPr/>
              </a:pPr>
              <a:t>9/1/2019</a:t>
            </a:fld>
            <a:endParaRPr lang="en-US"/>
          </a:p>
        </p:txBody>
      </p:sp>
      <p:sp>
        <p:nvSpPr>
          <p:cNvPr id="9" name="Footer Placeholder 4"/>
          <p:cNvSpPr>
            <a:spLocks noGrp="1"/>
          </p:cNvSpPr>
          <p:nvPr>
            <p:ph type="ftr" sz="quarter" idx="15"/>
          </p:nvPr>
        </p:nvSpPr>
        <p:spPr/>
        <p:txBody>
          <a:bodyPr/>
          <a:lstStyle>
            <a:lvl1pPr fontAlgn="base">
              <a:spcBef>
                <a:spcPct val="0"/>
              </a:spcBef>
              <a:spcAft>
                <a:spcPct val="0"/>
              </a:spcAft>
              <a:defRPr>
                <a:latin typeface="Arial" charset="0"/>
              </a:defRPr>
            </a:lvl1pPr>
          </a:lstStyle>
          <a:p>
            <a:pPr>
              <a:defRPr/>
            </a:pPr>
            <a:endParaRPr lang="en-US"/>
          </a:p>
        </p:txBody>
      </p:sp>
      <p:sp>
        <p:nvSpPr>
          <p:cNvPr id="10" name="Slide Number Placeholder 5"/>
          <p:cNvSpPr>
            <a:spLocks noGrp="1"/>
          </p:cNvSpPr>
          <p:nvPr>
            <p:ph type="sldNum" sz="quarter" idx="16"/>
          </p:nvPr>
        </p:nvSpPr>
        <p:spPr>
          <a:xfrm>
            <a:off x="398463" y="3244850"/>
            <a:ext cx="585787" cy="365125"/>
          </a:xfrm>
        </p:spPr>
        <p:txBody>
          <a:bodyPr/>
          <a:lstStyle>
            <a:lvl1pPr fontAlgn="base">
              <a:spcBef>
                <a:spcPct val="0"/>
              </a:spcBef>
              <a:spcAft>
                <a:spcPct val="0"/>
              </a:spcAft>
              <a:defRPr>
                <a:latin typeface="Arial" charset="0"/>
              </a:defRPr>
            </a:lvl1pPr>
          </a:lstStyle>
          <a:p>
            <a:pPr>
              <a:defRPr/>
            </a:pPr>
            <a:fld id="{BEA2C995-5C62-4ADA-A468-AF7C12DEE8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3175" y="491172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1941910" y="5181600"/>
            <a:ext cx="6686550" cy="729622"/>
          </a:xfrm>
        </p:spPr>
        <p:txBody>
          <a:bodyPr rtlCol="0">
            <a:normAutofit/>
          </a:bodyPr>
          <a:lstStyle>
            <a:lvl1pPr>
              <a:buNone/>
              <a:defRPr lang="en-US">
                <a:solidFill>
                  <a:schemeClr val="tx1">
                    <a:lumMod val="65000"/>
                    <a:lumOff val="35000"/>
                  </a:schemeClr>
                </a:solidFill>
              </a:defRPr>
            </a:lvl1pPr>
          </a:lstStyle>
          <a:p>
            <a:pPr lvl="0"/>
            <a:r>
              <a:rPr lang="en-US" dirty="0"/>
              <a:t>Click to edit Master text styles</a:t>
            </a:r>
          </a:p>
        </p:txBody>
      </p:sp>
      <p:sp>
        <p:nvSpPr>
          <p:cNvPr id="6"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CE27390B-F9DF-4714-99DA-133ABC7CE139}" type="datetimeFigureOut">
              <a:rPr lang="en-US"/>
              <a:pPr>
                <a:defRPr/>
              </a:pPr>
              <a:t>9/1/2019</a:t>
            </a:fld>
            <a:endParaRPr lang="en-US"/>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8" name="Slide Number Placeholder 6"/>
          <p:cNvSpPr>
            <a:spLocks noGrp="1"/>
          </p:cNvSpPr>
          <p:nvPr>
            <p:ph type="sldNum" sz="quarter" idx="12"/>
          </p:nvPr>
        </p:nvSpPr>
        <p:spPr>
          <a:xfrm>
            <a:off x="398463" y="4983163"/>
            <a:ext cx="585787" cy="365125"/>
          </a:xfrm>
        </p:spPr>
        <p:txBody>
          <a:bodyPr/>
          <a:lstStyle>
            <a:lvl1pPr fontAlgn="base">
              <a:spcBef>
                <a:spcPct val="0"/>
              </a:spcBef>
              <a:spcAft>
                <a:spcPct val="0"/>
              </a:spcAft>
              <a:defRPr>
                <a:latin typeface="Arial" charset="0"/>
              </a:defRPr>
            </a:lvl1pPr>
          </a:lstStyle>
          <a:p>
            <a:pPr>
              <a:defRPr/>
            </a:pPr>
            <a:fld id="{0225A024-CF28-4931-AD49-E680D682AE7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3175" y="491172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6" name="TextBox 16"/>
          <p:cNvSpPr txBox="1"/>
          <p:nvPr/>
        </p:nvSpPr>
        <p:spPr>
          <a:xfrm>
            <a:off x="1851025" y="647700"/>
            <a:ext cx="457200" cy="585788"/>
          </a:xfrm>
          <a:prstGeom prst="rect">
            <a:avLst/>
          </a:prstGeom>
        </p:spPr>
        <p:txBody>
          <a:bodyPr anchor="ctr"/>
          <a:lstStyle/>
          <a:p>
            <a:pPr fontAlgn="auto">
              <a:spcBef>
                <a:spcPts val="0"/>
              </a:spcBef>
              <a:spcAft>
                <a:spcPts val="0"/>
              </a:spcAft>
              <a:defRPr/>
            </a:pPr>
            <a:r>
              <a:rPr lang="en-US" sz="8000" dirty="0">
                <a:ln w="3175" cmpd="sng">
                  <a:noFill/>
                </a:ln>
                <a:solidFill>
                  <a:srgbClr val="A53010"/>
                </a:solidFill>
                <a:latin typeface="Arial"/>
              </a:rPr>
              <a:t>“</a:t>
            </a:r>
          </a:p>
        </p:txBody>
      </p:sp>
      <p:sp>
        <p:nvSpPr>
          <p:cNvPr id="7" name="TextBox 17"/>
          <p:cNvSpPr txBox="1"/>
          <p:nvPr/>
        </p:nvSpPr>
        <p:spPr>
          <a:xfrm>
            <a:off x="8335963" y="2905125"/>
            <a:ext cx="457200" cy="584200"/>
          </a:xfrm>
          <a:prstGeom prst="rect">
            <a:avLst/>
          </a:prstGeom>
        </p:spPr>
        <p:txBody>
          <a:bodyPr anchor="ctr"/>
          <a:lstStyle/>
          <a:p>
            <a:pPr fontAlgn="auto">
              <a:spcBef>
                <a:spcPts val="0"/>
              </a:spcBef>
              <a:spcAft>
                <a:spcPts val="0"/>
              </a:spcAft>
              <a:defRPr/>
            </a:pPr>
            <a:r>
              <a:rPr lang="en-US" sz="8000" dirty="0">
                <a:ln w="3175" cmpd="sng">
                  <a:noFill/>
                </a:ln>
                <a:solidFill>
                  <a:srgbClr val="A53010"/>
                </a:solidFill>
                <a:latin typeface="Arial"/>
              </a:rPr>
              <a:t>”</a:t>
            </a:r>
          </a:p>
        </p:txBody>
      </p:sp>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1910" y="5181600"/>
            <a:ext cx="6686550" cy="729622"/>
          </a:xfrm>
        </p:spPr>
        <p:txBody>
          <a:bodyPr rtlCol="0">
            <a:normAutofit/>
          </a:bodyPr>
          <a:lstStyle>
            <a:lvl1pPr>
              <a:buNone/>
              <a:defRPr lang="en-US">
                <a:solidFill>
                  <a:schemeClr val="tx1">
                    <a:lumMod val="65000"/>
                    <a:lumOff val="35000"/>
                  </a:schemeClr>
                </a:solidFill>
              </a:defRPr>
            </a:lvl1pPr>
          </a:lstStyle>
          <a:p>
            <a:pPr lvl="0"/>
            <a:r>
              <a:rPr lang="en-US" dirty="0"/>
              <a:t>Click to edit Master text styles</a:t>
            </a:r>
          </a:p>
        </p:txBody>
      </p:sp>
      <p:sp>
        <p:nvSpPr>
          <p:cNvPr id="8" name="Date Placeholder 4"/>
          <p:cNvSpPr>
            <a:spLocks noGrp="1"/>
          </p:cNvSpPr>
          <p:nvPr>
            <p:ph type="dt" sz="half" idx="14"/>
          </p:nvPr>
        </p:nvSpPr>
        <p:spPr/>
        <p:txBody>
          <a:bodyPr/>
          <a:lstStyle>
            <a:lvl1pPr fontAlgn="base">
              <a:spcBef>
                <a:spcPct val="0"/>
              </a:spcBef>
              <a:spcAft>
                <a:spcPct val="0"/>
              </a:spcAft>
              <a:defRPr>
                <a:latin typeface="Arial" charset="0"/>
              </a:defRPr>
            </a:lvl1pPr>
          </a:lstStyle>
          <a:p>
            <a:pPr>
              <a:defRPr/>
            </a:pPr>
            <a:fld id="{D487D917-211A-4FA1-B3D0-EA47E4F2589E}" type="datetimeFigureOut">
              <a:rPr lang="en-US"/>
              <a:pPr>
                <a:defRPr/>
              </a:pPr>
              <a:t>9/1/2019</a:t>
            </a:fld>
            <a:endParaRPr lang="en-US"/>
          </a:p>
        </p:txBody>
      </p:sp>
      <p:sp>
        <p:nvSpPr>
          <p:cNvPr id="9" name="Footer Placeholder 5"/>
          <p:cNvSpPr>
            <a:spLocks noGrp="1"/>
          </p:cNvSpPr>
          <p:nvPr>
            <p:ph type="ftr" sz="quarter" idx="15"/>
          </p:nvPr>
        </p:nvSpPr>
        <p:spPr/>
        <p:txBody>
          <a:bodyPr/>
          <a:lstStyle>
            <a:lvl1pPr fontAlgn="base">
              <a:spcBef>
                <a:spcPct val="0"/>
              </a:spcBef>
              <a:spcAft>
                <a:spcPct val="0"/>
              </a:spcAft>
              <a:defRPr>
                <a:latin typeface="Arial" charset="0"/>
              </a:defRPr>
            </a:lvl1pPr>
          </a:lstStyle>
          <a:p>
            <a:pPr>
              <a:defRPr/>
            </a:pPr>
            <a:endParaRPr lang="en-US"/>
          </a:p>
        </p:txBody>
      </p:sp>
      <p:sp>
        <p:nvSpPr>
          <p:cNvPr id="10" name="Slide Number Placeholder 6"/>
          <p:cNvSpPr>
            <a:spLocks noGrp="1"/>
          </p:cNvSpPr>
          <p:nvPr>
            <p:ph type="sldNum" sz="quarter" idx="16"/>
          </p:nvPr>
        </p:nvSpPr>
        <p:spPr>
          <a:xfrm>
            <a:off x="398463" y="4983163"/>
            <a:ext cx="585787" cy="365125"/>
          </a:xfrm>
        </p:spPr>
        <p:txBody>
          <a:bodyPr/>
          <a:lstStyle>
            <a:lvl1pPr fontAlgn="base">
              <a:spcBef>
                <a:spcPct val="0"/>
              </a:spcBef>
              <a:spcAft>
                <a:spcPct val="0"/>
              </a:spcAft>
              <a:defRPr>
                <a:latin typeface="Arial" charset="0"/>
              </a:defRPr>
            </a:lvl1pPr>
          </a:lstStyle>
          <a:p>
            <a:pPr>
              <a:defRPr/>
            </a:pPr>
            <a:fld id="{533F3E60-7AF7-4287-8D36-A72C6509413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3175" y="491172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1910" y="5181600"/>
            <a:ext cx="6686550" cy="729622"/>
          </a:xfrm>
        </p:spPr>
        <p:txBody>
          <a:bodyPr rtlCol="0">
            <a:normAutofit/>
          </a:bodyPr>
          <a:lstStyle>
            <a:lvl1pPr>
              <a:buNone/>
              <a:defRPr lang="en-US">
                <a:solidFill>
                  <a:schemeClr val="tx1">
                    <a:lumMod val="65000"/>
                    <a:lumOff val="35000"/>
                  </a:schemeClr>
                </a:solidFill>
              </a:defRPr>
            </a:lvl1pPr>
          </a:lstStyle>
          <a:p>
            <a:pPr lvl="0"/>
            <a:r>
              <a:rPr lang="en-US" dirty="0"/>
              <a:t>Click to edit Master text styles</a:t>
            </a:r>
          </a:p>
        </p:txBody>
      </p:sp>
      <p:sp>
        <p:nvSpPr>
          <p:cNvPr id="6" name="Date Placeholder 4"/>
          <p:cNvSpPr>
            <a:spLocks noGrp="1"/>
          </p:cNvSpPr>
          <p:nvPr>
            <p:ph type="dt" sz="half" idx="14"/>
          </p:nvPr>
        </p:nvSpPr>
        <p:spPr/>
        <p:txBody>
          <a:bodyPr/>
          <a:lstStyle>
            <a:lvl1pPr fontAlgn="base">
              <a:spcBef>
                <a:spcPct val="0"/>
              </a:spcBef>
              <a:spcAft>
                <a:spcPct val="0"/>
              </a:spcAft>
              <a:defRPr>
                <a:latin typeface="Arial" charset="0"/>
              </a:defRPr>
            </a:lvl1pPr>
          </a:lstStyle>
          <a:p>
            <a:pPr>
              <a:defRPr/>
            </a:pPr>
            <a:fld id="{8C505E6D-332D-491E-963E-91A7F67055D2}" type="datetimeFigureOut">
              <a:rPr lang="en-US"/>
              <a:pPr>
                <a:defRPr/>
              </a:pPr>
              <a:t>9/1/2019</a:t>
            </a:fld>
            <a:endParaRPr lang="en-US"/>
          </a:p>
        </p:txBody>
      </p:sp>
      <p:sp>
        <p:nvSpPr>
          <p:cNvPr id="7" name="Footer Placeholder 5"/>
          <p:cNvSpPr>
            <a:spLocks noGrp="1"/>
          </p:cNvSpPr>
          <p:nvPr>
            <p:ph type="ftr" sz="quarter" idx="15"/>
          </p:nvPr>
        </p:nvSpPr>
        <p:spPr/>
        <p:txBody>
          <a:bodyPr/>
          <a:lstStyle>
            <a:lvl1pPr fontAlgn="base">
              <a:spcBef>
                <a:spcPct val="0"/>
              </a:spcBef>
              <a:spcAft>
                <a:spcPct val="0"/>
              </a:spcAft>
              <a:defRPr>
                <a:latin typeface="Arial" charset="0"/>
              </a:defRPr>
            </a:lvl1pPr>
          </a:lstStyle>
          <a:p>
            <a:pPr>
              <a:defRPr/>
            </a:pPr>
            <a:endParaRPr lang="en-US"/>
          </a:p>
        </p:txBody>
      </p:sp>
      <p:sp>
        <p:nvSpPr>
          <p:cNvPr id="8" name="Slide Number Placeholder 6"/>
          <p:cNvSpPr>
            <a:spLocks noGrp="1"/>
          </p:cNvSpPr>
          <p:nvPr>
            <p:ph type="sldNum" sz="quarter" idx="16"/>
          </p:nvPr>
        </p:nvSpPr>
        <p:spPr>
          <a:xfrm>
            <a:off x="398463" y="4983163"/>
            <a:ext cx="585787" cy="365125"/>
          </a:xfrm>
        </p:spPr>
        <p:txBody>
          <a:bodyPr/>
          <a:lstStyle>
            <a:lvl1pPr fontAlgn="base">
              <a:spcBef>
                <a:spcPct val="0"/>
              </a:spcBef>
              <a:spcAft>
                <a:spcPct val="0"/>
              </a:spcAft>
              <a:defRPr>
                <a:latin typeface="Arial" charset="0"/>
              </a:defRPr>
            </a:lvl1pPr>
          </a:lstStyle>
          <a:p>
            <a:pPr>
              <a:defRPr/>
            </a:pPr>
            <a:fld id="{DFA9F3A5-0BBE-413B-A02B-4105204AC6D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F5E0DAB3-E7D5-47F0-8C07-4357514CA871}" type="datetimeFigureOut">
              <a:rPr lang="en-US"/>
              <a:pPr>
                <a:defRPr/>
              </a:pPr>
              <a:t>9/1/2019</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9335F8C3-B8FA-4A3B-A466-2EAF2AFDF816}"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Vertical Title 1"/>
          <p:cNvSpPr>
            <a:spLocks noGrp="1"/>
          </p:cNvSpPr>
          <p:nvPr>
            <p:ph type="title" orient="vert"/>
          </p:nvPr>
        </p:nvSpPr>
        <p:spPr>
          <a:xfrm>
            <a:off x="6971109" y="627406"/>
            <a:ext cx="16557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F7795961-833A-41D5-AEA8-1D92B4315D21}" type="datetimeFigureOut">
              <a:rPr lang="en-US"/>
              <a:pPr>
                <a:defRPr/>
              </a:pPr>
              <a:t>9/1/2019</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CCA8BD4D-D16C-40C6-BC89-CE798598D7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4694" y="624110"/>
            <a:ext cx="6683765" cy="1280890"/>
          </a:xfrm>
        </p:spPr>
        <p:txBody>
          <a:bodyPr/>
          <a:lstStyle/>
          <a:p>
            <a:r>
              <a:rPr lang="en-US" dirty="0"/>
              <a:t>Click to edit Master title style</a:t>
            </a:r>
          </a:p>
        </p:txBody>
      </p:sp>
      <p:sp>
        <p:nvSpPr>
          <p:cNvPr id="3" name="Content Placeholder 2"/>
          <p:cNvSpPr>
            <a:spLocks noGrp="1"/>
          </p:cNvSpPr>
          <p:nvPr>
            <p:ph idx="1"/>
          </p:nvPr>
        </p:nvSpPr>
        <p:spPr>
          <a:xfrm>
            <a:off x="1941909" y="2133600"/>
            <a:ext cx="668655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C6C03FF1-C3CD-4345-9C1E-FA4B725D2009}" type="datetimeFigureOut">
              <a:rPr lang="en-US"/>
              <a:pPr>
                <a:defRPr/>
              </a:pPr>
              <a:t>9/1/2019</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C8AAE134-B7BE-4830-8A50-60BB59522FA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3175" y="31781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941910" y="3530129"/>
            <a:ext cx="668654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B3EEF479-4FAF-474F-9CB4-0A1392CECED4}" type="datetimeFigureOut">
              <a:rPr lang="en-US"/>
              <a:pPr>
                <a:defRPr/>
              </a:pPr>
              <a:t>9/1/2019</a:t>
            </a:fld>
            <a:endParaRPr lang="en-US"/>
          </a:p>
        </p:txBody>
      </p:sp>
      <p:sp>
        <p:nvSpPr>
          <p:cNvPr id="6"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7" name="Slide Number Placeholder 5"/>
          <p:cNvSpPr>
            <a:spLocks noGrp="1"/>
          </p:cNvSpPr>
          <p:nvPr>
            <p:ph type="sldNum" sz="quarter" idx="12"/>
          </p:nvPr>
        </p:nvSpPr>
        <p:spPr>
          <a:xfrm>
            <a:off x="398463" y="3244850"/>
            <a:ext cx="585787" cy="365125"/>
          </a:xfrm>
        </p:spPr>
        <p:txBody>
          <a:bodyPr/>
          <a:lstStyle>
            <a:lvl1pPr fontAlgn="base">
              <a:spcBef>
                <a:spcPct val="0"/>
              </a:spcBef>
              <a:spcAft>
                <a:spcPct val="0"/>
              </a:spcAft>
              <a:defRPr>
                <a:latin typeface="Arial" charset="0"/>
              </a:defRPr>
            </a:lvl1pPr>
          </a:lstStyle>
          <a:p>
            <a:pPr>
              <a:defRPr/>
            </a:pPr>
            <a:fld id="{94F43382-CA8F-45AD-ABD4-EBD517C9FC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F73ECC56-92DE-463D-BC83-1A36E9F70714}" type="datetimeFigureOut">
              <a:rPr lang="en-US"/>
              <a:pPr>
                <a:defRPr/>
              </a:pPr>
              <a:t>9/1/2019</a:t>
            </a:fld>
            <a:endParaRPr lang="en-US"/>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9"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47188DAA-A4CE-47E2-8A2A-594BFA02CF1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6"/>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2A0F879B-00D1-471E-A0AF-67F6D669C091}" type="datetimeFigureOut">
              <a:rPr lang="en-US"/>
              <a:pPr>
                <a:defRPr/>
              </a:pPr>
              <a:t>9/1/2019</a:t>
            </a:fld>
            <a:endParaRPr lang="en-US"/>
          </a:p>
        </p:txBody>
      </p:sp>
      <p:sp>
        <p:nvSpPr>
          <p:cNvPr id="9" name="Footer Placeholder 7"/>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11"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77DB0992-2796-4559-9839-853DC5B179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p:txBody>
          <a:bodyPr/>
          <a:lstStyle/>
          <a:p>
            <a:r>
              <a:rPr lang="en-US" dirty="0"/>
              <a:t>Click to edit Master title style</a:t>
            </a:r>
          </a:p>
        </p:txBody>
      </p:sp>
      <p:sp>
        <p:nvSpPr>
          <p:cNvPr id="4" name="Date Placeholder 2"/>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D01F349B-606F-4E20-82BF-62EAFC7D412A}" type="datetimeFigureOut">
              <a:rPr lang="en-US"/>
              <a:pPr>
                <a:defRPr/>
              </a:pPr>
              <a:t>9/1/2019</a:t>
            </a:fld>
            <a:endParaRPr lang="en-US"/>
          </a:p>
        </p:txBody>
      </p:sp>
      <p:sp>
        <p:nvSpPr>
          <p:cNvPr id="5" name="Footer Placeholder 3"/>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6" name="Slide Number Placeholder 4"/>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EEA30A4D-CBF0-4C3F-8FAB-33A91BDD3E4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3" name="Date Placeholder 1"/>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C5A9052B-59FF-47C9-90CD-A687D2AC9222}" type="datetimeFigureOut">
              <a:rPr lang="en-US"/>
              <a:pPr>
                <a:defRPr/>
              </a:pPr>
              <a:t>9/1/2019</a:t>
            </a:fld>
            <a:endParaRPr lang="en-US"/>
          </a:p>
        </p:txBody>
      </p:sp>
      <p:sp>
        <p:nvSpPr>
          <p:cNvPr id="4" name="Footer Placeholder 2"/>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5" name="Slide Number Placeholder 3"/>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5D40FB9C-766F-4D30-9D48-582A699B502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3175" y="71437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37DBEF63-60DF-45A2-AC43-9A741D052802}" type="datetimeFigureOut">
              <a:rPr lang="en-US"/>
              <a:pPr>
                <a:defRPr/>
              </a:pPr>
              <a:t>9/1/2019</a:t>
            </a:fld>
            <a:endParaRPr lang="en-US"/>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8" name="Slide Number Placeholder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D8E05951-5DFF-4B46-9BA9-6E7B2B166E0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3175" y="4911725"/>
            <a:ext cx="1192213" cy="508000"/>
          </a:xfrm>
          <a:custGeom>
            <a:avLst/>
            <a:gdLst/>
            <a:ahLst/>
            <a:cxnLst>
              <a:cxn ang="0">
                <a:pos x="9248" y="4701"/>
              </a:cxn>
              <a:cxn ang="0">
                <a:pos x="7915" y="188"/>
              </a:cxn>
              <a:cxn ang="0">
                <a:pos x="7886" y="94"/>
              </a:cxn>
              <a:cxn ang="0">
                <a:pos x="7803" y="0"/>
              </a:cxn>
              <a:cxn ang="0">
                <a:pos x="7275" y="0"/>
              </a:cxn>
              <a:cxn ang="0">
                <a:pos x="0" y="70"/>
              </a:cxn>
              <a:cxn ang="0">
                <a:pos x="25" y="10000"/>
              </a:cxn>
              <a:cxn ang="0">
                <a:pos x="7275" y="9966"/>
              </a:cxn>
              <a:cxn ang="0">
                <a:pos x="7803" y="9966"/>
              </a:cxn>
              <a:cxn ang="0">
                <a:pos x="7886" y="9872"/>
              </a:cxn>
              <a:cxn ang="0">
                <a:pos x="7915" y="9778"/>
              </a:cxn>
              <a:cxn ang="0">
                <a:pos x="9248" y="5265"/>
              </a:cxn>
              <a:cxn ang="0">
                <a:pos x="9248" y="4701"/>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9525">
            <a:noFill/>
            <a:round/>
            <a:headEnd/>
            <a:tailEnd/>
          </a:ln>
        </p:spPr>
        <p:txBody>
          <a:bodyPr/>
          <a:lstStyle/>
          <a:p>
            <a:endParaRPr lang="en-US"/>
          </a:p>
        </p:txBody>
      </p:sp>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41909" y="634965"/>
            <a:ext cx="668655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dirty="0"/>
              <a:t>Click icon to add picture</a:t>
            </a:r>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BA0ED559-EF6F-43A2-B3EC-2D1A5F286BD9}" type="datetimeFigureOut">
              <a:rPr lang="en-US"/>
              <a:pPr>
                <a:defRPr/>
              </a:pPr>
              <a:t>9/1/2019</a:t>
            </a:fld>
            <a:endParaRPr lang="en-US"/>
          </a:p>
        </p:txBody>
      </p:sp>
      <p:sp>
        <p:nvSpPr>
          <p:cNvPr id="7" name="Footer Placeholder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en-US"/>
          </a:p>
        </p:txBody>
      </p:sp>
      <p:sp>
        <p:nvSpPr>
          <p:cNvPr id="8" name="Slide Number Placeholder 6"/>
          <p:cNvSpPr>
            <a:spLocks noGrp="1"/>
          </p:cNvSpPr>
          <p:nvPr>
            <p:ph type="sldNum" sz="quarter" idx="12"/>
          </p:nvPr>
        </p:nvSpPr>
        <p:spPr>
          <a:xfrm>
            <a:off x="398463" y="4983163"/>
            <a:ext cx="585787" cy="365125"/>
          </a:xfrm>
        </p:spPr>
        <p:txBody>
          <a:bodyPr/>
          <a:lstStyle>
            <a:lvl1pPr fontAlgn="base">
              <a:spcBef>
                <a:spcPct val="0"/>
              </a:spcBef>
              <a:spcAft>
                <a:spcPct val="0"/>
              </a:spcAft>
              <a:defRPr>
                <a:latin typeface="Arial" charset="0"/>
              </a:defRPr>
            </a:lvl1pPr>
          </a:lstStyle>
          <a:p>
            <a:pPr>
              <a:defRPr/>
            </a:pPr>
            <a:fld id="{308BA9D9-22C0-4824-8E81-DEBAFB6E68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l="-15000" r="-15000"/>
          </a:stretch>
        </a:blipFill>
        <a:effectLst/>
      </p:bgPr>
    </p:bg>
    <p:spTree>
      <p:nvGrpSpPr>
        <p:cNvPr id="1" name=""/>
        <p:cNvGrpSpPr/>
        <p:nvPr/>
      </p:nvGrpSpPr>
      <p:grpSpPr>
        <a:xfrm>
          <a:off x="0" y="0"/>
          <a:ext cx="0" cy="0"/>
          <a:chOff x="0" y="0"/>
          <a:chExt cx="0" cy="0"/>
        </a:xfrm>
      </p:grpSpPr>
      <p:grpSp>
        <p:nvGrpSpPr>
          <p:cNvPr id="1026" name="Group 22"/>
          <p:cNvGrpSpPr>
            <a:grpSpLocks/>
          </p:cNvGrpSpPr>
          <p:nvPr/>
        </p:nvGrpSpPr>
        <p:grpSpPr bwMode="auto">
          <a:xfrm>
            <a:off x="0" y="228600"/>
            <a:ext cx="2138363" cy="6638925"/>
            <a:chOff x="2487613" y="285750"/>
            <a:chExt cx="2428875" cy="5654676"/>
          </a:xfrm>
        </p:grpSpPr>
        <p:sp>
          <p:nvSpPr>
            <p:cNvPr id="1046" name="Freeform 11"/>
            <p:cNvSpPr>
              <a:spLocks/>
            </p:cNvSpPr>
            <p:nvPr/>
          </p:nvSpPr>
          <p:spPr bwMode="auto">
            <a:xfrm>
              <a:off x="2487613" y="2284413"/>
              <a:ext cx="85725" cy="533400"/>
            </a:xfrm>
            <a:custGeom>
              <a:avLst/>
              <a:gdLst>
                <a:gd name="T0" fmla="*/ 0 w 22"/>
                <a:gd name="T1" fmla="*/ 0 h 136"/>
                <a:gd name="T2" fmla="*/ 22 w 22"/>
                <a:gd name="T3" fmla="*/ 136 h 136"/>
              </a:gdLst>
              <a:ahLst/>
              <a:cxnLst>
                <a:cxn ang="0">
                  <a:pos x="22" y="136"/>
                </a:cxn>
                <a:cxn ang="0">
                  <a:pos x="17" y="80"/>
                </a:cxn>
                <a:cxn ang="0">
                  <a:pos x="0" y="0"/>
                </a:cxn>
                <a:cxn ang="0">
                  <a:pos x="0" y="35"/>
                </a:cxn>
                <a:cxn ang="0">
                  <a:pos x="20" y="124"/>
                </a:cxn>
                <a:cxn ang="0">
                  <a:pos x="22" y="136"/>
                </a:cxn>
              </a:cxnLst>
              <a:rect l="T0" t="T1" r="T2" b="T3"/>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round/>
              <a:headEnd/>
              <a:tailEnd/>
            </a:ln>
          </p:spPr>
          <p:txBody>
            <a:bodyPr/>
            <a:lstStyle/>
            <a:p>
              <a:endParaRPr lang="en-US"/>
            </a:p>
          </p:txBody>
        </p:sp>
        <p:sp>
          <p:nvSpPr>
            <p:cNvPr id="1047" name="Freeform 12"/>
            <p:cNvSpPr>
              <a:spLocks/>
            </p:cNvSpPr>
            <p:nvPr/>
          </p:nvSpPr>
          <p:spPr bwMode="auto">
            <a:xfrm>
              <a:off x="2597151" y="2779713"/>
              <a:ext cx="550863" cy="1978025"/>
            </a:xfrm>
            <a:custGeom>
              <a:avLst/>
              <a:gdLst>
                <a:gd name="T0" fmla="*/ 0 w 140"/>
                <a:gd name="T1" fmla="*/ 0 h 504"/>
                <a:gd name="T2" fmla="*/ 140 w 140"/>
                <a:gd name="T3" fmla="*/ 504 h 504"/>
              </a:gdLst>
              <a:ahLst/>
              <a:cxnLst>
                <a:cxn ang="0">
                  <a:pos x="86" y="350"/>
                </a:cxn>
                <a:cxn ang="0">
                  <a:pos x="139" y="504"/>
                </a:cxn>
                <a:cxn ang="0">
                  <a:pos x="140" y="478"/>
                </a:cxn>
                <a:cxn ang="0">
                  <a:pos x="95" y="347"/>
                </a:cxn>
                <a:cxn ang="0">
                  <a:pos x="0" y="0"/>
                </a:cxn>
                <a:cxn ang="0">
                  <a:pos x="6" y="61"/>
                </a:cxn>
                <a:cxn ang="0">
                  <a:pos x="86" y="350"/>
                </a:cxn>
              </a:cxnLst>
              <a:rect l="T0" t="T1" r="T2" b="T3"/>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round/>
              <a:headEnd/>
              <a:tailEnd/>
            </a:ln>
          </p:spPr>
          <p:txBody>
            <a:bodyPr/>
            <a:lstStyle/>
            <a:p>
              <a:endParaRPr lang="en-US"/>
            </a:p>
          </p:txBody>
        </p:sp>
        <p:sp>
          <p:nvSpPr>
            <p:cNvPr id="1048" name="Freeform 13"/>
            <p:cNvSpPr>
              <a:spLocks/>
            </p:cNvSpPr>
            <p:nvPr/>
          </p:nvSpPr>
          <p:spPr bwMode="auto">
            <a:xfrm>
              <a:off x="3175001" y="4730750"/>
              <a:ext cx="519113" cy="1209675"/>
            </a:xfrm>
            <a:custGeom>
              <a:avLst/>
              <a:gdLst>
                <a:gd name="T0" fmla="*/ 0 w 132"/>
                <a:gd name="T1" fmla="*/ 0 h 308"/>
                <a:gd name="T2" fmla="*/ 132 w 132"/>
                <a:gd name="T3" fmla="*/ 308 h 308"/>
              </a:gdLst>
              <a:ahLst/>
              <a:cxnLst>
                <a:cxn ang="0">
                  <a:pos x="8" y="22"/>
                </a:cxn>
                <a:cxn ang="0">
                  <a:pos x="0" y="0"/>
                </a:cxn>
                <a:cxn ang="0">
                  <a:pos x="0" y="29"/>
                </a:cxn>
                <a:cxn ang="0">
                  <a:pos x="68" y="194"/>
                </a:cxn>
                <a:cxn ang="0">
                  <a:pos x="123" y="308"/>
                </a:cxn>
                <a:cxn ang="0">
                  <a:pos x="132" y="308"/>
                </a:cxn>
                <a:cxn ang="0">
                  <a:pos x="77" y="190"/>
                </a:cxn>
                <a:cxn ang="0">
                  <a:pos x="8" y="22"/>
                </a:cxn>
              </a:cxnLst>
              <a:rect l="T0" t="T1" r="T2" b="T3"/>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round/>
              <a:headEnd/>
              <a:tailEnd/>
            </a:ln>
          </p:spPr>
          <p:txBody>
            <a:bodyPr/>
            <a:lstStyle/>
            <a:p>
              <a:endParaRPr lang="en-US"/>
            </a:p>
          </p:txBody>
        </p:sp>
        <p:sp>
          <p:nvSpPr>
            <p:cNvPr id="1049" name="Freeform 14"/>
            <p:cNvSpPr>
              <a:spLocks/>
            </p:cNvSpPr>
            <p:nvPr/>
          </p:nvSpPr>
          <p:spPr bwMode="auto">
            <a:xfrm>
              <a:off x="3305176" y="5630863"/>
              <a:ext cx="146050" cy="309563"/>
            </a:xfrm>
            <a:custGeom>
              <a:avLst/>
              <a:gdLst>
                <a:gd name="T0" fmla="*/ 0 w 37"/>
                <a:gd name="T1" fmla="*/ 0 h 79"/>
                <a:gd name="T2" fmla="*/ 37 w 37"/>
                <a:gd name="T3" fmla="*/ 79 h 79"/>
              </a:gdLst>
              <a:ahLst/>
              <a:cxnLst>
                <a:cxn ang="0">
                  <a:pos x="28" y="79"/>
                </a:cxn>
                <a:cxn ang="0">
                  <a:pos x="37" y="79"/>
                </a:cxn>
                <a:cxn ang="0">
                  <a:pos x="0" y="0"/>
                </a:cxn>
                <a:cxn ang="0">
                  <a:pos x="28" y="79"/>
                </a:cxn>
              </a:cxnLst>
              <a:rect l="T0" t="T1" r="T2" b="T3"/>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round/>
              <a:headEnd/>
              <a:tailEnd/>
            </a:ln>
          </p:spPr>
          <p:txBody>
            <a:bodyPr/>
            <a:lstStyle/>
            <a:p>
              <a:endParaRPr lang="en-US"/>
            </a:p>
          </p:txBody>
        </p:sp>
        <p:sp>
          <p:nvSpPr>
            <p:cNvPr id="1050" name="Freeform 15"/>
            <p:cNvSpPr>
              <a:spLocks/>
            </p:cNvSpPr>
            <p:nvPr/>
          </p:nvSpPr>
          <p:spPr bwMode="auto">
            <a:xfrm>
              <a:off x="2573338" y="2817813"/>
              <a:ext cx="700088" cy="2835275"/>
            </a:xfrm>
            <a:custGeom>
              <a:avLst/>
              <a:gdLst>
                <a:gd name="T0" fmla="*/ 0 w 178"/>
                <a:gd name="T1" fmla="*/ 0 h 722"/>
                <a:gd name="T2" fmla="*/ 178 w 178"/>
                <a:gd name="T3" fmla="*/ 722 h 722"/>
              </a:gdLst>
              <a:ahLst/>
              <a:cxnLst>
                <a:cxn ang="0">
                  <a:pos x="162" y="660"/>
                </a:cxn>
                <a:cxn ang="0">
                  <a:pos x="116" y="534"/>
                </a:cxn>
                <a:cxn ang="0">
                  <a:pos x="40" y="236"/>
                </a:cxn>
                <a:cxn ang="0">
                  <a:pos x="12" y="51"/>
                </a:cxn>
                <a:cxn ang="0">
                  <a:pos x="0" y="0"/>
                </a:cxn>
                <a:cxn ang="0">
                  <a:pos x="33" y="237"/>
                </a:cxn>
                <a:cxn ang="0">
                  <a:pos x="107" y="537"/>
                </a:cxn>
                <a:cxn ang="0">
                  <a:pos x="160" y="681"/>
                </a:cxn>
                <a:cxn ang="0">
                  <a:pos x="178" y="722"/>
                </a:cxn>
                <a:cxn ang="0">
                  <a:pos x="174" y="708"/>
                </a:cxn>
                <a:cxn ang="0">
                  <a:pos x="162" y="660"/>
                </a:cxn>
              </a:cxnLst>
              <a:rect l="T0" t="T1" r="T2" b="T3"/>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round/>
              <a:headEnd/>
              <a:tailEnd/>
            </a:ln>
          </p:spPr>
          <p:txBody>
            <a:bodyPr/>
            <a:lstStyle/>
            <a:p>
              <a:endParaRPr lang="en-US"/>
            </a:p>
          </p:txBody>
        </p:sp>
        <p:sp>
          <p:nvSpPr>
            <p:cNvPr id="1051" name="Freeform 16"/>
            <p:cNvSpPr>
              <a:spLocks/>
            </p:cNvSpPr>
            <p:nvPr/>
          </p:nvSpPr>
          <p:spPr bwMode="auto">
            <a:xfrm>
              <a:off x="2506663" y="285750"/>
              <a:ext cx="90488" cy="2493963"/>
            </a:xfrm>
            <a:custGeom>
              <a:avLst/>
              <a:gdLst>
                <a:gd name="T0" fmla="*/ 0 w 23"/>
                <a:gd name="T1" fmla="*/ 0 h 635"/>
                <a:gd name="T2" fmla="*/ 23 w 23"/>
                <a:gd name="T3" fmla="*/ 635 h 635"/>
              </a:gdLst>
              <a:ahLst/>
              <a:cxnLst>
                <a:cxn ang="0">
                  <a:pos x="11" y="577"/>
                </a:cxn>
                <a:cxn ang="0">
                  <a:pos x="12" y="589"/>
                </a:cxn>
                <a:cxn ang="0">
                  <a:pos x="22" y="632"/>
                </a:cxn>
                <a:cxn ang="0">
                  <a:pos x="23" y="635"/>
                </a:cxn>
                <a:cxn ang="0">
                  <a:pos x="17" y="576"/>
                </a:cxn>
                <a:cxn ang="0">
                  <a:pos x="5" y="269"/>
                </a:cxn>
                <a:cxn ang="0">
                  <a:pos x="15" y="0"/>
                </a:cxn>
                <a:cxn ang="0">
                  <a:pos x="12" y="0"/>
                </a:cxn>
                <a:cxn ang="0">
                  <a:pos x="1" y="269"/>
                </a:cxn>
                <a:cxn ang="0">
                  <a:pos x="11" y="577"/>
                </a:cxn>
              </a:cxnLst>
              <a:rect l="T0" t="T1" r="T2" b="T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round/>
              <a:headEnd/>
              <a:tailEnd/>
            </a:ln>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7 w 17"/>
                <a:gd name="T3" fmla="*/ 107 h 107"/>
              </a:gdLst>
              <a:ahLst/>
              <a:cxnLst>
                <a:cxn ang="0">
                  <a:pos x="0" y="0"/>
                </a:cxn>
                <a:cxn ang="0">
                  <a:pos x="5" y="56"/>
                </a:cxn>
                <a:cxn ang="0">
                  <a:pos x="17" y="107"/>
                </a:cxn>
                <a:cxn ang="0">
                  <a:pos x="11" y="46"/>
                </a:cxn>
                <a:cxn ang="0">
                  <a:pos x="10" y="43"/>
                </a:cxn>
                <a:cxn ang="0">
                  <a:pos x="0" y="0"/>
                </a:cxn>
              </a:cxnLst>
              <a:rect l="T0" t="T1" r="T2" b="T3"/>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round/>
              <a:headEnd/>
              <a:tailEnd/>
            </a:ln>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41 w 41"/>
                <a:gd name="T3" fmla="*/ 222 h 222"/>
              </a:gdLst>
              <a:ahLst/>
              <a:cxnLst>
                <a:cxn ang="0">
                  <a:pos x="0" y="0"/>
                </a:cxn>
                <a:cxn ang="0">
                  <a:pos x="5" y="93"/>
                </a:cxn>
                <a:cxn ang="0">
                  <a:pos x="17" y="166"/>
                </a:cxn>
                <a:cxn ang="0">
                  <a:pos x="24" y="184"/>
                </a:cxn>
                <a:cxn ang="0">
                  <a:pos x="41" y="222"/>
                </a:cxn>
                <a:cxn ang="0">
                  <a:pos x="38" y="212"/>
                </a:cxn>
                <a:cxn ang="0">
                  <a:pos x="13" y="92"/>
                </a:cxn>
                <a:cxn ang="0">
                  <a:pos x="8" y="22"/>
                </a:cxn>
                <a:cxn ang="0">
                  <a:pos x="7" y="18"/>
                </a:cxn>
                <a:cxn ang="0">
                  <a:pos x="0" y="0"/>
                </a:cxn>
              </a:cxnLst>
              <a:rect l="T0" t="T1" r="T2" b="T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round/>
              <a:headEnd/>
              <a:tailEnd/>
            </a:ln>
          </p:spPr>
          <p:txBody>
            <a:bodyPr/>
            <a:lstStyle/>
            <a:p>
              <a:endParaRPr lang="en-US"/>
            </a:p>
          </p:txBody>
        </p:sp>
        <p:sp>
          <p:nvSpPr>
            <p:cNvPr id="1054" name="Freeform 19"/>
            <p:cNvSpPr>
              <a:spLocks/>
            </p:cNvSpPr>
            <p:nvPr/>
          </p:nvSpPr>
          <p:spPr bwMode="auto">
            <a:xfrm>
              <a:off x="3148013" y="1282700"/>
              <a:ext cx="1768475" cy="3448050"/>
            </a:xfrm>
            <a:custGeom>
              <a:avLst/>
              <a:gdLst>
                <a:gd name="T0" fmla="*/ 0 w 450"/>
                <a:gd name="T1" fmla="*/ 0 h 878"/>
                <a:gd name="T2" fmla="*/ 450 w 450"/>
                <a:gd name="T3" fmla="*/ 878 h 878"/>
              </a:gdLst>
              <a:ahLst/>
              <a:cxnLst>
                <a:cxn ang="0">
                  <a:pos x="7" y="854"/>
                </a:cxn>
                <a:cxn ang="0">
                  <a:pos x="50" y="613"/>
                </a:cxn>
                <a:cxn ang="0">
                  <a:pos x="149" y="388"/>
                </a:cxn>
                <a:cxn ang="0">
                  <a:pos x="285" y="183"/>
                </a:cxn>
                <a:cxn ang="0">
                  <a:pos x="364" y="89"/>
                </a:cxn>
                <a:cxn ang="0">
                  <a:pos x="406" y="44"/>
                </a:cxn>
                <a:cxn ang="0">
                  <a:pos x="450" y="1"/>
                </a:cxn>
                <a:cxn ang="0">
                  <a:pos x="450" y="0"/>
                </a:cxn>
                <a:cxn ang="0">
                  <a:pos x="405" y="43"/>
                </a:cxn>
                <a:cxn ang="0">
                  <a:pos x="363" y="88"/>
                </a:cxn>
                <a:cxn ang="0">
                  <a:pos x="283" y="181"/>
                </a:cxn>
                <a:cxn ang="0">
                  <a:pos x="145" y="386"/>
                </a:cxn>
                <a:cxn ang="0">
                  <a:pos x="45" y="611"/>
                </a:cxn>
                <a:cxn ang="0">
                  <a:pos x="0" y="854"/>
                </a:cxn>
                <a:cxn ang="0">
                  <a:pos x="0" y="859"/>
                </a:cxn>
                <a:cxn ang="0">
                  <a:pos x="7" y="878"/>
                </a:cxn>
                <a:cxn ang="0">
                  <a:pos x="7" y="854"/>
                </a:cxn>
              </a:cxnLst>
              <a:rect l="T0" t="T1" r="T2" b="T3"/>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round/>
              <a:headEnd/>
              <a:tailEnd/>
            </a:ln>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35 w 35"/>
                <a:gd name="T3" fmla="*/ 73 h 73"/>
              </a:gdLst>
              <a:ahLst/>
              <a:cxnLst>
                <a:cxn ang="0">
                  <a:pos x="0" y="0"/>
                </a:cxn>
                <a:cxn ang="0">
                  <a:pos x="26" y="73"/>
                </a:cxn>
                <a:cxn ang="0">
                  <a:pos x="35" y="73"/>
                </a:cxn>
                <a:cxn ang="0">
                  <a:pos x="0" y="0"/>
                </a:cxn>
              </a:cxnLst>
              <a:rect l="T0" t="T1" r="T2" b="T3"/>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round/>
              <a:headEnd/>
              <a:tailEnd/>
            </a:ln>
          </p:spPr>
          <p:txBody>
            <a:bodyPr/>
            <a:lstStyle/>
            <a:p>
              <a:endParaRPr lang="en-US"/>
            </a:p>
          </p:txBody>
        </p:sp>
        <p:sp>
          <p:nvSpPr>
            <p:cNvPr id="1056" name="Freeform 21"/>
            <p:cNvSpPr>
              <a:spLocks/>
            </p:cNvSpPr>
            <p:nvPr/>
          </p:nvSpPr>
          <p:spPr bwMode="auto">
            <a:xfrm>
              <a:off x="3143251" y="4656138"/>
              <a:ext cx="31750" cy="188913"/>
            </a:xfrm>
            <a:custGeom>
              <a:avLst/>
              <a:gdLst>
                <a:gd name="T0" fmla="*/ 0 w 8"/>
                <a:gd name="T1" fmla="*/ 0 h 48"/>
                <a:gd name="T2" fmla="*/ 8 w 8"/>
                <a:gd name="T3" fmla="*/ 48 h 48"/>
              </a:gdLst>
              <a:ahLst/>
              <a:cxnLst>
                <a:cxn ang="0">
                  <a:pos x="7" y="44"/>
                </a:cxn>
                <a:cxn ang="0">
                  <a:pos x="8" y="48"/>
                </a:cxn>
                <a:cxn ang="0">
                  <a:pos x="8" y="19"/>
                </a:cxn>
                <a:cxn ang="0">
                  <a:pos x="1" y="0"/>
                </a:cxn>
                <a:cxn ang="0">
                  <a:pos x="0" y="26"/>
                </a:cxn>
                <a:cxn ang="0">
                  <a:pos x="7" y="44"/>
                </a:cxn>
              </a:cxnLst>
              <a:rect l="T0" t="T1" r="T2" b="T3"/>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round/>
              <a:headEnd/>
              <a:tailEnd/>
            </a:ln>
          </p:spPr>
          <p:txBody>
            <a:bodyPr/>
            <a:lstStyle/>
            <a:p>
              <a:endParaRPr lang="en-US"/>
            </a:p>
          </p:txBody>
        </p:sp>
        <p:sp>
          <p:nvSpPr>
            <p:cNvPr id="1057" name="Freeform 22"/>
            <p:cNvSpPr>
              <a:spLocks/>
            </p:cNvSpPr>
            <p:nvPr/>
          </p:nvSpPr>
          <p:spPr bwMode="auto">
            <a:xfrm>
              <a:off x="3211513" y="5410200"/>
              <a:ext cx="203200" cy="530225"/>
            </a:xfrm>
            <a:custGeom>
              <a:avLst/>
              <a:gdLst>
                <a:gd name="T0" fmla="*/ 0 w 52"/>
                <a:gd name="T1" fmla="*/ 0 h 135"/>
                <a:gd name="T2" fmla="*/ 52 w 52"/>
                <a:gd name="T3" fmla="*/ 135 h 135"/>
              </a:gdLst>
              <a:ahLst/>
              <a:cxnLst>
                <a:cxn ang="0">
                  <a:pos x="7" y="18"/>
                </a:cxn>
                <a:cxn ang="0">
                  <a:pos x="0" y="0"/>
                </a:cxn>
                <a:cxn ang="0">
                  <a:pos x="12" y="48"/>
                </a:cxn>
                <a:cxn ang="0">
                  <a:pos x="16" y="62"/>
                </a:cxn>
                <a:cxn ang="0">
                  <a:pos x="51" y="135"/>
                </a:cxn>
                <a:cxn ang="0">
                  <a:pos x="52" y="135"/>
                </a:cxn>
                <a:cxn ang="0">
                  <a:pos x="24" y="56"/>
                </a:cxn>
                <a:cxn ang="0">
                  <a:pos x="7" y="18"/>
                </a:cxn>
              </a:cxnLst>
              <a:rect l="T0" t="T1" r="T2" b="T3"/>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round/>
              <a:headEnd/>
              <a:tailEnd/>
            </a:ln>
          </p:spPr>
          <p:txBody>
            <a:bodyPr/>
            <a:lstStyle/>
            <a:p>
              <a:endParaRPr lang="en-US"/>
            </a:p>
          </p:txBody>
        </p:sp>
      </p:grpSp>
      <p:grpSp>
        <p:nvGrpSpPr>
          <p:cNvPr id="1027" name="Group 9"/>
          <p:cNvGrpSpPr>
            <a:grpSpLocks/>
          </p:cNvGrpSpPr>
          <p:nvPr/>
        </p:nvGrpSpPr>
        <p:grpSpPr bwMode="auto">
          <a:xfrm>
            <a:off x="20638" y="0"/>
            <a:ext cx="1766887" cy="6853238"/>
            <a:chOff x="6627813" y="194833"/>
            <a:chExt cx="1952625" cy="5678918"/>
          </a:xfrm>
        </p:grpSpPr>
        <p:sp>
          <p:nvSpPr>
            <p:cNvPr id="1034" name="Freeform 27"/>
            <p:cNvSpPr>
              <a:spLocks/>
            </p:cNvSpPr>
            <p:nvPr/>
          </p:nvSpPr>
          <p:spPr bwMode="auto">
            <a:xfrm>
              <a:off x="6627813" y="194833"/>
              <a:ext cx="409575" cy="3646488"/>
            </a:xfrm>
            <a:custGeom>
              <a:avLst/>
              <a:gdLst>
                <a:gd name="T0" fmla="*/ 0 w 103"/>
                <a:gd name="T1" fmla="*/ 0 h 920"/>
                <a:gd name="T2" fmla="*/ 103 w 103"/>
                <a:gd name="T3" fmla="*/ 920 h 920"/>
              </a:gdLst>
              <a:ahLst/>
              <a:cxnLst>
                <a:cxn ang="0">
                  <a:pos x="7" y="210"/>
                </a:cxn>
                <a:cxn ang="0">
                  <a:pos x="26" y="445"/>
                </a:cxn>
                <a:cxn ang="0">
                  <a:pos x="57" y="679"/>
                </a:cxn>
                <a:cxn ang="0">
                  <a:pos x="101" y="911"/>
                </a:cxn>
                <a:cxn ang="0">
                  <a:pos x="103" y="920"/>
                </a:cxn>
                <a:cxn ang="0">
                  <a:pos x="99" y="874"/>
                </a:cxn>
                <a:cxn ang="0">
                  <a:pos x="99" y="866"/>
                </a:cxn>
                <a:cxn ang="0">
                  <a:pos x="63" y="678"/>
                </a:cxn>
                <a:cxn ang="0">
                  <a:pos x="30" y="444"/>
                </a:cxn>
                <a:cxn ang="0">
                  <a:pos x="9" y="209"/>
                </a:cxn>
                <a:cxn ang="0">
                  <a:pos x="3" y="92"/>
                </a:cxn>
                <a:cxn ang="0">
                  <a:pos x="1" y="0"/>
                </a:cxn>
                <a:cxn ang="0">
                  <a:pos x="0" y="0"/>
                </a:cxn>
                <a:cxn ang="0">
                  <a:pos x="1" y="92"/>
                </a:cxn>
                <a:cxn ang="0">
                  <a:pos x="7" y="210"/>
                </a:cxn>
              </a:cxnLst>
              <a:rect l="T0" t="T1" r="T2" b="T3"/>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round/>
              <a:headEnd/>
              <a:tailEnd/>
            </a:ln>
          </p:spPr>
          <p:txBody>
            <a:bodyPr/>
            <a:lstStyle/>
            <a:p>
              <a:endParaRPr lang="en-US"/>
            </a:p>
          </p:txBody>
        </p:sp>
        <p:sp>
          <p:nvSpPr>
            <p:cNvPr id="1035" name="Freeform 28"/>
            <p:cNvSpPr>
              <a:spLocks/>
            </p:cNvSpPr>
            <p:nvPr/>
          </p:nvSpPr>
          <p:spPr bwMode="auto">
            <a:xfrm>
              <a:off x="7061201" y="3771900"/>
              <a:ext cx="350838" cy="1309688"/>
            </a:xfrm>
            <a:custGeom>
              <a:avLst/>
              <a:gdLst>
                <a:gd name="T0" fmla="*/ 0 w 88"/>
                <a:gd name="T1" fmla="*/ 0 h 330"/>
                <a:gd name="T2" fmla="*/ 88 w 88"/>
                <a:gd name="T3" fmla="*/ 330 h 330"/>
              </a:gdLst>
              <a:ahLst/>
              <a:cxnLst>
                <a:cxn ang="0">
                  <a:pos x="53" y="229"/>
                </a:cxn>
                <a:cxn ang="0">
                  <a:pos x="88" y="330"/>
                </a:cxn>
                <a:cxn ang="0">
                  <a:pos x="88" y="308"/>
                </a:cxn>
                <a:cxn ang="0">
                  <a:pos x="88" y="304"/>
                </a:cxn>
                <a:cxn ang="0">
                  <a:pos x="62" y="226"/>
                </a:cxn>
                <a:cxn ang="0">
                  <a:pos x="0" y="0"/>
                </a:cxn>
                <a:cxn ang="0">
                  <a:pos x="7" y="63"/>
                </a:cxn>
                <a:cxn ang="0">
                  <a:pos x="53" y="229"/>
                </a:cxn>
              </a:cxnLst>
              <a:rect l="T0" t="T1" r="T2" b="T3"/>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round/>
              <a:headEnd/>
              <a:tailEnd/>
            </a:ln>
          </p:spPr>
          <p:txBody>
            <a:bodyPr/>
            <a:lstStyle/>
            <a:p>
              <a:endParaRPr lang="en-US"/>
            </a:p>
          </p:txBody>
        </p:sp>
        <p:sp>
          <p:nvSpPr>
            <p:cNvPr id="1036" name="Freeform 29"/>
            <p:cNvSpPr>
              <a:spLocks/>
            </p:cNvSpPr>
            <p:nvPr/>
          </p:nvSpPr>
          <p:spPr bwMode="auto">
            <a:xfrm>
              <a:off x="7439026" y="5053013"/>
              <a:ext cx="357188" cy="820738"/>
            </a:xfrm>
            <a:custGeom>
              <a:avLst/>
              <a:gdLst>
                <a:gd name="T0" fmla="*/ 0 w 90"/>
                <a:gd name="T1" fmla="*/ 0 h 207"/>
                <a:gd name="T2" fmla="*/ 90 w 90"/>
                <a:gd name="T3" fmla="*/ 207 h 207"/>
              </a:gdLst>
              <a:ahLst/>
              <a:cxnLst>
                <a:cxn ang="0">
                  <a:pos x="6" y="15"/>
                </a:cxn>
                <a:cxn ang="0">
                  <a:pos x="0" y="0"/>
                </a:cxn>
                <a:cxn ang="0">
                  <a:pos x="1" y="29"/>
                </a:cxn>
                <a:cxn ang="0">
                  <a:pos x="42" y="127"/>
                </a:cxn>
                <a:cxn ang="0">
                  <a:pos x="80" y="207"/>
                </a:cxn>
                <a:cxn ang="0">
                  <a:pos x="90" y="207"/>
                </a:cxn>
                <a:cxn ang="0">
                  <a:pos x="50" y="123"/>
                </a:cxn>
                <a:cxn ang="0">
                  <a:pos x="6" y="15"/>
                </a:cxn>
              </a:cxnLst>
              <a:rect l="T0" t="T1" r="T2" b="T3"/>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round/>
              <a:headEnd/>
              <a:tailEnd/>
            </a:ln>
          </p:spPr>
          <p:txBody>
            <a:bodyPr/>
            <a:lstStyle/>
            <a:p>
              <a:endParaRPr lang="en-US"/>
            </a:p>
          </p:txBody>
        </p:sp>
        <p:sp>
          <p:nvSpPr>
            <p:cNvPr id="1037" name="Freeform 30"/>
            <p:cNvSpPr>
              <a:spLocks/>
            </p:cNvSpPr>
            <p:nvPr/>
          </p:nvSpPr>
          <p:spPr bwMode="auto">
            <a:xfrm>
              <a:off x="7037388" y="3811588"/>
              <a:ext cx="457200" cy="1852613"/>
            </a:xfrm>
            <a:custGeom>
              <a:avLst/>
              <a:gdLst>
                <a:gd name="T0" fmla="*/ 0 w 115"/>
                <a:gd name="T1" fmla="*/ 0 h 467"/>
                <a:gd name="T2" fmla="*/ 115 w 115"/>
                <a:gd name="T3" fmla="*/ 467 h 467"/>
              </a:gdLst>
              <a:ahLst/>
              <a:cxnLst>
                <a:cxn ang="0">
                  <a:pos x="101" y="409"/>
                </a:cxn>
                <a:cxn ang="0">
                  <a:pos x="78" y="344"/>
                </a:cxn>
                <a:cxn ang="0">
                  <a:pos x="29" y="151"/>
                </a:cxn>
                <a:cxn ang="0">
                  <a:pos x="13" y="53"/>
                </a:cxn>
                <a:cxn ang="0">
                  <a:pos x="0" y="0"/>
                </a:cxn>
                <a:cxn ang="0">
                  <a:pos x="21" y="152"/>
                </a:cxn>
                <a:cxn ang="0">
                  <a:pos x="69" y="347"/>
                </a:cxn>
                <a:cxn ang="0">
                  <a:pos x="103" y="441"/>
                </a:cxn>
                <a:cxn ang="0">
                  <a:pos x="115" y="467"/>
                </a:cxn>
                <a:cxn ang="0">
                  <a:pos x="112" y="458"/>
                </a:cxn>
                <a:cxn ang="0">
                  <a:pos x="101" y="409"/>
                </a:cxn>
              </a:cxnLst>
              <a:rect l="T0" t="T1" r="T2" b="T3"/>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round/>
              <a:headEnd/>
              <a:tailEnd/>
            </a:ln>
          </p:spPr>
          <p:txBody>
            <a:bodyPr/>
            <a:lstStyle/>
            <a:p>
              <a:endParaRPr lang="en-US"/>
            </a:p>
          </p:txBody>
        </p:sp>
        <p:sp>
          <p:nvSpPr>
            <p:cNvPr id="1038" name="Freeform 31"/>
            <p:cNvSpPr>
              <a:spLocks/>
            </p:cNvSpPr>
            <p:nvPr/>
          </p:nvSpPr>
          <p:spPr bwMode="auto">
            <a:xfrm>
              <a:off x="6992938" y="1263650"/>
              <a:ext cx="144463" cy="2508250"/>
            </a:xfrm>
            <a:custGeom>
              <a:avLst/>
              <a:gdLst>
                <a:gd name="T0" fmla="*/ 0 w 36"/>
                <a:gd name="T1" fmla="*/ 0 h 633"/>
                <a:gd name="T2" fmla="*/ 36 w 36"/>
                <a:gd name="T3" fmla="*/ 633 h 633"/>
              </a:gdLst>
              <a:ahLst/>
              <a:cxnLst>
                <a:cxn ang="0">
                  <a:pos x="17" y="633"/>
                </a:cxn>
                <a:cxn ang="0">
                  <a:pos x="13" y="597"/>
                </a:cxn>
                <a:cxn ang="0">
                  <a:pos x="5" y="398"/>
                </a:cxn>
                <a:cxn ang="0">
                  <a:pos x="13" y="198"/>
                </a:cxn>
                <a:cxn ang="0">
                  <a:pos x="22" y="99"/>
                </a:cxn>
                <a:cxn ang="0">
                  <a:pos x="36" y="0"/>
                </a:cxn>
                <a:cxn ang="0">
                  <a:pos x="35" y="0"/>
                </a:cxn>
                <a:cxn ang="0">
                  <a:pos x="20" y="99"/>
                </a:cxn>
                <a:cxn ang="0">
                  <a:pos x="10" y="198"/>
                </a:cxn>
                <a:cxn ang="0">
                  <a:pos x="1" y="398"/>
                </a:cxn>
                <a:cxn ang="0">
                  <a:pos x="7" y="589"/>
                </a:cxn>
                <a:cxn ang="0">
                  <a:pos x="16" y="632"/>
                </a:cxn>
                <a:cxn ang="0">
                  <a:pos x="17" y="633"/>
                </a:cxn>
              </a:cxnLst>
              <a:rect l="T0" t="T1" r="T2" b="T3"/>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round/>
              <a:headEnd/>
              <a:tailEnd/>
            </a:ln>
          </p:spPr>
          <p:txBody>
            <a:bodyPr/>
            <a:lstStyle/>
            <a:p>
              <a:endParaRPr lang="en-US"/>
            </a:p>
          </p:txBody>
        </p:sp>
        <p:sp>
          <p:nvSpPr>
            <p:cNvPr id="1039" name="Freeform 32"/>
            <p:cNvSpPr>
              <a:spLocks/>
            </p:cNvSpPr>
            <p:nvPr/>
          </p:nvSpPr>
          <p:spPr bwMode="auto">
            <a:xfrm>
              <a:off x="7526338" y="5640388"/>
              <a:ext cx="111125" cy="233363"/>
            </a:xfrm>
            <a:custGeom>
              <a:avLst/>
              <a:gdLst>
                <a:gd name="T0" fmla="*/ 0 w 28"/>
                <a:gd name="T1" fmla="*/ 0 h 59"/>
                <a:gd name="T2" fmla="*/ 28 w 28"/>
                <a:gd name="T3" fmla="*/ 59 h 59"/>
              </a:gdLst>
              <a:ahLst/>
              <a:cxnLst>
                <a:cxn ang="0">
                  <a:pos x="22" y="59"/>
                </a:cxn>
                <a:cxn ang="0">
                  <a:pos x="28" y="59"/>
                </a:cxn>
                <a:cxn ang="0">
                  <a:pos x="0" y="0"/>
                </a:cxn>
                <a:cxn ang="0">
                  <a:pos x="22" y="59"/>
                </a:cxn>
              </a:cxnLst>
              <a:rect l="T0" t="T1" r="T2" b="T3"/>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round/>
              <a:headEnd/>
              <a:tailEnd/>
            </a:ln>
          </p:spPr>
          <p:txBody>
            <a:bodyPr/>
            <a:lstStyle/>
            <a:p>
              <a:endParaRPr lang="en-US"/>
            </a:p>
          </p:txBody>
        </p:sp>
        <p:sp>
          <p:nvSpPr>
            <p:cNvPr id="1040" name="Freeform 33"/>
            <p:cNvSpPr>
              <a:spLocks/>
            </p:cNvSpPr>
            <p:nvPr/>
          </p:nvSpPr>
          <p:spPr bwMode="auto">
            <a:xfrm>
              <a:off x="7021513" y="3598863"/>
              <a:ext cx="68263" cy="423863"/>
            </a:xfrm>
            <a:custGeom>
              <a:avLst/>
              <a:gdLst>
                <a:gd name="T0" fmla="*/ 0 w 17"/>
                <a:gd name="T1" fmla="*/ 0 h 107"/>
                <a:gd name="T2" fmla="*/ 17 w 17"/>
                <a:gd name="T3" fmla="*/ 107 h 107"/>
              </a:gdLst>
              <a:ahLst/>
              <a:cxnLst>
                <a:cxn ang="0">
                  <a:pos x="4" y="54"/>
                </a:cxn>
                <a:cxn ang="0">
                  <a:pos x="17" y="107"/>
                </a:cxn>
                <a:cxn ang="0">
                  <a:pos x="10" y="44"/>
                </a:cxn>
                <a:cxn ang="0">
                  <a:pos x="9" y="43"/>
                </a:cxn>
                <a:cxn ang="0">
                  <a:pos x="0" y="0"/>
                </a:cxn>
                <a:cxn ang="0">
                  <a:pos x="0" y="8"/>
                </a:cxn>
                <a:cxn ang="0">
                  <a:pos x="4" y="54"/>
                </a:cxn>
              </a:cxnLst>
              <a:rect l="T0" t="T1" r="T2" b="T3"/>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round/>
              <a:headEnd/>
              <a:tailEnd/>
            </a:ln>
          </p:spPr>
          <p:txBody>
            <a:bodyPr/>
            <a:lstStyle/>
            <a:p>
              <a:endParaRPr lang="en-US"/>
            </a:p>
          </p:txBody>
        </p:sp>
        <p:sp>
          <p:nvSpPr>
            <p:cNvPr id="1041" name="Freeform 34"/>
            <p:cNvSpPr>
              <a:spLocks/>
            </p:cNvSpPr>
            <p:nvPr/>
          </p:nvSpPr>
          <p:spPr bwMode="auto">
            <a:xfrm>
              <a:off x="7412038" y="2801938"/>
              <a:ext cx="1168400" cy="2251075"/>
            </a:xfrm>
            <a:custGeom>
              <a:avLst/>
              <a:gdLst>
                <a:gd name="T0" fmla="*/ 0 w 294"/>
                <a:gd name="T1" fmla="*/ 0 h 568"/>
                <a:gd name="T2" fmla="*/ 294 w 294"/>
                <a:gd name="T3" fmla="*/ 568 h 568"/>
              </a:gdLst>
              <a:ahLst/>
              <a:cxnLst>
                <a:cxn ang="0">
                  <a:pos x="8" y="553"/>
                </a:cxn>
                <a:cxn ang="0">
                  <a:pos x="35" y="397"/>
                </a:cxn>
                <a:cxn ang="0">
                  <a:pos x="99" y="252"/>
                </a:cxn>
                <a:cxn ang="0">
                  <a:pos x="187" y="119"/>
                </a:cxn>
                <a:cxn ang="0">
                  <a:pos x="238" y="58"/>
                </a:cxn>
                <a:cxn ang="0">
                  <a:pos x="265" y="28"/>
                </a:cxn>
                <a:cxn ang="0">
                  <a:pos x="294" y="0"/>
                </a:cxn>
                <a:cxn ang="0">
                  <a:pos x="293" y="0"/>
                </a:cxn>
                <a:cxn ang="0">
                  <a:pos x="264" y="27"/>
                </a:cxn>
                <a:cxn ang="0">
                  <a:pos x="237" y="56"/>
                </a:cxn>
                <a:cxn ang="0">
                  <a:pos x="185" y="117"/>
                </a:cxn>
                <a:cxn ang="0">
                  <a:pos x="95" y="249"/>
                </a:cxn>
                <a:cxn ang="0">
                  <a:pos x="30" y="396"/>
                </a:cxn>
                <a:cxn ang="0">
                  <a:pos x="0" y="549"/>
                </a:cxn>
                <a:cxn ang="0">
                  <a:pos x="7" y="568"/>
                </a:cxn>
                <a:cxn ang="0">
                  <a:pos x="8" y="553"/>
                </a:cxn>
              </a:cxnLst>
              <a:rect l="T0" t="T1" r="T2" b="T3"/>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round/>
              <a:headEnd/>
              <a:tailEnd/>
            </a:ln>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25 w 25"/>
                <a:gd name="T3" fmla="*/ 53 h 53"/>
              </a:gdLst>
              <a:ahLst/>
              <a:cxnLst>
                <a:cxn ang="0">
                  <a:pos x="0" y="0"/>
                </a:cxn>
                <a:cxn ang="0">
                  <a:pos x="19" y="53"/>
                </a:cxn>
                <a:cxn ang="0">
                  <a:pos x="25" y="53"/>
                </a:cxn>
                <a:cxn ang="0">
                  <a:pos x="0" y="0"/>
                </a:cxn>
              </a:cxnLst>
              <a:rect l="T0" t="T1" r="T2" b="T3"/>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round/>
              <a:headEnd/>
              <a:tailEnd/>
            </a:ln>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9 w 29"/>
                <a:gd name="T3" fmla="*/ 141 h 141"/>
              </a:gdLst>
              <a:ahLst/>
              <a:cxnLst>
                <a:cxn ang="0">
                  <a:pos x="0" y="0"/>
                </a:cxn>
                <a:cxn ang="0">
                  <a:pos x="7" y="89"/>
                </a:cxn>
                <a:cxn ang="0">
                  <a:pos x="18" y="117"/>
                </a:cxn>
                <a:cxn ang="0">
                  <a:pos x="29" y="141"/>
                </a:cxn>
                <a:cxn ang="0">
                  <a:pos x="27" y="135"/>
                </a:cxn>
                <a:cxn ang="0">
                  <a:pos x="8" y="22"/>
                </a:cxn>
                <a:cxn ang="0">
                  <a:pos x="4" y="11"/>
                </a:cxn>
                <a:cxn ang="0">
                  <a:pos x="0" y="0"/>
                </a:cxn>
              </a:cxnLst>
              <a:rect l="T0" t="T1" r="T2" b="T3"/>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round/>
              <a:headEnd/>
              <a:tailEnd/>
            </a:ln>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0 h 48"/>
                <a:gd name="T2" fmla="*/ 8 w 8"/>
                <a:gd name="T3" fmla="*/ 48 h 48"/>
              </a:gdLst>
              <a:ahLst/>
              <a:cxnLst>
                <a:cxn ang="0">
                  <a:pos x="0" y="26"/>
                </a:cxn>
                <a:cxn ang="0">
                  <a:pos x="4" y="37"/>
                </a:cxn>
                <a:cxn ang="0">
                  <a:pos x="8" y="48"/>
                </a:cxn>
                <a:cxn ang="0">
                  <a:pos x="7" y="19"/>
                </a:cxn>
                <a:cxn ang="0">
                  <a:pos x="0" y="0"/>
                </a:cxn>
                <a:cxn ang="0">
                  <a:pos x="0" y="4"/>
                </a:cxn>
                <a:cxn ang="0">
                  <a:pos x="0" y="26"/>
                </a:cxn>
              </a:cxnLst>
              <a:rect l="T0" t="T1" r="T2" b="T3"/>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round/>
              <a:headEnd/>
              <a:tailEnd/>
            </a:ln>
          </p:spPr>
          <p:txBody>
            <a:bodyPr/>
            <a:lstStyle/>
            <a:p>
              <a:endParaRPr lang="en-US"/>
            </a:p>
          </p:txBody>
        </p:sp>
        <p:sp>
          <p:nvSpPr>
            <p:cNvPr id="1045" name="Freeform 38"/>
            <p:cNvSpPr>
              <a:spLocks/>
            </p:cNvSpPr>
            <p:nvPr/>
          </p:nvSpPr>
          <p:spPr bwMode="auto">
            <a:xfrm>
              <a:off x="7439026" y="5434013"/>
              <a:ext cx="174625" cy="439738"/>
            </a:xfrm>
            <a:custGeom>
              <a:avLst/>
              <a:gdLst>
                <a:gd name="T0" fmla="*/ 0 w 44"/>
                <a:gd name="T1" fmla="*/ 0 h 111"/>
                <a:gd name="T2" fmla="*/ 44 w 44"/>
                <a:gd name="T3" fmla="*/ 111 h 111"/>
              </a:gdLst>
              <a:ahLst/>
              <a:cxnLst>
                <a:cxn ang="0">
                  <a:pos x="11" y="28"/>
                </a:cxn>
                <a:cxn ang="0">
                  <a:pos x="0" y="0"/>
                </a:cxn>
                <a:cxn ang="0">
                  <a:pos x="11" y="49"/>
                </a:cxn>
                <a:cxn ang="0">
                  <a:pos x="14" y="58"/>
                </a:cxn>
                <a:cxn ang="0">
                  <a:pos x="39" y="111"/>
                </a:cxn>
                <a:cxn ang="0">
                  <a:pos x="44" y="111"/>
                </a:cxn>
                <a:cxn ang="0">
                  <a:pos x="22" y="52"/>
                </a:cxn>
                <a:cxn ang="0">
                  <a:pos x="11" y="28"/>
                </a:cxn>
              </a:cxnLst>
              <a:rect l="T0" t="T1" r="T2" b="T3"/>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round/>
              <a:headEnd/>
              <a:tailEnd/>
            </a:ln>
          </p:spPr>
          <p:txBody>
            <a:bodyPr/>
            <a:lstStyle/>
            <a:p>
              <a:endParaRPr lang="en-US"/>
            </a:p>
          </p:txBody>
        </p:sp>
      </p:grpSp>
      <p:sp>
        <p:nvSpPr>
          <p:cNvPr id="7" name="Rectangle 6"/>
          <p:cNvSpPr/>
          <p:nvPr/>
        </p:nvSpPr>
        <p:spPr>
          <a:xfrm>
            <a:off x="0" y="0"/>
            <a:ext cx="1365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683375" cy="1281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30" name="Text Placeholder 2"/>
          <p:cNvSpPr>
            <a:spLocks noGrp="1"/>
          </p:cNvSpPr>
          <p:nvPr>
            <p:ph type="body" idx="1"/>
          </p:nvPr>
        </p:nvSpPr>
        <p:spPr bwMode="auto">
          <a:xfrm>
            <a:off x="1941513" y="2133600"/>
            <a:ext cx="668655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algn="r" fontAlgn="auto">
              <a:spcBef>
                <a:spcPts val="0"/>
              </a:spcBef>
              <a:spcAft>
                <a:spcPts val="0"/>
              </a:spcAft>
              <a:defRPr sz="900" smtClean="0">
                <a:solidFill>
                  <a:prstClr val="black">
                    <a:tint val="75000"/>
                  </a:prstClr>
                </a:solidFill>
                <a:latin typeface="Century Gothic"/>
              </a:defRPr>
            </a:lvl1pPr>
          </a:lstStyle>
          <a:p>
            <a:pPr>
              <a:defRPr/>
            </a:pPr>
            <a:fld id="{DEFBEB4C-1284-44E1-A3DA-0D54A3035994}" type="datetimeFigureOut">
              <a:rPr lang="en-US"/>
              <a:pPr>
                <a:defRPr/>
              </a:pPr>
              <a:t>9/1/2019</a:t>
            </a:fld>
            <a:endParaRPr lang="en-US"/>
          </a:p>
        </p:txBody>
      </p:sp>
      <p:sp>
        <p:nvSpPr>
          <p:cNvPr id="5"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algn="l" fontAlgn="auto">
              <a:spcBef>
                <a:spcPts val="0"/>
              </a:spcBef>
              <a:spcAft>
                <a:spcPts val="0"/>
              </a:spcAft>
              <a:defRPr sz="900">
                <a:solidFill>
                  <a:prstClr val="black">
                    <a:tint val="75000"/>
                  </a:prstClr>
                </a:solidFill>
                <a:latin typeface="Century Gothic"/>
              </a:defRPr>
            </a:lvl1pPr>
          </a:lstStyle>
          <a:p>
            <a:pPr>
              <a:defRPr/>
            </a:pPr>
            <a:endParaRPr lang="en-US"/>
          </a:p>
        </p:txBody>
      </p:sp>
      <p:sp>
        <p:nvSpPr>
          <p:cNvPr id="6" name="Slide Number Placeholder 5"/>
          <p:cNvSpPr>
            <a:spLocks noGrp="1"/>
          </p:cNvSpPr>
          <p:nvPr>
            <p:ph type="sldNum" sz="quarter" idx="4"/>
          </p:nvPr>
        </p:nvSpPr>
        <p:spPr bwMode="gray">
          <a:xfrm>
            <a:off x="398463" y="787400"/>
            <a:ext cx="585787" cy="365125"/>
          </a:xfrm>
          <a:prstGeom prst="rect">
            <a:avLst/>
          </a:prstGeom>
        </p:spPr>
        <p:txBody>
          <a:bodyPr vert="horz" lIns="91440" tIns="45720" rIns="91440" bIns="45720" rtlCol="0" anchor="ctr"/>
          <a:lstStyle>
            <a:lvl1pPr algn="r" fontAlgn="auto">
              <a:spcBef>
                <a:spcPts val="0"/>
              </a:spcBef>
              <a:spcAft>
                <a:spcPts val="0"/>
              </a:spcAft>
              <a:defRPr sz="2000" smtClean="0">
                <a:solidFill>
                  <a:srgbClr val="FEFFFF"/>
                </a:solidFill>
                <a:latin typeface="Century Gothic"/>
              </a:defRPr>
            </a:lvl1pPr>
          </a:lstStyle>
          <a:p>
            <a:pPr>
              <a:defRPr/>
            </a:pPr>
            <a:fld id="{3A07BFE0-57B9-42CA-B464-0B5C66DD5C5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itchFamily="34" charset="0"/>
        </a:defRPr>
      </a:lvl2pPr>
      <a:lvl3pPr algn="l" defTabSz="457200" rtl="0" fontAlgn="base">
        <a:spcBef>
          <a:spcPct val="0"/>
        </a:spcBef>
        <a:spcAft>
          <a:spcPct val="0"/>
        </a:spcAft>
        <a:defRPr sz="3600">
          <a:solidFill>
            <a:srgbClr val="262626"/>
          </a:solidFill>
          <a:latin typeface="Century Gothic" pitchFamily="34" charset="0"/>
        </a:defRPr>
      </a:lvl3pPr>
      <a:lvl4pPr algn="l" defTabSz="457200" rtl="0" fontAlgn="base">
        <a:spcBef>
          <a:spcPct val="0"/>
        </a:spcBef>
        <a:spcAft>
          <a:spcPct val="0"/>
        </a:spcAft>
        <a:defRPr sz="3600">
          <a:solidFill>
            <a:srgbClr val="262626"/>
          </a:solidFill>
          <a:latin typeface="Century Gothic" pitchFamily="34" charset="0"/>
        </a:defRPr>
      </a:lvl4pPr>
      <a:lvl5pPr algn="l" defTabSz="457200" rtl="0" fontAlgn="base">
        <a:spcBef>
          <a:spcPct val="0"/>
        </a:spcBef>
        <a:spcAft>
          <a:spcPct val="0"/>
        </a:spcAft>
        <a:defRPr sz="3600">
          <a:solidFill>
            <a:srgbClr val="262626"/>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ocs.mongodb.org/manual/reference/program/mongo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ocs.mongodb.org/manual/reference/operator/aggreg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2"/>
          <a:srcRect/>
          <a:stretch>
            <a:fillRect/>
          </a:stretch>
        </p:blipFill>
        <p:spPr bwMode="auto">
          <a:xfrm>
            <a:off x="2032000" y="2057400"/>
            <a:ext cx="5119688" cy="1463675"/>
          </a:xfrm>
          <a:prstGeom prst="rect">
            <a:avLst/>
          </a:prstGeom>
          <a:noFill/>
          <a:ln w="9525">
            <a:noFill/>
            <a:miter lim="800000"/>
            <a:headEnd/>
            <a:tailEnd/>
          </a:ln>
        </p:spPr>
      </p:pic>
      <p:sp>
        <p:nvSpPr>
          <p:cNvPr id="3" name="副标题 2">
            <a:extLst>
              <a:ext uri="{FF2B5EF4-FFF2-40B4-BE49-F238E27FC236}">
                <a16:creationId xmlns:a16="http://schemas.microsoft.com/office/drawing/2014/main" id="{A4F8AE69-03EF-414F-A89E-A34226633337}"/>
              </a:ext>
            </a:extLst>
          </p:cNvPr>
          <p:cNvSpPr>
            <a:spLocks noGrp="1"/>
          </p:cNvSpPr>
          <p:nvPr>
            <p:ph type="subTitle" idx="1"/>
          </p:nvPr>
        </p:nvSpPr>
        <p:spPr/>
        <p:txBody>
          <a:bodyPr/>
          <a:lstStyle/>
          <a:p>
            <a:r>
              <a:rPr lang="en-US" altLang="zh-CN" dirty="0"/>
              <a:t>									</a:t>
            </a:r>
            <a:r>
              <a:rPr lang="en-US" altLang="zh-CN" sz="2800" b="1" dirty="0"/>
              <a:t>Xingyi,Chen</a:t>
            </a:r>
            <a:endParaRPr lang="zh-CN"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944688" y="623888"/>
            <a:ext cx="6683375" cy="1281112"/>
          </a:xfrm>
        </p:spPr>
        <p:txBody>
          <a:bodyPr/>
          <a:lstStyle/>
          <a:p>
            <a:r>
              <a:rPr lang="en-US"/>
              <a:t>The _id Field</a:t>
            </a:r>
          </a:p>
        </p:txBody>
      </p:sp>
      <p:sp>
        <p:nvSpPr>
          <p:cNvPr id="3" name="Content Placeholder 2"/>
          <p:cNvSpPr>
            <a:spLocks noGrp="1"/>
          </p:cNvSpPr>
          <p:nvPr>
            <p:ph idx="1"/>
          </p:nvPr>
        </p:nvSpPr>
        <p:spPr>
          <a:xfrm>
            <a:off x="1941513" y="2133600"/>
            <a:ext cx="6686550" cy="3778250"/>
          </a:xfrm>
        </p:spPr>
        <p:txBody>
          <a:bodyPr rtlCol="0">
            <a:normAutofit fontScale="92500" lnSpcReduction="20000"/>
          </a:bodyPr>
          <a:lstStyle/>
          <a:p>
            <a:pPr fontAlgn="auto">
              <a:spcAft>
                <a:spcPts val="0"/>
              </a:spcAft>
              <a:buFont typeface="Arial" panose="020B0604020202020204" pitchFamily="34" charset="0"/>
              <a:buChar char="•"/>
              <a:defRPr/>
            </a:pPr>
            <a:r>
              <a:rPr lang="en-US" sz="2800" dirty="0">
                <a:solidFill>
                  <a:schemeClr val="tx1">
                    <a:lumMod val="75000"/>
                    <a:lumOff val="25000"/>
                  </a:schemeClr>
                </a:solidFill>
              </a:rPr>
              <a:t>By default, each document contains an _id field. This field has a number of special characteristics:</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Value serves as primary key for collection.</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Value is unique, immutable, and may be any non-array type.</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Default data type is </a:t>
            </a:r>
            <a:r>
              <a:rPr lang="en-US" sz="2400" dirty="0" err="1">
                <a:solidFill>
                  <a:schemeClr val="tx1">
                    <a:lumMod val="75000"/>
                    <a:lumOff val="25000"/>
                  </a:schemeClr>
                </a:solidFill>
              </a:rPr>
              <a:t>ObjectId</a:t>
            </a:r>
            <a:r>
              <a:rPr lang="en-US" sz="2400" dirty="0">
                <a:solidFill>
                  <a:schemeClr val="tx1">
                    <a:lumMod val="75000"/>
                    <a:lumOff val="25000"/>
                  </a:schemeClr>
                </a:solidFill>
              </a:rPr>
              <a:t>, which is “small, likely unique, fast to generate, and ordered.” Sorting on an </a:t>
            </a:r>
            <a:r>
              <a:rPr lang="en-US" sz="2400" dirty="0" err="1">
                <a:solidFill>
                  <a:schemeClr val="tx1">
                    <a:lumMod val="75000"/>
                    <a:lumOff val="25000"/>
                  </a:schemeClr>
                </a:solidFill>
              </a:rPr>
              <a:t>ObjectId</a:t>
            </a:r>
            <a:r>
              <a:rPr lang="en-US" sz="2400" dirty="0">
                <a:solidFill>
                  <a:schemeClr val="tx1">
                    <a:lumMod val="75000"/>
                    <a:lumOff val="25000"/>
                  </a:schemeClr>
                </a:solidFill>
              </a:rPr>
              <a:t> value is roughly equivalent to sorting on creation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944688" y="623888"/>
            <a:ext cx="6683375" cy="1281112"/>
          </a:xfrm>
        </p:spPr>
        <p:txBody>
          <a:bodyPr/>
          <a:lstStyle/>
          <a:p>
            <a:r>
              <a:rPr lang="en-US" dirty="0"/>
              <a:t>SQL vs MongoDB</a:t>
            </a:r>
          </a:p>
        </p:txBody>
      </p:sp>
      <p:graphicFrame>
        <p:nvGraphicFramePr>
          <p:cNvPr id="10" name="Táblázat 1">
            <a:extLst>
              <a:ext uri="{FF2B5EF4-FFF2-40B4-BE49-F238E27FC236}">
                <a16:creationId xmlns:a16="http://schemas.microsoft.com/office/drawing/2014/main" id="{A2FC4379-A645-47B1-87C2-F5A217472D00}"/>
              </a:ext>
            </a:extLst>
          </p:cNvPr>
          <p:cNvGraphicFramePr>
            <a:graphicFrameLocks noGrp="1"/>
          </p:cNvGraphicFramePr>
          <p:nvPr>
            <p:extLst>
              <p:ext uri="{D42A27DB-BD31-4B8C-83A1-F6EECF244321}">
                <p14:modId xmlns:p14="http://schemas.microsoft.com/office/powerpoint/2010/main" val="2909528544"/>
              </p:ext>
            </p:extLst>
          </p:nvPr>
        </p:nvGraphicFramePr>
        <p:xfrm>
          <a:off x="2057400" y="1600200"/>
          <a:ext cx="4114800" cy="4152280"/>
        </p:xfrm>
        <a:graphic>
          <a:graphicData uri="http://schemas.openxmlformats.org/drawingml/2006/table">
            <a:tbl>
              <a:tblPr firstRow="1" bandRow="1">
                <a:tableStyleId>{5C22544A-7EE6-4342-B048-85BDC9FD1C3A}</a:tableStyleId>
              </a:tblPr>
              <a:tblGrid>
                <a:gridCol w="1312417">
                  <a:extLst>
                    <a:ext uri="{9D8B030D-6E8A-4147-A177-3AD203B41FA5}">
                      <a16:colId xmlns:a16="http://schemas.microsoft.com/office/drawing/2014/main" val="20000"/>
                    </a:ext>
                  </a:extLst>
                </a:gridCol>
                <a:gridCol w="2802383">
                  <a:extLst>
                    <a:ext uri="{9D8B030D-6E8A-4147-A177-3AD203B41FA5}">
                      <a16:colId xmlns:a16="http://schemas.microsoft.com/office/drawing/2014/main" val="20002"/>
                    </a:ext>
                  </a:extLst>
                </a:gridCol>
              </a:tblGrid>
              <a:tr h="353307">
                <a:tc>
                  <a:txBody>
                    <a:bodyPr/>
                    <a:lstStyle/>
                    <a:p>
                      <a:r>
                        <a:rPr lang="hu-HU" sz="1800" dirty="0"/>
                        <a:t>RDBMS</a:t>
                      </a:r>
                    </a:p>
                  </a:txBody>
                  <a:tcPr marL="91427" marR="91427" marT="45711" marB="45711"/>
                </a:tc>
                <a:tc>
                  <a:txBody>
                    <a:bodyPr/>
                    <a:lstStyle/>
                    <a:p>
                      <a:r>
                        <a:rPr lang="hu-HU" sz="1800" dirty="0" err="1"/>
                        <a:t>MongoDB</a:t>
                      </a:r>
                      <a:endParaRPr lang="hu-HU" sz="1800" dirty="0"/>
                    </a:p>
                  </a:txBody>
                  <a:tcPr marL="91427" marR="91427" marT="45711" marB="45711"/>
                </a:tc>
                <a:extLst>
                  <a:ext uri="{0D108BD9-81ED-4DB2-BD59-A6C34878D82A}">
                    <a16:rowId xmlns:a16="http://schemas.microsoft.com/office/drawing/2014/main" val="10000"/>
                  </a:ext>
                </a:extLst>
              </a:tr>
              <a:tr h="370769">
                <a:tc>
                  <a:txBody>
                    <a:bodyPr/>
                    <a:lstStyle/>
                    <a:p>
                      <a:r>
                        <a:rPr lang="hu-HU" sz="1800" dirty="0" err="1"/>
                        <a:t>Database</a:t>
                      </a:r>
                      <a:endParaRPr lang="hu-HU" sz="1800" dirty="0"/>
                    </a:p>
                  </a:txBody>
                  <a:tcPr marL="91427" marR="91427" marT="45711" marB="45711"/>
                </a:tc>
                <a:tc>
                  <a:txBody>
                    <a:bodyPr/>
                    <a:lstStyle/>
                    <a:p>
                      <a:r>
                        <a:rPr lang="hu-HU" sz="1800" dirty="0" err="1"/>
                        <a:t>Database</a:t>
                      </a:r>
                      <a:endParaRPr lang="hu-HU" sz="1800" dirty="0"/>
                    </a:p>
                  </a:txBody>
                  <a:tcPr marL="91427" marR="91427" marT="45711" marB="45711"/>
                </a:tc>
                <a:extLst>
                  <a:ext uri="{0D108BD9-81ED-4DB2-BD59-A6C34878D82A}">
                    <a16:rowId xmlns:a16="http://schemas.microsoft.com/office/drawing/2014/main" val="10001"/>
                  </a:ext>
                </a:extLst>
              </a:tr>
              <a:tr h="370769">
                <a:tc>
                  <a:txBody>
                    <a:bodyPr/>
                    <a:lstStyle/>
                    <a:p>
                      <a:r>
                        <a:rPr lang="hu-HU" sz="1800" dirty="0" err="1"/>
                        <a:t>Table</a:t>
                      </a:r>
                      <a:r>
                        <a:rPr lang="hu-HU" sz="1800" dirty="0"/>
                        <a:t>, </a:t>
                      </a:r>
                      <a:r>
                        <a:rPr lang="hu-HU" sz="1800" dirty="0" err="1"/>
                        <a:t>View</a:t>
                      </a:r>
                      <a:endParaRPr lang="hu-HU" sz="1800" dirty="0"/>
                    </a:p>
                  </a:txBody>
                  <a:tcPr marL="91427" marR="91427" marT="45711" marB="45711"/>
                </a:tc>
                <a:tc>
                  <a:txBody>
                    <a:bodyPr/>
                    <a:lstStyle/>
                    <a:p>
                      <a:r>
                        <a:rPr lang="hu-HU" sz="1800" dirty="0" err="1"/>
                        <a:t>Collection</a:t>
                      </a:r>
                      <a:endParaRPr lang="hu-HU" sz="1800" dirty="0"/>
                    </a:p>
                  </a:txBody>
                  <a:tcPr marL="91427" marR="91427" marT="45711" marB="45711"/>
                </a:tc>
                <a:extLst>
                  <a:ext uri="{0D108BD9-81ED-4DB2-BD59-A6C34878D82A}">
                    <a16:rowId xmlns:a16="http://schemas.microsoft.com/office/drawing/2014/main" val="10002"/>
                  </a:ext>
                </a:extLst>
              </a:tr>
              <a:tr h="652569">
                <a:tc>
                  <a:txBody>
                    <a:bodyPr/>
                    <a:lstStyle/>
                    <a:p>
                      <a:r>
                        <a:rPr lang="hu-HU" sz="1800" dirty="0" err="1"/>
                        <a:t>Row</a:t>
                      </a:r>
                      <a:endParaRPr lang="hu-HU" sz="1800" dirty="0"/>
                    </a:p>
                  </a:txBody>
                  <a:tcPr marL="91427" marR="91427" marT="45711" marB="45711"/>
                </a:tc>
                <a:tc>
                  <a:txBody>
                    <a:bodyPr/>
                    <a:lstStyle/>
                    <a:p>
                      <a:r>
                        <a:rPr lang="hu-HU" sz="1800" dirty="0" err="1"/>
                        <a:t>Document</a:t>
                      </a:r>
                      <a:r>
                        <a:rPr lang="hu-HU" sz="1800" dirty="0"/>
                        <a:t> (JSON, BSON)</a:t>
                      </a:r>
                    </a:p>
                  </a:txBody>
                  <a:tcPr marL="91427" marR="91427" marT="45711" marB="45711"/>
                </a:tc>
                <a:extLst>
                  <a:ext uri="{0D108BD9-81ED-4DB2-BD59-A6C34878D82A}">
                    <a16:rowId xmlns:a16="http://schemas.microsoft.com/office/drawing/2014/main" val="10003"/>
                  </a:ext>
                </a:extLst>
              </a:tr>
              <a:tr h="370769">
                <a:tc>
                  <a:txBody>
                    <a:bodyPr/>
                    <a:lstStyle/>
                    <a:p>
                      <a:r>
                        <a:rPr lang="hu-HU" sz="1800" dirty="0" err="1"/>
                        <a:t>Column</a:t>
                      </a:r>
                      <a:endParaRPr lang="hu-HU" sz="1800" dirty="0"/>
                    </a:p>
                  </a:txBody>
                  <a:tcPr marL="91427" marR="91427" marT="45711" marB="45711"/>
                </a:tc>
                <a:tc>
                  <a:txBody>
                    <a:bodyPr/>
                    <a:lstStyle/>
                    <a:p>
                      <a:r>
                        <a:rPr lang="hu-HU" sz="1800" dirty="0" err="1"/>
                        <a:t>Field</a:t>
                      </a:r>
                      <a:endParaRPr lang="hu-HU" sz="1800" dirty="0"/>
                    </a:p>
                  </a:txBody>
                  <a:tcPr marL="91427" marR="91427" marT="45711" marB="45711"/>
                </a:tc>
                <a:extLst>
                  <a:ext uri="{0D108BD9-81ED-4DB2-BD59-A6C34878D82A}">
                    <a16:rowId xmlns:a16="http://schemas.microsoft.com/office/drawing/2014/main" val="10004"/>
                  </a:ext>
                </a:extLst>
              </a:tr>
              <a:tr h="370769">
                <a:tc>
                  <a:txBody>
                    <a:bodyPr/>
                    <a:lstStyle/>
                    <a:p>
                      <a:r>
                        <a:rPr lang="hu-HU" sz="1800" dirty="0"/>
                        <a:t>Index</a:t>
                      </a:r>
                    </a:p>
                  </a:txBody>
                  <a:tcPr marL="91427" marR="91427" marT="45711" marB="45711"/>
                </a:tc>
                <a:tc>
                  <a:txBody>
                    <a:bodyPr/>
                    <a:lstStyle/>
                    <a:p>
                      <a:r>
                        <a:rPr lang="hu-HU" sz="1800" dirty="0"/>
                        <a:t>Index</a:t>
                      </a:r>
                    </a:p>
                  </a:txBody>
                  <a:tcPr marL="91427" marR="91427" marT="45711" marB="45711"/>
                </a:tc>
                <a:extLst>
                  <a:ext uri="{0D108BD9-81ED-4DB2-BD59-A6C34878D82A}">
                    <a16:rowId xmlns:a16="http://schemas.microsoft.com/office/drawing/2014/main" val="10005"/>
                  </a:ext>
                </a:extLst>
              </a:tr>
              <a:tr h="370769">
                <a:tc>
                  <a:txBody>
                    <a:bodyPr/>
                    <a:lstStyle/>
                    <a:p>
                      <a:r>
                        <a:rPr lang="hu-HU" sz="1800" b="0" dirty="0" err="1"/>
                        <a:t>Join</a:t>
                      </a:r>
                      <a:endParaRPr lang="hu-HU" sz="1800" b="0" dirty="0"/>
                    </a:p>
                  </a:txBody>
                  <a:tcPr marL="91427" marR="91427" marT="45711" marB="45711"/>
                </a:tc>
                <a:tc>
                  <a:txBody>
                    <a:bodyPr/>
                    <a:lstStyle/>
                    <a:p>
                      <a:r>
                        <a:rPr lang="hu-HU" sz="1800" b="0" dirty="0" err="1"/>
                        <a:t>Embedded</a:t>
                      </a:r>
                      <a:r>
                        <a:rPr lang="hu-HU" sz="1800" b="0" dirty="0"/>
                        <a:t> </a:t>
                      </a:r>
                      <a:r>
                        <a:rPr lang="hu-HU" sz="1800" b="0" dirty="0" err="1"/>
                        <a:t>Document</a:t>
                      </a:r>
                      <a:endParaRPr lang="hu-HU" sz="1800" b="0" dirty="0"/>
                    </a:p>
                  </a:txBody>
                  <a:tcPr marL="91427" marR="91427" marT="45711" marB="45711"/>
                </a:tc>
                <a:extLst>
                  <a:ext uri="{0D108BD9-81ED-4DB2-BD59-A6C34878D82A}">
                    <a16:rowId xmlns:a16="http://schemas.microsoft.com/office/drawing/2014/main" val="10006"/>
                  </a:ext>
                </a:extLst>
              </a:tr>
              <a:tr h="370769">
                <a:tc>
                  <a:txBody>
                    <a:bodyPr/>
                    <a:lstStyle/>
                    <a:p>
                      <a:r>
                        <a:rPr lang="hu-HU" sz="1800" dirty="0" err="1"/>
                        <a:t>Foreign</a:t>
                      </a:r>
                      <a:r>
                        <a:rPr lang="hu-HU" sz="1800" dirty="0"/>
                        <a:t> Key</a:t>
                      </a:r>
                    </a:p>
                  </a:txBody>
                  <a:tcPr marL="91427" marR="91427" marT="45711" marB="45711"/>
                </a:tc>
                <a:tc>
                  <a:txBody>
                    <a:bodyPr/>
                    <a:lstStyle/>
                    <a:p>
                      <a:r>
                        <a:rPr lang="hu-HU" sz="1800" dirty="0" err="1"/>
                        <a:t>Reference</a:t>
                      </a:r>
                      <a:endParaRPr lang="hu-HU" sz="1800" dirty="0"/>
                    </a:p>
                  </a:txBody>
                  <a:tcPr marL="91427" marR="91427" marT="45711" marB="45711"/>
                </a:tc>
                <a:extLst>
                  <a:ext uri="{0D108BD9-81ED-4DB2-BD59-A6C34878D82A}">
                    <a16:rowId xmlns:a16="http://schemas.microsoft.com/office/drawing/2014/main" val="10007"/>
                  </a:ext>
                </a:extLst>
              </a:tr>
              <a:tr h="370769">
                <a:tc>
                  <a:txBody>
                    <a:bodyPr/>
                    <a:lstStyle/>
                    <a:p>
                      <a:r>
                        <a:rPr lang="hu-HU" sz="1800" dirty="0" err="1"/>
                        <a:t>Partition</a:t>
                      </a:r>
                      <a:endParaRPr lang="hu-HU" sz="1800" dirty="0"/>
                    </a:p>
                  </a:txBody>
                  <a:tcPr marL="91427" marR="91427" marT="45711" marB="45711"/>
                </a:tc>
                <a:tc>
                  <a:txBody>
                    <a:bodyPr/>
                    <a:lstStyle/>
                    <a:p>
                      <a:r>
                        <a:rPr lang="hu-HU" sz="1800" dirty="0" err="1"/>
                        <a:t>Shard</a:t>
                      </a:r>
                      <a:endParaRPr lang="hu-HU" sz="1800" dirty="0"/>
                    </a:p>
                  </a:txBody>
                  <a:tcPr marL="91427" marR="91427" marT="45711" marB="45711"/>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944688" y="623888"/>
            <a:ext cx="6683375" cy="1281112"/>
          </a:xfrm>
        </p:spPr>
        <p:txBody>
          <a:bodyPr/>
          <a:lstStyle/>
          <a:p>
            <a:r>
              <a:rPr lang="en-US" b="1"/>
              <a:t>Mongo is basically schema-free </a:t>
            </a:r>
          </a:p>
        </p:txBody>
      </p:sp>
      <p:sp>
        <p:nvSpPr>
          <p:cNvPr id="3" name="Content Placeholder 2"/>
          <p:cNvSpPr>
            <a:spLocks noGrp="1"/>
          </p:cNvSpPr>
          <p:nvPr>
            <p:ph idx="1"/>
          </p:nvPr>
        </p:nvSpPr>
        <p:spPr>
          <a:xfrm>
            <a:off x="1941513" y="2133600"/>
            <a:ext cx="6686550" cy="3778250"/>
          </a:xfrm>
        </p:spPr>
        <p:txBody>
          <a:bodyPr rtlCol="0">
            <a:normAutofit fontScale="85000" lnSpcReduction="20000"/>
          </a:bodyPr>
          <a:lstStyle/>
          <a:p>
            <a:pPr fontAlgn="auto">
              <a:spcAft>
                <a:spcPts val="0"/>
              </a:spcAft>
              <a:buFont typeface="Wingdings 3" charset="2"/>
              <a:buChar char=""/>
              <a:defRPr/>
            </a:pPr>
            <a:r>
              <a:rPr lang="en-US" sz="2400" dirty="0">
                <a:solidFill>
                  <a:schemeClr val="tx1">
                    <a:lumMod val="75000"/>
                    <a:lumOff val="25000"/>
                  </a:schemeClr>
                </a:solidFill>
              </a:rPr>
              <a:t>The purpose of schema in SQL is for meeting the requirements of tables and quirky SQL implementation</a:t>
            </a:r>
          </a:p>
          <a:p>
            <a:pPr fontAlgn="auto">
              <a:spcAft>
                <a:spcPts val="0"/>
              </a:spcAft>
              <a:buFont typeface="Wingdings 3" charset="2"/>
              <a:buChar char=""/>
              <a:defRPr/>
            </a:pPr>
            <a:endParaRPr lang="en-US" sz="2400" dirty="0">
              <a:solidFill>
                <a:schemeClr val="tx1">
                  <a:lumMod val="75000"/>
                  <a:lumOff val="25000"/>
                </a:schemeClr>
              </a:solidFill>
            </a:endParaRPr>
          </a:p>
          <a:p>
            <a:pPr fontAlgn="auto">
              <a:spcAft>
                <a:spcPts val="0"/>
              </a:spcAft>
              <a:buFont typeface="Wingdings 3" charset="2"/>
              <a:buChar char=""/>
              <a:defRPr/>
            </a:pPr>
            <a:r>
              <a:rPr lang="en-US" sz="2400" dirty="0">
                <a:solidFill>
                  <a:schemeClr val="tx1">
                    <a:lumMod val="75000"/>
                    <a:lumOff val="25000"/>
                  </a:schemeClr>
                </a:solidFill>
              </a:rPr>
              <a:t>Every “</a:t>
            </a:r>
            <a:r>
              <a:rPr lang="en-US" sz="2400" i="1" dirty="0">
                <a:solidFill>
                  <a:schemeClr val="tx1">
                    <a:lumMod val="75000"/>
                    <a:lumOff val="25000"/>
                  </a:schemeClr>
                </a:solidFill>
              </a:rPr>
              <a:t>row</a:t>
            </a:r>
            <a:r>
              <a:rPr lang="en-US" sz="2400" dirty="0">
                <a:solidFill>
                  <a:schemeClr val="tx1">
                    <a:lumMod val="75000"/>
                    <a:lumOff val="25000"/>
                  </a:schemeClr>
                </a:solidFill>
              </a:rPr>
              <a:t>” in a database “</a:t>
            </a:r>
            <a:r>
              <a:rPr lang="en-US" sz="2400" i="1" dirty="0">
                <a:solidFill>
                  <a:schemeClr val="tx1">
                    <a:lumMod val="75000"/>
                    <a:lumOff val="25000"/>
                  </a:schemeClr>
                </a:solidFill>
              </a:rPr>
              <a:t>table</a:t>
            </a:r>
            <a:r>
              <a:rPr lang="en-US" sz="2400" dirty="0">
                <a:solidFill>
                  <a:schemeClr val="tx1">
                    <a:lumMod val="75000"/>
                    <a:lumOff val="25000"/>
                  </a:schemeClr>
                </a:solidFill>
              </a:rPr>
              <a:t>” is a data structure, much like a “</a:t>
            </a:r>
            <a:r>
              <a:rPr lang="en-US" sz="2400" dirty="0" err="1">
                <a:solidFill>
                  <a:schemeClr val="tx1">
                    <a:lumMod val="75000"/>
                    <a:lumOff val="25000"/>
                  </a:schemeClr>
                </a:solidFill>
              </a:rPr>
              <a:t>struct</a:t>
            </a:r>
            <a:r>
              <a:rPr lang="en-US" sz="2400" dirty="0">
                <a:solidFill>
                  <a:schemeClr val="tx1">
                    <a:lumMod val="75000"/>
                    <a:lumOff val="25000"/>
                  </a:schemeClr>
                </a:solidFill>
              </a:rPr>
              <a:t>” in C, or a “class” in Java. A table is then an array (or list) of such data structures</a:t>
            </a:r>
          </a:p>
          <a:p>
            <a:pPr fontAlgn="auto">
              <a:spcAft>
                <a:spcPts val="0"/>
              </a:spcAft>
              <a:buFont typeface="Wingdings 3" charset="2"/>
              <a:buChar char=""/>
              <a:defRPr/>
            </a:pPr>
            <a:endParaRPr lang="en-US" sz="2400" dirty="0">
              <a:solidFill>
                <a:schemeClr val="tx1">
                  <a:lumMod val="75000"/>
                  <a:lumOff val="25000"/>
                </a:schemeClr>
              </a:solidFill>
            </a:endParaRPr>
          </a:p>
          <a:p>
            <a:pPr fontAlgn="auto">
              <a:spcAft>
                <a:spcPts val="0"/>
              </a:spcAft>
              <a:buFont typeface="Wingdings 3" charset="2"/>
              <a:buChar char=""/>
              <a:defRPr/>
            </a:pPr>
            <a:r>
              <a:rPr lang="en-US" sz="2400" dirty="0">
                <a:solidFill>
                  <a:schemeClr val="tx1">
                    <a:lumMod val="75000"/>
                    <a:lumOff val="25000"/>
                  </a:schemeClr>
                </a:solidFill>
              </a:rPr>
              <a:t>So we what we design in </a:t>
            </a:r>
            <a:r>
              <a:rPr lang="en-US" sz="2400" dirty="0" err="1">
                <a:solidFill>
                  <a:schemeClr val="tx1">
                    <a:lumMod val="75000"/>
                    <a:lumOff val="25000"/>
                  </a:schemeClr>
                </a:solidFill>
              </a:rPr>
              <a:t>mongoDB</a:t>
            </a:r>
            <a:r>
              <a:rPr lang="en-US" sz="2400" dirty="0">
                <a:solidFill>
                  <a:schemeClr val="tx1">
                    <a:lumMod val="75000"/>
                    <a:lumOff val="25000"/>
                  </a:schemeClr>
                </a:solidFill>
              </a:rPr>
              <a:t> is basically same way how we design a compound data type binding in JSON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944688" y="623888"/>
            <a:ext cx="6683375" cy="1281112"/>
          </a:xfrm>
        </p:spPr>
        <p:txBody>
          <a:bodyPr/>
          <a:lstStyle/>
          <a:p>
            <a:r>
              <a:rPr lang="en-US"/>
              <a:t>Linking vs. Embedding</a:t>
            </a:r>
          </a:p>
        </p:txBody>
      </p:sp>
      <p:sp>
        <p:nvSpPr>
          <p:cNvPr id="63490" name="Content Placeholder 2"/>
          <p:cNvSpPr>
            <a:spLocks noGrp="1"/>
          </p:cNvSpPr>
          <p:nvPr>
            <p:ph idx="1"/>
          </p:nvPr>
        </p:nvSpPr>
        <p:spPr>
          <a:xfrm>
            <a:off x="1941513" y="2133600"/>
            <a:ext cx="6686550" cy="3778250"/>
          </a:xfrm>
        </p:spPr>
        <p:txBody>
          <a:bodyPr/>
          <a:lstStyle/>
          <a:p>
            <a:r>
              <a:rPr lang="en-US" sz="2400"/>
              <a:t>Embedding is a bit like pre-joining data</a:t>
            </a:r>
          </a:p>
          <a:p>
            <a:r>
              <a:rPr lang="en-US" sz="2400"/>
              <a:t>Document level operations are easy for the server to handle</a:t>
            </a:r>
          </a:p>
          <a:p>
            <a:r>
              <a:rPr lang="en-US" sz="2400"/>
              <a:t>Embed when the “many” objects always appear with (viewed in the context of) their parents.</a:t>
            </a:r>
          </a:p>
          <a:p>
            <a:r>
              <a:rPr lang="en-US" sz="2400"/>
              <a:t>Linking when you need more flexibility</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1944688" y="623888"/>
            <a:ext cx="6683375" cy="1281112"/>
          </a:xfrm>
        </p:spPr>
        <p:txBody>
          <a:bodyPr/>
          <a:lstStyle/>
          <a:p>
            <a:r>
              <a:rPr lang="en-US"/>
              <a:t>Embedding &amp; Linking</a:t>
            </a:r>
          </a:p>
        </p:txBody>
      </p:sp>
      <p:pic>
        <p:nvPicPr>
          <p:cNvPr id="6" name="Picture 7"/>
          <p:cNvPicPr>
            <a:picLocks noGrp="1" noChangeArrowheads="1"/>
          </p:cNvPicPr>
          <p:nvPr>
            <p:ph idx="1"/>
          </p:nvPr>
        </p:nvPicPr>
        <p:blipFill>
          <a:blip r:embed="rId2"/>
          <a:srcRect l="142" r="142"/>
          <a:stretch>
            <a:fillRect/>
          </a:stretch>
        </p:blipFill>
        <p:spPr>
          <a:xfrm>
            <a:off x="781050" y="1724025"/>
            <a:ext cx="6015038" cy="4351338"/>
          </a:xfrm>
          <a:ln w="63500" cap="flat">
            <a:solidFill>
              <a:srgbClr val="EAEAEA">
                <a:alpha val="54999"/>
              </a:srgbClr>
            </a:solidFill>
            <a:round/>
          </a:ln>
          <a:effectLst>
            <a:outerShdw blurRad="114300" dist="38099" dir="2700000" algn="ctr" rotWithShape="0">
              <a:schemeClr val="bg2">
                <a:alpha val="23000"/>
              </a:schemeClr>
            </a:outerShdw>
          </a:effectLst>
        </p:spPr>
      </p:pic>
      <p:cxnSp>
        <p:nvCxnSpPr>
          <p:cNvPr id="10" name="Straight Connector 9"/>
          <p:cNvCxnSpPr/>
          <p:nvPr/>
        </p:nvCxnSpPr>
        <p:spPr>
          <a:xfrm>
            <a:off x="3382963" y="3614738"/>
            <a:ext cx="1204912" cy="568325"/>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944688" y="623888"/>
            <a:ext cx="6683375" cy="1281112"/>
          </a:xfrm>
        </p:spPr>
        <p:txBody>
          <a:bodyPr/>
          <a:lstStyle/>
          <a:p>
            <a:r>
              <a:rPr lang="en-US"/>
              <a:t>Example</a:t>
            </a:r>
          </a:p>
        </p:txBody>
      </p:sp>
      <p:sp>
        <p:nvSpPr>
          <p:cNvPr id="65538" name="Rectangle 1"/>
          <p:cNvSpPr>
            <a:spLocks/>
          </p:cNvSpPr>
          <p:nvPr/>
        </p:nvSpPr>
        <p:spPr bwMode="auto">
          <a:xfrm>
            <a:off x="800100" y="1651000"/>
            <a:ext cx="5916613" cy="5207000"/>
          </a:xfrm>
          <a:prstGeom prst="rect">
            <a:avLst/>
          </a:prstGeom>
          <a:noFill/>
          <a:ln w="9525">
            <a:noFill/>
            <a:miter lim="800000"/>
            <a:headEnd/>
            <a:tailEnd/>
          </a:ln>
        </p:spPr>
        <p:txBody>
          <a:bodyPr lIns="0" tIns="0" rIns="0" bIns="0"/>
          <a:lstStyle/>
          <a:p>
            <a:pPr>
              <a:lnSpc>
                <a:spcPct val="90000"/>
              </a:lnSpc>
            </a:pPr>
            <a:r>
              <a:rPr lang="en-US" sz="1600" b="1" dirty="0">
                <a:solidFill>
                  <a:srgbClr val="FF0000"/>
                </a:solidFill>
                <a:latin typeface="Lucida Grande"/>
                <a:ea typeface="Lucida Grande"/>
                <a:cs typeface="Lucida Grande"/>
                <a:sym typeface="Lucida Grande"/>
              </a:rPr>
              <a:t>book = {</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title: "MongoDB: The Definitive Guide",</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authors : [</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 _id: "</a:t>
            </a:r>
            <a:r>
              <a:rPr lang="en-US" sz="1600" b="1" dirty="0" err="1">
                <a:solidFill>
                  <a:srgbClr val="FF0000"/>
                </a:solidFill>
                <a:latin typeface="Lucida Grande"/>
                <a:ea typeface="Lucida Grande"/>
                <a:cs typeface="Lucida Grande"/>
                <a:sym typeface="Lucida Grande"/>
              </a:rPr>
              <a:t>kchodorow</a:t>
            </a:r>
            <a:r>
              <a:rPr lang="en-US" sz="1600" b="1" dirty="0">
                <a:solidFill>
                  <a:srgbClr val="FF0000"/>
                </a:solidFill>
                <a:latin typeface="Lucida Grande"/>
                <a:ea typeface="Lucida Grande"/>
                <a:cs typeface="Lucida Grande"/>
                <a:sym typeface="Lucida Grande"/>
              </a:rPr>
              <a:t>", name: "Kristina Chodorow” }, </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 _id: "</a:t>
            </a:r>
            <a:r>
              <a:rPr lang="en-US" sz="1600" b="1" dirty="0" err="1">
                <a:solidFill>
                  <a:srgbClr val="FF0000"/>
                </a:solidFill>
                <a:latin typeface="Lucida Grande"/>
                <a:ea typeface="Lucida Grande"/>
                <a:cs typeface="Lucida Grande"/>
                <a:sym typeface="Lucida Grande"/>
              </a:rPr>
              <a:t>mdirolf</a:t>
            </a:r>
            <a:r>
              <a:rPr lang="en-US" sz="1600" b="1" dirty="0">
                <a:solidFill>
                  <a:srgbClr val="FF0000"/>
                </a:solidFill>
                <a:latin typeface="Lucida Grande"/>
                <a:ea typeface="Lucida Grande"/>
                <a:cs typeface="Lucida Grande"/>
                <a:sym typeface="Lucida Grande"/>
              </a:rPr>
              <a:t>", name: "Mike </a:t>
            </a:r>
            <a:r>
              <a:rPr lang="en-US" sz="1600" b="1" dirty="0" err="1">
                <a:solidFill>
                  <a:srgbClr val="FF0000"/>
                </a:solidFill>
                <a:latin typeface="Lucida Grande"/>
                <a:ea typeface="Lucida Grande"/>
                <a:cs typeface="Lucida Grande"/>
                <a:sym typeface="Lucida Grande"/>
              </a:rPr>
              <a:t>Dirolf</a:t>
            </a:r>
            <a:r>
              <a:rPr lang="en-US" sz="1600" b="1" dirty="0">
                <a:solidFill>
                  <a:srgbClr val="FF0000"/>
                </a:solidFill>
                <a:latin typeface="Lucida Grande"/>
                <a:ea typeface="Lucida Grande"/>
                <a:cs typeface="Lucida Grande"/>
                <a:sym typeface="Lucida Grande"/>
              </a:rPr>
              <a:t>” }</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a:t>
            </a:r>
            <a:r>
              <a:rPr lang="en-US" sz="1600" b="1" dirty="0" err="1">
                <a:solidFill>
                  <a:srgbClr val="FF0000"/>
                </a:solidFill>
                <a:latin typeface="Lucida Grande"/>
                <a:ea typeface="Lucida Grande"/>
                <a:cs typeface="Lucida Grande"/>
                <a:sym typeface="Lucida Grande"/>
              </a:rPr>
              <a:t>published_date</a:t>
            </a:r>
            <a:r>
              <a:rPr lang="en-US" sz="1600" b="1" dirty="0">
                <a:solidFill>
                  <a:srgbClr val="FF0000"/>
                </a:solidFill>
                <a:latin typeface="Lucida Grande"/>
                <a:ea typeface="Lucida Grande"/>
                <a:cs typeface="Lucida Grande"/>
                <a:sym typeface="Lucida Grande"/>
              </a:rPr>
              <a:t>: </a:t>
            </a:r>
            <a:r>
              <a:rPr lang="en-US" sz="1600" b="1" dirty="0" err="1">
                <a:solidFill>
                  <a:srgbClr val="FF0000"/>
                </a:solidFill>
                <a:latin typeface="Lucida Grande"/>
                <a:ea typeface="Lucida Grande"/>
                <a:cs typeface="Lucida Grande"/>
                <a:sym typeface="Lucida Grande"/>
              </a:rPr>
              <a:t>ISODate</a:t>
            </a:r>
            <a:r>
              <a:rPr lang="en-US" sz="1600" b="1" dirty="0">
                <a:solidFill>
                  <a:srgbClr val="FF0000"/>
                </a:solidFill>
                <a:latin typeface="Lucida Grande"/>
                <a:ea typeface="Lucida Grande"/>
                <a:cs typeface="Lucida Grande"/>
                <a:sym typeface="Lucida Grande"/>
              </a:rPr>
              <a:t>("2010-09-24"),</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pages: 216,</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language: "English"</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a:t>
            </a:r>
            <a:endParaRPr lang="en-US" b="1" dirty="0">
              <a:solidFill>
                <a:srgbClr val="FF0000"/>
              </a:solidFill>
              <a:latin typeface="Lucida Grande"/>
              <a:ea typeface="Lucida Grande"/>
              <a:cs typeface="Lucida Grande"/>
              <a:sym typeface="Lucida Grande"/>
            </a:endParaRPr>
          </a:p>
          <a:p>
            <a:pPr>
              <a:lnSpc>
                <a:spcPct val="90000"/>
              </a:lnSpc>
            </a:pPr>
            <a:endParaRPr lang="en-US" sz="1600"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author = { </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_id: "</a:t>
            </a:r>
            <a:r>
              <a:rPr lang="en-US" sz="1600" b="1" dirty="0" err="1">
                <a:solidFill>
                  <a:srgbClr val="FF0000"/>
                </a:solidFill>
                <a:latin typeface="Lucida Grande"/>
                <a:ea typeface="Lucida Grande"/>
                <a:cs typeface="Lucida Grande"/>
                <a:sym typeface="Lucida Grande"/>
              </a:rPr>
              <a:t>kchodorow</a:t>
            </a:r>
            <a:r>
              <a:rPr lang="en-US" sz="1600" b="1" dirty="0">
                <a:solidFill>
                  <a:srgbClr val="FF0000"/>
                </a:solidFill>
                <a:latin typeface="Lucida Grande"/>
                <a:ea typeface="Lucida Grande"/>
                <a:cs typeface="Lucida Grande"/>
                <a:sym typeface="Lucida Grande"/>
              </a:rPr>
              <a:t>",</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name: "Kristina Chodorow",</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    hometown: "New York"</a:t>
            </a:r>
            <a:endParaRPr lang="en-US" b="1" dirty="0">
              <a:solidFill>
                <a:srgbClr val="FF0000"/>
              </a:solidFill>
              <a:latin typeface="Lucida Grande"/>
              <a:ea typeface="Lucida Grande"/>
              <a:cs typeface="Lucida Grande"/>
              <a:sym typeface="Lucida Grande"/>
            </a:endParaRPr>
          </a:p>
          <a:p>
            <a:pPr>
              <a:lnSpc>
                <a:spcPct val="90000"/>
              </a:lnSpc>
            </a:pPr>
            <a:r>
              <a:rPr lang="en-US" sz="1600" b="1" dirty="0">
                <a:solidFill>
                  <a:srgbClr val="FF0000"/>
                </a:solidFill>
                <a:latin typeface="Lucida Grande"/>
                <a:ea typeface="Lucida Grande"/>
                <a:cs typeface="Lucida Grande"/>
                <a:sym typeface="Lucida Grande"/>
              </a:rPr>
              <a:t>}</a:t>
            </a:r>
          </a:p>
          <a:p>
            <a:pPr>
              <a:lnSpc>
                <a:spcPct val="90000"/>
              </a:lnSpc>
            </a:pPr>
            <a:endParaRPr lang="en-US" sz="1600" b="1" dirty="0">
              <a:solidFill>
                <a:srgbClr val="FF0000"/>
              </a:solidFill>
              <a:latin typeface="Lucida Grande"/>
              <a:ea typeface="Lucida Grande"/>
              <a:cs typeface="Lucida Grande"/>
              <a:sym typeface="Lucida Grande"/>
            </a:endParaRPr>
          </a:p>
          <a:p>
            <a:pPr>
              <a:lnSpc>
                <a:spcPct val="90000"/>
              </a:lnSpc>
            </a:pPr>
            <a:r>
              <a:rPr lang="en-US" b="1" dirty="0" err="1">
                <a:solidFill>
                  <a:srgbClr val="FF0000"/>
                </a:solidFill>
                <a:latin typeface="Lucida Grande"/>
                <a:ea typeface="Lucida Grande"/>
                <a:cs typeface="Lucida Grande"/>
                <a:sym typeface="Lucida Grande"/>
              </a:rPr>
              <a:t>db.books.find</a:t>
            </a:r>
            <a:r>
              <a:rPr lang="en-US" b="1" dirty="0">
                <a:solidFill>
                  <a:srgbClr val="FF0000"/>
                </a:solidFill>
                <a:latin typeface="Lucida Grande"/>
                <a:ea typeface="Lucida Grande"/>
                <a:cs typeface="Lucida Grande"/>
                <a:sym typeface="Lucida Grande"/>
              </a:rPr>
              <a:t>( { authors.name : "</a:t>
            </a:r>
            <a:r>
              <a:rPr lang="en-US" sz="1600" b="1" dirty="0">
                <a:solidFill>
                  <a:srgbClr val="FF0000"/>
                </a:solidFill>
                <a:latin typeface="Lucida Grande"/>
                <a:ea typeface="Lucida Grande"/>
                <a:cs typeface="Lucida Grande"/>
                <a:sym typeface="Lucida Grande"/>
              </a:rPr>
              <a:t>Kristina Chodorow</a:t>
            </a:r>
            <a:r>
              <a:rPr lang="en-US" b="1" dirty="0">
                <a:solidFill>
                  <a:srgbClr val="FF0000"/>
                </a:solidFill>
                <a:latin typeface="Lucida Grande"/>
                <a:ea typeface="Lucida Grande"/>
                <a:cs typeface="Lucida Grande"/>
                <a:sym typeface="Lucida Grande"/>
              </a:rPr>
              <a:t>"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1944688" y="623888"/>
            <a:ext cx="6683375" cy="1281112"/>
          </a:xfrm>
        </p:spPr>
        <p:txBody>
          <a:bodyPr/>
          <a:lstStyle/>
          <a:p>
            <a:r>
              <a:rPr lang="en-US"/>
              <a:t>What is bad about SQL ( semantically )</a:t>
            </a:r>
          </a:p>
        </p:txBody>
      </p:sp>
      <p:sp>
        <p:nvSpPr>
          <p:cNvPr id="3" name="Content Placeholder 2"/>
          <p:cNvSpPr>
            <a:spLocks noGrp="1"/>
          </p:cNvSpPr>
          <p:nvPr>
            <p:ph idx="1"/>
          </p:nvPr>
        </p:nvSpPr>
        <p:spPr>
          <a:xfrm>
            <a:off x="1941513" y="2133600"/>
            <a:ext cx="6686550" cy="3778250"/>
          </a:xfrm>
        </p:spPr>
        <p:txBody>
          <a:bodyPr rtlCol="0">
            <a:normAutofit fontScale="92500" lnSpcReduction="10000"/>
          </a:bodyPr>
          <a:lstStyle/>
          <a:p>
            <a:pPr fontAlgn="auto">
              <a:spcAft>
                <a:spcPts val="0"/>
              </a:spcAft>
              <a:buFont typeface="Wingdings 3" charset="2"/>
              <a:buChar char=""/>
              <a:defRPr/>
            </a:pPr>
            <a:r>
              <a:rPr lang="en-US" dirty="0">
                <a:solidFill>
                  <a:schemeClr val="tx1">
                    <a:lumMod val="75000"/>
                    <a:lumOff val="25000"/>
                  </a:schemeClr>
                </a:solidFill>
              </a:rPr>
              <a:t>“Primary keys” of a database table are in essence persistent memory addresses for the object. The address may not be the same when the object is reloaded into memory. This is why we need primary keys.</a:t>
            </a:r>
          </a:p>
          <a:p>
            <a:pPr fontAlgn="auto">
              <a:spcAft>
                <a:spcPts val="0"/>
              </a:spcAft>
              <a:buFont typeface="Wingdings 3" charset="2"/>
              <a:buChar char=""/>
              <a:defRPr/>
            </a:pPr>
            <a:endParaRPr lang="en-US" dirty="0">
              <a:solidFill>
                <a:schemeClr val="tx1">
                  <a:lumMod val="75000"/>
                  <a:lumOff val="25000"/>
                </a:schemeClr>
              </a:solidFill>
            </a:endParaRPr>
          </a:p>
          <a:p>
            <a:pPr fontAlgn="auto">
              <a:spcAft>
                <a:spcPts val="0"/>
              </a:spcAft>
              <a:buFont typeface="Wingdings 3" charset="2"/>
              <a:buChar char=""/>
              <a:defRPr/>
            </a:pPr>
            <a:r>
              <a:rPr lang="en-US" dirty="0">
                <a:solidFill>
                  <a:schemeClr val="tx1">
                    <a:lumMod val="75000"/>
                    <a:lumOff val="25000"/>
                  </a:schemeClr>
                </a:solidFill>
              </a:rPr>
              <a:t>Foreign key functions just like a pointer in C, persistently point to the primary key. </a:t>
            </a:r>
          </a:p>
          <a:p>
            <a:pPr fontAlgn="auto">
              <a:spcAft>
                <a:spcPts val="0"/>
              </a:spcAft>
              <a:buFont typeface="Wingdings 3" charset="2"/>
              <a:buChar char=""/>
              <a:defRPr/>
            </a:pPr>
            <a:endParaRPr lang="en-US" dirty="0">
              <a:solidFill>
                <a:schemeClr val="tx1">
                  <a:lumMod val="75000"/>
                  <a:lumOff val="25000"/>
                </a:schemeClr>
              </a:solidFill>
            </a:endParaRPr>
          </a:p>
          <a:p>
            <a:pPr fontAlgn="auto">
              <a:spcAft>
                <a:spcPts val="0"/>
              </a:spcAft>
              <a:buFont typeface="Wingdings 3" charset="2"/>
              <a:buChar char=""/>
              <a:defRPr/>
            </a:pPr>
            <a:r>
              <a:rPr lang="en-US" dirty="0">
                <a:solidFill>
                  <a:schemeClr val="tx1">
                    <a:lumMod val="75000"/>
                    <a:lumOff val="25000"/>
                  </a:schemeClr>
                </a:solidFill>
              </a:rPr>
              <a:t>Whenever we need to deference a pointer, we do JOIN</a:t>
            </a:r>
          </a:p>
          <a:p>
            <a:pPr fontAlgn="auto">
              <a:spcAft>
                <a:spcPts val="0"/>
              </a:spcAft>
              <a:buFont typeface="Wingdings 3" charset="2"/>
              <a:buChar char=""/>
              <a:defRPr/>
            </a:pPr>
            <a:endParaRPr lang="en-US" dirty="0">
              <a:solidFill>
                <a:schemeClr val="tx1">
                  <a:lumMod val="75000"/>
                  <a:lumOff val="25000"/>
                </a:schemeClr>
              </a:solidFill>
            </a:endParaRPr>
          </a:p>
          <a:p>
            <a:pPr fontAlgn="auto">
              <a:spcAft>
                <a:spcPts val="0"/>
              </a:spcAft>
              <a:buFont typeface="Wingdings 3" charset="2"/>
              <a:buChar char=""/>
              <a:defRPr/>
            </a:pPr>
            <a:r>
              <a:rPr lang="en-US" dirty="0">
                <a:solidFill>
                  <a:schemeClr val="tx1">
                    <a:lumMod val="75000"/>
                    <a:lumOff val="25000"/>
                  </a:schemeClr>
                </a:solidFill>
              </a:rPr>
              <a:t>It is not intuitive for programming and also JOIN is time consuming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1944688" y="623888"/>
            <a:ext cx="6683375" cy="1281112"/>
          </a:xfrm>
        </p:spPr>
        <p:txBody>
          <a:bodyPr/>
          <a:lstStyle/>
          <a:p>
            <a:r>
              <a:rPr lang="en-US"/>
              <a:t>What is good about mongoDB?</a:t>
            </a:r>
          </a:p>
        </p:txBody>
      </p:sp>
      <p:sp>
        <p:nvSpPr>
          <p:cNvPr id="70658" name="Content Placeholder 2"/>
          <p:cNvSpPr>
            <a:spLocks noGrp="1"/>
          </p:cNvSpPr>
          <p:nvPr>
            <p:ph idx="1"/>
          </p:nvPr>
        </p:nvSpPr>
        <p:spPr>
          <a:xfrm>
            <a:off x="1941513" y="2133600"/>
            <a:ext cx="6686550" cy="3778250"/>
          </a:xfrm>
        </p:spPr>
        <p:txBody>
          <a:bodyPr/>
          <a:lstStyle/>
          <a:p>
            <a:pPr marL="0" indent="0">
              <a:buNone/>
            </a:pPr>
            <a:endParaRPr lang="en-US" dirty="0"/>
          </a:p>
          <a:p>
            <a:r>
              <a:rPr lang="en-US" dirty="0"/>
              <a:t>De-normalization provides </a:t>
            </a:r>
            <a:r>
              <a:rPr lang="en-US" sz="3200" b="1" dirty="0">
                <a:solidFill>
                  <a:srgbClr val="FF0000"/>
                </a:solidFill>
              </a:rPr>
              <a:t>Data locality, and Data locality provides speed</a:t>
            </a:r>
            <a:endParaRPr lang="en-US"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944688" y="623888"/>
            <a:ext cx="6683375" cy="1281112"/>
          </a:xfrm>
        </p:spPr>
        <p:txBody>
          <a:bodyPr/>
          <a:lstStyle/>
          <a:p>
            <a:r>
              <a:rPr lang="en-US"/>
              <a:t>Index in MongoDB</a:t>
            </a:r>
          </a:p>
        </p:txBody>
      </p:sp>
      <p:sp>
        <p:nvSpPr>
          <p:cNvPr id="75778"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5779"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a:solidFill>
                  <a:srgbClr val="FF0000"/>
                </a:solidFill>
              </a:rPr>
              <a:t>Types</a:t>
            </a:r>
          </a:p>
        </p:txBody>
      </p:sp>
      <p:grpSp>
        <p:nvGrpSpPr>
          <p:cNvPr id="75780" name="Group 15"/>
          <p:cNvGrpSpPr>
            <a:grpSpLocks/>
          </p:cNvGrpSpPr>
          <p:nvPr/>
        </p:nvGrpSpPr>
        <p:grpSpPr bwMode="auto">
          <a:xfrm>
            <a:off x="725488" y="2501900"/>
            <a:ext cx="6789737" cy="3781425"/>
            <a:chOff x="661650" y="1838624"/>
            <a:chExt cx="6790670" cy="3780420"/>
          </a:xfrm>
        </p:grpSpPr>
        <p:sp>
          <p:nvSpPr>
            <p:cNvPr id="14" name="Content Placeholder 2"/>
            <p:cNvSpPr txBox="1">
              <a:spLocks/>
            </p:cNvSpPr>
            <p:nvPr/>
          </p:nvSpPr>
          <p:spPr>
            <a:xfrm>
              <a:off x="661650" y="1838624"/>
              <a:ext cx="6790670" cy="3780420"/>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a:defRPr/>
              </a:pPr>
              <a:r>
                <a:rPr lang="en-US" sz="1800" b="1" kern="0" dirty="0"/>
                <a:t>Single Field Indexes</a:t>
              </a:r>
              <a:endParaRPr lang="en-US" sz="1800" kern="0" dirty="0"/>
            </a:p>
            <a:p>
              <a:pPr lvl="1">
                <a:defRPr/>
              </a:pPr>
              <a:r>
                <a:rPr lang="en-US" sz="1800" dirty="0" err="1"/>
                <a:t>db.users.ensureIndex</a:t>
              </a:r>
              <a:r>
                <a:rPr lang="en-US" sz="1800" dirty="0"/>
                <a:t>( { score: 1 } ) </a:t>
              </a:r>
            </a:p>
            <a:p>
              <a:pPr>
                <a:defRPr/>
              </a:pPr>
              <a:endParaRPr lang="en-US" sz="1800" b="1" kern="0" dirty="0"/>
            </a:p>
            <a:p>
              <a:pPr>
                <a:defRPr/>
              </a:pPr>
              <a:endParaRPr lang="en-US" sz="1800" b="1" kern="0" dirty="0"/>
            </a:p>
            <a:p>
              <a:pPr>
                <a:defRPr/>
              </a:pPr>
              <a:endParaRPr lang="en-US" sz="1800" b="1" kern="0" dirty="0"/>
            </a:p>
            <a:p>
              <a:pPr>
                <a:defRPr/>
              </a:pPr>
              <a:endParaRPr lang="en-US" sz="1800" b="1" kern="0" dirty="0"/>
            </a:p>
            <a:p>
              <a:pPr>
                <a:defRPr/>
              </a:pPr>
              <a:endParaRPr lang="en-US" sz="1800" b="1" kern="0" dirty="0"/>
            </a:p>
            <a:p>
              <a:pPr marL="457200" lvl="1" indent="0">
                <a:buFont typeface="Times" pitchFamily="18" charset="0"/>
                <a:buNone/>
                <a:defRPr/>
              </a:pPr>
              <a:endParaRPr lang="en-US" sz="1400" b="1" kern="0" dirty="0"/>
            </a:p>
            <a:p>
              <a:pPr lvl="1">
                <a:defRPr/>
              </a:pPr>
              <a:endParaRPr lang="en-US" sz="1400" b="1" kern="0" dirty="0"/>
            </a:p>
            <a:p>
              <a:pPr>
                <a:defRPr/>
              </a:pPr>
              <a:endParaRPr lang="en-US" sz="1600" kern="0" dirty="0"/>
            </a:p>
          </p:txBody>
        </p:sp>
        <p:pic>
          <p:nvPicPr>
            <p:cNvPr id="75783" name="Picture 2"/>
            <p:cNvPicPr>
              <a:picLocks noChangeAspect="1" noChangeArrowheads="1"/>
            </p:cNvPicPr>
            <p:nvPr/>
          </p:nvPicPr>
          <p:blipFill>
            <a:blip r:embed="rId2"/>
            <a:srcRect/>
            <a:stretch>
              <a:fillRect/>
            </a:stretch>
          </p:blipFill>
          <p:spPr bwMode="auto">
            <a:xfrm>
              <a:off x="1043608" y="2653274"/>
              <a:ext cx="5915025" cy="2314575"/>
            </a:xfrm>
            <a:prstGeom prst="rect">
              <a:avLst/>
            </a:prstGeom>
            <a:noFill/>
            <a:ln w="9525">
              <a:noFill/>
              <a:miter lim="800000"/>
              <a:headEnd/>
              <a:tailEnd/>
            </a:ln>
          </p:spPr>
        </p:pic>
      </p:gr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b="1" kern="0" dirty="0">
                <a:solidFill>
                  <a:srgbClr val="FF0000"/>
                </a:solidFill>
              </a:rPr>
              <a:t>Single Field Indexes</a:t>
            </a:r>
          </a:p>
          <a:p>
            <a:pPr marL="285750" indent="-285750">
              <a:buFont typeface="Arial" panose="020B0604020202020204" pitchFamily="34" charset="0"/>
              <a:buChar char="•"/>
              <a:defRPr/>
            </a:pPr>
            <a:r>
              <a:rPr lang="en-US" b="1" kern="0" dirty="0"/>
              <a:t>Compound Field Indexes</a:t>
            </a:r>
          </a:p>
          <a:p>
            <a:pPr marL="285750" indent="-285750">
              <a:buFont typeface="Arial" panose="020B0604020202020204" pitchFamily="34" charset="0"/>
              <a:buChar char="•"/>
              <a:defRPr/>
            </a:pPr>
            <a:r>
              <a:rPr lang="en-US" b="1" kern="0" dirty="0" err="1"/>
              <a:t>Multikey</a:t>
            </a:r>
            <a:r>
              <a:rPr lang="en-US" b="1" kern="0" dirty="0"/>
              <a:t> Indexes</a:t>
            </a:r>
            <a:endParaRPr lang="en-US" kern="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1944688" y="623888"/>
            <a:ext cx="6683375" cy="1281112"/>
          </a:xfrm>
        </p:spPr>
        <p:txBody>
          <a:bodyPr/>
          <a:lstStyle/>
          <a:p>
            <a:r>
              <a:rPr lang="en-US"/>
              <a:t>Index in MongoDB</a:t>
            </a:r>
          </a:p>
        </p:txBody>
      </p:sp>
      <p:sp>
        <p:nvSpPr>
          <p:cNvPr id="76802"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6803"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a:solidFill>
                  <a:srgbClr val="FF0000"/>
                </a:solidFill>
              </a:rPr>
              <a:t>Types</a:t>
            </a:r>
          </a:p>
        </p:txBody>
      </p:sp>
      <p:sp>
        <p:nvSpPr>
          <p:cNvPr id="14" name="Content Placeholder 2"/>
          <p:cNvSpPr txBox="1">
            <a:spLocks/>
          </p:cNvSpPr>
          <p:nvPr/>
        </p:nvSpPr>
        <p:spPr>
          <a:xfrm>
            <a:off x="725488" y="2501900"/>
            <a:ext cx="6789737" cy="3781425"/>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marL="285750" indent="-285750">
              <a:defRPr/>
            </a:pPr>
            <a:r>
              <a:rPr lang="en-US" sz="1800" b="1" kern="0" dirty="0">
                <a:solidFill>
                  <a:srgbClr val="FF0000"/>
                </a:solidFill>
              </a:rPr>
              <a:t>Compound Field Indexes</a:t>
            </a:r>
          </a:p>
          <a:p>
            <a:pPr lvl="1">
              <a:defRPr/>
            </a:pPr>
            <a:r>
              <a:rPr lang="en-US" sz="1800" dirty="0" err="1"/>
              <a:t>db.users.ensureIndex</a:t>
            </a:r>
            <a:r>
              <a:rPr lang="en-US" sz="1800" dirty="0"/>
              <a:t>( { userid:1, score: -1 } ) </a:t>
            </a:r>
          </a:p>
          <a:p>
            <a:pPr>
              <a:defRPr/>
            </a:pPr>
            <a:endParaRPr lang="en-US" sz="1800" b="1" kern="0" dirty="0"/>
          </a:p>
          <a:p>
            <a:pPr>
              <a:defRPr/>
            </a:pPr>
            <a:endParaRPr lang="en-US" sz="1800" b="1" kern="0" dirty="0"/>
          </a:p>
          <a:p>
            <a:pPr>
              <a:defRPr/>
            </a:pPr>
            <a:endParaRPr lang="en-US" sz="1800" b="1" kern="0" dirty="0"/>
          </a:p>
          <a:p>
            <a:pPr>
              <a:defRPr/>
            </a:pPr>
            <a:endParaRPr lang="en-US" sz="1800" b="1" kern="0" dirty="0"/>
          </a:p>
          <a:p>
            <a:pPr>
              <a:defRPr/>
            </a:pPr>
            <a:endParaRPr lang="en-US" sz="1800" b="1" kern="0" dirty="0"/>
          </a:p>
          <a:p>
            <a:pPr marL="457200" lvl="1" indent="0">
              <a:buFont typeface="Times" pitchFamily="18" charset="0"/>
              <a:buNone/>
              <a:defRPr/>
            </a:pPr>
            <a:endParaRPr lang="en-US" sz="1400" b="1" kern="0" dirty="0"/>
          </a:p>
          <a:p>
            <a:pPr lvl="1">
              <a:defRPr/>
            </a:pPr>
            <a:endParaRPr lang="en-US" sz="1400" b="1" kern="0" dirty="0"/>
          </a:p>
          <a:p>
            <a:pPr>
              <a:defRPr/>
            </a:pPr>
            <a:endParaRPr lang="en-US" sz="1600" kern="0" dirty="0"/>
          </a:p>
        </p:txBody>
      </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b="1" kern="0" dirty="0"/>
              <a:t>Single Field Indexes</a:t>
            </a:r>
          </a:p>
          <a:p>
            <a:pPr marL="285750" indent="-285750">
              <a:buFont typeface="Arial" panose="020B0604020202020204" pitchFamily="34" charset="0"/>
              <a:buChar char="•"/>
              <a:defRPr/>
            </a:pPr>
            <a:r>
              <a:rPr lang="en-US" b="1" kern="0" dirty="0">
                <a:solidFill>
                  <a:srgbClr val="FF0000"/>
                </a:solidFill>
              </a:rPr>
              <a:t>Compound Field Indexes</a:t>
            </a:r>
          </a:p>
          <a:p>
            <a:pPr marL="285750" indent="-285750">
              <a:buFont typeface="Arial" panose="020B0604020202020204" pitchFamily="34" charset="0"/>
              <a:buChar char="•"/>
              <a:defRPr/>
            </a:pPr>
            <a:r>
              <a:rPr lang="en-US" b="1" kern="0" dirty="0" err="1"/>
              <a:t>Multikey</a:t>
            </a:r>
            <a:r>
              <a:rPr lang="en-US" b="1" kern="0" dirty="0"/>
              <a:t> Indexes</a:t>
            </a:r>
            <a:endParaRPr lang="en-US" kern="0" dirty="0"/>
          </a:p>
        </p:txBody>
      </p:sp>
      <p:pic>
        <p:nvPicPr>
          <p:cNvPr id="76806" name="Picture 2"/>
          <p:cNvPicPr>
            <a:picLocks noChangeAspect="1" noChangeArrowheads="1"/>
          </p:cNvPicPr>
          <p:nvPr/>
        </p:nvPicPr>
        <p:blipFill>
          <a:blip r:embed="rId2"/>
          <a:srcRect/>
          <a:stretch>
            <a:fillRect/>
          </a:stretch>
        </p:blipFill>
        <p:spPr bwMode="auto">
          <a:xfrm>
            <a:off x="1276350" y="3352800"/>
            <a:ext cx="5686425" cy="26574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44688" y="623888"/>
            <a:ext cx="6683375" cy="1281112"/>
          </a:xfrm>
        </p:spPr>
        <p:txBody>
          <a:bodyPr/>
          <a:lstStyle/>
          <a:p>
            <a:r>
              <a:rPr lang="en-US"/>
              <a:t>History</a:t>
            </a:r>
          </a:p>
        </p:txBody>
      </p:sp>
      <p:sp>
        <p:nvSpPr>
          <p:cNvPr id="22530" name="Content Placeholder 2"/>
          <p:cNvSpPr>
            <a:spLocks noGrp="1"/>
          </p:cNvSpPr>
          <p:nvPr>
            <p:ph idx="1"/>
          </p:nvPr>
        </p:nvSpPr>
        <p:spPr>
          <a:xfrm>
            <a:off x="1752600" y="1524000"/>
            <a:ext cx="6686550" cy="3778250"/>
          </a:xfrm>
        </p:spPr>
        <p:txBody>
          <a:bodyPr/>
          <a:lstStyle/>
          <a:p>
            <a:r>
              <a:rPr lang="en-US" sz="2800" dirty="0" err="1"/>
              <a:t>mongoDB</a:t>
            </a:r>
            <a:r>
              <a:rPr lang="en-US" sz="2800" dirty="0"/>
              <a:t> = “Hu</a:t>
            </a:r>
            <a:r>
              <a:rPr lang="en-US" sz="2800" b="1" dirty="0"/>
              <a:t>mongo</a:t>
            </a:r>
            <a:r>
              <a:rPr lang="en-US" sz="2800" dirty="0"/>
              <a:t>us DB”</a:t>
            </a:r>
          </a:p>
          <a:p>
            <a:pPr lvl="1"/>
            <a:r>
              <a:rPr lang="en-US" sz="2800" dirty="0"/>
              <a:t>Open-source</a:t>
            </a:r>
          </a:p>
          <a:p>
            <a:pPr lvl="1"/>
            <a:r>
              <a:rPr lang="en-US" sz="2800" dirty="0"/>
              <a:t>Document-based</a:t>
            </a:r>
          </a:p>
          <a:p>
            <a:pPr lvl="1"/>
            <a:r>
              <a:rPr lang="en-US" sz="2800" dirty="0"/>
              <a:t>“High performance, high availability”</a:t>
            </a:r>
          </a:p>
          <a:p>
            <a:pPr lvl="1"/>
            <a:r>
              <a:rPr lang="en-US" sz="2800" dirty="0"/>
              <a:t>Automatic scaling</a:t>
            </a:r>
          </a:p>
          <a:p>
            <a:pPr lvl="1"/>
            <a:r>
              <a:rPr lang="en-US" sz="2800" dirty="0"/>
              <a:t>C-P on CAP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3"/>
          <p:cNvPicPr>
            <a:picLocks noChangeAspect="1" noChangeArrowheads="1"/>
          </p:cNvPicPr>
          <p:nvPr/>
        </p:nvPicPr>
        <p:blipFill>
          <a:blip r:embed="rId2"/>
          <a:srcRect/>
          <a:stretch>
            <a:fillRect/>
          </a:stretch>
        </p:blipFill>
        <p:spPr bwMode="auto">
          <a:xfrm>
            <a:off x="1727200" y="2730500"/>
            <a:ext cx="5838825" cy="3714750"/>
          </a:xfrm>
          <a:prstGeom prst="rect">
            <a:avLst/>
          </a:prstGeom>
          <a:noFill/>
          <a:ln w="9525">
            <a:noFill/>
            <a:miter lim="800000"/>
            <a:headEnd/>
            <a:tailEnd/>
          </a:ln>
        </p:spPr>
      </p:pic>
      <p:sp>
        <p:nvSpPr>
          <p:cNvPr id="77826" name="Title 1"/>
          <p:cNvSpPr>
            <a:spLocks noGrp="1"/>
          </p:cNvSpPr>
          <p:nvPr>
            <p:ph type="title"/>
          </p:nvPr>
        </p:nvSpPr>
        <p:spPr>
          <a:xfrm>
            <a:off x="1944688" y="623888"/>
            <a:ext cx="6683375" cy="1281112"/>
          </a:xfrm>
        </p:spPr>
        <p:txBody>
          <a:bodyPr/>
          <a:lstStyle/>
          <a:p>
            <a:r>
              <a:rPr lang="en-US"/>
              <a:t>Index in MongoDB</a:t>
            </a:r>
          </a:p>
        </p:txBody>
      </p:sp>
      <p:sp>
        <p:nvSpPr>
          <p:cNvPr id="77827" name="Rectangle 11"/>
          <p:cNvSpPr>
            <a:spLocks noChangeArrowheads="1"/>
          </p:cNvSpPr>
          <p:nvPr/>
        </p:nvSpPr>
        <p:spPr bwMode="auto">
          <a:xfrm>
            <a:off x="503238" y="1341438"/>
            <a:ext cx="7345362" cy="5075237"/>
          </a:xfrm>
          <a:prstGeom prst="rect">
            <a:avLst/>
          </a:prstGeom>
          <a:noFill/>
          <a:ln w="9525" algn="ctr">
            <a:solidFill>
              <a:srgbClr val="0070C0"/>
            </a:solidFill>
            <a:round/>
            <a:headEnd type="triangle" w="med" len="med"/>
            <a:tailEnd type="triangle" w="med" len="med"/>
          </a:ln>
        </p:spPr>
        <p:txBody>
          <a:bodyPr/>
          <a:lstStyle/>
          <a:p>
            <a:pPr eaLnBrk="0" hangingPunct="0"/>
            <a:endParaRPr lang="en-US" sz="2400">
              <a:latin typeface="Times" pitchFamily="18" charset="0"/>
            </a:endParaRPr>
          </a:p>
        </p:txBody>
      </p:sp>
      <p:sp>
        <p:nvSpPr>
          <p:cNvPr id="77828" name="TextBox 12"/>
          <p:cNvSpPr txBox="1">
            <a:spLocks noChangeArrowheads="1"/>
          </p:cNvSpPr>
          <p:nvPr/>
        </p:nvSpPr>
        <p:spPr bwMode="auto">
          <a:xfrm>
            <a:off x="661988" y="1470025"/>
            <a:ext cx="993775" cy="368300"/>
          </a:xfrm>
          <a:prstGeom prst="rect">
            <a:avLst/>
          </a:prstGeom>
          <a:noFill/>
          <a:ln w="9525">
            <a:noFill/>
            <a:miter lim="800000"/>
            <a:headEnd/>
            <a:tailEnd/>
          </a:ln>
        </p:spPr>
        <p:txBody>
          <a:bodyPr>
            <a:spAutoFit/>
          </a:bodyPr>
          <a:lstStyle/>
          <a:p>
            <a:r>
              <a:rPr lang="en-US" b="1">
                <a:solidFill>
                  <a:srgbClr val="FF0000"/>
                </a:solidFill>
              </a:rPr>
              <a:t>Types</a:t>
            </a:r>
          </a:p>
        </p:txBody>
      </p:sp>
      <p:sp>
        <p:nvSpPr>
          <p:cNvPr id="14" name="Content Placeholder 2"/>
          <p:cNvSpPr txBox="1">
            <a:spLocks/>
          </p:cNvSpPr>
          <p:nvPr/>
        </p:nvSpPr>
        <p:spPr>
          <a:xfrm>
            <a:off x="725488" y="2501900"/>
            <a:ext cx="6789737" cy="3781425"/>
          </a:xfrm>
          <a:prstGeom prst="rect">
            <a:avLst/>
          </a:prstGeom>
        </p:spPr>
        <p:txBody>
          <a:bodyPr/>
          <a:lstStyle>
            <a:lvl1pPr marL="342900" indent="-342900" algn="l" rtl="0" eaLnBrk="1" fontAlgn="base" hangingPunct="1">
              <a:spcBef>
                <a:spcPct val="50000"/>
              </a:spcBef>
              <a:spcAft>
                <a:spcPct val="0"/>
              </a:spcAft>
              <a:buClrTx/>
              <a:buSzPct val="110000"/>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10000"/>
              </a:spcBef>
              <a:spcAft>
                <a:spcPct val="0"/>
              </a:spcAft>
              <a:buFont typeface="Times" pitchFamily="18" charset="0"/>
              <a:buChar char="–"/>
              <a:defRPr sz="2000">
                <a:solidFill>
                  <a:schemeClr val="tx1"/>
                </a:solidFill>
                <a:latin typeface="Calibri" pitchFamily="34" charset="0"/>
              </a:defRPr>
            </a:lvl2pPr>
            <a:lvl3pPr marL="1143000" indent="-228600" algn="l" rtl="0" eaLnBrk="1" fontAlgn="base" hangingPunct="1">
              <a:spcBef>
                <a:spcPct val="10000"/>
              </a:spcBef>
              <a:spcAft>
                <a:spcPct val="0"/>
              </a:spcAft>
              <a:buFont typeface="Times" pitchFamily="18" charset="0"/>
              <a:buChar char="–"/>
              <a:defRPr sz="1800">
                <a:solidFill>
                  <a:schemeClr val="tx1"/>
                </a:solidFill>
                <a:latin typeface="Calibri" pitchFamily="34" charset="0"/>
              </a:defRPr>
            </a:lvl3pPr>
            <a:lvl4pPr marL="16002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4pPr>
            <a:lvl5pPr marL="2057400" indent="-228600" algn="l" rtl="0" eaLnBrk="1" fontAlgn="base" hangingPunct="1">
              <a:spcBef>
                <a:spcPct val="10000"/>
              </a:spcBef>
              <a:spcAft>
                <a:spcPct val="0"/>
              </a:spcAft>
              <a:buFont typeface="Times" pitchFamily="18" charset="0"/>
              <a:buChar char="»"/>
              <a:defRPr sz="1600">
                <a:solidFill>
                  <a:schemeClr val="tx1"/>
                </a:solidFill>
                <a:latin typeface="Calibri" pitchFamily="34" charset="0"/>
              </a:defRPr>
            </a:lvl5pPr>
            <a:lvl6pPr marL="2514600" indent="-228600" algn="l" rtl="0" eaLnBrk="1" fontAlgn="base" hangingPunct="1">
              <a:spcBef>
                <a:spcPct val="10000"/>
              </a:spcBef>
              <a:spcAft>
                <a:spcPct val="0"/>
              </a:spcAft>
              <a:buFont typeface="Times" pitchFamily="-68" charset="0"/>
              <a:defRPr sz="1600">
                <a:solidFill>
                  <a:schemeClr val="tx1"/>
                </a:solidFill>
                <a:latin typeface="+mn-lt"/>
              </a:defRPr>
            </a:lvl6pPr>
            <a:lvl7pPr marL="2971800" indent="-228600" algn="l" rtl="0" eaLnBrk="1" fontAlgn="base" hangingPunct="1">
              <a:spcBef>
                <a:spcPct val="10000"/>
              </a:spcBef>
              <a:spcAft>
                <a:spcPct val="0"/>
              </a:spcAft>
              <a:buFont typeface="Times" pitchFamily="-68" charset="0"/>
              <a:defRPr sz="1600">
                <a:solidFill>
                  <a:schemeClr val="tx1"/>
                </a:solidFill>
                <a:latin typeface="+mn-lt"/>
              </a:defRPr>
            </a:lvl7pPr>
            <a:lvl8pPr marL="3429000" indent="-228600" algn="l" rtl="0" eaLnBrk="1" fontAlgn="base" hangingPunct="1">
              <a:spcBef>
                <a:spcPct val="10000"/>
              </a:spcBef>
              <a:spcAft>
                <a:spcPct val="0"/>
              </a:spcAft>
              <a:buFont typeface="Times" pitchFamily="-68" charset="0"/>
              <a:defRPr sz="1600">
                <a:solidFill>
                  <a:schemeClr val="tx1"/>
                </a:solidFill>
                <a:latin typeface="+mn-lt"/>
              </a:defRPr>
            </a:lvl8pPr>
            <a:lvl9pPr marL="3886200" indent="-228600" algn="l" rtl="0" eaLnBrk="1" fontAlgn="base" hangingPunct="1">
              <a:spcBef>
                <a:spcPct val="10000"/>
              </a:spcBef>
              <a:spcAft>
                <a:spcPct val="0"/>
              </a:spcAft>
              <a:buFont typeface="Times" pitchFamily="-68" charset="0"/>
              <a:defRPr sz="1600">
                <a:solidFill>
                  <a:schemeClr val="tx1"/>
                </a:solidFill>
                <a:latin typeface="+mn-lt"/>
              </a:defRPr>
            </a:lvl9pPr>
          </a:lstStyle>
          <a:p>
            <a:pPr marL="285750" indent="-285750">
              <a:defRPr/>
            </a:pPr>
            <a:r>
              <a:rPr lang="en-US" sz="1800" b="1" kern="0" dirty="0" err="1">
                <a:solidFill>
                  <a:srgbClr val="FF0000"/>
                </a:solidFill>
              </a:rPr>
              <a:t>Multikey</a:t>
            </a:r>
            <a:r>
              <a:rPr lang="en-US" sz="1800" b="1" kern="0" dirty="0">
                <a:solidFill>
                  <a:srgbClr val="FF0000"/>
                </a:solidFill>
              </a:rPr>
              <a:t> Indexes</a:t>
            </a:r>
            <a:endParaRPr lang="en-US" sz="1800" kern="0" dirty="0">
              <a:solidFill>
                <a:srgbClr val="FF0000"/>
              </a:solidFill>
            </a:endParaRPr>
          </a:p>
          <a:p>
            <a:pPr lvl="1">
              <a:defRPr/>
            </a:pPr>
            <a:r>
              <a:rPr lang="en-US" sz="1800" dirty="0" err="1"/>
              <a:t>db.users.ensureIndex</a:t>
            </a:r>
            <a:r>
              <a:rPr lang="en-US" sz="1800" dirty="0"/>
              <a:t>( { addr.zip:1} ) </a:t>
            </a:r>
          </a:p>
          <a:p>
            <a:pPr>
              <a:defRPr/>
            </a:pPr>
            <a:endParaRPr lang="en-US" sz="1800" b="1" kern="0" dirty="0"/>
          </a:p>
          <a:p>
            <a:pPr>
              <a:defRPr/>
            </a:pPr>
            <a:endParaRPr lang="en-US" sz="1800" b="1" kern="0" dirty="0"/>
          </a:p>
          <a:p>
            <a:pPr>
              <a:defRPr/>
            </a:pPr>
            <a:endParaRPr lang="en-US" sz="1800" b="1" kern="0" dirty="0"/>
          </a:p>
          <a:p>
            <a:pPr>
              <a:defRPr/>
            </a:pPr>
            <a:endParaRPr lang="en-US" sz="1800" b="1" kern="0" dirty="0"/>
          </a:p>
          <a:p>
            <a:pPr>
              <a:defRPr/>
            </a:pPr>
            <a:endParaRPr lang="en-US" sz="1800" b="1" kern="0" dirty="0"/>
          </a:p>
          <a:p>
            <a:pPr marL="457200" lvl="1" indent="0">
              <a:buFont typeface="Times" pitchFamily="18" charset="0"/>
              <a:buNone/>
              <a:defRPr/>
            </a:pPr>
            <a:endParaRPr lang="en-US" sz="1400" b="1" kern="0" dirty="0"/>
          </a:p>
          <a:p>
            <a:pPr lvl="1">
              <a:defRPr/>
            </a:pPr>
            <a:endParaRPr lang="en-US" sz="1400" b="1" kern="0" dirty="0"/>
          </a:p>
          <a:p>
            <a:pPr>
              <a:defRPr/>
            </a:pPr>
            <a:endParaRPr lang="en-US" sz="1600" kern="0" dirty="0"/>
          </a:p>
        </p:txBody>
      </p:sp>
      <p:sp>
        <p:nvSpPr>
          <p:cNvPr id="17" name="TextBox 16"/>
          <p:cNvSpPr txBox="1"/>
          <p:nvPr/>
        </p:nvSpPr>
        <p:spPr>
          <a:xfrm>
            <a:off x="1655763" y="1547813"/>
            <a:ext cx="3852862" cy="922337"/>
          </a:xfrm>
          <a:prstGeom prst="rect">
            <a:avLst/>
          </a:prstGeom>
          <a:noFill/>
        </p:spPr>
        <p:txBody>
          <a:bodyPr>
            <a:spAutoFit/>
          </a:bodyPr>
          <a:lstStyle/>
          <a:p>
            <a:pPr marL="285750" indent="-285750">
              <a:buFont typeface="Arial" panose="020B0604020202020204" pitchFamily="34" charset="0"/>
              <a:buChar char="•"/>
              <a:defRPr/>
            </a:pPr>
            <a:r>
              <a:rPr lang="en-US" b="1" kern="0" dirty="0"/>
              <a:t>Single Field Indexes</a:t>
            </a:r>
          </a:p>
          <a:p>
            <a:pPr marL="285750" indent="-285750">
              <a:buFont typeface="Arial" panose="020B0604020202020204" pitchFamily="34" charset="0"/>
              <a:buChar char="•"/>
              <a:defRPr/>
            </a:pPr>
            <a:r>
              <a:rPr lang="en-US" b="1" kern="0" dirty="0"/>
              <a:t>Compound Field Indexes</a:t>
            </a:r>
          </a:p>
          <a:p>
            <a:pPr marL="285750" indent="-285750">
              <a:buFont typeface="Arial" panose="020B0604020202020204" pitchFamily="34" charset="0"/>
              <a:buChar char="•"/>
              <a:defRPr/>
            </a:pPr>
            <a:r>
              <a:rPr lang="en-US" b="1" kern="0" dirty="0" err="1">
                <a:solidFill>
                  <a:srgbClr val="FF0000"/>
                </a:solidFill>
              </a:rPr>
              <a:t>Multikey</a:t>
            </a:r>
            <a:r>
              <a:rPr lang="en-US" b="1" kern="0" dirty="0">
                <a:solidFill>
                  <a:srgbClr val="FF0000"/>
                </a:solidFill>
              </a:rPr>
              <a:t> Indexes</a:t>
            </a:r>
            <a:endParaRPr lang="en-US" kern="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944688" y="623888"/>
            <a:ext cx="6683375" cy="1281112"/>
          </a:xfrm>
        </p:spPr>
        <p:txBody>
          <a:bodyPr/>
          <a:lstStyle/>
          <a:p>
            <a:r>
              <a:rPr lang="en-US"/>
              <a:t>Aggregation</a:t>
            </a:r>
          </a:p>
        </p:txBody>
      </p:sp>
      <p:sp>
        <p:nvSpPr>
          <p:cNvPr id="3" name="Content Placeholder 2"/>
          <p:cNvSpPr>
            <a:spLocks noGrp="1"/>
          </p:cNvSpPr>
          <p:nvPr>
            <p:ph idx="1"/>
          </p:nvPr>
        </p:nvSpPr>
        <p:spPr>
          <a:xfrm>
            <a:off x="1941513" y="2133600"/>
            <a:ext cx="6686550" cy="3778250"/>
          </a:xfrm>
        </p:spPr>
        <p:txBody>
          <a:bodyPr rtlCol="0">
            <a:normAutofit fontScale="92500" lnSpcReduction="20000"/>
          </a:bodyPr>
          <a:lstStyle/>
          <a:p>
            <a:pPr fontAlgn="auto">
              <a:spcAft>
                <a:spcPts val="0"/>
              </a:spcAft>
              <a:buFont typeface="Wingdings 3" charset="2"/>
              <a:buChar char=""/>
              <a:defRPr/>
            </a:pPr>
            <a:r>
              <a:rPr lang="en-US" sz="3200" dirty="0">
                <a:solidFill>
                  <a:schemeClr val="tx1">
                    <a:lumMod val="75000"/>
                    <a:lumOff val="25000"/>
                  </a:schemeClr>
                </a:solidFill>
              </a:rPr>
              <a:t>Operations that process data records and return computed results. </a:t>
            </a:r>
          </a:p>
          <a:p>
            <a:pPr fontAlgn="auto">
              <a:spcAft>
                <a:spcPts val="0"/>
              </a:spcAft>
              <a:buFont typeface="Wingdings 3" charset="2"/>
              <a:buChar char=""/>
              <a:defRPr/>
            </a:pPr>
            <a:r>
              <a:rPr lang="en-US" sz="3200" dirty="0" err="1">
                <a:solidFill>
                  <a:schemeClr val="tx1">
                    <a:lumMod val="75000"/>
                    <a:lumOff val="25000"/>
                  </a:schemeClr>
                </a:solidFill>
              </a:rPr>
              <a:t>MongoDB</a:t>
            </a:r>
            <a:r>
              <a:rPr lang="en-US" sz="3200" dirty="0">
                <a:solidFill>
                  <a:schemeClr val="tx1">
                    <a:lumMod val="75000"/>
                    <a:lumOff val="25000"/>
                  </a:schemeClr>
                </a:solidFill>
              </a:rPr>
              <a:t> provides aggregation operations</a:t>
            </a:r>
          </a:p>
          <a:p>
            <a:pPr fontAlgn="auto">
              <a:spcAft>
                <a:spcPts val="0"/>
              </a:spcAft>
              <a:buFont typeface="Wingdings 3" charset="2"/>
              <a:buChar char=""/>
              <a:defRPr/>
            </a:pPr>
            <a:r>
              <a:rPr lang="en-US" sz="3200" dirty="0">
                <a:solidFill>
                  <a:schemeClr val="tx1">
                    <a:lumMod val="75000"/>
                    <a:lumOff val="25000"/>
                  </a:schemeClr>
                </a:solidFill>
              </a:rPr>
              <a:t>Running data aggregation on the </a:t>
            </a:r>
            <a:r>
              <a:rPr lang="en-US" sz="3200" dirty="0" err="1">
                <a:solidFill>
                  <a:schemeClr val="tx1">
                    <a:lumMod val="75000"/>
                    <a:lumOff val="25000"/>
                  </a:schemeClr>
                </a:solidFill>
                <a:hlinkClick r:id="rId2" tooltip="mongod"/>
              </a:rPr>
              <a:t>mongod</a:t>
            </a:r>
            <a:r>
              <a:rPr lang="en-US" sz="3200" dirty="0">
                <a:solidFill>
                  <a:schemeClr val="tx1">
                    <a:lumMod val="75000"/>
                    <a:lumOff val="25000"/>
                  </a:schemeClr>
                </a:solidFill>
              </a:rPr>
              <a:t> instance simplifies application code and limits resource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944688" y="623888"/>
            <a:ext cx="6683375" cy="1281112"/>
          </a:xfrm>
        </p:spPr>
        <p:txBody>
          <a:bodyPr/>
          <a:lstStyle/>
          <a:p>
            <a:r>
              <a:rPr lang="en-US"/>
              <a:t>Pipelines</a:t>
            </a:r>
          </a:p>
        </p:txBody>
      </p:sp>
      <p:sp>
        <p:nvSpPr>
          <p:cNvPr id="3" name="Content Placeholder 2"/>
          <p:cNvSpPr>
            <a:spLocks noGrp="1"/>
          </p:cNvSpPr>
          <p:nvPr>
            <p:ph idx="1"/>
          </p:nvPr>
        </p:nvSpPr>
        <p:spPr>
          <a:xfrm>
            <a:off x="1941513" y="1752600"/>
            <a:ext cx="6686550" cy="4159250"/>
          </a:xfrm>
        </p:spPr>
        <p:txBody>
          <a:bodyPr rtlCol="0">
            <a:normAutofit fontScale="92500" lnSpcReduction="20000"/>
          </a:bodyPr>
          <a:lstStyle/>
          <a:p>
            <a:pPr fontAlgn="auto">
              <a:spcAft>
                <a:spcPts val="0"/>
              </a:spcAft>
              <a:buFont typeface="Wingdings 3" charset="2"/>
              <a:buChar char=""/>
              <a:defRPr/>
            </a:pPr>
            <a:r>
              <a:rPr lang="en-US" sz="2400" dirty="0">
                <a:solidFill>
                  <a:schemeClr val="tx1">
                    <a:lumMod val="75000"/>
                    <a:lumOff val="25000"/>
                  </a:schemeClr>
                </a:solidFill>
              </a:rPr>
              <a:t>Modeled on the concept of data processing pipelines. </a:t>
            </a:r>
          </a:p>
          <a:p>
            <a:pPr fontAlgn="auto">
              <a:spcAft>
                <a:spcPts val="0"/>
              </a:spcAft>
              <a:buFont typeface="Wingdings 3" charset="2"/>
              <a:buChar char=""/>
              <a:defRPr/>
            </a:pPr>
            <a:r>
              <a:rPr lang="en-US" sz="2400" dirty="0">
                <a:solidFill>
                  <a:schemeClr val="tx1">
                    <a:lumMod val="75000"/>
                    <a:lumOff val="25000"/>
                  </a:schemeClr>
                </a:solidFill>
              </a:rPr>
              <a:t>Provides:</a:t>
            </a:r>
          </a:p>
          <a:p>
            <a:pPr lvl="1" fontAlgn="auto">
              <a:spcAft>
                <a:spcPts val="0"/>
              </a:spcAft>
              <a:buFont typeface="Wingdings 3" charset="2"/>
              <a:buChar char=""/>
              <a:defRPr/>
            </a:pPr>
            <a:r>
              <a:rPr lang="en-US" sz="2400" dirty="0">
                <a:solidFill>
                  <a:schemeClr val="tx1">
                    <a:lumMod val="75000"/>
                    <a:lumOff val="25000"/>
                  </a:schemeClr>
                </a:solidFill>
              </a:rPr>
              <a:t> </a:t>
            </a:r>
            <a:r>
              <a:rPr lang="en-US" sz="2400" i="1" dirty="0">
                <a:solidFill>
                  <a:schemeClr val="tx1">
                    <a:lumMod val="75000"/>
                    <a:lumOff val="25000"/>
                  </a:schemeClr>
                </a:solidFill>
              </a:rPr>
              <a:t>filters</a:t>
            </a:r>
            <a:r>
              <a:rPr lang="en-US" sz="2400" dirty="0">
                <a:solidFill>
                  <a:schemeClr val="tx1">
                    <a:lumMod val="75000"/>
                    <a:lumOff val="25000"/>
                  </a:schemeClr>
                </a:solidFill>
              </a:rPr>
              <a:t> that operate like queries</a:t>
            </a:r>
          </a:p>
          <a:p>
            <a:pPr lvl="1" fontAlgn="auto">
              <a:spcAft>
                <a:spcPts val="0"/>
              </a:spcAft>
              <a:buFont typeface="Wingdings 3" charset="2"/>
              <a:buChar char=""/>
              <a:defRPr/>
            </a:pPr>
            <a:r>
              <a:rPr lang="en-US" sz="2400" i="1" dirty="0">
                <a:solidFill>
                  <a:schemeClr val="tx1">
                    <a:lumMod val="75000"/>
                    <a:lumOff val="25000"/>
                  </a:schemeClr>
                </a:solidFill>
              </a:rPr>
              <a:t>document transformations</a:t>
            </a:r>
            <a:r>
              <a:rPr lang="en-US" sz="2400" dirty="0">
                <a:solidFill>
                  <a:schemeClr val="tx1">
                    <a:lumMod val="75000"/>
                    <a:lumOff val="25000"/>
                  </a:schemeClr>
                </a:solidFill>
              </a:rPr>
              <a:t> that modify the form of the output document.</a:t>
            </a:r>
          </a:p>
          <a:p>
            <a:pPr fontAlgn="auto">
              <a:spcAft>
                <a:spcPts val="0"/>
              </a:spcAft>
              <a:buFont typeface="Wingdings 3" charset="2"/>
              <a:buChar char=""/>
              <a:defRPr/>
            </a:pPr>
            <a:r>
              <a:rPr lang="en-US" sz="2400" dirty="0">
                <a:solidFill>
                  <a:schemeClr val="tx1">
                    <a:lumMod val="75000"/>
                    <a:lumOff val="25000"/>
                  </a:schemeClr>
                </a:solidFill>
              </a:rPr>
              <a:t>Provides tools for:</a:t>
            </a:r>
          </a:p>
          <a:p>
            <a:pPr lvl="1" fontAlgn="auto">
              <a:spcAft>
                <a:spcPts val="0"/>
              </a:spcAft>
              <a:buFont typeface="Wingdings 3" charset="2"/>
              <a:buChar char=""/>
              <a:defRPr/>
            </a:pPr>
            <a:r>
              <a:rPr lang="en-US" sz="2400" dirty="0">
                <a:solidFill>
                  <a:schemeClr val="tx1">
                    <a:lumMod val="75000"/>
                    <a:lumOff val="25000"/>
                  </a:schemeClr>
                </a:solidFill>
              </a:rPr>
              <a:t>grouping and sorting by field</a:t>
            </a:r>
          </a:p>
          <a:p>
            <a:pPr lvl="1" fontAlgn="auto">
              <a:spcAft>
                <a:spcPts val="0"/>
              </a:spcAft>
              <a:buFont typeface="Wingdings 3" charset="2"/>
              <a:buChar char=""/>
              <a:defRPr/>
            </a:pPr>
            <a:r>
              <a:rPr lang="en-US" sz="2400" dirty="0">
                <a:solidFill>
                  <a:schemeClr val="tx1">
                    <a:lumMod val="75000"/>
                    <a:lumOff val="25000"/>
                  </a:schemeClr>
                </a:solidFill>
              </a:rPr>
              <a:t>aggregating the contents of arrays, including arrays of documents</a:t>
            </a:r>
          </a:p>
          <a:p>
            <a:pPr fontAlgn="auto">
              <a:spcAft>
                <a:spcPts val="0"/>
              </a:spcAft>
              <a:buFont typeface="Wingdings 3" charset="2"/>
              <a:buChar char=""/>
              <a:defRPr/>
            </a:pPr>
            <a:r>
              <a:rPr lang="en-US" dirty="0">
                <a:solidFill>
                  <a:schemeClr val="tx1">
                    <a:lumMod val="75000"/>
                    <a:lumOff val="25000"/>
                  </a:schemeClr>
                </a:solidFill>
              </a:rPr>
              <a:t>Can use </a:t>
            </a:r>
            <a:r>
              <a:rPr lang="en-US" dirty="0">
                <a:solidFill>
                  <a:schemeClr val="tx1">
                    <a:lumMod val="75000"/>
                    <a:lumOff val="25000"/>
                  </a:schemeClr>
                </a:solidFill>
                <a:hlinkClick r:id="rId2"/>
              </a:rPr>
              <a:t>operators</a:t>
            </a:r>
            <a:r>
              <a:rPr lang="en-US" dirty="0">
                <a:solidFill>
                  <a:schemeClr val="tx1">
                    <a:lumMod val="75000"/>
                    <a:lumOff val="25000"/>
                  </a:schemeClr>
                </a:solidFill>
              </a:rPr>
              <a:t> for tasks such as calculating the average or concatenating a string.</a:t>
            </a:r>
          </a:p>
          <a:p>
            <a:pPr fontAlgn="auto">
              <a:spcAft>
                <a:spcPts val="0"/>
              </a:spcAft>
              <a:buFont typeface="Wingdings 3" charset="2"/>
              <a:buChar char=""/>
              <a:defRPr/>
            </a:pPr>
            <a:endParaRPr lang="en-US" dirty="0">
              <a:solidFill>
                <a:schemeClr val="tx1">
                  <a:lumMod val="75000"/>
                  <a:lumOff val="2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89" name="Picture 3" descr="C:\Users\Crzyosh\Documents\Vandy\Classes\CS_292\Presentation\MongoDB\pipeline_pic.png"/>
          <p:cNvPicPr>
            <a:picLocks noChangeAspect="1" noChangeArrowheads="1"/>
          </p:cNvPicPr>
          <p:nvPr/>
        </p:nvPicPr>
        <p:blipFill>
          <a:blip r:embed="rId2"/>
          <a:srcRect/>
          <a:stretch>
            <a:fillRect/>
          </a:stretch>
        </p:blipFill>
        <p:spPr bwMode="auto">
          <a:xfrm>
            <a:off x="441325" y="0"/>
            <a:ext cx="826135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1944688" y="623888"/>
            <a:ext cx="6683375" cy="1281112"/>
          </a:xfrm>
        </p:spPr>
        <p:txBody>
          <a:bodyPr/>
          <a:lstStyle/>
          <a:p>
            <a:r>
              <a:rPr lang="en-US"/>
              <a:t>Single Purpose Aggregation Operations</a:t>
            </a:r>
          </a:p>
        </p:txBody>
      </p:sp>
      <p:sp>
        <p:nvSpPr>
          <p:cNvPr id="3" name="Content Placeholder 2"/>
          <p:cNvSpPr>
            <a:spLocks noGrp="1"/>
          </p:cNvSpPr>
          <p:nvPr>
            <p:ph idx="1"/>
          </p:nvPr>
        </p:nvSpPr>
        <p:spPr>
          <a:xfrm>
            <a:off x="1941513" y="2133600"/>
            <a:ext cx="6686550" cy="3778250"/>
          </a:xfrm>
        </p:spPr>
        <p:txBody>
          <a:bodyPr rtlCol="0">
            <a:normAutofit fontScale="85000" lnSpcReduction="10000"/>
          </a:bodyPr>
          <a:lstStyle/>
          <a:p>
            <a:pPr fontAlgn="auto">
              <a:spcAft>
                <a:spcPts val="0"/>
              </a:spcAft>
              <a:buFont typeface="Wingdings 3" charset="2"/>
              <a:buChar char=""/>
              <a:defRPr/>
            </a:pPr>
            <a:r>
              <a:rPr lang="en-US" sz="2800" dirty="0">
                <a:solidFill>
                  <a:schemeClr val="tx1">
                    <a:lumMod val="75000"/>
                    <a:lumOff val="25000"/>
                  </a:schemeClr>
                </a:solidFill>
              </a:rPr>
              <a:t>Special purpose database commands:</a:t>
            </a:r>
          </a:p>
          <a:p>
            <a:pPr lvl="1" fontAlgn="auto">
              <a:spcAft>
                <a:spcPts val="0"/>
              </a:spcAft>
              <a:buFont typeface="Wingdings 3" charset="2"/>
              <a:buChar char=""/>
              <a:defRPr/>
            </a:pPr>
            <a:r>
              <a:rPr lang="en-US" sz="2400" dirty="0">
                <a:solidFill>
                  <a:schemeClr val="tx1">
                    <a:lumMod val="75000"/>
                    <a:lumOff val="25000"/>
                  </a:schemeClr>
                </a:solidFill>
              </a:rPr>
              <a:t>returning a count of matching documents</a:t>
            </a:r>
          </a:p>
          <a:p>
            <a:pPr lvl="1" fontAlgn="auto">
              <a:spcAft>
                <a:spcPts val="0"/>
              </a:spcAft>
              <a:buFont typeface="Wingdings 3" charset="2"/>
              <a:buChar char=""/>
              <a:defRPr/>
            </a:pPr>
            <a:r>
              <a:rPr lang="en-US" sz="2400" dirty="0">
                <a:solidFill>
                  <a:schemeClr val="tx1">
                    <a:lumMod val="75000"/>
                    <a:lumOff val="25000"/>
                  </a:schemeClr>
                </a:solidFill>
              </a:rPr>
              <a:t>returning the distinct values for a field</a:t>
            </a:r>
          </a:p>
          <a:p>
            <a:pPr lvl="1" fontAlgn="auto">
              <a:spcAft>
                <a:spcPts val="0"/>
              </a:spcAft>
              <a:buFont typeface="Wingdings 3" charset="2"/>
              <a:buChar char=""/>
              <a:defRPr/>
            </a:pPr>
            <a:r>
              <a:rPr lang="en-US" sz="2400" dirty="0">
                <a:solidFill>
                  <a:schemeClr val="tx1">
                    <a:lumMod val="75000"/>
                    <a:lumOff val="25000"/>
                  </a:schemeClr>
                </a:solidFill>
              </a:rPr>
              <a:t>grouping data based on the values of a field. </a:t>
            </a:r>
          </a:p>
          <a:p>
            <a:pPr fontAlgn="auto">
              <a:spcAft>
                <a:spcPts val="0"/>
              </a:spcAft>
              <a:buFont typeface="Wingdings 3" charset="2"/>
              <a:buChar char=""/>
              <a:defRPr/>
            </a:pPr>
            <a:r>
              <a:rPr lang="en-US" sz="2800" dirty="0">
                <a:solidFill>
                  <a:schemeClr val="tx1">
                    <a:lumMod val="75000"/>
                    <a:lumOff val="25000"/>
                  </a:schemeClr>
                </a:solidFill>
              </a:rPr>
              <a:t>Aggregate documents from a single collection. </a:t>
            </a:r>
          </a:p>
          <a:p>
            <a:pPr fontAlgn="auto">
              <a:spcAft>
                <a:spcPts val="0"/>
              </a:spcAft>
              <a:buFont typeface="Wingdings 3" charset="2"/>
              <a:buChar char=""/>
              <a:defRPr/>
            </a:pPr>
            <a:r>
              <a:rPr lang="en-US" sz="2800" dirty="0">
                <a:solidFill>
                  <a:schemeClr val="tx1">
                    <a:lumMod val="75000"/>
                    <a:lumOff val="25000"/>
                  </a:schemeClr>
                </a:solidFill>
              </a:rPr>
              <a:t>Lack the flexibility and capabilities of the aggregation pipeline and map-reduce.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9E0D8D9C-612E-4215-934C-E2A9A66EA467}"/>
              </a:ext>
            </a:extLst>
          </p:cNvPr>
          <p:cNvSpPr>
            <a:spLocks noGrp="1"/>
          </p:cNvSpPr>
          <p:nvPr>
            <p:ph type="sldNum" sz="quarter" idx="10"/>
          </p:nvPr>
        </p:nvSpPr>
        <p:spPr>
          <a:ln/>
        </p:spPr>
        <p:txBody>
          <a:bodyPr/>
          <a:lstStyle/>
          <a:p>
            <a:fld id="{9D19FEBD-6B9F-460D-9990-32C17FD5F21A}" type="slidenum">
              <a:rPr lang="hu-HU" altLang="zh-CN"/>
              <a:pPr/>
              <a:t>25</a:t>
            </a:fld>
            <a:endParaRPr lang="hu-HU" altLang="zh-CN"/>
          </a:p>
        </p:txBody>
      </p:sp>
      <p:sp>
        <p:nvSpPr>
          <p:cNvPr id="5122" name="Rectangle 2">
            <a:extLst>
              <a:ext uri="{FF2B5EF4-FFF2-40B4-BE49-F238E27FC236}">
                <a16:creationId xmlns:a16="http://schemas.microsoft.com/office/drawing/2014/main" id="{42C82382-C5FA-4FCE-87C1-7327FD685BF2}"/>
              </a:ext>
            </a:extLst>
          </p:cNvPr>
          <p:cNvSpPr>
            <a:spLocks noGrp="1" noChangeArrowheads="1"/>
          </p:cNvSpPr>
          <p:nvPr>
            <p:ph type="title"/>
          </p:nvPr>
        </p:nvSpPr>
        <p:spPr/>
        <p:txBody>
          <a:bodyPr/>
          <a:lstStyle/>
          <a:p>
            <a:pPr fontAlgn="auto">
              <a:spcAft>
                <a:spcPts val="0"/>
              </a:spcAft>
              <a:defRPr/>
            </a:pPr>
            <a:r>
              <a:rPr lang="hu-HU"/>
              <a:t>Replica Sets</a:t>
            </a:r>
          </a:p>
        </p:txBody>
      </p:sp>
      <p:sp>
        <p:nvSpPr>
          <p:cNvPr id="7171" name="Rectangle 4">
            <a:extLst>
              <a:ext uri="{FF2B5EF4-FFF2-40B4-BE49-F238E27FC236}">
                <a16:creationId xmlns:a16="http://schemas.microsoft.com/office/drawing/2014/main" id="{DDBEA81E-B683-43CA-9E39-F7A56072C0A3}"/>
              </a:ext>
            </a:extLst>
          </p:cNvPr>
          <p:cNvSpPr>
            <a:spLocks noGrp="1" noChangeArrowheads="1"/>
          </p:cNvSpPr>
          <p:nvPr>
            <p:ph sz="half" idx="1"/>
          </p:nvPr>
        </p:nvSpPr>
        <p:spPr>
          <a:xfrm>
            <a:off x="457200" y="1536700"/>
            <a:ext cx="4402138" cy="4589463"/>
          </a:xfrm>
        </p:spPr>
        <p:txBody>
          <a:bodyPr/>
          <a:lstStyle/>
          <a:p>
            <a:r>
              <a:rPr lang="hu-HU" altLang="zh-CN" dirty="0"/>
              <a:t>Redundancy and Failover</a:t>
            </a:r>
          </a:p>
          <a:p>
            <a:r>
              <a:rPr lang="hu-HU" altLang="zh-CN" dirty="0"/>
              <a:t>Zero downtime for upgrades and maintaince</a:t>
            </a:r>
          </a:p>
          <a:p>
            <a:endParaRPr lang="hu-HU" altLang="zh-CN" dirty="0">
              <a:latin typeface="Arial" panose="020B0604020202020204" pitchFamily="34" charset="0"/>
            </a:endParaRPr>
          </a:p>
          <a:p>
            <a:r>
              <a:rPr lang="hu-HU" altLang="zh-CN" dirty="0">
                <a:latin typeface="Arial" panose="020B0604020202020204" pitchFamily="34" charset="0"/>
              </a:rPr>
              <a:t>Master-slave replication</a:t>
            </a:r>
          </a:p>
          <a:p>
            <a:pPr marL="742950" lvl="1" indent="-285750"/>
            <a:r>
              <a:rPr lang="hu-HU" altLang="zh-CN" dirty="0">
                <a:latin typeface="Arial" panose="020B0604020202020204" pitchFamily="34" charset="0"/>
              </a:rPr>
              <a:t>Strong Consistency</a:t>
            </a:r>
          </a:p>
          <a:p>
            <a:pPr marL="742950" lvl="1" indent="-285750"/>
            <a:r>
              <a:rPr lang="hu-HU" altLang="zh-CN" dirty="0">
                <a:latin typeface="Arial" panose="020B0604020202020204" pitchFamily="34" charset="0"/>
              </a:rPr>
              <a:t>Delayed Consistency</a:t>
            </a:r>
          </a:p>
          <a:p>
            <a:pPr marL="742950" lvl="1" indent="-285750"/>
            <a:endParaRPr lang="hu-HU" altLang="zh-CN" dirty="0">
              <a:latin typeface="Arial" panose="020B0604020202020204" pitchFamily="34" charset="0"/>
            </a:endParaRPr>
          </a:p>
          <a:p>
            <a:r>
              <a:rPr lang="hu-HU" altLang="zh-CN" dirty="0"/>
              <a:t>Geospatial features</a:t>
            </a:r>
          </a:p>
        </p:txBody>
      </p:sp>
      <p:sp>
        <p:nvSpPr>
          <p:cNvPr id="7176" name="Rectangle 8">
            <a:extLst>
              <a:ext uri="{FF2B5EF4-FFF2-40B4-BE49-F238E27FC236}">
                <a16:creationId xmlns:a16="http://schemas.microsoft.com/office/drawing/2014/main" id="{762EF32E-665F-49B1-8FF8-0E696A38471C}"/>
              </a:ext>
            </a:extLst>
          </p:cNvPr>
          <p:cNvSpPr>
            <a:spLocks noChangeArrowheads="1"/>
          </p:cNvSpPr>
          <p:nvPr/>
        </p:nvSpPr>
        <p:spPr bwMode="auto">
          <a:xfrm>
            <a:off x="5508625" y="908050"/>
            <a:ext cx="2232025" cy="20161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 name="Rectangle 5">
            <a:extLst>
              <a:ext uri="{FF2B5EF4-FFF2-40B4-BE49-F238E27FC236}">
                <a16:creationId xmlns:a16="http://schemas.microsoft.com/office/drawing/2014/main" id="{0D9AEE17-E90F-4079-B038-4A3E4352A5FF}"/>
              </a:ext>
            </a:extLst>
          </p:cNvPr>
          <p:cNvSpPr>
            <a:spLocks noChangeArrowheads="1"/>
          </p:cNvSpPr>
          <p:nvPr/>
        </p:nvSpPr>
        <p:spPr bwMode="auto">
          <a:xfrm>
            <a:off x="5724525" y="1052513"/>
            <a:ext cx="1728788" cy="287337"/>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u="sng">
                <a:solidFill>
                  <a:schemeClr val="bg1"/>
                </a:solidFill>
              </a:rPr>
              <a:t>Host1:10000</a:t>
            </a:r>
          </a:p>
        </p:txBody>
      </p:sp>
      <p:sp>
        <p:nvSpPr>
          <p:cNvPr id="7174" name="Rectangle 6">
            <a:extLst>
              <a:ext uri="{FF2B5EF4-FFF2-40B4-BE49-F238E27FC236}">
                <a16:creationId xmlns:a16="http://schemas.microsoft.com/office/drawing/2014/main" id="{5D42D18A-F2C9-47D2-8BB8-241F835CE1E4}"/>
              </a:ext>
            </a:extLst>
          </p:cNvPr>
          <p:cNvSpPr>
            <a:spLocks noChangeArrowheads="1"/>
          </p:cNvSpPr>
          <p:nvPr/>
        </p:nvSpPr>
        <p:spPr bwMode="auto">
          <a:xfrm>
            <a:off x="5724525" y="1628775"/>
            <a:ext cx="1728788" cy="287338"/>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dirty="0">
                <a:solidFill>
                  <a:schemeClr val="bg1"/>
                </a:solidFill>
              </a:rPr>
              <a:t>Host2:10001</a:t>
            </a:r>
          </a:p>
        </p:txBody>
      </p:sp>
      <p:sp>
        <p:nvSpPr>
          <p:cNvPr id="7175" name="Rectangle 7">
            <a:extLst>
              <a:ext uri="{FF2B5EF4-FFF2-40B4-BE49-F238E27FC236}">
                <a16:creationId xmlns:a16="http://schemas.microsoft.com/office/drawing/2014/main" id="{7D698BCF-712A-4358-B543-842764BF110E}"/>
              </a:ext>
            </a:extLst>
          </p:cNvPr>
          <p:cNvSpPr>
            <a:spLocks noChangeArrowheads="1"/>
          </p:cNvSpPr>
          <p:nvPr/>
        </p:nvSpPr>
        <p:spPr bwMode="auto">
          <a:xfrm>
            <a:off x="5724525" y="2205038"/>
            <a:ext cx="1728788" cy="287337"/>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dirty="0">
                <a:solidFill>
                  <a:schemeClr val="bg1"/>
                </a:solidFill>
              </a:rPr>
              <a:t>Host3:10002</a:t>
            </a:r>
          </a:p>
        </p:txBody>
      </p:sp>
      <p:sp>
        <p:nvSpPr>
          <p:cNvPr id="7177" name="Text Box 9">
            <a:extLst>
              <a:ext uri="{FF2B5EF4-FFF2-40B4-BE49-F238E27FC236}">
                <a16:creationId xmlns:a16="http://schemas.microsoft.com/office/drawing/2014/main" id="{82F02ACC-3FF2-4767-B814-9E7D8CD40EEA}"/>
              </a:ext>
            </a:extLst>
          </p:cNvPr>
          <p:cNvSpPr txBox="1">
            <a:spLocks noChangeArrowheads="1"/>
          </p:cNvSpPr>
          <p:nvPr/>
        </p:nvSpPr>
        <p:spPr bwMode="auto">
          <a:xfrm>
            <a:off x="6805613" y="2565400"/>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hu-HU" altLang="zh-CN"/>
              <a:t>replica</a:t>
            </a:r>
            <a:r>
              <a:rPr lang="hu-HU" altLang="zh-CN" baseline="-25000"/>
              <a:t>1</a:t>
            </a:r>
          </a:p>
        </p:txBody>
      </p:sp>
      <p:sp>
        <p:nvSpPr>
          <p:cNvPr id="7180" name="AutoShape 12">
            <a:extLst>
              <a:ext uri="{FF2B5EF4-FFF2-40B4-BE49-F238E27FC236}">
                <a16:creationId xmlns:a16="http://schemas.microsoft.com/office/drawing/2014/main" id="{F0F08E32-18C4-4288-B8EC-AA5E157EFD7E}"/>
              </a:ext>
            </a:extLst>
          </p:cNvPr>
          <p:cNvSpPr>
            <a:spLocks noChangeArrowheads="1"/>
          </p:cNvSpPr>
          <p:nvPr/>
        </p:nvSpPr>
        <p:spPr bwMode="auto">
          <a:xfrm>
            <a:off x="5868988" y="3716338"/>
            <a:ext cx="1439862" cy="433387"/>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Client</a:t>
            </a:r>
          </a:p>
        </p:txBody>
      </p:sp>
      <p:pic>
        <p:nvPicPr>
          <p:cNvPr id="7187" name="Picture 19" descr="georeplication">
            <a:extLst>
              <a:ext uri="{FF2B5EF4-FFF2-40B4-BE49-F238E27FC236}">
                <a16:creationId xmlns:a16="http://schemas.microsoft.com/office/drawing/2014/main" id="{12DB3D42-CA3A-4605-AD39-D4F206744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916488"/>
            <a:ext cx="3168650" cy="1681162"/>
          </a:xfrm>
          <a:prstGeom prst="rect">
            <a:avLst/>
          </a:prstGeom>
          <a:noFill/>
          <a:extLst>
            <a:ext uri="{909E8E84-426E-40DD-AFC4-6F175D3DCCD1}">
              <a14:hiddenFill xmlns:a14="http://schemas.microsoft.com/office/drawing/2010/main">
                <a:solidFill>
                  <a:srgbClr val="FFFFFF"/>
                </a:solidFill>
              </a14:hiddenFill>
            </a:ext>
          </a:extLst>
        </p:spPr>
      </p:pic>
      <p:sp>
        <p:nvSpPr>
          <p:cNvPr id="7189" name="AutoShape 21">
            <a:extLst>
              <a:ext uri="{FF2B5EF4-FFF2-40B4-BE49-F238E27FC236}">
                <a16:creationId xmlns:a16="http://schemas.microsoft.com/office/drawing/2014/main" id="{65C17351-EF70-4912-8F2E-98CF6D44EC49}"/>
              </a:ext>
            </a:extLst>
          </p:cNvPr>
          <p:cNvSpPr>
            <a:spLocks noChangeArrowheads="1"/>
          </p:cNvSpPr>
          <p:nvPr/>
        </p:nvSpPr>
        <p:spPr bwMode="auto">
          <a:xfrm>
            <a:off x="6372225" y="2995613"/>
            <a:ext cx="360363" cy="649287"/>
          </a:xfrm>
          <a:prstGeom prst="upDownArrow">
            <a:avLst>
              <a:gd name="adj1" fmla="val 50000"/>
              <a:gd name="adj2" fmla="val 36035"/>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a:extLst>
              <a:ext uri="{FF2B5EF4-FFF2-40B4-BE49-F238E27FC236}">
                <a16:creationId xmlns:a16="http://schemas.microsoft.com/office/drawing/2014/main" id="{B61D019F-6FC7-4F0A-A931-C8959362B896}"/>
              </a:ext>
            </a:extLst>
          </p:cNvPr>
          <p:cNvSpPr>
            <a:spLocks noGrp="1"/>
          </p:cNvSpPr>
          <p:nvPr>
            <p:ph type="sldNum" sz="quarter" idx="10"/>
          </p:nvPr>
        </p:nvSpPr>
        <p:spPr>
          <a:ln/>
        </p:spPr>
        <p:txBody>
          <a:bodyPr/>
          <a:lstStyle/>
          <a:p>
            <a:fld id="{8A3268F4-A82A-4191-9C0C-5170F09871A0}" type="slidenum">
              <a:rPr lang="hu-HU" altLang="zh-CN"/>
              <a:pPr/>
              <a:t>26</a:t>
            </a:fld>
            <a:endParaRPr lang="hu-HU" altLang="zh-CN"/>
          </a:p>
        </p:txBody>
      </p:sp>
      <p:sp>
        <p:nvSpPr>
          <p:cNvPr id="4098" name="Rectangle 2">
            <a:extLst>
              <a:ext uri="{FF2B5EF4-FFF2-40B4-BE49-F238E27FC236}">
                <a16:creationId xmlns:a16="http://schemas.microsoft.com/office/drawing/2014/main" id="{92DABF8B-033D-4F29-B059-46361A860C20}"/>
              </a:ext>
            </a:extLst>
          </p:cNvPr>
          <p:cNvSpPr>
            <a:spLocks noGrp="1" noChangeArrowheads="1"/>
          </p:cNvSpPr>
          <p:nvPr>
            <p:ph type="title"/>
          </p:nvPr>
        </p:nvSpPr>
        <p:spPr/>
        <p:txBody>
          <a:bodyPr/>
          <a:lstStyle/>
          <a:p>
            <a:pPr fontAlgn="auto">
              <a:spcAft>
                <a:spcPts val="0"/>
              </a:spcAft>
              <a:defRPr/>
            </a:pPr>
            <a:r>
              <a:rPr lang="hu-HU"/>
              <a:t>Sharding</a:t>
            </a:r>
          </a:p>
        </p:txBody>
      </p:sp>
      <p:sp>
        <p:nvSpPr>
          <p:cNvPr id="8195" name="Rectangle 4">
            <a:extLst>
              <a:ext uri="{FF2B5EF4-FFF2-40B4-BE49-F238E27FC236}">
                <a16:creationId xmlns:a16="http://schemas.microsoft.com/office/drawing/2014/main" id="{FCA2ECD2-D32D-408D-B0BA-153D51F28FAB}"/>
              </a:ext>
            </a:extLst>
          </p:cNvPr>
          <p:cNvSpPr>
            <a:spLocks noGrp="1" noChangeArrowheads="1"/>
          </p:cNvSpPr>
          <p:nvPr>
            <p:ph sz="half" idx="1"/>
          </p:nvPr>
        </p:nvSpPr>
        <p:spPr>
          <a:xfrm>
            <a:off x="457200" y="1536700"/>
            <a:ext cx="3657600" cy="4589463"/>
          </a:xfrm>
        </p:spPr>
        <p:txBody>
          <a:bodyPr/>
          <a:lstStyle/>
          <a:p>
            <a:r>
              <a:rPr lang="hu-HU" altLang="zh-CN" dirty="0"/>
              <a:t>Partition your data</a:t>
            </a:r>
          </a:p>
          <a:p>
            <a:r>
              <a:rPr lang="hu-HU" altLang="zh-CN" dirty="0"/>
              <a:t>Scale write throughput</a:t>
            </a:r>
          </a:p>
          <a:p>
            <a:r>
              <a:rPr lang="hu-HU" altLang="zh-CN" dirty="0"/>
              <a:t>Increase capacity</a:t>
            </a:r>
          </a:p>
          <a:p>
            <a:endParaRPr lang="hu-HU" altLang="zh-CN" sz="1000" dirty="0"/>
          </a:p>
          <a:p>
            <a:r>
              <a:rPr lang="hu-HU" altLang="zh-CN" dirty="0"/>
              <a:t>Auto-balancing</a:t>
            </a:r>
          </a:p>
          <a:p>
            <a:endParaRPr lang="hu-HU" altLang="zh-CN" dirty="0"/>
          </a:p>
        </p:txBody>
      </p:sp>
      <p:sp>
        <p:nvSpPr>
          <p:cNvPr id="8198" name="Rectangle 6">
            <a:extLst>
              <a:ext uri="{FF2B5EF4-FFF2-40B4-BE49-F238E27FC236}">
                <a16:creationId xmlns:a16="http://schemas.microsoft.com/office/drawing/2014/main" id="{6FA368BC-D751-47F9-A10F-E5C6CA4BAF55}"/>
              </a:ext>
            </a:extLst>
          </p:cNvPr>
          <p:cNvSpPr>
            <a:spLocks noChangeArrowheads="1"/>
          </p:cNvSpPr>
          <p:nvPr/>
        </p:nvSpPr>
        <p:spPr bwMode="auto">
          <a:xfrm>
            <a:off x="1331913" y="4724400"/>
            <a:ext cx="1728787" cy="287338"/>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Host1:10000</a:t>
            </a:r>
          </a:p>
        </p:txBody>
      </p:sp>
      <p:sp>
        <p:nvSpPr>
          <p:cNvPr id="8199" name="Rectangle 7">
            <a:extLst>
              <a:ext uri="{FF2B5EF4-FFF2-40B4-BE49-F238E27FC236}">
                <a16:creationId xmlns:a16="http://schemas.microsoft.com/office/drawing/2014/main" id="{808B3CF6-5011-415A-8CCA-9D925D63F3AB}"/>
              </a:ext>
            </a:extLst>
          </p:cNvPr>
          <p:cNvSpPr>
            <a:spLocks noChangeArrowheads="1"/>
          </p:cNvSpPr>
          <p:nvPr/>
        </p:nvSpPr>
        <p:spPr bwMode="auto">
          <a:xfrm>
            <a:off x="3275013" y="4724400"/>
            <a:ext cx="1728787" cy="287338"/>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Host2:10010</a:t>
            </a:r>
          </a:p>
        </p:txBody>
      </p:sp>
      <p:sp>
        <p:nvSpPr>
          <p:cNvPr id="8200" name="Rectangle 8">
            <a:extLst>
              <a:ext uri="{FF2B5EF4-FFF2-40B4-BE49-F238E27FC236}">
                <a16:creationId xmlns:a16="http://schemas.microsoft.com/office/drawing/2014/main" id="{23F1F65A-B29F-4F3E-90F8-79E81F6F5D30}"/>
              </a:ext>
            </a:extLst>
          </p:cNvPr>
          <p:cNvSpPr>
            <a:spLocks noChangeArrowheads="1"/>
          </p:cNvSpPr>
          <p:nvPr/>
        </p:nvSpPr>
        <p:spPr bwMode="auto">
          <a:xfrm>
            <a:off x="682625" y="5516563"/>
            <a:ext cx="1728788" cy="287337"/>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Host3:20000</a:t>
            </a:r>
          </a:p>
        </p:txBody>
      </p:sp>
      <p:sp>
        <p:nvSpPr>
          <p:cNvPr id="8201" name="Text Box 9">
            <a:extLst>
              <a:ext uri="{FF2B5EF4-FFF2-40B4-BE49-F238E27FC236}">
                <a16:creationId xmlns:a16="http://schemas.microsoft.com/office/drawing/2014/main" id="{9BD1D8FF-4C05-4544-B3BB-EFA1C368FA54}"/>
              </a:ext>
            </a:extLst>
          </p:cNvPr>
          <p:cNvSpPr txBox="1">
            <a:spLocks noChangeArrowheads="1"/>
          </p:cNvSpPr>
          <p:nvPr/>
        </p:nvSpPr>
        <p:spPr bwMode="auto">
          <a:xfrm>
            <a:off x="1692275" y="4364038"/>
            <a:ext cx="1079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zh-CN"/>
              <a:t>shard</a:t>
            </a:r>
            <a:r>
              <a:rPr lang="hu-HU" altLang="zh-CN" baseline="-25000"/>
              <a:t>1</a:t>
            </a:r>
          </a:p>
        </p:txBody>
      </p:sp>
      <p:sp>
        <p:nvSpPr>
          <p:cNvPr id="8202" name="Text Box 10">
            <a:extLst>
              <a:ext uri="{FF2B5EF4-FFF2-40B4-BE49-F238E27FC236}">
                <a16:creationId xmlns:a16="http://schemas.microsoft.com/office/drawing/2014/main" id="{207BFC3B-F53B-4DB7-A968-4D463C9F7897}"/>
              </a:ext>
            </a:extLst>
          </p:cNvPr>
          <p:cNvSpPr txBox="1">
            <a:spLocks noChangeArrowheads="1"/>
          </p:cNvSpPr>
          <p:nvPr/>
        </p:nvSpPr>
        <p:spPr bwMode="auto">
          <a:xfrm>
            <a:off x="3636963" y="4364038"/>
            <a:ext cx="1079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zh-CN"/>
              <a:t>shard</a:t>
            </a:r>
            <a:r>
              <a:rPr lang="hu-HU" altLang="zh-CN" baseline="-25000"/>
              <a:t>2</a:t>
            </a:r>
          </a:p>
        </p:txBody>
      </p:sp>
      <p:sp>
        <p:nvSpPr>
          <p:cNvPr id="8203" name="Rectangle 11">
            <a:extLst>
              <a:ext uri="{FF2B5EF4-FFF2-40B4-BE49-F238E27FC236}">
                <a16:creationId xmlns:a16="http://schemas.microsoft.com/office/drawing/2014/main" id="{5F51DA96-52EF-4707-81F6-FF18067FFA79}"/>
              </a:ext>
            </a:extLst>
          </p:cNvPr>
          <p:cNvSpPr>
            <a:spLocks noChangeArrowheads="1"/>
          </p:cNvSpPr>
          <p:nvPr/>
        </p:nvSpPr>
        <p:spPr bwMode="auto">
          <a:xfrm>
            <a:off x="2987675" y="6092825"/>
            <a:ext cx="1728788" cy="287338"/>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Host4:30000</a:t>
            </a:r>
          </a:p>
        </p:txBody>
      </p:sp>
      <p:sp>
        <p:nvSpPr>
          <p:cNvPr id="8204" name="Text Box 12">
            <a:extLst>
              <a:ext uri="{FF2B5EF4-FFF2-40B4-BE49-F238E27FC236}">
                <a16:creationId xmlns:a16="http://schemas.microsoft.com/office/drawing/2014/main" id="{CA6DF166-317E-4451-B2E4-9D74098D933D}"/>
              </a:ext>
            </a:extLst>
          </p:cNvPr>
          <p:cNvSpPr txBox="1">
            <a:spLocks noChangeArrowheads="1"/>
          </p:cNvSpPr>
          <p:nvPr/>
        </p:nvSpPr>
        <p:spPr bwMode="auto">
          <a:xfrm>
            <a:off x="1044575" y="5156200"/>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zh-CN"/>
              <a:t>configdb</a:t>
            </a:r>
          </a:p>
        </p:txBody>
      </p:sp>
      <p:sp>
        <p:nvSpPr>
          <p:cNvPr id="8205" name="Line 13">
            <a:extLst>
              <a:ext uri="{FF2B5EF4-FFF2-40B4-BE49-F238E27FC236}">
                <a16:creationId xmlns:a16="http://schemas.microsoft.com/office/drawing/2014/main" id="{3D03176D-455B-48D1-91BA-93884F2202AB}"/>
              </a:ext>
            </a:extLst>
          </p:cNvPr>
          <p:cNvSpPr>
            <a:spLocks noChangeShapeType="1"/>
          </p:cNvSpPr>
          <p:nvPr/>
        </p:nvSpPr>
        <p:spPr bwMode="auto">
          <a:xfrm flipV="1">
            <a:off x="2411413" y="5084763"/>
            <a:ext cx="144462" cy="360362"/>
          </a:xfrm>
          <a:prstGeom prst="line">
            <a:avLst/>
          </a:prstGeom>
          <a:noFill/>
          <a:ln w="25400">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6" name="Line 14">
            <a:extLst>
              <a:ext uri="{FF2B5EF4-FFF2-40B4-BE49-F238E27FC236}">
                <a16:creationId xmlns:a16="http://schemas.microsoft.com/office/drawing/2014/main" id="{D6D76969-BF85-4E81-9FFD-DC30D8F40744}"/>
              </a:ext>
            </a:extLst>
          </p:cNvPr>
          <p:cNvSpPr>
            <a:spLocks noChangeShapeType="1"/>
          </p:cNvSpPr>
          <p:nvPr/>
        </p:nvSpPr>
        <p:spPr bwMode="auto">
          <a:xfrm flipV="1">
            <a:off x="2482850" y="5156200"/>
            <a:ext cx="1009650" cy="431800"/>
          </a:xfrm>
          <a:prstGeom prst="line">
            <a:avLst/>
          </a:prstGeom>
          <a:noFill/>
          <a:ln w="25400">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7" name="Line 15">
            <a:extLst>
              <a:ext uri="{FF2B5EF4-FFF2-40B4-BE49-F238E27FC236}">
                <a16:creationId xmlns:a16="http://schemas.microsoft.com/office/drawing/2014/main" id="{ABFF1229-1250-4CB9-B41B-D554AA7D89AD}"/>
              </a:ext>
            </a:extLst>
          </p:cNvPr>
          <p:cNvSpPr>
            <a:spLocks noChangeShapeType="1"/>
          </p:cNvSpPr>
          <p:nvPr/>
        </p:nvSpPr>
        <p:spPr bwMode="auto">
          <a:xfrm>
            <a:off x="2339975" y="5876925"/>
            <a:ext cx="576263" cy="287338"/>
          </a:xfrm>
          <a:prstGeom prst="line">
            <a:avLst/>
          </a:prstGeom>
          <a:noFill/>
          <a:ln w="25400">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8" name="Line 16">
            <a:extLst>
              <a:ext uri="{FF2B5EF4-FFF2-40B4-BE49-F238E27FC236}">
                <a16:creationId xmlns:a16="http://schemas.microsoft.com/office/drawing/2014/main" id="{2605F770-CEF2-4EDC-B904-D61DB3E6722D}"/>
              </a:ext>
            </a:extLst>
          </p:cNvPr>
          <p:cNvSpPr>
            <a:spLocks noChangeShapeType="1"/>
          </p:cNvSpPr>
          <p:nvPr/>
        </p:nvSpPr>
        <p:spPr bwMode="auto">
          <a:xfrm flipV="1">
            <a:off x="4140200" y="5156200"/>
            <a:ext cx="0" cy="863600"/>
          </a:xfrm>
          <a:prstGeom prst="line">
            <a:avLst/>
          </a:prstGeom>
          <a:noFill/>
          <a:ln w="25400">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2" name="Line 20">
            <a:extLst>
              <a:ext uri="{FF2B5EF4-FFF2-40B4-BE49-F238E27FC236}">
                <a16:creationId xmlns:a16="http://schemas.microsoft.com/office/drawing/2014/main" id="{0F6379F4-8070-4346-8B87-F917952C6128}"/>
              </a:ext>
            </a:extLst>
          </p:cNvPr>
          <p:cNvSpPr>
            <a:spLocks noChangeShapeType="1"/>
          </p:cNvSpPr>
          <p:nvPr/>
        </p:nvSpPr>
        <p:spPr bwMode="auto">
          <a:xfrm flipH="1" flipV="1">
            <a:off x="2843213" y="5084763"/>
            <a:ext cx="792162" cy="935037"/>
          </a:xfrm>
          <a:prstGeom prst="line">
            <a:avLst/>
          </a:prstGeom>
          <a:noFill/>
          <a:ln w="25400">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3" name="AutoShape 21">
            <a:extLst>
              <a:ext uri="{FF2B5EF4-FFF2-40B4-BE49-F238E27FC236}">
                <a16:creationId xmlns:a16="http://schemas.microsoft.com/office/drawing/2014/main" id="{EE66B7FF-EB36-4EA7-96E4-271C3529850E}"/>
              </a:ext>
            </a:extLst>
          </p:cNvPr>
          <p:cNvSpPr>
            <a:spLocks noChangeArrowheads="1"/>
          </p:cNvSpPr>
          <p:nvPr/>
        </p:nvSpPr>
        <p:spPr bwMode="auto">
          <a:xfrm>
            <a:off x="6300788" y="5949950"/>
            <a:ext cx="1439862" cy="431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Client</a:t>
            </a:r>
          </a:p>
        </p:txBody>
      </p:sp>
      <p:sp>
        <p:nvSpPr>
          <p:cNvPr id="8214" name="AutoShape 22">
            <a:extLst>
              <a:ext uri="{FF2B5EF4-FFF2-40B4-BE49-F238E27FC236}">
                <a16:creationId xmlns:a16="http://schemas.microsoft.com/office/drawing/2014/main" id="{66BD0317-2ECE-47DA-BA44-FBADCEEB15A1}"/>
              </a:ext>
            </a:extLst>
          </p:cNvPr>
          <p:cNvSpPr>
            <a:spLocks noChangeArrowheads="1"/>
          </p:cNvSpPr>
          <p:nvPr/>
        </p:nvSpPr>
        <p:spPr bwMode="auto">
          <a:xfrm rot="5400000">
            <a:off x="5292726" y="5876925"/>
            <a:ext cx="360362" cy="649287"/>
          </a:xfrm>
          <a:prstGeom prst="upDownArrow">
            <a:avLst>
              <a:gd name="adj1" fmla="val 50000"/>
              <a:gd name="adj2" fmla="val 36035"/>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223" name="Picture 31" descr="scaled">
            <a:extLst>
              <a:ext uri="{FF2B5EF4-FFF2-40B4-BE49-F238E27FC236}">
                <a16:creationId xmlns:a16="http://schemas.microsoft.com/office/drawing/2014/main" id="{CB0F0688-3DD8-484F-9466-ACF551031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412875"/>
            <a:ext cx="3400425" cy="2457450"/>
          </a:xfrm>
          <a:prstGeom prst="rect">
            <a:avLst/>
          </a:prstGeom>
          <a:noFill/>
          <a:extLst>
            <a:ext uri="{909E8E84-426E-40DD-AFC4-6F175D3DCCD1}">
              <a14:hiddenFill xmlns:a14="http://schemas.microsoft.com/office/drawing/2010/main">
                <a:solidFill>
                  <a:srgbClr val="FFFFFF"/>
                </a:solidFill>
              </a14:hiddenFill>
            </a:ext>
          </a:extLst>
        </p:spPr>
      </p:pic>
      <p:grpSp>
        <p:nvGrpSpPr>
          <p:cNvPr id="8228" name="Group 36">
            <a:extLst>
              <a:ext uri="{FF2B5EF4-FFF2-40B4-BE49-F238E27FC236}">
                <a16:creationId xmlns:a16="http://schemas.microsoft.com/office/drawing/2014/main" id="{2B2AB936-BBC0-4486-81E9-92FDDB9D105E}"/>
              </a:ext>
            </a:extLst>
          </p:cNvPr>
          <p:cNvGrpSpPr>
            <a:grpSpLocks/>
          </p:cNvGrpSpPr>
          <p:nvPr/>
        </p:nvGrpSpPr>
        <p:grpSpPr bwMode="auto">
          <a:xfrm>
            <a:off x="4859338" y="1628775"/>
            <a:ext cx="3384550" cy="2232025"/>
            <a:chOff x="3061" y="1026"/>
            <a:chExt cx="2132" cy="1406"/>
          </a:xfrm>
        </p:grpSpPr>
        <p:sp>
          <p:nvSpPr>
            <p:cNvPr id="8224" name="Rectangle 32">
              <a:extLst>
                <a:ext uri="{FF2B5EF4-FFF2-40B4-BE49-F238E27FC236}">
                  <a16:creationId xmlns:a16="http://schemas.microsoft.com/office/drawing/2014/main" id="{5B69A5FB-8A53-4887-8445-BED4E7842686}"/>
                </a:ext>
              </a:extLst>
            </p:cNvPr>
            <p:cNvSpPr>
              <a:spLocks noChangeArrowheads="1"/>
            </p:cNvSpPr>
            <p:nvPr/>
          </p:nvSpPr>
          <p:spPr bwMode="auto">
            <a:xfrm>
              <a:off x="3061" y="1026"/>
              <a:ext cx="2132" cy="38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33">
              <a:extLst>
                <a:ext uri="{FF2B5EF4-FFF2-40B4-BE49-F238E27FC236}">
                  <a16:creationId xmlns:a16="http://schemas.microsoft.com/office/drawing/2014/main" id="{20F37E46-18E6-41E4-8F2B-335F89736FEC}"/>
                </a:ext>
              </a:extLst>
            </p:cNvPr>
            <p:cNvSpPr>
              <a:spLocks noChangeArrowheads="1"/>
            </p:cNvSpPr>
            <p:nvPr/>
          </p:nvSpPr>
          <p:spPr bwMode="auto">
            <a:xfrm>
              <a:off x="3061" y="1661"/>
              <a:ext cx="2132" cy="38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34">
              <a:extLst>
                <a:ext uri="{FF2B5EF4-FFF2-40B4-BE49-F238E27FC236}">
                  <a16:creationId xmlns:a16="http://schemas.microsoft.com/office/drawing/2014/main" id="{526AC2B7-3238-48D6-89A8-7FC9CB282693}"/>
                </a:ext>
              </a:extLst>
            </p:cNvPr>
            <p:cNvSpPr>
              <a:spLocks noChangeArrowheads="1"/>
            </p:cNvSpPr>
            <p:nvPr/>
          </p:nvSpPr>
          <p:spPr bwMode="auto">
            <a:xfrm>
              <a:off x="3061" y="1415"/>
              <a:ext cx="2132" cy="24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35">
              <a:extLst>
                <a:ext uri="{FF2B5EF4-FFF2-40B4-BE49-F238E27FC236}">
                  <a16:creationId xmlns:a16="http://schemas.microsoft.com/office/drawing/2014/main" id="{16CE4399-38B5-4524-8C75-384EBBFEEAD4}"/>
                </a:ext>
              </a:extLst>
            </p:cNvPr>
            <p:cNvSpPr>
              <a:spLocks noChangeArrowheads="1"/>
            </p:cNvSpPr>
            <p:nvPr/>
          </p:nvSpPr>
          <p:spPr bwMode="auto">
            <a:xfrm>
              <a:off x="3061" y="2045"/>
              <a:ext cx="2132" cy="3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a:extLst>
              <a:ext uri="{FF2B5EF4-FFF2-40B4-BE49-F238E27FC236}">
                <a16:creationId xmlns:a16="http://schemas.microsoft.com/office/drawing/2014/main" id="{F5A53D68-813B-4E72-80A4-DA14353FEF2B}"/>
              </a:ext>
            </a:extLst>
          </p:cNvPr>
          <p:cNvSpPr>
            <a:spLocks noGrp="1"/>
          </p:cNvSpPr>
          <p:nvPr>
            <p:ph type="sldNum" sz="quarter" idx="10"/>
          </p:nvPr>
        </p:nvSpPr>
        <p:spPr>
          <a:ln/>
        </p:spPr>
        <p:txBody>
          <a:bodyPr/>
          <a:lstStyle/>
          <a:p>
            <a:fld id="{854AA9D0-9B84-488D-B3B7-669D7FD43E0A}" type="slidenum">
              <a:rPr lang="hu-HU" altLang="zh-CN"/>
              <a:pPr/>
              <a:t>27</a:t>
            </a:fld>
            <a:endParaRPr lang="hu-HU" altLang="zh-CN"/>
          </a:p>
        </p:txBody>
      </p:sp>
      <p:sp>
        <p:nvSpPr>
          <p:cNvPr id="9241" name="Rectangle 25">
            <a:extLst>
              <a:ext uri="{FF2B5EF4-FFF2-40B4-BE49-F238E27FC236}">
                <a16:creationId xmlns:a16="http://schemas.microsoft.com/office/drawing/2014/main" id="{CB2F8D03-91C8-46CA-BB5A-118D84A09FDC}"/>
              </a:ext>
            </a:extLst>
          </p:cNvPr>
          <p:cNvSpPr>
            <a:spLocks noChangeArrowheads="1"/>
          </p:cNvSpPr>
          <p:nvPr/>
        </p:nvSpPr>
        <p:spPr bwMode="auto">
          <a:xfrm>
            <a:off x="971550" y="4797425"/>
            <a:ext cx="1728788" cy="28733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endParaRPr>
          </a:p>
        </p:txBody>
      </p:sp>
      <p:sp>
        <p:nvSpPr>
          <p:cNvPr id="5" name="Cím 4">
            <a:extLst>
              <a:ext uri="{FF2B5EF4-FFF2-40B4-BE49-F238E27FC236}">
                <a16:creationId xmlns:a16="http://schemas.microsoft.com/office/drawing/2014/main" id="{1F9A2786-88A0-46D6-B4FE-5AC5616069CA}"/>
              </a:ext>
            </a:extLst>
          </p:cNvPr>
          <p:cNvSpPr>
            <a:spLocks noGrp="1"/>
          </p:cNvSpPr>
          <p:nvPr>
            <p:ph type="title"/>
          </p:nvPr>
        </p:nvSpPr>
        <p:spPr bwMode="auto"/>
        <p:txBody>
          <a:bodyPr wrap="square" numCol="1" anchorCtr="0" compatLnSpc="1">
            <a:prstTxWarp prst="textNoShape">
              <a:avLst/>
            </a:prstTxWarp>
          </a:bodyPr>
          <a:lstStyle/>
          <a:p>
            <a:r>
              <a:rPr lang="hu-HU" altLang="zh-CN">
                <a:latin typeface="Arial" panose="020B0604020202020204" pitchFamily="34" charset="0"/>
              </a:rPr>
              <a:t>Mixed</a:t>
            </a:r>
          </a:p>
        </p:txBody>
      </p:sp>
      <p:sp>
        <p:nvSpPr>
          <p:cNvPr id="9222" name="Rectangle 6">
            <a:extLst>
              <a:ext uri="{FF2B5EF4-FFF2-40B4-BE49-F238E27FC236}">
                <a16:creationId xmlns:a16="http://schemas.microsoft.com/office/drawing/2014/main" id="{177580D3-AD9D-4506-A983-55A5B678AA08}"/>
              </a:ext>
            </a:extLst>
          </p:cNvPr>
          <p:cNvSpPr>
            <a:spLocks noChangeArrowheads="1"/>
          </p:cNvSpPr>
          <p:nvPr/>
        </p:nvSpPr>
        <p:spPr bwMode="auto">
          <a:xfrm>
            <a:off x="6084888" y="2852738"/>
            <a:ext cx="1728787" cy="287337"/>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Host4:10010</a:t>
            </a:r>
          </a:p>
        </p:txBody>
      </p:sp>
      <p:sp>
        <p:nvSpPr>
          <p:cNvPr id="9223" name="Rectangle 7">
            <a:extLst>
              <a:ext uri="{FF2B5EF4-FFF2-40B4-BE49-F238E27FC236}">
                <a16:creationId xmlns:a16="http://schemas.microsoft.com/office/drawing/2014/main" id="{8163DABD-6F1E-4904-ABC2-E931C237B796}"/>
              </a:ext>
            </a:extLst>
          </p:cNvPr>
          <p:cNvSpPr>
            <a:spLocks noChangeArrowheads="1"/>
          </p:cNvSpPr>
          <p:nvPr/>
        </p:nvSpPr>
        <p:spPr bwMode="auto">
          <a:xfrm>
            <a:off x="1042988" y="4725988"/>
            <a:ext cx="1728787" cy="287337"/>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Host5:20000</a:t>
            </a:r>
          </a:p>
        </p:txBody>
      </p:sp>
      <p:sp>
        <p:nvSpPr>
          <p:cNvPr id="9224" name="Text Box 8">
            <a:extLst>
              <a:ext uri="{FF2B5EF4-FFF2-40B4-BE49-F238E27FC236}">
                <a16:creationId xmlns:a16="http://schemas.microsoft.com/office/drawing/2014/main" id="{ED94AE6A-43B1-4DCE-AE20-983F11978312}"/>
              </a:ext>
            </a:extLst>
          </p:cNvPr>
          <p:cNvSpPr txBox="1">
            <a:spLocks noChangeArrowheads="1"/>
          </p:cNvSpPr>
          <p:nvPr/>
        </p:nvSpPr>
        <p:spPr bwMode="auto">
          <a:xfrm>
            <a:off x="1619250" y="184467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zh-CN"/>
              <a:t>shard</a:t>
            </a:r>
            <a:r>
              <a:rPr lang="hu-HU" altLang="zh-CN" baseline="-25000"/>
              <a:t>1</a:t>
            </a:r>
          </a:p>
        </p:txBody>
      </p:sp>
      <p:sp>
        <p:nvSpPr>
          <p:cNvPr id="9225" name="Text Box 9">
            <a:extLst>
              <a:ext uri="{FF2B5EF4-FFF2-40B4-BE49-F238E27FC236}">
                <a16:creationId xmlns:a16="http://schemas.microsoft.com/office/drawing/2014/main" id="{CC623468-F913-44ED-8C71-B1D712A30EDA}"/>
              </a:ext>
            </a:extLst>
          </p:cNvPr>
          <p:cNvSpPr txBox="1">
            <a:spLocks noChangeArrowheads="1"/>
          </p:cNvSpPr>
          <p:nvPr/>
        </p:nvSpPr>
        <p:spPr bwMode="auto">
          <a:xfrm>
            <a:off x="6443663" y="2486025"/>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zh-CN"/>
              <a:t>shard</a:t>
            </a:r>
            <a:r>
              <a:rPr lang="hu-HU" altLang="zh-CN" baseline="-25000"/>
              <a:t>n</a:t>
            </a:r>
          </a:p>
        </p:txBody>
      </p:sp>
      <p:sp>
        <p:nvSpPr>
          <p:cNvPr id="9226" name="Rectangle 10">
            <a:extLst>
              <a:ext uri="{FF2B5EF4-FFF2-40B4-BE49-F238E27FC236}">
                <a16:creationId xmlns:a16="http://schemas.microsoft.com/office/drawing/2014/main" id="{07A18301-161E-46E6-BFC7-95DE258061EF}"/>
              </a:ext>
            </a:extLst>
          </p:cNvPr>
          <p:cNvSpPr>
            <a:spLocks noChangeArrowheads="1"/>
          </p:cNvSpPr>
          <p:nvPr/>
        </p:nvSpPr>
        <p:spPr bwMode="auto">
          <a:xfrm>
            <a:off x="3348038" y="5300663"/>
            <a:ext cx="1728787" cy="287337"/>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Host6:30000</a:t>
            </a:r>
          </a:p>
        </p:txBody>
      </p:sp>
      <p:sp>
        <p:nvSpPr>
          <p:cNvPr id="9227" name="Text Box 11">
            <a:extLst>
              <a:ext uri="{FF2B5EF4-FFF2-40B4-BE49-F238E27FC236}">
                <a16:creationId xmlns:a16="http://schemas.microsoft.com/office/drawing/2014/main" id="{1B72803A-AEBF-4931-9800-84EC4402F389}"/>
              </a:ext>
            </a:extLst>
          </p:cNvPr>
          <p:cNvSpPr txBox="1">
            <a:spLocks noChangeArrowheads="1"/>
          </p:cNvSpPr>
          <p:nvPr/>
        </p:nvSpPr>
        <p:spPr bwMode="auto">
          <a:xfrm>
            <a:off x="1404938" y="4364038"/>
            <a:ext cx="1079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zh-CN"/>
              <a:t>configdb</a:t>
            </a:r>
          </a:p>
        </p:txBody>
      </p:sp>
      <p:sp>
        <p:nvSpPr>
          <p:cNvPr id="9228" name="Line 12">
            <a:extLst>
              <a:ext uri="{FF2B5EF4-FFF2-40B4-BE49-F238E27FC236}">
                <a16:creationId xmlns:a16="http://schemas.microsoft.com/office/drawing/2014/main" id="{949E5136-1319-4B9A-AD35-1DA3EB90C301}"/>
              </a:ext>
            </a:extLst>
          </p:cNvPr>
          <p:cNvSpPr>
            <a:spLocks noChangeShapeType="1"/>
          </p:cNvSpPr>
          <p:nvPr/>
        </p:nvSpPr>
        <p:spPr bwMode="auto">
          <a:xfrm flipV="1">
            <a:off x="2771775" y="4292600"/>
            <a:ext cx="144463" cy="360363"/>
          </a:xfrm>
          <a:prstGeom prst="line">
            <a:avLst/>
          </a:prstGeom>
          <a:noFill/>
          <a:ln w="25400">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0" name="Line 14">
            <a:extLst>
              <a:ext uri="{FF2B5EF4-FFF2-40B4-BE49-F238E27FC236}">
                <a16:creationId xmlns:a16="http://schemas.microsoft.com/office/drawing/2014/main" id="{E0915551-4A14-4662-BADC-D61D8D4265B7}"/>
              </a:ext>
            </a:extLst>
          </p:cNvPr>
          <p:cNvSpPr>
            <a:spLocks noChangeShapeType="1"/>
          </p:cNvSpPr>
          <p:nvPr/>
        </p:nvSpPr>
        <p:spPr bwMode="auto">
          <a:xfrm>
            <a:off x="2771775" y="5084763"/>
            <a:ext cx="504825" cy="287337"/>
          </a:xfrm>
          <a:prstGeom prst="line">
            <a:avLst/>
          </a:prstGeom>
          <a:noFill/>
          <a:ln w="25400">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1" name="Line 15">
            <a:extLst>
              <a:ext uri="{FF2B5EF4-FFF2-40B4-BE49-F238E27FC236}">
                <a16:creationId xmlns:a16="http://schemas.microsoft.com/office/drawing/2014/main" id="{4D679E19-6D48-45EA-8834-96924E096593}"/>
              </a:ext>
            </a:extLst>
          </p:cNvPr>
          <p:cNvSpPr>
            <a:spLocks noChangeShapeType="1"/>
          </p:cNvSpPr>
          <p:nvPr/>
        </p:nvSpPr>
        <p:spPr bwMode="auto">
          <a:xfrm flipV="1">
            <a:off x="4500563" y="3213100"/>
            <a:ext cx="2376487" cy="2014538"/>
          </a:xfrm>
          <a:prstGeom prst="line">
            <a:avLst/>
          </a:prstGeom>
          <a:noFill/>
          <a:ln w="25400">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2" name="Line 16">
            <a:extLst>
              <a:ext uri="{FF2B5EF4-FFF2-40B4-BE49-F238E27FC236}">
                <a16:creationId xmlns:a16="http://schemas.microsoft.com/office/drawing/2014/main" id="{1205C101-808C-431F-B3C1-B8FC74FFF039}"/>
              </a:ext>
            </a:extLst>
          </p:cNvPr>
          <p:cNvSpPr>
            <a:spLocks noChangeShapeType="1"/>
          </p:cNvSpPr>
          <p:nvPr/>
        </p:nvSpPr>
        <p:spPr bwMode="auto">
          <a:xfrm flipH="1" flipV="1">
            <a:off x="3203575" y="4292600"/>
            <a:ext cx="792163" cy="935038"/>
          </a:xfrm>
          <a:prstGeom prst="line">
            <a:avLst/>
          </a:prstGeom>
          <a:noFill/>
          <a:ln w="25400">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3" name="AutoShape 17">
            <a:extLst>
              <a:ext uri="{FF2B5EF4-FFF2-40B4-BE49-F238E27FC236}">
                <a16:creationId xmlns:a16="http://schemas.microsoft.com/office/drawing/2014/main" id="{8F143BA2-FC42-485E-A851-85AAA79AF735}"/>
              </a:ext>
            </a:extLst>
          </p:cNvPr>
          <p:cNvSpPr>
            <a:spLocks noChangeArrowheads="1"/>
          </p:cNvSpPr>
          <p:nvPr/>
        </p:nvSpPr>
        <p:spPr bwMode="auto">
          <a:xfrm>
            <a:off x="6661150" y="5157788"/>
            <a:ext cx="1439863" cy="431800"/>
          </a:xfrm>
          <a:prstGeom prst="roundRect">
            <a:avLst>
              <a:gd name="adj" fmla="val 16667"/>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Client</a:t>
            </a:r>
          </a:p>
        </p:txBody>
      </p:sp>
      <p:sp>
        <p:nvSpPr>
          <p:cNvPr id="9234" name="AutoShape 18">
            <a:extLst>
              <a:ext uri="{FF2B5EF4-FFF2-40B4-BE49-F238E27FC236}">
                <a16:creationId xmlns:a16="http://schemas.microsoft.com/office/drawing/2014/main" id="{39E54275-B183-4964-84FC-130CDA6082FC}"/>
              </a:ext>
            </a:extLst>
          </p:cNvPr>
          <p:cNvSpPr>
            <a:spLocks noChangeArrowheads="1"/>
          </p:cNvSpPr>
          <p:nvPr/>
        </p:nvSpPr>
        <p:spPr bwMode="auto">
          <a:xfrm rot="5400000">
            <a:off x="5653087" y="5084763"/>
            <a:ext cx="360363" cy="649288"/>
          </a:xfrm>
          <a:prstGeom prst="upDownArrow">
            <a:avLst>
              <a:gd name="adj1" fmla="val 50000"/>
              <a:gd name="adj2" fmla="val 36035"/>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5" name="Rectangle 19">
            <a:extLst>
              <a:ext uri="{FF2B5EF4-FFF2-40B4-BE49-F238E27FC236}">
                <a16:creationId xmlns:a16="http://schemas.microsoft.com/office/drawing/2014/main" id="{815B0479-A216-436B-A21E-5DB453392885}"/>
              </a:ext>
            </a:extLst>
          </p:cNvPr>
          <p:cNvSpPr>
            <a:spLocks noChangeArrowheads="1"/>
          </p:cNvSpPr>
          <p:nvPr/>
        </p:nvSpPr>
        <p:spPr bwMode="auto">
          <a:xfrm>
            <a:off x="1116013" y="2205038"/>
            <a:ext cx="2232025" cy="201612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6" name="Rectangle 20">
            <a:extLst>
              <a:ext uri="{FF2B5EF4-FFF2-40B4-BE49-F238E27FC236}">
                <a16:creationId xmlns:a16="http://schemas.microsoft.com/office/drawing/2014/main" id="{1C10DF08-8A14-4AC3-B288-7457FBCD6A9A}"/>
              </a:ext>
            </a:extLst>
          </p:cNvPr>
          <p:cNvSpPr>
            <a:spLocks noChangeArrowheads="1"/>
          </p:cNvSpPr>
          <p:nvPr/>
        </p:nvSpPr>
        <p:spPr bwMode="auto">
          <a:xfrm>
            <a:off x="1331913" y="2349500"/>
            <a:ext cx="1728787" cy="287338"/>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u="sng">
                <a:solidFill>
                  <a:schemeClr val="bg1"/>
                </a:solidFill>
              </a:rPr>
              <a:t>Host1:10000</a:t>
            </a:r>
          </a:p>
        </p:txBody>
      </p:sp>
      <p:sp>
        <p:nvSpPr>
          <p:cNvPr id="9237" name="Rectangle 21">
            <a:extLst>
              <a:ext uri="{FF2B5EF4-FFF2-40B4-BE49-F238E27FC236}">
                <a16:creationId xmlns:a16="http://schemas.microsoft.com/office/drawing/2014/main" id="{00DA3F31-1506-4025-844C-AADB4C6B96F7}"/>
              </a:ext>
            </a:extLst>
          </p:cNvPr>
          <p:cNvSpPr>
            <a:spLocks noChangeArrowheads="1"/>
          </p:cNvSpPr>
          <p:nvPr/>
        </p:nvSpPr>
        <p:spPr bwMode="auto">
          <a:xfrm>
            <a:off x="1331913" y="2925763"/>
            <a:ext cx="1728787" cy="287337"/>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Host2:10001</a:t>
            </a:r>
          </a:p>
        </p:txBody>
      </p:sp>
      <p:sp>
        <p:nvSpPr>
          <p:cNvPr id="9238" name="Rectangle 22">
            <a:extLst>
              <a:ext uri="{FF2B5EF4-FFF2-40B4-BE49-F238E27FC236}">
                <a16:creationId xmlns:a16="http://schemas.microsoft.com/office/drawing/2014/main" id="{3012DB96-AC5D-4F39-9B15-8CE27C96AC29}"/>
              </a:ext>
            </a:extLst>
          </p:cNvPr>
          <p:cNvSpPr>
            <a:spLocks noChangeArrowheads="1"/>
          </p:cNvSpPr>
          <p:nvPr/>
        </p:nvSpPr>
        <p:spPr bwMode="auto">
          <a:xfrm>
            <a:off x="1331913" y="3502025"/>
            <a:ext cx="1728787" cy="287338"/>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Host3:10002</a:t>
            </a:r>
          </a:p>
        </p:txBody>
      </p:sp>
      <p:sp>
        <p:nvSpPr>
          <p:cNvPr id="9239" name="Text Box 23">
            <a:extLst>
              <a:ext uri="{FF2B5EF4-FFF2-40B4-BE49-F238E27FC236}">
                <a16:creationId xmlns:a16="http://schemas.microsoft.com/office/drawing/2014/main" id="{8D52AEE9-4BEA-46DB-9AF9-BC8F18377755}"/>
              </a:ext>
            </a:extLst>
          </p:cNvPr>
          <p:cNvSpPr txBox="1">
            <a:spLocks noChangeArrowheads="1"/>
          </p:cNvSpPr>
          <p:nvPr/>
        </p:nvSpPr>
        <p:spPr bwMode="auto">
          <a:xfrm>
            <a:off x="2413000" y="3862388"/>
            <a:ext cx="1079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hu-HU" altLang="zh-CN"/>
              <a:t>replica</a:t>
            </a:r>
            <a:r>
              <a:rPr lang="hu-HU" altLang="zh-CN" baseline="-25000"/>
              <a:t>1</a:t>
            </a:r>
          </a:p>
        </p:txBody>
      </p:sp>
      <p:sp>
        <p:nvSpPr>
          <p:cNvPr id="9240" name="Rectangle 24">
            <a:extLst>
              <a:ext uri="{FF2B5EF4-FFF2-40B4-BE49-F238E27FC236}">
                <a16:creationId xmlns:a16="http://schemas.microsoft.com/office/drawing/2014/main" id="{695E9B4E-D93C-462D-BABD-F2C25DAD880F}"/>
              </a:ext>
            </a:extLst>
          </p:cNvPr>
          <p:cNvSpPr>
            <a:spLocks noChangeArrowheads="1"/>
          </p:cNvSpPr>
          <p:nvPr/>
        </p:nvSpPr>
        <p:spPr bwMode="auto">
          <a:xfrm>
            <a:off x="3348038" y="5734050"/>
            <a:ext cx="1728787" cy="287338"/>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hu-HU" altLang="zh-CN">
                <a:solidFill>
                  <a:schemeClr val="bg1"/>
                </a:solidFill>
              </a:rPr>
              <a:t>Host7:30000</a:t>
            </a:r>
          </a:p>
        </p:txBody>
      </p:sp>
      <p:sp>
        <p:nvSpPr>
          <p:cNvPr id="9243" name="Text Box 27">
            <a:extLst>
              <a:ext uri="{FF2B5EF4-FFF2-40B4-BE49-F238E27FC236}">
                <a16:creationId xmlns:a16="http://schemas.microsoft.com/office/drawing/2014/main" id="{0915DCB5-77D2-445F-A5E3-6CFE3A062C2E}"/>
              </a:ext>
            </a:extLst>
          </p:cNvPr>
          <p:cNvSpPr txBox="1">
            <a:spLocks noChangeArrowheads="1"/>
          </p:cNvSpPr>
          <p:nvPr/>
        </p:nvSpPr>
        <p:spPr bwMode="auto">
          <a:xfrm>
            <a:off x="4211638" y="2205038"/>
            <a:ext cx="1079500"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hu-HU" altLang="zh-CN" sz="6200">
                <a:solidFill>
                  <a:schemeClr val="tx2"/>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2D4D8B1-D1EA-4326-A5CD-6F76101F9D7F}"/>
              </a:ext>
            </a:extLst>
          </p:cNvPr>
          <p:cNvSpPr>
            <a:spLocks noGrp="1"/>
          </p:cNvSpPr>
          <p:nvPr>
            <p:ph type="sldNum" sz="quarter" idx="10"/>
          </p:nvPr>
        </p:nvSpPr>
        <p:spPr>
          <a:ln/>
        </p:spPr>
        <p:txBody>
          <a:bodyPr/>
          <a:lstStyle/>
          <a:p>
            <a:fld id="{1407ED6C-29C9-4E04-9577-30C28634590B}" type="slidenum">
              <a:rPr lang="hu-HU" altLang="zh-CN"/>
              <a:pPr/>
              <a:t>28</a:t>
            </a:fld>
            <a:endParaRPr lang="hu-HU" altLang="zh-CN"/>
          </a:p>
        </p:txBody>
      </p:sp>
      <p:sp>
        <p:nvSpPr>
          <p:cNvPr id="22530" name="Rectangle 2">
            <a:extLst>
              <a:ext uri="{FF2B5EF4-FFF2-40B4-BE49-F238E27FC236}">
                <a16:creationId xmlns:a16="http://schemas.microsoft.com/office/drawing/2014/main" id="{7EB216E4-40C8-48F3-8F15-0E8174A85AAA}"/>
              </a:ext>
            </a:extLst>
          </p:cNvPr>
          <p:cNvSpPr>
            <a:spLocks noChangeArrowheads="1"/>
          </p:cNvSpPr>
          <p:nvPr>
            <p:ph type="title"/>
          </p:nvPr>
        </p:nvSpPr>
        <p:spPr bwMode="auto">
          <a:xfrm>
            <a:off x="1031680" y="661305"/>
            <a:ext cx="6683765" cy="12808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hu-HU" altLang="zh-CN" dirty="0"/>
              <a:t>Map/Reduce</a:t>
            </a:r>
          </a:p>
        </p:txBody>
      </p:sp>
      <p:sp>
        <p:nvSpPr>
          <p:cNvPr id="22532" name="Text Box 4">
            <a:extLst>
              <a:ext uri="{FF2B5EF4-FFF2-40B4-BE49-F238E27FC236}">
                <a16:creationId xmlns:a16="http://schemas.microsoft.com/office/drawing/2014/main" id="{CFAB536C-1714-4C7E-9BBE-A9E985735447}"/>
              </a:ext>
            </a:extLst>
          </p:cNvPr>
          <p:cNvSpPr txBox="1">
            <a:spLocks noChangeArrowheads="1"/>
          </p:cNvSpPr>
          <p:nvPr/>
        </p:nvSpPr>
        <p:spPr bwMode="auto">
          <a:xfrm>
            <a:off x="755650" y="1301750"/>
            <a:ext cx="5761038"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hu-HU" altLang="zh-CN" sz="2000">
                <a:latin typeface="Calibri" panose="020F0502020204030204" pitchFamily="34" charset="0"/>
              </a:rPr>
              <a:t>db.collection.mapReduce( </a:t>
            </a:r>
          </a:p>
          <a:p>
            <a:pPr lvl="1"/>
            <a:r>
              <a:rPr lang="hu-HU" altLang="zh-CN" sz="2000">
                <a:latin typeface="Calibri" panose="020F0502020204030204" pitchFamily="34" charset="0"/>
              </a:rPr>
              <a:t>	&lt;mapfunction&gt;, </a:t>
            </a:r>
          </a:p>
          <a:p>
            <a:pPr lvl="1"/>
            <a:r>
              <a:rPr lang="hu-HU" altLang="zh-CN" sz="2000">
                <a:latin typeface="Calibri" panose="020F0502020204030204" pitchFamily="34" charset="0"/>
              </a:rPr>
              <a:t>	&lt;reducefunction&gt;, </a:t>
            </a:r>
          </a:p>
          <a:p>
            <a:pPr lvl="1"/>
            <a:r>
              <a:rPr lang="hu-HU" altLang="zh-CN" sz="2000">
                <a:latin typeface="Calibri" panose="020F0502020204030204" pitchFamily="34" charset="0"/>
              </a:rPr>
              <a:t>	{ </a:t>
            </a:r>
          </a:p>
          <a:p>
            <a:pPr lvl="1"/>
            <a:r>
              <a:rPr lang="hu-HU" altLang="zh-CN" sz="2000">
                <a:latin typeface="Calibri" panose="020F0502020204030204" pitchFamily="34" charset="0"/>
              </a:rPr>
              <a:t>		out: &lt;collection&gt;, </a:t>
            </a:r>
          </a:p>
          <a:p>
            <a:pPr lvl="1"/>
            <a:r>
              <a:rPr lang="hu-HU" altLang="zh-CN" sz="2000">
                <a:latin typeface="Calibri" panose="020F0502020204030204" pitchFamily="34" charset="0"/>
              </a:rPr>
              <a:t>		query: &lt;&gt;, </a:t>
            </a:r>
          </a:p>
          <a:p>
            <a:pPr lvl="1"/>
            <a:r>
              <a:rPr lang="hu-HU" altLang="zh-CN" sz="2000">
                <a:latin typeface="Calibri" panose="020F0502020204030204" pitchFamily="34" charset="0"/>
              </a:rPr>
              <a:t>		sort: &lt;&gt;, </a:t>
            </a:r>
          </a:p>
          <a:p>
            <a:pPr lvl="1"/>
            <a:r>
              <a:rPr lang="hu-HU" altLang="zh-CN" sz="2000">
                <a:latin typeface="Calibri" panose="020F0502020204030204" pitchFamily="34" charset="0"/>
              </a:rPr>
              <a:t>		limit: &lt;number&gt;, </a:t>
            </a:r>
          </a:p>
          <a:p>
            <a:pPr lvl="1"/>
            <a:r>
              <a:rPr lang="hu-HU" altLang="zh-CN" sz="2000">
                <a:latin typeface="Calibri" panose="020F0502020204030204" pitchFamily="34" charset="0"/>
              </a:rPr>
              <a:t>		finalize: &lt;function&gt;, </a:t>
            </a:r>
          </a:p>
          <a:p>
            <a:pPr lvl="1"/>
            <a:r>
              <a:rPr lang="hu-HU" altLang="zh-CN" sz="2000">
                <a:latin typeface="Calibri" panose="020F0502020204030204" pitchFamily="34" charset="0"/>
              </a:rPr>
              <a:t>		scope: &lt;&gt;, </a:t>
            </a:r>
          </a:p>
          <a:p>
            <a:pPr lvl="1"/>
            <a:r>
              <a:rPr lang="hu-HU" altLang="zh-CN" sz="2000">
                <a:latin typeface="Calibri" panose="020F0502020204030204" pitchFamily="34" charset="0"/>
              </a:rPr>
              <a:t>		jsMode: &lt;boolean&gt;, </a:t>
            </a:r>
          </a:p>
          <a:p>
            <a:pPr lvl="1"/>
            <a:r>
              <a:rPr lang="hu-HU" altLang="zh-CN" sz="2000">
                <a:latin typeface="Calibri" panose="020F0502020204030204" pitchFamily="34" charset="0"/>
              </a:rPr>
              <a:t>		verbose: &lt;boolean&gt; </a:t>
            </a:r>
          </a:p>
          <a:p>
            <a:pPr lvl="1"/>
            <a:r>
              <a:rPr lang="hu-HU" altLang="zh-CN" sz="2000">
                <a:latin typeface="Calibri" panose="020F0502020204030204" pitchFamily="34" charset="0"/>
              </a:rPr>
              <a:t>	}</a:t>
            </a:r>
          </a:p>
          <a:p>
            <a:pPr lvl="1"/>
            <a:r>
              <a:rPr lang="hu-HU" altLang="zh-CN" sz="2000">
                <a:latin typeface="Calibri" panose="020F0502020204030204" pitchFamily="34" charset="0"/>
              </a:rPr>
              <a:t> )</a:t>
            </a:r>
          </a:p>
        </p:txBody>
      </p:sp>
      <p:sp>
        <p:nvSpPr>
          <p:cNvPr id="22534" name="Rectangle 6">
            <a:extLst>
              <a:ext uri="{FF2B5EF4-FFF2-40B4-BE49-F238E27FC236}">
                <a16:creationId xmlns:a16="http://schemas.microsoft.com/office/drawing/2014/main" id="{EBB40BB3-4B5B-43AF-A930-5EED9E999791}"/>
              </a:ext>
            </a:extLst>
          </p:cNvPr>
          <p:cNvSpPr>
            <a:spLocks noChangeArrowheads="1"/>
          </p:cNvSpPr>
          <p:nvPr/>
        </p:nvSpPr>
        <p:spPr bwMode="auto">
          <a:xfrm>
            <a:off x="827088" y="5661025"/>
            <a:ext cx="674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hu-HU" altLang="zh-CN" sz="2000">
                <a:latin typeface="Calibri" panose="020F0502020204030204" pitchFamily="34" charset="0"/>
              </a:rPr>
              <a:t>var mapFunction1 = function() { emit(this.cust_id, this.price); };</a:t>
            </a:r>
            <a:r>
              <a:rPr lang="hu-HU" altLang="zh-CN"/>
              <a:t> </a:t>
            </a:r>
          </a:p>
        </p:txBody>
      </p:sp>
      <p:sp>
        <p:nvSpPr>
          <p:cNvPr id="22535" name="Rectangle 7">
            <a:extLst>
              <a:ext uri="{FF2B5EF4-FFF2-40B4-BE49-F238E27FC236}">
                <a16:creationId xmlns:a16="http://schemas.microsoft.com/office/drawing/2014/main" id="{0518A26F-89D9-425A-9E75-5CFD5862E18D}"/>
              </a:ext>
            </a:extLst>
          </p:cNvPr>
          <p:cNvSpPr>
            <a:spLocks noChangeArrowheads="1"/>
          </p:cNvSpPr>
          <p:nvPr/>
        </p:nvSpPr>
        <p:spPr bwMode="auto">
          <a:xfrm>
            <a:off x="827088" y="5967413"/>
            <a:ext cx="7092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hu-HU" altLang="zh-CN" sz="2000">
                <a:latin typeface="Calibri" panose="020F0502020204030204" pitchFamily="34" charset="0"/>
              </a:rPr>
              <a:t>var reduceFunction1 = function(keyCustId, valuesPrices) </a:t>
            </a:r>
          </a:p>
          <a:p>
            <a:r>
              <a:rPr lang="hu-HU" altLang="zh-CN" sz="2000">
                <a:latin typeface="Calibri" panose="020F0502020204030204" pitchFamily="34" charset="0"/>
              </a:rPr>
              <a:t>{ return sum(valuesPrices); }; </a:t>
            </a:r>
          </a:p>
        </p:txBody>
      </p:sp>
      <p:pic>
        <p:nvPicPr>
          <p:cNvPr id="22540" name="Picture 12" descr="P1">
            <a:extLst>
              <a:ext uri="{FF2B5EF4-FFF2-40B4-BE49-F238E27FC236}">
                <a16:creationId xmlns:a16="http://schemas.microsoft.com/office/drawing/2014/main" id="{0B9EB03A-9946-4B8E-962A-42CE17CD4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718" y="552416"/>
            <a:ext cx="3810000" cy="2105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93DCE0F7-B1FD-4E8D-B3E7-F85FE676A0FE}"/>
              </a:ext>
            </a:extLst>
          </p:cNvPr>
          <p:cNvSpPr>
            <a:spLocks noGrp="1"/>
          </p:cNvSpPr>
          <p:nvPr>
            <p:ph type="sldNum" sz="quarter" idx="10"/>
          </p:nvPr>
        </p:nvSpPr>
        <p:spPr>
          <a:ln/>
        </p:spPr>
        <p:txBody>
          <a:bodyPr/>
          <a:lstStyle/>
          <a:p>
            <a:fld id="{8C0D45EF-DE2A-469C-82B4-B78C2B6AF8CD}" type="slidenum">
              <a:rPr lang="hu-HU" altLang="zh-CN"/>
              <a:pPr/>
              <a:t>29</a:t>
            </a:fld>
            <a:endParaRPr lang="hu-HU" altLang="zh-CN"/>
          </a:p>
        </p:txBody>
      </p:sp>
      <p:pic>
        <p:nvPicPr>
          <p:cNvPr id="43010" name="Picture 2" descr="mongodb">
            <a:extLst>
              <a:ext uri="{FF2B5EF4-FFF2-40B4-BE49-F238E27FC236}">
                <a16:creationId xmlns:a16="http://schemas.microsoft.com/office/drawing/2014/main" id="{C0AE5B28-A700-4EB0-A146-163668D25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6889" b="29482"/>
          <a:stretch>
            <a:fillRect/>
          </a:stretch>
        </p:blipFill>
        <p:spPr bwMode="auto">
          <a:xfrm rot="3709122">
            <a:off x="6025357" y="2434431"/>
            <a:ext cx="2303462" cy="695325"/>
          </a:xfrm>
          <a:prstGeom prst="rect">
            <a:avLst/>
          </a:prstGeom>
          <a:noFill/>
          <a:extLst>
            <a:ext uri="{909E8E84-426E-40DD-AFC4-6F175D3DCCD1}">
              <a14:hiddenFill xmlns:a14="http://schemas.microsoft.com/office/drawing/2010/main">
                <a:solidFill>
                  <a:srgbClr val="FFFFFF"/>
                </a:solidFill>
              </a14:hiddenFill>
            </a:ext>
          </a:extLst>
        </p:spPr>
      </p:pic>
      <p:sp>
        <p:nvSpPr>
          <p:cNvPr id="43011" name="Rectangle 3">
            <a:extLst>
              <a:ext uri="{FF2B5EF4-FFF2-40B4-BE49-F238E27FC236}">
                <a16:creationId xmlns:a16="http://schemas.microsoft.com/office/drawing/2014/main" id="{0D985A23-93CE-428C-B704-981EE639812A}"/>
              </a:ext>
            </a:extLst>
          </p:cNvPr>
          <p:cNvSpPr>
            <a:spLocks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hu-HU" altLang="zh-CN"/>
              <a:t>Theory of noSQL: CAP</a:t>
            </a:r>
          </a:p>
        </p:txBody>
      </p:sp>
      <p:sp>
        <p:nvSpPr>
          <p:cNvPr id="4" name="Háromszög 3">
            <a:extLst>
              <a:ext uri="{FF2B5EF4-FFF2-40B4-BE49-F238E27FC236}">
                <a16:creationId xmlns:a16="http://schemas.microsoft.com/office/drawing/2014/main" id="{843327CC-FF6D-4221-B6F5-29B9D0675A62}"/>
              </a:ext>
            </a:extLst>
          </p:cNvPr>
          <p:cNvSpPr/>
          <p:nvPr/>
        </p:nvSpPr>
        <p:spPr>
          <a:xfrm>
            <a:off x="4972050" y="1916113"/>
            <a:ext cx="2520950" cy="2227262"/>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hu-HU"/>
          </a:p>
        </p:txBody>
      </p:sp>
      <p:sp>
        <p:nvSpPr>
          <p:cNvPr id="5" name="Villám 4">
            <a:extLst>
              <a:ext uri="{FF2B5EF4-FFF2-40B4-BE49-F238E27FC236}">
                <a16:creationId xmlns:a16="http://schemas.microsoft.com/office/drawing/2014/main" id="{D2461DD6-E010-4454-A742-091565918582}"/>
              </a:ext>
            </a:extLst>
          </p:cNvPr>
          <p:cNvSpPr/>
          <p:nvPr/>
        </p:nvSpPr>
        <p:spPr>
          <a:xfrm>
            <a:off x="5980113" y="2924175"/>
            <a:ext cx="639762" cy="800100"/>
          </a:xfrm>
          <a:prstGeom prst="lightningBol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hu-HU"/>
          </a:p>
        </p:txBody>
      </p:sp>
      <p:sp>
        <p:nvSpPr>
          <p:cNvPr id="9" name="Szövegdoboz 8">
            <a:extLst>
              <a:ext uri="{FF2B5EF4-FFF2-40B4-BE49-F238E27FC236}">
                <a16:creationId xmlns:a16="http://schemas.microsoft.com/office/drawing/2014/main" id="{4FDA24EB-BE8A-467F-9002-74BB6D2F9193}"/>
              </a:ext>
            </a:extLst>
          </p:cNvPr>
          <p:cNvSpPr txBox="1">
            <a:spLocks noChangeArrowheads="1"/>
          </p:cNvSpPr>
          <p:nvPr/>
        </p:nvSpPr>
        <p:spPr bwMode="auto">
          <a:xfrm>
            <a:off x="4395788" y="4868863"/>
            <a:ext cx="3673475" cy="122555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400">
                <a:latin typeface="Gill Sans MT" panose="020B0502020104020203" pitchFamily="34" charset="0"/>
              </a:rPr>
              <a:t>CAP </a:t>
            </a:r>
            <a:r>
              <a:rPr lang="hu-HU" altLang="zh-CN" sz="2400">
                <a:latin typeface="Gill Sans MT" panose="020B0502020104020203" pitchFamily="34" charset="0"/>
              </a:rPr>
              <a:t> </a:t>
            </a:r>
            <a:r>
              <a:rPr lang="en-US" altLang="zh-CN" sz="2400">
                <a:latin typeface="Gill Sans MT" panose="020B0502020104020203" pitchFamily="34" charset="0"/>
              </a:rPr>
              <a:t>Theorem:</a:t>
            </a:r>
            <a:br>
              <a:rPr lang="hu-HU" altLang="zh-CN" sz="2400">
                <a:latin typeface="Gill Sans MT" panose="020B0502020104020203" pitchFamily="34" charset="0"/>
              </a:rPr>
            </a:br>
            <a:r>
              <a:rPr lang="en-US" altLang="zh-CN" sz="2400">
                <a:latin typeface="Gill Sans MT" panose="020B0502020104020203" pitchFamily="34" charset="0"/>
              </a:rPr>
              <a:t>satisfying  all</a:t>
            </a:r>
            <a:r>
              <a:rPr lang="hu-HU" altLang="zh-CN" sz="2400">
                <a:latin typeface="Gill Sans MT" panose="020B0502020104020203" pitchFamily="34" charset="0"/>
              </a:rPr>
              <a:t> three at the same time is impossible</a:t>
            </a:r>
            <a:endParaRPr lang="en-US" altLang="zh-CN" sz="2400">
              <a:latin typeface="Gill Sans MT" panose="020B0502020104020203" pitchFamily="34" charset="0"/>
            </a:endParaRPr>
          </a:p>
        </p:txBody>
      </p:sp>
      <p:sp>
        <p:nvSpPr>
          <p:cNvPr id="11" name="Szövegdoboz 10">
            <a:extLst>
              <a:ext uri="{FF2B5EF4-FFF2-40B4-BE49-F238E27FC236}">
                <a16:creationId xmlns:a16="http://schemas.microsoft.com/office/drawing/2014/main" id="{5293923F-6BBE-4E6F-8F54-A98AA71A0F41}"/>
              </a:ext>
            </a:extLst>
          </p:cNvPr>
          <p:cNvSpPr txBox="1">
            <a:spLocks noChangeArrowheads="1"/>
          </p:cNvSpPr>
          <p:nvPr/>
        </p:nvSpPr>
        <p:spPr bwMode="auto">
          <a:xfrm>
            <a:off x="4468813" y="3773488"/>
            <a:ext cx="550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hu-HU" altLang="zh-CN" sz="4000" b="1">
                <a:latin typeface="Gill Sans MT" panose="020B0502020104020203" pitchFamily="34" charset="0"/>
              </a:rPr>
              <a:t>A</a:t>
            </a:r>
          </a:p>
        </p:txBody>
      </p:sp>
      <p:sp>
        <p:nvSpPr>
          <p:cNvPr id="12" name="Szövegdoboz 11">
            <a:extLst>
              <a:ext uri="{FF2B5EF4-FFF2-40B4-BE49-F238E27FC236}">
                <a16:creationId xmlns:a16="http://schemas.microsoft.com/office/drawing/2014/main" id="{5E4844C2-0E09-4A4E-B2A0-9F4EBCD0C4C0}"/>
              </a:ext>
            </a:extLst>
          </p:cNvPr>
          <p:cNvSpPr txBox="1">
            <a:spLocks noChangeArrowheads="1"/>
          </p:cNvSpPr>
          <p:nvPr/>
        </p:nvSpPr>
        <p:spPr bwMode="auto">
          <a:xfrm>
            <a:off x="7493000" y="3773488"/>
            <a:ext cx="522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hu-HU" altLang="zh-CN" sz="4000" b="1">
                <a:latin typeface="Gill Sans MT" panose="020B0502020104020203" pitchFamily="34" charset="0"/>
              </a:rPr>
              <a:t>P</a:t>
            </a:r>
          </a:p>
        </p:txBody>
      </p:sp>
      <p:sp>
        <p:nvSpPr>
          <p:cNvPr id="43017" name="Rectangle 9">
            <a:extLst>
              <a:ext uri="{FF2B5EF4-FFF2-40B4-BE49-F238E27FC236}">
                <a16:creationId xmlns:a16="http://schemas.microsoft.com/office/drawing/2014/main" id="{6B3885B6-B822-47E5-A7DE-201D715CCAFE}"/>
              </a:ext>
            </a:extLst>
          </p:cNvPr>
          <p:cNvSpPr>
            <a:spLocks noGrp="1"/>
          </p:cNvSpPr>
          <p:nvPr>
            <p:ph type="body" sz="half" idx="1"/>
          </p:nvPr>
        </p:nvSpPr>
        <p:spPr>
          <a:xfrm>
            <a:off x="457200" y="1600200"/>
            <a:ext cx="3733800" cy="4800600"/>
          </a:xfrm>
        </p:spPr>
        <p:txBody>
          <a:bodyPr>
            <a:normAutofit fontScale="92500" lnSpcReduction="20000"/>
          </a:bodyPr>
          <a:lstStyle/>
          <a:p>
            <a:r>
              <a:rPr lang="hu-HU" altLang="zh-CN" sz="2000" dirty="0"/>
              <a:t>Many nodes</a:t>
            </a:r>
          </a:p>
          <a:p>
            <a:r>
              <a:rPr lang="hu-HU" altLang="zh-CN" sz="2000" dirty="0"/>
              <a:t>Nodes contain </a:t>
            </a:r>
            <a:r>
              <a:rPr lang="hu-HU" altLang="zh-CN" sz="2000" i="1" dirty="0"/>
              <a:t>replicas of partitions</a:t>
            </a:r>
            <a:r>
              <a:rPr lang="hu-HU" altLang="zh-CN" sz="2000" dirty="0"/>
              <a:t> of data</a:t>
            </a:r>
          </a:p>
          <a:p>
            <a:endParaRPr lang="hu-HU" altLang="zh-CN" sz="2000" dirty="0"/>
          </a:p>
          <a:p>
            <a:r>
              <a:rPr lang="hu-HU" altLang="zh-CN" sz="2000" b="1" dirty="0"/>
              <a:t>C</a:t>
            </a:r>
            <a:r>
              <a:rPr lang="hu-HU" altLang="zh-CN" sz="2000" dirty="0"/>
              <a:t>onsistency</a:t>
            </a:r>
          </a:p>
          <a:p>
            <a:pPr lvl="1"/>
            <a:r>
              <a:rPr lang="hu-HU" altLang="zh-CN" sz="1800" dirty="0"/>
              <a:t>all replicas contain the same version of data</a:t>
            </a:r>
          </a:p>
          <a:p>
            <a:r>
              <a:rPr lang="hu-HU" altLang="zh-CN" sz="2000" b="1" dirty="0"/>
              <a:t>A</a:t>
            </a:r>
            <a:r>
              <a:rPr lang="hu-HU" altLang="zh-CN" sz="2000" dirty="0"/>
              <a:t>vailability</a:t>
            </a:r>
          </a:p>
          <a:p>
            <a:pPr lvl="1"/>
            <a:r>
              <a:rPr lang="hu-HU" altLang="zh-CN" sz="1800" dirty="0"/>
              <a:t>system remains operational on failing nodes</a:t>
            </a:r>
          </a:p>
          <a:p>
            <a:r>
              <a:rPr lang="hu-HU" altLang="zh-CN" sz="2000" b="1" dirty="0"/>
              <a:t>P</a:t>
            </a:r>
            <a:r>
              <a:rPr lang="hu-HU" altLang="zh-CN" sz="2000" dirty="0"/>
              <a:t>artition tolarence</a:t>
            </a:r>
          </a:p>
          <a:p>
            <a:pPr lvl="1"/>
            <a:r>
              <a:rPr lang="hu-HU" altLang="zh-CN" sz="1800" dirty="0"/>
              <a:t>multiple entry points</a:t>
            </a:r>
          </a:p>
          <a:p>
            <a:pPr lvl="1"/>
            <a:r>
              <a:rPr lang="hu-HU" altLang="zh-CN" sz="1800" dirty="0"/>
              <a:t>system remains operational on system split</a:t>
            </a:r>
          </a:p>
        </p:txBody>
      </p:sp>
      <p:sp>
        <p:nvSpPr>
          <p:cNvPr id="2" name="Szövegdoboz 10">
            <a:extLst>
              <a:ext uri="{FF2B5EF4-FFF2-40B4-BE49-F238E27FC236}">
                <a16:creationId xmlns:a16="http://schemas.microsoft.com/office/drawing/2014/main" id="{6B617D12-8BEF-4250-BEE1-9F9BCE6BD553}"/>
              </a:ext>
            </a:extLst>
          </p:cNvPr>
          <p:cNvSpPr txBox="1">
            <a:spLocks noChangeArrowheads="1"/>
          </p:cNvSpPr>
          <p:nvPr/>
        </p:nvSpPr>
        <p:spPr bwMode="auto">
          <a:xfrm>
            <a:off x="5940425" y="1196975"/>
            <a:ext cx="550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hu-HU" altLang="zh-CN" sz="4000" b="1">
                <a:latin typeface="Gill Sans MT" panose="020B0502020104020203" pitchFamily="34" charset="0"/>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lide(fromBottom)">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lide(fromBottom)">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p:bldP spid="12"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7E4E726-D856-442A-ACFD-B7A405D9C7B1}"/>
              </a:ext>
            </a:extLst>
          </p:cNvPr>
          <p:cNvSpPr>
            <a:spLocks noGrp="1"/>
          </p:cNvSpPr>
          <p:nvPr>
            <p:ph type="sldNum" sz="quarter" idx="10"/>
          </p:nvPr>
        </p:nvSpPr>
        <p:spPr>
          <a:ln/>
        </p:spPr>
        <p:txBody>
          <a:bodyPr/>
          <a:lstStyle/>
          <a:p>
            <a:fld id="{05427526-E3EE-4F55-A020-AAEC8D458CE8}" type="slidenum">
              <a:rPr lang="hu-HU" altLang="zh-CN"/>
              <a:pPr/>
              <a:t>3</a:t>
            </a:fld>
            <a:endParaRPr lang="hu-HU" altLang="zh-CN"/>
          </a:p>
        </p:txBody>
      </p:sp>
      <p:sp>
        <p:nvSpPr>
          <p:cNvPr id="6146" name="Rectangle 2">
            <a:extLst>
              <a:ext uri="{FF2B5EF4-FFF2-40B4-BE49-F238E27FC236}">
                <a16:creationId xmlns:a16="http://schemas.microsoft.com/office/drawing/2014/main" id="{BB7F8A09-5CC9-4AE5-9DAE-14BABD2B4B94}"/>
              </a:ext>
            </a:extLst>
          </p:cNvPr>
          <p:cNvSpPr>
            <a:spLocks noGrp="1" noChangeArrowheads="1"/>
          </p:cNvSpPr>
          <p:nvPr>
            <p:ph type="title"/>
          </p:nvPr>
        </p:nvSpPr>
        <p:spPr/>
        <p:txBody>
          <a:bodyPr/>
          <a:lstStyle/>
          <a:p>
            <a:pPr fontAlgn="auto">
              <a:spcAft>
                <a:spcPts val="0"/>
              </a:spcAft>
              <a:defRPr/>
            </a:pPr>
            <a:r>
              <a:rPr lang="en-US" altLang="zh-CN" dirty="0"/>
              <a:t>Other NoSQL Types</a:t>
            </a:r>
            <a:endParaRPr lang="hu-HU" dirty="0"/>
          </a:p>
        </p:txBody>
      </p:sp>
      <p:sp>
        <p:nvSpPr>
          <p:cNvPr id="6147" name="Rectangle 3">
            <a:extLst>
              <a:ext uri="{FF2B5EF4-FFF2-40B4-BE49-F238E27FC236}">
                <a16:creationId xmlns:a16="http://schemas.microsoft.com/office/drawing/2014/main" id="{4FEF3CF1-7208-493C-821A-048E17BD551E}"/>
              </a:ext>
            </a:extLst>
          </p:cNvPr>
          <p:cNvSpPr>
            <a:spLocks noGrp="1" noChangeArrowheads="1"/>
          </p:cNvSpPr>
          <p:nvPr>
            <p:ph sz="half" idx="1"/>
          </p:nvPr>
        </p:nvSpPr>
        <p:spPr>
          <a:xfrm>
            <a:off x="457200" y="1536700"/>
            <a:ext cx="3657600" cy="4589463"/>
          </a:xfrm>
        </p:spPr>
        <p:txBody>
          <a:bodyPr rtlCol="0">
            <a:normAutofit/>
          </a:bodyPr>
          <a:lstStyle/>
          <a:p>
            <a:pPr fontAlgn="auto">
              <a:spcAft>
                <a:spcPts val="0"/>
              </a:spcAft>
              <a:defRPr/>
            </a:pPr>
            <a:endParaRPr lang="hu-HU" dirty="0"/>
          </a:p>
          <a:p>
            <a:pPr fontAlgn="auto">
              <a:spcAft>
                <a:spcPts val="0"/>
              </a:spcAft>
              <a:defRPr/>
            </a:pPr>
            <a:r>
              <a:rPr lang="hu-HU" dirty="0" err="1"/>
              <a:t>Key-value</a:t>
            </a:r>
            <a:endParaRPr lang="hu-HU" dirty="0"/>
          </a:p>
          <a:p>
            <a:pPr fontAlgn="auto">
              <a:spcAft>
                <a:spcPts val="0"/>
              </a:spcAft>
              <a:defRPr/>
            </a:pPr>
            <a:endParaRPr lang="hu-HU" dirty="0"/>
          </a:p>
          <a:p>
            <a:pPr fontAlgn="auto">
              <a:spcAft>
                <a:spcPts val="0"/>
              </a:spcAft>
              <a:defRPr/>
            </a:pPr>
            <a:r>
              <a:rPr lang="hu-HU" dirty="0" err="1"/>
              <a:t>Graph</a:t>
            </a:r>
            <a:r>
              <a:rPr lang="hu-HU" dirty="0"/>
              <a:t> </a:t>
            </a:r>
            <a:r>
              <a:rPr lang="hu-HU" dirty="0" err="1"/>
              <a:t>database</a:t>
            </a:r>
            <a:r>
              <a:rPr lang="hu-HU" dirty="0"/>
              <a:t> </a:t>
            </a:r>
          </a:p>
          <a:p>
            <a:pPr fontAlgn="auto">
              <a:spcAft>
                <a:spcPts val="0"/>
              </a:spcAft>
              <a:defRPr/>
            </a:pPr>
            <a:endParaRPr lang="hu-HU" dirty="0"/>
          </a:p>
          <a:p>
            <a:pPr fontAlgn="auto">
              <a:spcAft>
                <a:spcPts val="0"/>
              </a:spcAft>
              <a:defRPr/>
            </a:pPr>
            <a:r>
              <a:rPr lang="hu-HU" dirty="0" err="1"/>
              <a:t>Document-oriented</a:t>
            </a:r>
            <a:r>
              <a:rPr lang="hu-HU" dirty="0"/>
              <a:t> </a:t>
            </a:r>
          </a:p>
          <a:p>
            <a:pPr marL="114300" indent="0" fontAlgn="auto">
              <a:spcAft>
                <a:spcPts val="0"/>
              </a:spcAft>
              <a:buFont typeface="Arial" panose="020B0604020202020204" pitchFamily="34" charset="0"/>
              <a:buNone/>
              <a:defRPr/>
            </a:pPr>
            <a:endParaRPr lang="hu-HU" dirty="0"/>
          </a:p>
          <a:p>
            <a:pPr fontAlgn="auto">
              <a:spcAft>
                <a:spcPts val="0"/>
              </a:spcAft>
              <a:defRPr/>
            </a:pPr>
            <a:r>
              <a:rPr lang="hu-HU" dirty="0" err="1"/>
              <a:t>Column</a:t>
            </a:r>
            <a:r>
              <a:rPr lang="hu-HU" dirty="0"/>
              <a:t> </a:t>
            </a:r>
            <a:r>
              <a:rPr lang="hu-HU" dirty="0" err="1"/>
              <a:t>family</a:t>
            </a:r>
            <a:endParaRPr lang="hu-HU" dirty="0"/>
          </a:p>
        </p:txBody>
      </p:sp>
      <p:pic>
        <p:nvPicPr>
          <p:cNvPr id="6149" name="Picture 5">
            <a:extLst>
              <a:ext uri="{FF2B5EF4-FFF2-40B4-BE49-F238E27FC236}">
                <a16:creationId xmlns:a16="http://schemas.microsoft.com/office/drawing/2014/main" id="{5CFA1C6F-38CF-4FAB-8D64-3901455FE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100" y="1876425"/>
            <a:ext cx="1439863"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a:extLst>
              <a:ext uri="{FF2B5EF4-FFF2-40B4-BE49-F238E27FC236}">
                <a16:creationId xmlns:a16="http://schemas.microsoft.com/office/drawing/2014/main" id="{DE182C54-FA84-4EB4-AD0F-428A1CA88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524" y="1876425"/>
            <a:ext cx="1512888"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a:extLst>
              <a:ext uri="{FF2B5EF4-FFF2-40B4-BE49-F238E27FC236}">
                <a16:creationId xmlns:a16="http://schemas.microsoft.com/office/drawing/2014/main" id="{D987B827-82D9-43DC-8A30-B453B6BDE3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524" y="2763837"/>
            <a:ext cx="15128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Picture 10">
            <a:extLst>
              <a:ext uri="{FF2B5EF4-FFF2-40B4-BE49-F238E27FC236}">
                <a16:creationId xmlns:a16="http://schemas.microsoft.com/office/drawing/2014/main" id="{8DBF3F7B-A0EC-48E3-A9B0-0282E37216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3988" y="2511425"/>
            <a:ext cx="9525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descr="MongoDB">
            <a:extLst>
              <a:ext uri="{FF2B5EF4-FFF2-40B4-BE49-F238E27FC236}">
                <a16:creationId xmlns:a16="http://schemas.microsoft.com/office/drawing/2014/main" id="{09AE50E0-630D-494C-9D50-8BEEA6D0FC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7271" y="3536181"/>
            <a:ext cx="16446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1">
            <a:extLst>
              <a:ext uri="{FF2B5EF4-FFF2-40B4-BE49-F238E27FC236}">
                <a16:creationId xmlns:a16="http://schemas.microsoft.com/office/drawing/2014/main" id="{215D40DC-02EE-4FD8-961E-DDE503E6DB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9987" y="3536181"/>
            <a:ext cx="954088"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6" name="Picture 12">
            <a:extLst>
              <a:ext uri="{FF2B5EF4-FFF2-40B4-BE49-F238E27FC236}">
                <a16:creationId xmlns:a16="http://schemas.microsoft.com/office/drawing/2014/main" id="{4F7424E3-24F2-47C3-A2BF-0A40F10320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6524" y="4396990"/>
            <a:ext cx="10810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7" name="Picture 13">
            <a:extLst>
              <a:ext uri="{FF2B5EF4-FFF2-40B4-BE49-F238E27FC236}">
                <a16:creationId xmlns:a16="http://schemas.microsoft.com/office/drawing/2014/main" id="{81D98800-FA36-4B80-BDE3-77110F5D1B4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49987" y="4475212"/>
            <a:ext cx="1122362"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6147">
                                            <p:txEl>
                                              <p:pRg st="5" end="5"/>
                                            </p:txEl>
                                          </p:spTgt>
                                        </p:tgtEl>
                                        <p:attrNameLst>
                                          <p:attrName>style.fontWeight</p:attrName>
                                        </p:attrNameLst>
                                      </p:cBhvr>
                                      <p:to>
                                        <p:strVal val="bold"/>
                                      </p:to>
                                    </p:set>
                                  </p:childTnLst>
                                </p:cTn>
                              </p:par>
                              <p:par>
                                <p:cTn id="7" presetID="9" presetClass="emph" presetSubtype="0" nodeType="withEffect">
                                  <p:stCondLst>
                                    <p:cond delay="0"/>
                                  </p:stCondLst>
                                  <p:childTnLst>
                                    <p:set>
                                      <p:cBhvr rctx="PPT">
                                        <p:cTn id="8" dur="indefinite"/>
                                        <p:tgtEl>
                                          <p:spTgt spid="6150"/>
                                        </p:tgtEl>
                                        <p:attrNameLst>
                                          <p:attrName>style.opacity</p:attrName>
                                        </p:attrNameLst>
                                      </p:cBhvr>
                                      <p:to>
                                        <p:strVal val="0.5"/>
                                      </p:to>
                                    </p:set>
                                    <p:animEffect filter="image" prLst="opacity: 0.5">
                                      <p:cBhvr rctx="IE">
                                        <p:cTn id="9" dur="indefinite"/>
                                        <p:tgtEl>
                                          <p:spTgt spid="6150"/>
                                        </p:tgtEl>
                                      </p:cBhvr>
                                    </p:animEffect>
                                  </p:childTnLst>
                                </p:cTn>
                              </p:par>
                              <p:par>
                                <p:cTn id="10" presetID="9" presetClass="emph" presetSubtype="0" nodeType="withEffect">
                                  <p:stCondLst>
                                    <p:cond delay="0"/>
                                  </p:stCondLst>
                                  <p:childTnLst>
                                    <p:set>
                                      <p:cBhvr rctx="PPT">
                                        <p:cTn id="11" dur="indefinite"/>
                                        <p:tgtEl>
                                          <p:spTgt spid="6149"/>
                                        </p:tgtEl>
                                        <p:attrNameLst>
                                          <p:attrName>style.opacity</p:attrName>
                                        </p:attrNameLst>
                                      </p:cBhvr>
                                      <p:to>
                                        <p:strVal val="0.5"/>
                                      </p:to>
                                    </p:set>
                                    <p:animEffect filter="image" prLst="opacity: 0.5">
                                      <p:cBhvr rctx="IE">
                                        <p:cTn id="12" dur="indefinite"/>
                                        <p:tgtEl>
                                          <p:spTgt spid="6149"/>
                                        </p:tgtEl>
                                      </p:cBhvr>
                                    </p:animEffect>
                                  </p:childTnLst>
                                </p:cTn>
                              </p:par>
                              <p:par>
                                <p:cTn id="13" presetID="9" presetClass="emph" presetSubtype="0" nodeType="withEffect">
                                  <p:stCondLst>
                                    <p:cond delay="0"/>
                                  </p:stCondLst>
                                  <p:childTnLst>
                                    <p:set>
                                      <p:cBhvr rctx="PPT">
                                        <p:cTn id="14" dur="indefinite"/>
                                        <p:tgtEl>
                                          <p:spTgt spid="6154"/>
                                        </p:tgtEl>
                                        <p:attrNameLst>
                                          <p:attrName>style.opacity</p:attrName>
                                        </p:attrNameLst>
                                      </p:cBhvr>
                                      <p:to>
                                        <p:strVal val="0.5"/>
                                      </p:to>
                                    </p:set>
                                    <p:animEffect filter="image" prLst="opacity: 0.5">
                                      <p:cBhvr rctx="IE">
                                        <p:cTn id="15" dur="indefinite"/>
                                        <p:tgtEl>
                                          <p:spTgt spid="6154"/>
                                        </p:tgtEl>
                                      </p:cBhvr>
                                    </p:animEffect>
                                  </p:childTnLst>
                                </p:cTn>
                              </p:par>
                              <p:par>
                                <p:cTn id="16" presetID="9" presetClass="emph" presetSubtype="0" nodeType="withEffect">
                                  <p:stCondLst>
                                    <p:cond delay="0"/>
                                  </p:stCondLst>
                                  <p:childTnLst>
                                    <p:set>
                                      <p:cBhvr rctx="PPT">
                                        <p:cTn id="17" dur="indefinite"/>
                                        <p:tgtEl>
                                          <p:spTgt spid="6151"/>
                                        </p:tgtEl>
                                        <p:attrNameLst>
                                          <p:attrName>style.opacity</p:attrName>
                                        </p:attrNameLst>
                                      </p:cBhvr>
                                      <p:to>
                                        <p:strVal val="0.5"/>
                                      </p:to>
                                    </p:set>
                                    <p:animEffect filter="image" prLst="opacity: 0.5">
                                      <p:cBhvr rctx="IE">
                                        <p:cTn id="18" dur="indefinite"/>
                                        <p:tgtEl>
                                          <p:spTgt spid="6151"/>
                                        </p:tgtEl>
                                      </p:cBhvr>
                                    </p:animEffect>
                                  </p:childTnLst>
                                </p:cTn>
                              </p:par>
                              <p:par>
                                <p:cTn id="19" presetID="9" presetClass="emph" presetSubtype="0" nodeType="withEffect">
                                  <p:stCondLst>
                                    <p:cond delay="0"/>
                                  </p:stCondLst>
                                  <p:childTnLst>
                                    <p:set>
                                      <p:cBhvr rctx="PPT">
                                        <p:cTn id="20" dur="indefinite"/>
                                        <p:tgtEl>
                                          <p:spTgt spid="6155"/>
                                        </p:tgtEl>
                                        <p:attrNameLst>
                                          <p:attrName>style.opacity</p:attrName>
                                        </p:attrNameLst>
                                      </p:cBhvr>
                                      <p:to>
                                        <p:strVal val="0.5"/>
                                      </p:to>
                                    </p:set>
                                    <p:animEffect filter="image" prLst="opacity: 0.5">
                                      <p:cBhvr rctx="IE">
                                        <p:cTn id="21" dur="indefinite"/>
                                        <p:tgtEl>
                                          <p:spTgt spid="6155"/>
                                        </p:tgtEl>
                                      </p:cBhvr>
                                    </p:animEffect>
                                  </p:childTnLst>
                                </p:cTn>
                              </p:par>
                              <p:par>
                                <p:cTn id="22" presetID="9" presetClass="emph" presetSubtype="0" nodeType="withEffect">
                                  <p:stCondLst>
                                    <p:cond delay="0"/>
                                  </p:stCondLst>
                                  <p:childTnLst>
                                    <p:set>
                                      <p:cBhvr rctx="PPT">
                                        <p:cTn id="23" dur="indefinite"/>
                                        <p:tgtEl>
                                          <p:spTgt spid="6157"/>
                                        </p:tgtEl>
                                        <p:attrNameLst>
                                          <p:attrName>style.opacity</p:attrName>
                                        </p:attrNameLst>
                                      </p:cBhvr>
                                      <p:to>
                                        <p:strVal val="0.5"/>
                                      </p:to>
                                    </p:set>
                                    <p:animEffect filter="image" prLst="opacity: 0.5">
                                      <p:cBhvr rctx="IE">
                                        <p:cTn id="24" dur="indefinite"/>
                                        <p:tgtEl>
                                          <p:spTgt spid="6157"/>
                                        </p:tgtEl>
                                      </p:cBhvr>
                                    </p:animEffect>
                                  </p:childTnLst>
                                </p:cTn>
                              </p:par>
                              <p:par>
                                <p:cTn id="25" presetID="9" presetClass="emph" presetSubtype="0" nodeType="withEffect">
                                  <p:stCondLst>
                                    <p:cond delay="0"/>
                                  </p:stCondLst>
                                  <p:childTnLst>
                                    <p:set>
                                      <p:cBhvr rctx="PPT">
                                        <p:cTn id="26" dur="indefinite"/>
                                        <p:tgtEl>
                                          <p:spTgt spid="6156"/>
                                        </p:tgtEl>
                                        <p:attrNameLst>
                                          <p:attrName>style.opacity</p:attrName>
                                        </p:attrNameLst>
                                      </p:cBhvr>
                                      <p:to>
                                        <p:strVal val="0.5"/>
                                      </p:to>
                                    </p:set>
                                    <p:animEffect filter="image" prLst="opacity: 0.5">
                                      <p:cBhvr rctx="IE">
                                        <p:cTn id="27" dur="indefinite"/>
                                        <p:tgtEl>
                                          <p:spTgt spid="6156"/>
                                        </p:tgtEl>
                                      </p:cBhvr>
                                    </p:animEffect>
                                  </p:childTnLst>
                                </p:cTn>
                              </p:par>
                              <p:par>
                                <p:cTn id="28" presetID="9" presetClass="emph" presetSubtype="0" nodeType="withEffect">
                                  <p:stCondLst>
                                    <p:cond delay="0"/>
                                  </p:stCondLst>
                                  <p:childTnLst>
                                    <p:set>
                                      <p:cBhvr rctx="PPT">
                                        <p:cTn id="29" dur="indefinite"/>
                                        <p:tgtEl>
                                          <p:spTgt spid="6147">
                                            <p:txEl>
                                              <p:pRg st="7" end="7"/>
                                            </p:txEl>
                                          </p:spTgt>
                                        </p:tgtEl>
                                        <p:attrNameLst>
                                          <p:attrName>style.opacity</p:attrName>
                                        </p:attrNameLst>
                                      </p:cBhvr>
                                      <p:to>
                                        <p:strVal val="0.5"/>
                                      </p:to>
                                    </p:set>
                                    <p:animEffect filter="image" prLst="opacity: 0.5">
                                      <p:cBhvr rctx="IE">
                                        <p:cTn id="30" dur="indefinite"/>
                                        <p:tgtEl>
                                          <p:spTgt spid="6147">
                                            <p:txEl>
                                              <p:pRg st="7" end="7"/>
                                            </p:txEl>
                                          </p:spTgt>
                                        </p:tgtEl>
                                      </p:cBhvr>
                                    </p:animEffect>
                                  </p:childTnLst>
                                </p:cTn>
                              </p:par>
                              <p:par>
                                <p:cTn id="31" presetID="9" presetClass="emph" presetSubtype="0" nodeType="withEffect">
                                  <p:stCondLst>
                                    <p:cond delay="0"/>
                                  </p:stCondLst>
                                  <p:childTnLst>
                                    <p:set>
                                      <p:cBhvr rctx="PPT">
                                        <p:cTn id="32" dur="indefinite"/>
                                        <p:tgtEl>
                                          <p:spTgt spid="6147">
                                            <p:txEl>
                                              <p:pRg st="3" end="3"/>
                                            </p:txEl>
                                          </p:spTgt>
                                        </p:tgtEl>
                                        <p:attrNameLst>
                                          <p:attrName>style.opacity</p:attrName>
                                        </p:attrNameLst>
                                      </p:cBhvr>
                                      <p:to>
                                        <p:strVal val="0.5"/>
                                      </p:to>
                                    </p:set>
                                    <p:animEffect filter="image" prLst="opacity: 0.5">
                                      <p:cBhvr rctx="IE">
                                        <p:cTn id="33" dur="indefinite"/>
                                        <p:tgtEl>
                                          <p:spTgt spid="6147">
                                            <p:txEl>
                                              <p:pRg st="3" end="3"/>
                                            </p:txEl>
                                          </p:spTgt>
                                        </p:tgtEl>
                                      </p:cBhvr>
                                    </p:animEffect>
                                  </p:childTnLst>
                                </p:cTn>
                              </p:par>
                              <p:par>
                                <p:cTn id="34" presetID="9" presetClass="emph" presetSubtype="0" nodeType="withEffect">
                                  <p:stCondLst>
                                    <p:cond delay="0"/>
                                  </p:stCondLst>
                                  <p:childTnLst>
                                    <p:set>
                                      <p:cBhvr rctx="PPT">
                                        <p:cTn id="35" dur="indefinite"/>
                                        <p:tgtEl>
                                          <p:spTgt spid="6147">
                                            <p:txEl>
                                              <p:pRg st="1" end="1"/>
                                            </p:txEl>
                                          </p:spTgt>
                                        </p:tgtEl>
                                        <p:attrNameLst>
                                          <p:attrName>style.opacity</p:attrName>
                                        </p:attrNameLst>
                                      </p:cBhvr>
                                      <p:to>
                                        <p:strVal val="0.5"/>
                                      </p:to>
                                    </p:set>
                                    <p:animEffect filter="image" prLst="opacity: 0.5">
                                      <p:cBhvr rctx="IE">
                                        <p:cTn id="36" dur="indefinite"/>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457200" y="2667000"/>
            <a:ext cx="7886700" cy="1325563"/>
          </a:xfrm>
        </p:spPr>
        <p:txBody>
          <a:bodyPr/>
          <a:lstStyle/>
          <a:p>
            <a:pPr algn="ctr"/>
            <a:r>
              <a:rPr lang="en-US" dirty="0"/>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1944688" y="623888"/>
            <a:ext cx="6683375" cy="1281112"/>
          </a:xfrm>
        </p:spPr>
        <p:txBody>
          <a:bodyPr/>
          <a:lstStyle/>
          <a:p>
            <a:r>
              <a:rPr lang="en-US"/>
              <a:t>Motivations</a:t>
            </a:r>
          </a:p>
        </p:txBody>
      </p:sp>
      <p:sp>
        <p:nvSpPr>
          <p:cNvPr id="35843" name="Rectangle 3"/>
          <p:cNvSpPr>
            <a:spLocks noGrp="1"/>
          </p:cNvSpPr>
          <p:nvPr>
            <p:ph idx="1"/>
          </p:nvPr>
        </p:nvSpPr>
        <p:spPr>
          <a:xfrm>
            <a:off x="1676400" y="1371600"/>
            <a:ext cx="6951663" cy="5181600"/>
          </a:xfrm>
        </p:spPr>
        <p:txBody>
          <a:bodyPr rtlCol="0">
            <a:normAutofit fontScale="85000" lnSpcReduction="10000"/>
          </a:bodyPr>
          <a:lstStyle/>
          <a:p>
            <a:pPr fontAlgn="auto">
              <a:spcAft>
                <a:spcPts val="0"/>
              </a:spcAft>
              <a:buFont typeface="Wingdings 3" charset="2"/>
              <a:buChar char=""/>
              <a:defRPr/>
            </a:pPr>
            <a:r>
              <a:rPr lang="en-US" sz="1900" dirty="0">
                <a:solidFill>
                  <a:schemeClr val="tx1">
                    <a:lumMod val="75000"/>
                    <a:lumOff val="25000"/>
                  </a:schemeClr>
                </a:solidFill>
              </a:rPr>
              <a:t>Problems with SQL</a:t>
            </a:r>
          </a:p>
          <a:p>
            <a:pPr lvl="1" fontAlgn="auto">
              <a:spcAft>
                <a:spcPts val="0"/>
              </a:spcAft>
              <a:buFont typeface="Wingdings 3" charset="2"/>
              <a:buChar char=""/>
              <a:defRPr/>
            </a:pPr>
            <a:r>
              <a:rPr lang="en-US" sz="2800" dirty="0">
                <a:solidFill>
                  <a:schemeClr val="tx1">
                    <a:lumMod val="75000"/>
                    <a:lumOff val="25000"/>
                  </a:schemeClr>
                </a:solidFill>
              </a:rPr>
              <a:t>Rigid schema</a:t>
            </a:r>
          </a:p>
          <a:p>
            <a:pPr lvl="1" fontAlgn="auto">
              <a:spcAft>
                <a:spcPts val="0"/>
              </a:spcAft>
              <a:buFont typeface="Wingdings 3" charset="2"/>
              <a:buChar char=""/>
              <a:defRPr/>
            </a:pPr>
            <a:r>
              <a:rPr lang="en-US" sz="2800" dirty="0">
                <a:solidFill>
                  <a:schemeClr val="tx1">
                    <a:lumMod val="75000"/>
                    <a:lumOff val="25000"/>
                  </a:schemeClr>
                </a:solidFill>
              </a:rPr>
              <a:t>Not easily scalable </a:t>
            </a:r>
          </a:p>
          <a:p>
            <a:pPr lvl="1" fontAlgn="auto">
              <a:spcAft>
                <a:spcPts val="0"/>
              </a:spcAft>
              <a:buFont typeface="Wingdings 3" charset="2"/>
              <a:buChar char=""/>
              <a:defRPr/>
            </a:pPr>
            <a:r>
              <a:rPr lang="en-US" sz="2800" dirty="0">
                <a:solidFill>
                  <a:schemeClr val="tx1">
                    <a:lumMod val="75000"/>
                    <a:lumOff val="25000"/>
                  </a:schemeClr>
                </a:solidFill>
              </a:rPr>
              <a:t>Requires unintuitive joins</a:t>
            </a:r>
          </a:p>
          <a:p>
            <a:pPr marL="457200" lvl="1" indent="0" fontAlgn="auto">
              <a:spcAft>
                <a:spcPts val="0"/>
              </a:spcAft>
              <a:buFont typeface="Wingdings 3" charset="2"/>
              <a:buNone/>
              <a:defRPr/>
            </a:pPr>
            <a:endParaRPr lang="en-US" sz="2800" dirty="0">
              <a:solidFill>
                <a:schemeClr val="tx1">
                  <a:lumMod val="75000"/>
                  <a:lumOff val="25000"/>
                </a:schemeClr>
              </a:solidFill>
            </a:endParaRPr>
          </a:p>
          <a:p>
            <a:pPr fontAlgn="auto">
              <a:spcAft>
                <a:spcPts val="0"/>
              </a:spcAft>
              <a:buFont typeface="Wingdings 3" charset="2"/>
              <a:buChar char=""/>
              <a:defRPr/>
            </a:pPr>
            <a:r>
              <a:rPr lang="en-US" sz="1900" dirty="0">
                <a:solidFill>
                  <a:schemeClr val="tx1">
                    <a:lumMod val="75000"/>
                    <a:lumOff val="25000"/>
                  </a:schemeClr>
                </a:solidFill>
              </a:rPr>
              <a:t>Perks of </a:t>
            </a:r>
            <a:r>
              <a:rPr lang="en-US" sz="1900" dirty="0" err="1">
                <a:solidFill>
                  <a:schemeClr val="tx1">
                    <a:lumMod val="75000"/>
                    <a:lumOff val="25000"/>
                  </a:schemeClr>
                </a:solidFill>
              </a:rPr>
              <a:t>mongoDB</a:t>
            </a:r>
            <a:endParaRPr lang="en-US" sz="1900" dirty="0">
              <a:solidFill>
                <a:schemeClr val="tx1">
                  <a:lumMod val="75000"/>
                  <a:lumOff val="25000"/>
                </a:schemeClr>
              </a:solidFill>
            </a:endParaRPr>
          </a:p>
          <a:p>
            <a:pPr lvl="1" fontAlgn="auto">
              <a:spcAft>
                <a:spcPts val="0"/>
              </a:spcAft>
              <a:buFont typeface="Wingdings 3" charset="2"/>
              <a:buChar char=""/>
              <a:defRPr/>
            </a:pPr>
            <a:r>
              <a:rPr lang="en-US" sz="2800" dirty="0">
                <a:solidFill>
                  <a:schemeClr val="tx1">
                    <a:lumMod val="75000"/>
                    <a:lumOff val="25000"/>
                  </a:schemeClr>
                </a:solidFill>
              </a:rPr>
              <a:t>Easy interface with common languages (Java, </a:t>
            </a:r>
            <a:r>
              <a:rPr lang="en-US" sz="2800" dirty="0" err="1">
                <a:solidFill>
                  <a:schemeClr val="tx1">
                    <a:lumMod val="75000"/>
                    <a:lumOff val="25000"/>
                  </a:schemeClr>
                </a:solidFill>
              </a:rPr>
              <a:t>Javascript</a:t>
            </a:r>
            <a:r>
              <a:rPr lang="en-US" sz="2800" dirty="0">
                <a:solidFill>
                  <a:schemeClr val="tx1">
                    <a:lumMod val="75000"/>
                    <a:lumOff val="25000"/>
                  </a:schemeClr>
                </a:solidFill>
              </a:rPr>
              <a:t>, PHP, etc.)</a:t>
            </a:r>
          </a:p>
          <a:p>
            <a:pPr lvl="1" fontAlgn="auto">
              <a:spcAft>
                <a:spcPts val="0"/>
              </a:spcAft>
              <a:buFont typeface="Wingdings 3" charset="2"/>
              <a:buChar char=""/>
              <a:defRPr/>
            </a:pPr>
            <a:r>
              <a:rPr lang="en-US" sz="2800" dirty="0">
                <a:solidFill>
                  <a:schemeClr val="tx1">
                    <a:lumMod val="75000"/>
                    <a:lumOff val="25000"/>
                  </a:schemeClr>
                </a:solidFill>
              </a:rPr>
              <a:t>DB tech should run anywhere (VM’s, cloud, etc.)</a:t>
            </a:r>
          </a:p>
          <a:p>
            <a:pPr lvl="1" fontAlgn="auto">
              <a:spcAft>
                <a:spcPts val="0"/>
              </a:spcAft>
              <a:buFont typeface="Wingdings 3" charset="2"/>
              <a:buChar char=""/>
              <a:defRPr/>
            </a:pPr>
            <a:r>
              <a:rPr lang="en-US" sz="2800" dirty="0">
                <a:solidFill>
                  <a:schemeClr val="tx1">
                    <a:lumMod val="75000"/>
                    <a:lumOff val="25000"/>
                  </a:schemeClr>
                </a:solidFill>
              </a:rPr>
              <a:t>Keeps essential features of RDBMS’s while learning from key-value </a:t>
            </a:r>
            <a:r>
              <a:rPr lang="en-US" sz="2800" dirty="0" err="1">
                <a:solidFill>
                  <a:schemeClr val="tx1">
                    <a:lumMod val="75000"/>
                    <a:lumOff val="25000"/>
                  </a:schemeClr>
                </a:solidFill>
              </a:rPr>
              <a:t>noSQL</a:t>
            </a:r>
            <a:r>
              <a:rPr lang="en-US" sz="2800" dirty="0">
                <a:solidFill>
                  <a:schemeClr val="tx1">
                    <a:lumMod val="75000"/>
                    <a:lumOff val="25000"/>
                  </a:schemeClr>
                </a:solidFill>
              </a:rPr>
              <a:t> systems</a:t>
            </a:r>
          </a:p>
          <a:p>
            <a:pPr marL="457200" lvl="1" indent="0" fontAlgn="auto">
              <a:spcAft>
                <a:spcPts val="0"/>
              </a:spcAft>
              <a:buFont typeface="Wingdings 3" charset="2"/>
              <a:buNone/>
              <a:defRPr/>
            </a:pPr>
            <a:endParaRPr lang="en-US" sz="2400" dirty="0">
              <a:solidFill>
                <a:schemeClr val="tx1">
                  <a:lumMod val="75000"/>
                  <a:lumOff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947F66-C58A-4A07-B1BB-9611B35699C1}"/>
              </a:ext>
            </a:extLst>
          </p:cNvPr>
          <p:cNvSpPr>
            <a:spLocks noGrp="1"/>
          </p:cNvSpPr>
          <p:nvPr>
            <p:ph type="sldNum" sz="quarter" idx="10"/>
          </p:nvPr>
        </p:nvSpPr>
        <p:spPr>
          <a:ln/>
        </p:spPr>
        <p:txBody>
          <a:bodyPr/>
          <a:lstStyle/>
          <a:p>
            <a:fld id="{2DC3CFF8-73A3-4651-95AA-E64D4710C3C7}" type="slidenum">
              <a:rPr lang="hu-HU" altLang="zh-CN"/>
              <a:pPr/>
              <a:t>5</a:t>
            </a:fld>
            <a:endParaRPr lang="hu-HU" altLang="zh-CN"/>
          </a:p>
        </p:txBody>
      </p:sp>
      <p:sp>
        <p:nvSpPr>
          <p:cNvPr id="2" name="Cím 1">
            <a:extLst>
              <a:ext uri="{FF2B5EF4-FFF2-40B4-BE49-F238E27FC236}">
                <a16:creationId xmlns:a16="http://schemas.microsoft.com/office/drawing/2014/main" id="{8B88CF59-0E39-44E3-B7A1-0921C0A21363}"/>
              </a:ext>
            </a:extLst>
          </p:cNvPr>
          <p:cNvSpPr>
            <a:spLocks noGrp="1"/>
          </p:cNvSpPr>
          <p:nvPr>
            <p:ph type="title"/>
          </p:nvPr>
        </p:nvSpPr>
        <p:spPr/>
        <p:txBody>
          <a:bodyPr/>
          <a:lstStyle/>
          <a:p>
            <a:pPr fontAlgn="auto">
              <a:spcAft>
                <a:spcPts val="0"/>
              </a:spcAft>
              <a:defRPr/>
            </a:pPr>
            <a:r>
              <a:rPr lang="hu-HU"/>
              <a:t>Features</a:t>
            </a:r>
            <a:endParaRPr lang="hu-HU" dirty="0"/>
          </a:p>
        </p:txBody>
      </p:sp>
      <p:sp>
        <p:nvSpPr>
          <p:cNvPr id="4099" name="Tartalom helye 2">
            <a:extLst>
              <a:ext uri="{FF2B5EF4-FFF2-40B4-BE49-F238E27FC236}">
                <a16:creationId xmlns:a16="http://schemas.microsoft.com/office/drawing/2014/main" id="{2ABEFBE8-4A08-4BFA-90F6-6FCBDE18DC54}"/>
              </a:ext>
            </a:extLst>
          </p:cNvPr>
          <p:cNvSpPr>
            <a:spLocks noGrp="1"/>
          </p:cNvSpPr>
          <p:nvPr>
            <p:ph sz="half" idx="1"/>
          </p:nvPr>
        </p:nvSpPr>
        <p:spPr>
          <a:xfrm>
            <a:off x="457200" y="1536700"/>
            <a:ext cx="4602163" cy="4589463"/>
          </a:xfrm>
        </p:spPr>
        <p:txBody>
          <a:bodyPr/>
          <a:lstStyle/>
          <a:p>
            <a:r>
              <a:rPr lang="hu-HU" altLang="zh-CN" dirty="0"/>
              <a:t>Document-Oriented storege</a:t>
            </a:r>
          </a:p>
          <a:p>
            <a:r>
              <a:rPr lang="hu-HU" altLang="zh-CN" dirty="0"/>
              <a:t>Full Index Support</a:t>
            </a:r>
          </a:p>
          <a:p>
            <a:r>
              <a:rPr lang="hu-HU" altLang="zh-CN" dirty="0"/>
              <a:t>Replication &amp; High Availability</a:t>
            </a:r>
          </a:p>
          <a:p>
            <a:r>
              <a:rPr lang="hu-HU" altLang="zh-CN" dirty="0"/>
              <a:t>Auto-Sharding</a:t>
            </a:r>
          </a:p>
          <a:p>
            <a:r>
              <a:rPr lang="hu-HU" altLang="zh-CN" dirty="0"/>
              <a:t>Querying</a:t>
            </a:r>
          </a:p>
          <a:p>
            <a:r>
              <a:rPr lang="hu-HU" altLang="zh-CN" dirty="0"/>
              <a:t>Fast In-Place Updates</a:t>
            </a:r>
          </a:p>
          <a:p>
            <a:r>
              <a:rPr lang="hu-HU" altLang="zh-CN" dirty="0"/>
              <a:t>Map/Reduce</a:t>
            </a:r>
          </a:p>
          <a:p>
            <a:endParaRPr lang="hu-HU" altLang="zh-CN" dirty="0"/>
          </a:p>
        </p:txBody>
      </p:sp>
      <p:sp>
        <p:nvSpPr>
          <p:cNvPr id="4" name="Lekerekített téglalap 3">
            <a:extLst>
              <a:ext uri="{FF2B5EF4-FFF2-40B4-BE49-F238E27FC236}">
                <a16:creationId xmlns:a16="http://schemas.microsoft.com/office/drawing/2014/main" id="{52B668A2-9686-494A-8143-339C5E5C0B74}"/>
              </a:ext>
            </a:extLst>
          </p:cNvPr>
          <p:cNvSpPr/>
          <p:nvPr/>
        </p:nvSpPr>
        <p:spPr>
          <a:xfrm>
            <a:off x="5553741" y="1551448"/>
            <a:ext cx="2520950" cy="1008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u-HU" sz="4400" dirty="0" err="1"/>
              <a:t>Agile</a:t>
            </a:r>
            <a:endParaRPr lang="hu-HU" sz="4400" dirty="0"/>
          </a:p>
        </p:txBody>
      </p:sp>
      <p:sp>
        <p:nvSpPr>
          <p:cNvPr id="16" name="Lekerekített téglalap 15">
            <a:extLst>
              <a:ext uri="{FF2B5EF4-FFF2-40B4-BE49-F238E27FC236}">
                <a16:creationId xmlns:a16="http://schemas.microsoft.com/office/drawing/2014/main" id="{11A07078-0237-4425-AC2F-C7FD458CF1D4}"/>
              </a:ext>
            </a:extLst>
          </p:cNvPr>
          <p:cNvSpPr/>
          <p:nvPr/>
        </p:nvSpPr>
        <p:spPr>
          <a:xfrm>
            <a:off x="5553740" y="3290427"/>
            <a:ext cx="2752059" cy="1008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u-HU" sz="4400" dirty="0" err="1"/>
              <a:t>Scalable</a:t>
            </a:r>
            <a:endParaRPr lang="hu-HU" sz="4400" dirty="0"/>
          </a:p>
        </p:txBody>
      </p:sp>
    </p:spTree>
    <p:extLst>
      <p:ext uri="{BB962C8B-B14F-4D97-AF65-F5344CB8AC3E}">
        <p14:creationId xmlns:p14="http://schemas.microsoft.com/office/powerpoint/2010/main" val="269996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44688" y="623888"/>
            <a:ext cx="6683375" cy="1281112"/>
          </a:xfrm>
        </p:spPr>
        <p:txBody>
          <a:bodyPr/>
          <a:lstStyle/>
          <a:p>
            <a:r>
              <a:rPr lang="en-US"/>
              <a:t>Data Model</a:t>
            </a:r>
          </a:p>
        </p:txBody>
      </p:sp>
      <p:sp>
        <p:nvSpPr>
          <p:cNvPr id="15362" name="Content Placeholder 2"/>
          <p:cNvSpPr>
            <a:spLocks noGrp="1"/>
          </p:cNvSpPr>
          <p:nvPr>
            <p:ph idx="1"/>
          </p:nvPr>
        </p:nvSpPr>
        <p:spPr>
          <a:xfrm>
            <a:off x="457200" y="1600200"/>
            <a:ext cx="8229600" cy="4953000"/>
          </a:xfrm>
        </p:spPr>
        <p:txBody>
          <a:bodyPr rtlCol="0">
            <a:normAutofit/>
          </a:bodyPr>
          <a:lstStyle/>
          <a:p>
            <a:pPr fontAlgn="auto">
              <a:spcAft>
                <a:spcPts val="0"/>
              </a:spcAft>
              <a:buFont typeface="Wingdings 3" charset="2"/>
              <a:buChar char=""/>
              <a:defRPr/>
            </a:pPr>
            <a:r>
              <a:rPr lang="en-US" sz="2800" dirty="0">
                <a:solidFill>
                  <a:schemeClr val="tx1">
                    <a:lumMod val="75000"/>
                    <a:lumOff val="25000"/>
                  </a:schemeClr>
                </a:solidFill>
              </a:rPr>
              <a:t>Document-Based (max 16 MB)</a:t>
            </a:r>
          </a:p>
          <a:p>
            <a:pPr fontAlgn="auto">
              <a:spcAft>
                <a:spcPts val="0"/>
              </a:spcAft>
              <a:buFont typeface="Wingdings 3" charset="2"/>
              <a:buChar char=""/>
              <a:defRPr/>
            </a:pPr>
            <a:r>
              <a:rPr lang="en-US" sz="2800" dirty="0">
                <a:solidFill>
                  <a:schemeClr val="tx1">
                    <a:lumMod val="75000"/>
                    <a:lumOff val="25000"/>
                  </a:schemeClr>
                </a:solidFill>
              </a:rPr>
              <a:t>Documents are in BSON format, consisting of field-value pairs</a:t>
            </a:r>
          </a:p>
          <a:p>
            <a:pPr fontAlgn="auto">
              <a:spcAft>
                <a:spcPts val="0"/>
              </a:spcAft>
              <a:buFont typeface="Wingdings 3" charset="2"/>
              <a:buChar char=""/>
              <a:defRPr/>
            </a:pPr>
            <a:r>
              <a:rPr lang="en-US" sz="2800" dirty="0">
                <a:solidFill>
                  <a:schemeClr val="tx1">
                    <a:lumMod val="75000"/>
                    <a:lumOff val="25000"/>
                  </a:schemeClr>
                </a:solidFill>
              </a:rPr>
              <a:t>Each document stored in a collection</a:t>
            </a:r>
          </a:p>
          <a:p>
            <a:pPr fontAlgn="auto">
              <a:spcAft>
                <a:spcPts val="0"/>
              </a:spcAft>
              <a:buFont typeface="Wingdings 3" charset="2"/>
              <a:buChar char=""/>
              <a:defRPr/>
            </a:pPr>
            <a:r>
              <a:rPr lang="en-US" sz="2800" dirty="0">
                <a:solidFill>
                  <a:schemeClr val="tx1">
                    <a:lumMod val="75000"/>
                    <a:lumOff val="25000"/>
                  </a:schemeClr>
                </a:solidFill>
              </a:rPr>
              <a:t>Collections</a:t>
            </a:r>
          </a:p>
          <a:p>
            <a:pPr lvl="1" fontAlgn="auto">
              <a:spcAft>
                <a:spcPts val="0"/>
              </a:spcAft>
              <a:buFont typeface="Wingdings 3" charset="2"/>
              <a:buChar char=""/>
              <a:defRPr/>
            </a:pPr>
            <a:r>
              <a:rPr lang="en-US" sz="2400" dirty="0">
                <a:solidFill>
                  <a:schemeClr val="tx1">
                    <a:lumMod val="75000"/>
                    <a:lumOff val="25000"/>
                  </a:schemeClr>
                </a:solidFill>
              </a:rPr>
              <a:t>Have index set in common</a:t>
            </a:r>
          </a:p>
          <a:p>
            <a:pPr lvl="1" fontAlgn="auto">
              <a:spcAft>
                <a:spcPts val="0"/>
              </a:spcAft>
              <a:buFont typeface="Wingdings 3" charset="2"/>
              <a:buChar char=""/>
              <a:defRPr/>
            </a:pPr>
            <a:r>
              <a:rPr lang="en-US" sz="2400" dirty="0">
                <a:solidFill>
                  <a:schemeClr val="tx1">
                    <a:lumMod val="75000"/>
                    <a:lumOff val="25000"/>
                  </a:schemeClr>
                </a:solidFill>
              </a:rPr>
              <a:t>Like tables of relational </a:t>
            </a:r>
            <a:r>
              <a:rPr lang="en-US" sz="2400" dirty="0" err="1">
                <a:solidFill>
                  <a:schemeClr val="tx1">
                    <a:lumMod val="75000"/>
                    <a:lumOff val="25000"/>
                  </a:schemeClr>
                </a:solidFill>
              </a:rPr>
              <a:t>db’s</a:t>
            </a:r>
            <a:r>
              <a:rPr lang="en-US" sz="2400" dirty="0">
                <a:solidFill>
                  <a:schemeClr val="tx1">
                    <a:lumMod val="75000"/>
                    <a:lumOff val="25000"/>
                  </a:schemeClr>
                </a:solidFill>
              </a:rPr>
              <a:t>.</a:t>
            </a:r>
          </a:p>
          <a:p>
            <a:pPr lvl="1" fontAlgn="auto">
              <a:spcAft>
                <a:spcPts val="0"/>
              </a:spcAft>
              <a:buFont typeface="Wingdings 3" charset="2"/>
              <a:buChar char=""/>
              <a:defRPr/>
            </a:pPr>
            <a:r>
              <a:rPr lang="en-US" sz="2400" dirty="0">
                <a:solidFill>
                  <a:schemeClr val="tx1">
                    <a:lumMod val="75000"/>
                    <a:lumOff val="25000"/>
                  </a:schemeClr>
                </a:solidFill>
              </a:rPr>
              <a:t>Documents do not have to have uniform structure</a:t>
            </a:r>
          </a:p>
          <a:p>
            <a:pPr marL="457200" lvl="1" indent="0" fontAlgn="auto">
              <a:spcAft>
                <a:spcPts val="0"/>
              </a:spcAft>
              <a:buFont typeface="Wingdings 3" charset="2"/>
              <a:buNone/>
              <a:defRPr/>
            </a:pPr>
            <a:endParaRPr lang="en-US" sz="1200" dirty="0">
              <a:solidFill>
                <a:schemeClr val="tx1">
                  <a:lumMod val="75000"/>
                  <a:lumOff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44688" y="623888"/>
            <a:ext cx="6683375" cy="1281112"/>
          </a:xfrm>
        </p:spPr>
        <p:txBody>
          <a:bodyPr/>
          <a:lstStyle/>
          <a:p>
            <a:r>
              <a:rPr lang="en-US"/>
              <a:t>JSON</a:t>
            </a:r>
          </a:p>
        </p:txBody>
      </p:sp>
      <p:sp>
        <p:nvSpPr>
          <p:cNvPr id="16386" name="Content Placeholder 2"/>
          <p:cNvSpPr>
            <a:spLocks noGrp="1"/>
          </p:cNvSpPr>
          <p:nvPr>
            <p:ph idx="1"/>
          </p:nvPr>
        </p:nvSpPr>
        <p:spPr>
          <a:xfrm>
            <a:off x="1941513" y="2133600"/>
            <a:ext cx="6686550" cy="3778250"/>
          </a:xfrm>
        </p:spPr>
        <p:txBody>
          <a:bodyPr rtlCol="0">
            <a:normAutofit/>
          </a:bodyPr>
          <a:lstStyle/>
          <a:p>
            <a:pPr fontAlgn="auto">
              <a:spcAft>
                <a:spcPts val="0"/>
              </a:spcAft>
              <a:buFont typeface="Wingdings 3" charset="2"/>
              <a:buChar char=""/>
              <a:defRPr/>
            </a:pPr>
            <a:r>
              <a:rPr lang="en-US" sz="2800" dirty="0">
                <a:solidFill>
                  <a:schemeClr val="tx1">
                    <a:lumMod val="75000"/>
                    <a:lumOff val="25000"/>
                  </a:schemeClr>
                </a:solidFill>
              </a:rPr>
              <a:t>“JavaScript Object Notation”</a:t>
            </a:r>
          </a:p>
          <a:p>
            <a:pPr fontAlgn="auto">
              <a:spcAft>
                <a:spcPts val="0"/>
              </a:spcAft>
              <a:buFont typeface="Wingdings 3" charset="2"/>
              <a:buChar char=""/>
              <a:defRPr/>
            </a:pPr>
            <a:r>
              <a:rPr lang="en-US" sz="2800" dirty="0">
                <a:solidFill>
                  <a:schemeClr val="tx1">
                    <a:lumMod val="75000"/>
                    <a:lumOff val="25000"/>
                  </a:schemeClr>
                </a:solidFill>
              </a:rPr>
              <a:t>Easy for humans to write/read, easy for computers to parse/generate</a:t>
            </a:r>
          </a:p>
          <a:p>
            <a:pPr fontAlgn="auto">
              <a:spcAft>
                <a:spcPts val="0"/>
              </a:spcAft>
              <a:buFont typeface="Wingdings 3" charset="2"/>
              <a:buChar char=""/>
              <a:defRPr/>
            </a:pPr>
            <a:r>
              <a:rPr lang="en-US" sz="2800" dirty="0">
                <a:solidFill>
                  <a:schemeClr val="tx1">
                    <a:lumMod val="75000"/>
                    <a:lumOff val="25000"/>
                  </a:schemeClr>
                </a:solidFill>
              </a:rPr>
              <a:t>Objects can be nested</a:t>
            </a:r>
          </a:p>
          <a:p>
            <a:pPr fontAlgn="auto">
              <a:spcAft>
                <a:spcPts val="0"/>
              </a:spcAft>
              <a:buFont typeface="Wingdings 3" charset="2"/>
              <a:buChar char=""/>
              <a:defRPr/>
            </a:pPr>
            <a:r>
              <a:rPr lang="en-US" sz="2800" dirty="0">
                <a:solidFill>
                  <a:schemeClr val="tx1">
                    <a:lumMod val="75000"/>
                    <a:lumOff val="25000"/>
                  </a:schemeClr>
                </a:solidFill>
              </a:rPr>
              <a:t>Built on</a:t>
            </a:r>
          </a:p>
          <a:p>
            <a:pPr lvl="1" fontAlgn="auto">
              <a:spcAft>
                <a:spcPts val="0"/>
              </a:spcAft>
              <a:buFont typeface="Wingdings 3" charset="2"/>
              <a:buChar char=""/>
              <a:defRPr/>
            </a:pPr>
            <a:r>
              <a:rPr lang="en-US" sz="2400" dirty="0">
                <a:solidFill>
                  <a:schemeClr val="tx1">
                    <a:lumMod val="75000"/>
                    <a:lumOff val="25000"/>
                  </a:schemeClr>
                </a:solidFill>
              </a:rPr>
              <a:t>name/value pairs</a:t>
            </a:r>
          </a:p>
          <a:p>
            <a:pPr lvl="1" fontAlgn="auto">
              <a:spcAft>
                <a:spcPts val="0"/>
              </a:spcAft>
              <a:buFont typeface="Wingdings 3" charset="2"/>
              <a:buChar char=""/>
              <a:defRPr/>
            </a:pPr>
            <a:r>
              <a:rPr lang="en-US" sz="2400" dirty="0">
                <a:solidFill>
                  <a:schemeClr val="tx1">
                    <a:lumMod val="75000"/>
                    <a:lumOff val="25000"/>
                  </a:schemeClr>
                </a:solidFill>
              </a:rPr>
              <a:t>Ordered list of values</a:t>
            </a:r>
          </a:p>
          <a:p>
            <a:pPr lvl="1" fontAlgn="auto">
              <a:spcAft>
                <a:spcPts val="0"/>
              </a:spcAft>
              <a:buFont typeface="Wingdings 3" charset="2"/>
              <a:buChar char=""/>
              <a:defRPr/>
            </a:pPr>
            <a:endParaRPr lang="en-US" dirty="0">
              <a:solidFill>
                <a:schemeClr val="tx1">
                  <a:lumMod val="75000"/>
                  <a:lumOff val="25000"/>
                </a:schemeClr>
              </a:solidFill>
            </a:endParaRPr>
          </a:p>
          <a:p>
            <a:pPr lvl="1" fontAlgn="auto">
              <a:spcAft>
                <a:spcPts val="0"/>
              </a:spcAft>
              <a:buFont typeface="Wingdings 3" charset="2"/>
              <a:buChar char=""/>
              <a:defRPr/>
            </a:pPr>
            <a:endParaRPr lang="en-US"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944688" y="623888"/>
            <a:ext cx="6683375" cy="1281112"/>
          </a:xfrm>
        </p:spPr>
        <p:txBody>
          <a:bodyPr/>
          <a:lstStyle/>
          <a:p>
            <a:r>
              <a:rPr lang="en-US" dirty="0"/>
              <a:t>BSON</a:t>
            </a:r>
          </a:p>
        </p:txBody>
      </p:sp>
      <p:sp>
        <p:nvSpPr>
          <p:cNvPr id="3" name="Content Placeholder 2"/>
          <p:cNvSpPr>
            <a:spLocks noGrp="1"/>
          </p:cNvSpPr>
          <p:nvPr>
            <p:ph idx="1"/>
          </p:nvPr>
        </p:nvSpPr>
        <p:spPr>
          <a:xfrm>
            <a:off x="457200" y="1600200"/>
            <a:ext cx="8229600" cy="4800600"/>
          </a:xfrm>
        </p:spPr>
        <p:txBody>
          <a:bodyPr rtlCol="0">
            <a:normAutofit/>
          </a:bodyPr>
          <a:lstStyle/>
          <a:p>
            <a:pPr fontAlgn="auto">
              <a:spcAft>
                <a:spcPts val="0"/>
              </a:spcAft>
              <a:buFont typeface="Arial" panose="020B0604020202020204" pitchFamily="34" charset="0"/>
              <a:buChar char="•"/>
              <a:defRPr/>
            </a:pPr>
            <a:r>
              <a:rPr lang="en-US" sz="2800" dirty="0">
                <a:solidFill>
                  <a:schemeClr val="tx1">
                    <a:lumMod val="75000"/>
                    <a:lumOff val="25000"/>
                  </a:schemeClr>
                </a:solidFill>
              </a:rPr>
              <a:t>“Binary JSON”</a:t>
            </a:r>
          </a:p>
          <a:p>
            <a:pPr fontAlgn="auto">
              <a:spcAft>
                <a:spcPts val="0"/>
              </a:spcAft>
              <a:buFont typeface="Arial" panose="020B0604020202020204" pitchFamily="34" charset="0"/>
              <a:buChar char="•"/>
              <a:defRPr/>
            </a:pPr>
            <a:r>
              <a:rPr lang="en-US" sz="2800" dirty="0">
                <a:solidFill>
                  <a:schemeClr val="tx1">
                    <a:lumMod val="75000"/>
                    <a:lumOff val="25000"/>
                  </a:schemeClr>
                </a:solidFill>
              </a:rPr>
              <a:t>Binary-encoded serialization of JSON-like docs</a:t>
            </a:r>
          </a:p>
          <a:p>
            <a:pPr fontAlgn="auto">
              <a:spcAft>
                <a:spcPts val="0"/>
              </a:spcAft>
              <a:buFont typeface="Arial" panose="020B0604020202020204" pitchFamily="34" charset="0"/>
              <a:buChar char="•"/>
              <a:defRPr/>
            </a:pPr>
            <a:r>
              <a:rPr lang="en-US" sz="2800" dirty="0">
                <a:solidFill>
                  <a:schemeClr val="tx1">
                    <a:lumMod val="75000"/>
                    <a:lumOff val="25000"/>
                  </a:schemeClr>
                </a:solidFill>
              </a:rPr>
              <a:t>Also allows “referencing”</a:t>
            </a:r>
          </a:p>
          <a:p>
            <a:pPr fontAlgn="auto">
              <a:spcAft>
                <a:spcPts val="0"/>
              </a:spcAft>
              <a:buFont typeface="Arial" panose="020B0604020202020204" pitchFamily="34" charset="0"/>
              <a:buChar char="•"/>
              <a:defRPr/>
            </a:pPr>
            <a:r>
              <a:rPr lang="en-US" sz="2800" dirty="0">
                <a:solidFill>
                  <a:schemeClr val="tx1">
                    <a:lumMod val="75000"/>
                    <a:lumOff val="25000"/>
                  </a:schemeClr>
                </a:solidFill>
              </a:rPr>
              <a:t>Embedded structure reduces need for joins</a:t>
            </a:r>
          </a:p>
          <a:p>
            <a:pPr fontAlgn="auto">
              <a:spcAft>
                <a:spcPts val="0"/>
              </a:spcAft>
              <a:buFont typeface="Arial" panose="020B0604020202020204" pitchFamily="34" charset="0"/>
              <a:buChar char="•"/>
              <a:defRPr/>
            </a:pPr>
            <a:r>
              <a:rPr lang="en-US" sz="2800" dirty="0">
                <a:solidFill>
                  <a:schemeClr val="tx1">
                    <a:lumMod val="75000"/>
                    <a:lumOff val="25000"/>
                  </a:schemeClr>
                </a:solidFill>
              </a:rPr>
              <a:t>Goals</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Lightweight</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Traversable</a:t>
            </a:r>
          </a:p>
          <a:p>
            <a:pPr lvl="1" fontAlgn="auto">
              <a:spcAft>
                <a:spcPts val="0"/>
              </a:spcAft>
              <a:buFont typeface="Arial" panose="020B0604020202020204" pitchFamily="34" charset="0"/>
              <a:buChar char="–"/>
              <a:defRPr/>
            </a:pPr>
            <a:r>
              <a:rPr lang="en-US" sz="2400" dirty="0">
                <a:solidFill>
                  <a:schemeClr val="tx1">
                    <a:lumMod val="75000"/>
                    <a:lumOff val="25000"/>
                  </a:schemeClr>
                </a:solidFill>
              </a:rPr>
              <a:t>Efficient (decoding and encoding)</a:t>
            </a:r>
          </a:p>
          <a:p>
            <a:pPr marL="457200" lvl="1" indent="0" fontAlgn="auto">
              <a:spcAft>
                <a:spcPts val="0"/>
              </a:spcAft>
              <a:buFont typeface="Wingdings 3" charset="2"/>
              <a:buNone/>
              <a:defRPr/>
            </a:pPr>
            <a:endParaRPr lang="en-US" sz="1700" dirty="0">
              <a:solidFill>
                <a:schemeClr val="tx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944688" y="623888"/>
            <a:ext cx="6683375" cy="1281112"/>
          </a:xfrm>
        </p:spPr>
        <p:txBody>
          <a:bodyPr/>
          <a:lstStyle/>
          <a:p>
            <a:r>
              <a:rPr lang="en-US"/>
              <a:t>BSON Types</a:t>
            </a:r>
          </a:p>
        </p:txBody>
      </p:sp>
      <p:graphicFrame>
        <p:nvGraphicFramePr>
          <p:cNvPr id="5" name="Content Placeholder 4"/>
          <p:cNvGraphicFramePr>
            <a:graphicFrameLocks noGrp="1"/>
          </p:cNvGraphicFramePr>
          <p:nvPr>
            <p:ph idx="1"/>
          </p:nvPr>
        </p:nvGraphicFramePr>
        <p:xfrm>
          <a:off x="1892300" y="1560513"/>
          <a:ext cx="5359694" cy="4606208"/>
        </p:xfrm>
        <a:graphic>
          <a:graphicData uri="http://schemas.openxmlformats.org/drawingml/2006/table">
            <a:tbl>
              <a:tblPr/>
              <a:tblGrid>
                <a:gridCol w="2679847">
                  <a:extLst>
                    <a:ext uri="{9D8B030D-6E8A-4147-A177-3AD203B41FA5}">
                      <a16:colId xmlns:a16="http://schemas.microsoft.com/office/drawing/2014/main" val="20000"/>
                    </a:ext>
                  </a:extLst>
                </a:gridCol>
                <a:gridCol w="2679847">
                  <a:extLst>
                    <a:ext uri="{9D8B030D-6E8A-4147-A177-3AD203B41FA5}">
                      <a16:colId xmlns:a16="http://schemas.microsoft.com/office/drawing/2014/main" val="20001"/>
                    </a:ext>
                  </a:extLst>
                </a:gridCol>
              </a:tblGrid>
              <a:tr h="238209">
                <a:tc>
                  <a:txBody>
                    <a:bodyPr/>
                    <a:lstStyle/>
                    <a:p>
                      <a:r>
                        <a:rPr lang="en-US" sz="1200" b="1" dirty="0"/>
                        <a:t>Type</a:t>
                      </a:r>
                      <a:endParaRPr lang="en-US" sz="1200" dirty="0"/>
                    </a:p>
                  </a:txBody>
                  <a:tcPr marL="59552" marR="59552" marT="29776" marB="29776" anchor="ctr">
                    <a:lnL>
                      <a:noFill/>
                    </a:lnL>
                    <a:lnR>
                      <a:noFill/>
                    </a:lnR>
                    <a:lnT>
                      <a:noFill/>
                    </a:lnT>
                    <a:lnB>
                      <a:noFill/>
                    </a:lnB>
                  </a:tcPr>
                </a:tc>
                <a:tc>
                  <a:txBody>
                    <a:bodyPr/>
                    <a:lstStyle/>
                    <a:p>
                      <a:r>
                        <a:rPr lang="en-US" sz="1200" b="1" dirty="0"/>
                        <a:t>Number</a:t>
                      </a:r>
                      <a:endParaRPr lang="en-US" sz="1200" dirty="0"/>
                    </a:p>
                  </a:txBody>
                  <a:tcPr marL="59552" marR="59552" marT="29776" marB="29776" anchor="ctr">
                    <a:lnL>
                      <a:noFill/>
                    </a:lnL>
                    <a:lnR>
                      <a:noFill/>
                    </a:lnR>
                    <a:lnT>
                      <a:noFill/>
                    </a:lnT>
                    <a:lnB>
                      <a:noFill/>
                    </a:lnB>
                  </a:tcPr>
                </a:tc>
                <a:extLst>
                  <a:ext uri="{0D108BD9-81ED-4DB2-BD59-A6C34878D82A}">
                    <a16:rowId xmlns:a16="http://schemas.microsoft.com/office/drawing/2014/main" val="10000"/>
                  </a:ext>
                </a:extLst>
              </a:tr>
              <a:tr h="238209">
                <a:tc>
                  <a:txBody>
                    <a:bodyPr/>
                    <a:lstStyle/>
                    <a:p>
                      <a:r>
                        <a:rPr lang="en-US" sz="1200"/>
                        <a:t>Double</a:t>
                      </a:r>
                    </a:p>
                  </a:txBody>
                  <a:tcPr marL="59552" marR="59552" marT="29776" marB="29776" anchor="ctr">
                    <a:lnL>
                      <a:noFill/>
                    </a:lnL>
                    <a:lnR>
                      <a:noFill/>
                    </a:lnR>
                    <a:lnT>
                      <a:noFill/>
                    </a:lnT>
                    <a:lnB>
                      <a:noFill/>
                    </a:lnB>
                  </a:tcPr>
                </a:tc>
                <a:tc>
                  <a:txBody>
                    <a:bodyPr/>
                    <a:lstStyle/>
                    <a:p>
                      <a:r>
                        <a:rPr lang="en-US" sz="1200"/>
                        <a:t>1</a:t>
                      </a:r>
                    </a:p>
                  </a:txBody>
                  <a:tcPr marL="59552" marR="59552" marT="29776" marB="29776" anchor="ctr">
                    <a:lnL>
                      <a:noFill/>
                    </a:lnL>
                    <a:lnR>
                      <a:noFill/>
                    </a:lnR>
                    <a:lnT>
                      <a:noFill/>
                    </a:lnT>
                    <a:lnB>
                      <a:noFill/>
                    </a:lnB>
                  </a:tcPr>
                </a:tc>
                <a:extLst>
                  <a:ext uri="{0D108BD9-81ED-4DB2-BD59-A6C34878D82A}">
                    <a16:rowId xmlns:a16="http://schemas.microsoft.com/office/drawing/2014/main" val="10001"/>
                  </a:ext>
                </a:extLst>
              </a:tr>
              <a:tr h="238209">
                <a:tc>
                  <a:txBody>
                    <a:bodyPr/>
                    <a:lstStyle/>
                    <a:p>
                      <a:r>
                        <a:rPr lang="en-US" sz="1200"/>
                        <a:t>String</a:t>
                      </a:r>
                    </a:p>
                  </a:txBody>
                  <a:tcPr marL="59552" marR="59552" marT="29776" marB="29776" anchor="ctr">
                    <a:lnL>
                      <a:noFill/>
                    </a:lnL>
                    <a:lnR>
                      <a:noFill/>
                    </a:lnR>
                    <a:lnT>
                      <a:noFill/>
                    </a:lnT>
                    <a:lnB>
                      <a:noFill/>
                    </a:lnB>
                  </a:tcPr>
                </a:tc>
                <a:tc>
                  <a:txBody>
                    <a:bodyPr/>
                    <a:lstStyle/>
                    <a:p>
                      <a:r>
                        <a:rPr lang="en-US" sz="1200"/>
                        <a:t>2</a:t>
                      </a:r>
                    </a:p>
                  </a:txBody>
                  <a:tcPr marL="59552" marR="59552" marT="29776" marB="29776" anchor="ctr">
                    <a:lnL>
                      <a:noFill/>
                    </a:lnL>
                    <a:lnR>
                      <a:noFill/>
                    </a:lnR>
                    <a:lnT>
                      <a:noFill/>
                    </a:lnT>
                    <a:lnB>
                      <a:noFill/>
                    </a:lnB>
                  </a:tcPr>
                </a:tc>
                <a:extLst>
                  <a:ext uri="{0D108BD9-81ED-4DB2-BD59-A6C34878D82A}">
                    <a16:rowId xmlns:a16="http://schemas.microsoft.com/office/drawing/2014/main" val="10002"/>
                  </a:ext>
                </a:extLst>
              </a:tr>
              <a:tr h="238209">
                <a:tc>
                  <a:txBody>
                    <a:bodyPr/>
                    <a:lstStyle/>
                    <a:p>
                      <a:r>
                        <a:rPr lang="en-US" sz="1200"/>
                        <a:t>Object</a:t>
                      </a:r>
                    </a:p>
                  </a:txBody>
                  <a:tcPr marL="59552" marR="59552" marT="29776" marB="29776" anchor="ctr">
                    <a:lnL>
                      <a:noFill/>
                    </a:lnL>
                    <a:lnR>
                      <a:noFill/>
                    </a:lnR>
                    <a:lnT>
                      <a:noFill/>
                    </a:lnT>
                    <a:lnB>
                      <a:noFill/>
                    </a:lnB>
                  </a:tcPr>
                </a:tc>
                <a:tc>
                  <a:txBody>
                    <a:bodyPr/>
                    <a:lstStyle/>
                    <a:p>
                      <a:r>
                        <a:rPr lang="en-US" sz="1200" dirty="0"/>
                        <a:t>3</a:t>
                      </a:r>
                    </a:p>
                  </a:txBody>
                  <a:tcPr marL="59552" marR="59552" marT="29776" marB="29776" anchor="ctr">
                    <a:lnL>
                      <a:noFill/>
                    </a:lnL>
                    <a:lnR>
                      <a:noFill/>
                    </a:lnR>
                    <a:lnT>
                      <a:noFill/>
                    </a:lnT>
                    <a:lnB>
                      <a:noFill/>
                    </a:lnB>
                  </a:tcPr>
                </a:tc>
                <a:extLst>
                  <a:ext uri="{0D108BD9-81ED-4DB2-BD59-A6C34878D82A}">
                    <a16:rowId xmlns:a16="http://schemas.microsoft.com/office/drawing/2014/main" val="10003"/>
                  </a:ext>
                </a:extLst>
              </a:tr>
              <a:tr h="238209">
                <a:tc>
                  <a:txBody>
                    <a:bodyPr/>
                    <a:lstStyle/>
                    <a:p>
                      <a:r>
                        <a:rPr lang="en-US" sz="1200"/>
                        <a:t>Array</a:t>
                      </a:r>
                    </a:p>
                  </a:txBody>
                  <a:tcPr marL="59552" marR="59552" marT="29776" marB="29776" anchor="ctr">
                    <a:lnL>
                      <a:noFill/>
                    </a:lnL>
                    <a:lnR>
                      <a:noFill/>
                    </a:lnR>
                    <a:lnT>
                      <a:noFill/>
                    </a:lnT>
                    <a:lnB>
                      <a:noFill/>
                    </a:lnB>
                  </a:tcPr>
                </a:tc>
                <a:tc>
                  <a:txBody>
                    <a:bodyPr/>
                    <a:lstStyle/>
                    <a:p>
                      <a:r>
                        <a:rPr lang="en-US" sz="1200"/>
                        <a:t>4</a:t>
                      </a:r>
                    </a:p>
                  </a:txBody>
                  <a:tcPr marL="59552" marR="59552" marT="29776" marB="29776" anchor="ctr">
                    <a:lnL>
                      <a:noFill/>
                    </a:lnL>
                    <a:lnR>
                      <a:noFill/>
                    </a:lnR>
                    <a:lnT>
                      <a:noFill/>
                    </a:lnT>
                    <a:lnB>
                      <a:noFill/>
                    </a:lnB>
                  </a:tcPr>
                </a:tc>
                <a:extLst>
                  <a:ext uri="{0D108BD9-81ED-4DB2-BD59-A6C34878D82A}">
                    <a16:rowId xmlns:a16="http://schemas.microsoft.com/office/drawing/2014/main" val="10004"/>
                  </a:ext>
                </a:extLst>
              </a:tr>
              <a:tr h="238209">
                <a:tc>
                  <a:txBody>
                    <a:bodyPr/>
                    <a:lstStyle/>
                    <a:p>
                      <a:r>
                        <a:rPr lang="en-US" sz="1200"/>
                        <a:t>Binary data</a:t>
                      </a:r>
                    </a:p>
                  </a:txBody>
                  <a:tcPr marL="59552" marR="59552" marT="29776" marB="29776" anchor="ctr">
                    <a:lnL>
                      <a:noFill/>
                    </a:lnL>
                    <a:lnR>
                      <a:noFill/>
                    </a:lnR>
                    <a:lnT>
                      <a:noFill/>
                    </a:lnT>
                    <a:lnB>
                      <a:noFill/>
                    </a:lnB>
                  </a:tcPr>
                </a:tc>
                <a:tc>
                  <a:txBody>
                    <a:bodyPr/>
                    <a:lstStyle/>
                    <a:p>
                      <a:r>
                        <a:rPr lang="en-US" sz="1200"/>
                        <a:t>5</a:t>
                      </a:r>
                    </a:p>
                  </a:txBody>
                  <a:tcPr marL="59552" marR="59552" marT="29776" marB="29776" anchor="ctr">
                    <a:lnL>
                      <a:noFill/>
                    </a:lnL>
                    <a:lnR>
                      <a:noFill/>
                    </a:lnR>
                    <a:lnT>
                      <a:noFill/>
                    </a:lnT>
                    <a:lnB>
                      <a:noFill/>
                    </a:lnB>
                  </a:tcPr>
                </a:tc>
                <a:extLst>
                  <a:ext uri="{0D108BD9-81ED-4DB2-BD59-A6C34878D82A}">
                    <a16:rowId xmlns:a16="http://schemas.microsoft.com/office/drawing/2014/main" val="10005"/>
                  </a:ext>
                </a:extLst>
              </a:tr>
              <a:tr h="238209">
                <a:tc>
                  <a:txBody>
                    <a:bodyPr/>
                    <a:lstStyle/>
                    <a:p>
                      <a:r>
                        <a:rPr lang="en-US" sz="1200"/>
                        <a:t>Object id</a:t>
                      </a:r>
                    </a:p>
                  </a:txBody>
                  <a:tcPr marL="59552" marR="59552" marT="29776" marB="29776" anchor="ctr">
                    <a:lnL>
                      <a:noFill/>
                    </a:lnL>
                    <a:lnR>
                      <a:noFill/>
                    </a:lnR>
                    <a:lnT>
                      <a:noFill/>
                    </a:lnT>
                    <a:lnB>
                      <a:noFill/>
                    </a:lnB>
                  </a:tcPr>
                </a:tc>
                <a:tc>
                  <a:txBody>
                    <a:bodyPr/>
                    <a:lstStyle/>
                    <a:p>
                      <a:r>
                        <a:rPr lang="en-US" sz="1200"/>
                        <a:t>7</a:t>
                      </a:r>
                    </a:p>
                  </a:txBody>
                  <a:tcPr marL="59552" marR="59552" marT="29776" marB="29776" anchor="ctr">
                    <a:lnL>
                      <a:noFill/>
                    </a:lnL>
                    <a:lnR>
                      <a:noFill/>
                    </a:lnR>
                    <a:lnT>
                      <a:noFill/>
                    </a:lnT>
                    <a:lnB>
                      <a:noFill/>
                    </a:lnB>
                  </a:tcPr>
                </a:tc>
                <a:extLst>
                  <a:ext uri="{0D108BD9-81ED-4DB2-BD59-A6C34878D82A}">
                    <a16:rowId xmlns:a16="http://schemas.microsoft.com/office/drawing/2014/main" val="10006"/>
                  </a:ext>
                </a:extLst>
              </a:tr>
              <a:tr h="238209">
                <a:tc>
                  <a:txBody>
                    <a:bodyPr/>
                    <a:lstStyle/>
                    <a:p>
                      <a:r>
                        <a:rPr lang="en-US" sz="1200"/>
                        <a:t>Boolean</a:t>
                      </a:r>
                    </a:p>
                  </a:txBody>
                  <a:tcPr marL="59552" marR="59552" marT="29776" marB="29776" anchor="ctr">
                    <a:lnL>
                      <a:noFill/>
                    </a:lnL>
                    <a:lnR>
                      <a:noFill/>
                    </a:lnR>
                    <a:lnT>
                      <a:noFill/>
                    </a:lnT>
                    <a:lnB>
                      <a:noFill/>
                    </a:lnB>
                  </a:tcPr>
                </a:tc>
                <a:tc>
                  <a:txBody>
                    <a:bodyPr/>
                    <a:lstStyle/>
                    <a:p>
                      <a:r>
                        <a:rPr lang="en-US" sz="1200"/>
                        <a:t>8</a:t>
                      </a:r>
                    </a:p>
                  </a:txBody>
                  <a:tcPr marL="59552" marR="59552" marT="29776" marB="29776" anchor="ctr">
                    <a:lnL>
                      <a:noFill/>
                    </a:lnL>
                    <a:lnR>
                      <a:noFill/>
                    </a:lnR>
                    <a:lnT>
                      <a:noFill/>
                    </a:lnT>
                    <a:lnB>
                      <a:noFill/>
                    </a:lnB>
                  </a:tcPr>
                </a:tc>
                <a:extLst>
                  <a:ext uri="{0D108BD9-81ED-4DB2-BD59-A6C34878D82A}">
                    <a16:rowId xmlns:a16="http://schemas.microsoft.com/office/drawing/2014/main" val="10007"/>
                  </a:ext>
                </a:extLst>
              </a:tr>
              <a:tr h="238209">
                <a:tc>
                  <a:txBody>
                    <a:bodyPr/>
                    <a:lstStyle/>
                    <a:p>
                      <a:r>
                        <a:rPr lang="en-US" sz="1200"/>
                        <a:t>Date</a:t>
                      </a:r>
                    </a:p>
                  </a:txBody>
                  <a:tcPr marL="59552" marR="59552" marT="29776" marB="29776" anchor="ctr">
                    <a:lnL>
                      <a:noFill/>
                    </a:lnL>
                    <a:lnR>
                      <a:noFill/>
                    </a:lnR>
                    <a:lnT>
                      <a:noFill/>
                    </a:lnT>
                    <a:lnB>
                      <a:noFill/>
                    </a:lnB>
                  </a:tcPr>
                </a:tc>
                <a:tc>
                  <a:txBody>
                    <a:bodyPr/>
                    <a:lstStyle/>
                    <a:p>
                      <a:r>
                        <a:rPr lang="en-US" sz="1200"/>
                        <a:t>9</a:t>
                      </a:r>
                    </a:p>
                  </a:txBody>
                  <a:tcPr marL="59552" marR="59552" marT="29776" marB="29776" anchor="ctr">
                    <a:lnL>
                      <a:noFill/>
                    </a:lnL>
                    <a:lnR>
                      <a:noFill/>
                    </a:lnR>
                    <a:lnT>
                      <a:noFill/>
                    </a:lnT>
                    <a:lnB>
                      <a:noFill/>
                    </a:lnB>
                  </a:tcPr>
                </a:tc>
                <a:extLst>
                  <a:ext uri="{0D108BD9-81ED-4DB2-BD59-A6C34878D82A}">
                    <a16:rowId xmlns:a16="http://schemas.microsoft.com/office/drawing/2014/main" val="10008"/>
                  </a:ext>
                </a:extLst>
              </a:tr>
              <a:tr h="238209">
                <a:tc>
                  <a:txBody>
                    <a:bodyPr/>
                    <a:lstStyle/>
                    <a:p>
                      <a:r>
                        <a:rPr lang="en-US" sz="1200"/>
                        <a:t>Null</a:t>
                      </a:r>
                    </a:p>
                  </a:txBody>
                  <a:tcPr marL="59552" marR="59552" marT="29776" marB="29776" anchor="ctr">
                    <a:lnL>
                      <a:noFill/>
                    </a:lnL>
                    <a:lnR>
                      <a:noFill/>
                    </a:lnR>
                    <a:lnT>
                      <a:noFill/>
                    </a:lnT>
                    <a:lnB>
                      <a:noFill/>
                    </a:lnB>
                  </a:tcPr>
                </a:tc>
                <a:tc>
                  <a:txBody>
                    <a:bodyPr/>
                    <a:lstStyle/>
                    <a:p>
                      <a:r>
                        <a:rPr lang="en-US" sz="1200"/>
                        <a:t>10</a:t>
                      </a:r>
                    </a:p>
                  </a:txBody>
                  <a:tcPr marL="59552" marR="59552" marT="29776" marB="29776" anchor="ctr">
                    <a:lnL>
                      <a:noFill/>
                    </a:lnL>
                    <a:lnR>
                      <a:noFill/>
                    </a:lnR>
                    <a:lnT>
                      <a:noFill/>
                    </a:lnT>
                    <a:lnB>
                      <a:noFill/>
                    </a:lnB>
                  </a:tcPr>
                </a:tc>
                <a:extLst>
                  <a:ext uri="{0D108BD9-81ED-4DB2-BD59-A6C34878D82A}">
                    <a16:rowId xmlns:a16="http://schemas.microsoft.com/office/drawing/2014/main" val="10009"/>
                  </a:ext>
                </a:extLst>
              </a:tr>
              <a:tr h="238209">
                <a:tc>
                  <a:txBody>
                    <a:bodyPr/>
                    <a:lstStyle/>
                    <a:p>
                      <a:r>
                        <a:rPr lang="en-US" sz="1200"/>
                        <a:t>Regular Expression</a:t>
                      </a:r>
                    </a:p>
                  </a:txBody>
                  <a:tcPr marL="59552" marR="59552" marT="29776" marB="29776" anchor="ctr">
                    <a:lnL>
                      <a:noFill/>
                    </a:lnL>
                    <a:lnR>
                      <a:noFill/>
                    </a:lnR>
                    <a:lnT>
                      <a:noFill/>
                    </a:lnT>
                    <a:lnB>
                      <a:noFill/>
                    </a:lnB>
                  </a:tcPr>
                </a:tc>
                <a:tc>
                  <a:txBody>
                    <a:bodyPr/>
                    <a:lstStyle/>
                    <a:p>
                      <a:r>
                        <a:rPr lang="en-US" sz="1200"/>
                        <a:t>11</a:t>
                      </a:r>
                    </a:p>
                  </a:txBody>
                  <a:tcPr marL="59552" marR="59552" marT="29776" marB="29776" anchor="ctr">
                    <a:lnL>
                      <a:noFill/>
                    </a:lnL>
                    <a:lnR>
                      <a:noFill/>
                    </a:lnR>
                    <a:lnT>
                      <a:noFill/>
                    </a:lnT>
                    <a:lnB>
                      <a:noFill/>
                    </a:lnB>
                  </a:tcPr>
                </a:tc>
                <a:extLst>
                  <a:ext uri="{0D108BD9-81ED-4DB2-BD59-A6C34878D82A}">
                    <a16:rowId xmlns:a16="http://schemas.microsoft.com/office/drawing/2014/main" val="10010"/>
                  </a:ext>
                </a:extLst>
              </a:tr>
              <a:tr h="238209">
                <a:tc>
                  <a:txBody>
                    <a:bodyPr/>
                    <a:lstStyle/>
                    <a:p>
                      <a:r>
                        <a:rPr lang="en-US" sz="1200"/>
                        <a:t>JavaScript</a:t>
                      </a:r>
                    </a:p>
                  </a:txBody>
                  <a:tcPr marL="59552" marR="59552" marT="29776" marB="29776" anchor="ctr">
                    <a:lnL>
                      <a:noFill/>
                    </a:lnL>
                    <a:lnR>
                      <a:noFill/>
                    </a:lnR>
                    <a:lnT>
                      <a:noFill/>
                    </a:lnT>
                    <a:lnB>
                      <a:noFill/>
                    </a:lnB>
                  </a:tcPr>
                </a:tc>
                <a:tc>
                  <a:txBody>
                    <a:bodyPr/>
                    <a:lstStyle/>
                    <a:p>
                      <a:r>
                        <a:rPr lang="en-US" sz="1200"/>
                        <a:t>13</a:t>
                      </a:r>
                    </a:p>
                  </a:txBody>
                  <a:tcPr marL="59552" marR="59552" marT="29776" marB="29776" anchor="ctr">
                    <a:lnL>
                      <a:noFill/>
                    </a:lnL>
                    <a:lnR>
                      <a:noFill/>
                    </a:lnR>
                    <a:lnT>
                      <a:noFill/>
                    </a:lnT>
                    <a:lnB>
                      <a:noFill/>
                    </a:lnB>
                  </a:tcPr>
                </a:tc>
                <a:extLst>
                  <a:ext uri="{0D108BD9-81ED-4DB2-BD59-A6C34878D82A}">
                    <a16:rowId xmlns:a16="http://schemas.microsoft.com/office/drawing/2014/main" val="10011"/>
                  </a:ext>
                </a:extLst>
              </a:tr>
              <a:tr h="238209">
                <a:tc>
                  <a:txBody>
                    <a:bodyPr/>
                    <a:lstStyle/>
                    <a:p>
                      <a:r>
                        <a:rPr lang="en-US" sz="1200"/>
                        <a:t>Symbol</a:t>
                      </a:r>
                    </a:p>
                  </a:txBody>
                  <a:tcPr marL="59552" marR="59552" marT="29776" marB="29776" anchor="ctr">
                    <a:lnL>
                      <a:noFill/>
                    </a:lnL>
                    <a:lnR>
                      <a:noFill/>
                    </a:lnR>
                    <a:lnT>
                      <a:noFill/>
                    </a:lnT>
                    <a:lnB>
                      <a:noFill/>
                    </a:lnB>
                  </a:tcPr>
                </a:tc>
                <a:tc>
                  <a:txBody>
                    <a:bodyPr/>
                    <a:lstStyle/>
                    <a:p>
                      <a:r>
                        <a:rPr lang="en-US" sz="1200"/>
                        <a:t>14</a:t>
                      </a:r>
                    </a:p>
                  </a:txBody>
                  <a:tcPr marL="59552" marR="59552" marT="29776" marB="29776" anchor="ctr">
                    <a:lnL>
                      <a:noFill/>
                    </a:lnL>
                    <a:lnR>
                      <a:noFill/>
                    </a:lnR>
                    <a:lnT>
                      <a:noFill/>
                    </a:lnT>
                    <a:lnB>
                      <a:noFill/>
                    </a:lnB>
                  </a:tcPr>
                </a:tc>
                <a:extLst>
                  <a:ext uri="{0D108BD9-81ED-4DB2-BD59-A6C34878D82A}">
                    <a16:rowId xmlns:a16="http://schemas.microsoft.com/office/drawing/2014/main" val="10012"/>
                  </a:ext>
                </a:extLst>
              </a:tr>
              <a:tr h="238209">
                <a:tc>
                  <a:txBody>
                    <a:bodyPr/>
                    <a:lstStyle/>
                    <a:p>
                      <a:r>
                        <a:rPr lang="en-US" sz="1200"/>
                        <a:t>JavaScript (with scope)</a:t>
                      </a:r>
                    </a:p>
                  </a:txBody>
                  <a:tcPr marL="59552" marR="59552" marT="29776" marB="29776" anchor="ctr">
                    <a:lnL>
                      <a:noFill/>
                    </a:lnL>
                    <a:lnR>
                      <a:noFill/>
                    </a:lnR>
                    <a:lnT>
                      <a:noFill/>
                    </a:lnT>
                    <a:lnB>
                      <a:noFill/>
                    </a:lnB>
                  </a:tcPr>
                </a:tc>
                <a:tc>
                  <a:txBody>
                    <a:bodyPr/>
                    <a:lstStyle/>
                    <a:p>
                      <a:r>
                        <a:rPr lang="en-US" sz="1200"/>
                        <a:t>15</a:t>
                      </a:r>
                    </a:p>
                  </a:txBody>
                  <a:tcPr marL="59552" marR="59552" marT="29776" marB="29776" anchor="ctr">
                    <a:lnL>
                      <a:noFill/>
                    </a:lnL>
                    <a:lnR>
                      <a:noFill/>
                    </a:lnR>
                    <a:lnT>
                      <a:noFill/>
                    </a:lnT>
                    <a:lnB>
                      <a:noFill/>
                    </a:lnB>
                  </a:tcPr>
                </a:tc>
                <a:extLst>
                  <a:ext uri="{0D108BD9-81ED-4DB2-BD59-A6C34878D82A}">
                    <a16:rowId xmlns:a16="http://schemas.microsoft.com/office/drawing/2014/main" val="10013"/>
                  </a:ext>
                </a:extLst>
              </a:tr>
              <a:tr h="238209">
                <a:tc>
                  <a:txBody>
                    <a:bodyPr/>
                    <a:lstStyle/>
                    <a:p>
                      <a:r>
                        <a:rPr lang="en-US" sz="1200"/>
                        <a:t>32-bit integer</a:t>
                      </a:r>
                    </a:p>
                  </a:txBody>
                  <a:tcPr marL="59552" marR="59552" marT="29776" marB="29776" anchor="ctr">
                    <a:lnL>
                      <a:noFill/>
                    </a:lnL>
                    <a:lnR>
                      <a:noFill/>
                    </a:lnR>
                    <a:lnT>
                      <a:noFill/>
                    </a:lnT>
                    <a:lnB>
                      <a:noFill/>
                    </a:lnB>
                  </a:tcPr>
                </a:tc>
                <a:tc>
                  <a:txBody>
                    <a:bodyPr/>
                    <a:lstStyle/>
                    <a:p>
                      <a:r>
                        <a:rPr lang="en-US" sz="1200" dirty="0"/>
                        <a:t>16</a:t>
                      </a:r>
                    </a:p>
                  </a:txBody>
                  <a:tcPr marL="59552" marR="59552" marT="29776" marB="29776" anchor="ctr">
                    <a:lnL>
                      <a:noFill/>
                    </a:lnL>
                    <a:lnR>
                      <a:noFill/>
                    </a:lnR>
                    <a:lnT>
                      <a:noFill/>
                    </a:lnT>
                    <a:lnB>
                      <a:noFill/>
                    </a:lnB>
                  </a:tcPr>
                </a:tc>
                <a:extLst>
                  <a:ext uri="{0D108BD9-81ED-4DB2-BD59-A6C34878D82A}">
                    <a16:rowId xmlns:a16="http://schemas.microsoft.com/office/drawing/2014/main" val="10014"/>
                  </a:ext>
                </a:extLst>
              </a:tr>
              <a:tr h="238209">
                <a:tc>
                  <a:txBody>
                    <a:bodyPr/>
                    <a:lstStyle/>
                    <a:p>
                      <a:r>
                        <a:rPr lang="en-US" sz="1200"/>
                        <a:t>Timestamp</a:t>
                      </a:r>
                    </a:p>
                  </a:txBody>
                  <a:tcPr marL="59552" marR="59552" marT="29776" marB="29776" anchor="ctr">
                    <a:lnL>
                      <a:noFill/>
                    </a:lnL>
                    <a:lnR>
                      <a:noFill/>
                    </a:lnR>
                    <a:lnT>
                      <a:noFill/>
                    </a:lnT>
                    <a:lnB>
                      <a:noFill/>
                    </a:lnB>
                  </a:tcPr>
                </a:tc>
                <a:tc>
                  <a:txBody>
                    <a:bodyPr/>
                    <a:lstStyle/>
                    <a:p>
                      <a:r>
                        <a:rPr lang="en-US" sz="1200" dirty="0"/>
                        <a:t>17</a:t>
                      </a:r>
                    </a:p>
                  </a:txBody>
                  <a:tcPr marL="59552" marR="59552" marT="29776" marB="29776" anchor="ctr">
                    <a:lnL>
                      <a:noFill/>
                    </a:lnL>
                    <a:lnR>
                      <a:noFill/>
                    </a:lnR>
                    <a:lnT>
                      <a:noFill/>
                    </a:lnT>
                    <a:lnB>
                      <a:noFill/>
                    </a:lnB>
                  </a:tcPr>
                </a:tc>
                <a:extLst>
                  <a:ext uri="{0D108BD9-81ED-4DB2-BD59-A6C34878D82A}">
                    <a16:rowId xmlns:a16="http://schemas.microsoft.com/office/drawing/2014/main" val="10015"/>
                  </a:ext>
                </a:extLst>
              </a:tr>
              <a:tr h="238209">
                <a:tc>
                  <a:txBody>
                    <a:bodyPr/>
                    <a:lstStyle/>
                    <a:p>
                      <a:r>
                        <a:rPr lang="en-US" sz="1200"/>
                        <a:t>64-bit integer</a:t>
                      </a:r>
                    </a:p>
                  </a:txBody>
                  <a:tcPr marL="59552" marR="59552" marT="29776" marB="29776" anchor="ctr">
                    <a:lnL>
                      <a:noFill/>
                    </a:lnL>
                    <a:lnR>
                      <a:noFill/>
                    </a:lnR>
                    <a:lnT>
                      <a:noFill/>
                    </a:lnT>
                    <a:lnB>
                      <a:noFill/>
                    </a:lnB>
                  </a:tcPr>
                </a:tc>
                <a:tc>
                  <a:txBody>
                    <a:bodyPr/>
                    <a:lstStyle/>
                    <a:p>
                      <a:r>
                        <a:rPr lang="en-US" sz="1200"/>
                        <a:t>18</a:t>
                      </a:r>
                    </a:p>
                  </a:txBody>
                  <a:tcPr marL="59552" marR="59552" marT="29776" marB="29776" anchor="ctr">
                    <a:lnL>
                      <a:noFill/>
                    </a:lnL>
                    <a:lnR>
                      <a:noFill/>
                    </a:lnR>
                    <a:lnT>
                      <a:noFill/>
                    </a:lnT>
                    <a:lnB>
                      <a:noFill/>
                    </a:lnB>
                  </a:tcPr>
                </a:tc>
                <a:extLst>
                  <a:ext uri="{0D108BD9-81ED-4DB2-BD59-A6C34878D82A}">
                    <a16:rowId xmlns:a16="http://schemas.microsoft.com/office/drawing/2014/main" val="10016"/>
                  </a:ext>
                </a:extLst>
              </a:tr>
              <a:tr h="238209">
                <a:tc>
                  <a:txBody>
                    <a:bodyPr/>
                    <a:lstStyle/>
                    <a:p>
                      <a:r>
                        <a:rPr lang="en-US" sz="1200"/>
                        <a:t>Min key</a:t>
                      </a:r>
                    </a:p>
                  </a:txBody>
                  <a:tcPr marL="59552" marR="59552" marT="29776" marB="29776" anchor="ctr">
                    <a:lnL>
                      <a:noFill/>
                    </a:lnL>
                    <a:lnR>
                      <a:noFill/>
                    </a:lnR>
                    <a:lnT>
                      <a:noFill/>
                    </a:lnT>
                    <a:lnB>
                      <a:noFill/>
                    </a:lnB>
                  </a:tcPr>
                </a:tc>
                <a:tc>
                  <a:txBody>
                    <a:bodyPr/>
                    <a:lstStyle/>
                    <a:p>
                      <a:r>
                        <a:rPr lang="en-US" sz="1200"/>
                        <a:t>255</a:t>
                      </a:r>
                    </a:p>
                  </a:txBody>
                  <a:tcPr marL="59552" marR="59552" marT="29776" marB="29776" anchor="ctr">
                    <a:lnL>
                      <a:noFill/>
                    </a:lnL>
                    <a:lnR>
                      <a:noFill/>
                    </a:lnR>
                    <a:lnT>
                      <a:noFill/>
                    </a:lnT>
                    <a:lnB>
                      <a:noFill/>
                    </a:lnB>
                  </a:tcPr>
                </a:tc>
                <a:extLst>
                  <a:ext uri="{0D108BD9-81ED-4DB2-BD59-A6C34878D82A}">
                    <a16:rowId xmlns:a16="http://schemas.microsoft.com/office/drawing/2014/main" val="10017"/>
                  </a:ext>
                </a:extLst>
              </a:tr>
              <a:tr h="238209">
                <a:tc>
                  <a:txBody>
                    <a:bodyPr/>
                    <a:lstStyle/>
                    <a:p>
                      <a:r>
                        <a:rPr lang="en-US" sz="1200" dirty="0"/>
                        <a:t>Max key</a:t>
                      </a:r>
                    </a:p>
                  </a:txBody>
                  <a:tcPr marL="59552" marR="59552" marT="29776" marB="29776" anchor="ctr">
                    <a:lnL>
                      <a:noFill/>
                    </a:lnL>
                    <a:lnR>
                      <a:noFill/>
                    </a:lnR>
                    <a:lnT>
                      <a:noFill/>
                    </a:lnT>
                    <a:lnB>
                      <a:noFill/>
                    </a:lnB>
                  </a:tcPr>
                </a:tc>
                <a:tc>
                  <a:txBody>
                    <a:bodyPr/>
                    <a:lstStyle/>
                    <a:p>
                      <a:r>
                        <a:rPr lang="en-US" sz="1200" dirty="0"/>
                        <a:t>127</a:t>
                      </a:r>
                    </a:p>
                  </a:txBody>
                  <a:tcPr marL="59552" marR="59552" marT="29776" marB="29776" anchor="ctr">
                    <a:lnL>
                      <a:noFill/>
                    </a:lnL>
                    <a:lnR>
                      <a:noFill/>
                    </a:lnR>
                    <a:lnT>
                      <a:noFill/>
                    </a:lnT>
                    <a:lnB>
                      <a:noFill/>
                    </a:lnB>
                  </a:tcPr>
                </a:tc>
                <a:extLst>
                  <a:ext uri="{0D108BD9-81ED-4DB2-BD59-A6C34878D82A}">
                    <a16:rowId xmlns:a16="http://schemas.microsoft.com/office/drawing/2014/main" val="10018"/>
                  </a:ext>
                </a:extLst>
              </a:tr>
            </a:tbl>
          </a:graphicData>
        </a:graphic>
      </p:graphicFrame>
      <p:sp>
        <p:nvSpPr>
          <p:cNvPr id="35881" name="Rectangle 5"/>
          <p:cNvSpPr>
            <a:spLocks noChangeArrowheads="1"/>
          </p:cNvSpPr>
          <p:nvPr/>
        </p:nvSpPr>
        <p:spPr bwMode="auto">
          <a:xfrm>
            <a:off x="381000" y="6400800"/>
            <a:ext cx="4572000" cy="276225"/>
          </a:xfrm>
          <a:prstGeom prst="rect">
            <a:avLst/>
          </a:prstGeom>
          <a:noFill/>
          <a:ln w="9525">
            <a:noFill/>
            <a:miter lim="800000"/>
            <a:headEnd/>
            <a:tailEnd/>
          </a:ln>
        </p:spPr>
        <p:txBody>
          <a:bodyPr>
            <a:spAutoFit/>
          </a:bodyPr>
          <a:lstStyle/>
          <a:p>
            <a:r>
              <a:rPr lang="en-US" sz="1200">
                <a:latin typeface="Calibri" pitchFamily="34" charset="0"/>
              </a:rPr>
              <a:t>http://docs.mongodb.org/manual/reference/bson-types/</a:t>
            </a:r>
          </a:p>
        </p:txBody>
      </p:sp>
      <p:sp>
        <p:nvSpPr>
          <p:cNvPr id="35882" name="TextBox 1"/>
          <p:cNvSpPr txBox="1">
            <a:spLocks noChangeArrowheads="1"/>
          </p:cNvSpPr>
          <p:nvPr/>
        </p:nvSpPr>
        <p:spPr bwMode="auto">
          <a:xfrm>
            <a:off x="5715000" y="2657475"/>
            <a:ext cx="2514600" cy="1570038"/>
          </a:xfrm>
          <a:prstGeom prst="rect">
            <a:avLst/>
          </a:prstGeom>
          <a:noFill/>
          <a:ln w="9525">
            <a:noFill/>
            <a:miter lim="800000"/>
            <a:headEnd/>
            <a:tailEnd/>
          </a:ln>
        </p:spPr>
        <p:txBody>
          <a:bodyPr>
            <a:spAutoFit/>
          </a:bodyPr>
          <a:lstStyle/>
          <a:p>
            <a:pPr algn="ctr"/>
            <a:r>
              <a:rPr lang="en-US" sz="2400"/>
              <a:t>The number can be used with the $type operator to query by type!</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TotalTime>
  <Words>1153</Words>
  <Application>Microsoft Office PowerPoint</Application>
  <PresentationFormat>全屏显示(4:3)</PresentationFormat>
  <Paragraphs>326</Paragraphs>
  <Slides>30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Calibri</vt:lpstr>
      <vt:lpstr>Century Gothic</vt:lpstr>
      <vt:lpstr>Gill Sans MT</vt:lpstr>
      <vt:lpstr>Lucida Grande</vt:lpstr>
      <vt:lpstr>Times</vt:lpstr>
      <vt:lpstr>Wingdings 3</vt:lpstr>
      <vt:lpstr>Wisp</vt:lpstr>
      <vt:lpstr>PowerPoint 演示文稿</vt:lpstr>
      <vt:lpstr>History</vt:lpstr>
      <vt:lpstr>Other NoSQL Types</vt:lpstr>
      <vt:lpstr>Motivations</vt:lpstr>
      <vt:lpstr>Features</vt:lpstr>
      <vt:lpstr>Data Model</vt:lpstr>
      <vt:lpstr>JSON</vt:lpstr>
      <vt:lpstr>BSON</vt:lpstr>
      <vt:lpstr>BSON Types</vt:lpstr>
      <vt:lpstr>The _id Field</vt:lpstr>
      <vt:lpstr>SQL vs MongoDB</vt:lpstr>
      <vt:lpstr>Mongo is basically schema-free </vt:lpstr>
      <vt:lpstr>Linking vs. Embedding</vt:lpstr>
      <vt:lpstr>Embedding &amp; Linking</vt:lpstr>
      <vt:lpstr>Example</vt:lpstr>
      <vt:lpstr>What is bad about SQL ( semantically )</vt:lpstr>
      <vt:lpstr>What is good about mongoDB?</vt:lpstr>
      <vt:lpstr>Index in MongoDB</vt:lpstr>
      <vt:lpstr>Index in MongoDB</vt:lpstr>
      <vt:lpstr>Index in MongoDB</vt:lpstr>
      <vt:lpstr>Aggregation</vt:lpstr>
      <vt:lpstr>Pipelines</vt:lpstr>
      <vt:lpstr>PowerPoint 演示文稿</vt:lpstr>
      <vt:lpstr>Single Purpose Aggregation Operations</vt:lpstr>
      <vt:lpstr>Replica Sets</vt:lpstr>
      <vt:lpstr>Sharding</vt:lpstr>
      <vt:lpstr>Mixed</vt:lpstr>
      <vt:lpstr>Map/Reduce</vt:lpstr>
      <vt:lpstr>Theory of noSQL: CAP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Library Public Computer</dc:creator>
  <cp:lastModifiedBy>xingyi chen</cp:lastModifiedBy>
  <cp:revision>62</cp:revision>
  <dcterms:created xsi:type="dcterms:W3CDTF">2014-02-16T22:38:42Z</dcterms:created>
  <dcterms:modified xsi:type="dcterms:W3CDTF">2019-09-01T15:29:31Z</dcterms:modified>
</cp:coreProperties>
</file>