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60" r:id="rId5"/>
    <p:sldId id="261" r:id="rId6"/>
    <p:sldId id="281" r:id="rId7"/>
    <p:sldId id="282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83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4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5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9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3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1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8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4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02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4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67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01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1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94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5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65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56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43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65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0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9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9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9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C5C6-BCC2-4D7A-BE20-8DE6B95394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C2AF-419F-4267-9102-86ED24E543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13229"/>
            <a:ext cx="9144000" cy="101545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920" y="5169449"/>
            <a:ext cx="6360160" cy="430109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陈昕煜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915920" y="5713029"/>
            <a:ext cx="6360160" cy="43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彭尔登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24000" y="3972933"/>
            <a:ext cx="9144000" cy="101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视频云存储系统前端开发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开发难点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2" y="3649161"/>
            <a:ext cx="2784566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最终实现效果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8" cy="68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在网络管理页面规划网路和修改节点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的页面需要输入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ui</a:t>
            </a:r>
            <a:r>
              <a:rPr lang="zh-CN" altLang="en-US" sz="1600" dirty="0" smtClean="0">
                <a:solidFill>
                  <a:prstClr val="black"/>
                </a:solidFill>
              </a:rPr>
              <a:t>文档给出了右图这样的要求。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7" y="961318"/>
            <a:ext cx="4790950" cy="312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986243" y="4364489"/>
            <a:ext cx="84625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</a:rPr>
              <a:t>输入</a:t>
            </a:r>
            <a:r>
              <a:rPr lang="zh-CN" altLang="en-US" sz="1600" dirty="0" smtClean="0">
                <a:solidFill>
                  <a:prstClr val="black"/>
                </a:solidFill>
              </a:rPr>
              <a:t>框点击聚焦，实现前</a:t>
            </a:r>
            <a:r>
              <a:rPr lang="en-US" altLang="zh-CN" sz="1600" dirty="0" smtClean="0">
                <a:solidFill>
                  <a:prstClr val="black"/>
                </a:solidFill>
              </a:rPr>
              <a:t>n(0&lt;=n</a:t>
            </a:r>
            <a:r>
              <a:rPr lang="en-US" altLang="zh-CN" sz="1600" dirty="0" smtClean="0">
                <a:solidFill>
                  <a:prstClr val="black"/>
                </a:solidFill>
              </a:rPr>
              <a:t>&lt;=4)</a:t>
            </a:r>
            <a:r>
              <a:rPr lang="zh-CN" altLang="en-US" sz="1600" dirty="0" smtClean="0">
                <a:solidFill>
                  <a:prstClr val="black"/>
                </a:solidFill>
              </a:rPr>
              <a:t>位不可修改。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输入内容的限制：除数字之外其他字符不可输入，输入超过</a:t>
            </a:r>
            <a:r>
              <a:rPr lang="en-US" altLang="zh-CN" sz="1600" dirty="0" smtClean="0">
                <a:solidFill>
                  <a:prstClr val="black"/>
                </a:solidFill>
              </a:rPr>
              <a:t>255</a:t>
            </a:r>
            <a:r>
              <a:rPr lang="zh-CN" altLang="en-US" sz="1600" dirty="0" smtClean="0">
                <a:solidFill>
                  <a:prstClr val="black"/>
                </a:solidFill>
              </a:rPr>
              <a:t>的数字自动置空。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输入满三位自动跳转到下一输入框。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62" y="5014878"/>
            <a:ext cx="2743583" cy="48584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7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输入框具体实现流程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8" cy="437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首</a:t>
            </a:r>
            <a:r>
              <a:rPr lang="zh-CN" altLang="en-US" sz="1600" dirty="0">
                <a:solidFill>
                  <a:prstClr val="black"/>
                </a:solidFill>
              </a:rPr>
              <a:t>先</a:t>
            </a:r>
            <a:r>
              <a:rPr lang="zh-CN" altLang="en-US" sz="1600" dirty="0" smtClean="0">
                <a:solidFill>
                  <a:prstClr val="black"/>
                </a:solidFill>
              </a:rPr>
              <a:t>在</a:t>
            </a:r>
            <a:r>
              <a:rPr lang="en-US" altLang="zh-CN" sz="1600" dirty="0" smtClean="0">
                <a:solidFill>
                  <a:prstClr val="black"/>
                </a:solidFill>
              </a:rPr>
              <a:t>tums-component</a:t>
            </a:r>
            <a:r>
              <a:rPr lang="zh-CN" altLang="en-US" sz="1600" dirty="0" smtClean="0">
                <a:solidFill>
                  <a:prstClr val="black"/>
                </a:solidFill>
              </a:rPr>
              <a:t>组件库中找到了一个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IpAdress</a:t>
            </a:r>
            <a:r>
              <a:rPr lang="zh-CN" altLang="en-US" sz="1600" dirty="0" smtClean="0">
                <a:solidFill>
                  <a:prstClr val="black"/>
                </a:solidFill>
              </a:rPr>
              <a:t>组件，可以用于分段输入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。但查看了组件源码之后发现，该组件不能满足所有需求，而且没有提供足够的</a:t>
            </a:r>
            <a:r>
              <a:rPr lang="en-US" altLang="zh-CN" sz="1600" dirty="0" smtClean="0">
                <a:solidFill>
                  <a:prstClr val="black"/>
                </a:solidFill>
              </a:rPr>
              <a:t>props</a:t>
            </a:r>
            <a:r>
              <a:rPr lang="zh-CN" altLang="en-US" sz="1600" dirty="0" smtClean="0">
                <a:solidFill>
                  <a:prstClr val="black"/>
                </a:solidFill>
              </a:rPr>
              <a:t>去自定义一些需要的属性。所以，我自定义了一个组件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IpInput</a:t>
            </a:r>
            <a:r>
              <a:rPr lang="zh-CN" altLang="en-US" sz="1600" dirty="0" smtClean="0">
                <a:solidFill>
                  <a:prstClr val="black"/>
                </a:solidFill>
              </a:rPr>
              <a:t>，用于满足这次开发中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输入框的各种需求。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err="1" smtClean="0">
                <a:solidFill>
                  <a:prstClr val="black"/>
                </a:solidFill>
              </a:rPr>
              <a:t>IpInput</a:t>
            </a:r>
            <a:r>
              <a:rPr lang="zh-CN" altLang="en-US" sz="1600" dirty="0" smtClean="0">
                <a:solidFill>
                  <a:prstClr val="black"/>
                </a:solidFill>
              </a:rPr>
              <a:t>组件由</a:t>
            </a:r>
            <a:r>
              <a:rPr lang="en-US" altLang="zh-CN" sz="1600" dirty="0" smtClean="0">
                <a:solidFill>
                  <a:prstClr val="black"/>
                </a:solidFill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</a:rPr>
              <a:t>个</a:t>
            </a:r>
            <a:r>
              <a:rPr lang="en-US" altLang="zh-CN" sz="1600" dirty="0" smtClean="0">
                <a:solidFill>
                  <a:prstClr val="black"/>
                </a:solidFill>
              </a:rPr>
              <a:t>input</a:t>
            </a:r>
            <a:r>
              <a:rPr lang="zh-CN" altLang="en-US" sz="1600" dirty="0" smtClean="0">
                <a:solidFill>
                  <a:prstClr val="black"/>
                </a:solidFill>
              </a:rPr>
              <a:t>输入框组成，外层盒子设置了</a:t>
            </a:r>
            <a:r>
              <a:rPr lang="en-US" altLang="zh-CN" sz="1600" dirty="0" smtClean="0">
                <a:solidFill>
                  <a:prstClr val="black"/>
                </a:solidFill>
              </a:rPr>
              <a:t>border</a:t>
            </a:r>
            <a:r>
              <a:rPr lang="zh-CN" altLang="en-US" sz="1600" dirty="0" smtClean="0">
                <a:solidFill>
                  <a:prstClr val="black"/>
                </a:solidFill>
              </a:rPr>
              <a:t>，输入框去掉</a:t>
            </a:r>
            <a:r>
              <a:rPr lang="en-US" altLang="zh-CN" sz="1600" dirty="0" smtClean="0">
                <a:solidFill>
                  <a:prstClr val="black"/>
                </a:solidFill>
              </a:rPr>
              <a:t>border</a:t>
            </a:r>
            <a:r>
              <a:rPr lang="zh-CN" altLang="en-US" sz="1600" dirty="0" smtClean="0">
                <a:solidFill>
                  <a:prstClr val="black"/>
                </a:solidFill>
              </a:rPr>
              <a:t>等属性以达到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ui</a:t>
            </a:r>
            <a:r>
              <a:rPr lang="zh-CN" altLang="en-US" sz="1600" dirty="0" smtClean="0">
                <a:solidFill>
                  <a:prstClr val="black"/>
                </a:solidFill>
              </a:rPr>
              <a:t>文档中的效果。提供了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inputData</a:t>
            </a:r>
            <a:r>
              <a:rPr lang="zh-CN" altLang="en-US" sz="1600" dirty="0" smtClean="0">
                <a:solidFill>
                  <a:prstClr val="black"/>
                </a:solidFill>
              </a:rPr>
              <a:t>用于传入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的值，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readonlyNum</a:t>
            </a:r>
            <a:r>
              <a:rPr lang="zh-CN" altLang="en-US" sz="1600" dirty="0" smtClean="0">
                <a:solidFill>
                  <a:prstClr val="black"/>
                </a:solidFill>
              </a:rPr>
              <a:t>用于设置不可修改的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>
                <a:solidFill>
                  <a:prstClr val="black"/>
                </a:solidFill>
              </a:rPr>
              <a:t>位</a:t>
            </a:r>
            <a:r>
              <a:rPr lang="zh-CN" altLang="en-US" sz="1600" dirty="0" smtClean="0">
                <a:solidFill>
                  <a:prstClr val="black"/>
                </a:solidFill>
              </a:rPr>
              <a:t>数。同时</a:t>
            </a:r>
            <a:r>
              <a:rPr lang="en-US" altLang="zh-CN" sz="1600" dirty="0" smtClean="0">
                <a:solidFill>
                  <a:prstClr val="black"/>
                </a:solidFill>
              </a:rPr>
              <a:t>emit</a:t>
            </a:r>
            <a:r>
              <a:rPr lang="zh-CN" altLang="en-US" sz="1600" dirty="0" smtClean="0">
                <a:solidFill>
                  <a:prstClr val="black"/>
                </a:solidFill>
              </a:rPr>
              <a:t>了一个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fininsh</a:t>
            </a:r>
            <a:r>
              <a:rPr lang="en-US" altLang="zh-CN" sz="1600" dirty="0" smtClean="0">
                <a:solidFill>
                  <a:prstClr val="black"/>
                </a:solidFill>
              </a:rPr>
              <a:t>-input</a:t>
            </a:r>
            <a:r>
              <a:rPr lang="zh-CN" altLang="en-US" sz="1600" dirty="0" smtClean="0">
                <a:solidFill>
                  <a:prstClr val="black"/>
                </a:solidFill>
              </a:rPr>
              <a:t>用于提交用户输入结束的结果。每个输入框的失焦一次就</a:t>
            </a:r>
            <a:r>
              <a:rPr lang="en-US" altLang="zh-CN" sz="1600" dirty="0" smtClean="0">
                <a:solidFill>
                  <a:prstClr val="black"/>
                </a:solidFill>
              </a:rPr>
              <a:t>emit</a:t>
            </a:r>
            <a:r>
              <a:rPr lang="zh-CN" altLang="en-US" sz="1600" dirty="0" smtClean="0">
                <a:solidFill>
                  <a:prstClr val="black"/>
                </a:solidFill>
              </a:rPr>
              <a:t>一次。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同时，通过监听每个</a:t>
            </a:r>
            <a:r>
              <a:rPr lang="en-US" altLang="zh-CN" sz="1600" dirty="0" smtClean="0">
                <a:solidFill>
                  <a:prstClr val="black"/>
                </a:solidFill>
              </a:rPr>
              <a:t>input</a:t>
            </a:r>
            <a:r>
              <a:rPr lang="zh-CN" altLang="en-US" sz="1600" dirty="0" smtClean="0">
                <a:solidFill>
                  <a:prstClr val="black"/>
                </a:solidFill>
              </a:rPr>
              <a:t>输入框的键盘输入事件，阻止非法字符的输入以及焦点跳转到下一个输入框的功能。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0" y="1177076"/>
            <a:ext cx="5527767" cy="448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53" y="1857013"/>
            <a:ext cx="3360800" cy="4831150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5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开发难点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设置向导添加节点页面</a:t>
            </a: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8" cy="221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发现</a:t>
            </a:r>
            <a:r>
              <a:rPr lang="zh-CN" altLang="en-US" sz="1600" dirty="0">
                <a:solidFill>
                  <a:prstClr val="black"/>
                </a:solidFill>
              </a:rPr>
              <a:t>节点列表只有</a:t>
            </a:r>
            <a:r>
              <a:rPr lang="en-US" altLang="zh-CN" sz="1600" dirty="0">
                <a:solidFill>
                  <a:prstClr val="black"/>
                </a:solidFill>
              </a:rPr>
              <a:t>INIT</a:t>
            </a:r>
            <a:r>
              <a:rPr lang="zh-CN" altLang="en-US" sz="1600" dirty="0">
                <a:solidFill>
                  <a:prstClr val="black"/>
                </a:solidFill>
              </a:rPr>
              <a:t>和</a:t>
            </a:r>
            <a:r>
              <a:rPr lang="en-US" altLang="zh-CN" sz="1600" dirty="0">
                <a:solidFill>
                  <a:prstClr val="black"/>
                </a:solidFill>
              </a:rPr>
              <a:t>CLUSTER</a:t>
            </a:r>
            <a:r>
              <a:rPr lang="zh-CN" altLang="en-US" sz="1600" dirty="0">
                <a:solidFill>
                  <a:prstClr val="black"/>
                </a:solidFill>
              </a:rPr>
              <a:t>两种状态，且添加节点操作代表的是给节点分配</a:t>
            </a:r>
            <a:r>
              <a:rPr lang="en-US" altLang="zh-CN" sz="1600" dirty="0">
                <a:solidFill>
                  <a:prstClr val="black"/>
                </a:solidFill>
              </a:rPr>
              <a:t>IP</a:t>
            </a:r>
            <a:r>
              <a:rPr lang="zh-CN" altLang="en-US" sz="1600" dirty="0">
                <a:solidFill>
                  <a:prstClr val="black"/>
                </a:solidFill>
              </a:rPr>
              <a:t>，</a:t>
            </a:r>
            <a:r>
              <a:rPr lang="zh-CN" altLang="en-US" sz="1600" dirty="0" smtClean="0">
                <a:solidFill>
                  <a:prstClr val="black"/>
                </a:solidFill>
              </a:rPr>
              <a:t>由于集群还未创建，所以节点的状态并不会改变。要根据是否分配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来确定节点能否添加。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添加节点的列表里的内容是分配</a:t>
            </a:r>
            <a:r>
              <a:rPr lang="en-US" altLang="zh-CN" sz="1600" dirty="0" smtClean="0">
                <a:solidFill>
                  <a:prstClr val="black"/>
                </a:solidFill>
              </a:rPr>
              <a:t>IP</a:t>
            </a:r>
            <a:r>
              <a:rPr lang="zh-CN" altLang="en-US" sz="1600" dirty="0" smtClean="0">
                <a:solidFill>
                  <a:prstClr val="black"/>
                </a:solidFill>
              </a:rPr>
              <a:t>之后返回的</a:t>
            </a:r>
            <a:r>
              <a:rPr lang="en-US" altLang="zh-CN" sz="1600" dirty="0" smtClean="0">
                <a:solidFill>
                  <a:prstClr val="black"/>
                </a:solidFill>
              </a:rPr>
              <a:t>list</a:t>
            </a:r>
            <a:r>
              <a:rPr lang="zh-CN" altLang="en-US" sz="1600" dirty="0" smtClean="0">
                <a:solidFill>
                  <a:prstClr val="black"/>
                </a:solidFill>
              </a:rPr>
              <a:t>。删除按钮不向后端发送请求。要在列表删除之后在发现节点页面仍然可以添加。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1138333"/>
            <a:ext cx="5281192" cy="35554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8" y="4831389"/>
            <a:ext cx="6970654" cy="132231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7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设置向导添加节点实现流程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8" cy="437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在节点的状态中添加一个</a:t>
            </a:r>
            <a:r>
              <a:rPr lang="en-US" altLang="zh-CN" sz="1600" dirty="0" smtClean="0">
                <a:solidFill>
                  <a:prstClr val="black"/>
                </a:solidFill>
              </a:rPr>
              <a:t>ADDED</a:t>
            </a:r>
            <a:r>
              <a:rPr lang="zh-CN" altLang="en-US" sz="1600" dirty="0" smtClean="0">
                <a:solidFill>
                  <a:prstClr val="black"/>
                </a:solidFill>
              </a:rPr>
              <a:t>的状态，代表已经添加。根据状态来确定是否显示添加按钮以及可选框。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在发现节点中定义一个对象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addedData</a:t>
            </a:r>
            <a:r>
              <a:rPr lang="zh-CN" altLang="en-US" sz="1600" dirty="0" smtClean="0">
                <a:solidFill>
                  <a:prstClr val="black"/>
                </a:solidFill>
              </a:rPr>
              <a:t>，其中</a:t>
            </a:r>
            <a:r>
              <a:rPr lang="en-US" altLang="zh-CN" sz="1600" dirty="0" smtClean="0">
                <a:solidFill>
                  <a:prstClr val="black"/>
                </a:solidFill>
              </a:rPr>
              <a:t>key</a:t>
            </a:r>
            <a:r>
              <a:rPr lang="zh-CN" altLang="en-US" sz="1600" dirty="0" smtClean="0">
                <a:solidFill>
                  <a:prstClr val="black"/>
                </a:solidFill>
              </a:rPr>
              <a:t>为节点的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deviceId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</a:rPr>
              <a:t>value</a:t>
            </a:r>
            <a:r>
              <a:rPr lang="zh-CN" altLang="en-US" sz="1600" dirty="0" smtClean="0">
                <a:solidFill>
                  <a:prstClr val="black"/>
                </a:solidFill>
              </a:rPr>
              <a:t>为</a:t>
            </a:r>
            <a:r>
              <a:rPr lang="en-US" altLang="zh-CN" sz="1600" dirty="0" smtClean="0">
                <a:solidFill>
                  <a:prstClr val="black"/>
                </a:solidFill>
              </a:rPr>
              <a:t>true</a:t>
            </a:r>
            <a:r>
              <a:rPr lang="zh-CN" altLang="en-US" sz="1600" dirty="0" smtClean="0">
                <a:solidFill>
                  <a:prstClr val="black"/>
                </a:solidFill>
              </a:rPr>
              <a:t>，表示该节点已添加，每次刷新列表时遍历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addedData</a:t>
            </a:r>
            <a:r>
              <a:rPr lang="zh-CN" altLang="en-US" sz="1600" dirty="0" smtClean="0">
                <a:solidFill>
                  <a:prstClr val="black"/>
                </a:solidFill>
              </a:rPr>
              <a:t>从而判断节点是否已添加。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在添加节点中定义一个数组</a:t>
            </a:r>
            <a:r>
              <a:rPr lang="en-US" altLang="zh-CN" sz="1600" dirty="0" smtClean="0">
                <a:solidFill>
                  <a:prstClr val="black"/>
                </a:solidFill>
              </a:rPr>
              <a:t>delete</a:t>
            </a:r>
            <a:r>
              <a:rPr lang="zh-CN" altLang="en-US" sz="1600" dirty="0" smtClean="0">
                <a:solidFill>
                  <a:prstClr val="black"/>
                </a:solidFill>
              </a:rPr>
              <a:t>，存储删除的节点，并作为</a:t>
            </a:r>
            <a:r>
              <a:rPr lang="en-US" altLang="zh-CN" sz="1600" dirty="0" smtClean="0">
                <a:solidFill>
                  <a:prstClr val="black"/>
                </a:solidFill>
              </a:rPr>
              <a:t>props</a:t>
            </a:r>
            <a:r>
              <a:rPr lang="zh-CN" altLang="en-US" sz="1600" dirty="0" smtClean="0">
                <a:solidFill>
                  <a:prstClr val="black"/>
                </a:solidFill>
              </a:rPr>
              <a:t>传入发现节点的组件中，并根据</a:t>
            </a:r>
            <a:r>
              <a:rPr lang="en-US" altLang="zh-CN" sz="1600" dirty="0" smtClean="0">
                <a:solidFill>
                  <a:prstClr val="black"/>
                </a:solidFill>
              </a:rPr>
              <a:t>delete</a:t>
            </a:r>
            <a:r>
              <a:rPr lang="zh-CN" altLang="en-US" sz="1600" dirty="0" smtClean="0">
                <a:solidFill>
                  <a:prstClr val="black"/>
                </a:solidFill>
              </a:rPr>
              <a:t>的变化改变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addedData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由于设置向导页面的特殊性，有上一步和下一步，如果数据仅仅存储在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vue</a:t>
            </a:r>
            <a:r>
              <a:rPr lang="zh-CN" altLang="en-US" sz="1600" dirty="0" smtClean="0">
                <a:solidFill>
                  <a:prstClr val="black"/>
                </a:solidFill>
              </a:rPr>
              <a:t>实例中的</a:t>
            </a:r>
            <a:r>
              <a:rPr lang="en-US" altLang="zh-CN" sz="1600" dirty="0" smtClean="0">
                <a:solidFill>
                  <a:prstClr val="black"/>
                </a:solidFill>
              </a:rPr>
              <a:t>data</a:t>
            </a:r>
            <a:r>
              <a:rPr lang="zh-CN" altLang="en-US" sz="1600" dirty="0" smtClean="0">
                <a:solidFill>
                  <a:prstClr val="black"/>
                </a:solidFill>
              </a:rPr>
              <a:t>里，利用路由跳转到上一步之后再返回，就无法保存相应信息。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初步是通过将数据存储在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vuex</a:t>
            </a:r>
            <a:r>
              <a:rPr lang="zh-CN" altLang="en-US" sz="1600" dirty="0" smtClean="0">
                <a:solidFill>
                  <a:prstClr val="black"/>
                </a:solidFill>
              </a:rPr>
              <a:t>中来解决，但如果用户刷新之后，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vuex</a:t>
            </a:r>
            <a:r>
              <a:rPr lang="zh-CN" altLang="en-US" sz="1600" dirty="0" smtClean="0">
                <a:solidFill>
                  <a:prstClr val="black"/>
                </a:solidFill>
              </a:rPr>
              <a:t>中的数据也将初始化。所以，最终将相应数据转换为字符串之后存储在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sessionStorage</a:t>
            </a:r>
            <a:r>
              <a:rPr lang="zh-CN" altLang="en-US" sz="1600" dirty="0" smtClean="0">
                <a:solidFill>
                  <a:prstClr val="black"/>
                </a:solidFill>
              </a:rPr>
              <a:t>里解决。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0" y="1000088"/>
            <a:ext cx="5281192" cy="355349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4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存在的其他问题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10796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在开发前期效率不够高，未能对应接口文档来定义变量名，导致后期花费了一些时间来修改。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开发前期沟通不够多，导致一些流程的理解不到位。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一些地方考虑得不够全面如输入内容的验证，导致测试时出现一些了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3" y="3641435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3" y="4486409"/>
            <a:ext cx="10796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</a:rPr>
              <a:t>熟悉</a:t>
            </a:r>
            <a:r>
              <a:rPr lang="zh-CN" altLang="en-US" sz="1600" dirty="0" smtClean="0">
                <a:solidFill>
                  <a:prstClr val="black"/>
                </a:solidFill>
              </a:rPr>
              <a:t>了我</a:t>
            </a:r>
            <a:r>
              <a:rPr lang="zh-CN" altLang="en-US" sz="1600" dirty="0">
                <a:solidFill>
                  <a:prstClr val="black"/>
                </a:solidFill>
              </a:rPr>
              <a:t>司应用开发的基本流程</a:t>
            </a:r>
            <a:r>
              <a:rPr lang="zh-CN" altLang="en-US" sz="1600" dirty="0" smtClean="0">
                <a:solidFill>
                  <a:prstClr val="black"/>
                </a:solidFill>
              </a:rPr>
              <a:t>；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进一步了解了</a:t>
            </a:r>
            <a:r>
              <a:rPr lang="en-US" altLang="zh-CN" sz="1600" dirty="0" smtClean="0">
                <a:solidFill>
                  <a:prstClr val="black"/>
                </a:solidFill>
              </a:rPr>
              <a:t>tums-component</a:t>
            </a:r>
            <a:r>
              <a:rPr lang="zh-CN" altLang="en-US" sz="1600" dirty="0" smtClean="0">
                <a:solidFill>
                  <a:prstClr val="black"/>
                </a:solidFill>
              </a:rPr>
              <a:t>组件库的使用。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提高了对</a:t>
            </a:r>
            <a:r>
              <a:rPr lang="en-US" altLang="zh-CN" sz="1600" dirty="0" smtClean="0">
                <a:solidFill>
                  <a:prstClr val="black"/>
                </a:solidFill>
              </a:rPr>
              <a:t>Vue</a:t>
            </a:r>
            <a:r>
              <a:rPr lang="zh-CN" altLang="en-US" sz="1600" dirty="0" smtClean="0">
                <a:solidFill>
                  <a:prstClr val="black"/>
                </a:solidFill>
              </a:rPr>
              <a:t>项目开发的理解。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在联调过程中增强了与同事的沟通能力。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工作简介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4" y="1616935"/>
            <a:ext cx="3455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在平时的工作中，除了视频云存储系统的开发工作，还涉及到一些其他项目的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修复工作，如</a:t>
            </a:r>
            <a:r>
              <a:rPr lang="en-US" altLang="zh-CN" sz="1600" dirty="0" smtClean="0">
                <a:solidFill>
                  <a:prstClr val="black"/>
                </a:solidFill>
              </a:rPr>
              <a:t>NMS 2.0</a:t>
            </a:r>
            <a:r>
              <a:rPr lang="zh-CN" altLang="en-US" sz="1600" dirty="0">
                <a:solidFill>
                  <a:prstClr val="black"/>
                </a:solidFill>
              </a:rPr>
              <a:t>、</a:t>
            </a:r>
            <a:r>
              <a:rPr lang="zh-CN" altLang="en-US" sz="1600" dirty="0" smtClean="0">
                <a:solidFill>
                  <a:prstClr val="black"/>
                </a:solidFill>
              </a:rPr>
              <a:t>智能开局、</a:t>
            </a:r>
            <a:r>
              <a:rPr lang="en-US" altLang="zh-CN" sz="1600" dirty="0" smtClean="0">
                <a:solidFill>
                  <a:prstClr val="black"/>
                </a:solidFill>
              </a:rPr>
              <a:t>NMS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forAC</a:t>
            </a:r>
            <a:r>
              <a:rPr lang="zh-CN" altLang="en-US" sz="1600" dirty="0" smtClean="0">
                <a:solidFill>
                  <a:prstClr val="black"/>
                </a:solidFill>
              </a:rPr>
              <a:t>等。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NMS 2.0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等项目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修复工作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2" y="2992144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工作成果统计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2" y="3894480"/>
            <a:ext cx="34551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 smtClean="0">
                <a:solidFill>
                  <a:prstClr val="black"/>
                </a:solidFill>
              </a:rPr>
              <a:t>bugzilla</a:t>
            </a:r>
            <a:r>
              <a:rPr lang="zh-CN" altLang="en-US" sz="1600" dirty="0" smtClean="0">
                <a:solidFill>
                  <a:prstClr val="black"/>
                </a:solidFill>
              </a:rPr>
              <a:t>上统计共修复</a:t>
            </a:r>
            <a:r>
              <a:rPr lang="en-US" altLang="zh-CN" sz="1600" dirty="0" smtClean="0">
                <a:solidFill>
                  <a:prstClr val="black"/>
                </a:solidFill>
              </a:rPr>
              <a:t>bug101</a:t>
            </a:r>
            <a:r>
              <a:rPr lang="zh-CN" altLang="en-US" sz="1600" dirty="0" smtClean="0">
                <a:solidFill>
                  <a:prstClr val="black"/>
                </a:solidFill>
              </a:rPr>
              <a:t>个，其中视频云存储项目的</a:t>
            </a:r>
            <a:r>
              <a:rPr lang="en-US" altLang="zh-CN" sz="1600" dirty="0" smtClean="0">
                <a:solidFill>
                  <a:prstClr val="black"/>
                </a:solidFill>
              </a:rPr>
              <a:t>50+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</a:rPr>
              <a:t>NMS2.0</a:t>
            </a:r>
            <a:r>
              <a:rPr lang="zh-CN" altLang="en-US" sz="1600" dirty="0" smtClean="0">
                <a:solidFill>
                  <a:prstClr val="black"/>
                </a:solidFill>
              </a:rPr>
              <a:t>项目的</a:t>
            </a:r>
            <a:r>
              <a:rPr lang="en-US" altLang="zh-CN" sz="1600" dirty="0" smtClean="0">
                <a:solidFill>
                  <a:prstClr val="black"/>
                </a:solidFill>
              </a:rPr>
              <a:t>30+</a:t>
            </a:r>
            <a:r>
              <a:rPr lang="zh-CN" altLang="en-US" sz="1600" dirty="0" smtClean="0">
                <a:solidFill>
                  <a:prstClr val="black"/>
                </a:solidFill>
              </a:rPr>
              <a:t>，剩余为</a:t>
            </a:r>
            <a:r>
              <a:rPr lang="en-US" altLang="zh-CN" sz="1600" dirty="0" smtClean="0">
                <a:solidFill>
                  <a:prstClr val="black"/>
                </a:solidFill>
              </a:rPr>
              <a:t>NMS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forAC</a:t>
            </a:r>
            <a:r>
              <a:rPr lang="zh-CN" altLang="en-US" sz="1600" dirty="0" smtClean="0">
                <a:solidFill>
                  <a:prstClr val="black"/>
                </a:solidFill>
              </a:rPr>
              <a:t>以及智能开局项目的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。其中确认已修复的</a:t>
            </a:r>
            <a:r>
              <a:rPr lang="en-US" altLang="zh-CN" sz="1600" dirty="0" smtClean="0">
                <a:solidFill>
                  <a:prstClr val="black"/>
                </a:solidFill>
              </a:rPr>
              <a:t>71</a:t>
            </a:r>
            <a:r>
              <a:rPr lang="zh-CN" altLang="en-US" sz="1600" dirty="0" smtClean="0">
                <a:solidFill>
                  <a:prstClr val="black"/>
                </a:solidFill>
              </a:rPr>
              <a:t>个。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24" y="1231628"/>
            <a:ext cx="7778376" cy="42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典型问题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4" y="1616935"/>
            <a:ext cx="4308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在</a:t>
            </a:r>
            <a:r>
              <a:rPr lang="en-US" altLang="zh-CN" sz="1600" dirty="0" smtClean="0">
                <a:solidFill>
                  <a:prstClr val="black"/>
                </a:solidFill>
              </a:rPr>
              <a:t>NMS2.0</a:t>
            </a:r>
            <a:r>
              <a:rPr lang="zh-CN" altLang="en-US" sz="1600" dirty="0" smtClean="0">
                <a:solidFill>
                  <a:prstClr val="black"/>
                </a:solidFill>
              </a:rPr>
              <a:t>项目中的设备详情页面，部分图表在浏览器窗口大小变化时，宽度会产生难以预估的变化，造成较差的用户体验。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NMS 2.0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等项目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修复工作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3" y="2742187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问题原因以及解决方法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3" y="3409947"/>
            <a:ext cx="43085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原因</a:t>
            </a:r>
            <a:r>
              <a:rPr lang="en-US" altLang="zh-CN" sz="1600" dirty="0" smtClean="0">
                <a:solidFill>
                  <a:prstClr val="black"/>
                </a:solidFill>
              </a:rPr>
              <a:t>:</a:t>
            </a:r>
            <a:r>
              <a:rPr lang="zh-CN" altLang="en-US" sz="1600" dirty="0" smtClean="0">
                <a:solidFill>
                  <a:prstClr val="black"/>
                </a:solidFill>
              </a:rPr>
              <a:t>在设备状态页面绑定了</a:t>
            </a:r>
            <a:r>
              <a:rPr lang="en-US" altLang="zh-CN" sz="1600" dirty="0" smtClean="0">
                <a:solidFill>
                  <a:prstClr val="black"/>
                </a:solidFill>
              </a:rPr>
              <a:t>resize</a:t>
            </a:r>
            <a:r>
              <a:rPr lang="zh-CN" altLang="en-US" sz="1600" dirty="0" smtClean="0">
                <a:solidFill>
                  <a:prstClr val="black"/>
                </a:solidFill>
              </a:rPr>
              <a:t>事件通过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getElementsByTagName</a:t>
            </a:r>
            <a:r>
              <a:rPr lang="en-US" altLang="zh-CN" sz="1600" dirty="0" smtClean="0">
                <a:solidFill>
                  <a:prstClr val="black"/>
                </a:solidFill>
              </a:rPr>
              <a:t>(‘canvas’)</a:t>
            </a:r>
            <a:r>
              <a:rPr lang="zh-CN" altLang="en-US" sz="1600" dirty="0" smtClean="0">
                <a:solidFill>
                  <a:prstClr val="black"/>
                </a:solidFill>
              </a:rPr>
              <a:t>来控制该页面的图表</a:t>
            </a:r>
            <a:r>
              <a:rPr lang="en-US" altLang="zh-CN" sz="1600" dirty="0" smtClean="0">
                <a:solidFill>
                  <a:prstClr val="black"/>
                </a:solidFill>
              </a:rPr>
              <a:t>resize</a:t>
            </a:r>
            <a:r>
              <a:rPr lang="zh-CN" altLang="en-US" sz="1600" dirty="0" smtClean="0">
                <a:solidFill>
                  <a:prstClr val="black"/>
                </a:solidFill>
              </a:rPr>
              <a:t>。而所有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echarts</a:t>
            </a:r>
            <a:r>
              <a:rPr lang="zh-CN" altLang="en-US" sz="1600" dirty="0" smtClean="0">
                <a:solidFill>
                  <a:prstClr val="black"/>
                </a:solidFill>
              </a:rPr>
              <a:t>图表都是由</a:t>
            </a:r>
            <a:r>
              <a:rPr lang="en-US" altLang="zh-CN" sz="1600" dirty="0" smtClean="0">
                <a:solidFill>
                  <a:prstClr val="black"/>
                </a:solidFill>
              </a:rPr>
              <a:t>canvas</a:t>
            </a:r>
            <a:r>
              <a:rPr lang="zh-CN" altLang="en-US" sz="1600" dirty="0" smtClean="0">
                <a:solidFill>
                  <a:prstClr val="black"/>
                </a:solidFill>
              </a:rPr>
              <a:t>绘制而成，导致子组件设备详情中的图表也发生了不必要的</a:t>
            </a:r>
            <a:r>
              <a:rPr lang="en-US" altLang="zh-CN" sz="1600" dirty="0" smtClean="0">
                <a:solidFill>
                  <a:prstClr val="black"/>
                </a:solidFill>
              </a:rPr>
              <a:t>resize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解决方法：通过判断</a:t>
            </a:r>
            <a:r>
              <a:rPr lang="en-US" altLang="zh-CN" sz="1600" dirty="0" smtClean="0">
                <a:solidFill>
                  <a:prstClr val="black"/>
                </a:solidFill>
              </a:rPr>
              <a:t>$route.name</a:t>
            </a:r>
            <a:r>
              <a:rPr lang="zh-CN" altLang="en-US" sz="1600" dirty="0" smtClean="0">
                <a:solidFill>
                  <a:prstClr val="black"/>
                </a:solidFill>
              </a:rPr>
              <a:t>确定当前是否为设备状态页面而不是设备详情页面。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11" y="3853872"/>
            <a:ext cx="6378909" cy="24519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811" y="971629"/>
            <a:ext cx="6493753" cy="26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典型问题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——Firefox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中滚动条组件的问题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4" y="1616935"/>
            <a:ext cx="4308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进入</a:t>
            </a:r>
            <a:r>
              <a:rPr lang="en-US" altLang="zh-CN" sz="1600" dirty="0">
                <a:solidFill>
                  <a:prstClr val="black"/>
                </a:solidFill>
              </a:rPr>
              <a:t>NMS2.0</a:t>
            </a:r>
            <a:r>
              <a:rPr lang="zh-CN" altLang="en-US" sz="1600" dirty="0">
                <a:solidFill>
                  <a:prstClr val="black"/>
                </a:solidFill>
              </a:rPr>
              <a:t>统一管理平台，点击左侧导航栏任意一个存在滚动条的页面，鼠标左键按住最右侧滚动条上下滑动页面。页面会跟随鼠标上下滑动（功能正常），但是滑动时页面文字被选中，底色变蓝。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NMS 2.0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等项目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修复工作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2" y="3416203"/>
            <a:ext cx="389926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问题原因以及解决方法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2" y="4128498"/>
            <a:ext cx="43085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原因</a:t>
            </a:r>
            <a:r>
              <a:rPr lang="en-US" altLang="zh-CN" sz="1600" dirty="0" smtClean="0">
                <a:solidFill>
                  <a:prstClr val="black"/>
                </a:solidFill>
              </a:rPr>
              <a:t>:</a:t>
            </a:r>
            <a:r>
              <a:rPr lang="zh-CN" altLang="en-US" sz="1600" dirty="0" smtClean="0">
                <a:solidFill>
                  <a:prstClr val="black"/>
                </a:solidFill>
              </a:rPr>
              <a:t>通过查看组件库源码，在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startDrag</a:t>
            </a:r>
            <a:r>
              <a:rPr lang="zh-CN" altLang="en-US" sz="1600" dirty="0" smtClean="0">
                <a:solidFill>
                  <a:prstClr val="black"/>
                </a:solidFill>
              </a:rPr>
              <a:t>函数中设置了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onselectstart</a:t>
            </a:r>
            <a:r>
              <a:rPr lang="en-US" altLang="zh-CN" sz="1600" dirty="0" smtClean="0">
                <a:solidFill>
                  <a:prstClr val="black"/>
                </a:solidFill>
              </a:rPr>
              <a:t> = () =&gt; false</a:t>
            </a:r>
            <a:r>
              <a:rPr lang="zh-CN" altLang="en-US" sz="1600" dirty="0" smtClean="0">
                <a:solidFill>
                  <a:prstClr val="black"/>
                </a:solidFill>
              </a:rPr>
              <a:t>使文本不被选中。但</a:t>
            </a:r>
            <a:r>
              <a:rPr lang="en-US" altLang="zh-CN" sz="1600" dirty="0" smtClean="0">
                <a:solidFill>
                  <a:prstClr val="black"/>
                </a:solidFill>
              </a:rPr>
              <a:t>Firefox</a:t>
            </a:r>
            <a:r>
              <a:rPr lang="zh-CN" altLang="en-US" sz="1600" dirty="0" smtClean="0">
                <a:solidFill>
                  <a:prstClr val="black"/>
                </a:solidFill>
              </a:rPr>
              <a:t>没有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onselectstart</a:t>
            </a:r>
            <a:r>
              <a:rPr lang="zh-CN" altLang="en-US" sz="1600" dirty="0" smtClean="0">
                <a:solidFill>
                  <a:prstClr val="black"/>
                </a:solidFill>
              </a:rPr>
              <a:t>这一事件。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解决方法：在滚动条覆盖的页面设置</a:t>
            </a:r>
            <a:r>
              <a:rPr lang="en-US" altLang="zh-CN" sz="1600" dirty="0">
                <a:solidFill>
                  <a:prstClr val="black"/>
                </a:solidFill>
              </a:rPr>
              <a:t>-</a:t>
            </a:r>
            <a:r>
              <a:rPr lang="en-US" altLang="zh-CN" sz="1600" dirty="0" err="1">
                <a:solidFill>
                  <a:prstClr val="black"/>
                </a:solidFill>
              </a:rPr>
              <a:t>moz</a:t>
            </a:r>
            <a:r>
              <a:rPr lang="en-US" altLang="zh-CN" sz="1600" dirty="0">
                <a:solidFill>
                  <a:prstClr val="black"/>
                </a:solidFill>
              </a:rPr>
              <a:t>-user-select: none;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11" y="1616935"/>
            <a:ext cx="6897189" cy="1802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31" y="3688591"/>
            <a:ext cx="5114925" cy="1543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931" y="5376727"/>
            <a:ext cx="28670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存在的其他问题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10796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在修改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时考虑得不充分，修改不全面导致部分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会</a:t>
            </a:r>
            <a:r>
              <a:rPr lang="en-US" altLang="zh-CN" sz="1600" dirty="0" smtClean="0">
                <a:solidFill>
                  <a:prstClr val="black"/>
                </a:solidFill>
              </a:rPr>
              <a:t>reopen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对项目的流程了解得不够，导致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内容理解存在问题。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</a:rPr>
              <a:t>刚</a:t>
            </a:r>
            <a:r>
              <a:rPr lang="zh-CN" altLang="en-US" sz="1600" dirty="0" smtClean="0">
                <a:solidFill>
                  <a:prstClr val="black"/>
                </a:solidFill>
              </a:rPr>
              <a:t>开始对项目的代码结构不熟悉，寻找问题点较为困难，导致修改效率不高。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3" y="3641435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3" y="4486409"/>
            <a:ext cx="10796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</a:rPr>
              <a:t>熟悉</a:t>
            </a:r>
            <a:r>
              <a:rPr lang="zh-CN" altLang="en-US" sz="1600" dirty="0" smtClean="0">
                <a:solidFill>
                  <a:prstClr val="black"/>
                </a:solidFill>
              </a:rPr>
              <a:t>了一些公司已有项目的流程。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在修复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过程中与同事进行沟通，熟悉了设备端和后端的同事。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通过阅读一些组件库的源码，加强了代码理解能力，同时对部分组件的原理有了更深的认识。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一些</a:t>
            </a: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也让我了解到了之前不太了解的浏览器兼容性方面的知识。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NMS 2.0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等项目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修复工作</a:t>
            </a:r>
          </a:p>
        </p:txBody>
      </p:sp>
    </p:spTree>
    <p:extLst>
      <p:ext uri="{BB962C8B-B14F-4D97-AF65-F5344CB8AC3E}">
        <p14:creationId xmlns:p14="http://schemas.microsoft.com/office/powerpoint/2010/main" val="42201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4" y="1616935"/>
            <a:ext cx="10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由于我司</a:t>
            </a:r>
            <a:r>
              <a:rPr lang="en-US" altLang="zh-CN" sz="1600" dirty="0">
                <a:solidFill>
                  <a:prstClr val="black"/>
                </a:solidFill>
              </a:rPr>
              <a:t>TUMS</a:t>
            </a:r>
            <a:r>
              <a:rPr lang="zh-CN" altLang="en-US" sz="1600" dirty="0">
                <a:solidFill>
                  <a:prstClr val="black"/>
                </a:solidFill>
              </a:rPr>
              <a:t>系统接口众多，接口的存储，修改，各方之间的查看极为不便，所以在现有协议管理平台的基础上搭建接口管理模块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r>
              <a:rPr lang="en-US" altLang="zh-CN" sz="1600" dirty="0" smtClean="0">
                <a:solidFill>
                  <a:prstClr val="black"/>
                </a:solidFill>
              </a:rPr>
              <a:t>TUMS</a:t>
            </a:r>
            <a:r>
              <a:rPr lang="zh-CN" altLang="en-US" sz="1600" dirty="0">
                <a:solidFill>
                  <a:prstClr val="black"/>
                </a:solidFill>
              </a:rPr>
              <a:t>接口管理模块提供接口管理功能，包括接口内容的搜索、查看、新增、修改、删除、评审等功能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TUMS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协议管理平台前端开发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86242" y="3165468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目前工作进度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242" y="3894480"/>
            <a:ext cx="10474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与同事进行沟通，了解需求，估计工作时间，制定前端开发的工作计划。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</a:t>
            </a:r>
            <a:r>
              <a:rPr lang="en-US" altLang="zh-CN" sz="1600" dirty="0" smtClean="0">
                <a:solidFill>
                  <a:prstClr val="black"/>
                </a:solidFill>
              </a:rPr>
              <a:t>TUMS</a:t>
            </a:r>
            <a:r>
              <a:rPr lang="zh-CN" altLang="en-US" sz="1600" dirty="0" smtClean="0">
                <a:solidFill>
                  <a:prstClr val="black"/>
                </a:solidFill>
              </a:rPr>
              <a:t>协议管理平台的基础上进行开发，拉取了协议管理平台代码并已经修改好了当前目录。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完成了接口列表页面的开发，并用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mockData</a:t>
            </a:r>
            <a:r>
              <a:rPr lang="zh-CN" altLang="en-US" sz="1600" dirty="0" smtClean="0">
                <a:solidFill>
                  <a:prstClr val="black"/>
                </a:solidFill>
              </a:rPr>
              <a:t>进行了自测。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之后进行其他功能的开发与联调。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838200" y="975360"/>
            <a:ext cx="10515600" cy="715328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1423777" y="1921366"/>
            <a:ext cx="8001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spcAft>
                <a:spcPts val="1000"/>
              </a:spcAft>
              <a:buFont typeface="+mj-ea"/>
              <a:buAutoNum type="ea1JpnChsDbPeriod"/>
            </a:pPr>
            <a:r>
              <a:rPr lang="zh-CN" altLang="en-US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视频云存储系统前端开发</a:t>
            </a:r>
            <a:endParaRPr lang="en-US" altLang="zh-CN" sz="2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71500" indent="-571500">
              <a:spcAft>
                <a:spcPts val="1000"/>
              </a:spcAft>
              <a:buFont typeface="+mj-ea"/>
              <a:buAutoNum type="ea1JpnChsDbPeriod"/>
            </a:pPr>
            <a:r>
              <a:rPr lang="en-US" altLang="zh-CN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NMS 2.0</a:t>
            </a:r>
            <a:r>
              <a:rPr lang="zh-CN" altLang="en-US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等项目</a:t>
            </a:r>
            <a:r>
              <a:rPr lang="en-US" altLang="zh-CN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bug</a:t>
            </a:r>
            <a:r>
              <a:rPr lang="zh-CN" altLang="en-US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修复工作</a:t>
            </a:r>
            <a:endParaRPr lang="en-US" altLang="zh-CN" sz="2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71500" indent="-571500">
              <a:spcAft>
                <a:spcPts val="1000"/>
              </a:spcAft>
              <a:buFont typeface="+mj-ea"/>
              <a:buAutoNum type="ea1JpnChsDbPeriod"/>
            </a:pPr>
            <a:r>
              <a:rPr lang="en-US" altLang="zh-CN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TUMS</a:t>
            </a:r>
            <a:r>
              <a:rPr lang="zh-CN" altLang="en-US" sz="28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协议管理平台前端开发</a:t>
            </a:r>
            <a:endParaRPr lang="en-US" altLang="zh-CN" sz="2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7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5" y="780669"/>
            <a:ext cx="10515600" cy="71532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接口列表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7" y="1616935"/>
            <a:ext cx="10624628" cy="3212355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三、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TUMS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协议管理平台前端开发</a:t>
            </a:r>
          </a:p>
        </p:txBody>
      </p:sp>
    </p:spTree>
    <p:extLst>
      <p:ext uri="{BB962C8B-B14F-4D97-AF65-F5344CB8AC3E}">
        <p14:creationId xmlns:p14="http://schemas.microsoft.com/office/powerpoint/2010/main" val="22457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82583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视频云存储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2" y="1469468"/>
            <a:ext cx="10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开发已完成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前后端联调已完成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第一次提测已完成，正在进行第二次提测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86243" y="3478648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修复工作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6242" y="4193976"/>
            <a:ext cx="10613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dirty="0" smtClean="0">
                <a:solidFill>
                  <a:prstClr val="black"/>
                </a:solidFill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</a:rPr>
              <a:t>修复</a:t>
            </a:r>
            <a:r>
              <a:rPr lang="en-US" altLang="zh-CN" sz="1600" dirty="0" smtClean="0">
                <a:solidFill>
                  <a:prstClr val="black"/>
                </a:solidFill>
              </a:rPr>
              <a:t>100</a:t>
            </a:r>
            <a:r>
              <a:rPr lang="zh-CN" altLang="en-US" sz="1600" dirty="0" smtClean="0">
                <a:solidFill>
                  <a:prstClr val="black"/>
                </a:solidFill>
              </a:rPr>
              <a:t>余个，</a:t>
            </a:r>
            <a:r>
              <a:rPr lang="en-US" altLang="zh-CN" sz="1600" dirty="0" smtClean="0">
                <a:solidFill>
                  <a:prstClr val="black"/>
                </a:solidFill>
              </a:rPr>
              <a:t>70%</a:t>
            </a:r>
            <a:r>
              <a:rPr lang="zh-CN" altLang="en-US" sz="1600" dirty="0" smtClean="0">
                <a:solidFill>
                  <a:prstClr val="black"/>
                </a:solidFill>
              </a:rPr>
              <a:t>确认已修复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目前</a:t>
            </a:r>
            <a:r>
              <a:rPr lang="en-US" altLang="zh-CN" sz="1600" dirty="0" smtClean="0">
                <a:solidFill>
                  <a:prstClr val="black"/>
                </a:solidFill>
              </a:rPr>
              <a:t>reopen</a:t>
            </a:r>
            <a:r>
              <a:rPr lang="zh-CN" altLang="en-US" sz="1600" dirty="0" smtClean="0">
                <a:solidFill>
                  <a:prstClr val="black"/>
                </a:solidFill>
              </a:rPr>
              <a:t>数量</a:t>
            </a:r>
            <a:r>
              <a:rPr lang="en-US" altLang="zh-CN" sz="1600" dirty="0" smtClean="0">
                <a:solidFill>
                  <a:prstClr val="black"/>
                </a:solidFill>
              </a:rPr>
              <a:t>&lt;10</a:t>
            </a:r>
            <a:r>
              <a:rPr lang="zh-CN" altLang="en-US" sz="1600" dirty="0" smtClean="0">
                <a:solidFill>
                  <a:prstClr val="black"/>
                </a:solidFill>
              </a:rPr>
              <a:t>个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工作总结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82583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2" y="1727307"/>
            <a:ext cx="10613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基本掌握了使用</a:t>
            </a:r>
            <a:r>
              <a:rPr lang="en-US" altLang="zh-CN" sz="1600" dirty="0" smtClean="0">
                <a:solidFill>
                  <a:prstClr val="black"/>
                </a:solidFill>
              </a:rPr>
              <a:t>Vue</a:t>
            </a:r>
            <a:r>
              <a:rPr lang="zh-CN" altLang="en-US" sz="1600" dirty="0" smtClean="0">
                <a:solidFill>
                  <a:prstClr val="black"/>
                </a:solidFill>
              </a:rPr>
              <a:t>进行项目开发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对公司</a:t>
            </a:r>
            <a:r>
              <a:rPr lang="en-US" altLang="zh-CN" sz="1600" dirty="0" smtClean="0">
                <a:solidFill>
                  <a:prstClr val="black"/>
                </a:solidFill>
              </a:rPr>
              <a:t>tums</a:t>
            </a:r>
            <a:r>
              <a:rPr lang="zh-CN" altLang="en-US" sz="1600" dirty="0" smtClean="0">
                <a:solidFill>
                  <a:prstClr val="black"/>
                </a:solidFill>
              </a:rPr>
              <a:t>的组件库和业务库有了更深的了解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工作过程中与熟悉了其他同事，同时也锻炼了自己的沟通表达能力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对前端开发有了更深的认识，开发过程中思维更加全面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86243" y="3028569"/>
            <a:ext cx="5588727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6243" y="3969610"/>
            <a:ext cx="10613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写代码时会出现一些代码不规范的情况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</a:rPr>
              <a:t>工作</a:t>
            </a:r>
            <a:r>
              <a:rPr lang="zh-CN" altLang="en-US" sz="1600" dirty="0" smtClean="0">
                <a:solidFill>
                  <a:prstClr val="black"/>
                </a:solidFill>
              </a:rPr>
              <a:t>中一些代码的质量不高，有些地方还能进行优化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工作总结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431235" y="2487391"/>
            <a:ext cx="857945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457200">
              <a:lnSpc>
                <a:spcPct val="150000"/>
              </a:lnSpc>
              <a:spcBef>
                <a:spcPct val="50000"/>
              </a:spcBef>
              <a:buClr>
                <a:prstClr val="black"/>
              </a:buCl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在四个月的工作中，让我对前端开发有了更深的认识，能够将所学知识运用于实际工作中。在工作中遇到过很多问题，感谢导师在这段时间内对我的细心指导，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让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我学到了很多解决问题的方法，还要感谢各位同事在工作中对我的帮助，使我能够顺利完成每一项工作。</a:t>
            </a:r>
            <a:endParaRPr lang="zh-CN" altLang="en-US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10419" y="925933"/>
            <a:ext cx="3325270" cy="715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致谢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工作总结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5" y="1037346"/>
            <a:ext cx="10515600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986245" y="1752674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6245" y="1752674"/>
            <a:ext cx="9751424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开发一款采用嵌入式平台，主要面向中大型视频监控系统的视频云存储服务器，旨在通过少量存储设备的集群化、虚拟化构建方式提供小型云存储服务，主要包括设置向导、 </a:t>
            </a:r>
            <a:r>
              <a:rPr lang="en-US" altLang="zh-CN" dirty="0" smtClean="0"/>
              <a:t>VMS</a:t>
            </a:r>
            <a:r>
              <a:rPr lang="zh-CN" altLang="en-US" dirty="0" smtClean="0"/>
              <a:t>介入集群、集群管理、节点管理、系统管理、系统日志、硬盘管理等</a:t>
            </a: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86245" y="2824386"/>
            <a:ext cx="10515600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245" y="3539714"/>
            <a:ext cx="9751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集群管理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存储桶管理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网络管理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系统升级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报警消息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8808719" y="2615380"/>
            <a:ext cx="748937" cy="4180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13073" y="2711541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系统入口</a:t>
            </a:r>
            <a:endParaRPr lang="zh-CN" altLang="en-US" sz="1000" dirty="0"/>
          </a:p>
        </p:txBody>
      </p:sp>
      <p:sp>
        <p:nvSpPr>
          <p:cNvPr id="10" name="流程图: 决策 9"/>
          <p:cNvSpPr/>
          <p:nvPr/>
        </p:nvSpPr>
        <p:spPr>
          <a:xfrm>
            <a:off x="8817427" y="3287165"/>
            <a:ext cx="740229" cy="46155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7427" y="3338110"/>
            <a:ext cx="74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是否设置密码</a:t>
            </a:r>
            <a:endParaRPr lang="zh-CN" altLang="en-US" sz="1000" dirty="0"/>
          </a:p>
        </p:txBody>
      </p:sp>
      <p:cxnSp>
        <p:nvCxnSpPr>
          <p:cNvPr id="12" name="直接箭头连接符 11"/>
          <p:cNvCxnSpPr>
            <a:stCxn id="8" idx="2"/>
            <a:endCxn id="11" idx="0"/>
          </p:cNvCxnSpPr>
          <p:nvPr/>
        </p:nvCxnSpPr>
        <p:spPr>
          <a:xfrm>
            <a:off x="9183188" y="3033392"/>
            <a:ext cx="6531" cy="30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8819603" y="3988842"/>
            <a:ext cx="740229" cy="46155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17427" y="4050287"/>
            <a:ext cx="74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是否创建集群</a:t>
            </a:r>
            <a:endParaRPr lang="zh-CN" altLang="en-US" sz="1000" dirty="0"/>
          </a:p>
        </p:txBody>
      </p:sp>
      <p:cxnSp>
        <p:nvCxnSpPr>
          <p:cNvPr id="15" name="直接箭头连接符 14"/>
          <p:cNvCxnSpPr>
            <a:stCxn id="11" idx="2"/>
            <a:endCxn id="14" idx="0"/>
          </p:cNvCxnSpPr>
          <p:nvPr/>
        </p:nvCxnSpPr>
        <p:spPr>
          <a:xfrm>
            <a:off x="9189719" y="3738220"/>
            <a:ext cx="0" cy="31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942614" y="3754949"/>
            <a:ext cx="33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555480" y="3317145"/>
            <a:ext cx="33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sp>
        <p:nvSpPr>
          <p:cNvPr id="18" name="流程图: 过程 17"/>
          <p:cNvSpPr/>
          <p:nvPr/>
        </p:nvSpPr>
        <p:spPr>
          <a:xfrm>
            <a:off x="10047514" y="3296444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993086" y="3380979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设置密码</a:t>
            </a:r>
            <a:endParaRPr lang="zh-CN" altLang="en-US" sz="1000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 flipV="1">
            <a:off x="9559834" y="3496499"/>
            <a:ext cx="487680" cy="17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8" idx="2"/>
            <a:endCxn id="13" idx="3"/>
          </p:cNvCxnSpPr>
          <p:nvPr/>
        </p:nvCxnSpPr>
        <p:spPr>
          <a:xfrm rot="5400000">
            <a:off x="9701072" y="3555315"/>
            <a:ext cx="523066" cy="8055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8869678" y="4699575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17427" y="4776519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登录</a:t>
            </a:r>
            <a:endParaRPr lang="zh-CN" altLang="en-US" sz="1000" dirty="0"/>
          </a:p>
        </p:txBody>
      </p:sp>
      <p:cxnSp>
        <p:nvCxnSpPr>
          <p:cNvPr id="24" name="直接箭头连接符 23"/>
          <p:cNvCxnSpPr>
            <a:stCxn id="14" idx="2"/>
            <a:endCxn id="22" idx="0"/>
          </p:cNvCxnSpPr>
          <p:nvPr/>
        </p:nvCxnSpPr>
        <p:spPr>
          <a:xfrm flipH="1">
            <a:off x="9187541" y="4450397"/>
            <a:ext cx="2178" cy="24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02334" y="4432702"/>
            <a:ext cx="33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26" name="流程图: 过程 25"/>
          <p:cNvSpPr/>
          <p:nvPr/>
        </p:nvSpPr>
        <p:spPr>
          <a:xfrm>
            <a:off x="8871854" y="5425807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808719" y="5502751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主页</a:t>
            </a:r>
            <a:endParaRPr lang="en-US" altLang="zh-CN" sz="1000" dirty="0" smtClean="0"/>
          </a:p>
        </p:txBody>
      </p:sp>
      <p:sp>
        <p:nvSpPr>
          <p:cNvPr id="29" name="流程图: 过程 28"/>
          <p:cNvSpPr/>
          <p:nvPr/>
        </p:nvSpPr>
        <p:spPr>
          <a:xfrm>
            <a:off x="8871856" y="6170796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17427" y="6170796"/>
            <a:ext cx="74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各项功能模块</a:t>
            </a:r>
            <a:endParaRPr lang="en-US" altLang="zh-CN" sz="1000" dirty="0" smtClean="0"/>
          </a:p>
        </p:txBody>
      </p:sp>
      <p:cxnSp>
        <p:nvCxnSpPr>
          <p:cNvPr id="31" name="直接箭头连接符 30"/>
          <p:cNvCxnSpPr>
            <a:stCxn id="22" idx="2"/>
            <a:endCxn id="26" idx="0"/>
          </p:cNvCxnSpPr>
          <p:nvPr/>
        </p:nvCxnSpPr>
        <p:spPr>
          <a:xfrm>
            <a:off x="9187541" y="5099685"/>
            <a:ext cx="2176" cy="3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30" idx="0"/>
          </p:cNvCxnSpPr>
          <p:nvPr/>
        </p:nvCxnSpPr>
        <p:spPr>
          <a:xfrm>
            <a:off x="9189717" y="5825917"/>
            <a:ext cx="2" cy="34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7285805" y="4009409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239538" y="4096508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设置向导</a:t>
            </a:r>
            <a:endParaRPr lang="en-US" altLang="zh-CN" sz="1000" dirty="0" smtClean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911732" y="4224015"/>
            <a:ext cx="896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267696" y="4009409"/>
            <a:ext cx="33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sp>
        <p:nvSpPr>
          <p:cNvPr id="37" name="流程图: 过程 36"/>
          <p:cNvSpPr/>
          <p:nvPr/>
        </p:nvSpPr>
        <p:spPr>
          <a:xfrm>
            <a:off x="7291245" y="4699575"/>
            <a:ext cx="635726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244978" y="4786674"/>
            <a:ext cx="744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创建集群</a:t>
            </a:r>
            <a:endParaRPr lang="en-US" altLang="zh-CN" sz="1000" dirty="0" smtClean="0"/>
          </a:p>
        </p:txBody>
      </p:sp>
      <p:cxnSp>
        <p:nvCxnSpPr>
          <p:cNvPr id="39" name="直接箭头连接符 38"/>
          <p:cNvCxnSpPr>
            <a:stCxn id="33" idx="2"/>
            <a:endCxn id="37" idx="0"/>
          </p:cNvCxnSpPr>
          <p:nvPr/>
        </p:nvCxnSpPr>
        <p:spPr>
          <a:xfrm>
            <a:off x="7603668" y="4409519"/>
            <a:ext cx="5440" cy="29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7" idx="2"/>
            <a:endCxn id="26" idx="1"/>
          </p:cNvCxnSpPr>
          <p:nvPr/>
        </p:nvCxnSpPr>
        <p:spPr>
          <a:xfrm rot="16200000" flipH="1">
            <a:off x="7977393" y="4731400"/>
            <a:ext cx="526177" cy="1262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618307" y="838948"/>
            <a:ext cx="10515600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307" y="1495997"/>
            <a:ext cx="68971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 smtClean="0"/>
              <a:t>视频云存储项目前端基于</a:t>
            </a:r>
            <a:r>
              <a:rPr lang="en-US" altLang="zh-CN" dirty="0" smtClean="0"/>
              <a:t>vue.js</a:t>
            </a:r>
            <a:r>
              <a:rPr lang="zh-CN" altLang="en-US" dirty="0"/>
              <a:t>进行</a:t>
            </a:r>
            <a:r>
              <a:rPr lang="zh-CN" altLang="en-US" dirty="0" smtClean="0"/>
              <a:t>开发，项目采用</a:t>
            </a:r>
            <a:r>
              <a:rPr lang="en-US" altLang="zh-CN" dirty="0" smtClean="0"/>
              <a:t>vue-cli3</a:t>
            </a:r>
            <a:r>
              <a:rPr lang="zh-CN" altLang="en-US" dirty="0" smtClean="0"/>
              <a:t>进行搭建。内容页面作为一个单页面应用，使用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进行路由管理，通过路由的改变渲染不同的组件，实现页面跳转。使用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进行项目的全局状态管理。使用</a:t>
            </a:r>
            <a:r>
              <a:rPr lang="en-US" altLang="zh-CN" dirty="0" smtClean="0"/>
              <a:t>tums-components</a:t>
            </a:r>
            <a:r>
              <a:rPr lang="zh-CN" altLang="en-US" dirty="0" smtClean="0"/>
              <a:t>作为组件库，引入基于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v-charts</a:t>
            </a:r>
            <a:r>
              <a:rPr lang="zh-CN" altLang="en-US" dirty="0" smtClean="0"/>
              <a:t>绘制</a:t>
            </a:r>
            <a:r>
              <a:rPr lang="zh-CN" altLang="en-US" dirty="0"/>
              <a:t>图表</a:t>
            </a:r>
            <a:r>
              <a:rPr lang="zh-CN" altLang="en-US" dirty="0" smtClean="0"/>
              <a:t>，使用轻量级</a:t>
            </a:r>
            <a:r>
              <a:rPr lang="zh-CN" altLang="en-US" dirty="0"/>
              <a:t>的 </a:t>
            </a:r>
            <a:r>
              <a:rPr lang="en-US" altLang="zh-CN" dirty="0"/>
              <a:t>Canvas </a:t>
            </a:r>
            <a:r>
              <a:rPr lang="zh-CN" altLang="en-US" dirty="0"/>
              <a:t>类库</a:t>
            </a:r>
            <a:r>
              <a:rPr lang="en-US" altLang="zh-CN" dirty="0" smtClean="0"/>
              <a:t>zrender</a:t>
            </a:r>
            <a:r>
              <a:rPr lang="zh-CN" altLang="en-US" dirty="0" smtClean="0"/>
              <a:t>绘制拓扑图。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25" y="829287"/>
            <a:ext cx="3672964" cy="595230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83177" y="4423954"/>
            <a:ext cx="896983" cy="4876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571" y="4544683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视频云存储</a:t>
            </a:r>
            <a:endParaRPr lang="zh-CN" altLang="en-US" sz="1000" dirty="0"/>
          </a:p>
        </p:txBody>
      </p:sp>
      <p:sp>
        <p:nvSpPr>
          <p:cNvPr id="17" name="椭圆 16"/>
          <p:cNvSpPr/>
          <p:nvPr/>
        </p:nvSpPr>
        <p:spPr>
          <a:xfrm>
            <a:off x="1974169" y="3714164"/>
            <a:ext cx="896983" cy="4876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917563" y="3834893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登录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1974169" y="4911634"/>
            <a:ext cx="896983" cy="4876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7563" y="5032363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内容页面</a:t>
            </a:r>
            <a:endParaRPr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25405" y="4364072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公共页面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225405" y="5669763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具体模块页面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83532" y="4189788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设置向导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682412" y="4578062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设置密码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682412" y="4976171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主页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82412" y="5243695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集群管理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678086" y="5541084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硬盘管理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78086" y="5846658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节点管理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78086" y="6348259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系统日志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678086" y="6092879"/>
            <a:ext cx="1010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系统管理</a:t>
            </a:r>
            <a:endParaRPr lang="zh-CN" altLang="en-US" sz="1000" dirty="0"/>
          </a:p>
        </p:txBody>
      </p:sp>
      <p:cxnSp>
        <p:nvCxnSpPr>
          <p:cNvPr id="10" name="直接连接符 9"/>
          <p:cNvCxnSpPr>
            <a:stCxn id="6" idx="3"/>
            <a:endCxn id="18" idx="1"/>
          </p:cNvCxnSpPr>
          <p:nvPr/>
        </p:nvCxnSpPr>
        <p:spPr>
          <a:xfrm flipV="1">
            <a:off x="1336765" y="3958004"/>
            <a:ext cx="580798" cy="70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20" idx="1"/>
          </p:cNvCxnSpPr>
          <p:nvPr/>
        </p:nvCxnSpPr>
        <p:spPr>
          <a:xfrm>
            <a:off x="1336765" y="4667794"/>
            <a:ext cx="580798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3"/>
            <a:endCxn id="21" idx="1"/>
          </p:cNvCxnSpPr>
          <p:nvPr/>
        </p:nvCxnSpPr>
        <p:spPr>
          <a:xfrm flipV="1">
            <a:off x="2927757" y="4487183"/>
            <a:ext cx="297648" cy="66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3"/>
            <a:endCxn id="22" idx="1"/>
          </p:cNvCxnSpPr>
          <p:nvPr/>
        </p:nvCxnSpPr>
        <p:spPr>
          <a:xfrm>
            <a:off x="2927757" y="5155474"/>
            <a:ext cx="297648" cy="63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3"/>
            <a:endCxn id="23" idx="1"/>
          </p:cNvCxnSpPr>
          <p:nvPr/>
        </p:nvCxnSpPr>
        <p:spPr>
          <a:xfrm flipV="1">
            <a:off x="4235599" y="4312899"/>
            <a:ext cx="447933" cy="17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3"/>
            <a:endCxn id="24" idx="1"/>
          </p:cNvCxnSpPr>
          <p:nvPr/>
        </p:nvCxnSpPr>
        <p:spPr>
          <a:xfrm>
            <a:off x="4235599" y="4487183"/>
            <a:ext cx="446813" cy="21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2" idx="3"/>
            <a:endCxn id="25" idx="1"/>
          </p:cNvCxnSpPr>
          <p:nvPr/>
        </p:nvCxnSpPr>
        <p:spPr>
          <a:xfrm flipV="1">
            <a:off x="4235599" y="5099282"/>
            <a:ext cx="446813" cy="6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2" idx="3"/>
            <a:endCxn id="26" idx="1"/>
          </p:cNvCxnSpPr>
          <p:nvPr/>
        </p:nvCxnSpPr>
        <p:spPr>
          <a:xfrm flipV="1">
            <a:off x="4235599" y="5366806"/>
            <a:ext cx="446813" cy="42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  <a:endCxn id="28" idx="1"/>
          </p:cNvCxnSpPr>
          <p:nvPr/>
        </p:nvCxnSpPr>
        <p:spPr>
          <a:xfrm flipV="1">
            <a:off x="4235599" y="5664195"/>
            <a:ext cx="442487" cy="12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2" idx="3"/>
            <a:endCxn id="29" idx="1"/>
          </p:cNvCxnSpPr>
          <p:nvPr/>
        </p:nvCxnSpPr>
        <p:spPr>
          <a:xfrm>
            <a:off x="4235599" y="5792874"/>
            <a:ext cx="442487" cy="17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2" idx="3"/>
            <a:endCxn id="31" idx="1"/>
          </p:cNvCxnSpPr>
          <p:nvPr/>
        </p:nvCxnSpPr>
        <p:spPr>
          <a:xfrm>
            <a:off x="4235599" y="5792874"/>
            <a:ext cx="442487" cy="4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3"/>
            <a:endCxn id="30" idx="1"/>
          </p:cNvCxnSpPr>
          <p:nvPr/>
        </p:nvCxnSpPr>
        <p:spPr>
          <a:xfrm>
            <a:off x="4235599" y="5792874"/>
            <a:ext cx="442487" cy="67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618307" y="838948"/>
            <a:ext cx="10515600" cy="71532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307" y="1495997"/>
            <a:ext cx="6897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每个</a:t>
            </a:r>
            <a:r>
              <a:rPr lang="en-US" altLang="zh-CN" sz="1600" dirty="0" smtClean="0">
                <a:solidFill>
                  <a:prstClr val="black"/>
                </a:solidFill>
              </a:rPr>
              <a:t>Vue</a:t>
            </a:r>
            <a:r>
              <a:rPr lang="zh-CN" altLang="en-US" sz="1600" dirty="0" smtClean="0">
                <a:solidFill>
                  <a:prstClr val="black"/>
                </a:solidFill>
              </a:rPr>
              <a:t>实例在被创建之前都要经过一系列的初始化过程，这个过程就是</a:t>
            </a:r>
            <a:r>
              <a:rPr lang="en-US" altLang="zh-CN" sz="1600" dirty="0" smtClean="0">
                <a:solidFill>
                  <a:prstClr val="black"/>
                </a:solidFill>
              </a:rPr>
              <a:t>Vue</a:t>
            </a:r>
            <a:r>
              <a:rPr lang="zh-CN" altLang="en-US" sz="1600" dirty="0" smtClean="0">
                <a:solidFill>
                  <a:prstClr val="black"/>
                </a:solidFill>
              </a:rPr>
              <a:t>的生命周期。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1600" dirty="0" smtClean="0">
                <a:solidFill>
                  <a:prstClr val="black"/>
                </a:solidFill>
              </a:rPr>
              <a:t>Vue</a:t>
            </a:r>
            <a:r>
              <a:rPr lang="zh-CN" altLang="en-US" sz="1600" dirty="0">
                <a:solidFill>
                  <a:prstClr val="black"/>
                </a:solidFill>
              </a:rPr>
              <a:t>的核心是数据的双向绑定，主要</a:t>
            </a:r>
            <a:r>
              <a:rPr lang="zh-CN" altLang="en-US" sz="1600" dirty="0" smtClean="0">
                <a:solidFill>
                  <a:prstClr val="black"/>
                </a:solidFill>
              </a:rPr>
              <a:t>通过</a:t>
            </a:r>
            <a:r>
              <a:rPr lang="en-US" altLang="zh-CN" sz="1600" dirty="0" smtClean="0">
                <a:solidFill>
                  <a:prstClr val="black"/>
                </a:solidFill>
              </a:rPr>
              <a:t>Object.defineProperty</a:t>
            </a:r>
            <a:r>
              <a:rPr lang="en-US" altLang="zh-CN" sz="1600" dirty="0">
                <a:solidFill>
                  <a:prstClr val="black"/>
                </a:solidFill>
              </a:rPr>
              <a:t>()</a:t>
            </a:r>
            <a:r>
              <a:rPr lang="zh-CN" altLang="en-US" sz="1600" dirty="0">
                <a:solidFill>
                  <a:prstClr val="black"/>
                </a:solidFill>
              </a:rPr>
              <a:t>方法来进行数据劫持以及发布者</a:t>
            </a:r>
            <a:r>
              <a:rPr lang="en-US" altLang="zh-CN" sz="1600" dirty="0">
                <a:solidFill>
                  <a:prstClr val="black"/>
                </a:solidFill>
              </a:rPr>
              <a:t>-</a:t>
            </a:r>
            <a:r>
              <a:rPr lang="zh-CN" altLang="en-US" sz="1600" dirty="0">
                <a:solidFill>
                  <a:prstClr val="black"/>
                </a:solidFill>
              </a:rPr>
              <a:t>订阅模式来实现</a:t>
            </a:r>
            <a:r>
              <a:rPr lang="zh-CN" altLang="en-US" sz="1600" dirty="0" smtClean="0">
                <a:solidFill>
                  <a:prstClr val="black"/>
                </a:solidFill>
              </a:rPr>
              <a:t>的。通过双向绑定，能够方便的操纵数据和页面展示效果。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07" y="838948"/>
            <a:ext cx="3145939" cy="5920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7" y="3499981"/>
            <a:ext cx="5218339" cy="27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5" y="780669"/>
            <a:ext cx="10515600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主要页面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存储桶管理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" y="1316102"/>
            <a:ext cx="10058400" cy="1796355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" y="3112457"/>
            <a:ext cx="5072297" cy="341646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97" y="3112457"/>
            <a:ext cx="3924848" cy="3400900"/>
          </a:xfrm>
          <a:prstGeom prst="rect">
            <a:avLst/>
          </a:prstGeom>
        </p:spPr>
      </p:pic>
      <p:sp>
        <p:nvSpPr>
          <p:cNvPr id="77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27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5" y="780669"/>
            <a:ext cx="10515600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主要页面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" y="1348305"/>
            <a:ext cx="10058400" cy="173194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" y="3647890"/>
            <a:ext cx="4473831" cy="233585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3403578"/>
            <a:ext cx="5140234" cy="3012688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4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4" y="780669"/>
            <a:ext cx="4743996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登录失效重定向问题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96041" y="3428471"/>
            <a:ext cx="2784566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8" cy="1912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/>
              <a:t>用户登录系统之后依靠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SESSIONID</a:t>
            </a:r>
            <a:r>
              <a:rPr lang="zh-CN" altLang="en-US" sz="1600" dirty="0" smtClean="0"/>
              <a:t>来验证用户的身份，当</a:t>
            </a:r>
            <a:r>
              <a:rPr lang="en-US" altLang="zh-CN" sz="1600" dirty="0" smtClean="0"/>
              <a:t>SESSIONID</a:t>
            </a:r>
            <a:r>
              <a:rPr lang="zh-CN" altLang="en-US" sz="1600" dirty="0" smtClean="0"/>
              <a:t>失效时，前端发出的所有请求都会得到</a:t>
            </a:r>
            <a:r>
              <a:rPr lang="en-US" altLang="zh-CN" sz="1600" dirty="0" smtClean="0"/>
              <a:t>-82402</a:t>
            </a:r>
            <a:r>
              <a:rPr lang="zh-CN" altLang="en-US" sz="1600" dirty="0" smtClean="0"/>
              <a:t>登录超时的错误码。而组件库中</a:t>
            </a:r>
            <a:r>
              <a:rPr lang="en-US" altLang="zh-CN" sz="1600" dirty="0" err="1" smtClean="0"/>
              <a:t>tumsAxios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-82402</a:t>
            </a:r>
            <a:r>
              <a:rPr lang="zh-CN" altLang="en-US" sz="1600" dirty="0" smtClean="0"/>
              <a:t>的处理是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跳转到</a:t>
            </a:r>
            <a:r>
              <a:rPr lang="en-US" altLang="zh-CN" sz="1600" dirty="0" smtClean="0"/>
              <a:t>/login</a:t>
            </a:r>
            <a:r>
              <a:rPr lang="zh-CN" altLang="en-US" sz="1600" dirty="0" smtClean="0"/>
              <a:t>，而</a:t>
            </a:r>
            <a:r>
              <a:rPr lang="en-US" altLang="zh-CN" sz="1600" dirty="0" err="1" smtClean="0"/>
              <a:t>vue</a:t>
            </a:r>
            <a:r>
              <a:rPr lang="en-US" altLang="zh-CN" sz="1600" dirty="0" smtClean="0"/>
              <a:t>-router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模式中，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中会带上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，具体表现为</a:t>
            </a:r>
            <a:r>
              <a:rPr lang="en-US" altLang="zh-CN" sz="1600" dirty="0" smtClean="0"/>
              <a:t>/#/login</a:t>
            </a:r>
            <a:r>
              <a:rPr lang="zh-CN" altLang="en-US" sz="1600" dirty="0" smtClean="0"/>
              <a:t>。所以在登录失效之后，不能成功的跳转到登录页面。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7" y="904175"/>
            <a:ext cx="4790950" cy="32411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86242" y="4364489"/>
            <a:ext cx="109009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vue</a:t>
            </a:r>
            <a:r>
              <a:rPr lang="en-US" altLang="zh-CN" sz="1600" dirty="0" smtClean="0"/>
              <a:t>-router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history</a:t>
            </a:r>
            <a:r>
              <a:rPr lang="zh-CN" altLang="en-US" sz="1600" dirty="0" smtClean="0"/>
              <a:t>模式，去掉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。（回到以前的传统路由分发模式，且重定向需要后端进行配合）</a:t>
            </a:r>
            <a:endParaRPr lang="en-US" altLang="zh-CN" sz="1600" dirty="0" smtClean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/>
              <a:t>将登录页面分离出来，通过独立的入口进行打包，就可以直接通过</a:t>
            </a:r>
            <a:r>
              <a:rPr lang="en-US" altLang="zh-CN" sz="1600" dirty="0" smtClean="0"/>
              <a:t>’/login’</a:t>
            </a:r>
            <a:r>
              <a:rPr lang="zh-CN" altLang="en-US" sz="1600" dirty="0" smtClean="0"/>
              <a:t>的路径访问服务器上的资源。（虽然处理起来较为复杂，但能保留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模式由前端进行路由分发的优点）</a:t>
            </a:r>
            <a:endParaRPr lang="en-US" altLang="zh-CN" sz="16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8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86243" y="780669"/>
            <a:ext cx="5588727" cy="71532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密码和集群是否创建的验证问题</a:t>
            </a:r>
          </a:p>
        </p:txBody>
      </p:sp>
      <p:sp>
        <p:nvSpPr>
          <p:cNvPr id="45" name="内容占位符 1"/>
          <p:cNvSpPr>
            <a:spLocks noGrp="1"/>
          </p:cNvSpPr>
          <p:nvPr/>
        </p:nvSpPr>
        <p:spPr bwMode="auto">
          <a:xfrm>
            <a:off x="618307" y="659731"/>
            <a:ext cx="8001000" cy="14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Aft>
                <a:spcPts val="1000"/>
              </a:spcAft>
              <a:buFontTx/>
              <a:buNone/>
            </a:pP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96041" y="2442881"/>
            <a:ext cx="2784566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243" y="1616935"/>
            <a:ext cx="5588727" cy="68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进入系统之前，先要判断是否设置密码和是否创建集群，从而跳转到不同的页面。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64" y="920006"/>
            <a:ext cx="4401619" cy="40397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86244" y="3158209"/>
            <a:ext cx="6146076" cy="221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在主页的</a:t>
            </a:r>
            <a:r>
              <a:rPr lang="en-US" altLang="zh-CN" sz="1600" dirty="0" smtClean="0">
                <a:solidFill>
                  <a:prstClr val="black"/>
                </a:solidFill>
              </a:rPr>
              <a:t>mounted</a:t>
            </a:r>
            <a:r>
              <a:rPr lang="zh-CN" altLang="en-US" sz="1600" dirty="0" smtClean="0">
                <a:solidFill>
                  <a:prstClr val="black"/>
                </a:solidFill>
              </a:rPr>
              <a:t>函数中发送请求验证集群和密码是否创建。（验证的同时已经加载主页的内容，主页的其他请求也会发送，造成资源浪费，且跳转效果不好）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封装一层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tumsAxios</a:t>
            </a:r>
            <a:r>
              <a:rPr lang="zh-CN" altLang="en-US" sz="1600" dirty="0" smtClean="0">
                <a:solidFill>
                  <a:prstClr val="black"/>
                </a:solidFill>
              </a:rPr>
              <a:t>对密码或集群尚未创建的错误码进行处理。（要替换所有的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tumsAxios</a:t>
            </a:r>
            <a:r>
              <a:rPr lang="zh-CN" altLang="en-US" sz="1600" dirty="0" smtClean="0">
                <a:solidFill>
                  <a:prstClr val="black"/>
                </a:solidFill>
              </a:rPr>
              <a:t>请求工作量较大。）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</a:rPr>
              <a:t>在路由跳转的钩子函数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router.beforeEach</a:t>
            </a:r>
            <a:r>
              <a:rPr lang="zh-CN" altLang="en-US" sz="1600" dirty="0" smtClean="0">
                <a:solidFill>
                  <a:prstClr val="black"/>
                </a:solidFill>
              </a:rPr>
              <a:t>中</a:t>
            </a:r>
            <a:r>
              <a:rPr lang="zh-CN" altLang="en-US" sz="1600" dirty="0">
                <a:solidFill>
                  <a:prstClr val="black"/>
                </a:solidFill>
              </a:rPr>
              <a:t>发送请求验证集群和密码是否创建</a:t>
            </a:r>
            <a:r>
              <a:rPr lang="zh-CN" altLang="en-US" sz="1600" dirty="0" smtClean="0">
                <a:solidFill>
                  <a:prstClr val="black"/>
                </a:solidFill>
              </a:rPr>
              <a:t>。（最优解决方法）</a:t>
            </a:r>
            <a:endParaRPr lang="en-US" altLang="zh-CN" sz="1600" dirty="0" smtClean="0">
              <a:solidFill>
                <a:prstClr val="black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7757" y="60960"/>
            <a:ext cx="9190101" cy="715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一、视频云存储系统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2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2165</Words>
  <Application>Microsoft Office PowerPoint</Application>
  <PresentationFormat>宽屏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Calibri Light</vt:lpstr>
      <vt:lpstr>1_Office 主题</vt:lpstr>
      <vt:lpstr>Office 主题</vt:lpstr>
      <vt:lpstr>2_Office 主题</vt:lpstr>
      <vt:lpstr>转正答辩</vt:lpstr>
      <vt:lpstr>目录</vt:lpstr>
      <vt:lpstr>项目介绍</vt:lpstr>
      <vt:lpstr>项目结构</vt:lpstr>
      <vt:lpstr>Vue.js简单介绍</vt:lpstr>
      <vt:lpstr>主要页面——存储桶管理</vt:lpstr>
      <vt:lpstr>主要页面——网络管理</vt:lpstr>
      <vt:lpstr>遇到的问题——登录失效重定向问题</vt:lpstr>
      <vt:lpstr>遇到的问题——密码和集群是否创建的验证问题</vt:lpstr>
      <vt:lpstr>开发难点——IP输入框</vt:lpstr>
      <vt:lpstr>IP输入框具体实现流程</vt:lpstr>
      <vt:lpstr>开发难点——设置向导添加节点页面</vt:lpstr>
      <vt:lpstr>设置向导添加节点实现流程</vt:lpstr>
      <vt:lpstr>存在的其他问题</vt:lpstr>
      <vt:lpstr>工作简介</vt:lpstr>
      <vt:lpstr>典型问题——图表resize问题</vt:lpstr>
      <vt:lpstr>典型问题——Firefox中滚动条组件的问题</vt:lpstr>
      <vt:lpstr>存在的其他问题</vt:lpstr>
      <vt:lpstr>项目简介</vt:lpstr>
      <vt:lpstr>现有页面——接口列表</vt:lpstr>
      <vt:lpstr>视频云存储</vt:lpstr>
      <vt:lpstr>收获</vt:lpstr>
      <vt:lpstr>致谢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</dc:title>
  <dc:creator>cxy</dc:creator>
  <cp:lastModifiedBy>cxy</cp:lastModifiedBy>
  <cp:revision>69</cp:revision>
  <dcterms:created xsi:type="dcterms:W3CDTF">2020-11-05T11:24:15Z</dcterms:created>
  <dcterms:modified xsi:type="dcterms:W3CDTF">2020-11-09T11:30:34Z</dcterms:modified>
</cp:coreProperties>
</file>