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4"/>
  </p:sldMasterIdLst>
  <p:notesMasterIdLst>
    <p:notesMasterId r:id="rId22"/>
  </p:notesMasterIdLst>
  <p:handoutMasterIdLst>
    <p:handoutMasterId r:id="rId23"/>
  </p:handoutMasterIdLst>
  <p:sldIdLst>
    <p:sldId id="256" r:id="rId5"/>
    <p:sldId id="366" r:id="rId6"/>
    <p:sldId id="438" r:id="rId7"/>
    <p:sldId id="444" r:id="rId8"/>
    <p:sldId id="455" r:id="rId9"/>
    <p:sldId id="453" r:id="rId10"/>
    <p:sldId id="456" r:id="rId11"/>
    <p:sldId id="452" r:id="rId12"/>
    <p:sldId id="457" r:id="rId13"/>
    <p:sldId id="445" r:id="rId14"/>
    <p:sldId id="446" r:id="rId15"/>
    <p:sldId id="447" r:id="rId16"/>
    <p:sldId id="448" r:id="rId17"/>
    <p:sldId id="449" r:id="rId18"/>
    <p:sldId id="441" r:id="rId19"/>
    <p:sldId id="409" r:id="rId20"/>
    <p:sldId id="32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272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2920"/>
    <a:srgbClr val="B6230A"/>
    <a:srgbClr val="C053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1723ED-A716-4B4B-8F19-03B98796B3EF}" v="2" dt="2019-07-09T06:52:57.7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3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70" y="102"/>
      </p:cViewPr>
      <p:guideLst>
        <p:guide pos="4272"/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QUIS HU (EUCD-EUC-ISD-OOCLL/ZHA)" userId="7e037bc4-c4be-448b-82bc-1ae2aa45cda6" providerId="ADAL" clId="{CC1723ED-A716-4B4B-8F19-03B98796B3EF}"/>
    <pc:docChg chg="undo custSel modSld">
      <pc:chgData name="MARQUIS HU (EUCD-EUC-ISD-OOCLL/ZHA)" userId="7e037bc4-c4be-448b-82bc-1ae2aa45cda6" providerId="ADAL" clId="{CC1723ED-A716-4B4B-8F19-03B98796B3EF}" dt="2019-07-10T01:34:26.318" v="48" actId="20577"/>
      <pc:docMkLst>
        <pc:docMk/>
      </pc:docMkLst>
      <pc:sldChg chg="modSp">
        <pc:chgData name="MARQUIS HU (EUCD-EUC-ISD-OOCLL/ZHA)" userId="7e037bc4-c4be-448b-82bc-1ae2aa45cda6" providerId="ADAL" clId="{CC1723ED-A716-4B4B-8F19-03B98796B3EF}" dt="2019-07-10T01:34:26.318" v="48" actId="20577"/>
        <pc:sldMkLst>
          <pc:docMk/>
          <pc:sldMk cId="497723017" sldId="256"/>
        </pc:sldMkLst>
        <pc:spChg chg="mod">
          <ac:chgData name="MARQUIS HU (EUCD-EUC-ISD-OOCLL/ZHA)" userId="7e037bc4-c4be-448b-82bc-1ae2aa45cda6" providerId="ADAL" clId="{CC1723ED-A716-4B4B-8F19-03B98796B3EF}" dt="2019-07-10T01:34:26.318" v="48" actId="20577"/>
          <ac:spMkLst>
            <pc:docMk/>
            <pc:sldMk cId="497723017" sldId="256"/>
            <ac:spMk id="3" creationId="{00000000-0000-0000-0000-000000000000}"/>
          </ac:spMkLst>
        </pc:spChg>
      </pc:sldChg>
      <pc:sldChg chg="modSp">
        <pc:chgData name="MARQUIS HU (EUCD-EUC-ISD-OOCLL/ZHA)" userId="7e037bc4-c4be-448b-82bc-1ae2aa45cda6" providerId="ADAL" clId="{CC1723ED-A716-4B4B-8F19-03B98796B3EF}" dt="2019-07-09T09:26:11.022" v="7" actId="20577"/>
        <pc:sldMkLst>
          <pc:docMk/>
          <pc:sldMk cId="0" sldId="441"/>
        </pc:sldMkLst>
        <pc:spChg chg="mod">
          <ac:chgData name="MARQUIS HU (EUCD-EUC-ISD-OOCLL/ZHA)" userId="7e037bc4-c4be-448b-82bc-1ae2aa45cda6" providerId="ADAL" clId="{CC1723ED-A716-4B4B-8F19-03B98796B3EF}" dt="2019-07-09T09:26:11.022" v="7" actId="20577"/>
          <ac:spMkLst>
            <pc:docMk/>
            <pc:sldMk cId="0" sldId="441"/>
            <ac:spMk id="45" creationId="{00000000-0000-0000-0000-000000000000}"/>
          </ac:spMkLst>
        </pc:spChg>
      </pc:sldChg>
      <pc:sldChg chg="modSp">
        <pc:chgData name="MARQUIS HU (EUCD-EUC-ISD-OOCLL/ZHA)" userId="7e037bc4-c4be-448b-82bc-1ae2aa45cda6" providerId="ADAL" clId="{CC1723ED-A716-4B4B-8F19-03B98796B3EF}" dt="2019-07-09T06:52:57.720" v="5" actId="20577"/>
        <pc:sldMkLst>
          <pc:docMk/>
          <pc:sldMk cId="3532797110" sldId="456"/>
        </pc:sldMkLst>
        <pc:spChg chg="mod">
          <ac:chgData name="MARQUIS HU (EUCD-EUC-ISD-OOCLL/ZHA)" userId="7e037bc4-c4be-448b-82bc-1ae2aa45cda6" providerId="ADAL" clId="{CC1723ED-A716-4B4B-8F19-03B98796B3EF}" dt="2019-07-09T06:52:38.154" v="3" actId="20577"/>
          <ac:spMkLst>
            <pc:docMk/>
            <pc:sldMk cId="3532797110" sldId="456"/>
            <ac:spMk id="54" creationId="{8E88D86D-EB22-44AB-86E4-0BBBB98A0F55}"/>
          </ac:spMkLst>
        </pc:spChg>
        <pc:spChg chg="mod">
          <ac:chgData name="MARQUIS HU (EUCD-EUC-ISD-OOCLL/ZHA)" userId="7e037bc4-c4be-448b-82bc-1ae2aa45cda6" providerId="ADAL" clId="{CC1723ED-A716-4B4B-8F19-03B98796B3EF}" dt="2019-07-09T06:52:37.747" v="2" actId="20577"/>
          <ac:spMkLst>
            <pc:docMk/>
            <pc:sldMk cId="3532797110" sldId="456"/>
            <ac:spMk id="60" creationId="{98A17B7B-590F-4A2A-9444-6A9E6FA9B48A}"/>
          </ac:spMkLst>
        </pc:spChg>
        <pc:spChg chg="mod">
          <ac:chgData name="MARQUIS HU (EUCD-EUC-ISD-OOCLL/ZHA)" userId="7e037bc4-c4be-448b-82bc-1ae2aa45cda6" providerId="ADAL" clId="{CC1723ED-A716-4B4B-8F19-03B98796B3EF}" dt="2019-07-09T06:52:57.720" v="5" actId="20577"/>
          <ac:spMkLst>
            <pc:docMk/>
            <pc:sldMk cId="3532797110" sldId="456"/>
            <ac:spMk id="78" creationId="{A0EACCC6-138C-4BCD-A5F3-A58377091CF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E3514D-58A2-4032-8145-04ACC85DEF8F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3D86A3-DA2D-49D0-9B6C-DA81EEF52E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5619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F68DEC-DE01-4E2D-9120-D2EEBE897193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5EBAA-25A8-4A35-9FA2-C2E86410D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47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C050-8554-4C36-BF57-B6602FBF1381}" type="datetime1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5467-468E-4D16-8045-33AADC179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9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BE2B2-5074-4740-AB4E-1686AFFE1C41}" type="datetime1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5467-468E-4D16-8045-33AADC179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40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B84D-93B8-4B24-AA88-E12D451A048D}" type="datetime1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5467-468E-4D16-8045-33AADC179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3084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7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5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829712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53800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11C0-4999-4BD5-AC0E-569EFB51EE12}" type="datetime1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5467-468E-4D16-8045-33AADC179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400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3DA2-D4C2-46FE-BA3C-005DDE09C15F}" type="datetime1">
              <a:rPr lang="en-US" smtClean="0"/>
              <a:t>7/9/2019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5467-468E-4D16-8045-33AADC179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0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046B-EDD0-4457-ADD7-B3B3B414E225}" type="datetime1">
              <a:rPr lang="en-US" smtClean="0"/>
              <a:t>7/9/2019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5467-468E-4D16-8045-33AADC179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821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BC54-46DA-4F53-85E2-D217539F7983}" type="datetime1">
              <a:rPr lang="en-US" smtClean="0"/>
              <a:t>7/9/2019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5467-468E-4D16-8045-33AADC179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73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1AEC-6E5B-4C95-92AB-ACF0A05DD497}" type="datetime1">
              <a:rPr lang="en-US" smtClean="0"/>
              <a:t>7/9/2019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5467-468E-4D16-8045-33AADC179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007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5B4B2-1EC9-430E-B0E6-5FC4C55C25CE}" type="datetime1">
              <a:rPr lang="en-US" smtClean="0"/>
              <a:t>7/9/2019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5467-468E-4D16-8045-33AADC179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581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CB08A-3917-409E-9583-142E35AA5183}" type="datetime1">
              <a:rPr lang="en-US" smtClean="0"/>
              <a:t>7/9/2019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5467-468E-4D16-8045-33AADC179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885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77D62-E15B-45CA-A832-F63FCA07F263}" type="datetime1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45467-468E-4D16-8045-33AADC179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9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701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97574"/>
            <a:ext cx="9144000" cy="104378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A02920"/>
                </a:solidFill>
              </a:rPr>
              <a:t>Environment</a:t>
            </a:r>
            <a:r>
              <a:rPr lang="en-US" dirty="0"/>
              <a:t> </a:t>
            </a:r>
            <a:r>
              <a:rPr lang="en-US" dirty="0">
                <a:solidFill>
                  <a:srgbClr val="A02920"/>
                </a:solidFill>
              </a:rPr>
              <a:t>Setup &amp; Release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27289"/>
            <a:ext cx="9144000" cy="1171852"/>
          </a:xfrm>
        </p:spPr>
        <p:txBody>
          <a:bodyPr>
            <a:normAutofit/>
          </a:bodyPr>
          <a:lstStyle/>
          <a:p>
            <a:r>
              <a:rPr lang="en-US" sz="3600" dirty="0"/>
              <a:t>New Application</a:t>
            </a:r>
          </a:p>
          <a:p>
            <a:r>
              <a:rPr lang="en-US" altLang="zh-CN" sz="1200" dirty="0"/>
              <a:t>Marquis Hu, 7/10/2019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97723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2">
            <a:extLst>
              <a:ext uri="{FF2B5EF4-FFF2-40B4-BE49-F238E27FC236}">
                <a16:creationId xmlns:a16="http://schemas.microsoft.com/office/drawing/2014/main" id="{0978454F-F222-4AE6-9AFF-F92627409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133" y="170278"/>
            <a:ext cx="1261110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9E2320"/>
                </a:solidFill>
                <a:latin typeface="+mj-lt"/>
                <a:ea typeface="+mj-ea"/>
                <a:cs typeface="+mj-cs"/>
                <a:sym typeface="나눔고딕 ExtraBold" pitchFamily="-84" charset="-127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9E2320"/>
                </a:solidFill>
                <a:latin typeface="나눔고딕 ExtraBold" charset="0"/>
                <a:ea typeface="ヒラギノ角ゴ ProN W6" charset="0"/>
                <a:cs typeface="ヒラギノ角ゴ ProN W6" charset="0"/>
                <a:sym typeface="나눔고딕 ExtraBold" pitchFamily="-84" charset="-127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9E2320"/>
                </a:solidFill>
                <a:latin typeface="나눔고딕 ExtraBold" charset="0"/>
                <a:ea typeface="ヒラギノ角ゴ ProN W6" charset="0"/>
                <a:cs typeface="ヒラギノ角ゴ ProN W6" charset="0"/>
                <a:sym typeface="나눔고딕 ExtraBold" pitchFamily="-84" charset="-127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9E2320"/>
                </a:solidFill>
                <a:latin typeface="나눔고딕 ExtraBold" charset="0"/>
                <a:ea typeface="ヒラギノ角ゴ ProN W6" charset="0"/>
                <a:cs typeface="ヒラギノ角ゴ ProN W6" charset="0"/>
                <a:sym typeface="나눔고딕 ExtraBold" pitchFamily="-84" charset="-127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9E2320"/>
                </a:solidFill>
                <a:latin typeface="나눔고딕 ExtraBold" charset="0"/>
                <a:ea typeface="ヒラギノ角ゴ ProN W6" charset="0"/>
                <a:cs typeface="ヒラギノ角ゴ ProN W6" charset="0"/>
                <a:sym typeface="나눔고딕 ExtraBold" pitchFamily="-84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E2320"/>
                </a:solidFill>
                <a:latin typeface="나눔고딕 ExtraBold" charset="0"/>
                <a:ea typeface="ヒラギノ角ゴ ProN W6" charset="0"/>
                <a:cs typeface="ヒラギノ角ゴ ProN W6" charset="0"/>
                <a:sym typeface="나눔고딕 ExtraBold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E2320"/>
                </a:solidFill>
                <a:latin typeface="나눔고딕 ExtraBold" charset="0"/>
                <a:ea typeface="ヒラギノ角ゴ ProN W6" charset="0"/>
                <a:cs typeface="ヒラギノ角ゴ ProN W6" charset="0"/>
                <a:sym typeface="나눔고딕 ExtraBold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E2320"/>
                </a:solidFill>
                <a:latin typeface="나눔고딕 ExtraBold" charset="0"/>
                <a:ea typeface="ヒラギノ角ゴ ProN W6" charset="0"/>
                <a:cs typeface="ヒラギノ角ゴ ProN W6" charset="0"/>
                <a:sym typeface="나눔고딕 ExtraBold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E2320"/>
                </a:solidFill>
                <a:latin typeface="나눔고딕 ExtraBold" charset="0"/>
                <a:ea typeface="ヒラギノ角ゴ ProN W6" charset="0"/>
                <a:cs typeface="ヒラギノ角ゴ ProN W6" charset="0"/>
                <a:sym typeface="나눔고딕 ExtraBold" charset="0"/>
              </a:defRPr>
            </a:lvl9pPr>
          </a:lstStyle>
          <a:p>
            <a:pPr algn="l"/>
            <a:r>
              <a:rPr lang="en-US" sz="3600" dirty="0"/>
              <a:t>Continuous Integration</a:t>
            </a:r>
          </a:p>
        </p:txBody>
      </p:sp>
      <p:pic>
        <p:nvPicPr>
          <p:cNvPr id="9" name="Picture 2" descr="http://3lsqjy1sj7i027fcn749gutj-wpengine.netdna-ssl.com/wp-content/uploads/2015/12/409-images-for-snap-blog-postedit_image1.png">
            <a:extLst>
              <a:ext uri="{FF2B5EF4-FFF2-40B4-BE49-F238E27FC236}">
                <a16:creationId xmlns:a16="http://schemas.microsoft.com/office/drawing/2014/main" id="{EE6C801B-59B1-4C4A-9D6E-88480574B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668" y="894178"/>
            <a:ext cx="12006332" cy="52827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50100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60E269C-B4B3-410B-B2CA-6C7A33605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46" y="3672844"/>
            <a:ext cx="1676634" cy="1419423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F015C626-6440-4CA5-BF4F-274AD5BB60FD}"/>
              </a:ext>
            </a:extLst>
          </p:cNvPr>
          <p:cNvGrpSpPr/>
          <p:nvPr/>
        </p:nvGrpSpPr>
        <p:grpSpPr>
          <a:xfrm>
            <a:off x="6679847" y="2892795"/>
            <a:ext cx="1687000" cy="2280447"/>
            <a:chOff x="5249939" y="1939238"/>
            <a:chExt cx="1687000" cy="2280447"/>
          </a:xfrm>
        </p:grpSpPr>
        <p:pic>
          <p:nvPicPr>
            <p:cNvPr id="11" name="Picture 10" descr="A picture containing clipart&#10;&#10;Description automatically generated">
              <a:extLst>
                <a:ext uri="{FF2B5EF4-FFF2-40B4-BE49-F238E27FC236}">
                  <a16:creationId xmlns:a16="http://schemas.microsoft.com/office/drawing/2014/main" id="{BD89E648-429C-428D-A0D8-7A2A50B026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8657" y="2638314"/>
              <a:ext cx="1514686" cy="158137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EDE5718-50AC-45C3-B67A-10F588AF8CCB}"/>
                </a:ext>
              </a:extLst>
            </p:cNvPr>
            <p:cNvSpPr txBox="1"/>
            <p:nvPr/>
          </p:nvSpPr>
          <p:spPr>
            <a:xfrm>
              <a:off x="5249939" y="1939238"/>
              <a:ext cx="168700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accent1">
                      <a:lumMod val="50000"/>
                    </a:schemeClr>
                  </a:solidFill>
                </a:rPr>
                <a:t>   Gitlab</a:t>
              </a:r>
            </a:p>
            <a:p>
              <a:r>
                <a:rPr lang="en-US" sz="2400" b="1" dirty="0">
                  <a:solidFill>
                    <a:schemeClr val="accent1">
                      <a:lumMod val="50000"/>
                    </a:schemeClr>
                  </a:solidFill>
                </a:rPr>
                <a:t>Origin Repo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9872537-AC6E-4928-80F9-BB3E55E2B221}"/>
              </a:ext>
            </a:extLst>
          </p:cNvPr>
          <p:cNvGrpSpPr/>
          <p:nvPr/>
        </p:nvGrpSpPr>
        <p:grpSpPr>
          <a:xfrm>
            <a:off x="3443880" y="2892795"/>
            <a:ext cx="1514686" cy="2284071"/>
            <a:chOff x="5338657" y="1935614"/>
            <a:chExt cx="1514686" cy="2284071"/>
          </a:xfrm>
        </p:grpSpPr>
        <p:pic>
          <p:nvPicPr>
            <p:cNvPr id="22" name="Picture 21" descr="A picture containing clipart&#10;&#10;Description automatically generated">
              <a:extLst>
                <a:ext uri="{FF2B5EF4-FFF2-40B4-BE49-F238E27FC236}">
                  <a16:creationId xmlns:a16="http://schemas.microsoft.com/office/drawing/2014/main" id="{D8A306CB-45B9-4F87-996B-00E3FD07B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8657" y="2638314"/>
              <a:ext cx="1514686" cy="158137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7223C66-C51B-4E08-9CB2-7C5E2C315267}"/>
                </a:ext>
              </a:extLst>
            </p:cNvPr>
            <p:cNvSpPr txBox="1"/>
            <p:nvPr/>
          </p:nvSpPr>
          <p:spPr>
            <a:xfrm>
              <a:off x="5353005" y="1935614"/>
              <a:ext cx="146681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accent1">
                      <a:lumMod val="50000"/>
                    </a:schemeClr>
                  </a:solidFill>
                </a:rPr>
                <a:t>  Gitlab</a:t>
              </a:r>
            </a:p>
            <a:p>
              <a:r>
                <a:rPr lang="en-US" sz="2400" b="1" dirty="0">
                  <a:solidFill>
                    <a:schemeClr val="accent1">
                      <a:lumMod val="50000"/>
                    </a:schemeClr>
                  </a:solidFill>
                </a:rPr>
                <a:t>Fork Repo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543197C9-D2AE-4CB1-9619-4DB3E572D08B}"/>
              </a:ext>
            </a:extLst>
          </p:cNvPr>
          <p:cNvGrpSpPr/>
          <p:nvPr/>
        </p:nvGrpSpPr>
        <p:grpSpPr>
          <a:xfrm>
            <a:off x="1980880" y="4242228"/>
            <a:ext cx="1463000" cy="280656"/>
            <a:chOff x="1980880" y="3937427"/>
            <a:chExt cx="1463000" cy="280656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2A64DCF-382C-452D-BC58-92716ADB29CE}"/>
                </a:ext>
              </a:extLst>
            </p:cNvPr>
            <p:cNvCxnSpPr>
              <a:cxnSpLocks/>
              <a:stCxn id="9" idx="3"/>
              <a:endCxn id="22" idx="1"/>
            </p:cNvCxnSpPr>
            <p:nvPr/>
          </p:nvCxnSpPr>
          <p:spPr>
            <a:xfrm>
              <a:off x="1980880" y="4077755"/>
              <a:ext cx="1463000" cy="3625"/>
            </a:xfrm>
            <a:prstGeom prst="straightConnector1">
              <a:avLst/>
            </a:prstGeom>
            <a:ln w="50800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7B1CF515-CB47-40C9-BB59-C7EE7CADCF75}"/>
                </a:ext>
              </a:extLst>
            </p:cNvPr>
            <p:cNvSpPr/>
            <p:nvPr/>
          </p:nvSpPr>
          <p:spPr>
            <a:xfrm>
              <a:off x="2242174" y="3937427"/>
              <a:ext cx="812800" cy="280656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accent1">
                      <a:lumMod val="50000"/>
                    </a:schemeClr>
                  </a:solidFill>
                </a:rPr>
                <a:t>PUSH</a:t>
              </a:r>
              <a:endParaRPr lang="en-US" dirty="0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BB6E0336-8C8B-4D68-BB5E-E1C20FC38C46}"/>
              </a:ext>
            </a:extLst>
          </p:cNvPr>
          <p:cNvGrpSpPr/>
          <p:nvPr/>
        </p:nvGrpSpPr>
        <p:grpSpPr>
          <a:xfrm>
            <a:off x="4958566" y="4242228"/>
            <a:ext cx="1809999" cy="280656"/>
            <a:chOff x="4958566" y="3937427"/>
            <a:chExt cx="1809999" cy="280656"/>
          </a:xfrm>
        </p:grpSpPr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674F2604-A069-4D56-B0DD-F5700723164E}"/>
                </a:ext>
              </a:extLst>
            </p:cNvPr>
            <p:cNvCxnSpPr>
              <a:cxnSpLocks/>
              <a:stCxn id="22" idx="3"/>
              <a:endCxn id="11" idx="1"/>
            </p:cNvCxnSpPr>
            <p:nvPr/>
          </p:nvCxnSpPr>
          <p:spPr>
            <a:xfrm flipV="1">
              <a:off x="4958566" y="4077756"/>
              <a:ext cx="1809999" cy="3624"/>
            </a:xfrm>
            <a:prstGeom prst="straightConnector1">
              <a:avLst/>
            </a:prstGeom>
            <a:ln w="50800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B0B34E48-2AFD-4D77-87FA-96176AB42FDF}"/>
                </a:ext>
              </a:extLst>
            </p:cNvPr>
            <p:cNvSpPr/>
            <p:nvPr/>
          </p:nvSpPr>
          <p:spPr>
            <a:xfrm>
              <a:off x="5232731" y="3937427"/>
              <a:ext cx="957722" cy="280656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accent1">
                      <a:lumMod val="50000"/>
                    </a:schemeClr>
                  </a:solidFill>
                </a:rPr>
                <a:t>MERGE</a:t>
              </a:r>
              <a:endParaRPr lang="en-US" dirty="0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EEE54A87-12B4-48DD-AF76-C976F2F949BB}"/>
              </a:ext>
            </a:extLst>
          </p:cNvPr>
          <p:cNvGrpSpPr/>
          <p:nvPr/>
        </p:nvGrpSpPr>
        <p:grpSpPr>
          <a:xfrm>
            <a:off x="1142563" y="5092268"/>
            <a:ext cx="6383345" cy="1187417"/>
            <a:chOff x="1142563" y="5092268"/>
            <a:chExt cx="6383345" cy="1187417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D3116A1-6008-46D9-BD6C-B70DDB2A8D98}"/>
                </a:ext>
              </a:extLst>
            </p:cNvPr>
            <p:cNvCxnSpPr>
              <a:cxnSpLocks/>
              <a:stCxn id="11" idx="2"/>
              <a:endCxn id="9" idx="2"/>
            </p:cNvCxnSpPr>
            <p:nvPr/>
          </p:nvCxnSpPr>
          <p:spPr>
            <a:xfrm rot="5400000" flipH="1">
              <a:off x="4293748" y="1941083"/>
              <a:ext cx="80975" cy="6383345"/>
            </a:xfrm>
            <a:prstGeom prst="bentConnector3">
              <a:avLst>
                <a:gd name="adj1" fmla="val -1188052"/>
              </a:avLst>
            </a:prstGeom>
            <a:ln w="50800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96329CD3-6ABF-494D-82AD-705E70229041}"/>
                </a:ext>
              </a:extLst>
            </p:cNvPr>
            <p:cNvSpPr/>
            <p:nvPr/>
          </p:nvSpPr>
          <p:spPr>
            <a:xfrm>
              <a:off x="3799064" y="5999029"/>
              <a:ext cx="957722" cy="280656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accent1">
                      <a:lumMod val="50000"/>
                    </a:schemeClr>
                  </a:solidFill>
                </a:rPr>
                <a:t>PULL</a:t>
              </a:r>
              <a:endParaRPr lang="en-US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574B931-197D-4706-BE9C-6287C1D7BFB9}"/>
              </a:ext>
            </a:extLst>
          </p:cNvPr>
          <p:cNvGrpSpPr/>
          <p:nvPr/>
        </p:nvGrpSpPr>
        <p:grpSpPr>
          <a:xfrm>
            <a:off x="10247959" y="2892795"/>
            <a:ext cx="1603404" cy="2280447"/>
            <a:chOff x="5249939" y="1939238"/>
            <a:chExt cx="1603404" cy="2280447"/>
          </a:xfrm>
        </p:grpSpPr>
        <p:pic>
          <p:nvPicPr>
            <p:cNvPr id="59" name="Picture 58" descr="A picture containing clipart&#10;&#10;Description automatically generated">
              <a:extLst>
                <a:ext uri="{FF2B5EF4-FFF2-40B4-BE49-F238E27FC236}">
                  <a16:creationId xmlns:a16="http://schemas.microsoft.com/office/drawing/2014/main" id="{B3B2BDAC-515A-481D-A58A-DECDA4A564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8657" y="2638314"/>
              <a:ext cx="1514686" cy="1581371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563DFE2-3E41-437E-A0A7-825AA79432E5}"/>
                </a:ext>
              </a:extLst>
            </p:cNvPr>
            <p:cNvSpPr txBox="1"/>
            <p:nvPr/>
          </p:nvSpPr>
          <p:spPr>
            <a:xfrm>
              <a:off x="5249939" y="1939238"/>
              <a:ext cx="136684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accent1">
                      <a:lumMod val="50000"/>
                    </a:schemeClr>
                  </a:solidFill>
                </a:rPr>
                <a:t>   HKGGIT</a:t>
              </a:r>
            </a:p>
            <a:p>
              <a:r>
                <a:rPr lang="en-US" sz="2400" b="1" dirty="0">
                  <a:solidFill>
                    <a:schemeClr val="accent1">
                      <a:lumMod val="50000"/>
                    </a:schemeClr>
                  </a:solidFill>
                </a:rPr>
                <a:t>      Repo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15057EC9-E89B-433F-8D16-46EB13131E9A}"/>
              </a:ext>
            </a:extLst>
          </p:cNvPr>
          <p:cNvGrpSpPr/>
          <p:nvPr/>
        </p:nvGrpSpPr>
        <p:grpSpPr>
          <a:xfrm>
            <a:off x="8283251" y="4242228"/>
            <a:ext cx="2053426" cy="280656"/>
            <a:chOff x="8283251" y="3937427"/>
            <a:chExt cx="2053426" cy="280656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58021CCE-D666-4EC4-9165-D73932B3B2CA}"/>
                </a:ext>
              </a:extLst>
            </p:cNvPr>
            <p:cNvCxnSpPr>
              <a:cxnSpLocks/>
              <a:stCxn id="11" idx="3"/>
              <a:endCxn id="59" idx="1"/>
            </p:cNvCxnSpPr>
            <p:nvPr/>
          </p:nvCxnSpPr>
          <p:spPr>
            <a:xfrm>
              <a:off x="8283251" y="4077756"/>
              <a:ext cx="2053426" cy="0"/>
            </a:xfrm>
            <a:prstGeom prst="straightConnector1">
              <a:avLst/>
            </a:prstGeom>
            <a:ln w="50800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368F4434-BFCC-4388-8054-5B6415A33EB6}"/>
                </a:ext>
              </a:extLst>
            </p:cNvPr>
            <p:cNvSpPr/>
            <p:nvPr/>
          </p:nvSpPr>
          <p:spPr>
            <a:xfrm>
              <a:off x="8500419" y="3937427"/>
              <a:ext cx="1514686" cy="280656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accent1">
                      <a:lumMod val="50000"/>
                    </a:schemeClr>
                  </a:solidFill>
                </a:rPr>
                <a:t>INTEGRATOR</a:t>
              </a:r>
              <a:endParaRPr lang="en-US" dirty="0"/>
            </a:p>
          </p:txBody>
        </p:sp>
      </p:grp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FD3BC917-78F6-4BC5-9357-6A54B6CD3F8C}"/>
              </a:ext>
            </a:extLst>
          </p:cNvPr>
          <p:cNvCxnSpPr>
            <a:cxnSpLocks/>
            <a:stCxn id="23" idx="0"/>
            <a:endCxn id="137" idx="2"/>
          </p:cNvCxnSpPr>
          <p:nvPr/>
        </p:nvCxnSpPr>
        <p:spPr>
          <a:xfrm flipV="1">
            <a:off x="4191634" y="2343635"/>
            <a:ext cx="9589" cy="549160"/>
          </a:xfrm>
          <a:prstGeom prst="straightConnector1">
            <a:avLst/>
          </a:prstGeom>
          <a:ln w="50800">
            <a:solidFill>
              <a:schemeClr val="tx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AC58EAE5-F846-4C52-BC1F-97E4690DABDA}"/>
              </a:ext>
            </a:extLst>
          </p:cNvPr>
          <p:cNvCxnSpPr>
            <a:cxnSpLocks/>
            <a:stCxn id="12" idx="0"/>
            <a:endCxn id="142" idx="2"/>
          </p:cNvCxnSpPr>
          <p:nvPr/>
        </p:nvCxnSpPr>
        <p:spPr>
          <a:xfrm flipH="1" flipV="1">
            <a:off x="7519734" y="2343635"/>
            <a:ext cx="3613" cy="549160"/>
          </a:xfrm>
          <a:prstGeom prst="straightConnector1">
            <a:avLst/>
          </a:prstGeom>
          <a:ln w="508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A752CD4-8867-49F4-8A59-80E36C426364}"/>
              </a:ext>
            </a:extLst>
          </p:cNvPr>
          <p:cNvGrpSpPr/>
          <p:nvPr/>
        </p:nvGrpSpPr>
        <p:grpSpPr>
          <a:xfrm>
            <a:off x="3343275" y="381916"/>
            <a:ext cx="1724111" cy="1961719"/>
            <a:chOff x="3343275" y="381916"/>
            <a:chExt cx="1724111" cy="1961719"/>
          </a:xfrm>
        </p:grpSpPr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67C19302-2EAA-4827-927F-03A3456C0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7722" y="743212"/>
              <a:ext cx="1267002" cy="1600423"/>
            </a:xfrm>
            <a:prstGeom prst="rect">
              <a:avLst/>
            </a:prstGeom>
          </p:spPr>
        </p:pic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29B4ECE5-0F1B-466E-AEDA-647FF84E00C8}"/>
                </a:ext>
              </a:extLst>
            </p:cNvPr>
            <p:cNvSpPr txBox="1"/>
            <p:nvPr/>
          </p:nvSpPr>
          <p:spPr>
            <a:xfrm>
              <a:off x="3343275" y="381916"/>
              <a:ext cx="17241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accent1">
                      <a:lumMod val="50000"/>
                    </a:schemeClr>
                  </a:solidFill>
                </a:rPr>
                <a:t>  CI SERVER</a:t>
              </a:r>
              <a:endParaRPr lang="en-US" sz="2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A737310A-AAD8-4780-A304-CEB6B72F0697}"/>
              </a:ext>
            </a:extLst>
          </p:cNvPr>
          <p:cNvGrpSpPr/>
          <p:nvPr/>
        </p:nvGrpSpPr>
        <p:grpSpPr>
          <a:xfrm>
            <a:off x="6661786" y="381916"/>
            <a:ext cx="1724111" cy="1961719"/>
            <a:chOff x="3343275" y="381916"/>
            <a:chExt cx="1724111" cy="1961719"/>
          </a:xfrm>
        </p:grpSpPr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73D77E0B-6C28-4CC9-8000-40251C6B1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7722" y="743212"/>
              <a:ext cx="1267002" cy="1600423"/>
            </a:xfrm>
            <a:prstGeom prst="rect">
              <a:avLst/>
            </a:prstGeom>
          </p:spPr>
        </p:pic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6F3EB582-C7DF-4FA1-AA8A-4A4F1CD7E50C}"/>
                </a:ext>
              </a:extLst>
            </p:cNvPr>
            <p:cNvSpPr txBox="1"/>
            <p:nvPr/>
          </p:nvSpPr>
          <p:spPr>
            <a:xfrm>
              <a:off x="3343275" y="381916"/>
              <a:ext cx="17241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accent1">
                      <a:lumMod val="50000"/>
                    </a:schemeClr>
                  </a:solidFill>
                </a:rPr>
                <a:t>  CI SERVER</a:t>
              </a:r>
              <a:endParaRPr lang="en-US" sz="2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3769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309A75B-3906-473C-AAFC-498C990DCD6E}"/>
              </a:ext>
            </a:extLst>
          </p:cNvPr>
          <p:cNvSpPr/>
          <p:nvPr/>
        </p:nvSpPr>
        <p:spPr>
          <a:xfrm>
            <a:off x="4369424" y="1660952"/>
            <a:ext cx="3453152" cy="3257550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DEV/QA/UAT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B0AED38-EBFD-44A6-AE13-D5AA6E0968A0}"/>
              </a:ext>
            </a:extLst>
          </p:cNvPr>
          <p:cNvGrpSpPr/>
          <p:nvPr/>
        </p:nvGrpSpPr>
        <p:grpSpPr>
          <a:xfrm>
            <a:off x="1006656" y="1949820"/>
            <a:ext cx="1603404" cy="2280447"/>
            <a:chOff x="5249939" y="1939238"/>
            <a:chExt cx="1603404" cy="2280447"/>
          </a:xfrm>
        </p:grpSpPr>
        <p:pic>
          <p:nvPicPr>
            <p:cNvPr id="4" name="Picture 3" descr="A picture containing clipart&#10;&#10;Description automatically generated">
              <a:extLst>
                <a:ext uri="{FF2B5EF4-FFF2-40B4-BE49-F238E27FC236}">
                  <a16:creationId xmlns:a16="http://schemas.microsoft.com/office/drawing/2014/main" id="{F6932FE3-390B-4194-BEF9-BDFCC138A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8657" y="2638314"/>
              <a:ext cx="1514686" cy="1581371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CCEC6DC-A64B-49FC-AB5B-C1F030718F39}"/>
                </a:ext>
              </a:extLst>
            </p:cNvPr>
            <p:cNvSpPr txBox="1"/>
            <p:nvPr/>
          </p:nvSpPr>
          <p:spPr>
            <a:xfrm>
              <a:off x="5249939" y="1939238"/>
              <a:ext cx="136684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accent1">
                      <a:lumMod val="50000"/>
                    </a:schemeClr>
                  </a:solidFill>
                </a:rPr>
                <a:t>   HKGGIT</a:t>
              </a:r>
            </a:p>
            <a:p>
              <a:r>
                <a:rPr lang="en-US" sz="2400" b="1" dirty="0">
                  <a:solidFill>
                    <a:schemeClr val="accent1">
                      <a:lumMod val="50000"/>
                    </a:schemeClr>
                  </a:solidFill>
                </a:rPr>
                <a:t>      Repo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B1A7AF5-8567-46CF-823E-E1893EB08616}"/>
              </a:ext>
            </a:extLst>
          </p:cNvPr>
          <p:cNvGrpSpPr/>
          <p:nvPr/>
        </p:nvGrpSpPr>
        <p:grpSpPr>
          <a:xfrm>
            <a:off x="4369423" y="2319152"/>
            <a:ext cx="1948814" cy="1911115"/>
            <a:chOff x="3226816" y="432520"/>
            <a:chExt cx="1948814" cy="191111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4A01EBB-3A0D-42E6-8B7D-701AD92B71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7722" y="743212"/>
              <a:ext cx="1267002" cy="160042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4E670EB-FB52-4ABA-8A58-8097D161D7CE}"/>
                </a:ext>
              </a:extLst>
            </p:cNvPr>
            <p:cNvSpPr txBox="1"/>
            <p:nvPr/>
          </p:nvSpPr>
          <p:spPr>
            <a:xfrm>
              <a:off x="3226816" y="432520"/>
              <a:ext cx="19488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accent1">
                      <a:lumMod val="50000"/>
                    </a:schemeClr>
                  </a:solidFill>
                </a:rPr>
                <a:t>  CMS SERVER</a:t>
              </a:r>
              <a:endParaRPr lang="en-US" sz="2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524EA30-FBF1-4C0E-8350-694574DB76F7}"/>
              </a:ext>
            </a:extLst>
          </p:cNvPr>
          <p:cNvGrpSpPr/>
          <p:nvPr/>
        </p:nvGrpSpPr>
        <p:grpSpPr>
          <a:xfrm>
            <a:off x="2610060" y="3289727"/>
            <a:ext cx="2405283" cy="280656"/>
            <a:chOff x="2109874" y="3937427"/>
            <a:chExt cx="2930202" cy="280656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522A5F6-1708-4F99-9941-AB1594499A9B}"/>
                </a:ext>
              </a:extLst>
            </p:cNvPr>
            <p:cNvCxnSpPr>
              <a:cxnSpLocks/>
              <a:stCxn id="4" idx="3"/>
              <a:endCxn id="7" idx="1"/>
            </p:cNvCxnSpPr>
            <p:nvPr/>
          </p:nvCxnSpPr>
          <p:spPr>
            <a:xfrm flipV="1">
              <a:off x="2481453" y="4020606"/>
              <a:ext cx="2558623" cy="9526"/>
            </a:xfrm>
            <a:prstGeom prst="straightConnector1">
              <a:avLst/>
            </a:prstGeom>
            <a:ln w="50800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EA2A1ED4-EC23-4E8E-8B4F-79FF64CD21D7}"/>
                </a:ext>
              </a:extLst>
            </p:cNvPr>
            <p:cNvSpPr/>
            <p:nvPr/>
          </p:nvSpPr>
          <p:spPr>
            <a:xfrm>
              <a:off x="2109874" y="3937427"/>
              <a:ext cx="945100" cy="280656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accent1">
                      <a:lumMod val="50000"/>
                    </a:schemeClr>
                  </a:solidFill>
                </a:rPr>
                <a:t>PULL</a:t>
              </a:r>
              <a:endParaRPr lang="en-US" dirty="0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A264B857-106D-4802-BDE6-2FA2C745DD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590" y="2566151"/>
            <a:ext cx="1179806" cy="144715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B03EE30-B4BE-4B12-9C43-27C76EF9C8CA}"/>
              </a:ext>
            </a:extLst>
          </p:cNvPr>
          <p:cNvSpPr txBox="1"/>
          <p:nvPr/>
        </p:nvSpPr>
        <p:spPr>
          <a:xfrm>
            <a:off x="6453289" y="2136840"/>
            <a:ext cx="107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PACKAGE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0924AA-736A-4DD7-AEC9-8166ACECEC48}"/>
              </a:ext>
            </a:extLst>
          </p:cNvPr>
          <p:cNvSpPr txBox="1"/>
          <p:nvPr/>
        </p:nvSpPr>
        <p:spPr>
          <a:xfrm>
            <a:off x="6495191" y="3107763"/>
            <a:ext cx="990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UPLOAD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712F28-FCF0-4BFD-8687-A3403604B0CA}"/>
              </a:ext>
            </a:extLst>
          </p:cNvPr>
          <p:cNvSpPr txBox="1"/>
          <p:nvPr/>
        </p:nvSpPr>
        <p:spPr>
          <a:xfrm>
            <a:off x="6526128" y="4070485"/>
            <a:ext cx="928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DEPLOY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C5A42C2-0D74-445A-B558-05EB56141396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6990295" y="2506172"/>
            <a:ext cx="0" cy="601591"/>
          </a:xfrm>
          <a:prstGeom prst="straightConnector1">
            <a:avLst/>
          </a:prstGeom>
          <a:ln w="508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E804F9C-32DB-4A01-A923-B20C10CF497C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 flipH="1">
            <a:off x="6990294" y="3477095"/>
            <a:ext cx="1" cy="593390"/>
          </a:xfrm>
          <a:prstGeom prst="straightConnector1">
            <a:avLst/>
          </a:prstGeom>
          <a:ln w="508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7CC6AB4-A410-4A08-AAD2-0ECBEAD61163}"/>
              </a:ext>
            </a:extLst>
          </p:cNvPr>
          <p:cNvCxnSpPr>
            <a:cxnSpLocks/>
            <a:stCxn id="15" idx="3"/>
            <a:endCxn id="14" idx="1"/>
          </p:cNvCxnSpPr>
          <p:nvPr/>
        </p:nvCxnSpPr>
        <p:spPr>
          <a:xfrm>
            <a:off x="7822576" y="3289727"/>
            <a:ext cx="1452014" cy="0"/>
          </a:xfrm>
          <a:prstGeom prst="straightConnector1">
            <a:avLst/>
          </a:prstGeom>
          <a:ln w="508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DF437B3-BAAB-44F6-B018-8DF51D28EA7C}"/>
              </a:ext>
            </a:extLst>
          </p:cNvPr>
          <p:cNvSpPr txBox="1"/>
          <p:nvPr/>
        </p:nvSpPr>
        <p:spPr>
          <a:xfrm>
            <a:off x="8683140" y="2104486"/>
            <a:ext cx="2074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</a:rPr>
              <a:t>   DEV/QA/UAT</a:t>
            </a: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848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43FEB50-B1F7-4CC6-94A5-C8EFC75AE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0110"/>
            <a:ext cx="12192000" cy="605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375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B3F1F60-D9DF-4CDB-AECC-54328D4860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596"/>
            <a:ext cx="12192000" cy="669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381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Test</a:t>
            </a:r>
            <a:r>
              <a:rPr lang="en-US" altLang="zh-CN" sz="2800" dirty="0"/>
              <a:t>ing</a:t>
            </a:r>
            <a:r>
              <a:rPr lang="en-US" sz="2800" dirty="0"/>
              <a:t> Pyramid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sz="1600" dirty="0">
                <a:latin typeface="+mn-ea"/>
              </a:rPr>
              <a:t>coverage</a:t>
            </a:r>
            <a:endParaRPr lang="en-US" dirty="0"/>
          </a:p>
        </p:txBody>
      </p:sp>
      <p:sp>
        <p:nvSpPr>
          <p:cNvPr id="3077" name="Freeform 5"/>
          <p:cNvSpPr>
            <a:spLocks/>
          </p:cNvSpPr>
          <p:nvPr/>
        </p:nvSpPr>
        <p:spPr bwMode="auto">
          <a:xfrm>
            <a:off x="6122243" y="1935979"/>
            <a:ext cx="4000500" cy="753533"/>
          </a:xfrm>
          <a:custGeom>
            <a:avLst/>
            <a:gdLst/>
            <a:ahLst/>
            <a:cxnLst>
              <a:cxn ang="0">
                <a:pos x="1756" y="356"/>
              </a:cxn>
              <a:cxn ang="0">
                <a:pos x="228" y="356"/>
              </a:cxn>
              <a:cxn ang="0">
                <a:pos x="0" y="0"/>
              </a:cxn>
              <a:cxn ang="0">
                <a:pos x="1761" y="0"/>
              </a:cxn>
              <a:cxn ang="0">
                <a:pos x="1890" y="185"/>
              </a:cxn>
              <a:cxn ang="0">
                <a:pos x="1756" y="356"/>
              </a:cxn>
            </a:cxnLst>
            <a:rect l="0" t="0" r="r" b="b"/>
            <a:pathLst>
              <a:path w="1890" h="356">
                <a:moveTo>
                  <a:pt x="1756" y="356"/>
                </a:moveTo>
                <a:lnTo>
                  <a:pt x="228" y="356"/>
                </a:lnTo>
                <a:lnTo>
                  <a:pt x="0" y="0"/>
                </a:lnTo>
                <a:lnTo>
                  <a:pt x="1761" y="0"/>
                </a:lnTo>
                <a:lnTo>
                  <a:pt x="1890" y="185"/>
                </a:lnTo>
                <a:lnTo>
                  <a:pt x="1756" y="356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6604842" y="2689512"/>
            <a:ext cx="4004733" cy="747184"/>
          </a:xfrm>
          <a:custGeom>
            <a:avLst/>
            <a:gdLst/>
            <a:ahLst/>
            <a:cxnLst>
              <a:cxn ang="0">
                <a:pos x="1892" y="182"/>
              </a:cxn>
              <a:cxn ang="0">
                <a:pos x="1756" y="353"/>
              </a:cxn>
              <a:cxn ang="0">
                <a:pos x="228" y="353"/>
              </a:cxn>
              <a:cxn ang="0">
                <a:pos x="0" y="0"/>
              </a:cxn>
              <a:cxn ang="0">
                <a:pos x="1763" y="0"/>
              </a:cxn>
              <a:cxn ang="0">
                <a:pos x="1892" y="182"/>
              </a:cxn>
            </a:cxnLst>
            <a:rect l="0" t="0" r="r" b="b"/>
            <a:pathLst>
              <a:path w="1892" h="353">
                <a:moveTo>
                  <a:pt x="1892" y="182"/>
                </a:moveTo>
                <a:lnTo>
                  <a:pt x="1756" y="353"/>
                </a:lnTo>
                <a:lnTo>
                  <a:pt x="228" y="353"/>
                </a:lnTo>
                <a:lnTo>
                  <a:pt x="0" y="0"/>
                </a:lnTo>
                <a:lnTo>
                  <a:pt x="1763" y="0"/>
                </a:lnTo>
                <a:lnTo>
                  <a:pt x="1892" y="182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079" name="Freeform 7"/>
          <p:cNvSpPr>
            <a:spLocks/>
          </p:cNvSpPr>
          <p:nvPr/>
        </p:nvSpPr>
        <p:spPr bwMode="auto">
          <a:xfrm>
            <a:off x="7091676" y="3436696"/>
            <a:ext cx="4000500" cy="753533"/>
          </a:xfrm>
          <a:custGeom>
            <a:avLst/>
            <a:gdLst/>
            <a:ahLst/>
            <a:cxnLst>
              <a:cxn ang="0">
                <a:pos x="1890" y="185"/>
              </a:cxn>
              <a:cxn ang="0">
                <a:pos x="1756" y="356"/>
              </a:cxn>
              <a:cxn ang="0">
                <a:pos x="228" y="356"/>
              </a:cxn>
              <a:cxn ang="0">
                <a:pos x="0" y="0"/>
              </a:cxn>
              <a:cxn ang="0">
                <a:pos x="1761" y="0"/>
              </a:cxn>
              <a:cxn ang="0">
                <a:pos x="1890" y="185"/>
              </a:cxn>
            </a:cxnLst>
            <a:rect l="0" t="0" r="r" b="b"/>
            <a:pathLst>
              <a:path w="1890" h="356">
                <a:moveTo>
                  <a:pt x="1890" y="185"/>
                </a:moveTo>
                <a:lnTo>
                  <a:pt x="1756" y="356"/>
                </a:lnTo>
                <a:lnTo>
                  <a:pt x="228" y="356"/>
                </a:lnTo>
                <a:lnTo>
                  <a:pt x="0" y="0"/>
                </a:lnTo>
                <a:lnTo>
                  <a:pt x="1761" y="0"/>
                </a:lnTo>
                <a:lnTo>
                  <a:pt x="1890" y="185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080" name="Freeform 8"/>
          <p:cNvSpPr>
            <a:spLocks/>
          </p:cNvSpPr>
          <p:nvPr/>
        </p:nvSpPr>
        <p:spPr bwMode="auto">
          <a:xfrm>
            <a:off x="7574276" y="4190229"/>
            <a:ext cx="4004733" cy="747184"/>
          </a:xfrm>
          <a:custGeom>
            <a:avLst/>
            <a:gdLst/>
            <a:ahLst/>
            <a:cxnLst>
              <a:cxn ang="0">
                <a:pos x="1756" y="353"/>
              </a:cxn>
              <a:cxn ang="0">
                <a:pos x="228" y="353"/>
              </a:cxn>
              <a:cxn ang="0">
                <a:pos x="0" y="0"/>
              </a:cxn>
              <a:cxn ang="0">
                <a:pos x="1761" y="0"/>
              </a:cxn>
              <a:cxn ang="0">
                <a:pos x="1892" y="184"/>
              </a:cxn>
              <a:cxn ang="0">
                <a:pos x="1756" y="353"/>
              </a:cxn>
            </a:cxnLst>
            <a:rect l="0" t="0" r="r" b="b"/>
            <a:pathLst>
              <a:path w="1892" h="353">
                <a:moveTo>
                  <a:pt x="1756" y="353"/>
                </a:moveTo>
                <a:lnTo>
                  <a:pt x="228" y="353"/>
                </a:lnTo>
                <a:lnTo>
                  <a:pt x="0" y="0"/>
                </a:lnTo>
                <a:lnTo>
                  <a:pt x="1761" y="0"/>
                </a:lnTo>
                <a:lnTo>
                  <a:pt x="1892" y="184"/>
                </a:lnTo>
                <a:lnTo>
                  <a:pt x="1756" y="353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4" name="Group 26"/>
          <p:cNvGrpSpPr/>
          <p:nvPr/>
        </p:nvGrpSpPr>
        <p:grpSpPr>
          <a:xfrm>
            <a:off x="3988643" y="3821930"/>
            <a:ext cx="3934884" cy="1911351"/>
            <a:chOff x="1727200" y="2895601"/>
            <a:chExt cx="2951163" cy="1433513"/>
          </a:xfrm>
        </p:grpSpPr>
        <p:sp>
          <p:nvSpPr>
            <p:cNvPr id="3081" name="Freeform 9"/>
            <p:cNvSpPr>
              <a:spLocks/>
            </p:cNvSpPr>
            <p:nvPr/>
          </p:nvSpPr>
          <p:spPr bwMode="auto">
            <a:xfrm>
              <a:off x="2047875" y="2895601"/>
              <a:ext cx="2333625" cy="858838"/>
            </a:xfrm>
            <a:custGeom>
              <a:avLst/>
              <a:gdLst/>
              <a:ahLst/>
              <a:cxnLst>
                <a:cxn ang="0">
                  <a:pos x="782" y="0"/>
                </a:cxn>
                <a:cxn ang="0">
                  <a:pos x="784" y="0"/>
                </a:cxn>
                <a:cxn ang="0">
                  <a:pos x="787" y="3"/>
                </a:cxn>
                <a:cxn ang="0">
                  <a:pos x="1470" y="255"/>
                </a:cxn>
                <a:cxn ang="0">
                  <a:pos x="811" y="541"/>
                </a:cxn>
                <a:cxn ang="0">
                  <a:pos x="0" y="268"/>
                </a:cxn>
                <a:cxn ang="0">
                  <a:pos x="4" y="262"/>
                </a:cxn>
                <a:cxn ang="0">
                  <a:pos x="782" y="0"/>
                </a:cxn>
              </a:cxnLst>
              <a:rect l="0" t="0" r="r" b="b"/>
              <a:pathLst>
                <a:path w="1470" h="541">
                  <a:moveTo>
                    <a:pt x="782" y="0"/>
                  </a:moveTo>
                  <a:lnTo>
                    <a:pt x="784" y="0"/>
                  </a:lnTo>
                  <a:lnTo>
                    <a:pt x="787" y="3"/>
                  </a:lnTo>
                  <a:lnTo>
                    <a:pt x="1470" y="255"/>
                  </a:lnTo>
                  <a:lnTo>
                    <a:pt x="811" y="541"/>
                  </a:lnTo>
                  <a:lnTo>
                    <a:pt x="0" y="268"/>
                  </a:lnTo>
                  <a:lnTo>
                    <a:pt x="4" y="26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82" name="Freeform 10"/>
            <p:cNvSpPr>
              <a:spLocks/>
            </p:cNvSpPr>
            <p:nvPr/>
          </p:nvSpPr>
          <p:spPr bwMode="auto">
            <a:xfrm>
              <a:off x="3335338" y="3300413"/>
              <a:ext cx="1343025" cy="1028700"/>
            </a:xfrm>
            <a:custGeom>
              <a:avLst/>
              <a:gdLst/>
              <a:ahLst/>
              <a:cxnLst>
                <a:cxn ang="0">
                  <a:pos x="662" y="0"/>
                </a:cxn>
                <a:cxn ang="0">
                  <a:pos x="846" y="290"/>
                </a:cxn>
                <a:cxn ang="0">
                  <a:pos x="17" y="648"/>
                </a:cxn>
                <a:cxn ang="0">
                  <a:pos x="0" y="286"/>
                </a:cxn>
                <a:cxn ang="0">
                  <a:pos x="659" y="0"/>
                </a:cxn>
                <a:cxn ang="0">
                  <a:pos x="662" y="0"/>
                </a:cxn>
              </a:cxnLst>
              <a:rect l="0" t="0" r="r" b="b"/>
              <a:pathLst>
                <a:path w="846" h="648">
                  <a:moveTo>
                    <a:pt x="662" y="0"/>
                  </a:moveTo>
                  <a:lnTo>
                    <a:pt x="846" y="290"/>
                  </a:lnTo>
                  <a:lnTo>
                    <a:pt x="17" y="648"/>
                  </a:lnTo>
                  <a:lnTo>
                    <a:pt x="0" y="286"/>
                  </a:lnTo>
                  <a:lnTo>
                    <a:pt x="659" y="0"/>
                  </a:lnTo>
                  <a:lnTo>
                    <a:pt x="66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83" name="Freeform 11"/>
            <p:cNvSpPr>
              <a:spLocks/>
            </p:cNvSpPr>
            <p:nvPr/>
          </p:nvSpPr>
          <p:spPr bwMode="auto">
            <a:xfrm>
              <a:off x="1727200" y="3321051"/>
              <a:ext cx="1635125" cy="1008063"/>
            </a:xfrm>
            <a:custGeom>
              <a:avLst/>
              <a:gdLst/>
              <a:ahLst/>
              <a:cxnLst>
                <a:cxn ang="0">
                  <a:pos x="1030" y="635"/>
                </a:cxn>
                <a:cxn ang="0">
                  <a:pos x="0" y="305"/>
                </a:cxn>
                <a:cxn ang="0">
                  <a:pos x="202" y="0"/>
                </a:cxn>
                <a:cxn ang="0">
                  <a:pos x="1013" y="273"/>
                </a:cxn>
                <a:cxn ang="0">
                  <a:pos x="1030" y="635"/>
                </a:cxn>
              </a:cxnLst>
              <a:rect l="0" t="0" r="r" b="b"/>
              <a:pathLst>
                <a:path w="1030" h="635">
                  <a:moveTo>
                    <a:pt x="1030" y="635"/>
                  </a:moveTo>
                  <a:lnTo>
                    <a:pt x="0" y="305"/>
                  </a:lnTo>
                  <a:lnTo>
                    <a:pt x="202" y="0"/>
                  </a:lnTo>
                  <a:lnTo>
                    <a:pt x="1013" y="273"/>
                  </a:lnTo>
                  <a:lnTo>
                    <a:pt x="1030" y="63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" name="Group 27"/>
          <p:cNvGrpSpPr/>
          <p:nvPr/>
        </p:nvGrpSpPr>
        <p:grpSpPr>
          <a:xfrm>
            <a:off x="4502993" y="3144596"/>
            <a:ext cx="2937933" cy="1636184"/>
            <a:chOff x="2112963" y="2387601"/>
            <a:chExt cx="2203450" cy="1227138"/>
          </a:xfrm>
        </p:grpSpPr>
        <p:sp>
          <p:nvSpPr>
            <p:cNvPr id="3084" name="Freeform 12"/>
            <p:cNvSpPr>
              <a:spLocks noEditPoints="1"/>
            </p:cNvSpPr>
            <p:nvPr/>
          </p:nvSpPr>
          <p:spPr bwMode="auto">
            <a:xfrm>
              <a:off x="2416175" y="2387601"/>
              <a:ext cx="1597025" cy="658813"/>
            </a:xfrm>
            <a:custGeom>
              <a:avLst/>
              <a:gdLst/>
              <a:ahLst/>
              <a:cxnLst>
                <a:cxn ang="0">
                  <a:pos x="535" y="0"/>
                </a:cxn>
                <a:cxn ang="0">
                  <a:pos x="1006" y="215"/>
                </a:cxn>
                <a:cxn ang="0">
                  <a:pos x="557" y="415"/>
                </a:cxn>
                <a:cxn ang="0">
                  <a:pos x="0" y="224"/>
                </a:cxn>
                <a:cxn ang="0">
                  <a:pos x="535" y="0"/>
                </a:cxn>
                <a:cxn ang="0">
                  <a:pos x="552" y="320"/>
                </a:cxn>
                <a:cxn ang="0">
                  <a:pos x="550" y="320"/>
                </a:cxn>
                <a:cxn ang="0">
                  <a:pos x="552" y="320"/>
                </a:cxn>
                <a:cxn ang="0">
                  <a:pos x="555" y="323"/>
                </a:cxn>
                <a:cxn ang="0">
                  <a:pos x="552" y="320"/>
                </a:cxn>
              </a:cxnLst>
              <a:rect l="0" t="0" r="r" b="b"/>
              <a:pathLst>
                <a:path w="1006" h="415">
                  <a:moveTo>
                    <a:pt x="535" y="0"/>
                  </a:moveTo>
                  <a:lnTo>
                    <a:pt x="1006" y="215"/>
                  </a:lnTo>
                  <a:lnTo>
                    <a:pt x="557" y="415"/>
                  </a:lnTo>
                  <a:lnTo>
                    <a:pt x="0" y="224"/>
                  </a:lnTo>
                  <a:lnTo>
                    <a:pt x="535" y="0"/>
                  </a:lnTo>
                  <a:close/>
                  <a:moveTo>
                    <a:pt x="552" y="320"/>
                  </a:moveTo>
                  <a:lnTo>
                    <a:pt x="550" y="320"/>
                  </a:lnTo>
                  <a:lnTo>
                    <a:pt x="552" y="320"/>
                  </a:lnTo>
                  <a:lnTo>
                    <a:pt x="555" y="323"/>
                  </a:lnTo>
                  <a:lnTo>
                    <a:pt x="552" y="32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85" name="Freeform 13"/>
            <p:cNvSpPr>
              <a:spLocks/>
            </p:cNvSpPr>
            <p:nvPr/>
          </p:nvSpPr>
          <p:spPr bwMode="auto">
            <a:xfrm>
              <a:off x="3300413" y="2728913"/>
              <a:ext cx="1016000" cy="885825"/>
            </a:xfrm>
            <a:custGeom>
              <a:avLst/>
              <a:gdLst/>
              <a:ahLst/>
              <a:cxnLst>
                <a:cxn ang="0">
                  <a:pos x="449" y="0"/>
                </a:cxn>
                <a:cxn ang="0">
                  <a:pos x="454" y="2"/>
                </a:cxn>
                <a:cxn ang="0">
                  <a:pos x="640" y="292"/>
                </a:cxn>
                <a:cxn ang="0">
                  <a:pos x="17" y="558"/>
                </a:cxn>
                <a:cxn ang="0">
                  <a:pos x="0" y="200"/>
                </a:cxn>
                <a:cxn ang="0">
                  <a:pos x="449" y="0"/>
                </a:cxn>
              </a:cxnLst>
              <a:rect l="0" t="0" r="r" b="b"/>
              <a:pathLst>
                <a:path w="640" h="558">
                  <a:moveTo>
                    <a:pt x="449" y="0"/>
                  </a:moveTo>
                  <a:lnTo>
                    <a:pt x="454" y="2"/>
                  </a:lnTo>
                  <a:lnTo>
                    <a:pt x="640" y="292"/>
                  </a:lnTo>
                  <a:lnTo>
                    <a:pt x="17" y="558"/>
                  </a:lnTo>
                  <a:lnTo>
                    <a:pt x="0" y="200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86" name="Freeform 14"/>
            <p:cNvSpPr>
              <a:spLocks/>
            </p:cNvSpPr>
            <p:nvPr/>
          </p:nvSpPr>
          <p:spPr bwMode="auto">
            <a:xfrm>
              <a:off x="2112963" y="2743201"/>
              <a:ext cx="1214438" cy="871538"/>
            </a:xfrm>
            <a:custGeom>
              <a:avLst/>
              <a:gdLst/>
              <a:ahLst/>
              <a:cxnLst>
                <a:cxn ang="0">
                  <a:pos x="0" y="296"/>
                </a:cxn>
                <a:cxn ang="0">
                  <a:pos x="191" y="0"/>
                </a:cxn>
                <a:cxn ang="0">
                  <a:pos x="748" y="191"/>
                </a:cxn>
                <a:cxn ang="0">
                  <a:pos x="765" y="549"/>
                </a:cxn>
                <a:cxn ang="0">
                  <a:pos x="0" y="296"/>
                </a:cxn>
              </a:cxnLst>
              <a:rect l="0" t="0" r="r" b="b"/>
              <a:pathLst>
                <a:path w="765" h="549">
                  <a:moveTo>
                    <a:pt x="0" y="296"/>
                  </a:moveTo>
                  <a:lnTo>
                    <a:pt x="191" y="0"/>
                  </a:lnTo>
                  <a:lnTo>
                    <a:pt x="748" y="191"/>
                  </a:lnTo>
                  <a:lnTo>
                    <a:pt x="765" y="549"/>
                  </a:lnTo>
                  <a:lnTo>
                    <a:pt x="0" y="296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" name="Group 28"/>
          <p:cNvGrpSpPr/>
          <p:nvPr/>
        </p:nvGrpSpPr>
        <p:grpSpPr>
          <a:xfrm>
            <a:off x="5000409" y="2558279"/>
            <a:ext cx="1943101" cy="1263651"/>
            <a:chOff x="2486025" y="1947863"/>
            <a:chExt cx="1457326" cy="947738"/>
          </a:xfrm>
        </p:grpSpPr>
        <p:sp>
          <p:nvSpPr>
            <p:cNvPr id="3087" name="Freeform 15"/>
            <p:cNvSpPr>
              <a:spLocks/>
            </p:cNvSpPr>
            <p:nvPr/>
          </p:nvSpPr>
          <p:spPr bwMode="auto">
            <a:xfrm>
              <a:off x="2789238" y="1947863"/>
              <a:ext cx="858838" cy="366713"/>
            </a:xfrm>
            <a:custGeom>
              <a:avLst/>
              <a:gdLst/>
              <a:ahLst/>
              <a:cxnLst>
                <a:cxn ang="0">
                  <a:pos x="287" y="0"/>
                </a:cxn>
                <a:cxn ang="0">
                  <a:pos x="541" y="125"/>
                </a:cxn>
                <a:cxn ang="0">
                  <a:pos x="298" y="231"/>
                </a:cxn>
                <a:cxn ang="0">
                  <a:pos x="0" y="134"/>
                </a:cxn>
                <a:cxn ang="0">
                  <a:pos x="287" y="0"/>
                </a:cxn>
              </a:cxnLst>
              <a:rect l="0" t="0" r="r" b="b"/>
              <a:pathLst>
                <a:path w="541" h="231">
                  <a:moveTo>
                    <a:pt x="287" y="0"/>
                  </a:moveTo>
                  <a:lnTo>
                    <a:pt x="541" y="125"/>
                  </a:lnTo>
                  <a:lnTo>
                    <a:pt x="298" y="231"/>
                  </a:lnTo>
                  <a:lnTo>
                    <a:pt x="0" y="134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88" name="Freeform 16"/>
            <p:cNvSpPr>
              <a:spLocks/>
            </p:cNvSpPr>
            <p:nvPr/>
          </p:nvSpPr>
          <p:spPr bwMode="auto">
            <a:xfrm>
              <a:off x="3262313" y="2146301"/>
              <a:ext cx="681038" cy="749300"/>
            </a:xfrm>
            <a:custGeom>
              <a:avLst/>
              <a:gdLst/>
              <a:ahLst/>
              <a:cxnLst>
                <a:cxn ang="0">
                  <a:pos x="19" y="472"/>
                </a:cxn>
                <a:cxn ang="0">
                  <a:pos x="0" y="106"/>
                </a:cxn>
                <a:cxn ang="0">
                  <a:pos x="243" y="0"/>
                </a:cxn>
                <a:cxn ang="0">
                  <a:pos x="429" y="295"/>
                </a:cxn>
                <a:cxn ang="0">
                  <a:pos x="19" y="472"/>
                </a:cxn>
              </a:cxnLst>
              <a:rect l="0" t="0" r="r" b="b"/>
              <a:pathLst>
                <a:path w="429" h="472">
                  <a:moveTo>
                    <a:pt x="19" y="472"/>
                  </a:moveTo>
                  <a:lnTo>
                    <a:pt x="0" y="106"/>
                  </a:lnTo>
                  <a:lnTo>
                    <a:pt x="243" y="0"/>
                  </a:lnTo>
                  <a:lnTo>
                    <a:pt x="429" y="295"/>
                  </a:lnTo>
                  <a:lnTo>
                    <a:pt x="19" y="472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89" name="Freeform 17"/>
            <p:cNvSpPr>
              <a:spLocks/>
            </p:cNvSpPr>
            <p:nvPr/>
          </p:nvSpPr>
          <p:spPr bwMode="auto">
            <a:xfrm>
              <a:off x="2486025" y="2160588"/>
              <a:ext cx="806450" cy="735013"/>
            </a:xfrm>
            <a:custGeom>
              <a:avLst/>
              <a:gdLst/>
              <a:ahLst/>
              <a:cxnLst>
                <a:cxn ang="0">
                  <a:pos x="191" y="0"/>
                </a:cxn>
                <a:cxn ang="0">
                  <a:pos x="489" y="97"/>
                </a:cxn>
                <a:cxn ang="0">
                  <a:pos x="508" y="463"/>
                </a:cxn>
                <a:cxn ang="0">
                  <a:pos x="506" y="463"/>
                </a:cxn>
                <a:cxn ang="0">
                  <a:pos x="0" y="297"/>
                </a:cxn>
                <a:cxn ang="0">
                  <a:pos x="191" y="0"/>
                </a:cxn>
                <a:cxn ang="0">
                  <a:pos x="191" y="0"/>
                </a:cxn>
              </a:cxnLst>
              <a:rect l="0" t="0" r="r" b="b"/>
              <a:pathLst>
                <a:path w="508" h="463">
                  <a:moveTo>
                    <a:pt x="191" y="0"/>
                  </a:moveTo>
                  <a:lnTo>
                    <a:pt x="489" y="97"/>
                  </a:lnTo>
                  <a:lnTo>
                    <a:pt x="508" y="463"/>
                  </a:lnTo>
                  <a:lnTo>
                    <a:pt x="506" y="463"/>
                  </a:lnTo>
                  <a:lnTo>
                    <a:pt x="0" y="297"/>
                  </a:lnTo>
                  <a:lnTo>
                    <a:pt x="191" y="0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7" name="Group 29"/>
          <p:cNvGrpSpPr/>
          <p:nvPr/>
        </p:nvGrpSpPr>
        <p:grpSpPr>
          <a:xfrm>
            <a:off x="5502060" y="1935979"/>
            <a:ext cx="950383" cy="916517"/>
            <a:chOff x="2862263" y="1481138"/>
            <a:chExt cx="712787" cy="687388"/>
          </a:xfrm>
        </p:grpSpPr>
        <p:sp>
          <p:nvSpPr>
            <p:cNvPr id="3090" name="Freeform 18"/>
            <p:cNvSpPr>
              <a:spLocks/>
            </p:cNvSpPr>
            <p:nvPr/>
          </p:nvSpPr>
          <p:spPr bwMode="auto">
            <a:xfrm>
              <a:off x="3219450" y="1481138"/>
              <a:ext cx="355600" cy="687388"/>
            </a:xfrm>
            <a:custGeom>
              <a:avLst/>
              <a:gdLst/>
              <a:ahLst/>
              <a:cxnLst>
                <a:cxn ang="0">
                  <a:pos x="224" y="347"/>
                </a:cxn>
                <a:cxn ang="0">
                  <a:pos x="22" y="433"/>
                </a:cxn>
                <a:cxn ang="0">
                  <a:pos x="0" y="0"/>
                </a:cxn>
                <a:cxn ang="0">
                  <a:pos x="224" y="347"/>
                </a:cxn>
              </a:cxnLst>
              <a:rect l="0" t="0" r="r" b="b"/>
              <a:pathLst>
                <a:path w="224" h="433">
                  <a:moveTo>
                    <a:pt x="224" y="347"/>
                  </a:moveTo>
                  <a:lnTo>
                    <a:pt x="22" y="433"/>
                  </a:lnTo>
                  <a:lnTo>
                    <a:pt x="0" y="0"/>
                  </a:lnTo>
                  <a:lnTo>
                    <a:pt x="224" y="347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91" name="Freeform 19"/>
            <p:cNvSpPr>
              <a:spLocks/>
            </p:cNvSpPr>
            <p:nvPr/>
          </p:nvSpPr>
          <p:spPr bwMode="auto">
            <a:xfrm>
              <a:off x="2862263" y="1481138"/>
              <a:ext cx="392113" cy="687388"/>
            </a:xfrm>
            <a:custGeom>
              <a:avLst/>
              <a:gdLst/>
              <a:ahLst/>
              <a:cxnLst>
                <a:cxn ang="0">
                  <a:pos x="247" y="433"/>
                </a:cxn>
                <a:cxn ang="0">
                  <a:pos x="0" y="354"/>
                </a:cxn>
                <a:cxn ang="0">
                  <a:pos x="225" y="0"/>
                </a:cxn>
                <a:cxn ang="0">
                  <a:pos x="247" y="433"/>
                </a:cxn>
              </a:cxnLst>
              <a:rect l="0" t="0" r="r" b="b"/>
              <a:pathLst>
                <a:path w="247" h="433">
                  <a:moveTo>
                    <a:pt x="247" y="433"/>
                  </a:moveTo>
                  <a:lnTo>
                    <a:pt x="0" y="354"/>
                  </a:lnTo>
                  <a:lnTo>
                    <a:pt x="225" y="0"/>
                  </a:lnTo>
                  <a:lnTo>
                    <a:pt x="247" y="433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7135329" y="2139259"/>
            <a:ext cx="2830685" cy="353939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500" b="1" dirty="0">
                <a:solidFill>
                  <a:schemeClr val="bg1"/>
                </a:solidFill>
              </a:rPr>
              <a:t>Manual on E2E</a:t>
            </a:r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521171" y="2889618"/>
            <a:ext cx="2830685" cy="353939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500" b="1" dirty="0" err="1">
                <a:solidFill>
                  <a:schemeClr val="bg1"/>
                </a:solidFill>
              </a:rPr>
              <a:t>Sahi</a:t>
            </a:r>
            <a:r>
              <a:rPr lang="en-US" sz="1500" b="1" dirty="0">
                <a:solidFill>
                  <a:schemeClr val="bg1"/>
                </a:solidFill>
              </a:rPr>
              <a:t> on UI </a:t>
            </a:r>
            <a:endParaRPr lang="en-US" sz="13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980230" y="3648602"/>
            <a:ext cx="2830685" cy="353939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500" b="1" dirty="0">
                <a:solidFill>
                  <a:schemeClr val="bg1"/>
                </a:solidFill>
              </a:rPr>
              <a:t>Integration Testing &amp; API</a:t>
            </a:r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608404" y="4424839"/>
            <a:ext cx="2830685" cy="353939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500" b="1" dirty="0">
                <a:solidFill>
                  <a:schemeClr val="bg1"/>
                </a:solidFill>
              </a:rPr>
              <a:t>Unit Testing – Java &amp; JavaScript</a:t>
            </a:r>
            <a:endParaRPr lang="en-US" sz="1500" dirty="0">
              <a:solidFill>
                <a:schemeClr val="bg1"/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2840960" y="2391607"/>
            <a:ext cx="2563735" cy="0"/>
          </a:xfrm>
          <a:prstGeom prst="line">
            <a:avLst/>
          </a:prstGeom>
          <a:ln w="19050">
            <a:solidFill>
              <a:schemeClr val="accent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3"/>
          <p:cNvSpPr txBox="1">
            <a:spLocks/>
          </p:cNvSpPr>
          <p:nvPr/>
        </p:nvSpPr>
        <p:spPr>
          <a:xfrm>
            <a:off x="1573332" y="4510681"/>
            <a:ext cx="1033937" cy="492443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3200" dirty="0">
                <a:solidFill>
                  <a:schemeClr val="accent1"/>
                </a:solidFill>
              </a:rPr>
              <a:t>37.6%</a:t>
            </a:r>
          </a:p>
        </p:txBody>
      </p:sp>
      <p:sp>
        <p:nvSpPr>
          <p:cNvPr id="43" name="Text Placeholder 3"/>
          <p:cNvSpPr txBox="1">
            <a:spLocks/>
          </p:cNvSpPr>
          <p:nvPr/>
        </p:nvSpPr>
        <p:spPr>
          <a:xfrm>
            <a:off x="2176065" y="2129592"/>
            <a:ext cx="190758" cy="492443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3200" dirty="0">
                <a:solidFill>
                  <a:schemeClr val="accent4"/>
                </a:solidFill>
              </a:rPr>
              <a:t>?</a:t>
            </a:r>
          </a:p>
        </p:txBody>
      </p:sp>
      <p:sp>
        <p:nvSpPr>
          <p:cNvPr id="44" name="Text Placeholder 3"/>
          <p:cNvSpPr txBox="1">
            <a:spLocks/>
          </p:cNvSpPr>
          <p:nvPr/>
        </p:nvSpPr>
        <p:spPr>
          <a:xfrm>
            <a:off x="2017370" y="3712715"/>
            <a:ext cx="508151" cy="492443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3200" dirty="0">
                <a:solidFill>
                  <a:schemeClr val="accent2"/>
                </a:solidFill>
              </a:rPr>
              <a:t>0%</a:t>
            </a:r>
          </a:p>
        </p:txBody>
      </p:sp>
      <p:sp>
        <p:nvSpPr>
          <p:cNvPr id="45" name="Text Placeholder 3"/>
          <p:cNvSpPr txBox="1">
            <a:spLocks/>
          </p:cNvSpPr>
          <p:nvPr/>
        </p:nvSpPr>
        <p:spPr>
          <a:xfrm>
            <a:off x="1913174" y="2908215"/>
            <a:ext cx="716543" cy="492443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170">
              <a:spcBef>
                <a:spcPct val="20000"/>
              </a:spcBef>
              <a:defRPr/>
            </a:pPr>
            <a:r>
              <a:rPr lang="en-US" sz="3200" dirty="0">
                <a:solidFill>
                  <a:schemeClr val="accent3"/>
                </a:solidFill>
              </a:rPr>
              <a:t>50%</a:t>
            </a:r>
          </a:p>
        </p:txBody>
      </p:sp>
      <p:cxnSp>
        <p:nvCxnSpPr>
          <p:cNvPr id="47" name="Straight Connector 46"/>
          <p:cNvCxnSpPr/>
          <p:nvPr/>
        </p:nvCxnSpPr>
        <p:spPr>
          <a:xfrm flipH="1">
            <a:off x="2840961" y="3144596"/>
            <a:ext cx="2159448" cy="0"/>
          </a:xfrm>
          <a:prstGeom prst="line">
            <a:avLst/>
          </a:prstGeom>
          <a:ln w="19050">
            <a:solidFill>
              <a:schemeClr val="accent3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2840961" y="3954609"/>
            <a:ext cx="1662032" cy="0"/>
          </a:xfrm>
          <a:prstGeom prst="line">
            <a:avLst/>
          </a:prstGeom>
          <a:ln w="19050">
            <a:solidFill>
              <a:schemeClr val="accent2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2840962" y="4780780"/>
            <a:ext cx="1147681" cy="0"/>
          </a:xfrm>
          <a:prstGeom prst="line">
            <a:avLst/>
          </a:prstGeom>
          <a:ln w="19050">
            <a:solidFill>
              <a:schemeClr val="accent1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close up of a device&#10;&#10;Description automatically generated">
            <a:extLst>
              <a:ext uri="{FF2B5EF4-FFF2-40B4-BE49-F238E27FC236}">
                <a16:creationId xmlns:a16="http://schemas.microsoft.com/office/drawing/2014/main" id="{47E932FF-11E7-4D62-99E8-FA0AD71174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282" y="4424839"/>
            <a:ext cx="379771" cy="379771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1AC0DBFD-2480-4926-A7D4-208852171E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211" y="2901943"/>
            <a:ext cx="427960" cy="3209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53F6831-4292-460B-8FEB-3C78AFE48B5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048" y="3607406"/>
            <a:ext cx="376237" cy="39513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FBF8345-C211-4756-946C-D6BAD144BD0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116" y="2122472"/>
            <a:ext cx="426560" cy="394568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 txBox="1">
            <a:spLocks noChangeArrowheads="1"/>
          </p:cNvSpPr>
          <p:nvPr/>
        </p:nvSpPr>
        <p:spPr bwMode="auto">
          <a:xfrm>
            <a:off x="506027" y="2743200"/>
            <a:ext cx="11228773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rgbClr val="9E2320"/>
                </a:solidFill>
                <a:latin typeface="+mj-lt"/>
                <a:ea typeface="+mj-ea"/>
                <a:cs typeface="+mj-cs"/>
                <a:sym typeface="나눔고딕 ExtraBold" pitchFamily="-84" charset="-127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rgbClr val="9E2320"/>
                </a:solidFill>
                <a:latin typeface="나눔고딕 ExtraBold" charset="0"/>
                <a:ea typeface="ヒラギノ角ゴ ProN W6" charset="0"/>
                <a:cs typeface="ヒラギノ角ゴ ProN W6" charset="0"/>
                <a:sym typeface="나눔고딕 ExtraBold" pitchFamily="-84" charset="-127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rgbClr val="9E2320"/>
                </a:solidFill>
                <a:latin typeface="나눔고딕 ExtraBold" charset="0"/>
                <a:ea typeface="ヒラギノ角ゴ ProN W6" charset="0"/>
                <a:cs typeface="ヒラギノ角ゴ ProN W6" charset="0"/>
                <a:sym typeface="나눔고딕 ExtraBold" pitchFamily="-84" charset="-127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rgbClr val="9E2320"/>
                </a:solidFill>
                <a:latin typeface="나눔고딕 ExtraBold" charset="0"/>
                <a:ea typeface="ヒラギノ角ゴ ProN W6" charset="0"/>
                <a:cs typeface="ヒラギノ角ゴ ProN W6" charset="0"/>
                <a:sym typeface="나눔고딕 ExtraBold" pitchFamily="-84" charset="-127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rgbClr val="9E2320"/>
                </a:solidFill>
                <a:latin typeface="나눔고딕 ExtraBold" charset="0"/>
                <a:ea typeface="ヒラギノ角ゴ ProN W6" charset="0"/>
                <a:cs typeface="ヒラギノ角ゴ ProN W6" charset="0"/>
                <a:sym typeface="나눔고딕 ExtraBold" pitchFamily="-84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rgbClr val="9E2320"/>
                </a:solidFill>
                <a:latin typeface="나눔고딕 ExtraBold" charset="0"/>
                <a:ea typeface="ヒラギノ角ゴ ProN W6" charset="0"/>
                <a:cs typeface="ヒラギノ角ゴ ProN W6" charset="0"/>
                <a:sym typeface="나눔고딕 ExtraBold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rgbClr val="9E2320"/>
                </a:solidFill>
                <a:latin typeface="나눔고딕 ExtraBold" charset="0"/>
                <a:ea typeface="ヒラギノ角ゴ ProN W6" charset="0"/>
                <a:cs typeface="ヒラギノ角ゴ ProN W6" charset="0"/>
                <a:sym typeface="나눔고딕 ExtraBold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rgbClr val="9E2320"/>
                </a:solidFill>
                <a:latin typeface="나눔고딕 ExtraBold" charset="0"/>
                <a:ea typeface="ヒラギノ角ゴ ProN W6" charset="0"/>
                <a:cs typeface="ヒラギノ角ゴ ProN W6" charset="0"/>
                <a:sym typeface="나눔고딕 ExtraBold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rgbClr val="9E2320"/>
                </a:solidFill>
                <a:latin typeface="나눔고딕 ExtraBold" charset="0"/>
                <a:ea typeface="ヒラギノ角ゴ ProN W6" charset="0"/>
                <a:cs typeface="ヒラギノ角ゴ ProN W6" charset="0"/>
                <a:sym typeface="나눔고딕 ExtraBold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0" cap="none" spc="0" normalizeH="0" baseline="0" noProof="0" dirty="0">
                <a:ln>
                  <a:noFill/>
                </a:ln>
                <a:solidFill>
                  <a:srgbClr val="9E2320"/>
                </a:solidFill>
                <a:effectLst/>
                <a:uLnTx/>
                <a:uFillTx/>
                <a:latin typeface="+mn-lt"/>
                <a:sym typeface="나눔고딕 ExtraBold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468476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 txBox="1">
            <a:spLocks noChangeArrowheads="1"/>
          </p:cNvSpPr>
          <p:nvPr/>
        </p:nvSpPr>
        <p:spPr bwMode="auto">
          <a:xfrm>
            <a:off x="488272" y="2743200"/>
            <a:ext cx="11246528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rgbClr val="9E2320"/>
                </a:solidFill>
                <a:latin typeface="+mj-lt"/>
                <a:ea typeface="+mj-ea"/>
                <a:cs typeface="+mj-cs"/>
                <a:sym typeface="나눔고딕 ExtraBold" pitchFamily="-84" charset="-127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rgbClr val="9E2320"/>
                </a:solidFill>
                <a:latin typeface="나눔고딕 ExtraBold" charset="0"/>
                <a:ea typeface="ヒラギノ角ゴ ProN W6" charset="0"/>
                <a:cs typeface="ヒラギノ角ゴ ProN W6" charset="0"/>
                <a:sym typeface="나눔고딕 ExtraBold" pitchFamily="-84" charset="-127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rgbClr val="9E2320"/>
                </a:solidFill>
                <a:latin typeface="나눔고딕 ExtraBold" charset="0"/>
                <a:ea typeface="ヒラギノ角ゴ ProN W6" charset="0"/>
                <a:cs typeface="ヒラギノ角ゴ ProN W6" charset="0"/>
                <a:sym typeface="나눔고딕 ExtraBold" pitchFamily="-84" charset="-127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rgbClr val="9E2320"/>
                </a:solidFill>
                <a:latin typeface="나눔고딕 ExtraBold" charset="0"/>
                <a:ea typeface="ヒラギノ角ゴ ProN W6" charset="0"/>
                <a:cs typeface="ヒラギノ角ゴ ProN W6" charset="0"/>
                <a:sym typeface="나눔고딕 ExtraBold" pitchFamily="-84" charset="-127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rgbClr val="9E2320"/>
                </a:solidFill>
                <a:latin typeface="나눔고딕 ExtraBold" charset="0"/>
                <a:ea typeface="ヒラギノ角ゴ ProN W6" charset="0"/>
                <a:cs typeface="ヒラギノ角ゴ ProN W6" charset="0"/>
                <a:sym typeface="나눔고딕 ExtraBold" pitchFamily="-84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rgbClr val="9E2320"/>
                </a:solidFill>
                <a:latin typeface="나눔고딕 ExtraBold" charset="0"/>
                <a:ea typeface="ヒラギノ角ゴ ProN W6" charset="0"/>
                <a:cs typeface="ヒラギノ角ゴ ProN W6" charset="0"/>
                <a:sym typeface="나눔고딕 ExtraBold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rgbClr val="9E2320"/>
                </a:solidFill>
                <a:latin typeface="나눔고딕 ExtraBold" charset="0"/>
                <a:ea typeface="ヒラギノ角ゴ ProN W6" charset="0"/>
                <a:cs typeface="ヒラギノ角ゴ ProN W6" charset="0"/>
                <a:sym typeface="나눔고딕 ExtraBold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rgbClr val="9E2320"/>
                </a:solidFill>
                <a:latin typeface="나눔고딕 ExtraBold" charset="0"/>
                <a:ea typeface="ヒラギノ角ゴ ProN W6" charset="0"/>
                <a:cs typeface="ヒラギノ角ゴ ProN W6" charset="0"/>
                <a:sym typeface="나눔고딕 ExtraBold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rgbClr val="9E2320"/>
                </a:solidFill>
                <a:latin typeface="나눔고딕 ExtraBold" charset="0"/>
                <a:ea typeface="ヒラギノ角ゴ ProN W6" charset="0"/>
                <a:cs typeface="ヒラギノ角ゴ ProN W6" charset="0"/>
                <a:sym typeface="나눔고딕 ExtraBold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0" cap="none" spc="0" normalizeH="0" baseline="0" noProof="0" dirty="0">
                <a:ln>
                  <a:noFill/>
                </a:ln>
                <a:solidFill>
                  <a:srgbClr val="9E2320"/>
                </a:solidFill>
                <a:effectLst/>
                <a:uLnTx/>
                <a:uFillTx/>
                <a:latin typeface="+mn-lt"/>
                <a:sym typeface="나눔고딕 ExtraBold" charset="0"/>
              </a:rPr>
              <a:t>(Thank You)</a:t>
            </a:r>
          </a:p>
        </p:txBody>
      </p:sp>
    </p:spTree>
    <p:extLst>
      <p:ext uri="{BB962C8B-B14F-4D97-AF65-F5344CB8AC3E}">
        <p14:creationId xmlns:p14="http://schemas.microsoft.com/office/powerpoint/2010/main" val="3751664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 txBox="1">
            <a:spLocks noChangeArrowheads="1"/>
          </p:cNvSpPr>
          <p:nvPr/>
        </p:nvSpPr>
        <p:spPr bwMode="auto">
          <a:xfrm>
            <a:off x="470517" y="2743200"/>
            <a:ext cx="11264283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rgbClr val="9E2320"/>
                </a:solidFill>
                <a:latin typeface="+mj-lt"/>
                <a:ea typeface="+mj-ea"/>
                <a:cs typeface="+mj-cs"/>
                <a:sym typeface="나눔고딕 ExtraBold" pitchFamily="-84" charset="-127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rgbClr val="9E2320"/>
                </a:solidFill>
                <a:latin typeface="나눔고딕 ExtraBold" charset="0"/>
                <a:ea typeface="ヒラギノ角ゴ ProN W6" charset="0"/>
                <a:cs typeface="ヒラギノ角ゴ ProN W6" charset="0"/>
                <a:sym typeface="나눔고딕 ExtraBold" pitchFamily="-84" charset="-127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rgbClr val="9E2320"/>
                </a:solidFill>
                <a:latin typeface="나눔고딕 ExtraBold" charset="0"/>
                <a:ea typeface="ヒラギノ角ゴ ProN W6" charset="0"/>
                <a:cs typeface="ヒラギノ角ゴ ProN W6" charset="0"/>
                <a:sym typeface="나눔고딕 ExtraBold" pitchFamily="-84" charset="-127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rgbClr val="9E2320"/>
                </a:solidFill>
                <a:latin typeface="나눔고딕 ExtraBold" charset="0"/>
                <a:ea typeface="ヒラギノ角ゴ ProN W6" charset="0"/>
                <a:cs typeface="ヒラギノ角ゴ ProN W6" charset="0"/>
                <a:sym typeface="나눔고딕 ExtraBold" pitchFamily="-84" charset="-127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rgbClr val="9E2320"/>
                </a:solidFill>
                <a:latin typeface="나눔고딕 ExtraBold" charset="0"/>
                <a:ea typeface="ヒラギノ角ゴ ProN W6" charset="0"/>
                <a:cs typeface="ヒラギノ角ゴ ProN W6" charset="0"/>
                <a:sym typeface="나눔고딕 ExtraBold" pitchFamily="-84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rgbClr val="9E2320"/>
                </a:solidFill>
                <a:latin typeface="나눔고딕 ExtraBold" charset="0"/>
                <a:ea typeface="ヒラギノ角ゴ ProN W6" charset="0"/>
                <a:cs typeface="ヒラギノ角ゴ ProN W6" charset="0"/>
                <a:sym typeface="나눔고딕 ExtraBold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rgbClr val="9E2320"/>
                </a:solidFill>
                <a:latin typeface="나눔고딕 ExtraBold" charset="0"/>
                <a:ea typeface="ヒラギノ角ゴ ProN W6" charset="0"/>
                <a:cs typeface="ヒラギノ角ゴ ProN W6" charset="0"/>
                <a:sym typeface="나눔고딕 ExtraBold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rgbClr val="9E2320"/>
                </a:solidFill>
                <a:latin typeface="나눔고딕 ExtraBold" charset="0"/>
                <a:ea typeface="ヒラギノ角ゴ ProN W6" charset="0"/>
                <a:cs typeface="ヒラギノ角ゴ ProN W6" charset="0"/>
                <a:sym typeface="나눔고딕 ExtraBold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rgbClr val="9E2320"/>
                </a:solidFill>
                <a:latin typeface="나눔고딕 ExtraBold" charset="0"/>
                <a:ea typeface="ヒラギノ角ゴ ProN W6" charset="0"/>
                <a:cs typeface="ヒラギノ角ゴ ProN W6" charset="0"/>
                <a:sym typeface="나눔고딕 ExtraBold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0" cap="none" spc="0" normalizeH="0" baseline="0" noProof="0" dirty="0">
                <a:ln>
                  <a:noFill/>
                </a:ln>
                <a:solidFill>
                  <a:srgbClr val="9E2320"/>
                </a:solidFill>
                <a:effectLst/>
                <a:uLnTx/>
                <a:uFillTx/>
                <a:latin typeface="+mn-lt"/>
                <a:sym typeface="나눔고딕 ExtraBold" charset="0"/>
              </a:rPr>
              <a:t>(</a:t>
            </a:r>
            <a:r>
              <a:rPr lang="en-US" kern="0" dirty="0">
                <a:latin typeface="+mn-lt"/>
                <a:sym typeface="나눔고딕 ExtraBold" charset="0"/>
              </a:rPr>
              <a:t>Environment Setup</a:t>
            </a:r>
            <a:r>
              <a:rPr kumimoji="0" lang="en-US" sz="6000" b="0" i="0" u="none" strike="noStrike" kern="0" cap="none" spc="0" normalizeH="0" baseline="0" noProof="0" dirty="0">
                <a:ln>
                  <a:noFill/>
                </a:ln>
                <a:solidFill>
                  <a:srgbClr val="9E2320"/>
                </a:solidFill>
                <a:effectLst/>
                <a:uLnTx/>
                <a:uFillTx/>
                <a:latin typeface="+mn-lt"/>
                <a:sym typeface="나눔고딕 ExtraBold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3300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2"/>
          <p:cNvCxnSpPr>
            <a:cxnSpLocks/>
          </p:cNvCxnSpPr>
          <p:nvPr/>
        </p:nvCxnSpPr>
        <p:spPr>
          <a:xfrm flipV="1">
            <a:off x="0" y="5054622"/>
            <a:ext cx="12192000" cy="0"/>
          </a:xfrm>
          <a:prstGeom prst="line">
            <a:avLst/>
          </a:prstGeom>
          <a:ln w="190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11052CC5-9AA1-47C7-AE5A-43D1A8FA7603}"/>
              </a:ext>
            </a:extLst>
          </p:cNvPr>
          <p:cNvGrpSpPr/>
          <p:nvPr/>
        </p:nvGrpSpPr>
        <p:grpSpPr>
          <a:xfrm>
            <a:off x="-19050" y="2483711"/>
            <a:ext cx="1789272" cy="2619128"/>
            <a:chOff x="-19050" y="2483711"/>
            <a:chExt cx="1789272" cy="2619128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8993D06-D02A-44F6-8337-3BC96A9B6A79}"/>
                </a:ext>
              </a:extLst>
            </p:cNvPr>
            <p:cNvGrpSpPr/>
            <p:nvPr/>
          </p:nvGrpSpPr>
          <p:grpSpPr>
            <a:xfrm>
              <a:off x="256870" y="3249338"/>
              <a:ext cx="1124856" cy="1853501"/>
              <a:chOff x="119112" y="4215253"/>
              <a:chExt cx="1124856" cy="1853501"/>
            </a:xfrm>
          </p:grpSpPr>
          <p:grpSp>
            <p:nvGrpSpPr>
              <p:cNvPr id="5" name="组合 68"/>
              <p:cNvGrpSpPr/>
              <p:nvPr/>
            </p:nvGrpSpPr>
            <p:grpSpPr>
              <a:xfrm>
                <a:off x="119112" y="4215253"/>
                <a:ext cx="1124856" cy="1595164"/>
                <a:chOff x="1066801" y="4847431"/>
                <a:chExt cx="368300" cy="522288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6" name="Freeform 37"/>
                <p:cNvSpPr>
                  <a:spLocks noEditPoints="1"/>
                </p:cNvSpPr>
                <p:nvPr/>
              </p:nvSpPr>
              <p:spPr bwMode="auto">
                <a:xfrm>
                  <a:off x="1066801" y="4847431"/>
                  <a:ext cx="368300" cy="522288"/>
                </a:xfrm>
                <a:custGeom>
                  <a:avLst/>
                  <a:gdLst>
                    <a:gd name="T0" fmla="*/ 151 w 151"/>
                    <a:gd name="T1" fmla="*/ 76 h 214"/>
                    <a:gd name="T2" fmla="*/ 75 w 151"/>
                    <a:gd name="T3" fmla="*/ 0 h 214"/>
                    <a:gd name="T4" fmla="*/ 0 w 151"/>
                    <a:gd name="T5" fmla="*/ 76 h 214"/>
                    <a:gd name="T6" fmla="*/ 8 w 151"/>
                    <a:gd name="T7" fmla="*/ 108 h 214"/>
                    <a:gd name="T8" fmla="*/ 9 w 151"/>
                    <a:gd name="T9" fmla="*/ 110 h 214"/>
                    <a:gd name="T10" fmla="*/ 61 w 151"/>
                    <a:gd name="T11" fmla="*/ 206 h 214"/>
                    <a:gd name="T12" fmla="*/ 78 w 151"/>
                    <a:gd name="T13" fmla="*/ 213 h 214"/>
                    <a:gd name="T14" fmla="*/ 90 w 151"/>
                    <a:gd name="T15" fmla="*/ 206 h 214"/>
                    <a:gd name="T16" fmla="*/ 140 w 151"/>
                    <a:gd name="T17" fmla="*/ 114 h 214"/>
                    <a:gd name="T18" fmla="*/ 151 w 151"/>
                    <a:gd name="T19" fmla="*/ 76 h 214"/>
                    <a:gd name="T20" fmla="*/ 75 w 151"/>
                    <a:gd name="T21" fmla="*/ 168 h 214"/>
                    <a:gd name="T22" fmla="*/ 66 w 151"/>
                    <a:gd name="T23" fmla="*/ 150 h 214"/>
                    <a:gd name="T24" fmla="*/ 75 w 151"/>
                    <a:gd name="T25" fmla="*/ 151 h 214"/>
                    <a:gd name="T26" fmla="*/ 85 w 151"/>
                    <a:gd name="T27" fmla="*/ 150 h 214"/>
                    <a:gd name="T28" fmla="*/ 75 w 151"/>
                    <a:gd name="T29" fmla="*/ 168 h 214"/>
                    <a:gd name="T30" fmla="*/ 75 w 151"/>
                    <a:gd name="T31" fmla="*/ 31 h 214"/>
                    <a:gd name="T32" fmla="*/ 121 w 151"/>
                    <a:gd name="T33" fmla="*/ 76 h 214"/>
                    <a:gd name="T34" fmla="*/ 113 w 151"/>
                    <a:gd name="T35" fmla="*/ 100 h 214"/>
                    <a:gd name="T36" fmla="*/ 111 w 151"/>
                    <a:gd name="T37" fmla="*/ 103 h 214"/>
                    <a:gd name="T38" fmla="*/ 75 w 151"/>
                    <a:gd name="T39" fmla="*/ 121 h 214"/>
                    <a:gd name="T40" fmla="*/ 30 w 151"/>
                    <a:gd name="T41" fmla="*/ 76 h 214"/>
                    <a:gd name="T42" fmla="*/ 75 w 151"/>
                    <a:gd name="T43" fmla="*/ 31 h 2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51" h="214">
                      <a:moveTo>
                        <a:pt x="151" y="76"/>
                      </a:moveTo>
                      <a:cubicBezTo>
                        <a:pt x="151" y="34"/>
                        <a:pt x="117" y="0"/>
                        <a:pt x="75" y="0"/>
                      </a:cubicBezTo>
                      <a:cubicBezTo>
                        <a:pt x="34" y="0"/>
                        <a:pt x="0" y="34"/>
                        <a:pt x="0" y="76"/>
                      </a:cubicBezTo>
                      <a:cubicBezTo>
                        <a:pt x="0" y="87"/>
                        <a:pt x="3" y="98"/>
                        <a:pt x="8" y="108"/>
                      </a:cubicBezTo>
                      <a:cubicBezTo>
                        <a:pt x="8" y="109"/>
                        <a:pt x="8" y="109"/>
                        <a:pt x="9" y="110"/>
                      </a:cubicBezTo>
                      <a:cubicBezTo>
                        <a:pt x="61" y="206"/>
                        <a:pt x="61" y="206"/>
                        <a:pt x="61" y="206"/>
                      </a:cubicBezTo>
                      <a:cubicBezTo>
                        <a:pt x="64" y="212"/>
                        <a:pt x="71" y="214"/>
                        <a:pt x="78" y="213"/>
                      </a:cubicBezTo>
                      <a:cubicBezTo>
                        <a:pt x="83" y="212"/>
                        <a:pt x="87" y="210"/>
                        <a:pt x="90" y="206"/>
                      </a:cubicBezTo>
                      <a:cubicBezTo>
                        <a:pt x="140" y="114"/>
                        <a:pt x="140" y="114"/>
                        <a:pt x="140" y="114"/>
                      </a:cubicBezTo>
                      <a:cubicBezTo>
                        <a:pt x="147" y="103"/>
                        <a:pt x="151" y="90"/>
                        <a:pt x="151" y="76"/>
                      </a:cubicBezTo>
                      <a:close/>
                      <a:moveTo>
                        <a:pt x="75" y="168"/>
                      </a:moveTo>
                      <a:cubicBezTo>
                        <a:pt x="66" y="150"/>
                        <a:pt x="66" y="150"/>
                        <a:pt x="66" y="150"/>
                      </a:cubicBezTo>
                      <a:cubicBezTo>
                        <a:pt x="69" y="150"/>
                        <a:pt x="72" y="151"/>
                        <a:pt x="75" y="151"/>
                      </a:cubicBezTo>
                      <a:cubicBezTo>
                        <a:pt x="79" y="151"/>
                        <a:pt x="82" y="150"/>
                        <a:pt x="85" y="150"/>
                      </a:cubicBezTo>
                      <a:lnTo>
                        <a:pt x="75" y="168"/>
                      </a:lnTo>
                      <a:close/>
                      <a:moveTo>
                        <a:pt x="75" y="31"/>
                      </a:moveTo>
                      <a:cubicBezTo>
                        <a:pt x="100" y="31"/>
                        <a:pt x="121" y="51"/>
                        <a:pt x="121" y="76"/>
                      </a:cubicBezTo>
                      <a:cubicBezTo>
                        <a:pt x="121" y="85"/>
                        <a:pt x="118" y="93"/>
                        <a:pt x="113" y="100"/>
                      </a:cubicBezTo>
                      <a:cubicBezTo>
                        <a:pt x="112" y="101"/>
                        <a:pt x="111" y="102"/>
                        <a:pt x="111" y="103"/>
                      </a:cubicBezTo>
                      <a:cubicBezTo>
                        <a:pt x="102" y="114"/>
                        <a:pt x="90" y="121"/>
                        <a:pt x="75" y="121"/>
                      </a:cubicBezTo>
                      <a:cubicBezTo>
                        <a:pt x="51" y="121"/>
                        <a:pt x="30" y="100"/>
                        <a:pt x="30" y="76"/>
                      </a:cubicBezTo>
                      <a:cubicBezTo>
                        <a:pt x="30" y="51"/>
                        <a:pt x="51" y="31"/>
                        <a:pt x="75" y="3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" name="Oval 38"/>
                <p:cNvSpPr>
                  <a:spLocks noChangeArrowheads="1"/>
                </p:cNvSpPr>
                <p:nvPr/>
              </p:nvSpPr>
              <p:spPr bwMode="auto">
                <a:xfrm>
                  <a:off x="1192245" y="4972874"/>
                  <a:ext cx="124050" cy="12626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7" name="椭圆 78"/>
              <p:cNvSpPr/>
              <p:nvPr/>
            </p:nvSpPr>
            <p:spPr>
              <a:xfrm>
                <a:off x="625252" y="5956178"/>
                <a:ext cx="112576" cy="112576"/>
              </a:xfrm>
              <a:prstGeom prst="ellipse">
                <a:avLst/>
              </a:prstGeom>
              <a:solidFill>
                <a:srgbClr val="9C9C9C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1" name="文本框 83"/>
            <p:cNvSpPr txBox="1"/>
            <p:nvPr/>
          </p:nvSpPr>
          <p:spPr>
            <a:xfrm>
              <a:off x="-19050" y="2483711"/>
              <a:ext cx="178927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+mn-ea"/>
                </a:rPr>
                <a:t>CER Request</a:t>
              </a:r>
            </a:p>
            <a:p>
              <a:r>
                <a:rPr lang="en-US" altLang="zh-CN" sz="1100" dirty="0">
                  <a:latin typeface="+mn-ea"/>
                </a:rPr>
                <a:t>-Budgeted New Project</a:t>
              </a:r>
            </a:p>
            <a:p>
              <a:r>
                <a:rPr lang="en-US" altLang="zh-CN" sz="1100" dirty="0">
                  <a:latin typeface="+mn-ea"/>
                </a:rPr>
                <a:t>-Unbudgeted New Project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157D433B-156F-4A15-9889-B6E60B35561E}"/>
              </a:ext>
            </a:extLst>
          </p:cNvPr>
          <p:cNvGrpSpPr/>
          <p:nvPr/>
        </p:nvGrpSpPr>
        <p:grpSpPr>
          <a:xfrm>
            <a:off x="1826955" y="2402952"/>
            <a:ext cx="1760418" cy="2699887"/>
            <a:chOff x="1826955" y="2402952"/>
            <a:chExt cx="1760418" cy="2699887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57EF3745-0EE9-4F3C-BD2A-F1AB8698EE0C}"/>
                </a:ext>
              </a:extLst>
            </p:cNvPr>
            <p:cNvGrpSpPr/>
            <p:nvPr/>
          </p:nvGrpSpPr>
          <p:grpSpPr>
            <a:xfrm>
              <a:off x="2144736" y="3249338"/>
              <a:ext cx="1124856" cy="1853501"/>
              <a:chOff x="119112" y="4215253"/>
              <a:chExt cx="1124856" cy="1853501"/>
            </a:xfrm>
          </p:grpSpPr>
          <p:grpSp>
            <p:nvGrpSpPr>
              <p:cNvPr id="50" name="组合 68">
                <a:extLst>
                  <a:ext uri="{FF2B5EF4-FFF2-40B4-BE49-F238E27FC236}">
                    <a16:creationId xmlns:a16="http://schemas.microsoft.com/office/drawing/2014/main" id="{DC490E6F-96EE-4E24-8803-EA86770B9C4F}"/>
                  </a:ext>
                </a:extLst>
              </p:cNvPr>
              <p:cNvGrpSpPr/>
              <p:nvPr/>
            </p:nvGrpSpPr>
            <p:grpSpPr>
              <a:xfrm>
                <a:off x="119112" y="4215253"/>
                <a:ext cx="1124856" cy="1595164"/>
                <a:chOff x="1066801" y="4847431"/>
                <a:chExt cx="368300" cy="522288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52" name="Freeform 37">
                  <a:extLst>
                    <a:ext uri="{FF2B5EF4-FFF2-40B4-BE49-F238E27FC236}">
                      <a16:creationId xmlns:a16="http://schemas.microsoft.com/office/drawing/2014/main" id="{5F014037-D287-490E-B222-E8C1D1EB74B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66801" y="4847431"/>
                  <a:ext cx="368300" cy="522288"/>
                </a:xfrm>
                <a:custGeom>
                  <a:avLst/>
                  <a:gdLst>
                    <a:gd name="T0" fmla="*/ 151 w 151"/>
                    <a:gd name="T1" fmla="*/ 76 h 214"/>
                    <a:gd name="T2" fmla="*/ 75 w 151"/>
                    <a:gd name="T3" fmla="*/ 0 h 214"/>
                    <a:gd name="T4" fmla="*/ 0 w 151"/>
                    <a:gd name="T5" fmla="*/ 76 h 214"/>
                    <a:gd name="T6" fmla="*/ 8 w 151"/>
                    <a:gd name="T7" fmla="*/ 108 h 214"/>
                    <a:gd name="T8" fmla="*/ 9 w 151"/>
                    <a:gd name="T9" fmla="*/ 110 h 214"/>
                    <a:gd name="T10" fmla="*/ 61 w 151"/>
                    <a:gd name="T11" fmla="*/ 206 h 214"/>
                    <a:gd name="T12" fmla="*/ 78 w 151"/>
                    <a:gd name="T13" fmla="*/ 213 h 214"/>
                    <a:gd name="T14" fmla="*/ 90 w 151"/>
                    <a:gd name="T15" fmla="*/ 206 h 214"/>
                    <a:gd name="T16" fmla="*/ 140 w 151"/>
                    <a:gd name="T17" fmla="*/ 114 h 214"/>
                    <a:gd name="T18" fmla="*/ 151 w 151"/>
                    <a:gd name="T19" fmla="*/ 76 h 214"/>
                    <a:gd name="T20" fmla="*/ 75 w 151"/>
                    <a:gd name="T21" fmla="*/ 168 h 214"/>
                    <a:gd name="T22" fmla="*/ 66 w 151"/>
                    <a:gd name="T23" fmla="*/ 150 h 214"/>
                    <a:gd name="T24" fmla="*/ 75 w 151"/>
                    <a:gd name="T25" fmla="*/ 151 h 214"/>
                    <a:gd name="T26" fmla="*/ 85 w 151"/>
                    <a:gd name="T27" fmla="*/ 150 h 214"/>
                    <a:gd name="T28" fmla="*/ 75 w 151"/>
                    <a:gd name="T29" fmla="*/ 168 h 214"/>
                    <a:gd name="T30" fmla="*/ 75 w 151"/>
                    <a:gd name="T31" fmla="*/ 31 h 214"/>
                    <a:gd name="T32" fmla="*/ 121 w 151"/>
                    <a:gd name="T33" fmla="*/ 76 h 214"/>
                    <a:gd name="T34" fmla="*/ 113 w 151"/>
                    <a:gd name="T35" fmla="*/ 100 h 214"/>
                    <a:gd name="T36" fmla="*/ 111 w 151"/>
                    <a:gd name="T37" fmla="*/ 103 h 214"/>
                    <a:gd name="T38" fmla="*/ 75 w 151"/>
                    <a:gd name="T39" fmla="*/ 121 h 214"/>
                    <a:gd name="T40" fmla="*/ 30 w 151"/>
                    <a:gd name="T41" fmla="*/ 76 h 214"/>
                    <a:gd name="T42" fmla="*/ 75 w 151"/>
                    <a:gd name="T43" fmla="*/ 31 h 2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51" h="214">
                      <a:moveTo>
                        <a:pt x="151" y="76"/>
                      </a:moveTo>
                      <a:cubicBezTo>
                        <a:pt x="151" y="34"/>
                        <a:pt x="117" y="0"/>
                        <a:pt x="75" y="0"/>
                      </a:cubicBezTo>
                      <a:cubicBezTo>
                        <a:pt x="34" y="0"/>
                        <a:pt x="0" y="34"/>
                        <a:pt x="0" y="76"/>
                      </a:cubicBezTo>
                      <a:cubicBezTo>
                        <a:pt x="0" y="87"/>
                        <a:pt x="3" y="98"/>
                        <a:pt x="8" y="108"/>
                      </a:cubicBezTo>
                      <a:cubicBezTo>
                        <a:pt x="8" y="109"/>
                        <a:pt x="8" y="109"/>
                        <a:pt x="9" y="110"/>
                      </a:cubicBezTo>
                      <a:cubicBezTo>
                        <a:pt x="61" y="206"/>
                        <a:pt x="61" y="206"/>
                        <a:pt x="61" y="206"/>
                      </a:cubicBezTo>
                      <a:cubicBezTo>
                        <a:pt x="64" y="212"/>
                        <a:pt x="71" y="214"/>
                        <a:pt x="78" y="213"/>
                      </a:cubicBezTo>
                      <a:cubicBezTo>
                        <a:pt x="83" y="212"/>
                        <a:pt x="87" y="210"/>
                        <a:pt x="90" y="206"/>
                      </a:cubicBezTo>
                      <a:cubicBezTo>
                        <a:pt x="140" y="114"/>
                        <a:pt x="140" y="114"/>
                        <a:pt x="140" y="114"/>
                      </a:cubicBezTo>
                      <a:cubicBezTo>
                        <a:pt x="147" y="103"/>
                        <a:pt x="151" y="90"/>
                        <a:pt x="151" y="76"/>
                      </a:cubicBezTo>
                      <a:close/>
                      <a:moveTo>
                        <a:pt x="75" y="168"/>
                      </a:moveTo>
                      <a:cubicBezTo>
                        <a:pt x="66" y="150"/>
                        <a:pt x="66" y="150"/>
                        <a:pt x="66" y="150"/>
                      </a:cubicBezTo>
                      <a:cubicBezTo>
                        <a:pt x="69" y="150"/>
                        <a:pt x="72" y="151"/>
                        <a:pt x="75" y="151"/>
                      </a:cubicBezTo>
                      <a:cubicBezTo>
                        <a:pt x="79" y="151"/>
                        <a:pt x="82" y="150"/>
                        <a:pt x="85" y="150"/>
                      </a:cubicBezTo>
                      <a:lnTo>
                        <a:pt x="75" y="168"/>
                      </a:lnTo>
                      <a:close/>
                      <a:moveTo>
                        <a:pt x="75" y="31"/>
                      </a:moveTo>
                      <a:cubicBezTo>
                        <a:pt x="100" y="31"/>
                        <a:pt x="121" y="51"/>
                        <a:pt x="121" y="76"/>
                      </a:cubicBezTo>
                      <a:cubicBezTo>
                        <a:pt x="121" y="85"/>
                        <a:pt x="118" y="93"/>
                        <a:pt x="113" y="100"/>
                      </a:cubicBezTo>
                      <a:cubicBezTo>
                        <a:pt x="112" y="101"/>
                        <a:pt x="111" y="102"/>
                        <a:pt x="111" y="103"/>
                      </a:cubicBezTo>
                      <a:cubicBezTo>
                        <a:pt x="102" y="114"/>
                        <a:pt x="90" y="121"/>
                        <a:pt x="75" y="121"/>
                      </a:cubicBezTo>
                      <a:cubicBezTo>
                        <a:pt x="51" y="121"/>
                        <a:pt x="30" y="100"/>
                        <a:pt x="30" y="76"/>
                      </a:cubicBezTo>
                      <a:cubicBezTo>
                        <a:pt x="30" y="51"/>
                        <a:pt x="51" y="31"/>
                        <a:pt x="75" y="3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3" name="Oval 38">
                  <a:extLst>
                    <a:ext uri="{FF2B5EF4-FFF2-40B4-BE49-F238E27FC236}">
                      <a16:creationId xmlns:a16="http://schemas.microsoft.com/office/drawing/2014/main" id="{64FBADDC-49C9-4334-BC24-D3297C0A28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92245" y="4972874"/>
                  <a:ext cx="124050" cy="12626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51" name="椭圆 78">
                <a:extLst>
                  <a:ext uri="{FF2B5EF4-FFF2-40B4-BE49-F238E27FC236}">
                    <a16:creationId xmlns:a16="http://schemas.microsoft.com/office/drawing/2014/main" id="{CFE0E864-0793-4B2E-B738-34067BD0E72F}"/>
                  </a:ext>
                </a:extLst>
              </p:cNvPr>
              <p:cNvSpPr/>
              <p:nvPr/>
            </p:nvSpPr>
            <p:spPr>
              <a:xfrm>
                <a:off x="625252" y="5956178"/>
                <a:ext cx="112576" cy="112576"/>
              </a:xfrm>
              <a:prstGeom prst="ellipse">
                <a:avLst/>
              </a:prstGeom>
              <a:solidFill>
                <a:srgbClr val="9C9C9C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4" name="文本框 84">
              <a:extLst>
                <a:ext uri="{FF2B5EF4-FFF2-40B4-BE49-F238E27FC236}">
                  <a16:creationId xmlns:a16="http://schemas.microsoft.com/office/drawing/2014/main" id="{8E88D86D-EB22-44AB-86E4-0BBBB98A0F55}"/>
                </a:ext>
              </a:extLst>
            </p:cNvPr>
            <p:cNvSpPr txBox="1"/>
            <p:nvPr/>
          </p:nvSpPr>
          <p:spPr>
            <a:xfrm>
              <a:off x="1826955" y="2402952"/>
              <a:ext cx="1760418" cy="846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latin typeface="+mn-ea"/>
                </a:rPr>
                <a:t>VMware Request</a:t>
              </a:r>
              <a:endParaRPr lang="zh-CN" altLang="en-US" sz="1600" dirty="0">
                <a:latin typeface="+mn-ea"/>
              </a:endParaRPr>
            </a:p>
            <a:p>
              <a:r>
                <a:rPr lang="en-US" altLang="zh-CN" sz="1100" dirty="0">
                  <a:latin typeface="+mn-ea"/>
                </a:rPr>
                <a:t>-Non PROD</a:t>
              </a:r>
            </a:p>
            <a:p>
              <a:r>
                <a:rPr lang="en-US" altLang="zh-CN" sz="1100" dirty="0">
                  <a:latin typeface="+mn-ea"/>
                </a:rPr>
                <a:t>-PROD</a:t>
              </a:r>
            </a:p>
            <a:p>
              <a:r>
                <a:rPr lang="en-US" altLang="zh-CN" sz="1100" dirty="0">
                  <a:latin typeface="+mn-ea"/>
                </a:rPr>
                <a:t>-LINUXSUPP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988866C-A105-4283-B6A5-56F924EE1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351" y="433545"/>
            <a:ext cx="11139854" cy="930447"/>
          </a:xfrm>
          <a:prstGeom prst="ellipse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9E2320"/>
                </a:solidFill>
                <a:latin typeface="+mj-lt"/>
                <a:ea typeface="+mj-ea"/>
                <a:cs typeface="+mj-cs"/>
                <a:sym typeface="나눔고딕 ExtraBold" pitchFamily="-84" charset="-127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9E2320"/>
                </a:solidFill>
                <a:latin typeface="나눔고딕 ExtraBold" charset="0"/>
                <a:ea typeface="ヒラギノ角ゴ ProN W6" charset="0"/>
                <a:cs typeface="ヒラギノ角ゴ ProN W6" charset="0"/>
                <a:sym typeface="나눔고딕 ExtraBold" pitchFamily="-84" charset="-127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9E2320"/>
                </a:solidFill>
                <a:latin typeface="나눔고딕 ExtraBold" charset="0"/>
                <a:ea typeface="ヒラギノ角ゴ ProN W6" charset="0"/>
                <a:cs typeface="ヒラギノ角ゴ ProN W6" charset="0"/>
                <a:sym typeface="나눔고딕 ExtraBold" pitchFamily="-84" charset="-127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9E2320"/>
                </a:solidFill>
                <a:latin typeface="나눔고딕 ExtraBold" charset="0"/>
                <a:ea typeface="ヒラギノ角ゴ ProN W6" charset="0"/>
                <a:cs typeface="ヒラギノ角ゴ ProN W6" charset="0"/>
                <a:sym typeface="나눔고딕 ExtraBold" pitchFamily="-84" charset="-127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9E2320"/>
                </a:solidFill>
                <a:latin typeface="나눔고딕 ExtraBold" charset="0"/>
                <a:ea typeface="ヒラギノ角ゴ ProN W6" charset="0"/>
                <a:cs typeface="ヒラギノ角ゴ ProN W6" charset="0"/>
                <a:sym typeface="나눔고딕 ExtraBold" pitchFamily="-84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E2320"/>
                </a:solidFill>
                <a:latin typeface="나눔고딕 ExtraBold" charset="0"/>
                <a:ea typeface="ヒラギノ角ゴ ProN W6" charset="0"/>
                <a:cs typeface="ヒラギノ角ゴ ProN W6" charset="0"/>
                <a:sym typeface="나눔고딕 ExtraBold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E2320"/>
                </a:solidFill>
                <a:latin typeface="나눔고딕 ExtraBold" charset="0"/>
                <a:ea typeface="ヒラギノ角ゴ ProN W6" charset="0"/>
                <a:cs typeface="ヒラギノ角ゴ ProN W6" charset="0"/>
                <a:sym typeface="나눔고딕 ExtraBold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E2320"/>
                </a:solidFill>
                <a:latin typeface="나눔고딕 ExtraBold" charset="0"/>
                <a:ea typeface="ヒラギノ角ゴ ProN W6" charset="0"/>
                <a:cs typeface="ヒラギノ角ゴ ProN W6" charset="0"/>
                <a:sym typeface="나눔고딕 ExtraBold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E2320"/>
                </a:solidFill>
                <a:latin typeface="나눔고딕 ExtraBold" charset="0"/>
                <a:ea typeface="ヒラギノ角ゴ ProN W6" charset="0"/>
                <a:cs typeface="ヒラギノ角ゴ ProN W6" charset="0"/>
                <a:sym typeface="나눔고딕 ExtraBold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altLang="zh-CN" sz="3800">
                <a:solidFill>
                  <a:srgbClr val="FFFFFF"/>
                </a:solidFill>
              </a:rPr>
              <a:t>VMware Request</a:t>
            </a:r>
            <a:endParaRPr lang="en-US" sz="3800">
              <a:solidFill>
                <a:srgbClr val="FFFFFF"/>
              </a:solidFill>
            </a:endParaRPr>
          </a:p>
        </p:txBody>
      </p:sp>
      <p:cxnSp>
        <p:nvCxnSpPr>
          <p:cNvPr id="36" name="Straight Connector 3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6A9AC34-DC03-492C-BE2C-38E4B1BF1B9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741" y="2734552"/>
            <a:ext cx="5174934" cy="3997637"/>
          </a:xfrm>
          <a:prstGeom prst="rect">
            <a:avLst/>
          </a:prstGeom>
        </p:spPr>
      </p:pic>
      <p:cxnSp>
        <p:nvCxnSpPr>
          <p:cNvPr id="37" name="Straight Connector 32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463740BD-A80D-4F53-92EA-80CA6A38FC9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56325" y="2880546"/>
            <a:ext cx="5455917" cy="245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816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2"/>
          <p:cNvCxnSpPr>
            <a:cxnSpLocks/>
          </p:cNvCxnSpPr>
          <p:nvPr/>
        </p:nvCxnSpPr>
        <p:spPr>
          <a:xfrm flipV="1">
            <a:off x="0" y="5054622"/>
            <a:ext cx="12192000" cy="0"/>
          </a:xfrm>
          <a:prstGeom prst="line">
            <a:avLst/>
          </a:prstGeom>
          <a:ln w="190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8993D06-D02A-44F6-8337-3BC96A9B6A79}"/>
              </a:ext>
            </a:extLst>
          </p:cNvPr>
          <p:cNvGrpSpPr/>
          <p:nvPr/>
        </p:nvGrpSpPr>
        <p:grpSpPr>
          <a:xfrm>
            <a:off x="256870" y="3249338"/>
            <a:ext cx="1124856" cy="1853501"/>
            <a:chOff x="119112" y="4215253"/>
            <a:chExt cx="1124856" cy="1853501"/>
          </a:xfrm>
        </p:grpSpPr>
        <p:grpSp>
          <p:nvGrpSpPr>
            <p:cNvPr id="5" name="组合 68"/>
            <p:cNvGrpSpPr/>
            <p:nvPr/>
          </p:nvGrpSpPr>
          <p:grpSpPr>
            <a:xfrm>
              <a:off x="119112" y="4215253"/>
              <a:ext cx="1124856" cy="1595164"/>
              <a:chOff x="1066801" y="4847431"/>
              <a:chExt cx="368300" cy="522288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6" name="Freeform 37"/>
              <p:cNvSpPr>
                <a:spLocks noEditPoints="1"/>
              </p:cNvSpPr>
              <p:nvPr/>
            </p:nvSpPr>
            <p:spPr bwMode="auto">
              <a:xfrm>
                <a:off x="1066801" y="4847431"/>
                <a:ext cx="368300" cy="522288"/>
              </a:xfrm>
              <a:custGeom>
                <a:avLst/>
                <a:gdLst>
                  <a:gd name="T0" fmla="*/ 151 w 151"/>
                  <a:gd name="T1" fmla="*/ 76 h 214"/>
                  <a:gd name="T2" fmla="*/ 75 w 151"/>
                  <a:gd name="T3" fmla="*/ 0 h 214"/>
                  <a:gd name="T4" fmla="*/ 0 w 151"/>
                  <a:gd name="T5" fmla="*/ 76 h 214"/>
                  <a:gd name="T6" fmla="*/ 8 w 151"/>
                  <a:gd name="T7" fmla="*/ 108 h 214"/>
                  <a:gd name="T8" fmla="*/ 9 w 151"/>
                  <a:gd name="T9" fmla="*/ 110 h 214"/>
                  <a:gd name="T10" fmla="*/ 61 w 151"/>
                  <a:gd name="T11" fmla="*/ 206 h 214"/>
                  <a:gd name="T12" fmla="*/ 78 w 151"/>
                  <a:gd name="T13" fmla="*/ 213 h 214"/>
                  <a:gd name="T14" fmla="*/ 90 w 151"/>
                  <a:gd name="T15" fmla="*/ 206 h 214"/>
                  <a:gd name="T16" fmla="*/ 140 w 151"/>
                  <a:gd name="T17" fmla="*/ 114 h 214"/>
                  <a:gd name="T18" fmla="*/ 151 w 151"/>
                  <a:gd name="T19" fmla="*/ 76 h 214"/>
                  <a:gd name="T20" fmla="*/ 75 w 151"/>
                  <a:gd name="T21" fmla="*/ 168 h 214"/>
                  <a:gd name="T22" fmla="*/ 66 w 151"/>
                  <a:gd name="T23" fmla="*/ 150 h 214"/>
                  <a:gd name="T24" fmla="*/ 75 w 151"/>
                  <a:gd name="T25" fmla="*/ 151 h 214"/>
                  <a:gd name="T26" fmla="*/ 85 w 151"/>
                  <a:gd name="T27" fmla="*/ 150 h 214"/>
                  <a:gd name="T28" fmla="*/ 75 w 151"/>
                  <a:gd name="T29" fmla="*/ 168 h 214"/>
                  <a:gd name="T30" fmla="*/ 75 w 151"/>
                  <a:gd name="T31" fmla="*/ 31 h 214"/>
                  <a:gd name="T32" fmla="*/ 121 w 151"/>
                  <a:gd name="T33" fmla="*/ 76 h 214"/>
                  <a:gd name="T34" fmla="*/ 113 w 151"/>
                  <a:gd name="T35" fmla="*/ 100 h 214"/>
                  <a:gd name="T36" fmla="*/ 111 w 151"/>
                  <a:gd name="T37" fmla="*/ 103 h 214"/>
                  <a:gd name="T38" fmla="*/ 75 w 151"/>
                  <a:gd name="T39" fmla="*/ 121 h 214"/>
                  <a:gd name="T40" fmla="*/ 30 w 151"/>
                  <a:gd name="T41" fmla="*/ 76 h 214"/>
                  <a:gd name="T42" fmla="*/ 75 w 151"/>
                  <a:gd name="T43" fmla="*/ 31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51" h="214">
                    <a:moveTo>
                      <a:pt x="151" y="76"/>
                    </a:moveTo>
                    <a:cubicBezTo>
                      <a:pt x="151" y="34"/>
                      <a:pt x="117" y="0"/>
                      <a:pt x="75" y="0"/>
                    </a:cubicBezTo>
                    <a:cubicBezTo>
                      <a:pt x="34" y="0"/>
                      <a:pt x="0" y="34"/>
                      <a:pt x="0" y="76"/>
                    </a:cubicBezTo>
                    <a:cubicBezTo>
                      <a:pt x="0" y="87"/>
                      <a:pt x="3" y="98"/>
                      <a:pt x="8" y="108"/>
                    </a:cubicBezTo>
                    <a:cubicBezTo>
                      <a:pt x="8" y="109"/>
                      <a:pt x="8" y="109"/>
                      <a:pt x="9" y="110"/>
                    </a:cubicBezTo>
                    <a:cubicBezTo>
                      <a:pt x="61" y="206"/>
                      <a:pt x="61" y="206"/>
                      <a:pt x="61" y="206"/>
                    </a:cubicBezTo>
                    <a:cubicBezTo>
                      <a:pt x="64" y="212"/>
                      <a:pt x="71" y="214"/>
                      <a:pt x="78" y="213"/>
                    </a:cubicBezTo>
                    <a:cubicBezTo>
                      <a:pt x="83" y="212"/>
                      <a:pt x="87" y="210"/>
                      <a:pt x="90" y="206"/>
                    </a:cubicBezTo>
                    <a:cubicBezTo>
                      <a:pt x="140" y="114"/>
                      <a:pt x="140" y="114"/>
                      <a:pt x="140" y="114"/>
                    </a:cubicBezTo>
                    <a:cubicBezTo>
                      <a:pt x="147" y="103"/>
                      <a:pt x="151" y="90"/>
                      <a:pt x="151" y="76"/>
                    </a:cubicBezTo>
                    <a:close/>
                    <a:moveTo>
                      <a:pt x="75" y="168"/>
                    </a:moveTo>
                    <a:cubicBezTo>
                      <a:pt x="66" y="150"/>
                      <a:pt x="66" y="150"/>
                      <a:pt x="66" y="150"/>
                    </a:cubicBezTo>
                    <a:cubicBezTo>
                      <a:pt x="69" y="150"/>
                      <a:pt x="72" y="151"/>
                      <a:pt x="75" y="151"/>
                    </a:cubicBezTo>
                    <a:cubicBezTo>
                      <a:pt x="79" y="151"/>
                      <a:pt x="82" y="150"/>
                      <a:pt x="85" y="150"/>
                    </a:cubicBezTo>
                    <a:lnTo>
                      <a:pt x="75" y="168"/>
                    </a:lnTo>
                    <a:close/>
                    <a:moveTo>
                      <a:pt x="75" y="31"/>
                    </a:moveTo>
                    <a:cubicBezTo>
                      <a:pt x="100" y="31"/>
                      <a:pt x="121" y="51"/>
                      <a:pt x="121" y="76"/>
                    </a:cubicBezTo>
                    <a:cubicBezTo>
                      <a:pt x="121" y="85"/>
                      <a:pt x="118" y="93"/>
                      <a:pt x="113" y="100"/>
                    </a:cubicBezTo>
                    <a:cubicBezTo>
                      <a:pt x="112" y="101"/>
                      <a:pt x="111" y="102"/>
                      <a:pt x="111" y="103"/>
                    </a:cubicBezTo>
                    <a:cubicBezTo>
                      <a:pt x="102" y="114"/>
                      <a:pt x="90" y="121"/>
                      <a:pt x="75" y="121"/>
                    </a:cubicBezTo>
                    <a:cubicBezTo>
                      <a:pt x="51" y="121"/>
                      <a:pt x="30" y="100"/>
                      <a:pt x="30" y="76"/>
                    </a:cubicBezTo>
                    <a:cubicBezTo>
                      <a:pt x="30" y="51"/>
                      <a:pt x="51" y="31"/>
                      <a:pt x="75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" name="Oval 38"/>
              <p:cNvSpPr>
                <a:spLocks noChangeArrowheads="1"/>
              </p:cNvSpPr>
              <p:nvPr/>
            </p:nvSpPr>
            <p:spPr bwMode="auto">
              <a:xfrm>
                <a:off x="1192245" y="4972874"/>
                <a:ext cx="124050" cy="12626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7" name="椭圆 78"/>
            <p:cNvSpPr/>
            <p:nvPr/>
          </p:nvSpPr>
          <p:spPr>
            <a:xfrm>
              <a:off x="625252" y="5956178"/>
              <a:ext cx="112576" cy="112576"/>
            </a:xfrm>
            <a:prstGeom prst="ellipse">
              <a:avLst/>
            </a:prstGeom>
            <a:solidFill>
              <a:srgbClr val="9C9C9C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83"/>
          <p:cNvSpPr txBox="1"/>
          <p:nvPr/>
        </p:nvSpPr>
        <p:spPr>
          <a:xfrm>
            <a:off x="-19050" y="2483711"/>
            <a:ext cx="17892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+mn-ea"/>
              </a:rPr>
              <a:t>CER Request</a:t>
            </a:r>
          </a:p>
          <a:p>
            <a:r>
              <a:rPr lang="en-US" altLang="zh-CN" sz="1100" dirty="0">
                <a:latin typeface="+mn-ea"/>
              </a:rPr>
              <a:t>-Budgeted New Project</a:t>
            </a:r>
          </a:p>
          <a:p>
            <a:r>
              <a:rPr lang="en-US" altLang="zh-CN" sz="1100" dirty="0">
                <a:latin typeface="+mn-ea"/>
              </a:rPr>
              <a:t>-Unbudgeted New Project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7EF3745-0EE9-4F3C-BD2A-F1AB8698EE0C}"/>
              </a:ext>
            </a:extLst>
          </p:cNvPr>
          <p:cNvGrpSpPr/>
          <p:nvPr/>
        </p:nvGrpSpPr>
        <p:grpSpPr>
          <a:xfrm>
            <a:off x="2144736" y="3249338"/>
            <a:ext cx="1124856" cy="1853501"/>
            <a:chOff x="119112" y="4215253"/>
            <a:chExt cx="1124856" cy="1853501"/>
          </a:xfrm>
        </p:grpSpPr>
        <p:grpSp>
          <p:nvGrpSpPr>
            <p:cNvPr id="50" name="组合 68">
              <a:extLst>
                <a:ext uri="{FF2B5EF4-FFF2-40B4-BE49-F238E27FC236}">
                  <a16:creationId xmlns:a16="http://schemas.microsoft.com/office/drawing/2014/main" id="{DC490E6F-96EE-4E24-8803-EA86770B9C4F}"/>
                </a:ext>
              </a:extLst>
            </p:cNvPr>
            <p:cNvGrpSpPr/>
            <p:nvPr/>
          </p:nvGrpSpPr>
          <p:grpSpPr>
            <a:xfrm>
              <a:off x="119112" y="4215253"/>
              <a:ext cx="1124856" cy="1595164"/>
              <a:chOff x="1066801" y="4847431"/>
              <a:chExt cx="368300" cy="522288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52" name="Freeform 37">
                <a:extLst>
                  <a:ext uri="{FF2B5EF4-FFF2-40B4-BE49-F238E27FC236}">
                    <a16:creationId xmlns:a16="http://schemas.microsoft.com/office/drawing/2014/main" id="{5F014037-D287-490E-B222-E8C1D1EB74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66801" y="4847431"/>
                <a:ext cx="368300" cy="522288"/>
              </a:xfrm>
              <a:custGeom>
                <a:avLst/>
                <a:gdLst>
                  <a:gd name="T0" fmla="*/ 151 w 151"/>
                  <a:gd name="T1" fmla="*/ 76 h 214"/>
                  <a:gd name="T2" fmla="*/ 75 w 151"/>
                  <a:gd name="T3" fmla="*/ 0 h 214"/>
                  <a:gd name="T4" fmla="*/ 0 w 151"/>
                  <a:gd name="T5" fmla="*/ 76 h 214"/>
                  <a:gd name="T6" fmla="*/ 8 w 151"/>
                  <a:gd name="T7" fmla="*/ 108 h 214"/>
                  <a:gd name="T8" fmla="*/ 9 w 151"/>
                  <a:gd name="T9" fmla="*/ 110 h 214"/>
                  <a:gd name="T10" fmla="*/ 61 w 151"/>
                  <a:gd name="T11" fmla="*/ 206 h 214"/>
                  <a:gd name="T12" fmla="*/ 78 w 151"/>
                  <a:gd name="T13" fmla="*/ 213 h 214"/>
                  <a:gd name="T14" fmla="*/ 90 w 151"/>
                  <a:gd name="T15" fmla="*/ 206 h 214"/>
                  <a:gd name="T16" fmla="*/ 140 w 151"/>
                  <a:gd name="T17" fmla="*/ 114 h 214"/>
                  <a:gd name="T18" fmla="*/ 151 w 151"/>
                  <a:gd name="T19" fmla="*/ 76 h 214"/>
                  <a:gd name="T20" fmla="*/ 75 w 151"/>
                  <a:gd name="T21" fmla="*/ 168 h 214"/>
                  <a:gd name="T22" fmla="*/ 66 w 151"/>
                  <a:gd name="T23" fmla="*/ 150 h 214"/>
                  <a:gd name="T24" fmla="*/ 75 w 151"/>
                  <a:gd name="T25" fmla="*/ 151 h 214"/>
                  <a:gd name="T26" fmla="*/ 85 w 151"/>
                  <a:gd name="T27" fmla="*/ 150 h 214"/>
                  <a:gd name="T28" fmla="*/ 75 w 151"/>
                  <a:gd name="T29" fmla="*/ 168 h 214"/>
                  <a:gd name="T30" fmla="*/ 75 w 151"/>
                  <a:gd name="T31" fmla="*/ 31 h 214"/>
                  <a:gd name="T32" fmla="*/ 121 w 151"/>
                  <a:gd name="T33" fmla="*/ 76 h 214"/>
                  <a:gd name="T34" fmla="*/ 113 w 151"/>
                  <a:gd name="T35" fmla="*/ 100 h 214"/>
                  <a:gd name="T36" fmla="*/ 111 w 151"/>
                  <a:gd name="T37" fmla="*/ 103 h 214"/>
                  <a:gd name="T38" fmla="*/ 75 w 151"/>
                  <a:gd name="T39" fmla="*/ 121 h 214"/>
                  <a:gd name="T40" fmla="*/ 30 w 151"/>
                  <a:gd name="T41" fmla="*/ 76 h 214"/>
                  <a:gd name="T42" fmla="*/ 75 w 151"/>
                  <a:gd name="T43" fmla="*/ 31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51" h="214">
                    <a:moveTo>
                      <a:pt x="151" y="76"/>
                    </a:moveTo>
                    <a:cubicBezTo>
                      <a:pt x="151" y="34"/>
                      <a:pt x="117" y="0"/>
                      <a:pt x="75" y="0"/>
                    </a:cubicBezTo>
                    <a:cubicBezTo>
                      <a:pt x="34" y="0"/>
                      <a:pt x="0" y="34"/>
                      <a:pt x="0" y="76"/>
                    </a:cubicBezTo>
                    <a:cubicBezTo>
                      <a:pt x="0" y="87"/>
                      <a:pt x="3" y="98"/>
                      <a:pt x="8" y="108"/>
                    </a:cubicBezTo>
                    <a:cubicBezTo>
                      <a:pt x="8" y="109"/>
                      <a:pt x="8" y="109"/>
                      <a:pt x="9" y="110"/>
                    </a:cubicBezTo>
                    <a:cubicBezTo>
                      <a:pt x="61" y="206"/>
                      <a:pt x="61" y="206"/>
                      <a:pt x="61" y="206"/>
                    </a:cubicBezTo>
                    <a:cubicBezTo>
                      <a:pt x="64" y="212"/>
                      <a:pt x="71" y="214"/>
                      <a:pt x="78" y="213"/>
                    </a:cubicBezTo>
                    <a:cubicBezTo>
                      <a:pt x="83" y="212"/>
                      <a:pt x="87" y="210"/>
                      <a:pt x="90" y="206"/>
                    </a:cubicBezTo>
                    <a:cubicBezTo>
                      <a:pt x="140" y="114"/>
                      <a:pt x="140" y="114"/>
                      <a:pt x="140" y="114"/>
                    </a:cubicBezTo>
                    <a:cubicBezTo>
                      <a:pt x="147" y="103"/>
                      <a:pt x="151" y="90"/>
                      <a:pt x="151" y="76"/>
                    </a:cubicBezTo>
                    <a:close/>
                    <a:moveTo>
                      <a:pt x="75" y="168"/>
                    </a:moveTo>
                    <a:cubicBezTo>
                      <a:pt x="66" y="150"/>
                      <a:pt x="66" y="150"/>
                      <a:pt x="66" y="150"/>
                    </a:cubicBezTo>
                    <a:cubicBezTo>
                      <a:pt x="69" y="150"/>
                      <a:pt x="72" y="151"/>
                      <a:pt x="75" y="151"/>
                    </a:cubicBezTo>
                    <a:cubicBezTo>
                      <a:pt x="79" y="151"/>
                      <a:pt x="82" y="150"/>
                      <a:pt x="85" y="150"/>
                    </a:cubicBezTo>
                    <a:lnTo>
                      <a:pt x="75" y="168"/>
                    </a:lnTo>
                    <a:close/>
                    <a:moveTo>
                      <a:pt x="75" y="31"/>
                    </a:moveTo>
                    <a:cubicBezTo>
                      <a:pt x="100" y="31"/>
                      <a:pt x="121" y="51"/>
                      <a:pt x="121" y="76"/>
                    </a:cubicBezTo>
                    <a:cubicBezTo>
                      <a:pt x="121" y="85"/>
                      <a:pt x="118" y="93"/>
                      <a:pt x="113" y="100"/>
                    </a:cubicBezTo>
                    <a:cubicBezTo>
                      <a:pt x="112" y="101"/>
                      <a:pt x="111" y="102"/>
                      <a:pt x="111" y="103"/>
                    </a:cubicBezTo>
                    <a:cubicBezTo>
                      <a:pt x="102" y="114"/>
                      <a:pt x="90" y="121"/>
                      <a:pt x="75" y="121"/>
                    </a:cubicBezTo>
                    <a:cubicBezTo>
                      <a:pt x="51" y="121"/>
                      <a:pt x="30" y="100"/>
                      <a:pt x="30" y="76"/>
                    </a:cubicBezTo>
                    <a:cubicBezTo>
                      <a:pt x="30" y="51"/>
                      <a:pt x="51" y="31"/>
                      <a:pt x="75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Oval 38">
                <a:extLst>
                  <a:ext uri="{FF2B5EF4-FFF2-40B4-BE49-F238E27FC236}">
                    <a16:creationId xmlns:a16="http://schemas.microsoft.com/office/drawing/2014/main" id="{64FBADDC-49C9-4334-BC24-D3297C0A28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2245" y="4972874"/>
                <a:ext cx="124050" cy="12626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1" name="椭圆 78">
              <a:extLst>
                <a:ext uri="{FF2B5EF4-FFF2-40B4-BE49-F238E27FC236}">
                  <a16:creationId xmlns:a16="http://schemas.microsoft.com/office/drawing/2014/main" id="{CFE0E864-0793-4B2E-B738-34067BD0E72F}"/>
                </a:ext>
              </a:extLst>
            </p:cNvPr>
            <p:cNvSpPr/>
            <p:nvPr/>
          </p:nvSpPr>
          <p:spPr>
            <a:xfrm>
              <a:off x="625252" y="5956178"/>
              <a:ext cx="112576" cy="112576"/>
            </a:xfrm>
            <a:prstGeom prst="ellipse">
              <a:avLst/>
            </a:prstGeom>
            <a:solidFill>
              <a:srgbClr val="9C9C9C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54" name="文本框 84">
            <a:extLst>
              <a:ext uri="{FF2B5EF4-FFF2-40B4-BE49-F238E27FC236}">
                <a16:creationId xmlns:a16="http://schemas.microsoft.com/office/drawing/2014/main" id="{8E88D86D-EB22-44AB-86E4-0BBBB98A0F55}"/>
              </a:ext>
            </a:extLst>
          </p:cNvPr>
          <p:cNvSpPr txBox="1"/>
          <p:nvPr/>
        </p:nvSpPr>
        <p:spPr>
          <a:xfrm>
            <a:off x="1826955" y="2402952"/>
            <a:ext cx="1760418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+mn-ea"/>
              </a:rPr>
              <a:t>VMware Request</a:t>
            </a:r>
            <a:endParaRPr lang="zh-CN" altLang="en-US" sz="1600" dirty="0">
              <a:latin typeface="+mn-ea"/>
            </a:endParaRPr>
          </a:p>
          <a:p>
            <a:r>
              <a:rPr lang="en-US" altLang="zh-CN" sz="1100" dirty="0">
                <a:latin typeface="+mn-ea"/>
              </a:rPr>
              <a:t>-Non PROD</a:t>
            </a:r>
          </a:p>
          <a:p>
            <a:r>
              <a:rPr lang="en-US" altLang="zh-CN" sz="1100" dirty="0">
                <a:latin typeface="+mn-ea"/>
              </a:rPr>
              <a:t>-PROD</a:t>
            </a:r>
          </a:p>
          <a:p>
            <a:r>
              <a:rPr lang="en-US" altLang="zh-CN" sz="1100" dirty="0">
                <a:latin typeface="+mn-ea"/>
              </a:rPr>
              <a:t>-LINUXSUPP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3B3CBB4-BBDB-4F28-AFC8-558058F95AD7}"/>
              </a:ext>
            </a:extLst>
          </p:cNvPr>
          <p:cNvGrpSpPr/>
          <p:nvPr/>
        </p:nvGrpSpPr>
        <p:grpSpPr>
          <a:xfrm>
            <a:off x="4032602" y="3249338"/>
            <a:ext cx="1124856" cy="1853501"/>
            <a:chOff x="119112" y="4215253"/>
            <a:chExt cx="1124856" cy="1853501"/>
          </a:xfrm>
        </p:grpSpPr>
        <p:grpSp>
          <p:nvGrpSpPr>
            <p:cNvPr id="56" name="组合 68">
              <a:extLst>
                <a:ext uri="{FF2B5EF4-FFF2-40B4-BE49-F238E27FC236}">
                  <a16:creationId xmlns:a16="http://schemas.microsoft.com/office/drawing/2014/main" id="{3D8DA961-5D3D-452A-9B10-5CD5D3F11378}"/>
                </a:ext>
              </a:extLst>
            </p:cNvPr>
            <p:cNvGrpSpPr/>
            <p:nvPr/>
          </p:nvGrpSpPr>
          <p:grpSpPr>
            <a:xfrm>
              <a:off x="119112" y="4215253"/>
              <a:ext cx="1124856" cy="1595164"/>
              <a:chOff x="1066801" y="4847431"/>
              <a:chExt cx="368300" cy="522288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58" name="Freeform 37">
                <a:extLst>
                  <a:ext uri="{FF2B5EF4-FFF2-40B4-BE49-F238E27FC236}">
                    <a16:creationId xmlns:a16="http://schemas.microsoft.com/office/drawing/2014/main" id="{2BF63C4C-CBEF-4873-864B-CEEE77FB570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66801" y="4847431"/>
                <a:ext cx="368300" cy="522288"/>
              </a:xfrm>
              <a:custGeom>
                <a:avLst/>
                <a:gdLst>
                  <a:gd name="T0" fmla="*/ 151 w 151"/>
                  <a:gd name="T1" fmla="*/ 76 h 214"/>
                  <a:gd name="T2" fmla="*/ 75 w 151"/>
                  <a:gd name="T3" fmla="*/ 0 h 214"/>
                  <a:gd name="T4" fmla="*/ 0 w 151"/>
                  <a:gd name="T5" fmla="*/ 76 h 214"/>
                  <a:gd name="T6" fmla="*/ 8 w 151"/>
                  <a:gd name="T7" fmla="*/ 108 h 214"/>
                  <a:gd name="T8" fmla="*/ 9 w 151"/>
                  <a:gd name="T9" fmla="*/ 110 h 214"/>
                  <a:gd name="T10" fmla="*/ 61 w 151"/>
                  <a:gd name="T11" fmla="*/ 206 h 214"/>
                  <a:gd name="T12" fmla="*/ 78 w 151"/>
                  <a:gd name="T13" fmla="*/ 213 h 214"/>
                  <a:gd name="T14" fmla="*/ 90 w 151"/>
                  <a:gd name="T15" fmla="*/ 206 h 214"/>
                  <a:gd name="T16" fmla="*/ 140 w 151"/>
                  <a:gd name="T17" fmla="*/ 114 h 214"/>
                  <a:gd name="T18" fmla="*/ 151 w 151"/>
                  <a:gd name="T19" fmla="*/ 76 h 214"/>
                  <a:gd name="T20" fmla="*/ 75 w 151"/>
                  <a:gd name="T21" fmla="*/ 168 h 214"/>
                  <a:gd name="T22" fmla="*/ 66 w 151"/>
                  <a:gd name="T23" fmla="*/ 150 h 214"/>
                  <a:gd name="T24" fmla="*/ 75 w 151"/>
                  <a:gd name="T25" fmla="*/ 151 h 214"/>
                  <a:gd name="T26" fmla="*/ 85 w 151"/>
                  <a:gd name="T27" fmla="*/ 150 h 214"/>
                  <a:gd name="T28" fmla="*/ 75 w 151"/>
                  <a:gd name="T29" fmla="*/ 168 h 214"/>
                  <a:gd name="T30" fmla="*/ 75 w 151"/>
                  <a:gd name="T31" fmla="*/ 31 h 214"/>
                  <a:gd name="T32" fmla="*/ 121 w 151"/>
                  <a:gd name="T33" fmla="*/ 76 h 214"/>
                  <a:gd name="T34" fmla="*/ 113 w 151"/>
                  <a:gd name="T35" fmla="*/ 100 h 214"/>
                  <a:gd name="T36" fmla="*/ 111 w 151"/>
                  <a:gd name="T37" fmla="*/ 103 h 214"/>
                  <a:gd name="T38" fmla="*/ 75 w 151"/>
                  <a:gd name="T39" fmla="*/ 121 h 214"/>
                  <a:gd name="T40" fmla="*/ 30 w 151"/>
                  <a:gd name="T41" fmla="*/ 76 h 214"/>
                  <a:gd name="T42" fmla="*/ 75 w 151"/>
                  <a:gd name="T43" fmla="*/ 31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51" h="214">
                    <a:moveTo>
                      <a:pt x="151" y="76"/>
                    </a:moveTo>
                    <a:cubicBezTo>
                      <a:pt x="151" y="34"/>
                      <a:pt x="117" y="0"/>
                      <a:pt x="75" y="0"/>
                    </a:cubicBezTo>
                    <a:cubicBezTo>
                      <a:pt x="34" y="0"/>
                      <a:pt x="0" y="34"/>
                      <a:pt x="0" y="76"/>
                    </a:cubicBezTo>
                    <a:cubicBezTo>
                      <a:pt x="0" y="87"/>
                      <a:pt x="3" y="98"/>
                      <a:pt x="8" y="108"/>
                    </a:cubicBezTo>
                    <a:cubicBezTo>
                      <a:pt x="8" y="109"/>
                      <a:pt x="8" y="109"/>
                      <a:pt x="9" y="110"/>
                    </a:cubicBezTo>
                    <a:cubicBezTo>
                      <a:pt x="61" y="206"/>
                      <a:pt x="61" y="206"/>
                      <a:pt x="61" y="206"/>
                    </a:cubicBezTo>
                    <a:cubicBezTo>
                      <a:pt x="64" y="212"/>
                      <a:pt x="71" y="214"/>
                      <a:pt x="78" y="213"/>
                    </a:cubicBezTo>
                    <a:cubicBezTo>
                      <a:pt x="83" y="212"/>
                      <a:pt x="87" y="210"/>
                      <a:pt x="90" y="206"/>
                    </a:cubicBezTo>
                    <a:cubicBezTo>
                      <a:pt x="140" y="114"/>
                      <a:pt x="140" y="114"/>
                      <a:pt x="140" y="114"/>
                    </a:cubicBezTo>
                    <a:cubicBezTo>
                      <a:pt x="147" y="103"/>
                      <a:pt x="151" y="90"/>
                      <a:pt x="151" y="76"/>
                    </a:cubicBezTo>
                    <a:close/>
                    <a:moveTo>
                      <a:pt x="75" y="168"/>
                    </a:moveTo>
                    <a:cubicBezTo>
                      <a:pt x="66" y="150"/>
                      <a:pt x="66" y="150"/>
                      <a:pt x="66" y="150"/>
                    </a:cubicBezTo>
                    <a:cubicBezTo>
                      <a:pt x="69" y="150"/>
                      <a:pt x="72" y="151"/>
                      <a:pt x="75" y="151"/>
                    </a:cubicBezTo>
                    <a:cubicBezTo>
                      <a:pt x="79" y="151"/>
                      <a:pt x="82" y="150"/>
                      <a:pt x="85" y="150"/>
                    </a:cubicBezTo>
                    <a:lnTo>
                      <a:pt x="75" y="168"/>
                    </a:lnTo>
                    <a:close/>
                    <a:moveTo>
                      <a:pt x="75" y="31"/>
                    </a:moveTo>
                    <a:cubicBezTo>
                      <a:pt x="100" y="31"/>
                      <a:pt x="121" y="51"/>
                      <a:pt x="121" y="76"/>
                    </a:cubicBezTo>
                    <a:cubicBezTo>
                      <a:pt x="121" y="85"/>
                      <a:pt x="118" y="93"/>
                      <a:pt x="113" y="100"/>
                    </a:cubicBezTo>
                    <a:cubicBezTo>
                      <a:pt x="112" y="101"/>
                      <a:pt x="111" y="102"/>
                      <a:pt x="111" y="103"/>
                    </a:cubicBezTo>
                    <a:cubicBezTo>
                      <a:pt x="102" y="114"/>
                      <a:pt x="90" y="121"/>
                      <a:pt x="75" y="121"/>
                    </a:cubicBezTo>
                    <a:cubicBezTo>
                      <a:pt x="51" y="121"/>
                      <a:pt x="30" y="100"/>
                      <a:pt x="30" y="76"/>
                    </a:cubicBezTo>
                    <a:cubicBezTo>
                      <a:pt x="30" y="51"/>
                      <a:pt x="51" y="31"/>
                      <a:pt x="75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Oval 38">
                <a:extLst>
                  <a:ext uri="{FF2B5EF4-FFF2-40B4-BE49-F238E27FC236}">
                    <a16:creationId xmlns:a16="http://schemas.microsoft.com/office/drawing/2014/main" id="{16BEE9C4-542E-46D7-A2AE-8CFD539F8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2245" y="4972874"/>
                <a:ext cx="124050" cy="12626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7" name="椭圆 78">
              <a:extLst>
                <a:ext uri="{FF2B5EF4-FFF2-40B4-BE49-F238E27FC236}">
                  <a16:creationId xmlns:a16="http://schemas.microsoft.com/office/drawing/2014/main" id="{6CE676E2-78EA-429E-B53F-247C8C49B45E}"/>
                </a:ext>
              </a:extLst>
            </p:cNvPr>
            <p:cNvSpPr/>
            <p:nvPr/>
          </p:nvSpPr>
          <p:spPr>
            <a:xfrm>
              <a:off x="625252" y="5956178"/>
              <a:ext cx="112576" cy="112576"/>
            </a:xfrm>
            <a:prstGeom prst="ellipse">
              <a:avLst/>
            </a:prstGeom>
            <a:solidFill>
              <a:srgbClr val="9C9C9C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60" name="文本框 84">
            <a:extLst>
              <a:ext uri="{FF2B5EF4-FFF2-40B4-BE49-F238E27FC236}">
                <a16:creationId xmlns:a16="http://schemas.microsoft.com/office/drawing/2014/main" id="{98A17B7B-590F-4A2A-9444-6A9E6FA9B48A}"/>
              </a:ext>
            </a:extLst>
          </p:cNvPr>
          <p:cNvSpPr txBox="1"/>
          <p:nvPr/>
        </p:nvSpPr>
        <p:spPr>
          <a:xfrm>
            <a:off x="3768520" y="1895121"/>
            <a:ext cx="2052165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+mn-ea"/>
              </a:rPr>
              <a:t>Oracle DB setup</a:t>
            </a:r>
          </a:p>
          <a:p>
            <a:r>
              <a:rPr lang="en-US" altLang="zh-CN" sz="1100" dirty="0">
                <a:latin typeface="+mn-ea"/>
              </a:rPr>
              <a:t>-Oracle Setup Questionnaire</a:t>
            </a:r>
          </a:p>
          <a:p>
            <a:r>
              <a:rPr lang="en-US" altLang="zh-CN" sz="1100" dirty="0">
                <a:latin typeface="+mn-ea"/>
              </a:rPr>
              <a:t>-DB Hostname, Env &amp; SID</a:t>
            </a:r>
          </a:p>
          <a:p>
            <a:r>
              <a:rPr lang="en-US" altLang="zh-CN" sz="1100" dirty="0">
                <a:latin typeface="+mn-ea"/>
              </a:rPr>
              <a:t>-</a:t>
            </a:r>
            <a:r>
              <a:rPr lang="en-US" altLang="zh-CN" sz="1100" dirty="0" err="1">
                <a:latin typeface="+mn-ea"/>
              </a:rPr>
              <a:t>eWallet</a:t>
            </a:r>
            <a:r>
              <a:rPr lang="en-US" altLang="zh-CN" sz="1100" dirty="0">
                <a:latin typeface="+mn-ea"/>
              </a:rPr>
              <a:t> and AMP placeholder</a:t>
            </a:r>
          </a:p>
          <a:p>
            <a:r>
              <a:rPr lang="en-US" altLang="zh-CN" sz="1100" dirty="0">
                <a:latin typeface="+mn-ea"/>
              </a:rPr>
              <a:t>-Cutover Framework</a:t>
            </a:r>
          </a:p>
          <a:p>
            <a:r>
              <a:rPr lang="en-US" altLang="zh-CN" sz="1100" dirty="0">
                <a:latin typeface="+mn-ea"/>
              </a:rPr>
              <a:t>-OEM</a:t>
            </a:r>
          </a:p>
          <a:p>
            <a:r>
              <a:rPr lang="en-US" altLang="zh-CN" sz="1100" dirty="0">
                <a:latin typeface="+mn-ea"/>
              </a:rPr>
              <a:t>-ORASUPP</a:t>
            </a:r>
          </a:p>
        </p:txBody>
      </p:sp>
      <p:sp>
        <p:nvSpPr>
          <p:cNvPr id="66" name="文本框 84">
            <a:extLst>
              <a:ext uri="{FF2B5EF4-FFF2-40B4-BE49-F238E27FC236}">
                <a16:creationId xmlns:a16="http://schemas.microsoft.com/office/drawing/2014/main" id="{9F72E4DA-9F20-433D-8D29-B3A504B1F366}"/>
              </a:ext>
            </a:extLst>
          </p:cNvPr>
          <p:cNvSpPr txBox="1"/>
          <p:nvPr/>
        </p:nvSpPr>
        <p:spPr>
          <a:xfrm>
            <a:off x="5879901" y="2680416"/>
            <a:ext cx="198644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+mn-ea"/>
              </a:rPr>
              <a:t>Architecture review</a:t>
            </a:r>
            <a:endParaRPr lang="zh-CN" altLang="en-US" sz="1400" dirty="0">
              <a:latin typeface="+mn-ea"/>
            </a:endParaRPr>
          </a:p>
          <a:p>
            <a:r>
              <a:rPr lang="en-US" altLang="zh-CN" sz="1100" dirty="0">
                <a:latin typeface="+mn-ea"/>
              </a:rPr>
              <a:t>-</a:t>
            </a:r>
            <a:r>
              <a:rPr lang="en-US" altLang="zh-CN" sz="1100" dirty="0" err="1">
                <a:latin typeface="+mn-ea"/>
              </a:rPr>
              <a:t>InfraApp</a:t>
            </a:r>
            <a:endParaRPr lang="en-US" altLang="zh-CN" sz="1100" dirty="0">
              <a:latin typeface="+mn-ea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86DEE2C-A031-4C19-B6D3-92AA9D8841E3}"/>
              </a:ext>
            </a:extLst>
          </p:cNvPr>
          <p:cNvGrpSpPr/>
          <p:nvPr/>
        </p:nvGrpSpPr>
        <p:grpSpPr>
          <a:xfrm>
            <a:off x="6254406" y="3261128"/>
            <a:ext cx="1124856" cy="1853501"/>
            <a:chOff x="119112" y="4215253"/>
            <a:chExt cx="1124856" cy="1853501"/>
          </a:xfrm>
        </p:grpSpPr>
        <p:grpSp>
          <p:nvGrpSpPr>
            <p:cNvPr id="68" name="组合 68">
              <a:extLst>
                <a:ext uri="{FF2B5EF4-FFF2-40B4-BE49-F238E27FC236}">
                  <a16:creationId xmlns:a16="http://schemas.microsoft.com/office/drawing/2014/main" id="{F4E4AD0A-D421-441C-B21D-13AC6A62C597}"/>
                </a:ext>
              </a:extLst>
            </p:cNvPr>
            <p:cNvGrpSpPr/>
            <p:nvPr/>
          </p:nvGrpSpPr>
          <p:grpSpPr>
            <a:xfrm>
              <a:off x="119112" y="4215253"/>
              <a:ext cx="1124856" cy="1595164"/>
              <a:chOff x="1066801" y="4847431"/>
              <a:chExt cx="368300" cy="522288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70" name="Freeform 37">
                <a:extLst>
                  <a:ext uri="{FF2B5EF4-FFF2-40B4-BE49-F238E27FC236}">
                    <a16:creationId xmlns:a16="http://schemas.microsoft.com/office/drawing/2014/main" id="{2CDE6887-173E-4E0E-BF48-873C896B964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66801" y="4847431"/>
                <a:ext cx="368300" cy="522288"/>
              </a:xfrm>
              <a:custGeom>
                <a:avLst/>
                <a:gdLst>
                  <a:gd name="T0" fmla="*/ 151 w 151"/>
                  <a:gd name="T1" fmla="*/ 76 h 214"/>
                  <a:gd name="T2" fmla="*/ 75 w 151"/>
                  <a:gd name="T3" fmla="*/ 0 h 214"/>
                  <a:gd name="T4" fmla="*/ 0 w 151"/>
                  <a:gd name="T5" fmla="*/ 76 h 214"/>
                  <a:gd name="T6" fmla="*/ 8 w 151"/>
                  <a:gd name="T7" fmla="*/ 108 h 214"/>
                  <a:gd name="T8" fmla="*/ 9 w 151"/>
                  <a:gd name="T9" fmla="*/ 110 h 214"/>
                  <a:gd name="T10" fmla="*/ 61 w 151"/>
                  <a:gd name="T11" fmla="*/ 206 h 214"/>
                  <a:gd name="T12" fmla="*/ 78 w 151"/>
                  <a:gd name="T13" fmla="*/ 213 h 214"/>
                  <a:gd name="T14" fmla="*/ 90 w 151"/>
                  <a:gd name="T15" fmla="*/ 206 h 214"/>
                  <a:gd name="T16" fmla="*/ 140 w 151"/>
                  <a:gd name="T17" fmla="*/ 114 h 214"/>
                  <a:gd name="T18" fmla="*/ 151 w 151"/>
                  <a:gd name="T19" fmla="*/ 76 h 214"/>
                  <a:gd name="T20" fmla="*/ 75 w 151"/>
                  <a:gd name="T21" fmla="*/ 168 h 214"/>
                  <a:gd name="T22" fmla="*/ 66 w 151"/>
                  <a:gd name="T23" fmla="*/ 150 h 214"/>
                  <a:gd name="T24" fmla="*/ 75 w 151"/>
                  <a:gd name="T25" fmla="*/ 151 h 214"/>
                  <a:gd name="T26" fmla="*/ 85 w 151"/>
                  <a:gd name="T27" fmla="*/ 150 h 214"/>
                  <a:gd name="T28" fmla="*/ 75 w 151"/>
                  <a:gd name="T29" fmla="*/ 168 h 214"/>
                  <a:gd name="T30" fmla="*/ 75 w 151"/>
                  <a:gd name="T31" fmla="*/ 31 h 214"/>
                  <a:gd name="T32" fmla="*/ 121 w 151"/>
                  <a:gd name="T33" fmla="*/ 76 h 214"/>
                  <a:gd name="T34" fmla="*/ 113 w 151"/>
                  <a:gd name="T35" fmla="*/ 100 h 214"/>
                  <a:gd name="T36" fmla="*/ 111 w 151"/>
                  <a:gd name="T37" fmla="*/ 103 h 214"/>
                  <a:gd name="T38" fmla="*/ 75 w 151"/>
                  <a:gd name="T39" fmla="*/ 121 h 214"/>
                  <a:gd name="T40" fmla="*/ 30 w 151"/>
                  <a:gd name="T41" fmla="*/ 76 h 214"/>
                  <a:gd name="T42" fmla="*/ 75 w 151"/>
                  <a:gd name="T43" fmla="*/ 31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51" h="214">
                    <a:moveTo>
                      <a:pt x="151" y="76"/>
                    </a:moveTo>
                    <a:cubicBezTo>
                      <a:pt x="151" y="34"/>
                      <a:pt x="117" y="0"/>
                      <a:pt x="75" y="0"/>
                    </a:cubicBezTo>
                    <a:cubicBezTo>
                      <a:pt x="34" y="0"/>
                      <a:pt x="0" y="34"/>
                      <a:pt x="0" y="76"/>
                    </a:cubicBezTo>
                    <a:cubicBezTo>
                      <a:pt x="0" y="87"/>
                      <a:pt x="3" y="98"/>
                      <a:pt x="8" y="108"/>
                    </a:cubicBezTo>
                    <a:cubicBezTo>
                      <a:pt x="8" y="109"/>
                      <a:pt x="8" y="109"/>
                      <a:pt x="9" y="110"/>
                    </a:cubicBezTo>
                    <a:cubicBezTo>
                      <a:pt x="61" y="206"/>
                      <a:pt x="61" y="206"/>
                      <a:pt x="61" y="206"/>
                    </a:cubicBezTo>
                    <a:cubicBezTo>
                      <a:pt x="64" y="212"/>
                      <a:pt x="71" y="214"/>
                      <a:pt x="78" y="213"/>
                    </a:cubicBezTo>
                    <a:cubicBezTo>
                      <a:pt x="83" y="212"/>
                      <a:pt x="87" y="210"/>
                      <a:pt x="90" y="206"/>
                    </a:cubicBezTo>
                    <a:cubicBezTo>
                      <a:pt x="140" y="114"/>
                      <a:pt x="140" y="114"/>
                      <a:pt x="140" y="114"/>
                    </a:cubicBezTo>
                    <a:cubicBezTo>
                      <a:pt x="147" y="103"/>
                      <a:pt x="151" y="90"/>
                      <a:pt x="151" y="76"/>
                    </a:cubicBezTo>
                    <a:close/>
                    <a:moveTo>
                      <a:pt x="75" y="168"/>
                    </a:moveTo>
                    <a:cubicBezTo>
                      <a:pt x="66" y="150"/>
                      <a:pt x="66" y="150"/>
                      <a:pt x="66" y="150"/>
                    </a:cubicBezTo>
                    <a:cubicBezTo>
                      <a:pt x="69" y="150"/>
                      <a:pt x="72" y="151"/>
                      <a:pt x="75" y="151"/>
                    </a:cubicBezTo>
                    <a:cubicBezTo>
                      <a:pt x="79" y="151"/>
                      <a:pt x="82" y="150"/>
                      <a:pt x="85" y="150"/>
                    </a:cubicBezTo>
                    <a:lnTo>
                      <a:pt x="75" y="168"/>
                    </a:lnTo>
                    <a:close/>
                    <a:moveTo>
                      <a:pt x="75" y="31"/>
                    </a:moveTo>
                    <a:cubicBezTo>
                      <a:pt x="100" y="31"/>
                      <a:pt x="121" y="51"/>
                      <a:pt x="121" y="76"/>
                    </a:cubicBezTo>
                    <a:cubicBezTo>
                      <a:pt x="121" y="85"/>
                      <a:pt x="118" y="93"/>
                      <a:pt x="113" y="100"/>
                    </a:cubicBezTo>
                    <a:cubicBezTo>
                      <a:pt x="112" y="101"/>
                      <a:pt x="111" y="102"/>
                      <a:pt x="111" y="103"/>
                    </a:cubicBezTo>
                    <a:cubicBezTo>
                      <a:pt x="102" y="114"/>
                      <a:pt x="90" y="121"/>
                      <a:pt x="75" y="121"/>
                    </a:cubicBezTo>
                    <a:cubicBezTo>
                      <a:pt x="51" y="121"/>
                      <a:pt x="30" y="100"/>
                      <a:pt x="30" y="76"/>
                    </a:cubicBezTo>
                    <a:cubicBezTo>
                      <a:pt x="30" y="51"/>
                      <a:pt x="51" y="31"/>
                      <a:pt x="75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Oval 38">
                <a:extLst>
                  <a:ext uri="{FF2B5EF4-FFF2-40B4-BE49-F238E27FC236}">
                    <a16:creationId xmlns:a16="http://schemas.microsoft.com/office/drawing/2014/main" id="{0E435E4B-2B0D-4BEF-B929-6AA4E24038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2245" y="4972874"/>
                <a:ext cx="124050" cy="12626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9" name="椭圆 78">
              <a:extLst>
                <a:ext uri="{FF2B5EF4-FFF2-40B4-BE49-F238E27FC236}">
                  <a16:creationId xmlns:a16="http://schemas.microsoft.com/office/drawing/2014/main" id="{23A671DF-E0F8-46DA-AF3D-D78671E5B7AC}"/>
                </a:ext>
              </a:extLst>
            </p:cNvPr>
            <p:cNvSpPr/>
            <p:nvPr/>
          </p:nvSpPr>
          <p:spPr>
            <a:xfrm>
              <a:off x="625252" y="5956178"/>
              <a:ext cx="112576" cy="112576"/>
            </a:xfrm>
            <a:prstGeom prst="ellipse">
              <a:avLst/>
            </a:prstGeom>
            <a:solidFill>
              <a:srgbClr val="9C9C9C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60251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DBFEA64F-01A4-46D9-BBDE-0F78902C2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00148" y="989696"/>
            <a:ext cx="7791703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3988866C-A105-4283-B6A5-56F924EE1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133" y="170278"/>
            <a:ext cx="1261110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9E2320"/>
                </a:solidFill>
                <a:latin typeface="+mj-lt"/>
                <a:ea typeface="+mj-ea"/>
                <a:cs typeface="+mj-cs"/>
                <a:sym typeface="나눔고딕 ExtraBold" pitchFamily="-84" charset="-127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9E2320"/>
                </a:solidFill>
                <a:latin typeface="나눔고딕 ExtraBold" charset="0"/>
                <a:ea typeface="ヒラギノ角ゴ ProN W6" charset="0"/>
                <a:cs typeface="ヒラギノ角ゴ ProN W6" charset="0"/>
                <a:sym typeface="나눔고딕 ExtraBold" pitchFamily="-84" charset="-127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9E2320"/>
                </a:solidFill>
                <a:latin typeface="나눔고딕 ExtraBold" charset="0"/>
                <a:ea typeface="ヒラギノ角ゴ ProN W6" charset="0"/>
                <a:cs typeface="ヒラギノ角ゴ ProN W6" charset="0"/>
                <a:sym typeface="나눔고딕 ExtraBold" pitchFamily="-84" charset="-127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9E2320"/>
                </a:solidFill>
                <a:latin typeface="나눔고딕 ExtraBold" charset="0"/>
                <a:ea typeface="ヒラギノ角ゴ ProN W6" charset="0"/>
                <a:cs typeface="ヒラギノ角ゴ ProN W6" charset="0"/>
                <a:sym typeface="나눔고딕 ExtraBold" pitchFamily="-84" charset="-127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9E2320"/>
                </a:solidFill>
                <a:latin typeface="나눔고딕 ExtraBold" charset="0"/>
                <a:ea typeface="ヒラギノ角ゴ ProN W6" charset="0"/>
                <a:cs typeface="ヒラギノ角ゴ ProN W6" charset="0"/>
                <a:sym typeface="나눔고딕 ExtraBold" pitchFamily="-84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E2320"/>
                </a:solidFill>
                <a:latin typeface="나눔고딕 ExtraBold" charset="0"/>
                <a:ea typeface="ヒラギノ角ゴ ProN W6" charset="0"/>
                <a:cs typeface="ヒラギノ角ゴ ProN W6" charset="0"/>
                <a:sym typeface="나눔고딕 ExtraBold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E2320"/>
                </a:solidFill>
                <a:latin typeface="나눔고딕 ExtraBold" charset="0"/>
                <a:ea typeface="ヒラギノ角ゴ ProN W6" charset="0"/>
                <a:cs typeface="ヒラギノ角ゴ ProN W6" charset="0"/>
                <a:sym typeface="나눔고딕 ExtraBold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E2320"/>
                </a:solidFill>
                <a:latin typeface="나눔고딕 ExtraBold" charset="0"/>
                <a:ea typeface="ヒラギノ角ゴ ProN W6" charset="0"/>
                <a:cs typeface="ヒラギノ角ゴ ProN W6" charset="0"/>
                <a:sym typeface="나눔고딕 ExtraBold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E2320"/>
                </a:solidFill>
                <a:latin typeface="나눔고딕 ExtraBold" charset="0"/>
                <a:ea typeface="ヒラギノ角ゴ ProN W6" charset="0"/>
                <a:cs typeface="ヒラギノ角ゴ ProN W6" charset="0"/>
                <a:sym typeface="나눔고딕 ExtraBold" charset="0"/>
              </a:defRPr>
            </a:lvl9pPr>
          </a:lstStyle>
          <a:p>
            <a:pPr algn="l"/>
            <a:r>
              <a:rPr lang="en-US" sz="3600" dirty="0"/>
              <a:t>Project Architecture review</a:t>
            </a:r>
          </a:p>
        </p:txBody>
      </p:sp>
    </p:spTree>
    <p:extLst>
      <p:ext uri="{BB962C8B-B14F-4D97-AF65-F5344CB8AC3E}">
        <p14:creationId xmlns:p14="http://schemas.microsoft.com/office/powerpoint/2010/main" val="1684492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2"/>
          <p:cNvCxnSpPr>
            <a:cxnSpLocks/>
          </p:cNvCxnSpPr>
          <p:nvPr/>
        </p:nvCxnSpPr>
        <p:spPr>
          <a:xfrm flipV="1">
            <a:off x="0" y="5054622"/>
            <a:ext cx="12192000" cy="0"/>
          </a:xfrm>
          <a:prstGeom prst="line">
            <a:avLst/>
          </a:prstGeom>
          <a:ln w="190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8993D06-D02A-44F6-8337-3BC96A9B6A79}"/>
              </a:ext>
            </a:extLst>
          </p:cNvPr>
          <p:cNvGrpSpPr/>
          <p:nvPr/>
        </p:nvGrpSpPr>
        <p:grpSpPr>
          <a:xfrm>
            <a:off x="256870" y="3249338"/>
            <a:ext cx="1124856" cy="1853501"/>
            <a:chOff x="119112" y="4215253"/>
            <a:chExt cx="1124856" cy="1853501"/>
          </a:xfrm>
        </p:grpSpPr>
        <p:grpSp>
          <p:nvGrpSpPr>
            <p:cNvPr id="5" name="组合 68"/>
            <p:cNvGrpSpPr/>
            <p:nvPr/>
          </p:nvGrpSpPr>
          <p:grpSpPr>
            <a:xfrm>
              <a:off x="119112" y="4215253"/>
              <a:ext cx="1124856" cy="1595164"/>
              <a:chOff x="1066801" y="4847431"/>
              <a:chExt cx="368300" cy="522288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6" name="Freeform 37"/>
              <p:cNvSpPr>
                <a:spLocks noEditPoints="1"/>
              </p:cNvSpPr>
              <p:nvPr/>
            </p:nvSpPr>
            <p:spPr bwMode="auto">
              <a:xfrm>
                <a:off x="1066801" y="4847431"/>
                <a:ext cx="368300" cy="522288"/>
              </a:xfrm>
              <a:custGeom>
                <a:avLst/>
                <a:gdLst>
                  <a:gd name="T0" fmla="*/ 151 w 151"/>
                  <a:gd name="T1" fmla="*/ 76 h 214"/>
                  <a:gd name="T2" fmla="*/ 75 w 151"/>
                  <a:gd name="T3" fmla="*/ 0 h 214"/>
                  <a:gd name="T4" fmla="*/ 0 w 151"/>
                  <a:gd name="T5" fmla="*/ 76 h 214"/>
                  <a:gd name="T6" fmla="*/ 8 w 151"/>
                  <a:gd name="T7" fmla="*/ 108 h 214"/>
                  <a:gd name="T8" fmla="*/ 9 w 151"/>
                  <a:gd name="T9" fmla="*/ 110 h 214"/>
                  <a:gd name="T10" fmla="*/ 61 w 151"/>
                  <a:gd name="T11" fmla="*/ 206 h 214"/>
                  <a:gd name="T12" fmla="*/ 78 w 151"/>
                  <a:gd name="T13" fmla="*/ 213 h 214"/>
                  <a:gd name="T14" fmla="*/ 90 w 151"/>
                  <a:gd name="T15" fmla="*/ 206 h 214"/>
                  <a:gd name="T16" fmla="*/ 140 w 151"/>
                  <a:gd name="T17" fmla="*/ 114 h 214"/>
                  <a:gd name="T18" fmla="*/ 151 w 151"/>
                  <a:gd name="T19" fmla="*/ 76 h 214"/>
                  <a:gd name="T20" fmla="*/ 75 w 151"/>
                  <a:gd name="T21" fmla="*/ 168 h 214"/>
                  <a:gd name="T22" fmla="*/ 66 w 151"/>
                  <a:gd name="T23" fmla="*/ 150 h 214"/>
                  <a:gd name="T24" fmla="*/ 75 w 151"/>
                  <a:gd name="T25" fmla="*/ 151 h 214"/>
                  <a:gd name="T26" fmla="*/ 85 w 151"/>
                  <a:gd name="T27" fmla="*/ 150 h 214"/>
                  <a:gd name="T28" fmla="*/ 75 w 151"/>
                  <a:gd name="T29" fmla="*/ 168 h 214"/>
                  <a:gd name="T30" fmla="*/ 75 w 151"/>
                  <a:gd name="T31" fmla="*/ 31 h 214"/>
                  <a:gd name="T32" fmla="*/ 121 w 151"/>
                  <a:gd name="T33" fmla="*/ 76 h 214"/>
                  <a:gd name="T34" fmla="*/ 113 w 151"/>
                  <a:gd name="T35" fmla="*/ 100 h 214"/>
                  <a:gd name="T36" fmla="*/ 111 w 151"/>
                  <a:gd name="T37" fmla="*/ 103 h 214"/>
                  <a:gd name="T38" fmla="*/ 75 w 151"/>
                  <a:gd name="T39" fmla="*/ 121 h 214"/>
                  <a:gd name="T40" fmla="*/ 30 w 151"/>
                  <a:gd name="T41" fmla="*/ 76 h 214"/>
                  <a:gd name="T42" fmla="*/ 75 w 151"/>
                  <a:gd name="T43" fmla="*/ 31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51" h="214">
                    <a:moveTo>
                      <a:pt x="151" y="76"/>
                    </a:moveTo>
                    <a:cubicBezTo>
                      <a:pt x="151" y="34"/>
                      <a:pt x="117" y="0"/>
                      <a:pt x="75" y="0"/>
                    </a:cubicBezTo>
                    <a:cubicBezTo>
                      <a:pt x="34" y="0"/>
                      <a:pt x="0" y="34"/>
                      <a:pt x="0" y="76"/>
                    </a:cubicBezTo>
                    <a:cubicBezTo>
                      <a:pt x="0" y="87"/>
                      <a:pt x="3" y="98"/>
                      <a:pt x="8" y="108"/>
                    </a:cubicBezTo>
                    <a:cubicBezTo>
                      <a:pt x="8" y="109"/>
                      <a:pt x="8" y="109"/>
                      <a:pt x="9" y="110"/>
                    </a:cubicBezTo>
                    <a:cubicBezTo>
                      <a:pt x="61" y="206"/>
                      <a:pt x="61" y="206"/>
                      <a:pt x="61" y="206"/>
                    </a:cubicBezTo>
                    <a:cubicBezTo>
                      <a:pt x="64" y="212"/>
                      <a:pt x="71" y="214"/>
                      <a:pt x="78" y="213"/>
                    </a:cubicBezTo>
                    <a:cubicBezTo>
                      <a:pt x="83" y="212"/>
                      <a:pt x="87" y="210"/>
                      <a:pt x="90" y="206"/>
                    </a:cubicBezTo>
                    <a:cubicBezTo>
                      <a:pt x="140" y="114"/>
                      <a:pt x="140" y="114"/>
                      <a:pt x="140" y="114"/>
                    </a:cubicBezTo>
                    <a:cubicBezTo>
                      <a:pt x="147" y="103"/>
                      <a:pt x="151" y="90"/>
                      <a:pt x="151" y="76"/>
                    </a:cubicBezTo>
                    <a:close/>
                    <a:moveTo>
                      <a:pt x="75" y="168"/>
                    </a:moveTo>
                    <a:cubicBezTo>
                      <a:pt x="66" y="150"/>
                      <a:pt x="66" y="150"/>
                      <a:pt x="66" y="150"/>
                    </a:cubicBezTo>
                    <a:cubicBezTo>
                      <a:pt x="69" y="150"/>
                      <a:pt x="72" y="151"/>
                      <a:pt x="75" y="151"/>
                    </a:cubicBezTo>
                    <a:cubicBezTo>
                      <a:pt x="79" y="151"/>
                      <a:pt x="82" y="150"/>
                      <a:pt x="85" y="150"/>
                    </a:cubicBezTo>
                    <a:lnTo>
                      <a:pt x="75" y="168"/>
                    </a:lnTo>
                    <a:close/>
                    <a:moveTo>
                      <a:pt x="75" y="31"/>
                    </a:moveTo>
                    <a:cubicBezTo>
                      <a:pt x="100" y="31"/>
                      <a:pt x="121" y="51"/>
                      <a:pt x="121" y="76"/>
                    </a:cubicBezTo>
                    <a:cubicBezTo>
                      <a:pt x="121" y="85"/>
                      <a:pt x="118" y="93"/>
                      <a:pt x="113" y="100"/>
                    </a:cubicBezTo>
                    <a:cubicBezTo>
                      <a:pt x="112" y="101"/>
                      <a:pt x="111" y="102"/>
                      <a:pt x="111" y="103"/>
                    </a:cubicBezTo>
                    <a:cubicBezTo>
                      <a:pt x="102" y="114"/>
                      <a:pt x="90" y="121"/>
                      <a:pt x="75" y="121"/>
                    </a:cubicBezTo>
                    <a:cubicBezTo>
                      <a:pt x="51" y="121"/>
                      <a:pt x="30" y="100"/>
                      <a:pt x="30" y="76"/>
                    </a:cubicBezTo>
                    <a:cubicBezTo>
                      <a:pt x="30" y="51"/>
                      <a:pt x="51" y="31"/>
                      <a:pt x="75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" name="Oval 38"/>
              <p:cNvSpPr>
                <a:spLocks noChangeArrowheads="1"/>
              </p:cNvSpPr>
              <p:nvPr/>
            </p:nvSpPr>
            <p:spPr bwMode="auto">
              <a:xfrm>
                <a:off x="1192245" y="4972874"/>
                <a:ext cx="124050" cy="12626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7" name="椭圆 78"/>
            <p:cNvSpPr/>
            <p:nvPr/>
          </p:nvSpPr>
          <p:spPr>
            <a:xfrm>
              <a:off x="625252" y="5956178"/>
              <a:ext cx="112576" cy="112576"/>
            </a:xfrm>
            <a:prstGeom prst="ellipse">
              <a:avLst/>
            </a:prstGeom>
            <a:solidFill>
              <a:srgbClr val="9C9C9C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83"/>
          <p:cNvSpPr txBox="1"/>
          <p:nvPr/>
        </p:nvSpPr>
        <p:spPr>
          <a:xfrm>
            <a:off x="-19050" y="2483711"/>
            <a:ext cx="17892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+mn-ea"/>
              </a:rPr>
              <a:t>CER Request</a:t>
            </a:r>
          </a:p>
          <a:p>
            <a:r>
              <a:rPr lang="en-US" altLang="zh-CN" sz="1100" dirty="0">
                <a:latin typeface="+mn-ea"/>
              </a:rPr>
              <a:t>-Budgeted New Project</a:t>
            </a:r>
          </a:p>
          <a:p>
            <a:r>
              <a:rPr lang="en-US" altLang="zh-CN" sz="1100" dirty="0">
                <a:latin typeface="+mn-ea"/>
              </a:rPr>
              <a:t>-Unbudgeted New Project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7EF3745-0EE9-4F3C-BD2A-F1AB8698EE0C}"/>
              </a:ext>
            </a:extLst>
          </p:cNvPr>
          <p:cNvGrpSpPr/>
          <p:nvPr/>
        </p:nvGrpSpPr>
        <p:grpSpPr>
          <a:xfrm>
            <a:off x="2144736" y="3249338"/>
            <a:ext cx="1124856" cy="1853501"/>
            <a:chOff x="119112" y="4215253"/>
            <a:chExt cx="1124856" cy="1853501"/>
          </a:xfrm>
        </p:grpSpPr>
        <p:grpSp>
          <p:nvGrpSpPr>
            <p:cNvPr id="50" name="组合 68">
              <a:extLst>
                <a:ext uri="{FF2B5EF4-FFF2-40B4-BE49-F238E27FC236}">
                  <a16:creationId xmlns:a16="http://schemas.microsoft.com/office/drawing/2014/main" id="{DC490E6F-96EE-4E24-8803-EA86770B9C4F}"/>
                </a:ext>
              </a:extLst>
            </p:cNvPr>
            <p:cNvGrpSpPr/>
            <p:nvPr/>
          </p:nvGrpSpPr>
          <p:grpSpPr>
            <a:xfrm>
              <a:off x="119112" y="4215253"/>
              <a:ext cx="1124856" cy="1595164"/>
              <a:chOff x="1066801" y="4847431"/>
              <a:chExt cx="368300" cy="522288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52" name="Freeform 37">
                <a:extLst>
                  <a:ext uri="{FF2B5EF4-FFF2-40B4-BE49-F238E27FC236}">
                    <a16:creationId xmlns:a16="http://schemas.microsoft.com/office/drawing/2014/main" id="{5F014037-D287-490E-B222-E8C1D1EB74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66801" y="4847431"/>
                <a:ext cx="368300" cy="522288"/>
              </a:xfrm>
              <a:custGeom>
                <a:avLst/>
                <a:gdLst>
                  <a:gd name="T0" fmla="*/ 151 w 151"/>
                  <a:gd name="T1" fmla="*/ 76 h 214"/>
                  <a:gd name="T2" fmla="*/ 75 w 151"/>
                  <a:gd name="T3" fmla="*/ 0 h 214"/>
                  <a:gd name="T4" fmla="*/ 0 w 151"/>
                  <a:gd name="T5" fmla="*/ 76 h 214"/>
                  <a:gd name="T6" fmla="*/ 8 w 151"/>
                  <a:gd name="T7" fmla="*/ 108 h 214"/>
                  <a:gd name="T8" fmla="*/ 9 w 151"/>
                  <a:gd name="T9" fmla="*/ 110 h 214"/>
                  <a:gd name="T10" fmla="*/ 61 w 151"/>
                  <a:gd name="T11" fmla="*/ 206 h 214"/>
                  <a:gd name="T12" fmla="*/ 78 w 151"/>
                  <a:gd name="T13" fmla="*/ 213 h 214"/>
                  <a:gd name="T14" fmla="*/ 90 w 151"/>
                  <a:gd name="T15" fmla="*/ 206 h 214"/>
                  <a:gd name="T16" fmla="*/ 140 w 151"/>
                  <a:gd name="T17" fmla="*/ 114 h 214"/>
                  <a:gd name="T18" fmla="*/ 151 w 151"/>
                  <a:gd name="T19" fmla="*/ 76 h 214"/>
                  <a:gd name="T20" fmla="*/ 75 w 151"/>
                  <a:gd name="T21" fmla="*/ 168 h 214"/>
                  <a:gd name="T22" fmla="*/ 66 w 151"/>
                  <a:gd name="T23" fmla="*/ 150 h 214"/>
                  <a:gd name="T24" fmla="*/ 75 w 151"/>
                  <a:gd name="T25" fmla="*/ 151 h 214"/>
                  <a:gd name="T26" fmla="*/ 85 w 151"/>
                  <a:gd name="T27" fmla="*/ 150 h 214"/>
                  <a:gd name="T28" fmla="*/ 75 w 151"/>
                  <a:gd name="T29" fmla="*/ 168 h 214"/>
                  <a:gd name="T30" fmla="*/ 75 w 151"/>
                  <a:gd name="T31" fmla="*/ 31 h 214"/>
                  <a:gd name="T32" fmla="*/ 121 w 151"/>
                  <a:gd name="T33" fmla="*/ 76 h 214"/>
                  <a:gd name="T34" fmla="*/ 113 w 151"/>
                  <a:gd name="T35" fmla="*/ 100 h 214"/>
                  <a:gd name="T36" fmla="*/ 111 w 151"/>
                  <a:gd name="T37" fmla="*/ 103 h 214"/>
                  <a:gd name="T38" fmla="*/ 75 w 151"/>
                  <a:gd name="T39" fmla="*/ 121 h 214"/>
                  <a:gd name="T40" fmla="*/ 30 w 151"/>
                  <a:gd name="T41" fmla="*/ 76 h 214"/>
                  <a:gd name="T42" fmla="*/ 75 w 151"/>
                  <a:gd name="T43" fmla="*/ 31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51" h="214">
                    <a:moveTo>
                      <a:pt x="151" y="76"/>
                    </a:moveTo>
                    <a:cubicBezTo>
                      <a:pt x="151" y="34"/>
                      <a:pt x="117" y="0"/>
                      <a:pt x="75" y="0"/>
                    </a:cubicBezTo>
                    <a:cubicBezTo>
                      <a:pt x="34" y="0"/>
                      <a:pt x="0" y="34"/>
                      <a:pt x="0" y="76"/>
                    </a:cubicBezTo>
                    <a:cubicBezTo>
                      <a:pt x="0" y="87"/>
                      <a:pt x="3" y="98"/>
                      <a:pt x="8" y="108"/>
                    </a:cubicBezTo>
                    <a:cubicBezTo>
                      <a:pt x="8" y="109"/>
                      <a:pt x="8" y="109"/>
                      <a:pt x="9" y="110"/>
                    </a:cubicBezTo>
                    <a:cubicBezTo>
                      <a:pt x="61" y="206"/>
                      <a:pt x="61" y="206"/>
                      <a:pt x="61" y="206"/>
                    </a:cubicBezTo>
                    <a:cubicBezTo>
                      <a:pt x="64" y="212"/>
                      <a:pt x="71" y="214"/>
                      <a:pt x="78" y="213"/>
                    </a:cubicBezTo>
                    <a:cubicBezTo>
                      <a:pt x="83" y="212"/>
                      <a:pt x="87" y="210"/>
                      <a:pt x="90" y="206"/>
                    </a:cubicBezTo>
                    <a:cubicBezTo>
                      <a:pt x="140" y="114"/>
                      <a:pt x="140" y="114"/>
                      <a:pt x="140" y="114"/>
                    </a:cubicBezTo>
                    <a:cubicBezTo>
                      <a:pt x="147" y="103"/>
                      <a:pt x="151" y="90"/>
                      <a:pt x="151" y="76"/>
                    </a:cubicBezTo>
                    <a:close/>
                    <a:moveTo>
                      <a:pt x="75" y="168"/>
                    </a:moveTo>
                    <a:cubicBezTo>
                      <a:pt x="66" y="150"/>
                      <a:pt x="66" y="150"/>
                      <a:pt x="66" y="150"/>
                    </a:cubicBezTo>
                    <a:cubicBezTo>
                      <a:pt x="69" y="150"/>
                      <a:pt x="72" y="151"/>
                      <a:pt x="75" y="151"/>
                    </a:cubicBezTo>
                    <a:cubicBezTo>
                      <a:pt x="79" y="151"/>
                      <a:pt x="82" y="150"/>
                      <a:pt x="85" y="150"/>
                    </a:cubicBezTo>
                    <a:lnTo>
                      <a:pt x="75" y="168"/>
                    </a:lnTo>
                    <a:close/>
                    <a:moveTo>
                      <a:pt x="75" y="31"/>
                    </a:moveTo>
                    <a:cubicBezTo>
                      <a:pt x="100" y="31"/>
                      <a:pt x="121" y="51"/>
                      <a:pt x="121" y="76"/>
                    </a:cubicBezTo>
                    <a:cubicBezTo>
                      <a:pt x="121" y="85"/>
                      <a:pt x="118" y="93"/>
                      <a:pt x="113" y="100"/>
                    </a:cubicBezTo>
                    <a:cubicBezTo>
                      <a:pt x="112" y="101"/>
                      <a:pt x="111" y="102"/>
                      <a:pt x="111" y="103"/>
                    </a:cubicBezTo>
                    <a:cubicBezTo>
                      <a:pt x="102" y="114"/>
                      <a:pt x="90" y="121"/>
                      <a:pt x="75" y="121"/>
                    </a:cubicBezTo>
                    <a:cubicBezTo>
                      <a:pt x="51" y="121"/>
                      <a:pt x="30" y="100"/>
                      <a:pt x="30" y="76"/>
                    </a:cubicBezTo>
                    <a:cubicBezTo>
                      <a:pt x="30" y="51"/>
                      <a:pt x="51" y="31"/>
                      <a:pt x="75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Oval 38">
                <a:extLst>
                  <a:ext uri="{FF2B5EF4-FFF2-40B4-BE49-F238E27FC236}">
                    <a16:creationId xmlns:a16="http://schemas.microsoft.com/office/drawing/2014/main" id="{64FBADDC-49C9-4334-BC24-D3297C0A28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2245" y="4972874"/>
                <a:ext cx="124050" cy="12626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1" name="椭圆 78">
              <a:extLst>
                <a:ext uri="{FF2B5EF4-FFF2-40B4-BE49-F238E27FC236}">
                  <a16:creationId xmlns:a16="http://schemas.microsoft.com/office/drawing/2014/main" id="{CFE0E864-0793-4B2E-B738-34067BD0E72F}"/>
                </a:ext>
              </a:extLst>
            </p:cNvPr>
            <p:cNvSpPr/>
            <p:nvPr/>
          </p:nvSpPr>
          <p:spPr>
            <a:xfrm>
              <a:off x="625252" y="5956178"/>
              <a:ext cx="112576" cy="112576"/>
            </a:xfrm>
            <a:prstGeom prst="ellipse">
              <a:avLst/>
            </a:prstGeom>
            <a:solidFill>
              <a:srgbClr val="9C9C9C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54" name="文本框 84">
            <a:extLst>
              <a:ext uri="{FF2B5EF4-FFF2-40B4-BE49-F238E27FC236}">
                <a16:creationId xmlns:a16="http://schemas.microsoft.com/office/drawing/2014/main" id="{8E88D86D-EB22-44AB-86E4-0BBBB98A0F55}"/>
              </a:ext>
            </a:extLst>
          </p:cNvPr>
          <p:cNvSpPr txBox="1"/>
          <p:nvPr/>
        </p:nvSpPr>
        <p:spPr>
          <a:xfrm>
            <a:off x="1826955" y="2402952"/>
            <a:ext cx="1760418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+mn-ea"/>
              </a:rPr>
              <a:t>VMware Request</a:t>
            </a:r>
            <a:endParaRPr lang="zh-CN" altLang="en-US" sz="1600" dirty="0">
              <a:latin typeface="+mn-ea"/>
            </a:endParaRPr>
          </a:p>
          <a:p>
            <a:r>
              <a:rPr lang="en-US" altLang="zh-CN" sz="1100" dirty="0">
                <a:latin typeface="+mn-ea"/>
              </a:rPr>
              <a:t>-Non PROD</a:t>
            </a:r>
          </a:p>
          <a:p>
            <a:r>
              <a:rPr lang="en-US" altLang="zh-CN" sz="1100" dirty="0">
                <a:latin typeface="+mn-ea"/>
              </a:rPr>
              <a:t>-PROD</a:t>
            </a:r>
          </a:p>
          <a:p>
            <a:r>
              <a:rPr lang="en-US" altLang="zh-CN" sz="1100" dirty="0">
                <a:latin typeface="+mn-ea"/>
              </a:rPr>
              <a:t>-LINUXSUPP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3B3CBB4-BBDB-4F28-AFC8-558058F95AD7}"/>
              </a:ext>
            </a:extLst>
          </p:cNvPr>
          <p:cNvGrpSpPr/>
          <p:nvPr/>
        </p:nvGrpSpPr>
        <p:grpSpPr>
          <a:xfrm>
            <a:off x="4032602" y="3249338"/>
            <a:ext cx="1124856" cy="1853501"/>
            <a:chOff x="119112" y="4215253"/>
            <a:chExt cx="1124856" cy="1853501"/>
          </a:xfrm>
        </p:grpSpPr>
        <p:grpSp>
          <p:nvGrpSpPr>
            <p:cNvPr id="56" name="组合 68">
              <a:extLst>
                <a:ext uri="{FF2B5EF4-FFF2-40B4-BE49-F238E27FC236}">
                  <a16:creationId xmlns:a16="http://schemas.microsoft.com/office/drawing/2014/main" id="{3D8DA961-5D3D-452A-9B10-5CD5D3F11378}"/>
                </a:ext>
              </a:extLst>
            </p:cNvPr>
            <p:cNvGrpSpPr/>
            <p:nvPr/>
          </p:nvGrpSpPr>
          <p:grpSpPr>
            <a:xfrm>
              <a:off x="119112" y="4215253"/>
              <a:ext cx="1124856" cy="1595164"/>
              <a:chOff x="1066801" y="4847431"/>
              <a:chExt cx="368300" cy="522288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58" name="Freeform 37">
                <a:extLst>
                  <a:ext uri="{FF2B5EF4-FFF2-40B4-BE49-F238E27FC236}">
                    <a16:creationId xmlns:a16="http://schemas.microsoft.com/office/drawing/2014/main" id="{2BF63C4C-CBEF-4873-864B-CEEE77FB570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66801" y="4847431"/>
                <a:ext cx="368300" cy="522288"/>
              </a:xfrm>
              <a:custGeom>
                <a:avLst/>
                <a:gdLst>
                  <a:gd name="T0" fmla="*/ 151 w 151"/>
                  <a:gd name="T1" fmla="*/ 76 h 214"/>
                  <a:gd name="T2" fmla="*/ 75 w 151"/>
                  <a:gd name="T3" fmla="*/ 0 h 214"/>
                  <a:gd name="T4" fmla="*/ 0 w 151"/>
                  <a:gd name="T5" fmla="*/ 76 h 214"/>
                  <a:gd name="T6" fmla="*/ 8 w 151"/>
                  <a:gd name="T7" fmla="*/ 108 h 214"/>
                  <a:gd name="T8" fmla="*/ 9 w 151"/>
                  <a:gd name="T9" fmla="*/ 110 h 214"/>
                  <a:gd name="T10" fmla="*/ 61 w 151"/>
                  <a:gd name="T11" fmla="*/ 206 h 214"/>
                  <a:gd name="T12" fmla="*/ 78 w 151"/>
                  <a:gd name="T13" fmla="*/ 213 h 214"/>
                  <a:gd name="T14" fmla="*/ 90 w 151"/>
                  <a:gd name="T15" fmla="*/ 206 h 214"/>
                  <a:gd name="T16" fmla="*/ 140 w 151"/>
                  <a:gd name="T17" fmla="*/ 114 h 214"/>
                  <a:gd name="T18" fmla="*/ 151 w 151"/>
                  <a:gd name="T19" fmla="*/ 76 h 214"/>
                  <a:gd name="T20" fmla="*/ 75 w 151"/>
                  <a:gd name="T21" fmla="*/ 168 h 214"/>
                  <a:gd name="T22" fmla="*/ 66 w 151"/>
                  <a:gd name="T23" fmla="*/ 150 h 214"/>
                  <a:gd name="T24" fmla="*/ 75 w 151"/>
                  <a:gd name="T25" fmla="*/ 151 h 214"/>
                  <a:gd name="T26" fmla="*/ 85 w 151"/>
                  <a:gd name="T27" fmla="*/ 150 h 214"/>
                  <a:gd name="T28" fmla="*/ 75 w 151"/>
                  <a:gd name="T29" fmla="*/ 168 h 214"/>
                  <a:gd name="T30" fmla="*/ 75 w 151"/>
                  <a:gd name="T31" fmla="*/ 31 h 214"/>
                  <a:gd name="T32" fmla="*/ 121 w 151"/>
                  <a:gd name="T33" fmla="*/ 76 h 214"/>
                  <a:gd name="T34" fmla="*/ 113 w 151"/>
                  <a:gd name="T35" fmla="*/ 100 h 214"/>
                  <a:gd name="T36" fmla="*/ 111 w 151"/>
                  <a:gd name="T37" fmla="*/ 103 h 214"/>
                  <a:gd name="T38" fmla="*/ 75 w 151"/>
                  <a:gd name="T39" fmla="*/ 121 h 214"/>
                  <a:gd name="T40" fmla="*/ 30 w 151"/>
                  <a:gd name="T41" fmla="*/ 76 h 214"/>
                  <a:gd name="T42" fmla="*/ 75 w 151"/>
                  <a:gd name="T43" fmla="*/ 31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51" h="214">
                    <a:moveTo>
                      <a:pt x="151" y="76"/>
                    </a:moveTo>
                    <a:cubicBezTo>
                      <a:pt x="151" y="34"/>
                      <a:pt x="117" y="0"/>
                      <a:pt x="75" y="0"/>
                    </a:cubicBezTo>
                    <a:cubicBezTo>
                      <a:pt x="34" y="0"/>
                      <a:pt x="0" y="34"/>
                      <a:pt x="0" y="76"/>
                    </a:cubicBezTo>
                    <a:cubicBezTo>
                      <a:pt x="0" y="87"/>
                      <a:pt x="3" y="98"/>
                      <a:pt x="8" y="108"/>
                    </a:cubicBezTo>
                    <a:cubicBezTo>
                      <a:pt x="8" y="109"/>
                      <a:pt x="8" y="109"/>
                      <a:pt x="9" y="110"/>
                    </a:cubicBezTo>
                    <a:cubicBezTo>
                      <a:pt x="61" y="206"/>
                      <a:pt x="61" y="206"/>
                      <a:pt x="61" y="206"/>
                    </a:cubicBezTo>
                    <a:cubicBezTo>
                      <a:pt x="64" y="212"/>
                      <a:pt x="71" y="214"/>
                      <a:pt x="78" y="213"/>
                    </a:cubicBezTo>
                    <a:cubicBezTo>
                      <a:pt x="83" y="212"/>
                      <a:pt x="87" y="210"/>
                      <a:pt x="90" y="206"/>
                    </a:cubicBezTo>
                    <a:cubicBezTo>
                      <a:pt x="140" y="114"/>
                      <a:pt x="140" y="114"/>
                      <a:pt x="140" y="114"/>
                    </a:cubicBezTo>
                    <a:cubicBezTo>
                      <a:pt x="147" y="103"/>
                      <a:pt x="151" y="90"/>
                      <a:pt x="151" y="76"/>
                    </a:cubicBezTo>
                    <a:close/>
                    <a:moveTo>
                      <a:pt x="75" y="168"/>
                    </a:moveTo>
                    <a:cubicBezTo>
                      <a:pt x="66" y="150"/>
                      <a:pt x="66" y="150"/>
                      <a:pt x="66" y="150"/>
                    </a:cubicBezTo>
                    <a:cubicBezTo>
                      <a:pt x="69" y="150"/>
                      <a:pt x="72" y="151"/>
                      <a:pt x="75" y="151"/>
                    </a:cubicBezTo>
                    <a:cubicBezTo>
                      <a:pt x="79" y="151"/>
                      <a:pt x="82" y="150"/>
                      <a:pt x="85" y="150"/>
                    </a:cubicBezTo>
                    <a:lnTo>
                      <a:pt x="75" y="168"/>
                    </a:lnTo>
                    <a:close/>
                    <a:moveTo>
                      <a:pt x="75" y="31"/>
                    </a:moveTo>
                    <a:cubicBezTo>
                      <a:pt x="100" y="31"/>
                      <a:pt x="121" y="51"/>
                      <a:pt x="121" y="76"/>
                    </a:cubicBezTo>
                    <a:cubicBezTo>
                      <a:pt x="121" y="85"/>
                      <a:pt x="118" y="93"/>
                      <a:pt x="113" y="100"/>
                    </a:cubicBezTo>
                    <a:cubicBezTo>
                      <a:pt x="112" y="101"/>
                      <a:pt x="111" y="102"/>
                      <a:pt x="111" y="103"/>
                    </a:cubicBezTo>
                    <a:cubicBezTo>
                      <a:pt x="102" y="114"/>
                      <a:pt x="90" y="121"/>
                      <a:pt x="75" y="121"/>
                    </a:cubicBezTo>
                    <a:cubicBezTo>
                      <a:pt x="51" y="121"/>
                      <a:pt x="30" y="100"/>
                      <a:pt x="30" y="76"/>
                    </a:cubicBezTo>
                    <a:cubicBezTo>
                      <a:pt x="30" y="51"/>
                      <a:pt x="51" y="31"/>
                      <a:pt x="75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Oval 38">
                <a:extLst>
                  <a:ext uri="{FF2B5EF4-FFF2-40B4-BE49-F238E27FC236}">
                    <a16:creationId xmlns:a16="http://schemas.microsoft.com/office/drawing/2014/main" id="{16BEE9C4-542E-46D7-A2AE-8CFD539F8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2245" y="4972874"/>
                <a:ext cx="124050" cy="12626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7" name="椭圆 78">
              <a:extLst>
                <a:ext uri="{FF2B5EF4-FFF2-40B4-BE49-F238E27FC236}">
                  <a16:creationId xmlns:a16="http://schemas.microsoft.com/office/drawing/2014/main" id="{6CE676E2-78EA-429E-B53F-247C8C49B45E}"/>
                </a:ext>
              </a:extLst>
            </p:cNvPr>
            <p:cNvSpPr/>
            <p:nvPr/>
          </p:nvSpPr>
          <p:spPr>
            <a:xfrm>
              <a:off x="625252" y="5956178"/>
              <a:ext cx="112576" cy="112576"/>
            </a:xfrm>
            <a:prstGeom prst="ellipse">
              <a:avLst/>
            </a:prstGeom>
            <a:solidFill>
              <a:srgbClr val="9C9C9C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60" name="文本框 84">
            <a:extLst>
              <a:ext uri="{FF2B5EF4-FFF2-40B4-BE49-F238E27FC236}">
                <a16:creationId xmlns:a16="http://schemas.microsoft.com/office/drawing/2014/main" id="{98A17B7B-590F-4A2A-9444-6A9E6FA9B48A}"/>
              </a:ext>
            </a:extLst>
          </p:cNvPr>
          <p:cNvSpPr txBox="1"/>
          <p:nvPr/>
        </p:nvSpPr>
        <p:spPr>
          <a:xfrm>
            <a:off x="3768520" y="1895121"/>
            <a:ext cx="2052165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+mn-ea"/>
              </a:rPr>
              <a:t>Oracle DB setup</a:t>
            </a:r>
          </a:p>
          <a:p>
            <a:r>
              <a:rPr lang="en-US" altLang="zh-CN" sz="1100" dirty="0">
                <a:latin typeface="+mn-ea"/>
              </a:rPr>
              <a:t>-Oracle Setup Questionnaire</a:t>
            </a:r>
          </a:p>
          <a:p>
            <a:r>
              <a:rPr lang="en-US" altLang="zh-CN" sz="1100" dirty="0">
                <a:latin typeface="+mn-ea"/>
              </a:rPr>
              <a:t>-DB Hostname, Env &amp; SID</a:t>
            </a:r>
          </a:p>
          <a:p>
            <a:r>
              <a:rPr lang="en-US" altLang="zh-CN" sz="1100" dirty="0">
                <a:latin typeface="+mn-ea"/>
              </a:rPr>
              <a:t>-</a:t>
            </a:r>
            <a:r>
              <a:rPr lang="en-US" altLang="zh-CN" sz="1100" dirty="0" err="1">
                <a:latin typeface="+mn-ea"/>
              </a:rPr>
              <a:t>eWallet</a:t>
            </a:r>
            <a:r>
              <a:rPr lang="en-US" altLang="zh-CN" sz="1100" dirty="0">
                <a:latin typeface="+mn-ea"/>
              </a:rPr>
              <a:t> and AMP placeholder</a:t>
            </a:r>
          </a:p>
          <a:p>
            <a:r>
              <a:rPr lang="en-US" altLang="zh-CN" sz="1100" dirty="0">
                <a:latin typeface="+mn-ea"/>
              </a:rPr>
              <a:t>-Cutover Framework</a:t>
            </a:r>
          </a:p>
          <a:p>
            <a:r>
              <a:rPr lang="en-US" altLang="zh-CN" sz="1100" dirty="0">
                <a:latin typeface="+mn-ea"/>
              </a:rPr>
              <a:t>-OEM</a:t>
            </a:r>
          </a:p>
          <a:p>
            <a:r>
              <a:rPr lang="en-US" altLang="zh-CN" sz="1100" dirty="0">
                <a:latin typeface="+mn-ea"/>
              </a:rPr>
              <a:t>-ORASUPP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C480891-37F9-4DCC-8508-31F65A274C49}"/>
              </a:ext>
            </a:extLst>
          </p:cNvPr>
          <p:cNvGrpSpPr/>
          <p:nvPr/>
        </p:nvGrpSpPr>
        <p:grpSpPr>
          <a:xfrm>
            <a:off x="8450747" y="3255491"/>
            <a:ext cx="1124856" cy="1853501"/>
            <a:chOff x="119112" y="4215253"/>
            <a:chExt cx="1124856" cy="1853501"/>
          </a:xfrm>
        </p:grpSpPr>
        <p:grpSp>
          <p:nvGrpSpPr>
            <p:cNvPr id="62" name="组合 68">
              <a:extLst>
                <a:ext uri="{FF2B5EF4-FFF2-40B4-BE49-F238E27FC236}">
                  <a16:creationId xmlns:a16="http://schemas.microsoft.com/office/drawing/2014/main" id="{21AF2718-BF6B-458F-B3DA-DE7BA37C29F0}"/>
                </a:ext>
              </a:extLst>
            </p:cNvPr>
            <p:cNvGrpSpPr/>
            <p:nvPr/>
          </p:nvGrpSpPr>
          <p:grpSpPr>
            <a:xfrm>
              <a:off x="119112" y="4215253"/>
              <a:ext cx="1124856" cy="1595164"/>
              <a:chOff x="1066801" y="4847431"/>
              <a:chExt cx="368300" cy="522288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64" name="Freeform 37">
                <a:extLst>
                  <a:ext uri="{FF2B5EF4-FFF2-40B4-BE49-F238E27FC236}">
                    <a16:creationId xmlns:a16="http://schemas.microsoft.com/office/drawing/2014/main" id="{44A2D24B-9DA4-4BEB-B1B3-7B7137C818A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66801" y="4847431"/>
                <a:ext cx="368300" cy="522288"/>
              </a:xfrm>
              <a:custGeom>
                <a:avLst/>
                <a:gdLst>
                  <a:gd name="T0" fmla="*/ 151 w 151"/>
                  <a:gd name="T1" fmla="*/ 76 h 214"/>
                  <a:gd name="T2" fmla="*/ 75 w 151"/>
                  <a:gd name="T3" fmla="*/ 0 h 214"/>
                  <a:gd name="T4" fmla="*/ 0 w 151"/>
                  <a:gd name="T5" fmla="*/ 76 h 214"/>
                  <a:gd name="T6" fmla="*/ 8 w 151"/>
                  <a:gd name="T7" fmla="*/ 108 h 214"/>
                  <a:gd name="T8" fmla="*/ 9 w 151"/>
                  <a:gd name="T9" fmla="*/ 110 h 214"/>
                  <a:gd name="T10" fmla="*/ 61 w 151"/>
                  <a:gd name="T11" fmla="*/ 206 h 214"/>
                  <a:gd name="T12" fmla="*/ 78 w 151"/>
                  <a:gd name="T13" fmla="*/ 213 h 214"/>
                  <a:gd name="T14" fmla="*/ 90 w 151"/>
                  <a:gd name="T15" fmla="*/ 206 h 214"/>
                  <a:gd name="T16" fmla="*/ 140 w 151"/>
                  <a:gd name="T17" fmla="*/ 114 h 214"/>
                  <a:gd name="T18" fmla="*/ 151 w 151"/>
                  <a:gd name="T19" fmla="*/ 76 h 214"/>
                  <a:gd name="T20" fmla="*/ 75 w 151"/>
                  <a:gd name="T21" fmla="*/ 168 h 214"/>
                  <a:gd name="T22" fmla="*/ 66 w 151"/>
                  <a:gd name="T23" fmla="*/ 150 h 214"/>
                  <a:gd name="T24" fmla="*/ 75 w 151"/>
                  <a:gd name="T25" fmla="*/ 151 h 214"/>
                  <a:gd name="T26" fmla="*/ 85 w 151"/>
                  <a:gd name="T27" fmla="*/ 150 h 214"/>
                  <a:gd name="T28" fmla="*/ 75 w 151"/>
                  <a:gd name="T29" fmla="*/ 168 h 214"/>
                  <a:gd name="T30" fmla="*/ 75 w 151"/>
                  <a:gd name="T31" fmla="*/ 31 h 214"/>
                  <a:gd name="T32" fmla="*/ 121 w 151"/>
                  <a:gd name="T33" fmla="*/ 76 h 214"/>
                  <a:gd name="T34" fmla="*/ 113 w 151"/>
                  <a:gd name="T35" fmla="*/ 100 h 214"/>
                  <a:gd name="T36" fmla="*/ 111 w 151"/>
                  <a:gd name="T37" fmla="*/ 103 h 214"/>
                  <a:gd name="T38" fmla="*/ 75 w 151"/>
                  <a:gd name="T39" fmla="*/ 121 h 214"/>
                  <a:gd name="T40" fmla="*/ 30 w 151"/>
                  <a:gd name="T41" fmla="*/ 76 h 214"/>
                  <a:gd name="T42" fmla="*/ 75 w 151"/>
                  <a:gd name="T43" fmla="*/ 31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51" h="214">
                    <a:moveTo>
                      <a:pt x="151" y="76"/>
                    </a:moveTo>
                    <a:cubicBezTo>
                      <a:pt x="151" y="34"/>
                      <a:pt x="117" y="0"/>
                      <a:pt x="75" y="0"/>
                    </a:cubicBezTo>
                    <a:cubicBezTo>
                      <a:pt x="34" y="0"/>
                      <a:pt x="0" y="34"/>
                      <a:pt x="0" y="76"/>
                    </a:cubicBezTo>
                    <a:cubicBezTo>
                      <a:pt x="0" y="87"/>
                      <a:pt x="3" y="98"/>
                      <a:pt x="8" y="108"/>
                    </a:cubicBezTo>
                    <a:cubicBezTo>
                      <a:pt x="8" y="109"/>
                      <a:pt x="8" y="109"/>
                      <a:pt x="9" y="110"/>
                    </a:cubicBezTo>
                    <a:cubicBezTo>
                      <a:pt x="61" y="206"/>
                      <a:pt x="61" y="206"/>
                      <a:pt x="61" y="206"/>
                    </a:cubicBezTo>
                    <a:cubicBezTo>
                      <a:pt x="64" y="212"/>
                      <a:pt x="71" y="214"/>
                      <a:pt x="78" y="213"/>
                    </a:cubicBezTo>
                    <a:cubicBezTo>
                      <a:pt x="83" y="212"/>
                      <a:pt x="87" y="210"/>
                      <a:pt x="90" y="206"/>
                    </a:cubicBezTo>
                    <a:cubicBezTo>
                      <a:pt x="140" y="114"/>
                      <a:pt x="140" y="114"/>
                      <a:pt x="140" y="114"/>
                    </a:cubicBezTo>
                    <a:cubicBezTo>
                      <a:pt x="147" y="103"/>
                      <a:pt x="151" y="90"/>
                      <a:pt x="151" y="76"/>
                    </a:cubicBezTo>
                    <a:close/>
                    <a:moveTo>
                      <a:pt x="75" y="168"/>
                    </a:moveTo>
                    <a:cubicBezTo>
                      <a:pt x="66" y="150"/>
                      <a:pt x="66" y="150"/>
                      <a:pt x="66" y="150"/>
                    </a:cubicBezTo>
                    <a:cubicBezTo>
                      <a:pt x="69" y="150"/>
                      <a:pt x="72" y="151"/>
                      <a:pt x="75" y="151"/>
                    </a:cubicBezTo>
                    <a:cubicBezTo>
                      <a:pt x="79" y="151"/>
                      <a:pt x="82" y="150"/>
                      <a:pt x="85" y="150"/>
                    </a:cubicBezTo>
                    <a:lnTo>
                      <a:pt x="75" y="168"/>
                    </a:lnTo>
                    <a:close/>
                    <a:moveTo>
                      <a:pt x="75" y="31"/>
                    </a:moveTo>
                    <a:cubicBezTo>
                      <a:pt x="100" y="31"/>
                      <a:pt x="121" y="51"/>
                      <a:pt x="121" y="76"/>
                    </a:cubicBezTo>
                    <a:cubicBezTo>
                      <a:pt x="121" y="85"/>
                      <a:pt x="118" y="93"/>
                      <a:pt x="113" y="100"/>
                    </a:cubicBezTo>
                    <a:cubicBezTo>
                      <a:pt x="112" y="101"/>
                      <a:pt x="111" y="102"/>
                      <a:pt x="111" y="103"/>
                    </a:cubicBezTo>
                    <a:cubicBezTo>
                      <a:pt x="102" y="114"/>
                      <a:pt x="90" y="121"/>
                      <a:pt x="75" y="121"/>
                    </a:cubicBezTo>
                    <a:cubicBezTo>
                      <a:pt x="51" y="121"/>
                      <a:pt x="30" y="100"/>
                      <a:pt x="30" y="76"/>
                    </a:cubicBezTo>
                    <a:cubicBezTo>
                      <a:pt x="30" y="51"/>
                      <a:pt x="51" y="31"/>
                      <a:pt x="75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Oval 38">
                <a:extLst>
                  <a:ext uri="{FF2B5EF4-FFF2-40B4-BE49-F238E27FC236}">
                    <a16:creationId xmlns:a16="http://schemas.microsoft.com/office/drawing/2014/main" id="{4ADC051D-57B4-4B29-9E11-0B74A909B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2245" y="4972874"/>
                <a:ext cx="124050" cy="12626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3" name="椭圆 78">
              <a:extLst>
                <a:ext uri="{FF2B5EF4-FFF2-40B4-BE49-F238E27FC236}">
                  <a16:creationId xmlns:a16="http://schemas.microsoft.com/office/drawing/2014/main" id="{D7526FEA-25CB-4285-BA45-4048780B82EB}"/>
                </a:ext>
              </a:extLst>
            </p:cNvPr>
            <p:cNvSpPr/>
            <p:nvPr/>
          </p:nvSpPr>
          <p:spPr>
            <a:xfrm>
              <a:off x="625252" y="5956178"/>
              <a:ext cx="112576" cy="112576"/>
            </a:xfrm>
            <a:prstGeom prst="ellipse">
              <a:avLst/>
            </a:prstGeom>
            <a:solidFill>
              <a:srgbClr val="9C9C9C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66" name="文本框 84">
            <a:extLst>
              <a:ext uri="{FF2B5EF4-FFF2-40B4-BE49-F238E27FC236}">
                <a16:creationId xmlns:a16="http://schemas.microsoft.com/office/drawing/2014/main" id="{9F72E4DA-9F20-433D-8D29-B3A504B1F366}"/>
              </a:ext>
            </a:extLst>
          </p:cNvPr>
          <p:cNvSpPr txBox="1"/>
          <p:nvPr/>
        </p:nvSpPr>
        <p:spPr>
          <a:xfrm>
            <a:off x="5879901" y="2680416"/>
            <a:ext cx="198644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+mn-ea"/>
              </a:rPr>
              <a:t>Architecture review</a:t>
            </a:r>
            <a:endParaRPr lang="zh-CN" altLang="en-US" sz="1400" dirty="0">
              <a:latin typeface="+mn-ea"/>
            </a:endParaRPr>
          </a:p>
          <a:p>
            <a:r>
              <a:rPr lang="en-US" altLang="zh-CN" sz="1100" dirty="0">
                <a:latin typeface="+mn-ea"/>
              </a:rPr>
              <a:t>-</a:t>
            </a:r>
            <a:r>
              <a:rPr lang="en-US" altLang="zh-CN" sz="1100" dirty="0" err="1">
                <a:latin typeface="+mn-ea"/>
              </a:rPr>
              <a:t>InfraApp</a:t>
            </a:r>
            <a:endParaRPr lang="en-US" altLang="zh-CN" sz="1100" dirty="0">
              <a:latin typeface="+mn-ea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86DEE2C-A031-4C19-B6D3-92AA9D8841E3}"/>
              </a:ext>
            </a:extLst>
          </p:cNvPr>
          <p:cNvGrpSpPr/>
          <p:nvPr/>
        </p:nvGrpSpPr>
        <p:grpSpPr>
          <a:xfrm>
            <a:off x="6254406" y="3261128"/>
            <a:ext cx="1124856" cy="1853501"/>
            <a:chOff x="119112" y="4215253"/>
            <a:chExt cx="1124856" cy="1853501"/>
          </a:xfrm>
        </p:grpSpPr>
        <p:grpSp>
          <p:nvGrpSpPr>
            <p:cNvPr id="68" name="组合 68">
              <a:extLst>
                <a:ext uri="{FF2B5EF4-FFF2-40B4-BE49-F238E27FC236}">
                  <a16:creationId xmlns:a16="http://schemas.microsoft.com/office/drawing/2014/main" id="{F4E4AD0A-D421-441C-B21D-13AC6A62C597}"/>
                </a:ext>
              </a:extLst>
            </p:cNvPr>
            <p:cNvGrpSpPr/>
            <p:nvPr/>
          </p:nvGrpSpPr>
          <p:grpSpPr>
            <a:xfrm>
              <a:off x="119112" y="4215253"/>
              <a:ext cx="1124856" cy="1595164"/>
              <a:chOff x="1066801" y="4847431"/>
              <a:chExt cx="368300" cy="522288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70" name="Freeform 37">
                <a:extLst>
                  <a:ext uri="{FF2B5EF4-FFF2-40B4-BE49-F238E27FC236}">
                    <a16:creationId xmlns:a16="http://schemas.microsoft.com/office/drawing/2014/main" id="{2CDE6887-173E-4E0E-BF48-873C896B964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66801" y="4847431"/>
                <a:ext cx="368300" cy="522288"/>
              </a:xfrm>
              <a:custGeom>
                <a:avLst/>
                <a:gdLst>
                  <a:gd name="T0" fmla="*/ 151 w 151"/>
                  <a:gd name="T1" fmla="*/ 76 h 214"/>
                  <a:gd name="T2" fmla="*/ 75 w 151"/>
                  <a:gd name="T3" fmla="*/ 0 h 214"/>
                  <a:gd name="T4" fmla="*/ 0 w 151"/>
                  <a:gd name="T5" fmla="*/ 76 h 214"/>
                  <a:gd name="T6" fmla="*/ 8 w 151"/>
                  <a:gd name="T7" fmla="*/ 108 h 214"/>
                  <a:gd name="T8" fmla="*/ 9 w 151"/>
                  <a:gd name="T9" fmla="*/ 110 h 214"/>
                  <a:gd name="T10" fmla="*/ 61 w 151"/>
                  <a:gd name="T11" fmla="*/ 206 h 214"/>
                  <a:gd name="T12" fmla="*/ 78 w 151"/>
                  <a:gd name="T13" fmla="*/ 213 h 214"/>
                  <a:gd name="T14" fmla="*/ 90 w 151"/>
                  <a:gd name="T15" fmla="*/ 206 h 214"/>
                  <a:gd name="T16" fmla="*/ 140 w 151"/>
                  <a:gd name="T17" fmla="*/ 114 h 214"/>
                  <a:gd name="T18" fmla="*/ 151 w 151"/>
                  <a:gd name="T19" fmla="*/ 76 h 214"/>
                  <a:gd name="T20" fmla="*/ 75 w 151"/>
                  <a:gd name="T21" fmla="*/ 168 h 214"/>
                  <a:gd name="T22" fmla="*/ 66 w 151"/>
                  <a:gd name="T23" fmla="*/ 150 h 214"/>
                  <a:gd name="T24" fmla="*/ 75 w 151"/>
                  <a:gd name="T25" fmla="*/ 151 h 214"/>
                  <a:gd name="T26" fmla="*/ 85 w 151"/>
                  <a:gd name="T27" fmla="*/ 150 h 214"/>
                  <a:gd name="T28" fmla="*/ 75 w 151"/>
                  <a:gd name="T29" fmla="*/ 168 h 214"/>
                  <a:gd name="T30" fmla="*/ 75 w 151"/>
                  <a:gd name="T31" fmla="*/ 31 h 214"/>
                  <a:gd name="T32" fmla="*/ 121 w 151"/>
                  <a:gd name="T33" fmla="*/ 76 h 214"/>
                  <a:gd name="T34" fmla="*/ 113 w 151"/>
                  <a:gd name="T35" fmla="*/ 100 h 214"/>
                  <a:gd name="T36" fmla="*/ 111 w 151"/>
                  <a:gd name="T37" fmla="*/ 103 h 214"/>
                  <a:gd name="T38" fmla="*/ 75 w 151"/>
                  <a:gd name="T39" fmla="*/ 121 h 214"/>
                  <a:gd name="T40" fmla="*/ 30 w 151"/>
                  <a:gd name="T41" fmla="*/ 76 h 214"/>
                  <a:gd name="T42" fmla="*/ 75 w 151"/>
                  <a:gd name="T43" fmla="*/ 31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51" h="214">
                    <a:moveTo>
                      <a:pt x="151" y="76"/>
                    </a:moveTo>
                    <a:cubicBezTo>
                      <a:pt x="151" y="34"/>
                      <a:pt x="117" y="0"/>
                      <a:pt x="75" y="0"/>
                    </a:cubicBezTo>
                    <a:cubicBezTo>
                      <a:pt x="34" y="0"/>
                      <a:pt x="0" y="34"/>
                      <a:pt x="0" y="76"/>
                    </a:cubicBezTo>
                    <a:cubicBezTo>
                      <a:pt x="0" y="87"/>
                      <a:pt x="3" y="98"/>
                      <a:pt x="8" y="108"/>
                    </a:cubicBezTo>
                    <a:cubicBezTo>
                      <a:pt x="8" y="109"/>
                      <a:pt x="8" y="109"/>
                      <a:pt x="9" y="110"/>
                    </a:cubicBezTo>
                    <a:cubicBezTo>
                      <a:pt x="61" y="206"/>
                      <a:pt x="61" y="206"/>
                      <a:pt x="61" y="206"/>
                    </a:cubicBezTo>
                    <a:cubicBezTo>
                      <a:pt x="64" y="212"/>
                      <a:pt x="71" y="214"/>
                      <a:pt x="78" y="213"/>
                    </a:cubicBezTo>
                    <a:cubicBezTo>
                      <a:pt x="83" y="212"/>
                      <a:pt x="87" y="210"/>
                      <a:pt x="90" y="206"/>
                    </a:cubicBezTo>
                    <a:cubicBezTo>
                      <a:pt x="140" y="114"/>
                      <a:pt x="140" y="114"/>
                      <a:pt x="140" y="114"/>
                    </a:cubicBezTo>
                    <a:cubicBezTo>
                      <a:pt x="147" y="103"/>
                      <a:pt x="151" y="90"/>
                      <a:pt x="151" y="76"/>
                    </a:cubicBezTo>
                    <a:close/>
                    <a:moveTo>
                      <a:pt x="75" y="168"/>
                    </a:moveTo>
                    <a:cubicBezTo>
                      <a:pt x="66" y="150"/>
                      <a:pt x="66" y="150"/>
                      <a:pt x="66" y="150"/>
                    </a:cubicBezTo>
                    <a:cubicBezTo>
                      <a:pt x="69" y="150"/>
                      <a:pt x="72" y="151"/>
                      <a:pt x="75" y="151"/>
                    </a:cubicBezTo>
                    <a:cubicBezTo>
                      <a:pt x="79" y="151"/>
                      <a:pt x="82" y="150"/>
                      <a:pt x="85" y="150"/>
                    </a:cubicBezTo>
                    <a:lnTo>
                      <a:pt x="75" y="168"/>
                    </a:lnTo>
                    <a:close/>
                    <a:moveTo>
                      <a:pt x="75" y="31"/>
                    </a:moveTo>
                    <a:cubicBezTo>
                      <a:pt x="100" y="31"/>
                      <a:pt x="121" y="51"/>
                      <a:pt x="121" y="76"/>
                    </a:cubicBezTo>
                    <a:cubicBezTo>
                      <a:pt x="121" y="85"/>
                      <a:pt x="118" y="93"/>
                      <a:pt x="113" y="100"/>
                    </a:cubicBezTo>
                    <a:cubicBezTo>
                      <a:pt x="112" y="101"/>
                      <a:pt x="111" y="102"/>
                      <a:pt x="111" y="103"/>
                    </a:cubicBezTo>
                    <a:cubicBezTo>
                      <a:pt x="102" y="114"/>
                      <a:pt x="90" y="121"/>
                      <a:pt x="75" y="121"/>
                    </a:cubicBezTo>
                    <a:cubicBezTo>
                      <a:pt x="51" y="121"/>
                      <a:pt x="30" y="100"/>
                      <a:pt x="30" y="76"/>
                    </a:cubicBezTo>
                    <a:cubicBezTo>
                      <a:pt x="30" y="51"/>
                      <a:pt x="51" y="31"/>
                      <a:pt x="75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Oval 38">
                <a:extLst>
                  <a:ext uri="{FF2B5EF4-FFF2-40B4-BE49-F238E27FC236}">
                    <a16:creationId xmlns:a16="http://schemas.microsoft.com/office/drawing/2014/main" id="{0E435E4B-2B0D-4BEF-B929-6AA4E24038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2245" y="4972874"/>
                <a:ext cx="124050" cy="12626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9" name="椭圆 78">
              <a:extLst>
                <a:ext uri="{FF2B5EF4-FFF2-40B4-BE49-F238E27FC236}">
                  <a16:creationId xmlns:a16="http://schemas.microsoft.com/office/drawing/2014/main" id="{23A671DF-E0F8-46DA-AF3D-D78671E5B7AC}"/>
                </a:ext>
              </a:extLst>
            </p:cNvPr>
            <p:cNvSpPr/>
            <p:nvPr/>
          </p:nvSpPr>
          <p:spPr>
            <a:xfrm>
              <a:off x="625252" y="5956178"/>
              <a:ext cx="112576" cy="112576"/>
            </a:xfrm>
            <a:prstGeom prst="ellipse">
              <a:avLst/>
            </a:prstGeom>
            <a:solidFill>
              <a:srgbClr val="9C9C9C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72" name="文本框 84">
            <a:extLst>
              <a:ext uri="{FF2B5EF4-FFF2-40B4-BE49-F238E27FC236}">
                <a16:creationId xmlns:a16="http://schemas.microsoft.com/office/drawing/2014/main" id="{B45C70F1-3845-49C8-A6BE-5E24A7C5897E}"/>
              </a:ext>
            </a:extLst>
          </p:cNvPr>
          <p:cNvSpPr txBox="1"/>
          <p:nvPr/>
        </p:nvSpPr>
        <p:spPr>
          <a:xfrm>
            <a:off x="8144988" y="1489839"/>
            <a:ext cx="1736373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+mn-ea"/>
              </a:rPr>
              <a:t>Docker &amp; iView</a:t>
            </a:r>
            <a:endParaRPr lang="zh-CN" altLang="en-US" sz="1400" dirty="0">
              <a:latin typeface="+mn-ea"/>
            </a:endParaRPr>
          </a:p>
          <a:p>
            <a:r>
              <a:rPr lang="en-US" altLang="zh-CN" sz="1100" dirty="0">
                <a:latin typeface="+mn-ea"/>
              </a:rPr>
              <a:t>-Project name</a:t>
            </a:r>
          </a:p>
          <a:p>
            <a:r>
              <a:rPr lang="en-US" altLang="zh-CN" sz="1100" dirty="0">
                <a:latin typeface="+mn-ea"/>
              </a:rPr>
              <a:t>-Docker type</a:t>
            </a:r>
          </a:p>
          <a:p>
            <a:r>
              <a:rPr lang="en-US" altLang="zh-CN" sz="1100" dirty="0">
                <a:latin typeface="+mn-ea"/>
              </a:rPr>
              <a:t>-iView permission control</a:t>
            </a:r>
          </a:p>
          <a:p>
            <a:r>
              <a:rPr lang="en-US" altLang="zh-CN" sz="1100" dirty="0">
                <a:latin typeface="+mn-ea"/>
              </a:rPr>
              <a:t>-Entry point</a:t>
            </a:r>
          </a:p>
          <a:p>
            <a:r>
              <a:rPr lang="en-US" altLang="zh-CN" sz="1100" dirty="0">
                <a:latin typeface="+mn-ea"/>
              </a:rPr>
              <a:t>-App &amp; </a:t>
            </a:r>
            <a:r>
              <a:rPr lang="en-US" altLang="zh-CN" sz="1100" dirty="0" err="1">
                <a:latin typeface="+mn-ea"/>
              </a:rPr>
              <a:t>db</a:t>
            </a:r>
            <a:r>
              <a:rPr lang="en-US" altLang="zh-CN" sz="1100" dirty="0">
                <a:latin typeface="+mn-ea"/>
              </a:rPr>
              <a:t> server</a:t>
            </a:r>
          </a:p>
          <a:p>
            <a:r>
              <a:rPr lang="en-US" altLang="zh-CN" sz="1100" dirty="0">
                <a:latin typeface="+mn-ea"/>
              </a:rPr>
              <a:t>-Production CA SSL cert</a:t>
            </a:r>
          </a:p>
          <a:p>
            <a:r>
              <a:rPr lang="en-US" altLang="zh-CN" sz="1100" dirty="0">
                <a:latin typeface="+mn-ea"/>
              </a:rPr>
              <a:t>-External DNS</a:t>
            </a:r>
          </a:p>
          <a:p>
            <a:r>
              <a:rPr lang="en-US" altLang="zh-CN" sz="1100" dirty="0">
                <a:latin typeface="+mn-ea"/>
              </a:rPr>
              <a:t>-MIPS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6291ACC-4116-49FD-B3D4-9F76299BC421}"/>
              </a:ext>
            </a:extLst>
          </p:cNvPr>
          <p:cNvGrpSpPr/>
          <p:nvPr/>
        </p:nvGrpSpPr>
        <p:grpSpPr>
          <a:xfrm>
            <a:off x="10381347" y="3249338"/>
            <a:ext cx="1124856" cy="1853501"/>
            <a:chOff x="119112" y="4215253"/>
            <a:chExt cx="1124856" cy="1853501"/>
          </a:xfrm>
        </p:grpSpPr>
        <p:grpSp>
          <p:nvGrpSpPr>
            <p:cNvPr id="74" name="组合 68">
              <a:extLst>
                <a:ext uri="{FF2B5EF4-FFF2-40B4-BE49-F238E27FC236}">
                  <a16:creationId xmlns:a16="http://schemas.microsoft.com/office/drawing/2014/main" id="{835CF890-796E-45EE-90ED-B83D4DEC3C95}"/>
                </a:ext>
              </a:extLst>
            </p:cNvPr>
            <p:cNvGrpSpPr/>
            <p:nvPr/>
          </p:nvGrpSpPr>
          <p:grpSpPr>
            <a:xfrm>
              <a:off x="119112" y="4215253"/>
              <a:ext cx="1124856" cy="1595164"/>
              <a:chOff x="1066801" y="4847431"/>
              <a:chExt cx="368300" cy="522288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76" name="Freeform 37">
                <a:extLst>
                  <a:ext uri="{FF2B5EF4-FFF2-40B4-BE49-F238E27FC236}">
                    <a16:creationId xmlns:a16="http://schemas.microsoft.com/office/drawing/2014/main" id="{C9683DF8-687E-4F09-8874-9457A13F70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66801" y="4847431"/>
                <a:ext cx="368300" cy="522288"/>
              </a:xfrm>
              <a:custGeom>
                <a:avLst/>
                <a:gdLst>
                  <a:gd name="T0" fmla="*/ 151 w 151"/>
                  <a:gd name="T1" fmla="*/ 76 h 214"/>
                  <a:gd name="T2" fmla="*/ 75 w 151"/>
                  <a:gd name="T3" fmla="*/ 0 h 214"/>
                  <a:gd name="T4" fmla="*/ 0 w 151"/>
                  <a:gd name="T5" fmla="*/ 76 h 214"/>
                  <a:gd name="T6" fmla="*/ 8 w 151"/>
                  <a:gd name="T7" fmla="*/ 108 h 214"/>
                  <a:gd name="T8" fmla="*/ 9 w 151"/>
                  <a:gd name="T9" fmla="*/ 110 h 214"/>
                  <a:gd name="T10" fmla="*/ 61 w 151"/>
                  <a:gd name="T11" fmla="*/ 206 h 214"/>
                  <a:gd name="T12" fmla="*/ 78 w 151"/>
                  <a:gd name="T13" fmla="*/ 213 h 214"/>
                  <a:gd name="T14" fmla="*/ 90 w 151"/>
                  <a:gd name="T15" fmla="*/ 206 h 214"/>
                  <a:gd name="T16" fmla="*/ 140 w 151"/>
                  <a:gd name="T17" fmla="*/ 114 h 214"/>
                  <a:gd name="T18" fmla="*/ 151 w 151"/>
                  <a:gd name="T19" fmla="*/ 76 h 214"/>
                  <a:gd name="T20" fmla="*/ 75 w 151"/>
                  <a:gd name="T21" fmla="*/ 168 h 214"/>
                  <a:gd name="T22" fmla="*/ 66 w 151"/>
                  <a:gd name="T23" fmla="*/ 150 h 214"/>
                  <a:gd name="T24" fmla="*/ 75 w 151"/>
                  <a:gd name="T25" fmla="*/ 151 h 214"/>
                  <a:gd name="T26" fmla="*/ 85 w 151"/>
                  <a:gd name="T27" fmla="*/ 150 h 214"/>
                  <a:gd name="T28" fmla="*/ 75 w 151"/>
                  <a:gd name="T29" fmla="*/ 168 h 214"/>
                  <a:gd name="T30" fmla="*/ 75 w 151"/>
                  <a:gd name="T31" fmla="*/ 31 h 214"/>
                  <a:gd name="T32" fmla="*/ 121 w 151"/>
                  <a:gd name="T33" fmla="*/ 76 h 214"/>
                  <a:gd name="T34" fmla="*/ 113 w 151"/>
                  <a:gd name="T35" fmla="*/ 100 h 214"/>
                  <a:gd name="T36" fmla="*/ 111 w 151"/>
                  <a:gd name="T37" fmla="*/ 103 h 214"/>
                  <a:gd name="T38" fmla="*/ 75 w 151"/>
                  <a:gd name="T39" fmla="*/ 121 h 214"/>
                  <a:gd name="T40" fmla="*/ 30 w 151"/>
                  <a:gd name="T41" fmla="*/ 76 h 214"/>
                  <a:gd name="T42" fmla="*/ 75 w 151"/>
                  <a:gd name="T43" fmla="*/ 31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51" h="214">
                    <a:moveTo>
                      <a:pt x="151" y="76"/>
                    </a:moveTo>
                    <a:cubicBezTo>
                      <a:pt x="151" y="34"/>
                      <a:pt x="117" y="0"/>
                      <a:pt x="75" y="0"/>
                    </a:cubicBezTo>
                    <a:cubicBezTo>
                      <a:pt x="34" y="0"/>
                      <a:pt x="0" y="34"/>
                      <a:pt x="0" y="76"/>
                    </a:cubicBezTo>
                    <a:cubicBezTo>
                      <a:pt x="0" y="87"/>
                      <a:pt x="3" y="98"/>
                      <a:pt x="8" y="108"/>
                    </a:cubicBezTo>
                    <a:cubicBezTo>
                      <a:pt x="8" y="109"/>
                      <a:pt x="8" y="109"/>
                      <a:pt x="9" y="110"/>
                    </a:cubicBezTo>
                    <a:cubicBezTo>
                      <a:pt x="61" y="206"/>
                      <a:pt x="61" y="206"/>
                      <a:pt x="61" y="206"/>
                    </a:cubicBezTo>
                    <a:cubicBezTo>
                      <a:pt x="64" y="212"/>
                      <a:pt x="71" y="214"/>
                      <a:pt x="78" y="213"/>
                    </a:cubicBezTo>
                    <a:cubicBezTo>
                      <a:pt x="83" y="212"/>
                      <a:pt x="87" y="210"/>
                      <a:pt x="90" y="206"/>
                    </a:cubicBezTo>
                    <a:cubicBezTo>
                      <a:pt x="140" y="114"/>
                      <a:pt x="140" y="114"/>
                      <a:pt x="140" y="114"/>
                    </a:cubicBezTo>
                    <a:cubicBezTo>
                      <a:pt x="147" y="103"/>
                      <a:pt x="151" y="90"/>
                      <a:pt x="151" y="76"/>
                    </a:cubicBezTo>
                    <a:close/>
                    <a:moveTo>
                      <a:pt x="75" y="168"/>
                    </a:moveTo>
                    <a:cubicBezTo>
                      <a:pt x="66" y="150"/>
                      <a:pt x="66" y="150"/>
                      <a:pt x="66" y="150"/>
                    </a:cubicBezTo>
                    <a:cubicBezTo>
                      <a:pt x="69" y="150"/>
                      <a:pt x="72" y="151"/>
                      <a:pt x="75" y="151"/>
                    </a:cubicBezTo>
                    <a:cubicBezTo>
                      <a:pt x="79" y="151"/>
                      <a:pt x="82" y="150"/>
                      <a:pt x="85" y="150"/>
                    </a:cubicBezTo>
                    <a:lnTo>
                      <a:pt x="75" y="168"/>
                    </a:lnTo>
                    <a:close/>
                    <a:moveTo>
                      <a:pt x="75" y="31"/>
                    </a:moveTo>
                    <a:cubicBezTo>
                      <a:pt x="100" y="31"/>
                      <a:pt x="121" y="51"/>
                      <a:pt x="121" y="76"/>
                    </a:cubicBezTo>
                    <a:cubicBezTo>
                      <a:pt x="121" y="85"/>
                      <a:pt x="118" y="93"/>
                      <a:pt x="113" y="100"/>
                    </a:cubicBezTo>
                    <a:cubicBezTo>
                      <a:pt x="112" y="101"/>
                      <a:pt x="111" y="102"/>
                      <a:pt x="111" y="103"/>
                    </a:cubicBezTo>
                    <a:cubicBezTo>
                      <a:pt x="102" y="114"/>
                      <a:pt x="90" y="121"/>
                      <a:pt x="75" y="121"/>
                    </a:cubicBezTo>
                    <a:cubicBezTo>
                      <a:pt x="51" y="121"/>
                      <a:pt x="30" y="100"/>
                      <a:pt x="30" y="76"/>
                    </a:cubicBezTo>
                    <a:cubicBezTo>
                      <a:pt x="30" y="51"/>
                      <a:pt x="51" y="31"/>
                      <a:pt x="75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Oval 38">
                <a:extLst>
                  <a:ext uri="{FF2B5EF4-FFF2-40B4-BE49-F238E27FC236}">
                    <a16:creationId xmlns:a16="http://schemas.microsoft.com/office/drawing/2014/main" id="{30DC42F2-373D-47F8-885E-093EAA62E2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2245" y="4972874"/>
                <a:ext cx="124050" cy="12626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5" name="椭圆 78">
              <a:extLst>
                <a:ext uri="{FF2B5EF4-FFF2-40B4-BE49-F238E27FC236}">
                  <a16:creationId xmlns:a16="http://schemas.microsoft.com/office/drawing/2014/main" id="{B42AB606-E1CA-4DAF-802C-4677C98E99BC}"/>
                </a:ext>
              </a:extLst>
            </p:cNvPr>
            <p:cNvSpPr/>
            <p:nvPr/>
          </p:nvSpPr>
          <p:spPr>
            <a:xfrm>
              <a:off x="625252" y="5956178"/>
              <a:ext cx="112576" cy="112576"/>
            </a:xfrm>
            <a:prstGeom prst="ellipse">
              <a:avLst/>
            </a:prstGeom>
            <a:solidFill>
              <a:srgbClr val="9C9C9C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78" name="文本框 84">
            <a:extLst>
              <a:ext uri="{FF2B5EF4-FFF2-40B4-BE49-F238E27FC236}">
                <a16:creationId xmlns:a16="http://schemas.microsoft.com/office/drawing/2014/main" id="{A0EACCC6-138C-4BCD-A5F3-A58377091CFA}"/>
              </a:ext>
            </a:extLst>
          </p:cNvPr>
          <p:cNvSpPr txBox="1"/>
          <p:nvPr/>
        </p:nvSpPr>
        <p:spPr>
          <a:xfrm>
            <a:off x="9926076" y="2161361"/>
            <a:ext cx="21355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+mn-ea"/>
              </a:rPr>
              <a:t>Firewall Ruleset</a:t>
            </a:r>
            <a:endParaRPr lang="zh-CN" altLang="en-US" sz="1400" dirty="0">
              <a:latin typeface="+mn-ea"/>
            </a:endParaRPr>
          </a:p>
          <a:p>
            <a:r>
              <a:rPr lang="en-US" altLang="zh-CN" sz="1100" dirty="0">
                <a:latin typeface="+mn-ea"/>
              </a:rPr>
              <a:t>-DMZ Server</a:t>
            </a:r>
          </a:p>
          <a:p>
            <a:r>
              <a:rPr lang="en-US" altLang="zh-CN" sz="1100" dirty="0">
                <a:latin typeface="+mn-ea"/>
              </a:rPr>
              <a:t>-Internal Server</a:t>
            </a:r>
          </a:p>
          <a:p>
            <a:r>
              <a:rPr lang="en-US" altLang="zh-CN" sz="1100" dirty="0">
                <a:latin typeface="+mn-ea"/>
              </a:rPr>
              <a:t>-From internet to </a:t>
            </a:r>
            <a:r>
              <a:rPr lang="en-US" altLang="zh-CN" sz="1100" dirty="0" err="1">
                <a:latin typeface="+mn-ea"/>
              </a:rPr>
              <a:t>bigip</a:t>
            </a:r>
            <a:r>
              <a:rPr lang="en-US" altLang="zh-CN" sz="1100" dirty="0">
                <a:latin typeface="+mn-ea"/>
              </a:rPr>
              <a:t> 443 port</a:t>
            </a:r>
          </a:p>
          <a:p>
            <a:r>
              <a:rPr lang="en-US" altLang="zh-CN" sz="1100" dirty="0">
                <a:latin typeface="+mn-ea"/>
              </a:rPr>
              <a:t>-NSC</a:t>
            </a:r>
          </a:p>
        </p:txBody>
      </p:sp>
    </p:spTree>
    <p:extLst>
      <p:ext uri="{BB962C8B-B14F-4D97-AF65-F5344CB8AC3E}">
        <p14:creationId xmlns:p14="http://schemas.microsoft.com/office/powerpoint/2010/main" val="35327971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2"/>
          <p:cNvCxnSpPr>
            <a:cxnSpLocks/>
          </p:cNvCxnSpPr>
          <p:nvPr/>
        </p:nvCxnSpPr>
        <p:spPr>
          <a:xfrm flipV="1">
            <a:off x="0" y="5054622"/>
            <a:ext cx="12192000" cy="0"/>
          </a:xfrm>
          <a:prstGeom prst="line">
            <a:avLst/>
          </a:prstGeom>
          <a:ln w="190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8993D06-D02A-44F6-8337-3BC96A9B6A79}"/>
              </a:ext>
            </a:extLst>
          </p:cNvPr>
          <p:cNvGrpSpPr/>
          <p:nvPr/>
        </p:nvGrpSpPr>
        <p:grpSpPr>
          <a:xfrm>
            <a:off x="256870" y="3249338"/>
            <a:ext cx="1124856" cy="1853501"/>
            <a:chOff x="119112" y="4215253"/>
            <a:chExt cx="1124856" cy="1853501"/>
          </a:xfrm>
        </p:grpSpPr>
        <p:grpSp>
          <p:nvGrpSpPr>
            <p:cNvPr id="5" name="组合 68"/>
            <p:cNvGrpSpPr/>
            <p:nvPr/>
          </p:nvGrpSpPr>
          <p:grpSpPr>
            <a:xfrm>
              <a:off x="119112" y="4215253"/>
              <a:ext cx="1124856" cy="1595164"/>
              <a:chOff x="1066801" y="4847431"/>
              <a:chExt cx="368300" cy="522288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6" name="Freeform 37"/>
              <p:cNvSpPr>
                <a:spLocks noEditPoints="1"/>
              </p:cNvSpPr>
              <p:nvPr/>
            </p:nvSpPr>
            <p:spPr bwMode="auto">
              <a:xfrm>
                <a:off x="1066801" y="4847431"/>
                <a:ext cx="368300" cy="522288"/>
              </a:xfrm>
              <a:custGeom>
                <a:avLst/>
                <a:gdLst>
                  <a:gd name="T0" fmla="*/ 151 w 151"/>
                  <a:gd name="T1" fmla="*/ 76 h 214"/>
                  <a:gd name="T2" fmla="*/ 75 w 151"/>
                  <a:gd name="T3" fmla="*/ 0 h 214"/>
                  <a:gd name="T4" fmla="*/ 0 w 151"/>
                  <a:gd name="T5" fmla="*/ 76 h 214"/>
                  <a:gd name="T6" fmla="*/ 8 w 151"/>
                  <a:gd name="T7" fmla="*/ 108 h 214"/>
                  <a:gd name="T8" fmla="*/ 9 w 151"/>
                  <a:gd name="T9" fmla="*/ 110 h 214"/>
                  <a:gd name="T10" fmla="*/ 61 w 151"/>
                  <a:gd name="T11" fmla="*/ 206 h 214"/>
                  <a:gd name="T12" fmla="*/ 78 w 151"/>
                  <a:gd name="T13" fmla="*/ 213 h 214"/>
                  <a:gd name="T14" fmla="*/ 90 w 151"/>
                  <a:gd name="T15" fmla="*/ 206 h 214"/>
                  <a:gd name="T16" fmla="*/ 140 w 151"/>
                  <a:gd name="T17" fmla="*/ 114 h 214"/>
                  <a:gd name="T18" fmla="*/ 151 w 151"/>
                  <a:gd name="T19" fmla="*/ 76 h 214"/>
                  <a:gd name="T20" fmla="*/ 75 w 151"/>
                  <a:gd name="T21" fmla="*/ 168 h 214"/>
                  <a:gd name="T22" fmla="*/ 66 w 151"/>
                  <a:gd name="T23" fmla="*/ 150 h 214"/>
                  <a:gd name="T24" fmla="*/ 75 w 151"/>
                  <a:gd name="T25" fmla="*/ 151 h 214"/>
                  <a:gd name="T26" fmla="*/ 85 w 151"/>
                  <a:gd name="T27" fmla="*/ 150 h 214"/>
                  <a:gd name="T28" fmla="*/ 75 w 151"/>
                  <a:gd name="T29" fmla="*/ 168 h 214"/>
                  <a:gd name="T30" fmla="*/ 75 w 151"/>
                  <a:gd name="T31" fmla="*/ 31 h 214"/>
                  <a:gd name="T32" fmla="*/ 121 w 151"/>
                  <a:gd name="T33" fmla="*/ 76 h 214"/>
                  <a:gd name="T34" fmla="*/ 113 w 151"/>
                  <a:gd name="T35" fmla="*/ 100 h 214"/>
                  <a:gd name="T36" fmla="*/ 111 w 151"/>
                  <a:gd name="T37" fmla="*/ 103 h 214"/>
                  <a:gd name="T38" fmla="*/ 75 w 151"/>
                  <a:gd name="T39" fmla="*/ 121 h 214"/>
                  <a:gd name="T40" fmla="*/ 30 w 151"/>
                  <a:gd name="T41" fmla="*/ 76 h 214"/>
                  <a:gd name="T42" fmla="*/ 75 w 151"/>
                  <a:gd name="T43" fmla="*/ 31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51" h="214">
                    <a:moveTo>
                      <a:pt x="151" y="76"/>
                    </a:moveTo>
                    <a:cubicBezTo>
                      <a:pt x="151" y="34"/>
                      <a:pt x="117" y="0"/>
                      <a:pt x="75" y="0"/>
                    </a:cubicBezTo>
                    <a:cubicBezTo>
                      <a:pt x="34" y="0"/>
                      <a:pt x="0" y="34"/>
                      <a:pt x="0" y="76"/>
                    </a:cubicBezTo>
                    <a:cubicBezTo>
                      <a:pt x="0" y="87"/>
                      <a:pt x="3" y="98"/>
                      <a:pt x="8" y="108"/>
                    </a:cubicBezTo>
                    <a:cubicBezTo>
                      <a:pt x="8" y="109"/>
                      <a:pt x="8" y="109"/>
                      <a:pt x="9" y="110"/>
                    </a:cubicBezTo>
                    <a:cubicBezTo>
                      <a:pt x="61" y="206"/>
                      <a:pt x="61" y="206"/>
                      <a:pt x="61" y="206"/>
                    </a:cubicBezTo>
                    <a:cubicBezTo>
                      <a:pt x="64" y="212"/>
                      <a:pt x="71" y="214"/>
                      <a:pt x="78" y="213"/>
                    </a:cubicBezTo>
                    <a:cubicBezTo>
                      <a:pt x="83" y="212"/>
                      <a:pt x="87" y="210"/>
                      <a:pt x="90" y="206"/>
                    </a:cubicBezTo>
                    <a:cubicBezTo>
                      <a:pt x="140" y="114"/>
                      <a:pt x="140" y="114"/>
                      <a:pt x="140" y="114"/>
                    </a:cubicBezTo>
                    <a:cubicBezTo>
                      <a:pt x="147" y="103"/>
                      <a:pt x="151" y="90"/>
                      <a:pt x="151" y="76"/>
                    </a:cubicBezTo>
                    <a:close/>
                    <a:moveTo>
                      <a:pt x="75" y="168"/>
                    </a:moveTo>
                    <a:cubicBezTo>
                      <a:pt x="66" y="150"/>
                      <a:pt x="66" y="150"/>
                      <a:pt x="66" y="150"/>
                    </a:cubicBezTo>
                    <a:cubicBezTo>
                      <a:pt x="69" y="150"/>
                      <a:pt x="72" y="151"/>
                      <a:pt x="75" y="151"/>
                    </a:cubicBezTo>
                    <a:cubicBezTo>
                      <a:pt x="79" y="151"/>
                      <a:pt x="82" y="150"/>
                      <a:pt x="85" y="150"/>
                    </a:cubicBezTo>
                    <a:lnTo>
                      <a:pt x="75" y="168"/>
                    </a:lnTo>
                    <a:close/>
                    <a:moveTo>
                      <a:pt x="75" y="31"/>
                    </a:moveTo>
                    <a:cubicBezTo>
                      <a:pt x="100" y="31"/>
                      <a:pt x="121" y="51"/>
                      <a:pt x="121" y="76"/>
                    </a:cubicBezTo>
                    <a:cubicBezTo>
                      <a:pt x="121" y="85"/>
                      <a:pt x="118" y="93"/>
                      <a:pt x="113" y="100"/>
                    </a:cubicBezTo>
                    <a:cubicBezTo>
                      <a:pt x="112" y="101"/>
                      <a:pt x="111" y="102"/>
                      <a:pt x="111" y="103"/>
                    </a:cubicBezTo>
                    <a:cubicBezTo>
                      <a:pt x="102" y="114"/>
                      <a:pt x="90" y="121"/>
                      <a:pt x="75" y="121"/>
                    </a:cubicBezTo>
                    <a:cubicBezTo>
                      <a:pt x="51" y="121"/>
                      <a:pt x="30" y="100"/>
                      <a:pt x="30" y="76"/>
                    </a:cubicBezTo>
                    <a:cubicBezTo>
                      <a:pt x="30" y="51"/>
                      <a:pt x="51" y="31"/>
                      <a:pt x="75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" name="Oval 38"/>
              <p:cNvSpPr>
                <a:spLocks noChangeArrowheads="1"/>
              </p:cNvSpPr>
              <p:nvPr/>
            </p:nvSpPr>
            <p:spPr bwMode="auto">
              <a:xfrm>
                <a:off x="1192245" y="4972874"/>
                <a:ext cx="124050" cy="12626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7" name="椭圆 78"/>
            <p:cNvSpPr/>
            <p:nvPr/>
          </p:nvSpPr>
          <p:spPr>
            <a:xfrm>
              <a:off x="625252" y="5956178"/>
              <a:ext cx="112576" cy="112576"/>
            </a:xfrm>
            <a:prstGeom prst="ellipse">
              <a:avLst/>
            </a:prstGeom>
            <a:solidFill>
              <a:srgbClr val="9C9C9C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83"/>
          <p:cNvSpPr txBox="1"/>
          <p:nvPr/>
        </p:nvSpPr>
        <p:spPr>
          <a:xfrm>
            <a:off x="68713" y="2387563"/>
            <a:ext cx="1827744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+mn-ea"/>
              </a:rPr>
              <a:t>GIT Repo</a:t>
            </a:r>
          </a:p>
          <a:p>
            <a:r>
              <a:rPr lang="en-US" altLang="zh-CN" sz="1100" dirty="0">
                <a:latin typeface="+mn-ea"/>
              </a:rPr>
              <a:t>-GIT Repositories Creation </a:t>
            </a:r>
          </a:p>
          <a:p>
            <a:r>
              <a:rPr lang="en-US" altLang="zh-CN" sz="1100" dirty="0">
                <a:latin typeface="+mn-ea"/>
              </a:rPr>
              <a:t>  Request Form</a:t>
            </a:r>
          </a:p>
          <a:p>
            <a:r>
              <a:rPr lang="en-US" altLang="zh-CN" sz="1100" dirty="0">
                <a:latin typeface="+mn-ea"/>
              </a:rPr>
              <a:t>-GITADMIN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7EF3745-0EE9-4F3C-BD2A-F1AB8698EE0C}"/>
              </a:ext>
            </a:extLst>
          </p:cNvPr>
          <p:cNvGrpSpPr/>
          <p:nvPr/>
        </p:nvGrpSpPr>
        <p:grpSpPr>
          <a:xfrm>
            <a:off x="2020911" y="3249338"/>
            <a:ext cx="1124856" cy="1853501"/>
            <a:chOff x="119112" y="4215253"/>
            <a:chExt cx="1124856" cy="1853501"/>
          </a:xfrm>
        </p:grpSpPr>
        <p:grpSp>
          <p:nvGrpSpPr>
            <p:cNvPr id="50" name="组合 68">
              <a:extLst>
                <a:ext uri="{FF2B5EF4-FFF2-40B4-BE49-F238E27FC236}">
                  <a16:creationId xmlns:a16="http://schemas.microsoft.com/office/drawing/2014/main" id="{DC490E6F-96EE-4E24-8803-EA86770B9C4F}"/>
                </a:ext>
              </a:extLst>
            </p:cNvPr>
            <p:cNvGrpSpPr/>
            <p:nvPr/>
          </p:nvGrpSpPr>
          <p:grpSpPr>
            <a:xfrm>
              <a:off x="119112" y="4215253"/>
              <a:ext cx="1124856" cy="1595164"/>
              <a:chOff x="1066801" y="4847431"/>
              <a:chExt cx="368300" cy="522288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52" name="Freeform 37">
                <a:extLst>
                  <a:ext uri="{FF2B5EF4-FFF2-40B4-BE49-F238E27FC236}">
                    <a16:creationId xmlns:a16="http://schemas.microsoft.com/office/drawing/2014/main" id="{5F014037-D287-490E-B222-E8C1D1EB74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66801" y="4847431"/>
                <a:ext cx="368300" cy="522288"/>
              </a:xfrm>
              <a:custGeom>
                <a:avLst/>
                <a:gdLst>
                  <a:gd name="T0" fmla="*/ 151 w 151"/>
                  <a:gd name="T1" fmla="*/ 76 h 214"/>
                  <a:gd name="T2" fmla="*/ 75 w 151"/>
                  <a:gd name="T3" fmla="*/ 0 h 214"/>
                  <a:gd name="T4" fmla="*/ 0 w 151"/>
                  <a:gd name="T5" fmla="*/ 76 h 214"/>
                  <a:gd name="T6" fmla="*/ 8 w 151"/>
                  <a:gd name="T7" fmla="*/ 108 h 214"/>
                  <a:gd name="T8" fmla="*/ 9 w 151"/>
                  <a:gd name="T9" fmla="*/ 110 h 214"/>
                  <a:gd name="T10" fmla="*/ 61 w 151"/>
                  <a:gd name="T11" fmla="*/ 206 h 214"/>
                  <a:gd name="T12" fmla="*/ 78 w 151"/>
                  <a:gd name="T13" fmla="*/ 213 h 214"/>
                  <a:gd name="T14" fmla="*/ 90 w 151"/>
                  <a:gd name="T15" fmla="*/ 206 h 214"/>
                  <a:gd name="T16" fmla="*/ 140 w 151"/>
                  <a:gd name="T17" fmla="*/ 114 h 214"/>
                  <a:gd name="T18" fmla="*/ 151 w 151"/>
                  <a:gd name="T19" fmla="*/ 76 h 214"/>
                  <a:gd name="T20" fmla="*/ 75 w 151"/>
                  <a:gd name="T21" fmla="*/ 168 h 214"/>
                  <a:gd name="T22" fmla="*/ 66 w 151"/>
                  <a:gd name="T23" fmla="*/ 150 h 214"/>
                  <a:gd name="T24" fmla="*/ 75 w 151"/>
                  <a:gd name="T25" fmla="*/ 151 h 214"/>
                  <a:gd name="T26" fmla="*/ 85 w 151"/>
                  <a:gd name="T27" fmla="*/ 150 h 214"/>
                  <a:gd name="T28" fmla="*/ 75 w 151"/>
                  <a:gd name="T29" fmla="*/ 168 h 214"/>
                  <a:gd name="T30" fmla="*/ 75 w 151"/>
                  <a:gd name="T31" fmla="*/ 31 h 214"/>
                  <a:gd name="T32" fmla="*/ 121 w 151"/>
                  <a:gd name="T33" fmla="*/ 76 h 214"/>
                  <a:gd name="T34" fmla="*/ 113 w 151"/>
                  <a:gd name="T35" fmla="*/ 100 h 214"/>
                  <a:gd name="T36" fmla="*/ 111 w 151"/>
                  <a:gd name="T37" fmla="*/ 103 h 214"/>
                  <a:gd name="T38" fmla="*/ 75 w 151"/>
                  <a:gd name="T39" fmla="*/ 121 h 214"/>
                  <a:gd name="T40" fmla="*/ 30 w 151"/>
                  <a:gd name="T41" fmla="*/ 76 h 214"/>
                  <a:gd name="T42" fmla="*/ 75 w 151"/>
                  <a:gd name="T43" fmla="*/ 31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51" h="214">
                    <a:moveTo>
                      <a:pt x="151" y="76"/>
                    </a:moveTo>
                    <a:cubicBezTo>
                      <a:pt x="151" y="34"/>
                      <a:pt x="117" y="0"/>
                      <a:pt x="75" y="0"/>
                    </a:cubicBezTo>
                    <a:cubicBezTo>
                      <a:pt x="34" y="0"/>
                      <a:pt x="0" y="34"/>
                      <a:pt x="0" y="76"/>
                    </a:cubicBezTo>
                    <a:cubicBezTo>
                      <a:pt x="0" y="87"/>
                      <a:pt x="3" y="98"/>
                      <a:pt x="8" y="108"/>
                    </a:cubicBezTo>
                    <a:cubicBezTo>
                      <a:pt x="8" y="109"/>
                      <a:pt x="8" y="109"/>
                      <a:pt x="9" y="110"/>
                    </a:cubicBezTo>
                    <a:cubicBezTo>
                      <a:pt x="61" y="206"/>
                      <a:pt x="61" y="206"/>
                      <a:pt x="61" y="206"/>
                    </a:cubicBezTo>
                    <a:cubicBezTo>
                      <a:pt x="64" y="212"/>
                      <a:pt x="71" y="214"/>
                      <a:pt x="78" y="213"/>
                    </a:cubicBezTo>
                    <a:cubicBezTo>
                      <a:pt x="83" y="212"/>
                      <a:pt x="87" y="210"/>
                      <a:pt x="90" y="206"/>
                    </a:cubicBezTo>
                    <a:cubicBezTo>
                      <a:pt x="140" y="114"/>
                      <a:pt x="140" y="114"/>
                      <a:pt x="140" y="114"/>
                    </a:cubicBezTo>
                    <a:cubicBezTo>
                      <a:pt x="147" y="103"/>
                      <a:pt x="151" y="90"/>
                      <a:pt x="151" y="76"/>
                    </a:cubicBezTo>
                    <a:close/>
                    <a:moveTo>
                      <a:pt x="75" y="168"/>
                    </a:moveTo>
                    <a:cubicBezTo>
                      <a:pt x="66" y="150"/>
                      <a:pt x="66" y="150"/>
                      <a:pt x="66" y="150"/>
                    </a:cubicBezTo>
                    <a:cubicBezTo>
                      <a:pt x="69" y="150"/>
                      <a:pt x="72" y="151"/>
                      <a:pt x="75" y="151"/>
                    </a:cubicBezTo>
                    <a:cubicBezTo>
                      <a:pt x="79" y="151"/>
                      <a:pt x="82" y="150"/>
                      <a:pt x="85" y="150"/>
                    </a:cubicBezTo>
                    <a:lnTo>
                      <a:pt x="75" y="168"/>
                    </a:lnTo>
                    <a:close/>
                    <a:moveTo>
                      <a:pt x="75" y="31"/>
                    </a:moveTo>
                    <a:cubicBezTo>
                      <a:pt x="100" y="31"/>
                      <a:pt x="121" y="51"/>
                      <a:pt x="121" y="76"/>
                    </a:cubicBezTo>
                    <a:cubicBezTo>
                      <a:pt x="121" y="85"/>
                      <a:pt x="118" y="93"/>
                      <a:pt x="113" y="100"/>
                    </a:cubicBezTo>
                    <a:cubicBezTo>
                      <a:pt x="112" y="101"/>
                      <a:pt x="111" y="102"/>
                      <a:pt x="111" y="103"/>
                    </a:cubicBezTo>
                    <a:cubicBezTo>
                      <a:pt x="102" y="114"/>
                      <a:pt x="90" y="121"/>
                      <a:pt x="75" y="121"/>
                    </a:cubicBezTo>
                    <a:cubicBezTo>
                      <a:pt x="51" y="121"/>
                      <a:pt x="30" y="100"/>
                      <a:pt x="30" y="76"/>
                    </a:cubicBezTo>
                    <a:cubicBezTo>
                      <a:pt x="30" y="51"/>
                      <a:pt x="51" y="31"/>
                      <a:pt x="75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Oval 38">
                <a:extLst>
                  <a:ext uri="{FF2B5EF4-FFF2-40B4-BE49-F238E27FC236}">
                    <a16:creationId xmlns:a16="http://schemas.microsoft.com/office/drawing/2014/main" id="{64FBADDC-49C9-4334-BC24-D3297C0A28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2245" y="4972874"/>
                <a:ext cx="124050" cy="12626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1" name="椭圆 78">
              <a:extLst>
                <a:ext uri="{FF2B5EF4-FFF2-40B4-BE49-F238E27FC236}">
                  <a16:creationId xmlns:a16="http://schemas.microsoft.com/office/drawing/2014/main" id="{CFE0E864-0793-4B2E-B738-34067BD0E72F}"/>
                </a:ext>
              </a:extLst>
            </p:cNvPr>
            <p:cNvSpPr/>
            <p:nvPr/>
          </p:nvSpPr>
          <p:spPr>
            <a:xfrm>
              <a:off x="625252" y="5956178"/>
              <a:ext cx="112576" cy="112576"/>
            </a:xfrm>
            <a:prstGeom prst="ellipse">
              <a:avLst/>
            </a:prstGeom>
            <a:solidFill>
              <a:srgbClr val="9C9C9C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54" name="文本框 84">
            <a:extLst>
              <a:ext uri="{FF2B5EF4-FFF2-40B4-BE49-F238E27FC236}">
                <a16:creationId xmlns:a16="http://schemas.microsoft.com/office/drawing/2014/main" id="{8E88D86D-EB22-44AB-86E4-0BBBB98A0F55}"/>
              </a:ext>
            </a:extLst>
          </p:cNvPr>
          <p:cNvSpPr txBox="1"/>
          <p:nvPr/>
        </p:nvSpPr>
        <p:spPr>
          <a:xfrm>
            <a:off x="1751403" y="2348583"/>
            <a:ext cx="1776448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+mn-ea"/>
              </a:rPr>
              <a:t>GIT SSH Key</a:t>
            </a:r>
          </a:p>
          <a:p>
            <a:r>
              <a:rPr lang="en-US" altLang="zh-CN" sz="1100" dirty="0">
                <a:latin typeface="+mn-ea"/>
              </a:rPr>
              <a:t>-Create GIT SSH Key</a:t>
            </a:r>
          </a:p>
          <a:p>
            <a:r>
              <a:rPr lang="en-US" altLang="zh-CN" sz="1100" dirty="0">
                <a:latin typeface="+mn-ea"/>
              </a:rPr>
              <a:t>-Submit it to GIT SSH Key </a:t>
            </a:r>
          </a:p>
          <a:p>
            <a:r>
              <a:rPr lang="en-US" altLang="zh-CN" sz="1100" dirty="0">
                <a:latin typeface="+mn-ea"/>
              </a:rPr>
              <a:t>  Registration page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3B3CBB4-BBDB-4F28-AFC8-558058F95AD7}"/>
              </a:ext>
            </a:extLst>
          </p:cNvPr>
          <p:cNvGrpSpPr/>
          <p:nvPr/>
        </p:nvGrpSpPr>
        <p:grpSpPr>
          <a:xfrm>
            <a:off x="3689702" y="3249338"/>
            <a:ext cx="1124856" cy="1853501"/>
            <a:chOff x="119112" y="4215253"/>
            <a:chExt cx="1124856" cy="1853501"/>
          </a:xfrm>
        </p:grpSpPr>
        <p:grpSp>
          <p:nvGrpSpPr>
            <p:cNvPr id="56" name="组合 68">
              <a:extLst>
                <a:ext uri="{FF2B5EF4-FFF2-40B4-BE49-F238E27FC236}">
                  <a16:creationId xmlns:a16="http://schemas.microsoft.com/office/drawing/2014/main" id="{3D8DA961-5D3D-452A-9B10-5CD5D3F11378}"/>
                </a:ext>
              </a:extLst>
            </p:cNvPr>
            <p:cNvGrpSpPr/>
            <p:nvPr/>
          </p:nvGrpSpPr>
          <p:grpSpPr>
            <a:xfrm>
              <a:off x="119112" y="4215253"/>
              <a:ext cx="1124856" cy="1595164"/>
              <a:chOff x="1066801" y="4847431"/>
              <a:chExt cx="368300" cy="522288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58" name="Freeform 37">
                <a:extLst>
                  <a:ext uri="{FF2B5EF4-FFF2-40B4-BE49-F238E27FC236}">
                    <a16:creationId xmlns:a16="http://schemas.microsoft.com/office/drawing/2014/main" id="{2BF63C4C-CBEF-4873-864B-CEEE77FB570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66801" y="4847431"/>
                <a:ext cx="368300" cy="522288"/>
              </a:xfrm>
              <a:custGeom>
                <a:avLst/>
                <a:gdLst>
                  <a:gd name="T0" fmla="*/ 151 w 151"/>
                  <a:gd name="T1" fmla="*/ 76 h 214"/>
                  <a:gd name="T2" fmla="*/ 75 w 151"/>
                  <a:gd name="T3" fmla="*/ 0 h 214"/>
                  <a:gd name="T4" fmla="*/ 0 w 151"/>
                  <a:gd name="T5" fmla="*/ 76 h 214"/>
                  <a:gd name="T6" fmla="*/ 8 w 151"/>
                  <a:gd name="T7" fmla="*/ 108 h 214"/>
                  <a:gd name="T8" fmla="*/ 9 w 151"/>
                  <a:gd name="T9" fmla="*/ 110 h 214"/>
                  <a:gd name="T10" fmla="*/ 61 w 151"/>
                  <a:gd name="T11" fmla="*/ 206 h 214"/>
                  <a:gd name="T12" fmla="*/ 78 w 151"/>
                  <a:gd name="T13" fmla="*/ 213 h 214"/>
                  <a:gd name="T14" fmla="*/ 90 w 151"/>
                  <a:gd name="T15" fmla="*/ 206 h 214"/>
                  <a:gd name="T16" fmla="*/ 140 w 151"/>
                  <a:gd name="T17" fmla="*/ 114 h 214"/>
                  <a:gd name="T18" fmla="*/ 151 w 151"/>
                  <a:gd name="T19" fmla="*/ 76 h 214"/>
                  <a:gd name="T20" fmla="*/ 75 w 151"/>
                  <a:gd name="T21" fmla="*/ 168 h 214"/>
                  <a:gd name="T22" fmla="*/ 66 w 151"/>
                  <a:gd name="T23" fmla="*/ 150 h 214"/>
                  <a:gd name="T24" fmla="*/ 75 w 151"/>
                  <a:gd name="T25" fmla="*/ 151 h 214"/>
                  <a:gd name="T26" fmla="*/ 85 w 151"/>
                  <a:gd name="T27" fmla="*/ 150 h 214"/>
                  <a:gd name="T28" fmla="*/ 75 w 151"/>
                  <a:gd name="T29" fmla="*/ 168 h 214"/>
                  <a:gd name="T30" fmla="*/ 75 w 151"/>
                  <a:gd name="T31" fmla="*/ 31 h 214"/>
                  <a:gd name="T32" fmla="*/ 121 w 151"/>
                  <a:gd name="T33" fmla="*/ 76 h 214"/>
                  <a:gd name="T34" fmla="*/ 113 w 151"/>
                  <a:gd name="T35" fmla="*/ 100 h 214"/>
                  <a:gd name="T36" fmla="*/ 111 w 151"/>
                  <a:gd name="T37" fmla="*/ 103 h 214"/>
                  <a:gd name="T38" fmla="*/ 75 w 151"/>
                  <a:gd name="T39" fmla="*/ 121 h 214"/>
                  <a:gd name="T40" fmla="*/ 30 w 151"/>
                  <a:gd name="T41" fmla="*/ 76 h 214"/>
                  <a:gd name="T42" fmla="*/ 75 w 151"/>
                  <a:gd name="T43" fmla="*/ 31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51" h="214">
                    <a:moveTo>
                      <a:pt x="151" y="76"/>
                    </a:moveTo>
                    <a:cubicBezTo>
                      <a:pt x="151" y="34"/>
                      <a:pt x="117" y="0"/>
                      <a:pt x="75" y="0"/>
                    </a:cubicBezTo>
                    <a:cubicBezTo>
                      <a:pt x="34" y="0"/>
                      <a:pt x="0" y="34"/>
                      <a:pt x="0" y="76"/>
                    </a:cubicBezTo>
                    <a:cubicBezTo>
                      <a:pt x="0" y="87"/>
                      <a:pt x="3" y="98"/>
                      <a:pt x="8" y="108"/>
                    </a:cubicBezTo>
                    <a:cubicBezTo>
                      <a:pt x="8" y="109"/>
                      <a:pt x="8" y="109"/>
                      <a:pt x="9" y="110"/>
                    </a:cubicBezTo>
                    <a:cubicBezTo>
                      <a:pt x="61" y="206"/>
                      <a:pt x="61" y="206"/>
                      <a:pt x="61" y="206"/>
                    </a:cubicBezTo>
                    <a:cubicBezTo>
                      <a:pt x="64" y="212"/>
                      <a:pt x="71" y="214"/>
                      <a:pt x="78" y="213"/>
                    </a:cubicBezTo>
                    <a:cubicBezTo>
                      <a:pt x="83" y="212"/>
                      <a:pt x="87" y="210"/>
                      <a:pt x="90" y="206"/>
                    </a:cubicBezTo>
                    <a:cubicBezTo>
                      <a:pt x="140" y="114"/>
                      <a:pt x="140" y="114"/>
                      <a:pt x="140" y="114"/>
                    </a:cubicBezTo>
                    <a:cubicBezTo>
                      <a:pt x="147" y="103"/>
                      <a:pt x="151" y="90"/>
                      <a:pt x="151" y="76"/>
                    </a:cubicBezTo>
                    <a:close/>
                    <a:moveTo>
                      <a:pt x="75" y="168"/>
                    </a:moveTo>
                    <a:cubicBezTo>
                      <a:pt x="66" y="150"/>
                      <a:pt x="66" y="150"/>
                      <a:pt x="66" y="150"/>
                    </a:cubicBezTo>
                    <a:cubicBezTo>
                      <a:pt x="69" y="150"/>
                      <a:pt x="72" y="151"/>
                      <a:pt x="75" y="151"/>
                    </a:cubicBezTo>
                    <a:cubicBezTo>
                      <a:pt x="79" y="151"/>
                      <a:pt x="82" y="150"/>
                      <a:pt x="85" y="150"/>
                    </a:cubicBezTo>
                    <a:lnTo>
                      <a:pt x="75" y="168"/>
                    </a:lnTo>
                    <a:close/>
                    <a:moveTo>
                      <a:pt x="75" y="31"/>
                    </a:moveTo>
                    <a:cubicBezTo>
                      <a:pt x="100" y="31"/>
                      <a:pt x="121" y="51"/>
                      <a:pt x="121" y="76"/>
                    </a:cubicBezTo>
                    <a:cubicBezTo>
                      <a:pt x="121" y="85"/>
                      <a:pt x="118" y="93"/>
                      <a:pt x="113" y="100"/>
                    </a:cubicBezTo>
                    <a:cubicBezTo>
                      <a:pt x="112" y="101"/>
                      <a:pt x="111" y="102"/>
                      <a:pt x="111" y="103"/>
                    </a:cubicBezTo>
                    <a:cubicBezTo>
                      <a:pt x="102" y="114"/>
                      <a:pt x="90" y="121"/>
                      <a:pt x="75" y="121"/>
                    </a:cubicBezTo>
                    <a:cubicBezTo>
                      <a:pt x="51" y="121"/>
                      <a:pt x="30" y="100"/>
                      <a:pt x="30" y="76"/>
                    </a:cubicBezTo>
                    <a:cubicBezTo>
                      <a:pt x="30" y="51"/>
                      <a:pt x="51" y="31"/>
                      <a:pt x="75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Oval 38">
                <a:extLst>
                  <a:ext uri="{FF2B5EF4-FFF2-40B4-BE49-F238E27FC236}">
                    <a16:creationId xmlns:a16="http://schemas.microsoft.com/office/drawing/2014/main" id="{16BEE9C4-542E-46D7-A2AE-8CFD539F8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2245" y="4972874"/>
                <a:ext cx="124050" cy="12626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7" name="椭圆 78">
              <a:extLst>
                <a:ext uri="{FF2B5EF4-FFF2-40B4-BE49-F238E27FC236}">
                  <a16:creationId xmlns:a16="http://schemas.microsoft.com/office/drawing/2014/main" id="{6CE676E2-78EA-429E-B53F-247C8C49B45E}"/>
                </a:ext>
              </a:extLst>
            </p:cNvPr>
            <p:cNvSpPr/>
            <p:nvPr/>
          </p:nvSpPr>
          <p:spPr>
            <a:xfrm>
              <a:off x="625252" y="5956178"/>
              <a:ext cx="112576" cy="112576"/>
            </a:xfrm>
            <a:prstGeom prst="ellipse">
              <a:avLst/>
            </a:prstGeom>
            <a:solidFill>
              <a:srgbClr val="9C9C9C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60" name="文本框 84">
            <a:extLst>
              <a:ext uri="{FF2B5EF4-FFF2-40B4-BE49-F238E27FC236}">
                <a16:creationId xmlns:a16="http://schemas.microsoft.com/office/drawing/2014/main" id="{98A17B7B-590F-4A2A-9444-6A9E6FA9B48A}"/>
              </a:ext>
            </a:extLst>
          </p:cNvPr>
          <p:cNvSpPr txBox="1"/>
          <p:nvPr/>
        </p:nvSpPr>
        <p:spPr>
          <a:xfrm>
            <a:off x="3620569" y="2467170"/>
            <a:ext cx="137569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+mn-ea"/>
              </a:rPr>
              <a:t>CMS setup</a:t>
            </a:r>
          </a:p>
          <a:p>
            <a:r>
              <a:rPr lang="en-US" altLang="zh-CN" sz="1100" dirty="0">
                <a:latin typeface="+mn-ea"/>
              </a:rPr>
              <a:t>-Deploy Permission</a:t>
            </a:r>
          </a:p>
          <a:p>
            <a:r>
              <a:rPr lang="en-US" altLang="zh-CN" sz="1100" dirty="0">
                <a:latin typeface="+mn-ea"/>
              </a:rPr>
              <a:t>-CMSSUPP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C480891-37F9-4DCC-8508-31F65A274C49}"/>
              </a:ext>
            </a:extLst>
          </p:cNvPr>
          <p:cNvGrpSpPr/>
          <p:nvPr/>
        </p:nvGrpSpPr>
        <p:grpSpPr>
          <a:xfrm>
            <a:off x="7145822" y="3255491"/>
            <a:ext cx="1124856" cy="1853501"/>
            <a:chOff x="119112" y="4215253"/>
            <a:chExt cx="1124856" cy="1853501"/>
          </a:xfrm>
        </p:grpSpPr>
        <p:grpSp>
          <p:nvGrpSpPr>
            <p:cNvPr id="62" name="组合 68">
              <a:extLst>
                <a:ext uri="{FF2B5EF4-FFF2-40B4-BE49-F238E27FC236}">
                  <a16:creationId xmlns:a16="http://schemas.microsoft.com/office/drawing/2014/main" id="{21AF2718-BF6B-458F-B3DA-DE7BA37C29F0}"/>
                </a:ext>
              </a:extLst>
            </p:cNvPr>
            <p:cNvGrpSpPr/>
            <p:nvPr/>
          </p:nvGrpSpPr>
          <p:grpSpPr>
            <a:xfrm>
              <a:off x="119112" y="4215253"/>
              <a:ext cx="1124856" cy="1595164"/>
              <a:chOff x="1066801" y="4847431"/>
              <a:chExt cx="368300" cy="522288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64" name="Freeform 37">
                <a:extLst>
                  <a:ext uri="{FF2B5EF4-FFF2-40B4-BE49-F238E27FC236}">
                    <a16:creationId xmlns:a16="http://schemas.microsoft.com/office/drawing/2014/main" id="{44A2D24B-9DA4-4BEB-B1B3-7B7137C818A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66801" y="4847431"/>
                <a:ext cx="368300" cy="522288"/>
              </a:xfrm>
              <a:custGeom>
                <a:avLst/>
                <a:gdLst>
                  <a:gd name="T0" fmla="*/ 151 w 151"/>
                  <a:gd name="T1" fmla="*/ 76 h 214"/>
                  <a:gd name="T2" fmla="*/ 75 w 151"/>
                  <a:gd name="T3" fmla="*/ 0 h 214"/>
                  <a:gd name="T4" fmla="*/ 0 w 151"/>
                  <a:gd name="T5" fmla="*/ 76 h 214"/>
                  <a:gd name="T6" fmla="*/ 8 w 151"/>
                  <a:gd name="T7" fmla="*/ 108 h 214"/>
                  <a:gd name="T8" fmla="*/ 9 w 151"/>
                  <a:gd name="T9" fmla="*/ 110 h 214"/>
                  <a:gd name="T10" fmla="*/ 61 w 151"/>
                  <a:gd name="T11" fmla="*/ 206 h 214"/>
                  <a:gd name="T12" fmla="*/ 78 w 151"/>
                  <a:gd name="T13" fmla="*/ 213 h 214"/>
                  <a:gd name="T14" fmla="*/ 90 w 151"/>
                  <a:gd name="T15" fmla="*/ 206 h 214"/>
                  <a:gd name="T16" fmla="*/ 140 w 151"/>
                  <a:gd name="T17" fmla="*/ 114 h 214"/>
                  <a:gd name="T18" fmla="*/ 151 w 151"/>
                  <a:gd name="T19" fmla="*/ 76 h 214"/>
                  <a:gd name="T20" fmla="*/ 75 w 151"/>
                  <a:gd name="T21" fmla="*/ 168 h 214"/>
                  <a:gd name="T22" fmla="*/ 66 w 151"/>
                  <a:gd name="T23" fmla="*/ 150 h 214"/>
                  <a:gd name="T24" fmla="*/ 75 w 151"/>
                  <a:gd name="T25" fmla="*/ 151 h 214"/>
                  <a:gd name="T26" fmla="*/ 85 w 151"/>
                  <a:gd name="T27" fmla="*/ 150 h 214"/>
                  <a:gd name="T28" fmla="*/ 75 w 151"/>
                  <a:gd name="T29" fmla="*/ 168 h 214"/>
                  <a:gd name="T30" fmla="*/ 75 w 151"/>
                  <a:gd name="T31" fmla="*/ 31 h 214"/>
                  <a:gd name="T32" fmla="*/ 121 w 151"/>
                  <a:gd name="T33" fmla="*/ 76 h 214"/>
                  <a:gd name="T34" fmla="*/ 113 w 151"/>
                  <a:gd name="T35" fmla="*/ 100 h 214"/>
                  <a:gd name="T36" fmla="*/ 111 w 151"/>
                  <a:gd name="T37" fmla="*/ 103 h 214"/>
                  <a:gd name="T38" fmla="*/ 75 w 151"/>
                  <a:gd name="T39" fmla="*/ 121 h 214"/>
                  <a:gd name="T40" fmla="*/ 30 w 151"/>
                  <a:gd name="T41" fmla="*/ 76 h 214"/>
                  <a:gd name="T42" fmla="*/ 75 w 151"/>
                  <a:gd name="T43" fmla="*/ 31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51" h="214">
                    <a:moveTo>
                      <a:pt x="151" y="76"/>
                    </a:moveTo>
                    <a:cubicBezTo>
                      <a:pt x="151" y="34"/>
                      <a:pt x="117" y="0"/>
                      <a:pt x="75" y="0"/>
                    </a:cubicBezTo>
                    <a:cubicBezTo>
                      <a:pt x="34" y="0"/>
                      <a:pt x="0" y="34"/>
                      <a:pt x="0" y="76"/>
                    </a:cubicBezTo>
                    <a:cubicBezTo>
                      <a:pt x="0" y="87"/>
                      <a:pt x="3" y="98"/>
                      <a:pt x="8" y="108"/>
                    </a:cubicBezTo>
                    <a:cubicBezTo>
                      <a:pt x="8" y="109"/>
                      <a:pt x="8" y="109"/>
                      <a:pt x="9" y="110"/>
                    </a:cubicBezTo>
                    <a:cubicBezTo>
                      <a:pt x="61" y="206"/>
                      <a:pt x="61" y="206"/>
                      <a:pt x="61" y="206"/>
                    </a:cubicBezTo>
                    <a:cubicBezTo>
                      <a:pt x="64" y="212"/>
                      <a:pt x="71" y="214"/>
                      <a:pt x="78" y="213"/>
                    </a:cubicBezTo>
                    <a:cubicBezTo>
                      <a:pt x="83" y="212"/>
                      <a:pt x="87" y="210"/>
                      <a:pt x="90" y="206"/>
                    </a:cubicBezTo>
                    <a:cubicBezTo>
                      <a:pt x="140" y="114"/>
                      <a:pt x="140" y="114"/>
                      <a:pt x="140" y="114"/>
                    </a:cubicBezTo>
                    <a:cubicBezTo>
                      <a:pt x="147" y="103"/>
                      <a:pt x="151" y="90"/>
                      <a:pt x="151" y="76"/>
                    </a:cubicBezTo>
                    <a:close/>
                    <a:moveTo>
                      <a:pt x="75" y="168"/>
                    </a:moveTo>
                    <a:cubicBezTo>
                      <a:pt x="66" y="150"/>
                      <a:pt x="66" y="150"/>
                      <a:pt x="66" y="150"/>
                    </a:cubicBezTo>
                    <a:cubicBezTo>
                      <a:pt x="69" y="150"/>
                      <a:pt x="72" y="151"/>
                      <a:pt x="75" y="151"/>
                    </a:cubicBezTo>
                    <a:cubicBezTo>
                      <a:pt x="79" y="151"/>
                      <a:pt x="82" y="150"/>
                      <a:pt x="85" y="150"/>
                    </a:cubicBezTo>
                    <a:lnTo>
                      <a:pt x="75" y="168"/>
                    </a:lnTo>
                    <a:close/>
                    <a:moveTo>
                      <a:pt x="75" y="31"/>
                    </a:moveTo>
                    <a:cubicBezTo>
                      <a:pt x="100" y="31"/>
                      <a:pt x="121" y="51"/>
                      <a:pt x="121" y="76"/>
                    </a:cubicBezTo>
                    <a:cubicBezTo>
                      <a:pt x="121" y="85"/>
                      <a:pt x="118" y="93"/>
                      <a:pt x="113" y="100"/>
                    </a:cubicBezTo>
                    <a:cubicBezTo>
                      <a:pt x="112" y="101"/>
                      <a:pt x="111" y="102"/>
                      <a:pt x="111" y="103"/>
                    </a:cubicBezTo>
                    <a:cubicBezTo>
                      <a:pt x="102" y="114"/>
                      <a:pt x="90" y="121"/>
                      <a:pt x="75" y="121"/>
                    </a:cubicBezTo>
                    <a:cubicBezTo>
                      <a:pt x="51" y="121"/>
                      <a:pt x="30" y="100"/>
                      <a:pt x="30" y="76"/>
                    </a:cubicBezTo>
                    <a:cubicBezTo>
                      <a:pt x="30" y="51"/>
                      <a:pt x="51" y="31"/>
                      <a:pt x="75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Oval 38">
                <a:extLst>
                  <a:ext uri="{FF2B5EF4-FFF2-40B4-BE49-F238E27FC236}">
                    <a16:creationId xmlns:a16="http://schemas.microsoft.com/office/drawing/2014/main" id="{4ADC051D-57B4-4B29-9E11-0B74A909B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2245" y="4972874"/>
                <a:ext cx="124050" cy="12626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3" name="椭圆 78">
              <a:extLst>
                <a:ext uri="{FF2B5EF4-FFF2-40B4-BE49-F238E27FC236}">
                  <a16:creationId xmlns:a16="http://schemas.microsoft.com/office/drawing/2014/main" id="{D7526FEA-25CB-4285-BA45-4048780B82EB}"/>
                </a:ext>
              </a:extLst>
            </p:cNvPr>
            <p:cNvSpPr/>
            <p:nvPr/>
          </p:nvSpPr>
          <p:spPr>
            <a:xfrm>
              <a:off x="625252" y="5956178"/>
              <a:ext cx="112576" cy="112576"/>
            </a:xfrm>
            <a:prstGeom prst="ellipse">
              <a:avLst/>
            </a:prstGeom>
            <a:solidFill>
              <a:srgbClr val="9C9C9C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66" name="文本框 84">
            <a:extLst>
              <a:ext uri="{FF2B5EF4-FFF2-40B4-BE49-F238E27FC236}">
                <a16:creationId xmlns:a16="http://schemas.microsoft.com/office/drawing/2014/main" id="{9F72E4DA-9F20-433D-8D29-B3A504B1F366}"/>
              </a:ext>
            </a:extLst>
          </p:cNvPr>
          <p:cNvSpPr txBox="1"/>
          <p:nvPr/>
        </p:nvSpPr>
        <p:spPr>
          <a:xfrm>
            <a:off x="5078291" y="2187004"/>
            <a:ext cx="19704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+mn-ea"/>
              </a:rPr>
              <a:t>Create TT Category</a:t>
            </a:r>
            <a:endParaRPr lang="zh-CN" altLang="en-US" sz="1400" dirty="0">
              <a:latin typeface="+mn-ea"/>
            </a:endParaRPr>
          </a:p>
          <a:p>
            <a:r>
              <a:rPr lang="en-US" altLang="zh-CN" sz="1100" dirty="0">
                <a:latin typeface="+mn-ea"/>
              </a:rPr>
              <a:t>-Supporting Document</a:t>
            </a:r>
          </a:p>
          <a:p>
            <a:r>
              <a:rPr lang="en-US" altLang="zh-CN" sz="1100" dirty="0">
                <a:latin typeface="+mn-ea"/>
              </a:rPr>
              <a:t>-Security Assessment Form</a:t>
            </a:r>
          </a:p>
          <a:p>
            <a:r>
              <a:rPr lang="en-US" altLang="zh-CN" sz="1100" dirty="0">
                <a:latin typeface="+mn-ea"/>
              </a:rPr>
              <a:t>-Share it to CMSSUPP</a:t>
            </a:r>
          </a:p>
          <a:p>
            <a:r>
              <a:rPr lang="en-US" altLang="zh-CN" sz="1100" dirty="0">
                <a:latin typeface="+mn-ea"/>
              </a:rPr>
              <a:t>-HKCTR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86DEE2C-A031-4C19-B6D3-92AA9D8841E3}"/>
              </a:ext>
            </a:extLst>
          </p:cNvPr>
          <p:cNvGrpSpPr/>
          <p:nvPr/>
        </p:nvGrpSpPr>
        <p:grpSpPr>
          <a:xfrm>
            <a:off x="5444781" y="3261128"/>
            <a:ext cx="1124856" cy="1853501"/>
            <a:chOff x="119112" y="4215253"/>
            <a:chExt cx="1124856" cy="1853501"/>
          </a:xfrm>
        </p:grpSpPr>
        <p:grpSp>
          <p:nvGrpSpPr>
            <p:cNvPr id="68" name="组合 68">
              <a:extLst>
                <a:ext uri="{FF2B5EF4-FFF2-40B4-BE49-F238E27FC236}">
                  <a16:creationId xmlns:a16="http://schemas.microsoft.com/office/drawing/2014/main" id="{F4E4AD0A-D421-441C-B21D-13AC6A62C597}"/>
                </a:ext>
              </a:extLst>
            </p:cNvPr>
            <p:cNvGrpSpPr/>
            <p:nvPr/>
          </p:nvGrpSpPr>
          <p:grpSpPr>
            <a:xfrm>
              <a:off x="119112" y="4215253"/>
              <a:ext cx="1124856" cy="1595164"/>
              <a:chOff x="1066801" y="4847431"/>
              <a:chExt cx="368300" cy="522288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70" name="Freeform 37">
                <a:extLst>
                  <a:ext uri="{FF2B5EF4-FFF2-40B4-BE49-F238E27FC236}">
                    <a16:creationId xmlns:a16="http://schemas.microsoft.com/office/drawing/2014/main" id="{2CDE6887-173E-4E0E-BF48-873C896B964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66801" y="4847431"/>
                <a:ext cx="368300" cy="522288"/>
              </a:xfrm>
              <a:custGeom>
                <a:avLst/>
                <a:gdLst>
                  <a:gd name="T0" fmla="*/ 151 w 151"/>
                  <a:gd name="T1" fmla="*/ 76 h 214"/>
                  <a:gd name="T2" fmla="*/ 75 w 151"/>
                  <a:gd name="T3" fmla="*/ 0 h 214"/>
                  <a:gd name="T4" fmla="*/ 0 w 151"/>
                  <a:gd name="T5" fmla="*/ 76 h 214"/>
                  <a:gd name="T6" fmla="*/ 8 w 151"/>
                  <a:gd name="T7" fmla="*/ 108 h 214"/>
                  <a:gd name="T8" fmla="*/ 9 w 151"/>
                  <a:gd name="T9" fmla="*/ 110 h 214"/>
                  <a:gd name="T10" fmla="*/ 61 w 151"/>
                  <a:gd name="T11" fmla="*/ 206 h 214"/>
                  <a:gd name="T12" fmla="*/ 78 w 151"/>
                  <a:gd name="T13" fmla="*/ 213 h 214"/>
                  <a:gd name="T14" fmla="*/ 90 w 151"/>
                  <a:gd name="T15" fmla="*/ 206 h 214"/>
                  <a:gd name="T16" fmla="*/ 140 w 151"/>
                  <a:gd name="T17" fmla="*/ 114 h 214"/>
                  <a:gd name="T18" fmla="*/ 151 w 151"/>
                  <a:gd name="T19" fmla="*/ 76 h 214"/>
                  <a:gd name="T20" fmla="*/ 75 w 151"/>
                  <a:gd name="T21" fmla="*/ 168 h 214"/>
                  <a:gd name="T22" fmla="*/ 66 w 151"/>
                  <a:gd name="T23" fmla="*/ 150 h 214"/>
                  <a:gd name="T24" fmla="*/ 75 w 151"/>
                  <a:gd name="T25" fmla="*/ 151 h 214"/>
                  <a:gd name="T26" fmla="*/ 85 w 151"/>
                  <a:gd name="T27" fmla="*/ 150 h 214"/>
                  <a:gd name="T28" fmla="*/ 75 w 151"/>
                  <a:gd name="T29" fmla="*/ 168 h 214"/>
                  <a:gd name="T30" fmla="*/ 75 w 151"/>
                  <a:gd name="T31" fmla="*/ 31 h 214"/>
                  <a:gd name="T32" fmla="*/ 121 w 151"/>
                  <a:gd name="T33" fmla="*/ 76 h 214"/>
                  <a:gd name="T34" fmla="*/ 113 w 151"/>
                  <a:gd name="T35" fmla="*/ 100 h 214"/>
                  <a:gd name="T36" fmla="*/ 111 w 151"/>
                  <a:gd name="T37" fmla="*/ 103 h 214"/>
                  <a:gd name="T38" fmla="*/ 75 w 151"/>
                  <a:gd name="T39" fmla="*/ 121 h 214"/>
                  <a:gd name="T40" fmla="*/ 30 w 151"/>
                  <a:gd name="T41" fmla="*/ 76 h 214"/>
                  <a:gd name="T42" fmla="*/ 75 w 151"/>
                  <a:gd name="T43" fmla="*/ 31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51" h="214">
                    <a:moveTo>
                      <a:pt x="151" y="76"/>
                    </a:moveTo>
                    <a:cubicBezTo>
                      <a:pt x="151" y="34"/>
                      <a:pt x="117" y="0"/>
                      <a:pt x="75" y="0"/>
                    </a:cubicBezTo>
                    <a:cubicBezTo>
                      <a:pt x="34" y="0"/>
                      <a:pt x="0" y="34"/>
                      <a:pt x="0" y="76"/>
                    </a:cubicBezTo>
                    <a:cubicBezTo>
                      <a:pt x="0" y="87"/>
                      <a:pt x="3" y="98"/>
                      <a:pt x="8" y="108"/>
                    </a:cubicBezTo>
                    <a:cubicBezTo>
                      <a:pt x="8" y="109"/>
                      <a:pt x="8" y="109"/>
                      <a:pt x="9" y="110"/>
                    </a:cubicBezTo>
                    <a:cubicBezTo>
                      <a:pt x="61" y="206"/>
                      <a:pt x="61" y="206"/>
                      <a:pt x="61" y="206"/>
                    </a:cubicBezTo>
                    <a:cubicBezTo>
                      <a:pt x="64" y="212"/>
                      <a:pt x="71" y="214"/>
                      <a:pt x="78" y="213"/>
                    </a:cubicBezTo>
                    <a:cubicBezTo>
                      <a:pt x="83" y="212"/>
                      <a:pt x="87" y="210"/>
                      <a:pt x="90" y="206"/>
                    </a:cubicBezTo>
                    <a:cubicBezTo>
                      <a:pt x="140" y="114"/>
                      <a:pt x="140" y="114"/>
                      <a:pt x="140" y="114"/>
                    </a:cubicBezTo>
                    <a:cubicBezTo>
                      <a:pt x="147" y="103"/>
                      <a:pt x="151" y="90"/>
                      <a:pt x="151" y="76"/>
                    </a:cubicBezTo>
                    <a:close/>
                    <a:moveTo>
                      <a:pt x="75" y="168"/>
                    </a:moveTo>
                    <a:cubicBezTo>
                      <a:pt x="66" y="150"/>
                      <a:pt x="66" y="150"/>
                      <a:pt x="66" y="150"/>
                    </a:cubicBezTo>
                    <a:cubicBezTo>
                      <a:pt x="69" y="150"/>
                      <a:pt x="72" y="151"/>
                      <a:pt x="75" y="151"/>
                    </a:cubicBezTo>
                    <a:cubicBezTo>
                      <a:pt x="79" y="151"/>
                      <a:pt x="82" y="150"/>
                      <a:pt x="85" y="150"/>
                    </a:cubicBezTo>
                    <a:lnTo>
                      <a:pt x="75" y="168"/>
                    </a:lnTo>
                    <a:close/>
                    <a:moveTo>
                      <a:pt x="75" y="31"/>
                    </a:moveTo>
                    <a:cubicBezTo>
                      <a:pt x="100" y="31"/>
                      <a:pt x="121" y="51"/>
                      <a:pt x="121" y="76"/>
                    </a:cubicBezTo>
                    <a:cubicBezTo>
                      <a:pt x="121" y="85"/>
                      <a:pt x="118" y="93"/>
                      <a:pt x="113" y="100"/>
                    </a:cubicBezTo>
                    <a:cubicBezTo>
                      <a:pt x="112" y="101"/>
                      <a:pt x="111" y="102"/>
                      <a:pt x="111" y="103"/>
                    </a:cubicBezTo>
                    <a:cubicBezTo>
                      <a:pt x="102" y="114"/>
                      <a:pt x="90" y="121"/>
                      <a:pt x="75" y="121"/>
                    </a:cubicBezTo>
                    <a:cubicBezTo>
                      <a:pt x="51" y="121"/>
                      <a:pt x="30" y="100"/>
                      <a:pt x="30" y="76"/>
                    </a:cubicBezTo>
                    <a:cubicBezTo>
                      <a:pt x="30" y="51"/>
                      <a:pt x="51" y="31"/>
                      <a:pt x="75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Oval 38">
                <a:extLst>
                  <a:ext uri="{FF2B5EF4-FFF2-40B4-BE49-F238E27FC236}">
                    <a16:creationId xmlns:a16="http://schemas.microsoft.com/office/drawing/2014/main" id="{0E435E4B-2B0D-4BEF-B929-6AA4E24038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2245" y="4972874"/>
                <a:ext cx="124050" cy="12626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9" name="椭圆 78">
              <a:extLst>
                <a:ext uri="{FF2B5EF4-FFF2-40B4-BE49-F238E27FC236}">
                  <a16:creationId xmlns:a16="http://schemas.microsoft.com/office/drawing/2014/main" id="{23A671DF-E0F8-46DA-AF3D-D78671E5B7AC}"/>
                </a:ext>
              </a:extLst>
            </p:cNvPr>
            <p:cNvSpPr/>
            <p:nvPr/>
          </p:nvSpPr>
          <p:spPr>
            <a:xfrm>
              <a:off x="625252" y="5956178"/>
              <a:ext cx="112576" cy="112576"/>
            </a:xfrm>
            <a:prstGeom prst="ellipse">
              <a:avLst/>
            </a:prstGeom>
            <a:solidFill>
              <a:srgbClr val="9C9C9C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72" name="文本框 84">
            <a:extLst>
              <a:ext uri="{FF2B5EF4-FFF2-40B4-BE49-F238E27FC236}">
                <a16:creationId xmlns:a16="http://schemas.microsoft.com/office/drawing/2014/main" id="{B45C70F1-3845-49C8-A6BE-5E24A7C5897E}"/>
              </a:ext>
            </a:extLst>
          </p:cNvPr>
          <p:cNvSpPr txBox="1"/>
          <p:nvPr/>
        </p:nvSpPr>
        <p:spPr>
          <a:xfrm>
            <a:off x="7102151" y="2771176"/>
            <a:ext cx="1393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+mn-ea"/>
              </a:rPr>
              <a:t>Submit PCRS</a:t>
            </a:r>
            <a:endParaRPr lang="zh-CN" altLang="en-US" sz="1400" dirty="0">
              <a:latin typeface="+mn-ea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6291ACC-4116-49FD-B3D4-9F76299BC421}"/>
              </a:ext>
            </a:extLst>
          </p:cNvPr>
          <p:cNvGrpSpPr/>
          <p:nvPr/>
        </p:nvGrpSpPr>
        <p:grpSpPr>
          <a:xfrm>
            <a:off x="8962122" y="3249338"/>
            <a:ext cx="1124856" cy="1853501"/>
            <a:chOff x="119112" y="4215253"/>
            <a:chExt cx="1124856" cy="1853501"/>
          </a:xfrm>
        </p:grpSpPr>
        <p:grpSp>
          <p:nvGrpSpPr>
            <p:cNvPr id="74" name="组合 68">
              <a:extLst>
                <a:ext uri="{FF2B5EF4-FFF2-40B4-BE49-F238E27FC236}">
                  <a16:creationId xmlns:a16="http://schemas.microsoft.com/office/drawing/2014/main" id="{835CF890-796E-45EE-90ED-B83D4DEC3C95}"/>
                </a:ext>
              </a:extLst>
            </p:cNvPr>
            <p:cNvGrpSpPr/>
            <p:nvPr/>
          </p:nvGrpSpPr>
          <p:grpSpPr>
            <a:xfrm>
              <a:off x="119112" y="4215253"/>
              <a:ext cx="1124856" cy="1595164"/>
              <a:chOff x="1066801" y="4847431"/>
              <a:chExt cx="368300" cy="522288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76" name="Freeform 37">
                <a:extLst>
                  <a:ext uri="{FF2B5EF4-FFF2-40B4-BE49-F238E27FC236}">
                    <a16:creationId xmlns:a16="http://schemas.microsoft.com/office/drawing/2014/main" id="{C9683DF8-687E-4F09-8874-9457A13F70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66801" y="4847431"/>
                <a:ext cx="368300" cy="522288"/>
              </a:xfrm>
              <a:custGeom>
                <a:avLst/>
                <a:gdLst>
                  <a:gd name="T0" fmla="*/ 151 w 151"/>
                  <a:gd name="T1" fmla="*/ 76 h 214"/>
                  <a:gd name="T2" fmla="*/ 75 w 151"/>
                  <a:gd name="T3" fmla="*/ 0 h 214"/>
                  <a:gd name="T4" fmla="*/ 0 w 151"/>
                  <a:gd name="T5" fmla="*/ 76 h 214"/>
                  <a:gd name="T6" fmla="*/ 8 w 151"/>
                  <a:gd name="T7" fmla="*/ 108 h 214"/>
                  <a:gd name="T8" fmla="*/ 9 w 151"/>
                  <a:gd name="T9" fmla="*/ 110 h 214"/>
                  <a:gd name="T10" fmla="*/ 61 w 151"/>
                  <a:gd name="T11" fmla="*/ 206 h 214"/>
                  <a:gd name="T12" fmla="*/ 78 w 151"/>
                  <a:gd name="T13" fmla="*/ 213 h 214"/>
                  <a:gd name="T14" fmla="*/ 90 w 151"/>
                  <a:gd name="T15" fmla="*/ 206 h 214"/>
                  <a:gd name="T16" fmla="*/ 140 w 151"/>
                  <a:gd name="T17" fmla="*/ 114 h 214"/>
                  <a:gd name="T18" fmla="*/ 151 w 151"/>
                  <a:gd name="T19" fmla="*/ 76 h 214"/>
                  <a:gd name="T20" fmla="*/ 75 w 151"/>
                  <a:gd name="T21" fmla="*/ 168 h 214"/>
                  <a:gd name="T22" fmla="*/ 66 w 151"/>
                  <a:gd name="T23" fmla="*/ 150 h 214"/>
                  <a:gd name="T24" fmla="*/ 75 w 151"/>
                  <a:gd name="T25" fmla="*/ 151 h 214"/>
                  <a:gd name="T26" fmla="*/ 85 w 151"/>
                  <a:gd name="T27" fmla="*/ 150 h 214"/>
                  <a:gd name="T28" fmla="*/ 75 w 151"/>
                  <a:gd name="T29" fmla="*/ 168 h 214"/>
                  <a:gd name="T30" fmla="*/ 75 w 151"/>
                  <a:gd name="T31" fmla="*/ 31 h 214"/>
                  <a:gd name="T32" fmla="*/ 121 w 151"/>
                  <a:gd name="T33" fmla="*/ 76 h 214"/>
                  <a:gd name="T34" fmla="*/ 113 w 151"/>
                  <a:gd name="T35" fmla="*/ 100 h 214"/>
                  <a:gd name="T36" fmla="*/ 111 w 151"/>
                  <a:gd name="T37" fmla="*/ 103 h 214"/>
                  <a:gd name="T38" fmla="*/ 75 w 151"/>
                  <a:gd name="T39" fmla="*/ 121 h 214"/>
                  <a:gd name="T40" fmla="*/ 30 w 151"/>
                  <a:gd name="T41" fmla="*/ 76 h 214"/>
                  <a:gd name="T42" fmla="*/ 75 w 151"/>
                  <a:gd name="T43" fmla="*/ 31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51" h="214">
                    <a:moveTo>
                      <a:pt x="151" y="76"/>
                    </a:moveTo>
                    <a:cubicBezTo>
                      <a:pt x="151" y="34"/>
                      <a:pt x="117" y="0"/>
                      <a:pt x="75" y="0"/>
                    </a:cubicBezTo>
                    <a:cubicBezTo>
                      <a:pt x="34" y="0"/>
                      <a:pt x="0" y="34"/>
                      <a:pt x="0" y="76"/>
                    </a:cubicBezTo>
                    <a:cubicBezTo>
                      <a:pt x="0" y="87"/>
                      <a:pt x="3" y="98"/>
                      <a:pt x="8" y="108"/>
                    </a:cubicBezTo>
                    <a:cubicBezTo>
                      <a:pt x="8" y="109"/>
                      <a:pt x="8" y="109"/>
                      <a:pt x="9" y="110"/>
                    </a:cubicBezTo>
                    <a:cubicBezTo>
                      <a:pt x="61" y="206"/>
                      <a:pt x="61" y="206"/>
                      <a:pt x="61" y="206"/>
                    </a:cubicBezTo>
                    <a:cubicBezTo>
                      <a:pt x="64" y="212"/>
                      <a:pt x="71" y="214"/>
                      <a:pt x="78" y="213"/>
                    </a:cubicBezTo>
                    <a:cubicBezTo>
                      <a:pt x="83" y="212"/>
                      <a:pt x="87" y="210"/>
                      <a:pt x="90" y="206"/>
                    </a:cubicBezTo>
                    <a:cubicBezTo>
                      <a:pt x="140" y="114"/>
                      <a:pt x="140" y="114"/>
                      <a:pt x="140" y="114"/>
                    </a:cubicBezTo>
                    <a:cubicBezTo>
                      <a:pt x="147" y="103"/>
                      <a:pt x="151" y="90"/>
                      <a:pt x="151" y="76"/>
                    </a:cubicBezTo>
                    <a:close/>
                    <a:moveTo>
                      <a:pt x="75" y="168"/>
                    </a:moveTo>
                    <a:cubicBezTo>
                      <a:pt x="66" y="150"/>
                      <a:pt x="66" y="150"/>
                      <a:pt x="66" y="150"/>
                    </a:cubicBezTo>
                    <a:cubicBezTo>
                      <a:pt x="69" y="150"/>
                      <a:pt x="72" y="151"/>
                      <a:pt x="75" y="151"/>
                    </a:cubicBezTo>
                    <a:cubicBezTo>
                      <a:pt x="79" y="151"/>
                      <a:pt x="82" y="150"/>
                      <a:pt x="85" y="150"/>
                    </a:cubicBezTo>
                    <a:lnTo>
                      <a:pt x="75" y="168"/>
                    </a:lnTo>
                    <a:close/>
                    <a:moveTo>
                      <a:pt x="75" y="31"/>
                    </a:moveTo>
                    <a:cubicBezTo>
                      <a:pt x="100" y="31"/>
                      <a:pt x="121" y="51"/>
                      <a:pt x="121" y="76"/>
                    </a:cubicBezTo>
                    <a:cubicBezTo>
                      <a:pt x="121" y="85"/>
                      <a:pt x="118" y="93"/>
                      <a:pt x="113" y="100"/>
                    </a:cubicBezTo>
                    <a:cubicBezTo>
                      <a:pt x="112" y="101"/>
                      <a:pt x="111" y="102"/>
                      <a:pt x="111" y="103"/>
                    </a:cubicBezTo>
                    <a:cubicBezTo>
                      <a:pt x="102" y="114"/>
                      <a:pt x="90" y="121"/>
                      <a:pt x="75" y="121"/>
                    </a:cubicBezTo>
                    <a:cubicBezTo>
                      <a:pt x="51" y="121"/>
                      <a:pt x="30" y="100"/>
                      <a:pt x="30" y="76"/>
                    </a:cubicBezTo>
                    <a:cubicBezTo>
                      <a:pt x="30" y="51"/>
                      <a:pt x="51" y="31"/>
                      <a:pt x="75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Oval 38">
                <a:extLst>
                  <a:ext uri="{FF2B5EF4-FFF2-40B4-BE49-F238E27FC236}">
                    <a16:creationId xmlns:a16="http://schemas.microsoft.com/office/drawing/2014/main" id="{30DC42F2-373D-47F8-885E-093EAA62E2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2245" y="4972874"/>
                <a:ext cx="124050" cy="12626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5" name="椭圆 78">
              <a:extLst>
                <a:ext uri="{FF2B5EF4-FFF2-40B4-BE49-F238E27FC236}">
                  <a16:creationId xmlns:a16="http://schemas.microsoft.com/office/drawing/2014/main" id="{B42AB606-E1CA-4DAF-802C-4677C98E99BC}"/>
                </a:ext>
              </a:extLst>
            </p:cNvPr>
            <p:cNvSpPr/>
            <p:nvPr/>
          </p:nvSpPr>
          <p:spPr>
            <a:xfrm>
              <a:off x="625252" y="5956178"/>
              <a:ext cx="112576" cy="112576"/>
            </a:xfrm>
            <a:prstGeom prst="ellipse">
              <a:avLst/>
            </a:prstGeom>
            <a:solidFill>
              <a:srgbClr val="9C9C9C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9" name="文本框 84">
            <a:extLst>
              <a:ext uri="{FF2B5EF4-FFF2-40B4-BE49-F238E27FC236}">
                <a16:creationId xmlns:a16="http://schemas.microsoft.com/office/drawing/2014/main" id="{E2B724D7-3D81-41AA-A497-D80FFE4464BF}"/>
              </a:ext>
            </a:extLst>
          </p:cNvPr>
          <p:cNvSpPr txBox="1"/>
          <p:nvPr/>
        </p:nvSpPr>
        <p:spPr>
          <a:xfrm>
            <a:off x="8621898" y="2507738"/>
            <a:ext cx="220445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+mn-ea"/>
              </a:rPr>
              <a:t>PP Deployment</a:t>
            </a:r>
          </a:p>
          <a:p>
            <a:r>
              <a:rPr lang="en-US" altLang="zh-CN" sz="1100" dirty="0">
                <a:latin typeface="+mn-ea"/>
              </a:rPr>
              <a:t>-Setup Web Application Firewall</a:t>
            </a:r>
          </a:p>
          <a:p>
            <a:r>
              <a:rPr lang="en-US" altLang="zh-CN" sz="1100" dirty="0">
                <a:latin typeface="+mn-ea"/>
              </a:rPr>
              <a:t>-Operational Acceptance Test</a:t>
            </a:r>
            <a:endParaRPr lang="zh-CN" altLang="en-US" sz="1100" dirty="0">
              <a:latin typeface="+mn-ea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C450017-A850-4D9A-AA5A-AE10B046AAFA}"/>
              </a:ext>
            </a:extLst>
          </p:cNvPr>
          <p:cNvGrpSpPr/>
          <p:nvPr/>
        </p:nvGrpSpPr>
        <p:grpSpPr>
          <a:xfrm>
            <a:off x="10866562" y="3261128"/>
            <a:ext cx="1124856" cy="1853501"/>
            <a:chOff x="119112" y="4215253"/>
            <a:chExt cx="1124856" cy="1853501"/>
          </a:xfrm>
        </p:grpSpPr>
        <p:grpSp>
          <p:nvGrpSpPr>
            <p:cNvPr id="41" name="组合 68">
              <a:extLst>
                <a:ext uri="{FF2B5EF4-FFF2-40B4-BE49-F238E27FC236}">
                  <a16:creationId xmlns:a16="http://schemas.microsoft.com/office/drawing/2014/main" id="{D2F6543F-DDF9-4429-BC10-27ADF909C674}"/>
                </a:ext>
              </a:extLst>
            </p:cNvPr>
            <p:cNvGrpSpPr/>
            <p:nvPr/>
          </p:nvGrpSpPr>
          <p:grpSpPr>
            <a:xfrm>
              <a:off x="119112" y="4215253"/>
              <a:ext cx="1124856" cy="1595164"/>
              <a:chOff x="1066801" y="4847431"/>
              <a:chExt cx="368300" cy="522288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43" name="Freeform 37">
                <a:extLst>
                  <a:ext uri="{FF2B5EF4-FFF2-40B4-BE49-F238E27FC236}">
                    <a16:creationId xmlns:a16="http://schemas.microsoft.com/office/drawing/2014/main" id="{8A6CA6F1-53E7-49B5-84DB-ED8E3AA74A0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66801" y="4847431"/>
                <a:ext cx="368300" cy="522288"/>
              </a:xfrm>
              <a:custGeom>
                <a:avLst/>
                <a:gdLst>
                  <a:gd name="T0" fmla="*/ 151 w 151"/>
                  <a:gd name="T1" fmla="*/ 76 h 214"/>
                  <a:gd name="T2" fmla="*/ 75 w 151"/>
                  <a:gd name="T3" fmla="*/ 0 h 214"/>
                  <a:gd name="T4" fmla="*/ 0 w 151"/>
                  <a:gd name="T5" fmla="*/ 76 h 214"/>
                  <a:gd name="T6" fmla="*/ 8 w 151"/>
                  <a:gd name="T7" fmla="*/ 108 h 214"/>
                  <a:gd name="T8" fmla="*/ 9 w 151"/>
                  <a:gd name="T9" fmla="*/ 110 h 214"/>
                  <a:gd name="T10" fmla="*/ 61 w 151"/>
                  <a:gd name="T11" fmla="*/ 206 h 214"/>
                  <a:gd name="T12" fmla="*/ 78 w 151"/>
                  <a:gd name="T13" fmla="*/ 213 h 214"/>
                  <a:gd name="T14" fmla="*/ 90 w 151"/>
                  <a:gd name="T15" fmla="*/ 206 h 214"/>
                  <a:gd name="T16" fmla="*/ 140 w 151"/>
                  <a:gd name="T17" fmla="*/ 114 h 214"/>
                  <a:gd name="T18" fmla="*/ 151 w 151"/>
                  <a:gd name="T19" fmla="*/ 76 h 214"/>
                  <a:gd name="T20" fmla="*/ 75 w 151"/>
                  <a:gd name="T21" fmla="*/ 168 h 214"/>
                  <a:gd name="T22" fmla="*/ 66 w 151"/>
                  <a:gd name="T23" fmla="*/ 150 h 214"/>
                  <a:gd name="T24" fmla="*/ 75 w 151"/>
                  <a:gd name="T25" fmla="*/ 151 h 214"/>
                  <a:gd name="T26" fmla="*/ 85 w 151"/>
                  <a:gd name="T27" fmla="*/ 150 h 214"/>
                  <a:gd name="T28" fmla="*/ 75 w 151"/>
                  <a:gd name="T29" fmla="*/ 168 h 214"/>
                  <a:gd name="T30" fmla="*/ 75 w 151"/>
                  <a:gd name="T31" fmla="*/ 31 h 214"/>
                  <a:gd name="T32" fmla="*/ 121 w 151"/>
                  <a:gd name="T33" fmla="*/ 76 h 214"/>
                  <a:gd name="T34" fmla="*/ 113 w 151"/>
                  <a:gd name="T35" fmla="*/ 100 h 214"/>
                  <a:gd name="T36" fmla="*/ 111 w 151"/>
                  <a:gd name="T37" fmla="*/ 103 h 214"/>
                  <a:gd name="T38" fmla="*/ 75 w 151"/>
                  <a:gd name="T39" fmla="*/ 121 h 214"/>
                  <a:gd name="T40" fmla="*/ 30 w 151"/>
                  <a:gd name="T41" fmla="*/ 76 h 214"/>
                  <a:gd name="T42" fmla="*/ 75 w 151"/>
                  <a:gd name="T43" fmla="*/ 31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51" h="214">
                    <a:moveTo>
                      <a:pt x="151" y="76"/>
                    </a:moveTo>
                    <a:cubicBezTo>
                      <a:pt x="151" y="34"/>
                      <a:pt x="117" y="0"/>
                      <a:pt x="75" y="0"/>
                    </a:cubicBezTo>
                    <a:cubicBezTo>
                      <a:pt x="34" y="0"/>
                      <a:pt x="0" y="34"/>
                      <a:pt x="0" y="76"/>
                    </a:cubicBezTo>
                    <a:cubicBezTo>
                      <a:pt x="0" y="87"/>
                      <a:pt x="3" y="98"/>
                      <a:pt x="8" y="108"/>
                    </a:cubicBezTo>
                    <a:cubicBezTo>
                      <a:pt x="8" y="109"/>
                      <a:pt x="8" y="109"/>
                      <a:pt x="9" y="110"/>
                    </a:cubicBezTo>
                    <a:cubicBezTo>
                      <a:pt x="61" y="206"/>
                      <a:pt x="61" y="206"/>
                      <a:pt x="61" y="206"/>
                    </a:cubicBezTo>
                    <a:cubicBezTo>
                      <a:pt x="64" y="212"/>
                      <a:pt x="71" y="214"/>
                      <a:pt x="78" y="213"/>
                    </a:cubicBezTo>
                    <a:cubicBezTo>
                      <a:pt x="83" y="212"/>
                      <a:pt x="87" y="210"/>
                      <a:pt x="90" y="206"/>
                    </a:cubicBezTo>
                    <a:cubicBezTo>
                      <a:pt x="140" y="114"/>
                      <a:pt x="140" y="114"/>
                      <a:pt x="140" y="114"/>
                    </a:cubicBezTo>
                    <a:cubicBezTo>
                      <a:pt x="147" y="103"/>
                      <a:pt x="151" y="90"/>
                      <a:pt x="151" y="76"/>
                    </a:cubicBezTo>
                    <a:close/>
                    <a:moveTo>
                      <a:pt x="75" y="168"/>
                    </a:moveTo>
                    <a:cubicBezTo>
                      <a:pt x="66" y="150"/>
                      <a:pt x="66" y="150"/>
                      <a:pt x="66" y="150"/>
                    </a:cubicBezTo>
                    <a:cubicBezTo>
                      <a:pt x="69" y="150"/>
                      <a:pt x="72" y="151"/>
                      <a:pt x="75" y="151"/>
                    </a:cubicBezTo>
                    <a:cubicBezTo>
                      <a:pt x="79" y="151"/>
                      <a:pt x="82" y="150"/>
                      <a:pt x="85" y="150"/>
                    </a:cubicBezTo>
                    <a:lnTo>
                      <a:pt x="75" y="168"/>
                    </a:lnTo>
                    <a:close/>
                    <a:moveTo>
                      <a:pt x="75" y="31"/>
                    </a:moveTo>
                    <a:cubicBezTo>
                      <a:pt x="100" y="31"/>
                      <a:pt x="121" y="51"/>
                      <a:pt x="121" y="76"/>
                    </a:cubicBezTo>
                    <a:cubicBezTo>
                      <a:pt x="121" y="85"/>
                      <a:pt x="118" y="93"/>
                      <a:pt x="113" y="100"/>
                    </a:cubicBezTo>
                    <a:cubicBezTo>
                      <a:pt x="112" y="101"/>
                      <a:pt x="111" y="102"/>
                      <a:pt x="111" y="103"/>
                    </a:cubicBezTo>
                    <a:cubicBezTo>
                      <a:pt x="102" y="114"/>
                      <a:pt x="90" y="121"/>
                      <a:pt x="75" y="121"/>
                    </a:cubicBezTo>
                    <a:cubicBezTo>
                      <a:pt x="51" y="121"/>
                      <a:pt x="30" y="100"/>
                      <a:pt x="30" y="76"/>
                    </a:cubicBezTo>
                    <a:cubicBezTo>
                      <a:pt x="30" y="51"/>
                      <a:pt x="51" y="31"/>
                      <a:pt x="75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Oval 38">
                <a:extLst>
                  <a:ext uri="{FF2B5EF4-FFF2-40B4-BE49-F238E27FC236}">
                    <a16:creationId xmlns:a16="http://schemas.microsoft.com/office/drawing/2014/main" id="{F9A13411-6908-47C6-B609-4A78E1F09F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2245" y="4972874"/>
                <a:ext cx="124050" cy="12626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2" name="椭圆 78">
              <a:extLst>
                <a:ext uri="{FF2B5EF4-FFF2-40B4-BE49-F238E27FC236}">
                  <a16:creationId xmlns:a16="http://schemas.microsoft.com/office/drawing/2014/main" id="{B08693E7-5EA7-40C4-BDEF-3D101F6E709E}"/>
                </a:ext>
              </a:extLst>
            </p:cNvPr>
            <p:cNvSpPr/>
            <p:nvPr/>
          </p:nvSpPr>
          <p:spPr>
            <a:xfrm>
              <a:off x="625252" y="5956178"/>
              <a:ext cx="112576" cy="112576"/>
            </a:xfrm>
            <a:prstGeom prst="ellipse">
              <a:avLst/>
            </a:prstGeom>
            <a:solidFill>
              <a:srgbClr val="9C9C9C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5" name="文本框 84">
            <a:extLst>
              <a:ext uri="{FF2B5EF4-FFF2-40B4-BE49-F238E27FC236}">
                <a16:creationId xmlns:a16="http://schemas.microsoft.com/office/drawing/2014/main" id="{BD0CBE1C-591D-4A67-B72D-B592AD068E90}"/>
              </a:ext>
            </a:extLst>
          </p:cNvPr>
          <p:cNvSpPr txBox="1"/>
          <p:nvPr/>
        </p:nvSpPr>
        <p:spPr>
          <a:xfrm>
            <a:off x="11010964" y="2771176"/>
            <a:ext cx="856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+mn-ea"/>
              </a:rPr>
              <a:t>Rollout</a:t>
            </a:r>
            <a:endParaRPr lang="zh-CN" altLang="en-US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765033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0" grpId="0"/>
      <p:bldP spid="66" grpId="0"/>
      <p:bldP spid="72" grpId="0"/>
      <p:bldP spid="39" grpId="0"/>
      <p:bldP spid="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 txBox="1">
            <a:spLocks noChangeArrowheads="1"/>
          </p:cNvSpPr>
          <p:nvPr/>
        </p:nvSpPr>
        <p:spPr bwMode="auto">
          <a:xfrm>
            <a:off x="470517" y="2743200"/>
            <a:ext cx="11264283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rgbClr val="9E2320"/>
                </a:solidFill>
                <a:latin typeface="+mj-lt"/>
                <a:ea typeface="+mj-ea"/>
                <a:cs typeface="+mj-cs"/>
                <a:sym typeface="나눔고딕 ExtraBold" pitchFamily="-84" charset="-127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rgbClr val="9E2320"/>
                </a:solidFill>
                <a:latin typeface="나눔고딕 ExtraBold" charset="0"/>
                <a:ea typeface="ヒラギノ角ゴ ProN W6" charset="0"/>
                <a:cs typeface="ヒラギノ角ゴ ProN W6" charset="0"/>
                <a:sym typeface="나눔고딕 ExtraBold" pitchFamily="-84" charset="-127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rgbClr val="9E2320"/>
                </a:solidFill>
                <a:latin typeface="나눔고딕 ExtraBold" charset="0"/>
                <a:ea typeface="ヒラギノ角ゴ ProN W6" charset="0"/>
                <a:cs typeface="ヒラギノ角ゴ ProN W6" charset="0"/>
                <a:sym typeface="나눔고딕 ExtraBold" pitchFamily="-84" charset="-127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rgbClr val="9E2320"/>
                </a:solidFill>
                <a:latin typeface="나눔고딕 ExtraBold" charset="0"/>
                <a:ea typeface="ヒラギノ角ゴ ProN W6" charset="0"/>
                <a:cs typeface="ヒラギノ角ゴ ProN W6" charset="0"/>
                <a:sym typeface="나눔고딕 ExtraBold" pitchFamily="-84" charset="-127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rgbClr val="9E2320"/>
                </a:solidFill>
                <a:latin typeface="나눔고딕 ExtraBold" charset="0"/>
                <a:ea typeface="ヒラギノ角ゴ ProN W6" charset="0"/>
                <a:cs typeface="ヒラギノ角ゴ ProN W6" charset="0"/>
                <a:sym typeface="나눔고딕 ExtraBold" pitchFamily="-84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rgbClr val="9E2320"/>
                </a:solidFill>
                <a:latin typeface="나눔고딕 ExtraBold" charset="0"/>
                <a:ea typeface="ヒラギノ角ゴ ProN W6" charset="0"/>
                <a:cs typeface="ヒラギノ角ゴ ProN W6" charset="0"/>
                <a:sym typeface="나눔고딕 ExtraBold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rgbClr val="9E2320"/>
                </a:solidFill>
                <a:latin typeface="나눔고딕 ExtraBold" charset="0"/>
                <a:ea typeface="ヒラギノ角ゴ ProN W6" charset="0"/>
                <a:cs typeface="ヒラギノ角ゴ ProN W6" charset="0"/>
                <a:sym typeface="나눔고딕 ExtraBold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rgbClr val="9E2320"/>
                </a:solidFill>
                <a:latin typeface="나눔고딕 ExtraBold" charset="0"/>
                <a:ea typeface="ヒラギノ角ゴ ProN W6" charset="0"/>
                <a:cs typeface="ヒラギノ角ゴ ProN W6" charset="0"/>
                <a:sym typeface="나눔고딕 ExtraBold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rgbClr val="9E2320"/>
                </a:solidFill>
                <a:latin typeface="나눔고딕 ExtraBold" charset="0"/>
                <a:ea typeface="ヒラギノ角ゴ ProN W6" charset="0"/>
                <a:cs typeface="ヒラギノ角ゴ ProN W6" charset="0"/>
                <a:sym typeface="나눔고딕 ExtraBold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0" cap="none" spc="0" normalizeH="0" baseline="0" noProof="0" dirty="0">
                <a:ln>
                  <a:noFill/>
                </a:ln>
                <a:solidFill>
                  <a:srgbClr val="9E2320"/>
                </a:solidFill>
                <a:effectLst/>
                <a:uLnTx/>
                <a:uFillTx/>
                <a:latin typeface="+mn-lt"/>
                <a:sym typeface="나눔고딕 ExtraBold" charset="0"/>
              </a:rPr>
              <a:t>(</a:t>
            </a:r>
            <a:r>
              <a:rPr kumimoji="0" lang="en-US" altLang="zh-CN" sz="6000" b="0" i="0" u="none" strike="noStrike" kern="0" cap="none" spc="0" normalizeH="0" baseline="0" noProof="0" dirty="0">
                <a:ln>
                  <a:noFill/>
                </a:ln>
                <a:solidFill>
                  <a:srgbClr val="9E2320"/>
                </a:solidFill>
                <a:effectLst/>
                <a:uLnTx/>
                <a:uFillTx/>
                <a:latin typeface="+mn-lt"/>
                <a:sym typeface="나눔고딕 ExtraBold" charset="0"/>
              </a:rPr>
              <a:t>Release</a:t>
            </a:r>
            <a:r>
              <a:rPr kumimoji="0" lang="en-US" sz="6000" b="0" i="0" u="none" strike="noStrike" kern="0" cap="none" spc="0" normalizeH="0" baseline="0" noProof="0" dirty="0">
                <a:ln>
                  <a:noFill/>
                </a:ln>
                <a:solidFill>
                  <a:srgbClr val="9E2320"/>
                </a:solidFill>
                <a:effectLst/>
                <a:uLnTx/>
                <a:uFillTx/>
                <a:latin typeface="+mn-lt"/>
                <a:sym typeface="나눔고딕 ExtraBold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61059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AD18B751152F48B1D5926527F15413" ma:contentTypeVersion="2" ma:contentTypeDescription="Create a new document." ma:contentTypeScope="" ma:versionID="d041572a162c5c4540164aaef34fde5a">
  <xsd:schema xmlns:xsd="http://www.w3.org/2001/XMLSchema" xmlns:xs="http://www.w3.org/2001/XMLSchema" xmlns:p="http://schemas.microsoft.com/office/2006/metadata/properties" xmlns:ns2="4fad7a2b-aeee-414e-a1f6-94e36de2523f" targetNamespace="http://schemas.microsoft.com/office/2006/metadata/properties" ma:root="true" ma:fieldsID="4d2a11995a5776c8eaa9236999397ced" ns2:_="">
    <xsd:import namespace="4fad7a2b-aeee-414e-a1f6-94e36de2523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ad7a2b-aeee-414e-a1f6-94e36de252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9087A2F-5F95-4BA4-8839-F089B0BCE3D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ad7a2b-aeee-414e-a1f6-94e36de2523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C81D36D-3D46-414A-AB1F-186FBB72C23F}">
  <ds:schemaRefs>
    <ds:schemaRef ds:uri="http://www.w3.org/XML/1998/namespace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4fad7a2b-aeee-414e-a1f6-94e36de2523f"/>
  </ds:schemaRefs>
</ds:datastoreItem>
</file>

<file path=customXml/itemProps3.xml><?xml version="1.0" encoding="utf-8"?>
<ds:datastoreItem xmlns:ds="http://schemas.openxmlformats.org/officeDocument/2006/customXml" ds:itemID="{0DB19AAF-63BD-46AA-90B9-25751693E64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1156</TotalTime>
  <Words>333</Words>
  <Application>Microsoft Office PowerPoint</Application>
  <PresentationFormat>Widescreen</PresentationFormat>
  <Paragraphs>115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等线</vt:lpstr>
      <vt:lpstr>Arial</vt:lpstr>
      <vt:lpstr>Calibri</vt:lpstr>
      <vt:lpstr>Calibri Light</vt:lpstr>
      <vt:lpstr>Office Theme</vt:lpstr>
      <vt:lpstr>Environment Setup &amp; Release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Testing Pyramid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 Setup &amp; Release</dc:title>
  <dc:creator>MARQUIS HU (EUCD-EUC-ISD-OOCLL/ZHA)</dc:creator>
  <cp:lastModifiedBy>MARQUIS HU (EUCD-EUC-ISD-OOCLL/ZHA)</cp:lastModifiedBy>
  <cp:revision>29</cp:revision>
  <dcterms:created xsi:type="dcterms:W3CDTF">2019-07-09T04:46:41Z</dcterms:created>
  <dcterms:modified xsi:type="dcterms:W3CDTF">2019-07-10T01:34:28Z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0x0101009CAD18B751152F48B1D5926527F15413</vt:lpwstr>
  </property>
</Properties>
</file>