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892" r:id="rId2"/>
  </p:sldMasterIdLst>
  <p:notesMasterIdLst>
    <p:notesMasterId r:id="rId25"/>
  </p:notesMasterIdLst>
  <p:sldIdLst>
    <p:sldId id="357" r:id="rId3"/>
    <p:sldId id="428" r:id="rId4"/>
    <p:sldId id="442" r:id="rId5"/>
    <p:sldId id="427" r:id="rId6"/>
    <p:sldId id="429" r:id="rId7"/>
    <p:sldId id="430" r:id="rId8"/>
    <p:sldId id="432" r:id="rId9"/>
    <p:sldId id="433" r:id="rId10"/>
    <p:sldId id="436" r:id="rId11"/>
    <p:sldId id="437" r:id="rId12"/>
    <p:sldId id="435" r:id="rId13"/>
    <p:sldId id="438" r:id="rId14"/>
    <p:sldId id="434" r:id="rId15"/>
    <p:sldId id="439" r:id="rId16"/>
    <p:sldId id="441" r:id="rId17"/>
    <p:sldId id="443" r:id="rId18"/>
    <p:sldId id="445" r:id="rId19"/>
    <p:sldId id="446" r:id="rId20"/>
    <p:sldId id="447" r:id="rId21"/>
    <p:sldId id="448" r:id="rId22"/>
    <p:sldId id="449" r:id="rId23"/>
    <p:sldId id="450" r:id="rId24"/>
  </p:sldIdLst>
  <p:sldSz cx="12192000" cy="68580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89862" autoAdjust="0"/>
  </p:normalViewPr>
  <p:slideViewPr>
    <p:cSldViewPr>
      <p:cViewPr varScale="1">
        <p:scale>
          <a:sx n="114" d="100"/>
          <a:sy n="114" d="100"/>
        </p:scale>
        <p:origin x="360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112F43A5-3249-4221-B50F-576E46E24EC3}" type="datetimeFigureOut">
              <a:rPr lang="zh-TW" altLang="en-US"/>
              <a:pPr>
                <a:defRPr/>
              </a:pPr>
              <a:t>2022/5/17</a:t>
            </a:fld>
            <a:endParaRPr lang="en-US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519DFA59-9A8C-4E22-A761-98803ED11EC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3985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題目有點太少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9DFA59-9A8C-4E22-A761-98803ED11ECA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5654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049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366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431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762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892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718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題目有點太少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9DFA59-9A8C-4E22-A761-98803ED11ECA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3962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898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654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987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3857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4965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0736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381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題目有點太少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9DFA59-9A8C-4E22-A761-98803ED11ECA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4203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407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900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180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031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084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42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812800" y="123825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641601" y="398145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16200000">
            <a:off x="8693121" y="4263497"/>
            <a:ext cx="400110" cy="46333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400" b="1" i="1">
                <a:latin typeface="Times New Roman" panose="02020603050405020304" pitchFamily="18" charset="0"/>
                <a:ea typeface="標楷體" panose="03000509000000000000" pitchFamily="65" charset="-120"/>
              </a:rPr>
              <a:t>Digital </a:t>
            </a:r>
            <a:r>
              <a:rPr lang="en-US" altLang="zh-TW" sz="1400" b="1" i="1">
                <a:latin typeface="Times New Roman" panose="02020603050405020304" pitchFamily="18" charset="0"/>
              </a:rPr>
              <a:t>Integrated Circuit </a:t>
            </a:r>
            <a:r>
              <a:rPr lang="en-US" altLang="zh-TW" sz="1400" b="1" i="1">
                <a:latin typeface="Times New Roman" panose="02020603050405020304" pitchFamily="18" charset="0"/>
                <a:ea typeface="標楷體" panose="03000509000000000000" pitchFamily="65" charset="-120"/>
              </a:rPr>
              <a:t>Design Laboratory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318" y="6092826"/>
            <a:ext cx="1018116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7" y="46039"/>
            <a:ext cx="99906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 rot="16200000">
            <a:off x="4038915" y="-2909623"/>
            <a:ext cx="723275" cy="662093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1400" b="1" i="1">
                <a:latin typeface="Times New Roman" panose="02020603050405020304" pitchFamily="18" charset="0"/>
                <a:ea typeface="標楷體" panose="03000509000000000000" pitchFamily="65" charset="-120"/>
              </a:rPr>
              <a:t>Department of Computer Science and Information Engineering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TW" sz="1400" b="1" i="1">
                <a:latin typeface="Times New Roman" panose="02020603050405020304" pitchFamily="18" charset="0"/>
                <a:ea typeface="標楷體" panose="03000509000000000000" pitchFamily="65" charset="-120"/>
              </a:rPr>
              <a:t>National Cheng Kung University</a:t>
            </a: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43050"/>
            <a:ext cx="10164233" cy="1752600"/>
          </a:xfrm>
        </p:spPr>
        <p:txBody>
          <a:bodyPr/>
          <a:lstStyle>
            <a:lvl1pPr>
              <a:defRPr i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8145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19079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3D5A7-024E-4B12-89BE-E397654E849B}" type="datetimeFigureOut">
              <a:rPr lang="zh-TW" altLang="en-US"/>
              <a:pPr>
                <a:defRPr/>
              </a:pPr>
              <a:t>2022/5/17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83D56-CD35-4BF5-A31B-C27E19C4A9E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856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18601" y="277814"/>
            <a:ext cx="2834217" cy="57737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7814"/>
            <a:ext cx="8305800" cy="57737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8046F-8117-4484-9835-9F24F341E927}" type="datetimeFigureOut">
              <a:rPr lang="zh-TW" altLang="en-US"/>
              <a:pPr>
                <a:defRPr/>
              </a:pPr>
              <a:t>2022/5/17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69E0C-D0CD-4753-8EC3-13DB03FD840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1770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812800" y="123825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5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641602" y="398145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5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16200000">
            <a:off x="8720053" y="4263499"/>
            <a:ext cx="346249" cy="463338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05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Digital </a:t>
            </a:r>
            <a:r>
              <a:rPr lang="en-US" altLang="zh-TW" sz="1050" i="1" dirty="0">
                <a:solidFill>
                  <a:srgbClr val="000000"/>
                </a:solidFill>
                <a:latin typeface="Times New Roman" pitchFamily="18" charset="0"/>
              </a:rPr>
              <a:t>Integrated Circuit </a:t>
            </a:r>
            <a:r>
              <a:rPr lang="en-US" altLang="zh-TW" sz="105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Design Laboratory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319" y="6092828"/>
            <a:ext cx="1018116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" y="46041"/>
            <a:ext cx="99906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 rot="16200000">
            <a:off x="4106242" y="-2909623"/>
            <a:ext cx="588623" cy="662093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105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Department of Computer Science and Information Engineering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TW" sz="105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National Cheng Kung University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2" y="1543050"/>
            <a:ext cx="10164233" cy="1752600"/>
          </a:xfrm>
        </p:spPr>
        <p:txBody>
          <a:bodyPr/>
          <a:lstStyle>
            <a:lvl1pPr>
              <a:defRPr i="1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8145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 b="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277712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E12D8-3FEA-4ECE-8387-BC9EFE7B6520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16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290FF1-9597-44AA-B5E0-2441D513DDA6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64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2" y="1484313"/>
            <a:ext cx="5568951" cy="45672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81752" y="1484313"/>
            <a:ext cx="5571067" cy="45672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CD2C3B-E0DC-43E6-9077-D73A48290599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45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AF3932-FCC6-43EE-822D-85DE7793AEEA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716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C07819-AC38-44AB-B1AB-55D3E03DB3E0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83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BE6F96-9E9F-4551-BBC9-89E9FD28586A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9300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0FEEA6-687C-48BB-90E7-DA39470871AC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51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8A3AC-D89C-408F-82E8-4EB54B58B6AB}" type="datetimeFigureOut">
              <a:rPr lang="zh-TW" altLang="en-US"/>
              <a:pPr>
                <a:defRPr/>
              </a:pPr>
              <a:t>2022/5/17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F3494-6242-4B4F-A0E0-645669C371B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84574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B6A981-74E1-4025-9BB3-59A0F0FA5658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140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DADBE9-3D35-4176-8480-4F72938F8313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4215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18602" y="277816"/>
            <a:ext cx="2834217" cy="57737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7816"/>
            <a:ext cx="8305800" cy="57737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F2B2E0-C28F-409D-9BBB-8C3490BD981D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8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5D6D3-86C0-4684-96E2-0C39F235040C}" type="datetimeFigureOut">
              <a:rPr lang="zh-TW" altLang="en-US"/>
              <a:pPr>
                <a:defRPr/>
              </a:pPr>
              <a:t>2022/5/17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6B437-8C37-4B9D-8625-214ACB7FBF4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256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1" y="1484313"/>
            <a:ext cx="5568951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81751" y="1484313"/>
            <a:ext cx="5571067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99287-EC94-4FCA-83F9-083AE7ED52E4}" type="datetimeFigureOut">
              <a:rPr lang="zh-TW" altLang="en-US"/>
              <a:pPr>
                <a:defRPr/>
              </a:pPr>
              <a:t>2022/5/17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CE62-B5A4-492F-AE91-166FA690079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276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645F3-6938-4481-B03A-2BB19EDB4D1A}" type="datetimeFigureOut">
              <a:rPr lang="zh-TW" altLang="en-US"/>
              <a:pPr>
                <a:defRPr/>
              </a:pPr>
              <a:t>2022/5/17</a:t>
            </a:fld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7D5B1-4804-46E1-813C-432B62BD59A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492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30934-A5C7-4B69-BB2B-0E49516B1BDF}" type="datetimeFigureOut">
              <a:rPr lang="zh-TW" altLang="en-US"/>
              <a:pPr>
                <a:defRPr/>
              </a:pPr>
              <a:t>2022/5/17</a:t>
            </a:fld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47A50-7292-4B10-A2F0-D79FB6C97F9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660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1EFD4-C228-46B7-B8E0-2D69FF3DE74B}" type="datetimeFigureOut">
              <a:rPr lang="zh-TW" altLang="en-US"/>
              <a:pPr>
                <a:defRPr/>
              </a:pPr>
              <a:t>2022/5/17</a:t>
            </a:fld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A89B3-599F-497B-9480-73058D520EB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109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85E55-E091-4E3D-BE2D-4D987BDC0DB2}" type="datetimeFigureOut">
              <a:rPr lang="zh-TW" altLang="en-US"/>
              <a:pPr>
                <a:defRPr/>
              </a:pPr>
              <a:t>2022/5/17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B06D1-21F2-40A0-8C0E-FD7D472F5B2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470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6859-2A1A-4596-92D3-A2ACC81E8BB5}" type="datetimeFigureOut">
              <a:rPr lang="zh-TW" altLang="en-US"/>
              <a:pPr>
                <a:defRPr/>
              </a:pPr>
              <a:t>2022/5/17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CD518-5884-4FFA-ADB7-3D73462CBB6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728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7813"/>
            <a:ext cx="11343217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84313"/>
            <a:ext cx="11343217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1">
                <a:latin typeface="+mn-lt"/>
                <a:ea typeface="+mn-ea"/>
              </a:defRPr>
            </a:lvl1pPr>
          </a:lstStyle>
          <a:p>
            <a:pPr>
              <a:defRPr/>
            </a:pPr>
            <a:fld id="{4BB3D29E-C321-4A4E-8F45-A3BFE31C59BA}" type="datetimeFigureOut">
              <a:rPr lang="zh-TW" altLang="en-US"/>
              <a:pPr>
                <a:defRPr/>
              </a:pPr>
              <a:t>2022/5/17</a:t>
            </a:fld>
            <a:endParaRPr lang="en-US" altLang="zh-TW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1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F70117C2-1964-4BC2-9053-D78821C36BE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22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sz="2000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Arial" charset="0"/>
          <a:ea typeface="新細明體" pitchFamily="18" charset="-12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charset="0"/>
          <a:ea typeface="新細明體" pitchFamily="18" charset="-120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charset="0"/>
          <a:ea typeface="新細明體" pitchFamily="18" charset="-120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charset="0"/>
          <a:ea typeface="新細明體" pitchFamily="18" charset="-120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2" y="277813"/>
            <a:ext cx="11343217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2" y="1484313"/>
            <a:ext cx="11343217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9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 b="1">
              <a:solidFill>
                <a:srgbClr val="000000"/>
              </a:solidFill>
            </a:endParaRP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9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 b="1">
              <a:solidFill>
                <a:srgbClr val="000000"/>
              </a:solidFill>
            </a:endParaRP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90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30BE77AB-D5DB-4395-9DD3-6B0BF5CD588A}" type="slidenum">
              <a:rPr lang="zh-TW" altLang="en-US" b="1">
                <a:solidFill>
                  <a:srgbClr val="000000"/>
                </a:solidFill>
              </a:rPr>
              <a:pPr/>
              <a:t>‹#›</a:t>
            </a:fld>
            <a:endParaRPr lang="en-US" altLang="zh-TW" b="1">
              <a:solidFill>
                <a:srgbClr val="000000"/>
              </a:solidFill>
            </a:endParaRPr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5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500" b="1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18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342900" algn="l" rtl="0" fontAlgn="base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685800" algn="l" rtl="0" fontAlgn="base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028700" algn="l" rtl="0" fontAlgn="base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371600" algn="l" rtl="0" fontAlgn="base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100" b="1">
          <a:solidFill>
            <a:schemeClr val="tx1"/>
          </a:solidFill>
          <a:latin typeface="+mn-lt"/>
          <a:ea typeface="+mn-ea"/>
          <a:cs typeface="+mn-cs"/>
        </a:defRPr>
      </a:lvl1pPr>
      <a:lvl2pPr marL="502444" indent="-244079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1650" b="1">
          <a:solidFill>
            <a:schemeClr val="tx1"/>
          </a:solidFill>
          <a:latin typeface="+mn-lt"/>
          <a:ea typeface="+mn-ea"/>
        </a:defRPr>
      </a:lvl2pPr>
      <a:lvl3pPr marL="766763" indent="-263129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1500" b="1">
          <a:solidFill>
            <a:schemeClr val="tx1"/>
          </a:solidFill>
          <a:latin typeface="+mn-lt"/>
          <a:ea typeface="+mn-ea"/>
        </a:defRPr>
      </a:lvl3pPr>
      <a:lvl4pPr marL="1004888" indent="-23693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sz="1500" b="1">
          <a:solidFill>
            <a:schemeClr val="tx1"/>
          </a:solidFill>
          <a:latin typeface="+mn-lt"/>
          <a:ea typeface="+mn-ea"/>
        </a:defRPr>
      </a:lvl4pPr>
      <a:lvl5pPr marL="1260872" indent="-2547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1500">
          <a:solidFill>
            <a:schemeClr val="tx1"/>
          </a:solidFill>
          <a:latin typeface="Arial" charset="0"/>
          <a:ea typeface="新細明體" pitchFamily="18" charset="-120"/>
        </a:defRPr>
      </a:lvl5pPr>
      <a:lvl6pPr marL="1603772" indent="-25479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500">
          <a:solidFill>
            <a:schemeClr val="tx1"/>
          </a:solidFill>
          <a:latin typeface="Arial" charset="0"/>
          <a:ea typeface="新細明體" pitchFamily="18" charset="-120"/>
        </a:defRPr>
      </a:lvl6pPr>
      <a:lvl7pPr marL="1946672" indent="-25479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500">
          <a:solidFill>
            <a:schemeClr val="tx1"/>
          </a:solidFill>
          <a:latin typeface="Arial" charset="0"/>
          <a:ea typeface="新細明體" pitchFamily="18" charset="-120"/>
        </a:defRPr>
      </a:lvl7pPr>
      <a:lvl8pPr marL="2289572" indent="-25479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500">
          <a:solidFill>
            <a:schemeClr val="tx1"/>
          </a:solidFill>
          <a:latin typeface="Arial" charset="0"/>
          <a:ea typeface="新細明體" pitchFamily="18" charset="-120"/>
        </a:defRPr>
      </a:lvl8pPr>
      <a:lvl9pPr marL="2632472" indent="-25479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500">
          <a:solidFill>
            <a:schemeClr val="tx1"/>
          </a:solidFill>
          <a:latin typeface="Arial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196344" y="2412603"/>
            <a:ext cx="571719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3305" tIns="31652" rIns="63305" bIns="3165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/>
            <a:r>
              <a:rPr lang="zh-TW" altLang="en-US" i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數位</a:t>
            </a:r>
            <a:r>
              <a:rPr lang="en-US" altLang="zh-TW" i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</a:t>
            </a:r>
            <a:r>
              <a:rPr lang="zh-TW" altLang="en-US" i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設計 作業三詳解</a:t>
            </a:r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9172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7648DCB1-C7B5-4E5F-977C-C00D9FA6E2AE}" type="slidenum">
              <a:rPr kumimoji="0" lang="en-US" altLang="zh-TW" smtClean="0"/>
              <a:pPr eaLnBrk="1" hangingPunct="1">
                <a:defRPr/>
              </a:pPr>
              <a:t>10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LZ77_Encoder.v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8200" y="1143000"/>
            <a:ext cx="10663881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State Machine – ENCODE</a:t>
            </a: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r>
              <a:rPr lang="en-US" altLang="zh-TW" sz="1800" dirty="0" err="1">
                <a:latin typeface="Arial" panose="020B0604020202020204" pitchFamily="34" charset="0"/>
                <a:cs typeface="Arial" panose="020B0604020202020204" pitchFamily="34" charset="0"/>
              </a:rPr>
              <a:t>search_index</a:t>
            </a:r>
            <a:r>
              <a:rPr lang="zh-TW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起始的字串不足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zh-TW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個字元時，由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look-ahead buffer(</a:t>
            </a:r>
            <a:r>
              <a:rPr lang="en-US" altLang="zh-TW" sz="1800" dirty="0" err="1">
                <a:latin typeface="Arial" panose="020B0604020202020204" pitchFamily="34" charset="0"/>
                <a:cs typeface="Arial" panose="020B0604020202020204" pitchFamily="34" charset="0"/>
              </a:rPr>
              <a:t>str_buffer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TW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中的字元補足</a:t>
            </a:r>
            <a:endParaRPr lang="en-US" altLang="zh-TW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Ex: </a:t>
            </a:r>
            <a:r>
              <a:rPr lang="en-US" altLang="zh-TW" sz="1800" dirty="0" err="1">
                <a:latin typeface="Arial" panose="020B0604020202020204" pitchFamily="34" charset="0"/>
                <a:cs typeface="Arial" panose="020B0604020202020204" pitchFamily="34" charset="0"/>
              </a:rPr>
              <a:t>search_index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= 4</a:t>
            </a:r>
          </a:p>
          <a:p>
            <a:pPr lvl="2" eaLnBrk="1" hangingPunct="1">
              <a:buClr>
                <a:schemeClr val="accent1"/>
              </a:buClr>
              <a:defRPr/>
            </a:pPr>
            <a:r>
              <a:rPr lang="en-US" altLang="zh-TW" sz="1600" dirty="0" err="1">
                <a:latin typeface="Arial" panose="020B0604020202020204" pitchFamily="34" charset="0"/>
                <a:cs typeface="Arial" panose="020B0604020202020204" pitchFamily="34" charset="0"/>
              </a:rPr>
              <a:t>match_char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[0]~</a:t>
            </a:r>
            <a:r>
              <a:rPr lang="en-US" altLang="zh-TW" sz="1600" dirty="0" err="1">
                <a:latin typeface="Arial" panose="020B0604020202020204" pitchFamily="34" charset="0"/>
                <a:cs typeface="Arial" panose="020B0604020202020204" pitchFamily="34" charset="0"/>
              </a:rPr>
              <a:t>match_char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[4]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即為</a:t>
            </a:r>
            <a:r>
              <a:rPr lang="en-US" altLang="zh-TW" sz="1600" dirty="0" err="1">
                <a:latin typeface="Arial" panose="020B0604020202020204" pitchFamily="34" charset="0"/>
                <a:cs typeface="Arial" panose="020B0604020202020204" pitchFamily="34" charset="0"/>
              </a:rPr>
              <a:t>search_buffer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[4]~</a:t>
            </a:r>
            <a:r>
              <a:rPr lang="en-US" altLang="zh-TW" sz="1600" dirty="0" err="1">
                <a:latin typeface="Arial" panose="020B0604020202020204" pitchFamily="34" charset="0"/>
                <a:cs typeface="Arial" panose="020B0604020202020204" pitchFamily="34" charset="0"/>
              </a:rPr>
              <a:t>search_buffer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  <a:p>
            <a:pPr lvl="2" eaLnBrk="1" hangingPunct="1">
              <a:buClr>
                <a:schemeClr val="accent1"/>
              </a:buClr>
              <a:defRPr/>
            </a:pPr>
            <a:r>
              <a:rPr lang="en-US" altLang="zh-TW" sz="1600" dirty="0" err="1">
                <a:latin typeface="Arial" panose="020B0604020202020204" pitchFamily="34" charset="0"/>
                <a:cs typeface="Arial" panose="020B0604020202020204" pitchFamily="34" charset="0"/>
              </a:rPr>
              <a:t>match_char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[5]~</a:t>
            </a:r>
            <a:r>
              <a:rPr lang="en-US" altLang="zh-TW" sz="1600" dirty="0" err="1">
                <a:latin typeface="Arial" panose="020B0604020202020204" pitchFamily="34" charset="0"/>
                <a:cs typeface="Arial" panose="020B0604020202020204" pitchFamily="34" charset="0"/>
              </a:rPr>
              <a:t>match_char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[6]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則為</a:t>
            </a:r>
            <a:r>
              <a:rPr lang="en-US" altLang="zh-TW" sz="1600" dirty="0" err="1">
                <a:latin typeface="Arial" panose="020B0604020202020204" pitchFamily="34" charset="0"/>
                <a:cs typeface="Arial" panose="020B0604020202020204" pitchFamily="34" charset="0"/>
              </a:rPr>
              <a:t>str_buffer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[0]~</a:t>
            </a:r>
            <a:r>
              <a:rPr lang="en-US" altLang="zh-TW" sz="1600" dirty="0" err="1">
                <a:latin typeface="Arial" panose="020B0604020202020204" pitchFamily="34" charset="0"/>
                <a:cs typeface="Arial" panose="020B0604020202020204" pitchFamily="34" charset="0"/>
              </a:rPr>
              <a:t>str_buffer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  <a:p>
            <a:pPr lvl="2" eaLnBrk="1" hangingPunct="1">
              <a:buClr>
                <a:schemeClr val="accent1"/>
              </a:buClr>
              <a:defRPr/>
            </a:pP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最終的待匹配字串</a:t>
            </a:r>
            <a:r>
              <a:rPr lang="en-US" altLang="zh-TW" sz="1600" dirty="0" err="1">
                <a:latin typeface="Arial" panose="020B0604020202020204" pitchFamily="34" charset="0"/>
                <a:cs typeface="Arial" panose="020B0604020202020204" pitchFamily="34" charset="0"/>
              </a:rPr>
              <a:t>match_char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為</a:t>
            </a:r>
            <a:r>
              <a:rPr lang="en-US" altLang="zh-TW" sz="1600" dirty="0" err="1">
                <a:latin typeface="Arial" panose="020B0604020202020204" pitchFamily="34" charset="0"/>
                <a:cs typeface="Arial" panose="020B0604020202020204" pitchFamily="34" charset="0"/>
              </a:rPr>
              <a:t>efghi</a:t>
            </a:r>
            <a:r>
              <a:rPr lang="en-US" altLang="zh-TW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jk</a:t>
            </a:r>
            <a:endParaRPr lang="en-US" altLang="zh-TW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1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C6602D1-3314-4ECA-87A0-759E03EA23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804"/>
          <a:stretch/>
        </p:blipFill>
        <p:spPr>
          <a:xfrm>
            <a:off x="1219200" y="1524001"/>
            <a:ext cx="8382000" cy="1206500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BD21894-96A4-4246-8A07-B5830B580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993932"/>
              </p:ext>
            </p:extLst>
          </p:nvPr>
        </p:nvGraphicFramePr>
        <p:xfrm>
          <a:off x="2063368" y="3691492"/>
          <a:ext cx="3352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3">
                  <a:extLst>
                    <a:ext uri="{9D8B030D-6E8A-4147-A177-3AD203B41FA5}">
                      <a16:colId xmlns:a16="http://schemas.microsoft.com/office/drawing/2014/main" val="1760858100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91525412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515892473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51731289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102678287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50237860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5267093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016744004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792347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27512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B09AE74-9902-4768-BBA0-AB3B06969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421045"/>
              </p:ext>
            </p:extLst>
          </p:nvPr>
        </p:nvGraphicFramePr>
        <p:xfrm>
          <a:off x="5791200" y="3691492"/>
          <a:ext cx="2980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3">
                  <a:extLst>
                    <a:ext uri="{9D8B030D-6E8A-4147-A177-3AD203B41FA5}">
                      <a16:colId xmlns:a16="http://schemas.microsoft.com/office/drawing/2014/main" val="1760858100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91525412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515892473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51731289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102678287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50237860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5267093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016744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q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275121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9487C25D-56BE-46A3-905C-5CAC5498334E}"/>
              </a:ext>
            </a:extLst>
          </p:cNvPr>
          <p:cNvSpPr txBox="1"/>
          <p:nvPr/>
        </p:nvSpPr>
        <p:spPr>
          <a:xfrm>
            <a:off x="3015867" y="2976956"/>
            <a:ext cx="144780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ea typeface="+mj-ea"/>
                <a:cs typeface="Arial" panose="020B0604020202020204" pitchFamily="34" charset="0"/>
              </a:rPr>
              <a:t>search buffer</a:t>
            </a:r>
            <a:endParaRPr lang="zh-TW" altLang="en-US" sz="1600" dirty="0">
              <a:ea typeface="+mj-ea"/>
              <a:cs typeface="Arial" panose="020B060402020202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059D407-F9F4-478D-9FF8-F59ED3EFD1CF}"/>
              </a:ext>
            </a:extLst>
          </p:cNvPr>
          <p:cNvSpPr txBox="1"/>
          <p:nvPr/>
        </p:nvSpPr>
        <p:spPr>
          <a:xfrm>
            <a:off x="5874325" y="2997296"/>
            <a:ext cx="281401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ea typeface="+mj-ea"/>
                <a:cs typeface="Arial" panose="020B0604020202020204" pitchFamily="34" charset="0"/>
              </a:rPr>
              <a:t>look-ahead buffer (</a:t>
            </a:r>
            <a:r>
              <a:rPr lang="en-US" altLang="zh-TW" sz="1600" dirty="0" err="1">
                <a:ea typeface="+mj-ea"/>
                <a:cs typeface="Arial" panose="020B0604020202020204" pitchFamily="34" charset="0"/>
              </a:rPr>
              <a:t>str_buffer</a:t>
            </a:r>
            <a:r>
              <a:rPr lang="en-US" altLang="zh-TW" sz="1600" dirty="0">
                <a:ea typeface="+mj-ea"/>
                <a:cs typeface="Arial" panose="020B0604020202020204" pitchFamily="34" charset="0"/>
              </a:rPr>
              <a:t>)</a:t>
            </a:r>
            <a:endParaRPr lang="zh-TW" altLang="en-US" sz="1600" dirty="0"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A3D58EF-C423-49D6-9787-DD05C839EC04}"/>
              </a:ext>
            </a:extLst>
          </p:cNvPr>
          <p:cNvSpPr txBox="1"/>
          <p:nvPr/>
        </p:nvSpPr>
        <p:spPr>
          <a:xfrm>
            <a:off x="1287802" y="3315510"/>
            <a:ext cx="812987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ea typeface="+mj-ea"/>
                <a:cs typeface="Arial" panose="020B0604020202020204" pitchFamily="34" charset="0"/>
              </a:rPr>
              <a:t>index</a:t>
            </a:r>
            <a:endParaRPr lang="zh-TW" altLang="en-US" sz="1600" dirty="0"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AA76D8D9-0F09-4A70-839E-10D913C63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352970"/>
              </p:ext>
            </p:extLst>
          </p:nvPr>
        </p:nvGraphicFramePr>
        <p:xfrm>
          <a:off x="2063367" y="3283224"/>
          <a:ext cx="3352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3">
                  <a:extLst>
                    <a:ext uri="{9D8B030D-6E8A-4147-A177-3AD203B41FA5}">
                      <a16:colId xmlns:a16="http://schemas.microsoft.com/office/drawing/2014/main" val="1760858100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91525412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515892473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51731289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102678287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50237860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5267093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016744004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792347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275121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C79EC7E-EDE7-40C1-B145-F91C655AF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144861"/>
              </p:ext>
            </p:extLst>
          </p:nvPr>
        </p:nvGraphicFramePr>
        <p:xfrm>
          <a:off x="5791200" y="3281425"/>
          <a:ext cx="2980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3">
                  <a:extLst>
                    <a:ext uri="{9D8B030D-6E8A-4147-A177-3AD203B41FA5}">
                      <a16:colId xmlns:a16="http://schemas.microsoft.com/office/drawing/2014/main" val="1760858100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91525412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515892473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51731289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102678287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50237860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5267093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016744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275121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D0B3D980-C907-4D3D-BE3B-E636A192B5DB}"/>
              </a:ext>
            </a:extLst>
          </p:cNvPr>
          <p:cNvSpPr/>
          <p:nvPr/>
        </p:nvSpPr>
        <p:spPr>
          <a:xfrm>
            <a:off x="3429000" y="1689099"/>
            <a:ext cx="1676400" cy="1054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032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7648DCB1-C7B5-4E5F-977C-C00D9FA6E2AE}" type="slidenum">
              <a:rPr kumimoji="0" lang="en-US" altLang="zh-TW" smtClean="0"/>
              <a:pPr eaLnBrk="1" hangingPunct="1">
                <a:defRPr/>
              </a:pPr>
              <a:t>11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LZ77_Encoder.v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8200" y="1107352"/>
            <a:ext cx="10663881" cy="5064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State Machine - ENCODE</a:t>
            </a:r>
          </a:p>
          <a:p>
            <a:pPr lvl="1" eaLnBrk="1" hangingPunct="1">
              <a:buClr>
                <a:schemeClr val="accent1"/>
              </a:buClr>
              <a:defRPr/>
            </a:pPr>
            <a:r>
              <a:rPr lang="zh-TW" alt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匹配判斷條件說明</a:t>
            </a:r>
            <a:endParaRPr lang="en-US" altLang="zh-TW" sz="16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1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1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1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1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1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1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1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1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1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457200" lvl="1" indent="0" eaLnBrk="1" hangingPunct="1">
              <a:buClr>
                <a:schemeClr val="accent1"/>
              </a:buClr>
              <a:buNone/>
              <a:defRPr/>
            </a:pPr>
            <a:endParaRPr lang="en-US" altLang="zh-TW" sz="16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1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457200" lvl="1" indent="0" eaLnBrk="1" hangingPunct="1">
              <a:buClr>
                <a:schemeClr val="accent1"/>
              </a:buClr>
              <a:buNone/>
              <a:defRPr/>
            </a:pPr>
            <a:endParaRPr lang="en-US" altLang="zh-TW" sz="16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r>
              <a:rPr lang="en-US" altLang="zh-TW" sz="16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search_index</a:t>
            </a:r>
            <a:r>
              <a:rPr lang="en-US" altLang="zh-TW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&gt;= counter</a:t>
            </a:r>
            <a:r>
              <a:rPr lang="zh-TW" alt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代表當前</a:t>
            </a:r>
            <a:r>
              <a:rPr lang="en-US" altLang="zh-TW" sz="16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search_buffer</a:t>
            </a:r>
            <a:r>
              <a:rPr lang="zh-TW" alt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中的字元數量不足，因此匹配失敗</a:t>
            </a:r>
            <a:endParaRPr lang="en-US" altLang="zh-TW" sz="16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r>
              <a:rPr lang="zh-TW" alt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以上圖為例，此時完成編碼的字元僅有</a:t>
            </a:r>
            <a:r>
              <a:rPr lang="en-US" altLang="zh-TW" sz="16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a,b</a:t>
            </a:r>
            <a:r>
              <a:rPr lang="zh-TW" alt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兩個，</a:t>
            </a:r>
            <a:r>
              <a:rPr lang="en-US" altLang="zh-TW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counter = 2</a:t>
            </a:r>
            <a:r>
              <a:rPr lang="zh-TW" alt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，若</a:t>
            </a:r>
            <a:r>
              <a:rPr lang="en-US" altLang="zh-TW" sz="16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search_index</a:t>
            </a:r>
            <a:r>
              <a:rPr lang="en-US" altLang="zh-TW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= 2~8</a:t>
            </a:r>
            <a:r>
              <a:rPr lang="zh-TW" alt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則匹配失敗</a:t>
            </a:r>
            <a:endParaRPr lang="en-US" altLang="zh-TW" sz="16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r>
              <a:rPr lang="en-US" altLang="zh-TW" sz="16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current_encode_len</a:t>
            </a:r>
            <a:r>
              <a:rPr lang="en-US" altLang="zh-TW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&gt; 2048</a:t>
            </a:r>
            <a:r>
              <a:rPr lang="zh-TW" alt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時代表所有輸入都已完成編碼，因此編碼結束</a:t>
            </a:r>
            <a:endParaRPr lang="en-US" altLang="zh-TW" sz="16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r>
              <a:rPr lang="zh-TW" alt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匹配成功時，</a:t>
            </a:r>
            <a:r>
              <a:rPr lang="en-US" altLang="zh-TW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equal[0]~equal[</a:t>
            </a:r>
            <a:r>
              <a:rPr lang="en-US" altLang="zh-TW" sz="16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match_len</a:t>
            </a:r>
            <a:r>
              <a:rPr lang="en-US" altLang="zh-TW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]</a:t>
            </a:r>
            <a:r>
              <a:rPr lang="zh-TW" alt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等於</a:t>
            </a:r>
            <a:r>
              <a:rPr lang="en-US" altLang="zh-TW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lang="zh-TW" alt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，實際上有</a:t>
            </a:r>
            <a:r>
              <a:rPr lang="en-US" altLang="zh-TW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match_len+1</a:t>
            </a:r>
            <a:r>
              <a:rPr lang="zh-TW" alt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個字元被匹配，因此</a:t>
            </a:r>
            <a:r>
              <a:rPr lang="en-US" altLang="zh-TW" sz="16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match_len</a:t>
            </a:r>
            <a:r>
              <a:rPr lang="zh-TW" alt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需加</a:t>
            </a:r>
            <a:r>
              <a:rPr lang="en-US" altLang="zh-TW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</a:p>
          <a:p>
            <a:pPr marL="457200" lvl="1" indent="0" eaLnBrk="1" hangingPunct="1">
              <a:buClr>
                <a:schemeClr val="accent1"/>
              </a:buClr>
              <a:buNone/>
              <a:defRPr/>
            </a:pPr>
            <a:endParaRPr lang="en-US" altLang="zh-TW" sz="16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b="31635"/>
          <a:stretch/>
        </p:blipFill>
        <p:spPr>
          <a:xfrm>
            <a:off x="1371600" y="1846335"/>
            <a:ext cx="7079249" cy="1523999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8661030" y="1310233"/>
            <a:ext cx="3149970" cy="584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ea typeface="+mj-ea"/>
                <a:cs typeface="Arial" panose="020B0604020202020204" pitchFamily="34" charset="0"/>
              </a:rPr>
              <a:t>在</a:t>
            </a:r>
            <a:r>
              <a:rPr lang="en-US" altLang="zh-TW" sz="1600" dirty="0">
                <a:ea typeface="+mj-ea"/>
                <a:cs typeface="Arial" panose="020B0604020202020204" pitchFamily="34" charset="0"/>
              </a:rPr>
              <a:t>IN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以外的</a:t>
            </a:r>
            <a:r>
              <a:rPr lang="en-US" altLang="zh-TW" sz="1600" dirty="0">
                <a:ea typeface="+mj-ea"/>
                <a:cs typeface="Arial" panose="020B0604020202020204" pitchFamily="34" charset="0"/>
              </a:rPr>
              <a:t>state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中，</a:t>
            </a:r>
            <a:r>
              <a:rPr lang="en-US" altLang="zh-TW" sz="1600" dirty="0">
                <a:ea typeface="+mj-ea"/>
                <a:cs typeface="Arial" panose="020B0604020202020204" pitchFamily="34" charset="0"/>
              </a:rPr>
              <a:t>counter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代表已完成編碼並輸出的字元數量</a:t>
            </a:r>
          </a:p>
        </p:txBody>
      </p:sp>
      <p:sp>
        <p:nvSpPr>
          <p:cNvPr id="12" name="矩形 11"/>
          <p:cNvSpPr/>
          <p:nvPr/>
        </p:nvSpPr>
        <p:spPr>
          <a:xfrm>
            <a:off x="4648200" y="2148752"/>
            <a:ext cx="1600200" cy="165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cxnSpLocks/>
            <a:stCxn id="12" idx="3"/>
            <a:endCxn id="11" idx="1"/>
          </p:cNvCxnSpPr>
          <p:nvPr/>
        </p:nvCxnSpPr>
        <p:spPr>
          <a:xfrm flipV="1">
            <a:off x="6248400" y="1602621"/>
            <a:ext cx="2412630" cy="6286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AAE97120-FF5F-45A1-9F8A-1124012942AD}"/>
              </a:ext>
            </a:extLst>
          </p:cNvPr>
          <p:cNvSpPr/>
          <p:nvPr/>
        </p:nvSpPr>
        <p:spPr>
          <a:xfrm>
            <a:off x="6486098" y="2148752"/>
            <a:ext cx="1819701" cy="165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D8BE1A4-D6B8-4A7F-B1F8-1B869CB26A9B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8305799" y="2231302"/>
            <a:ext cx="355231" cy="4923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3162B52-6569-4CFC-95B7-AECE6D1E9C5C}"/>
              </a:ext>
            </a:extLst>
          </p:cNvPr>
          <p:cNvSpPr txBox="1"/>
          <p:nvPr/>
        </p:nvSpPr>
        <p:spPr>
          <a:xfrm>
            <a:off x="8661030" y="2308157"/>
            <a:ext cx="3149970" cy="8309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err="1">
                <a:ea typeface="+mj-ea"/>
                <a:cs typeface="Arial" panose="020B0604020202020204" pitchFamily="34" charset="0"/>
              </a:rPr>
              <a:t>current_encode_len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為已完成編碼並輸出的字元數量，再加上當前進行編碼中字元數量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FD80E97D-F84C-4435-A407-6833E3989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503948"/>
            <a:ext cx="4333875" cy="209550"/>
          </a:xfrm>
          <a:prstGeom prst="rect">
            <a:avLst/>
          </a:prstGeom>
        </p:spPr>
      </p:pic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57CF377-1CC4-4FE8-9F5B-DC9FF1A22137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705475" y="2723656"/>
            <a:ext cx="2955555" cy="8850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50F8F4D-80FA-43E3-8F26-266BF2A1407C}"/>
              </a:ext>
            </a:extLst>
          </p:cNvPr>
          <p:cNvSpPr txBox="1"/>
          <p:nvPr/>
        </p:nvSpPr>
        <p:spPr>
          <a:xfrm>
            <a:off x="6011528" y="3439446"/>
            <a:ext cx="518450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ea typeface="+mj-ea"/>
                <a:cs typeface="Arial" panose="020B0604020202020204" pitchFamily="34" charset="0"/>
              </a:rPr>
              <a:t>因在匹配字串後還有</a:t>
            </a:r>
            <a:r>
              <a:rPr lang="en-US" altLang="zh-TW" sz="1600" dirty="0" err="1">
                <a:ea typeface="+mj-ea"/>
                <a:cs typeface="Arial" panose="020B0604020202020204" pitchFamily="34" charset="0"/>
              </a:rPr>
              <a:t>next_char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會一同被編碼，故需加</a:t>
            </a:r>
            <a:r>
              <a:rPr lang="en-US" altLang="zh-TW" sz="1600" dirty="0">
                <a:ea typeface="+mj-ea"/>
                <a:cs typeface="Arial" panose="020B0604020202020204" pitchFamily="34" charset="0"/>
              </a:rPr>
              <a:t>1</a:t>
            </a:r>
            <a:endParaRPr lang="zh-TW" altLang="en-US" sz="1600" dirty="0"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080AF2C-F747-470C-8E29-C170073AE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07176"/>
              </p:ext>
            </p:extLst>
          </p:nvPr>
        </p:nvGraphicFramePr>
        <p:xfrm>
          <a:off x="2036130" y="4438263"/>
          <a:ext cx="3352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3">
                  <a:extLst>
                    <a:ext uri="{9D8B030D-6E8A-4147-A177-3AD203B41FA5}">
                      <a16:colId xmlns:a16="http://schemas.microsoft.com/office/drawing/2014/main" val="1760858100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91525412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515892473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51731289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102678287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50237860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5267093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016744004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792347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275121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8FF99EC9-0BC7-40FE-A5DB-B2D7A1A60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648286"/>
              </p:ext>
            </p:extLst>
          </p:nvPr>
        </p:nvGraphicFramePr>
        <p:xfrm>
          <a:off x="5763962" y="4438263"/>
          <a:ext cx="2980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3">
                  <a:extLst>
                    <a:ext uri="{9D8B030D-6E8A-4147-A177-3AD203B41FA5}">
                      <a16:colId xmlns:a16="http://schemas.microsoft.com/office/drawing/2014/main" val="1760858100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91525412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515892473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51731289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102678287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50237860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5267093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016744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275121"/>
                  </a:ext>
                </a:extLst>
              </a:tr>
            </a:tbl>
          </a:graphicData>
        </a:graphic>
      </p:graphicFrame>
      <p:sp>
        <p:nvSpPr>
          <p:cNvPr id="24" name="文字方塊 23">
            <a:extLst>
              <a:ext uri="{FF2B5EF4-FFF2-40B4-BE49-F238E27FC236}">
                <a16:creationId xmlns:a16="http://schemas.microsoft.com/office/drawing/2014/main" id="{2833393E-08BF-487C-83E9-841C7A099618}"/>
              </a:ext>
            </a:extLst>
          </p:cNvPr>
          <p:cNvSpPr txBox="1"/>
          <p:nvPr/>
        </p:nvSpPr>
        <p:spPr>
          <a:xfrm>
            <a:off x="2988629" y="3723727"/>
            <a:ext cx="144780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ea typeface="+mj-ea"/>
                <a:cs typeface="Arial" panose="020B0604020202020204" pitchFamily="34" charset="0"/>
              </a:rPr>
              <a:t>search buffer</a:t>
            </a:r>
            <a:endParaRPr lang="zh-TW" altLang="en-US" sz="1600" dirty="0">
              <a:ea typeface="+mj-ea"/>
              <a:cs typeface="Arial" panose="020B0604020202020204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1CF50BA-5B2F-4EAA-BB12-6C03E3AC1653}"/>
              </a:ext>
            </a:extLst>
          </p:cNvPr>
          <p:cNvSpPr txBox="1"/>
          <p:nvPr/>
        </p:nvSpPr>
        <p:spPr>
          <a:xfrm>
            <a:off x="5847087" y="3744067"/>
            <a:ext cx="281401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ea typeface="+mj-ea"/>
                <a:cs typeface="Arial" panose="020B0604020202020204" pitchFamily="34" charset="0"/>
              </a:rPr>
              <a:t>look-ahead buffer (</a:t>
            </a:r>
            <a:r>
              <a:rPr lang="en-US" altLang="zh-TW" sz="1600" dirty="0" err="1">
                <a:ea typeface="+mj-ea"/>
                <a:cs typeface="Arial" panose="020B0604020202020204" pitchFamily="34" charset="0"/>
              </a:rPr>
              <a:t>str_buffer</a:t>
            </a:r>
            <a:r>
              <a:rPr lang="en-US" altLang="zh-TW" sz="1600" dirty="0">
                <a:ea typeface="+mj-ea"/>
                <a:cs typeface="Arial" panose="020B0604020202020204" pitchFamily="34" charset="0"/>
              </a:rPr>
              <a:t>)</a:t>
            </a:r>
            <a:endParaRPr lang="zh-TW" altLang="en-US" sz="1600" dirty="0">
              <a:ea typeface="+mj-ea"/>
              <a:cs typeface="Arial" panose="020B0604020202020204" pitchFamily="34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6030BE5-3CFB-4A2A-9EE9-FA916FFA44D1}"/>
              </a:ext>
            </a:extLst>
          </p:cNvPr>
          <p:cNvSpPr txBox="1"/>
          <p:nvPr/>
        </p:nvSpPr>
        <p:spPr>
          <a:xfrm>
            <a:off x="1260564" y="4062281"/>
            <a:ext cx="812987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ea typeface="+mj-ea"/>
                <a:cs typeface="Arial" panose="020B0604020202020204" pitchFamily="34" charset="0"/>
              </a:rPr>
              <a:t>index</a:t>
            </a:r>
            <a:endParaRPr lang="zh-TW" altLang="en-US" sz="1600" dirty="0"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D72FC394-AC5F-4D36-9A1D-D96742F7F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473383"/>
              </p:ext>
            </p:extLst>
          </p:nvPr>
        </p:nvGraphicFramePr>
        <p:xfrm>
          <a:off x="2036129" y="4029995"/>
          <a:ext cx="3352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3">
                  <a:extLst>
                    <a:ext uri="{9D8B030D-6E8A-4147-A177-3AD203B41FA5}">
                      <a16:colId xmlns:a16="http://schemas.microsoft.com/office/drawing/2014/main" val="1760858100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91525412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515892473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51731289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102678287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50237860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5267093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016744004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792347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275121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D4A34DFB-AB7B-4A49-9C77-EF336931D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502949"/>
              </p:ext>
            </p:extLst>
          </p:nvPr>
        </p:nvGraphicFramePr>
        <p:xfrm>
          <a:off x="5763962" y="4028196"/>
          <a:ext cx="2980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3">
                  <a:extLst>
                    <a:ext uri="{9D8B030D-6E8A-4147-A177-3AD203B41FA5}">
                      <a16:colId xmlns:a16="http://schemas.microsoft.com/office/drawing/2014/main" val="1760858100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91525412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515892473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51731289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102678287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50237860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5267093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016744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275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725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7648DCB1-C7B5-4E5F-977C-C00D9FA6E2AE}" type="slidenum">
              <a:rPr kumimoji="0" lang="en-US" altLang="zh-TW" smtClean="0"/>
              <a:pPr eaLnBrk="1" hangingPunct="1">
                <a:defRPr/>
              </a:pPr>
              <a:t>12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LZ77_Encoder.v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8200" y="1143000"/>
            <a:ext cx="1066388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State Machine – ENCODE state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跳轉條件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r>
              <a:rPr lang="zh-TW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當</a:t>
            </a:r>
            <a:r>
              <a:rPr lang="en-US" altLang="zh-TW" sz="1800" dirty="0" err="1">
                <a:latin typeface="Arial" panose="020B0604020202020204" pitchFamily="34" charset="0"/>
                <a:cs typeface="Arial" panose="020B0604020202020204" pitchFamily="34" charset="0"/>
              </a:rPr>
              <a:t>search_index</a:t>
            </a:r>
            <a:r>
              <a:rPr lang="zh-TW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等於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zh-TW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時，代表其已經從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TW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減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TW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而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underflow</a:t>
            </a:r>
            <a:r>
              <a:rPr lang="zh-TW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，已完成所有起始位置的判斷</a:t>
            </a:r>
          </a:p>
          <a:p>
            <a:pPr lvl="1" eaLnBrk="1" hangingPunct="1">
              <a:buClr>
                <a:schemeClr val="accent1"/>
              </a:buClr>
              <a:defRPr/>
            </a:pP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當</a:t>
            </a:r>
            <a:r>
              <a:rPr lang="en-US" altLang="zh-TW" sz="18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match_len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等於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7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時，已達到最長匹配長度，因</a:t>
            </a:r>
            <a:r>
              <a:rPr lang="en-US" altLang="zh-TW" sz="18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search_index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已有考慮優先順序，故可直接結束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ENCODE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階段</a:t>
            </a:r>
            <a:endParaRPr lang="en-US" altLang="zh-TW" sz="1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上述兩種情形任一項符合時，由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ENCODE state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跳轉至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ENCODE_OUT state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，否則留在當前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state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B05A063-65F2-4C70-BD8F-AB95E7860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587500"/>
            <a:ext cx="7105650" cy="762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4818F81-9EFD-4B60-BE12-FD1BC0E6F38E}"/>
              </a:ext>
            </a:extLst>
          </p:cNvPr>
          <p:cNvSpPr txBox="1"/>
          <p:nvPr/>
        </p:nvSpPr>
        <p:spPr>
          <a:xfrm>
            <a:off x="8629005" y="1771689"/>
            <a:ext cx="2374199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組合電路 </a:t>
            </a:r>
            <a:r>
              <a:rPr lang="en-US" altLang="zh-TW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(always@(*))</a:t>
            </a:r>
            <a:endParaRPr lang="zh-TW" altLang="en-US" sz="1600" dirty="0">
              <a:solidFill>
                <a:srgbClr val="FF0000"/>
              </a:solidFill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右大括弧 6">
            <a:extLst>
              <a:ext uri="{FF2B5EF4-FFF2-40B4-BE49-F238E27FC236}">
                <a16:creationId xmlns:a16="http://schemas.microsoft.com/office/drawing/2014/main" id="{D02901D9-DBDF-4096-B9A3-3FECB5BFEC2B}"/>
              </a:ext>
            </a:extLst>
          </p:cNvPr>
          <p:cNvSpPr/>
          <p:nvPr/>
        </p:nvSpPr>
        <p:spPr>
          <a:xfrm>
            <a:off x="8400405" y="1595933"/>
            <a:ext cx="228600" cy="690067"/>
          </a:xfrm>
          <a:prstGeom prst="rightBrace">
            <a:avLst>
              <a:gd name="adj1" fmla="val 36659"/>
              <a:gd name="adj2" fmla="val 534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839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7648DCB1-C7B5-4E5F-977C-C00D9FA6E2AE}" type="slidenum">
              <a:rPr kumimoji="0" lang="en-US" altLang="zh-TW" smtClean="0"/>
              <a:pPr eaLnBrk="1" hangingPunct="1">
                <a:defRPr/>
              </a:pPr>
              <a:t>13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LZ77_Encoder.v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8200" y="1143000"/>
            <a:ext cx="10663881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State Machine – ENCODE_OUT</a:t>
            </a:r>
          </a:p>
          <a:p>
            <a:pPr lvl="1" eaLnBrk="1" hangingPunct="1">
              <a:buClr>
                <a:schemeClr val="accent1"/>
              </a:buClr>
              <a:defRPr/>
            </a:pPr>
            <a:r>
              <a:rPr lang="zh-TW" alt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負責輸出編碼結果</a:t>
            </a:r>
            <a:endParaRPr lang="en-US" altLang="zh-TW" sz="16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16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16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16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16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16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16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16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16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r>
              <a:rPr lang="zh-TW" alt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輸出時</a:t>
            </a:r>
            <a:r>
              <a:rPr lang="en-US" altLang="zh-TW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valid</a:t>
            </a:r>
            <a:r>
              <a:rPr lang="zh-TW" alt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須設為</a:t>
            </a:r>
            <a:r>
              <a:rPr lang="en-US" altLang="zh-TW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</a:p>
          <a:p>
            <a:pPr lvl="1" eaLnBrk="1" hangingPunct="1">
              <a:buClr>
                <a:schemeClr val="accent1"/>
              </a:buClr>
              <a:defRPr/>
            </a:pPr>
            <a:r>
              <a:rPr lang="en-US" altLang="zh-TW" sz="16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match_len</a:t>
            </a:r>
            <a:r>
              <a:rPr lang="zh-TW" alt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與</a:t>
            </a:r>
            <a:r>
              <a:rPr lang="en-US" altLang="zh-TW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offset</a:t>
            </a:r>
            <a:r>
              <a:rPr lang="zh-TW" alt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在</a:t>
            </a:r>
            <a:r>
              <a:rPr lang="en-US" altLang="zh-TW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ENCODE state</a:t>
            </a:r>
            <a:r>
              <a:rPr lang="zh-TW" alt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已記錄完成，故維持原值</a:t>
            </a:r>
            <a:endParaRPr lang="en-US" altLang="zh-TW" sz="16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r>
              <a:rPr lang="en-US" altLang="zh-TW" sz="16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char_nxt</a:t>
            </a:r>
            <a:r>
              <a:rPr lang="zh-TW" alt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的值分為三種情況</a:t>
            </a:r>
            <a:endParaRPr lang="en-US" altLang="zh-TW" sz="16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2" eaLnBrk="1" hangingPunct="1">
              <a:buClr>
                <a:schemeClr val="accent1"/>
              </a:buClr>
              <a:defRPr/>
            </a:pPr>
            <a:r>
              <a:rPr lang="en-US" altLang="zh-TW" sz="14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current_encode_len</a:t>
            </a:r>
            <a:r>
              <a:rPr lang="zh-TW" altLang="en-US" sz="1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等於</a:t>
            </a:r>
            <a:r>
              <a:rPr lang="en-US" altLang="zh-TW" sz="1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2049</a:t>
            </a:r>
            <a:r>
              <a:rPr lang="zh-TW" altLang="en-US" sz="1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，代表所有字元皆已編碼，</a:t>
            </a:r>
            <a:r>
              <a:rPr lang="en-US" altLang="zh-TW" sz="14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char_nxt</a:t>
            </a:r>
            <a:r>
              <a:rPr lang="zh-TW" altLang="en-US" sz="1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等於</a:t>
            </a:r>
            <a:r>
              <a:rPr lang="en-US" altLang="zh-TW" sz="1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8’h24($</a:t>
            </a:r>
            <a:r>
              <a:rPr lang="zh-TW" altLang="en-US" sz="1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字符</a:t>
            </a:r>
            <a:r>
              <a:rPr lang="en-US" altLang="zh-TW" sz="1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</a:p>
          <a:p>
            <a:pPr lvl="2" eaLnBrk="1" hangingPunct="1">
              <a:buClr>
                <a:schemeClr val="accent1"/>
              </a:buClr>
              <a:defRPr/>
            </a:pPr>
            <a:r>
              <a:rPr lang="en-US" altLang="zh-TW" sz="14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match_len</a:t>
            </a:r>
            <a:r>
              <a:rPr lang="zh-TW" altLang="en-US" sz="1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等於</a:t>
            </a:r>
            <a:r>
              <a:rPr lang="en-US" altLang="zh-TW" sz="1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</a:t>
            </a:r>
            <a:r>
              <a:rPr lang="zh-TW" altLang="en-US" sz="1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，表示沒有任何字元匹配，</a:t>
            </a:r>
            <a:r>
              <a:rPr lang="en-US" altLang="zh-TW" sz="14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char_nxt</a:t>
            </a:r>
            <a:r>
              <a:rPr lang="zh-TW" altLang="en-US" sz="1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為</a:t>
            </a:r>
            <a:r>
              <a:rPr lang="en-US" altLang="zh-TW" sz="1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look-ahead buffer</a:t>
            </a:r>
            <a:r>
              <a:rPr lang="zh-TW" altLang="en-US" sz="1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的第一個字元</a:t>
            </a:r>
            <a:r>
              <a:rPr lang="en-US" altLang="zh-TW" sz="1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en-US" altLang="zh-TW" sz="14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str_buffer</a:t>
            </a:r>
            <a:r>
              <a:rPr lang="en-US" altLang="zh-TW" sz="1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[0])</a:t>
            </a:r>
          </a:p>
          <a:p>
            <a:pPr lvl="2" eaLnBrk="1" hangingPunct="1">
              <a:buClr>
                <a:schemeClr val="accent1"/>
              </a:buClr>
              <a:defRPr/>
            </a:pPr>
            <a:r>
              <a:rPr lang="zh-TW" altLang="en-US" sz="1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若非上述兩種情況，</a:t>
            </a:r>
            <a:r>
              <a:rPr lang="en-US" altLang="zh-TW" sz="14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char_nxt</a:t>
            </a:r>
            <a:r>
              <a:rPr lang="zh-TW" altLang="en-US" sz="1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為</a:t>
            </a:r>
            <a:r>
              <a:rPr lang="en-US" altLang="zh-TW" sz="1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ENCODE state</a:t>
            </a:r>
            <a:r>
              <a:rPr lang="zh-TW" altLang="en-US" sz="1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記錄的值</a:t>
            </a:r>
            <a:endParaRPr lang="en-US" altLang="zh-TW" sz="1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r>
              <a:rPr lang="en-US" altLang="zh-TW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ENCODE_OUT state</a:t>
            </a:r>
            <a:r>
              <a:rPr lang="zh-TW" alt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固定為</a:t>
            </a:r>
            <a:r>
              <a:rPr lang="en-US" altLang="zh-TW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lang="zh-TW" alt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個</a:t>
            </a:r>
            <a:r>
              <a:rPr lang="en-US" altLang="zh-TW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cycle</a:t>
            </a:r>
            <a:r>
              <a:rPr lang="zh-TW" alt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，無須判斷直接跳轉至</a:t>
            </a:r>
            <a:r>
              <a:rPr lang="en-US" altLang="zh-TW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SHIFT_ENCODE state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9CCEDC6-3346-474C-81F6-AC08A7D9D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1828800"/>
            <a:ext cx="8534400" cy="135712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907698A-8998-422E-965C-FBAEE5E7E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1" y="3200400"/>
            <a:ext cx="3809999" cy="72977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DF83C04-1ABC-4021-888D-54E44976C67F}"/>
              </a:ext>
            </a:extLst>
          </p:cNvPr>
          <p:cNvSpPr txBox="1"/>
          <p:nvPr/>
        </p:nvSpPr>
        <p:spPr>
          <a:xfrm>
            <a:off x="5432691" y="3396010"/>
            <a:ext cx="2374199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組合電路 </a:t>
            </a:r>
            <a:r>
              <a:rPr lang="en-US" altLang="zh-TW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(always@(*))</a:t>
            </a:r>
            <a:endParaRPr lang="zh-TW" altLang="en-US" sz="1600" dirty="0">
              <a:solidFill>
                <a:srgbClr val="FF0000"/>
              </a:solidFill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右大括弧 8">
            <a:extLst>
              <a:ext uri="{FF2B5EF4-FFF2-40B4-BE49-F238E27FC236}">
                <a16:creationId xmlns:a16="http://schemas.microsoft.com/office/drawing/2014/main" id="{8F5AEBF9-34A3-47AB-B559-426A7E1FD381}"/>
              </a:ext>
            </a:extLst>
          </p:cNvPr>
          <p:cNvSpPr/>
          <p:nvPr/>
        </p:nvSpPr>
        <p:spPr>
          <a:xfrm>
            <a:off x="5257799" y="3220254"/>
            <a:ext cx="228600" cy="690067"/>
          </a:xfrm>
          <a:prstGeom prst="rightBrace">
            <a:avLst>
              <a:gd name="adj1" fmla="val 36659"/>
              <a:gd name="adj2" fmla="val 534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AA1B0B9-176B-4477-91E2-DCEBE569328C}"/>
              </a:ext>
            </a:extLst>
          </p:cNvPr>
          <p:cNvSpPr txBox="1"/>
          <p:nvPr/>
        </p:nvSpPr>
        <p:spPr>
          <a:xfrm>
            <a:off x="10195202" y="2337575"/>
            <a:ext cx="1002599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循序電路 </a:t>
            </a:r>
          </a:p>
        </p:txBody>
      </p:sp>
      <p:sp>
        <p:nvSpPr>
          <p:cNvPr id="11" name="右大括弧 10">
            <a:extLst>
              <a:ext uri="{FF2B5EF4-FFF2-40B4-BE49-F238E27FC236}">
                <a16:creationId xmlns:a16="http://schemas.microsoft.com/office/drawing/2014/main" id="{1BA0E384-18A5-4C3D-B087-9EE786CEDEEE}"/>
              </a:ext>
            </a:extLst>
          </p:cNvPr>
          <p:cNvSpPr/>
          <p:nvPr/>
        </p:nvSpPr>
        <p:spPr>
          <a:xfrm>
            <a:off x="9981681" y="1828291"/>
            <a:ext cx="228600" cy="1357123"/>
          </a:xfrm>
          <a:prstGeom prst="rightBrace">
            <a:avLst>
              <a:gd name="adj1" fmla="val 36659"/>
              <a:gd name="adj2" fmla="val 534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309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7648DCB1-C7B5-4E5F-977C-C00D9FA6E2AE}" type="slidenum">
              <a:rPr kumimoji="0" lang="en-US" altLang="zh-TW" smtClean="0"/>
              <a:pPr eaLnBrk="1" hangingPunct="1">
                <a:defRPr/>
              </a:pPr>
              <a:t>14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LZ77_Encoder.v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8200" y="1143000"/>
            <a:ext cx="1066388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State Machine – SHIFT_ENCODE</a:t>
            </a:r>
          </a:p>
          <a:p>
            <a:pPr lvl="1" eaLnBrk="1" hangingPunct="1">
              <a:buClr>
                <a:schemeClr val="accent1"/>
              </a:buClr>
              <a:defRPr/>
            </a:pP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負責重置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register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，將已編碼字元移至</a:t>
            </a:r>
            <a:r>
              <a:rPr lang="en-US" altLang="zh-TW" sz="18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search_buffer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，並且將</a:t>
            </a:r>
            <a:r>
              <a:rPr lang="en-US" altLang="zh-TW" sz="18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str_buffer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中的字元往前移</a:t>
            </a:r>
            <a:endParaRPr lang="en-US" altLang="zh-TW" sz="1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C39CD68-84B0-4C3F-931D-86ACAA2AC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905000"/>
            <a:ext cx="5757545" cy="327543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2A769A6-76B2-4BBB-931F-0FF55903DA89}"/>
              </a:ext>
            </a:extLst>
          </p:cNvPr>
          <p:cNvSpPr txBox="1"/>
          <p:nvPr/>
        </p:nvSpPr>
        <p:spPr>
          <a:xfrm>
            <a:off x="7391400" y="2374830"/>
            <a:ext cx="3810000" cy="584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>
                <a:ea typeface="+mj-ea"/>
                <a:cs typeface="Arial" panose="020B0604020202020204" pitchFamily="34" charset="0"/>
              </a:rPr>
              <a:t>每個</a:t>
            </a:r>
            <a:r>
              <a:rPr lang="en-US" altLang="zh-TW" sz="1600" dirty="0">
                <a:ea typeface="+mj-ea"/>
                <a:cs typeface="Arial" panose="020B0604020202020204" pitchFamily="34" charset="0"/>
              </a:rPr>
              <a:t>cycle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往前移動一個字元，藉由</a:t>
            </a:r>
            <a:r>
              <a:rPr lang="en-US" altLang="zh-TW" sz="1600" dirty="0" err="1">
                <a:ea typeface="+mj-ea"/>
                <a:cs typeface="Arial" panose="020B0604020202020204" pitchFamily="34" charset="0"/>
              </a:rPr>
              <a:t>lookahead_index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記錄共須移動幾個字元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37FD83-CCC3-49A5-8AEE-254A3AA02485}"/>
              </a:ext>
            </a:extLst>
          </p:cNvPr>
          <p:cNvSpPr/>
          <p:nvPr/>
        </p:nvSpPr>
        <p:spPr>
          <a:xfrm>
            <a:off x="2768970" y="2895600"/>
            <a:ext cx="4241430" cy="1523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4DC8390-06C8-4994-BEE9-25EE66689185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7010400" y="2667218"/>
            <a:ext cx="381000" cy="3045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9B0A76C3-F8C7-4EA9-9C17-A0A40690116E}"/>
              </a:ext>
            </a:extLst>
          </p:cNvPr>
          <p:cNvSpPr/>
          <p:nvPr/>
        </p:nvSpPr>
        <p:spPr>
          <a:xfrm>
            <a:off x="2768970" y="3182937"/>
            <a:ext cx="2565030" cy="1312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0B6BB66-BC1D-4AAA-AF45-C06DE9548B3B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5334000" y="3740527"/>
            <a:ext cx="2057400" cy="988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5A6A36A-9971-4CE5-B2E4-B4014F3FDAF1}"/>
              </a:ext>
            </a:extLst>
          </p:cNvPr>
          <p:cNvSpPr txBox="1"/>
          <p:nvPr/>
        </p:nvSpPr>
        <p:spPr>
          <a:xfrm>
            <a:off x="7391400" y="3201918"/>
            <a:ext cx="4038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>
                <a:ea typeface="+mj-ea"/>
                <a:cs typeface="Arial" panose="020B0604020202020204" pitchFamily="34" charset="0"/>
              </a:rPr>
              <a:t>將</a:t>
            </a:r>
            <a:r>
              <a:rPr lang="en-US" altLang="zh-TW" sz="1600" dirty="0" err="1">
                <a:ea typeface="+mj-ea"/>
                <a:cs typeface="Arial" panose="020B0604020202020204" pitchFamily="34" charset="0"/>
              </a:rPr>
              <a:t>search_buffer</a:t>
            </a:r>
            <a:r>
              <a:rPr lang="en-US" altLang="zh-TW" sz="1600" dirty="0">
                <a:ea typeface="+mj-ea"/>
                <a:cs typeface="Arial" panose="020B0604020202020204" pitchFamily="34" charset="0"/>
              </a:rPr>
              <a:t>[7]~</a:t>
            </a:r>
            <a:r>
              <a:rPr lang="en-US" altLang="zh-TW" sz="1600" dirty="0" err="1">
                <a:ea typeface="+mj-ea"/>
                <a:cs typeface="Arial" panose="020B0604020202020204" pitchFamily="34" charset="0"/>
              </a:rPr>
              <a:t>search_buffer</a:t>
            </a:r>
            <a:r>
              <a:rPr lang="en-US" altLang="zh-TW" sz="1600" dirty="0">
                <a:ea typeface="+mj-ea"/>
                <a:cs typeface="Arial" panose="020B0604020202020204" pitchFamily="34" charset="0"/>
              </a:rPr>
              <a:t>[0]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往前移至</a:t>
            </a:r>
            <a:r>
              <a:rPr lang="en-US" altLang="zh-TW" sz="1600" dirty="0" err="1">
                <a:ea typeface="+mj-ea"/>
                <a:cs typeface="Arial" panose="020B0604020202020204" pitchFamily="34" charset="0"/>
              </a:rPr>
              <a:t>search_buffer</a:t>
            </a:r>
            <a:r>
              <a:rPr lang="en-US" altLang="zh-TW" sz="1600" dirty="0">
                <a:ea typeface="+mj-ea"/>
                <a:cs typeface="Arial" panose="020B0604020202020204" pitchFamily="34" charset="0"/>
              </a:rPr>
              <a:t>[8]~</a:t>
            </a:r>
            <a:r>
              <a:rPr lang="en-US" altLang="zh-TW" sz="1600" dirty="0" err="1">
                <a:ea typeface="+mj-ea"/>
                <a:cs typeface="Arial" panose="020B0604020202020204" pitchFamily="34" charset="0"/>
              </a:rPr>
              <a:t>search_buffer</a:t>
            </a:r>
            <a:r>
              <a:rPr lang="en-US" altLang="zh-TW" sz="1600" dirty="0">
                <a:ea typeface="+mj-ea"/>
                <a:cs typeface="Arial" panose="020B0604020202020204" pitchFamily="34" charset="0"/>
              </a:rPr>
              <a:t>[1]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，</a:t>
            </a:r>
            <a:r>
              <a:rPr lang="en-US" altLang="zh-TW" sz="1600" dirty="0">
                <a:ea typeface="+mj-ea"/>
                <a:cs typeface="Arial" panose="020B0604020202020204" pitchFamily="34" charset="0"/>
              </a:rPr>
              <a:t>look-ahead buffer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第一個字元</a:t>
            </a:r>
            <a:r>
              <a:rPr lang="en-US" altLang="zh-TW" sz="1600" dirty="0">
                <a:ea typeface="+mj-ea"/>
                <a:cs typeface="Arial" panose="020B0604020202020204" pitchFamily="34" charset="0"/>
              </a:rPr>
              <a:t>(</a:t>
            </a:r>
            <a:r>
              <a:rPr lang="en-US" altLang="zh-TW" sz="1600" dirty="0" err="1">
                <a:ea typeface="+mj-ea"/>
                <a:cs typeface="Arial" panose="020B0604020202020204" pitchFamily="34" charset="0"/>
              </a:rPr>
              <a:t>str_buffer</a:t>
            </a:r>
            <a:r>
              <a:rPr lang="en-US" altLang="zh-TW" sz="1600" dirty="0">
                <a:ea typeface="+mj-ea"/>
                <a:cs typeface="Arial" panose="020B0604020202020204" pitchFamily="34" charset="0"/>
              </a:rPr>
              <a:t>[0])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則存入</a:t>
            </a:r>
            <a:r>
              <a:rPr lang="en-US" altLang="zh-TW" sz="1600" dirty="0" err="1">
                <a:ea typeface="+mj-ea"/>
                <a:cs typeface="Arial" panose="020B0604020202020204" pitchFamily="34" charset="0"/>
              </a:rPr>
              <a:t>search_buffer</a:t>
            </a:r>
            <a:r>
              <a:rPr lang="en-US" altLang="zh-TW" sz="1600" dirty="0">
                <a:ea typeface="+mj-ea"/>
                <a:cs typeface="Arial" panose="020B0604020202020204" pitchFamily="34" charset="0"/>
              </a:rPr>
              <a:t>[0]</a:t>
            </a:r>
            <a:endParaRPr lang="zh-TW" altLang="en-US" sz="1600" dirty="0">
              <a:ea typeface="+mj-ea"/>
              <a:cs typeface="Arial" panose="020B0604020202020204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A61204B-8F0C-4963-B5FE-3755DF6D41E4}"/>
              </a:ext>
            </a:extLst>
          </p:cNvPr>
          <p:cNvSpPr txBox="1"/>
          <p:nvPr/>
        </p:nvSpPr>
        <p:spPr>
          <a:xfrm>
            <a:off x="7391400" y="4435440"/>
            <a:ext cx="44958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TW" sz="1600" dirty="0" err="1">
                <a:ea typeface="+mj-ea"/>
                <a:cs typeface="Arial" panose="020B0604020202020204" pitchFamily="34" charset="0"/>
              </a:rPr>
              <a:t>str_buffer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中的所有字元往前移動一個位置</a:t>
            </a:r>
            <a:endParaRPr lang="en-US" altLang="zh-TW" sz="1600" dirty="0">
              <a:ea typeface="+mj-ea"/>
              <a:cs typeface="Arial" panose="020B0604020202020204" pitchFamily="34" charset="0"/>
            </a:endParaRPr>
          </a:p>
          <a:p>
            <a:r>
              <a:rPr lang="en-US" altLang="zh-TW" sz="1600" dirty="0" err="1">
                <a:ea typeface="+mj-ea"/>
                <a:cs typeface="Arial" panose="020B0604020202020204" pitchFamily="34" charset="0"/>
              </a:rPr>
              <a:t>verilog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中</a:t>
            </a:r>
            <a:r>
              <a:rPr lang="en-US" altLang="zh-TW" sz="1600" dirty="0">
                <a:ea typeface="+mj-ea"/>
                <a:cs typeface="Arial" panose="020B0604020202020204" pitchFamily="34" charset="0"/>
              </a:rPr>
              <a:t>for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迴圈會複製電路，因此共會產生</a:t>
            </a:r>
            <a:r>
              <a:rPr lang="en-US" altLang="zh-TW" sz="1600" dirty="0">
                <a:ea typeface="+mj-ea"/>
                <a:cs typeface="Arial" panose="020B0604020202020204" pitchFamily="34" charset="0"/>
              </a:rPr>
              <a:t>2047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個</a:t>
            </a:r>
            <a:r>
              <a:rPr lang="en-US" altLang="zh-TW" sz="1600" dirty="0">
                <a:ea typeface="+mj-ea"/>
                <a:cs typeface="Arial" panose="020B0604020202020204" pitchFamily="34" charset="0"/>
              </a:rPr>
              <a:t>shift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電路</a:t>
            </a:r>
            <a:r>
              <a:rPr lang="en-US" altLang="zh-TW" sz="1600" dirty="0">
                <a:ea typeface="+mj-ea"/>
                <a:cs typeface="Arial" panose="020B0604020202020204" pitchFamily="34" charset="0"/>
              </a:rPr>
              <a:t>(</a:t>
            </a:r>
            <a:r>
              <a:rPr lang="en-US" altLang="zh-TW" sz="1600" dirty="0" err="1">
                <a:ea typeface="+mj-ea"/>
                <a:cs typeface="Arial" panose="020B0604020202020204" pitchFamily="34" charset="0"/>
              </a:rPr>
              <a:t>str_buffer</a:t>
            </a:r>
            <a:r>
              <a:rPr lang="en-US" altLang="zh-TW" sz="1600" dirty="0">
                <a:ea typeface="+mj-ea"/>
                <a:cs typeface="Arial" panose="020B0604020202020204" pitchFamily="34" charset="0"/>
              </a:rPr>
              <a:t>[</a:t>
            </a:r>
            <a:r>
              <a:rPr lang="en-US" altLang="zh-TW" sz="1600" dirty="0" err="1">
                <a:ea typeface="+mj-ea"/>
                <a:cs typeface="Arial" panose="020B0604020202020204" pitchFamily="34" charset="0"/>
              </a:rPr>
              <a:t>i</a:t>
            </a:r>
            <a:r>
              <a:rPr lang="en-US" altLang="zh-TW" sz="1600" dirty="0">
                <a:ea typeface="+mj-ea"/>
                <a:cs typeface="Arial" panose="020B0604020202020204" pitchFamily="34" charset="0"/>
              </a:rPr>
              <a:t>] &lt;= </a:t>
            </a:r>
            <a:r>
              <a:rPr lang="en-US" altLang="zh-TW" sz="1600" dirty="0" err="1">
                <a:ea typeface="+mj-ea"/>
                <a:cs typeface="Arial" panose="020B0604020202020204" pitchFamily="34" charset="0"/>
              </a:rPr>
              <a:t>str_buffer</a:t>
            </a:r>
            <a:r>
              <a:rPr lang="en-US" altLang="zh-TW" sz="1600" dirty="0">
                <a:ea typeface="+mj-ea"/>
                <a:cs typeface="Arial" panose="020B0604020202020204" pitchFamily="34" charset="0"/>
              </a:rPr>
              <a:t>[i+1])</a:t>
            </a:r>
            <a:endParaRPr lang="zh-TW" altLang="en-US" sz="1600" dirty="0">
              <a:ea typeface="+mj-ea"/>
              <a:cs typeface="Arial" panose="020B0604020202020204" pitchFamily="34" charset="0"/>
            </a:endParaRPr>
          </a:p>
          <a:p>
            <a:pPr algn="just"/>
            <a:endParaRPr lang="zh-TW" altLang="en-US" sz="1600" dirty="0"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999075F-2D30-4538-837B-59F992673B20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>
            <a:off x="5334000" y="4803204"/>
            <a:ext cx="2057400" cy="1708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8E17D60-5E79-468C-8F66-411E14443562}"/>
              </a:ext>
            </a:extLst>
          </p:cNvPr>
          <p:cNvSpPr/>
          <p:nvPr/>
        </p:nvSpPr>
        <p:spPr>
          <a:xfrm>
            <a:off x="2768970" y="4571999"/>
            <a:ext cx="2565030" cy="4624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2A4C289-309B-49A2-9EE6-BA849CD35D83}"/>
              </a:ext>
            </a:extLst>
          </p:cNvPr>
          <p:cNvSpPr txBox="1"/>
          <p:nvPr/>
        </p:nvSpPr>
        <p:spPr>
          <a:xfrm>
            <a:off x="1451619" y="5304071"/>
            <a:ext cx="5658448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須在確定要產生多份相似電路時才可使用</a:t>
            </a:r>
            <a:r>
              <a:rPr lang="en-US" altLang="zh-TW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for</a:t>
            </a:r>
            <a:r>
              <a:rPr lang="zh-TW" altLang="en-US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迴圈語法，否則應以多個</a:t>
            </a:r>
            <a:r>
              <a:rPr lang="en-US" altLang="zh-TW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cycle</a:t>
            </a:r>
            <a:r>
              <a:rPr lang="zh-TW" altLang="en-US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完成</a:t>
            </a:r>
            <a:r>
              <a:rPr lang="en-US" altLang="zh-TW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task</a:t>
            </a:r>
            <a:r>
              <a:rPr lang="zh-TW" altLang="en-US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來減少資源消耗，請謹慎使用</a:t>
            </a:r>
          </a:p>
        </p:txBody>
      </p:sp>
    </p:spTree>
    <p:extLst>
      <p:ext uri="{BB962C8B-B14F-4D97-AF65-F5344CB8AC3E}">
        <p14:creationId xmlns:p14="http://schemas.microsoft.com/office/powerpoint/2010/main" val="590481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7648DCB1-C7B5-4E5F-977C-C00D9FA6E2AE}" type="slidenum">
              <a:rPr kumimoji="0" lang="en-US" altLang="zh-TW" smtClean="0"/>
              <a:pPr eaLnBrk="1" hangingPunct="1">
                <a:defRPr/>
              </a:pPr>
              <a:t>15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LZ77_Encoder.v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8200" y="1143000"/>
            <a:ext cx="1066388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State Machine – SHIFT_ENCODE</a:t>
            </a:r>
          </a:p>
          <a:p>
            <a:pPr lvl="1" eaLnBrk="1" hangingPunct="1">
              <a:buClr>
                <a:schemeClr val="accent1"/>
              </a:buClr>
              <a:defRPr/>
            </a:pP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負責重置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register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，將已編碼字元移至</a:t>
            </a:r>
            <a:r>
              <a:rPr lang="en-US" altLang="zh-TW" sz="18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search_buffer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，並且將</a:t>
            </a:r>
            <a:r>
              <a:rPr lang="en-US" altLang="zh-TW" sz="18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str_buffer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中的字元往前移</a:t>
            </a:r>
            <a:endParaRPr lang="en-US" altLang="zh-TW" sz="1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1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1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1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1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1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1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1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1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r>
              <a:rPr lang="en-US" altLang="zh-TW" sz="18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lookahead_index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等於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代表所有完成編碼的字元皆已移入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search buffer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，因此回到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ENCODE state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進行下一輪編碼，否則維持原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state (SHIFT_ENCODE)</a:t>
            </a:r>
          </a:p>
          <a:p>
            <a:pPr lvl="1" eaLnBrk="1" hangingPunct="1">
              <a:buClr>
                <a:schemeClr val="accent1"/>
              </a:buClr>
              <a:defRPr/>
            </a:pP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不可在輸出最後一組編碼時拉高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finish</a:t>
            </a:r>
          </a:p>
          <a:p>
            <a:pPr lvl="2" eaLnBrk="1" hangingPunct="1">
              <a:buClr>
                <a:schemeClr val="accent1"/>
              </a:buClr>
              <a:defRPr/>
            </a:pPr>
            <a:r>
              <a:rPr lang="zh-TW" alt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在</a:t>
            </a:r>
            <a:r>
              <a:rPr lang="en-US" altLang="zh-TW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ENCODE_OUT state</a:t>
            </a:r>
            <a:r>
              <a:rPr lang="zh-TW" alt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輸出最後一組編碼後，於</a:t>
            </a:r>
            <a:r>
              <a:rPr lang="en-US" altLang="zh-TW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SHIFT_ENCODE state</a:t>
            </a:r>
            <a:r>
              <a:rPr lang="zh-TW" alt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拉高</a:t>
            </a:r>
            <a:r>
              <a:rPr lang="en-US" altLang="zh-TW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finish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C39CD68-84B0-4C3F-931D-86ACAA2ACA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165"/>
          <a:stretch/>
        </p:blipFill>
        <p:spPr>
          <a:xfrm>
            <a:off x="1371600" y="1905000"/>
            <a:ext cx="5757545" cy="12065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2A769A6-76B2-4BBB-931F-0FF55903DA89}"/>
              </a:ext>
            </a:extLst>
          </p:cNvPr>
          <p:cNvSpPr txBox="1"/>
          <p:nvPr/>
        </p:nvSpPr>
        <p:spPr>
          <a:xfrm>
            <a:off x="7357744" y="1955876"/>
            <a:ext cx="3996056" cy="584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TW" sz="1600" dirty="0">
                <a:ea typeface="+mj-ea"/>
                <a:cs typeface="Arial" panose="020B0604020202020204" pitchFamily="34" charset="0"/>
              </a:rPr>
              <a:t>counter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等於</a:t>
            </a:r>
            <a:r>
              <a:rPr lang="en-US" altLang="zh-TW" sz="1600" dirty="0">
                <a:ea typeface="+mj-ea"/>
                <a:cs typeface="Arial" panose="020B0604020202020204" pitchFamily="34" charset="0"/>
              </a:rPr>
              <a:t>2049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表示所有字元完成編碼，</a:t>
            </a:r>
            <a:r>
              <a:rPr lang="en-US" altLang="zh-TW" sz="1600" dirty="0">
                <a:ea typeface="+mj-ea"/>
                <a:cs typeface="Arial" panose="020B0604020202020204" pitchFamily="34" charset="0"/>
              </a:rPr>
              <a:t>finish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拉高結束模擬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37FD83-CCC3-49A5-8AEE-254A3AA02485}"/>
              </a:ext>
            </a:extLst>
          </p:cNvPr>
          <p:cNvSpPr/>
          <p:nvPr/>
        </p:nvSpPr>
        <p:spPr>
          <a:xfrm>
            <a:off x="2788777" y="2208699"/>
            <a:ext cx="2316623" cy="140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4DC8390-06C8-4994-BEE9-25EE66689185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5105400" y="2248264"/>
            <a:ext cx="2252344" cy="308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9B0A76C3-F8C7-4EA9-9C17-A0A40690116E}"/>
              </a:ext>
            </a:extLst>
          </p:cNvPr>
          <p:cNvSpPr/>
          <p:nvPr/>
        </p:nvSpPr>
        <p:spPr>
          <a:xfrm>
            <a:off x="2788777" y="2487305"/>
            <a:ext cx="868823" cy="140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0B6BB66-BC1D-4AAA-AF45-C06DE9548B3B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3657600" y="2557706"/>
            <a:ext cx="3700144" cy="2641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5A6A36A-9971-4CE5-B2E4-B4014F3FDAF1}"/>
              </a:ext>
            </a:extLst>
          </p:cNvPr>
          <p:cNvSpPr txBox="1"/>
          <p:nvPr/>
        </p:nvSpPr>
        <p:spPr>
          <a:xfrm>
            <a:off x="7357744" y="2652551"/>
            <a:ext cx="3386456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TW" sz="1600" dirty="0">
                <a:ea typeface="+mj-ea"/>
                <a:cs typeface="Arial" panose="020B0604020202020204" pitchFamily="34" charset="0"/>
              </a:rPr>
              <a:t>valid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須設為</a:t>
            </a:r>
            <a:r>
              <a:rPr lang="en-US" altLang="zh-TW" sz="1600" dirty="0">
                <a:ea typeface="+mj-ea"/>
                <a:cs typeface="Arial" panose="020B0604020202020204" pitchFamily="34" charset="0"/>
              </a:rPr>
              <a:t>0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，否則會繼續輸出編碼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A61204B-8F0C-4963-B5FE-3755DF6D41E4}"/>
              </a:ext>
            </a:extLst>
          </p:cNvPr>
          <p:cNvSpPr txBox="1"/>
          <p:nvPr/>
        </p:nvSpPr>
        <p:spPr>
          <a:xfrm>
            <a:off x="7357744" y="3164058"/>
            <a:ext cx="4495800" cy="584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TW" sz="1600" dirty="0" err="1">
                <a:ea typeface="+mj-ea"/>
                <a:cs typeface="Arial" panose="020B0604020202020204" pitchFamily="34" charset="0"/>
              </a:rPr>
              <a:t>search_index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設為</a:t>
            </a:r>
            <a:r>
              <a:rPr lang="en-US" altLang="zh-TW" sz="1600" dirty="0">
                <a:ea typeface="+mj-ea"/>
                <a:cs typeface="Arial" panose="020B0604020202020204" pitchFamily="34" charset="0"/>
              </a:rPr>
              <a:t>8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，由</a:t>
            </a:r>
            <a:r>
              <a:rPr lang="en-US" altLang="zh-TW" sz="1600" dirty="0">
                <a:ea typeface="+mj-ea"/>
                <a:cs typeface="Arial" panose="020B0604020202020204" pitchFamily="34" charset="0"/>
              </a:rPr>
              <a:t>search buffer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左邊到右邊進行匹配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999075F-2D30-4538-837B-59F992673B20}"/>
              </a:ext>
            </a:extLst>
          </p:cNvPr>
          <p:cNvCxnSpPr>
            <a:cxnSpLocks/>
            <a:stCxn id="28" idx="3"/>
            <a:endCxn id="25" idx="1"/>
          </p:cNvCxnSpPr>
          <p:nvPr/>
        </p:nvCxnSpPr>
        <p:spPr>
          <a:xfrm>
            <a:off x="4038600" y="2821828"/>
            <a:ext cx="3319144" cy="6346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EB62C896-B45B-4C5E-B2E3-D80501858A6E}"/>
              </a:ext>
            </a:extLst>
          </p:cNvPr>
          <p:cNvSpPr/>
          <p:nvPr/>
        </p:nvSpPr>
        <p:spPr>
          <a:xfrm>
            <a:off x="2788777" y="2751427"/>
            <a:ext cx="1249823" cy="140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270ADBDD-4FF2-4690-A19E-D84CDAE5D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694895"/>
            <a:ext cx="5410200" cy="637995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21DC77A2-303E-41CD-8438-351F499DD78A}"/>
              </a:ext>
            </a:extLst>
          </p:cNvPr>
          <p:cNvSpPr txBox="1"/>
          <p:nvPr/>
        </p:nvSpPr>
        <p:spPr>
          <a:xfrm>
            <a:off x="6987835" y="3856292"/>
            <a:ext cx="2374199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組合電路 </a:t>
            </a:r>
            <a:r>
              <a:rPr lang="en-US" altLang="zh-TW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(always@(*))</a:t>
            </a:r>
            <a:endParaRPr lang="zh-TW" altLang="en-US" sz="1600" dirty="0">
              <a:solidFill>
                <a:srgbClr val="FF0000"/>
              </a:solidFill>
              <a:ea typeface="+mj-ea"/>
              <a:cs typeface="Arial" panose="020B0604020202020204" pitchFamily="34" charset="0"/>
            </a:endParaRPr>
          </a:p>
        </p:txBody>
      </p:sp>
      <p:sp>
        <p:nvSpPr>
          <p:cNvPr id="32" name="右大括弧 31">
            <a:extLst>
              <a:ext uri="{FF2B5EF4-FFF2-40B4-BE49-F238E27FC236}">
                <a16:creationId xmlns:a16="http://schemas.microsoft.com/office/drawing/2014/main" id="{21B5EA03-D0A4-448C-9CF6-99C909BDB0C5}"/>
              </a:ext>
            </a:extLst>
          </p:cNvPr>
          <p:cNvSpPr/>
          <p:nvPr/>
        </p:nvSpPr>
        <p:spPr>
          <a:xfrm>
            <a:off x="6812943" y="3680536"/>
            <a:ext cx="228600" cy="690067"/>
          </a:xfrm>
          <a:prstGeom prst="rightBrace">
            <a:avLst>
              <a:gd name="adj1" fmla="val 36659"/>
              <a:gd name="adj2" fmla="val 534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499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37401" y="2057400"/>
            <a:ext cx="571719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3305" tIns="31652" rIns="63305" bIns="3165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/>
            <a:r>
              <a:rPr lang="zh-TW" altLang="en-US" i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數位</a:t>
            </a:r>
            <a:r>
              <a:rPr lang="en-US" altLang="zh-TW" i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</a:t>
            </a:r>
            <a:r>
              <a:rPr lang="zh-TW" altLang="en-US" i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設計 作業三詳解</a:t>
            </a:r>
            <a:endParaRPr lang="en-US" altLang="zh-TW" i="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endParaRPr lang="en-US" altLang="zh-TW" i="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zh-TW" sz="2800" i="0" dirty="0"/>
              <a:t>Decoder </a:t>
            </a:r>
            <a:r>
              <a:rPr lang="zh-TW" altLang="en-US" sz="2800" i="0" dirty="0"/>
              <a:t>端</a:t>
            </a:r>
          </a:p>
          <a:p>
            <a:pPr algn="ctr" eaLnBrk="1" hangingPunct="1"/>
            <a:endParaRPr lang="zh-TW" altLang="en-US" i="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743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7648DCB1-C7B5-4E5F-977C-C00D9FA6E2AE}" type="slidenum">
              <a:rPr kumimoji="0" lang="en-US" altLang="zh-TW" smtClean="0"/>
              <a:pPr eaLnBrk="1" hangingPunct="1">
                <a:defRPr/>
              </a:pPr>
              <a:t>17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LZ77_Decoder.v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8200" y="1143000"/>
            <a:ext cx="1066388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與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IO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腳位宣告</a:t>
            </a:r>
            <a:endParaRPr lang="en-US" altLang="zh-TW" sz="2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各腳位詳細功能請參考作業三之題目說明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(2022_hw3.pdf)</a:t>
            </a: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r>
              <a:rPr lang="zh-TW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變數宣告</a:t>
            </a: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zh-TW" sz="2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0EC7E6C-DEB2-4B3E-AF21-0AB92E3F8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905000"/>
            <a:ext cx="6810375" cy="174307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93478C4-0D24-4A3B-866A-9D3D4624E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101306"/>
            <a:ext cx="53149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16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8200" y="1143000"/>
            <a:ext cx="1066388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電路重置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當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reset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訊號為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high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時需立刻進行非同步重置</a:t>
            </a:r>
            <a:endParaRPr lang="en-US" altLang="zh-TW" sz="1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F08356C-CB7F-4C71-B17E-18D5DA750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996" y="1905000"/>
            <a:ext cx="3857625" cy="3314700"/>
          </a:xfrm>
          <a:prstGeom prst="rect">
            <a:avLst/>
          </a:prstGeom>
        </p:spPr>
      </p:pic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7648DCB1-C7B5-4E5F-977C-C00D9FA6E2AE}" type="slidenum">
              <a:rPr kumimoji="0" lang="en-US" altLang="zh-TW" smtClean="0"/>
              <a:pPr eaLnBrk="1" hangingPunct="1">
                <a:defRPr/>
              </a:pPr>
              <a:t>18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LZ77_Decoder.v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12841" y="2667000"/>
            <a:ext cx="1881277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ea typeface="+mj-ea"/>
                <a:cs typeface="Arial" panose="020B0604020202020204" pitchFamily="34" charset="0"/>
              </a:rPr>
              <a:t>高位準非同步重置</a:t>
            </a:r>
          </a:p>
        </p:txBody>
      </p:sp>
      <p:sp>
        <p:nvSpPr>
          <p:cNvPr id="7" name="矩形 6"/>
          <p:cNvSpPr/>
          <p:nvPr/>
        </p:nvSpPr>
        <p:spPr>
          <a:xfrm>
            <a:off x="3679165" y="1906635"/>
            <a:ext cx="1143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endCxn id="6" idx="1"/>
          </p:cNvCxnSpPr>
          <p:nvPr/>
        </p:nvCxnSpPr>
        <p:spPr>
          <a:xfrm>
            <a:off x="4250665" y="2133600"/>
            <a:ext cx="1462176" cy="7026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438400" y="1905000"/>
            <a:ext cx="100497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5712842" y="2191592"/>
            <a:ext cx="1676400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ea typeface="+mj-ea"/>
                <a:cs typeface="Arial" panose="020B0604020202020204" pitchFamily="34" charset="0"/>
              </a:rPr>
              <a:t>同步於時脈正緣</a:t>
            </a:r>
          </a:p>
        </p:txBody>
      </p:sp>
      <p:cxnSp>
        <p:nvCxnSpPr>
          <p:cNvPr id="18" name="直線單箭頭接點 17"/>
          <p:cNvCxnSpPr>
            <a:stCxn id="14" idx="2"/>
            <a:endCxn id="17" idx="1"/>
          </p:cNvCxnSpPr>
          <p:nvPr/>
        </p:nvCxnSpPr>
        <p:spPr>
          <a:xfrm>
            <a:off x="2940888" y="2133600"/>
            <a:ext cx="2771954" cy="2272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412162" y="2621589"/>
            <a:ext cx="1838503" cy="2407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5712841" y="4041632"/>
            <a:ext cx="2133601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ea typeface="+mj-ea"/>
                <a:cs typeface="Arial" panose="020B0604020202020204" pitchFamily="34" charset="0"/>
              </a:rPr>
              <a:t>對</a:t>
            </a:r>
            <a:r>
              <a:rPr lang="en-US" altLang="zh-TW" sz="1600" dirty="0">
                <a:ea typeface="+mj-ea"/>
                <a:cs typeface="Arial" panose="020B0604020202020204" pitchFamily="34" charset="0"/>
              </a:rPr>
              <a:t>register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進行初始化</a:t>
            </a:r>
          </a:p>
        </p:txBody>
      </p:sp>
      <p:cxnSp>
        <p:nvCxnSpPr>
          <p:cNvPr id="23" name="直線單箭頭接點 22"/>
          <p:cNvCxnSpPr>
            <a:cxnSpLocks/>
            <a:stCxn id="21" idx="3"/>
            <a:endCxn id="22" idx="1"/>
          </p:cNvCxnSpPr>
          <p:nvPr/>
        </p:nvCxnSpPr>
        <p:spPr>
          <a:xfrm>
            <a:off x="4250665" y="3825395"/>
            <a:ext cx="1462176" cy="3855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5642608" y="4502440"/>
            <a:ext cx="5197396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若未進行初始化且該</a:t>
            </a:r>
            <a:r>
              <a:rPr lang="en-US" altLang="zh-TW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register</a:t>
            </a:r>
            <a:r>
              <a:rPr lang="zh-TW" altLang="en-US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會影響到電路的</a:t>
            </a:r>
            <a:r>
              <a:rPr lang="en-US" altLang="zh-TW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control path</a:t>
            </a:r>
            <a:r>
              <a:rPr lang="zh-TW" altLang="en-US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時可能會發生錯誤，建議在對</a:t>
            </a:r>
            <a:r>
              <a:rPr lang="en-US" altLang="zh-TW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data path</a:t>
            </a:r>
            <a:r>
              <a:rPr lang="zh-TW" altLang="en-US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與</a:t>
            </a:r>
            <a:r>
              <a:rPr lang="en-US" altLang="zh-TW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control path</a:t>
            </a:r>
            <a:r>
              <a:rPr lang="zh-TW" altLang="en-US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的區別不熟悉時所有</a:t>
            </a:r>
            <a:r>
              <a:rPr lang="en-US" altLang="zh-TW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register</a:t>
            </a:r>
            <a:r>
              <a:rPr lang="zh-TW" altLang="en-US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都一律初始化</a:t>
            </a:r>
          </a:p>
        </p:txBody>
      </p:sp>
    </p:spTree>
    <p:extLst>
      <p:ext uri="{BB962C8B-B14F-4D97-AF65-F5344CB8AC3E}">
        <p14:creationId xmlns:p14="http://schemas.microsoft.com/office/powerpoint/2010/main" val="3424282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7648DCB1-C7B5-4E5F-977C-C00D9FA6E2AE}" type="slidenum">
              <a:rPr kumimoji="0" lang="en-US" altLang="zh-TW" smtClean="0"/>
              <a:pPr eaLnBrk="1" hangingPunct="1">
                <a:defRPr/>
              </a:pPr>
              <a:t>19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LZ77_Decoder.v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8200" y="1143000"/>
            <a:ext cx="1066388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reset</a:t>
            </a:r>
            <a:r>
              <a:rPr lang="zh-TW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結束後於每個</a:t>
            </a: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cycle</a:t>
            </a:r>
            <a:r>
              <a:rPr lang="zh-TW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正緣輸出解碼得到的字元</a:t>
            </a: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en-US" altLang="zh-TW" sz="20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char_nxt</a:t>
            </a: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r>
              <a:rPr lang="en-US" altLang="zh-TW" sz="18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char_nxt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之值分為兩種情況</a:t>
            </a:r>
            <a:endParaRPr lang="en-US" altLang="zh-TW" sz="1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2" eaLnBrk="1" hangingPunct="1">
              <a:buClr>
                <a:schemeClr val="accent1"/>
              </a:buClr>
              <a:defRPr/>
            </a:pPr>
            <a:r>
              <a:rPr lang="zh-TW" alt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當</a:t>
            </a:r>
            <a:r>
              <a:rPr lang="en-US" altLang="zh-TW" sz="16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output_counter</a:t>
            </a:r>
            <a:r>
              <a:rPr lang="zh-TW" alt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不等於</a:t>
            </a:r>
            <a:r>
              <a:rPr lang="en-US" altLang="zh-TW" sz="16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code_len</a:t>
            </a:r>
            <a:r>
              <a:rPr lang="zh-TW" alt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時，代表</a:t>
            </a:r>
            <a:r>
              <a:rPr lang="en-US" altLang="zh-TW" sz="16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search_buffer</a:t>
            </a:r>
            <a:r>
              <a:rPr lang="zh-TW" alt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中有匹配的字串還未完成輸出，</a:t>
            </a:r>
            <a:r>
              <a:rPr lang="en-US" altLang="zh-TW" sz="16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char_nxt</a:t>
            </a:r>
            <a:r>
              <a:rPr lang="zh-TW" alt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的值為</a:t>
            </a:r>
            <a:r>
              <a:rPr lang="en-US" altLang="zh-TW" sz="16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search_buffer</a:t>
            </a:r>
            <a:r>
              <a:rPr lang="en-US" altLang="zh-TW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[</a:t>
            </a:r>
            <a:r>
              <a:rPr lang="en-US" altLang="zh-TW" sz="16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code_pos</a:t>
            </a:r>
            <a:r>
              <a:rPr lang="en-US" altLang="zh-TW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]</a:t>
            </a:r>
          </a:p>
          <a:p>
            <a:pPr lvl="2" eaLnBrk="1" hangingPunct="1">
              <a:buClr>
                <a:schemeClr val="accent1"/>
              </a:buClr>
              <a:defRPr/>
            </a:pPr>
            <a:r>
              <a:rPr lang="zh-TW" alt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當</a:t>
            </a:r>
            <a:r>
              <a:rPr lang="en-US" altLang="zh-TW" sz="1600" dirty="0" err="1">
                <a:latin typeface="Arial" panose="020B0604020202020204" pitchFamily="34" charset="0"/>
                <a:cs typeface="Arial" panose="020B0604020202020204" pitchFamily="34" charset="0"/>
              </a:rPr>
              <a:t>output_counter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等於</a:t>
            </a:r>
            <a:r>
              <a:rPr lang="en-US" altLang="zh-TW" sz="1600" dirty="0" err="1">
                <a:latin typeface="Arial" panose="020B0604020202020204" pitchFamily="34" charset="0"/>
                <a:cs typeface="Arial" panose="020B0604020202020204" pitchFamily="34" charset="0"/>
              </a:rPr>
              <a:t>code_len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時，代表匹配字串已完成輸出，</a:t>
            </a:r>
            <a:r>
              <a:rPr lang="en-US" altLang="zh-TW" sz="1600" dirty="0" err="1">
                <a:latin typeface="Arial" panose="020B0604020202020204" pitchFamily="34" charset="0"/>
                <a:cs typeface="Arial" panose="020B0604020202020204" pitchFamily="34" charset="0"/>
              </a:rPr>
              <a:t>char_nxt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的值為匹配字串後的下一個字元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1600" dirty="0" err="1">
                <a:latin typeface="Arial" panose="020B0604020202020204" pitchFamily="34" charset="0"/>
                <a:cs typeface="Arial" panose="020B0604020202020204" pitchFamily="34" charset="0"/>
              </a:rPr>
              <a:t>chardata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16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457200" lvl="1" indent="0" eaLnBrk="1" hangingPunct="1">
              <a:buClr>
                <a:schemeClr val="accent1"/>
              </a:buClr>
              <a:buNone/>
              <a:defRPr/>
            </a:pPr>
            <a:endParaRPr lang="en-US" altLang="zh-TW" sz="16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EDD69D6-61D7-4557-B9BF-E0C13D10A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524000"/>
            <a:ext cx="7315200" cy="257354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58BD836-AE20-4080-85CB-1A11A963E5A0}"/>
              </a:ext>
            </a:extLst>
          </p:cNvPr>
          <p:cNvSpPr/>
          <p:nvPr/>
        </p:nvSpPr>
        <p:spPr>
          <a:xfrm>
            <a:off x="2209800" y="1828800"/>
            <a:ext cx="5715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62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7648DCB1-C7B5-4E5F-977C-C00D9FA6E2AE}" type="slidenum">
              <a:rPr kumimoji="0" lang="en-US" altLang="zh-TW" smtClean="0"/>
              <a:pPr eaLnBrk="1" hangingPunct="1">
                <a:defRPr/>
              </a:pPr>
              <a:t>2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18518" y="1150143"/>
            <a:ext cx="1066388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本次作業分為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Encoder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端與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Decoder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端，在本投影片中會分別對其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Verilog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code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進行說明</a:t>
            </a:r>
            <a:endParaRPr lang="en-US" altLang="zh-TW" sz="2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作業三中，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LZ77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的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search buffer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長度為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9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look-ahead buffer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長度為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8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，請同學了解此兩者長度對程式撰寫的影響，以利於準備期末考試</a:t>
            </a:r>
            <a:endParaRPr lang="en-US" altLang="zh-TW" sz="2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State Machine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為電路運作的一大重點，請同學務必了解本作業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State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的跳轉</a:t>
            </a:r>
            <a:endParaRPr lang="en-US" altLang="zh-TW" sz="2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範例程式將一同公告於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Moodle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，期末考時同學可參考自己撰寫的程式與助教提供的範例</a:t>
            </a:r>
            <a:endParaRPr lang="en-US" altLang="zh-TW" sz="2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859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7648DCB1-C7B5-4E5F-977C-C00D9FA6E2AE}" type="slidenum">
              <a:rPr kumimoji="0" lang="en-US" altLang="zh-TW" smtClean="0"/>
              <a:pPr eaLnBrk="1" hangingPunct="1">
                <a:defRPr/>
              </a:pPr>
              <a:t>20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LZ77_Decoder.v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8200" y="1143000"/>
            <a:ext cx="10663881" cy="5084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reset</a:t>
            </a:r>
            <a:r>
              <a:rPr lang="zh-TW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結束後於每個</a:t>
            </a: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cycle</a:t>
            </a:r>
            <a:r>
              <a:rPr lang="zh-TW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正緣輸出解碼得到的字元</a:t>
            </a: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en-US" altLang="zh-TW" sz="20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char_nxt</a:t>
            </a: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當前輸出的編碼需存入</a:t>
            </a:r>
            <a:r>
              <a:rPr lang="en-US" altLang="zh-TW" sz="18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search_buffer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中</a:t>
            </a:r>
            <a:endParaRPr lang="en-US" altLang="zh-TW" sz="1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每個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cycle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將</a:t>
            </a:r>
            <a:r>
              <a:rPr lang="en-US" altLang="zh-TW" sz="18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search_buffer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[7]~</a:t>
            </a:r>
            <a:r>
              <a:rPr lang="en-US" altLang="zh-TW" sz="18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search_buffer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[0]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移動至</a:t>
            </a:r>
            <a:r>
              <a:rPr lang="en-US" altLang="zh-TW" sz="18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search_buffer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[8]~</a:t>
            </a:r>
            <a:r>
              <a:rPr lang="en-US" altLang="zh-TW" sz="18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search_buffer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[1]</a:t>
            </a:r>
          </a:p>
          <a:p>
            <a:pPr lvl="1" eaLnBrk="1" hangingPunct="1">
              <a:buClr>
                <a:schemeClr val="accent1"/>
              </a:buClr>
              <a:defRPr/>
            </a:pPr>
            <a:r>
              <a:rPr lang="en-US" altLang="zh-TW" sz="18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search_buffer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[0]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存入解碼得到的字元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判斷同</a:t>
            </a:r>
            <a:r>
              <a:rPr lang="en-US" altLang="zh-TW" sz="18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char_nxt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</a:p>
          <a:p>
            <a:pPr lvl="1" eaLnBrk="1" hangingPunct="1">
              <a:buClr>
                <a:schemeClr val="accent1"/>
              </a:buClr>
              <a:defRPr/>
            </a:pPr>
            <a:r>
              <a:rPr lang="en-US" altLang="zh-TW" sz="18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output_counter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記錄當前解碼出的字串長度，等於</a:t>
            </a:r>
            <a:r>
              <a:rPr lang="en-US" altLang="zh-TW" sz="18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code_len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時歸零以準備處理下一組碼</a:t>
            </a:r>
            <a:endParaRPr lang="en-US" altLang="zh-TW" sz="1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當上一個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cycle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輸出的字元為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$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字符時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en-US" altLang="zh-TW" sz="18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char_nxt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等於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8’h24)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，拉高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finish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訊號結束模擬</a:t>
            </a:r>
            <a:endParaRPr lang="en-US" altLang="zh-TW" sz="1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2" eaLnBrk="1" hangingPunct="1">
              <a:buClr>
                <a:schemeClr val="accent1"/>
              </a:buClr>
              <a:defRPr/>
            </a:pP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cycle n</a:t>
            </a:r>
            <a:r>
              <a:rPr lang="zh-TW" altLang="en-US" sz="16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執行</a:t>
            </a:r>
            <a:r>
              <a:rPr lang="en-US" altLang="zh-TW" sz="1600" dirty="0" err="1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char_nxt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&lt;= 8’h24</a:t>
            </a:r>
            <a:r>
              <a:rPr lang="zh-TW" altLang="en-US" sz="16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後，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cycle n+1</a:t>
            </a:r>
            <a:r>
              <a:rPr lang="zh-TW" altLang="en-US" sz="16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時</a:t>
            </a:r>
            <a:r>
              <a:rPr lang="en-US" altLang="zh-TW" sz="1600" dirty="0" err="1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char_nxt</a:t>
            </a:r>
            <a:r>
              <a:rPr lang="zh-TW" altLang="en-US" sz="16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會等於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8’h24</a:t>
            </a:r>
          </a:p>
          <a:p>
            <a:pPr marL="457200" lvl="1" indent="0" eaLnBrk="1" hangingPunct="1">
              <a:buClr>
                <a:schemeClr val="accent1"/>
              </a:buClr>
              <a:buNone/>
              <a:defRPr/>
            </a:pPr>
            <a:endParaRPr lang="en-US" altLang="zh-TW" sz="16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EDD69D6-61D7-4557-B9BF-E0C13D10A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524000"/>
            <a:ext cx="7315200" cy="257354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7AFD3AC-7E56-425C-84F5-2B55351B39CF}"/>
              </a:ext>
            </a:extLst>
          </p:cNvPr>
          <p:cNvSpPr/>
          <p:nvPr/>
        </p:nvSpPr>
        <p:spPr>
          <a:xfrm>
            <a:off x="2209800" y="1981200"/>
            <a:ext cx="2743200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0E5C10-2D38-4428-9813-EE4325EECF81}"/>
              </a:ext>
            </a:extLst>
          </p:cNvPr>
          <p:cNvSpPr/>
          <p:nvPr/>
        </p:nvSpPr>
        <p:spPr>
          <a:xfrm>
            <a:off x="2209800" y="3429000"/>
            <a:ext cx="6324600" cy="152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846BB81-F30C-4B50-B54A-A4D1E6CC0DE7}"/>
              </a:ext>
            </a:extLst>
          </p:cNvPr>
          <p:cNvSpPr/>
          <p:nvPr/>
        </p:nvSpPr>
        <p:spPr>
          <a:xfrm>
            <a:off x="2209800" y="3621087"/>
            <a:ext cx="5105400" cy="11735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D3FFC5A6-B6B5-443F-B05B-549EFF18A2F8}"/>
              </a:ext>
            </a:extLst>
          </p:cNvPr>
          <p:cNvCxnSpPr>
            <a:stCxn id="7" idx="1"/>
          </p:cNvCxnSpPr>
          <p:nvPr/>
        </p:nvCxnSpPr>
        <p:spPr>
          <a:xfrm flipH="1">
            <a:off x="990600" y="2667000"/>
            <a:ext cx="1219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319E3F2F-3C66-4F9C-AC87-AFAB55B110D1}"/>
              </a:ext>
            </a:extLst>
          </p:cNvPr>
          <p:cNvCxnSpPr>
            <a:cxnSpLocks/>
          </p:cNvCxnSpPr>
          <p:nvPr/>
        </p:nvCxnSpPr>
        <p:spPr>
          <a:xfrm flipH="1">
            <a:off x="838200" y="3509838"/>
            <a:ext cx="137160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B72CF8EB-AB80-46FC-B4A1-4FB3DF200591}"/>
              </a:ext>
            </a:extLst>
          </p:cNvPr>
          <p:cNvCxnSpPr>
            <a:cxnSpLocks/>
          </p:cNvCxnSpPr>
          <p:nvPr/>
        </p:nvCxnSpPr>
        <p:spPr>
          <a:xfrm flipH="1">
            <a:off x="533400" y="3693974"/>
            <a:ext cx="167640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AF2BB23E-07EA-44AA-BC71-F483872D5F45}"/>
              </a:ext>
            </a:extLst>
          </p:cNvPr>
          <p:cNvCxnSpPr>
            <a:cxnSpLocks/>
          </p:cNvCxnSpPr>
          <p:nvPr/>
        </p:nvCxnSpPr>
        <p:spPr>
          <a:xfrm flipV="1">
            <a:off x="990600" y="2667002"/>
            <a:ext cx="0" cy="19409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B183396C-60A3-47A8-BE05-B326EFCB8987}"/>
              </a:ext>
            </a:extLst>
          </p:cNvPr>
          <p:cNvCxnSpPr>
            <a:cxnSpLocks/>
          </p:cNvCxnSpPr>
          <p:nvPr/>
        </p:nvCxnSpPr>
        <p:spPr>
          <a:xfrm flipV="1">
            <a:off x="838200" y="3505200"/>
            <a:ext cx="0" cy="144780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0C1A41B-BDB2-451F-90AA-20F001836EDC}"/>
              </a:ext>
            </a:extLst>
          </p:cNvPr>
          <p:cNvCxnSpPr>
            <a:cxnSpLocks/>
          </p:cNvCxnSpPr>
          <p:nvPr/>
        </p:nvCxnSpPr>
        <p:spPr>
          <a:xfrm flipV="1">
            <a:off x="990600" y="4607921"/>
            <a:ext cx="304800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C22121F3-98AA-47B1-A59B-A98C9E963403}"/>
              </a:ext>
            </a:extLst>
          </p:cNvPr>
          <p:cNvCxnSpPr>
            <a:cxnSpLocks/>
          </p:cNvCxnSpPr>
          <p:nvPr/>
        </p:nvCxnSpPr>
        <p:spPr>
          <a:xfrm>
            <a:off x="834969" y="4953000"/>
            <a:ext cx="460431" cy="331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5B3473B4-E233-4346-80BC-78A4AA8333F5}"/>
              </a:ext>
            </a:extLst>
          </p:cNvPr>
          <p:cNvCxnSpPr>
            <a:cxnSpLocks/>
          </p:cNvCxnSpPr>
          <p:nvPr/>
        </p:nvCxnSpPr>
        <p:spPr>
          <a:xfrm flipV="1">
            <a:off x="538038" y="3693974"/>
            <a:ext cx="0" cy="1563826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96F063CE-5F12-4642-9724-C624D47F651F}"/>
              </a:ext>
            </a:extLst>
          </p:cNvPr>
          <p:cNvCxnSpPr>
            <a:cxnSpLocks/>
          </p:cNvCxnSpPr>
          <p:nvPr/>
        </p:nvCxnSpPr>
        <p:spPr>
          <a:xfrm>
            <a:off x="533400" y="5257800"/>
            <a:ext cx="762000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DEC4BE6A-7189-4D41-AE52-0B7878D31346}"/>
              </a:ext>
            </a:extLst>
          </p:cNvPr>
          <p:cNvSpPr/>
          <p:nvPr/>
        </p:nvSpPr>
        <p:spPr>
          <a:xfrm>
            <a:off x="2209800" y="3765534"/>
            <a:ext cx="5105400" cy="120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65B468CF-40D7-4851-ACF8-2376CC216BA0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304800" y="3825867"/>
            <a:ext cx="19050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CB7F5DD3-C05B-4841-8AEC-3F6D5A7EFDA7}"/>
              </a:ext>
            </a:extLst>
          </p:cNvPr>
          <p:cNvCxnSpPr>
            <a:cxnSpLocks/>
          </p:cNvCxnSpPr>
          <p:nvPr/>
        </p:nvCxnSpPr>
        <p:spPr>
          <a:xfrm flipV="1">
            <a:off x="302481" y="3825866"/>
            <a:ext cx="2319" cy="17770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FA7F34FA-9F59-401D-B996-E09B3348657A}"/>
              </a:ext>
            </a:extLst>
          </p:cNvPr>
          <p:cNvCxnSpPr>
            <a:cxnSpLocks/>
          </p:cNvCxnSpPr>
          <p:nvPr/>
        </p:nvCxnSpPr>
        <p:spPr>
          <a:xfrm>
            <a:off x="302480" y="5602879"/>
            <a:ext cx="992920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749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7648DCB1-C7B5-4E5F-977C-C00D9FA6E2AE}" type="slidenum">
              <a:rPr kumimoji="0" lang="en-US" altLang="zh-TW" smtClean="0"/>
              <a:pPr eaLnBrk="1" hangingPunct="1">
                <a:defRPr/>
              </a:pPr>
              <a:t>21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LZ77_Decoder.v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8200" y="1143000"/>
            <a:ext cx="1066388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reset</a:t>
            </a:r>
            <a:r>
              <a:rPr lang="zh-TW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結束後於每個</a:t>
            </a: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cycle</a:t>
            </a:r>
            <a:r>
              <a:rPr lang="zh-TW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正緣輸出解碼得到的字元</a:t>
            </a: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en-US" altLang="zh-TW" sz="20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char_nxt</a:t>
            </a: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因</a:t>
            </a:r>
            <a:r>
              <a:rPr lang="en-US" altLang="zh-TW" sz="18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search_buffer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中的字串會不斷向前推，因此輸出匹配字串時只需要輸出固定位置的字元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en-US" altLang="zh-TW" sz="18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search_buffer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[</a:t>
            </a:r>
            <a:r>
              <a:rPr lang="en-US" altLang="zh-TW" sz="18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code_pos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])</a:t>
            </a:r>
          </a:p>
          <a:p>
            <a:pPr lvl="1" eaLnBrk="1" hangingPunct="1">
              <a:buClr>
                <a:schemeClr val="accent1"/>
              </a:buClr>
              <a:defRPr/>
            </a:pP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詳見下一頁的解碼過程範例</a:t>
            </a: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457200" lvl="1" indent="0" eaLnBrk="1" hangingPunct="1">
              <a:buClr>
                <a:schemeClr val="accent1"/>
              </a:buClr>
              <a:buNone/>
              <a:defRPr/>
            </a:pPr>
            <a:endParaRPr lang="en-US" altLang="zh-TW" sz="16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EDD69D6-61D7-4557-B9BF-E0C13D10A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524000"/>
            <a:ext cx="7315200" cy="257354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58BD836-AE20-4080-85CB-1A11A963E5A0}"/>
              </a:ext>
            </a:extLst>
          </p:cNvPr>
          <p:cNvSpPr/>
          <p:nvPr/>
        </p:nvSpPr>
        <p:spPr>
          <a:xfrm>
            <a:off x="2209800" y="1828800"/>
            <a:ext cx="5715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315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775700" y="6124312"/>
            <a:ext cx="2844800" cy="4572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7648DCB1-C7B5-4E5F-977C-C00D9FA6E2AE}" type="slidenum">
              <a:rPr kumimoji="0" lang="en-US" altLang="zh-TW" smtClean="0"/>
              <a:pPr eaLnBrk="1" hangingPunct="1">
                <a:defRPr/>
              </a:pPr>
              <a:t>22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LZ77_Decoder.v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8200" y="1143000"/>
            <a:ext cx="1066388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解碼範例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假設</a:t>
            </a:r>
            <a:r>
              <a:rPr lang="en-US" altLang="zh-TW" sz="18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search_buffer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中的字串為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”112a”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，輸入編碼為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en-US" altLang="zh-TW" sz="18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en-US" altLang="zh-TW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4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en-US" altLang="zh-TW" sz="1800" dirty="0">
                <a:solidFill>
                  <a:srgbClr val="FFC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</a:t>
            </a:r>
            <a:r>
              <a:rPr lang="en-US" altLang="zh-TW" sz="1800" dirty="0" err="1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code_pos</a:t>
            </a:r>
            <a:r>
              <a:rPr lang="en-US" altLang="zh-TW" sz="18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= 3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</a:t>
            </a:r>
            <a:r>
              <a:rPr lang="en-US" altLang="zh-TW" sz="1800" dirty="0" err="1">
                <a:solidFill>
                  <a:srgbClr val="FFC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chardata</a:t>
            </a:r>
            <a:r>
              <a:rPr lang="en-US" altLang="zh-TW" sz="1800" dirty="0">
                <a:solidFill>
                  <a:srgbClr val="FFC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= 2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58F0AC3-3E8D-4254-A30E-BC453532D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541146"/>
              </p:ext>
            </p:extLst>
          </p:nvPr>
        </p:nvGraphicFramePr>
        <p:xfrm>
          <a:off x="2171701" y="2164482"/>
          <a:ext cx="3352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3">
                  <a:extLst>
                    <a:ext uri="{9D8B030D-6E8A-4147-A177-3AD203B41FA5}">
                      <a16:colId xmlns:a16="http://schemas.microsoft.com/office/drawing/2014/main" val="1760858100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91525412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515892473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51731289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102678287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50237860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5267093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016744004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792347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275121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80C77B48-F2A6-483B-BA82-2A9DB4F81DF8}"/>
              </a:ext>
            </a:extLst>
          </p:cNvPr>
          <p:cNvSpPr txBox="1"/>
          <p:nvPr/>
        </p:nvSpPr>
        <p:spPr>
          <a:xfrm>
            <a:off x="3124200" y="1449946"/>
            <a:ext cx="144780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00FF"/>
                </a:solidFill>
                <a:ea typeface="+mj-ea"/>
                <a:cs typeface="Arial" panose="020B0604020202020204" pitchFamily="34" charset="0"/>
              </a:rPr>
              <a:t>search buffer</a:t>
            </a:r>
            <a:endParaRPr lang="zh-TW" altLang="en-US" sz="1600" dirty="0">
              <a:solidFill>
                <a:srgbClr val="0000FF"/>
              </a:solidFill>
              <a:ea typeface="+mj-ea"/>
              <a:cs typeface="Arial" panose="020B060402020202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1B75DDB-4F94-49E3-B91A-DE787FBAF9ED}"/>
              </a:ext>
            </a:extLst>
          </p:cNvPr>
          <p:cNvSpPr txBox="1"/>
          <p:nvPr/>
        </p:nvSpPr>
        <p:spPr>
          <a:xfrm>
            <a:off x="1396135" y="1788500"/>
            <a:ext cx="812987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ea typeface="+mj-ea"/>
                <a:cs typeface="Arial" panose="020B0604020202020204" pitchFamily="34" charset="0"/>
              </a:rPr>
              <a:t>index</a:t>
            </a:r>
            <a:endParaRPr lang="zh-TW" altLang="en-US" sz="1600" dirty="0"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A7E923D-FBB3-4588-ABAB-9D567D305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378451"/>
              </p:ext>
            </p:extLst>
          </p:nvPr>
        </p:nvGraphicFramePr>
        <p:xfrm>
          <a:off x="2171700" y="1756214"/>
          <a:ext cx="3352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3">
                  <a:extLst>
                    <a:ext uri="{9D8B030D-6E8A-4147-A177-3AD203B41FA5}">
                      <a16:colId xmlns:a16="http://schemas.microsoft.com/office/drawing/2014/main" val="1760858100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91525412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515892473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51731289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102678287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50237860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5267093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016744004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792347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275121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B98F5859-7C69-4FEF-B394-4100E8CCD5DB}"/>
              </a:ext>
            </a:extLst>
          </p:cNvPr>
          <p:cNvSpPr txBox="1"/>
          <p:nvPr/>
        </p:nvSpPr>
        <p:spPr>
          <a:xfrm>
            <a:off x="1028700" y="2180625"/>
            <a:ext cx="90179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00FF"/>
                </a:solidFill>
                <a:ea typeface="+mj-ea"/>
                <a:cs typeface="Arial" panose="020B0604020202020204" pitchFamily="34" charset="0"/>
              </a:rPr>
              <a:t>cycle 1</a:t>
            </a:r>
            <a:endParaRPr lang="zh-TW" altLang="en-US" sz="1600" dirty="0">
              <a:solidFill>
                <a:srgbClr val="0000FF"/>
              </a:solidFill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8AB78D7-150F-4A89-8895-5DB064F4D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205389"/>
              </p:ext>
            </p:extLst>
          </p:nvPr>
        </p:nvGraphicFramePr>
        <p:xfrm>
          <a:off x="6292112" y="2164482"/>
          <a:ext cx="3352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3">
                  <a:extLst>
                    <a:ext uri="{9D8B030D-6E8A-4147-A177-3AD203B41FA5}">
                      <a16:colId xmlns:a16="http://schemas.microsoft.com/office/drawing/2014/main" val="1760858100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91525412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515892473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51731289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102678287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50237860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5267093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016744004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792347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275121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0A393173-CCC8-406B-AD0A-B79F5608A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429807"/>
              </p:ext>
            </p:extLst>
          </p:nvPr>
        </p:nvGraphicFramePr>
        <p:xfrm>
          <a:off x="6292111" y="1756214"/>
          <a:ext cx="3352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3">
                  <a:extLst>
                    <a:ext uri="{9D8B030D-6E8A-4147-A177-3AD203B41FA5}">
                      <a16:colId xmlns:a16="http://schemas.microsoft.com/office/drawing/2014/main" val="1760858100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91525412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515892473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51731289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102678287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50237860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5267093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016744004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792347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275121"/>
                  </a:ext>
                </a:extLst>
              </a:tr>
            </a:tbl>
          </a:graphicData>
        </a:graphic>
      </p:graphicFrame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53091D4-841D-4B19-AFF0-6088889E1C73}"/>
              </a:ext>
            </a:extLst>
          </p:cNvPr>
          <p:cNvCxnSpPr>
            <a:cxnSpLocks/>
          </p:cNvCxnSpPr>
          <p:nvPr/>
        </p:nvCxnSpPr>
        <p:spPr>
          <a:xfrm flipV="1">
            <a:off x="5597466" y="2349902"/>
            <a:ext cx="610774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02B5BDD-1C88-40F5-9C00-E5309895E316}"/>
              </a:ext>
            </a:extLst>
          </p:cNvPr>
          <p:cNvSpPr txBox="1"/>
          <p:nvPr/>
        </p:nvSpPr>
        <p:spPr>
          <a:xfrm>
            <a:off x="9728776" y="2164482"/>
            <a:ext cx="1447800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ea typeface="+mj-ea"/>
                <a:cs typeface="Arial" panose="020B0604020202020204" pitchFamily="34" charset="0"/>
              </a:rPr>
              <a:t>char_nxt</a:t>
            </a:r>
            <a:r>
              <a:rPr lang="en-US" altLang="zh-TW" sz="1400" dirty="0">
                <a:ea typeface="+mj-ea"/>
                <a:cs typeface="Arial" panose="020B0604020202020204" pitchFamily="34" charset="0"/>
              </a:rPr>
              <a:t> = 1</a:t>
            </a:r>
            <a:endParaRPr lang="zh-TW" altLang="en-US" sz="1400" dirty="0">
              <a:ea typeface="+mj-ea"/>
              <a:cs typeface="Arial" panose="020B0604020202020204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CDF032B-63CA-4FFB-BD5F-52DA7B251A35}"/>
              </a:ext>
            </a:extLst>
          </p:cNvPr>
          <p:cNvSpPr txBox="1"/>
          <p:nvPr/>
        </p:nvSpPr>
        <p:spPr>
          <a:xfrm>
            <a:off x="7244609" y="1447800"/>
            <a:ext cx="144780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00FF"/>
                </a:solidFill>
                <a:ea typeface="+mj-ea"/>
                <a:cs typeface="Arial" panose="020B0604020202020204" pitchFamily="34" charset="0"/>
              </a:rPr>
              <a:t>search buffer</a:t>
            </a:r>
            <a:endParaRPr lang="zh-TW" altLang="en-US" sz="1600" dirty="0">
              <a:solidFill>
                <a:srgbClr val="0000FF"/>
              </a:solidFill>
              <a:ea typeface="+mj-ea"/>
              <a:cs typeface="Arial" panose="020B0604020202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EB5BFE2-EC11-4E10-BAC2-E64694D31D78}"/>
              </a:ext>
            </a:extLst>
          </p:cNvPr>
          <p:cNvSpPr txBox="1"/>
          <p:nvPr/>
        </p:nvSpPr>
        <p:spPr>
          <a:xfrm>
            <a:off x="9753600" y="1446343"/>
            <a:ext cx="106680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0000FF"/>
                </a:solidFill>
                <a:ea typeface="+mj-ea"/>
                <a:cs typeface="Arial" panose="020B0604020202020204" pitchFamily="34" charset="0"/>
              </a:rPr>
              <a:t>解碼結果</a:t>
            </a: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DD7F3C98-4793-4CCA-99F8-24897CE0A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043863"/>
              </p:ext>
            </p:extLst>
          </p:nvPr>
        </p:nvGraphicFramePr>
        <p:xfrm>
          <a:off x="2171700" y="3106546"/>
          <a:ext cx="3352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3">
                  <a:extLst>
                    <a:ext uri="{9D8B030D-6E8A-4147-A177-3AD203B41FA5}">
                      <a16:colId xmlns:a16="http://schemas.microsoft.com/office/drawing/2014/main" val="1760858100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91525412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515892473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51731289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102678287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50237860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5267093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016744004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792347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275121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7D587D42-9AA3-46F2-BDE7-3C2EA243F7A5}"/>
              </a:ext>
            </a:extLst>
          </p:cNvPr>
          <p:cNvSpPr txBox="1"/>
          <p:nvPr/>
        </p:nvSpPr>
        <p:spPr>
          <a:xfrm>
            <a:off x="1396134" y="2730564"/>
            <a:ext cx="812987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ea typeface="+mj-ea"/>
                <a:cs typeface="Arial" panose="020B0604020202020204" pitchFamily="34" charset="0"/>
              </a:rPr>
              <a:t>index</a:t>
            </a:r>
            <a:endParaRPr lang="zh-TW" altLang="en-US" sz="1600" dirty="0"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6941AE11-78FD-479D-9B10-BAD1AB2FE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531467"/>
              </p:ext>
            </p:extLst>
          </p:nvPr>
        </p:nvGraphicFramePr>
        <p:xfrm>
          <a:off x="2171699" y="2698278"/>
          <a:ext cx="3352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3">
                  <a:extLst>
                    <a:ext uri="{9D8B030D-6E8A-4147-A177-3AD203B41FA5}">
                      <a16:colId xmlns:a16="http://schemas.microsoft.com/office/drawing/2014/main" val="1760858100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91525412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515892473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51731289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102678287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50237860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5267093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016744004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792347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275121"/>
                  </a:ext>
                </a:extLst>
              </a:tr>
            </a:tbl>
          </a:graphicData>
        </a:graphic>
      </p:graphicFrame>
      <p:sp>
        <p:nvSpPr>
          <p:cNvPr id="25" name="文字方塊 24">
            <a:extLst>
              <a:ext uri="{FF2B5EF4-FFF2-40B4-BE49-F238E27FC236}">
                <a16:creationId xmlns:a16="http://schemas.microsoft.com/office/drawing/2014/main" id="{A4EC67E1-5FAF-47F8-B30A-01C32C43D301}"/>
              </a:ext>
            </a:extLst>
          </p:cNvPr>
          <p:cNvSpPr txBox="1"/>
          <p:nvPr/>
        </p:nvSpPr>
        <p:spPr>
          <a:xfrm>
            <a:off x="1028699" y="3122689"/>
            <a:ext cx="90179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00FF"/>
                </a:solidFill>
                <a:ea typeface="+mj-ea"/>
                <a:cs typeface="Arial" panose="020B0604020202020204" pitchFamily="34" charset="0"/>
              </a:rPr>
              <a:t>cycle 2</a:t>
            </a:r>
            <a:endParaRPr lang="zh-TW" altLang="en-US" sz="1600" dirty="0">
              <a:solidFill>
                <a:srgbClr val="0000FF"/>
              </a:solidFill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697DCDB8-04C8-4D18-B464-036A6B9F2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908470"/>
              </p:ext>
            </p:extLst>
          </p:nvPr>
        </p:nvGraphicFramePr>
        <p:xfrm>
          <a:off x="6292111" y="3106546"/>
          <a:ext cx="3352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3">
                  <a:extLst>
                    <a:ext uri="{9D8B030D-6E8A-4147-A177-3AD203B41FA5}">
                      <a16:colId xmlns:a16="http://schemas.microsoft.com/office/drawing/2014/main" val="1760858100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91525412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515892473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51731289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102678287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50237860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5267093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016744004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792347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275121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99A73765-968F-4DED-8A59-C4F842581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60044"/>
              </p:ext>
            </p:extLst>
          </p:nvPr>
        </p:nvGraphicFramePr>
        <p:xfrm>
          <a:off x="6292110" y="2698278"/>
          <a:ext cx="3352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3">
                  <a:extLst>
                    <a:ext uri="{9D8B030D-6E8A-4147-A177-3AD203B41FA5}">
                      <a16:colId xmlns:a16="http://schemas.microsoft.com/office/drawing/2014/main" val="1760858100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91525412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515892473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51731289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102678287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50237860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5267093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016744004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792347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275121"/>
                  </a:ext>
                </a:extLst>
              </a:tr>
            </a:tbl>
          </a:graphicData>
        </a:graphic>
      </p:graphicFrame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7C943B92-DF48-44F1-ACFE-1A908DE5C4C7}"/>
              </a:ext>
            </a:extLst>
          </p:cNvPr>
          <p:cNvCxnSpPr>
            <a:cxnSpLocks/>
          </p:cNvCxnSpPr>
          <p:nvPr/>
        </p:nvCxnSpPr>
        <p:spPr>
          <a:xfrm flipV="1">
            <a:off x="5597465" y="3291966"/>
            <a:ext cx="610774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EC0112A-70FD-49D4-AE6F-C03497A5E3D1}"/>
              </a:ext>
            </a:extLst>
          </p:cNvPr>
          <p:cNvSpPr txBox="1"/>
          <p:nvPr/>
        </p:nvSpPr>
        <p:spPr>
          <a:xfrm>
            <a:off x="9728775" y="3106546"/>
            <a:ext cx="1447800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ea typeface="+mj-ea"/>
                <a:cs typeface="Arial" panose="020B0604020202020204" pitchFamily="34" charset="0"/>
              </a:rPr>
              <a:t>char_nxt</a:t>
            </a:r>
            <a:r>
              <a:rPr lang="en-US" altLang="zh-TW" sz="1400" dirty="0">
                <a:ea typeface="+mj-ea"/>
                <a:cs typeface="Arial" panose="020B0604020202020204" pitchFamily="34" charset="0"/>
              </a:rPr>
              <a:t> = 1</a:t>
            </a:r>
            <a:endParaRPr lang="zh-TW" altLang="en-US" sz="1400" dirty="0"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2EFE6DF5-EB5A-4D3B-B7AE-2C0DEC009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915997"/>
              </p:ext>
            </p:extLst>
          </p:nvPr>
        </p:nvGraphicFramePr>
        <p:xfrm>
          <a:off x="2171699" y="4048609"/>
          <a:ext cx="3352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3">
                  <a:extLst>
                    <a:ext uri="{9D8B030D-6E8A-4147-A177-3AD203B41FA5}">
                      <a16:colId xmlns:a16="http://schemas.microsoft.com/office/drawing/2014/main" val="1760858100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91525412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515892473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51731289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102678287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50237860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5267093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016744004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792347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275121"/>
                  </a:ext>
                </a:extLst>
              </a:tr>
            </a:tbl>
          </a:graphicData>
        </a:graphic>
      </p:graphicFrame>
      <p:sp>
        <p:nvSpPr>
          <p:cNvPr id="31" name="文字方塊 30">
            <a:extLst>
              <a:ext uri="{FF2B5EF4-FFF2-40B4-BE49-F238E27FC236}">
                <a16:creationId xmlns:a16="http://schemas.microsoft.com/office/drawing/2014/main" id="{CBD2BD88-DACB-4E9E-B60A-9DE25A4DF9A9}"/>
              </a:ext>
            </a:extLst>
          </p:cNvPr>
          <p:cNvSpPr txBox="1"/>
          <p:nvPr/>
        </p:nvSpPr>
        <p:spPr>
          <a:xfrm>
            <a:off x="1396133" y="3672627"/>
            <a:ext cx="812987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ea typeface="+mj-ea"/>
                <a:cs typeface="Arial" panose="020B0604020202020204" pitchFamily="34" charset="0"/>
              </a:rPr>
              <a:t>index</a:t>
            </a:r>
            <a:endParaRPr lang="zh-TW" altLang="en-US" sz="1600" dirty="0"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167C97E0-B1B7-4422-AA81-173A580FB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13782"/>
              </p:ext>
            </p:extLst>
          </p:nvPr>
        </p:nvGraphicFramePr>
        <p:xfrm>
          <a:off x="2171698" y="3640341"/>
          <a:ext cx="3352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3">
                  <a:extLst>
                    <a:ext uri="{9D8B030D-6E8A-4147-A177-3AD203B41FA5}">
                      <a16:colId xmlns:a16="http://schemas.microsoft.com/office/drawing/2014/main" val="1760858100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91525412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515892473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51731289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102678287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50237860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5267093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016744004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792347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275121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6C11428E-4A67-4195-A762-FB110C821A58}"/>
              </a:ext>
            </a:extLst>
          </p:cNvPr>
          <p:cNvSpPr txBox="1"/>
          <p:nvPr/>
        </p:nvSpPr>
        <p:spPr>
          <a:xfrm>
            <a:off x="1028698" y="4064752"/>
            <a:ext cx="90179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00FF"/>
                </a:solidFill>
                <a:ea typeface="+mj-ea"/>
                <a:cs typeface="Arial" panose="020B0604020202020204" pitchFamily="34" charset="0"/>
              </a:rPr>
              <a:t>cycle 3</a:t>
            </a:r>
            <a:endParaRPr lang="zh-TW" altLang="en-US" sz="1600" dirty="0">
              <a:solidFill>
                <a:srgbClr val="0000FF"/>
              </a:solidFill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D1A9D23D-E0C4-41A0-8E71-BADFC26B8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296004"/>
              </p:ext>
            </p:extLst>
          </p:nvPr>
        </p:nvGraphicFramePr>
        <p:xfrm>
          <a:off x="6292110" y="4048609"/>
          <a:ext cx="3352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3">
                  <a:extLst>
                    <a:ext uri="{9D8B030D-6E8A-4147-A177-3AD203B41FA5}">
                      <a16:colId xmlns:a16="http://schemas.microsoft.com/office/drawing/2014/main" val="1760858100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91525412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515892473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51731289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102678287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50237860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5267093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016744004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792347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275121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AB72FF28-C13B-4DC0-8D1A-EC41538E4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531832"/>
              </p:ext>
            </p:extLst>
          </p:nvPr>
        </p:nvGraphicFramePr>
        <p:xfrm>
          <a:off x="6292109" y="3640341"/>
          <a:ext cx="3352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3">
                  <a:extLst>
                    <a:ext uri="{9D8B030D-6E8A-4147-A177-3AD203B41FA5}">
                      <a16:colId xmlns:a16="http://schemas.microsoft.com/office/drawing/2014/main" val="1760858100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91525412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515892473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51731289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102678287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50237860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5267093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016744004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792347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275121"/>
                  </a:ext>
                </a:extLst>
              </a:tr>
            </a:tbl>
          </a:graphicData>
        </a:graphic>
      </p:graphicFrame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46316D4C-FC6B-4910-B715-70A3654F5D4B}"/>
              </a:ext>
            </a:extLst>
          </p:cNvPr>
          <p:cNvCxnSpPr>
            <a:cxnSpLocks/>
          </p:cNvCxnSpPr>
          <p:nvPr/>
        </p:nvCxnSpPr>
        <p:spPr>
          <a:xfrm flipV="1">
            <a:off x="5597464" y="4234029"/>
            <a:ext cx="610774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812ED64-5D2A-4C48-A0AD-C58726EBA5F8}"/>
              </a:ext>
            </a:extLst>
          </p:cNvPr>
          <p:cNvSpPr txBox="1"/>
          <p:nvPr/>
        </p:nvSpPr>
        <p:spPr>
          <a:xfrm>
            <a:off x="9728774" y="4048609"/>
            <a:ext cx="1447800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ea typeface="+mj-ea"/>
                <a:cs typeface="Arial" panose="020B0604020202020204" pitchFamily="34" charset="0"/>
              </a:rPr>
              <a:t>char_nxt</a:t>
            </a:r>
            <a:r>
              <a:rPr lang="en-US" altLang="zh-TW" sz="1400" dirty="0">
                <a:ea typeface="+mj-ea"/>
                <a:cs typeface="Arial" panose="020B0604020202020204" pitchFamily="34" charset="0"/>
              </a:rPr>
              <a:t> = 2</a:t>
            </a:r>
            <a:endParaRPr lang="zh-TW" altLang="en-US" sz="1400" dirty="0"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976F4A6B-DD80-4472-9F19-D594ECA5E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43464"/>
              </p:ext>
            </p:extLst>
          </p:nvPr>
        </p:nvGraphicFramePr>
        <p:xfrm>
          <a:off x="2171698" y="4892309"/>
          <a:ext cx="3352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3">
                  <a:extLst>
                    <a:ext uri="{9D8B030D-6E8A-4147-A177-3AD203B41FA5}">
                      <a16:colId xmlns:a16="http://schemas.microsoft.com/office/drawing/2014/main" val="1760858100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91525412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515892473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51731289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102678287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50237860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5267093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016744004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792347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275121"/>
                  </a:ext>
                </a:extLst>
              </a:tr>
            </a:tbl>
          </a:graphicData>
        </a:graphic>
      </p:graphicFrame>
      <p:sp>
        <p:nvSpPr>
          <p:cNvPr id="39" name="文字方塊 38">
            <a:extLst>
              <a:ext uri="{FF2B5EF4-FFF2-40B4-BE49-F238E27FC236}">
                <a16:creationId xmlns:a16="http://schemas.microsoft.com/office/drawing/2014/main" id="{4846C206-835F-4E0A-A9A1-16B035D96FF3}"/>
              </a:ext>
            </a:extLst>
          </p:cNvPr>
          <p:cNvSpPr txBox="1"/>
          <p:nvPr/>
        </p:nvSpPr>
        <p:spPr>
          <a:xfrm>
            <a:off x="1396132" y="4516327"/>
            <a:ext cx="812987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ea typeface="+mj-ea"/>
                <a:cs typeface="Arial" panose="020B0604020202020204" pitchFamily="34" charset="0"/>
              </a:rPr>
              <a:t>index</a:t>
            </a:r>
            <a:endParaRPr lang="zh-TW" altLang="en-US" sz="1600" dirty="0"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B9439B2D-98B2-411F-8EA2-9E37EA81A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21535"/>
              </p:ext>
            </p:extLst>
          </p:nvPr>
        </p:nvGraphicFramePr>
        <p:xfrm>
          <a:off x="2171697" y="4484041"/>
          <a:ext cx="3352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3">
                  <a:extLst>
                    <a:ext uri="{9D8B030D-6E8A-4147-A177-3AD203B41FA5}">
                      <a16:colId xmlns:a16="http://schemas.microsoft.com/office/drawing/2014/main" val="1760858100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91525412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515892473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51731289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102678287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50237860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5267093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016744004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792347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275121"/>
                  </a:ext>
                </a:extLst>
              </a:tr>
            </a:tbl>
          </a:graphicData>
        </a:graphic>
      </p:graphicFrame>
      <p:sp>
        <p:nvSpPr>
          <p:cNvPr id="41" name="文字方塊 40">
            <a:extLst>
              <a:ext uri="{FF2B5EF4-FFF2-40B4-BE49-F238E27FC236}">
                <a16:creationId xmlns:a16="http://schemas.microsoft.com/office/drawing/2014/main" id="{7FB84514-3BB2-4B8F-A25F-B93336C00233}"/>
              </a:ext>
            </a:extLst>
          </p:cNvPr>
          <p:cNvSpPr txBox="1"/>
          <p:nvPr/>
        </p:nvSpPr>
        <p:spPr>
          <a:xfrm>
            <a:off x="1028697" y="4908452"/>
            <a:ext cx="90179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00FF"/>
                </a:solidFill>
                <a:ea typeface="+mj-ea"/>
                <a:cs typeface="Arial" panose="020B0604020202020204" pitchFamily="34" charset="0"/>
              </a:rPr>
              <a:t>cycle 4</a:t>
            </a:r>
            <a:endParaRPr lang="zh-TW" altLang="en-US" sz="1600" dirty="0">
              <a:solidFill>
                <a:srgbClr val="0000FF"/>
              </a:solidFill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60C61F0C-5C27-4E5D-B261-EA0AEA98A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308117"/>
              </p:ext>
            </p:extLst>
          </p:nvPr>
        </p:nvGraphicFramePr>
        <p:xfrm>
          <a:off x="6292109" y="4892309"/>
          <a:ext cx="3352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3">
                  <a:extLst>
                    <a:ext uri="{9D8B030D-6E8A-4147-A177-3AD203B41FA5}">
                      <a16:colId xmlns:a16="http://schemas.microsoft.com/office/drawing/2014/main" val="1760858100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91525412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515892473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51731289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102678287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50237860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5267093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016744004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792347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275121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C925BABE-CBDF-4CDD-9758-05A82CFEB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985180"/>
              </p:ext>
            </p:extLst>
          </p:nvPr>
        </p:nvGraphicFramePr>
        <p:xfrm>
          <a:off x="6292108" y="4484041"/>
          <a:ext cx="3352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3">
                  <a:extLst>
                    <a:ext uri="{9D8B030D-6E8A-4147-A177-3AD203B41FA5}">
                      <a16:colId xmlns:a16="http://schemas.microsoft.com/office/drawing/2014/main" val="1760858100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91525412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515892473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51731289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102678287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50237860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5267093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016744004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792347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275121"/>
                  </a:ext>
                </a:extLst>
              </a:tr>
            </a:tbl>
          </a:graphicData>
        </a:graphic>
      </p:graphicFrame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51AFBDBE-5035-4012-B731-05BAE3A789BF}"/>
              </a:ext>
            </a:extLst>
          </p:cNvPr>
          <p:cNvCxnSpPr>
            <a:cxnSpLocks/>
          </p:cNvCxnSpPr>
          <p:nvPr/>
        </p:nvCxnSpPr>
        <p:spPr>
          <a:xfrm flipV="1">
            <a:off x="5597463" y="5077729"/>
            <a:ext cx="610774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5E741253-253C-4B82-9962-0FD1AF89906A}"/>
              </a:ext>
            </a:extLst>
          </p:cNvPr>
          <p:cNvSpPr txBox="1"/>
          <p:nvPr/>
        </p:nvSpPr>
        <p:spPr>
          <a:xfrm>
            <a:off x="9728773" y="4892309"/>
            <a:ext cx="1447800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ea typeface="+mj-ea"/>
                <a:cs typeface="Arial" panose="020B0604020202020204" pitchFamily="34" charset="0"/>
              </a:rPr>
              <a:t>char_nxt</a:t>
            </a:r>
            <a:r>
              <a:rPr lang="en-US" altLang="zh-TW" sz="1400" dirty="0">
                <a:ea typeface="+mj-ea"/>
                <a:cs typeface="Arial" panose="020B0604020202020204" pitchFamily="34" charset="0"/>
              </a:rPr>
              <a:t> = a</a:t>
            </a:r>
            <a:endParaRPr lang="zh-TW" altLang="en-US" sz="1400" dirty="0"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26428136-A341-4763-AF0C-953A6E4E8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653154"/>
              </p:ext>
            </p:extLst>
          </p:nvPr>
        </p:nvGraphicFramePr>
        <p:xfrm>
          <a:off x="2171697" y="5711804"/>
          <a:ext cx="3352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3">
                  <a:extLst>
                    <a:ext uri="{9D8B030D-6E8A-4147-A177-3AD203B41FA5}">
                      <a16:colId xmlns:a16="http://schemas.microsoft.com/office/drawing/2014/main" val="1760858100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91525412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515892473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51731289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102678287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50237860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5267093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016744004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792347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275121"/>
                  </a:ext>
                </a:extLst>
              </a:tr>
            </a:tbl>
          </a:graphicData>
        </a:graphic>
      </p:graphicFrame>
      <p:sp>
        <p:nvSpPr>
          <p:cNvPr id="47" name="文字方塊 46">
            <a:extLst>
              <a:ext uri="{FF2B5EF4-FFF2-40B4-BE49-F238E27FC236}">
                <a16:creationId xmlns:a16="http://schemas.microsoft.com/office/drawing/2014/main" id="{C1CFDB1D-888E-47AF-B514-01489D600E47}"/>
              </a:ext>
            </a:extLst>
          </p:cNvPr>
          <p:cNvSpPr txBox="1"/>
          <p:nvPr/>
        </p:nvSpPr>
        <p:spPr>
          <a:xfrm>
            <a:off x="1396131" y="5335822"/>
            <a:ext cx="812987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ea typeface="+mj-ea"/>
                <a:cs typeface="Arial" panose="020B0604020202020204" pitchFamily="34" charset="0"/>
              </a:rPr>
              <a:t>index</a:t>
            </a:r>
            <a:endParaRPr lang="zh-TW" altLang="en-US" sz="1600" dirty="0"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C70D2A82-1FEC-4F3F-8EC9-E0FDB5F72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491105"/>
              </p:ext>
            </p:extLst>
          </p:nvPr>
        </p:nvGraphicFramePr>
        <p:xfrm>
          <a:off x="2171696" y="5303536"/>
          <a:ext cx="3352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3">
                  <a:extLst>
                    <a:ext uri="{9D8B030D-6E8A-4147-A177-3AD203B41FA5}">
                      <a16:colId xmlns:a16="http://schemas.microsoft.com/office/drawing/2014/main" val="1760858100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91525412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515892473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51731289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102678287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50237860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5267093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016744004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792347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275121"/>
                  </a:ext>
                </a:extLst>
              </a:tr>
            </a:tbl>
          </a:graphicData>
        </a:graphic>
      </p:graphicFrame>
      <p:sp>
        <p:nvSpPr>
          <p:cNvPr id="49" name="文字方塊 48">
            <a:extLst>
              <a:ext uri="{FF2B5EF4-FFF2-40B4-BE49-F238E27FC236}">
                <a16:creationId xmlns:a16="http://schemas.microsoft.com/office/drawing/2014/main" id="{39C6E2C2-8991-4B6C-AE49-3EFC29AC0290}"/>
              </a:ext>
            </a:extLst>
          </p:cNvPr>
          <p:cNvSpPr txBox="1"/>
          <p:nvPr/>
        </p:nvSpPr>
        <p:spPr>
          <a:xfrm>
            <a:off x="1028696" y="5727947"/>
            <a:ext cx="90179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00FF"/>
                </a:solidFill>
                <a:ea typeface="+mj-ea"/>
                <a:cs typeface="Arial" panose="020B0604020202020204" pitchFamily="34" charset="0"/>
              </a:rPr>
              <a:t>cycle 5</a:t>
            </a:r>
            <a:endParaRPr lang="zh-TW" altLang="en-US" sz="1600" dirty="0">
              <a:solidFill>
                <a:srgbClr val="0000FF"/>
              </a:solidFill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DE5CD60A-D254-4F6D-8D2F-03799155F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210482"/>
              </p:ext>
            </p:extLst>
          </p:nvPr>
        </p:nvGraphicFramePr>
        <p:xfrm>
          <a:off x="6292108" y="5711804"/>
          <a:ext cx="3352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3">
                  <a:extLst>
                    <a:ext uri="{9D8B030D-6E8A-4147-A177-3AD203B41FA5}">
                      <a16:colId xmlns:a16="http://schemas.microsoft.com/office/drawing/2014/main" val="1760858100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91525412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515892473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51731289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102678287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50237860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5267093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016744004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792347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275121"/>
                  </a:ext>
                </a:extLst>
              </a:tr>
            </a:tbl>
          </a:graphicData>
        </a:graphic>
      </p:graphicFrame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12170184-0043-4983-9193-C65415503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26983"/>
              </p:ext>
            </p:extLst>
          </p:nvPr>
        </p:nvGraphicFramePr>
        <p:xfrm>
          <a:off x="6292107" y="5303536"/>
          <a:ext cx="3352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3">
                  <a:extLst>
                    <a:ext uri="{9D8B030D-6E8A-4147-A177-3AD203B41FA5}">
                      <a16:colId xmlns:a16="http://schemas.microsoft.com/office/drawing/2014/main" val="1760858100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91525412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515892473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51731289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102678287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50237860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5267093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016744004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792347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275121"/>
                  </a:ext>
                </a:extLst>
              </a:tr>
            </a:tbl>
          </a:graphicData>
        </a:graphic>
      </p:graphicFrame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EA649DEF-2497-4713-83B1-7E7C1C73BF4C}"/>
              </a:ext>
            </a:extLst>
          </p:cNvPr>
          <p:cNvCxnSpPr>
            <a:cxnSpLocks/>
          </p:cNvCxnSpPr>
          <p:nvPr/>
        </p:nvCxnSpPr>
        <p:spPr>
          <a:xfrm flipV="1">
            <a:off x="5597462" y="5897224"/>
            <a:ext cx="610774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2F33A2A0-D321-4905-911A-DFFF63A49E1B}"/>
              </a:ext>
            </a:extLst>
          </p:cNvPr>
          <p:cNvSpPr txBox="1"/>
          <p:nvPr/>
        </p:nvSpPr>
        <p:spPr>
          <a:xfrm>
            <a:off x="9728772" y="5711804"/>
            <a:ext cx="1333504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solidFill>
                  <a:srgbClr val="FFC000"/>
                </a:solidFill>
                <a:ea typeface="+mj-ea"/>
                <a:cs typeface="Arial" panose="020B0604020202020204" pitchFamily="34" charset="0"/>
              </a:rPr>
              <a:t>char_nxt</a:t>
            </a:r>
            <a:r>
              <a:rPr lang="en-US" altLang="zh-TW" sz="1400" dirty="0">
                <a:solidFill>
                  <a:srgbClr val="FFC000"/>
                </a:solidFill>
                <a:ea typeface="+mj-ea"/>
                <a:cs typeface="Arial" panose="020B0604020202020204" pitchFamily="34" charset="0"/>
              </a:rPr>
              <a:t> = 2</a:t>
            </a:r>
            <a:endParaRPr lang="zh-TW" altLang="en-US" sz="1400" dirty="0">
              <a:solidFill>
                <a:srgbClr val="FFC000"/>
              </a:solidFill>
              <a:ea typeface="+mj-ea"/>
              <a:cs typeface="Arial" panose="020B0604020202020204" pitchFamily="34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694ABB4-C0EB-4D52-B61B-31BAB6E89CCC}"/>
              </a:ext>
            </a:extLst>
          </p:cNvPr>
          <p:cNvSpPr txBox="1"/>
          <p:nvPr/>
        </p:nvSpPr>
        <p:spPr>
          <a:xfrm>
            <a:off x="10838424" y="1454545"/>
            <a:ext cx="1594643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solidFill>
                  <a:srgbClr val="0000FF"/>
                </a:solidFill>
                <a:ea typeface="+mj-ea"/>
                <a:cs typeface="Arial" panose="020B0604020202020204" pitchFamily="34" charset="0"/>
              </a:rPr>
              <a:t>output_counter</a:t>
            </a:r>
            <a:endParaRPr lang="zh-TW" altLang="en-US" sz="1400" dirty="0">
              <a:solidFill>
                <a:srgbClr val="0000FF"/>
              </a:solidFill>
              <a:ea typeface="+mj-ea"/>
              <a:cs typeface="Arial" panose="020B0604020202020204" pitchFamily="34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85097126-0C71-440E-ADA6-EED9CD376EF9}"/>
              </a:ext>
            </a:extLst>
          </p:cNvPr>
          <p:cNvSpPr txBox="1"/>
          <p:nvPr/>
        </p:nvSpPr>
        <p:spPr>
          <a:xfrm>
            <a:off x="10786173" y="2174401"/>
            <a:ext cx="1447800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ea typeface="+mj-ea"/>
                <a:cs typeface="Arial" panose="020B0604020202020204" pitchFamily="34" charset="0"/>
              </a:rPr>
              <a:t>0</a:t>
            </a:r>
            <a:endParaRPr lang="zh-TW" altLang="en-US" sz="1400" dirty="0">
              <a:ea typeface="+mj-ea"/>
              <a:cs typeface="Arial" panose="020B0604020202020204" pitchFamily="34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6269E282-928C-48C0-A019-B6718A9870A1}"/>
              </a:ext>
            </a:extLst>
          </p:cNvPr>
          <p:cNvSpPr txBox="1"/>
          <p:nvPr/>
        </p:nvSpPr>
        <p:spPr>
          <a:xfrm>
            <a:off x="10778181" y="3131563"/>
            <a:ext cx="1447800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ea typeface="+mj-ea"/>
                <a:cs typeface="Arial" panose="020B0604020202020204" pitchFamily="34" charset="0"/>
              </a:rPr>
              <a:t>1</a:t>
            </a:r>
            <a:endParaRPr lang="zh-TW" altLang="en-US" sz="1400" dirty="0">
              <a:ea typeface="+mj-ea"/>
              <a:cs typeface="Arial" panose="020B0604020202020204" pitchFamily="34" charset="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79CD401A-6601-4F56-9A5E-CA4E0B0AF4E4}"/>
              </a:ext>
            </a:extLst>
          </p:cNvPr>
          <p:cNvSpPr txBox="1"/>
          <p:nvPr/>
        </p:nvSpPr>
        <p:spPr>
          <a:xfrm>
            <a:off x="10789301" y="4041324"/>
            <a:ext cx="1447800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ea typeface="+mj-ea"/>
                <a:cs typeface="Arial" panose="020B0604020202020204" pitchFamily="34" charset="0"/>
              </a:rPr>
              <a:t>2</a:t>
            </a:r>
            <a:endParaRPr lang="zh-TW" altLang="en-US" sz="1400" dirty="0">
              <a:ea typeface="+mj-ea"/>
              <a:cs typeface="Arial" panose="020B0604020202020204" pitchFamily="34" charset="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2B8D228E-D3B8-46DE-802B-F36E87332309}"/>
              </a:ext>
            </a:extLst>
          </p:cNvPr>
          <p:cNvSpPr txBox="1"/>
          <p:nvPr/>
        </p:nvSpPr>
        <p:spPr>
          <a:xfrm>
            <a:off x="10789928" y="4885024"/>
            <a:ext cx="1447800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ea typeface="+mj-ea"/>
                <a:cs typeface="Arial" panose="020B0604020202020204" pitchFamily="34" charset="0"/>
              </a:rPr>
              <a:t>3</a:t>
            </a:r>
            <a:endParaRPr lang="zh-TW" altLang="en-US" sz="1400" dirty="0">
              <a:ea typeface="+mj-ea"/>
              <a:cs typeface="Arial" panose="020B0604020202020204" pitchFamily="34" charset="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6F178152-DD11-4C0A-93EE-8A43F6D2695D}"/>
              </a:ext>
            </a:extLst>
          </p:cNvPr>
          <p:cNvSpPr txBox="1"/>
          <p:nvPr/>
        </p:nvSpPr>
        <p:spPr>
          <a:xfrm>
            <a:off x="10789486" y="5705501"/>
            <a:ext cx="1447800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accent6">
                    <a:lumMod val="60000"/>
                    <a:lumOff val="40000"/>
                  </a:schemeClr>
                </a:solidFill>
                <a:ea typeface="+mj-ea"/>
                <a:cs typeface="Arial" panose="020B0604020202020204" pitchFamily="34" charset="0"/>
              </a:rPr>
              <a:t>4</a:t>
            </a:r>
            <a:endParaRPr lang="zh-TW" altLang="en-US" sz="1400" dirty="0">
              <a:solidFill>
                <a:schemeClr val="accent6">
                  <a:lumMod val="60000"/>
                  <a:lumOff val="40000"/>
                </a:schemeClr>
              </a:solidFill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21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37401" y="2057400"/>
            <a:ext cx="571719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3305" tIns="31652" rIns="63305" bIns="3165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/>
            <a:r>
              <a:rPr lang="zh-TW" altLang="en-US" i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數位</a:t>
            </a:r>
            <a:r>
              <a:rPr lang="en-US" altLang="zh-TW" i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</a:t>
            </a:r>
            <a:r>
              <a:rPr lang="zh-TW" altLang="en-US" i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設計 作業三詳解</a:t>
            </a:r>
            <a:endParaRPr lang="en-US" altLang="zh-TW" i="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endParaRPr lang="en-US" altLang="zh-TW" i="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zh-TW" sz="2800" i="0" dirty="0"/>
              <a:t>Encoder </a:t>
            </a:r>
            <a:r>
              <a:rPr lang="zh-TW" altLang="en-US" sz="2800" i="0" dirty="0"/>
              <a:t>端</a:t>
            </a:r>
          </a:p>
          <a:p>
            <a:pPr algn="ctr" eaLnBrk="1" hangingPunct="1"/>
            <a:endParaRPr lang="zh-TW" altLang="en-US" i="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390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7648DCB1-C7B5-4E5F-977C-C00D9FA6E2AE}" type="slidenum">
              <a:rPr kumimoji="0" lang="en-US" altLang="zh-TW" smtClean="0"/>
              <a:pPr eaLnBrk="1" hangingPunct="1">
                <a:defRPr/>
              </a:pPr>
              <a:t>4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LZ77_Encoder.v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8200" y="1143000"/>
            <a:ext cx="1066388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與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IO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腳位宣告</a:t>
            </a:r>
            <a:endParaRPr lang="en-US" altLang="zh-TW" sz="2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各腳位詳細功能請參考作業三之題目說明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(2022_hw3.pdf)</a:t>
            </a: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r>
              <a:rPr lang="zh-TW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變數宣告</a:t>
            </a: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zh-TW" sz="2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91058"/>
            <a:ext cx="6985000" cy="176654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064344"/>
            <a:ext cx="8008210" cy="201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2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7648DCB1-C7B5-4E5F-977C-C00D9FA6E2AE}" type="slidenum">
              <a:rPr kumimoji="0" lang="en-US" altLang="zh-TW" smtClean="0"/>
              <a:pPr eaLnBrk="1" hangingPunct="1">
                <a:defRPr/>
              </a:pPr>
              <a:t>5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LZ77_Encoder.v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8200" y="1143000"/>
            <a:ext cx="1066388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電路重置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當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reset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訊號為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high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時需立刻進行非同步重置</a:t>
            </a:r>
            <a:endParaRPr lang="en-US" altLang="zh-TW" sz="1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905000"/>
            <a:ext cx="3909924" cy="411003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096000" y="2667000"/>
            <a:ext cx="1881277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ea typeface="+mj-ea"/>
                <a:cs typeface="Arial" panose="020B0604020202020204" pitchFamily="34" charset="0"/>
              </a:rPr>
              <a:t>高位準非同步重置</a:t>
            </a:r>
          </a:p>
        </p:txBody>
      </p:sp>
      <p:sp>
        <p:nvSpPr>
          <p:cNvPr id="7" name="矩形 6"/>
          <p:cNvSpPr/>
          <p:nvPr/>
        </p:nvSpPr>
        <p:spPr>
          <a:xfrm>
            <a:off x="4062324" y="1906635"/>
            <a:ext cx="1143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endCxn id="6" idx="1"/>
          </p:cNvCxnSpPr>
          <p:nvPr/>
        </p:nvCxnSpPr>
        <p:spPr>
          <a:xfrm>
            <a:off x="4633824" y="2133600"/>
            <a:ext cx="1462176" cy="7026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821559" y="1905000"/>
            <a:ext cx="100497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096001" y="2191592"/>
            <a:ext cx="1676400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ea typeface="+mj-ea"/>
                <a:cs typeface="Arial" panose="020B0604020202020204" pitchFamily="34" charset="0"/>
              </a:rPr>
              <a:t>同步於時脈正緣</a:t>
            </a:r>
          </a:p>
        </p:txBody>
      </p:sp>
      <p:cxnSp>
        <p:nvCxnSpPr>
          <p:cNvPr id="18" name="直線單箭頭接點 17"/>
          <p:cNvCxnSpPr>
            <a:stCxn id="14" idx="2"/>
            <a:endCxn id="17" idx="1"/>
          </p:cNvCxnSpPr>
          <p:nvPr/>
        </p:nvCxnSpPr>
        <p:spPr>
          <a:xfrm>
            <a:off x="3324047" y="2133600"/>
            <a:ext cx="2771954" cy="2272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752547" y="2607676"/>
            <a:ext cx="2124253" cy="32597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6095999" y="4192493"/>
            <a:ext cx="2133601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ea typeface="+mj-ea"/>
                <a:cs typeface="Arial" panose="020B0604020202020204" pitchFamily="34" charset="0"/>
              </a:rPr>
              <a:t>對</a:t>
            </a:r>
            <a:r>
              <a:rPr lang="en-US" altLang="zh-TW" sz="1600" dirty="0">
                <a:ea typeface="+mj-ea"/>
                <a:cs typeface="Arial" panose="020B0604020202020204" pitchFamily="34" charset="0"/>
              </a:rPr>
              <a:t>register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進行初始化</a:t>
            </a:r>
          </a:p>
        </p:txBody>
      </p:sp>
      <p:cxnSp>
        <p:nvCxnSpPr>
          <p:cNvPr id="23" name="直線單箭頭接點 22"/>
          <p:cNvCxnSpPr>
            <a:stCxn id="21" idx="3"/>
            <a:endCxn id="22" idx="1"/>
          </p:cNvCxnSpPr>
          <p:nvPr/>
        </p:nvCxnSpPr>
        <p:spPr>
          <a:xfrm>
            <a:off x="4876800" y="4237538"/>
            <a:ext cx="1219199" cy="1242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6096000" y="4653550"/>
            <a:ext cx="5197396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若未進行初始化且該</a:t>
            </a:r>
            <a:r>
              <a:rPr lang="en-US" altLang="zh-TW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register</a:t>
            </a:r>
            <a:r>
              <a:rPr lang="zh-TW" altLang="en-US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會影響到電路的</a:t>
            </a:r>
            <a:r>
              <a:rPr lang="en-US" altLang="zh-TW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control path</a:t>
            </a:r>
            <a:r>
              <a:rPr lang="zh-TW" altLang="en-US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時可能會發生錯誤，建議在對</a:t>
            </a:r>
            <a:r>
              <a:rPr lang="en-US" altLang="zh-TW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data path</a:t>
            </a:r>
            <a:r>
              <a:rPr lang="zh-TW" altLang="en-US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與</a:t>
            </a:r>
            <a:r>
              <a:rPr lang="en-US" altLang="zh-TW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control path</a:t>
            </a:r>
            <a:r>
              <a:rPr lang="zh-TW" altLang="en-US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的區別不熟悉時所有</a:t>
            </a:r>
            <a:r>
              <a:rPr lang="en-US" altLang="zh-TW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register</a:t>
            </a:r>
            <a:r>
              <a:rPr lang="zh-TW" altLang="en-US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都一律初始化</a:t>
            </a:r>
          </a:p>
        </p:txBody>
      </p:sp>
    </p:spTree>
    <p:extLst>
      <p:ext uri="{BB962C8B-B14F-4D97-AF65-F5344CB8AC3E}">
        <p14:creationId xmlns:p14="http://schemas.microsoft.com/office/powerpoint/2010/main" val="11252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7648DCB1-C7B5-4E5F-977C-C00D9FA6E2AE}" type="slidenum">
              <a:rPr kumimoji="0" lang="en-US" altLang="zh-TW" smtClean="0"/>
              <a:pPr eaLnBrk="1" hangingPunct="1">
                <a:defRPr/>
              </a:pPr>
              <a:t>6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LZ77_Encoder.v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8200" y="1143000"/>
            <a:ext cx="1066388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reset</a:t>
            </a:r>
            <a:r>
              <a:rPr lang="zh-TW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結束後透過</a:t>
            </a: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state machine</a:t>
            </a:r>
            <a:r>
              <a:rPr lang="zh-TW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控制電路功能</a:t>
            </a: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r>
              <a:rPr lang="zh-TW" altLang="en-US" sz="1800" dirty="0">
                <a:cs typeface="Arial" panose="020B0604020202020204" pitchFamily="34" charset="0"/>
              </a:rPr>
              <a:t>利用組合電路判斷</a:t>
            </a:r>
            <a:r>
              <a:rPr lang="en-US" altLang="zh-TW" sz="1800" dirty="0" err="1">
                <a:cs typeface="Arial" panose="020B0604020202020204" pitchFamily="34" charset="0"/>
              </a:rPr>
              <a:t>next_state</a:t>
            </a:r>
            <a:r>
              <a:rPr lang="zh-TW" altLang="en-US" sz="1800" dirty="0">
                <a:cs typeface="Arial" panose="020B0604020202020204" pitchFamily="34" charset="0"/>
              </a:rPr>
              <a:t>，並在時脈正緣時將判斷結果傳給</a:t>
            </a:r>
            <a:r>
              <a:rPr lang="en-US" altLang="zh-TW" sz="1800" dirty="0" err="1">
                <a:cs typeface="Arial" panose="020B0604020202020204" pitchFamily="34" charset="0"/>
              </a:rPr>
              <a:t>current_state</a:t>
            </a:r>
            <a:r>
              <a:rPr lang="en-US" altLang="zh-TW" sz="1800" dirty="0">
                <a:cs typeface="Arial" panose="020B0604020202020204" pitchFamily="34" charset="0"/>
              </a:rPr>
              <a:t>(</a:t>
            </a:r>
            <a:r>
              <a:rPr lang="zh-TW" altLang="en-US" sz="1800" dirty="0">
                <a:cs typeface="Arial" panose="020B0604020202020204" pitchFamily="34" charset="0"/>
              </a:rPr>
              <a:t>循序電路</a:t>
            </a:r>
            <a:r>
              <a:rPr lang="en-US" altLang="zh-TW" sz="1800" dirty="0">
                <a:cs typeface="Arial" panose="020B0604020202020204" pitchFamily="34" charset="0"/>
              </a:rPr>
              <a:t>)</a:t>
            </a:r>
            <a:endParaRPr lang="zh-TW" altLang="en-US" sz="1800" dirty="0"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16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457200" lvl="1" indent="0" eaLnBrk="1" hangingPunct="1">
              <a:buClr>
                <a:schemeClr val="accent1"/>
              </a:buClr>
              <a:buNone/>
              <a:defRPr/>
            </a:pPr>
            <a:endParaRPr lang="en-US" altLang="zh-TW" sz="16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55192"/>
            <a:ext cx="3733801" cy="53838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429867"/>
            <a:ext cx="6455222" cy="3680454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5257799" y="1928715"/>
            <a:ext cx="519739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循序電路 </a:t>
            </a:r>
            <a:r>
              <a:rPr lang="en-US" altLang="zh-TW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(always@(</a:t>
            </a:r>
            <a:r>
              <a:rPr lang="en-US" altLang="zh-TW" sz="1600" dirty="0" err="1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posedge</a:t>
            </a:r>
            <a:r>
              <a:rPr lang="en-US" altLang="zh-TW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 </a:t>
            </a:r>
            <a:r>
              <a:rPr lang="en-US" altLang="zh-TW" sz="1600" dirty="0" err="1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clk</a:t>
            </a:r>
            <a:r>
              <a:rPr lang="en-US" altLang="zh-TW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 or </a:t>
            </a:r>
            <a:r>
              <a:rPr lang="en-US" altLang="zh-TW" sz="1600" dirty="0" err="1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posedge</a:t>
            </a:r>
            <a:r>
              <a:rPr lang="en-US" altLang="zh-TW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 reset))</a:t>
            </a:r>
            <a:endParaRPr lang="zh-TW" altLang="en-US" sz="1600" dirty="0">
              <a:solidFill>
                <a:srgbClr val="FF0000"/>
              </a:solidFill>
              <a:ea typeface="+mj-ea"/>
              <a:cs typeface="Arial" panose="020B0604020202020204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967121" y="4205874"/>
            <a:ext cx="2374199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組合電路 </a:t>
            </a:r>
            <a:r>
              <a:rPr lang="en-US" altLang="zh-TW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(always@(*))</a:t>
            </a:r>
            <a:endParaRPr lang="zh-TW" altLang="en-US" sz="1600" dirty="0">
              <a:solidFill>
                <a:srgbClr val="FF0000"/>
              </a:solidFill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右大括弧 3"/>
          <p:cNvSpPr/>
          <p:nvPr/>
        </p:nvSpPr>
        <p:spPr>
          <a:xfrm>
            <a:off x="5105400" y="1874346"/>
            <a:ext cx="152400" cy="461754"/>
          </a:xfrm>
          <a:prstGeom prst="rightBrace">
            <a:avLst>
              <a:gd name="adj1" fmla="val 36659"/>
              <a:gd name="adj2" fmla="val 534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右大括弧 13"/>
          <p:cNvSpPr/>
          <p:nvPr/>
        </p:nvSpPr>
        <p:spPr>
          <a:xfrm>
            <a:off x="7772400" y="2429867"/>
            <a:ext cx="228600" cy="3666133"/>
          </a:xfrm>
          <a:prstGeom prst="rightBrace">
            <a:avLst>
              <a:gd name="adj1" fmla="val 36659"/>
              <a:gd name="adj2" fmla="val 534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356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7648DCB1-C7B5-4E5F-977C-C00D9FA6E2AE}" type="slidenum">
              <a:rPr kumimoji="0" lang="en-US" altLang="zh-TW" smtClean="0"/>
              <a:pPr eaLnBrk="1" hangingPunct="1">
                <a:defRPr/>
              </a:pPr>
              <a:t>7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LZ77_Encoder.v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8200" y="1143000"/>
            <a:ext cx="1066388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State Machine - IN</a:t>
            </a:r>
          </a:p>
          <a:p>
            <a:pPr lvl="1" eaLnBrk="1" hangingPunct="1">
              <a:buClr>
                <a:schemeClr val="accent1"/>
              </a:buClr>
              <a:defRPr/>
            </a:pP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循序電路負責讀取</a:t>
            </a:r>
            <a:r>
              <a:rPr lang="en-US" altLang="zh-TW" sz="18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testbench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輸入的字元</a:t>
            </a:r>
            <a:endParaRPr lang="en-US" altLang="zh-TW" sz="1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1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1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1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1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組合電路中判斷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state machine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跳轉條件</a:t>
            </a:r>
            <a:endParaRPr lang="en-US" altLang="zh-TW" sz="1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82116"/>
            <a:ext cx="5143500" cy="934767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741525" y="1524000"/>
            <a:ext cx="4534131" cy="584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ea typeface="+mj-ea"/>
                <a:cs typeface="Arial" panose="020B0604020202020204" pitchFamily="34" charset="0"/>
              </a:rPr>
              <a:t>將</a:t>
            </a:r>
            <a:r>
              <a:rPr lang="en-US" altLang="zh-TW" sz="1600" dirty="0" err="1">
                <a:ea typeface="+mj-ea"/>
                <a:cs typeface="Arial" panose="020B0604020202020204" pitchFamily="34" charset="0"/>
              </a:rPr>
              <a:t>testbench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傳入之</a:t>
            </a:r>
            <a:r>
              <a:rPr lang="en-US" altLang="zh-TW" sz="1600" dirty="0" err="1">
                <a:ea typeface="+mj-ea"/>
                <a:cs typeface="Arial" panose="020B0604020202020204" pitchFamily="34" charset="0"/>
              </a:rPr>
              <a:t>chardata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存入</a:t>
            </a:r>
            <a:r>
              <a:rPr lang="en-US" altLang="zh-TW" sz="1600" dirty="0" err="1">
                <a:ea typeface="+mj-ea"/>
                <a:cs typeface="Arial" panose="020B0604020202020204" pitchFamily="34" charset="0"/>
              </a:rPr>
              <a:t>str_buffer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，因前</a:t>
            </a:r>
            <a:r>
              <a:rPr lang="en-US" altLang="zh-TW" sz="1600" dirty="0">
                <a:ea typeface="+mj-ea"/>
                <a:cs typeface="Arial" panose="020B0604020202020204" pitchFamily="34" charset="0"/>
              </a:rPr>
              <a:t>4 bits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固定為</a:t>
            </a:r>
            <a:r>
              <a:rPr lang="en-US" altLang="zh-TW" sz="1600" dirty="0">
                <a:ea typeface="+mj-ea"/>
                <a:cs typeface="Arial" panose="020B0604020202020204" pitchFamily="34" charset="0"/>
              </a:rPr>
              <a:t>0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，只儲存後</a:t>
            </a:r>
            <a:r>
              <a:rPr lang="en-US" altLang="zh-TW" sz="1600" dirty="0">
                <a:ea typeface="+mj-ea"/>
                <a:cs typeface="Arial" panose="020B0604020202020204" pitchFamily="34" charset="0"/>
              </a:rPr>
              <a:t>4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ea typeface="+mj-ea"/>
                <a:cs typeface="Arial" panose="020B0604020202020204" pitchFamily="34" charset="0"/>
              </a:rPr>
              <a:t>bits (</a:t>
            </a:r>
            <a:r>
              <a:rPr lang="en-US" altLang="zh-TW" sz="1600" dirty="0" err="1">
                <a:ea typeface="+mj-ea"/>
                <a:cs typeface="Arial" panose="020B0604020202020204" pitchFamily="34" charset="0"/>
              </a:rPr>
              <a:t>chardata</a:t>
            </a:r>
            <a:r>
              <a:rPr lang="en-US" altLang="zh-TW" sz="1600" dirty="0">
                <a:ea typeface="+mj-ea"/>
                <a:cs typeface="Arial" panose="020B0604020202020204" pitchFamily="34" charset="0"/>
              </a:rPr>
              <a:t>[3:0])</a:t>
            </a:r>
            <a:endParaRPr lang="zh-TW" altLang="en-US" sz="1600" dirty="0"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80993" y="2330081"/>
            <a:ext cx="2754784" cy="165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11" idx="3"/>
            <a:endCxn id="10" idx="1"/>
          </p:cNvCxnSpPr>
          <p:nvPr/>
        </p:nvCxnSpPr>
        <p:spPr>
          <a:xfrm flipV="1">
            <a:off x="5635777" y="1816388"/>
            <a:ext cx="1105748" cy="5962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880992" y="2504995"/>
            <a:ext cx="3138807" cy="165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>
            <a:stCxn id="17" idx="3"/>
            <a:endCxn id="24" idx="1"/>
          </p:cNvCxnSpPr>
          <p:nvPr/>
        </p:nvCxnSpPr>
        <p:spPr>
          <a:xfrm>
            <a:off x="6019799" y="2587545"/>
            <a:ext cx="721725" cy="600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741524" y="2232108"/>
            <a:ext cx="5293957" cy="8309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ea typeface="+mj-ea"/>
                <a:cs typeface="Arial" panose="020B0604020202020204" pitchFamily="34" charset="0"/>
              </a:rPr>
              <a:t>透過</a:t>
            </a:r>
            <a:r>
              <a:rPr lang="en-US" altLang="zh-TW" sz="1600" dirty="0">
                <a:ea typeface="+mj-ea"/>
                <a:cs typeface="Arial" panose="020B0604020202020204" pitchFamily="34" charset="0"/>
              </a:rPr>
              <a:t>counter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記錄接收的字元數量，</a:t>
            </a:r>
            <a:r>
              <a:rPr lang="en-US" altLang="zh-TW" sz="1600" dirty="0">
                <a:ea typeface="+mj-ea"/>
                <a:cs typeface="Arial" panose="020B0604020202020204" pitchFamily="34" charset="0"/>
              </a:rPr>
              <a:t>0~2047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共</a:t>
            </a:r>
            <a:r>
              <a:rPr lang="en-US" altLang="zh-TW" sz="1600" dirty="0">
                <a:ea typeface="+mj-ea"/>
                <a:cs typeface="Arial" panose="020B0604020202020204" pitchFamily="34" charset="0"/>
              </a:rPr>
              <a:t>2048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個字元，若輸入字元數不同則須更改判斷條件與</a:t>
            </a:r>
            <a:r>
              <a:rPr lang="en-US" altLang="zh-TW" sz="1600" dirty="0">
                <a:ea typeface="+mj-ea"/>
                <a:cs typeface="Arial" panose="020B0604020202020204" pitchFamily="34" charset="0"/>
              </a:rPr>
              <a:t>counter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的</a:t>
            </a:r>
            <a:r>
              <a:rPr lang="en-US" altLang="zh-TW" sz="1600" dirty="0">
                <a:ea typeface="+mj-ea"/>
                <a:cs typeface="Arial" panose="020B0604020202020204" pitchFamily="34" charset="0"/>
              </a:rPr>
              <a:t>bit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數</a:t>
            </a:r>
            <a:endParaRPr lang="en-US" altLang="zh-TW" sz="1600" dirty="0">
              <a:ea typeface="+mj-ea"/>
              <a:cs typeface="Arial" panose="020B0604020202020204" pitchFamily="34" charset="0"/>
            </a:endParaRPr>
          </a:p>
          <a:p>
            <a:r>
              <a:rPr lang="en-US" altLang="zh-TW" sz="1600" dirty="0">
                <a:ea typeface="+mj-ea"/>
                <a:cs typeface="Arial" panose="020B0604020202020204" pitchFamily="34" charset="0"/>
              </a:rPr>
              <a:t>(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本範例中</a:t>
            </a:r>
            <a:r>
              <a:rPr lang="en-US" altLang="zh-TW" sz="1600" dirty="0">
                <a:ea typeface="+mj-ea"/>
                <a:cs typeface="Arial" panose="020B0604020202020204" pitchFamily="34" charset="0"/>
              </a:rPr>
              <a:t>counter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後續需數到</a:t>
            </a:r>
            <a:r>
              <a:rPr lang="en-US" altLang="zh-TW" sz="1600" dirty="0">
                <a:ea typeface="+mj-ea"/>
                <a:cs typeface="Arial" panose="020B0604020202020204" pitchFamily="34" charset="0"/>
              </a:rPr>
              <a:t>2049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，故宣告為</a:t>
            </a:r>
            <a:r>
              <a:rPr lang="en-US" altLang="zh-TW" sz="1600" dirty="0">
                <a:ea typeface="+mj-ea"/>
                <a:cs typeface="Arial" panose="020B0604020202020204" pitchFamily="34" charset="0"/>
              </a:rPr>
              <a:t>12 bits)</a:t>
            </a:r>
            <a:endParaRPr lang="zh-TW" altLang="en-US" sz="1600" dirty="0">
              <a:ea typeface="+mj-ea"/>
              <a:cs typeface="Arial" panose="020B0604020202020204" pitchFamily="34" charset="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1" y="3517936"/>
            <a:ext cx="4953000" cy="829567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6477000" y="3658147"/>
            <a:ext cx="5197396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ea typeface="+mj-ea"/>
                <a:cs typeface="Arial" panose="020B0604020202020204" pitchFamily="34" charset="0"/>
              </a:rPr>
              <a:t>如果已讀完</a:t>
            </a:r>
            <a:r>
              <a:rPr lang="en-US" altLang="zh-TW" sz="1600" dirty="0">
                <a:ea typeface="+mj-ea"/>
                <a:cs typeface="Arial" panose="020B0604020202020204" pitchFamily="34" charset="0"/>
              </a:rPr>
              <a:t>2048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個字元</a:t>
            </a:r>
            <a:r>
              <a:rPr lang="en-US" altLang="zh-TW" sz="1600" dirty="0">
                <a:ea typeface="+mj-ea"/>
                <a:cs typeface="Arial" panose="020B0604020202020204" pitchFamily="34" charset="0"/>
              </a:rPr>
              <a:t>(counter == 2047)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，則進入下一個</a:t>
            </a:r>
            <a:r>
              <a:rPr lang="en-US" altLang="zh-TW" sz="1600" dirty="0">
                <a:ea typeface="+mj-ea"/>
                <a:cs typeface="Arial" panose="020B0604020202020204" pitchFamily="34" charset="0"/>
              </a:rPr>
              <a:t>state(ENCODE)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，否則留在當前</a:t>
            </a:r>
            <a:r>
              <a:rPr lang="en-US" altLang="zh-TW" sz="1600" dirty="0">
                <a:ea typeface="+mj-ea"/>
                <a:cs typeface="Arial" panose="020B0604020202020204" pitchFamily="34" charset="0"/>
              </a:rPr>
              <a:t>state(IN)</a:t>
            </a:r>
            <a:endParaRPr lang="zh-TW" altLang="en-US" sz="1600" dirty="0">
              <a:ea typeface="+mj-ea"/>
              <a:cs typeface="Arial" panose="020B0604020202020204" pitchFamily="34" charset="0"/>
            </a:endParaRPr>
          </a:p>
        </p:txBody>
      </p:sp>
      <p:sp>
        <p:nvSpPr>
          <p:cNvPr id="27" name="右大括弧 26"/>
          <p:cNvSpPr/>
          <p:nvPr/>
        </p:nvSpPr>
        <p:spPr>
          <a:xfrm>
            <a:off x="6363609" y="3555516"/>
            <a:ext cx="113391" cy="754406"/>
          </a:xfrm>
          <a:prstGeom prst="rightBrace">
            <a:avLst>
              <a:gd name="adj1" fmla="val 36659"/>
              <a:gd name="adj2" fmla="val 534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78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7648DCB1-C7B5-4E5F-977C-C00D9FA6E2AE}" type="slidenum">
              <a:rPr kumimoji="0" lang="en-US" altLang="zh-TW" smtClean="0"/>
              <a:pPr eaLnBrk="1" hangingPunct="1">
                <a:defRPr/>
              </a:pPr>
              <a:t>8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LZ77_Encoder.v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8200" y="1143000"/>
            <a:ext cx="1066388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State Machine - ENCODE</a:t>
            </a:r>
          </a:p>
          <a:p>
            <a:pPr lvl="1" eaLnBrk="1" hangingPunct="1">
              <a:buClr>
                <a:schemeClr val="accent1"/>
              </a:buClr>
              <a:defRPr/>
            </a:pP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負責判斷匹配情況，並進行編碼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更改</a:t>
            </a:r>
            <a:r>
              <a:rPr lang="en-US" altLang="zh-TW" sz="18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char_nxt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en-US" altLang="zh-TW" sz="18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match_len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offset)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，同時利用</a:t>
            </a:r>
            <a:r>
              <a:rPr lang="en-US" altLang="zh-TW" sz="18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lookahead_index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記錄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look-ahead buffer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中有幾個字元被匹配，後續需將匹配數量的字元移至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search buffer</a:t>
            </a: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1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1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1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1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1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1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1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每次匹配成功，</a:t>
            </a:r>
            <a:r>
              <a:rPr lang="en-US" altLang="zh-TW" sz="18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match_len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就會加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</a:p>
          <a:p>
            <a:pPr lvl="1" eaLnBrk="1" hangingPunct="1">
              <a:buClr>
                <a:schemeClr val="accent1"/>
              </a:buClr>
              <a:defRPr/>
            </a:pP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藉由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equal[</a:t>
            </a:r>
            <a:r>
              <a:rPr lang="en-US" altLang="zh-TW" sz="18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match_len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]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判斷新字串的匹配情況 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(1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代表匹配成功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</a:p>
          <a:p>
            <a:pPr lvl="1" eaLnBrk="1" hangingPunct="1">
              <a:buClr>
                <a:schemeClr val="accent1"/>
              </a:buClr>
              <a:defRPr/>
            </a:pP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匹配失敗時則需從不同的</a:t>
            </a:r>
            <a:r>
              <a:rPr lang="en-US" altLang="zh-TW" sz="18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search_index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以相同的</a:t>
            </a:r>
            <a:r>
              <a:rPr lang="en-US" altLang="zh-TW" sz="18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match_len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進行匹配</a:t>
            </a:r>
            <a:endParaRPr lang="en-US" altLang="zh-TW" sz="1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因</a:t>
            </a:r>
            <a:r>
              <a:rPr lang="en-US" altLang="zh-TW" sz="18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search_buffer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左邊的字元有優先匹配的權力，故</a:t>
            </a:r>
            <a:r>
              <a:rPr lang="en-US" altLang="zh-TW" sz="18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search_index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會由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8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逐步減少 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詳見後面的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search buffer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與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look-ahead buffer</a:t>
            </a:r>
            <a:r>
              <a:rPr lang="zh-TW" altLang="en-US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示意圖</a:t>
            </a:r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133600"/>
            <a:ext cx="7079249" cy="222922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559732" y="2840623"/>
            <a:ext cx="3556068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ea typeface="+mj-ea"/>
                <a:cs typeface="Arial" panose="020B0604020202020204" pitchFamily="34" charset="0"/>
              </a:rPr>
              <a:t>匹配成功：</a:t>
            </a:r>
            <a:endParaRPr lang="en-US" altLang="zh-TW" sz="1600" dirty="0">
              <a:ea typeface="+mj-ea"/>
              <a:cs typeface="Arial" panose="020B0604020202020204" pitchFamily="34" charset="0"/>
            </a:endParaRPr>
          </a:p>
          <a:p>
            <a:r>
              <a:rPr lang="zh-TW" altLang="en-US" sz="1600" dirty="0">
                <a:ea typeface="+mj-ea"/>
                <a:cs typeface="Arial" panose="020B0604020202020204" pitchFamily="34" charset="0"/>
              </a:rPr>
              <a:t>進行編碼並修改</a:t>
            </a:r>
            <a:r>
              <a:rPr lang="en-US" altLang="zh-TW" sz="1600" dirty="0" err="1">
                <a:ea typeface="+mj-ea"/>
                <a:cs typeface="Arial" panose="020B0604020202020204" pitchFamily="34" charset="0"/>
              </a:rPr>
              <a:t>lookahead_index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的值</a:t>
            </a:r>
          </a:p>
        </p:txBody>
      </p:sp>
      <p:sp>
        <p:nvSpPr>
          <p:cNvPr id="7" name="右大括弧 6"/>
          <p:cNvSpPr/>
          <p:nvPr/>
        </p:nvSpPr>
        <p:spPr>
          <a:xfrm>
            <a:off x="8473957" y="2514600"/>
            <a:ext cx="141817" cy="990600"/>
          </a:xfrm>
          <a:prstGeom prst="rightBrace">
            <a:avLst>
              <a:gd name="adj1" fmla="val 36659"/>
              <a:gd name="adj2" fmla="val 534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右大括弧 8"/>
          <p:cNvSpPr/>
          <p:nvPr/>
        </p:nvSpPr>
        <p:spPr>
          <a:xfrm>
            <a:off x="8488824" y="3657600"/>
            <a:ext cx="126950" cy="457200"/>
          </a:xfrm>
          <a:prstGeom prst="rightBrace">
            <a:avLst>
              <a:gd name="adj1" fmla="val 36659"/>
              <a:gd name="adj2" fmla="val 534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559732" y="3716923"/>
            <a:ext cx="3556068" cy="156966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>
                <a:ea typeface="+mj-ea"/>
                <a:cs typeface="Arial" panose="020B0604020202020204" pitchFamily="34" charset="0"/>
              </a:rPr>
              <a:t>匹配失敗：</a:t>
            </a:r>
            <a:endParaRPr lang="en-US" altLang="zh-TW" sz="1600" dirty="0">
              <a:ea typeface="+mj-ea"/>
              <a:cs typeface="Arial" panose="020B0604020202020204" pitchFamily="34" charset="0"/>
            </a:endParaRPr>
          </a:p>
          <a:p>
            <a:pPr algn="just"/>
            <a:r>
              <a:rPr lang="zh-TW" altLang="en-US" sz="1600" dirty="0">
                <a:ea typeface="+mj-ea"/>
                <a:cs typeface="Arial" panose="020B0604020202020204" pitchFamily="34" charset="0"/>
              </a:rPr>
              <a:t>修改</a:t>
            </a:r>
            <a:r>
              <a:rPr lang="en-US" altLang="zh-TW" sz="1600" dirty="0" err="1">
                <a:ea typeface="+mj-ea"/>
                <a:cs typeface="Arial" panose="020B0604020202020204" pitchFamily="34" charset="0"/>
              </a:rPr>
              <a:t>search_index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，從</a:t>
            </a:r>
            <a:r>
              <a:rPr lang="en-US" altLang="zh-TW" sz="1600" dirty="0">
                <a:ea typeface="+mj-ea"/>
                <a:cs typeface="Arial" panose="020B0604020202020204" pitchFamily="34" charset="0"/>
              </a:rPr>
              <a:t>search buffer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的不同起始位置開始匹配</a:t>
            </a:r>
            <a:endParaRPr lang="en-US" altLang="zh-TW" sz="1600" dirty="0">
              <a:ea typeface="+mj-ea"/>
              <a:cs typeface="Arial" panose="020B0604020202020204" pitchFamily="34" charset="0"/>
            </a:endParaRPr>
          </a:p>
          <a:p>
            <a:pPr algn="just"/>
            <a:r>
              <a:rPr lang="zh-TW" altLang="en-US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當</a:t>
            </a:r>
            <a:r>
              <a:rPr lang="en-US" altLang="zh-TW" sz="1600" dirty="0" err="1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search_index</a:t>
            </a:r>
            <a:r>
              <a:rPr lang="zh-TW" altLang="en-US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等於</a:t>
            </a:r>
            <a:r>
              <a:rPr lang="en-US" altLang="zh-TW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15</a:t>
            </a:r>
            <a:r>
              <a:rPr lang="zh-TW" altLang="en-US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時，代表其已經從</a:t>
            </a:r>
            <a:r>
              <a:rPr lang="en-US" altLang="zh-TW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0</a:t>
            </a:r>
            <a:r>
              <a:rPr lang="zh-TW" altLang="en-US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減</a:t>
            </a:r>
            <a:r>
              <a:rPr lang="en-US" altLang="zh-TW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1</a:t>
            </a:r>
            <a:r>
              <a:rPr lang="zh-TW" altLang="en-US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而</a:t>
            </a:r>
            <a:r>
              <a:rPr lang="en-US" altLang="zh-TW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underflow</a:t>
            </a:r>
            <a:r>
              <a:rPr lang="zh-TW" altLang="en-US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，已完成所有起始位置的判斷</a:t>
            </a:r>
          </a:p>
        </p:txBody>
      </p:sp>
      <p:sp>
        <p:nvSpPr>
          <p:cNvPr id="11" name="矩形 10"/>
          <p:cNvSpPr/>
          <p:nvPr/>
        </p:nvSpPr>
        <p:spPr>
          <a:xfrm>
            <a:off x="3048000" y="2438400"/>
            <a:ext cx="1371600" cy="165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914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7648DCB1-C7B5-4E5F-977C-C00D9FA6E2AE}" type="slidenum">
              <a:rPr kumimoji="0" lang="en-US" altLang="zh-TW" smtClean="0"/>
              <a:pPr eaLnBrk="1" hangingPunct="1">
                <a:defRPr/>
              </a:pPr>
              <a:t>9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LZ77_Encoder.v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8200" y="1143000"/>
            <a:ext cx="10663881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State Machine – ENCODE</a:t>
            </a: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1" hangingPunct="1">
              <a:buClr>
                <a:schemeClr val="accent1"/>
              </a:buClr>
              <a:buNone/>
              <a:defRPr/>
            </a:pPr>
            <a:endParaRPr lang="en-US" altLang="zh-TW" sz="1600" dirty="0"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r>
              <a:rPr lang="zh-TW" altLang="en-US" sz="1600" dirty="0">
                <a:cs typeface="Arial" panose="020B0604020202020204" pitchFamily="34" charset="0"/>
              </a:rPr>
              <a:t>匹配是否成功需判斷</a:t>
            </a:r>
            <a:r>
              <a:rPr lang="en-US" altLang="zh-TW" sz="1600" dirty="0">
                <a:cs typeface="Arial" panose="020B0604020202020204" pitchFamily="34" charset="0"/>
              </a:rPr>
              <a:t>equal[</a:t>
            </a:r>
            <a:r>
              <a:rPr lang="en-US" altLang="zh-TW" sz="1600" dirty="0" err="1">
                <a:cs typeface="Arial" panose="020B0604020202020204" pitchFamily="34" charset="0"/>
              </a:rPr>
              <a:t>match_len</a:t>
            </a:r>
            <a:r>
              <a:rPr lang="en-US" altLang="zh-TW" sz="1600" dirty="0">
                <a:cs typeface="Arial" panose="020B0604020202020204" pitchFamily="34" charset="0"/>
              </a:rPr>
              <a:t>]</a:t>
            </a:r>
            <a:r>
              <a:rPr lang="zh-TW" altLang="en-US" sz="1600" dirty="0">
                <a:cs typeface="Arial" panose="020B0604020202020204" pitchFamily="34" charset="0"/>
              </a:rPr>
              <a:t>是否等於</a:t>
            </a:r>
            <a:r>
              <a:rPr lang="en-US" altLang="zh-TW" sz="1600" dirty="0">
                <a:cs typeface="Arial" panose="020B0604020202020204" pitchFamily="34" charset="0"/>
              </a:rPr>
              <a:t>1</a:t>
            </a:r>
          </a:p>
          <a:p>
            <a:pPr lvl="1" eaLnBrk="1" hangingPunct="1">
              <a:buClr>
                <a:schemeClr val="accent1"/>
              </a:buClr>
              <a:defRPr/>
            </a:pPr>
            <a:r>
              <a:rPr lang="en-US" altLang="zh-TW" sz="1600" dirty="0" err="1">
                <a:cs typeface="Arial" panose="020B0604020202020204" pitchFamily="34" charset="0"/>
              </a:rPr>
              <a:t>match_char</a:t>
            </a:r>
            <a:r>
              <a:rPr lang="en-US" altLang="zh-TW" sz="1600" dirty="0">
                <a:cs typeface="Arial" panose="020B0604020202020204" pitchFamily="34" charset="0"/>
              </a:rPr>
              <a:t>[0]~</a:t>
            </a:r>
            <a:r>
              <a:rPr lang="en-US" altLang="zh-TW" sz="1600" dirty="0" err="1">
                <a:cs typeface="Arial" panose="020B0604020202020204" pitchFamily="34" charset="0"/>
              </a:rPr>
              <a:t>match_char</a:t>
            </a:r>
            <a:r>
              <a:rPr lang="en-US" altLang="zh-TW" sz="1600" dirty="0">
                <a:cs typeface="Arial" panose="020B0604020202020204" pitchFamily="34" charset="0"/>
              </a:rPr>
              <a:t>[6]</a:t>
            </a:r>
            <a:r>
              <a:rPr lang="zh-TW" altLang="en-US" sz="1600" dirty="0">
                <a:cs typeface="Arial" panose="020B0604020202020204" pitchFamily="34" charset="0"/>
              </a:rPr>
              <a:t>為待匹配字串，</a:t>
            </a:r>
            <a:r>
              <a:rPr lang="en-US" altLang="zh-TW" sz="1600" dirty="0" err="1">
                <a:cs typeface="Arial" panose="020B0604020202020204" pitchFamily="34" charset="0"/>
              </a:rPr>
              <a:t>str_buffer</a:t>
            </a:r>
            <a:r>
              <a:rPr lang="en-US" altLang="zh-TW" sz="1600" dirty="0">
                <a:cs typeface="Arial" panose="020B0604020202020204" pitchFamily="34" charset="0"/>
              </a:rPr>
              <a:t>[0]~</a:t>
            </a:r>
            <a:r>
              <a:rPr lang="en-US" altLang="zh-TW" sz="1600" dirty="0" err="1">
                <a:cs typeface="Arial" panose="020B0604020202020204" pitchFamily="34" charset="0"/>
              </a:rPr>
              <a:t>str_buffer</a:t>
            </a:r>
            <a:r>
              <a:rPr lang="en-US" altLang="zh-TW" sz="1600" dirty="0">
                <a:cs typeface="Arial" panose="020B0604020202020204" pitchFamily="34" charset="0"/>
              </a:rPr>
              <a:t>[6]</a:t>
            </a:r>
            <a:r>
              <a:rPr lang="zh-TW" altLang="en-US" sz="1600" dirty="0">
                <a:cs typeface="Arial" panose="020B0604020202020204" pitchFamily="34" charset="0"/>
              </a:rPr>
              <a:t>則為</a:t>
            </a:r>
            <a:r>
              <a:rPr lang="en-US" altLang="zh-TW" sz="1600" dirty="0">
                <a:cs typeface="Arial" panose="020B0604020202020204" pitchFamily="34" charset="0"/>
              </a:rPr>
              <a:t>look-ahead buffer</a:t>
            </a:r>
            <a:r>
              <a:rPr lang="zh-TW" altLang="en-US" sz="1600" dirty="0">
                <a:cs typeface="Arial" panose="020B0604020202020204" pitchFamily="34" charset="0"/>
              </a:rPr>
              <a:t>開頭的字串</a:t>
            </a:r>
            <a:endParaRPr lang="en-US" altLang="zh-TW" sz="1600" dirty="0"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r>
              <a:rPr lang="zh-TW" altLang="en-US" sz="1600" dirty="0">
                <a:cs typeface="Arial" panose="020B0604020202020204" pitchFamily="34" charset="0"/>
              </a:rPr>
              <a:t>因</a:t>
            </a:r>
            <a:r>
              <a:rPr lang="en-US" altLang="zh-TW" sz="1600" dirty="0">
                <a:cs typeface="Arial" panose="020B0604020202020204" pitchFamily="34" charset="0"/>
              </a:rPr>
              <a:t>look-ahead buffer</a:t>
            </a:r>
            <a:r>
              <a:rPr lang="zh-TW" altLang="en-US" sz="1600" dirty="0">
                <a:cs typeface="Arial" panose="020B0604020202020204" pitchFamily="34" charset="0"/>
              </a:rPr>
              <a:t>長度為</a:t>
            </a:r>
            <a:r>
              <a:rPr lang="en-US" altLang="zh-TW" sz="1600" dirty="0">
                <a:cs typeface="Arial" panose="020B0604020202020204" pitchFamily="34" charset="0"/>
              </a:rPr>
              <a:t>8</a:t>
            </a:r>
            <a:r>
              <a:rPr lang="zh-TW" altLang="en-US" sz="1600" dirty="0">
                <a:cs typeface="Arial" panose="020B0604020202020204" pitchFamily="34" charset="0"/>
              </a:rPr>
              <a:t>，因此匹配長度最長為</a:t>
            </a:r>
            <a:r>
              <a:rPr lang="en-US" altLang="zh-TW" sz="1600" dirty="0">
                <a:cs typeface="Arial" panose="020B0604020202020204" pitchFamily="34" charset="0"/>
              </a:rPr>
              <a:t>7(</a:t>
            </a:r>
            <a:r>
              <a:rPr lang="zh-TW" altLang="en-US" sz="1600" dirty="0">
                <a:cs typeface="Arial" panose="020B0604020202020204" pitchFamily="34" charset="0"/>
              </a:rPr>
              <a:t>匹配</a:t>
            </a:r>
            <a:r>
              <a:rPr lang="en-US" altLang="zh-TW" sz="1600" dirty="0">
                <a:cs typeface="Arial" panose="020B0604020202020204" pitchFamily="34" charset="0"/>
              </a:rPr>
              <a:t>7</a:t>
            </a:r>
            <a:r>
              <a:rPr lang="zh-TW" altLang="en-US" sz="1600" dirty="0">
                <a:cs typeface="Arial" panose="020B0604020202020204" pitchFamily="34" charset="0"/>
              </a:rPr>
              <a:t>個字元</a:t>
            </a:r>
            <a:r>
              <a:rPr lang="en-US" altLang="zh-TW" sz="1600" dirty="0">
                <a:cs typeface="Arial" panose="020B0604020202020204" pitchFamily="34" charset="0"/>
              </a:rPr>
              <a:t>+1</a:t>
            </a:r>
            <a:r>
              <a:rPr lang="zh-TW" altLang="en-US" sz="1600" dirty="0">
                <a:cs typeface="Arial" panose="020B0604020202020204" pitchFamily="34" charset="0"/>
              </a:rPr>
              <a:t>個</a:t>
            </a:r>
            <a:r>
              <a:rPr lang="en-US" altLang="zh-TW" sz="1600" dirty="0" err="1">
                <a:cs typeface="Arial" panose="020B0604020202020204" pitchFamily="34" charset="0"/>
              </a:rPr>
              <a:t>next_char</a:t>
            </a:r>
            <a:r>
              <a:rPr lang="en-US" altLang="zh-TW" sz="1600" dirty="0">
                <a:cs typeface="Arial" panose="020B0604020202020204" pitchFamily="34" charset="0"/>
              </a:rPr>
              <a:t>)</a:t>
            </a:r>
            <a:r>
              <a:rPr lang="zh-TW" altLang="en-US" sz="1600" dirty="0">
                <a:cs typeface="Arial" panose="020B0604020202020204" pitchFamily="34" charset="0"/>
              </a:rPr>
              <a:t>，</a:t>
            </a:r>
            <a:r>
              <a:rPr lang="en-US" altLang="zh-TW" sz="1600" dirty="0">
                <a:cs typeface="Arial" panose="020B0604020202020204" pitchFamily="34" charset="0"/>
              </a:rPr>
              <a:t>equal[7]</a:t>
            </a:r>
            <a:r>
              <a:rPr lang="zh-TW" altLang="en-US" sz="1600" dirty="0">
                <a:cs typeface="Arial" panose="020B0604020202020204" pitchFamily="34" charset="0"/>
              </a:rPr>
              <a:t>默認為</a:t>
            </a:r>
            <a:r>
              <a:rPr lang="en-US" altLang="zh-TW" sz="1600" dirty="0">
                <a:cs typeface="Arial" panose="020B0604020202020204" pitchFamily="34" charset="0"/>
              </a:rPr>
              <a:t>0</a:t>
            </a:r>
            <a:r>
              <a:rPr lang="zh-TW" altLang="en-US" sz="1600" dirty="0">
                <a:cs typeface="Arial" panose="020B0604020202020204" pitchFamily="34" charset="0"/>
              </a:rPr>
              <a:t>，</a:t>
            </a:r>
            <a:r>
              <a:rPr lang="zh-TW" altLang="en-US" sz="1600" dirty="0">
                <a:solidFill>
                  <a:srgbClr val="FF0000"/>
                </a:solidFill>
                <a:cs typeface="Arial" panose="020B0604020202020204" pitchFamily="34" charset="0"/>
              </a:rPr>
              <a:t>若</a:t>
            </a:r>
            <a:r>
              <a:rPr lang="en-US" altLang="zh-TW" sz="1600" dirty="0">
                <a:solidFill>
                  <a:srgbClr val="FF0000"/>
                </a:solidFill>
                <a:cs typeface="Arial" panose="020B0604020202020204" pitchFamily="34" charset="0"/>
              </a:rPr>
              <a:t>look-ahead buffer</a:t>
            </a:r>
            <a:r>
              <a:rPr lang="zh-TW" altLang="en-US" sz="1600" dirty="0">
                <a:solidFill>
                  <a:srgbClr val="FF0000"/>
                </a:solidFill>
                <a:cs typeface="Arial" panose="020B0604020202020204" pitchFamily="34" charset="0"/>
              </a:rPr>
              <a:t>長度改變，則需增加</a:t>
            </a:r>
            <a:r>
              <a:rPr lang="en-US" altLang="zh-TW" sz="1600" dirty="0" err="1">
                <a:solidFill>
                  <a:srgbClr val="FF0000"/>
                </a:solidFill>
                <a:cs typeface="Arial" panose="020B0604020202020204" pitchFamily="34" charset="0"/>
              </a:rPr>
              <a:t>match_char</a:t>
            </a:r>
            <a:r>
              <a:rPr lang="zh-TW" altLang="en-US" sz="1600" dirty="0">
                <a:solidFill>
                  <a:srgbClr val="FF0000"/>
                </a:solidFill>
                <a:cs typeface="Arial" panose="020B0604020202020204" pitchFamily="34" charset="0"/>
              </a:rPr>
              <a:t>與</a:t>
            </a:r>
            <a:r>
              <a:rPr lang="en-US" altLang="zh-TW" sz="1600" dirty="0">
                <a:solidFill>
                  <a:srgbClr val="FF0000"/>
                </a:solidFill>
                <a:cs typeface="Arial" panose="020B0604020202020204" pitchFamily="34" charset="0"/>
              </a:rPr>
              <a:t>equal</a:t>
            </a:r>
          </a:p>
          <a:p>
            <a:pPr lvl="1" algn="just" eaLnBrk="1" hangingPunct="1">
              <a:buClr>
                <a:schemeClr val="accent1"/>
              </a:buClr>
              <a:defRPr/>
            </a:pPr>
            <a:r>
              <a:rPr lang="en-US" altLang="zh-TW" sz="1600" dirty="0">
                <a:cs typeface="Arial" panose="020B0604020202020204" pitchFamily="34" charset="0"/>
              </a:rPr>
              <a:t>equal[n]</a:t>
            </a:r>
            <a:r>
              <a:rPr lang="zh-TW" altLang="en-US" sz="1600" dirty="0">
                <a:cs typeface="Arial" panose="020B0604020202020204" pitchFamily="34" charset="0"/>
              </a:rPr>
              <a:t>為</a:t>
            </a:r>
            <a:r>
              <a:rPr lang="en-US" altLang="zh-TW" sz="1600" dirty="0">
                <a:cs typeface="Arial" panose="020B0604020202020204" pitchFamily="34" charset="0"/>
              </a:rPr>
              <a:t>1</a:t>
            </a:r>
            <a:r>
              <a:rPr lang="zh-TW" altLang="en-US" sz="1600" dirty="0">
                <a:cs typeface="Arial" panose="020B0604020202020204" pitchFamily="34" charset="0"/>
              </a:rPr>
              <a:t>的條件除了匹配正確外</a:t>
            </a:r>
            <a:r>
              <a:rPr lang="en-US" altLang="zh-TW" sz="1600" dirty="0">
                <a:cs typeface="Arial" panose="020B0604020202020204" pitchFamily="34" charset="0"/>
              </a:rPr>
              <a:t>(</a:t>
            </a:r>
            <a:r>
              <a:rPr lang="en-US" altLang="zh-TW" sz="1600" dirty="0" err="1">
                <a:cs typeface="Arial" panose="020B0604020202020204" pitchFamily="34" charset="0"/>
              </a:rPr>
              <a:t>match_char</a:t>
            </a:r>
            <a:r>
              <a:rPr lang="en-US" altLang="zh-TW" sz="1600" dirty="0">
                <a:cs typeface="Arial" panose="020B0604020202020204" pitchFamily="34" charset="0"/>
              </a:rPr>
              <a:t>[n]==</a:t>
            </a:r>
            <a:r>
              <a:rPr lang="en-US" altLang="zh-TW" sz="1600" dirty="0" err="1">
                <a:cs typeface="Arial" panose="020B0604020202020204" pitchFamily="34" charset="0"/>
              </a:rPr>
              <a:t>str_buffer</a:t>
            </a:r>
            <a:r>
              <a:rPr lang="en-US" altLang="zh-TW" sz="1600" dirty="0">
                <a:cs typeface="Arial" panose="020B0604020202020204" pitchFamily="34" charset="0"/>
              </a:rPr>
              <a:t>[n])</a:t>
            </a:r>
            <a:r>
              <a:rPr lang="zh-TW" altLang="en-US" sz="1600" dirty="0">
                <a:cs typeface="Arial" panose="020B0604020202020204" pitchFamily="34" charset="0"/>
              </a:rPr>
              <a:t>，</a:t>
            </a:r>
            <a:r>
              <a:rPr lang="en-US" altLang="zh-TW" sz="1600" dirty="0">
                <a:cs typeface="Arial" panose="020B0604020202020204" pitchFamily="34" charset="0"/>
              </a:rPr>
              <a:t>equal[n-1]~equal[0]</a:t>
            </a:r>
            <a:r>
              <a:rPr lang="zh-TW" altLang="en-US" sz="1600" dirty="0">
                <a:cs typeface="Arial" panose="020B0604020202020204" pitchFamily="34" charset="0"/>
              </a:rPr>
              <a:t>也必須都為</a:t>
            </a:r>
            <a:r>
              <a:rPr lang="en-US" altLang="zh-TW" sz="1600" dirty="0">
                <a:cs typeface="Arial" panose="020B0604020202020204" pitchFamily="34" charset="0"/>
              </a:rPr>
              <a:t>1</a:t>
            </a:r>
            <a:r>
              <a:rPr lang="zh-TW" altLang="en-US" sz="1600" dirty="0">
                <a:cs typeface="Arial" panose="020B0604020202020204" pitchFamily="34" charset="0"/>
              </a:rPr>
              <a:t>，</a:t>
            </a:r>
            <a:r>
              <a:rPr lang="zh-TW" altLang="en-US" sz="1600" dirty="0">
                <a:solidFill>
                  <a:srgbClr val="FF0000"/>
                </a:solidFill>
                <a:cs typeface="Arial" panose="020B0604020202020204" pitchFamily="34" charset="0"/>
              </a:rPr>
              <a:t>同時</a:t>
            </a:r>
            <a:r>
              <a:rPr lang="en-US" altLang="zh-TW" sz="1600" dirty="0" err="1">
                <a:solidFill>
                  <a:srgbClr val="FF0000"/>
                </a:solidFill>
                <a:cs typeface="Arial" panose="020B0604020202020204" pitchFamily="34" charset="0"/>
              </a:rPr>
              <a:t>search_index</a:t>
            </a:r>
            <a:r>
              <a:rPr lang="zh-TW" altLang="en-US" sz="1600" dirty="0">
                <a:solidFill>
                  <a:srgbClr val="FF0000"/>
                </a:solidFill>
                <a:cs typeface="Arial" panose="020B0604020202020204" pitchFamily="34" charset="0"/>
              </a:rPr>
              <a:t>不可超過</a:t>
            </a:r>
            <a:r>
              <a:rPr lang="en-US" altLang="zh-TW" sz="1600" dirty="0" err="1">
                <a:solidFill>
                  <a:srgbClr val="FF0000"/>
                </a:solidFill>
                <a:cs typeface="Arial" panose="020B0604020202020204" pitchFamily="34" charset="0"/>
              </a:rPr>
              <a:t>search_buffer</a:t>
            </a:r>
            <a:r>
              <a:rPr lang="zh-TW" altLang="en-US" sz="1600" dirty="0">
                <a:solidFill>
                  <a:srgbClr val="FF0000"/>
                </a:solidFill>
                <a:cs typeface="Arial" panose="020B0604020202020204" pitchFamily="34" charset="0"/>
              </a:rPr>
              <a:t>長度</a:t>
            </a:r>
            <a:r>
              <a:rPr lang="en-US" altLang="zh-TW" sz="1600" dirty="0">
                <a:solidFill>
                  <a:srgbClr val="FF0000"/>
                </a:solidFill>
                <a:cs typeface="Arial" panose="020B0604020202020204" pitchFamily="34" charset="0"/>
              </a:rPr>
              <a:t>(</a:t>
            </a:r>
            <a:r>
              <a:rPr lang="en-US" altLang="zh-TW" sz="1600" dirty="0" err="1">
                <a:solidFill>
                  <a:srgbClr val="FF0000"/>
                </a:solidFill>
                <a:cs typeface="Arial" panose="020B0604020202020204" pitchFamily="34" charset="0"/>
              </a:rPr>
              <a:t>search_index</a:t>
            </a:r>
            <a:r>
              <a:rPr lang="en-US" altLang="zh-TW" sz="1600" dirty="0">
                <a:solidFill>
                  <a:srgbClr val="FF0000"/>
                </a:solidFill>
                <a:cs typeface="Arial" panose="020B0604020202020204" pitchFamily="34" charset="0"/>
              </a:rPr>
              <a:t> &lt;= 8)</a:t>
            </a:r>
          </a:p>
          <a:p>
            <a:pPr lvl="1" algn="just" eaLnBrk="1" hangingPunct="1">
              <a:buClr>
                <a:schemeClr val="accent1"/>
              </a:buClr>
              <a:defRPr/>
            </a:pPr>
            <a:r>
              <a:rPr lang="en-US" altLang="zh-TW" sz="1600" dirty="0" err="1">
                <a:cs typeface="Arial" panose="020B0604020202020204" pitchFamily="34" charset="0"/>
              </a:rPr>
              <a:t>match_len</a:t>
            </a:r>
            <a:r>
              <a:rPr lang="zh-TW" altLang="en-US" sz="1600" dirty="0">
                <a:cs typeface="Arial" panose="020B0604020202020204" pitchFamily="34" charset="0"/>
              </a:rPr>
              <a:t>會記錄此輪編碼中最長的匹配數量，直接判斷</a:t>
            </a:r>
            <a:r>
              <a:rPr lang="en-US" altLang="zh-TW" sz="1600" dirty="0">
                <a:cs typeface="Arial" panose="020B0604020202020204" pitchFamily="34" charset="0"/>
              </a:rPr>
              <a:t>equal[</a:t>
            </a:r>
            <a:r>
              <a:rPr lang="en-US" altLang="zh-TW" sz="1600" dirty="0" err="1">
                <a:cs typeface="Arial" panose="020B0604020202020204" pitchFamily="34" charset="0"/>
              </a:rPr>
              <a:t>match_len</a:t>
            </a:r>
            <a:r>
              <a:rPr lang="en-US" altLang="zh-TW" sz="1600" dirty="0">
                <a:cs typeface="Arial" panose="020B0604020202020204" pitchFamily="34" charset="0"/>
              </a:rPr>
              <a:t>]</a:t>
            </a:r>
            <a:r>
              <a:rPr lang="zh-TW" altLang="en-US" sz="1600" dirty="0">
                <a:cs typeface="Arial" panose="020B0604020202020204" pitchFamily="34" charset="0"/>
              </a:rPr>
              <a:t>即可知道當前進行匹配的字串是否超過先前成功匹配的長度</a:t>
            </a: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1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6BA6099-BB47-42C6-8DF1-87ED5D6EC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524000"/>
            <a:ext cx="7924800" cy="252387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4C14DEF-6757-4484-A83A-2B911BDE0BB7}"/>
              </a:ext>
            </a:extLst>
          </p:cNvPr>
          <p:cNvSpPr txBox="1"/>
          <p:nvPr/>
        </p:nvSpPr>
        <p:spPr>
          <a:xfrm>
            <a:off x="9372600" y="1803618"/>
            <a:ext cx="2667000" cy="18158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ea typeface="+mj-ea"/>
                <a:cs typeface="Arial" panose="020B0604020202020204" pitchFamily="34" charset="0"/>
              </a:rPr>
              <a:t>equal[0]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為</a:t>
            </a:r>
            <a:r>
              <a:rPr lang="en-US" altLang="zh-TW" sz="1600" dirty="0">
                <a:ea typeface="+mj-ea"/>
                <a:cs typeface="Arial" panose="020B0604020202020204" pitchFamily="34" charset="0"/>
              </a:rPr>
              <a:t>1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表示待匹配字串第一個字元匹配正確</a:t>
            </a:r>
            <a:endParaRPr lang="en-US" altLang="zh-TW" sz="1600" dirty="0">
              <a:ea typeface="+mj-ea"/>
              <a:cs typeface="Arial" panose="020B0604020202020204" pitchFamily="34" charset="0"/>
            </a:endParaRPr>
          </a:p>
          <a:p>
            <a:endParaRPr lang="en-US" altLang="zh-TW" sz="1600" dirty="0">
              <a:ea typeface="+mj-ea"/>
              <a:cs typeface="Arial" panose="020B0604020202020204" pitchFamily="34" charset="0"/>
            </a:endParaRPr>
          </a:p>
          <a:p>
            <a:r>
              <a:rPr lang="en-US" altLang="zh-TW" sz="1600" dirty="0">
                <a:ea typeface="+mj-ea"/>
                <a:cs typeface="Arial" panose="020B0604020202020204" pitchFamily="34" charset="0"/>
              </a:rPr>
              <a:t>equal[1]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為</a:t>
            </a:r>
            <a:r>
              <a:rPr lang="en-US" altLang="zh-TW" sz="1600" dirty="0">
                <a:ea typeface="+mj-ea"/>
                <a:cs typeface="Arial" panose="020B0604020202020204" pitchFamily="34" charset="0"/>
              </a:rPr>
              <a:t>1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表示待匹配字串</a:t>
            </a:r>
            <a:r>
              <a:rPr lang="zh-TW" altLang="en-US" sz="1600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第一與第二個</a:t>
            </a:r>
            <a:r>
              <a:rPr lang="zh-TW" altLang="en-US" sz="1600" dirty="0">
                <a:ea typeface="+mj-ea"/>
                <a:cs typeface="Arial" panose="020B0604020202020204" pitchFamily="34" charset="0"/>
              </a:rPr>
              <a:t>字元匹配正確</a:t>
            </a:r>
            <a:endParaRPr lang="en-US" altLang="zh-TW" sz="1600" dirty="0">
              <a:ea typeface="+mj-ea"/>
              <a:cs typeface="Arial" panose="020B0604020202020204" pitchFamily="34" charset="0"/>
            </a:endParaRPr>
          </a:p>
          <a:p>
            <a:endParaRPr lang="en-US" altLang="zh-TW" sz="1600" dirty="0">
              <a:ea typeface="+mj-ea"/>
              <a:cs typeface="Arial" panose="020B0604020202020204" pitchFamily="34" charset="0"/>
            </a:endParaRPr>
          </a:p>
          <a:p>
            <a:r>
              <a:rPr lang="zh-TW" altLang="en-US" sz="1600" dirty="0">
                <a:ea typeface="+mj-ea"/>
                <a:cs typeface="Arial" panose="020B0604020202020204" pitchFamily="34" charset="0"/>
              </a:rPr>
              <a:t>以此類推</a:t>
            </a:r>
            <a:endParaRPr lang="en-US" altLang="zh-TW" sz="1600" dirty="0"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469885-B521-47F8-9FF4-F1B13398FB69}"/>
              </a:ext>
            </a:extLst>
          </p:cNvPr>
          <p:cNvSpPr/>
          <p:nvPr/>
        </p:nvSpPr>
        <p:spPr>
          <a:xfrm>
            <a:off x="1676399" y="2728249"/>
            <a:ext cx="7158681" cy="1319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C1782E8-8172-4E96-8089-5FA864D4B60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8835080" y="2711559"/>
            <a:ext cx="537520" cy="6765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067789"/>
      </p:ext>
    </p:extLst>
  </p:cSld>
  <p:clrMapOvr>
    <a:masterClrMapping/>
  </p:clrMapOvr>
</p:sld>
</file>

<file path=ppt/theme/theme1.xml><?xml version="1.0" encoding="utf-8"?>
<a:theme xmlns:a="http://schemas.openxmlformats.org/drawingml/2006/main" name="1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7198</TotalTime>
  <Words>2489</Words>
  <Application>Microsoft Office PowerPoint</Application>
  <PresentationFormat>寬螢幕</PresentationFormat>
  <Paragraphs>536</Paragraphs>
  <Slides>22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新細明體</vt:lpstr>
      <vt:lpstr>標楷體</vt:lpstr>
      <vt:lpstr>Arial</vt:lpstr>
      <vt:lpstr>Calibri</vt:lpstr>
      <vt:lpstr>Times New Roman</vt:lpstr>
      <vt:lpstr>Wingdings</vt:lpstr>
      <vt:lpstr>1_Edge</vt:lpstr>
      <vt:lpstr>3_Edge</vt:lpstr>
      <vt:lpstr>PowerPoint 簡報</vt:lpstr>
      <vt:lpstr>Note</vt:lpstr>
      <vt:lpstr>PowerPoint 簡報</vt:lpstr>
      <vt:lpstr>LZ77_Encoder.v</vt:lpstr>
      <vt:lpstr>LZ77_Encoder.v</vt:lpstr>
      <vt:lpstr>LZ77_Encoder.v</vt:lpstr>
      <vt:lpstr>LZ77_Encoder.v</vt:lpstr>
      <vt:lpstr>LZ77_Encoder.v</vt:lpstr>
      <vt:lpstr>LZ77_Encoder.v</vt:lpstr>
      <vt:lpstr>LZ77_Encoder.v</vt:lpstr>
      <vt:lpstr>LZ77_Encoder.v</vt:lpstr>
      <vt:lpstr>LZ77_Encoder.v</vt:lpstr>
      <vt:lpstr>LZ77_Encoder.v</vt:lpstr>
      <vt:lpstr>LZ77_Encoder.v</vt:lpstr>
      <vt:lpstr>LZ77_Encoder.v</vt:lpstr>
      <vt:lpstr>PowerPoint 簡報</vt:lpstr>
      <vt:lpstr>LZ77_Decoder.v</vt:lpstr>
      <vt:lpstr>LZ77_Decoder.v</vt:lpstr>
      <vt:lpstr>LZ77_Decoder.v</vt:lpstr>
      <vt:lpstr>LZ77_Decoder.v</vt:lpstr>
      <vt:lpstr>LZ77_Decoder.v</vt:lpstr>
      <vt:lpstr>LZ77_Decoder.v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343</cp:revision>
  <dcterms:created xsi:type="dcterms:W3CDTF">2006-08-16T00:00:00Z</dcterms:created>
  <dcterms:modified xsi:type="dcterms:W3CDTF">2022-05-17T06:13:24Z</dcterms:modified>
</cp:coreProperties>
</file>