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9" r:id="rId12"/>
    <p:sldId id="270" r:id="rId13"/>
    <p:sldId id="267" r:id="rId14"/>
    <p:sldId id="271" r:id="rId15"/>
    <p:sldId id="268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1E"/>
    <a:srgbClr val="64B67E"/>
    <a:srgbClr val="8F6BFF"/>
    <a:srgbClr val="F79646"/>
    <a:srgbClr val="F85746"/>
    <a:srgbClr val="196FB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663548" y="2643715"/>
            <a:ext cx="7816906" cy="785284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Scratch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介绍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2213807" y="3509772"/>
            <a:ext cx="471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第一课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DEC0AC-E260-4292-9EB2-FF6F99C39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6737">
            <a:off x="129359" y="4846685"/>
            <a:ext cx="2651905" cy="18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3A9C16-5B16-4EEF-B67B-A590AE736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7" t="71" r="23875" b="-71"/>
          <a:stretch/>
        </p:blipFill>
        <p:spPr>
          <a:xfrm>
            <a:off x="-43611" y="4388"/>
            <a:ext cx="9180512" cy="68763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9A261E-4784-4534-83DA-405E8280735D}"/>
              </a:ext>
            </a:extLst>
          </p:cNvPr>
          <p:cNvSpPr/>
          <p:nvPr/>
        </p:nvSpPr>
        <p:spPr>
          <a:xfrm>
            <a:off x="4283968" y="0"/>
            <a:ext cx="1080120" cy="26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B70B9-3EE7-489B-95D4-B3ABD294C061}"/>
              </a:ext>
            </a:extLst>
          </p:cNvPr>
          <p:cNvSpPr/>
          <p:nvPr/>
        </p:nvSpPr>
        <p:spPr>
          <a:xfrm>
            <a:off x="683568" y="0"/>
            <a:ext cx="2016224" cy="260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F52A35-BF14-4130-B37B-8BBA655C385E}"/>
              </a:ext>
            </a:extLst>
          </p:cNvPr>
          <p:cNvSpPr/>
          <p:nvPr/>
        </p:nvSpPr>
        <p:spPr>
          <a:xfrm>
            <a:off x="0" y="620688"/>
            <a:ext cx="4211960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969A2E-D01F-4D5B-91F1-F3DE1C009B19}"/>
              </a:ext>
            </a:extLst>
          </p:cNvPr>
          <p:cNvSpPr/>
          <p:nvPr/>
        </p:nvSpPr>
        <p:spPr>
          <a:xfrm>
            <a:off x="3635896" y="260648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CE2D24-22DA-4B56-9BAC-73E8861F9A94}"/>
              </a:ext>
            </a:extLst>
          </p:cNvPr>
          <p:cNvSpPr/>
          <p:nvPr/>
        </p:nvSpPr>
        <p:spPr>
          <a:xfrm>
            <a:off x="3347864" y="371703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FE7AF3-64B7-4CCE-94C3-C9B30B9BE8BC}"/>
              </a:ext>
            </a:extLst>
          </p:cNvPr>
          <p:cNvSpPr/>
          <p:nvPr/>
        </p:nvSpPr>
        <p:spPr>
          <a:xfrm>
            <a:off x="683568" y="4149080"/>
            <a:ext cx="3528392" cy="270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25256F5-6799-4209-ABF0-BEA3CA50DFF8}"/>
              </a:ext>
            </a:extLst>
          </p:cNvPr>
          <p:cNvSpPr/>
          <p:nvPr/>
        </p:nvSpPr>
        <p:spPr>
          <a:xfrm rot="10800000" flipV="1">
            <a:off x="3419872" y="404664"/>
            <a:ext cx="216024" cy="45719"/>
          </a:xfrm>
          <a:prstGeom prst="rightArrow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9A7084F-CA30-43FF-9B1C-26E15D4C9F52}"/>
              </a:ext>
            </a:extLst>
          </p:cNvPr>
          <p:cNvSpPr/>
          <p:nvPr/>
        </p:nvSpPr>
        <p:spPr>
          <a:xfrm rot="10800000" flipV="1">
            <a:off x="3095836" y="3807351"/>
            <a:ext cx="216024" cy="45719"/>
          </a:xfrm>
          <a:prstGeom prst="rightArrow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44C50-FC9F-4DCA-B9B2-42B81B2133A0}"/>
              </a:ext>
            </a:extLst>
          </p:cNvPr>
          <p:cNvSpPr txBox="1"/>
          <p:nvPr/>
        </p:nvSpPr>
        <p:spPr>
          <a:xfrm>
            <a:off x="2520125" y="276477"/>
            <a:ext cx="97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执行按钮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938AA55-E223-4B67-A5B5-E21F16058161}"/>
              </a:ext>
            </a:extLst>
          </p:cNvPr>
          <p:cNvSpPr/>
          <p:nvPr/>
        </p:nvSpPr>
        <p:spPr>
          <a:xfrm flipV="1">
            <a:off x="2699792" y="122589"/>
            <a:ext cx="216024" cy="45719"/>
          </a:xfrm>
          <a:prstGeom prst="rightArrow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D04CA5-6C44-488F-AB26-B821F0A06AE2}"/>
              </a:ext>
            </a:extLst>
          </p:cNvPr>
          <p:cNvSpPr txBox="1"/>
          <p:nvPr/>
        </p:nvSpPr>
        <p:spPr>
          <a:xfrm>
            <a:off x="2824182" y="5225"/>
            <a:ext cx="76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菜单栏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F50F271-2EE9-48D7-B7B1-BFAC17643E8B}"/>
              </a:ext>
            </a:extLst>
          </p:cNvPr>
          <p:cNvSpPr/>
          <p:nvPr/>
        </p:nvSpPr>
        <p:spPr>
          <a:xfrm flipV="1">
            <a:off x="5394108" y="115924"/>
            <a:ext cx="216024" cy="45719"/>
          </a:xfrm>
          <a:prstGeom prst="rightArrow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16AC63-B577-40DD-930C-A3B8C44E9AB1}"/>
              </a:ext>
            </a:extLst>
          </p:cNvPr>
          <p:cNvSpPr txBox="1"/>
          <p:nvPr/>
        </p:nvSpPr>
        <p:spPr>
          <a:xfrm>
            <a:off x="5560486" y="-8441"/>
            <a:ext cx="76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工具栏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49D296-C1C4-4ECA-9C9B-F5108A3C2271}"/>
              </a:ext>
            </a:extLst>
          </p:cNvPr>
          <p:cNvSpPr txBox="1"/>
          <p:nvPr/>
        </p:nvSpPr>
        <p:spPr>
          <a:xfrm>
            <a:off x="1582272" y="1378641"/>
            <a:ext cx="11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舞台区域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846B54-71DB-4196-AF0A-4C12644A362C}"/>
              </a:ext>
            </a:extLst>
          </p:cNvPr>
          <p:cNvSpPr txBox="1"/>
          <p:nvPr/>
        </p:nvSpPr>
        <p:spPr>
          <a:xfrm>
            <a:off x="2224992" y="3693298"/>
            <a:ext cx="97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鼠标坐标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0231E3-CC58-4453-AA3B-D7B932274150}"/>
              </a:ext>
            </a:extLst>
          </p:cNvPr>
          <p:cNvSpPr txBox="1"/>
          <p:nvPr/>
        </p:nvSpPr>
        <p:spPr>
          <a:xfrm>
            <a:off x="2032447" y="5201408"/>
            <a:ext cx="116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角色列表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D61BB7-8438-443F-B236-6DA84F1EDBF7}"/>
              </a:ext>
            </a:extLst>
          </p:cNvPr>
          <p:cNvSpPr/>
          <p:nvPr/>
        </p:nvSpPr>
        <p:spPr>
          <a:xfrm>
            <a:off x="4283968" y="548680"/>
            <a:ext cx="1661380" cy="6309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608BC1-877B-48F8-A8FB-0EB3602C3207}"/>
              </a:ext>
            </a:extLst>
          </p:cNvPr>
          <p:cNvSpPr txBox="1"/>
          <p:nvPr/>
        </p:nvSpPr>
        <p:spPr>
          <a:xfrm>
            <a:off x="5406479" y="2168860"/>
            <a:ext cx="461665" cy="1188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模块列表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210503-FFFF-4EAC-B7F5-273BCCC6480D}"/>
              </a:ext>
            </a:extLst>
          </p:cNvPr>
          <p:cNvSpPr/>
          <p:nvPr/>
        </p:nvSpPr>
        <p:spPr>
          <a:xfrm>
            <a:off x="6089026" y="567042"/>
            <a:ext cx="2952328" cy="6309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A13F1A-0405-4783-A32E-0DF36EA518DB}"/>
              </a:ext>
            </a:extLst>
          </p:cNvPr>
          <p:cNvSpPr txBox="1"/>
          <p:nvPr/>
        </p:nvSpPr>
        <p:spPr>
          <a:xfrm>
            <a:off x="7362497" y="2185087"/>
            <a:ext cx="461665" cy="1188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程序区域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A0818E-78A9-4F63-A4AC-05696C58BF51}"/>
              </a:ext>
            </a:extLst>
          </p:cNvPr>
          <p:cNvSpPr/>
          <p:nvPr/>
        </p:nvSpPr>
        <p:spPr>
          <a:xfrm>
            <a:off x="35496" y="4149080"/>
            <a:ext cx="576064" cy="270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E9D9D2-27D2-4D8A-850E-B0A9E7C0FE5A}"/>
              </a:ext>
            </a:extLst>
          </p:cNvPr>
          <p:cNvSpPr txBox="1"/>
          <p:nvPr/>
        </p:nvSpPr>
        <p:spPr>
          <a:xfrm>
            <a:off x="113891" y="5487921"/>
            <a:ext cx="461665" cy="1188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背景区域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7A71BD-6FD2-473D-AE39-22F85C1AE3A2}"/>
              </a:ext>
            </a:extLst>
          </p:cNvPr>
          <p:cNvSpPr/>
          <p:nvPr/>
        </p:nvSpPr>
        <p:spPr>
          <a:xfrm>
            <a:off x="4283968" y="313002"/>
            <a:ext cx="1218152" cy="196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3E2683F-FC90-4E37-A7C6-A88F91746B33}"/>
              </a:ext>
            </a:extLst>
          </p:cNvPr>
          <p:cNvSpPr/>
          <p:nvPr/>
        </p:nvSpPr>
        <p:spPr>
          <a:xfrm flipV="1">
            <a:off x="5529299" y="401148"/>
            <a:ext cx="216024" cy="45719"/>
          </a:xfrm>
          <a:prstGeom prst="rightArrow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2720D1-2AC8-4B62-A93B-CD73023AD622}"/>
              </a:ext>
            </a:extLst>
          </p:cNvPr>
          <p:cNvSpPr txBox="1"/>
          <p:nvPr/>
        </p:nvSpPr>
        <p:spPr>
          <a:xfrm>
            <a:off x="5684876" y="286219"/>
            <a:ext cx="104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角色信息</a:t>
            </a:r>
          </a:p>
        </p:txBody>
      </p:sp>
    </p:spTree>
    <p:extLst>
      <p:ext uri="{BB962C8B-B14F-4D97-AF65-F5344CB8AC3E}">
        <p14:creationId xmlns:p14="http://schemas.microsoft.com/office/powerpoint/2010/main" val="352249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80512" cy="6946843"/>
          </a:xfrm>
          <a:prstGeom prst="rect">
            <a:avLst/>
          </a:prstGeom>
          <a:noFill/>
          <a:ln>
            <a:solidFill>
              <a:srgbClr val="F85746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720858" y="629886"/>
            <a:ext cx="2448272" cy="494858"/>
            <a:chOff x="755576" y="450811"/>
            <a:chExt cx="2448272" cy="494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79158" y="450811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55576" y="476672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操作界面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79158" y="945669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27584" y="2415614"/>
            <a:ext cx="1117410" cy="72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98695-7923-4EA6-A4E1-6E7934266AF2}"/>
              </a:ext>
            </a:extLst>
          </p:cNvPr>
          <p:cNvSpPr/>
          <p:nvPr/>
        </p:nvSpPr>
        <p:spPr>
          <a:xfrm>
            <a:off x="720858" y="1259773"/>
            <a:ext cx="77395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、菜单栏：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文件、编辑、技巧、关于。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2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、工具栏：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复制、剪切、放大、缩小。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3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、执行按钮：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单击       绿旗按钮，启动以                     开始的脚本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单击       停止按钮，停止所有脚本。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4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、舞台区域：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显示程序运行效果的地方。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5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、鼠标坐标：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在项目里经常需要对角色在舞台上的移动进行定位，当鼠标移动时，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舞台下方会实时显示当前鼠标坐标。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9F719F-FDD0-4DFA-B80F-DCF8AD33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358311"/>
            <a:ext cx="342900" cy="352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A2CE93-DF32-495C-AFD4-9541017C2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56" y="3182908"/>
            <a:ext cx="1314450" cy="58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B18FF2-76B0-4137-B4D3-FD8742E65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853097"/>
            <a:ext cx="342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7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80512" cy="6946843"/>
          </a:xfrm>
          <a:prstGeom prst="rect">
            <a:avLst/>
          </a:prstGeom>
          <a:noFill/>
          <a:ln>
            <a:solidFill>
              <a:srgbClr val="F85746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720858" y="629886"/>
            <a:ext cx="2448272" cy="494858"/>
            <a:chOff x="755576" y="450811"/>
            <a:chExt cx="2448272" cy="494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79158" y="450811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55576" y="476672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03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操作界面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79158" y="945669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27584" y="2415614"/>
            <a:ext cx="1117410" cy="72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98695-7923-4EA6-A4E1-6E7934266AF2}"/>
              </a:ext>
            </a:extLst>
          </p:cNvPr>
          <p:cNvSpPr/>
          <p:nvPr/>
        </p:nvSpPr>
        <p:spPr>
          <a:xfrm>
            <a:off x="720858" y="1259773"/>
            <a:ext cx="7739574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6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、背景区域：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舞台背景在此处选择；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7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、角色列表：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角色是由程序控制在舞台运动的对象，鼠标左击角色后，角色外围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会显示蓝框，此时该角色可被编辑。点击篮框左上角的“</a:t>
            </a:r>
            <a:r>
              <a:rPr lang="en-US" altLang="zh-CN" dirty="0" err="1">
                <a:latin typeface="方正准圆简体"/>
                <a:ea typeface="方正准圆简体"/>
                <a:cs typeface="+mn-ea"/>
                <a:sym typeface="方正准圆简体"/>
              </a:rPr>
              <a:t>i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”就可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修改角色信息。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8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、角色信息：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由程序、造型、声音三个选项卡组成。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9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、模块列表：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程序是由模块拼接成的。这里也是垃圾桶的位置，把不需要的程序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块拖动到此处就能删除。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10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、程序区域：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	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整个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Scratch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的核心，放置程序的地方，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</p:spTree>
    <p:extLst>
      <p:ext uri="{BB962C8B-B14F-4D97-AF65-F5344CB8AC3E}">
        <p14:creationId xmlns:p14="http://schemas.microsoft.com/office/powerpoint/2010/main" val="396268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我的第一个</a:t>
            </a:r>
            <a:r>
              <a:rPr lang="en-US" altLang="zh-CN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Scratch</a:t>
            </a:r>
            <a:r>
              <a:rPr lang="zh-CN" altLang="en-US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0169" y="2967337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04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F7C93B8A-C7F9-4DB8-A293-21BF895E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grpSp>
        <p:nvGrpSpPr>
          <p:cNvPr id="16" name="Group 3"/>
          <p:cNvGrpSpPr/>
          <p:nvPr/>
        </p:nvGrpSpPr>
        <p:grpSpPr bwMode="auto">
          <a:xfrm>
            <a:off x="1469291" y="1844824"/>
            <a:ext cx="6631101" cy="3456383"/>
            <a:chOff x="1952625" y="3607912"/>
            <a:chExt cx="2638202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52625" y="3607912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246285" y="3755488"/>
              <a:ext cx="2050881" cy="2874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6845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       </a:t>
              </a:r>
              <a:r>
                <a:rPr lang="zh-CN" altLang="en-US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在一个阳光明媚的下午，小猫“喵喵”不小心闯进了一片大森林里。</a:t>
              </a:r>
              <a:endParaRPr lang="en-US" altLang="zh-CN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  <a:p>
              <a:pPr defTabSz="68453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       </a:t>
              </a:r>
              <a:r>
                <a:rPr lang="zh-CN" altLang="en-US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着急的喵喵像热锅上的蚂蚁一样在森林中徘徊着。</a:t>
              </a:r>
              <a:endParaRPr lang="en-US" altLang="zh-CN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26" name="Group 32"/>
          <p:cNvGrpSpPr/>
          <p:nvPr/>
        </p:nvGrpSpPr>
        <p:grpSpPr bwMode="auto">
          <a:xfrm>
            <a:off x="899592" y="1412776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4F56AA9-8319-4556-9E4F-09061E5A8F67}"/>
              </a:ext>
            </a:extLst>
          </p:cNvPr>
          <p:cNvGrpSpPr/>
          <p:nvPr/>
        </p:nvGrpSpPr>
        <p:grpSpPr>
          <a:xfrm>
            <a:off x="744440" y="629886"/>
            <a:ext cx="4067166" cy="494858"/>
            <a:chOff x="779158" y="450811"/>
            <a:chExt cx="4067166" cy="49485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A64D67F-395D-4F84-BF75-E44B8817DAFB}"/>
                </a:ext>
              </a:extLst>
            </p:cNvPr>
            <p:cNvCxnSpPr>
              <a:cxnSpLocks/>
            </p:cNvCxnSpPr>
            <p:nvPr/>
          </p:nvCxnSpPr>
          <p:spPr>
            <a:xfrm>
              <a:off x="779158" y="450811"/>
              <a:ext cx="375555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CD445F4-9C46-424C-8209-A01BE36D769B}"/>
                </a:ext>
              </a:extLst>
            </p:cNvPr>
            <p:cNvSpPr/>
            <p:nvPr/>
          </p:nvSpPr>
          <p:spPr>
            <a:xfrm>
              <a:off x="779158" y="475018"/>
              <a:ext cx="40671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我的第一个</a:t>
              </a:r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Scratch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项目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E95B82E-B22D-4124-8FD2-76C0B8A129F5}"/>
                </a:ext>
              </a:extLst>
            </p:cNvPr>
            <p:cNvCxnSpPr>
              <a:cxnSpLocks/>
            </p:cNvCxnSpPr>
            <p:nvPr/>
          </p:nvCxnSpPr>
          <p:spPr>
            <a:xfrm>
              <a:off x="779158" y="945669"/>
              <a:ext cx="375555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7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7322" y="0"/>
            <a:ext cx="9144000" cy="6946843"/>
          </a:xfrm>
          <a:prstGeom prst="rect">
            <a:avLst/>
          </a:prstGeom>
          <a:noFill/>
          <a:ln>
            <a:solidFill>
              <a:srgbClr val="F85746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744440" y="629886"/>
            <a:ext cx="4067166" cy="494858"/>
            <a:chOff x="779158" y="450811"/>
            <a:chExt cx="4067166" cy="494858"/>
          </a:xfrm>
        </p:grpSpPr>
        <p:cxnSp>
          <p:nvCxnSpPr>
            <p:cNvPr id="11" name="直接连接符 10"/>
            <p:cNvCxnSpPr>
              <a:cxnSpLocks/>
            </p:cNvCxnSpPr>
            <p:nvPr/>
          </p:nvCxnSpPr>
          <p:spPr>
            <a:xfrm>
              <a:off x="779158" y="450811"/>
              <a:ext cx="375555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79158" y="475018"/>
              <a:ext cx="40671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04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我的第一个</a:t>
              </a:r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Scratch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项目</a:t>
              </a:r>
            </a:p>
          </p:txBody>
        </p:sp>
        <p:cxnSp>
          <p:nvCxnSpPr>
            <p:cNvPr id="13" name="直接连接符 12"/>
            <p:cNvCxnSpPr>
              <a:cxnSpLocks/>
            </p:cNvCxnSpPr>
            <p:nvPr/>
          </p:nvCxnSpPr>
          <p:spPr>
            <a:xfrm>
              <a:off x="779158" y="945669"/>
              <a:ext cx="375555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27584" y="2415614"/>
            <a:ext cx="1117410" cy="72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747E1F-374E-4402-ABAE-61579334A240}"/>
              </a:ext>
            </a:extLst>
          </p:cNvPr>
          <p:cNvSpPr txBox="1"/>
          <p:nvPr/>
        </p:nvSpPr>
        <p:spPr>
          <a:xfrm>
            <a:off x="6314351" y="1691167"/>
            <a:ext cx="254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4C41E"/>
                </a:solidFill>
              </a:rPr>
              <a:t>让小猫动起来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0AC4B-9A19-4ED9-AD7C-713E08C7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5" y="1283372"/>
            <a:ext cx="572452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33C4D2-0D13-4EDE-A650-1A5ACCA61B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4122" y="2487622"/>
            <a:ext cx="2446350" cy="22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8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6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F508B9A6-67E5-45BD-8C95-FBA4B322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>
                <a:solidFill>
                  <a:schemeClr val="accent6"/>
                </a:solidFill>
                <a:cs typeface="+mn-ea"/>
                <a:sym typeface="+mn-lt"/>
              </a:rPr>
              <a:t>Scratch</a:t>
            </a:r>
            <a:r>
              <a:rPr lang="zh-CN" altLang="en-US" sz="2000" b="1" dirty="0">
                <a:solidFill>
                  <a:schemeClr val="accent6"/>
                </a:solidFill>
                <a:cs typeface="+mn-ea"/>
                <a:sym typeface="+mn-lt"/>
              </a:rPr>
              <a:t>简介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33096" y="1652236"/>
            <a:ext cx="471831" cy="464055"/>
            <a:chOff x="4468995" y="1145487"/>
            <a:chExt cx="379429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8995" y="1183572"/>
              <a:ext cx="379429" cy="29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chemeClr val="accent6"/>
                </a:solidFill>
                <a:cs typeface="+mn-ea"/>
                <a:sym typeface="+mn-lt"/>
              </a:rPr>
              <a:t>下载与安装</a:t>
            </a:r>
          </a:p>
        </p:txBody>
      </p:sp>
      <p:sp>
        <p:nvSpPr>
          <p:cNvPr id="19" name="椭圆 18"/>
          <p:cNvSpPr/>
          <p:nvPr/>
        </p:nvSpPr>
        <p:spPr>
          <a:xfrm>
            <a:off x="4640877" y="2356145"/>
            <a:ext cx="464055" cy="464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chemeClr val="accent6"/>
                </a:solidFill>
                <a:cs typeface="+mn-ea"/>
                <a:sym typeface="+mn-lt"/>
              </a:rPr>
              <a:t>操作界面</a:t>
            </a:r>
          </a:p>
        </p:txBody>
      </p:sp>
      <p:sp>
        <p:nvSpPr>
          <p:cNvPr id="23" name="椭圆 22"/>
          <p:cNvSpPr/>
          <p:nvPr/>
        </p:nvSpPr>
        <p:spPr>
          <a:xfrm>
            <a:off x="4640881" y="3073591"/>
            <a:ext cx="464055" cy="4640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chemeClr val="accent6"/>
                </a:solidFill>
                <a:cs typeface="+mn-ea"/>
                <a:sym typeface="+mn-lt"/>
              </a:rPr>
              <a:t>我的第一个</a:t>
            </a:r>
            <a:r>
              <a:rPr lang="en-US" altLang="zh-CN" sz="2000" b="1" dirty="0">
                <a:solidFill>
                  <a:schemeClr val="accent6"/>
                </a:solidFill>
                <a:cs typeface="+mn-ea"/>
                <a:sym typeface="+mn-lt"/>
              </a:rPr>
              <a:t>Scratch</a:t>
            </a:r>
            <a:r>
              <a:rPr lang="zh-CN" altLang="en-US" sz="2000" b="1" dirty="0">
                <a:solidFill>
                  <a:schemeClr val="accent6"/>
                </a:solidFill>
                <a:cs typeface="+mn-ea"/>
                <a:sym typeface="+mn-lt"/>
              </a:rPr>
              <a:t>项目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27988" y="3791039"/>
            <a:ext cx="476949" cy="464055"/>
            <a:chOff x="4464880" y="2865429"/>
            <a:chExt cx="383544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4880" y="2893182"/>
              <a:ext cx="383544" cy="29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2" y="2682268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7">
            <a:extLst>
              <a:ext uri="{FF2B5EF4-FFF2-40B4-BE49-F238E27FC236}">
                <a16:creationId xmlns:a16="http://schemas.microsoft.com/office/drawing/2014/main" id="{E69D7E80-1343-4555-93BD-5A825006433A}"/>
              </a:ext>
            </a:extLst>
          </p:cNvPr>
          <p:cNvSpPr txBox="1"/>
          <p:nvPr/>
        </p:nvSpPr>
        <p:spPr>
          <a:xfrm>
            <a:off x="4627988" y="3127602"/>
            <a:ext cx="4769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rPr>
              <a:t>03</a:t>
            </a:r>
            <a:endParaRPr lang="zh-CN" altLang="en-US" b="1" dirty="0">
              <a:solidFill>
                <a:schemeClr val="bg1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F7EF3001-B21D-4A73-9E2C-B6F2C8B113AB}"/>
              </a:ext>
            </a:extLst>
          </p:cNvPr>
          <p:cNvSpPr txBox="1"/>
          <p:nvPr/>
        </p:nvSpPr>
        <p:spPr>
          <a:xfrm>
            <a:off x="4627988" y="2386593"/>
            <a:ext cx="4769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rPr>
              <a:t>02</a:t>
            </a:r>
            <a:endParaRPr lang="zh-CN" altLang="en-US" b="1" dirty="0">
              <a:solidFill>
                <a:schemeClr val="bg1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Scratch</a:t>
            </a:r>
            <a:r>
              <a:rPr lang="zh-CN" altLang="en-US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01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-10477" y="-27384"/>
            <a:ext cx="9144000" cy="694684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0858" y="620688"/>
            <a:ext cx="2448272" cy="504056"/>
            <a:chOff x="755576" y="441613"/>
            <a:chExt cx="2448272" cy="504056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779158" y="441613"/>
              <a:ext cx="2315392" cy="919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755576" y="476672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01 Scratch</a:t>
              </a:r>
              <a:r>
                <a:rPr lang="zh-CN" altLang="en-US" sz="2400" b="1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简介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79158" y="938337"/>
              <a:ext cx="2315392" cy="733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Group 3"/>
          <p:cNvGrpSpPr/>
          <p:nvPr/>
        </p:nvGrpSpPr>
        <p:grpSpPr bwMode="auto">
          <a:xfrm>
            <a:off x="1369388" y="1988840"/>
            <a:ext cx="1993513" cy="461665"/>
            <a:chOff x="1933035" y="3591441"/>
            <a:chExt cx="2657792" cy="615564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52625" y="3607912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33035" y="3591441"/>
              <a:ext cx="2638202" cy="61556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历 史</a:t>
              </a:r>
              <a:endParaRPr lang="en-US" altLang="zh-CN" sz="2400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95793" y="2852936"/>
            <a:ext cx="3096688" cy="15388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、功能丰富，可用来编写故事、动画、游戏或音乐等应用，也可用于机器人扩展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、图形化操作界面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  <a:p>
            <a:pPr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、将创意分享给全世界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2903733"/>
            <a:ext cx="3111381" cy="88530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Scratch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2007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年由美国麻省理工学院媒体实验室（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MIT Media Lab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）发布的教学软件。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39504" y="1628800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43" name="Group 1"/>
          <p:cNvGrpSpPr/>
          <p:nvPr/>
        </p:nvGrpSpPr>
        <p:grpSpPr bwMode="auto">
          <a:xfrm>
            <a:off x="5796136" y="2011036"/>
            <a:ext cx="1980000" cy="481860"/>
            <a:chOff x="4602698" y="1797983"/>
            <a:chExt cx="2986604" cy="642493"/>
          </a:xfrm>
          <a:solidFill>
            <a:schemeClr val="accent6"/>
          </a:solidFill>
        </p:grpSpPr>
        <p:sp>
          <p:nvSpPr>
            <p:cNvPr id="45" name="Shape 848"/>
            <p:cNvSpPr/>
            <p:nvPr/>
          </p:nvSpPr>
          <p:spPr>
            <a:xfrm>
              <a:off x="4602698" y="1797983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602698" y="1824910"/>
              <a:ext cx="2986604" cy="61556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特 点</a:t>
              </a:r>
              <a:endParaRPr lang="en-US" altLang="zh-CN" sz="2400" b="1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4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下载与安装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92219" y="2967337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02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14717"/>
            <a:ext cx="9144000" cy="694684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779158" y="450811"/>
            <a:ext cx="213665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5576" y="476672"/>
            <a:ext cx="244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02 </a:t>
            </a:r>
            <a:r>
              <a:rPr lang="zh-CN" altLang="en-US" sz="2400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下载与安装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51166" y="938337"/>
            <a:ext cx="213665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34282" y="2507064"/>
            <a:ext cx="338378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en-US" altLang="zh-CN" sz="1800" dirty="0">
                <a:latin typeface="方正准圆简体"/>
                <a:ea typeface="方正准圆简体"/>
                <a:cs typeface="+mn-ea"/>
                <a:sym typeface="方正准圆简体"/>
              </a:rPr>
              <a:t>Scratch</a:t>
            </a:r>
            <a:r>
              <a:rPr lang="zh-CN" altLang="en-US" sz="1800" dirty="0">
                <a:latin typeface="方正准圆简体"/>
                <a:ea typeface="方正准圆简体"/>
                <a:cs typeface="+mn-ea"/>
                <a:sym typeface="方正准圆简体"/>
              </a:rPr>
              <a:t>官网下载</a:t>
            </a:r>
            <a:r>
              <a:rPr lang="en-US" altLang="zh-CN" sz="1800" dirty="0">
                <a:latin typeface="方正准圆简体"/>
                <a:ea typeface="方正准圆简体"/>
                <a:cs typeface="+mn-ea"/>
                <a:sym typeface="方正准圆简体"/>
              </a:rPr>
              <a:t>2.0</a:t>
            </a:r>
            <a:r>
              <a:rPr lang="zh-CN" altLang="en-US" sz="1800" dirty="0">
                <a:latin typeface="方正准圆简体"/>
                <a:ea typeface="方正准圆简体"/>
                <a:cs typeface="+mn-ea"/>
                <a:sym typeface="方正准圆简体"/>
              </a:rPr>
              <a:t>离线版本</a:t>
            </a:r>
            <a:endParaRPr lang="zh-CN" altLang="en-US" sz="1800" kern="0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48536" y="2642119"/>
            <a:ext cx="116979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kern="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下载安装方法</a:t>
            </a: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198254" y="2475544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213129" y="3794114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556464" y="2507064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08010" y="3856709"/>
            <a:ext cx="3383789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1800" kern="0" dirty="0">
                <a:latin typeface="方正准圆简体"/>
                <a:ea typeface="方正准圆简体"/>
                <a:cs typeface="+mn-ea"/>
                <a:sym typeface="方正准圆简体"/>
              </a:rPr>
              <a:t>“橙旭园”官网在线版本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556464" y="3824726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  <a:noFill/>
          <a:ln>
            <a:solidFill>
              <a:srgbClr val="F85746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720858" y="629886"/>
            <a:ext cx="2448272" cy="494858"/>
            <a:chOff x="755576" y="450811"/>
            <a:chExt cx="2448272" cy="494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79158" y="450811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55576" y="476672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下载与安装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79158" y="945669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27584" y="2415614"/>
            <a:ext cx="1117410" cy="72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F67008-B530-4547-9130-A82435BBCB9E}"/>
              </a:ext>
            </a:extLst>
          </p:cNvPr>
          <p:cNvSpPr txBox="1"/>
          <p:nvPr/>
        </p:nvSpPr>
        <p:spPr>
          <a:xfrm>
            <a:off x="827584" y="128563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、从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scratch.mit.edu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网页中点击“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Help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”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 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，进入帮助页面；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2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、寻找“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Resources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”栏里的“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Scratch 2 Offline Editor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”；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3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、点击它进入下载页，根据自己电脑的系统</a:t>
            </a:r>
            <a:r>
              <a:rPr lang="zh-CN" altLang="en-US" kern="0" dirty="0">
                <a:latin typeface="方正准圆简体"/>
                <a:ea typeface="方正准圆简体"/>
                <a:cs typeface="+mn-ea"/>
                <a:sym typeface="方正准圆简体"/>
              </a:rPr>
              <a:t>，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按照提示先下载安装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Adobe AIR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，再下载安装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Scratch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CBF4F2-615A-4D5A-8FFF-83A0EF48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703808"/>
            <a:ext cx="74295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0836E8-6A11-44B1-B658-4C75D136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81" y="2650618"/>
            <a:ext cx="1571625" cy="5238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43DBA15-3D30-448A-99CD-83EA5EF6DCE7}"/>
              </a:ext>
            </a:extLst>
          </p:cNvPr>
          <p:cNvSpPr/>
          <p:nvPr/>
        </p:nvSpPr>
        <p:spPr>
          <a:xfrm>
            <a:off x="3207898" y="2841865"/>
            <a:ext cx="394758" cy="141379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7A364B-C894-40AF-9312-63DB0450C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216" y="2522032"/>
            <a:ext cx="2667000" cy="78105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05758D65-4FCE-4907-8439-C3A82FD91320}"/>
              </a:ext>
            </a:extLst>
          </p:cNvPr>
          <p:cNvSpPr/>
          <p:nvPr/>
        </p:nvSpPr>
        <p:spPr>
          <a:xfrm>
            <a:off x="3207898" y="1833143"/>
            <a:ext cx="394758" cy="141379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A7CFC3-1749-4C23-BDDB-7F7569F97B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95" b="45354"/>
          <a:stretch/>
        </p:blipFill>
        <p:spPr>
          <a:xfrm>
            <a:off x="899592" y="4219725"/>
            <a:ext cx="6696744" cy="15489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0D2605-7475-4598-8A94-7E356A1BE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451" y="1688504"/>
            <a:ext cx="2000250" cy="38100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C2620597-A5A3-44F4-A6C6-38E83EC31BCC}"/>
              </a:ext>
            </a:extLst>
          </p:cNvPr>
          <p:cNvSpPr/>
          <p:nvPr/>
        </p:nvSpPr>
        <p:spPr>
          <a:xfrm>
            <a:off x="3010519" y="5116296"/>
            <a:ext cx="394758" cy="141379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47C87E4-2E97-4174-B7A5-346A8596E4DA}"/>
              </a:ext>
            </a:extLst>
          </p:cNvPr>
          <p:cNvSpPr/>
          <p:nvPr/>
        </p:nvSpPr>
        <p:spPr>
          <a:xfrm>
            <a:off x="5325739" y="5116297"/>
            <a:ext cx="394758" cy="141379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7322" y="0"/>
            <a:ext cx="9144000" cy="6946843"/>
          </a:xfrm>
          <a:prstGeom prst="rect">
            <a:avLst/>
          </a:prstGeom>
          <a:noFill/>
          <a:ln>
            <a:solidFill>
              <a:srgbClr val="F85746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720858" y="629886"/>
            <a:ext cx="2448272" cy="494858"/>
            <a:chOff x="755576" y="450811"/>
            <a:chExt cx="2448272" cy="494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79158" y="450811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55576" y="476672"/>
              <a:ext cx="24482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02 </a:t>
              </a:r>
              <a:r>
                <a:rPr lang="zh-CN" altLang="en-US" sz="24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下载与安装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79158" y="945669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27584" y="2415614"/>
            <a:ext cx="1117410" cy="72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98695-7923-4EA6-A4E1-6E7934266AF2}"/>
              </a:ext>
            </a:extLst>
          </p:cNvPr>
          <p:cNvSpPr/>
          <p:nvPr/>
        </p:nvSpPr>
        <p:spPr>
          <a:xfrm>
            <a:off x="981178" y="245883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1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、登录“橙旭园”官网（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www.cxy61.com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），进入创作中心；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2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、点击“创作我的作品”，进入在线版本的</a:t>
            </a:r>
            <a:r>
              <a:rPr lang="en-US" altLang="zh-CN" dirty="0">
                <a:latin typeface="方正准圆简体"/>
                <a:ea typeface="方正准圆简体"/>
                <a:cs typeface="+mn-ea"/>
                <a:sym typeface="方正准圆简体"/>
              </a:rPr>
              <a:t>Scratch</a:t>
            </a:r>
            <a:r>
              <a:rPr lang="zh-CN" altLang="en-US" dirty="0">
                <a:latin typeface="方正准圆简体"/>
                <a:ea typeface="方正准圆简体"/>
                <a:cs typeface="+mn-ea"/>
                <a:sym typeface="方正准圆简体"/>
              </a:rPr>
              <a:t>；</a:t>
            </a:r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  <a:p>
            <a:endParaRPr lang="en-US" altLang="zh-CN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0B3F74-4FD5-482A-A5B8-D35E0A878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3" b="21826"/>
          <a:stretch/>
        </p:blipFill>
        <p:spPr>
          <a:xfrm>
            <a:off x="4188797" y="2817399"/>
            <a:ext cx="781050" cy="276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869CDA-7401-40D9-9F17-C6924A31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30" y="2864743"/>
            <a:ext cx="1943100" cy="27622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F4539DFF-9B4A-4B4B-9DE6-D910868EDB22}"/>
              </a:ext>
            </a:extLst>
          </p:cNvPr>
          <p:cNvSpPr/>
          <p:nvPr/>
        </p:nvSpPr>
        <p:spPr>
          <a:xfrm>
            <a:off x="3519863" y="2932165"/>
            <a:ext cx="394758" cy="141379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5CB642-7E11-44B7-AAA9-1EF2A8B02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856" y="3721469"/>
            <a:ext cx="1438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r="9071"/>
          <a:stretch/>
        </p:blipFill>
        <p:spPr>
          <a:xfrm>
            <a:off x="0" y="0"/>
            <a:ext cx="9144000" cy="6946843"/>
          </a:xfrm>
          <a:prstGeom prst="rect">
            <a:avLst/>
          </a:prstGeom>
        </p:spPr>
      </p:pic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操作界面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0169" y="2967337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03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324</Words>
  <Application>Microsoft Office PowerPoint</Application>
  <PresentationFormat>全屏显示(4:3)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方正粗圆简体</vt:lpstr>
      <vt:lpstr>方正准圆简体</vt:lpstr>
      <vt:lpstr>宋体</vt:lpstr>
      <vt:lpstr>Arial</vt:lpstr>
      <vt:lpstr>Calibri</vt:lpstr>
      <vt:lpstr>Office 主题​​</vt:lpstr>
      <vt:lpstr>Scratch介绍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51</cp:revision>
  <dcterms:created xsi:type="dcterms:W3CDTF">2017-06-07T06:29:30Z</dcterms:created>
  <dcterms:modified xsi:type="dcterms:W3CDTF">2017-06-28T02:16:35Z</dcterms:modified>
</cp:coreProperties>
</file>