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57" r:id="rId3"/>
    <p:sldId id="269" r:id="rId4"/>
    <p:sldId id="289" r:id="rId5"/>
    <p:sldId id="292" r:id="rId6"/>
    <p:sldId id="288" r:id="rId7"/>
    <p:sldId id="294" r:id="rId8"/>
    <p:sldId id="296" r:id="rId9"/>
    <p:sldId id="297" r:id="rId10"/>
    <p:sldId id="295" r:id="rId11"/>
    <p:sldId id="262" r:id="rId12"/>
    <p:sldId id="303" r:id="rId13"/>
    <p:sldId id="304" r:id="rId14"/>
    <p:sldId id="305" r:id="rId15"/>
    <p:sldId id="298" r:id="rId16"/>
    <p:sldId id="299" r:id="rId17"/>
    <p:sldId id="300" r:id="rId18"/>
    <p:sldId id="293" r:id="rId19"/>
    <p:sldId id="28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56" d="100"/>
          <a:sy n="56" d="100"/>
        </p:scale>
        <p:origin x="48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E521-F6BB-41ED-96A8-7DD951784E0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DF51-7005-400B-A369-860571C35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BDF51-7005-400B-A369-860571C352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4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阶段测评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第八课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项目需求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76" y="1398374"/>
            <a:ext cx="5127846" cy="3842776"/>
          </a:xfrm>
          <a:prstGeom prst="rect">
            <a:avLst/>
          </a:prstGeom>
        </p:spPr>
      </p:pic>
      <p:sp>
        <p:nvSpPr>
          <p:cNvPr id="8" name="Shape 848">
            <a:extLst>
              <a:ext uri="{FF2B5EF4-FFF2-40B4-BE49-F238E27FC236}">
                <a16:creationId xmlns:a16="http://schemas.microsoft.com/office/drawing/2014/main" id="{CF7B8A5E-1789-498C-AE14-055EB6E91C16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创作（一）  项目需求</a:t>
            </a:r>
          </a:p>
        </p:txBody>
      </p: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76" y="1401209"/>
            <a:ext cx="5139647" cy="3837105"/>
          </a:xfrm>
          <a:prstGeom prst="rect">
            <a:avLst/>
          </a:prstGeom>
        </p:spPr>
      </p:pic>
      <p:sp>
        <p:nvSpPr>
          <p:cNvPr id="8" name="Shape 848">
            <a:extLst>
              <a:ext uri="{FF2B5EF4-FFF2-40B4-BE49-F238E27FC236}">
                <a16:creationId xmlns:a16="http://schemas.microsoft.com/office/drawing/2014/main" id="{CF7B8A5E-1789-498C-AE14-055EB6E91C16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创作（一）  项目需求</a:t>
            </a:r>
          </a:p>
        </p:txBody>
      </p:sp>
    </p:spTree>
    <p:extLst>
      <p:ext uri="{BB962C8B-B14F-4D97-AF65-F5344CB8AC3E}">
        <p14:creationId xmlns:p14="http://schemas.microsoft.com/office/powerpoint/2010/main" val="259362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76" y="1401209"/>
            <a:ext cx="5139647" cy="3837105"/>
          </a:xfrm>
          <a:prstGeom prst="rect">
            <a:avLst/>
          </a:prstGeom>
        </p:spPr>
      </p:pic>
      <p:sp>
        <p:nvSpPr>
          <p:cNvPr id="8" name="Shape 848">
            <a:extLst>
              <a:ext uri="{FF2B5EF4-FFF2-40B4-BE49-F238E27FC236}">
                <a16:creationId xmlns:a16="http://schemas.microsoft.com/office/drawing/2014/main" id="{CF7B8A5E-1789-498C-AE14-055EB6E91C16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创作（一）  项目需求</a:t>
            </a:r>
          </a:p>
        </p:txBody>
      </p:sp>
    </p:spTree>
    <p:extLst>
      <p:ext uri="{BB962C8B-B14F-4D97-AF65-F5344CB8AC3E}">
        <p14:creationId xmlns:p14="http://schemas.microsoft.com/office/powerpoint/2010/main" val="249918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1" y="1398374"/>
            <a:ext cx="5115437" cy="3842776"/>
          </a:xfrm>
          <a:prstGeom prst="rect">
            <a:avLst/>
          </a:prstGeom>
        </p:spPr>
      </p:pic>
      <p:sp>
        <p:nvSpPr>
          <p:cNvPr id="8" name="Shape 848">
            <a:extLst>
              <a:ext uri="{FF2B5EF4-FFF2-40B4-BE49-F238E27FC236}">
                <a16:creationId xmlns:a16="http://schemas.microsoft.com/office/drawing/2014/main" id="{CF7B8A5E-1789-498C-AE14-055EB6E91C16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创作（一）  项目需求</a:t>
            </a:r>
          </a:p>
        </p:txBody>
      </p:sp>
    </p:spTree>
    <p:extLst>
      <p:ext uri="{BB962C8B-B14F-4D97-AF65-F5344CB8AC3E}">
        <p14:creationId xmlns:p14="http://schemas.microsoft.com/office/powerpoint/2010/main" val="800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边长</a:t>
              </a:r>
              <a:r>
                <a:rPr lang="en-US" altLang="zh-CN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b</a:t>
              </a: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边长</a:t>
              </a:r>
              <a:r>
                <a:rPr lang="en-US" altLang="zh-CN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a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2769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询问输入边长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2769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询问输入边长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b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周长、面积 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输入完边长之后，自动计算出周长和面积。</a:t>
            </a:r>
          </a:p>
        </p:txBody>
      </p:sp>
      <p:sp>
        <p:nvSpPr>
          <p:cNvPr id="50" name="Shape 848">
            <a:extLst>
              <a:ext uri="{FF2B5EF4-FFF2-40B4-BE49-F238E27FC236}">
                <a16:creationId xmlns:a16="http://schemas.microsoft.com/office/drawing/2014/main" id="{D1A50AAC-F6BA-4D7F-B3A8-0B2607872769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创作（一）  项目需求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15</a:t>
            </a:r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分钟</a:t>
            </a: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90" y="1361580"/>
            <a:ext cx="6799419" cy="380994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 参考答案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68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23522" y="1983443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变量</a:t>
            </a:r>
          </a:p>
        </p:txBody>
      </p:sp>
      <p:sp>
        <p:nvSpPr>
          <p:cNvPr id="44" name="Freeform 5"/>
          <p:cNvSpPr/>
          <p:nvPr/>
        </p:nvSpPr>
        <p:spPr bwMode="auto">
          <a:xfrm rot="5400000">
            <a:off x="1015049" y="2306482"/>
            <a:ext cx="2453131" cy="20741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9612" y="3053228"/>
            <a:ext cx="15362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3200" dirty="0"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知识点</a:t>
            </a:r>
            <a:endParaRPr lang="en-US" altLang="zh-CN" sz="3200" dirty="0"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6" name="Freeform 5"/>
          <p:cNvSpPr/>
          <p:nvPr/>
        </p:nvSpPr>
        <p:spPr bwMode="auto">
          <a:xfrm rot="5400000">
            <a:off x="881714" y="2239214"/>
            <a:ext cx="2719833" cy="22520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C000"/>
            </a:solidFill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673226" y="2036667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217727" y="3053228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73226" y="4063779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3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00966" y="2073271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53" name="TextBox 52"/>
          <p:cNvSpPr txBox="1"/>
          <p:nvPr/>
        </p:nvSpPr>
        <p:spPr>
          <a:xfrm>
            <a:off x="4860032" y="3083520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循环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3521" y="4100517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交互输入框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650042" y="3089834"/>
            <a:ext cx="1051546" cy="354509"/>
            <a:chOff x="3513818" y="1963801"/>
            <a:chExt cx="1051729" cy="354618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3100966" y="4100380"/>
            <a:ext cx="1051546" cy="354509"/>
            <a:chOff x="3513818" y="1963801"/>
            <a:chExt cx="1051729" cy="354618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4C8532F-AF16-470E-994E-3B4F9A87B01D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用到的编程知识</a:t>
            </a:r>
          </a:p>
        </p:txBody>
      </p:sp>
    </p:spTree>
    <p:extLst>
      <p:ext uri="{BB962C8B-B14F-4D97-AF65-F5344CB8AC3E}">
        <p14:creationId xmlns:p14="http://schemas.microsoft.com/office/powerpoint/2010/main" val="302502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54752" y="240218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</a:t>
            </a:r>
          </a:p>
        </p:txBody>
      </p:sp>
      <p:sp>
        <p:nvSpPr>
          <p:cNvPr id="21" name="标题 8"/>
          <p:cNvSpPr txBox="1"/>
          <p:nvPr/>
        </p:nvSpPr>
        <p:spPr>
          <a:xfrm>
            <a:off x="5016663" y="251777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课程及知识点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599028" y="2511673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36016" y="361532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项目需求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615325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55519F-8D46-4B65-944C-72D9587F36EB}"/>
              </a:ext>
            </a:extLst>
          </p:cNvPr>
          <p:cNvSpPr/>
          <p:nvPr/>
        </p:nvSpPr>
        <p:spPr>
          <a:xfrm>
            <a:off x="5104931" y="1706419"/>
            <a:ext cx="242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课程及知识点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48">
            <a:extLst>
              <a:ext uri="{FF2B5EF4-FFF2-40B4-BE49-F238E27FC236}">
                <a16:creationId xmlns:a16="http://schemas.microsoft.com/office/drawing/2014/main" id="{14CA067A-C370-40B5-9F3A-84AB17D3A99C}"/>
              </a:ext>
            </a:extLst>
          </p:cNvPr>
          <p:cNvSpPr/>
          <p:nvPr/>
        </p:nvSpPr>
        <p:spPr bwMode="auto">
          <a:xfrm>
            <a:off x="73839" y="164429"/>
            <a:ext cx="6226353" cy="707115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800" tIns="50800" rIns="50800" bIns="50800" anchor="ctr"/>
          <a:lstStyle/>
          <a:p>
            <a:pPr algn="ctr" defTabSz="6845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第二阶段</a:t>
            </a:r>
            <a:r>
              <a:rPr lang="en-US" altLang="zh-CN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·</a:t>
            </a:r>
            <a:r>
              <a:rPr lang="zh-CN" altLang="en-US" sz="28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创作（一）  课程及知识点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453504-532F-4BC5-BD09-04CA1B8A4399}"/>
              </a:ext>
            </a:extLst>
          </p:cNvPr>
          <p:cNvGrpSpPr/>
          <p:nvPr/>
        </p:nvGrpSpPr>
        <p:grpSpPr>
          <a:xfrm>
            <a:off x="713351" y="1216899"/>
            <a:ext cx="464060" cy="464055"/>
            <a:chOff x="4475245" y="2288487"/>
            <a:chExt cx="373179" cy="37317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A319A2-7FFE-4803-B966-4E34FF49B4BE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TextBox 23">
              <a:extLst>
                <a:ext uri="{FF2B5EF4-FFF2-40B4-BE49-F238E27FC236}">
                  <a16:creationId xmlns:a16="http://schemas.microsoft.com/office/drawing/2014/main" id="{11B7E1D2-E6DB-421F-8CC9-B6B5C1C63148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1F4869E-4159-4674-BCFE-76FFF8BB34E4}"/>
              </a:ext>
            </a:extLst>
          </p:cNvPr>
          <p:cNvGrpSpPr/>
          <p:nvPr/>
        </p:nvGrpSpPr>
        <p:grpSpPr>
          <a:xfrm>
            <a:off x="720088" y="1906351"/>
            <a:ext cx="464067" cy="464055"/>
            <a:chOff x="4475239" y="2865429"/>
            <a:chExt cx="373185" cy="37317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D372BF-058C-42C9-9F92-B50FBFD7862B}"/>
                </a:ext>
              </a:extLst>
            </p:cNvPr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A26C474B-39BD-4C2D-A099-5AF6A04A288F}"/>
                </a:ext>
              </a:extLst>
            </p:cNvPr>
            <p:cNvSpPr txBox="1"/>
            <p:nvPr/>
          </p:nvSpPr>
          <p:spPr>
            <a:xfrm>
              <a:off x="4475239" y="2903515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5" name="标题 8">
            <a:extLst>
              <a:ext uri="{FF2B5EF4-FFF2-40B4-BE49-F238E27FC236}">
                <a16:creationId xmlns:a16="http://schemas.microsoft.com/office/drawing/2014/main" id="{E6B821FB-2757-44BB-8C49-4223FAF81483}"/>
              </a:ext>
            </a:extLst>
          </p:cNvPr>
          <p:cNvSpPr txBox="1"/>
          <p:nvPr/>
        </p:nvSpPr>
        <p:spPr>
          <a:xfrm>
            <a:off x="1331640" y="1250721"/>
            <a:ext cx="7632847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Scratch</a:t>
            </a:r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介绍             事件、移动、循环、切换造型                                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演奏音乐                 循环、常量参数、简单乐理</a:t>
            </a:r>
            <a:endParaRPr lang="en-US" altLang="zh-CN" sz="2000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内角和计算             变量、判断、四则运算、逻辑运算、交互输入框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螃蟹大战                 变量、循环、判断、侦测、随机数</a:t>
            </a:r>
            <a:endParaRPr lang="en-US" altLang="zh-CN" sz="2000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美丽的图像             变量</a:t>
            </a:r>
            <a:r>
              <a:rPr lang="zh-CN" altLang="en-US" sz="2000">
                <a:solidFill>
                  <a:schemeClr val="accent6"/>
                </a:solidFill>
                <a:cs typeface="+mn-ea"/>
                <a:sym typeface="+mn-lt"/>
              </a:rPr>
              <a:t>、循环、函数、画笔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切菜武士（上）    变量、循环、判断、坐标、随机数、切换造型</a:t>
            </a:r>
            <a:endParaRPr lang="en-US" altLang="zh-CN" sz="2000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切菜武士（下）</a:t>
            </a:r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	   </a:t>
            </a:r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变量、循环、判断、坐标、随机数、切换造型</a:t>
            </a:r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6" name="标题 8">
            <a:extLst>
              <a:ext uri="{FF2B5EF4-FFF2-40B4-BE49-F238E27FC236}">
                <a16:creationId xmlns:a16="http://schemas.microsoft.com/office/drawing/2014/main" id="{F897CA0D-28A3-42BD-916D-9E94B5C29F05}"/>
              </a:ext>
            </a:extLst>
          </p:cNvPr>
          <p:cNvSpPr txBox="1"/>
          <p:nvPr/>
        </p:nvSpPr>
        <p:spPr>
          <a:xfrm>
            <a:off x="2568160" y="196302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E16D7A-7390-4F78-B2EB-F8806BFABD13}"/>
              </a:ext>
            </a:extLst>
          </p:cNvPr>
          <p:cNvGrpSpPr/>
          <p:nvPr/>
        </p:nvGrpSpPr>
        <p:grpSpPr>
          <a:xfrm>
            <a:off x="720094" y="2574855"/>
            <a:ext cx="472072" cy="464055"/>
            <a:chOff x="4475249" y="2288487"/>
            <a:chExt cx="373175" cy="37317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A9BBA7-A810-4F68-9511-6073961CA155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65988E0E-FF19-4945-99C8-0DA6F95C4223}"/>
                </a:ext>
              </a:extLst>
            </p:cNvPr>
            <p:cNvSpPr txBox="1"/>
            <p:nvPr/>
          </p:nvSpPr>
          <p:spPr>
            <a:xfrm>
              <a:off x="4484330" y="234228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3" name="标题 8">
            <a:extLst>
              <a:ext uri="{FF2B5EF4-FFF2-40B4-BE49-F238E27FC236}">
                <a16:creationId xmlns:a16="http://schemas.microsoft.com/office/drawing/2014/main" id="{506014BE-4A26-43B1-AF57-7730ABF276E6}"/>
              </a:ext>
            </a:extLst>
          </p:cNvPr>
          <p:cNvSpPr txBox="1"/>
          <p:nvPr/>
        </p:nvSpPr>
        <p:spPr>
          <a:xfrm>
            <a:off x="2574947" y="2675329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D11E70E-C3C8-4D67-AA2D-3D2BBA2C1639}"/>
              </a:ext>
            </a:extLst>
          </p:cNvPr>
          <p:cNvGrpSpPr/>
          <p:nvPr/>
        </p:nvGrpSpPr>
        <p:grpSpPr>
          <a:xfrm>
            <a:off x="739183" y="3875496"/>
            <a:ext cx="464060" cy="464055"/>
            <a:chOff x="4475245" y="2288487"/>
            <a:chExt cx="373179" cy="37317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3CCD903-0435-4D2E-B61D-5AC2852D46B4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0E5CDC33-8B23-4101-9D57-E477A4863FF8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5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4F407EE-5658-4F2E-8708-8514CD17FF9B}"/>
              </a:ext>
            </a:extLst>
          </p:cNvPr>
          <p:cNvGrpSpPr/>
          <p:nvPr/>
        </p:nvGrpSpPr>
        <p:grpSpPr>
          <a:xfrm>
            <a:off x="728108" y="5218384"/>
            <a:ext cx="464060" cy="464055"/>
            <a:chOff x="4475245" y="2288487"/>
            <a:chExt cx="373179" cy="373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D17E03E-E324-4ABA-B16D-30E4727BF15C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6007E5A5-B580-4F78-AB99-E01E747DBA3B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7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3" name="标题 8">
            <a:extLst>
              <a:ext uri="{FF2B5EF4-FFF2-40B4-BE49-F238E27FC236}">
                <a16:creationId xmlns:a16="http://schemas.microsoft.com/office/drawing/2014/main" id="{E3F787C2-99CE-4FD4-86E9-9AE7AF9315BF}"/>
              </a:ext>
            </a:extLst>
          </p:cNvPr>
          <p:cNvSpPr txBox="1"/>
          <p:nvPr/>
        </p:nvSpPr>
        <p:spPr>
          <a:xfrm>
            <a:off x="2541302" y="336696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2A6FF4-C619-4612-B0C6-1622E2EBDA53}"/>
              </a:ext>
            </a:extLst>
          </p:cNvPr>
          <p:cNvGrpSpPr/>
          <p:nvPr/>
        </p:nvGrpSpPr>
        <p:grpSpPr>
          <a:xfrm>
            <a:off x="751253" y="4538026"/>
            <a:ext cx="464067" cy="464055"/>
            <a:chOff x="4475239" y="2865429"/>
            <a:chExt cx="373185" cy="3731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E787AA3-703B-4D92-9A40-845E271895A3}"/>
                </a:ext>
              </a:extLst>
            </p:cNvPr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3A4A0E98-6F21-46A5-89FA-607F57751325}"/>
                </a:ext>
              </a:extLst>
            </p:cNvPr>
            <p:cNvSpPr txBox="1"/>
            <p:nvPr/>
          </p:nvSpPr>
          <p:spPr>
            <a:xfrm>
              <a:off x="4475239" y="2903515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6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0335FE8-8516-4B34-A60D-E17A109634F3}"/>
              </a:ext>
            </a:extLst>
          </p:cNvPr>
          <p:cNvGrpSpPr/>
          <p:nvPr/>
        </p:nvGrpSpPr>
        <p:grpSpPr>
          <a:xfrm>
            <a:off x="728099" y="3213912"/>
            <a:ext cx="464067" cy="464055"/>
            <a:chOff x="4475239" y="2865429"/>
            <a:chExt cx="373185" cy="37317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1E3E765-26F4-470B-9B29-080EEF064DE2}"/>
                </a:ext>
              </a:extLst>
            </p:cNvPr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97A128B3-BC1E-42DC-833F-6AB6C5D18C77}"/>
                </a:ext>
              </a:extLst>
            </p:cNvPr>
            <p:cNvSpPr txBox="1"/>
            <p:nvPr/>
          </p:nvSpPr>
          <p:spPr>
            <a:xfrm>
              <a:off x="4475239" y="2903515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53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变量：变化的内容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局部变量：仅对该角色有效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生活中自己的体重是局部变量：一直会变化，但是仅和自己有关。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24736" cy="18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变量：变化的内容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全局变量：对整个项目都有效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生活中时间是全局变量：一直在变化，对我们所有人都有效。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2EB6A9-F256-4972-AE7C-12D22FD3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8" y="1833739"/>
            <a:ext cx="4430676" cy="38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交互输入框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询问、回答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项目运行时，需要我们输入信息。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2" y="2280300"/>
            <a:ext cx="4392488" cy="22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2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画笔：画出我们想要的图形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笔记清除、下笔、停笔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利用画笔功能模块，我们可以画出美丽的图形。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36" y="2280300"/>
            <a:ext cx="3269219" cy="22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9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函数：实现某种功能的“盒子”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函数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函数有某种功能，当我们需要的时去调用函数。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0848"/>
            <a:ext cx="3306168" cy="3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381</Words>
  <Application>Microsoft Office PowerPoint</Application>
  <PresentationFormat>全屏显示(4:3)</PresentationFormat>
  <Paragraphs>87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方正粗圆简体</vt:lpstr>
      <vt:lpstr>方正准圆简体</vt:lpstr>
      <vt:lpstr>宋体</vt:lpstr>
      <vt:lpstr>Arial</vt:lpstr>
      <vt:lpstr>Calibri</vt:lpstr>
      <vt:lpstr>Office 主题​​</vt:lpstr>
      <vt:lpstr>阶段测评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87</cp:revision>
  <dcterms:created xsi:type="dcterms:W3CDTF">2017-06-07T06:29:30Z</dcterms:created>
  <dcterms:modified xsi:type="dcterms:W3CDTF">2017-07-02T03:41:10Z</dcterms:modified>
</cp:coreProperties>
</file>