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23" y="762000"/>
            <a:ext cx="7420483" cy="889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5000">
                <a:solidFill>
                  <a:srgbClr val="000000"/>
                </a:solidFill>
                <a:latin typeface="Microsoft YaHei"/>
                <a:ea typeface="Microsoft YaHei"/>
              </a:rPr>
              <a:t>COVID-19 Visualization</a:t>
            </a:r>
            <a:endParaRPr lang="en-US" sz="1100"/>
          </a:p>
          <a:p>
            <a:pPr algn="l" latinLnBrk="1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774950" y="1828800"/>
            <a:ext cx="641350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800" b="0">
                <a:solidFill>
                  <a:srgbClr val="000000"/>
                </a:solidFill>
                <a:latin typeface="Microsoft YaHei"/>
                <a:ea typeface="Microsoft YaHei"/>
              </a:rPr>
              <a:t>data-visualization-project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578100" y="5471287"/>
            <a:ext cx="5118100" cy="3111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600" b="0" dirty="0">
                <a:solidFill>
                  <a:srgbClr val="000000"/>
                </a:solidFill>
                <a:latin typeface="Microsoft YaHei"/>
                <a:ea typeface="Microsoft YaHei"/>
              </a:rPr>
              <a:t>URL:     https://oss.raynor.top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025779" y="4780468"/>
            <a:ext cx="3683000" cy="83426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600" b="0" dirty="0">
                <a:solidFill>
                  <a:srgbClr val="000000"/>
                </a:solidFill>
                <a:latin typeface="Microsoft YaHei"/>
                <a:ea typeface="Microsoft YaHei"/>
              </a:rPr>
              <a:t>Group  1</a:t>
            </a:r>
            <a:endParaRPr lang="en-US" sz="1100" dirty="0"/>
          </a:p>
          <a:p>
            <a:pPr algn="l" latinLnBrk="1">
              <a:lnSpc>
                <a:spcPct val="116199"/>
              </a:lnSpc>
            </a:pPr>
            <a:endParaRPr lang="en-US" sz="1600" b="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sz="1600" b="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1"/>
          <p:cNvCxnSpPr/>
          <p:nvPr/>
        </p:nvCxnSpPr>
        <p:spPr>
          <a:xfrm>
            <a:off x="2486914" y="2383155"/>
            <a:ext cx="6639496" cy="0"/>
          </a:xfrm>
          <a:prstGeom prst="straightConnector1">
            <a:avLst/>
          </a:prstGeom>
          <a:solidFill>
            <a:srgbClr val="BFBFBF"/>
          </a:solidFill>
          <a:ln w="635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TextBox 2"/>
          <p:cNvSpPr txBox="1"/>
          <p:nvPr/>
        </p:nvSpPr>
        <p:spPr>
          <a:xfrm>
            <a:off x="451612" y="368935"/>
            <a:ext cx="3484245" cy="4445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2500">
                <a:solidFill>
                  <a:srgbClr val="E84C22"/>
                </a:solidFill>
                <a:latin typeface="Microsoft YaHei"/>
                <a:ea typeface="Microsoft YaHei"/>
              </a:rPr>
              <a:t>Why we do that?</a:t>
            </a:r>
            <a:endParaRPr lang="en-US" sz="1100"/>
          </a:p>
        </p:txBody>
      </p:sp>
      <p:sp>
        <p:nvSpPr>
          <p:cNvPr id="11" name="TextBox 6"/>
          <p:cNvSpPr txBox="1"/>
          <p:nvPr/>
        </p:nvSpPr>
        <p:spPr>
          <a:xfrm>
            <a:off x="968883" y="2955290"/>
            <a:ext cx="2522093" cy="3556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000" dirty="0">
                <a:solidFill>
                  <a:srgbClr val="E84C22"/>
                </a:solidFill>
                <a:latin typeface="Microsoft YaHei"/>
                <a:ea typeface="Microsoft YaHei"/>
              </a:rPr>
              <a:t>For changing dates</a:t>
            </a:r>
            <a:endParaRPr lang="en-US" sz="1100" dirty="0"/>
          </a:p>
        </p:txBody>
      </p:sp>
      <p:sp>
        <p:nvSpPr>
          <p:cNvPr id="12" name="TextBox 7"/>
          <p:cNvSpPr txBox="1"/>
          <p:nvPr/>
        </p:nvSpPr>
        <p:spPr>
          <a:xfrm>
            <a:off x="870966" y="3392297"/>
            <a:ext cx="2805684" cy="749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just" latinLnBrk="1"/>
            <a:r>
              <a:rPr lang="en-US" sz="1200" dirty="0">
                <a:solidFill>
                  <a:srgbClr val="595959"/>
                </a:solidFill>
                <a:latin typeface="Microsoft YaHei"/>
                <a:ea typeface="Microsoft YaHei"/>
              </a:rPr>
              <a:t>We want to find an EPIDEMIC map which can choose dates flexibly which satisfy our own needs.</a:t>
            </a:r>
            <a:endParaRPr lang="en-US" sz="1100" dirty="0"/>
          </a:p>
        </p:txBody>
      </p:sp>
      <p:sp>
        <p:nvSpPr>
          <p:cNvPr id="13" name="TextBox 8"/>
          <p:cNvSpPr txBox="1"/>
          <p:nvPr/>
        </p:nvSpPr>
        <p:spPr>
          <a:xfrm>
            <a:off x="4095750" y="2946400"/>
            <a:ext cx="3360928" cy="3556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000">
                <a:solidFill>
                  <a:srgbClr val="E84C22"/>
                </a:solidFill>
                <a:latin typeface="Microsoft YaHei"/>
                <a:ea typeface="Microsoft YaHei"/>
              </a:rPr>
              <a:t>For more accurate location</a:t>
            </a:r>
            <a:endParaRPr lang="en-US" sz="1100"/>
          </a:p>
        </p:txBody>
      </p:sp>
      <p:sp>
        <p:nvSpPr>
          <p:cNvPr id="14" name="TextBox 9"/>
          <p:cNvSpPr txBox="1"/>
          <p:nvPr/>
        </p:nvSpPr>
        <p:spPr>
          <a:xfrm>
            <a:off x="4470019" y="3385185"/>
            <a:ext cx="2604135" cy="749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just" latinLnBrk="1"/>
            <a:r>
              <a:rPr lang="en-US" sz="1200">
                <a:solidFill>
                  <a:srgbClr val="595959"/>
                </a:solidFill>
                <a:latin typeface="Microsoft YaHei"/>
                <a:ea typeface="Microsoft YaHei"/>
              </a:rPr>
              <a:t>We want to find an EPIDEMIC map which can be accurate to the specified city.</a:t>
            </a:r>
            <a:endParaRPr lang="en-US" sz="1100"/>
          </a:p>
        </p:txBody>
      </p:sp>
      <p:sp>
        <p:nvSpPr>
          <p:cNvPr id="15" name="TextBox 10"/>
          <p:cNvSpPr txBox="1"/>
          <p:nvPr/>
        </p:nvSpPr>
        <p:spPr>
          <a:xfrm>
            <a:off x="7820025" y="2937510"/>
            <a:ext cx="2973197" cy="3556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000">
                <a:solidFill>
                  <a:srgbClr val="E84C22"/>
                </a:solidFill>
                <a:latin typeface="Microsoft YaHei"/>
                <a:ea typeface="Microsoft YaHei"/>
              </a:rPr>
              <a:t>For visualization needs</a:t>
            </a:r>
            <a:endParaRPr lang="en-US" sz="1100"/>
          </a:p>
        </p:txBody>
      </p:sp>
      <p:sp>
        <p:nvSpPr>
          <p:cNvPr id="16" name="TextBox 11"/>
          <p:cNvSpPr txBox="1"/>
          <p:nvPr/>
        </p:nvSpPr>
        <p:spPr>
          <a:xfrm>
            <a:off x="7912100" y="3392297"/>
            <a:ext cx="2626233" cy="749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just" latinLnBrk="1"/>
            <a:r>
              <a:rPr lang="en-US" sz="1200">
                <a:solidFill>
                  <a:srgbClr val="595959"/>
                </a:solidFill>
                <a:latin typeface="Microsoft YaHei"/>
                <a:ea typeface="Microsoft YaHei"/>
              </a:rPr>
              <a:t>We also need some Visualization needs:zoom,color,search,even an API for COVID-19 Data.</a:t>
            </a:r>
            <a:endParaRPr lang="en-US" sz="1100"/>
          </a:p>
        </p:txBody>
      </p:sp>
      <p:sp>
        <p:nvSpPr>
          <p:cNvPr id="17" name="Freeform 12"/>
          <p:cNvSpPr/>
          <p:nvPr/>
        </p:nvSpPr>
        <p:spPr>
          <a:xfrm>
            <a:off x="-4826" y="5692775"/>
            <a:ext cx="11578233" cy="812874"/>
          </a:xfrm>
          <a:custGeom>
            <a:avLst/>
            <a:gdLst/>
            <a:ahLst/>
            <a:cxnLst/>
            <a:rect l="l" t="t" r="r" b="b"/>
            <a:pathLst>
              <a:path w="11578233" h="812874">
                <a:moveTo>
                  <a:pt x="11578233" y="812874"/>
                </a:moveTo>
                <a:lnTo>
                  <a:pt x="0" y="812874"/>
                </a:lnTo>
                <a:lnTo>
                  <a:pt x="0" y="0"/>
                </a:lnTo>
                <a:lnTo>
                  <a:pt x="11578233" y="0"/>
                </a:lnTo>
                <a:lnTo>
                  <a:pt x="11578233" y="812874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/>
          <p:nvPr/>
        </p:nvSpPr>
        <p:spPr>
          <a:xfrm>
            <a:off x="0" y="6210300"/>
            <a:ext cx="11574567" cy="298500"/>
          </a:xfrm>
          <a:custGeom>
            <a:avLst/>
            <a:gdLst/>
            <a:ahLst/>
            <a:cxnLst/>
            <a:rect l="l" t="t" r="r" b="b"/>
            <a:pathLst>
              <a:path w="11574567" h="298500">
                <a:moveTo>
                  <a:pt x="11574567" y="298500"/>
                </a:moveTo>
                <a:lnTo>
                  <a:pt x="0" y="298500"/>
                </a:lnTo>
                <a:lnTo>
                  <a:pt x="0" y="0"/>
                </a:lnTo>
                <a:lnTo>
                  <a:pt x="11574567" y="0"/>
                </a:lnTo>
                <a:lnTo>
                  <a:pt x="11574567" y="298500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9" name="TextBox 2"/>
          <p:cNvSpPr txBox="1"/>
          <p:nvPr/>
        </p:nvSpPr>
        <p:spPr>
          <a:xfrm>
            <a:off x="4353306" y="368935"/>
            <a:ext cx="3484372" cy="4445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2500" b="1">
                <a:solidFill>
                  <a:srgbClr val="E84C22"/>
                </a:solidFill>
                <a:latin typeface="Microsoft YaHei"/>
                <a:ea typeface="Microsoft YaHei"/>
              </a:rPr>
              <a:t>About our project </a:t>
            </a:r>
            <a:endParaRPr lang="en-US" sz="1100"/>
          </a:p>
        </p:txBody>
      </p:sp>
      <p:sp>
        <p:nvSpPr>
          <p:cNvPr id="20" name="Freeform 3"/>
          <p:cNvSpPr/>
          <p:nvPr/>
        </p:nvSpPr>
        <p:spPr>
          <a:xfrm rot="16200000">
            <a:off x="7277100" y="647700"/>
            <a:ext cx="212717" cy="212717"/>
          </a:xfrm>
          <a:custGeom>
            <a:avLst/>
            <a:gdLst/>
            <a:ahLst/>
            <a:cxnLst/>
            <a:rect l="l" t="t" r="r" b="b"/>
            <a:pathLst>
              <a:path w="212717" h="212717">
                <a:moveTo>
                  <a:pt x="0" y="0"/>
                </a:moveTo>
                <a:lnTo>
                  <a:pt x="0" y="212717"/>
                </a:lnTo>
                <a:lnTo>
                  <a:pt x="212717" y="212717"/>
                </a:lnTo>
                <a:lnTo>
                  <a:pt x="0" y="0"/>
                </a:lnTo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82800"/>
            <a:ext cx="2415552" cy="191602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22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59" y="4075303"/>
            <a:ext cx="2276716" cy="1841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0" y="2095500"/>
            <a:ext cx="2276715" cy="1841387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24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741" y="4077970"/>
            <a:ext cx="2276716" cy="171050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5" name="TextBox 8"/>
          <p:cNvSpPr txBox="1"/>
          <p:nvPr/>
        </p:nvSpPr>
        <p:spPr>
          <a:xfrm>
            <a:off x="3378200" y="2962275"/>
            <a:ext cx="1562354" cy="393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endParaRPr lang="en-US" sz="1100"/>
          </a:p>
          <a:p>
            <a:pPr algn="l" latinLnBrk="1">
              <a:lnSpc>
                <a:spcPct val="83000"/>
              </a:lnSpc>
            </a:pPr>
            <a:r>
              <a:rPr lang="en-US" sz="1200" b="0">
                <a:solidFill>
                  <a:srgbClr val="000000"/>
                </a:solidFill>
                <a:latin typeface="等线"/>
                <a:ea typeface="等线"/>
              </a:rPr>
              <a:t>A JavaScript library for building user interfaces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3378073" y="2476627"/>
            <a:ext cx="2331593" cy="254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React</a:t>
            </a:r>
            <a:endParaRPr lang="en-US" sz="1100"/>
          </a:p>
        </p:txBody>
      </p:sp>
      <p:sp>
        <p:nvSpPr>
          <p:cNvPr id="27" name="TextBox 10"/>
          <p:cNvSpPr txBox="1"/>
          <p:nvPr/>
        </p:nvSpPr>
        <p:spPr>
          <a:xfrm>
            <a:off x="8153400" y="2930525"/>
            <a:ext cx="1906905" cy="381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endParaRPr lang="en-US" sz="1100"/>
          </a:p>
          <a:p>
            <a:pPr algn="l" latinLnBrk="1">
              <a:lnSpc>
                <a:spcPct val="83000"/>
              </a:lnSpc>
            </a:pPr>
            <a:r>
              <a:rPr lang="en-US" sz="1200" b="0">
                <a:solidFill>
                  <a:srgbClr val="000000"/>
                </a:solidFill>
                <a:latin typeface="等线"/>
                <a:ea typeface="等线"/>
              </a:rPr>
              <a:t>A design system for enterprise-level products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8165973" y="2476500"/>
            <a:ext cx="2331593" cy="254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Antd</a:t>
            </a:r>
            <a:endParaRPr lang="en-US" sz="1100"/>
          </a:p>
        </p:txBody>
      </p:sp>
      <p:sp>
        <p:nvSpPr>
          <p:cNvPr id="29" name="TextBox 12"/>
          <p:cNvSpPr txBox="1"/>
          <p:nvPr/>
        </p:nvSpPr>
        <p:spPr>
          <a:xfrm>
            <a:off x="1455801" y="4835525"/>
            <a:ext cx="1906905" cy="393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1400" b="0">
                <a:solidFill>
                  <a:srgbClr val="212121"/>
                </a:solidFill>
                <a:latin typeface="Microsoft YaHei"/>
                <a:ea typeface="Microsoft YaHei"/>
              </a:rPr>
              <a:t>Manipulating documents based on data</a:t>
            </a:r>
            <a:endParaRPr lang="en-US" sz="1100"/>
          </a:p>
        </p:txBody>
      </p:sp>
      <p:sp>
        <p:nvSpPr>
          <p:cNvPr id="30" name="TextBox 13"/>
          <p:cNvSpPr txBox="1"/>
          <p:nvPr/>
        </p:nvSpPr>
        <p:spPr>
          <a:xfrm>
            <a:off x="2615946" y="4351782"/>
            <a:ext cx="2331593" cy="254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D3.js</a:t>
            </a:r>
            <a:endParaRPr lang="en-US" sz="1100"/>
          </a:p>
        </p:txBody>
      </p:sp>
      <p:sp>
        <p:nvSpPr>
          <p:cNvPr id="31" name="TextBox 14"/>
          <p:cNvSpPr txBox="1"/>
          <p:nvPr/>
        </p:nvSpPr>
        <p:spPr>
          <a:xfrm>
            <a:off x="6358001" y="4835525"/>
            <a:ext cx="1906905" cy="381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1200" b="0">
                <a:solidFill>
                  <a:srgbClr val="000000"/>
                </a:solidFill>
                <a:latin typeface="等线"/>
                <a:ea typeface="等线"/>
              </a:rPr>
              <a:t>A JavaScript library for data-visulization</a:t>
            </a:r>
            <a:endParaRPr lang="en-US" sz="1100"/>
          </a:p>
        </p:txBody>
      </p:sp>
      <p:sp>
        <p:nvSpPr>
          <p:cNvPr id="32" name="TextBox 15"/>
          <p:cNvSpPr txBox="1"/>
          <p:nvPr/>
        </p:nvSpPr>
        <p:spPr>
          <a:xfrm>
            <a:off x="7264400" y="4318000"/>
            <a:ext cx="2331593" cy="254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Echarts</a:t>
            </a:r>
            <a:endParaRPr lang="en-US" sz="1100"/>
          </a:p>
        </p:txBody>
      </p:sp>
      <p:sp>
        <p:nvSpPr>
          <p:cNvPr id="33" name="TextBox 16"/>
          <p:cNvSpPr txBox="1"/>
          <p:nvPr/>
        </p:nvSpPr>
        <p:spPr>
          <a:xfrm>
            <a:off x="-1874520" y="1473200"/>
            <a:ext cx="9872472" cy="3429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dirty="0">
                <a:solidFill>
                  <a:srgbClr val="212121"/>
                </a:solidFill>
                <a:latin typeface="Microsoft YaHei"/>
                <a:ea typeface="Microsoft YaHei"/>
              </a:rPr>
              <a:t>some of our dependent libraries: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/>
          <p:nvPr/>
        </p:nvSpPr>
        <p:spPr>
          <a:xfrm>
            <a:off x="0" y="6210300"/>
            <a:ext cx="11574567" cy="298500"/>
          </a:xfrm>
          <a:custGeom>
            <a:avLst/>
            <a:gdLst/>
            <a:ahLst/>
            <a:cxnLst/>
            <a:rect l="l" t="t" r="r" b="b"/>
            <a:pathLst>
              <a:path w="11574567" h="298500">
                <a:moveTo>
                  <a:pt x="11574567" y="298500"/>
                </a:moveTo>
                <a:lnTo>
                  <a:pt x="0" y="298500"/>
                </a:lnTo>
                <a:lnTo>
                  <a:pt x="0" y="0"/>
                </a:lnTo>
                <a:lnTo>
                  <a:pt x="11574567" y="0"/>
                </a:lnTo>
                <a:lnTo>
                  <a:pt x="11574567" y="298500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35" name="TextBox 2"/>
          <p:cNvSpPr txBox="1"/>
          <p:nvPr/>
        </p:nvSpPr>
        <p:spPr>
          <a:xfrm>
            <a:off x="914400" y="657733"/>
            <a:ext cx="2799588" cy="5334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3000" b="1" dirty="0">
                <a:solidFill>
                  <a:srgbClr val="E84C22"/>
                </a:solidFill>
                <a:latin typeface="Microsoft YaHei"/>
                <a:ea typeface="Microsoft YaHei"/>
              </a:rPr>
              <a:t>About data</a:t>
            </a:r>
            <a:endParaRPr lang="en-US" sz="1100" dirty="0"/>
          </a:p>
          <a:p>
            <a:pPr algn="l" latinLnBrk="1"/>
            <a:endParaRPr lang="en-US" sz="1100" dirty="0"/>
          </a:p>
        </p:txBody>
      </p:sp>
      <p:cxnSp>
        <p:nvCxnSpPr>
          <p:cNvPr id="36" name="Connector 3"/>
          <p:cNvCxnSpPr/>
          <p:nvPr/>
        </p:nvCxnSpPr>
        <p:spPr>
          <a:xfrm>
            <a:off x="838200" y="1409954"/>
            <a:ext cx="4854168" cy="0"/>
          </a:xfrm>
          <a:prstGeom prst="straightConnector1">
            <a:avLst/>
          </a:prstGeom>
          <a:solidFill>
            <a:srgbClr val="000000"/>
          </a:solidFill>
          <a:ln w="63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" name="Freeform 4"/>
          <p:cNvSpPr/>
          <p:nvPr/>
        </p:nvSpPr>
        <p:spPr>
          <a:xfrm>
            <a:off x="3149601" y="622301"/>
            <a:ext cx="274892" cy="274892"/>
          </a:xfrm>
          <a:custGeom>
            <a:avLst/>
            <a:gdLst/>
            <a:ahLst/>
            <a:cxnLst/>
            <a:rect l="l" t="t" r="r" b="b"/>
            <a:pathLst>
              <a:path w="274892" h="274892">
                <a:moveTo>
                  <a:pt x="274892" y="178605"/>
                </a:moveTo>
                <a:lnTo>
                  <a:pt x="176695" y="178605"/>
                </a:lnTo>
                <a:lnTo>
                  <a:pt x="176695" y="274892"/>
                </a:lnTo>
                <a:lnTo>
                  <a:pt x="95510" y="274892"/>
                </a:lnTo>
                <a:lnTo>
                  <a:pt x="95510" y="178605"/>
                </a:lnTo>
                <a:lnTo>
                  <a:pt x="0" y="178605"/>
                </a:lnTo>
                <a:lnTo>
                  <a:pt x="0" y="97421"/>
                </a:lnTo>
                <a:lnTo>
                  <a:pt x="95510" y="97421"/>
                </a:lnTo>
                <a:lnTo>
                  <a:pt x="95510" y="0"/>
                </a:lnTo>
                <a:lnTo>
                  <a:pt x="176695" y="0"/>
                </a:lnTo>
                <a:lnTo>
                  <a:pt x="176695" y="97421"/>
                </a:lnTo>
                <a:lnTo>
                  <a:pt x="274892" y="97421"/>
                </a:lnTo>
                <a:lnTo>
                  <a:pt x="274892" y="178605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23" y="1900809"/>
            <a:ext cx="4180967" cy="319355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3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62" y="2072640"/>
            <a:ext cx="3835413" cy="209894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40" name="TextBox 7"/>
          <p:cNvSpPr txBox="1"/>
          <p:nvPr/>
        </p:nvSpPr>
        <p:spPr>
          <a:xfrm>
            <a:off x="846963" y="1653285"/>
            <a:ext cx="3834130" cy="62382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From </a:t>
            </a:r>
            <a:r>
              <a:rPr lang="en-US" sz="1800" b="0" dirty="0" err="1">
                <a:solidFill>
                  <a:srgbClr val="000000"/>
                </a:solidFill>
                <a:latin typeface="等线"/>
                <a:ea typeface="等线"/>
              </a:rPr>
              <a:t>github</a:t>
            </a: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  </a:t>
            </a:r>
          </a:p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.</a:t>
            </a:r>
            <a:endParaRPr lang="en-US" sz="1100" dirty="0"/>
          </a:p>
        </p:txBody>
      </p:sp>
      <p:sp>
        <p:nvSpPr>
          <p:cNvPr id="41" name="TextBox 8"/>
          <p:cNvSpPr txBox="1"/>
          <p:nvPr/>
        </p:nvSpPr>
        <p:spPr>
          <a:xfrm>
            <a:off x="812800" y="2835813"/>
            <a:ext cx="4597400" cy="30072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1" dirty="0">
                <a:solidFill>
                  <a:srgbClr val="000000"/>
                </a:solidFill>
                <a:latin typeface="等线"/>
                <a:ea typeface="等线"/>
              </a:rPr>
              <a:t>Accurate to the city.</a:t>
            </a:r>
            <a:endParaRPr lang="en-US" sz="1100" b="1" dirty="0"/>
          </a:p>
        </p:txBody>
      </p:sp>
      <p:sp>
        <p:nvSpPr>
          <p:cNvPr id="42" name="TextBox 9"/>
          <p:cNvSpPr txBox="1"/>
          <p:nvPr/>
        </p:nvSpPr>
        <p:spPr>
          <a:xfrm>
            <a:off x="825500" y="3314700"/>
            <a:ext cx="4013200" cy="7175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dirty="0" err="1">
                <a:solidFill>
                  <a:srgbClr val="000000"/>
                </a:solidFill>
                <a:latin typeface="等线"/>
                <a:ea typeface="等线"/>
              </a:rPr>
              <a:t>China:https</a:t>
            </a: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://</a:t>
            </a:r>
            <a:r>
              <a:rPr lang="en-US" sz="1800" b="0" dirty="0" err="1">
                <a:solidFill>
                  <a:srgbClr val="000000"/>
                </a:solidFill>
                <a:latin typeface="等线"/>
                <a:ea typeface="等线"/>
              </a:rPr>
              <a:t>oss.raynor.top</a:t>
            </a: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/</a:t>
            </a:r>
            <a:r>
              <a:rPr lang="en-US" sz="1800" b="0" dirty="0" err="1">
                <a:solidFill>
                  <a:srgbClr val="000000"/>
                </a:solidFill>
                <a:latin typeface="等线"/>
                <a:ea typeface="等线"/>
              </a:rPr>
              <a:t>China_all_data.json</a:t>
            </a:r>
            <a:endParaRPr lang="en-US" sz="1100" dirty="0"/>
          </a:p>
        </p:txBody>
      </p:sp>
      <p:sp>
        <p:nvSpPr>
          <p:cNvPr id="43" name="TextBox 10"/>
          <p:cNvSpPr txBox="1"/>
          <p:nvPr/>
        </p:nvSpPr>
        <p:spPr>
          <a:xfrm>
            <a:off x="863600" y="4318000"/>
            <a:ext cx="4267200" cy="7175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dirty="0">
                <a:solidFill>
                  <a:srgbClr val="000000"/>
                </a:solidFill>
                <a:latin typeface="等线"/>
                <a:ea typeface="等线"/>
              </a:rPr>
              <a:t>USA: https://oss.raynor.top/USA_all_data.json</a:t>
            </a:r>
            <a:endParaRPr lang="en-US" sz="11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D0E846B-7BEE-4620-B214-EBBECB0460E2}"/>
              </a:ext>
            </a:extLst>
          </p:cNvPr>
          <p:cNvSpPr txBox="1"/>
          <p:nvPr/>
        </p:nvSpPr>
        <p:spPr>
          <a:xfrm>
            <a:off x="812800" y="2258210"/>
            <a:ext cx="4597400" cy="30072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800" b="0" dirty="0">
                <a:solidFill>
                  <a:srgbClr val="000000"/>
                </a:solidFill>
                <a:latin typeface="Arial"/>
                <a:ea typeface="Arial"/>
              </a:rPr>
              <a:t>CSV to JSON </a:t>
            </a:r>
            <a:endParaRPr lang="en-US" sz="11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/>
          <p:nvPr/>
        </p:nvSpPr>
        <p:spPr>
          <a:xfrm>
            <a:off x="0" y="6210300"/>
            <a:ext cx="11574567" cy="298500"/>
          </a:xfrm>
          <a:custGeom>
            <a:avLst/>
            <a:gdLst/>
            <a:ahLst/>
            <a:cxnLst/>
            <a:rect l="l" t="t" r="r" b="b"/>
            <a:pathLst>
              <a:path w="11574567" h="298500">
                <a:moveTo>
                  <a:pt x="11574567" y="298500"/>
                </a:moveTo>
                <a:lnTo>
                  <a:pt x="0" y="298500"/>
                </a:lnTo>
                <a:lnTo>
                  <a:pt x="0" y="0"/>
                </a:lnTo>
                <a:lnTo>
                  <a:pt x="11574567" y="0"/>
                </a:lnTo>
                <a:lnTo>
                  <a:pt x="11574567" y="298500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5" name="TextBox 2"/>
          <p:cNvSpPr txBox="1"/>
          <p:nvPr/>
        </p:nvSpPr>
        <p:spPr>
          <a:xfrm>
            <a:off x="469138" y="492379"/>
            <a:ext cx="2799461" cy="5334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3000" b="1">
                <a:solidFill>
                  <a:srgbClr val="E84C22"/>
                </a:solidFill>
                <a:latin typeface="Microsoft YaHei"/>
                <a:ea typeface="Microsoft YaHei"/>
              </a:rPr>
              <a:t>Project show</a:t>
            </a:r>
            <a:endParaRPr lang="en-US" sz="1100"/>
          </a:p>
          <a:p>
            <a:pPr algn="l" latinLnBrk="1"/>
            <a:endParaRPr lang="en-US" sz="1100"/>
          </a:p>
        </p:txBody>
      </p:sp>
      <p:sp>
        <p:nvSpPr>
          <p:cNvPr id="46" name="Freeform 3"/>
          <p:cNvSpPr/>
          <p:nvPr/>
        </p:nvSpPr>
        <p:spPr>
          <a:xfrm>
            <a:off x="2984501" y="406401"/>
            <a:ext cx="274892" cy="274892"/>
          </a:xfrm>
          <a:custGeom>
            <a:avLst/>
            <a:gdLst/>
            <a:ahLst/>
            <a:cxnLst/>
            <a:rect l="l" t="t" r="r" b="b"/>
            <a:pathLst>
              <a:path w="274892" h="274892">
                <a:moveTo>
                  <a:pt x="274892" y="178605"/>
                </a:moveTo>
                <a:lnTo>
                  <a:pt x="176695" y="178605"/>
                </a:lnTo>
                <a:lnTo>
                  <a:pt x="176695" y="274892"/>
                </a:lnTo>
                <a:lnTo>
                  <a:pt x="95510" y="274892"/>
                </a:lnTo>
                <a:lnTo>
                  <a:pt x="95510" y="178605"/>
                </a:lnTo>
                <a:lnTo>
                  <a:pt x="0" y="178605"/>
                </a:lnTo>
                <a:lnTo>
                  <a:pt x="0" y="97421"/>
                </a:lnTo>
                <a:lnTo>
                  <a:pt x="95510" y="97421"/>
                </a:lnTo>
                <a:lnTo>
                  <a:pt x="95510" y="0"/>
                </a:lnTo>
                <a:lnTo>
                  <a:pt x="176695" y="0"/>
                </a:lnTo>
                <a:lnTo>
                  <a:pt x="176695" y="97421"/>
                </a:lnTo>
                <a:lnTo>
                  <a:pt x="274892" y="97421"/>
                </a:lnTo>
                <a:lnTo>
                  <a:pt x="274892" y="178605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pic>
        <p:nvPicPr>
          <p:cNvPr id="4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37" y="1341501"/>
            <a:ext cx="9169841" cy="439343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/>
          <p:nvPr/>
        </p:nvSpPr>
        <p:spPr>
          <a:xfrm>
            <a:off x="0" y="6210300"/>
            <a:ext cx="11574567" cy="298500"/>
          </a:xfrm>
          <a:custGeom>
            <a:avLst/>
            <a:gdLst/>
            <a:ahLst/>
            <a:cxnLst/>
            <a:rect l="l" t="t" r="r" b="b"/>
            <a:pathLst>
              <a:path w="11574567" h="298500">
                <a:moveTo>
                  <a:pt x="11574567" y="298500"/>
                </a:moveTo>
                <a:lnTo>
                  <a:pt x="0" y="298500"/>
                </a:lnTo>
                <a:lnTo>
                  <a:pt x="0" y="0"/>
                </a:lnTo>
                <a:lnTo>
                  <a:pt x="11574567" y="0"/>
                </a:lnTo>
                <a:lnTo>
                  <a:pt x="11574567" y="298500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5" name="TextBox 2"/>
          <p:cNvSpPr txBox="1"/>
          <p:nvPr/>
        </p:nvSpPr>
        <p:spPr>
          <a:xfrm>
            <a:off x="469138" y="443608"/>
            <a:ext cx="2799461" cy="63094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altLang="zh-CN" sz="3000" b="1" dirty="0">
                <a:solidFill>
                  <a:srgbClr val="E84C22"/>
                </a:solidFill>
                <a:latin typeface="Microsoft YaHei"/>
                <a:ea typeface="Microsoft YaHei"/>
              </a:rPr>
              <a:t>INSIGHT</a:t>
            </a:r>
            <a:endParaRPr lang="en-US" sz="1100" dirty="0"/>
          </a:p>
          <a:p>
            <a:pPr algn="l" latinLnBrk="1"/>
            <a:endParaRPr lang="en-US" sz="1100" dirty="0"/>
          </a:p>
        </p:txBody>
      </p:sp>
      <p:sp>
        <p:nvSpPr>
          <p:cNvPr id="46" name="Freeform 3"/>
          <p:cNvSpPr/>
          <p:nvPr/>
        </p:nvSpPr>
        <p:spPr>
          <a:xfrm>
            <a:off x="2984501" y="406401"/>
            <a:ext cx="274892" cy="274892"/>
          </a:xfrm>
          <a:custGeom>
            <a:avLst/>
            <a:gdLst/>
            <a:ahLst/>
            <a:cxnLst/>
            <a:rect l="l" t="t" r="r" b="b"/>
            <a:pathLst>
              <a:path w="274892" h="274892">
                <a:moveTo>
                  <a:pt x="274892" y="178605"/>
                </a:moveTo>
                <a:lnTo>
                  <a:pt x="176695" y="178605"/>
                </a:lnTo>
                <a:lnTo>
                  <a:pt x="176695" y="274892"/>
                </a:lnTo>
                <a:lnTo>
                  <a:pt x="95510" y="274892"/>
                </a:lnTo>
                <a:lnTo>
                  <a:pt x="95510" y="178605"/>
                </a:lnTo>
                <a:lnTo>
                  <a:pt x="0" y="178605"/>
                </a:lnTo>
                <a:lnTo>
                  <a:pt x="0" y="97421"/>
                </a:lnTo>
                <a:lnTo>
                  <a:pt x="95510" y="97421"/>
                </a:lnTo>
                <a:lnTo>
                  <a:pt x="95510" y="0"/>
                </a:lnTo>
                <a:lnTo>
                  <a:pt x="176695" y="0"/>
                </a:lnTo>
                <a:lnTo>
                  <a:pt x="176695" y="97421"/>
                </a:lnTo>
                <a:lnTo>
                  <a:pt x="274892" y="97421"/>
                </a:lnTo>
                <a:lnTo>
                  <a:pt x="274892" y="178605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E946D-D0D9-491A-A18F-95EFC07B86CD}"/>
              </a:ext>
            </a:extLst>
          </p:cNvPr>
          <p:cNvSpPr txBox="1"/>
          <p:nvPr/>
        </p:nvSpPr>
        <p:spPr>
          <a:xfrm>
            <a:off x="596900" y="1422400"/>
            <a:ext cx="1021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中国：疫情什么时候基本控制？什么时候完全受控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日到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日疫情增速极快</a:t>
            </a:r>
            <a:r>
              <a:rPr lang="en-US" altLang="zh-CN" dirty="0"/>
              <a:t>--why</a:t>
            </a:r>
            <a:r>
              <a:rPr lang="zh-CN" altLang="en-US" dirty="0"/>
              <a:t>？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2-20</a:t>
            </a:r>
            <a:r>
              <a:rPr lang="zh-CN" altLang="en-US" dirty="0"/>
              <a:t>日疫情大转折</a:t>
            </a:r>
            <a:r>
              <a:rPr lang="en-US" altLang="zh-CN" dirty="0"/>
              <a:t>---why</a:t>
            </a:r>
            <a:r>
              <a:rPr lang="zh-CN" altLang="en-US" dirty="0"/>
              <a:t>？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外省死亡率低？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美国：</a:t>
            </a:r>
            <a:r>
              <a:rPr lang="en-US" altLang="zh-CN" dirty="0"/>
              <a:t>fake news</a:t>
            </a:r>
            <a:r>
              <a:rPr lang="zh-CN" altLang="en-US" dirty="0"/>
              <a:t>！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3.16-4.18</a:t>
            </a:r>
            <a:r>
              <a:rPr lang="zh-CN" altLang="en-US" dirty="0"/>
              <a:t>日 一个月迅速 </a:t>
            </a:r>
            <a:r>
              <a:rPr lang="en-US" altLang="zh-CN" dirty="0"/>
              <a:t>70</a:t>
            </a:r>
            <a:r>
              <a:rPr lang="zh-CN" altLang="en-US" dirty="0"/>
              <a:t>万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日全面复工后新增速度没变，可能防护做的太好了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5.30</a:t>
            </a:r>
            <a:r>
              <a:rPr lang="zh-CN" altLang="en-US" dirty="0"/>
              <a:t>日 累计</a:t>
            </a:r>
            <a:r>
              <a:rPr lang="en-US" altLang="zh-CN" dirty="0"/>
              <a:t>170</a:t>
            </a:r>
            <a:r>
              <a:rPr lang="zh-CN" altLang="en-US" dirty="0"/>
              <a:t>万 死亡</a:t>
            </a:r>
            <a:r>
              <a:rPr lang="en-US" altLang="zh-CN" dirty="0"/>
              <a:t>10</a:t>
            </a:r>
            <a:r>
              <a:rPr lang="zh-CN" altLang="en-US" dirty="0"/>
              <a:t>万 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 累计</a:t>
            </a:r>
            <a:r>
              <a:rPr lang="en-US" altLang="zh-CN" dirty="0"/>
              <a:t>317</a:t>
            </a:r>
            <a:r>
              <a:rPr lang="zh-CN" altLang="en-US" dirty="0"/>
              <a:t>万 死亡</a:t>
            </a:r>
            <a:r>
              <a:rPr lang="en-US" altLang="zh-CN" dirty="0"/>
              <a:t>12.6</a:t>
            </a:r>
            <a:r>
              <a:rPr lang="zh-CN" altLang="en-US" dirty="0"/>
              <a:t>万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什么时候结束：？</a:t>
            </a:r>
          </a:p>
        </p:txBody>
      </p:sp>
    </p:spTree>
    <p:extLst>
      <p:ext uri="{BB962C8B-B14F-4D97-AF65-F5344CB8AC3E}">
        <p14:creationId xmlns:p14="http://schemas.microsoft.com/office/powerpoint/2010/main" val="2492707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/>
          <p:nvPr/>
        </p:nvSpPr>
        <p:spPr>
          <a:xfrm>
            <a:off x="0" y="6210300"/>
            <a:ext cx="11574567" cy="298500"/>
          </a:xfrm>
          <a:custGeom>
            <a:avLst/>
            <a:gdLst/>
            <a:ahLst/>
            <a:cxnLst/>
            <a:rect l="l" t="t" r="r" b="b"/>
            <a:pathLst>
              <a:path w="11574567" h="298500">
                <a:moveTo>
                  <a:pt x="11574567" y="298500"/>
                </a:moveTo>
                <a:lnTo>
                  <a:pt x="0" y="298500"/>
                </a:lnTo>
                <a:lnTo>
                  <a:pt x="0" y="0"/>
                </a:lnTo>
                <a:lnTo>
                  <a:pt x="11574567" y="0"/>
                </a:lnTo>
                <a:lnTo>
                  <a:pt x="11574567" y="298500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5" name="TextBox 2"/>
          <p:cNvSpPr txBox="1"/>
          <p:nvPr/>
        </p:nvSpPr>
        <p:spPr>
          <a:xfrm>
            <a:off x="469138" y="443608"/>
            <a:ext cx="2799461" cy="63094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altLang="zh-CN" sz="3000" b="1" dirty="0" err="1">
                <a:solidFill>
                  <a:srgbClr val="E84C22"/>
                </a:solidFill>
                <a:latin typeface="Microsoft YaHei"/>
                <a:ea typeface="Microsoft YaHei"/>
              </a:rPr>
              <a:t>TeamWork</a:t>
            </a:r>
            <a:endParaRPr lang="en-US" sz="1100" dirty="0"/>
          </a:p>
          <a:p>
            <a:pPr algn="l" latinLnBrk="1"/>
            <a:endParaRPr lang="en-US" sz="1100" dirty="0"/>
          </a:p>
        </p:txBody>
      </p:sp>
      <p:sp>
        <p:nvSpPr>
          <p:cNvPr id="46" name="Freeform 3"/>
          <p:cNvSpPr/>
          <p:nvPr/>
        </p:nvSpPr>
        <p:spPr>
          <a:xfrm>
            <a:off x="2984501" y="406401"/>
            <a:ext cx="274892" cy="274892"/>
          </a:xfrm>
          <a:custGeom>
            <a:avLst/>
            <a:gdLst/>
            <a:ahLst/>
            <a:cxnLst/>
            <a:rect l="l" t="t" r="r" b="b"/>
            <a:pathLst>
              <a:path w="274892" h="274892">
                <a:moveTo>
                  <a:pt x="274892" y="178605"/>
                </a:moveTo>
                <a:lnTo>
                  <a:pt x="176695" y="178605"/>
                </a:lnTo>
                <a:lnTo>
                  <a:pt x="176695" y="274892"/>
                </a:lnTo>
                <a:lnTo>
                  <a:pt x="95510" y="274892"/>
                </a:lnTo>
                <a:lnTo>
                  <a:pt x="95510" y="178605"/>
                </a:lnTo>
                <a:lnTo>
                  <a:pt x="0" y="178605"/>
                </a:lnTo>
                <a:lnTo>
                  <a:pt x="0" y="97421"/>
                </a:lnTo>
                <a:lnTo>
                  <a:pt x="95510" y="97421"/>
                </a:lnTo>
                <a:lnTo>
                  <a:pt x="95510" y="0"/>
                </a:lnTo>
                <a:lnTo>
                  <a:pt x="176695" y="0"/>
                </a:lnTo>
                <a:lnTo>
                  <a:pt x="176695" y="97421"/>
                </a:lnTo>
                <a:lnTo>
                  <a:pt x="274892" y="97421"/>
                </a:lnTo>
                <a:lnTo>
                  <a:pt x="274892" y="178605"/>
                </a:lnTo>
                <a:close/>
              </a:path>
            </a:pathLst>
          </a:custGeom>
          <a:solidFill>
            <a:srgbClr val="E84C22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E946D-D0D9-491A-A18F-95EFC07B86CD}"/>
              </a:ext>
            </a:extLst>
          </p:cNvPr>
          <p:cNvSpPr txBox="1"/>
          <p:nvPr/>
        </p:nvSpPr>
        <p:spPr>
          <a:xfrm>
            <a:off x="596900" y="1422400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 </a:t>
            </a:r>
            <a:r>
              <a:rPr lang="en-US" altLang="zh-CN" dirty="0"/>
              <a:t>d3.js</a:t>
            </a:r>
            <a:r>
              <a:rPr lang="zh-CN" altLang="en-US" dirty="0"/>
              <a:t>绘制疫情地图  数据搜集清洗     </a:t>
            </a:r>
            <a:r>
              <a:rPr lang="en-US" altLang="zh-CN" dirty="0"/>
              <a:t>34%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： </a:t>
            </a:r>
            <a:r>
              <a:rPr lang="en-US" altLang="zh-CN" dirty="0"/>
              <a:t>React</a:t>
            </a:r>
            <a:r>
              <a:rPr lang="zh-CN" altLang="en-US" dirty="0"/>
              <a:t>设计整体框架、搭建                  </a:t>
            </a:r>
            <a:r>
              <a:rPr lang="en-US" altLang="zh-CN" dirty="0"/>
              <a:t>33%</a:t>
            </a:r>
          </a:p>
          <a:p>
            <a:endParaRPr lang="en-US" altLang="zh-CN" dirty="0"/>
          </a:p>
          <a:p>
            <a:r>
              <a:rPr lang="zh-CN" altLang="en-US"/>
              <a:t>： </a:t>
            </a:r>
            <a:r>
              <a:rPr lang="en-US" altLang="zh-CN" dirty="0" err="1"/>
              <a:t>echarts</a:t>
            </a:r>
            <a:r>
              <a:rPr lang="zh-CN" altLang="en-US" dirty="0"/>
              <a:t>图表绘制整理                            </a:t>
            </a:r>
            <a:r>
              <a:rPr lang="en-US" altLang="zh-CN" dirty="0"/>
              <a:t>33%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8367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1303782" y="1616837"/>
            <a:ext cx="3827907" cy="1130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/>
            <a:r>
              <a:rPr lang="en-US" sz="6359">
                <a:solidFill>
                  <a:srgbClr val="000000"/>
                </a:solidFill>
                <a:latin typeface="Microsoft YaHei"/>
                <a:ea typeface="Microsoft YaHei"/>
              </a:rPr>
              <a:t>谢谢欣赏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314</Words>
  <Application>Microsoft Office PowerPoint</Application>
  <PresentationFormat>自定义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旭征</cp:lastModifiedBy>
  <cp:revision>8</cp:revision>
  <dcterms:created xsi:type="dcterms:W3CDTF">2006-08-16T00:00:00Z</dcterms:created>
  <dcterms:modified xsi:type="dcterms:W3CDTF">2021-02-03T03:37:57Z</dcterms:modified>
</cp:coreProperties>
</file>