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331" r:id="rId2"/>
    <p:sldId id="332" r:id="rId3"/>
    <p:sldId id="333" r:id="rId4"/>
    <p:sldId id="334" r:id="rId5"/>
    <p:sldId id="335" r:id="rId6"/>
    <p:sldId id="336" r:id="rId7"/>
    <p:sldId id="337" r:id="rId8"/>
    <p:sldId id="338" r:id="rId9"/>
    <p:sldId id="339"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5" r:id="rId24"/>
    <p:sldId id="356" r:id="rId25"/>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63" userDrawn="1">
          <p15:clr>
            <a:srgbClr val="A4A3A4"/>
          </p15:clr>
        </p15:guide>
        <p15:guide id="3" pos="499" userDrawn="1">
          <p15:clr>
            <a:srgbClr val="A4A3A4"/>
          </p15:clr>
        </p15:guide>
        <p15:guide id="4" pos="5261" userDrawn="1">
          <p15:clr>
            <a:srgbClr val="A4A3A4"/>
          </p15:clr>
        </p15:guide>
        <p15:guide id="5" pos="1689" userDrawn="1">
          <p15:clr>
            <a:srgbClr val="A4A3A4"/>
          </p15:clr>
        </p15:guide>
        <p15:guide id="6" orient="horz" pos="1344" userDrawn="1">
          <p15:clr>
            <a:srgbClr val="A4A3A4"/>
          </p15:clr>
        </p15:guide>
        <p15:guide id="7" orient="horz" pos="3793" userDrawn="1">
          <p15:clr>
            <a:srgbClr val="A4A3A4"/>
          </p15:clr>
        </p15:guide>
        <p15:guide id="9" pos="3748" userDrawn="1">
          <p15:clr>
            <a:srgbClr val="A4A3A4"/>
          </p15:clr>
        </p15:guide>
        <p15:guide id="10" pos="2319" userDrawn="1">
          <p15:clr>
            <a:srgbClr val="A4A3A4"/>
          </p15:clr>
        </p15:guide>
        <p15:guide id="11" orient="horz" pos="109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陈旭征" initials="陈旭征" lastIdx="1" clrIdx="0">
    <p:extLst>
      <p:ext uri="{19B8F6BF-5375-455C-9EA6-DF929625EA0E}">
        <p15:presenceInfo xmlns:p15="http://schemas.microsoft.com/office/powerpoint/2012/main" userId="S-1-5-21-302409855-3393619769-2123163451-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6C0B"/>
    <a:srgbClr val="F27C2E"/>
    <a:srgbClr val="7B4441"/>
    <a:srgbClr val="996600"/>
    <a:srgbClr val="663300"/>
    <a:srgbClr val="996633"/>
    <a:srgbClr val="636562"/>
    <a:srgbClr val="979797"/>
    <a:srgbClr val="5C5D5A"/>
    <a:srgbClr val="4240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62" autoAdjust="0"/>
    <p:restoredTop sz="80759" autoAdjust="0"/>
  </p:normalViewPr>
  <p:slideViewPr>
    <p:cSldViewPr snapToGrid="0">
      <p:cViewPr varScale="1">
        <p:scale>
          <a:sx n="69" d="100"/>
          <a:sy n="69" d="100"/>
        </p:scale>
        <p:origin x="2194" y="58"/>
      </p:cViewPr>
      <p:guideLst>
        <p:guide orient="horz" pos="2183"/>
        <p:guide pos="2863"/>
        <p:guide pos="499"/>
        <p:guide pos="5261"/>
        <p:guide pos="1689"/>
        <p:guide orient="horz" pos="1344"/>
        <p:guide orient="horz" pos="3793"/>
        <p:guide pos="3748"/>
        <p:guide pos="2319"/>
        <p:guide orient="horz" pos="1094"/>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25T19:53:02.032"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7-25T19:53:02.032" idx="1">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A2342C6F-61F0-4565-82FC-57217F9F55CD}" type="datetimeFigureOut">
              <a:rPr lang="zh-CN" altLang="en-US" smtClean="0"/>
              <a:t>2021/7/25</a:t>
            </a:fld>
            <a:endParaRPr lang="zh-CN" altLang="en-US"/>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7FCD33A-102B-4EAE-B83F-3CB603A8E5C0}" type="slidenum">
              <a:rPr lang="zh-CN" altLang="en-US" smtClean="0"/>
              <a:t>‹#›</a:t>
            </a:fld>
            <a:endParaRPr lang="zh-CN" altLang="en-US"/>
          </a:p>
        </p:txBody>
      </p:sp>
    </p:spTree>
    <p:extLst>
      <p:ext uri="{BB962C8B-B14F-4D97-AF65-F5344CB8AC3E}">
        <p14:creationId xmlns:p14="http://schemas.microsoft.com/office/powerpoint/2010/main" val="932883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D7C4E7F0-B892-4533-A580-82F5640A19FF}" type="datetimeFigureOut">
              <a:rPr lang="zh-CN" altLang="en-US" smtClean="0"/>
              <a:t>2021/7/25</a:t>
            </a:fld>
            <a:endParaRPr lang="zh-CN" altLang="en-US"/>
          </a:p>
        </p:txBody>
      </p:sp>
      <p:sp>
        <p:nvSpPr>
          <p:cNvPr id="4" name="幻灯片图像占位符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731B04E6-3F05-4733-B89A-AE756CE5BE7A}" type="slidenum">
              <a:rPr lang="zh-CN" altLang="en-US" smtClean="0"/>
              <a:t>‹#›</a:t>
            </a:fld>
            <a:endParaRPr lang="zh-CN" altLang="en-US"/>
          </a:p>
        </p:txBody>
      </p:sp>
    </p:spTree>
    <p:extLst>
      <p:ext uri="{BB962C8B-B14F-4D97-AF65-F5344CB8AC3E}">
        <p14:creationId xmlns:p14="http://schemas.microsoft.com/office/powerpoint/2010/main" val="2552608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1B04E6-3F05-4733-B89A-AE756CE5BE7A}" type="slidenum">
              <a:rPr lang="zh-CN" altLang="en-US" smtClean="0"/>
              <a:t>18</a:t>
            </a:fld>
            <a:endParaRPr lang="zh-CN" altLang="en-US"/>
          </a:p>
        </p:txBody>
      </p:sp>
    </p:spTree>
    <p:extLst>
      <p:ext uri="{BB962C8B-B14F-4D97-AF65-F5344CB8AC3E}">
        <p14:creationId xmlns:p14="http://schemas.microsoft.com/office/powerpoint/2010/main" val="27253557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l="-18" t="26507" r="203" b="35888"/>
          <a:stretch/>
        </p:blipFill>
        <p:spPr>
          <a:xfrm>
            <a:off x="-6187" y="1319795"/>
            <a:ext cx="9154718" cy="2586463"/>
          </a:xfrm>
          <a:prstGeom prst="rect">
            <a:avLst/>
          </a:prstGeom>
          <a:ln>
            <a:noFill/>
          </a:ln>
          <a:effectLst>
            <a:outerShdw blurRad="190500" algn="tl" rotWithShape="0">
              <a:srgbClr val="000000">
                <a:alpha val="70000"/>
              </a:srgbClr>
            </a:outerShdw>
          </a:effectLst>
        </p:spPr>
      </p:pic>
      <p:pic>
        <p:nvPicPr>
          <p:cNvPr id="10" name="图片 9">
            <a:extLst>
              <a:ext uri="{FF2B5EF4-FFF2-40B4-BE49-F238E27FC236}">
                <a16:creationId xmlns:a16="http://schemas.microsoft.com/office/drawing/2014/main" id="{908C0C79-2C88-564C-9803-050D17C9E5D9}"/>
              </a:ext>
            </a:extLst>
          </p:cNvPr>
          <p:cNvPicPr>
            <a:picLocks noChangeAspect="1"/>
          </p:cNvPicPr>
          <p:nvPr userDrawn="1"/>
        </p:nvPicPr>
        <p:blipFill>
          <a:blip r:embed="rId3" cstate="print">
            <a:alphaModFix amt="5000"/>
            <a:duotone>
              <a:prstClr val="black"/>
              <a:srgbClr val="D4D7C4">
                <a:tint val="45000"/>
                <a:satMod val="400000"/>
              </a:srgbClr>
            </a:duotone>
            <a:extLst>
              <a:ext uri="{28A0092B-C50C-407E-A947-70E740481C1C}">
                <a14:useLocalDpi xmlns:a14="http://schemas.microsoft.com/office/drawing/2010/main" val="0"/>
              </a:ext>
            </a:extLst>
          </a:blip>
          <a:stretch>
            <a:fillRect/>
          </a:stretch>
        </p:blipFill>
        <p:spPr>
          <a:xfrm>
            <a:off x="5054600" y="2083422"/>
            <a:ext cx="5835904" cy="5835904"/>
          </a:xfrm>
          <a:prstGeom prst="rect">
            <a:avLst/>
          </a:prstGeom>
        </p:spPr>
      </p:pic>
      <p:pic>
        <p:nvPicPr>
          <p:cNvPr id="20" name="图片 19"/>
          <p:cNvPicPr>
            <a:picLocks noChangeAspect="1"/>
          </p:cNvPicPr>
          <p:nvPr userDrawn="1"/>
        </p:nvPicPr>
        <p:blipFill rotWithShape="1">
          <a:blip r:embed="rId4" cstate="print">
            <a:extLst>
              <a:ext uri="{BEBA8EAE-BF5A-486C-A8C5-ECC9F3942E4B}">
                <a14:imgProps xmlns:a14="http://schemas.microsoft.com/office/drawing/2010/main">
                  <a14:imgLayer>
                    <a14:imgEffect>
                      <a14:saturation sat="221000"/>
                    </a14:imgEffect>
                  </a14:imgLayer>
                </a14:imgProps>
              </a:ext>
              <a:ext uri="{28A0092B-C50C-407E-A947-70E740481C1C}">
                <a14:useLocalDpi xmlns:a14="http://schemas.microsoft.com/office/drawing/2010/main" val="0"/>
              </a:ext>
            </a:extLst>
          </a:blip>
          <a:srcRect t="8443" b="4002"/>
          <a:stretch/>
        </p:blipFill>
        <p:spPr>
          <a:xfrm>
            <a:off x="420746" y="317386"/>
            <a:ext cx="2200449" cy="702244"/>
          </a:xfrm>
          <a:prstGeom prst="rect">
            <a:avLst/>
          </a:prstGeom>
        </p:spPr>
      </p:pic>
      <p:sp>
        <p:nvSpPr>
          <p:cNvPr id="3" name="文本占位符 2">
            <a:extLst>
              <a:ext uri="{FF2B5EF4-FFF2-40B4-BE49-F238E27FC236}">
                <a16:creationId xmlns:a16="http://schemas.microsoft.com/office/drawing/2014/main" id="{A619CA92-232A-9D41-BA58-C1651F395B8E}"/>
              </a:ext>
            </a:extLst>
          </p:cNvPr>
          <p:cNvSpPr>
            <a:spLocks noGrp="1"/>
          </p:cNvSpPr>
          <p:nvPr>
            <p:ph type="body" sz="quarter" idx="10" hasCustomPrompt="1"/>
          </p:nvPr>
        </p:nvSpPr>
        <p:spPr>
          <a:xfrm>
            <a:off x="420746" y="5060950"/>
            <a:ext cx="2744816" cy="456362"/>
          </a:xfrm>
        </p:spPr>
        <p:txBody>
          <a:bodyPr>
            <a:normAutofit/>
          </a:bodyPr>
          <a:lstStyle>
            <a:lvl1pPr marL="0" indent="0">
              <a:buNone/>
              <a:defRPr sz="2000"/>
            </a:lvl1pPr>
          </a:lstStyle>
          <a:p>
            <a:r>
              <a:rPr kumimoji="1" lang="en-US" altLang="zh-CN" dirty="0"/>
              <a:t>Name</a:t>
            </a:r>
          </a:p>
        </p:txBody>
      </p:sp>
      <p:sp>
        <p:nvSpPr>
          <p:cNvPr id="4" name="标题 3">
            <a:extLst>
              <a:ext uri="{FF2B5EF4-FFF2-40B4-BE49-F238E27FC236}">
                <a16:creationId xmlns:a16="http://schemas.microsoft.com/office/drawing/2014/main" id="{44589D56-CF51-2348-B471-CE2AEF41FA7A}"/>
              </a:ext>
            </a:extLst>
          </p:cNvPr>
          <p:cNvSpPr>
            <a:spLocks noGrp="1"/>
          </p:cNvSpPr>
          <p:nvPr>
            <p:ph type="title" hasCustomPrompt="1"/>
          </p:nvPr>
        </p:nvSpPr>
        <p:spPr>
          <a:xfrm>
            <a:off x="420746" y="4169394"/>
            <a:ext cx="8353338" cy="701731"/>
          </a:xfrm>
        </p:spPr>
        <p:txBody>
          <a:bodyPr wrap="square" anchor="t" anchorCtr="0">
            <a:spAutoFit/>
          </a:bodyPr>
          <a:lstStyle>
            <a:lvl1pPr marL="0" algn="l" defTabSz="914400" rtl="0" eaLnBrk="1" latinLnBrk="0" hangingPunct="1">
              <a:defRPr lang="zh-CN" altLang="en-US" sz="4400" b="1" i="0" kern="1200" baseline="0" dirty="0">
                <a:solidFill>
                  <a:srgbClr val="7B4441"/>
                </a:solidFill>
                <a:latin typeface="Gill Sans SemiBold" panose="020B0502020104020203" pitchFamily="34" charset="-79"/>
                <a:ea typeface="+mn-ea"/>
                <a:cs typeface="Gill Sans SemiBold" panose="020B0502020104020203" pitchFamily="34" charset="-79"/>
              </a:defRPr>
            </a:lvl1pPr>
          </a:lstStyle>
          <a:p>
            <a:r>
              <a:rPr kumimoji="1" lang="en-US" altLang="zh-CN" dirty="0"/>
              <a:t>Course</a:t>
            </a:r>
            <a:r>
              <a:rPr kumimoji="1" lang="zh-CN" altLang="en-US" dirty="0"/>
              <a:t> </a:t>
            </a:r>
            <a:r>
              <a:rPr kumimoji="1" lang="en-US" altLang="zh-CN" dirty="0"/>
              <a:t>Title Placeholder</a:t>
            </a:r>
            <a:endParaRPr kumimoji="1" lang="zh-CN" altLang="en-US" dirty="0"/>
          </a:p>
        </p:txBody>
      </p:sp>
      <p:sp>
        <p:nvSpPr>
          <p:cNvPr id="24" name="内容占位符 23">
            <a:extLst>
              <a:ext uri="{FF2B5EF4-FFF2-40B4-BE49-F238E27FC236}">
                <a16:creationId xmlns:a16="http://schemas.microsoft.com/office/drawing/2014/main" id="{EC23F7CA-B8FB-8C44-B7C1-09839A9018AF}"/>
              </a:ext>
            </a:extLst>
          </p:cNvPr>
          <p:cNvSpPr>
            <a:spLocks noGrp="1"/>
          </p:cNvSpPr>
          <p:nvPr>
            <p:ph sz="quarter" idx="11" hasCustomPrompt="1"/>
          </p:nvPr>
        </p:nvSpPr>
        <p:spPr>
          <a:xfrm>
            <a:off x="420746" y="5532564"/>
            <a:ext cx="2746403" cy="887285"/>
          </a:xfrm>
        </p:spPr>
        <p:txBody>
          <a:bodyPr>
            <a:normAutofit/>
          </a:bodyPr>
          <a:lstStyle>
            <a:lvl1pPr marL="0" indent="0">
              <a:lnSpc>
                <a:spcPct val="120000"/>
              </a:lnSpc>
              <a:spcBef>
                <a:spcPts val="0"/>
              </a:spcBef>
              <a:buNone/>
              <a:defRPr sz="1400" i="1"/>
            </a:lvl1pPr>
          </a:lstStyle>
          <a:p>
            <a:r>
              <a:rPr kumimoji="1" lang="en-US" altLang="zh-CN" dirty="0"/>
              <a:t>Professor</a:t>
            </a:r>
          </a:p>
          <a:p>
            <a:r>
              <a:rPr kumimoji="1" lang="en-US" altLang="zh-CN" dirty="0"/>
              <a:t>State Key Lab of CAD&amp;CG</a:t>
            </a:r>
          </a:p>
          <a:p>
            <a:r>
              <a:rPr kumimoji="1" lang="en-US" altLang="zh-CN" dirty="0"/>
              <a:t>Email: xxx@zju.edu.cn</a:t>
            </a:r>
            <a:endParaRPr kumimoji="1" lang="zh-CN" altLang="en-US" dirty="0"/>
          </a:p>
        </p:txBody>
      </p:sp>
      <p:sp>
        <p:nvSpPr>
          <p:cNvPr id="25" name="文本框 24">
            <a:extLst>
              <a:ext uri="{FF2B5EF4-FFF2-40B4-BE49-F238E27FC236}">
                <a16:creationId xmlns:a16="http://schemas.microsoft.com/office/drawing/2014/main" id="{26BA60EB-9556-C347-9F8D-8BFD6DA77748}"/>
              </a:ext>
            </a:extLst>
          </p:cNvPr>
          <p:cNvSpPr txBox="1"/>
          <p:nvPr userDrawn="1"/>
        </p:nvSpPr>
        <p:spPr>
          <a:xfrm>
            <a:off x="2823228" y="370051"/>
            <a:ext cx="5984107" cy="646331"/>
          </a:xfrm>
          <a:prstGeom prst="rect">
            <a:avLst/>
          </a:prstGeom>
          <a:noFill/>
        </p:spPr>
        <p:txBody>
          <a:bodyPr wrap="square" rtlCol="0">
            <a:spAutoFit/>
          </a:bodyPr>
          <a:lstStyle/>
          <a:p>
            <a:r>
              <a:rPr kumimoji="1" lang="en-US" altLang="zh-CN" sz="1800" b="1" i="0" dirty="0">
                <a:solidFill>
                  <a:schemeClr val="tx2"/>
                </a:solidFill>
                <a:latin typeface="Gill Sans SemiBold" panose="020B0502020104020203" pitchFamily="34" charset="-79"/>
                <a:cs typeface="Gill Sans SemiBold" panose="020B0502020104020203" pitchFamily="34" charset="-79"/>
              </a:rPr>
              <a:t>2020 ZJU</a:t>
            </a:r>
          </a:p>
          <a:p>
            <a:r>
              <a:rPr kumimoji="1" lang="en-US" altLang="zh-CN" sz="1800" b="1" i="0" dirty="0">
                <a:solidFill>
                  <a:schemeClr val="tx2"/>
                </a:solidFill>
                <a:latin typeface="Gill Sans SemiBold" panose="020B0502020104020203" pitchFamily="34" charset="-79"/>
                <a:cs typeface="Gill Sans SemiBold" panose="020B0502020104020203" pitchFamily="34" charset="-79"/>
              </a:rPr>
              <a:t>Summer School on Visualization and Visual Analytics</a:t>
            </a:r>
            <a:endParaRPr kumimoji="1" lang="zh-CN" altLang="en-US" sz="1800" b="1" i="0" dirty="0">
              <a:solidFill>
                <a:schemeClr val="tx2"/>
              </a:solidFill>
              <a:latin typeface="Gill Sans SemiBold" panose="020B0502020104020203" pitchFamily="34" charset="-79"/>
              <a:cs typeface="Gill Sans SemiBold" panose="020B0502020104020203" pitchFamily="34" charset="-79"/>
            </a:endParaRPr>
          </a:p>
        </p:txBody>
      </p:sp>
      <p:pic>
        <p:nvPicPr>
          <p:cNvPr id="6" name="图片 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5283" y="1171018"/>
            <a:ext cx="9245395" cy="275330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96573534"/>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pos="3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64199" y="403226"/>
            <a:ext cx="8215604" cy="844550"/>
          </a:xfrm>
        </p:spPr>
        <p:txBody>
          <a:bodyPr/>
          <a:lstStyle>
            <a:lvl1pPr>
              <a:defRPr b="0" i="0">
                <a:latin typeface="Gill Sans SemiBold" panose="020B0502020104020203" pitchFamily="34" charset="-79"/>
                <a:cs typeface="Gill Sans SemiBold" panose="020B0502020104020203" pitchFamily="34" charset="-79"/>
              </a:defRPr>
            </a:lvl1pPr>
          </a:lstStyle>
          <a:p>
            <a:r>
              <a:rPr lang="en-US" altLang="zh-CN" dirty="0"/>
              <a:t>Slide Title</a:t>
            </a:r>
            <a:endParaRPr lang="zh-CN" altLang="en-US" dirty="0"/>
          </a:p>
        </p:txBody>
      </p:sp>
      <p:sp>
        <p:nvSpPr>
          <p:cNvPr id="3" name="内容占位符 2"/>
          <p:cNvSpPr>
            <a:spLocks noGrp="1"/>
          </p:cNvSpPr>
          <p:nvPr>
            <p:ph idx="1"/>
          </p:nvPr>
        </p:nvSpPr>
        <p:spPr/>
        <p:txBody>
          <a:bodyPr/>
          <a:lstStyle>
            <a:lvl1pPr marL="274638" indent="-274638">
              <a:tabLst/>
              <a:defRPr b="0" i="0">
                <a:latin typeface="Gill Sans Light" panose="020B0302020104020203" pitchFamily="34" charset="-79"/>
                <a:cs typeface="Gill Sans Light" panose="020B0302020104020203" pitchFamily="34" charset="-79"/>
              </a:defRPr>
            </a:lvl1pPr>
            <a:lvl2pPr marL="539750" indent="-268288">
              <a:tabLst/>
              <a:defRPr b="0" i="0">
                <a:latin typeface="Gill Sans Light" panose="020B0302020104020203" pitchFamily="34" charset="-79"/>
                <a:cs typeface="Gill Sans Light" panose="020B0302020104020203" pitchFamily="34" charset="-79"/>
              </a:defRPr>
            </a:lvl2pPr>
            <a:lvl3pPr marL="804863" indent="-268288">
              <a:tabLst/>
              <a:defRPr b="0" i="0">
                <a:latin typeface="Gill Sans Light" panose="020B0302020104020203" pitchFamily="34" charset="-79"/>
                <a:cs typeface="Gill Sans Light" panose="020B0302020104020203" pitchFamily="34" charset="-79"/>
              </a:defRPr>
            </a:lvl3pPr>
            <a:lvl4pPr marL="1069975" indent="-263525">
              <a:tabLst/>
              <a:defRPr b="0" i="0">
                <a:latin typeface="Gill Sans Light" panose="020B0302020104020203" pitchFamily="34" charset="-79"/>
                <a:cs typeface="Gill Sans Light" panose="020B0302020104020203" pitchFamily="34" charset="-79"/>
              </a:defRPr>
            </a:lvl4pPr>
            <a:lvl5pPr marL="1335088" indent="-257175">
              <a:tabLst/>
              <a:defRPr b="0" i="0">
                <a:latin typeface="Gill Sans Light" panose="020B0302020104020203" pitchFamily="34" charset="-79"/>
                <a:cs typeface="Gill Sans Light" panose="020B0302020104020203" pitchFamily="34" charset="-79"/>
              </a:defRPr>
            </a:lvl5pPr>
          </a:lstStyle>
          <a:p>
            <a:pPr lvl="0"/>
            <a:r>
              <a:rPr lang="zh-CN" altLang="en-US" dirty="0"/>
              <a:t>编辑母版文本样式
第二级
第三级
第四级
第五级</a:t>
            </a:r>
          </a:p>
        </p:txBody>
      </p:sp>
    </p:spTree>
    <p:extLst>
      <p:ext uri="{BB962C8B-B14F-4D97-AF65-F5344CB8AC3E}">
        <p14:creationId xmlns:p14="http://schemas.microsoft.com/office/powerpoint/2010/main" val="3235966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3888" y="1709739"/>
            <a:ext cx="7886700" cy="3557586"/>
          </a:xfrm>
        </p:spPr>
        <p:txBody>
          <a:bodyPr anchor="b"/>
          <a:lstStyle>
            <a:lvl1pPr algn="l">
              <a:defRPr sz="4500" b="1" i="0">
                <a:latin typeface="Gill Sans SemiBold" panose="020B0502020104020203" pitchFamily="34" charset="-79"/>
                <a:cs typeface="Gill Sans SemiBold" panose="020B0502020104020203" pitchFamily="34" charset="-79"/>
              </a:defRPr>
            </a:lvl1pPr>
          </a:lstStyle>
          <a:p>
            <a:r>
              <a:rPr lang="en-US" altLang="zh-CN" dirty="0"/>
              <a:t>Section</a:t>
            </a:r>
            <a:r>
              <a:rPr lang="zh-CN" altLang="en-US" dirty="0"/>
              <a:t> </a:t>
            </a:r>
            <a:r>
              <a:rPr lang="en-US" altLang="zh-CN" dirty="0"/>
              <a:t>Title</a:t>
            </a:r>
            <a:endParaRPr lang="zh-CN" altLang="en-US" dirty="0"/>
          </a:p>
        </p:txBody>
      </p:sp>
      <p:sp>
        <p:nvSpPr>
          <p:cNvPr id="3" name="文本占位符 2"/>
          <p:cNvSpPr>
            <a:spLocks noGrp="1"/>
          </p:cNvSpPr>
          <p:nvPr>
            <p:ph type="body" idx="1" hasCustomPrompt="1"/>
          </p:nvPr>
        </p:nvSpPr>
        <p:spPr>
          <a:xfrm>
            <a:off x="623888" y="5267325"/>
            <a:ext cx="7886700" cy="822326"/>
          </a:xfrm>
        </p:spPr>
        <p:txBody>
          <a:bodyPr>
            <a:normAutofit/>
          </a:bodyPr>
          <a:lstStyle>
            <a:lvl1pPr marL="0" indent="0">
              <a:buNone/>
              <a:defRPr sz="20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ltLang="zh-CN" dirty="0"/>
              <a:t>Section</a:t>
            </a:r>
            <a:r>
              <a:rPr lang="zh-CN" altLang="en-US" dirty="0"/>
              <a:t> </a:t>
            </a:r>
            <a:r>
              <a:rPr lang="en-US" altLang="zh-CN" dirty="0"/>
              <a:t>Subtitle</a:t>
            </a:r>
            <a:endParaRPr lang="zh-CN" altLang="en-US" dirty="0"/>
          </a:p>
        </p:txBody>
      </p:sp>
      <p:pic>
        <p:nvPicPr>
          <p:cNvPr id="7" name="图片 6">
            <a:extLst>
              <a:ext uri="{FF2B5EF4-FFF2-40B4-BE49-F238E27FC236}">
                <a16:creationId xmlns:a16="http://schemas.microsoft.com/office/drawing/2014/main" id="{FBA55EDA-CB5F-2B4E-8A2C-3B360D30027B}"/>
              </a:ext>
            </a:extLst>
          </p:cNvPr>
          <p:cNvPicPr>
            <a:picLocks noChangeAspect="1"/>
          </p:cNvPicPr>
          <p:nvPr userDrawn="1"/>
        </p:nvPicPr>
        <p:blipFill>
          <a:blip r:embed="rId2">
            <a:alphaModFix amt="5000"/>
            <a:duotone>
              <a:prstClr val="black"/>
              <a:srgbClr val="D4D7C4">
                <a:tint val="45000"/>
                <a:satMod val="400000"/>
              </a:srgbClr>
            </a:duotone>
            <a:extLst>
              <a:ext uri="{28A0092B-C50C-407E-A947-70E740481C1C}">
                <a14:useLocalDpi xmlns:a14="http://schemas.microsoft.com/office/drawing/2010/main" val="0"/>
              </a:ext>
            </a:extLst>
          </a:blip>
          <a:stretch>
            <a:fillRect/>
          </a:stretch>
        </p:blipFill>
        <p:spPr>
          <a:xfrm>
            <a:off x="4791530" y="-2145845"/>
            <a:ext cx="6066515" cy="6066515"/>
          </a:xfrm>
          <a:prstGeom prst="rect">
            <a:avLst/>
          </a:prstGeom>
        </p:spPr>
      </p:pic>
    </p:spTree>
    <p:extLst>
      <p:ext uri="{BB962C8B-B14F-4D97-AF65-F5344CB8AC3E}">
        <p14:creationId xmlns:p14="http://schemas.microsoft.com/office/powerpoint/2010/main" val="22599896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100000">
              <a:srgbClr val="ECEFF1">
                <a:lumMod val="80000"/>
                <a:lumOff val="20000"/>
              </a:srgb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64199" y="460376"/>
            <a:ext cx="8215604" cy="844550"/>
          </a:xfrm>
          <a:prstGeom prst="rect">
            <a:avLst/>
          </a:prstGeom>
        </p:spPr>
        <p:txBody>
          <a:bodyPr vert="horz" lIns="91440" tIns="45720" rIns="91440" bIns="45720" rtlCol="0" anchor="ctr">
            <a:normAutofit/>
          </a:bodyPr>
          <a:lstStyle/>
          <a:p>
            <a:r>
              <a:rPr lang="en-US" altLang="zh-CN" dirty="0"/>
              <a:t>Slide Title</a:t>
            </a:r>
            <a:endParaRPr lang="zh-CN" altLang="en-US" dirty="0"/>
          </a:p>
        </p:txBody>
      </p:sp>
      <p:sp>
        <p:nvSpPr>
          <p:cNvPr id="3" name="文本占位符 2"/>
          <p:cNvSpPr>
            <a:spLocks noGrp="1"/>
          </p:cNvSpPr>
          <p:nvPr>
            <p:ph type="body" idx="1"/>
          </p:nvPr>
        </p:nvSpPr>
        <p:spPr>
          <a:xfrm>
            <a:off x="464199" y="1581152"/>
            <a:ext cx="8215604" cy="4676774"/>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矩形 14"/>
          <p:cNvSpPr/>
          <p:nvPr userDrawn="1"/>
        </p:nvSpPr>
        <p:spPr>
          <a:xfrm>
            <a:off x="0" y="6764613"/>
            <a:ext cx="9144000" cy="95250"/>
          </a:xfrm>
          <a:prstGeom prst="rect">
            <a:avLst/>
          </a:prstGeom>
          <a:solidFill>
            <a:srgbClr val="7B4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777476223"/>
      </p:ext>
    </p:extLst>
  </p:cSld>
  <p:clrMap bg1="lt1" tx1="dk1" bg2="lt2" tx2="dk2" accent1="accent1" accent2="accent2" accent3="accent3" accent4="accent4" accent5="accent5" accent6="accent6" hlink="hlink" folHlink="folHlink"/>
  <p:sldLayoutIdLst>
    <p:sldLayoutId id="2147483656" r:id="rId1"/>
    <p:sldLayoutId id="2147483650" r:id="rId2"/>
    <p:sldLayoutId id="2147483651" r:id="rId3"/>
  </p:sldLayoutIdLst>
  <p:txStyles>
    <p:titleStyle>
      <a:lvl1pPr algn="ctr" defTabSz="685800" rtl="0" eaLnBrk="1" latinLnBrk="0" hangingPunct="1">
        <a:lnSpc>
          <a:spcPct val="90000"/>
        </a:lnSpc>
        <a:spcBef>
          <a:spcPct val="0"/>
        </a:spcBef>
        <a:buNone/>
        <a:defRPr sz="3300" b="1" i="0" kern="1200">
          <a:solidFill>
            <a:schemeClr val="tx1"/>
          </a:solidFill>
          <a:latin typeface="Gill Sans SemiBold" panose="020B0502020104020203" pitchFamily="34" charset="-79"/>
          <a:ea typeface="+mj-ea"/>
          <a:cs typeface="Gill Sans SemiBold" panose="020B0502020104020203" pitchFamily="34" charset="-79"/>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2100" b="0" i="0" kern="1200">
          <a:solidFill>
            <a:schemeClr val="tx1"/>
          </a:solidFill>
          <a:latin typeface="Gill Sans Light" panose="020B0302020104020203" pitchFamily="34" charset="-79"/>
          <a:ea typeface="+mn-ea"/>
          <a:cs typeface="Gill Sans Light" panose="020B0302020104020203" pitchFamily="34" charset="-79"/>
        </a:defRPr>
      </a:lvl1pPr>
      <a:lvl2pPr marL="471488" indent="-200025" algn="l" defTabSz="685800" rtl="0" eaLnBrk="1" latinLnBrk="0" hangingPunct="1">
        <a:lnSpc>
          <a:spcPct val="120000"/>
        </a:lnSpc>
        <a:spcBef>
          <a:spcPts val="375"/>
        </a:spcBef>
        <a:buFont typeface="Arial" panose="020B0604020202020204" pitchFamily="34" charset="0"/>
        <a:buChar char="•"/>
        <a:defRPr sz="1800" b="0" i="0" kern="1200">
          <a:solidFill>
            <a:schemeClr val="tx1"/>
          </a:solidFill>
          <a:latin typeface="Gill Sans Light" panose="020B0302020104020203" pitchFamily="34" charset="-79"/>
          <a:ea typeface="+mn-ea"/>
          <a:cs typeface="Gill Sans Light" panose="020B0302020104020203" pitchFamily="34" charset="-79"/>
        </a:defRPr>
      </a:lvl2pPr>
      <a:lvl3pPr marL="742950" indent="-207169" algn="l" defTabSz="685800" rtl="0" eaLnBrk="1" latinLnBrk="0" hangingPunct="1">
        <a:lnSpc>
          <a:spcPct val="120000"/>
        </a:lnSpc>
        <a:spcBef>
          <a:spcPts val="375"/>
        </a:spcBef>
        <a:buFont typeface="Arial" panose="020B0604020202020204" pitchFamily="34" charset="0"/>
        <a:buChar char="•"/>
        <a:defRPr sz="1500" b="0" i="0" kern="1200">
          <a:solidFill>
            <a:schemeClr val="tx1"/>
          </a:solidFill>
          <a:latin typeface="Gill Sans Light" panose="020B0302020104020203" pitchFamily="34" charset="-79"/>
          <a:ea typeface="+mn-ea"/>
          <a:cs typeface="Gill Sans Light" panose="020B0302020104020203" pitchFamily="34" charset="-79"/>
        </a:defRPr>
      </a:lvl3pPr>
      <a:lvl4pPr marL="1007269" indent="-200025" algn="l" defTabSz="685800" rtl="0" eaLnBrk="1" latinLnBrk="0" hangingPunct="1">
        <a:lnSpc>
          <a:spcPct val="120000"/>
        </a:lnSpc>
        <a:spcBef>
          <a:spcPts val="375"/>
        </a:spcBef>
        <a:buFont typeface="Arial" panose="020B0604020202020204" pitchFamily="34" charset="0"/>
        <a:buChar char="•"/>
        <a:defRPr sz="1350" b="0" i="0" kern="1200">
          <a:solidFill>
            <a:schemeClr val="tx1"/>
          </a:solidFill>
          <a:latin typeface="Gill Sans Light" panose="020B0302020104020203" pitchFamily="34" charset="-79"/>
          <a:ea typeface="+mn-ea"/>
          <a:cs typeface="Gill Sans Light" panose="020B0302020104020203" pitchFamily="34" charset="-79"/>
        </a:defRPr>
      </a:lvl4pPr>
      <a:lvl5pPr marL="1278731" indent="-200025" algn="l" defTabSz="685800" rtl="0" eaLnBrk="1" latinLnBrk="0" hangingPunct="1">
        <a:lnSpc>
          <a:spcPct val="120000"/>
        </a:lnSpc>
        <a:spcBef>
          <a:spcPts val="375"/>
        </a:spcBef>
        <a:buFont typeface="Arial" panose="020B0604020202020204" pitchFamily="34" charset="0"/>
        <a:buChar char="•"/>
        <a:defRPr sz="1350" b="0" i="0" kern="1200">
          <a:solidFill>
            <a:schemeClr val="tx1"/>
          </a:solidFill>
          <a:latin typeface="Gill Sans Light" panose="020B0302020104020203" pitchFamily="34" charset="-79"/>
          <a:ea typeface="+mn-ea"/>
          <a:cs typeface="Gill Sans Light" panose="020B0302020104020203" pitchFamily="34" charset="-79"/>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ruanyifeng.com/blog/2015/07/flex-grammar.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egmentfault.com/a/1190000017505968" TargetMode="External"/><Relationship Id="rId2" Type="http://schemas.openxmlformats.org/officeDocument/2006/relationships/hyperlink" Target="https://animista.net/play"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758DDDF-3DC7-6147-B48A-69A527DFDEB0}"/>
              </a:ext>
            </a:extLst>
          </p:cNvPr>
          <p:cNvSpPr>
            <a:spLocks noGrp="1"/>
          </p:cNvSpPr>
          <p:nvPr>
            <p:ph idx="1"/>
          </p:nvPr>
        </p:nvSpPr>
        <p:spPr>
          <a:xfrm>
            <a:off x="2079688" y="3009378"/>
            <a:ext cx="4984624" cy="839244"/>
          </a:xfrm>
        </p:spPr>
        <p:txBody>
          <a:bodyPr>
            <a:normAutofit/>
          </a:bodyPr>
          <a:lstStyle/>
          <a:p>
            <a:pPr marL="0" indent="0">
              <a:buNone/>
            </a:pPr>
            <a:r>
              <a:rPr kumimoji="1" lang="en-US" altLang="zh-CN" sz="3200" b="1" dirty="0"/>
              <a:t>UI</a:t>
            </a:r>
            <a:r>
              <a:rPr kumimoji="1" lang="zh-CN" altLang="en-US" sz="3200" b="1" dirty="0"/>
              <a:t>布局</a:t>
            </a:r>
            <a:r>
              <a:rPr kumimoji="1" lang="en-US" altLang="zh-CN" sz="3200" b="1" dirty="0"/>
              <a:t>/</a:t>
            </a:r>
            <a:r>
              <a:rPr kumimoji="1" lang="zh-CN" altLang="en-US" sz="3200" b="1" dirty="0"/>
              <a:t>布局进阶</a:t>
            </a:r>
          </a:p>
        </p:txBody>
      </p:sp>
      <p:sp>
        <p:nvSpPr>
          <p:cNvPr id="2" name="文本框 1">
            <a:extLst>
              <a:ext uri="{FF2B5EF4-FFF2-40B4-BE49-F238E27FC236}">
                <a16:creationId xmlns:a16="http://schemas.microsoft.com/office/drawing/2014/main" id="{4049D7C2-3B5D-4317-AD9D-09506D18099E}"/>
              </a:ext>
            </a:extLst>
          </p:cNvPr>
          <p:cNvSpPr txBox="1"/>
          <p:nvPr/>
        </p:nvSpPr>
        <p:spPr>
          <a:xfrm>
            <a:off x="2217420" y="4114800"/>
            <a:ext cx="2354580" cy="369332"/>
          </a:xfrm>
          <a:prstGeom prst="rect">
            <a:avLst/>
          </a:prstGeom>
          <a:noFill/>
        </p:spPr>
        <p:txBody>
          <a:bodyPr wrap="square" rtlCol="0">
            <a:spAutoFit/>
          </a:bodyPr>
          <a:lstStyle/>
          <a:p>
            <a:r>
              <a:rPr lang="zh-CN" altLang="en-US" dirty="0"/>
              <a:t>陈旭征</a:t>
            </a:r>
          </a:p>
        </p:txBody>
      </p:sp>
    </p:spTree>
    <p:extLst>
      <p:ext uri="{BB962C8B-B14F-4D97-AF65-F5344CB8AC3E}">
        <p14:creationId xmlns:p14="http://schemas.microsoft.com/office/powerpoint/2010/main" val="2246995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5D09E-8CE8-45EC-93CD-CEB944EB8D93}"/>
              </a:ext>
            </a:extLst>
          </p:cNvPr>
          <p:cNvSpPr>
            <a:spLocks noGrp="1"/>
          </p:cNvSpPr>
          <p:nvPr>
            <p:ph type="title"/>
          </p:nvPr>
        </p:nvSpPr>
        <p:spPr/>
        <p:txBody>
          <a:bodyPr/>
          <a:lstStyle/>
          <a:p>
            <a:r>
              <a:rPr lang="zh-CN" altLang="en-US" dirty="0"/>
              <a:t>浮动</a:t>
            </a:r>
          </a:p>
        </p:txBody>
      </p:sp>
      <p:sp>
        <p:nvSpPr>
          <p:cNvPr id="3" name="内容占位符 2">
            <a:extLst>
              <a:ext uri="{FF2B5EF4-FFF2-40B4-BE49-F238E27FC236}">
                <a16:creationId xmlns:a16="http://schemas.microsoft.com/office/drawing/2014/main" id="{179CDFCC-48A6-4A98-B5F7-BBB036E37A14}"/>
              </a:ext>
            </a:extLst>
          </p:cNvPr>
          <p:cNvSpPr>
            <a:spLocks noGrp="1"/>
          </p:cNvSpPr>
          <p:nvPr>
            <p:ph idx="1"/>
          </p:nvPr>
        </p:nvSpPr>
        <p:spPr>
          <a:xfrm>
            <a:off x="928396" y="1247776"/>
            <a:ext cx="8215604" cy="4676774"/>
          </a:xfrm>
        </p:spPr>
        <p:txBody>
          <a:bodyPr/>
          <a:lstStyle/>
          <a:p>
            <a:pPr marL="0" indent="0">
              <a:buNone/>
            </a:pPr>
            <a:r>
              <a:rPr lang="en-US" altLang="zh-CN" dirty="0"/>
              <a:t>div2</a:t>
            </a:r>
            <a:r>
              <a:rPr lang="zh-CN" altLang="en-US" dirty="0"/>
              <a:t>、</a:t>
            </a:r>
            <a:r>
              <a:rPr lang="en-US" altLang="zh-CN" dirty="0"/>
              <a:t>div3</a:t>
            </a:r>
            <a:r>
              <a:rPr lang="zh-CN" altLang="en-US" dirty="0"/>
              <a:t>左浮动，脱离文档流</a:t>
            </a:r>
          </a:p>
        </p:txBody>
      </p:sp>
      <p:pic>
        <p:nvPicPr>
          <p:cNvPr id="3076" name="Picture 4" descr="https://images0.cnblogs.com/blog/471788/201303/27004951-2cdc11e4340c484ab8a7eb8f515a683e.png">
            <a:extLst>
              <a:ext uri="{FF2B5EF4-FFF2-40B4-BE49-F238E27FC236}">
                <a16:creationId xmlns:a16="http://schemas.microsoft.com/office/drawing/2014/main" id="{D75AE67E-0E36-4509-A2AD-2910725B6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 y="2364504"/>
            <a:ext cx="2940367" cy="2128992"/>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s://images0.cnblogs.com/blog/471788/201303/27005158-1b23072329b04449a4438af06cbb8387.png">
            <a:extLst>
              <a:ext uri="{FF2B5EF4-FFF2-40B4-BE49-F238E27FC236}">
                <a16:creationId xmlns:a16="http://schemas.microsoft.com/office/drawing/2014/main" id="{492ACB17-4B65-4BEB-9E4F-3F88D8A15E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5437" y="2092326"/>
            <a:ext cx="4800270" cy="2810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666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1EE80-ED0A-4D1E-8FCC-635544343DC8}"/>
              </a:ext>
            </a:extLst>
          </p:cNvPr>
          <p:cNvSpPr>
            <a:spLocks noGrp="1"/>
          </p:cNvSpPr>
          <p:nvPr>
            <p:ph type="title"/>
          </p:nvPr>
        </p:nvSpPr>
        <p:spPr/>
        <p:txBody>
          <a:bodyPr/>
          <a:lstStyle/>
          <a:p>
            <a:r>
              <a:rPr lang="zh-CN" altLang="en-US" dirty="0"/>
              <a:t>浮动的规则</a:t>
            </a:r>
          </a:p>
        </p:txBody>
      </p:sp>
      <p:sp>
        <p:nvSpPr>
          <p:cNvPr id="3" name="内容占位符 2">
            <a:extLst>
              <a:ext uri="{FF2B5EF4-FFF2-40B4-BE49-F238E27FC236}">
                <a16:creationId xmlns:a16="http://schemas.microsoft.com/office/drawing/2014/main" id="{987F72E9-DB5D-465E-811B-9AAC9C1BA7A4}"/>
              </a:ext>
            </a:extLst>
          </p:cNvPr>
          <p:cNvSpPr>
            <a:spLocks noGrp="1"/>
          </p:cNvSpPr>
          <p:nvPr>
            <p:ph idx="1"/>
          </p:nvPr>
        </p:nvSpPr>
        <p:spPr>
          <a:xfrm>
            <a:off x="464198" y="1692663"/>
            <a:ext cx="8215604" cy="4676774"/>
          </a:xfrm>
        </p:spPr>
        <p:txBody>
          <a:bodyPr/>
          <a:lstStyle/>
          <a:p>
            <a:r>
              <a:rPr lang="zh-CN" altLang="en-US" b="1" dirty="0"/>
              <a:t>假如某个</a:t>
            </a:r>
            <a:r>
              <a:rPr lang="en-US" altLang="zh-CN" b="1" dirty="0"/>
              <a:t>div</a:t>
            </a:r>
            <a:r>
              <a:rPr lang="zh-CN" altLang="en-US" b="1" dirty="0"/>
              <a:t>元素</a:t>
            </a:r>
            <a:r>
              <a:rPr lang="en-US" altLang="zh-CN" b="1" dirty="0"/>
              <a:t>A</a:t>
            </a:r>
            <a:r>
              <a:rPr lang="zh-CN" altLang="en-US" b="1" dirty="0"/>
              <a:t>是浮动的，如果</a:t>
            </a:r>
            <a:r>
              <a:rPr lang="en-US" altLang="zh-CN" b="1" dirty="0"/>
              <a:t>A</a:t>
            </a:r>
            <a:r>
              <a:rPr lang="zh-CN" altLang="en-US" b="1" dirty="0"/>
              <a:t>元素上一个元素也是浮动的，那么</a:t>
            </a:r>
            <a:r>
              <a:rPr lang="en-US" altLang="zh-CN" b="1" dirty="0"/>
              <a:t>A</a:t>
            </a:r>
            <a:r>
              <a:rPr lang="zh-CN" altLang="en-US" b="1" dirty="0"/>
              <a:t>元素会跟随在上一个元素的后边</a:t>
            </a:r>
            <a:r>
              <a:rPr lang="en-US" altLang="zh-CN" b="1" dirty="0"/>
              <a:t>(</a:t>
            </a:r>
            <a:r>
              <a:rPr lang="zh-CN" altLang="en-US" b="1" dirty="0"/>
              <a:t>如果一行放不下这两个元素，那么</a:t>
            </a:r>
            <a:r>
              <a:rPr lang="en-US" altLang="zh-CN" b="1" dirty="0"/>
              <a:t>A</a:t>
            </a:r>
            <a:r>
              <a:rPr lang="zh-CN" altLang="en-US" b="1" dirty="0"/>
              <a:t>元素会被挤到下一行</a:t>
            </a:r>
            <a:r>
              <a:rPr lang="en-US" altLang="zh-CN" b="1" dirty="0"/>
              <a:t>)</a:t>
            </a:r>
            <a:r>
              <a:rPr lang="zh-CN" altLang="en-US" b="1" dirty="0"/>
              <a:t>；如果</a:t>
            </a:r>
            <a:r>
              <a:rPr lang="en-US" altLang="zh-CN" b="1" dirty="0"/>
              <a:t>A</a:t>
            </a:r>
            <a:r>
              <a:rPr lang="zh-CN" altLang="en-US" b="1" dirty="0"/>
              <a:t>元素上一个元素是标准流中的元素，那么</a:t>
            </a:r>
            <a:r>
              <a:rPr lang="en-US" altLang="zh-CN" b="1" dirty="0"/>
              <a:t>A</a:t>
            </a:r>
            <a:r>
              <a:rPr lang="zh-CN" altLang="en-US" b="1" dirty="0"/>
              <a:t>的相对垂直位置不会改变。</a:t>
            </a:r>
            <a:endParaRPr lang="en-US" altLang="zh-CN" b="1" dirty="0"/>
          </a:p>
          <a:p>
            <a:endParaRPr lang="en-US" altLang="zh-CN" b="1" dirty="0"/>
          </a:p>
          <a:p>
            <a:endParaRPr lang="zh-CN" altLang="en-US" dirty="0"/>
          </a:p>
        </p:txBody>
      </p:sp>
      <p:pic>
        <p:nvPicPr>
          <p:cNvPr id="6146" name="Picture 2" descr="https://images0.cnblogs.com/blog/471788/201303/27005043-61e7e3050eb3466d99f25b10f449daa3.png">
            <a:extLst>
              <a:ext uri="{FF2B5EF4-FFF2-40B4-BE49-F238E27FC236}">
                <a16:creationId xmlns:a16="http://schemas.microsoft.com/office/drawing/2014/main" id="{8A551FB0-8A66-4237-9579-D6182EBAB3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573" y="3429000"/>
            <a:ext cx="4067175"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550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788210-8C51-4DEA-BC45-986295E28098}"/>
              </a:ext>
            </a:extLst>
          </p:cNvPr>
          <p:cNvSpPr>
            <a:spLocks noGrp="1"/>
          </p:cNvSpPr>
          <p:nvPr>
            <p:ph type="title"/>
          </p:nvPr>
        </p:nvSpPr>
        <p:spPr/>
        <p:txBody>
          <a:bodyPr/>
          <a:lstStyle/>
          <a:p>
            <a:r>
              <a:rPr lang="zh-CN" altLang="en-US" dirty="0"/>
              <a:t>举个栗子</a:t>
            </a:r>
          </a:p>
        </p:txBody>
      </p:sp>
      <p:sp>
        <p:nvSpPr>
          <p:cNvPr id="3" name="内容占位符 2">
            <a:extLst>
              <a:ext uri="{FF2B5EF4-FFF2-40B4-BE49-F238E27FC236}">
                <a16:creationId xmlns:a16="http://schemas.microsoft.com/office/drawing/2014/main" id="{A18C0E0C-05E1-445B-A1BE-2BFBC5180199}"/>
              </a:ext>
            </a:extLst>
          </p:cNvPr>
          <p:cNvSpPr>
            <a:spLocks noGrp="1"/>
          </p:cNvSpPr>
          <p:nvPr>
            <p:ph idx="1"/>
          </p:nvPr>
        </p:nvSpPr>
        <p:spPr/>
        <p:txBody>
          <a:bodyPr/>
          <a:lstStyle/>
          <a:p>
            <a:r>
              <a:rPr lang="en-US" altLang="zh-CN" dirty="0"/>
              <a:t>layout-demo</a:t>
            </a:r>
          </a:p>
          <a:p>
            <a:endParaRPr lang="zh-CN" altLang="en-US" dirty="0"/>
          </a:p>
        </p:txBody>
      </p:sp>
    </p:spTree>
    <p:extLst>
      <p:ext uri="{BB962C8B-B14F-4D97-AF65-F5344CB8AC3E}">
        <p14:creationId xmlns:p14="http://schemas.microsoft.com/office/powerpoint/2010/main" val="1662599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6AFE5-8A9B-4B06-A0CE-21FF848B7AE0}"/>
              </a:ext>
            </a:extLst>
          </p:cNvPr>
          <p:cNvSpPr>
            <a:spLocks noGrp="1"/>
          </p:cNvSpPr>
          <p:nvPr>
            <p:ph type="title"/>
          </p:nvPr>
        </p:nvSpPr>
        <p:spPr/>
        <p:txBody>
          <a:bodyPr/>
          <a:lstStyle/>
          <a:p>
            <a:r>
              <a:rPr lang="en-US" altLang="zh-CN" dirty="0"/>
              <a:t>flex </a:t>
            </a:r>
            <a:r>
              <a:rPr lang="en-US" altLang="zh-CN" dirty="0" err="1"/>
              <a:t>yyds</a:t>
            </a:r>
            <a:endParaRPr lang="zh-CN" altLang="en-US" dirty="0"/>
          </a:p>
        </p:txBody>
      </p:sp>
      <p:sp>
        <p:nvSpPr>
          <p:cNvPr id="3" name="内容占位符 2">
            <a:extLst>
              <a:ext uri="{FF2B5EF4-FFF2-40B4-BE49-F238E27FC236}">
                <a16:creationId xmlns:a16="http://schemas.microsoft.com/office/drawing/2014/main" id="{A93C9179-176D-43BD-9873-036186112E20}"/>
              </a:ext>
            </a:extLst>
          </p:cNvPr>
          <p:cNvSpPr>
            <a:spLocks noGrp="1"/>
          </p:cNvSpPr>
          <p:nvPr>
            <p:ph idx="1"/>
          </p:nvPr>
        </p:nvSpPr>
        <p:spPr/>
        <p:txBody>
          <a:bodyPr/>
          <a:lstStyle/>
          <a:p>
            <a:r>
              <a:rPr lang="en-US" altLang="zh-CN" dirty="0">
                <a:hlinkClick r:id="rId2"/>
              </a:rPr>
              <a:t>https://www.ruanyifeng.com/blog/2015/07/flex-grammar.html</a:t>
            </a:r>
            <a:r>
              <a:rPr lang="en-US" altLang="zh-CN" dirty="0"/>
              <a:t> </a:t>
            </a:r>
            <a:r>
              <a:rPr lang="zh-CN" altLang="en-US" dirty="0"/>
              <a:t>强烈推荐阅读</a:t>
            </a:r>
            <a:endParaRPr lang="en-US" altLang="zh-CN" dirty="0"/>
          </a:p>
          <a:p>
            <a:r>
              <a:rPr lang="zh-CN" altLang="en-US" dirty="0"/>
              <a:t>我想要垂直居中，我不想写这么多代码，有没有快一点的，舒服一点的？</a:t>
            </a:r>
          </a:p>
        </p:txBody>
      </p:sp>
    </p:spTree>
    <p:extLst>
      <p:ext uri="{BB962C8B-B14F-4D97-AF65-F5344CB8AC3E}">
        <p14:creationId xmlns:p14="http://schemas.microsoft.com/office/powerpoint/2010/main" val="2052751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6AFE5-8A9B-4B06-A0CE-21FF848B7AE0}"/>
              </a:ext>
            </a:extLst>
          </p:cNvPr>
          <p:cNvSpPr>
            <a:spLocks noGrp="1"/>
          </p:cNvSpPr>
          <p:nvPr>
            <p:ph type="title"/>
          </p:nvPr>
        </p:nvSpPr>
        <p:spPr/>
        <p:txBody>
          <a:bodyPr/>
          <a:lstStyle/>
          <a:p>
            <a:r>
              <a:rPr lang="en-US" altLang="zh-CN" dirty="0"/>
              <a:t>flex</a:t>
            </a:r>
            <a:r>
              <a:rPr lang="zh-CN" altLang="en-US" dirty="0"/>
              <a:t>是什么</a:t>
            </a:r>
          </a:p>
        </p:txBody>
      </p:sp>
      <p:sp>
        <p:nvSpPr>
          <p:cNvPr id="3" name="内容占位符 2">
            <a:extLst>
              <a:ext uri="{FF2B5EF4-FFF2-40B4-BE49-F238E27FC236}">
                <a16:creationId xmlns:a16="http://schemas.microsoft.com/office/drawing/2014/main" id="{A93C9179-176D-43BD-9873-036186112E20}"/>
              </a:ext>
            </a:extLst>
          </p:cNvPr>
          <p:cNvSpPr>
            <a:spLocks noGrp="1"/>
          </p:cNvSpPr>
          <p:nvPr>
            <p:ph idx="1"/>
          </p:nvPr>
        </p:nvSpPr>
        <p:spPr>
          <a:xfrm>
            <a:off x="464197" y="1247776"/>
            <a:ext cx="8215604" cy="4676774"/>
          </a:xfrm>
        </p:spPr>
        <p:txBody>
          <a:bodyPr/>
          <a:lstStyle/>
          <a:p>
            <a:r>
              <a:rPr lang="en-US" altLang="zh-CN" dirty="0" err="1"/>
              <a:t>display:flex</a:t>
            </a:r>
            <a:endParaRPr lang="en-US" altLang="zh-CN" dirty="0"/>
          </a:p>
          <a:p>
            <a:r>
              <a:rPr lang="zh-CN" altLang="en-US" dirty="0"/>
              <a:t>采用 </a:t>
            </a:r>
            <a:r>
              <a:rPr lang="en-US" altLang="zh-CN" dirty="0"/>
              <a:t>Flex </a:t>
            </a:r>
            <a:r>
              <a:rPr lang="zh-CN" altLang="en-US" dirty="0"/>
              <a:t>布局的元素，称为 </a:t>
            </a:r>
            <a:r>
              <a:rPr lang="en-US" altLang="zh-CN" dirty="0"/>
              <a:t>Flex </a:t>
            </a:r>
            <a:r>
              <a:rPr lang="zh-CN" altLang="en-US" dirty="0"/>
              <a:t>容器（</a:t>
            </a:r>
            <a:r>
              <a:rPr lang="en-US" altLang="zh-CN" dirty="0"/>
              <a:t>flex container</a:t>
            </a:r>
            <a:r>
              <a:rPr lang="zh-CN" altLang="en-US" dirty="0"/>
              <a:t>），简称</a:t>
            </a:r>
            <a:r>
              <a:rPr lang="en-US" altLang="zh-CN" dirty="0"/>
              <a:t>"</a:t>
            </a:r>
            <a:r>
              <a:rPr lang="zh-CN" altLang="en-US" dirty="0"/>
              <a:t>容器</a:t>
            </a:r>
            <a:r>
              <a:rPr lang="en-US" altLang="zh-CN" dirty="0"/>
              <a:t>"</a:t>
            </a:r>
            <a:r>
              <a:rPr lang="zh-CN" altLang="en-US" dirty="0"/>
              <a:t>。它的所有子元素自动成为容器成员，称为 </a:t>
            </a:r>
            <a:r>
              <a:rPr lang="en-US" altLang="zh-CN" dirty="0"/>
              <a:t>Flex </a:t>
            </a:r>
            <a:r>
              <a:rPr lang="zh-CN" altLang="en-US" dirty="0"/>
              <a:t>项目（</a:t>
            </a:r>
            <a:r>
              <a:rPr lang="en-US" altLang="zh-CN" dirty="0"/>
              <a:t>flex item</a:t>
            </a:r>
            <a:r>
              <a:rPr lang="zh-CN" altLang="en-US" dirty="0"/>
              <a:t>），简称</a:t>
            </a:r>
            <a:r>
              <a:rPr lang="en-US" altLang="zh-CN" dirty="0"/>
              <a:t>"</a:t>
            </a:r>
            <a:r>
              <a:rPr lang="zh-CN" altLang="en-US" dirty="0"/>
              <a:t>项目</a:t>
            </a:r>
            <a:r>
              <a:rPr lang="en-US" altLang="zh-CN" dirty="0"/>
              <a:t>"</a:t>
            </a:r>
            <a:r>
              <a:rPr lang="zh-CN" altLang="en-US" dirty="0"/>
              <a:t>。</a:t>
            </a:r>
            <a:endParaRPr lang="en-US" altLang="zh-CN" dirty="0"/>
          </a:p>
          <a:p>
            <a:r>
              <a:rPr lang="zh-CN" altLang="en-US" dirty="0"/>
              <a:t>主轴，交叉轴</a:t>
            </a:r>
            <a:endParaRPr lang="en-US" altLang="zh-CN" dirty="0"/>
          </a:p>
          <a:p>
            <a:endParaRPr lang="zh-CN" altLang="en-US" dirty="0"/>
          </a:p>
        </p:txBody>
      </p:sp>
      <p:pic>
        <p:nvPicPr>
          <p:cNvPr id="7170" name="Picture 2" descr="https://www.ruanyifeng.com/blogimg/asset/2015/bg2015071004.png">
            <a:extLst>
              <a:ext uri="{FF2B5EF4-FFF2-40B4-BE49-F238E27FC236}">
                <a16:creationId xmlns:a16="http://schemas.microsoft.com/office/drawing/2014/main" id="{8CC03423-8B07-4D70-A4B7-D10936A83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7226" y="3121063"/>
            <a:ext cx="5362575"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007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EC5FDD-1C39-4370-B615-5DF92B0796E0}"/>
              </a:ext>
            </a:extLst>
          </p:cNvPr>
          <p:cNvSpPr>
            <a:spLocks noGrp="1"/>
          </p:cNvSpPr>
          <p:nvPr>
            <p:ph type="title"/>
          </p:nvPr>
        </p:nvSpPr>
        <p:spPr/>
        <p:txBody>
          <a:bodyPr/>
          <a:lstStyle/>
          <a:p>
            <a:r>
              <a:rPr lang="en-US" altLang="zh-CN" dirty="0"/>
              <a:t>6</a:t>
            </a:r>
            <a:r>
              <a:rPr lang="zh-CN" altLang="en-US" dirty="0"/>
              <a:t>个设置在容器上的属性</a:t>
            </a:r>
          </a:p>
        </p:txBody>
      </p:sp>
      <p:sp>
        <p:nvSpPr>
          <p:cNvPr id="3" name="内容占位符 2">
            <a:extLst>
              <a:ext uri="{FF2B5EF4-FFF2-40B4-BE49-F238E27FC236}">
                <a16:creationId xmlns:a16="http://schemas.microsoft.com/office/drawing/2014/main" id="{9ECFF54F-A11A-4BEB-8607-E857FB404003}"/>
              </a:ext>
            </a:extLst>
          </p:cNvPr>
          <p:cNvSpPr>
            <a:spLocks noGrp="1"/>
          </p:cNvSpPr>
          <p:nvPr>
            <p:ph idx="1"/>
          </p:nvPr>
        </p:nvSpPr>
        <p:spPr>
          <a:xfrm>
            <a:off x="140814" y="1581152"/>
            <a:ext cx="8215604" cy="4676774"/>
          </a:xfrm>
        </p:spPr>
        <p:txBody>
          <a:bodyPr/>
          <a:lstStyle/>
          <a:p>
            <a:r>
              <a:rPr lang="en-US" altLang="zh-CN" dirty="0"/>
              <a:t>flex-direction </a:t>
            </a:r>
            <a:r>
              <a:rPr lang="zh-CN" altLang="en-US" dirty="0"/>
              <a:t>方向 </a:t>
            </a:r>
            <a:r>
              <a:rPr lang="en-US" altLang="zh-CN" dirty="0"/>
              <a:t>row column reverse</a:t>
            </a:r>
          </a:p>
          <a:p>
            <a:r>
              <a:rPr lang="en-US" altLang="zh-CN" dirty="0"/>
              <a:t>flex-wrap </a:t>
            </a:r>
            <a:r>
              <a:rPr lang="zh-CN" altLang="en-US" dirty="0"/>
              <a:t>怎么换行</a:t>
            </a:r>
            <a:endParaRPr lang="en-US" altLang="zh-CN" dirty="0"/>
          </a:p>
          <a:p>
            <a:r>
              <a:rPr lang="en-US" altLang="zh-CN" dirty="0"/>
              <a:t>flex-flow </a:t>
            </a:r>
            <a:r>
              <a:rPr lang="zh-CN" altLang="en-US" sz="1800" dirty="0"/>
              <a:t>前两者的缩写，一般不管</a:t>
            </a:r>
            <a:endParaRPr lang="en-US" altLang="zh-CN" dirty="0"/>
          </a:p>
          <a:p>
            <a:r>
              <a:rPr lang="en-US" altLang="zh-CN" dirty="0"/>
              <a:t>justify-content</a:t>
            </a:r>
          </a:p>
          <a:p>
            <a:r>
              <a:rPr lang="en-US" altLang="zh-CN" dirty="0"/>
              <a:t>align-items</a:t>
            </a:r>
          </a:p>
          <a:p>
            <a:r>
              <a:rPr lang="en-US" altLang="zh-CN" dirty="0"/>
              <a:t>align-content</a:t>
            </a:r>
          </a:p>
          <a:p>
            <a:endParaRPr lang="zh-CN" altLang="en-US" dirty="0"/>
          </a:p>
        </p:txBody>
      </p:sp>
      <p:pic>
        <p:nvPicPr>
          <p:cNvPr id="8195" name="Picture 3" descr="If flex-direction is set to row the main axis runs along the row in the inline direction.">
            <a:extLst>
              <a:ext uri="{FF2B5EF4-FFF2-40B4-BE49-F238E27FC236}">
                <a16:creationId xmlns:a16="http://schemas.microsoft.com/office/drawing/2014/main" id="{587E3842-FC51-4AFC-8838-C3E4A03FED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8616" y="1981200"/>
            <a:ext cx="497205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67552954-2E5C-466D-94A1-36E1A845B97B}"/>
              </a:ext>
            </a:extLst>
          </p:cNvPr>
          <p:cNvPicPr>
            <a:picLocks noChangeAspect="1"/>
          </p:cNvPicPr>
          <p:nvPr/>
        </p:nvPicPr>
        <p:blipFill>
          <a:blip r:embed="rId3"/>
          <a:stretch>
            <a:fillRect/>
          </a:stretch>
        </p:blipFill>
        <p:spPr>
          <a:xfrm>
            <a:off x="4248616" y="3562736"/>
            <a:ext cx="3040643" cy="1828958"/>
          </a:xfrm>
          <a:prstGeom prst="rect">
            <a:avLst/>
          </a:prstGeom>
        </p:spPr>
      </p:pic>
    </p:spTree>
    <p:extLst>
      <p:ext uri="{BB962C8B-B14F-4D97-AF65-F5344CB8AC3E}">
        <p14:creationId xmlns:p14="http://schemas.microsoft.com/office/powerpoint/2010/main" val="909804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EC5FDD-1C39-4370-B615-5DF92B0796E0}"/>
              </a:ext>
            </a:extLst>
          </p:cNvPr>
          <p:cNvSpPr>
            <a:spLocks noGrp="1"/>
          </p:cNvSpPr>
          <p:nvPr>
            <p:ph type="title"/>
          </p:nvPr>
        </p:nvSpPr>
        <p:spPr/>
        <p:txBody>
          <a:bodyPr/>
          <a:lstStyle/>
          <a:p>
            <a:r>
              <a:rPr lang="en-US" altLang="zh-CN" dirty="0"/>
              <a:t>6</a:t>
            </a:r>
            <a:r>
              <a:rPr lang="zh-CN" altLang="en-US" dirty="0"/>
              <a:t>个设置在容器上的属性</a:t>
            </a:r>
          </a:p>
        </p:txBody>
      </p:sp>
      <p:pic>
        <p:nvPicPr>
          <p:cNvPr id="9218" name="Picture 2" descr="https://www.ruanyifeng.com/blogimg/asset/2015/bg2015071010.png">
            <a:extLst>
              <a:ext uri="{FF2B5EF4-FFF2-40B4-BE49-F238E27FC236}">
                <a16:creationId xmlns:a16="http://schemas.microsoft.com/office/drawing/2014/main" id="{CF6BADFE-2C8A-4F31-99A0-FC6E98DEA6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61210" y="1458352"/>
            <a:ext cx="4171324" cy="499642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819CA4A7-D4C0-4ABE-895D-390AAE65C282}"/>
              </a:ext>
            </a:extLst>
          </p:cNvPr>
          <p:cNvSpPr txBox="1"/>
          <p:nvPr/>
        </p:nvSpPr>
        <p:spPr>
          <a:xfrm>
            <a:off x="219641" y="2218975"/>
            <a:ext cx="3985138" cy="1107996"/>
          </a:xfrm>
          <a:prstGeom prst="rect">
            <a:avLst/>
          </a:prstGeom>
          <a:noFill/>
        </p:spPr>
        <p:txBody>
          <a:bodyPr wrap="square" rtlCol="0">
            <a:spAutoFit/>
          </a:bodyPr>
          <a:lstStyle/>
          <a:p>
            <a:r>
              <a:rPr lang="zh-CN" altLang="zh-CN" sz="2400" dirty="0">
                <a:solidFill>
                  <a:srgbClr val="111111"/>
                </a:solidFill>
                <a:latin typeface="Arial Unicode MS"/>
              </a:rPr>
              <a:t>justify-content</a:t>
            </a:r>
            <a:r>
              <a:rPr lang="zh-CN" altLang="zh-CN" sz="2400" dirty="0">
                <a:solidFill>
                  <a:srgbClr val="111111"/>
                </a:solidFill>
                <a:latin typeface="Georgia" panose="02040502050405020303" pitchFamily="18" charset="0"/>
              </a:rPr>
              <a:t>属性定义了项目在主轴上的对齐方式。</a:t>
            </a:r>
            <a:endParaRPr lang="zh-CN" altLang="zh-CN" sz="2400" dirty="0"/>
          </a:p>
          <a:p>
            <a:endParaRPr lang="zh-CN" altLang="en-US" dirty="0"/>
          </a:p>
        </p:txBody>
      </p:sp>
      <p:sp>
        <p:nvSpPr>
          <p:cNvPr id="7" name="Rectangle 4">
            <a:extLst>
              <a:ext uri="{FF2B5EF4-FFF2-40B4-BE49-F238E27FC236}">
                <a16:creationId xmlns:a16="http://schemas.microsoft.com/office/drawing/2014/main" id="{71169D48-84CB-4CD4-8C91-75D2D8D0BA8D}"/>
              </a:ext>
            </a:extLst>
          </p:cNvPr>
          <p:cNvSpPr>
            <a:spLocks noChangeArrowheads="1"/>
          </p:cNvSpPr>
          <p:nvPr/>
        </p:nvSpPr>
        <p:spPr bwMode="auto">
          <a:xfrm>
            <a:off x="0" y="-94565"/>
            <a:ext cx="28910" cy="646331"/>
          </a:xfrm>
          <a:prstGeom prst="rect">
            <a:avLst/>
          </a:prstGeom>
          <a:solidFill>
            <a:srgbClr val="FFC0C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4283" tIns="45720" rIns="14283"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7355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EC5FDD-1C39-4370-B615-5DF92B0796E0}"/>
              </a:ext>
            </a:extLst>
          </p:cNvPr>
          <p:cNvSpPr>
            <a:spLocks noGrp="1"/>
          </p:cNvSpPr>
          <p:nvPr>
            <p:ph type="title"/>
          </p:nvPr>
        </p:nvSpPr>
        <p:spPr/>
        <p:txBody>
          <a:bodyPr/>
          <a:lstStyle/>
          <a:p>
            <a:r>
              <a:rPr lang="en-US" altLang="zh-CN" dirty="0"/>
              <a:t>6</a:t>
            </a:r>
            <a:r>
              <a:rPr lang="zh-CN" altLang="en-US" dirty="0"/>
              <a:t>个设置在容器上的属性</a:t>
            </a:r>
          </a:p>
        </p:txBody>
      </p:sp>
      <p:sp>
        <p:nvSpPr>
          <p:cNvPr id="4" name="文本框 3">
            <a:extLst>
              <a:ext uri="{FF2B5EF4-FFF2-40B4-BE49-F238E27FC236}">
                <a16:creationId xmlns:a16="http://schemas.microsoft.com/office/drawing/2014/main" id="{819CA4A7-D4C0-4ABE-895D-390AAE65C282}"/>
              </a:ext>
            </a:extLst>
          </p:cNvPr>
          <p:cNvSpPr txBox="1"/>
          <p:nvPr/>
        </p:nvSpPr>
        <p:spPr>
          <a:xfrm>
            <a:off x="219641" y="2218975"/>
            <a:ext cx="3985138" cy="1107996"/>
          </a:xfrm>
          <a:prstGeom prst="rect">
            <a:avLst/>
          </a:prstGeom>
          <a:noFill/>
        </p:spPr>
        <p:txBody>
          <a:bodyPr wrap="square" rtlCol="0">
            <a:spAutoFit/>
          </a:bodyPr>
          <a:lstStyle/>
          <a:p>
            <a:r>
              <a:rPr lang="en-US" altLang="zh-CN" sz="2400" dirty="0">
                <a:solidFill>
                  <a:srgbClr val="111111"/>
                </a:solidFill>
                <a:latin typeface="Arial Unicode MS"/>
              </a:rPr>
              <a:t>align-item</a:t>
            </a:r>
            <a:r>
              <a:rPr lang="zh-CN" altLang="zh-CN" sz="2400" dirty="0">
                <a:solidFill>
                  <a:srgbClr val="111111"/>
                </a:solidFill>
                <a:latin typeface="Georgia" panose="02040502050405020303" pitchFamily="18" charset="0"/>
              </a:rPr>
              <a:t>属性定义了项目在</a:t>
            </a:r>
            <a:r>
              <a:rPr lang="zh-CN" altLang="en-US" sz="2400" dirty="0">
                <a:solidFill>
                  <a:srgbClr val="111111"/>
                </a:solidFill>
                <a:latin typeface="Georgia" panose="02040502050405020303" pitchFamily="18" charset="0"/>
              </a:rPr>
              <a:t>交叉</a:t>
            </a:r>
            <a:r>
              <a:rPr lang="zh-CN" altLang="zh-CN" sz="2400" dirty="0">
                <a:solidFill>
                  <a:srgbClr val="111111"/>
                </a:solidFill>
                <a:latin typeface="Georgia" panose="02040502050405020303" pitchFamily="18" charset="0"/>
              </a:rPr>
              <a:t>轴上的对齐方式。</a:t>
            </a:r>
            <a:endParaRPr lang="zh-CN" altLang="zh-CN" sz="2400" dirty="0"/>
          </a:p>
          <a:p>
            <a:endParaRPr lang="zh-CN" altLang="en-US" dirty="0"/>
          </a:p>
        </p:txBody>
      </p:sp>
      <p:sp>
        <p:nvSpPr>
          <p:cNvPr id="7" name="Rectangle 4">
            <a:extLst>
              <a:ext uri="{FF2B5EF4-FFF2-40B4-BE49-F238E27FC236}">
                <a16:creationId xmlns:a16="http://schemas.microsoft.com/office/drawing/2014/main" id="{71169D48-84CB-4CD4-8C91-75D2D8D0BA8D}"/>
              </a:ext>
            </a:extLst>
          </p:cNvPr>
          <p:cNvSpPr>
            <a:spLocks noChangeArrowheads="1"/>
          </p:cNvSpPr>
          <p:nvPr/>
        </p:nvSpPr>
        <p:spPr bwMode="auto">
          <a:xfrm>
            <a:off x="0" y="-94565"/>
            <a:ext cx="28910" cy="646331"/>
          </a:xfrm>
          <a:prstGeom prst="rect">
            <a:avLst/>
          </a:prstGeom>
          <a:solidFill>
            <a:srgbClr val="FFC0C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4283" tIns="45720" rIns="14283"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内容占位符 4">
            <a:extLst>
              <a:ext uri="{FF2B5EF4-FFF2-40B4-BE49-F238E27FC236}">
                <a16:creationId xmlns:a16="http://schemas.microsoft.com/office/drawing/2014/main" id="{B6615424-8C05-4F9F-A7E3-FB619B4B29E1}"/>
              </a:ext>
            </a:extLst>
          </p:cNvPr>
          <p:cNvSpPr>
            <a:spLocks noGrp="1"/>
          </p:cNvSpPr>
          <p:nvPr>
            <p:ph idx="1"/>
          </p:nvPr>
        </p:nvSpPr>
        <p:spPr/>
        <p:txBody>
          <a:bodyPr/>
          <a:lstStyle/>
          <a:p>
            <a:endParaRPr lang="zh-CN" altLang="en-US"/>
          </a:p>
        </p:txBody>
      </p:sp>
      <p:pic>
        <p:nvPicPr>
          <p:cNvPr id="10242" name="Picture 2" descr="https://www.ruanyifeng.com/blogimg/asset/2015/bg2015071011.png">
            <a:extLst>
              <a:ext uri="{FF2B5EF4-FFF2-40B4-BE49-F238E27FC236}">
                <a16:creationId xmlns:a16="http://schemas.microsoft.com/office/drawing/2014/main" id="{BAB6A3C7-F732-445C-B64C-CAE8A32CA2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0068" y="1037063"/>
            <a:ext cx="4569166" cy="5820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862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EC5FDD-1C39-4370-B615-5DF92B0796E0}"/>
              </a:ext>
            </a:extLst>
          </p:cNvPr>
          <p:cNvSpPr>
            <a:spLocks noGrp="1"/>
          </p:cNvSpPr>
          <p:nvPr>
            <p:ph type="title"/>
          </p:nvPr>
        </p:nvSpPr>
        <p:spPr/>
        <p:txBody>
          <a:bodyPr/>
          <a:lstStyle/>
          <a:p>
            <a:r>
              <a:rPr lang="zh-CN" altLang="en-US" dirty="0"/>
              <a:t>设置在子元素上的属性</a:t>
            </a:r>
          </a:p>
        </p:txBody>
      </p:sp>
      <p:sp>
        <p:nvSpPr>
          <p:cNvPr id="7" name="Rectangle 4">
            <a:extLst>
              <a:ext uri="{FF2B5EF4-FFF2-40B4-BE49-F238E27FC236}">
                <a16:creationId xmlns:a16="http://schemas.microsoft.com/office/drawing/2014/main" id="{71169D48-84CB-4CD4-8C91-75D2D8D0BA8D}"/>
              </a:ext>
            </a:extLst>
          </p:cNvPr>
          <p:cNvSpPr>
            <a:spLocks noChangeArrowheads="1"/>
          </p:cNvSpPr>
          <p:nvPr/>
        </p:nvSpPr>
        <p:spPr bwMode="auto">
          <a:xfrm>
            <a:off x="0" y="-94565"/>
            <a:ext cx="28910" cy="646331"/>
          </a:xfrm>
          <a:prstGeom prst="rect">
            <a:avLst/>
          </a:prstGeom>
          <a:solidFill>
            <a:srgbClr val="FFC0C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4283" tIns="45720" rIns="14283"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9856214E-F2C8-4B16-B5A6-1D044C546A8E}"/>
              </a:ext>
            </a:extLst>
          </p:cNvPr>
          <p:cNvSpPr>
            <a:spLocks noGrp="1" noChangeArrowheads="1"/>
          </p:cNvSpPr>
          <p:nvPr>
            <p:ph idx="1"/>
          </p:nvPr>
        </p:nvSpPr>
        <p:spPr bwMode="auto">
          <a:xfrm>
            <a:off x="377064" y="2169711"/>
            <a:ext cx="8766936"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000" b="0" i="0" u="none" strike="noStrike" cap="none" normalizeH="0" baseline="0" dirty="0">
                <a:ln>
                  <a:noFill/>
                </a:ln>
                <a:solidFill>
                  <a:srgbClr val="111111"/>
                </a:solidFill>
                <a:effectLst/>
                <a:latin typeface="Arial Unicode MS"/>
              </a:rPr>
              <a:t>order</a:t>
            </a:r>
            <a:r>
              <a:rPr kumimoji="0" lang="en-US" altLang="zh-CN" sz="2000" b="0" i="0" u="none" strike="noStrike" cap="none" normalizeH="0" baseline="0" dirty="0">
                <a:ln>
                  <a:noFill/>
                </a:ln>
                <a:solidFill>
                  <a:srgbClr val="111111"/>
                </a:solidFill>
                <a:effectLst/>
                <a:latin typeface="Arial Unicode MS"/>
              </a:rPr>
              <a:t>  </a:t>
            </a:r>
            <a:r>
              <a:rPr kumimoji="0" lang="zh-CN" altLang="en-US" sz="2000" b="0" i="0" u="none" strike="noStrike" cap="none" normalizeH="0" baseline="0" dirty="0">
                <a:ln>
                  <a:noFill/>
                </a:ln>
                <a:solidFill>
                  <a:srgbClr val="111111"/>
                </a:solidFill>
                <a:effectLst/>
                <a:latin typeface="Arial Unicode MS"/>
              </a:rPr>
              <a:t>越小越靠前，默认大家都一样</a:t>
            </a:r>
            <a:endParaRPr kumimoji="0" lang="zh-CN" altLang="zh-CN" sz="2000" b="0" i="0" u="none" strike="noStrike" cap="none" normalizeH="0" baseline="0" dirty="0">
              <a:ln>
                <a:noFill/>
              </a:ln>
              <a:solidFill>
                <a:srgbClr val="111111"/>
              </a:solidFill>
              <a:effectLst/>
              <a:latin typeface="Consolas" panose="020B0609020204030204" pitchFamily="49" charset="0"/>
            </a:endParaRPr>
          </a:p>
          <a:p>
            <a:pPr marL="0" indent="0" defTabSz="914400" eaLnBrk="0" fontAlgn="base" hangingPunct="0">
              <a:lnSpc>
                <a:spcPct val="100000"/>
              </a:lnSpc>
              <a:spcBef>
                <a:spcPct val="0"/>
              </a:spcBef>
              <a:spcAft>
                <a:spcPct val="0"/>
              </a:spcAft>
              <a:buFontTx/>
              <a:buChar char="•"/>
            </a:pPr>
            <a:r>
              <a:rPr kumimoji="0" lang="zh-CN" altLang="zh-CN" sz="2000" b="0" i="0" u="none" strike="noStrike" cap="none" normalizeH="0" baseline="0" dirty="0">
                <a:ln>
                  <a:noFill/>
                </a:ln>
                <a:solidFill>
                  <a:srgbClr val="111111"/>
                </a:solidFill>
                <a:effectLst/>
                <a:latin typeface="Arial Unicode MS"/>
              </a:rPr>
              <a:t>flex-grow</a:t>
            </a:r>
            <a:r>
              <a:rPr kumimoji="0" lang="en-US" altLang="zh-CN" sz="2000" b="0" i="0" u="none" strike="noStrike" cap="none" normalizeH="0" baseline="0" dirty="0">
                <a:ln>
                  <a:noFill/>
                </a:ln>
                <a:solidFill>
                  <a:srgbClr val="111111"/>
                </a:solidFill>
                <a:effectLst/>
                <a:latin typeface="Arial Unicode MS"/>
              </a:rPr>
              <a:t> </a:t>
            </a:r>
            <a:r>
              <a:rPr kumimoji="0" lang="zh-CN" altLang="en-US" sz="2000" b="0" i="0" u="none" strike="noStrike" cap="none" normalizeH="0" baseline="0" dirty="0">
                <a:ln>
                  <a:noFill/>
                </a:ln>
                <a:solidFill>
                  <a:srgbClr val="111111"/>
                </a:solidFill>
                <a:effectLst/>
                <a:latin typeface="Arial Unicode MS"/>
              </a:rPr>
              <a:t>定</a:t>
            </a:r>
            <a:r>
              <a:rPr lang="zh-CN" altLang="zh-CN" sz="2000" dirty="0">
                <a:solidFill>
                  <a:srgbClr val="111111"/>
                </a:solidFill>
                <a:latin typeface="Georgia" panose="02040502050405020303" pitchFamily="18" charset="0"/>
              </a:rPr>
              <a:t>义项目的放大比例，默认为</a:t>
            </a:r>
            <a:r>
              <a:rPr lang="zh-CN" altLang="zh-CN" sz="1800" dirty="0">
                <a:solidFill>
                  <a:srgbClr val="111111"/>
                </a:solidFill>
                <a:latin typeface="Arial Unicode MS"/>
              </a:rPr>
              <a:t>0</a:t>
            </a:r>
            <a:r>
              <a:rPr lang="zh-CN" altLang="zh-CN" sz="2000" dirty="0">
                <a:solidFill>
                  <a:srgbClr val="111111"/>
                </a:solidFill>
                <a:latin typeface="Georgia" panose="02040502050405020303" pitchFamily="18" charset="0"/>
              </a:rPr>
              <a:t>，即如果存在剩余空间，也不放大</a:t>
            </a:r>
            <a:r>
              <a:rPr lang="zh-CN" altLang="zh-CN" sz="800" dirty="0"/>
              <a:t> </a:t>
            </a:r>
            <a:endParaRPr kumimoji="0" lang="zh-CN" altLang="zh-CN" sz="2000" b="0" i="0" u="none" strike="noStrike" cap="none" normalizeH="0" baseline="0" dirty="0">
              <a:ln>
                <a:noFill/>
              </a:ln>
              <a:solidFill>
                <a:srgbClr val="11111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000" b="0" i="0" u="none" strike="noStrike" cap="none" normalizeH="0" baseline="0" dirty="0">
                <a:ln>
                  <a:noFill/>
                </a:ln>
                <a:solidFill>
                  <a:srgbClr val="111111"/>
                </a:solidFill>
                <a:effectLst/>
                <a:latin typeface="Arial Unicode MS"/>
              </a:rPr>
              <a:t>flex-shrink</a:t>
            </a:r>
            <a:r>
              <a:rPr kumimoji="0" lang="en-US" altLang="zh-CN" sz="2000" b="0" i="0" u="none" strike="noStrike" cap="none" normalizeH="0" baseline="0" dirty="0">
                <a:ln>
                  <a:noFill/>
                </a:ln>
                <a:solidFill>
                  <a:srgbClr val="111111"/>
                </a:solidFill>
                <a:effectLst/>
                <a:latin typeface="Arial Unicode MS"/>
              </a:rPr>
              <a:t> </a:t>
            </a:r>
            <a:r>
              <a:rPr kumimoji="0" lang="zh-CN" altLang="en-US" sz="2000" b="0" i="0" u="none" strike="noStrike" cap="none" normalizeH="0" baseline="0" dirty="0">
                <a:ln>
                  <a:noFill/>
                </a:ln>
                <a:solidFill>
                  <a:srgbClr val="111111"/>
                </a:solidFill>
                <a:effectLst/>
                <a:latin typeface="Arial Unicode MS"/>
              </a:rPr>
              <a:t>缩小</a:t>
            </a:r>
            <a:endParaRPr kumimoji="0" lang="zh-CN" altLang="zh-CN" sz="2000" b="0" i="0" u="none" strike="noStrike" cap="none" normalizeH="0" baseline="0" dirty="0">
              <a:ln>
                <a:noFill/>
              </a:ln>
              <a:solidFill>
                <a:srgbClr val="11111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000" b="0" i="0" u="none" strike="noStrike" cap="none" normalizeH="0" baseline="0" dirty="0">
                <a:ln>
                  <a:noFill/>
                </a:ln>
                <a:solidFill>
                  <a:srgbClr val="111111"/>
                </a:solidFill>
                <a:effectLst/>
                <a:latin typeface="Arial Unicode MS"/>
              </a:rPr>
              <a:t>flex-basis</a:t>
            </a:r>
            <a:r>
              <a:rPr kumimoji="0" lang="en-US" altLang="zh-CN" sz="2000" b="0" i="0" u="none" strike="noStrike" cap="none" normalizeH="0" baseline="0" dirty="0">
                <a:ln>
                  <a:noFill/>
                </a:ln>
                <a:solidFill>
                  <a:srgbClr val="111111"/>
                </a:solidFill>
                <a:effectLst/>
                <a:latin typeface="Arial Unicode MS"/>
              </a:rPr>
              <a:t> </a:t>
            </a:r>
            <a:endParaRPr kumimoji="0" lang="zh-CN" altLang="zh-CN" sz="2000" b="0" i="0" u="none" strike="noStrike" cap="none" normalizeH="0" baseline="0" dirty="0">
              <a:ln>
                <a:noFill/>
              </a:ln>
              <a:solidFill>
                <a:srgbClr val="11111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000" b="0" i="0" u="none" strike="noStrike" cap="none" normalizeH="0" baseline="0" dirty="0">
                <a:ln>
                  <a:noFill/>
                </a:ln>
                <a:solidFill>
                  <a:srgbClr val="111111"/>
                </a:solidFill>
                <a:effectLst/>
                <a:latin typeface="Arial Unicode MS"/>
              </a:rPr>
              <a:t>flex</a:t>
            </a:r>
            <a:r>
              <a:rPr kumimoji="0" lang="en-US" altLang="zh-CN" sz="2000" b="0" i="0" u="none" strike="noStrike" cap="none" normalizeH="0" baseline="0" dirty="0">
                <a:ln>
                  <a:noFill/>
                </a:ln>
                <a:solidFill>
                  <a:srgbClr val="111111"/>
                </a:solidFill>
                <a:effectLst/>
                <a:latin typeface="Arial Unicode MS"/>
              </a:rPr>
              <a:t> </a:t>
            </a:r>
            <a:r>
              <a:rPr kumimoji="0" lang="zh-CN" altLang="en-US" sz="2000" b="0" i="0" u="none" strike="noStrike" cap="none" normalizeH="0" baseline="0" dirty="0">
                <a:ln>
                  <a:noFill/>
                </a:ln>
                <a:solidFill>
                  <a:srgbClr val="111111"/>
                </a:solidFill>
                <a:effectLst/>
                <a:latin typeface="Arial Unicode MS"/>
              </a:rPr>
              <a:t>上面三个合一</a:t>
            </a:r>
            <a:endParaRPr kumimoji="0" lang="zh-CN" altLang="zh-CN" sz="2000" b="0" i="0" u="none" strike="noStrike" cap="none" normalizeH="0" baseline="0" dirty="0">
              <a:ln>
                <a:noFill/>
              </a:ln>
              <a:solidFill>
                <a:srgbClr val="111111"/>
              </a:solidFill>
              <a:effectLst/>
              <a:latin typeface="Consolas" panose="020B0609020204030204" pitchFamily="49" charset="0"/>
            </a:endParaRPr>
          </a:p>
          <a:p>
            <a:pPr marL="0" indent="0" defTabSz="914400" eaLnBrk="0" fontAlgn="base" hangingPunct="0">
              <a:lnSpc>
                <a:spcPct val="100000"/>
              </a:lnSpc>
              <a:spcBef>
                <a:spcPct val="0"/>
              </a:spcBef>
              <a:spcAft>
                <a:spcPct val="0"/>
              </a:spcAft>
              <a:buFontTx/>
              <a:buChar char="•"/>
            </a:pPr>
            <a:r>
              <a:rPr kumimoji="0" lang="zh-CN" altLang="zh-CN" sz="2000" b="0" i="0" u="none" strike="noStrike" cap="none" normalizeH="0" baseline="0" dirty="0">
                <a:ln>
                  <a:noFill/>
                </a:ln>
                <a:solidFill>
                  <a:srgbClr val="111111"/>
                </a:solidFill>
                <a:effectLst/>
                <a:latin typeface="Arial Unicode MS"/>
              </a:rPr>
              <a:t>align-self</a:t>
            </a:r>
            <a:r>
              <a:rPr lang="zh-CN" altLang="zh-CN" sz="2000" dirty="0">
                <a:solidFill>
                  <a:srgbClr val="111111"/>
                </a:solidFill>
                <a:latin typeface="Georgia" panose="02040502050405020303" pitchFamily="18" charset="0"/>
              </a:rPr>
              <a:t>允许单个项目与其他项目不一样的对齐方式，可覆盖</a:t>
            </a:r>
            <a:r>
              <a:rPr lang="zh-CN" altLang="zh-CN" sz="1800" dirty="0">
                <a:solidFill>
                  <a:srgbClr val="111111"/>
                </a:solidFill>
                <a:latin typeface="Arial Unicode MS"/>
              </a:rPr>
              <a:t>align-items</a:t>
            </a:r>
            <a:r>
              <a:rPr lang="zh-CN" altLang="zh-CN" sz="2000" dirty="0">
                <a:solidFill>
                  <a:srgbClr val="111111"/>
                </a:solidFill>
                <a:latin typeface="Georgia" panose="02040502050405020303" pitchFamily="18" charset="0"/>
              </a:rPr>
              <a:t>属性</a:t>
            </a:r>
            <a:r>
              <a:rPr lang="zh-CN" altLang="zh-CN" sz="800" dirty="0"/>
              <a:t> </a:t>
            </a:r>
            <a:endParaRPr lang="zh-CN" altLang="zh-CN" sz="3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zh-CN" altLang="zh-CN" sz="2000" b="0" i="0" u="none" strike="noStrike" cap="none" normalizeH="0" baseline="0" dirty="0">
              <a:ln>
                <a:noFill/>
              </a:ln>
              <a:solidFill>
                <a:srgbClr val="11111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CB06FBB6-AB47-415B-AC02-419C608AF84A}"/>
              </a:ext>
            </a:extLst>
          </p:cNvPr>
          <p:cNvSpPr>
            <a:spLocks noChangeArrowheads="1"/>
          </p:cNvSpPr>
          <p:nvPr/>
        </p:nvSpPr>
        <p:spPr bwMode="auto">
          <a:xfrm>
            <a:off x="0" y="-184666"/>
            <a:ext cx="28910" cy="369332"/>
          </a:xfrm>
          <a:prstGeom prst="rect">
            <a:avLst/>
          </a:prstGeom>
          <a:solidFill>
            <a:srgbClr val="FFC0C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4283" tIns="45720" rIns="14283"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04515C1-F1EC-4235-B630-B1F70EED00F2}"/>
              </a:ext>
            </a:extLst>
          </p:cNvPr>
          <p:cNvSpPr>
            <a:spLocks noChangeArrowheads="1"/>
          </p:cNvSpPr>
          <p:nvPr/>
        </p:nvSpPr>
        <p:spPr bwMode="auto">
          <a:xfrm>
            <a:off x="0" y="-184665"/>
            <a:ext cx="28910" cy="369332"/>
          </a:xfrm>
          <a:prstGeom prst="rect">
            <a:avLst/>
          </a:prstGeom>
          <a:solidFill>
            <a:srgbClr val="FFC0C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4283" tIns="45720" rIns="14283"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1649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540DF9-0C3D-4238-B67B-29F9225FA2F0}"/>
              </a:ext>
            </a:extLst>
          </p:cNvPr>
          <p:cNvSpPr>
            <a:spLocks noGrp="1"/>
          </p:cNvSpPr>
          <p:nvPr>
            <p:ph type="title"/>
          </p:nvPr>
        </p:nvSpPr>
        <p:spPr/>
        <p:txBody>
          <a:bodyPr/>
          <a:lstStyle/>
          <a:p>
            <a:r>
              <a:rPr lang="zh-CN" altLang="en-US" dirty="0"/>
              <a:t>一些栗子</a:t>
            </a:r>
          </a:p>
        </p:txBody>
      </p:sp>
      <p:sp>
        <p:nvSpPr>
          <p:cNvPr id="3" name="内容占位符 2">
            <a:extLst>
              <a:ext uri="{FF2B5EF4-FFF2-40B4-BE49-F238E27FC236}">
                <a16:creationId xmlns:a16="http://schemas.microsoft.com/office/drawing/2014/main" id="{CA9D1494-8D39-45FE-8F77-55A1968F9E76}"/>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598890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296DC4-91B3-4DAB-B2D9-4FF07CEDA907}"/>
              </a:ext>
            </a:extLst>
          </p:cNvPr>
          <p:cNvSpPr>
            <a:spLocks noGrp="1"/>
          </p:cNvSpPr>
          <p:nvPr>
            <p:ph type="title"/>
          </p:nvPr>
        </p:nvSpPr>
        <p:spPr/>
        <p:txBody>
          <a:bodyPr/>
          <a:lstStyle/>
          <a:p>
            <a:r>
              <a:rPr lang="zh-CN" altLang="en-US" dirty="0"/>
              <a:t>从盒模型说起</a:t>
            </a:r>
          </a:p>
        </p:txBody>
      </p:sp>
      <p:sp>
        <p:nvSpPr>
          <p:cNvPr id="3" name="内容占位符 2">
            <a:extLst>
              <a:ext uri="{FF2B5EF4-FFF2-40B4-BE49-F238E27FC236}">
                <a16:creationId xmlns:a16="http://schemas.microsoft.com/office/drawing/2014/main" id="{FAEAB754-7726-47C6-ACCE-94C25D77AC2F}"/>
              </a:ext>
            </a:extLst>
          </p:cNvPr>
          <p:cNvSpPr>
            <a:spLocks noGrp="1"/>
          </p:cNvSpPr>
          <p:nvPr>
            <p:ph idx="1"/>
          </p:nvPr>
        </p:nvSpPr>
        <p:spPr/>
        <p:txBody>
          <a:bodyPr>
            <a:normAutofit fontScale="92500" lnSpcReduction="10000"/>
          </a:bodyPr>
          <a:lstStyle/>
          <a:p>
            <a:r>
              <a:rPr lang="en-US" altLang="zh-CN" dirty="0"/>
              <a:t>&lt;div class="box"&gt;&lt;/div&gt;</a:t>
            </a:r>
          </a:p>
          <a:p>
            <a:r>
              <a:rPr lang="en-US" altLang="zh-CN" dirty="0"/>
              <a:t>.box {</a:t>
            </a:r>
          </a:p>
          <a:p>
            <a:r>
              <a:rPr lang="en-US" altLang="zh-CN" dirty="0"/>
              <a:t> width: 100px;</a:t>
            </a:r>
          </a:p>
          <a:p>
            <a:r>
              <a:rPr lang="en-US" altLang="zh-CN" dirty="0"/>
              <a:t> height: 100px;</a:t>
            </a:r>
          </a:p>
          <a:p>
            <a:r>
              <a:rPr lang="en-US" altLang="zh-CN" dirty="0"/>
              <a:t> border: 10px solid blue;</a:t>
            </a:r>
          </a:p>
          <a:p>
            <a:r>
              <a:rPr lang="en-US" altLang="zh-CN" dirty="0"/>
              <a:t> padding: 30px;</a:t>
            </a:r>
          </a:p>
          <a:p>
            <a:r>
              <a:rPr lang="en-US" altLang="zh-CN" dirty="0"/>
              <a:t> margin: 40px;</a:t>
            </a:r>
          </a:p>
          <a:p>
            <a:r>
              <a:rPr lang="en-US" altLang="zh-CN" dirty="0"/>
              <a:t> background: yellow;</a:t>
            </a:r>
          </a:p>
          <a:p>
            <a:r>
              <a:rPr lang="en-US" altLang="zh-CN" dirty="0"/>
              <a:t>}</a:t>
            </a:r>
          </a:p>
          <a:p>
            <a:br>
              <a:rPr lang="en-US" altLang="zh-CN" dirty="0"/>
            </a:br>
            <a:endParaRPr lang="en-US" altLang="zh-CN" dirty="0"/>
          </a:p>
          <a:p>
            <a:endParaRPr lang="zh-CN" altLang="en-US" dirty="0"/>
          </a:p>
        </p:txBody>
      </p:sp>
      <p:pic>
        <p:nvPicPr>
          <p:cNvPr id="10" name="图片 9">
            <a:extLst>
              <a:ext uri="{FF2B5EF4-FFF2-40B4-BE49-F238E27FC236}">
                <a16:creationId xmlns:a16="http://schemas.microsoft.com/office/drawing/2014/main" id="{434B528C-C077-483C-8730-B043FA4C4228}"/>
              </a:ext>
            </a:extLst>
          </p:cNvPr>
          <p:cNvPicPr>
            <a:picLocks noChangeAspect="1"/>
          </p:cNvPicPr>
          <p:nvPr/>
        </p:nvPicPr>
        <p:blipFill>
          <a:blip r:embed="rId2"/>
          <a:stretch>
            <a:fillRect/>
          </a:stretch>
        </p:blipFill>
        <p:spPr>
          <a:xfrm>
            <a:off x="4132815" y="1436129"/>
            <a:ext cx="5011185" cy="3683718"/>
          </a:xfrm>
          <a:prstGeom prst="rect">
            <a:avLst/>
          </a:prstGeom>
        </p:spPr>
      </p:pic>
    </p:spTree>
    <p:extLst>
      <p:ext uri="{BB962C8B-B14F-4D97-AF65-F5344CB8AC3E}">
        <p14:creationId xmlns:p14="http://schemas.microsoft.com/office/powerpoint/2010/main" val="894039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729582-2E7A-4F80-8B0C-522F1B82C2D9}"/>
              </a:ext>
            </a:extLst>
          </p:cNvPr>
          <p:cNvSpPr>
            <a:spLocks noGrp="1"/>
          </p:cNvSpPr>
          <p:nvPr>
            <p:ph type="title"/>
          </p:nvPr>
        </p:nvSpPr>
        <p:spPr/>
        <p:txBody>
          <a:bodyPr/>
          <a:lstStyle/>
          <a:p>
            <a:r>
              <a:rPr lang="zh-CN" altLang="en-US" dirty="0"/>
              <a:t>动画</a:t>
            </a:r>
          </a:p>
        </p:txBody>
      </p:sp>
      <p:sp>
        <p:nvSpPr>
          <p:cNvPr id="3" name="内容占位符 2">
            <a:extLst>
              <a:ext uri="{FF2B5EF4-FFF2-40B4-BE49-F238E27FC236}">
                <a16:creationId xmlns:a16="http://schemas.microsoft.com/office/drawing/2014/main" id="{A46729F5-65B4-4252-8B4F-FBFBE527AAC1}"/>
              </a:ext>
            </a:extLst>
          </p:cNvPr>
          <p:cNvSpPr>
            <a:spLocks noGrp="1"/>
          </p:cNvSpPr>
          <p:nvPr>
            <p:ph idx="1"/>
          </p:nvPr>
        </p:nvSpPr>
        <p:spPr/>
        <p:txBody>
          <a:bodyPr/>
          <a:lstStyle/>
          <a:p>
            <a:r>
              <a:rPr lang="en-US" altLang="zh-CN" dirty="0">
                <a:hlinkClick r:id="rId2"/>
              </a:rPr>
              <a:t>https://animista.net/play</a:t>
            </a:r>
            <a:r>
              <a:rPr lang="en-US" altLang="zh-CN" dirty="0"/>
              <a:t>  </a:t>
            </a:r>
            <a:r>
              <a:rPr lang="zh-CN" altLang="en-US" dirty="0"/>
              <a:t>一个动画网站，非常好用。</a:t>
            </a:r>
            <a:endParaRPr lang="en-US" altLang="zh-CN" dirty="0"/>
          </a:p>
          <a:p>
            <a:r>
              <a:rPr lang="en-US" altLang="zh-CN" dirty="0">
                <a:hlinkClick r:id="rId3"/>
              </a:rPr>
              <a:t>https://segmentfault.com/a/1190000017505968</a:t>
            </a:r>
            <a:r>
              <a:rPr lang="en-US" altLang="zh-CN" dirty="0"/>
              <a:t> </a:t>
            </a:r>
            <a:r>
              <a:rPr lang="zh-CN" altLang="en-US" dirty="0"/>
              <a:t>带你快速入门</a:t>
            </a:r>
            <a:endParaRPr lang="en-US" altLang="zh-CN" dirty="0"/>
          </a:p>
          <a:p>
            <a:r>
              <a:rPr lang="zh-CN" altLang="en-US" dirty="0"/>
              <a:t>手写复杂动画是不可能的，简单了解会用可视化编辑即可</a:t>
            </a:r>
            <a:endParaRPr lang="en-US" altLang="zh-CN" dirty="0"/>
          </a:p>
          <a:p>
            <a:r>
              <a:rPr lang="en-US" altLang="zh-CN" dirty="0"/>
              <a:t>transforms </a:t>
            </a:r>
            <a:r>
              <a:rPr lang="zh-CN" altLang="en-US" dirty="0"/>
              <a:t>转换</a:t>
            </a:r>
            <a:endParaRPr lang="en-US" altLang="zh-CN" dirty="0"/>
          </a:p>
          <a:p>
            <a:r>
              <a:rPr lang="en-US" altLang="zh-CN" dirty="0"/>
              <a:t>transition  </a:t>
            </a:r>
            <a:r>
              <a:rPr lang="zh-CN" altLang="en-US" dirty="0"/>
              <a:t>过度</a:t>
            </a:r>
            <a:endParaRPr lang="en-US" altLang="zh-CN" dirty="0"/>
          </a:p>
          <a:p>
            <a:r>
              <a:rPr lang="en-US" altLang="zh-CN" dirty="0"/>
              <a:t>Keyframes</a:t>
            </a:r>
          </a:p>
          <a:p>
            <a:endParaRPr lang="en-US" altLang="zh-CN" dirty="0"/>
          </a:p>
        </p:txBody>
      </p:sp>
    </p:spTree>
    <p:extLst>
      <p:ext uri="{BB962C8B-B14F-4D97-AF65-F5344CB8AC3E}">
        <p14:creationId xmlns:p14="http://schemas.microsoft.com/office/powerpoint/2010/main" val="2081592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729582-2E7A-4F80-8B0C-522F1B82C2D9}"/>
              </a:ext>
            </a:extLst>
          </p:cNvPr>
          <p:cNvSpPr>
            <a:spLocks noGrp="1"/>
          </p:cNvSpPr>
          <p:nvPr>
            <p:ph type="title"/>
          </p:nvPr>
        </p:nvSpPr>
        <p:spPr>
          <a:xfrm>
            <a:off x="464198" y="392075"/>
            <a:ext cx="8215604" cy="844550"/>
          </a:xfrm>
        </p:spPr>
        <p:txBody>
          <a:bodyPr/>
          <a:lstStyle/>
          <a:p>
            <a:r>
              <a:rPr lang="en-US" altLang="zh-CN" dirty="0"/>
              <a:t>translate</a:t>
            </a:r>
            <a:endParaRPr lang="zh-CN" altLang="en-US" dirty="0"/>
          </a:p>
        </p:txBody>
      </p:sp>
      <p:sp>
        <p:nvSpPr>
          <p:cNvPr id="3" name="内容占位符 2">
            <a:extLst>
              <a:ext uri="{FF2B5EF4-FFF2-40B4-BE49-F238E27FC236}">
                <a16:creationId xmlns:a16="http://schemas.microsoft.com/office/drawing/2014/main" id="{A46729F5-65B4-4252-8B4F-FBFBE527AAC1}"/>
              </a:ext>
            </a:extLst>
          </p:cNvPr>
          <p:cNvSpPr>
            <a:spLocks noGrp="1"/>
          </p:cNvSpPr>
          <p:nvPr>
            <p:ph idx="1"/>
          </p:nvPr>
        </p:nvSpPr>
        <p:spPr/>
        <p:txBody>
          <a:bodyPr/>
          <a:lstStyle/>
          <a:p>
            <a:r>
              <a:rPr lang="en-US" altLang="zh-CN" dirty="0"/>
              <a:t>transform: </a:t>
            </a:r>
            <a:r>
              <a:rPr lang="en-US" altLang="zh-CN" dirty="0" err="1"/>
              <a:t>translateX</a:t>
            </a:r>
            <a:r>
              <a:rPr lang="en-US" altLang="zh-CN" dirty="0"/>
              <a:t>(100px) </a:t>
            </a:r>
            <a:r>
              <a:rPr lang="en-US" altLang="zh-CN" dirty="0" err="1"/>
              <a:t>translateY</a:t>
            </a:r>
            <a:r>
              <a:rPr lang="en-US" altLang="zh-CN" dirty="0"/>
              <a:t>(50%) </a:t>
            </a:r>
            <a:r>
              <a:rPr lang="en-US" altLang="zh-CN" dirty="0" err="1"/>
              <a:t>translateZ</a:t>
            </a:r>
            <a:r>
              <a:rPr lang="en-US" altLang="zh-CN" dirty="0"/>
              <a:t>(-100px);</a:t>
            </a:r>
          </a:p>
          <a:p>
            <a:r>
              <a:rPr lang="en-US" altLang="zh-CN" dirty="0"/>
              <a:t>transform: </a:t>
            </a:r>
            <a:r>
              <a:rPr lang="en-US" altLang="zh-CN" dirty="0" err="1"/>
              <a:t>scaleX</a:t>
            </a:r>
            <a:r>
              <a:rPr lang="en-US" altLang="zh-CN" dirty="0"/>
              <a:t>(2) </a:t>
            </a:r>
            <a:r>
              <a:rPr lang="en-US" altLang="zh-CN" dirty="0" err="1"/>
              <a:t>scaleY</a:t>
            </a:r>
            <a:r>
              <a:rPr lang="en-US" altLang="zh-CN" dirty="0"/>
              <a:t>(0.5) </a:t>
            </a:r>
            <a:r>
              <a:rPr lang="en-US" altLang="zh-CN" dirty="0" err="1"/>
              <a:t>scaleZ</a:t>
            </a:r>
            <a:r>
              <a:rPr lang="en-US" altLang="zh-CN" dirty="0"/>
              <a:t>(1);</a:t>
            </a:r>
          </a:p>
          <a:p>
            <a:r>
              <a:rPr lang="en-US" altLang="zh-CN" dirty="0"/>
              <a:t>transform: </a:t>
            </a:r>
            <a:r>
              <a:rPr lang="en-US" altLang="zh-CN" dirty="0" err="1"/>
              <a:t>rotateX</a:t>
            </a:r>
            <a:r>
              <a:rPr lang="en-US" altLang="zh-CN" dirty="0"/>
              <a:t>(30deg) </a:t>
            </a:r>
            <a:r>
              <a:rPr lang="en-US" altLang="zh-CN" dirty="0" err="1"/>
              <a:t>rotateY</a:t>
            </a:r>
            <a:r>
              <a:rPr lang="en-US" altLang="zh-CN" dirty="0"/>
              <a:t>(60deg) </a:t>
            </a:r>
            <a:r>
              <a:rPr lang="en-US" altLang="zh-CN" dirty="0" err="1"/>
              <a:t>rotateZ</a:t>
            </a:r>
            <a:r>
              <a:rPr lang="en-US" altLang="zh-CN" dirty="0"/>
              <a:t>(-90deg);</a:t>
            </a:r>
          </a:p>
          <a:p>
            <a:r>
              <a:rPr lang="en-US" altLang="zh-CN" dirty="0"/>
              <a:t>transform: </a:t>
            </a:r>
            <a:r>
              <a:rPr lang="en-US" altLang="zh-CN" dirty="0" err="1"/>
              <a:t>translateY</a:t>
            </a:r>
            <a:r>
              <a:rPr lang="en-US" altLang="zh-CN" dirty="0"/>
              <a:t>(200px) </a:t>
            </a:r>
            <a:r>
              <a:rPr lang="en-US" altLang="zh-CN" dirty="0" err="1"/>
              <a:t>rotateZ</a:t>
            </a:r>
            <a:r>
              <a:rPr lang="en-US" altLang="zh-CN" dirty="0"/>
              <a:t>(90deg) scale(3);</a:t>
            </a:r>
          </a:p>
          <a:p>
            <a:endParaRPr lang="en-US" altLang="zh-CN" dirty="0"/>
          </a:p>
        </p:txBody>
      </p:sp>
    </p:spTree>
    <p:extLst>
      <p:ext uri="{BB962C8B-B14F-4D97-AF65-F5344CB8AC3E}">
        <p14:creationId xmlns:p14="http://schemas.microsoft.com/office/powerpoint/2010/main" val="2742850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FDB79-C6B5-474C-86F9-61B933CF3BF1}"/>
              </a:ext>
            </a:extLst>
          </p:cNvPr>
          <p:cNvSpPr>
            <a:spLocks noGrp="1"/>
          </p:cNvSpPr>
          <p:nvPr>
            <p:ph type="title"/>
          </p:nvPr>
        </p:nvSpPr>
        <p:spPr/>
        <p:txBody>
          <a:bodyPr/>
          <a:lstStyle/>
          <a:p>
            <a:r>
              <a:rPr lang="en-US" altLang="zh-CN" dirty="0"/>
              <a:t>transition</a:t>
            </a:r>
            <a:endParaRPr lang="zh-CN" altLang="en-US" dirty="0"/>
          </a:p>
        </p:txBody>
      </p:sp>
      <p:sp>
        <p:nvSpPr>
          <p:cNvPr id="3" name="内容占位符 2">
            <a:extLst>
              <a:ext uri="{FF2B5EF4-FFF2-40B4-BE49-F238E27FC236}">
                <a16:creationId xmlns:a16="http://schemas.microsoft.com/office/drawing/2014/main" id="{802EBDE9-D230-42E3-9DCE-59FA5390149C}"/>
              </a:ext>
            </a:extLst>
          </p:cNvPr>
          <p:cNvSpPr>
            <a:spLocks noGrp="1"/>
          </p:cNvSpPr>
          <p:nvPr>
            <p:ph idx="1"/>
          </p:nvPr>
        </p:nvSpPr>
        <p:spPr/>
        <p:txBody>
          <a:bodyPr/>
          <a:lstStyle/>
          <a:p>
            <a:r>
              <a:rPr lang="zh-CN" altLang="en-US" dirty="0"/>
              <a:t>在</a:t>
            </a:r>
            <a:r>
              <a:rPr lang="en-US" altLang="zh-CN" dirty="0" err="1"/>
              <a:t>css</a:t>
            </a:r>
            <a:r>
              <a:rPr lang="zh-CN" altLang="en-US" dirty="0"/>
              <a:t>中指在一段时间内，元素从一个状态过渡到另一个状态的动态过程</a:t>
            </a:r>
            <a:endParaRPr lang="en-US" altLang="zh-CN" dirty="0"/>
          </a:p>
          <a:p>
            <a:r>
              <a:rPr lang="en-US" altLang="zh-CN" dirty="0"/>
              <a:t>.cloud{</a:t>
            </a:r>
          </a:p>
          <a:p>
            <a:r>
              <a:rPr lang="en-US" altLang="zh-CN" dirty="0"/>
              <a:t>    width: 240px;</a:t>
            </a:r>
          </a:p>
          <a:p>
            <a:r>
              <a:rPr lang="en-US" altLang="zh-CN" dirty="0"/>
              <a:t>    transition: 1s;</a:t>
            </a:r>
          </a:p>
          <a:p>
            <a:r>
              <a:rPr lang="en-US" altLang="zh-CN" dirty="0"/>
              <a:t>}</a:t>
            </a:r>
          </a:p>
          <a:p>
            <a:r>
              <a:rPr lang="en-US" altLang="zh-CN" dirty="0"/>
              <a:t>.</a:t>
            </a:r>
            <a:r>
              <a:rPr lang="en-US" altLang="zh-CN" dirty="0" err="1"/>
              <a:t>cloud.cloud_add</a:t>
            </a:r>
            <a:r>
              <a:rPr lang="en-US" altLang="zh-CN" dirty="0"/>
              <a:t>{</a:t>
            </a:r>
          </a:p>
          <a:p>
            <a:r>
              <a:rPr lang="en-US" altLang="zh-CN" dirty="0"/>
              <a:t>    width: 320px;</a:t>
            </a:r>
          </a:p>
          <a:p>
            <a:r>
              <a:rPr lang="en-US" altLang="zh-CN" dirty="0"/>
              <a:t>}</a:t>
            </a:r>
            <a:endParaRPr lang="zh-CN" altLang="en-US" dirty="0"/>
          </a:p>
        </p:txBody>
      </p:sp>
    </p:spTree>
    <p:extLst>
      <p:ext uri="{BB962C8B-B14F-4D97-AF65-F5344CB8AC3E}">
        <p14:creationId xmlns:p14="http://schemas.microsoft.com/office/powerpoint/2010/main" val="3229375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FDB79-C6B5-474C-86F9-61B933CF3BF1}"/>
              </a:ext>
            </a:extLst>
          </p:cNvPr>
          <p:cNvSpPr>
            <a:spLocks noGrp="1"/>
          </p:cNvSpPr>
          <p:nvPr>
            <p:ph type="title"/>
          </p:nvPr>
        </p:nvSpPr>
        <p:spPr/>
        <p:txBody>
          <a:bodyPr/>
          <a:lstStyle/>
          <a:p>
            <a:r>
              <a:rPr lang="en-US" altLang="zh-CN" dirty="0"/>
              <a:t>transition</a:t>
            </a:r>
            <a:endParaRPr lang="zh-CN" altLang="en-US" dirty="0"/>
          </a:p>
        </p:txBody>
      </p:sp>
      <p:sp>
        <p:nvSpPr>
          <p:cNvPr id="3" name="内容占位符 2">
            <a:extLst>
              <a:ext uri="{FF2B5EF4-FFF2-40B4-BE49-F238E27FC236}">
                <a16:creationId xmlns:a16="http://schemas.microsoft.com/office/drawing/2014/main" id="{802EBDE9-D230-42E3-9DCE-59FA5390149C}"/>
              </a:ext>
            </a:extLst>
          </p:cNvPr>
          <p:cNvSpPr>
            <a:spLocks noGrp="1"/>
          </p:cNvSpPr>
          <p:nvPr>
            <p:ph idx="1"/>
          </p:nvPr>
        </p:nvSpPr>
        <p:spPr/>
        <p:txBody>
          <a:bodyPr>
            <a:normAutofit/>
          </a:bodyPr>
          <a:lstStyle/>
          <a:p>
            <a:r>
              <a:rPr lang="en-US" altLang="zh-CN" dirty="0"/>
              <a:t>transition</a:t>
            </a:r>
            <a:r>
              <a:rPr lang="zh-CN" altLang="en-US" dirty="0"/>
              <a:t>可以组合、可以延迟</a:t>
            </a:r>
            <a:endParaRPr lang="en-US" altLang="zh-CN" dirty="0"/>
          </a:p>
          <a:p>
            <a:r>
              <a:rPr lang="en-US" altLang="zh-CN" dirty="0"/>
              <a:t>.cloud{</a:t>
            </a:r>
          </a:p>
          <a:p>
            <a:r>
              <a:rPr lang="en-US" altLang="zh-CN" dirty="0"/>
              <a:t>    width: 240px;</a:t>
            </a:r>
          </a:p>
          <a:p>
            <a:r>
              <a:rPr lang="en-US" altLang="zh-CN" dirty="0"/>
              <a:t>    transition: width 1s 2s(</a:t>
            </a:r>
            <a:r>
              <a:rPr lang="zh-CN" altLang="en-US" dirty="0"/>
              <a:t>延迟</a:t>
            </a:r>
            <a:r>
              <a:rPr lang="en-US" altLang="zh-CN" dirty="0"/>
              <a:t>2s), transform 0.5s 1s(</a:t>
            </a:r>
            <a:r>
              <a:rPr lang="zh-CN" altLang="en-US" dirty="0"/>
              <a:t>延迟</a:t>
            </a:r>
            <a:r>
              <a:rPr lang="en-US" altLang="zh-CN" dirty="0"/>
              <a:t>1s);</a:t>
            </a:r>
          </a:p>
          <a:p>
            <a:r>
              <a:rPr lang="en-US" altLang="zh-CN" dirty="0"/>
              <a:t>}</a:t>
            </a:r>
          </a:p>
          <a:p>
            <a:r>
              <a:rPr lang="en-US" altLang="zh-CN" dirty="0"/>
              <a:t>.</a:t>
            </a:r>
            <a:r>
              <a:rPr lang="en-US" altLang="zh-CN" dirty="0" err="1"/>
              <a:t>cloud.cloud_add</a:t>
            </a:r>
            <a:r>
              <a:rPr lang="en-US" altLang="zh-CN" dirty="0"/>
              <a:t>{</a:t>
            </a:r>
          </a:p>
          <a:p>
            <a:r>
              <a:rPr lang="en-US" altLang="zh-CN" dirty="0"/>
              <a:t>    width: 320px;</a:t>
            </a:r>
          </a:p>
          <a:p>
            <a:r>
              <a:rPr lang="en-US" altLang="zh-CN" dirty="0"/>
              <a:t>}</a:t>
            </a:r>
            <a:endParaRPr lang="zh-CN" altLang="en-US" dirty="0"/>
          </a:p>
        </p:txBody>
      </p:sp>
    </p:spTree>
    <p:extLst>
      <p:ext uri="{BB962C8B-B14F-4D97-AF65-F5344CB8AC3E}">
        <p14:creationId xmlns:p14="http://schemas.microsoft.com/office/powerpoint/2010/main" val="3107288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2D9747-32CC-4FD7-AE83-7717851B9F51}"/>
              </a:ext>
            </a:extLst>
          </p:cNvPr>
          <p:cNvSpPr>
            <a:spLocks noGrp="1"/>
          </p:cNvSpPr>
          <p:nvPr>
            <p:ph type="title"/>
          </p:nvPr>
        </p:nvSpPr>
        <p:spPr/>
        <p:txBody>
          <a:bodyPr/>
          <a:lstStyle/>
          <a:p>
            <a:r>
              <a:rPr lang="en-US" altLang="zh-CN" dirty="0"/>
              <a:t>HW</a:t>
            </a:r>
            <a:endParaRPr lang="zh-CN" altLang="en-US" dirty="0"/>
          </a:p>
        </p:txBody>
      </p:sp>
      <p:sp>
        <p:nvSpPr>
          <p:cNvPr id="3" name="内容占位符 2">
            <a:extLst>
              <a:ext uri="{FF2B5EF4-FFF2-40B4-BE49-F238E27FC236}">
                <a16:creationId xmlns:a16="http://schemas.microsoft.com/office/drawing/2014/main" id="{499FA519-EE31-4CD7-9C3B-91E166609DF3}"/>
              </a:ext>
            </a:extLst>
          </p:cNvPr>
          <p:cNvSpPr>
            <a:spLocks noGrp="1"/>
          </p:cNvSpPr>
          <p:nvPr>
            <p:ph idx="1"/>
          </p:nvPr>
        </p:nvSpPr>
        <p:spPr/>
        <p:txBody>
          <a:bodyPr/>
          <a:lstStyle/>
          <a:p>
            <a:r>
              <a:rPr lang="zh-CN" altLang="en-US" dirty="0"/>
              <a:t>实现如下的页面（样式可以不拘泥于此）</a:t>
            </a:r>
            <a:endParaRPr lang="en-US" altLang="zh-CN" dirty="0"/>
          </a:p>
          <a:p>
            <a:endParaRPr lang="zh-CN" altLang="en-US" dirty="0"/>
          </a:p>
        </p:txBody>
      </p:sp>
      <p:pic>
        <p:nvPicPr>
          <p:cNvPr id="5" name="图片 4">
            <a:extLst>
              <a:ext uri="{FF2B5EF4-FFF2-40B4-BE49-F238E27FC236}">
                <a16:creationId xmlns:a16="http://schemas.microsoft.com/office/drawing/2014/main" id="{460DD33C-BCEB-4236-97BC-00F747A1B197}"/>
              </a:ext>
            </a:extLst>
          </p:cNvPr>
          <p:cNvPicPr>
            <a:picLocks noChangeAspect="1"/>
          </p:cNvPicPr>
          <p:nvPr/>
        </p:nvPicPr>
        <p:blipFill>
          <a:blip r:embed="rId2"/>
          <a:stretch>
            <a:fillRect/>
          </a:stretch>
        </p:blipFill>
        <p:spPr>
          <a:xfrm>
            <a:off x="0" y="2056949"/>
            <a:ext cx="9144000" cy="4801051"/>
          </a:xfrm>
          <a:prstGeom prst="rect">
            <a:avLst/>
          </a:prstGeom>
        </p:spPr>
      </p:pic>
    </p:spTree>
    <p:extLst>
      <p:ext uri="{BB962C8B-B14F-4D97-AF65-F5344CB8AC3E}">
        <p14:creationId xmlns:p14="http://schemas.microsoft.com/office/powerpoint/2010/main" val="3061112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296DC4-91B3-4DAB-B2D9-4FF07CEDA907}"/>
              </a:ext>
            </a:extLst>
          </p:cNvPr>
          <p:cNvSpPr>
            <a:spLocks noGrp="1"/>
          </p:cNvSpPr>
          <p:nvPr>
            <p:ph type="title"/>
          </p:nvPr>
        </p:nvSpPr>
        <p:spPr/>
        <p:txBody>
          <a:bodyPr/>
          <a:lstStyle/>
          <a:p>
            <a:r>
              <a:rPr lang="en-US" altLang="zh-CN" dirty="0"/>
              <a:t>Width</a:t>
            </a:r>
            <a:r>
              <a:rPr lang="zh-CN" altLang="en-US" dirty="0"/>
              <a:t>是什么</a:t>
            </a:r>
          </a:p>
        </p:txBody>
      </p:sp>
      <p:sp>
        <p:nvSpPr>
          <p:cNvPr id="3" name="内容占位符 2">
            <a:extLst>
              <a:ext uri="{FF2B5EF4-FFF2-40B4-BE49-F238E27FC236}">
                <a16:creationId xmlns:a16="http://schemas.microsoft.com/office/drawing/2014/main" id="{FAEAB754-7726-47C6-ACCE-94C25D77AC2F}"/>
              </a:ext>
            </a:extLst>
          </p:cNvPr>
          <p:cNvSpPr>
            <a:spLocks noGrp="1"/>
          </p:cNvSpPr>
          <p:nvPr>
            <p:ph idx="1"/>
          </p:nvPr>
        </p:nvSpPr>
        <p:spPr/>
        <p:txBody>
          <a:bodyPr>
            <a:normAutofit fontScale="92500" lnSpcReduction="10000"/>
          </a:bodyPr>
          <a:lstStyle/>
          <a:p>
            <a:r>
              <a:rPr lang="en-US" altLang="zh-CN" b="1" dirty="0"/>
              <a:t>box-sizing:? Content</a:t>
            </a:r>
            <a:r>
              <a:rPr lang="zh-CN" altLang="en-US" b="1" dirty="0"/>
              <a:t>的宽度还是整个的宽度？</a:t>
            </a:r>
            <a:endParaRPr lang="en-US" altLang="zh-CN" b="1" dirty="0"/>
          </a:p>
          <a:p>
            <a:pPr marL="0" lvl="0" indent="0" defTabSz="914400" eaLnBrk="0" fontAlgn="base" hangingPunct="0">
              <a:lnSpc>
                <a:spcPct val="100000"/>
              </a:lnSpc>
              <a:spcBef>
                <a:spcPct val="0"/>
              </a:spcBef>
              <a:spcAft>
                <a:spcPct val="0"/>
              </a:spcAft>
              <a:buNone/>
            </a:pPr>
            <a:endParaRPr lang="en-US" altLang="zh-CN" b="1" dirty="0"/>
          </a:p>
          <a:p>
            <a:pPr marL="0" lvl="0" indent="0" defTabSz="914400" eaLnBrk="0" fontAlgn="base" hangingPunct="0">
              <a:lnSpc>
                <a:spcPct val="100000"/>
              </a:lnSpc>
              <a:spcBef>
                <a:spcPct val="0"/>
              </a:spcBef>
              <a:spcAft>
                <a:spcPct val="0"/>
              </a:spcAft>
              <a:buNone/>
            </a:pPr>
            <a:endParaRPr lang="en-US" altLang="zh-CN" b="1" dirty="0"/>
          </a:p>
          <a:p>
            <a:pPr marL="0" lvl="0" indent="0" defTabSz="914400" eaLnBrk="0" fontAlgn="base" hangingPunct="0">
              <a:lnSpc>
                <a:spcPct val="100000"/>
              </a:lnSpc>
              <a:spcBef>
                <a:spcPct val="0"/>
              </a:spcBef>
              <a:spcAft>
                <a:spcPct val="0"/>
              </a:spcAft>
              <a:buNone/>
            </a:pPr>
            <a:r>
              <a:rPr lang="zh-CN" altLang="zh-CN" b="1" dirty="0"/>
              <a:t>box-sizing 属性可以被用来调整这些表现:</a:t>
            </a:r>
          </a:p>
          <a:p>
            <a:pPr marL="0" lvl="0" indent="0" defTabSz="914400" eaLnBrk="0" fontAlgn="base" hangingPunct="0">
              <a:lnSpc>
                <a:spcPct val="100000"/>
              </a:lnSpc>
              <a:spcBef>
                <a:spcPct val="0"/>
              </a:spcBef>
              <a:spcAft>
                <a:spcPct val="0"/>
              </a:spcAft>
              <a:buFontTx/>
              <a:buChar char="•"/>
            </a:pPr>
            <a:r>
              <a:rPr lang="zh-CN" altLang="zh-CN" b="1" dirty="0"/>
              <a:t>content-box  是默认值。如果你设置一个元素的宽为100px，那么这个元素的内容区会有100px 宽，并且任何边框和内边距的宽度都会被增加到最后绘制出来的元素宽度中。</a:t>
            </a:r>
            <a:endParaRPr lang="en-US" altLang="zh-CN" b="1" dirty="0"/>
          </a:p>
          <a:p>
            <a:pPr marL="0" lvl="0" indent="0" defTabSz="914400" eaLnBrk="0" fontAlgn="base" hangingPunct="0">
              <a:lnSpc>
                <a:spcPct val="100000"/>
              </a:lnSpc>
              <a:spcBef>
                <a:spcPct val="0"/>
              </a:spcBef>
              <a:spcAft>
                <a:spcPct val="0"/>
              </a:spcAft>
              <a:buFontTx/>
              <a:buChar char="•"/>
            </a:pPr>
            <a:endParaRPr lang="zh-CN" altLang="zh-CN" b="1" dirty="0"/>
          </a:p>
          <a:p>
            <a:pPr marL="0" lvl="0" indent="0" defTabSz="914400" eaLnBrk="0" fontAlgn="base" hangingPunct="0">
              <a:lnSpc>
                <a:spcPct val="100000"/>
              </a:lnSpc>
              <a:spcBef>
                <a:spcPct val="0"/>
              </a:spcBef>
              <a:spcAft>
                <a:spcPct val="0"/>
              </a:spcAft>
              <a:buFontTx/>
              <a:buChar char="•"/>
            </a:pPr>
            <a:r>
              <a:rPr lang="zh-CN" altLang="zh-CN" b="1" dirty="0"/>
              <a:t>border-box 告诉浏览器：你想要设置的边框和内边距的值是包含在width内的。也就是说，如果你将一个元素的width设为100px，那么这100px会包含它的border和padding，内容区的实际宽度是width减去(border + padding)的值。大多数情况下，这使得我们更容易地设定一个元素的宽高。</a:t>
            </a:r>
          </a:p>
          <a:p>
            <a:pPr marL="0" lvl="0" indent="0" defTabSz="914400" eaLnBrk="0" fontAlgn="base" hangingPunct="0">
              <a:lnSpc>
                <a:spcPct val="100000"/>
              </a:lnSpc>
              <a:spcBef>
                <a:spcPct val="0"/>
              </a:spcBef>
              <a:spcAft>
                <a:spcPct val="0"/>
              </a:spcAft>
              <a:buNone/>
            </a:pPr>
            <a:endParaRPr lang="zh-CN" altLang="zh-CN" sz="3600" dirty="0">
              <a:latin typeface="Arial" panose="020B0604020202020204" pitchFamily="34" charset="0"/>
            </a:endParaRPr>
          </a:p>
          <a:p>
            <a:br>
              <a:rPr lang="en-US" altLang="zh-CN" dirty="0"/>
            </a:br>
            <a:endParaRPr lang="en-US" altLang="zh-CN" dirty="0"/>
          </a:p>
          <a:p>
            <a:endParaRPr lang="zh-CN" altLang="en-US" dirty="0"/>
          </a:p>
        </p:txBody>
      </p:sp>
      <p:sp>
        <p:nvSpPr>
          <p:cNvPr id="4" name="Rectangle 1">
            <a:extLst>
              <a:ext uri="{FF2B5EF4-FFF2-40B4-BE49-F238E27FC236}">
                <a16:creationId xmlns:a16="http://schemas.microsoft.com/office/drawing/2014/main" id="{3506A6A6-6679-4C78-94ED-4022A931C4BB}"/>
              </a:ext>
            </a:extLst>
          </p:cNvPr>
          <p:cNvSpPr>
            <a:spLocks noChangeArrowheads="1"/>
          </p:cNvSpPr>
          <p:nvPr/>
        </p:nvSpPr>
        <p:spPr bwMode="auto">
          <a:xfrm>
            <a:off x="0" y="43934"/>
            <a:ext cx="184731" cy="369332"/>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5588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415009-74E8-443E-A510-C1C6DC5B9B69}"/>
              </a:ext>
            </a:extLst>
          </p:cNvPr>
          <p:cNvSpPr>
            <a:spLocks noGrp="1"/>
          </p:cNvSpPr>
          <p:nvPr>
            <p:ph type="title"/>
          </p:nvPr>
        </p:nvSpPr>
        <p:spPr/>
        <p:txBody>
          <a:bodyPr/>
          <a:lstStyle/>
          <a:p>
            <a:r>
              <a:rPr lang="zh-CN" altLang="en-US" dirty="0"/>
              <a:t>块元素 </a:t>
            </a:r>
            <a:r>
              <a:rPr lang="en-US" altLang="zh-CN" dirty="0"/>
              <a:t>vs </a:t>
            </a:r>
            <a:r>
              <a:rPr lang="zh-CN" altLang="en-US" dirty="0"/>
              <a:t>行内元素</a:t>
            </a:r>
          </a:p>
        </p:txBody>
      </p:sp>
      <p:sp>
        <p:nvSpPr>
          <p:cNvPr id="3" name="内容占位符 2">
            <a:extLst>
              <a:ext uri="{FF2B5EF4-FFF2-40B4-BE49-F238E27FC236}">
                <a16:creationId xmlns:a16="http://schemas.microsoft.com/office/drawing/2014/main" id="{0FF6BAA0-88BA-40AA-BA1E-7198A13396ED}"/>
              </a:ext>
            </a:extLst>
          </p:cNvPr>
          <p:cNvSpPr>
            <a:spLocks noGrp="1"/>
          </p:cNvSpPr>
          <p:nvPr>
            <p:ph idx="1"/>
          </p:nvPr>
        </p:nvSpPr>
        <p:spPr>
          <a:xfrm>
            <a:off x="464199" y="1481558"/>
            <a:ext cx="3783709" cy="4477715"/>
          </a:xfrm>
        </p:spPr>
        <p:txBody>
          <a:bodyPr/>
          <a:lstStyle/>
          <a:p>
            <a:pPr marL="0" indent="0">
              <a:buNone/>
            </a:pPr>
            <a:r>
              <a:rPr lang="zh-CN" altLang="en-US" dirty="0"/>
              <a:t>块元素的特点</a:t>
            </a:r>
          </a:p>
          <a:p>
            <a:r>
              <a:rPr lang="zh-CN" altLang="en-US" dirty="0"/>
              <a:t>每个块元素都从新的一行开始，独占一行</a:t>
            </a:r>
          </a:p>
          <a:p>
            <a:r>
              <a:rPr lang="zh-CN" altLang="en-US" dirty="0"/>
              <a:t>元素的高度、宽度、行高以及顶和底边距等属性都可设置</a:t>
            </a:r>
          </a:p>
          <a:p>
            <a:r>
              <a:rPr lang="zh-CN" altLang="en-US" dirty="0"/>
              <a:t>默认的高度与父元素的宽度一致，即</a:t>
            </a:r>
            <a:r>
              <a:rPr lang="en-US" altLang="zh-CN" dirty="0"/>
              <a:t>width</a:t>
            </a:r>
            <a:r>
              <a:rPr lang="zh-CN" altLang="en-US" dirty="0"/>
              <a:t>默认为</a:t>
            </a:r>
            <a:r>
              <a:rPr lang="en-US" altLang="zh-CN" dirty="0"/>
              <a:t>100%</a:t>
            </a:r>
          </a:p>
          <a:p>
            <a:r>
              <a:rPr lang="zh-CN" altLang="en-US" dirty="0"/>
              <a:t>可以容纳行内元素和其他块元素</a:t>
            </a:r>
          </a:p>
          <a:p>
            <a:endParaRPr lang="zh-CN" altLang="en-US" dirty="0"/>
          </a:p>
        </p:txBody>
      </p:sp>
      <p:sp>
        <p:nvSpPr>
          <p:cNvPr id="4" name="内容占位符 2">
            <a:extLst>
              <a:ext uri="{FF2B5EF4-FFF2-40B4-BE49-F238E27FC236}">
                <a16:creationId xmlns:a16="http://schemas.microsoft.com/office/drawing/2014/main" id="{C12FB6C4-2063-4A4C-9819-D2E71AEC9FFE}"/>
              </a:ext>
            </a:extLst>
          </p:cNvPr>
          <p:cNvSpPr txBox="1">
            <a:spLocks/>
          </p:cNvSpPr>
          <p:nvPr/>
        </p:nvSpPr>
        <p:spPr>
          <a:xfrm>
            <a:off x="4896092" y="1481557"/>
            <a:ext cx="3783709" cy="4477715"/>
          </a:xfrm>
          <a:prstGeom prst="rect">
            <a:avLst/>
          </a:prstGeom>
        </p:spPr>
        <p:txBody>
          <a:bodyPr vert="horz" lIns="91440" tIns="45720" rIns="91440" bIns="45720" rtlCol="0">
            <a:normAutofit/>
          </a:bodyPr>
          <a:lstStyle>
            <a:lvl1pPr marL="274638" indent="-274638" algn="l" defTabSz="685800" rtl="0" eaLnBrk="1" latinLnBrk="0" hangingPunct="1">
              <a:lnSpc>
                <a:spcPct val="120000"/>
              </a:lnSpc>
              <a:spcBef>
                <a:spcPts val="750"/>
              </a:spcBef>
              <a:buFont typeface="Arial" panose="020B0604020202020204" pitchFamily="34" charset="0"/>
              <a:buChar char="•"/>
              <a:tabLst/>
              <a:defRPr sz="2100" b="0" i="0" kern="1200">
                <a:solidFill>
                  <a:schemeClr val="tx1"/>
                </a:solidFill>
                <a:latin typeface="Gill Sans Light" panose="020B0302020104020203" pitchFamily="34" charset="-79"/>
                <a:ea typeface="+mn-ea"/>
                <a:cs typeface="Gill Sans Light" panose="020B0302020104020203" pitchFamily="34" charset="-79"/>
              </a:defRPr>
            </a:lvl1pPr>
            <a:lvl2pPr marL="539750" indent="-268288" algn="l" defTabSz="685800" rtl="0" eaLnBrk="1" latinLnBrk="0" hangingPunct="1">
              <a:lnSpc>
                <a:spcPct val="120000"/>
              </a:lnSpc>
              <a:spcBef>
                <a:spcPts val="375"/>
              </a:spcBef>
              <a:buFont typeface="Arial" panose="020B0604020202020204" pitchFamily="34" charset="0"/>
              <a:buChar char="•"/>
              <a:tabLst/>
              <a:defRPr sz="1800" b="0" i="0" kern="1200">
                <a:solidFill>
                  <a:schemeClr val="tx1"/>
                </a:solidFill>
                <a:latin typeface="Gill Sans Light" panose="020B0302020104020203" pitchFamily="34" charset="-79"/>
                <a:ea typeface="+mn-ea"/>
                <a:cs typeface="Gill Sans Light" panose="020B0302020104020203" pitchFamily="34" charset="-79"/>
              </a:defRPr>
            </a:lvl2pPr>
            <a:lvl3pPr marL="804863" indent="-268288" algn="l" defTabSz="685800" rtl="0" eaLnBrk="1" latinLnBrk="0" hangingPunct="1">
              <a:lnSpc>
                <a:spcPct val="120000"/>
              </a:lnSpc>
              <a:spcBef>
                <a:spcPts val="375"/>
              </a:spcBef>
              <a:buFont typeface="Arial" panose="020B0604020202020204" pitchFamily="34" charset="0"/>
              <a:buChar char="•"/>
              <a:tabLst/>
              <a:defRPr sz="1500" b="0" i="0" kern="1200">
                <a:solidFill>
                  <a:schemeClr val="tx1"/>
                </a:solidFill>
                <a:latin typeface="Gill Sans Light" panose="020B0302020104020203" pitchFamily="34" charset="-79"/>
                <a:ea typeface="+mn-ea"/>
                <a:cs typeface="Gill Sans Light" panose="020B0302020104020203" pitchFamily="34" charset="-79"/>
              </a:defRPr>
            </a:lvl3pPr>
            <a:lvl4pPr marL="1069975" indent="-263525" algn="l" defTabSz="685800" rtl="0" eaLnBrk="1" latinLnBrk="0" hangingPunct="1">
              <a:lnSpc>
                <a:spcPct val="120000"/>
              </a:lnSpc>
              <a:spcBef>
                <a:spcPts val="375"/>
              </a:spcBef>
              <a:buFont typeface="Arial" panose="020B0604020202020204" pitchFamily="34" charset="0"/>
              <a:buChar char="•"/>
              <a:tabLst/>
              <a:defRPr sz="1350" b="0" i="0" kern="1200">
                <a:solidFill>
                  <a:schemeClr val="tx1"/>
                </a:solidFill>
                <a:latin typeface="Gill Sans Light" panose="020B0302020104020203" pitchFamily="34" charset="-79"/>
                <a:ea typeface="+mn-ea"/>
                <a:cs typeface="Gill Sans Light" panose="020B0302020104020203" pitchFamily="34" charset="-79"/>
              </a:defRPr>
            </a:lvl4pPr>
            <a:lvl5pPr marL="1335088" indent="-257175" algn="l" defTabSz="685800" rtl="0" eaLnBrk="1" latinLnBrk="0" hangingPunct="1">
              <a:lnSpc>
                <a:spcPct val="120000"/>
              </a:lnSpc>
              <a:spcBef>
                <a:spcPts val="375"/>
              </a:spcBef>
              <a:buFont typeface="Arial" panose="020B0604020202020204" pitchFamily="34" charset="0"/>
              <a:buChar char="•"/>
              <a:tabLst/>
              <a:defRPr sz="1350" b="0" i="0" kern="1200">
                <a:solidFill>
                  <a:schemeClr val="tx1"/>
                </a:solidFill>
                <a:latin typeface="Gill Sans Light" panose="020B0302020104020203" pitchFamily="34" charset="-79"/>
                <a:ea typeface="+mn-ea"/>
                <a:cs typeface="Gill Sans Light" panose="020B0302020104020203" pitchFamily="34" charset="-79"/>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dirty="0"/>
              <a:t>行内元素的特点：</a:t>
            </a:r>
          </a:p>
          <a:p>
            <a:r>
              <a:rPr lang="zh-CN" altLang="en-US" dirty="0"/>
              <a:t>和其他行内元素都在一行上</a:t>
            </a:r>
          </a:p>
          <a:p>
            <a:r>
              <a:rPr lang="zh-CN" altLang="en-US" dirty="0"/>
              <a:t>元素的高度、宽度、行高及顶部和底部边距等属性不可设置</a:t>
            </a:r>
          </a:p>
          <a:p>
            <a:r>
              <a:rPr lang="zh-CN" altLang="en-US" dirty="0"/>
              <a:t>元素不能设置高度，宽度就是它包含的文字或图片的宽度</a:t>
            </a:r>
          </a:p>
          <a:p>
            <a:r>
              <a:rPr lang="zh-CN" altLang="en-US" dirty="0"/>
              <a:t>行内元素只能容纳文本或者其他行内元素</a:t>
            </a:r>
          </a:p>
          <a:p>
            <a:endParaRPr lang="zh-CN" altLang="en-US" dirty="0"/>
          </a:p>
        </p:txBody>
      </p:sp>
    </p:spTree>
    <p:extLst>
      <p:ext uri="{BB962C8B-B14F-4D97-AF65-F5344CB8AC3E}">
        <p14:creationId xmlns:p14="http://schemas.microsoft.com/office/powerpoint/2010/main" val="3510929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22822-9731-4CA7-9B94-57F7CFB2C27C}"/>
              </a:ext>
            </a:extLst>
          </p:cNvPr>
          <p:cNvSpPr>
            <a:spLocks noGrp="1"/>
          </p:cNvSpPr>
          <p:nvPr>
            <p:ph type="title"/>
          </p:nvPr>
        </p:nvSpPr>
        <p:spPr/>
        <p:txBody>
          <a:bodyPr/>
          <a:lstStyle/>
          <a:p>
            <a:r>
              <a:rPr lang="en-US" altLang="zh-CN" dirty="0" err="1"/>
              <a:t>css</a:t>
            </a:r>
            <a:r>
              <a:rPr lang="zh-CN" altLang="en-US" dirty="0"/>
              <a:t>的</a:t>
            </a:r>
            <a:r>
              <a:rPr lang="en-US" altLang="zh-CN" dirty="0"/>
              <a:t>display</a:t>
            </a:r>
            <a:endParaRPr lang="zh-CN" altLang="en-US" dirty="0"/>
          </a:p>
        </p:txBody>
      </p:sp>
      <p:sp>
        <p:nvSpPr>
          <p:cNvPr id="3" name="内容占位符 2">
            <a:extLst>
              <a:ext uri="{FF2B5EF4-FFF2-40B4-BE49-F238E27FC236}">
                <a16:creationId xmlns:a16="http://schemas.microsoft.com/office/drawing/2014/main" id="{6378391A-0AAF-4684-8BD8-11CE08BA2F9A}"/>
              </a:ext>
            </a:extLst>
          </p:cNvPr>
          <p:cNvSpPr>
            <a:spLocks noGrp="1"/>
          </p:cNvSpPr>
          <p:nvPr>
            <p:ph idx="1"/>
          </p:nvPr>
        </p:nvSpPr>
        <p:spPr/>
        <p:txBody>
          <a:bodyPr/>
          <a:lstStyle/>
          <a:p>
            <a:r>
              <a:rPr lang="en-US" altLang="zh-CN" b="1" dirty="0"/>
              <a:t>display: block</a:t>
            </a:r>
            <a:r>
              <a:rPr lang="zh-CN" altLang="en-US" b="1" dirty="0"/>
              <a:t>设置为以块元素的方式显示，可以继续设置该元素的长宽等原本不能设置的属性</a:t>
            </a:r>
            <a:endParaRPr lang="en-US" altLang="zh-CN" b="1" dirty="0"/>
          </a:p>
          <a:p>
            <a:r>
              <a:rPr lang="en-US" altLang="zh-CN" b="1" dirty="0"/>
              <a:t>display</a:t>
            </a:r>
            <a:r>
              <a:rPr lang="zh-CN" altLang="en-US" b="1" dirty="0"/>
              <a:t>属性为</a:t>
            </a:r>
            <a:r>
              <a:rPr lang="en-US" altLang="zh-CN" b="1" dirty="0"/>
              <a:t>display: inline</a:t>
            </a:r>
            <a:r>
              <a:rPr lang="zh-CN" altLang="en-US" b="1" dirty="0"/>
              <a:t>，这样块元素就可以再同一行显示了</a:t>
            </a:r>
            <a:endParaRPr lang="en-US" altLang="zh-CN" b="1" dirty="0"/>
          </a:p>
          <a:p>
            <a:r>
              <a:rPr lang="en-US" altLang="zh-CN" b="1" dirty="0" err="1"/>
              <a:t>display:none</a:t>
            </a:r>
            <a:r>
              <a:rPr lang="en-US" altLang="zh-CN" b="1" dirty="0"/>
              <a:t> </a:t>
            </a:r>
            <a:r>
              <a:rPr lang="zh-CN" altLang="en-US" b="1" dirty="0"/>
              <a:t>直接消失，就相当于把这个元素移除了</a:t>
            </a:r>
            <a:endParaRPr lang="en-US" altLang="zh-CN" b="1" dirty="0"/>
          </a:p>
          <a:p>
            <a:r>
              <a:rPr lang="en-US" altLang="zh-CN" b="1" dirty="0"/>
              <a:t>display: inline-block</a:t>
            </a:r>
            <a:r>
              <a:rPr lang="zh-CN" altLang="en-US" b="1" dirty="0"/>
              <a:t>修饰的元素称之为行内块元素，它们会像行内元素一样在同一行显示，又可以像块元素一样设置高、宽、行高、边距。</a:t>
            </a:r>
            <a:endParaRPr lang="zh-CN" altLang="en-US" dirty="0"/>
          </a:p>
        </p:txBody>
      </p:sp>
    </p:spTree>
    <p:extLst>
      <p:ext uri="{BB962C8B-B14F-4D97-AF65-F5344CB8AC3E}">
        <p14:creationId xmlns:p14="http://schemas.microsoft.com/office/powerpoint/2010/main" val="2207481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F9A08-C57C-4B44-828F-B5E4327E7B9E}"/>
              </a:ext>
            </a:extLst>
          </p:cNvPr>
          <p:cNvSpPr>
            <a:spLocks noGrp="1"/>
          </p:cNvSpPr>
          <p:nvPr>
            <p:ph type="title"/>
          </p:nvPr>
        </p:nvSpPr>
        <p:spPr/>
        <p:txBody>
          <a:bodyPr/>
          <a:lstStyle/>
          <a:p>
            <a:r>
              <a:rPr lang="en-US" altLang="zh-CN" dirty="0"/>
              <a:t>position</a:t>
            </a:r>
            <a:endParaRPr lang="zh-CN" altLang="en-US" dirty="0"/>
          </a:p>
        </p:txBody>
      </p:sp>
      <p:sp>
        <p:nvSpPr>
          <p:cNvPr id="3" name="内容占位符 2">
            <a:extLst>
              <a:ext uri="{FF2B5EF4-FFF2-40B4-BE49-F238E27FC236}">
                <a16:creationId xmlns:a16="http://schemas.microsoft.com/office/drawing/2014/main" id="{638B2A06-09BE-4578-A2ED-A35E2670A216}"/>
              </a:ext>
            </a:extLst>
          </p:cNvPr>
          <p:cNvSpPr>
            <a:spLocks noGrp="1"/>
          </p:cNvSpPr>
          <p:nvPr>
            <p:ph idx="1"/>
          </p:nvPr>
        </p:nvSpPr>
        <p:spPr/>
        <p:txBody>
          <a:bodyPr/>
          <a:lstStyle/>
          <a:p>
            <a:r>
              <a:rPr lang="en-US" altLang="zh-CN" dirty="0" err="1"/>
              <a:t>position:static</a:t>
            </a:r>
            <a:r>
              <a:rPr lang="zh-CN" altLang="en-US" dirty="0"/>
              <a:t>使用正常的布局行为 默认</a:t>
            </a:r>
            <a:endParaRPr lang="en-US" altLang="zh-CN" dirty="0"/>
          </a:p>
          <a:p>
            <a:r>
              <a:rPr lang="en-US" altLang="zh-CN" dirty="0" err="1"/>
              <a:t>position:relative</a:t>
            </a:r>
            <a:r>
              <a:rPr lang="zh-CN" altLang="en-US" dirty="0"/>
              <a:t>元素先放置在未添加定位时的位置，再在不改变页面布局的前提下调整元素位置</a:t>
            </a:r>
            <a:r>
              <a:rPr lang="en-US" altLang="zh-CN" dirty="0"/>
              <a:t>,</a:t>
            </a:r>
            <a:r>
              <a:rPr lang="en-US" altLang="zh-CN" dirty="0" err="1"/>
              <a:t>top,left,right,bottom</a:t>
            </a:r>
            <a:endParaRPr lang="en-US" altLang="zh-CN" dirty="0"/>
          </a:p>
          <a:p>
            <a:r>
              <a:rPr lang="en-US" altLang="zh-CN" dirty="0" err="1"/>
              <a:t>position:absolute</a:t>
            </a:r>
            <a:r>
              <a:rPr lang="en-US" altLang="zh-CN" dirty="0"/>
              <a:t> </a:t>
            </a:r>
            <a:r>
              <a:rPr lang="zh-CN" altLang="en-US" dirty="0"/>
              <a:t>移出文档流，不占位置，指定元素相对</a:t>
            </a:r>
            <a:r>
              <a:rPr lang="zh-CN" altLang="en-US" b="1" dirty="0"/>
              <a:t>最近的非</a:t>
            </a:r>
            <a:r>
              <a:rPr lang="en-US" altLang="zh-CN" b="1" dirty="0"/>
              <a:t>static</a:t>
            </a:r>
            <a:r>
              <a:rPr lang="zh-CN" altLang="en-US" b="1" dirty="0"/>
              <a:t>偏移来确定位置</a:t>
            </a:r>
            <a:endParaRPr lang="en-US" altLang="zh-CN" b="1" dirty="0"/>
          </a:p>
          <a:p>
            <a:r>
              <a:rPr lang="en-US" altLang="zh-CN" dirty="0" err="1"/>
              <a:t>position:sticky</a:t>
            </a:r>
            <a:r>
              <a:rPr lang="en-US" altLang="zh-CN" dirty="0"/>
              <a:t> </a:t>
            </a:r>
            <a:r>
              <a:rPr lang="zh-CN" altLang="en-US" dirty="0"/>
              <a:t>滚动祖先定位，</a:t>
            </a:r>
            <a:endParaRPr lang="en-US" altLang="zh-CN" dirty="0"/>
          </a:p>
          <a:p>
            <a:endParaRPr lang="zh-CN" altLang="en-US" dirty="0"/>
          </a:p>
        </p:txBody>
      </p:sp>
      <p:pic>
        <p:nvPicPr>
          <p:cNvPr id="4" name="图片 3">
            <a:extLst>
              <a:ext uri="{FF2B5EF4-FFF2-40B4-BE49-F238E27FC236}">
                <a16:creationId xmlns:a16="http://schemas.microsoft.com/office/drawing/2014/main" id="{3BCA2DBB-AFC2-4FBF-9534-63B11B0096FA}"/>
              </a:ext>
            </a:extLst>
          </p:cNvPr>
          <p:cNvPicPr>
            <a:picLocks noChangeAspect="1"/>
          </p:cNvPicPr>
          <p:nvPr/>
        </p:nvPicPr>
        <p:blipFill>
          <a:blip r:embed="rId2"/>
          <a:stretch>
            <a:fillRect/>
          </a:stretch>
        </p:blipFill>
        <p:spPr>
          <a:xfrm>
            <a:off x="334650" y="4469058"/>
            <a:ext cx="2293819" cy="807790"/>
          </a:xfrm>
          <a:prstGeom prst="rect">
            <a:avLst/>
          </a:prstGeom>
        </p:spPr>
      </p:pic>
      <p:pic>
        <p:nvPicPr>
          <p:cNvPr id="5" name="图片 4">
            <a:extLst>
              <a:ext uri="{FF2B5EF4-FFF2-40B4-BE49-F238E27FC236}">
                <a16:creationId xmlns:a16="http://schemas.microsoft.com/office/drawing/2014/main" id="{A30B3DAE-BBDD-407A-8087-9D2D2D2CFB8E}"/>
              </a:ext>
            </a:extLst>
          </p:cNvPr>
          <p:cNvPicPr>
            <a:picLocks noChangeAspect="1"/>
          </p:cNvPicPr>
          <p:nvPr/>
        </p:nvPicPr>
        <p:blipFill>
          <a:blip r:embed="rId3"/>
          <a:stretch>
            <a:fillRect/>
          </a:stretch>
        </p:blipFill>
        <p:spPr>
          <a:xfrm>
            <a:off x="4765238" y="4396552"/>
            <a:ext cx="2682472" cy="1066892"/>
          </a:xfrm>
          <a:prstGeom prst="rect">
            <a:avLst/>
          </a:prstGeom>
        </p:spPr>
      </p:pic>
      <p:pic>
        <p:nvPicPr>
          <p:cNvPr id="6" name="图片 5">
            <a:extLst>
              <a:ext uri="{FF2B5EF4-FFF2-40B4-BE49-F238E27FC236}">
                <a16:creationId xmlns:a16="http://schemas.microsoft.com/office/drawing/2014/main" id="{7FBC4A1B-7D8A-4BF9-BC0A-3E7E634209A8}"/>
              </a:ext>
            </a:extLst>
          </p:cNvPr>
          <p:cNvPicPr>
            <a:picLocks noChangeAspect="1"/>
          </p:cNvPicPr>
          <p:nvPr/>
        </p:nvPicPr>
        <p:blipFill>
          <a:blip r:embed="rId4"/>
          <a:stretch>
            <a:fillRect/>
          </a:stretch>
        </p:blipFill>
        <p:spPr>
          <a:xfrm>
            <a:off x="498921" y="5463444"/>
            <a:ext cx="1585097" cy="1127858"/>
          </a:xfrm>
          <a:prstGeom prst="rect">
            <a:avLst/>
          </a:prstGeom>
        </p:spPr>
      </p:pic>
      <p:pic>
        <p:nvPicPr>
          <p:cNvPr id="7" name="图片 6">
            <a:extLst>
              <a:ext uri="{FF2B5EF4-FFF2-40B4-BE49-F238E27FC236}">
                <a16:creationId xmlns:a16="http://schemas.microsoft.com/office/drawing/2014/main" id="{8DF2E2BC-3034-41AD-B27D-865879BF4012}"/>
              </a:ext>
            </a:extLst>
          </p:cNvPr>
          <p:cNvPicPr>
            <a:picLocks noChangeAspect="1"/>
          </p:cNvPicPr>
          <p:nvPr/>
        </p:nvPicPr>
        <p:blipFill>
          <a:blip r:embed="rId5"/>
          <a:stretch>
            <a:fillRect/>
          </a:stretch>
        </p:blipFill>
        <p:spPr>
          <a:xfrm>
            <a:off x="4706860" y="5646668"/>
            <a:ext cx="2621507" cy="1181202"/>
          </a:xfrm>
          <a:prstGeom prst="rect">
            <a:avLst/>
          </a:prstGeom>
        </p:spPr>
      </p:pic>
    </p:spTree>
    <p:extLst>
      <p:ext uri="{BB962C8B-B14F-4D97-AF65-F5344CB8AC3E}">
        <p14:creationId xmlns:p14="http://schemas.microsoft.com/office/powerpoint/2010/main" val="2461524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C89946-57F4-4FE5-8394-A56D182605DD}"/>
              </a:ext>
            </a:extLst>
          </p:cNvPr>
          <p:cNvSpPr>
            <a:spLocks noGrp="1"/>
          </p:cNvSpPr>
          <p:nvPr>
            <p:ph type="title"/>
          </p:nvPr>
        </p:nvSpPr>
        <p:spPr/>
        <p:txBody>
          <a:bodyPr/>
          <a:lstStyle/>
          <a:p>
            <a:r>
              <a:rPr lang="zh-CN" altLang="en-US" dirty="0"/>
              <a:t>一个叠加的</a:t>
            </a:r>
            <a:r>
              <a:rPr lang="en-US" altLang="zh-CN" dirty="0"/>
              <a:t>sample</a:t>
            </a:r>
            <a:endParaRPr lang="zh-CN" altLang="en-US" dirty="0"/>
          </a:p>
        </p:txBody>
      </p:sp>
      <p:sp>
        <p:nvSpPr>
          <p:cNvPr id="3" name="内容占位符 2">
            <a:extLst>
              <a:ext uri="{FF2B5EF4-FFF2-40B4-BE49-F238E27FC236}">
                <a16:creationId xmlns:a16="http://schemas.microsoft.com/office/drawing/2014/main" id="{2895EED9-DA2A-4B85-8AC0-EE51EF3F059A}"/>
              </a:ext>
            </a:extLst>
          </p:cNvPr>
          <p:cNvSpPr>
            <a:spLocks noGrp="1"/>
          </p:cNvSpPr>
          <p:nvPr>
            <p:ph idx="1"/>
          </p:nvPr>
        </p:nvSpPr>
        <p:spPr/>
        <p:txBody>
          <a:bodyPr>
            <a:normAutofit fontScale="55000" lnSpcReduction="20000"/>
          </a:bodyPr>
          <a:lstStyle/>
          <a:p>
            <a:r>
              <a:rPr lang="en-US" altLang="zh-CN" dirty="0"/>
              <a:t>.r1{</a:t>
            </a:r>
          </a:p>
          <a:p>
            <a:r>
              <a:rPr lang="en-US" altLang="zh-CN" dirty="0"/>
              <a:t>height: 200px;</a:t>
            </a:r>
          </a:p>
          <a:p>
            <a:r>
              <a:rPr lang="en-US" altLang="zh-CN" dirty="0"/>
              <a:t>width: 50%;</a:t>
            </a:r>
          </a:p>
          <a:p>
            <a:r>
              <a:rPr lang="en-US" altLang="zh-CN" dirty="0"/>
              <a:t>position: relative;</a:t>
            </a:r>
          </a:p>
          <a:p>
            <a:r>
              <a:rPr lang="en-US" altLang="zh-CN" dirty="0"/>
              <a:t>background: red;</a:t>
            </a:r>
          </a:p>
          <a:p>
            <a:r>
              <a:rPr lang="en-US" altLang="zh-CN" dirty="0"/>
              <a:t>}</a:t>
            </a:r>
          </a:p>
          <a:p>
            <a:br>
              <a:rPr lang="en-US" altLang="zh-CN" dirty="0"/>
            </a:br>
            <a:r>
              <a:rPr lang="en-US" altLang="zh-CN" dirty="0"/>
              <a:t>.r2{</a:t>
            </a:r>
          </a:p>
          <a:p>
            <a:r>
              <a:rPr lang="en-US" altLang="zh-CN" dirty="0"/>
              <a:t>height: 200px;</a:t>
            </a:r>
          </a:p>
          <a:p>
            <a:r>
              <a:rPr lang="en-US" altLang="zh-CN" dirty="0"/>
              <a:t>width: 70%;</a:t>
            </a:r>
          </a:p>
          <a:p>
            <a:r>
              <a:rPr lang="en-US" altLang="zh-CN" dirty="0"/>
              <a:t>position: relative;</a:t>
            </a:r>
          </a:p>
          <a:p>
            <a:r>
              <a:rPr lang="en-US" altLang="zh-CN" dirty="0"/>
              <a:t>background: blue;</a:t>
            </a:r>
          </a:p>
          <a:p>
            <a:r>
              <a:rPr lang="en-US" altLang="zh-CN" dirty="0"/>
              <a:t>top:-50px;</a:t>
            </a:r>
          </a:p>
          <a:p>
            <a:r>
              <a:rPr lang="en-US" altLang="zh-CN" dirty="0"/>
              <a:t>left:20px;</a:t>
            </a:r>
          </a:p>
          <a:p>
            <a:r>
              <a:rPr lang="en-US" altLang="zh-CN" dirty="0"/>
              <a:t>}</a:t>
            </a:r>
          </a:p>
          <a:p>
            <a:br>
              <a:rPr lang="en-US" altLang="zh-CN" dirty="0"/>
            </a:br>
            <a:endParaRPr lang="en-US" altLang="zh-CN" dirty="0"/>
          </a:p>
          <a:p>
            <a:endParaRPr lang="zh-CN" altLang="en-US" dirty="0"/>
          </a:p>
        </p:txBody>
      </p:sp>
      <p:pic>
        <p:nvPicPr>
          <p:cNvPr id="4" name="图片 3">
            <a:extLst>
              <a:ext uri="{FF2B5EF4-FFF2-40B4-BE49-F238E27FC236}">
                <a16:creationId xmlns:a16="http://schemas.microsoft.com/office/drawing/2014/main" id="{45FFDA92-CBD8-40A7-B626-F9271D0FD9D5}"/>
              </a:ext>
            </a:extLst>
          </p:cNvPr>
          <p:cNvPicPr>
            <a:picLocks noChangeAspect="1"/>
          </p:cNvPicPr>
          <p:nvPr/>
        </p:nvPicPr>
        <p:blipFill>
          <a:blip r:embed="rId2"/>
          <a:stretch>
            <a:fillRect/>
          </a:stretch>
        </p:blipFill>
        <p:spPr>
          <a:xfrm>
            <a:off x="3404166" y="1581152"/>
            <a:ext cx="5578323" cy="2956816"/>
          </a:xfrm>
          <a:prstGeom prst="rect">
            <a:avLst/>
          </a:prstGeom>
        </p:spPr>
      </p:pic>
    </p:spTree>
    <p:extLst>
      <p:ext uri="{BB962C8B-B14F-4D97-AF65-F5344CB8AC3E}">
        <p14:creationId xmlns:p14="http://schemas.microsoft.com/office/powerpoint/2010/main" val="2219832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5D09E-8CE8-45EC-93CD-CEB944EB8D93}"/>
              </a:ext>
            </a:extLst>
          </p:cNvPr>
          <p:cNvSpPr>
            <a:spLocks noGrp="1"/>
          </p:cNvSpPr>
          <p:nvPr>
            <p:ph type="title"/>
          </p:nvPr>
        </p:nvSpPr>
        <p:spPr/>
        <p:txBody>
          <a:bodyPr/>
          <a:lstStyle/>
          <a:p>
            <a:r>
              <a:rPr lang="zh-CN" altLang="en-US" dirty="0"/>
              <a:t>浮动（会用就行，很乱这一块）</a:t>
            </a:r>
          </a:p>
        </p:txBody>
      </p:sp>
      <p:sp>
        <p:nvSpPr>
          <p:cNvPr id="3" name="内容占位符 2">
            <a:extLst>
              <a:ext uri="{FF2B5EF4-FFF2-40B4-BE49-F238E27FC236}">
                <a16:creationId xmlns:a16="http://schemas.microsoft.com/office/drawing/2014/main" id="{179CDFCC-48A6-4A98-B5F7-BBB036E37A14}"/>
              </a:ext>
            </a:extLst>
          </p:cNvPr>
          <p:cNvSpPr>
            <a:spLocks noGrp="1"/>
          </p:cNvSpPr>
          <p:nvPr>
            <p:ph idx="1"/>
          </p:nvPr>
        </p:nvSpPr>
        <p:spPr>
          <a:xfrm>
            <a:off x="928396" y="1247776"/>
            <a:ext cx="8215604" cy="4676774"/>
          </a:xfrm>
        </p:spPr>
        <p:txBody>
          <a:bodyPr/>
          <a:lstStyle/>
          <a:p>
            <a:r>
              <a:rPr lang="zh-CN" altLang="en-US" b="1" dirty="0"/>
              <a:t>让某个</a:t>
            </a:r>
            <a:r>
              <a:rPr lang="en-US" altLang="zh-CN" b="1" dirty="0"/>
              <a:t>div</a:t>
            </a:r>
            <a:r>
              <a:rPr lang="zh-CN" altLang="en-US" b="1" dirty="0"/>
              <a:t>元素脱离标准流，漂浮在标准流之上，和标准流不是一个层次。</a:t>
            </a:r>
            <a:endParaRPr lang="en-US" altLang="zh-CN" b="1" dirty="0"/>
          </a:p>
          <a:p>
            <a:r>
              <a:rPr lang="en-US" altLang="zh-CN" dirty="0"/>
              <a:t>div2</a:t>
            </a:r>
            <a:r>
              <a:rPr lang="zh-CN" altLang="en-US" dirty="0"/>
              <a:t>左浮动，脱离文档流</a:t>
            </a:r>
          </a:p>
        </p:txBody>
      </p:sp>
      <p:pic>
        <p:nvPicPr>
          <p:cNvPr id="3074" name="Picture 2" descr="https://images0.cnblogs.com/blog/471788/201303/27005043-61e7e3050eb3466d99f25b10f449daa3.png">
            <a:extLst>
              <a:ext uri="{FF2B5EF4-FFF2-40B4-BE49-F238E27FC236}">
                <a16:creationId xmlns:a16="http://schemas.microsoft.com/office/drawing/2014/main" id="{D3D97302-8914-45BF-8317-A866CACB7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2971219"/>
            <a:ext cx="4067175" cy="24098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images0.cnblogs.com/blog/471788/201303/27004951-2cdc11e4340c484ab8a7eb8f515a683e.png">
            <a:extLst>
              <a:ext uri="{FF2B5EF4-FFF2-40B4-BE49-F238E27FC236}">
                <a16:creationId xmlns:a16="http://schemas.microsoft.com/office/drawing/2014/main" id="{D75AE67E-0E36-4509-A2AD-2910725B62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788" y="2587974"/>
            <a:ext cx="403860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953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5D09E-8CE8-45EC-93CD-CEB944EB8D93}"/>
              </a:ext>
            </a:extLst>
          </p:cNvPr>
          <p:cNvSpPr>
            <a:spLocks noGrp="1"/>
          </p:cNvSpPr>
          <p:nvPr>
            <p:ph type="title"/>
          </p:nvPr>
        </p:nvSpPr>
        <p:spPr/>
        <p:txBody>
          <a:bodyPr/>
          <a:lstStyle/>
          <a:p>
            <a:r>
              <a:rPr lang="zh-CN" altLang="en-US" dirty="0"/>
              <a:t>浮动</a:t>
            </a:r>
          </a:p>
        </p:txBody>
      </p:sp>
      <p:sp>
        <p:nvSpPr>
          <p:cNvPr id="3" name="内容占位符 2">
            <a:extLst>
              <a:ext uri="{FF2B5EF4-FFF2-40B4-BE49-F238E27FC236}">
                <a16:creationId xmlns:a16="http://schemas.microsoft.com/office/drawing/2014/main" id="{179CDFCC-48A6-4A98-B5F7-BBB036E37A14}"/>
              </a:ext>
            </a:extLst>
          </p:cNvPr>
          <p:cNvSpPr>
            <a:spLocks noGrp="1"/>
          </p:cNvSpPr>
          <p:nvPr>
            <p:ph idx="1"/>
          </p:nvPr>
        </p:nvSpPr>
        <p:spPr>
          <a:xfrm>
            <a:off x="928396" y="1247776"/>
            <a:ext cx="8215604" cy="4676774"/>
          </a:xfrm>
        </p:spPr>
        <p:txBody>
          <a:bodyPr/>
          <a:lstStyle/>
          <a:p>
            <a:pPr marL="0" indent="0">
              <a:buNone/>
            </a:pPr>
            <a:r>
              <a:rPr lang="en-US" altLang="zh-CN" dirty="0"/>
              <a:t>div2</a:t>
            </a:r>
            <a:r>
              <a:rPr lang="zh-CN" altLang="en-US" dirty="0"/>
              <a:t>右浮动，脱离文档流</a:t>
            </a:r>
          </a:p>
        </p:txBody>
      </p:sp>
      <p:pic>
        <p:nvPicPr>
          <p:cNvPr id="3076" name="Picture 4" descr="https://images0.cnblogs.com/blog/471788/201303/27004951-2cdc11e4340c484ab8a7eb8f515a683e.png">
            <a:extLst>
              <a:ext uri="{FF2B5EF4-FFF2-40B4-BE49-F238E27FC236}">
                <a16:creationId xmlns:a16="http://schemas.microsoft.com/office/drawing/2014/main" id="{D75AE67E-0E36-4509-A2AD-2910725B6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 y="2364504"/>
            <a:ext cx="2940367" cy="212899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s://images0.cnblogs.com/blog/471788/201303/27005121-3bfe4640443c4cd19c850857cc1ce39b.png">
            <a:extLst>
              <a:ext uri="{FF2B5EF4-FFF2-40B4-BE49-F238E27FC236}">
                <a16:creationId xmlns:a16="http://schemas.microsoft.com/office/drawing/2014/main" id="{AB2040C0-0A7A-4300-BA87-BFBD97FFB1E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2519" y="2788966"/>
            <a:ext cx="5956153" cy="103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830305"/>
      </p:ext>
    </p:extLst>
  </p:cSld>
  <p:clrMapOvr>
    <a:masterClrMapping/>
  </p:clrMapOvr>
</p:sld>
</file>

<file path=ppt/theme/theme1.xml><?xml version="1.0" encoding="utf-8"?>
<a:theme xmlns:a="http://schemas.openxmlformats.org/drawingml/2006/main" name="Office 主题​​">
  <a:themeElements>
    <a:clrScheme name="蓝绿">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template.potx" id="{79C5D12D-9022-4707-A778-A5CAC878AC22}" vid="{EBF173F2-F181-4B7D-99A0-B1F8E765C65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3894</TotalTime>
  <Words>942</Words>
  <Application>Microsoft Office PowerPoint</Application>
  <PresentationFormat>全屏显示(4:3)</PresentationFormat>
  <Paragraphs>134</Paragraphs>
  <Slides>24</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 Unicode MS</vt:lpstr>
      <vt:lpstr>Gill Sans Light</vt:lpstr>
      <vt:lpstr>Gill Sans SemiBold</vt:lpstr>
      <vt:lpstr>等线</vt:lpstr>
      <vt:lpstr>等线 Light</vt:lpstr>
      <vt:lpstr>Arial</vt:lpstr>
      <vt:lpstr>Consolas</vt:lpstr>
      <vt:lpstr>Georgia</vt:lpstr>
      <vt:lpstr>Office 主题​​</vt:lpstr>
      <vt:lpstr>PowerPoint 演示文稿</vt:lpstr>
      <vt:lpstr>从盒模型说起</vt:lpstr>
      <vt:lpstr>Width是什么</vt:lpstr>
      <vt:lpstr>块元素 vs 行内元素</vt:lpstr>
      <vt:lpstr>css的display</vt:lpstr>
      <vt:lpstr>position</vt:lpstr>
      <vt:lpstr>一个叠加的sample</vt:lpstr>
      <vt:lpstr>浮动（会用就行，很乱这一块）</vt:lpstr>
      <vt:lpstr>浮动</vt:lpstr>
      <vt:lpstr>浮动</vt:lpstr>
      <vt:lpstr>浮动的规则</vt:lpstr>
      <vt:lpstr>举个栗子</vt:lpstr>
      <vt:lpstr>flex yyds</vt:lpstr>
      <vt:lpstr>flex是什么</vt:lpstr>
      <vt:lpstr>6个设置在容器上的属性</vt:lpstr>
      <vt:lpstr>6个设置在容器上的属性</vt:lpstr>
      <vt:lpstr>6个设置在容器上的属性</vt:lpstr>
      <vt:lpstr>设置在子元素上的属性</vt:lpstr>
      <vt:lpstr>一些栗子</vt:lpstr>
      <vt:lpstr>动画</vt:lpstr>
      <vt:lpstr>translate</vt:lpstr>
      <vt:lpstr>transition</vt:lpstr>
      <vt:lpstr>transition</vt:lpstr>
      <vt:lpstr>HW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Visualization</dc:title>
  <dc:creator>zhang wei</dc:creator>
  <cp:lastModifiedBy>陈旭征</cp:lastModifiedBy>
  <cp:revision>148</cp:revision>
  <dcterms:created xsi:type="dcterms:W3CDTF">2019-06-06T07:15:41Z</dcterms:created>
  <dcterms:modified xsi:type="dcterms:W3CDTF">2021-07-25T12:30:41Z</dcterms:modified>
</cp:coreProperties>
</file>