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C2421B-8FFD-4EEA-BCFC-40253AC138D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499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pos="168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7" orient="horz" pos="3793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2319" userDrawn="1">
          <p15:clr>
            <a:srgbClr val="A4A3A4"/>
          </p15:clr>
        </p15:guide>
        <p15:guide id="11" orient="horz" pos="1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旭征" initials="陈旭征" lastIdx="1" clrIdx="0">
    <p:extLst>
      <p:ext uri="{19B8F6BF-5375-455C-9EA6-DF929625EA0E}">
        <p15:presenceInfo xmlns:p15="http://schemas.microsoft.com/office/powerpoint/2012/main" userId="S-1-5-21-302409855-3393619769-212316345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C0B"/>
    <a:srgbClr val="F27C2E"/>
    <a:srgbClr val="7B4441"/>
    <a:srgbClr val="996600"/>
    <a:srgbClr val="663300"/>
    <a:srgbClr val="996633"/>
    <a:srgbClr val="636562"/>
    <a:srgbClr val="979797"/>
    <a:srgbClr val="5C5D5A"/>
    <a:srgbClr val="42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80759" autoAdjust="0"/>
  </p:normalViewPr>
  <p:slideViewPr>
    <p:cSldViewPr snapToGrid="0">
      <p:cViewPr varScale="1">
        <p:scale>
          <a:sx n="100" d="100"/>
          <a:sy n="100" d="100"/>
        </p:scale>
        <p:origin x="2688" y="72"/>
      </p:cViewPr>
      <p:guideLst>
        <p:guide orient="horz" pos="2183"/>
        <p:guide pos="2863"/>
        <p:guide pos="499"/>
        <p:guide pos="5261"/>
        <p:guide pos="1689"/>
        <p:guide orient="horz" pos="1344"/>
        <p:guide orient="horz" pos="3793"/>
        <p:guide pos="3748"/>
        <p:guide pos="2319"/>
        <p:guide orient="horz" pos="109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2C6F-61F0-4565-82FC-57217F9F55CD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D33A-102B-4EAE-B83F-3CB603A8E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8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E7F0-B892-4533-A580-82F5640A19FF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04E6-3F05-4733-B89A-AE756CE5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26507" r="203" b="35888"/>
          <a:stretch/>
        </p:blipFill>
        <p:spPr>
          <a:xfrm>
            <a:off x="-6187" y="1319795"/>
            <a:ext cx="9154718" cy="2586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8C0C79-2C88-564C-9803-050D17C9E5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2083422"/>
            <a:ext cx="5835904" cy="58359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3" b="4002"/>
          <a:stretch/>
        </p:blipFill>
        <p:spPr>
          <a:xfrm>
            <a:off x="420746" y="317386"/>
            <a:ext cx="2200449" cy="70224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CA92-232A-9D41-BA58-C1651F395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746" y="5060950"/>
            <a:ext cx="2744816" cy="4563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en-US" altLang="zh-CN" dirty="0"/>
              <a:t>Name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589D56-CF51-2348-B471-CE2AEF41F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6" y="4169394"/>
            <a:ext cx="8353338" cy="701731"/>
          </a:xfrm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defRPr lang="zh-CN" altLang="en-US" sz="4400" b="1" i="0" kern="1200" baseline="0" dirty="0">
                <a:solidFill>
                  <a:srgbClr val="7B4441"/>
                </a:solidFill>
                <a:latin typeface="Gill Sans SemiBold" panose="020B0502020104020203" pitchFamily="34" charset="-79"/>
                <a:ea typeface="+mn-ea"/>
                <a:cs typeface="Gill Sans SemiBold" panose="020B0502020104020203" pitchFamily="34" charset="-79"/>
              </a:defRPr>
            </a:lvl1pPr>
          </a:lstStyle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 Placeholder</a:t>
            </a:r>
            <a:endParaRPr kumimoji="1"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EC23F7CA-B8FB-8C44-B7C1-09839A9018A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746" y="5532564"/>
            <a:ext cx="2746403" cy="88728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i="1"/>
            </a:lvl1pPr>
          </a:lstStyle>
          <a:p>
            <a:r>
              <a:rPr kumimoji="1" lang="en-US" altLang="zh-CN" dirty="0"/>
              <a:t>Professor</a:t>
            </a:r>
          </a:p>
          <a:p>
            <a:r>
              <a:rPr kumimoji="1" lang="en-US" altLang="zh-CN" dirty="0"/>
              <a:t>State Key Lab of CAD&amp;CG</a:t>
            </a:r>
          </a:p>
          <a:p>
            <a:r>
              <a:rPr kumimoji="1" lang="en-US" altLang="zh-CN" dirty="0"/>
              <a:t>Email: xxx@zju.edu.cn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BA60EB-9556-C347-9F8D-8BFD6DA77748}"/>
              </a:ext>
            </a:extLst>
          </p:cNvPr>
          <p:cNvSpPr txBox="1"/>
          <p:nvPr userDrawn="1"/>
        </p:nvSpPr>
        <p:spPr>
          <a:xfrm>
            <a:off x="2823228" y="370051"/>
            <a:ext cx="598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2020 ZJU</a:t>
            </a:r>
          </a:p>
          <a:p>
            <a:r>
              <a:rPr kumimoji="1" lang="en-US" altLang="zh-CN" sz="18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Summer School on Visualization and Visual Analytics</a:t>
            </a:r>
            <a:endParaRPr kumimoji="1" lang="zh-CN" altLang="en-US" sz="1800" b="1" i="0" dirty="0">
              <a:solidFill>
                <a:schemeClr val="tx2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83" y="1171018"/>
            <a:ext cx="9245395" cy="2753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573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3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99" y="403226"/>
            <a:ext cx="8215604" cy="844550"/>
          </a:xfrm>
        </p:spPr>
        <p:txBody>
          <a:bodyPr/>
          <a:lstStyle>
            <a:lvl1pPr>
              <a:defRPr b="0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638" indent="-27463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539750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2pPr>
            <a:lvl3pPr marL="804863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3pPr>
            <a:lvl4pPr marL="1069975" indent="-26352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4pPr>
            <a:lvl5pPr marL="1335088" indent="-25717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23596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3557586"/>
          </a:xfrm>
        </p:spPr>
        <p:txBody>
          <a:bodyPr anchor="b"/>
          <a:lstStyle>
            <a:lvl1pPr algn="l">
              <a:defRPr sz="4500" b="1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5267325"/>
            <a:ext cx="7886700" cy="8223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55EDA-CB5F-2B4E-8A2C-3B360D300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duotone>
              <a:prstClr val="black"/>
              <a:srgbClr val="D4D7C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30" y="-2145845"/>
            <a:ext cx="6066515" cy="60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CEFF1">
                <a:lumMod val="80000"/>
                <a:lumOff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4199" y="460376"/>
            <a:ext cx="8215604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99" y="1581152"/>
            <a:ext cx="8215604" cy="467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6764613"/>
            <a:ext cx="9144000" cy="95250"/>
          </a:xfrm>
          <a:prstGeom prst="rect">
            <a:avLst/>
          </a:prstGeom>
          <a:solidFill>
            <a:srgbClr val="7B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74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471488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742950" indent="-207169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007269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1278731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s.weixin.qq.com/miniprogram/dev/reference/api/Behavi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youzan.github.io/vant-weapp/#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zan.github.io/vant-weapp/#/custom-sty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8DDDF-3DC7-6147-B48A-69A527DF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88" y="3009378"/>
            <a:ext cx="4984624" cy="8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b="1" dirty="0"/>
              <a:t>自定义组件与组件库</a:t>
            </a:r>
            <a:endParaRPr kumimoji="1" lang="en-US" altLang="zh-CN" sz="3200" b="1" dirty="0"/>
          </a:p>
          <a:p>
            <a:pPr marL="0" indent="0">
              <a:buNone/>
            </a:pPr>
            <a:endParaRPr kumimoji="1"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49D7C2-3B5D-4317-AD9D-09506D18099E}"/>
              </a:ext>
            </a:extLst>
          </p:cNvPr>
          <p:cNvSpPr txBox="1"/>
          <p:nvPr/>
        </p:nvSpPr>
        <p:spPr>
          <a:xfrm>
            <a:off x="2217420" y="411480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陈旭征</a:t>
            </a:r>
          </a:p>
        </p:txBody>
      </p:sp>
    </p:spTree>
    <p:extLst>
      <p:ext uri="{BB962C8B-B14F-4D97-AF65-F5344CB8AC3E}">
        <p14:creationId xmlns:p14="http://schemas.microsoft.com/office/powerpoint/2010/main" val="224699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E998C-F0C0-4422-8E3D-8D5910F5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细说</a:t>
            </a:r>
            <a:r>
              <a:rPr lang="en-US" altLang="zh-CN" dirty="0"/>
              <a:t>component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216F216-3457-43D3-8D74-91A73F7EE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82" y="1482830"/>
            <a:ext cx="4683095" cy="22305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567D85-483F-45A1-9063-5E234967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2" y="3948410"/>
            <a:ext cx="5029426" cy="5393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DBCEA3-A318-4DCF-981E-24B3AAF3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0" y="4783564"/>
            <a:ext cx="4945809" cy="12955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1E9B07-4914-4F31-AF47-962B32D5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63" y="1543616"/>
            <a:ext cx="3689145" cy="19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F9A3-0B1D-469C-A8FA-05414C34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r>
              <a:rPr lang="zh-CN" altLang="en-US" dirty="0"/>
              <a:t>和</a:t>
            </a:r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CDC3A-279E-4BCD-B27F-7C34A3A1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实际上，小程序的</a:t>
            </a:r>
            <a:r>
              <a:rPr lang="en-US" altLang="zh-CN" dirty="0"/>
              <a:t>page</a:t>
            </a:r>
            <a:r>
              <a:rPr lang="zh-CN" altLang="en-US" dirty="0"/>
              <a:t>也可以用</a:t>
            </a:r>
            <a:r>
              <a:rPr lang="en-US" altLang="zh-CN" dirty="0"/>
              <a:t>component</a:t>
            </a:r>
            <a:r>
              <a:rPr lang="zh-CN" altLang="en-US" dirty="0"/>
              <a:t>去构造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路由传参的方法：</a:t>
            </a:r>
            <a:endParaRPr lang="en-US" altLang="zh-CN" dirty="0"/>
          </a:p>
          <a:p>
            <a:pPr marL="265112" lvl="1" indent="0">
              <a:buNone/>
            </a:pPr>
            <a:r>
              <a:rPr lang="en-US" altLang="zh-CN" dirty="0"/>
              <a:t>properties: {</a:t>
            </a:r>
          </a:p>
          <a:p>
            <a:pPr marL="265112" lvl="1" indent="0">
              <a:buNone/>
            </a:pPr>
            <a:r>
              <a:rPr lang="en-US" altLang="zh-CN" dirty="0"/>
              <a:t>  </a:t>
            </a:r>
            <a:r>
              <a:rPr lang="en-US" altLang="zh-CN" dirty="0" err="1"/>
              <a:t>paramA</a:t>
            </a:r>
            <a:r>
              <a:rPr lang="en-US" altLang="zh-CN" dirty="0"/>
              <a:t>:</a:t>
            </a:r>
            <a:r>
              <a:rPr lang="en-US" altLang="zh-CN"/>
              <a:t> Number,</a:t>
            </a:r>
            <a:endParaRPr lang="en-US" altLang="zh-CN" dirty="0"/>
          </a:p>
          <a:p>
            <a:pPr marL="265112" lvl="1" indent="0">
              <a:buNone/>
            </a:pPr>
            <a:r>
              <a:rPr lang="en-US" altLang="zh-CN" dirty="0"/>
              <a:t>  </a:t>
            </a:r>
            <a:r>
              <a:rPr lang="en-US" altLang="zh-CN" dirty="0" err="1"/>
              <a:t>paramB</a:t>
            </a:r>
            <a:r>
              <a:rPr lang="en-US" altLang="zh-CN" dirty="0"/>
              <a:t>: String,</a:t>
            </a:r>
          </a:p>
          <a:p>
            <a:pPr marL="265112" lvl="1" indent="0">
              <a:buNone/>
            </a:pPr>
            <a:r>
              <a:rPr lang="en-US" altLang="zh-CN" dirty="0"/>
              <a:t>},</a:t>
            </a:r>
          </a:p>
          <a:p>
            <a:pPr marL="265112" lvl="1" indent="0">
              <a:buNone/>
            </a:pPr>
            <a:r>
              <a:rPr lang="zh-CN" altLang="en-US" dirty="0"/>
              <a:t>如果访问</a:t>
            </a:r>
            <a:r>
              <a:rPr lang="en-US" altLang="zh-CN" dirty="0"/>
              <a:t>/p</a:t>
            </a:r>
            <a:r>
              <a:rPr lang="pt-BR" altLang="zh-CN" dirty="0"/>
              <a:t>ages/index/index?paramA=123&amp;paramB=xyz</a:t>
            </a:r>
            <a:r>
              <a:rPr lang="zh-CN" altLang="en-US" dirty="0"/>
              <a:t>，则这里的</a:t>
            </a:r>
            <a:r>
              <a:rPr lang="en-US" altLang="zh-CN" dirty="0" err="1"/>
              <a:t>paramA</a:t>
            </a:r>
            <a:r>
              <a:rPr lang="zh-CN" altLang="en-US" dirty="0"/>
              <a:t>和</a:t>
            </a:r>
            <a:r>
              <a:rPr lang="en-US" altLang="zh-CN" dirty="0" err="1"/>
              <a:t>paramB</a:t>
            </a:r>
            <a:r>
              <a:rPr lang="zh-CN" altLang="en-US" dirty="0"/>
              <a:t>会被自动赋值为</a:t>
            </a:r>
            <a:r>
              <a:rPr lang="en-US" altLang="zh-CN" dirty="0"/>
              <a:t>123</a:t>
            </a:r>
            <a:r>
              <a:rPr lang="zh-CN" altLang="en-US" dirty="0"/>
              <a:t>和‘</a:t>
            </a:r>
            <a:r>
              <a:rPr lang="en-US" altLang="zh-CN" dirty="0" err="1"/>
              <a:t>xyz</a:t>
            </a:r>
            <a:r>
              <a:rPr lang="zh-CN" altLang="en-US" dirty="0"/>
              <a:t>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02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166E2-F619-441B-9FF3-56688E88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152DC-EE2B-4DAB-AEAD-37C2FDE4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r>
              <a:rPr lang="zh-CN" altLang="en-US" dirty="0"/>
              <a:t>有自己的一套简单的生命周期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C8ECE-338C-408A-9076-A1BD1B9E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3" y="2216321"/>
            <a:ext cx="5464013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6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FEBAC-4A92-4626-80DA-D0B5565F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总的生命周期图</a:t>
            </a:r>
          </a:p>
        </p:txBody>
      </p:sp>
      <p:pic>
        <p:nvPicPr>
          <p:cNvPr id="4" name="Picture 2" descr="https://mmbiz.qpic.cn/mmbiz_png/8PUZKZ2P51QHeaDcHkNmE1cwWpmYqGyXZcArMcfnaGOywKbBrAmD0Pqs9kfDtb4BscflxxqFW91Xv9tUz2WN2Q/0?wx_fmt=png">
            <a:extLst>
              <a:ext uri="{FF2B5EF4-FFF2-40B4-BE49-F238E27FC236}">
                <a16:creationId xmlns:a16="http://schemas.microsoft.com/office/drawing/2014/main" id="{F144069E-BB44-470E-B7F4-69D107F99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64" y="1581150"/>
            <a:ext cx="6524671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3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A6B25-927F-4AE2-84DF-06E045E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额外的组件生命周期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044AE1-33BD-4FC3-A20C-1558432C2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60" y="1706347"/>
            <a:ext cx="5448195" cy="42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D4D9D-8B92-4F23-BDCC-3F27CF0D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组件与页面的通信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7DE66-C4AB-40BA-8168-C9BCEDDA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三种方法</a:t>
            </a:r>
            <a:endParaRPr lang="en-US" altLang="zh-CN" dirty="0"/>
          </a:p>
          <a:p>
            <a:r>
              <a:rPr lang="zh-CN" altLang="en-US" dirty="0"/>
              <a:t>页面 </a:t>
            </a:r>
            <a:r>
              <a:rPr lang="en-US" altLang="zh-CN" dirty="0"/>
              <a:t>-&gt; </a:t>
            </a:r>
            <a:r>
              <a:rPr lang="zh-CN" altLang="en-US" dirty="0"/>
              <a:t>组件 数据绑定</a:t>
            </a:r>
            <a:endParaRPr lang="en-US" altLang="zh-CN" dirty="0"/>
          </a:p>
          <a:p>
            <a:r>
              <a:rPr lang="zh-CN" altLang="en-US" dirty="0"/>
              <a:t>组件 </a:t>
            </a:r>
            <a:r>
              <a:rPr lang="en-US" altLang="zh-CN" dirty="0"/>
              <a:t>-&gt; </a:t>
            </a:r>
            <a:r>
              <a:rPr lang="zh-CN" altLang="en-US" dirty="0"/>
              <a:t>页面 事件传值</a:t>
            </a:r>
            <a:endParaRPr lang="en-US" altLang="zh-CN" dirty="0"/>
          </a:p>
          <a:p>
            <a:r>
              <a:rPr lang="zh-CN" altLang="en-US" dirty="0"/>
              <a:t>父组件获取子组件实例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7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65A59-9752-46DD-9515-B3F783EB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FF5F5-88E8-4EE4-BA7B-28A94990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9" y="1573532"/>
            <a:ext cx="8215604" cy="4676774"/>
          </a:xfrm>
        </p:spPr>
        <p:txBody>
          <a:bodyPr/>
          <a:lstStyle/>
          <a:p>
            <a:r>
              <a:rPr lang="en-US" altLang="zh-CN" dirty="0"/>
              <a:t>very easy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A74B7-B544-477C-9B65-28CFF4FF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30" y="1719874"/>
            <a:ext cx="7021370" cy="14364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2CE470-C700-4B5E-A15F-66F45420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40" y="3302633"/>
            <a:ext cx="3467400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7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FE57C-5BFC-4F7E-93A2-A95138B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监听与触发事件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4DC5C0-B06D-46A4-9333-3E47ABB3A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058" y="1454432"/>
            <a:ext cx="7982545" cy="1166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D48893-E3FE-485F-A69B-6D568F56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8" y="2975464"/>
            <a:ext cx="7254869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6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B6B3C-89B4-4DB9-8156-7D97E39C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获取组件实例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76ECA-9011-4178-A55F-6D965341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 child = </a:t>
            </a:r>
            <a:r>
              <a:rPr lang="en-US" altLang="zh-CN" dirty="0" err="1"/>
              <a:t>this.selectComponent</a:t>
            </a:r>
            <a:r>
              <a:rPr lang="en-US" altLang="zh-CN" dirty="0"/>
              <a:t>('</a:t>
            </a:r>
            <a:r>
              <a:rPr lang="zh-CN" altLang="en-US" dirty="0"/>
              <a:t>选择器</a:t>
            </a:r>
            <a:r>
              <a:rPr lang="en-US" altLang="zh-CN" dirty="0"/>
              <a:t>’);</a:t>
            </a:r>
          </a:p>
          <a:p>
            <a:r>
              <a:rPr lang="zh-CN" altLang="en-US" dirty="0"/>
              <a:t>这里拿到的就是子组件的</a:t>
            </a:r>
            <a:r>
              <a:rPr lang="en-US" altLang="zh-CN" dirty="0"/>
              <a:t>this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AD516-118C-44D6-B2C3-F8AACC63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63" y="2928852"/>
            <a:ext cx="6466016" cy="23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2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2D8AC-DE1A-4358-83B5-EDBA6D1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behaviors</a:t>
            </a:r>
            <a:r>
              <a:rPr lang="zh-CN" altLang="en-US" dirty="0"/>
              <a:t>（最好不要用）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6001D-5B79-47E2-AF33-73C97C67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 </a:t>
            </a:r>
            <a:r>
              <a:rPr lang="en-US" altLang="zh-CN" dirty="0"/>
              <a:t>behavior </a:t>
            </a:r>
            <a:r>
              <a:rPr lang="zh-CN" altLang="en-US" dirty="0"/>
              <a:t>可以包含一组属性、数据、生命周期函数和方法。组件引用它时，它的属性、数据和方法会被合并到组件中，生命周期函数也会在对应时机被调用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3CAB35-B5CC-4665-837F-BDCF8B5D9229}"/>
              </a:ext>
            </a:extLst>
          </p:cNvPr>
          <p:cNvSpPr/>
          <p:nvPr/>
        </p:nvSpPr>
        <p:spPr>
          <a:xfrm>
            <a:off x="586740" y="1129399"/>
            <a:ext cx="847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https://developers.weixin.qq.com/miniprogram/dev/reference/api/Behavior.html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066882-6DD8-4E68-BCDC-1F21EA90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2779237"/>
            <a:ext cx="5562879" cy="39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AE70B-5AD3-4327-B9AA-034F3C06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组件化是什么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441EC-8C3C-46AF-928E-7CF814CB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核心问题：怎么让写代码容易？</a:t>
            </a:r>
            <a:endParaRPr lang="en-US" altLang="zh-CN" dirty="0"/>
          </a:p>
          <a:p>
            <a:r>
              <a:rPr lang="zh-CN" altLang="en-US" dirty="0"/>
              <a:t>大团队的协同合作</a:t>
            </a:r>
            <a:endParaRPr lang="en-US" altLang="zh-CN" dirty="0"/>
          </a:p>
          <a:p>
            <a:r>
              <a:rPr lang="en-US" altLang="zh-CN" dirty="0"/>
              <a:t>cow code---</a:t>
            </a:r>
            <a:r>
              <a:rPr lang="zh-CN" altLang="en-US" dirty="0"/>
              <a:t>牛仔代码，代码风格随意看心情。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21B01C9-6FF0-48C2-9F91-B45765980072}"/>
              </a:ext>
            </a:extLst>
          </p:cNvPr>
          <p:cNvSpPr/>
          <p:nvPr/>
        </p:nvSpPr>
        <p:spPr>
          <a:xfrm>
            <a:off x="3635297" y="3900835"/>
            <a:ext cx="3958683" cy="197376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我写代码的时候 ，我和上帝知道什么我写的什么，过了一个月就只有上帝知道写的什么了</a:t>
            </a:r>
          </a:p>
        </p:txBody>
      </p:sp>
    </p:spTree>
    <p:extLst>
      <p:ext uri="{BB962C8B-B14F-4D97-AF65-F5344CB8AC3E}">
        <p14:creationId xmlns:p14="http://schemas.microsoft.com/office/powerpoint/2010/main" val="158553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727A7-9022-4707-9DA7-B1FAB40F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一些用处不大的属性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57113-7A6C-4F18-838E-FF7DB41F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自定义数据监听器 </a:t>
            </a:r>
            <a:r>
              <a:rPr lang="zh-CN" altLang="en-US" dirty="0"/>
              <a:t>监听某些</a:t>
            </a:r>
            <a:r>
              <a:rPr lang="en-US" altLang="zh-CN" dirty="0"/>
              <a:t>data</a:t>
            </a:r>
            <a:r>
              <a:rPr lang="zh-CN" altLang="en-US" dirty="0"/>
              <a:t>的变化，自动执行你想执行的函数</a:t>
            </a:r>
            <a:endParaRPr lang="en-US" altLang="zh-CN" dirty="0"/>
          </a:p>
          <a:p>
            <a:r>
              <a:rPr lang="zh-CN" altLang="en-US" b="1" dirty="0"/>
              <a:t>纯数据节点 </a:t>
            </a:r>
            <a:r>
              <a:rPr lang="zh-CN" altLang="en-US" dirty="0"/>
              <a:t>不参与任何渲染只在</a:t>
            </a:r>
            <a:r>
              <a:rPr lang="en-US" altLang="zh-CN" dirty="0" err="1"/>
              <a:t>js</a:t>
            </a:r>
            <a:r>
              <a:rPr lang="zh-CN" altLang="en-US" dirty="0"/>
              <a:t>层使用</a:t>
            </a:r>
            <a:endParaRPr lang="en-US" altLang="zh-CN" dirty="0"/>
          </a:p>
          <a:p>
            <a:r>
              <a:rPr lang="zh-CN" altLang="en-US" b="1" dirty="0"/>
              <a:t>单元测试与性能统计  </a:t>
            </a:r>
            <a:r>
              <a:rPr lang="zh-CN" altLang="en-US" dirty="0"/>
              <a:t>前者用来模拟事件进行组件级别的测试，性能统计用来查看页面更新所花的时间</a:t>
            </a:r>
          </a:p>
        </p:txBody>
      </p:sp>
    </p:spTree>
    <p:extLst>
      <p:ext uri="{BB962C8B-B14F-4D97-AF65-F5344CB8AC3E}">
        <p14:creationId xmlns:p14="http://schemas.microsoft.com/office/powerpoint/2010/main" val="220002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CBA76-2F20-4377-9813-91533847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样式隔离 </a:t>
            </a:r>
            <a:r>
              <a:rPr lang="zh-CN" altLang="en-US" sz="2800" dirty="0"/>
              <a:t>低耦合 高聚合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1C172-FDBF-4DFE-BDF9-456CAC01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默认情况下样式只受到组件</a:t>
            </a:r>
            <a:r>
              <a:rPr lang="en-US" altLang="zh-CN" dirty="0" err="1"/>
              <a:t>wxss</a:t>
            </a:r>
            <a:r>
              <a:rPr lang="zh-CN" altLang="en-US" dirty="0"/>
              <a:t>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除非</a:t>
            </a:r>
            <a:endParaRPr lang="en-US" altLang="zh-CN" dirty="0"/>
          </a:p>
          <a:p>
            <a:r>
              <a:rPr lang="zh-CN" altLang="en-US" sz="1800" dirty="0"/>
              <a:t>页面的</a:t>
            </a:r>
            <a:r>
              <a:rPr lang="en-US" altLang="zh-CN" sz="1800" dirty="0" err="1"/>
              <a:t>wxss</a:t>
            </a:r>
            <a:r>
              <a:rPr lang="zh-CN" altLang="en-US" sz="1800" dirty="0"/>
              <a:t>或</a:t>
            </a:r>
            <a:r>
              <a:rPr lang="en-US" altLang="zh-CN" sz="1800" dirty="0"/>
              <a:t>app .</a:t>
            </a:r>
            <a:r>
              <a:rPr lang="en-US" altLang="zh-CN" sz="1800" dirty="0" err="1"/>
              <a:t>wxss</a:t>
            </a:r>
            <a:r>
              <a:rPr lang="zh-CN" altLang="en-US" sz="1800" dirty="0"/>
              <a:t>使用了标签选择器 </a:t>
            </a:r>
            <a:r>
              <a:rPr lang="en-US" altLang="zh-CN" sz="1800" dirty="0"/>
              <a:t>or </a:t>
            </a:r>
            <a:r>
              <a:rPr lang="zh-CN" altLang="en-US" sz="1800" dirty="0"/>
              <a:t>特殊的选择器，这会影响全部的组件，强烈不推荐！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最佳实践：</a:t>
            </a:r>
            <a:r>
              <a:rPr lang="en-US" altLang="zh-CN" sz="1800" dirty="0" err="1"/>
              <a:t>app.wxss</a:t>
            </a:r>
            <a:r>
              <a:rPr lang="zh-CN" altLang="en-US" sz="1800" dirty="0"/>
              <a:t>内放公共的，</a:t>
            </a:r>
            <a:r>
              <a:rPr lang="en-US" altLang="zh-CN" sz="1800" dirty="0"/>
              <a:t>component</a:t>
            </a:r>
            <a:r>
              <a:rPr lang="zh-CN" altLang="en-US" sz="1800" dirty="0"/>
              <a:t>最好只用</a:t>
            </a:r>
            <a:r>
              <a:rPr lang="en-US" altLang="zh-CN" sz="1800" dirty="0" err="1"/>
              <a:t>app.wxss</a:t>
            </a:r>
            <a:r>
              <a:rPr lang="zh-CN" altLang="en-US" sz="1800" dirty="0"/>
              <a:t>的样式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92DD2-BE6A-41D3-A54D-CB595569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81" y="3613000"/>
            <a:ext cx="7988438" cy="18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3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3FF19-4324-462D-B5A6-55A2C883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好用的组件库</a:t>
            </a:r>
          </a:p>
        </p:txBody>
      </p:sp>
      <p:pic>
        <p:nvPicPr>
          <p:cNvPr id="4" name="内容占位符 3">
            <a:hlinkClick r:id="rId2"/>
            <a:extLst>
              <a:ext uri="{FF2B5EF4-FFF2-40B4-BE49-F238E27FC236}">
                <a16:creationId xmlns:a16="http://schemas.microsoft.com/office/drawing/2014/main" id="{4589BEAA-D554-4B43-BA70-AB88E1CE7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2262" y="432118"/>
            <a:ext cx="786765" cy="7867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C2B25E-4BF1-468A-A3BD-C6579A99E742}"/>
              </a:ext>
            </a:extLst>
          </p:cNvPr>
          <p:cNvSpPr/>
          <p:nvPr/>
        </p:nvSpPr>
        <p:spPr>
          <a:xfrm>
            <a:off x="861060" y="1508760"/>
            <a:ext cx="745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Vant 是有赞前端团队开源的移动端组件库，于 2016 年开源，已持续维护 4 年时间，是业界主流的移动端组件库之一。我们通过使用较为统一的样式进行设计，不仅大大加快了开发进度，同时也能更好的贴合用户的使用习惯与审美风格。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B73EF8-7D5D-41A8-84FA-347FF5BFF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2709089"/>
            <a:ext cx="2499514" cy="43500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68F6D9-7E59-4E11-8DBF-307AAE481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039" y="2522220"/>
            <a:ext cx="3343581" cy="51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6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5316-B4EA-42AD-8EF4-24E0B2DA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一些坑点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1AAFF-8DEE-4DBC-A3FF-248910A6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小程序的样式这一块非常混乱，微信提供的默认样式有着很高的优先级。如果你的样式没有生效，不妨试试</a:t>
            </a:r>
            <a:r>
              <a:rPr lang="en-US" altLang="zh-CN" dirty="0"/>
              <a:t>!important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@</a:t>
            </a:r>
            <a:r>
              <a:rPr lang="en-US" altLang="zh-CN" dirty="0" err="1"/>
              <a:t>vant</a:t>
            </a:r>
            <a:r>
              <a:rPr lang="en-US" altLang="zh-CN" dirty="0"/>
              <a:t>/</a:t>
            </a:r>
            <a:r>
              <a:rPr lang="en-US" altLang="zh-CN" dirty="0" err="1"/>
              <a:t>weapp</a:t>
            </a:r>
            <a:r>
              <a:rPr lang="en-US" altLang="zh-CN" dirty="0"/>
              <a:t> -S --production </a:t>
            </a:r>
            <a:br>
              <a:rPr lang="en-US" altLang="zh-CN" dirty="0"/>
            </a:br>
            <a:r>
              <a:rPr lang="zh-CN" altLang="en-US" dirty="0"/>
              <a:t>之后别忘了点击</a:t>
            </a:r>
            <a:r>
              <a:rPr lang="en-US" altLang="zh-CN" dirty="0" err="1"/>
              <a:t>npm</a:t>
            </a:r>
            <a:r>
              <a:rPr lang="zh-CN" altLang="en-US" dirty="0"/>
              <a:t>构建！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zh-CN" altLang="en-US" dirty="0"/>
              <a:t>构建就是将</a:t>
            </a:r>
            <a:r>
              <a:rPr lang="en-US" altLang="zh-CN" dirty="0" err="1"/>
              <a:t>npm</a:t>
            </a:r>
            <a:r>
              <a:rPr lang="zh-CN" altLang="en-US" dirty="0"/>
              <a:t>包变成小程序能使用的</a:t>
            </a:r>
            <a:r>
              <a:rPr lang="en-US" altLang="zh-CN" dirty="0" err="1"/>
              <a:t>miniprogram_npm</a:t>
            </a:r>
            <a:endParaRPr lang="en-US" altLang="zh-CN" dirty="0"/>
          </a:p>
          <a:p>
            <a:r>
              <a:rPr lang="zh-CN" altLang="en-US" dirty="0"/>
              <a:t>样式覆盖教程：自行阅读</a:t>
            </a:r>
            <a:r>
              <a:rPr lang="en-US" altLang="zh-CN" dirty="0">
                <a:hlinkClick r:id="rId2"/>
              </a:rPr>
              <a:t>https://youzan.github.io/vant-weapp/#/custom-style</a:t>
            </a:r>
            <a:endParaRPr lang="en-US" altLang="zh-CN" dirty="0"/>
          </a:p>
          <a:p>
            <a:r>
              <a:rPr lang="zh-CN" altLang="en-US" dirty="0"/>
              <a:t>请尽量合适的选择组件的使用时机，过多或过少的组件都会让页面维护变得困难</a:t>
            </a:r>
            <a:endParaRPr lang="en-US" altLang="zh-CN" dirty="0"/>
          </a:p>
          <a:p>
            <a:r>
              <a:rPr lang="zh-CN" altLang="en-US" dirty="0"/>
              <a:t>整个</a:t>
            </a:r>
            <a:r>
              <a:rPr lang="en-US" altLang="zh-CN" dirty="0"/>
              <a:t>25</a:t>
            </a:r>
            <a:r>
              <a:rPr lang="zh-CN" altLang="en-US" dirty="0"/>
              <a:t>寸以上的显示器对小程序开发 有着很大的帮助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09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1C40A-2366-410C-B448-7ED6AD33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微信开放能力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4929D-14B2-4402-BF5B-2F1C8B98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9" y="1581152"/>
            <a:ext cx="8215604" cy="4676774"/>
          </a:xfrm>
        </p:spPr>
        <p:txBody>
          <a:bodyPr/>
          <a:lstStyle/>
          <a:p>
            <a:r>
              <a:rPr lang="zh-CN" altLang="en-US" dirty="0"/>
              <a:t>登录：</a:t>
            </a:r>
            <a:r>
              <a:rPr lang="en-US" altLang="zh-CN" dirty="0" err="1"/>
              <a:t>wx.login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获取用户信息：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wx.getUserProfile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074" name="Picture 2" descr="https://res.wx.qq.com/wxdoc/dist/assets/img/api-login.2fcc9f35.jpg">
            <a:extLst>
              <a:ext uri="{FF2B5EF4-FFF2-40B4-BE49-F238E27FC236}">
                <a16:creationId xmlns:a16="http://schemas.microsoft.com/office/drawing/2014/main" id="{C6A6697C-6887-4266-B8E8-058A19D6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09" y="1371600"/>
            <a:ext cx="4500986" cy="45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8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B6F7D-1374-49B0-A624-4AF297CB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web</a:t>
            </a:r>
            <a:r>
              <a:rPr lang="zh-CN" altLang="en-US" dirty="0"/>
              <a:t>打开小程序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C4C17-34B0-42A8-BAC4-130D26CD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后端同学辛苦</a:t>
            </a:r>
            <a:endParaRPr lang="en-US" altLang="zh-CN" dirty="0"/>
          </a:p>
          <a:p>
            <a:r>
              <a:rPr lang="en-US" altLang="zh-CN" dirty="0"/>
              <a:t>URL Link </a:t>
            </a:r>
            <a:r>
              <a:rPr lang="zh-CN" altLang="en-US" dirty="0"/>
              <a:t>从短信、邮件、微信内等场景打开小程序</a:t>
            </a:r>
            <a:endParaRPr lang="en-US" altLang="zh-CN" dirty="0"/>
          </a:p>
          <a:p>
            <a:r>
              <a:rPr lang="en-US" altLang="zh-CN" dirty="0"/>
              <a:t>URL Scheme </a:t>
            </a:r>
            <a:r>
              <a:rPr lang="zh-CN" altLang="en-US" dirty="0"/>
              <a:t>其他场景，短信、邮件、微信之外</a:t>
            </a:r>
            <a:endParaRPr lang="en-US" altLang="zh-CN" dirty="0"/>
          </a:p>
          <a:p>
            <a:r>
              <a:rPr lang="zh-CN" altLang="en-US" dirty="0"/>
              <a:t>具体可以参考俺放的</a:t>
            </a:r>
            <a:r>
              <a:rPr lang="en-US" altLang="zh-CN" dirty="0"/>
              <a:t>demo </a:t>
            </a:r>
            <a:r>
              <a:rPr lang="zh-CN" altLang="en-US" dirty="0"/>
              <a:t>（注意</a:t>
            </a:r>
            <a:r>
              <a:rPr lang="en-US" altLang="zh-CN" dirty="0" err="1"/>
              <a:t>url</a:t>
            </a:r>
            <a:r>
              <a:rPr lang="zh-CN" altLang="en-US" dirty="0"/>
              <a:t>已经放到</a:t>
            </a:r>
            <a:r>
              <a:rPr lang="en-US" altLang="zh-CN" dirty="0"/>
              <a:t>cookie</a:t>
            </a:r>
            <a:r>
              <a:rPr lang="zh-CN" altLang="en-US"/>
              <a:t>内）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64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7DB7-0309-4F9C-BB8D-3D233A1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前端，重灾区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D650D-F9AA-4BFA-A467-6BED3366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9" y="1514245"/>
            <a:ext cx="8215604" cy="4676774"/>
          </a:xfrm>
        </p:spPr>
        <p:txBody>
          <a:bodyPr/>
          <a:lstStyle/>
          <a:p>
            <a:r>
              <a:rPr lang="zh-CN" altLang="en-US" dirty="0"/>
              <a:t>因为这个领域没多少年</a:t>
            </a:r>
          </a:p>
          <a:p>
            <a:r>
              <a:rPr lang="en-US" altLang="zh-CN" dirty="0"/>
              <a:t>html/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zh-CN" altLang="en-US" dirty="0"/>
              <a:t>发明出来的时候就只玩玩而已的工具，技术栈非常不成熟。</a:t>
            </a:r>
          </a:p>
          <a:p>
            <a:r>
              <a:rPr lang="zh-CN" altLang="en-US" dirty="0"/>
              <a:t>这个领域人员水平参差不齐。</a:t>
            </a:r>
          </a:p>
          <a:p>
            <a:r>
              <a:rPr lang="zh-CN" altLang="en-US" dirty="0"/>
              <a:t>这个最坑爹了：</a:t>
            </a:r>
            <a:r>
              <a:rPr lang="en-US" altLang="zh-CN" dirty="0"/>
              <a:t>JS</a:t>
            </a:r>
            <a:r>
              <a:rPr lang="zh-CN" altLang="en-US" dirty="0"/>
              <a:t>是单线程的，</a:t>
            </a:r>
            <a:r>
              <a:rPr lang="en-US" altLang="zh-CN" dirty="0"/>
              <a:t>CSS</a:t>
            </a:r>
            <a:r>
              <a:rPr lang="zh-CN" altLang="en-US" dirty="0"/>
              <a:t>是全局的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几个人一起搞，一个</a:t>
            </a:r>
            <a:r>
              <a:rPr lang="en-US" altLang="zh-CN" dirty="0"/>
              <a:t>bug</a:t>
            </a:r>
            <a:r>
              <a:rPr lang="zh-CN" altLang="en-US" dirty="0"/>
              <a:t>全家玩完。。。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0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E3B2-5B2B-4283-8606-928AFA0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9" y="403226"/>
            <a:ext cx="8215604" cy="844550"/>
          </a:xfrm>
        </p:spPr>
        <p:txBody>
          <a:bodyPr/>
          <a:lstStyle/>
          <a:p>
            <a:r>
              <a:rPr lang="zh-CN" altLang="en-US" dirty="0"/>
              <a:t>需求：内聚性、低耦合性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23C4E-64DD-4D46-B7BC-FDD7A540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你怎么写代码我不管，你的功能全在这你这儿实现（内聚性）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哥，求你了，你代码不要</a:t>
            </a:r>
            <a:r>
              <a:rPr lang="en-US" altLang="zh-CN" dirty="0"/>
              <a:t>block(</a:t>
            </a:r>
            <a:r>
              <a:rPr lang="zh-CN" altLang="en-US" dirty="0"/>
              <a:t>影响</a:t>
            </a:r>
            <a:r>
              <a:rPr lang="en-US" altLang="zh-CN" dirty="0"/>
              <a:t>)</a:t>
            </a:r>
            <a:r>
              <a:rPr lang="zh-CN" altLang="en-US" dirty="0"/>
              <a:t>我的代码（低耦合性）。</a:t>
            </a:r>
          </a:p>
        </p:txBody>
      </p:sp>
    </p:spTree>
    <p:extLst>
      <p:ext uri="{BB962C8B-B14F-4D97-AF65-F5344CB8AC3E}">
        <p14:creationId xmlns:p14="http://schemas.microsoft.com/office/powerpoint/2010/main" val="30858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3EE15-19EB-4EF0-8373-246B865C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4CD51-A07D-4406-A5D0-29D23792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组件就是将一段</a:t>
            </a:r>
            <a:r>
              <a:rPr lang="en-US" altLang="zh-CN" dirty="0"/>
              <a:t>UI</a:t>
            </a:r>
            <a:r>
              <a:rPr lang="zh-CN" altLang="en-US" dirty="0"/>
              <a:t>样式和其对应的功能作为独立的整体去看待，无论这个整体放在哪里去使用，它都具有一样的功能和样式，从而实现复用，这种整体化的细想就是组件化。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组件化设计就是为了增加复用性，灵活性，提高系统设计，从而提高开发效率。</a:t>
            </a:r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6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2D53-5A2B-4593-BE2C-9021632F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组件化都有谁用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73767-48AF-443A-9587-83F6CB79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React.js</a:t>
            </a:r>
          </a:p>
          <a:p>
            <a:r>
              <a:rPr lang="en-US" altLang="zh-CN" dirty="0"/>
              <a:t>Vue.js</a:t>
            </a:r>
          </a:p>
          <a:p>
            <a:r>
              <a:rPr lang="en-US" altLang="zh-CN" dirty="0"/>
              <a:t>angular</a:t>
            </a:r>
          </a:p>
          <a:p>
            <a:r>
              <a:rPr lang="zh-CN" altLang="en-US" dirty="0"/>
              <a:t>大家都在用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601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2EAFD-C578-45CC-96CC-A179D3DD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小程序的组件化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CAC13-75FE-4EE0-85E6-ABD4BB55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38" y="1581152"/>
            <a:ext cx="8215604" cy="4676774"/>
          </a:xfrm>
        </p:spPr>
        <p:txBody>
          <a:bodyPr/>
          <a:lstStyle/>
          <a:p>
            <a:r>
              <a:rPr lang="zh-CN" altLang="en-US" dirty="0"/>
              <a:t>使用方法：在 </a:t>
            </a:r>
            <a:r>
              <a:rPr lang="en-US" altLang="zh-CN" dirty="0"/>
              <a:t>json </a:t>
            </a:r>
            <a:r>
              <a:rPr lang="zh-CN" altLang="en-US" dirty="0"/>
              <a:t>文件中进行自定义组件声明（将 </a:t>
            </a:r>
            <a:r>
              <a:rPr lang="en-US" altLang="zh-CN" dirty="0"/>
              <a:t>component </a:t>
            </a:r>
            <a:r>
              <a:rPr lang="zh-CN" altLang="en-US" dirty="0"/>
              <a:t>字段设为 </a:t>
            </a:r>
            <a:r>
              <a:rPr lang="en-US" altLang="zh-CN" dirty="0"/>
              <a:t>true </a:t>
            </a:r>
            <a:r>
              <a:rPr lang="zh-CN" altLang="en-US" dirty="0"/>
              <a:t>可将这一组文件设为自定义组件）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91CF23-444B-47F7-9A67-11872FA7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71" y="2610277"/>
            <a:ext cx="2696251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4D00"/>
                </a:solidFill>
                <a:effectLst/>
                <a:latin typeface="Consolas" panose="020B0609020204030204" pitchFamily="49" charset="0"/>
              </a:rPr>
              <a:t>"component":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4D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4228455-5EB4-4356-804F-10E2CFC6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70" y="3114576"/>
            <a:ext cx="3925229" cy="738664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4D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="inner"&gt; {{innerText}} 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63B93B-73F9-4948-B963-EF82EAA34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70" y="4177554"/>
            <a:ext cx="3141886" cy="307777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B457FF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4D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: red; 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AB3CDE-29DE-415C-956C-6B9BBB1AFB5F}"/>
              </a:ext>
            </a:extLst>
          </p:cNvPr>
          <p:cNvSpPr txBox="1"/>
          <p:nvPr/>
        </p:nvSpPr>
        <p:spPr>
          <a:xfrm>
            <a:off x="4471640" y="4177554"/>
            <a:ext cx="449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这个样式只在组件内有用，同时</a:t>
            </a:r>
            <a:r>
              <a:rPr lang="zh-CN" altLang="en-US" b="1" dirty="0"/>
              <a:t>在组件</a:t>
            </a:r>
            <a:r>
              <a:rPr lang="en-US" altLang="zh-CN" b="1" dirty="0" err="1"/>
              <a:t>wxss</a:t>
            </a:r>
            <a:r>
              <a:rPr lang="zh-CN" altLang="en-US" b="1" dirty="0"/>
              <a:t>中不应使用</a:t>
            </a:r>
            <a:r>
              <a:rPr lang="en-US" altLang="zh-CN" b="1" dirty="0"/>
              <a:t>ID</a:t>
            </a:r>
            <a:r>
              <a:rPr lang="zh-CN" altLang="en-US" b="1" dirty="0"/>
              <a:t>选择器、属性选择器和标签名选择器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97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3FBAD-F2C6-441B-B04F-00DFFEDB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99" y="403226"/>
            <a:ext cx="8300660" cy="52232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js</a:t>
            </a:r>
            <a:r>
              <a:rPr lang="zh-CN" altLang="en-US" dirty="0"/>
              <a:t>文件的注册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5CEE9C-FA85-451A-99E4-333E1004D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32" y="1072469"/>
            <a:ext cx="6901377" cy="49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0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0B6FA-8CD7-4FB6-97FB-8401082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如何在某页面使用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50AF98-28CD-4E4A-874A-6385A123C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45" y="1404984"/>
            <a:ext cx="7049636" cy="16169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78EF1E-93E9-4922-AE4A-6CDCAE23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44" y="3325437"/>
            <a:ext cx="7122053" cy="12019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B653E1-4EBE-4A21-819C-BEC62583759B}"/>
              </a:ext>
            </a:extLst>
          </p:cNvPr>
          <p:cNvSpPr txBox="1"/>
          <p:nvPr/>
        </p:nvSpPr>
        <p:spPr>
          <a:xfrm>
            <a:off x="935943" y="5073805"/>
            <a:ext cx="505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注意这里的横线，会被自动转化成小驼峰命名</a:t>
            </a:r>
          </a:p>
        </p:txBody>
      </p:sp>
    </p:spTree>
    <p:extLst>
      <p:ext uri="{BB962C8B-B14F-4D97-AF65-F5344CB8AC3E}">
        <p14:creationId xmlns:p14="http://schemas.microsoft.com/office/powerpoint/2010/main" val="29557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.potx" id="{79C5D12D-9022-4707-A778-A5CAC878AC22}" vid="{EBF173F2-F181-4B7D-99A0-B1F8E765C6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4936</TotalTime>
  <Words>839</Words>
  <Application>Microsoft Office PowerPoint</Application>
  <PresentationFormat>全屏显示(4:3)</PresentationFormat>
  <Paragraphs>103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Gill Sans Light</vt:lpstr>
      <vt:lpstr>Gill Sans SemiBold</vt:lpstr>
      <vt:lpstr>等线</vt:lpstr>
      <vt:lpstr>等线 Light</vt:lpstr>
      <vt:lpstr>Arial</vt:lpstr>
      <vt:lpstr>Consolas</vt:lpstr>
      <vt:lpstr>Office 主题​​</vt:lpstr>
      <vt:lpstr>PowerPoint 演示文稿</vt:lpstr>
      <vt:lpstr>组件化是什么</vt:lpstr>
      <vt:lpstr>前端，重灾区</vt:lpstr>
      <vt:lpstr>需求：内聚性、低耦合性</vt:lpstr>
      <vt:lpstr>组件是什么</vt:lpstr>
      <vt:lpstr>组件化都有谁用</vt:lpstr>
      <vt:lpstr>小程序的组件化</vt:lpstr>
      <vt:lpstr>js文件的注册</vt:lpstr>
      <vt:lpstr>如何在某页面使用</vt:lpstr>
      <vt:lpstr>细说component</vt:lpstr>
      <vt:lpstr>component和page</vt:lpstr>
      <vt:lpstr>生命周期</vt:lpstr>
      <vt:lpstr>总的生命周期图</vt:lpstr>
      <vt:lpstr>额外的组件生命周期 </vt:lpstr>
      <vt:lpstr>组件与页面的通信</vt:lpstr>
      <vt:lpstr>数据绑定</vt:lpstr>
      <vt:lpstr>监听与触发事件</vt:lpstr>
      <vt:lpstr>获取组件实例</vt:lpstr>
      <vt:lpstr>behaviors（最好不要用）</vt:lpstr>
      <vt:lpstr>一些用处不大的属性</vt:lpstr>
      <vt:lpstr>样式隔离 低耦合 高聚合</vt:lpstr>
      <vt:lpstr>好用的组件库</vt:lpstr>
      <vt:lpstr>一些坑点</vt:lpstr>
      <vt:lpstr>微信开放能力</vt:lpstr>
      <vt:lpstr>从web打开小程序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zhang wei</dc:creator>
  <cp:lastModifiedBy>陈旭征</cp:lastModifiedBy>
  <cp:revision>213</cp:revision>
  <dcterms:created xsi:type="dcterms:W3CDTF">2019-06-06T07:15:41Z</dcterms:created>
  <dcterms:modified xsi:type="dcterms:W3CDTF">2021-08-04T11:28:05Z</dcterms:modified>
</cp:coreProperties>
</file>