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1" r:id="rId2"/>
    <p:sldId id="332" r:id="rId3"/>
    <p:sldId id="333" r:id="rId4"/>
    <p:sldId id="334" r:id="rId5"/>
    <p:sldId id="345" r:id="rId6"/>
    <p:sldId id="335" r:id="rId7"/>
    <p:sldId id="336" r:id="rId8"/>
    <p:sldId id="337" r:id="rId9"/>
    <p:sldId id="338" r:id="rId10"/>
    <p:sldId id="339" r:id="rId11"/>
    <p:sldId id="348" r:id="rId12"/>
    <p:sldId id="349" r:id="rId13"/>
    <p:sldId id="350" r:id="rId14"/>
    <p:sldId id="340" r:id="rId15"/>
    <p:sldId id="342" r:id="rId16"/>
    <p:sldId id="341" r:id="rId17"/>
    <p:sldId id="343" r:id="rId18"/>
    <p:sldId id="344" r:id="rId19"/>
    <p:sldId id="346" r:id="rId20"/>
    <p:sldId id="347" r:id="rId2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63" userDrawn="1">
          <p15:clr>
            <a:srgbClr val="A4A3A4"/>
          </p15:clr>
        </p15:guide>
        <p15:guide id="3" pos="499" userDrawn="1">
          <p15:clr>
            <a:srgbClr val="A4A3A4"/>
          </p15:clr>
        </p15:guide>
        <p15:guide id="4" pos="5261" userDrawn="1">
          <p15:clr>
            <a:srgbClr val="A4A3A4"/>
          </p15:clr>
        </p15:guide>
        <p15:guide id="5" pos="1689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  <p15:guide id="7" orient="horz" pos="3793" userDrawn="1">
          <p15:clr>
            <a:srgbClr val="A4A3A4"/>
          </p15:clr>
        </p15:guide>
        <p15:guide id="9" pos="3748" userDrawn="1">
          <p15:clr>
            <a:srgbClr val="A4A3A4"/>
          </p15:clr>
        </p15:guide>
        <p15:guide id="10" pos="2319" userDrawn="1">
          <p15:clr>
            <a:srgbClr val="A4A3A4"/>
          </p15:clr>
        </p15:guide>
        <p15:guide id="11" orient="horz" pos="10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旭征" initials="陈旭征" lastIdx="1" clrIdx="0">
    <p:extLst>
      <p:ext uri="{19B8F6BF-5375-455C-9EA6-DF929625EA0E}">
        <p15:presenceInfo xmlns:p15="http://schemas.microsoft.com/office/powerpoint/2012/main" userId="S-1-5-21-302409855-3393619769-212316345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C0B"/>
    <a:srgbClr val="F27C2E"/>
    <a:srgbClr val="7B4441"/>
    <a:srgbClr val="996600"/>
    <a:srgbClr val="663300"/>
    <a:srgbClr val="996633"/>
    <a:srgbClr val="636562"/>
    <a:srgbClr val="979797"/>
    <a:srgbClr val="5C5D5A"/>
    <a:srgbClr val="424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2" autoAdjust="0"/>
    <p:restoredTop sz="80759" autoAdjust="0"/>
  </p:normalViewPr>
  <p:slideViewPr>
    <p:cSldViewPr snapToGrid="0">
      <p:cViewPr varScale="1">
        <p:scale>
          <a:sx n="100" d="100"/>
          <a:sy n="100" d="100"/>
        </p:scale>
        <p:origin x="2688" y="72"/>
      </p:cViewPr>
      <p:guideLst>
        <p:guide orient="horz" pos="2183"/>
        <p:guide pos="2863"/>
        <p:guide pos="499"/>
        <p:guide pos="5261"/>
        <p:guide pos="1689"/>
        <p:guide orient="horz" pos="1344"/>
        <p:guide orient="horz" pos="3793"/>
        <p:guide pos="3748"/>
        <p:guide pos="2319"/>
        <p:guide orient="horz" pos="1094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42C6F-61F0-4565-82FC-57217F9F55CD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CD33A-102B-4EAE-B83F-3CB603A8E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8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E7F0-B892-4533-A580-82F5640A19FF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B04E6-3F05-4733-B89A-AE756CE5B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0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t="26507" r="203" b="35888"/>
          <a:stretch/>
        </p:blipFill>
        <p:spPr>
          <a:xfrm>
            <a:off x="-6187" y="1319795"/>
            <a:ext cx="9154718" cy="2586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8C0C79-2C88-564C-9803-050D17C9E5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5000"/>
            <a:duotone>
              <a:prstClr val="black"/>
              <a:srgbClr val="D4D7C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00" y="2083422"/>
            <a:ext cx="5835904" cy="583590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43" b="4002"/>
          <a:stretch/>
        </p:blipFill>
        <p:spPr>
          <a:xfrm>
            <a:off x="420746" y="317386"/>
            <a:ext cx="2200449" cy="702244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9CA92-232A-9D41-BA58-C1651F395B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746" y="5060950"/>
            <a:ext cx="2744816" cy="4563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en-US" altLang="zh-CN" dirty="0"/>
              <a:t>Name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4589D56-CF51-2348-B471-CE2AEF41F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46" y="4169394"/>
            <a:ext cx="8353338" cy="701731"/>
          </a:xfrm>
        </p:spPr>
        <p:txBody>
          <a:bodyPr wrap="square" anchor="t" anchorCtr="0">
            <a:spAutoFit/>
          </a:bodyPr>
          <a:lstStyle>
            <a:lvl1pPr marL="0" algn="l" defTabSz="914400" rtl="0" eaLnBrk="1" latinLnBrk="0" hangingPunct="1">
              <a:defRPr lang="zh-CN" altLang="en-US" sz="4400" b="1" i="0" kern="1200" baseline="0" dirty="0">
                <a:solidFill>
                  <a:srgbClr val="7B4441"/>
                </a:solidFill>
                <a:latin typeface="Gill Sans SemiBold" panose="020B0502020104020203" pitchFamily="34" charset="-79"/>
                <a:ea typeface="+mn-ea"/>
                <a:cs typeface="Gill Sans SemiBold" panose="020B0502020104020203" pitchFamily="34" charset="-79"/>
              </a:defRPr>
            </a:lvl1pPr>
          </a:lstStyle>
          <a:p>
            <a:r>
              <a:rPr kumimoji="1" lang="en-US" altLang="zh-CN" dirty="0"/>
              <a:t>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 Placeholder</a:t>
            </a:r>
            <a:endParaRPr kumimoji="1" lang="zh-CN" altLang="en-US" dirty="0"/>
          </a:p>
        </p:txBody>
      </p: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EC23F7CA-B8FB-8C44-B7C1-09839A9018A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746" y="5532564"/>
            <a:ext cx="2746403" cy="88728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i="1"/>
            </a:lvl1pPr>
          </a:lstStyle>
          <a:p>
            <a:r>
              <a:rPr kumimoji="1" lang="en-US" altLang="zh-CN" dirty="0"/>
              <a:t>Professor</a:t>
            </a:r>
          </a:p>
          <a:p>
            <a:r>
              <a:rPr kumimoji="1" lang="en-US" altLang="zh-CN" dirty="0"/>
              <a:t>State Key Lab of CAD&amp;CG</a:t>
            </a:r>
          </a:p>
          <a:p>
            <a:r>
              <a:rPr kumimoji="1" lang="en-US" altLang="zh-CN" dirty="0"/>
              <a:t>Email: xxx@zju.edu.cn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BA60EB-9556-C347-9F8D-8BFD6DA77748}"/>
              </a:ext>
            </a:extLst>
          </p:cNvPr>
          <p:cNvSpPr txBox="1"/>
          <p:nvPr userDrawn="1"/>
        </p:nvSpPr>
        <p:spPr>
          <a:xfrm>
            <a:off x="2823228" y="370051"/>
            <a:ext cx="598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i="0" dirty="0">
                <a:solidFill>
                  <a:schemeClr val="tx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2020 ZJU</a:t>
            </a:r>
          </a:p>
          <a:p>
            <a:r>
              <a:rPr kumimoji="1" lang="en-US" altLang="zh-CN" sz="1800" b="1" i="0" dirty="0">
                <a:solidFill>
                  <a:schemeClr val="tx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Summer School on Visualization and Visual Analytics</a:t>
            </a:r>
            <a:endParaRPr kumimoji="1" lang="zh-CN" altLang="en-US" sz="1800" b="1" i="0" dirty="0">
              <a:solidFill>
                <a:schemeClr val="tx2"/>
              </a:solidFill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83" y="1171018"/>
            <a:ext cx="9245395" cy="2753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573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3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4199" y="403226"/>
            <a:ext cx="8215604" cy="844550"/>
          </a:xfrm>
        </p:spPr>
        <p:txBody>
          <a:bodyPr/>
          <a:lstStyle>
            <a:lvl1pPr>
              <a:defRPr b="0" i="0"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638" indent="-27463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  <a:lvl2pPr marL="539750" indent="-26828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2pPr>
            <a:lvl3pPr marL="804863" indent="-26828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3pPr>
            <a:lvl4pPr marL="1069975" indent="-263525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4pPr>
            <a:lvl5pPr marL="1335088" indent="-257175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5pPr>
          </a:lstStyle>
          <a:p>
            <a:pPr lvl="0"/>
            <a:r>
              <a:rPr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23596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3557586"/>
          </a:xfrm>
        </p:spPr>
        <p:txBody>
          <a:bodyPr anchor="b"/>
          <a:lstStyle>
            <a:lvl1pPr algn="l">
              <a:defRPr sz="4500" b="1" i="0"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5267325"/>
            <a:ext cx="7886700" cy="8223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A55EDA-CB5F-2B4E-8A2C-3B360D300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duotone>
              <a:prstClr val="black"/>
              <a:srgbClr val="D4D7C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30" y="-2145845"/>
            <a:ext cx="6066515" cy="60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ECEFF1">
                <a:lumMod val="80000"/>
                <a:lumOff val="20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4199" y="460376"/>
            <a:ext cx="8215604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4199" y="1581152"/>
            <a:ext cx="8215604" cy="467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764613"/>
            <a:ext cx="9144000" cy="95250"/>
          </a:xfrm>
          <a:prstGeom prst="rect">
            <a:avLst/>
          </a:prstGeom>
          <a:solidFill>
            <a:srgbClr val="7B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747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51" r:id="rId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Gill Sans SemiBold" panose="020B0502020104020203" pitchFamily="34" charset="-79"/>
          <a:ea typeface="+mj-ea"/>
          <a:cs typeface="Gill Sans SemiBold" panose="020B0502020104020203" pitchFamily="34" charset="-79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1pPr>
      <a:lvl2pPr marL="471488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2pPr>
      <a:lvl3pPr marL="742950" indent="-207169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3pPr>
      <a:lvl4pPr marL="1007269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4pPr>
      <a:lvl5pPr marL="1278731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npm.taoba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api/network/upload/wx.uploadFile.html" TargetMode="External"/><Relationship Id="rId2" Type="http://schemas.openxmlformats.org/officeDocument/2006/relationships/hyperlink" Target="https://developers.weixin.qq.com/miniprogram/dev/api/network/request/wx.requ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weixin.qq.com/miniprogram/dev/api/network/websocket/wx.connectSocket.html" TargetMode="External"/><Relationship Id="rId4" Type="http://schemas.openxmlformats.org/officeDocument/2006/relationships/hyperlink" Target="https://developers.weixin.qq.com/miniprogram/dev/api/network/download/wx.downloadFil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8DDDF-3DC7-6147-B48A-69A527DF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688" y="3009378"/>
            <a:ext cx="4984624" cy="8392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zh-CN" altLang="en-US" sz="3200" b="1" dirty="0"/>
              <a:t>小程序前端需要了解的内容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49D7C2-3B5D-4317-AD9D-09506D18099E}"/>
              </a:ext>
            </a:extLst>
          </p:cNvPr>
          <p:cNvSpPr txBox="1"/>
          <p:nvPr/>
        </p:nvSpPr>
        <p:spPr>
          <a:xfrm>
            <a:off x="2217420" y="4114800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陈旭征</a:t>
            </a:r>
          </a:p>
        </p:txBody>
      </p:sp>
    </p:spTree>
    <p:extLst>
      <p:ext uri="{BB962C8B-B14F-4D97-AF65-F5344CB8AC3E}">
        <p14:creationId xmlns:p14="http://schemas.microsoft.com/office/powerpoint/2010/main" val="224699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C8533-4878-4A7D-995B-A962AF9A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一般的解决方法：封装与继承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FB305-3867-43E5-961F-BA2E746D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http.js</a:t>
            </a:r>
          </a:p>
          <a:p>
            <a:r>
              <a:rPr lang="en-US" altLang="zh-CN" dirty="0"/>
              <a:t>UserMode.js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92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6A5BB-3F51-4761-9296-13355E1D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认证与授权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F5BE7-35B8-4080-9DD7-042015F4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认证（</a:t>
            </a:r>
            <a:r>
              <a:rPr lang="en-US" altLang="zh-CN" dirty="0"/>
              <a:t>Authentication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265112" lvl="1" indent="0">
              <a:buNone/>
            </a:pPr>
            <a:r>
              <a:rPr lang="zh-CN" altLang="en-US" dirty="0"/>
              <a:t>验证当前用户的身份，证明“你是你自己”（比如：你每天上下班打卡，都需要通过指纹打卡，当你的指纹和系统里录入的指纹相匹配时，就打卡成功），比如互联网中的认证：用户密码登录，邮箱发送登录链接，手机号接受验证码，只要你能收到邮件或者验证码就默认你是主人。</a:t>
            </a:r>
            <a:endParaRPr lang="en-US" altLang="zh-CN" dirty="0"/>
          </a:p>
          <a:p>
            <a:r>
              <a:rPr lang="zh-CN" altLang="en-US" dirty="0"/>
              <a:t>授权（</a:t>
            </a:r>
            <a:r>
              <a:rPr lang="en-US" altLang="zh-CN" dirty="0"/>
              <a:t>Authorization</a:t>
            </a:r>
            <a:r>
              <a:rPr lang="zh-CN" altLang="en-US" dirty="0"/>
              <a:t>）：</a:t>
            </a:r>
            <a:br>
              <a:rPr lang="zh-CN" altLang="en-US" dirty="0"/>
            </a:br>
            <a:r>
              <a:rPr lang="zh-CN" altLang="en-US" sz="1800" dirty="0"/>
              <a:t>用户授予第三方应用访问该用户某些资源的权限就是授权。打个比方：你在安装手机应用的时候，</a:t>
            </a:r>
            <a:r>
              <a:rPr lang="en-US" altLang="zh-CN" sz="1800" dirty="0"/>
              <a:t>APP </a:t>
            </a:r>
            <a:r>
              <a:rPr lang="zh-CN" altLang="en-US" sz="1800" dirty="0"/>
              <a:t>会询问是否允许授予权限（访问相册、地理位置等权限），你在访问微信小程序时，当登录时，小程序会询问是否允许授予权限（获取昵称、头像、地区、性别等个人信息）等</a:t>
            </a:r>
          </a:p>
        </p:txBody>
      </p:sp>
    </p:spTree>
    <p:extLst>
      <p:ext uri="{BB962C8B-B14F-4D97-AF65-F5344CB8AC3E}">
        <p14:creationId xmlns:p14="http://schemas.microsoft.com/office/powerpoint/2010/main" val="171116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F9DB9-191A-499B-9254-AD6E17F6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99" y="369772"/>
            <a:ext cx="8215604" cy="844550"/>
          </a:xfrm>
        </p:spPr>
        <p:txBody>
          <a:bodyPr/>
          <a:lstStyle/>
          <a:p>
            <a:r>
              <a:rPr lang="en-US" altLang="zh-CN" dirty="0"/>
              <a:t>what is cookie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CB5B9-14DA-48E2-85F3-3A7BCA13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 </a:t>
            </a:r>
            <a:r>
              <a:rPr lang="zh-CN" altLang="en-US" dirty="0"/>
              <a:t>是无状态的协议（对于事务处理没有记忆能力，每次客户端和服务端会话完成时，服务端不会保存任何会话信息）：每个请求都是完全独立的，服务端无法确认当前访问者的身份信息，无法分辨上一次的请求发送者和这一次的发送者是不是同一个人</a:t>
            </a:r>
            <a:endParaRPr lang="en-US" altLang="zh-CN" dirty="0"/>
          </a:p>
          <a:p>
            <a:r>
              <a:rPr lang="en-US" altLang="zh-CN" dirty="0"/>
              <a:t>cookie </a:t>
            </a:r>
            <a:r>
              <a:rPr lang="zh-CN" altLang="en-US" dirty="0"/>
              <a:t>存储在客户端： </a:t>
            </a:r>
            <a:r>
              <a:rPr lang="en-US" altLang="zh-CN" dirty="0"/>
              <a:t>cookie </a:t>
            </a:r>
            <a:r>
              <a:rPr lang="zh-CN" altLang="en-US" dirty="0"/>
              <a:t>是服务器发送到用户浏览器并保存在本地的一小块数据。当网页要发</a:t>
            </a:r>
            <a:r>
              <a:rPr lang="en-US" altLang="zh-CN" dirty="0"/>
              <a:t>http</a:t>
            </a:r>
            <a:r>
              <a:rPr lang="zh-CN" altLang="en-US" dirty="0"/>
              <a:t>请求时，浏览器会先检查是否有相应的</a:t>
            </a:r>
            <a:r>
              <a:rPr lang="en-US" altLang="zh-CN" dirty="0"/>
              <a:t>cookie</a:t>
            </a:r>
            <a:r>
              <a:rPr lang="zh-CN" altLang="en-US" dirty="0"/>
              <a:t>，有则自动添加在</a:t>
            </a:r>
            <a:r>
              <a:rPr lang="en-US" altLang="zh-CN" dirty="0"/>
              <a:t>request header</a:t>
            </a:r>
            <a:r>
              <a:rPr lang="zh-CN" altLang="en-US" dirty="0"/>
              <a:t>中的</a:t>
            </a:r>
            <a:r>
              <a:rPr lang="en-US" altLang="zh-CN" dirty="0"/>
              <a:t>cookie</a:t>
            </a:r>
            <a:r>
              <a:rPr lang="zh-CN" altLang="en-US" dirty="0"/>
              <a:t>字段中。</a:t>
            </a:r>
          </a:p>
        </p:txBody>
      </p:sp>
    </p:spTree>
    <p:extLst>
      <p:ext uri="{BB962C8B-B14F-4D97-AF65-F5344CB8AC3E}">
        <p14:creationId xmlns:p14="http://schemas.microsoft.com/office/powerpoint/2010/main" val="248156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69196-6FE3-4879-A3BC-7010C43D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8FC22-C7A4-4539-B811-C27B08C2E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cookie</a:t>
            </a:r>
            <a:r>
              <a:rPr lang="zh-CN" altLang="en-US" dirty="0"/>
              <a:t>选项包括：</a:t>
            </a:r>
            <a:r>
              <a:rPr lang="en-US" altLang="zh-CN" dirty="0"/>
              <a:t>expires(</a:t>
            </a:r>
            <a:r>
              <a:rPr lang="zh-CN" altLang="en-US" dirty="0"/>
              <a:t>过期时间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domain(</a:t>
            </a:r>
            <a:r>
              <a:rPr lang="zh-CN" altLang="en-US" dirty="0"/>
              <a:t>域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path(</a:t>
            </a:r>
            <a:r>
              <a:rPr lang="zh-CN" altLang="en-US" dirty="0"/>
              <a:t>页面路径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secure</a:t>
            </a:r>
            <a:r>
              <a:rPr lang="zh-CN" altLang="en-US" dirty="0"/>
              <a:t>、</a:t>
            </a:r>
            <a:r>
              <a:rPr lang="en-US" altLang="zh-CN" dirty="0" err="1"/>
              <a:t>HttpOnly</a:t>
            </a:r>
            <a:r>
              <a:rPr lang="zh-CN" altLang="en-US" dirty="0"/>
              <a:t>。在设置任一个</a:t>
            </a:r>
            <a:r>
              <a:rPr lang="en-US" altLang="zh-CN" dirty="0"/>
              <a:t>cookie</a:t>
            </a:r>
            <a:r>
              <a:rPr lang="zh-CN" altLang="en-US" dirty="0"/>
              <a:t>时都可以设置相关的这些属性，当然也可以不设置，这时会使用这些属性的默认值。在设置这些属性时，属性之间由一个分号和一个空格隔开。代码示例如下：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cookie </a:t>
            </a:r>
            <a:r>
              <a:rPr lang="zh-CN" altLang="en-US" dirty="0"/>
              <a:t>是不可跨域的： 每个 </a:t>
            </a:r>
            <a:r>
              <a:rPr lang="en-US" altLang="zh-CN" dirty="0"/>
              <a:t>cookie </a:t>
            </a:r>
            <a:r>
              <a:rPr lang="zh-CN" altLang="en-US" dirty="0"/>
              <a:t>都会绑定单一的域名，无法在别的域名下获取使用，一级域名和二级域名之间是允许共享使用的（靠的是 </a:t>
            </a:r>
            <a:r>
              <a:rPr lang="en-US" altLang="zh-CN" dirty="0"/>
              <a:t>domain</a:t>
            </a:r>
            <a:r>
              <a:rPr lang="zh-CN" altLang="en-US" dirty="0"/>
              <a:t>）。</a:t>
            </a:r>
          </a:p>
          <a:p>
            <a:br>
              <a:rPr lang="zh-CN" altLang="en-US" dirty="0"/>
            </a:b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EA6958-1346-4651-9516-D17CAA4A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0750"/>
            <a:ext cx="9144000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5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4BBD7-CA66-4CE6-81C4-65D7BD6D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认证与鉴权</a:t>
            </a:r>
            <a:r>
              <a:rPr lang="en-US" altLang="zh-CN" dirty="0"/>
              <a:t>session cookie</a:t>
            </a:r>
            <a:r>
              <a:rPr lang="zh-CN" altLang="en-US" dirty="0"/>
              <a:t>与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47F0F-37CC-4560-9B7C-0E41044E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：无状态</a:t>
            </a:r>
            <a:endParaRPr lang="en-US" altLang="zh-CN" dirty="0"/>
          </a:p>
          <a:p>
            <a:r>
              <a:rPr lang="zh-CN" altLang="en-US" dirty="0"/>
              <a:t>需要一定的身份验证机制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：服务器维护数据，客户端维护</a:t>
            </a:r>
            <a:r>
              <a:rPr lang="en-US" altLang="zh-CN" dirty="0" err="1"/>
              <a:t>sessionId</a:t>
            </a:r>
            <a:endParaRPr lang="en-US" altLang="zh-CN" dirty="0"/>
          </a:p>
          <a:p>
            <a:r>
              <a:rPr lang="en-US" altLang="zh-CN" dirty="0"/>
              <a:t>token</a:t>
            </a:r>
            <a:r>
              <a:rPr lang="zh-CN" altLang="en-US" dirty="0"/>
              <a:t>：客户端维护数据，服务器进行校验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24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AADDC-69F4-4C01-B9A5-DAE38BF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2FCEC-AF4E-4752-8F41-1F2044E4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endParaRPr lang="en-US" altLang="zh-CN" dirty="0"/>
          </a:p>
          <a:p>
            <a:r>
              <a:rPr lang="zh-CN" altLang="en-US" dirty="0"/>
              <a:t>后端同学登陆后使用</a:t>
            </a:r>
            <a:r>
              <a:rPr lang="en-US" altLang="zh-CN" dirty="0" err="1"/>
              <a:t>appendCookie</a:t>
            </a:r>
            <a:r>
              <a:rPr lang="zh-CN" altLang="en-US" dirty="0"/>
              <a:t>添加</a:t>
            </a:r>
            <a:r>
              <a:rPr lang="en-US" altLang="zh-CN" dirty="0" err="1"/>
              <a:t>sessionId</a:t>
            </a:r>
            <a:endParaRPr lang="en-US" altLang="zh-CN" dirty="0"/>
          </a:p>
          <a:p>
            <a:r>
              <a:rPr lang="zh-CN" altLang="en-US" dirty="0"/>
              <a:t>下次请求时候直接带着这个在</a:t>
            </a:r>
            <a:r>
              <a:rPr lang="en-US" altLang="zh-CN" dirty="0"/>
              <a:t>cookie</a:t>
            </a:r>
            <a:r>
              <a:rPr lang="zh-CN" altLang="en-US" dirty="0"/>
              <a:t>的</a:t>
            </a:r>
            <a:r>
              <a:rPr lang="en-US" altLang="zh-CN" dirty="0" err="1"/>
              <a:t>sessionId</a:t>
            </a:r>
            <a:r>
              <a:rPr lang="zh-CN" altLang="en-US" dirty="0"/>
              <a:t>去请求</a:t>
            </a:r>
          </a:p>
        </p:txBody>
      </p:sp>
    </p:spTree>
    <p:extLst>
      <p:ext uri="{BB962C8B-B14F-4D97-AF65-F5344CB8AC3E}">
        <p14:creationId xmlns:p14="http://schemas.microsoft.com/office/powerpoint/2010/main" val="283577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2866F-AA3D-46EF-9EE1-D961244D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  json  web token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AAC7F-8F79-45E8-8C77-C1C032B5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https://jwt.io/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FD9F58-EFDA-4B34-BA15-D9209FD7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3" y="2144583"/>
            <a:ext cx="8932127" cy="42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8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8180C-1AEF-4C5A-9AC9-EE83B05C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96F30-A1FE-4FF0-AD93-86959037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三部分</a:t>
            </a:r>
            <a:endParaRPr lang="en-US" altLang="zh-CN" dirty="0"/>
          </a:p>
          <a:p>
            <a:r>
              <a:rPr lang="en-US" altLang="zh-CN" dirty="0"/>
              <a:t>base64UrlEncode(header)</a:t>
            </a:r>
          </a:p>
          <a:p>
            <a:r>
              <a:rPr lang="en-US" altLang="zh-CN" dirty="0"/>
              <a:t>base64UrlEncode(payload)</a:t>
            </a:r>
          </a:p>
          <a:p>
            <a:r>
              <a:rPr lang="en-US" altLang="zh-CN" dirty="0"/>
              <a:t>HMACSHA256(</a:t>
            </a:r>
          </a:p>
          <a:p>
            <a:pPr marL="0" indent="0">
              <a:buNone/>
            </a:pPr>
            <a:r>
              <a:rPr lang="en-US" altLang="zh-CN" dirty="0"/>
              <a:t>      base64UrlEncode(header) + "." +</a:t>
            </a:r>
          </a:p>
          <a:p>
            <a:pPr marL="0" indent="0">
              <a:buNone/>
            </a:pPr>
            <a:r>
              <a:rPr lang="en-US" altLang="zh-CN" dirty="0"/>
              <a:t>      base64UrlEncode(payload),</a:t>
            </a:r>
          </a:p>
          <a:p>
            <a:pPr marL="0" indent="0">
              <a:buNone/>
            </a:pPr>
            <a:r>
              <a:rPr lang="en-US" altLang="zh-CN" dirty="0"/>
              <a:t>      secret</a:t>
            </a:r>
          </a:p>
          <a:p>
            <a:pPr marL="0" indent="0">
              <a:buNone/>
            </a:pPr>
            <a:r>
              <a:rPr lang="en-US" altLang="zh-CN" dirty="0"/>
              <a:t>   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35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9BE5F-72C9-4BE6-9856-02954029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鉴权剩下的事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B5B42-573B-481D-84FA-985B47D1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后端同学完成（）</a:t>
            </a:r>
            <a:endParaRPr lang="en-US" altLang="zh-CN" dirty="0"/>
          </a:p>
          <a:p>
            <a:r>
              <a:rPr lang="zh-CN" altLang="en-US" dirty="0"/>
              <a:t>优缺点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286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9F279-BAE5-44FF-8384-5BA0522C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1145E-8858-437F-8081-45288F391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98" y="1536547"/>
            <a:ext cx="8215604" cy="4676774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app.json</a:t>
            </a:r>
            <a:r>
              <a:rPr lang="en-US" altLang="zh-CN" dirty="0"/>
              <a:t> </a:t>
            </a:r>
            <a:r>
              <a:rPr lang="zh-CN" altLang="en-US" dirty="0"/>
              <a:t>全局配置页面、</a:t>
            </a:r>
            <a:r>
              <a:rPr lang="en-US" altLang="zh-CN" dirty="0" err="1"/>
              <a:t>tabbar</a:t>
            </a:r>
            <a:r>
              <a:rPr lang="zh-CN" altLang="en-US" dirty="0"/>
              <a:t>、</a:t>
            </a:r>
            <a:r>
              <a:rPr lang="en-US" altLang="zh-CN" dirty="0"/>
              <a:t>sitemap</a:t>
            </a:r>
          </a:p>
          <a:p>
            <a:r>
              <a:rPr lang="en-US" altLang="zh-CN" dirty="0" err="1"/>
              <a:t>sitemap.json</a:t>
            </a:r>
            <a:r>
              <a:rPr lang="en-US" altLang="zh-CN" dirty="0"/>
              <a:t> </a:t>
            </a:r>
            <a:r>
              <a:rPr lang="zh-CN" altLang="en-US" dirty="0"/>
              <a:t>微信爬虫的收录规则，了解即可</a:t>
            </a:r>
            <a:endParaRPr lang="en-US" altLang="zh-CN" dirty="0"/>
          </a:p>
          <a:p>
            <a:r>
              <a:rPr lang="en-US" altLang="zh-CN" dirty="0" err="1"/>
              <a:t>app.wxss</a:t>
            </a:r>
            <a:r>
              <a:rPr lang="zh-CN" altLang="en-US" dirty="0"/>
              <a:t>全局</a:t>
            </a:r>
            <a:r>
              <a:rPr lang="en-US" altLang="zh-CN" dirty="0" err="1"/>
              <a:t>css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app.js </a:t>
            </a:r>
            <a:r>
              <a:rPr lang="zh-CN" altLang="en-US" dirty="0"/>
              <a:t>全局入口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单个页面的配置：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xxx.wxml</a:t>
            </a:r>
            <a:r>
              <a:rPr lang="en-US" altLang="zh-CN" dirty="0"/>
              <a:t> </a:t>
            </a:r>
            <a:r>
              <a:rPr lang="zh-CN" altLang="en-US" dirty="0"/>
              <a:t>页面内容</a:t>
            </a:r>
            <a:endParaRPr lang="en-US" altLang="zh-CN" dirty="0"/>
          </a:p>
          <a:p>
            <a:r>
              <a:rPr lang="en-US" altLang="zh-CN" dirty="0" err="1"/>
              <a:t>xxx.wxss</a:t>
            </a:r>
            <a:r>
              <a:rPr lang="en-US" altLang="zh-CN" dirty="0"/>
              <a:t> </a:t>
            </a:r>
            <a:r>
              <a:rPr lang="zh-CN" altLang="en-US" dirty="0"/>
              <a:t>页面样式</a:t>
            </a:r>
            <a:endParaRPr lang="en-US" altLang="zh-CN" dirty="0"/>
          </a:p>
          <a:p>
            <a:r>
              <a:rPr lang="en-US" altLang="zh-CN" dirty="0"/>
              <a:t>xxx.js </a:t>
            </a:r>
            <a:r>
              <a:rPr lang="zh-CN" altLang="en-US" dirty="0"/>
              <a:t>页面逻辑</a:t>
            </a:r>
            <a:endParaRPr lang="en-US" altLang="zh-CN" dirty="0"/>
          </a:p>
          <a:p>
            <a:r>
              <a:rPr lang="en-US" altLang="zh-CN" dirty="0" err="1"/>
              <a:t>xxx.json</a:t>
            </a:r>
            <a:r>
              <a:rPr lang="en-US" altLang="zh-CN" dirty="0"/>
              <a:t> </a:t>
            </a:r>
            <a:r>
              <a:rPr lang="zh-CN" altLang="en-US" dirty="0"/>
              <a:t>页面额外引用内容配置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30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EB989-D045-4234-9380-156391F7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开始建一个小程序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79228-324E-4BAD-9E6E-8FF7D18D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08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80B85-A8C3-4625-A2C1-A3E5A4D2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教练我想用</a:t>
            </a:r>
            <a:r>
              <a:rPr lang="en-US" altLang="zh-CN" dirty="0" err="1"/>
              <a:t>vscode</a:t>
            </a:r>
            <a:r>
              <a:rPr lang="zh-CN" altLang="en-US" dirty="0"/>
              <a:t>的插件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B31FF-57B3-4E24-A4ED-A0E57297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 如何使用插件</a:t>
            </a:r>
            <a:r>
              <a:rPr lang="en-US" altLang="zh-CN" dirty="0"/>
              <a:t>.md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01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0960-1DDF-44F1-95A4-2709966D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6EBE2-817C-4E51-8BD6-D1BC8B6C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(node package manager)</a:t>
            </a:r>
            <a:r>
              <a:rPr lang="zh-CN" altLang="en-US" dirty="0"/>
              <a:t>，是</a:t>
            </a:r>
            <a:r>
              <a:rPr lang="en-US" altLang="zh-CN" dirty="0" err="1"/>
              <a:t>nodejs</a:t>
            </a:r>
            <a:r>
              <a:rPr lang="zh-CN" altLang="en-US" dirty="0"/>
              <a:t>的包管理器，用于</a:t>
            </a:r>
            <a:r>
              <a:rPr lang="en-US" altLang="zh-CN" dirty="0"/>
              <a:t>node</a:t>
            </a:r>
            <a:r>
              <a:rPr lang="zh-CN" altLang="en-US" dirty="0"/>
              <a:t>插件管理（包括安装、卸载、管理依赖等），它是随同</a:t>
            </a:r>
            <a:r>
              <a:rPr lang="en-US" altLang="zh-CN" dirty="0"/>
              <a:t>NodeJS</a:t>
            </a:r>
            <a:r>
              <a:rPr lang="zh-CN" altLang="en-US" dirty="0"/>
              <a:t>一起安装的包管理工具，能解决</a:t>
            </a:r>
            <a:r>
              <a:rPr lang="en-US" altLang="zh-CN" dirty="0"/>
              <a:t>NodeJS</a:t>
            </a:r>
            <a:r>
              <a:rPr lang="zh-CN" altLang="en-US" dirty="0"/>
              <a:t>代码部署上的很多问题，常见的使用场景有以下几种：</a:t>
            </a:r>
          </a:p>
          <a:p>
            <a:r>
              <a:rPr lang="zh-CN" altLang="en-US" dirty="0"/>
              <a:t>允许用户从</a:t>
            </a:r>
            <a:r>
              <a:rPr lang="en-US" altLang="zh-CN" dirty="0"/>
              <a:t>NPM</a:t>
            </a:r>
            <a:r>
              <a:rPr lang="zh-CN" altLang="en-US" dirty="0"/>
              <a:t>服务器下载别人编写的第三方包到本地使用。</a:t>
            </a:r>
          </a:p>
          <a:p>
            <a:r>
              <a:rPr lang="zh-CN" altLang="en-US" dirty="0"/>
              <a:t>允许用户从</a:t>
            </a:r>
            <a:r>
              <a:rPr lang="en-US" altLang="zh-CN" dirty="0"/>
              <a:t>NPM</a:t>
            </a:r>
            <a:r>
              <a:rPr lang="zh-CN" altLang="en-US" dirty="0"/>
              <a:t>服务器下载并安装别人编写的命令行程序到本地使用。</a:t>
            </a:r>
          </a:p>
          <a:p>
            <a:r>
              <a:rPr lang="zh-CN" altLang="en-US" dirty="0"/>
              <a:t>允许用户将自己编写的包或命令行程序上传到</a:t>
            </a:r>
            <a:r>
              <a:rPr lang="en-US" altLang="zh-CN" dirty="0"/>
              <a:t>NPM</a:t>
            </a:r>
            <a:r>
              <a:rPr lang="zh-CN" altLang="en-US" dirty="0"/>
              <a:t>服务器供别人使用。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33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AE4F6-C340-4E0D-8F65-D17E612E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换源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49619-352E-47E9-A5B6-AE702B13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config set registry </a:t>
            </a:r>
            <a:r>
              <a:rPr lang="en-US" altLang="zh-CN" dirty="0">
                <a:hlinkClick r:id="rId2"/>
              </a:rPr>
              <a:t>https://registry.npm.taobao.org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config get registry</a:t>
            </a:r>
          </a:p>
          <a:p>
            <a:endParaRPr lang="en-US" altLang="zh-CN" dirty="0"/>
          </a:p>
          <a:p>
            <a:r>
              <a:rPr lang="zh-CN" altLang="en-US" dirty="0"/>
              <a:t>或者可以选择安装</a:t>
            </a:r>
            <a:r>
              <a:rPr lang="en-US" altLang="zh-CN" dirty="0" err="1"/>
              <a:t>cnpm</a:t>
            </a:r>
            <a:r>
              <a:rPr lang="zh-CN" altLang="en-US" dirty="0"/>
              <a:t>，</a:t>
            </a:r>
            <a:r>
              <a:rPr lang="en-US" altLang="zh-CN" dirty="0"/>
              <a:t>https://cnpmjs.org/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83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44B8C-5C45-4E8B-A682-2AA4DC90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A55CF-8A00-4B19-94D8-D9943C54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run [script]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[package name]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uninstall [package name]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update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161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6EB17-7CAA-4A1B-92D3-08430DA9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小程序中的网络请求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75B74-844E-4340-BA38-60057C99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wx.request</a:t>
            </a:r>
            <a:endParaRPr lang="en-US" altLang="zh-CN" dirty="0"/>
          </a:p>
          <a:p>
            <a:r>
              <a:rPr lang="zh-CN" altLang="en-US" dirty="0"/>
              <a:t>鉴权</a:t>
            </a:r>
          </a:p>
        </p:txBody>
      </p:sp>
    </p:spTree>
    <p:extLst>
      <p:ext uri="{BB962C8B-B14F-4D97-AF65-F5344CB8AC3E}">
        <p14:creationId xmlns:p14="http://schemas.microsoft.com/office/powerpoint/2010/main" val="272360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800AA-95E6-4C1D-BF09-CD1C6B2D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wx.request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84E002A-01AB-4309-B852-4825E84DE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754" y="1442348"/>
            <a:ext cx="7942892" cy="508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8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75FEE-0757-40F0-A604-C4F2D6F4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域名配置（后端干的）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6A48A-E04B-4687-B029-FEFB8748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每个微信小程序需要事先设置通讯域名，小程序</a:t>
            </a:r>
            <a:r>
              <a:rPr lang="zh-CN" altLang="en-US" sz="2000" b="1" dirty="0"/>
              <a:t>只可以跟指定的域名进行网络通信</a:t>
            </a:r>
            <a:r>
              <a:rPr lang="zh-CN" altLang="en-US" sz="2000" dirty="0"/>
              <a:t>。包括普通 </a:t>
            </a:r>
            <a:r>
              <a:rPr lang="en-US" altLang="zh-CN" sz="2000" dirty="0"/>
              <a:t>HTTPS </a:t>
            </a:r>
            <a:r>
              <a:rPr lang="zh-CN" altLang="en-US" sz="2000" dirty="0"/>
              <a:t>请求（</a:t>
            </a:r>
            <a:r>
              <a:rPr lang="en-US" altLang="zh-CN" sz="2000" dirty="0" err="1">
                <a:hlinkClick r:id="rId2"/>
              </a:rPr>
              <a:t>wx.request</a:t>
            </a:r>
            <a:r>
              <a:rPr lang="zh-CN" altLang="en-US" sz="2000" dirty="0"/>
              <a:t>）、上传文件（</a:t>
            </a:r>
            <a:r>
              <a:rPr lang="en-US" altLang="zh-CN" sz="2000" dirty="0" err="1">
                <a:hlinkClick r:id="rId3"/>
              </a:rPr>
              <a:t>wx.uploadFile</a:t>
            </a:r>
            <a:r>
              <a:rPr lang="zh-CN" altLang="en-US" sz="2000" dirty="0"/>
              <a:t>）、下载文件（</a:t>
            </a:r>
            <a:r>
              <a:rPr lang="en-US" altLang="zh-CN" sz="2000" dirty="0" err="1">
                <a:hlinkClick r:id="rId4"/>
              </a:rPr>
              <a:t>wx.downloadFile</a:t>
            </a:r>
            <a:r>
              <a:rPr lang="en-US" altLang="zh-CN" sz="2000" dirty="0"/>
              <a:t>) </a:t>
            </a:r>
            <a:r>
              <a:rPr lang="zh-CN" altLang="en-US" sz="2000" dirty="0"/>
              <a:t>和 </a:t>
            </a:r>
            <a:r>
              <a:rPr lang="en-US" altLang="zh-CN" sz="2000" dirty="0"/>
              <a:t>WebSocket </a:t>
            </a:r>
            <a:r>
              <a:rPr lang="zh-CN" altLang="en-US" sz="2000" dirty="0"/>
              <a:t>通信（</a:t>
            </a:r>
            <a:r>
              <a:rPr lang="en-US" altLang="zh-CN" sz="2000" dirty="0" err="1">
                <a:hlinkClick r:id="rId5"/>
              </a:rPr>
              <a:t>wx.connectSocket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000" dirty="0"/>
              <a:t>回调函数中：只要成功接收到服务器返回，无论 </a:t>
            </a:r>
            <a:r>
              <a:rPr lang="en-US" altLang="zh-CN" sz="2000" dirty="0" err="1"/>
              <a:t>statusCode</a:t>
            </a:r>
            <a:r>
              <a:rPr lang="en-US" altLang="zh-CN" sz="2000" dirty="0"/>
              <a:t> </a:t>
            </a:r>
            <a:r>
              <a:rPr lang="zh-CN" altLang="en-US" sz="2000" dirty="0"/>
              <a:t>是多少，都会进入 </a:t>
            </a:r>
            <a:r>
              <a:rPr lang="en-US" altLang="zh-CN" sz="2000" dirty="0"/>
              <a:t>success </a:t>
            </a:r>
            <a:r>
              <a:rPr lang="zh-CN" altLang="en-US" sz="2000" dirty="0"/>
              <a:t>回调。请开发者根据业务逻辑对返回值进行判断。！！！！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跳过域名校验</a:t>
            </a:r>
          </a:p>
          <a:p>
            <a:r>
              <a:rPr lang="zh-CN" altLang="en-US" sz="2000" dirty="0"/>
              <a:t>在微信开发者工具中，可以临时开启 开发环境不校验请求域名、</a:t>
            </a:r>
            <a:r>
              <a:rPr lang="en-US" altLang="zh-CN" sz="2000" dirty="0"/>
              <a:t>TLS</a:t>
            </a:r>
            <a:r>
              <a:rPr lang="zh-CN" altLang="en-US" sz="2000" dirty="0"/>
              <a:t>版本及</a:t>
            </a:r>
            <a:r>
              <a:rPr lang="en-US" altLang="zh-CN" sz="2000" dirty="0"/>
              <a:t>HTTPS</a:t>
            </a:r>
            <a:r>
              <a:rPr lang="zh-CN" altLang="en-US" sz="2000" dirty="0"/>
              <a:t>证书 选项，跳过服务器域名的校验。此时，在微信开发者工具中及手机开启调试模式时，不会进行服务器域名的校验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408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F6EE8-1CDA-4221-83C9-762C093B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wx.request</a:t>
            </a:r>
            <a:r>
              <a:rPr lang="zh-CN" altLang="en-US" dirty="0"/>
              <a:t>的传输格式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D7090-4DE2-4F1D-B1BC-4348BE52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data </a:t>
            </a:r>
            <a:r>
              <a:rPr lang="zh-CN" altLang="en-US" dirty="0"/>
              <a:t>参数说明</a:t>
            </a:r>
          </a:p>
          <a:p>
            <a:r>
              <a:rPr lang="zh-CN" altLang="en-US" dirty="0"/>
              <a:t>最终发送给服务器的数据是 </a:t>
            </a:r>
            <a:r>
              <a:rPr lang="en-US" altLang="zh-CN" dirty="0"/>
              <a:t>String </a:t>
            </a:r>
            <a:r>
              <a:rPr lang="zh-CN" altLang="en-US" dirty="0"/>
              <a:t>类型，如果传入的 </a:t>
            </a:r>
            <a:r>
              <a:rPr lang="en-US" altLang="zh-CN" dirty="0"/>
              <a:t>data </a:t>
            </a:r>
            <a:r>
              <a:rPr lang="zh-CN" altLang="en-US" dirty="0"/>
              <a:t>不是 </a:t>
            </a:r>
            <a:r>
              <a:rPr lang="en-US" altLang="zh-CN" dirty="0"/>
              <a:t>String </a:t>
            </a:r>
            <a:r>
              <a:rPr lang="zh-CN" altLang="en-US" dirty="0"/>
              <a:t>类型，会被转换成 </a:t>
            </a:r>
            <a:r>
              <a:rPr lang="en-US" altLang="zh-CN" dirty="0"/>
              <a:t>String </a:t>
            </a:r>
            <a:r>
              <a:rPr lang="zh-CN" altLang="en-US" dirty="0"/>
              <a:t>。转换规则如下：</a:t>
            </a:r>
          </a:p>
          <a:p>
            <a:endParaRPr lang="zh-CN" altLang="en-US" dirty="0"/>
          </a:p>
          <a:p>
            <a:r>
              <a:rPr lang="zh-CN" altLang="en-US" dirty="0"/>
              <a:t>对于 </a:t>
            </a:r>
            <a:r>
              <a:rPr lang="en-US" altLang="zh-CN" dirty="0"/>
              <a:t>GET </a:t>
            </a:r>
            <a:r>
              <a:rPr lang="zh-CN" altLang="en-US" dirty="0"/>
              <a:t>方法的数据，会将数据转换成 </a:t>
            </a:r>
            <a:r>
              <a:rPr lang="en-US" altLang="zh-CN" dirty="0"/>
              <a:t>query string  http://baidu.com?a=123&amp;b=456</a:t>
            </a:r>
          </a:p>
          <a:p>
            <a:r>
              <a:rPr lang="zh-CN" altLang="en-US" dirty="0"/>
              <a:t>对于 </a:t>
            </a:r>
            <a:r>
              <a:rPr lang="en-US" altLang="zh-CN" dirty="0"/>
              <a:t>POST </a:t>
            </a:r>
            <a:r>
              <a:rPr lang="zh-CN" altLang="en-US" dirty="0"/>
              <a:t>方法且 </a:t>
            </a:r>
            <a:r>
              <a:rPr lang="en-US" altLang="zh-CN" dirty="0"/>
              <a:t>header['content-type'] </a:t>
            </a:r>
            <a:r>
              <a:rPr lang="zh-CN" altLang="en-US" dirty="0"/>
              <a:t>为 </a:t>
            </a:r>
            <a:r>
              <a:rPr lang="en-US" altLang="zh-CN" dirty="0"/>
              <a:t>application/json </a:t>
            </a:r>
            <a:r>
              <a:rPr lang="zh-CN" altLang="en-US" dirty="0"/>
              <a:t>的数据，会对数据进行 </a:t>
            </a:r>
            <a:r>
              <a:rPr lang="en-US" altLang="zh-CN" dirty="0"/>
              <a:t>JSON </a:t>
            </a:r>
            <a:r>
              <a:rPr lang="zh-CN" altLang="en-US" dirty="0"/>
              <a:t>序列化</a:t>
            </a:r>
          </a:p>
          <a:p>
            <a:r>
              <a:rPr lang="zh-CN" altLang="en-US" dirty="0"/>
              <a:t>对于 </a:t>
            </a:r>
            <a:r>
              <a:rPr lang="en-US" altLang="zh-CN" dirty="0"/>
              <a:t>POST </a:t>
            </a:r>
            <a:r>
              <a:rPr lang="zh-CN" altLang="en-US" dirty="0"/>
              <a:t>方法且 </a:t>
            </a:r>
            <a:r>
              <a:rPr lang="en-US" altLang="zh-CN" dirty="0"/>
              <a:t>header[‘content-type’] </a:t>
            </a:r>
            <a:r>
              <a:rPr lang="zh-CN" altLang="en-US" dirty="0"/>
              <a:t>为 </a:t>
            </a: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 </a:t>
            </a:r>
            <a:r>
              <a:rPr lang="zh-CN" altLang="en-US" dirty="0"/>
              <a:t>的数据，会将数据转换成 </a:t>
            </a:r>
            <a:r>
              <a:rPr lang="en-US" altLang="zh-CN" dirty="0"/>
              <a:t>a=123&amp;b=456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54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template.potx" id="{79C5D12D-9022-4707-A778-A5CAC878AC22}" vid="{EBF173F2-F181-4B7D-99A0-B1F8E765C65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4181</TotalTime>
  <Words>1004</Words>
  <Application>Microsoft Office PowerPoint</Application>
  <PresentationFormat>全屏显示(4:3)</PresentationFormat>
  <Paragraphs>89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Gill Sans Light</vt:lpstr>
      <vt:lpstr>Gill Sans SemiBold</vt:lpstr>
      <vt:lpstr>等线</vt:lpstr>
      <vt:lpstr>等线 Light</vt:lpstr>
      <vt:lpstr>Arial</vt:lpstr>
      <vt:lpstr>Office 主题​​</vt:lpstr>
      <vt:lpstr>PowerPoint 演示文稿</vt:lpstr>
      <vt:lpstr>开始建一个小程序</vt:lpstr>
      <vt:lpstr>npm是什么</vt:lpstr>
      <vt:lpstr>npm换源</vt:lpstr>
      <vt:lpstr>npm使用</vt:lpstr>
      <vt:lpstr>小程序中的网络请求</vt:lpstr>
      <vt:lpstr>wx.request</vt:lpstr>
      <vt:lpstr>域名配置（后端干的）</vt:lpstr>
      <vt:lpstr>wx.request的传输格式</vt:lpstr>
      <vt:lpstr>一般的解决方法：封装与继承</vt:lpstr>
      <vt:lpstr>认证与授权</vt:lpstr>
      <vt:lpstr>what is cookie？</vt:lpstr>
      <vt:lpstr>cookie的属性</vt:lpstr>
      <vt:lpstr>认证与鉴权session cookie与token</vt:lpstr>
      <vt:lpstr>session方法</vt:lpstr>
      <vt:lpstr>JWT  json  web token</vt:lpstr>
      <vt:lpstr>JWT</vt:lpstr>
      <vt:lpstr>鉴权剩下的事</vt:lpstr>
      <vt:lpstr>页面配置</vt:lpstr>
      <vt:lpstr>教练我想用vscode的插件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</dc:title>
  <dc:creator>zhang wei</dc:creator>
  <cp:lastModifiedBy>陈旭征</cp:lastModifiedBy>
  <cp:revision>177</cp:revision>
  <dcterms:created xsi:type="dcterms:W3CDTF">2019-06-06T07:15:41Z</dcterms:created>
  <dcterms:modified xsi:type="dcterms:W3CDTF">2021-08-01T12:26:43Z</dcterms:modified>
</cp:coreProperties>
</file>