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3" r:id="rId3"/>
    <p:sldId id="282" r:id="rId4"/>
    <p:sldId id="304" r:id="rId5"/>
    <p:sldId id="305" r:id="rId6"/>
    <p:sldId id="257" r:id="rId7"/>
    <p:sldId id="258" r:id="rId8"/>
    <p:sldId id="259" r:id="rId9"/>
    <p:sldId id="260" r:id="rId10"/>
    <p:sldId id="261" r:id="rId11"/>
    <p:sldId id="306" r:id="rId12"/>
    <p:sldId id="262" r:id="rId13"/>
    <p:sldId id="285" r:id="rId14"/>
    <p:sldId id="263" r:id="rId15"/>
    <p:sldId id="264" r:id="rId16"/>
    <p:sldId id="265" r:id="rId17"/>
    <p:sldId id="266" r:id="rId18"/>
    <p:sldId id="307" r:id="rId19"/>
    <p:sldId id="308" r:id="rId20"/>
    <p:sldId id="267" r:id="rId21"/>
    <p:sldId id="287" r:id="rId22"/>
    <p:sldId id="288" r:id="rId23"/>
    <p:sldId id="268" r:id="rId24"/>
    <p:sldId id="290" r:id="rId25"/>
    <p:sldId id="291" r:id="rId26"/>
    <p:sldId id="286" r:id="rId27"/>
    <p:sldId id="270" r:id="rId28"/>
    <p:sldId id="299" r:id="rId29"/>
    <p:sldId id="275" r:id="rId30"/>
    <p:sldId id="276" r:id="rId31"/>
    <p:sldId id="277" r:id="rId32"/>
    <p:sldId id="278" r:id="rId33"/>
    <p:sldId id="279" r:id="rId34"/>
    <p:sldId id="280" r:id="rId35"/>
    <p:sldId id="298" r:id="rId36"/>
    <p:sldId id="300" r:id="rId37"/>
    <p:sldId id="302" r:id="rId38"/>
    <p:sldId id="309" r:id="rId39"/>
    <p:sldId id="310" r:id="rId40"/>
    <p:sldId id="311" r:id="rId41"/>
    <p:sldId id="284" r:id="rId42"/>
    <p:sldId id="293" r:id="rId43"/>
    <p:sldId id="294" r:id="rId44"/>
    <p:sldId id="295" r:id="rId45"/>
    <p:sldId id="296" r:id="rId46"/>
    <p:sldId id="297" r:id="rId47"/>
    <p:sldId id="312" r:id="rId48"/>
    <p:sldId id="313" r:id="rId49"/>
    <p:sldId id="314" r:id="rId50"/>
    <p:sldId id="315" r:id="rId51"/>
    <p:sldId id="316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B6AF0-2768-48E3-8EBC-BD1A42557A89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D63CD-CE2C-475D-96F0-1C3A36FB4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4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D63CD-CE2C-475D-96F0-1C3A36FB42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D63CD-CE2C-475D-96F0-1C3A36FB42D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6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9909B-3C58-4310-B974-980AEB365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A8D32C-5514-452C-962E-7468D5BEB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3DE7F-C2D4-4DF4-84CE-0E9B7D39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21447-877E-48E2-A43E-DCC6B5E9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A4DB9-AFD7-462E-B7AA-E368AAF4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8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F8529-29B1-4B9D-A890-8F1E81EE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002595-42AB-49DC-B7BA-BA83076D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1290B-D21B-4B69-88FE-A2E48012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9198C-65E9-4481-8440-6035ACDA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41614-158E-4D80-841F-97B0C37A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EE7191-CF1D-4325-B210-DE2975664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8A6611-81E6-4527-A869-3FEF54E4C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E2F45-E8EF-4AF9-8836-D084F5E3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364E1-9969-48CF-8C45-AF77B8A8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AEA97-EF07-49D9-B70D-DABD831A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1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ABF55-7CA2-4040-8A16-61A5D711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4DF7D-C561-49A3-8028-D53FED666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CF782-30CE-4FE6-A48F-22087DCA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28692-1D66-4E8C-B0DF-A9A51439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03849-A58A-4F68-AA19-FFC3300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8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5214F-1E34-4373-8449-D124656B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076E3-AA5B-4EA2-A32B-01E72B566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0D0EC-6607-4EF1-9BEC-7974FAE1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081A1-38B4-4003-97A7-25E7EC32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C291C-54E9-4B65-96F1-F8081645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0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9AF98-91B3-4B83-892A-DC852B38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1DA3F-5CB1-483D-8E7A-EBAFEE767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0EB7D3-3B20-4F33-B26B-2FA8E394D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82E46-1439-4733-9B5B-7B5FF80C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885B6-58B0-4E28-B979-87E4E1AA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818E3-A04D-474C-BC66-7A06EBF9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5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5C2B5-19BB-4B27-90CF-C46B46E1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3DD54-F4E9-4002-B51F-076ABB546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B63C32-6E3B-4C5F-B8A9-AC1A13FA0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00C0D-3E2E-4281-80B6-7A4C36FEC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44EAD3-0662-410D-AD27-6273B7F95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455621-CE79-4DEA-8D9A-1A95EF04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6AA02A-6508-451B-8670-16056023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D732AC-6114-4081-863E-C73A20C1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4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ED5E6-D883-43E6-876F-2EE427BA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41DCFB-F054-44A4-A036-1442D9AF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7E2912-CFE1-4B4D-80BA-F9CC2DC7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2DA116-5396-4BDB-9048-E97B75E1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6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167EC5-54F3-4520-90A1-EFA477FF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5E1990-0A19-459F-AD46-E6348552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786B8F-C019-40C4-89E7-6C54CBBF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9F47-28D6-45AF-8C53-A59FC4F4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17DCC-EB64-4894-B841-12864881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1D132-6B90-4312-AA76-5460D1C0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BD704-6D88-42A3-85F1-04422AC8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7AC899-E436-4600-811A-BDD7B628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FD9E85-1A83-4B99-9E94-52A52038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392A8-9798-421C-B784-62607A09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338CD6-8189-4A8B-B29C-D396CB89D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0DF6E-A659-425D-9164-0D3F5A2C7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5F5E3-4722-4471-9526-72EEED64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353E-BF87-477F-AEE5-D85A8A5F3ABA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92E84-B284-476F-9888-18E59031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E626D-5452-4CC4-94B7-04214AED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9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89860F-E4F3-4231-9C96-F42F6587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C3056-74F8-4540-9A8D-EF105B494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93550-5BAD-4DDF-AAA3-585DB4666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353E-BF87-477F-AEE5-D85A8A5F3ABA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16D7-78A4-47DC-85E6-42D3DA8A2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3C1AB-9375-46C0-8EDC-AEE031B76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FF62-12F7-4AED-BED9-73627545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4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scm.com/book/zh/v2" TargetMode="External"/><Relationship Id="rId2" Type="http://schemas.openxmlformats.org/officeDocument/2006/relationships/hyperlink" Target="https://training.github.com/downloads/zh_CN/github-git-cheat-she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cklog.com/git-tutorial" TargetMode="External"/><Relationship Id="rId4" Type="http://schemas.openxmlformats.org/officeDocument/2006/relationships/hyperlink" Target="https://www.git-scm.com/doc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93EF7D-C221-4F90-B14B-08D04DD8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7" y="220481"/>
            <a:ext cx="5799323" cy="20956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984723C-52AA-4563-BDF1-92F8104C8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62AB96-5C4B-4C62-B2A4-C0203AE7D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6163"/>
            <a:ext cx="9144000" cy="294163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4000" dirty="0"/>
              <a:t>Day1-</a:t>
            </a:r>
            <a:r>
              <a:rPr lang="zh-CN" altLang="en-US" sz="4000" dirty="0"/>
              <a:t>开发工具介绍</a:t>
            </a:r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 </a:t>
            </a:r>
          </a:p>
          <a:p>
            <a:r>
              <a:rPr lang="en-US" altLang="zh-CN" sz="4000" dirty="0"/>
              <a:t>	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90DD05-E80C-48CE-82FF-B7798218583E}"/>
              </a:ext>
            </a:extLst>
          </p:cNvPr>
          <p:cNvSpPr txBox="1"/>
          <p:nvPr/>
        </p:nvSpPr>
        <p:spPr>
          <a:xfrm>
            <a:off x="3985675" y="3414385"/>
            <a:ext cx="378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主讲人：陈旭征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4D1DB9-0147-4AF7-A8D3-AD0B721B6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552" y="5319273"/>
            <a:ext cx="3485054" cy="9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9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592F2-ECA1-4ECF-9C74-70A0BFA9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F3266-E269-40A9-907F-61E428C4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328"/>
            <a:ext cx="10515600" cy="5639635"/>
          </a:xfrm>
        </p:spPr>
        <p:txBody>
          <a:bodyPr/>
          <a:lstStyle/>
          <a:p>
            <a:r>
              <a:rPr lang="zh-CN" altLang="en-US" dirty="0"/>
              <a:t>首先，分布式版本控制系统根本没有“中央服务器”，每个人的电脑上都是一个完整的版本库，这样，你工作的时候，就不需要联网了，因为版本库就在你自己的电脑上。既然每个人电脑上都有一个完整的版本库，那多个人如何协作呢？比方说你在自己电脑上改了文件</a:t>
            </a:r>
            <a:r>
              <a:rPr lang="en-US" altLang="zh-CN" dirty="0"/>
              <a:t>A</a:t>
            </a:r>
            <a:r>
              <a:rPr lang="zh-CN" altLang="en-US" dirty="0"/>
              <a:t>，你的同事也在他的电脑上改了文件</a:t>
            </a:r>
            <a:r>
              <a:rPr lang="en-US" altLang="zh-CN" dirty="0"/>
              <a:t>A</a:t>
            </a:r>
            <a:r>
              <a:rPr lang="zh-CN" altLang="en-US" dirty="0"/>
              <a:t>，这时，你们俩之间只需把各自的修改推送给对方，就可以互相看到对方的修改了。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404215-F7A0-407E-AD22-70D4C8D0EDDB}"/>
              </a:ext>
            </a:extLst>
          </p:cNvPr>
          <p:cNvSpPr txBox="1"/>
          <p:nvPr/>
        </p:nvSpPr>
        <p:spPr>
          <a:xfrm>
            <a:off x="6225619" y="3045577"/>
            <a:ext cx="420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优点：安全性高，方便管理使用</a:t>
            </a:r>
          </a:p>
        </p:txBody>
      </p:sp>
    </p:spTree>
    <p:extLst>
      <p:ext uri="{BB962C8B-B14F-4D97-AF65-F5344CB8AC3E}">
        <p14:creationId xmlns:p14="http://schemas.microsoft.com/office/powerpoint/2010/main" val="206745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1D02-061F-4ABD-9B1F-31B71DB4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lifecycle.png">
            <a:extLst>
              <a:ext uri="{FF2B5EF4-FFF2-40B4-BE49-F238E27FC236}">
                <a16:creationId xmlns:a16="http://schemas.microsoft.com/office/drawing/2014/main" id="{86467AEC-C68C-4285-99EE-3B854221DE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31" y="142225"/>
            <a:ext cx="7802881" cy="321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631E2FEA-C225-4038-973F-920568FDF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06" y="3497087"/>
            <a:ext cx="7981078" cy="33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1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C93A9-C96F-451C-9017-984F32DB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192DF-42C7-43D8-ACF5-DC8355EF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fork</a:t>
            </a:r>
            <a:r>
              <a:rPr lang="zh-CN" altLang="en-US" dirty="0"/>
              <a:t>，左上角</a:t>
            </a:r>
            <a:r>
              <a:rPr lang="en-US" altLang="zh-CN" dirty="0"/>
              <a:t>file-&gt;</a:t>
            </a:r>
            <a:r>
              <a:rPr lang="en-US" altLang="zh-CN" dirty="0" err="1"/>
              <a:t>init</a:t>
            </a:r>
            <a:r>
              <a:rPr lang="en-US" altLang="zh-CN" dirty="0"/>
              <a:t> new repository   </a:t>
            </a:r>
            <a:r>
              <a:rPr lang="zh-CN" altLang="en-US" dirty="0"/>
              <a:t>选择一个你喜欢的文件夹或新建一个文件夹</a:t>
            </a:r>
            <a:r>
              <a:rPr lang="en-US" altLang="zh-CN" dirty="0"/>
              <a:t>(</a:t>
            </a:r>
            <a:r>
              <a:rPr lang="zh-CN" altLang="en-US" dirty="0"/>
              <a:t>推荐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(windows</a:t>
            </a:r>
            <a:r>
              <a:rPr lang="zh-CN" altLang="en-US" dirty="0">
                <a:solidFill>
                  <a:srgbClr val="FF0000"/>
                </a:solidFill>
              </a:rPr>
              <a:t>用户请确保名字中无中文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作为仓库，然后确定</a:t>
            </a:r>
            <a:endParaRPr lang="en-US" altLang="zh-CN" dirty="0"/>
          </a:p>
          <a:p>
            <a:r>
              <a:rPr lang="zh-CN" altLang="en-US" dirty="0"/>
              <a:t>按下</a:t>
            </a:r>
            <a:r>
              <a:rPr lang="en-US" altLang="zh-CN" dirty="0" err="1"/>
              <a:t>ctrl+alt+t</a:t>
            </a:r>
            <a:r>
              <a:rPr lang="en-US" altLang="zh-CN" dirty="0"/>
              <a:t> </a:t>
            </a:r>
            <a:r>
              <a:rPr lang="zh-CN" altLang="en-US" dirty="0"/>
              <a:t>或者选择右上角</a:t>
            </a:r>
            <a:r>
              <a:rPr lang="en-US" altLang="zh-CN" dirty="0"/>
              <a:t>Repository-&gt;</a:t>
            </a:r>
            <a:r>
              <a:rPr lang="zh-CN" altLang="en-US" dirty="0"/>
              <a:t>下方的 </a:t>
            </a:r>
            <a:r>
              <a:rPr lang="en-US" altLang="zh-CN" dirty="0"/>
              <a:t>open in console </a:t>
            </a:r>
            <a:r>
              <a:rPr lang="zh-CN" altLang="en-US" dirty="0"/>
              <a:t>打开命令行界面。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5518AF-39D9-4158-98E1-5E97938B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88" y="4305745"/>
            <a:ext cx="3901778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4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0341A-E559-4307-A66D-C3B66DD2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设置用户名和邮箱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0B3214-4727-40A7-A361-55247519C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624" y="1998484"/>
            <a:ext cx="6743755" cy="15133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5DCDB6-71CD-42D7-A8AB-A580059DF437}"/>
              </a:ext>
            </a:extLst>
          </p:cNvPr>
          <p:cNvSpPr txBox="1"/>
          <p:nvPr/>
        </p:nvSpPr>
        <p:spPr>
          <a:xfrm>
            <a:off x="1193624" y="4260915"/>
            <a:ext cx="658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之后使用 </a:t>
            </a:r>
            <a:r>
              <a:rPr lang="en-US" altLang="zh-CN" dirty="0"/>
              <a:t>git config --list </a:t>
            </a:r>
            <a:r>
              <a:rPr lang="zh-CN" altLang="en-US" dirty="0"/>
              <a:t>进行查看</a:t>
            </a:r>
            <a:r>
              <a:rPr lang="en-US" altLang="zh-CN" dirty="0"/>
              <a:t> </a:t>
            </a:r>
            <a:r>
              <a:rPr lang="zh-CN" altLang="en-US" dirty="0"/>
              <a:t>应该是这样的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D3CBD8-1D7D-470D-80E7-36A6CF3A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850" y="5085169"/>
            <a:ext cx="4343776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5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837AE-AAEC-4572-ACC1-11F25B29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0108B-C57A-4D73-AFBF-096F3DEA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1444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先输入</a:t>
            </a:r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r>
              <a:rPr lang="zh-CN" altLang="en-US" dirty="0"/>
              <a:t>试试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86DBF9-9A0D-4843-8B98-E42A54F62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2" y="2788169"/>
            <a:ext cx="7490676" cy="12891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1499ED-2047-4D73-BDB0-2266D4D54A44}"/>
              </a:ext>
            </a:extLst>
          </p:cNvPr>
          <p:cNvSpPr txBox="1"/>
          <p:nvPr/>
        </p:nvSpPr>
        <p:spPr>
          <a:xfrm>
            <a:off x="1120142" y="5081666"/>
            <a:ext cx="749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会出现上图显示，文件夹里多了个隐藏的</a:t>
            </a:r>
            <a:r>
              <a:rPr lang="en-US" altLang="zh-CN" sz="2000" dirty="0"/>
              <a:t>.git</a:t>
            </a:r>
            <a:r>
              <a:rPr lang="zh-CN" altLang="en-US" sz="2000" dirty="0"/>
              <a:t>目录，里面装着版本库，一般情况下不要乱动</a:t>
            </a:r>
            <a:r>
              <a:rPr lang="en-US" altLang="zh-CN" sz="2000" dirty="0"/>
              <a:t>.git</a:t>
            </a:r>
            <a:r>
              <a:rPr lang="zh-CN" altLang="en-US" sz="2000" dirty="0"/>
              <a:t>文件夹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89BBC9-E12A-4186-A9C9-88E195A8EB89}"/>
              </a:ext>
            </a:extLst>
          </p:cNvPr>
          <p:cNvSpPr txBox="1"/>
          <p:nvPr/>
        </p:nvSpPr>
        <p:spPr>
          <a:xfrm>
            <a:off x="9188970" y="2158584"/>
            <a:ext cx="25932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git </a:t>
            </a:r>
            <a:r>
              <a:rPr lang="en-US" altLang="zh-CN" sz="3200" dirty="0" err="1"/>
              <a:t>init</a:t>
            </a:r>
            <a:r>
              <a:rPr lang="zh-CN" altLang="en-US" sz="3200" dirty="0"/>
              <a:t>是让系统把此文件夹当成</a:t>
            </a:r>
            <a:r>
              <a:rPr lang="en-US" altLang="zh-CN" sz="3200" dirty="0"/>
              <a:t>git</a:t>
            </a:r>
            <a:r>
              <a:rPr lang="zh-CN" altLang="en-US" sz="3200" dirty="0"/>
              <a:t>可以管理的文件夹</a:t>
            </a:r>
          </a:p>
        </p:txBody>
      </p:sp>
    </p:spTree>
    <p:extLst>
      <p:ext uri="{BB962C8B-B14F-4D97-AF65-F5344CB8AC3E}">
        <p14:creationId xmlns:p14="http://schemas.microsoft.com/office/powerpoint/2010/main" val="120742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8967E-C4EE-4A54-84DF-328246B0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82701-EADA-426F-AF7A-32FA016E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zh-CN" altLang="en-US" dirty="0"/>
              <a:t>然后从我的电脑中进入文件夹，里面现在啥也没有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先来创建一个</a:t>
            </a:r>
            <a:r>
              <a:rPr lang="en-US" altLang="zh-CN" dirty="0"/>
              <a:t>word</a:t>
            </a:r>
            <a:r>
              <a:rPr lang="zh-CN" altLang="en-US" dirty="0"/>
              <a:t>文档，名字随便啦</a:t>
            </a:r>
            <a:endParaRPr lang="en-US" altLang="zh-CN" dirty="0"/>
          </a:p>
          <a:p>
            <a:r>
              <a:rPr lang="zh-CN" altLang="en-US" dirty="0"/>
              <a:t>进去随便打点字后保存退出</a:t>
            </a:r>
            <a:endParaRPr lang="en-US" altLang="zh-CN" dirty="0"/>
          </a:p>
          <a:p>
            <a:r>
              <a:rPr lang="zh-CN" altLang="en-US" dirty="0"/>
              <a:t>然后回到命令行界面 ， </a:t>
            </a:r>
            <a:r>
              <a:rPr lang="en-US" altLang="zh-CN" dirty="0"/>
              <a:t>git add  </a:t>
            </a:r>
            <a:r>
              <a:rPr lang="zh-CN" altLang="en-US" dirty="0"/>
              <a:t>名字</a:t>
            </a:r>
            <a:r>
              <a:rPr lang="en-US" altLang="zh-CN" dirty="0"/>
              <a:t>.docx </a:t>
            </a:r>
            <a:r>
              <a:rPr lang="zh-CN" altLang="en-US" dirty="0"/>
              <a:t>或者</a:t>
            </a:r>
            <a:r>
              <a:rPr lang="en-US" altLang="zh-CN" dirty="0"/>
              <a:t>git add --all</a:t>
            </a:r>
          </a:p>
          <a:p>
            <a:r>
              <a:rPr lang="zh-CN" altLang="en-US" dirty="0"/>
              <a:t>没有任何显示证明成功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git commit  –m  “</a:t>
            </a:r>
            <a:r>
              <a:rPr lang="zh-CN" altLang="en-US" dirty="0"/>
              <a:t>对本次提交的描述</a:t>
            </a:r>
            <a:r>
              <a:rPr lang="en-US" altLang="zh-CN" dirty="0"/>
              <a:t>”       </a:t>
            </a:r>
            <a:r>
              <a:rPr lang="zh-CN" altLang="en-US" dirty="0">
                <a:solidFill>
                  <a:srgbClr val="FF0000"/>
                </a:solidFill>
              </a:rPr>
              <a:t>别忘了 </a:t>
            </a:r>
            <a:r>
              <a:rPr lang="en-US" altLang="zh-CN" dirty="0">
                <a:solidFill>
                  <a:srgbClr val="FF0000"/>
                </a:solidFill>
              </a:rPr>
              <a:t>” ”</a:t>
            </a:r>
          </a:p>
          <a:p>
            <a:r>
              <a:rPr lang="en-US" altLang="zh-CN" dirty="0"/>
              <a:t>-m </a:t>
            </a:r>
            <a:r>
              <a:rPr lang="zh-CN" altLang="en-US" dirty="0"/>
              <a:t>后面是本次提交的说明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B04847-BE4B-4E43-BA35-1CAA3A83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59" y="4639729"/>
            <a:ext cx="6737091" cy="15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4388A-30E8-418C-9EC0-68093E21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好嘞我们继续改</a:t>
            </a:r>
            <a:r>
              <a:rPr lang="en-US" altLang="zh-CN" sz="3600" dirty="0"/>
              <a:t>word</a:t>
            </a:r>
            <a:r>
              <a:rPr lang="zh-CN" altLang="en-US" sz="3600" dirty="0"/>
              <a:t>文件</a:t>
            </a:r>
            <a:br>
              <a:rPr lang="en-US" altLang="zh-CN" sz="3600" dirty="0"/>
            </a:br>
            <a:r>
              <a:rPr lang="zh-CN" altLang="en-US" sz="3600" dirty="0"/>
              <a:t>再对该</a:t>
            </a:r>
            <a:r>
              <a:rPr lang="en-US" altLang="zh-CN" sz="3600" dirty="0"/>
              <a:t>word</a:t>
            </a:r>
            <a:r>
              <a:rPr lang="zh-CN" altLang="en-US" sz="3600" dirty="0"/>
              <a:t>随便改动，比如再加一行 保存退出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EC923-A274-4092-8815-4CB73E7F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1" y="1870596"/>
            <a:ext cx="10515600" cy="4351338"/>
          </a:xfrm>
        </p:spPr>
        <p:txBody>
          <a:bodyPr/>
          <a:lstStyle/>
          <a:p>
            <a:r>
              <a:rPr lang="zh-CN" altLang="en-US" dirty="0"/>
              <a:t> 现在 回到命令行 </a:t>
            </a:r>
            <a:r>
              <a:rPr lang="en-US" altLang="zh-CN" dirty="0"/>
              <a:t>git status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上面红字告诉我们已经有了修改但是无提交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 </a:t>
            </a:r>
            <a:r>
              <a:rPr lang="en-US" altLang="zh-CN" dirty="0"/>
              <a:t>git add </a:t>
            </a:r>
            <a:r>
              <a:rPr lang="zh-CN" altLang="en-US" dirty="0"/>
              <a:t>文件名</a:t>
            </a:r>
            <a:r>
              <a:rPr lang="en-US" altLang="zh-CN" dirty="0"/>
              <a:t>.docx</a:t>
            </a:r>
          </a:p>
          <a:p>
            <a:r>
              <a:rPr lang="zh-CN" altLang="en-US" dirty="0"/>
              <a:t>再</a:t>
            </a:r>
            <a:r>
              <a:rPr lang="en-US" altLang="zh-CN" dirty="0"/>
              <a:t>git status </a:t>
            </a:r>
            <a:r>
              <a:rPr lang="zh-CN" altLang="en-US" dirty="0"/>
              <a:t>试试看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1EB359-B4EF-4521-949D-AC4FD5E5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8326"/>
            <a:ext cx="5677392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7A23F-6B8E-4E6F-B51F-A93D7802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好啊变绿了（）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0DEE8-D59D-4EC3-A1D4-FB5316CE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说明已经</a:t>
            </a:r>
            <a:r>
              <a:rPr lang="en-US" altLang="zh-CN" dirty="0"/>
              <a:t>add </a:t>
            </a:r>
            <a:r>
              <a:rPr lang="zh-CN" altLang="en-US" dirty="0"/>
              <a:t>成功了</a:t>
            </a:r>
            <a:endParaRPr lang="en-US" altLang="zh-CN" dirty="0"/>
          </a:p>
          <a:p>
            <a:r>
              <a:rPr lang="zh-CN" altLang="en-US" dirty="0"/>
              <a:t>然后我们</a:t>
            </a:r>
            <a:r>
              <a:rPr lang="en-US" altLang="zh-CN" dirty="0"/>
              <a:t>git commit –m “test2”</a:t>
            </a:r>
          </a:p>
          <a:p>
            <a:r>
              <a:rPr lang="zh-CN" altLang="en-US" dirty="0"/>
              <a:t>提交成功</a:t>
            </a:r>
            <a:endParaRPr lang="en-US" altLang="zh-CN" dirty="0"/>
          </a:p>
          <a:p>
            <a:r>
              <a:rPr lang="zh-CN" altLang="en-US" dirty="0"/>
              <a:t>再</a:t>
            </a:r>
            <a:r>
              <a:rPr lang="en-US" altLang="zh-CN" dirty="0"/>
              <a:t>git status </a:t>
            </a:r>
            <a:r>
              <a:rPr lang="zh-CN" altLang="en-US" dirty="0"/>
              <a:t>试试</a:t>
            </a:r>
            <a:r>
              <a:rPr lang="en-US" altLang="zh-CN" dirty="0"/>
              <a:t>/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It’s clean! 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F26110-C286-41F6-899B-B4F79C867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74" y="3952575"/>
            <a:ext cx="6482517" cy="12340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A988B64-A4A7-408A-BA66-DD068DA8C8F7}"/>
              </a:ext>
            </a:extLst>
          </p:cNvPr>
          <p:cNvSpPr txBox="1"/>
          <p:nvPr/>
        </p:nvSpPr>
        <p:spPr>
          <a:xfrm>
            <a:off x="6920452" y="650592"/>
            <a:ext cx="4468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status</a:t>
            </a:r>
            <a:r>
              <a:rPr lang="zh-CN" altLang="en-US" dirty="0"/>
              <a:t>命令用于显示工作目录和暂存区的状态。使用此命令能看到那些修改被暂存到了</a:t>
            </a:r>
            <a:r>
              <a:rPr lang="en-US" altLang="zh-CN" dirty="0"/>
              <a:t>, </a:t>
            </a:r>
            <a:r>
              <a:rPr lang="zh-CN" altLang="en-US" dirty="0"/>
              <a:t>哪些没有</a:t>
            </a:r>
          </a:p>
        </p:txBody>
      </p:sp>
    </p:spTree>
    <p:extLst>
      <p:ext uri="{BB962C8B-B14F-4D97-AF65-F5344CB8AC3E}">
        <p14:creationId xmlns:p14="http://schemas.microsoft.com/office/powerpoint/2010/main" val="223075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76E34-A4A1-49DA-ABA9-3AB3E2D1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Commit</a:t>
            </a:r>
            <a:r>
              <a:rPr lang="zh-CN" altLang="en-US" sz="3200" dirty="0"/>
              <a:t>到底干了什么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BF661-2DA6-40F0-9209-61E58E61EED1}"/>
              </a:ext>
            </a:extLst>
          </p:cNvPr>
          <p:cNvSpPr txBox="1"/>
          <p:nvPr/>
        </p:nvSpPr>
        <p:spPr>
          <a:xfrm>
            <a:off x="640080" y="1404257"/>
            <a:ext cx="926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snapshot</a:t>
            </a:r>
            <a:r>
              <a:rPr lang="zh-CN" altLang="en-US" dirty="0"/>
              <a:t>：一个当前文件状态的快照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commit: </a:t>
            </a:r>
            <a:r>
              <a:rPr lang="zh-CN" altLang="en-US" dirty="0"/>
              <a:t>本质上是一个</a:t>
            </a:r>
            <a:r>
              <a:rPr lang="en-US" altLang="zh-CN" dirty="0"/>
              <a:t>hash(</a:t>
            </a:r>
            <a:r>
              <a:rPr lang="en-US" altLang="zh-CN" dirty="0" err="1"/>
              <a:t>snapshot+metadata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098" name="Picture 2" descr="commits-and-parents.jpg">
            <a:extLst>
              <a:ext uri="{FF2B5EF4-FFF2-40B4-BE49-F238E27FC236}">
                <a16:creationId xmlns:a16="http://schemas.microsoft.com/office/drawing/2014/main" id="{54514D8F-77E7-4690-91B5-2F01CF6A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7" y="2441258"/>
            <a:ext cx="8285878" cy="274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69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A993EE-DC6D-4E01-B1E1-094C41B08367}"/>
              </a:ext>
            </a:extLst>
          </p:cNvPr>
          <p:cNvSpPr txBox="1"/>
          <p:nvPr/>
        </p:nvSpPr>
        <p:spPr>
          <a:xfrm>
            <a:off x="653143" y="306977"/>
            <a:ext cx="1001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 README </a:t>
            </a:r>
            <a:r>
              <a:rPr lang="en-US" altLang="zh-CN" dirty="0" err="1"/>
              <a:t>test.rb</a:t>
            </a:r>
            <a:r>
              <a:rPr lang="en-US" altLang="zh-CN" dirty="0"/>
              <a:t> LICENSE </a:t>
            </a:r>
          </a:p>
          <a:p>
            <a:r>
              <a:rPr lang="en-US" altLang="zh-CN" dirty="0"/>
              <a:t>git commit -m 'Initial commit'</a:t>
            </a:r>
            <a:endParaRPr lang="zh-CN" altLang="en-US" dirty="0"/>
          </a:p>
        </p:txBody>
      </p:sp>
      <p:pic>
        <p:nvPicPr>
          <p:cNvPr id="5122" name="Picture 2" descr="commit-and-tree.jpg">
            <a:extLst>
              <a:ext uri="{FF2B5EF4-FFF2-40B4-BE49-F238E27FC236}">
                <a16:creationId xmlns:a16="http://schemas.microsoft.com/office/drawing/2014/main" id="{61A13189-0E51-4E96-BAAF-E993BB73D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48" y="1600065"/>
            <a:ext cx="7620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34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2D6CA-B028-4B9A-8F8A-C1D01B5E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个人介绍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32183-C4A0-4327-9E5F-D155D9B5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计科</a:t>
            </a:r>
            <a:r>
              <a:rPr lang="en-US" altLang="zh-CN" sz="2400" dirty="0"/>
              <a:t>1902</a:t>
            </a:r>
          </a:p>
          <a:p>
            <a:r>
              <a:rPr lang="zh-CN" altLang="en-US" sz="2400" dirty="0"/>
              <a:t>非</a:t>
            </a:r>
            <a:r>
              <a:rPr lang="en-US" altLang="zh-CN" sz="2400" dirty="0"/>
              <a:t>oi</a:t>
            </a:r>
            <a:r>
              <a:rPr lang="zh-CN" altLang="en-US" sz="2400" dirty="0"/>
              <a:t>、非算法、非炼丹</a:t>
            </a:r>
            <a:endParaRPr lang="en-US" altLang="zh-CN" sz="2400" dirty="0"/>
          </a:p>
          <a:p>
            <a:r>
              <a:rPr lang="en-US" altLang="zh-CN" sz="2400" dirty="0"/>
              <a:t>Web</a:t>
            </a:r>
            <a:r>
              <a:rPr lang="zh-CN" altLang="en-US" sz="2400" dirty="0"/>
              <a:t>端开发选手</a:t>
            </a:r>
            <a:endParaRPr lang="en-US" altLang="zh-CN" sz="2400" dirty="0"/>
          </a:p>
          <a:p>
            <a:r>
              <a:rPr lang="en-US" altLang="zh-CN" sz="2400" dirty="0"/>
              <a:t>E</a:t>
            </a:r>
            <a:r>
              <a:rPr lang="zh-CN" altLang="en-US" sz="2400" dirty="0"/>
              <a:t>志者协会前技术总监</a:t>
            </a:r>
            <a:endParaRPr lang="en-US" altLang="zh-CN" sz="2400" dirty="0"/>
          </a:p>
          <a:p>
            <a:r>
              <a:rPr lang="zh-CN" altLang="en-US" sz="2400" dirty="0"/>
              <a:t>求是潮</a:t>
            </a:r>
            <a:r>
              <a:rPr lang="en-US" altLang="zh-CN" sz="2400" dirty="0"/>
              <a:t>Tech</a:t>
            </a:r>
            <a:r>
              <a:rPr lang="zh-CN" altLang="en-US" sz="2400" dirty="0"/>
              <a:t>摸鱼选手</a:t>
            </a:r>
            <a:endParaRPr lang="en-US" altLang="zh-CN" sz="2400" dirty="0"/>
          </a:p>
          <a:p>
            <a:r>
              <a:rPr lang="zh-CN" altLang="en-US" sz="2400" dirty="0"/>
              <a:t>想去后端却一直干前端的活</a:t>
            </a:r>
            <a:r>
              <a:rPr lang="en-US" altLang="zh-CN" sz="2400" dirty="0"/>
              <a:t>XD</a:t>
            </a:r>
          </a:p>
          <a:p>
            <a:r>
              <a:rPr lang="en-US" altLang="zh-CN" sz="2400" dirty="0"/>
              <a:t>React</a:t>
            </a:r>
            <a:r>
              <a:rPr lang="zh-CN" altLang="en-US" sz="2400" dirty="0"/>
              <a:t>、</a:t>
            </a:r>
            <a:r>
              <a:rPr lang="en-US" altLang="zh-CN" sz="2400" dirty="0"/>
              <a:t>go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.net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nodejs</a:t>
            </a:r>
            <a:r>
              <a:rPr lang="zh-CN" altLang="en-US" sz="2400" dirty="0"/>
              <a:t>、</a:t>
            </a:r>
            <a:r>
              <a:rPr lang="en-US" altLang="zh-CN" sz="2400" dirty="0"/>
              <a:t>android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Github</a:t>
            </a:r>
            <a:r>
              <a:rPr lang="en-US" altLang="zh-CN" sz="2400" dirty="0"/>
              <a:t>: https://github.com/cxz66666</a:t>
            </a:r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33AC30-C67E-4282-B9BF-B080B5D49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93" y="529032"/>
            <a:ext cx="999309" cy="9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9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0944B-59D6-4FC5-88B3-D4837FDA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好我们练习一次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67FDA-6827-4D13-B017-16FD1096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修改保存后退出</a:t>
            </a:r>
            <a:endParaRPr lang="en-US" altLang="zh-CN" dirty="0"/>
          </a:p>
          <a:p>
            <a:r>
              <a:rPr lang="en-US" altLang="zh-CN" dirty="0"/>
              <a:t>2.git add </a:t>
            </a:r>
            <a:r>
              <a:rPr lang="zh-CN" altLang="en-US" dirty="0"/>
              <a:t>文件名</a:t>
            </a:r>
            <a:r>
              <a:rPr lang="en-US" altLang="zh-CN" dirty="0"/>
              <a:t>.docx</a:t>
            </a:r>
          </a:p>
          <a:p>
            <a:r>
              <a:rPr lang="en-US" altLang="zh-CN" dirty="0"/>
              <a:t>3. git commit –m “test3”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4926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FFEC6-0623-4AE2-BF4B-53ACA0E8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如何开版本倒车之没</a:t>
            </a:r>
            <a:r>
              <a:rPr lang="en-US" altLang="zh-CN" sz="3600" dirty="0"/>
              <a:t>add</a:t>
            </a:r>
            <a:r>
              <a:rPr lang="zh-CN" altLang="en-US" sz="3600" dirty="0"/>
              <a:t>也没</a:t>
            </a:r>
            <a:r>
              <a:rPr lang="en-US" altLang="zh-CN" sz="3600" dirty="0"/>
              <a:t>commit</a:t>
            </a:r>
            <a:endParaRPr lang="zh-CN" altLang="en-US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AD258E-1B4C-48A7-92C1-BC7DD68B06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090" y="2421867"/>
            <a:ext cx="84160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用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checkout -- 文件名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撤销工作区的改动（回到跟版本库一样的状态，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即回到最近一次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commit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时的状态，所有改动全部清除）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E6B16A-260B-464F-B1CB-7B757BFBC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20" y="4041988"/>
            <a:ext cx="5317916" cy="9353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6BBCDA-7EAD-4494-B3F6-53DFA3E6C98A}"/>
              </a:ext>
            </a:extLst>
          </p:cNvPr>
          <p:cNvSpPr txBox="1"/>
          <p:nvPr/>
        </p:nvSpPr>
        <p:spPr>
          <a:xfrm>
            <a:off x="1121790" y="3168178"/>
            <a:ext cx="5731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至于加不加 </a:t>
            </a:r>
            <a:r>
              <a:rPr lang="en-US" altLang="zh-CN" dirty="0"/>
              <a:t>--</a:t>
            </a:r>
            <a:r>
              <a:rPr lang="zh-CN" altLang="en-US" dirty="0"/>
              <a:t>其实问题不大，只要保证文件别和文件夹重名了就可</a:t>
            </a:r>
          </a:p>
        </p:txBody>
      </p:sp>
    </p:spTree>
    <p:extLst>
      <p:ext uri="{BB962C8B-B14F-4D97-AF65-F5344CB8AC3E}">
        <p14:creationId xmlns:p14="http://schemas.microsoft.com/office/powerpoint/2010/main" val="1502887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C55E3-E6FB-48DD-85D7-C07A9FFC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如何开版本倒车之</a:t>
            </a:r>
            <a:r>
              <a:rPr lang="en-US" altLang="zh-CN" sz="3200" dirty="0"/>
              <a:t>add</a:t>
            </a:r>
            <a:r>
              <a:rPr lang="zh-CN" altLang="en-US" sz="3200" dirty="0"/>
              <a:t>但没</a:t>
            </a:r>
            <a:r>
              <a:rPr lang="en-US" altLang="zh-CN" sz="3200" dirty="0"/>
              <a:t>commit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B856D-0455-4BAB-A4C9-8C7DF177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分一下几步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b-1</a:t>
            </a:r>
            <a:r>
              <a:rPr lang="zh-CN" altLang="en-US" dirty="0"/>
              <a:t>、</a:t>
            </a:r>
            <a:r>
              <a:rPr lang="en-US" altLang="zh-CN" dirty="0"/>
              <a:t>git reset HEAD readme.txt   //</a:t>
            </a:r>
            <a:r>
              <a:rPr lang="zh-CN" altLang="en-US" dirty="0"/>
              <a:t>撤销</a:t>
            </a:r>
            <a:r>
              <a:rPr lang="en-US" altLang="zh-CN" dirty="0"/>
              <a:t>add</a:t>
            </a:r>
            <a:br>
              <a:rPr lang="en-US" altLang="zh-CN" dirty="0"/>
            </a:br>
            <a:r>
              <a:rPr lang="en-US" altLang="zh-CN" dirty="0"/>
              <a:t>b-2</a:t>
            </a:r>
            <a:r>
              <a:rPr lang="zh-CN" altLang="en-US" dirty="0"/>
              <a:t>、</a:t>
            </a:r>
            <a:r>
              <a:rPr lang="en-US" altLang="zh-CN" dirty="0"/>
              <a:t>git  status   //</a:t>
            </a:r>
            <a:r>
              <a:rPr lang="zh-CN" altLang="en-US" dirty="0"/>
              <a:t>查看目前情况</a:t>
            </a:r>
            <a:br>
              <a:rPr lang="en-US" altLang="zh-CN" dirty="0"/>
            </a:br>
            <a:r>
              <a:rPr lang="en-US" altLang="zh-CN" dirty="0"/>
              <a:t>b-3</a:t>
            </a:r>
            <a:r>
              <a:rPr lang="zh-CN" altLang="en-US" dirty="0"/>
              <a:t>、</a:t>
            </a:r>
            <a:r>
              <a:rPr lang="en-US" altLang="zh-CN" dirty="0"/>
              <a:t>git checkout -- file   //</a:t>
            </a:r>
            <a:r>
              <a:rPr lang="zh-CN" altLang="en-US" dirty="0"/>
              <a:t>回到第一种情况</a:t>
            </a:r>
          </a:p>
        </p:txBody>
      </p:sp>
    </p:spTree>
    <p:extLst>
      <p:ext uri="{BB962C8B-B14F-4D97-AF65-F5344CB8AC3E}">
        <p14:creationId xmlns:p14="http://schemas.microsoft.com/office/powerpoint/2010/main" val="353219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1BA7B-CECA-4A81-BB64-376B860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28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如何开版本倒车之又</a:t>
            </a:r>
            <a:r>
              <a:rPr lang="en-US" altLang="zh-CN" sz="3200" dirty="0"/>
              <a:t>add</a:t>
            </a:r>
            <a:r>
              <a:rPr lang="zh-CN" altLang="en-US" sz="3200" dirty="0"/>
              <a:t>又</a:t>
            </a:r>
            <a:r>
              <a:rPr lang="en-US" altLang="zh-CN" sz="3200" dirty="0"/>
              <a:t>commit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AFB9F-948D-4DAE-A694-6480AD3C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5645"/>
            <a:ext cx="109170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命令行输入</a:t>
            </a:r>
            <a:r>
              <a:rPr lang="en-US" altLang="zh-CN" dirty="0"/>
              <a:t>git log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注意黄字每个人都不一样！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想去</a:t>
            </a:r>
            <a:r>
              <a:rPr lang="en-US" altLang="zh-CN" dirty="0"/>
              <a:t>test1 </a:t>
            </a:r>
            <a:r>
              <a:rPr lang="zh-CN" altLang="en-US" dirty="0"/>
              <a:t>我们输入</a:t>
            </a:r>
            <a:r>
              <a:rPr lang="en-US" altLang="zh-CN" dirty="0"/>
              <a:t>git reset --hard  4d0ebfb  //</a:t>
            </a:r>
            <a:r>
              <a:rPr lang="zh-CN" altLang="en-US" dirty="0"/>
              <a:t>注意没空格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想去</a:t>
            </a:r>
            <a:r>
              <a:rPr lang="en-US" altLang="zh-CN" dirty="0"/>
              <a:t>test2 </a:t>
            </a:r>
            <a:r>
              <a:rPr lang="zh-CN" altLang="en-US" dirty="0"/>
              <a:t>我们输入</a:t>
            </a:r>
            <a:r>
              <a:rPr lang="en-US" altLang="zh-CN" dirty="0"/>
              <a:t>git reset --hard </a:t>
            </a:r>
            <a:r>
              <a:rPr lang="zh-CN" altLang="en-US" dirty="0"/>
              <a:t>黄字   </a:t>
            </a:r>
            <a:r>
              <a:rPr lang="en-US" altLang="zh-CN" dirty="0"/>
              <a:t>//</a:t>
            </a:r>
            <a:r>
              <a:rPr lang="zh-CN" altLang="en-US" dirty="0"/>
              <a:t>同上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诶现在打开</a:t>
            </a:r>
            <a:r>
              <a:rPr lang="en-US" altLang="zh-CN" dirty="0"/>
              <a:t>word </a:t>
            </a:r>
            <a:r>
              <a:rPr lang="zh-CN" altLang="en-US" dirty="0"/>
              <a:t>诶真消失了 想回来怎么办？ </a:t>
            </a:r>
            <a:r>
              <a:rPr lang="en-US" altLang="zh-CN" dirty="0"/>
              <a:t>git reset --hard </a:t>
            </a:r>
            <a:r>
              <a:rPr lang="zh-CN" altLang="en-US" dirty="0"/>
              <a:t>黄字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99CC9A-6247-4FD3-8A7F-46BB2C4F2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1659"/>
            <a:ext cx="5119540" cy="12444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4A2C0C-C9C0-4154-B29C-BA3756DC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921" y="3483204"/>
            <a:ext cx="3795089" cy="5563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82039A-7C9B-49ED-8AF3-BEEFE42FFB86}"/>
              </a:ext>
            </a:extLst>
          </p:cNvPr>
          <p:cNvSpPr txBox="1"/>
          <p:nvPr/>
        </p:nvSpPr>
        <p:spPr>
          <a:xfrm>
            <a:off x="7343480" y="1033550"/>
            <a:ext cx="487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git log</a:t>
            </a:r>
            <a:r>
              <a:rPr lang="en-US" altLang="zh-CN" dirty="0"/>
              <a:t>  #</a:t>
            </a:r>
            <a:r>
              <a:rPr lang="zh-CN" altLang="en-US" dirty="0"/>
              <a:t>显示版本</a:t>
            </a:r>
            <a:r>
              <a:rPr lang="en-US" altLang="zh-CN" dirty="0"/>
              <a:t>,</a:t>
            </a:r>
            <a:r>
              <a:rPr lang="zh-CN" altLang="en-US" dirty="0"/>
              <a:t>用户</a:t>
            </a:r>
            <a:r>
              <a:rPr lang="en-US" altLang="zh-CN" dirty="0"/>
              <a:t>, </a:t>
            </a:r>
            <a:r>
              <a:rPr lang="zh-CN" altLang="en-US" dirty="0"/>
              <a:t>日期</a:t>
            </a:r>
            <a:r>
              <a:rPr lang="en-US" altLang="zh-CN" dirty="0"/>
              <a:t>,</a:t>
            </a:r>
            <a:r>
              <a:rPr lang="zh-CN" altLang="en-US" dirty="0"/>
              <a:t>注释</a:t>
            </a:r>
            <a:br>
              <a:rPr lang="zh-CN" altLang="en-US" dirty="0"/>
            </a:br>
            <a:r>
              <a:rPr lang="en-US" altLang="zh-CN" dirty="0"/>
              <a:t> </a:t>
            </a:r>
            <a:r>
              <a:rPr lang="en-US" altLang="zh-CN" b="1" dirty="0"/>
              <a:t>git </a:t>
            </a:r>
            <a:r>
              <a:rPr lang="en-US" altLang="zh-CN" b="1" dirty="0" err="1"/>
              <a:t>reflog</a:t>
            </a:r>
            <a:r>
              <a:rPr lang="en-US" altLang="zh-CN" dirty="0"/>
              <a:t> #</a:t>
            </a:r>
            <a:r>
              <a:rPr lang="zh-CN" altLang="en-US" dirty="0"/>
              <a:t>可以将所有的版本</a:t>
            </a:r>
            <a:r>
              <a:rPr lang="en-US" altLang="zh-CN" dirty="0"/>
              <a:t>, </a:t>
            </a:r>
            <a:r>
              <a:rPr lang="zh-CN" altLang="en-US" dirty="0"/>
              <a:t>操作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</a:t>
            </a:r>
            <a:r>
              <a:rPr lang="zh-CN" altLang="en-US" dirty="0"/>
              <a:t>删除</a:t>
            </a:r>
            <a:r>
              <a:rPr lang="en-US" altLang="zh-CN" dirty="0"/>
              <a:t>)</a:t>
            </a:r>
            <a:r>
              <a:rPr lang="zh-CN" altLang="en-US" dirty="0"/>
              <a:t>都显示出来</a:t>
            </a:r>
          </a:p>
        </p:txBody>
      </p:sp>
    </p:spTree>
    <p:extLst>
      <p:ext uri="{BB962C8B-B14F-4D97-AF65-F5344CB8AC3E}">
        <p14:creationId xmlns:p14="http://schemas.microsoft.com/office/powerpoint/2010/main" val="238567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9B1B1-4C05-46B0-8FD2-5AB31909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EC826-0B03-470F-9BEB-86EB8B58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现在你有两个选择，一是确实要从版本库中删除该文件，那就用命令</a:t>
            </a:r>
            <a:r>
              <a:rPr lang="en-US" altLang="zh-CN" dirty="0"/>
              <a:t>git rm</a:t>
            </a:r>
            <a:r>
              <a:rPr lang="zh-CN" altLang="en-US" dirty="0"/>
              <a:t>删掉，并且</a:t>
            </a:r>
            <a:r>
              <a:rPr lang="en-US" altLang="zh-CN" dirty="0"/>
              <a:t>git commit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git rm test.txt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git commit -m "remove test.txt"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另一种情况是删错了，因为版本库里还有呢，所以可以很轻松地把误删的文件恢复到最新版本：</a:t>
            </a:r>
          </a:p>
          <a:p>
            <a:r>
              <a:rPr lang="en-US" altLang="zh-CN" dirty="0"/>
              <a:t>git checkout -- test.txt </a:t>
            </a:r>
          </a:p>
        </p:txBody>
      </p:sp>
    </p:spTree>
    <p:extLst>
      <p:ext uri="{BB962C8B-B14F-4D97-AF65-F5344CB8AC3E}">
        <p14:creationId xmlns:p14="http://schemas.microsoft.com/office/powerpoint/2010/main" val="2320515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88342-C994-4603-9B0A-EF7E3AAC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08315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git blame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4BD7C-41D3-4ECA-A70E-DD9707F5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blame test.txt(</a:t>
            </a:r>
            <a:r>
              <a:rPr lang="zh-CN" altLang="en-US" dirty="0"/>
              <a:t>此处为文件名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（高级操作请使用</a:t>
            </a:r>
            <a:r>
              <a:rPr lang="en-US" altLang="zh-CN" dirty="0"/>
              <a:t>git blame –h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083978-FC0C-4ECD-99B5-B9509740CE46}"/>
              </a:ext>
            </a:extLst>
          </p:cNvPr>
          <p:cNvSpPr txBox="1"/>
          <p:nvPr/>
        </p:nvSpPr>
        <p:spPr>
          <a:xfrm>
            <a:off x="5901179" y="584462"/>
            <a:ext cx="5646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有个文件有一些代码，不知道是哪个阿哥阿姐加上去的。时间一久，大家也都不记得，这时候，我们可以使用</a:t>
            </a:r>
            <a:r>
              <a:rPr lang="en-US" altLang="zh-CN" dirty="0"/>
              <a:t>git blame</a:t>
            </a:r>
            <a:r>
              <a:rPr lang="zh-CN" altLang="en-US" dirty="0"/>
              <a:t>命令，查看一个文件，某些行的修改记录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9B3806-2DF5-4CEE-AB24-5B8076BA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68" y="2325271"/>
            <a:ext cx="4489990" cy="13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F4009-071A-4206-B2EC-FD0AB9F1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200" dirty="0"/>
              <a:t>好命令行操作我们就说这么多，现在可以重启</a:t>
            </a:r>
            <a:r>
              <a:rPr lang="en-US" altLang="zh-CN" sz="2200" dirty="0"/>
              <a:t>fork</a:t>
            </a:r>
            <a:r>
              <a:rPr lang="zh-CN" altLang="en-US" sz="2200" dirty="0"/>
              <a:t>，看看主页长什么样</a:t>
            </a: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r>
              <a:rPr lang="zh-CN" altLang="en-US" sz="2200" dirty="0"/>
              <a:t>其实我也不知道你的长啥样 反正肯定不长下图的样子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FFA366E-EB8D-4129-8251-F8E7E6BA6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552" y="2826826"/>
            <a:ext cx="4536489" cy="15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1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ABF3A-D97C-4DA7-AFBA-1E5D464B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</a:t>
            </a:r>
            <a:r>
              <a:rPr lang="zh-CN" altLang="en-US" dirty="0"/>
              <a:t>和</a:t>
            </a:r>
            <a:r>
              <a:rPr lang="en-US" altLang="zh-CN" dirty="0"/>
              <a:t> commit </a:t>
            </a:r>
            <a:r>
              <a:rPr lang="zh-CN" altLang="en-US" dirty="0"/>
              <a:t>重温（省略）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00EB7FF-93B3-4411-B9F1-AC3777147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757" y="1825625"/>
            <a:ext cx="7618571" cy="41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08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9B78F-5298-4176-ABAC-141CAA7C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分支操作：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63ADE6-9067-4398-8775-9E52E5E28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636" y="1335701"/>
            <a:ext cx="2977715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队伍中的长期分支控制了不同的开发进度。一般来说，应该有一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个稳定分支和开发分支：你可以将master作为稳定分支，并配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有一个develop分支；或者反过来，将master作为开发分支，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并配有一个stable分支。这里假设master是稳定分支，而devel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op是开发分支。develop分支一般比master要超前，并且当测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试稳定后才会并入到master分支发布。所以一般的工作流程就是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在develop分支开发，测试稳定后并入到master分支发布</a:t>
            </a:r>
          </a:p>
        </p:txBody>
      </p:sp>
    </p:spTree>
    <p:extLst>
      <p:ext uri="{BB962C8B-B14F-4D97-AF65-F5344CB8AC3E}">
        <p14:creationId xmlns:p14="http://schemas.microsoft.com/office/powerpoint/2010/main" val="262880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568A7-5614-44FE-ACD4-19F12DEC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CCCDB-9FB6-4F90-AB1E-51D86E85D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创建分支方法：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Create new branch        </a:t>
            </a:r>
            <a:r>
              <a:rPr lang="zh-CN" altLang="en-US" sz="1800" dirty="0"/>
              <a:t>记得勾选</a:t>
            </a:r>
            <a:r>
              <a:rPr lang="en-US" altLang="zh-CN" dirty="0"/>
              <a:t> check out  </a:t>
            </a:r>
            <a:r>
              <a:rPr lang="zh-CN" altLang="en-US" dirty="0"/>
              <a:t>不妨命名</a:t>
            </a:r>
            <a:r>
              <a:rPr lang="en-US" altLang="zh-CN" dirty="0"/>
              <a:t>dev                             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024590-B49B-42A2-9825-FBFAFCDB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168" y="2804850"/>
            <a:ext cx="4335178" cy="24395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B69EF9-C0FE-4CD7-8762-4C9CFC236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949" y="3726918"/>
            <a:ext cx="4740051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5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EE819-26E8-495C-AA6C-8F53B7AF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写在前面</a:t>
            </a:r>
            <a:r>
              <a:rPr lang="en-US" altLang="zh-CN" sz="2400" dirty="0"/>
              <a:t>QAQ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D696A-1698-4A4A-9674-7DBA1FA5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主讲人自身水平有限，</a:t>
            </a:r>
            <a:r>
              <a:rPr lang="en-US" altLang="zh-CN" sz="2000" dirty="0"/>
              <a:t>git</a:t>
            </a:r>
            <a:r>
              <a:rPr lang="zh-CN" altLang="en-US" sz="2000" dirty="0"/>
              <a:t>高级操作也了解有限，轻喷</a:t>
            </a:r>
            <a:r>
              <a:rPr lang="en-US" altLang="zh-CN" sz="2000" dirty="0" err="1"/>
              <a:t>plz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sz="2000" dirty="0"/>
              <a:t>有问题直接截图扔出来就可，能解决尽力解决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sz="2000" dirty="0"/>
              <a:t>可以整活，可以阴阳怪气，而且建议</a:t>
            </a:r>
            <a:r>
              <a:rPr lang="zh-CN" altLang="en-US" dirty="0"/>
              <a:t>加大力度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个人语速较快，已经尽量放缓了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483336-3637-4683-BC24-D0773F6C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623" y="0"/>
            <a:ext cx="4634616" cy="25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2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A524C-684D-443C-9917-4AE316D1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对勾表示我们目前在</a:t>
            </a:r>
            <a:r>
              <a:rPr lang="en-US" altLang="zh-CN" sz="1800" dirty="0"/>
              <a:t>dev</a:t>
            </a:r>
            <a:r>
              <a:rPr lang="zh-CN" altLang="en-US" sz="1800" dirty="0"/>
              <a:t>分支上，但是</a:t>
            </a:r>
            <a:r>
              <a:rPr lang="en-US" altLang="zh-CN" sz="1800" dirty="0" err="1"/>
              <a:t>orign</a:t>
            </a:r>
            <a:r>
              <a:rPr lang="zh-CN" altLang="en-US" sz="1800" dirty="0"/>
              <a:t>没有</a:t>
            </a:r>
            <a:r>
              <a:rPr lang="en-US" altLang="zh-CN" sz="1800" dirty="0"/>
              <a:t>dev</a:t>
            </a:r>
            <a:r>
              <a:rPr lang="zh-CN" altLang="en-US" sz="1800" dirty="0"/>
              <a:t>分支，我们</a:t>
            </a:r>
            <a:r>
              <a:rPr lang="en-US" altLang="zh-CN" sz="1800" dirty="0"/>
              <a:t>push</a:t>
            </a:r>
            <a:r>
              <a:rPr lang="zh-CN" altLang="en-US" sz="1800" dirty="0"/>
              <a:t>一下试试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3A1E3FD-5A31-4E01-B2C2-041CDBF37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916" y="1760606"/>
            <a:ext cx="3539486" cy="26189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F60FBB-BC9F-4D8C-BC0A-9E885096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87" y="1866765"/>
            <a:ext cx="3741744" cy="15622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83C124-CA6B-4213-8DE0-259AA3EFD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787" y="4981302"/>
            <a:ext cx="1790855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21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7309E-E8B4-4FC0-B2A1-8C238B52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</a:t>
            </a:r>
            <a:r>
              <a:rPr lang="zh-CN" altLang="en-US" dirty="0"/>
              <a:t>其实就是另一个并行版本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5A6CB-4775-470A-88B9-61E12AF2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当然我们可以创建多个并行版本，因为一个东西不可能只有</a:t>
            </a:r>
            <a:r>
              <a:rPr lang="en-US" altLang="zh-CN" dirty="0"/>
              <a:t>master</a:t>
            </a:r>
            <a:r>
              <a:rPr lang="zh-CN" altLang="en-US" dirty="0"/>
              <a:t>版，还会有体验版</a:t>
            </a:r>
            <a:r>
              <a:rPr lang="en-US" altLang="zh-CN" dirty="0"/>
              <a:t>/</a:t>
            </a:r>
            <a:r>
              <a:rPr lang="zh-CN" altLang="en-US" dirty="0"/>
              <a:t>怀旧版等等，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你可以把</a:t>
            </a:r>
            <a:r>
              <a:rPr lang="en-US" altLang="zh-CN" dirty="0"/>
              <a:t>dev</a:t>
            </a:r>
            <a:r>
              <a:rPr lang="zh-CN" altLang="en-US" dirty="0"/>
              <a:t>当</a:t>
            </a:r>
            <a:r>
              <a:rPr lang="en-US" altLang="zh-CN" dirty="0"/>
              <a:t>master</a:t>
            </a:r>
            <a:r>
              <a:rPr lang="zh-CN" altLang="en-US" dirty="0"/>
              <a:t>用，当然也可以把</a:t>
            </a:r>
            <a:r>
              <a:rPr lang="en-US" altLang="zh-CN" dirty="0"/>
              <a:t>master</a:t>
            </a:r>
            <a:r>
              <a:rPr lang="zh-CN" altLang="en-US" dirty="0"/>
              <a:t>当</a:t>
            </a:r>
            <a:r>
              <a:rPr lang="en-US" altLang="zh-CN" dirty="0"/>
              <a:t>dev</a:t>
            </a:r>
            <a:r>
              <a:rPr lang="zh-CN" altLang="en-US" dirty="0"/>
              <a:t>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但是这是习惯！ 尽量不要弄混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031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906E9-F2D0-43E0-8A4A-380FA8E7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1DEBD-E43B-4052-B173-6329711A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练习：修改</a:t>
            </a:r>
            <a:r>
              <a:rPr lang="en-US" altLang="zh-CN" dirty="0"/>
              <a:t>dev</a:t>
            </a:r>
            <a:r>
              <a:rPr lang="zh-CN" altLang="en-US" dirty="0"/>
              <a:t>并</a:t>
            </a:r>
            <a:r>
              <a:rPr lang="en-US" altLang="zh-CN" dirty="0"/>
              <a:t>push</a:t>
            </a:r>
            <a:r>
              <a:rPr lang="zh-CN" altLang="en-US" dirty="0"/>
              <a:t>到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合并</a:t>
            </a:r>
            <a:r>
              <a:rPr lang="en-US" altLang="zh-CN" dirty="0"/>
              <a:t>dev</a:t>
            </a:r>
            <a:r>
              <a:rPr lang="zh-CN" altLang="en-US" dirty="0"/>
              <a:t>到</a:t>
            </a:r>
            <a:r>
              <a:rPr lang="en-US" altLang="zh-CN" dirty="0"/>
              <a:t>master</a:t>
            </a:r>
            <a:r>
              <a:rPr lang="zh-CN" altLang="en-US" dirty="0"/>
              <a:t>：先切换到本地</a:t>
            </a:r>
            <a:r>
              <a:rPr lang="en-US" altLang="zh-CN" dirty="0"/>
              <a:t>master</a:t>
            </a:r>
            <a:r>
              <a:rPr lang="zh-CN" altLang="en-US" dirty="0"/>
              <a:t>分支，右键</a:t>
            </a:r>
            <a:r>
              <a:rPr lang="en-US" altLang="zh-CN" dirty="0"/>
              <a:t>dev</a:t>
            </a:r>
          </a:p>
          <a:p>
            <a:r>
              <a:rPr lang="en-US" altLang="zh-CN" dirty="0"/>
              <a:t>Merge into master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</a:t>
            </a:r>
            <a:r>
              <a:rPr lang="en-US" altLang="zh-CN" dirty="0"/>
              <a:t>dev</a:t>
            </a:r>
            <a:r>
              <a:rPr lang="zh-CN" altLang="en-US" dirty="0"/>
              <a:t>已经无用了，就可以右键</a:t>
            </a:r>
            <a:endParaRPr lang="en-US" altLang="zh-CN" dirty="0"/>
          </a:p>
          <a:p>
            <a:r>
              <a:rPr lang="en-US" altLang="zh-CN" dirty="0"/>
              <a:t>Delete </a:t>
            </a:r>
            <a:r>
              <a:rPr lang="zh-CN" altLang="en-US" dirty="0"/>
              <a:t>了（渣男行为）我们先</a:t>
            </a:r>
            <a:endParaRPr lang="en-US" altLang="zh-CN" dirty="0"/>
          </a:p>
          <a:p>
            <a:r>
              <a:rPr lang="zh-CN" altLang="en-US" dirty="0"/>
              <a:t>不删它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D9C232-E71B-456B-B117-28BB1E5B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576" y="3423670"/>
            <a:ext cx="3428137" cy="22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4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DF7E1-AF8E-4A0C-AEFF-DDC3BFD8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现在我们</a:t>
            </a:r>
            <a:r>
              <a:rPr lang="en-US" altLang="zh-CN" sz="3200" dirty="0"/>
              <a:t>dev/master</a:t>
            </a:r>
            <a:r>
              <a:rPr lang="zh-CN" altLang="en-US" sz="3200" dirty="0"/>
              <a:t>在同一块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B9678-88C9-46FC-BDE6-1675FD2F2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我们分别去本地的</a:t>
            </a:r>
            <a:r>
              <a:rPr lang="en-US" altLang="zh-CN" dirty="0"/>
              <a:t>dev/master</a:t>
            </a:r>
            <a:r>
              <a:rPr lang="zh-CN" altLang="en-US" dirty="0"/>
              <a:t>分支进行</a:t>
            </a:r>
            <a:r>
              <a:rPr lang="zh-CN" altLang="en-US" dirty="0">
                <a:solidFill>
                  <a:srgbClr val="FF0000"/>
                </a:solidFill>
              </a:rPr>
              <a:t>同一行的修改</a:t>
            </a:r>
            <a:r>
              <a:rPr lang="zh-CN" altLang="en-US" dirty="0"/>
              <a:t>，之后分别</a:t>
            </a:r>
            <a:r>
              <a:rPr lang="en-US" altLang="zh-CN" dirty="0"/>
              <a:t>add commit </a:t>
            </a:r>
            <a:r>
              <a:rPr lang="zh-CN" altLang="en-US" dirty="0"/>
              <a:t>，之后按刚才的步骤</a:t>
            </a:r>
            <a:r>
              <a:rPr lang="en-US" altLang="zh-CN" dirty="0"/>
              <a:t>merge dev into </a:t>
            </a:r>
            <a:r>
              <a:rPr lang="zh-CN" altLang="en-US" dirty="0"/>
              <a:t>会发生啥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咋整？去</a:t>
            </a:r>
            <a:r>
              <a:rPr lang="en-US" altLang="zh-CN" dirty="0"/>
              <a:t>change</a:t>
            </a:r>
            <a:r>
              <a:rPr lang="zh-CN" altLang="en-US" dirty="0"/>
              <a:t>里看看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DD2AA3-3539-4AF9-8E7C-6E7708AE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960" y="735384"/>
            <a:ext cx="3526512" cy="5850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D62347-0388-497D-A202-7AE57193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810363"/>
            <a:ext cx="6073666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52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00B0A-AA54-40A6-8D46-5F13B4A7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5FF32F-D26F-4541-8652-E510F53DD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46" y="365125"/>
            <a:ext cx="6811870" cy="30232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DDD1CA-1235-4F03-9A40-90C944D6AA54}"/>
              </a:ext>
            </a:extLst>
          </p:cNvPr>
          <p:cNvSpPr txBox="1"/>
          <p:nvPr/>
        </p:nvSpPr>
        <p:spPr>
          <a:xfrm>
            <a:off x="754144" y="3035431"/>
            <a:ext cx="880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merge </a:t>
            </a:r>
            <a:r>
              <a:rPr lang="zh-CN" altLang="en-US" dirty="0"/>
              <a:t>选想保留的即可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E9A79E-0CD3-450F-B630-885BB0E44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5" y="3556706"/>
            <a:ext cx="4894857" cy="23855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EF564-52C2-419D-BC5A-44DB7D54BD51}"/>
              </a:ext>
            </a:extLst>
          </p:cNvPr>
          <p:cNvSpPr txBox="1"/>
          <p:nvPr/>
        </p:nvSpPr>
        <p:spPr>
          <a:xfrm>
            <a:off x="6457361" y="3714161"/>
            <a:ext cx="460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直接打勾然后</a:t>
            </a:r>
            <a:r>
              <a:rPr lang="en-US" altLang="zh-CN" dirty="0"/>
              <a:t>resolve</a:t>
            </a:r>
            <a:r>
              <a:rPr lang="zh-CN" altLang="en-US" dirty="0"/>
              <a:t>即可，然后</a:t>
            </a:r>
            <a:r>
              <a:rPr lang="en-US" altLang="zh-CN" dirty="0"/>
              <a:t>commit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0650E9-2277-4177-AEBF-69C93EC719CC}"/>
              </a:ext>
            </a:extLst>
          </p:cNvPr>
          <p:cNvSpPr txBox="1"/>
          <p:nvPr/>
        </p:nvSpPr>
        <p:spPr>
          <a:xfrm>
            <a:off x="6683604" y="4996206"/>
            <a:ext cx="41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</a:t>
            </a:r>
            <a:r>
              <a:rPr lang="en-US" altLang="zh-CN" dirty="0"/>
              <a:t>merge</a:t>
            </a:r>
            <a:r>
              <a:rPr lang="zh-CN" altLang="en-US" dirty="0"/>
              <a:t>操作一遍，就会发现啊成功了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07787E-931C-4D2F-8CF5-B5E6AE5D9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539" y="5682605"/>
            <a:ext cx="2766300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95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B2C71-93B7-4504-B407-E761C49C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思考：如何</a:t>
            </a:r>
            <a:r>
              <a:rPr lang="zh-CN" altLang="en-US" sz="3200" dirty="0"/>
              <a:t>实现远程</a:t>
            </a:r>
            <a:r>
              <a:rPr lang="en-US" altLang="zh-CN" sz="3200" dirty="0"/>
              <a:t>master</a:t>
            </a:r>
            <a:r>
              <a:rPr lang="zh-CN" altLang="en-US" sz="3200" dirty="0"/>
              <a:t>比本地</a:t>
            </a:r>
            <a:r>
              <a:rPr lang="en-US" altLang="zh-CN" sz="3200" dirty="0"/>
              <a:t>master</a:t>
            </a:r>
            <a:r>
              <a:rPr lang="zh-CN" altLang="en-US" sz="3200" dirty="0"/>
              <a:t>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69BC3-FC3F-44C7-9A01-0F266F0C7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先建立一个</a:t>
            </a:r>
            <a:r>
              <a:rPr lang="en-US" altLang="zh-CN" dirty="0"/>
              <a:t>dev</a:t>
            </a:r>
            <a:r>
              <a:rPr lang="zh-CN" altLang="en-US" dirty="0"/>
              <a:t>分支，在修改的基础上</a:t>
            </a:r>
            <a:r>
              <a:rPr lang="en-US" altLang="zh-CN" dirty="0"/>
              <a:t>add</a:t>
            </a:r>
            <a:r>
              <a:rPr lang="zh-CN" altLang="en-US" dirty="0"/>
              <a:t>，</a:t>
            </a:r>
            <a:r>
              <a:rPr lang="en-US" altLang="zh-CN" dirty="0"/>
              <a:t>commit </a:t>
            </a:r>
          </a:p>
          <a:p>
            <a:endParaRPr lang="en-US" altLang="zh-CN" dirty="0"/>
          </a:p>
          <a:p>
            <a:r>
              <a:rPr lang="zh-CN" altLang="en-US" dirty="0"/>
              <a:t>然后将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  <a:r>
              <a:rPr lang="en-US" altLang="zh-CN" dirty="0"/>
              <a:t>push</a:t>
            </a:r>
            <a:r>
              <a:rPr lang="zh-CN" altLang="en-US" dirty="0"/>
              <a:t>到</a:t>
            </a:r>
            <a:r>
              <a:rPr lang="en-US" altLang="zh-CN" dirty="0"/>
              <a:t>origin/master</a:t>
            </a:r>
            <a:r>
              <a:rPr lang="zh-CN" altLang="en-US" dirty="0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36796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EC1C3-D080-4C79-ACD0-D40B4BDE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11"/>
            <a:ext cx="10515600" cy="2771481"/>
          </a:xfrm>
        </p:spPr>
        <p:txBody>
          <a:bodyPr/>
          <a:lstStyle/>
          <a:p>
            <a:r>
              <a:rPr lang="zh-CN" altLang="en-US" dirty="0"/>
              <a:t>重要！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push</a:t>
            </a:r>
            <a:r>
              <a:rPr lang="zh-CN" altLang="en-US" dirty="0"/>
              <a:t>前养成先</a:t>
            </a:r>
            <a:r>
              <a:rPr lang="en-US" altLang="zh-CN" dirty="0"/>
              <a:t>pull</a:t>
            </a:r>
            <a:r>
              <a:rPr lang="zh-CN" altLang="en-US" dirty="0"/>
              <a:t>的好习惯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7BCF77-1241-4176-9BB2-6E320CF27B2C}"/>
              </a:ext>
            </a:extLst>
          </p:cNvPr>
          <p:cNvSpPr txBox="1"/>
          <p:nvPr/>
        </p:nvSpPr>
        <p:spPr>
          <a:xfrm>
            <a:off x="999241" y="3429000"/>
            <a:ext cx="1002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你不能保证干活总比别人快，别人先提交咋办？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CC033A-BE56-403C-856F-AE78FEB9EF63}"/>
              </a:ext>
            </a:extLst>
          </p:cNvPr>
          <p:cNvSpPr txBox="1"/>
          <p:nvPr/>
        </p:nvSpPr>
        <p:spPr>
          <a:xfrm>
            <a:off x="1102936" y="4411744"/>
            <a:ext cx="957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那我原来写的不是被冲掉了？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用自带的</a:t>
            </a:r>
            <a:r>
              <a:rPr lang="en-US" altLang="zh-CN" dirty="0"/>
              <a:t>merge</a:t>
            </a:r>
            <a:r>
              <a:rPr lang="zh-CN" altLang="en-US" dirty="0"/>
              <a:t>试试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6787C1-1072-4146-AE13-47B807DE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77" y="142116"/>
            <a:ext cx="4997783" cy="17295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B2B1ED-BBD3-4460-AB4A-B50BAE17F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166" y="2636716"/>
            <a:ext cx="5438294" cy="17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EAF3A-9282-46F7-85D2-3EF903C4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14469" cy="1325563"/>
          </a:xfrm>
        </p:spPr>
        <p:txBody>
          <a:bodyPr/>
          <a:lstStyle/>
          <a:p>
            <a:r>
              <a:rPr lang="en-US" altLang="zh-CN" dirty="0"/>
              <a:t>git ignore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4DA0C-0B4B-48D9-9048-F62FDCD0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69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直接创建  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命名的文本文件即可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开头表示注释。</a:t>
            </a:r>
            <a:endParaRPr lang="en-US" altLang="zh-CN" dirty="0"/>
          </a:p>
          <a:p>
            <a:r>
              <a:rPr lang="zh-CN" altLang="en-US" dirty="0"/>
              <a:t>匹配位置为当前目录</a:t>
            </a:r>
            <a:endParaRPr lang="en-US" altLang="zh-CN" dirty="0"/>
          </a:p>
          <a:p>
            <a:r>
              <a:rPr lang="zh-CN" altLang="en-US" dirty="0"/>
              <a:t>“*”可以匹配除了‘</a:t>
            </a:r>
            <a:r>
              <a:rPr lang="en-US" altLang="zh-CN" dirty="0"/>
              <a:t>/</a:t>
            </a:r>
            <a:r>
              <a:rPr lang="zh-CN" altLang="en-US" dirty="0"/>
              <a:t>’的任何东西，比如</a:t>
            </a:r>
            <a:r>
              <a:rPr lang="en-US" altLang="zh-CN" dirty="0"/>
              <a:t>*.md </a:t>
            </a:r>
            <a:r>
              <a:rPr lang="zh-CN" altLang="en-US" dirty="0"/>
              <a:t>忽略所有</a:t>
            </a:r>
            <a:r>
              <a:rPr lang="en-US" altLang="zh-CN" dirty="0" err="1"/>
              <a:t>makdowm</a:t>
            </a:r>
            <a:r>
              <a:rPr lang="zh-CN" altLang="en-US" dirty="0"/>
              <a:t>文件  *</a:t>
            </a:r>
            <a:r>
              <a:rPr lang="en-US" altLang="zh-CN" dirty="0"/>
              <a:t>.docx</a:t>
            </a:r>
            <a:r>
              <a:rPr lang="zh-CN" altLang="en-US" dirty="0"/>
              <a:t>忽略所有</a:t>
            </a:r>
            <a:r>
              <a:rPr lang="en-US" altLang="zh-CN" dirty="0"/>
              <a:t>word</a:t>
            </a:r>
          </a:p>
          <a:p>
            <a:endParaRPr lang="en-US" altLang="zh-CN" dirty="0"/>
          </a:p>
          <a:p>
            <a:r>
              <a:rPr lang="zh-CN" altLang="zh-CN" dirty="0">
                <a:solidFill>
                  <a:srgbClr val="4D4D4D"/>
                </a:solidFill>
                <a:ea typeface="微软雅黑" panose="020B0503020204020204" pitchFamily="34" charset="-122"/>
              </a:rPr>
              <a:t>以斜杠结尾的模式，匹配文件夹。例如</a:t>
            </a:r>
            <a:r>
              <a:rPr lang="zh-CN" altLang="zh-CN" dirty="0">
                <a:solidFill>
                  <a:srgbClr val="C7254E"/>
                </a:solidFill>
                <a:ea typeface="Source Code Pro"/>
              </a:rPr>
              <a:t>foo/</a:t>
            </a:r>
            <a:r>
              <a:rPr lang="zh-CN" altLang="zh-CN" dirty="0">
                <a:solidFill>
                  <a:srgbClr val="4D4D4D"/>
                </a:solidFill>
                <a:ea typeface="微软雅黑" panose="020B0503020204020204" pitchFamily="34" charset="-122"/>
              </a:rPr>
              <a:t>会匹配上foo文件夹，但是不会匹配普通的文件foo</a:t>
            </a:r>
            <a:r>
              <a:rPr lang="zh-CN" altLang="zh-CN" dirty="0"/>
              <a:t> </a:t>
            </a:r>
            <a:r>
              <a:rPr lang="en-US" altLang="zh-CN" dirty="0"/>
              <a:t>   </a:t>
            </a:r>
            <a:r>
              <a:rPr lang="zh-CN" altLang="en-US" dirty="0"/>
              <a:t>（够用了）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7C897-224C-4119-A7F5-DCAC29CC3C49}"/>
              </a:ext>
            </a:extLst>
          </p:cNvPr>
          <p:cNvSpPr txBox="1"/>
          <p:nvPr/>
        </p:nvSpPr>
        <p:spPr>
          <a:xfrm>
            <a:off x="4967926" y="480767"/>
            <a:ext cx="591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有时候我们有些东西不想放到</a:t>
            </a:r>
            <a:r>
              <a:rPr lang="en-US" altLang="zh-CN" dirty="0"/>
              <a:t>git</a:t>
            </a:r>
            <a:r>
              <a:rPr lang="zh-CN" altLang="en-US" dirty="0"/>
              <a:t>上，比如部署的密钥等等，但是本地仓库又得用，这时候</a:t>
            </a:r>
            <a:r>
              <a:rPr lang="en-US" altLang="zh-CN" dirty="0"/>
              <a:t>git ignore </a:t>
            </a:r>
            <a:r>
              <a:rPr lang="zh-CN" altLang="en-US" dirty="0"/>
              <a:t>就很有用了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26B3EF1-5F65-4B1B-A5DF-EB301A93D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931" y="-138499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4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C3AEB-7E48-4924-8483-2B145E2C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reset</a:t>
            </a:r>
            <a:r>
              <a:rPr lang="en-US" altLang="zh-CN" sz="3600" dirty="0"/>
              <a:t>       </a:t>
            </a:r>
            <a:r>
              <a:rPr lang="en-US" altLang="zh-CN" sz="2800" dirty="0"/>
              <a:t>git reset --hard </a:t>
            </a:r>
            <a:r>
              <a:rPr lang="zh-CN" altLang="en-US" sz="2800" dirty="0"/>
              <a:t>目标版本号</a:t>
            </a:r>
            <a:endParaRPr lang="zh-CN" altLang="en-US" sz="3600" dirty="0"/>
          </a:p>
        </p:txBody>
      </p:sp>
      <p:pic>
        <p:nvPicPr>
          <p:cNvPr id="6148" name="Picture 4" descr="这里写图片描述">
            <a:extLst>
              <a:ext uri="{FF2B5EF4-FFF2-40B4-BE49-F238E27FC236}">
                <a16:creationId xmlns:a16="http://schemas.microsoft.com/office/drawing/2014/main" id="{93EBF4A1-E53B-4EAD-B91C-54F91E6078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035" y="1690688"/>
            <a:ext cx="62381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130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D636C-82A6-47E6-8A0B-E4CFE7BD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revert    </a:t>
            </a:r>
            <a:r>
              <a:rPr lang="en-US" altLang="zh-CN" sz="3200" dirty="0"/>
              <a:t>git revert –n </a:t>
            </a:r>
            <a:r>
              <a:rPr lang="zh-CN" altLang="en-US" sz="3200" dirty="0"/>
              <a:t>版本号</a:t>
            </a:r>
            <a:endParaRPr lang="zh-CN" altLang="en-US" dirty="0"/>
          </a:p>
        </p:txBody>
      </p:sp>
      <p:pic>
        <p:nvPicPr>
          <p:cNvPr id="7170" name="Picture 2" descr="这里写图片描述">
            <a:extLst>
              <a:ext uri="{FF2B5EF4-FFF2-40B4-BE49-F238E27FC236}">
                <a16:creationId xmlns:a16="http://schemas.microsoft.com/office/drawing/2014/main" id="{E3128BE4-6A40-4A51-92E9-1D2A5BEE74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57" y="1825625"/>
            <a:ext cx="73764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30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CD0438-C40C-46B2-ABF5-173E4627AE27}"/>
              </a:ext>
            </a:extLst>
          </p:cNvPr>
          <p:cNvSpPr txBox="1"/>
          <p:nvPr/>
        </p:nvSpPr>
        <p:spPr>
          <a:xfrm>
            <a:off x="2677886" y="1175657"/>
            <a:ext cx="4474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THE COURSE AIMS TO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FCA546-8AD3-42A8-8EC5-CEC1BCFE6761}"/>
              </a:ext>
            </a:extLst>
          </p:cNvPr>
          <p:cNvSpPr txBox="1"/>
          <p:nvPr/>
        </p:nvSpPr>
        <p:spPr>
          <a:xfrm>
            <a:off x="1515291" y="2191320"/>
            <a:ext cx="81642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solidFill>
                  <a:srgbClr val="93A1A1"/>
                </a:solidFill>
                <a:latin typeface="Arial" panose="020B0604020202020204" pitchFamily="34" charset="0"/>
                <a:ea typeface="Lato"/>
              </a:rPr>
              <a:t>provide a quick introduction for beginners.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solidFill>
                  <a:srgbClr val="93A1A1"/>
                </a:solidFill>
                <a:latin typeface="Arial" panose="020B0604020202020204" pitchFamily="34" charset="0"/>
                <a:ea typeface="Lato"/>
              </a:rPr>
              <a:t>unravel complex concept in simple words.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solidFill>
                  <a:srgbClr val="93A1A1"/>
                </a:solidFill>
                <a:latin typeface="Arial" panose="020B0604020202020204" pitchFamily="34" charset="0"/>
                <a:ea typeface="Lato"/>
              </a:rPr>
              <a:t>provide TL;DR (for widely-used git commands)</a:t>
            </a:r>
            <a:endParaRPr lang="en-US" altLang="zh-CN" sz="2400" dirty="0">
              <a:solidFill>
                <a:srgbClr val="93A1A1"/>
              </a:solidFill>
              <a:latin typeface="Arial" panose="020B0604020202020204" pitchFamily="34" charset="0"/>
              <a:ea typeface="Lat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solidFill>
                  <a:srgbClr val="93A1A1"/>
                </a:solidFill>
                <a:latin typeface="Arial" panose="020B0604020202020204" pitchFamily="34" charset="0"/>
                <a:ea typeface="Lato"/>
              </a:rPr>
              <a:t>Some dark magic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zh-CN" sz="2400" dirty="0">
              <a:solidFill>
                <a:srgbClr val="93A1A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600" dirty="0">
                <a:latin typeface="Arial" panose="020B0604020202020204" pitchFamily="34" charset="0"/>
              </a:rPr>
              <a:t> </a:t>
            </a:r>
            <a:endParaRPr lang="zh-CN" altLang="zh-CN" sz="1400" dirty="0">
              <a:latin typeface="Arial" panose="020B0604020202020204" pitchFamily="34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2161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2784B-C0DA-4FA3-BD65-0E4F334B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r>
              <a:rPr lang="en-US" altLang="zh-CN" dirty="0"/>
              <a:t>tools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715366-A874-4303-AA2A-C40C076249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0229" y="1319059"/>
            <a:ext cx="9868022" cy="3600986"/>
          </a:xfrm>
          <a:prstGeom prst="rect">
            <a:avLst/>
          </a:prstGeom>
          <a:solidFill>
            <a:srgbClr val="002B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  <a:ea typeface="Lato"/>
              </a:rPr>
              <a:t>Fork or </a:t>
            </a:r>
            <a:r>
              <a:rPr kumimoji="0" lang="en-US" altLang="zh-CN" sz="30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  <a:ea typeface="Lato"/>
              </a:rPr>
              <a:t>Gtihub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  <a:ea typeface="Lato"/>
              </a:rPr>
              <a:t> Desktop with GUI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  <a:ea typeface="Lato"/>
              </a:rPr>
              <a:t>Do git commands from the editor.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  <a:ea typeface="Lato"/>
              </a:rPr>
              <a:t>Most IDEs(VSCode, Atom…) has git extensions/plugins.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  <a:ea typeface="Lato"/>
              </a:rPr>
              <a:t>Vim: fugitive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" panose="020B0604020202020204" pitchFamily="34" charset="0"/>
                <a:ea typeface="Lato"/>
              </a:rPr>
              <a:t>Emacs: Magit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000" dirty="0">
                <a:solidFill>
                  <a:srgbClr val="93A1A1"/>
                </a:solidFill>
                <a:latin typeface="Arial" panose="020B0604020202020204" pitchFamily="34" charset="0"/>
              </a:rPr>
              <a:t>Shell: oh-my-</a:t>
            </a:r>
            <a:r>
              <a:rPr lang="en-US" altLang="zh-CN" sz="3000" dirty="0" err="1">
                <a:solidFill>
                  <a:srgbClr val="93A1A1"/>
                </a:solidFill>
                <a:latin typeface="Arial" panose="020B0604020202020204" pitchFamily="34" charset="0"/>
              </a:rPr>
              <a:t>zsh</a:t>
            </a:r>
            <a:r>
              <a:rPr lang="en-US" altLang="zh-CN" sz="3000" dirty="0">
                <a:solidFill>
                  <a:srgbClr val="93A1A1"/>
                </a:solidFill>
                <a:latin typeface="Arial" panose="020B0604020202020204" pitchFamily="34" charset="0"/>
              </a:rPr>
              <a:t> is also very good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800" dirty="0"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3AEEDC-8F50-431D-BACD-BEEEF510E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572" y="5485325"/>
            <a:ext cx="4084674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11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1E5E7-188F-4D44-A8F7-96CA385A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29656" cy="1325563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哲学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0485E-33CB-4E72-9BFB-9259731C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保持细致清晰的提交历史</a:t>
            </a:r>
          </a:p>
          <a:p>
            <a:r>
              <a:rPr lang="zh-CN" altLang="en-US" dirty="0"/>
              <a:t>代码的提交历史要涵盖到具体的每一次改动，并且要有清晰一致的描述。这要求我们：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b="1" dirty="0"/>
              <a:t>分成一个个小的提交，而不是一次大的提交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每次提交要给到一个简洁明了的描述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6CBAA6-DDAD-4B10-89CD-456C4A020C63}"/>
              </a:ext>
            </a:extLst>
          </p:cNvPr>
          <p:cNvSpPr txBox="1"/>
          <p:nvPr/>
        </p:nvSpPr>
        <p:spPr>
          <a:xfrm>
            <a:off x="4883085" y="584462"/>
            <a:ext cx="632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这一部分献给今后大概率使用</a:t>
            </a:r>
            <a:r>
              <a:rPr lang="en-US" altLang="zh-CN"/>
              <a:t>git</a:t>
            </a:r>
            <a:r>
              <a:rPr lang="zh-CN" altLang="en-US"/>
              <a:t>干活的兄弟萌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9051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5EED4-95C4-45FB-849A-9658DFD6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4B07F-87DC-494A-8ED2-EAA2A1DC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331"/>
            <a:ext cx="10515600" cy="3863754"/>
          </a:xfrm>
        </p:spPr>
        <p:txBody>
          <a:bodyPr/>
          <a:lstStyle/>
          <a:p>
            <a:r>
              <a:rPr lang="zh-CN" altLang="en-US" dirty="0"/>
              <a:t>果你的提交说明出现了像”完成用户登录</a:t>
            </a:r>
            <a:r>
              <a:rPr lang="zh-CN" altLang="en-US" b="1" dirty="0"/>
              <a:t>以及</a:t>
            </a:r>
            <a:r>
              <a:rPr lang="zh-CN" altLang="en-US" dirty="0"/>
              <a:t>实现网站首页布局“这样诸如以及、和这样的词汇，很可能就说明你的一次提交做了不止一件事情，应该分为两次提交。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如果你的提交说明出现了像”完成用户登录（一）“、”完成用户登录（二）“、”完成用户登录（终）“等这样连续关联的几个提交，说明你的这几个提交都在做一件事情，应该压缩为一个提交。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6017B2-09A2-4735-85AD-A16029E4A633}"/>
              </a:ext>
            </a:extLst>
          </p:cNvPr>
          <p:cNvSpPr txBox="1"/>
          <p:nvPr/>
        </p:nvSpPr>
        <p:spPr>
          <a:xfrm>
            <a:off x="952107" y="5172024"/>
            <a:ext cx="405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尽可能得多提交，尽可能得早提交，当完成一个小的功能点时就提交。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09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11D31-00A6-401E-86BE-91126F1DB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754"/>
            <a:ext cx="10515600" cy="5802209"/>
          </a:xfrm>
        </p:spPr>
        <p:txBody>
          <a:bodyPr/>
          <a:lstStyle/>
          <a:p>
            <a:r>
              <a:rPr lang="zh-CN" altLang="en-US" dirty="0"/>
              <a:t>如果不能做到简洁，或者说不能用一句话描述你的提交，很有可能说明你的提交在做不止一件事情。解决办法是分为多次提交。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不要使用含糊的或者概括的描述。像诸如”修复</a:t>
            </a:r>
            <a:r>
              <a:rPr lang="en-US" altLang="zh-CN" dirty="0"/>
              <a:t>BUG“</a:t>
            </a:r>
            <a:r>
              <a:rPr lang="zh-CN" altLang="en-US" dirty="0"/>
              <a:t>这样的描述是要不得的，得说清楚修复了什么</a:t>
            </a:r>
            <a:r>
              <a:rPr lang="en-US" altLang="zh-CN" dirty="0"/>
              <a:t>BUG</a:t>
            </a:r>
            <a:r>
              <a:rPr lang="zh-CN" altLang="en-US" dirty="0"/>
              <a:t>。例如说”修复用户登录后无故崩溃的</a:t>
            </a:r>
            <a:r>
              <a:rPr lang="en-US" altLang="zh-CN" dirty="0"/>
              <a:t>BUG“</a:t>
            </a:r>
            <a:r>
              <a:rPr lang="zh-CN" altLang="en-US" dirty="0"/>
              <a:t>或者”修复</a:t>
            </a:r>
            <a:r>
              <a:rPr lang="en-US" altLang="zh-CN" dirty="0"/>
              <a:t>ISSUE 553“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不要附加多余的信息，例如</a:t>
            </a:r>
            <a:r>
              <a:rPr lang="en-US" altLang="zh-CN" dirty="0"/>
              <a:t>Author</a:t>
            </a:r>
            <a:r>
              <a:rPr lang="zh-CN" altLang="en-US" dirty="0"/>
              <a:t>，</a:t>
            </a:r>
            <a:r>
              <a:rPr lang="en-US" altLang="zh-CN" dirty="0"/>
              <a:t>Date</a:t>
            </a:r>
            <a:r>
              <a:rPr lang="zh-CN" altLang="en-US" dirty="0"/>
              <a:t>，</a:t>
            </a:r>
            <a:r>
              <a:rPr lang="en-US" altLang="zh-CN" dirty="0"/>
              <a:t>Email</a:t>
            </a:r>
            <a:r>
              <a:rPr lang="zh-CN" altLang="en-US" dirty="0"/>
              <a:t>这些信息不要附加在描述里面了，因为提交历史已经自动包含这些信息了。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499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2C6F9-8FCA-438D-B0DF-BDA84B59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2. </a:t>
            </a:r>
            <a:r>
              <a:rPr lang="zh-CN" altLang="en-US" sz="3200" b="1" dirty="0"/>
              <a:t>即使滥用，也好过从不使用多分支</a:t>
            </a:r>
            <a:br>
              <a:rPr lang="zh-CN" altLang="en-US" b="1" dirty="0"/>
            </a:br>
            <a:r>
              <a:rPr lang="zh-CN" altLang="en-US" sz="2000" b="1" dirty="0"/>
              <a:t>              </a:t>
            </a:r>
            <a:r>
              <a:rPr lang="en-US" altLang="zh-CN" sz="2000" dirty="0"/>
              <a:t>-- </a:t>
            </a:r>
            <a:r>
              <a:rPr lang="zh-CN" altLang="en-US" sz="2000" dirty="0"/>
              <a:t>一个分支就是一个故事，一个剧情。使用分支是为了不让第三者破坏完美的剧情。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6F7A2-7F69-4CEC-8464-834D529B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当在主线版本的基础上要加上一个实验性的特性的时候，为了不影响主线的开发进程，可以独立地在另一个分支上开发。这时分开的两个故事可以并行地发展，当实验分支稳定后，两分支可以合并为同一个分支。</a:t>
            </a:r>
          </a:p>
          <a:p>
            <a:endParaRPr lang="en-US" altLang="zh-CN" dirty="0"/>
          </a:p>
          <a:p>
            <a:r>
              <a:rPr lang="zh-CN" altLang="en-US" dirty="0"/>
              <a:t>当在主线版本的基础上修复一个</a:t>
            </a:r>
            <a:r>
              <a:rPr lang="en-US" altLang="zh-CN" dirty="0"/>
              <a:t>BUG</a:t>
            </a:r>
            <a:r>
              <a:rPr lang="zh-CN" altLang="en-US" dirty="0"/>
              <a:t>，为了不影响主线的正常开发，可以独立地另开一个分支进行。这时分开的两个故事可以并行地发展，当</a:t>
            </a:r>
            <a:r>
              <a:rPr lang="en-US" altLang="zh-CN" dirty="0"/>
              <a:t>BUG</a:t>
            </a:r>
            <a:r>
              <a:rPr lang="zh-CN" altLang="en-US" dirty="0"/>
              <a:t>修复后，可以将</a:t>
            </a:r>
            <a:r>
              <a:rPr lang="en-US" altLang="zh-CN" dirty="0"/>
              <a:t>BUG</a:t>
            </a:r>
            <a:r>
              <a:rPr lang="zh-CN" altLang="en-US" dirty="0"/>
              <a:t>分支并到主线分支。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920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0581539-867A-4B5C-A897-B62BA7FC5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3852941"/>
          </a:xfrm>
        </p:spPr>
        <p:txBody>
          <a:bodyPr/>
          <a:lstStyle/>
          <a:p>
            <a:r>
              <a:rPr lang="zh-CN" altLang="en-US" dirty="0"/>
              <a:t>无论是主分支，还是上面的特性添加分支或者</a:t>
            </a:r>
            <a:r>
              <a:rPr lang="en-US" altLang="zh-CN" dirty="0"/>
              <a:t>BUG</a:t>
            </a:r>
            <a:r>
              <a:rPr lang="zh-CN" altLang="en-US" dirty="0"/>
              <a:t>修复分支，都是你自己一个人的任务。你要</a:t>
            </a:r>
            <a:r>
              <a:rPr lang="zh-CN" altLang="en-US" b="1" dirty="0"/>
              <a:t>同时</a:t>
            </a:r>
            <a:r>
              <a:rPr lang="zh-CN" altLang="en-US" dirty="0"/>
              <a:t>完成两个或者三个任务。这时候才是分支发挥它最大作用的时候。不要在一个分支里同时做这几件事情，这样会违反第一哲学。记住：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每次只做一个任务；如果不得已要临时切换到其他任务，请使用分支。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43C824-8775-44AA-82EB-381FF3F788FF}"/>
              </a:ext>
            </a:extLst>
          </p:cNvPr>
          <p:cNvSpPr txBox="1"/>
          <p:nvPr/>
        </p:nvSpPr>
        <p:spPr>
          <a:xfrm>
            <a:off x="1199213" y="4766872"/>
            <a:ext cx="547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再啰嗦一句：如果分支不再需要了，就删除它。</a:t>
            </a:r>
          </a:p>
        </p:txBody>
      </p:sp>
    </p:spTree>
    <p:extLst>
      <p:ext uri="{BB962C8B-B14F-4D97-AF65-F5344CB8AC3E}">
        <p14:creationId xmlns:p14="http://schemas.microsoft.com/office/powerpoint/2010/main" val="258140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6B8FB4-51AF-4F96-94A3-D112F702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5"/>
            <a:ext cx="10515600" cy="5786438"/>
          </a:xfrm>
        </p:spPr>
        <p:txBody>
          <a:bodyPr/>
          <a:lstStyle/>
          <a:p>
            <a:r>
              <a:rPr lang="zh-CN" altLang="en-US" dirty="0"/>
              <a:t>为了简化工作，要灵活使用</a:t>
            </a:r>
            <a:r>
              <a:rPr lang="en-US" altLang="zh-CN" dirty="0"/>
              <a:t>Git</a:t>
            </a:r>
            <a:r>
              <a:rPr lang="zh-CN" altLang="en-US" dirty="0"/>
              <a:t>的各种本地操作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本地提交历史可以适当地混乱；但在提交到远程仓库前，一定要整理好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不要修改远程仓库的提交历史；而且，虽然不大可能，不要随意将新建分支推送到远程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530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E0EFB-7F95-48F3-BE58-E9572CF1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一些黑魔法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083CA-8565-4510-8AB3-D15FBC2B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请见</a:t>
            </a:r>
            <a:r>
              <a:rPr lang="en-US" altLang="zh-CN" dirty="0"/>
              <a:t>git-dark-magic.html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778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84E08-77FA-4053-B573-A334FA87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更多资料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14B7DA-56B2-4E0E-BC65-49C0CDD2FC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56141"/>
            <a:ext cx="509896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Cheat Sheet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ato"/>
              </a:rPr>
              <a:t>  </a:t>
            </a:r>
            <a:r>
              <a:rPr lang="zh-CN" altLang="en-US" sz="3000" dirty="0">
                <a:latin typeface="Arial" panose="020B0604020202020204" pitchFamily="34" charset="0"/>
                <a:ea typeface="Lato"/>
              </a:rPr>
              <a:t>快速回忆</a:t>
            </a:r>
            <a:endParaRPr kumimoji="0" lang="zh-CN" altLang="zh-CN" sz="3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 Git (official tutorial)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ato"/>
              </a:rPr>
              <a:t> </a:t>
            </a:r>
            <a:r>
              <a:rPr kumimoji="0" lang="zh-CN" altLang="en-US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ato"/>
              </a:rPr>
              <a:t>官方</a:t>
            </a:r>
            <a:endParaRPr kumimoji="0" lang="zh-CN" altLang="zh-CN" sz="3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Reference</a:t>
            </a:r>
            <a:endParaRPr kumimoji="0" lang="zh-CN" altLang="zh-CN" sz="3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Backlog Git Tutorial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88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0A7A1-DC40-4B09-8488-2C8DE000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宇宙第一编辑器</a:t>
            </a:r>
            <a:r>
              <a:rPr lang="en-US" altLang="zh-CN" dirty="0" err="1"/>
              <a:t>vscode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91B20-E56F-429E-848A-A6AEEC11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完全免费且开源，更新迭代稳定</a:t>
            </a:r>
          </a:p>
          <a:p>
            <a:r>
              <a:rPr lang="zh-CN" altLang="en-US" dirty="0"/>
              <a:t>跨平台编辑器，满足日常在不同系统中的使用</a:t>
            </a:r>
          </a:p>
          <a:p>
            <a:r>
              <a:rPr lang="zh-CN" altLang="en-US" dirty="0"/>
              <a:t>占用系统资源比较少，大文件打开速度快</a:t>
            </a:r>
          </a:p>
          <a:p>
            <a:r>
              <a:rPr lang="zh-CN" altLang="en-US" dirty="0"/>
              <a:t>插件丰富，扩展性极强</a:t>
            </a:r>
          </a:p>
          <a:p>
            <a:r>
              <a:rPr lang="zh-CN" altLang="en-US" dirty="0"/>
              <a:t>使用人数多且社区活跃，碰到问题和需求容易找到解决方案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59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CD0438-C40C-46B2-ABF5-173E4627AE27}"/>
              </a:ext>
            </a:extLst>
          </p:cNvPr>
          <p:cNvSpPr txBox="1"/>
          <p:nvPr/>
        </p:nvSpPr>
        <p:spPr>
          <a:xfrm>
            <a:off x="2677886" y="1175657"/>
            <a:ext cx="4474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THE COURSE NOT AIMS TO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FCA546-8AD3-42A8-8EC5-CEC1BCFE6761}"/>
              </a:ext>
            </a:extLst>
          </p:cNvPr>
          <p:cNvSpPr txBox="1"/>
          <p:nvPr/>
        </p:nvSpPr>
        <p:spPr>
          <a:xfrm>
            <a:off x="1534885" y="2191320"/>
            <a:ext cx="81642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93A1A1"/>
              </a:solidFill>
              <a:latin typeface="Arial" panose="020B0604020202020204" pitchFamily="34" charset="0"/>
              <a:ea typeface="La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solidFill>
                  <a:srgbClr val="93A1A1"/>
                </a:solidFill>
                <a:latin typeface="Arial" panose="020B0604020202020204" pitchFamily="34" charset="0"/>
                <a:ea typeface="Lato"/>
              </a:rPr>
              <a:t> </a:t>
            </a:r>
            <a:r>
              <a:rPr lang="zh-CN" altLang="zh-CN" sz="2400" dirty="0">
                <a:solidFill>
                  <a:srgbClr val="93A1A1"/>
                </a:solidFill>
                <a:latin typeface="Arial" panose="020B0604020202020204" pitchFamily="34" charset="0"/>
                <a:ea typeface="Lato"/>
              </a:rPr>
              <a:t>reference manual</a:t>
            </a:r>
            <a:endParaRPr lang="en-US" altLang="zh-CN" sz="2400" dirty="0">
              <a:solidFill>
                <a:srgbClr val="93A1A1"/>
              </a:solidFill>
              <a:latin typeface="Arial" panose="020B0604020202020204" pitchFamily="34" charset="0"/>
              <a:ea typeface="La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zh-CN" altLang="zh-CN" sz="2400" dirty="0">
              <a:solidFill>
                <a:srgbClr val="93A1A1"/>
              </a:solidFill>
              <a:latin typeface="Arial" panose="020B0604020202020204" pitchFamily="34" charset="0"/>
              <a:ea typeface="La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solidFill>
                  <a:srgbClr val="93A1A1"/>
                </a:solidFill>
                <a:latin typeface="Arial" panose="020B0604020202020204" pitchFamily="34" charset="0"/>
                <a:ea typeface="Lato"/>
              </a:rPr>
              <a:t> </a:t>
            </a:r>
            <a:r>
              <a:rPr lang="zh-CN" altLang="zh-CN" sz="2400" dirty="0">
                <a:solidFill>
                  <a:srgbClr val="93A1A1"/>
                </a:solidFill>
                <a:latin typeface="Arial" panose="020B0604020202020204" pitchFamily="34" charset="0"/>
                <a:ea typeface="Lato"/>
              </a:rPr>
              <a:t>git design how-to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519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BA7B4-6827-4CAD-B8AA-56E42F23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365126"/>
            <a:ext cx="10570029" cy="88237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前端工程师必备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4D4EA-72E9-4794-BD3D-27ABB03A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Iconfont.cn   </a:t>
            </a:r>
            <a:r>
              <a:rPr lang="zh-CN" altLang="en-US" dirty="0"/>
              <a:t>矢量图标库，阿里妈妈出品，前端同学用了都说好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Coolors.co </a:t>
            </a:r>
            <a:r>
              <a:rPr lang="zh-CN" altLang="en-US" dirty="0"/>
              <a:t>在线调色、配色网站</a:t>
            </a: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9058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D8B11-7BC2-40F4-A85D-4C0FA4CB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24CC0-6CB9-4084-AD3A-2C4DD010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注册账号</a:t>
            </a:r>
            <a:endParaRPr lang="en-US" altLang="zh-CN" dirty="0"/>
          </a:p>
          <a:p>
            <a:r>
              <a:rPr lang="zh-CN" altLang="en-US" dirty="0"/>
              <a:t>新建仓库</a:t>
            </a:r>
            <a:endParaRPr lang="en-US" altLang="zh-CN" dirty="0"/>
          </a:p>
          <a:p>
            <a:r>
              <a:rPr lang="zh-CN" altLang="en-US" dirty="0"/>
              <a:t>仓库地址 请发给   </a:t>
            </a:r>
            <a:r>
              <a:rPr lang="en-US" altLang="zh-CN" dirty="0"/>
              <a:t>cxz@zjueva.net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21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F3083-CAF8-4196-83A2-531EE78E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是什么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EFE63-AEBE-48D2-A94B-C9C9FBE2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目前世界上最先进的分布式版本控制系统（没有之一）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为什么要用：因为需要版本管理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以后用不到？：不太可能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特点：高端大气上档次！！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05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00529-5B38-46C6-B4D1-426D91DC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用它干嘛？</a:t>
            </a:r>
          </a:p>
        </p:txBody>
      </p:sp>
      <p:pic>
        <p:nvPicPr>
          <p:cNvPr id="1026" name="Picture 2" descr="lots-of-docs">
            <a:extLst>
              <a:ext uri="{FF2B5EF4-FFF2-40B4-BE49-F238E27FC236}">
                <a16:creationId xmlns:a16="http://schemas.microsoft.com/office/drawing/2014/main" id="{E350C22F-B04A-42A4-BBE8-F87C6BE788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93" y="3894367"/>
            <a:ext cx="3829380" cy="259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FA5B33-AF07-4AF0-BBAA-44B7E23D32BF}"/>
              </a:ext>
            </a:extLst>
          </p:cNvPr>
          <p:cNvSpPr txBox="1"/>
          <p:nvPr/>
        </p:nvSpPr>
        <p:spPr>
          <a:xfrm>
            <a:off x="999893" y="1868691"/>
            <a:ext cx="313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用过</a:t>
            </a:r>
            <a:r>
              <a:rPr lang="en-US" altLang="zh-CN" dirty="0"/>
              <a:t>word</a:t>
            </a:r>
            <a:r>
              <a:rPr lang="zh-CN" altLang="en-US" dirty="0"/>
              <a:t>的都知道，要是想删除一个段落，又怕将来想恢复找不回来怎么办？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6AF321-F6FD-40CF-A72C-041916E8CE53}"/>
              </a:ext>
            </a:extLst>
          </p:cNvPr>
          <p:cNvSpPr txBox="1"/>
          <p:nvPr/>
        </p:nvSpPr>
        <p:spPr>
          <a:xfrm>
            <a:off x="1545996" y="3158528"/>
            <a:ext cx="183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另存为！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F7387A-A042-4641-9DE6-B672299AE218}"/>
              </a:ext>
            </a:extLst>
          </p:cNvPr>
          <p:cNvSpPr txBox="1"/>
          <p:nvPr/>
        </p:nvSpPr>
        <p:spPr>
          <a:xfrm>
            <a:off x="7400040" y="2276789"/>
            <a:ext cx="28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但是如果使用图形化的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2F39C3-CBD3-47C8-87B1-77988C5B7E0C}"/>
              </a:ext>
            </a:extLst>
          </p:cNvPr>
          <p:cNvSpPr txBox="1"/>
          <p:nvPr/>
        </p:nvSpPr>
        <p:spPr>
          <a:xfrm>
            <a:off x="7098384" y="3242821"/>
            <a:ext cx="3742441" cy="147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AB7AC2-2A02-4EED-A3AD-FE59DBEA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500" y="3840836"/>
            <a:ext cx="7658207" cy="17451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7C5844-82B6-4E65-9771-92249BEE6298}"/>
              </a:ext>
            </a:extLst>
          </p:cNvPr>
          <p:cNvSpPr txBox="1"/>
          <p:nvPr/>
        </p:nvSpPr>
        <p:spPr>
          <a:xfrm>
            <a:off x="4829273" y="631596"/>
            <a:ext cx="3692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很多类似</a:t>
            </a:r>
            <a:r>
              <a:rPr lang="en-US" altLang="zh-CN" dirty="0"/>
              <a:t>word</a:t>
            </a:r>
            <a:r>
              <a:rPr lang="zh-CN" altLang="en-US" dirty="0"/>
              <a:t>的工具已经加入了部分</a:t>
            </a:r>
            <a:r>
              <a:rPr lang="en-US" altLang="zh-CN" dirty="0"/>
              <a:t>git</a:t>
            </a:r>
            <a:r>
              <a:rPr lang="zh-CN" altLang="en-US" dirty="0"/>
              <a:t>的功能，但是为什么不用原生的呢（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F8302D-980E-4308-904E-E9847F2228EF}"/>
              </a:ext>
            </a:extLst>
          </p:cNvPr>
          <p:cNvSpPr txBox="1"/>
          <p:nvPr/>
        </p:nvSpPr>
        <p:spPr>
          <a:xfrm>
            <a:off x="6221691" y="5769204"/>
            <a:ext cx="497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（李四在摸鱼看的清清楚楚），小组分赏的时候可以看这个，实例演示一哈</a:t>
            </a:r>
          </a:p>
        </p:txBody>
      </p:sp>
    </p:spTree>
    <p:extLst>
      <p:ext uri="{BB962C8B-B14F-4D97-AF65-F5344CB8AC3E}">
        <p14:creationId xmlns:p14="http://schemas.microsoft.com/office/powerpoint/2010/main" val="220851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D77FB-976B-4A50-9D3F-F991E305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6798" cy="1325563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的诞生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E813B-AAAC-4162-9714-EF602258F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pc="300" dirty="0"/>
              <a:t>在</a:t>
            </a:r>
            <a:r>
              <a:rPr lang="en-US" altLang="zh-CN" sz="2200" spc="300" dirty="0"/>
              <a:t>2002</a:t>
            </a:r>
            <a:r>
              <a:rPr lang="zh-CN" altLang="en-US" sz="2200" spc="300" dirty="0"/>
              <a:t>年以前，世界各地的志愿者把源代码文件通过</a:t>
            </a:r>
            <a:r>
              <a:rPr lang="en-US" altLang="zh-CN" sz="2200" spc="300" dirty="0"/>
              <a:t>diff</a:t>
            </a:r>
            <a:r>
              <a:rPr lang="zh-CN" altLang="en-US" sz="2200" spc="300" dirty="0"/>
              <a:t>的方式发给</a:t>
            </a:r>
            <a:r>
              <a:rPr lang="en-US" altLang="zh-CN" sz="2200" spc="300" dirty="0"/>
              <a:t>Linus</a:t>
            </a:r>
            <a:r>
              <a:rPr lang="zh-CN" altLang="en-US" sz="2200" spc="300" dirty="0"/>
              <a:t>，然后由</a:t>
            </a:r>
            <a:r>
              <a:rPr lang="en-US" altLang="zh-CN" sz="2200" spc="300" dirty="0"/>
              <a:t>Linus</a:t>
            </a:r>
            <a:r>
              <a:rPr lang="zh-CN" altLang="en-US" sz="2200" spc="300" dirty="0"/>
              <a:t>本人通过手工方式合并代码！，</a:t>
            </a:r>
            <a:r>
              <a:rPr lang="en-US" altLang="zh-CN" sz="2200" spc="300" dirty="0"/>
              <a:t>2002</a:t>
            </a:r>
            <a:r>
              <a:rPr lang="zh-CN" altLang="en-US" sz="2200" spc="300" dirty="0"/>
              <a:t>年时，</a:t>
            </a:r>
            <a:r>
              <a:rPr lang="en-US" altLang="zh-CN" sz="2200" spc="300" dirty="0"/>
              <a:t>Linux</a:t>
            </a:r>
            <a:r>
              <a:rPr lang="zh-CN" altLang="en-US" sz="2200" spc="300" dirty="0"/>
              <a:t>系统已经发展了十年了，代码库之大让</a:t>
            </a:r>
            <a:r>
              <a:rPr lang="en-US" altLang="zh-CN" sz="2200" spc="300" dirty="0"/>
              <a:t>Linus</a:t>
            </a:r>
            <a:r>
              <a:rPr lang="zh-CN" altLang="en-US" sz="2200" spc="300" dirty="0"/>
              <a:t>很难继续通过手工方式管理了就是本来</a:t>
            </a:r>
            <a:r>
              <a:rPr lang="en-US" altLang="zh-CN" sz="2200" spc="300" dirty="0"/>
              <a:t>Linux</a:t>
            </a:r>
            <a:r>
              <a:rPr lang="zh-CN" altLang="en-US" sz="2200" spc="300" dirty="0"/>
              <a:t>因为太出名，某公司免费让它放在自己的服务器上管理，但是有神犇就想破解这个公司的系统，这公司发现后收回了免费使用权</a:t>
            </a:r>
            <a:endParaRPr lang="en-US" altLang="zh-CN" sz="2200" spc="300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之父不乐意了，自己用两周时间用</a:t>
            </a:r>
            <a:r>
              <a:rPr lang="en-US" altLang="zh-CN" dirty="0"/>
              <a:t>C</a:t>
            </a:r>
            <a:r>
              <a:rPr lang="zh-CN" altLang="en-US" dirty="0"/>
              <a:t>写了一个分布式版本控制系统，这就是</a:t>
            </a:r>
            <a:r>
              <a:rPr lang="en-US" altLang="zh-CN" dirty="0"/>
              <a:t>Git</a:t>
            </a:r>
            <a:r>
              <a:rPr lang="zh-CN" altLang="en-US" dirty="0"/>
              <a:t>，并在一个月内放上了所有</a:t>
            </a:r>
            <a:r>
              <a:rPr lang="en-US" altLang="zh-CN" dirty="0"/>
              <a:t>Linux</a:t>
            </a:r>
            <a:r>
              <a:rPr lang="zh-CN" altLang="en-US" dirty="0"/>
              <a:t>源码，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牛人就是这么犇，历史就是这么偶然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A79518-5C2D-41ED-B114-931ABDD3E8EB}"/>
              </a:ext>
            </a:extLst>
          </p:cNvPr>
          <p:cNvSpPr txBox="1"/>
          <p:nvPr/>
        </p:nvSpPr>
        <p:spPr>
          <a:xfrm>
            <a:off x="7654565" y="603315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给</a:t>
            </a:r>
            <a:r>
              <a:rPr lang="en-US" altLang="zh-CN">
                <a:solidFill>
                  <a:srgbClr val="FF0000"/>
                </a:solidFill>
              </a:rPr>
              <a:t>linus</a:t>
            </a:r>
            <a:r>
              <a:rPr lang="zh-CN" altLang="en-US">
                <a:solidFill>
                  <a:srgbClr val="FF0000"/>
                </a:solidFill>
              </a:rPr>
              <a:t>倒一杯卡布奇诺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8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50469-E341-447D-B70C-9879EB8B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集中式</a:t>
            </a:r>
            <a:r>
              <a:rPr lang="en-US" altLang="zh-CN" dirty="0"/>
              <a:t>vs</a:t>
            </a:r>
            <a:r>
              <a:rPr lang="zh-CN" altLang="en-US" dirty="0"/>
              <a:t>分布式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934B9-5EC7-4F55-8C4C-84339831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044"/>
            <a:ext cx="10515600" cy="5106919"/>
          </a:xfrm>
        </p:spPr>
        <p:txBody>
          <a:bodyPr/>
          <a:lstStyle/>
          <a:p>
            <a:r>
              <a:rPr lang="zh-CN" altLang="en-US" dirty="0"/>
              <a:t>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         </a:t>
            </a:r>
          </a:p>
          <a:p>
            <a:r>
              <a:rPr lang="en-US" altLang="zh-CN" dirty="0"/>
              <a:t>                                                                   </a:t>
            </a:r>
            <a:r>
              <a:rPr lang="zh-CN" altLang="en-US" dirty="0"/>
              <a:t>缺点：要联网、不稳定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B62C36-360B-4F84-96AE-9DBE3A51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42" y="3429000"/>
            <a:ext cx="5136325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7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2737</Words>
  <Application>Microsoft Office PowerPoint</Application>
  <PresentationFormat>宽屏</PresentationFormat>
  <Paragraphs>286</Paragraphs>
  <Slides>51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Arial Unicode MS</vt:lpstr>
      <vt:lpstr>Lato</vt:lpstr>
      <vt:lpstr>Source Code Pro</vt:lpstr>
      <vt:lpstr>等线</vt:lpstr>
      <vt:lpstr>等线 Light</vt:lpstr>
      <vt:lpstr>微软雅黑</vt:lpstr>
      <vt:lpstr>Arial</vt:lpstr>
      <vt:lpstr>Verdana</vt:lpstr>
      <vt:lpstr>Office 主题​​</vt:lpstr>
      <vt:lpstr>  </vt:lpstr>
      <vt:lpstr>个人介绍</vt:lpstr>
      <vt:lpstr>写在前面QAQ</vt:lpstr>
      <vt:lpstr>PowerPoint 演示文稿</vt:lpstr>
      <vt:lpstr>PowerPoint 演示文稿</vt:lpstr>
      <vt:lpstr>Git是什么 </vt:lpstr>
      <vt:lpstr>用它干嘛？</vt:lpstr>
      <vt:lpstr>Git的诞生</vt:lpstr>
      <vt:lpstr>集中式vs分布式 </vt:lpstr>
      <vt:lpstr>PowerPoint 演示文稿</vt:lpstr>
      <vt:lpstr>PowerPoint 演示文稿</vt:lpstr>
      <vt:lpstr>开始使用</vt:lpstr>
      <vt:lpstr>设置用户名和邮箱</vt:lpstr>
      <vt:lpstr>PowerPoint 演示文稿</vt:lpstr>
      <vt:lpstr>PowerPoint 演示文稿</vt:lpstr>
      <vt:lpstr>好嘞我们继续改word文件 再对该word随便改动，比如再加一行 保存退出</vt:lpstr>
      <vt:lpstr>好啊变绿了（）</vt:lpstr>
      <vt:lpstr>Commit到底干了什么</vt:lpstr>
      <vt:lpstr>PowerPoint 演示文稿</vt:lpstr>
      <vt:lpstr>好我们练习一次</vt:lpstr>
      <vt:lpstr>如何开版本倒车之没add也没commit</vt:lpstr>
      <vt:lpstr>如何开版本倒车之add但没commit</vt:lpstr>
      <vt:lpstr>如何开版本倒车之又add又commit</vt:lpstr>
      <vt:lpstr>删除！</vt:lpstr>
      <vt:lpstr>git blame</vt:lpstr>
      <vt:lpstr>好命令行操作我们就说这么多，现在可以重启fork，看看主页长什么样   其实我也不知道你的长啥样 反正肯定不长下图的样子 </vt:lpstr>
      <vt:lpstr>Add 和 commit 重温（省略）</vt:lpstr>
      <vt:lpstr>分支操作：</vt:lpstr>
      <vt:lpstr>分支管理</vt:lpstr>
      <vt:lpstr>对勾表示我们目前在dev分支上，但是orign没有dev分支，我们push一下试试</vt:lpstr>
      <vt:lpstr>Dev其实就是另一个并行版本</vt:lpstr>
      <vt:lpstr>PowerPoint 演示文稿</vt:lpstr>
      <vt:lpstr>现在我们dev/master在同一块</vt:lpstr>
      <vt:lpstr>PowerPoint 演示文稿</vt:lpstr>
      <vt:lpstr>思考：如何实现远程master比本地master更新</vt:lpstr>
      <vt:lpstr>PowerPoint 演示文稿</vt:lpstr>
      <vt:lpstr>git ignore</vt:lpstr>
      <vt:lpstr>reset       git reset --hard 目标版本号</vt:lpstr>
      <vt:lpstr>revert    git revert –n 版本号</vt:lpstr>
      <vt:lpstr>其他tools</vt:lpstr>
      <vt:lpstr>Git哲学</vt:lpstr>
      <vt:lpstr>PowerPoint 演示文稿</vt:lpstr>
      <vt:lpstr>PowerPoint 演示文稿</vt:lpstr>
      <vt:lpstr>2. 即使滥用，也好过从不使用多分支               -- 一个分支就是一个故事，一个剧情。使用分支是为了不让第三者破坏完美的剧情。</vt:lpstr>
      <vt:lpstr>PowerPoint 演示文稿</vt:lpstr>
      <vt:lpstr>PowerPoint 演示文稿</vt:lpstr>
      <vt:lpstr>一些黑魔法</vt:lpstr>
      <vt:lpstr>更多资料</vt:lpstr>
      <vt:lpstr>宇宙第一编辑器vscode</vt:lpstr>
      <vt:lpstr>前端工程师必备</vt:lpstr>
      <vt:lpstr>Question？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陈 旭征</dc:creator>
  <cp:lastModifiedBy>陈旭征</cp:lastModifiedBy>
  <cp:revision>40</cp:revision>
  <dcterms:created xsi:type="dcterms:W3CDTF">2020-02-21T06:36:48Z</dcterms:created>
  <dcterms:modified xsi:type="dcterms:W3CDTF">2021-07-26T12:37:30Z</dcterms:modified>
</cp:coreProperties>
</file>