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77" r:id="rId5"/>
    <p:sldId id="290" r:id="rId6"/>
    <p:sldId id="279" r:id="rId7"/>
    <p:sldId id="269" r:id="rId8"/>
    <p:sldId id="280" r:id="rId9"/>
    <p:sldId id="281" r:id="rId10"/>
    <p:sldId id="283" r:id="rId11"/>
    <p:sldId id="285" r:id="rId12"/>
    <p:sldId id="286" r:id="rId13"/>
    <p:sldId id="287" r:id="rId14"/>
    <p:sldId id="289" r:id="rId15"/>
    <p:sldId id="276"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59A45-7403-457D-9122-F5714CFE7972}" v="460" dt="2021-01-17T17:59:01.397"/>
    <p1510:client id="{2FD53944-DB6D-5E23-9A6A-741D4C2D6398}" v="1434" dt="2021-01-17T20:36:57.641"/>
    <p1510:client id="{548A3F89-A6E1-443F-8700-127FD6AE1F84}" v="1427" dt="2021-01-17T18:59:44.610"/>
    <p1510:client id="{7534E9D5-A28B-8A88-75BD-8E3E32575338}" v="42" dt="2021-01-17T15:43:23.474"/>
    <p1510:client id="{D00A2B29-A4D7-B892-3085-5DB97B8097EF}" v="4" dt="2021-01-17T16:25:09.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97FFC8-0279-498E-956D-92579955960F}" type="datetime1">
              <a:rPr lang="zh-CN" altLang="en-US" smtClean="0">
                <a:latin typeface="Microsoft YaHei UI" panose="020B0503020204020204" pitchFamily="34" charset="-122"/>
                <a:ea typeface="Microsoft YaHei UI" panose="020B0503020204020204" pitchFamily="34" charset="-122"/>
              </a:rPr>
              <a:t>2021/1/17</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2FF790C-1DB9-4D1F-A6B4-782A65366443}" type="datetime1">
              <a:rPr lang="zh-CN" altLang="en-US" smtClean="0"/>
              <a:pPr/>
              <a:t>2021/1/17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336304E-FDE3-4B4F-A3B7-EBE87F3FA5E2}" type="slidenum">
              <a:rPr lang="en-US" altLang="zh-CN" smtClean="0"/>
              <a:pPr/>
              <a:t>‹#›</a:t>
            </a:fld>
            <a:endParaRPr lang="zh-CN" altLang="en-US"/>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7BB6D6-E024-4A8D-86FB-C1ACC1333D1B}" type="slidenum">
              <a:rPr lang="zh-CN" altLang="en-US" smtClean="0"/>
              <a:t>1</a:t>
            </a:fld>
            <a:endParaRPr lang="zh-CN" altLang="en-US"/>
          </a:p>
        </p:txBody>
      </p:sp>
    </p:spTree>
    <p:extLst>
      <p:ext uri="{BB962C8B-B14F-4D97-AF65-F5344CB8AC3E}">
        <p14:creationId xmlns:p14="http://schemas.microsoft.com/office/powerpoint/2010/main" val="27448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336304E-FDE3-4B4F-A3B7-EBE87F3FA5E2}"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336304E-FDE3-4B4F-A3B7-EBE87F3FA5E2}"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313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6336304E-FDE3-4B4F-A3B7-EBE87F3FA5E2}"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88220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_0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此处是标题</a:t>
            </a:r>
          </a:p>
        </p:txBody>
      </p:sp>
      <p:sp>
        <p:nvSpPr>
          <p:cNvPr id="3" name="副标题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
        <p:nvSpPr>
          <p:cNvPr id="13" name="图片占位符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grpSp>
        <p:nvGrpSpPr>
          <p:cNvPr id="14" name="组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任意多边形(F)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pic>
        <p:nvPicPr>
          <p:cNvPr id="9" name="图片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直接连接符​​(S) 4">
            <a:extLst>
              <a:ext uri="{FF2B5EF4-FFF2-40B4-BE49-F238E27FC236}">
                <a16:creationId xmlns:a16="http://schemas.microsoft.com/office/drawing/2014/main" id="{819AFA09-F4B1-493D-BCAD-FF30C20CD1AA}"/>
              </a:ext>
            </a:extLst>
          </p:cNvPr>
          <p:cNvCxnSpPr/>
          <p:nvPr userDrawn="1"/>
        </p:nvCxnSpPr>
        <p:spPr>
          <a:xfrm>
            <a:off x="6469778" y="4233582"/>
            <a:ext cx="42574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谢谢 01">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电子邮件</a:t>
            </a:r>
          </a:p>
        </p:txBody>
      </p:sp>
      <p:sp>
        <p:nvSpPr>
          <p:cNvPr id="13" name="图片占位符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grpSp>
        <p:nvGrpSpPr>
          <p:cNvPr id="14" name="组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任意多边形(F)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pic>
        <p:nvPicPr>
          <p:cNvPr id="9" name="图片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直接连接符​​(S) 4">
            <a:extLst>
              <a:ext uri="{FF2B5EF4-FFF2-40B4-BE49-F238E27FC236}">
                <a16:creationId xmlns:a16="http://schemas.microsoft.com/office/drawing/2014/main" id="{819AFA09-F4B1-493D-BCAD-FF30C20CD1AA}"/>
              </a:ext>
            </a:extLst>
          </p:cNvPr>
          <p:cNvCxnSpPr/>
          <p:nvPr userDrawn="1"/>
        </p:nvCxnSpPr>
        <p:spPr>
          <a:xfrm>
            <a:off x="6469778" y="4233582"/>
            <a:ext cx="21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占位符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atin typeface="Microsoft YaHei UI" panose="020B0503020204020204" pitchFamily="34" charset="-122"/>
                <a:ea typeface="Microsoft YaHei UI" panose="020B0503020204020204" pitchFamily="34" charset="-122"/>
              </a:defRPr>
            </a:lvl1pPr>
          </a:lstStyle>
          <a:p>
            <a:pPr marL="228600" lvl="0" indent="-228600" rtl="0"/>
            <a:r>
              <a:rPr lang="zh-CN" altLang="en-US" noProof="0"/>
              <a:t>此处是网站 </a:t>
            </a:r>
            <a:r>
              <a:rPr lang="en-US" altLang="zh-CN" noProof="0"/>
              <a:t>URL</a:t>
            </a:r>
          </a:p>
        </p:txBody>
      </p:sp>
      <p:pic>
        <p:nvPicPr>
          <p:cNvPr id="17" name="图形 16" descr="信封">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图形 17" descr="网络">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标题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latin typeface="Microsoft YaHei UI" panose="020B0503020204020204" pitchFamily="34" charset="-122"/>
                <a:ea typeface="Microsoft YaHei UI" panose="020B0503020204020204" pitchFamily="34" charset="-122"/>
                <a:cs typeface="+mn-cs"/>
              </a:defRPr>
            </a:lvl1pPr>
          </a:lstStyle>
          <a:p>
            <a:pPr marL="0" lvl="0" rtl="0"/>
            <a:r>
              <a:rPr lang="zh-CN" altLang="en-US" noProof="0"/>
              <a:t>单击此处编辑母版标题样式</a:t>
            </a:r>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_02">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图片占位符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grpSp>
        <p:nvGrpSpPr>
          <p:cNvPr id="14" name="组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任意多边形(F)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pic>
        <p:nvPicPr>
          <p:cNvPr id="9" name="图片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直接连接符​​(S) 11">
            <a:extLst>
              <a:ext uri="{FF2B5EF4-FFF2-40B4-BE49-F238E27FC236}">
                <a16:creationId xmlns:a16="http://schemas.microsoft.com/office/drawing/2014/main" id="{77C312F4-62C2-4903-8C4B-423A8717E481}"/>
              </a:ext>
            </a:extLst>
          </p:cNvPr>
          <p:cNvCxnSpPr/>
          <p:nvPr userDrawn="1"/>
        </p:nvCxnSpPr>
        <p:spPr>
          <a:xfrm>
            <a:off x="6469778" y="4233582"/>
            <a:ext cx="21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形 18" descr="信封">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图形 19" descr="网络">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副标题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电子邮件</a:t>
            </a:r>
          </a:p>
        </p:txBody>
      </p:sp>
      <p:sp>
        <p:nvSpPr>
          <p:cNvPr id="22" name="文本占位符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此处是网站 </a:t>
            </a:r>
            <a:r>
              <a:rPr lang="en-US" altLang="zh-CN" noProof="0"/>
              <a:t>URL</a:t>
            </a:r>
          </a:p>
        </p:txBody>
      </p:sp>
      <p:sp>
        <p:nvSpPr>
          <p:cNvPr id="18" name="标题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latin typeface="Microsoft YaHei UI" panose="020B0503020204020204" pitchFamily="34" charset="-122"/>
                <a:ea typeface="Microsoft YaHei UI" panose="020B0503020204020204" pitchFamily="34" charset="-122"/>
                <a:cs typeface="+mn-cs"/>
              </a:defRPr>
            </a:lvl1pPr>
          </a:lstStyle>
          <a:p>
            <a:pPr marL="0" lvl="0" rtl="0"/>
            <a:r>
              <a:rPr lang="zh-CN" altLang="en-US" noProof="0"/>
              <a:t>单击此处编辑母版标题样式</a:t>
            </a:r>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椭圆形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此处是标题</a:t>
            </a:r>
          </a:p>
        </p:txBody>
      </p:sp>
      <p:sp>
        <p:nvSpPr>
          <p:cNvPr id="3" name="副标题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grpSp>
        <p:nvGrpSpPr>
          <p:cNvPr id="14" name="组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任意多边形(F)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pic>
        <p:nvPicPr>
          <p:cNvPr id="9" name="图片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直接连接符​​(S)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pic>
        <p:nvPicPr>
          <p:cNvPr id="8" name="图片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椭圆形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grpSp>
        <p:nvGrpSpPr>
          <p:cNvPr id="4" name="组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椭圆形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18" name="组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任意多边形(F)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0" name="任意多边形(F)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sp>
        <p:nvSpPr>
          <p:cNvPr id="21" name="文本占位符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2" name="组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任意多边形(F)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6" name="任意多边形(F)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27" name="内容占位符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pic>
        <p:nvPicPr>
          <p:cNvPr id="12" name="图片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标题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任意多边形(F)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0" name="任意多边形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2" name="任意多边形(F)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14" name="内容占位符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7" name="内容占位符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pic>
        <p:nvPicPr>
          <p:cNvPr id="13" name="图片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标题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20" name="组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任意多边形(F)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任意多边形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4" name="任意多边形(F)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14" name="文本占位符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7" name="内容占位符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8" name="文本占位符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9" name="内容占位符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pic>
        <p:nvPicPr>
          <p:cNvPr id="21" name="图片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标题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grpSp>
        <p:nvGrpSpPr>
          <p:cNvPr id="14" name="组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任意多边形(F)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19" name="标题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20" name="文本占位符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pic>
        <p:nvPicPr>
          <p:cNvPr id="8" name="图片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grpSp>
        <p:nvGrpSpPr>
          <p:cNvPr id="19" name="组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任意多边形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2" name="任意多边形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任意多边形(F)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14" name="标题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7" name="文本占位符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18" name="内容占位符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pic>
        <p:nvPicPr>
          <p:cNvPr id="13" name="图片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91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_02">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此处是标题</a:t>
            </a:r>
          </a:p>
        </p:txBody>
      </p:sp>
      <p:sp>
        <p:nvSpPr>
          <p:cNvPr id="3" name="副标题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
        <p:nvSpPr>
          <p:cNvPr id="13" name="图片占位符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grpSp>
        <p:nvGrpSpPr>
          <p:cNvPr id="14" name="组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任意多边形(F)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pic>
        <p:nvPicPr>
          <p:cNvPr id="9" name="图片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直接连接符​​(S) 4">
            <a:extLst>
              <a:ext uri="{FF2B5EF4-FFF2-40B4-BE49-F238E27FC236}">
                <a16:creationId xmlns:a16="http://schemas.microsoft.com/office/drawing/2014/main" id="{819AFA09-F4B1-493D-BCAD-FF30C20CD1AA}"/>
              </a:ext>
            </a:extLst>
          </p:cNvPr>
          <p:cNvCxnSpPr/>
          <p:nvPr userDrawn="1"/>
        </p:nvCxnSpPr>
        <p:spPr>
          <a:xfrm>
            <a:off x="6469778" y="4233582"/>
            <a:ext cx="4258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包含图像的节标题">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此处是虚拟文本</a:t>
            </a:r>
          </a:p>
        </p:txBody>
      </p:sp>
      <p:pic>
        <p:nvPicPr>
          <p:cNvPr id="8" name="图片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椭圆形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15" name="图片占位符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包含图像的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组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任意多边形(F)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3" name="任意多边形(F)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23" name="图片占位符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4" name="标题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0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14" name="长方形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椭圆形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图片占位符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03">
    <p:spTree>
      <p:nvGrpSpPr>
        <p:cNvPr id="1" name=""/>
        <p:cNvGrpSpPr/>
        <p:nvPr/>
      </p:nvGrpSpPr>
      <p:grpSpPr>
        <a:xfrm>
          <a:off x="0" y="0"/>
          <a:ext cx="0" cy="0"/>
          <a:chOff x="0" y="0"/>
          <a:chExt cx="0" cy="0"/>
        </a:xfrm>
      </p:grpSpPr>
      <p:sp>
        <p:nvSpPr>
          <p:cNvPr id="19" name="长方形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2" name="椭圆形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3" name="图片占位符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
        <p:nvSpPr>
          <p:cNvPr id="9" name="长方形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椭圆形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6" name="图片占位符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7" name="内容占位符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20" name="内容占位符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21" name="内容占位符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12" name="图片占位符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版式">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长方形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7" name="长方形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accent2"/>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椭圆形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灯片编号占位符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20" name="内容占位符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此处是主题 </a:t>
            </a:r>
            <a:r>
              <a:rPr lang="en-US" altLang="zh-CN" noProof="0"/>
              <a:t>01</a:t>
            </a:r>
          </a:p>
        </p:txBody>
      </p:sp>
      <p:sp>
        <p:nvSpPr>
          <p:cNvPr id="23" name="内容占位符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25" name="内容占位符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此处是主题 </a:t>
            </a:r>
            <a:r>
              <a:rPr lang="en-US" altLang="zh-CN" noProof="0"/>
              <a:t>02</a:t>
            </a:r>
          </a:p>
        </p:txBody>
      </p:sp>
      <p:sp>
        <p:nvSpPr>
          <p:cNvPr id="21" name="椭圆形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4" name="图片占位符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
        <p:nvSpPr>
          <p:cNvPr id="28" name="椭圆形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图片占位符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图标</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1" name="组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任意多边形(F)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3" name="任意多边形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6" name="标题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长方形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椭圆形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灯片编号占位符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团队幻灯片">
    <p:spTree>
      <p:nvGrpSpPr>
        <p:cNvPr id="1" name=""/>
        <p:cNvGrpSpPr/>
        <p:nvPr/>
      </p:nvGrpSpPr>
      <p:grpSpPr>
        <a:xfrm>
          <a:off x="0" y="0"/>
          <a:ext cx="0" cy="0"/>
          <a:chOff x="0" y="0"/>
          <a:chExt cx="0" cy="0"/>
        </a:xfrm>
      </p:grpSpPr>
      <p:grpSp>
        <p:nvGrpSpPr>
          <p:cNvPr id="35" name="组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任意多边形(F)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7" name="任意多边形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8" name="任意多边形(F)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23" name="椭圆形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4" name="椭圆形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椭圆形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0" name="任意多边形：形状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形状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2" name="任意多边形：形状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形状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标题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长方形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椭圆形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灯片编号占位符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
        <p:nvSpPr>
          <p:cNvPr id="3" name="图片占位符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1" name="图片占位符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2" name="图片占位符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3" name="图片占位符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7" name="内容占位符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28" name="内容占位符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管理者 </a:t>
            </a:r>
            <a:r>
              <a:rPr lang="en-US" altLang="zh-CN" noProof="0"/>
              <a:t>01</a:t>
            </a:r>
          </a:p>
        </p:txBody>
      </p:sp>
      <p:sp>
        <p:nvSpPr>
          <p:cNvPr id="29" name="内容占位符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30" name="内容占位符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管理者 </a:t>
            </a:r>
            <a:r>
              <a:rPr lang="en-US" altLang="zh-CN" noProof="0"/>
              <a:t>01</a:t>
            </a:r>
          </a:p>
        </p:txBody>
      </p:sp>
      <p:sp>
        <p:nvSpPr>
          <p:cNvPr id="31" name="内容占位符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32" name="内容占位符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管理者 </a:t>
            </a:r>
            <a:r>
              <a:rPr lang="en-US" altLang="zh-CN" noProof="0"/>
              <a:t>01</a:t>
            </a:r>
          </a:p>
        </p:txBody>
      </p:sp>
      <p:sp>
        <p:nvSpPr>
          <p:cNvPr id="33" name="内容占位符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单击此处编辑母版文本样式</a:t>
            </a:r>
          </a:p>
        </p:txBody>
      </p:sp>
      <p:sp>
        <p:nvSpPr>
          <p:cNvPr id="34" name="内容占位符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zh-CN" altLang="en-US" noProof="0"/>
              <a:t>管理者 </a:t>
            </a:r>
            <a:r>
              <a:rPr lang="en-US" altLang="zh-CN" noProof="0"/>
              <a:t>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558E0212-37AF-41D0-834D-AF64D9BA1E36}" type="datetime1">
              <a:rPr lang="zh-CN" altLang="en-US" smtClean="0"/>
              <a:t>2021/1/17</a:t>
            </a:fld>
            <a:endParaRPr lang="zh-CN" altLang="en-US"/>
          </a:p>
        </p:txBody>
      </p:sp>
      <p:sp>
        <p:nvSpPr>
          <p:cNvPr id="5" name="页脚占位符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EC71654-96A5-4280-94F3-931C61A9F92C}" type="slidenum">
              <a:rPr lang="en-US" altLang="zh-CN" smtClean="0"/>
              <a:pPr/>
              <a:t>‹#›</a:t>
            </a:fld>
            <a:endParaRPr lang="zh-CN" altLang="en-US"/>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mailto:he.ni@efrei.net" TargetMode="External"/><Relationship Id="rId7"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jpeg"/><Relationship Id="rId5" Type="http://schemas.openxmlformats.org/officeDocument/2006/relationships/hyperlink" Target="http://openfootball.github.io/" TargetMode="External"/><Relationship Id="rId4" Type="http://schemas.openxmlformats.org/officeDocument/2006/relationships/hyperlink" Target="mailto:bader.guetari@efrei.n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8723" y="548681"/>
            <a:ext cx="6971251" cy="1707958"/>
          </a:xfrm>
          <a:prstGeom prst="rect">
            <a:avLst/>
          </a:prstGeom>
          <a:gradFill flip="none" rotWithShape="1">
            <a:gsLst>
              <a:gs pos="31000">
                <a:schemeClr val="tx1">
                  <a:alpha val="4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TextBox 8"/>
          <p:cNvSpPr txBox="1"/>
          <p:nvPr/>
        </p:nvSpPr>
        <p:spPr>
          <a:xfrm>
            <a:off x="451760" y="4275423"/>
            <a:ext cx="6192011" cy="1036309"/>
          </a:xfrm>
          <a:prstGeom prst="rect">
            <a:avLst/>
          </a:prstGeom>
          <a:noFill/>
        </p:spPr>
        <p:txBody>
          <a:bodyPr wrap="square" lIns="91440" tIns="45720" rIns="91440" bIns="45720" anchor="t">
            <a:spAutoFit/>
          </a:bodyPr>
          <a:lstStyle/>
          <a:p>
            <a:pPr>
              <a:defRPr/>
            </a:pPr>
            <a:r>
              <a:rPr lang="en-US" altLang="ko-KR" sz="1450" b="1">
                <a:solidFill>
                  <a:schemeClr val="bg1">
                    <a:lumMod val="95000"/>
                  </a:schemeClr>
                </a:solidFill>
                <a:latin typeface="Arial"/>
                <a:cs typeface="Arial"/>
              </a:rPr>
              <a:t>BI - 2		</a:t>
            </a:r>
          </a:p>
          <a:p>
            <a:pPr>
              <a:defRPr/>
            </a:pPr>
            <a:r>
              <a:rPr lang="en-US" altLang="ko-KR" sz="1467" b="1">
                <a:solidFill>
                  <a:schemeClr val="bg1">
                    <a:lumMod val="95000"/>
                  </a:schemeClr>
                </a:solidFill>
                <a:latin typeface="Arial" pitchFamily="34" charset="0"/>
                <a:cs typeface="Arial" pitchFamily="34" charset="0"/>
              </a:rPr>
              <a:t>He NI</a:t>
            </a:r>
          </a:p>
          <a:p>
            <a:pPr>
              <a:defRPr/>
            </a:pPr>
            <a:r>
              <a:rPr lang="fr-FR" altLang="zh-CN" sz="1600" b="1" i="0">
                <a:solidFill>
                  <a:schemeClr val="bg1"/>
                </a:solidFill>
                <a:effectLst/>
                <a:latin typeface="Segoe UI" panose="020B0502040204020203" pitchFamily="34" charset="0"/>
              </a:rPr>
              <a:t>Bader GUETARI</a:t>
            </a:r>
          </a:p>
          <a:p>
            <a:pPr>
              <a:defRPr/>
            </a:pPr>
            <a:r>
              <a:rPr lang="en-US" altLang="ko-KR" sz="1600" b="1" err="1">
                <a:solidFill>
                  <a:schemeClr val="bg1">
                    <a:lumMod val="95000"/>
                  </a:schemeClr>
                </a:solidFill>
                <a:latin typeface="Arial" pitchFamily="34" charset="0"/>
                <a:cs typeface="Arial" pitchFamily="34" charset="0"/>
              </a:rPr>
              <a:t>Intervenants</a:t>
            </a:r>
            <a:r>
              <a:rPr lang="en-US" altLang="ko-KR" sz="1600" b="1">
                <a:solidFill>
                  <a:schemeClr val="bg1">
                    <a:lumMod val="95000"/>
                  </a:schemeClr>
                </a:solidFill>
                <a:latin typeface="Arial" pitchFamily="34" charset="0"/>
                <a:cs typeface="Arial" pitchFamily="34" charset="0"/>
              </a:rPr>
              <a:t> : FALIH, </a:t>
            </a:r>
            <a:r>
              <a:rPr lang="en-US" altLang="ko-KR" sz="1600" b="1" err="1">
                <a:solidFill>
                  <a:schemeClr val="bg1">
                    <a:lumMod val="95000"/>
                  </a:schemeClr>
                </a:solidFill>
                <a:latin typeface="Arial" pitchFamily="34" charset="0"/>
                <a:cs typeface="Arial" pitchFamily="34" charset="0"/>
              </a:rPr>
              <a:t>Issam</a:t>
            </a:r>
            <a:r>
              <a:rPr lang="en-US" altLang="ko-KR" sz="1600" b="1">
                <a:solidFill>
                  <a:schemeClr val="bg1">
                    <a:lumMod val="95000"/>
                  </a:schemeClr>
                </a:solidFill>
                <a:latin typeface="Arial" pitchFamily="34" charset="0"/>
                <a:cs typeface="Arial" pitchFamily="34" charset="0"/>
              </a:rPr>
              <a:t> </a:t>
            </a:r>
            <a:r>
              <a:rPr lang="fr-FR" altLang="zh-CN" sz="1600" b="1" i="0">
                <a:solidFill>
                  <a:schemeClr val="bg1"/>
                </a:solidFill>
                <a:effectLst/>
                <a:latin typeface="Segoe UI" panose="020B0502040204020203" pitchFamily="34" charset="0"/>
              </a:rPr>
              <a:t>			</a:t>
            </a:r>
          </a:p>
        </p:txBody>
      </p:sp>
      <p:sp>
        <p:nvSpPr>
          <p:cNvPr id="10" name="TextBox 1"/>
          <p:cNvSpPr txBox="1">
            <a:spLocks noChangeArrowheads="1"/>
          </p:cNvSpPr>
          <p:nvPr/>
        </p:nvSpPr>
        <p:spPr bwMode="auto">
          <a:xfrm>
            <a:off x="162560" y="666434"/>
            <a:ext cx="6388932" cy="1323439"/>
          </a:xfrm>
          <a:prstGeom prst="rect">
            <a:avLst/>
          </a:prstGeom>
          <a:noFill/>
          <a:ln w="9525">
            <a:noFill/>
            <a:miter lim="800000"/>
            <a:headEnd/>
            <a:tailEnd/>
          </a:ln>
        </p:spPr>
        <p:txBody>
          <a:bodyPr wrap="square" lIns="91440" tIns="45720" rIns="91440" bIns="45720" anchor="t">
            <a:spAutoFit/>
          </a:bodyPr>
          <a:lstStyle/>
          <a:p>
            <a:r>
              <a:rPr lang="fr-FR" altLang="zh-CN" sz="4400" b="1">
                <a:solidFill>
                  <a:schemeClr val="bg1">
                    <a:lumMod val="95000"/>
                  </a:schemeClr>
                </a:solidFill>
                <a:latin typeface="Arial"/>
                <a:ea typeface="맑은 고딕"/>
                <a:cs typeface="Arial"/>
              </a:rPr>
              <a:t>Sport Analytics</a:t>
            </a:r>
          </a:p>
          <a:p>
            <a:r>
              <a:rPr lang="en-US" sz="3600" b="1">
                <a:solidFill>
                  <a:schemeClr val="bg1">
                    <a:lumMod val="95000"/>
                  </a:schemeClr>
                </a:solidFill>
                <a:latin typeface="Arial"/>
                <a:ea typeface="맑은 고딕"/>
                <a:cs typeface="Arial"/>
              </a:rPr>
              <a:t>Football Match Predictions</a:t>
            </a:r>
            <a:endParaRPr lang="en-US" altLang="ko-KR" sz="3600" b="1">
              <a:solidFill>
                <a:schemeClr val="bg1">
                  <a:lumMod val="95000"/>
                </a:schemeClr>
              </a:solidFill>
              <a:latin typeface="Arial"/>
              <a:ea typeface="맑은 고딕"/>
              <a:cs typeface="Arial"/>
            </a:endParaRPr>
          </a:p>
        </p:txBody>
      </p:sp>
      <p:pic>
        <p:nvPicPr>
          <p:cNvPr id="1030" name="Picture 6" descr="Efrei Paris: École d'ingénieurs généraliste du numérique">
            <a:extLst>
              <a:ext uri="{FF2B5EF4-FFF2-40B4-BE49-F238E27FC236}">
                <a16:creationId xmlns:a16="http://schemas.microsoft.com/office/drawing/2014/main" id="{099D2F00-FAA3-49E2-B7AB-335BE65DA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94" y="5894491"/>
            <a:ext cx="1284762" cy="49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78ED440-18B0-4B83-8EE3-ABBA24A1A300}"/>
              </a:ext>
            </a:extLst>
          </p:cNvPr>
          <p:cNvSpPr>
            <a:spLocks noGrp="1"/>
          </p:cNvSpPr>
          <p:nvPr>
            <p:ph type="sldNum" sz="quarter" idx="12"/>
          </p:nvPr>
        </p:nvSpPr>
        <p:spPr/>
        <p:txBody>
          <a:bodyPr/>
          <a:lstStyle/>
          <a:p>
            <a:fld id="{9EC71654-96A5-4280-94F3-931C61A9F92C}" type="slidenum">
              <a:rPr lang="en-US" altLang="zh-CN" smtClean="0"/>
              <a:pPr/>
              <a:t>10</a:t>
            </a:fld>
            <a:endParaRPr lang="zh-CN" altLang="en-US"/>
          </a:p>
        </p:txBody>
      </p:sp>
      <p:sp>
        <p:nvSpPr>
          <p:cNvPr id="6" name="标题 1">
            <a:extLst>
              <a:ext uri="{FF2B5EF4-FFF2-40B4-BE49-F238E27FC236}">
                <a16:creationId xmlns:a16="http://schemas.microsoft.com/office/drawing/2014/main" id="{6AC5767B-90C6-4F9B-B238-559474CB7A57}"/>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sz="1800"/>
              <a:t>Match Predictions</a:t>
            </a:r>
            <a:endParaRPr lang="zh-CN" altLang="en-US" sz="1800"/>
          </a:p>
        </p:txBody>
      </p:sp>
      <p:sp>
        <p:nvSpPr>
          <p:cNvPr id="7" name="矩形 6">
            <a:extLst>
              <a:ext uri="{FF2B5EF4-FFF2-40B4-BE49-F238E27FC236}">
                <a16:creationId xmlns:a16="http://schemas.microsoft.com/office/drawing/2014/main" id="{0EE5C872-F928-4D46-9C63-48400F4FBCD7}"/>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55668CDD-A7DC-4C30-BE3C-AAEBAEA866C0}"/>
              </a:ext>
            </a:extLst>
          </p:cNvPr>
          <p:cNvPicPr>
            <a:picLocks noChangeAspect="1"/>
          </p:cNvPicPr>
          <p:nvPr/>
        </p:nvPicPr>
        <p:blipFill>
          <a:blip r:embed="rId2"/>
          <a:stretch>
            <a:fillRect/>
          </a:stretch>
        </p:blipFill>
        <p:spPr>
          <a:xfrm>
            <a:off x="7351211" y="1602297"/>
            <a:ext cx="4159715" cy="2556334"/>
          </a:xfrm>
          <a:prstGeom prst="rect">
            <a:avLst/>
          </a:prstGeom>
        </p:spPr>
      </p:pic>
      <p:sp>
        <p:nvSpPr>
          <p:cNvPr id="10" name="文本框 9">
            <a:extLst>
              <a:ext uri="{FF2B5EF4-FFF2-40B4-BE49-F238E27FC236}">
                <a16:creationId xmlns:a16="http://schemas.microsoft.com/office/drawing/2014/main" id="{81267597-7280-4D0F-A4D5-7294F38B7951}"/>
              </a:ext>
            </a:extLst>
          </p:cNvPr>
          <p:cNvSpPr txBox="1"/>
          <p:nvPr/>
        </p:nvSpPr>
        <p:spPr>
          <a:xfrm>
            <a:off x="337404" y="2433035"/>
            <a:ext cx="6102990" cy="2031325"/>
          </a:xfrm>
          <a:prstGeom prst="rect">
            <a:avLst/>
          </a:prstGeom>
          <a:noFill/>
        </p:spPr>
        <p:txBody>
          <a:bodyPr wrap="square">
            <a:spAutoFit/>
          </a:bodyPr>
          <a:lstStyle/>
          <a:p>
            <a:pPr marL="0" indent="0">
              <a:buNone/>
            </a:pPr>
            <a:r>
              <a:rPr lang="en-US" altLang="zh-CN"/>
              <a:t>Then we try to make a prediction, we choose 5 random data.</a:t>
            </a:r>
          </a:p>
          <a:p>
            <a:pPr marL="0" indent="0">
              <a:buNone/>
            </a:pPr>
            <a:endParaRPr lang="en-US" altLang="zh-CN"/>
          </a:p>
          <a:p>
            <a:pPr marL="0" indent="0">
              <a:buNone/>
            </a:pPr>
            <a:r>
              <a:rPr lang="en-US" altLang="zh-CN"/>
              <a:t>We get 5 True FTR:[0 1 0 1 1]</a:t>
            </a:r>
          </a:p>
          <a:p>
            <a:pPr marL="0" indent="0">
              <a:buNone/>
            </a:pPr>
            <a:r>
              <a:rPr lang="en-US" altLang="zh-CN"/>
              <a:t>We get 5 Prediction FTR:[1 0 1 1 1]</a:t>
            </a:r>
          </a:p>
          <a:p>
            <a:pPr marL="0" indent="0">
              <a:buNone/>
            </a:pPr>
            <a:endParaRPr lang="en-US" altLang="zh-CN"/>
          </a:p>
          <a:p>
            <a:pPr marL="0" indent="0">
              <a:buNone/>
            </a:pPr>
            <a:r>
              <a:rPr lang="en-US" altLang="zh-CN"/>
              <a:t>So the accuracy of correction is 60%, </a:t>
            </a:r>
            <a:r>
              <a:rPr lang="fr-FR" altLang="zh-CN">
                <a:solidFill>
                  <a:srgbClr val="000000"/>
                </a:solidFill>
                <a:latin typeface="Open Sans" panose="020B0606030504020204" pitchFamily="34" charset="0"/>
              </a:rPr>
              <a:t>a</a:t>
            </a:r>
            <a:r>
              <a:rPr lang="fr-FR" altLang="zh-CN" b="0" i="0">
                <a:solidFill>
                  <a:srgbClr val="000000"/>
                </a:solidFill>
                <a:effectLst/>
                <a:latin typeface="Open Sans" panose="020B0606030504020204" pitchFamily="34" charset="0"/>
              </a:rPr>
              <a:t>s we predicted before, it is normal accuracy.</a:t>
            </a:r>
            <a:endParaRPr lang="en-US" altLang="zh-CN"/>
          </a:p>
        </p:txBody>
      </p:sp>
      <p:pic>
        <p:nvPicPr>
          <p:cNvPr id="12" name="图片 11">
            <a:extLst>
              <a:ext uri="{FF2B5EF4-FFF2-40B4-BE49-F238E27FC236}">
                <a16:creationId xmlns:a16="http://schemas.microsoft.com/office/drawing/2014/main" id="{6B7C5013-B585-4AC1-A0DC-83A6C098420D}"/>
              </a:ext>
            </a:extLst>
          </p:cNvPr>
          <p:cNvPicPr>
            <a:picLocks noChangeAspect="1"/>
          </p:cNvPicPr>
          <p:nvPr/>
        </p:nvPicPr>
        <p:blipFill>
          <a:blip r:embed="rId3"/>
          <a:stretch>
            <a:fillRect/>
          </a:stretch>
        </p:blipFill>
        <p:spPr>
          <a:xfrm>
            <a:off x="7351211" y="4513278"/>
            <a:ext cx="4121788" cy="281031"/>
          </a:xfrm>
          <a:prstGeom prst="rect">
            <a:avLst/>
          </a:prstGeom>
        </p:spPr>
      </p:pic>
      <p:pic>
        <p:nvPicPr>
          <p:cNvPr id="14" name="Picture 6" descr="Efrei Paris: École d'ingénieurs généraliste du numérique">
            <a:extLst>
              <a:ext uri="{FF2B5EF4-FFF2-40B4-BE49-F238E27FC236}">
                <a16:creationId xmlns:a16="http://schemas.microsoft.com/office/drawing/2014/main" id="{EA6F712E-8655-444E-AC99-18F0D0947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24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78ED440-18B0-4B83-8EE3-ABBA24A1A300}"/>
              </a:ext>
            </a:extLst>
          </p:cNvPr>
          <p:cNvSpPr>
            <a:spLocks noGrp="1"/>
          </p:cNvSpPr>
          <p:nvPr>
            <p:ph type="sldNum" sz="quarter" idx="12"/>
          </p:nvPr>
        </p:nvSpPr>
        <p:spPr/>
        <p:txBody>
          <a:bodyPr/>
          <a:lstStyle/>
          <a:p>
            <a:fld id="{9EC71654-96A5-4280-94F3-931C61A9F92C}" type="slidenum">
              <a:rPr lang="en-US" altLang="zh-CN" smtClean="0"/>
              <a:pPr/>
              <a:t>11</a:t>
            </a:fld>
            <a:endParaRPr lang="zh-CN" altLang="en-US"/>
          </a:p>
        </p:txBody>
      </p:sp>
      <p:sp>
        <p:nvSpPr>
          <p:cNvPr id="6" name="标题 1">
            <a:extLst>
              <a:ext uri="{FF2B5EF4-FFF2-40B4-BE49-F238E27FC236}">
                <a16:creationId xmlns:a16="http://schemas.microsoft.com/office/drawing/2014/main" id="{6AC5767B-90C6-4F9B-B238-559474CB7A57}"/>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sz="1800">
                <a:latin typeface="Microsoft YaHei UI"/>
                <a:ea typeface="Microsoft YaHei UI"/>
              </a:rPr>
              <a:t>Conclusion</a:t>
            </a:r>
            <a:endParaRPr lang="fr-FR" altLang="zh-CN" sz="1800"/>
          </a:p>
        </p:txBody>
      </p:sp>
      <p:sp>
        <p:nvSpPr>
          <p:cNvPr id="7" name="矩形 6">
            <a:extLst>
              <a:ext uri="{FF2B5EF4-FFF2-40B4-BE49-F238E27FC236}">
                <a16:creationId xmlns:a16="http://schemas.microsoft.com/office/drawing/2014/main" id="{0EE5C872-F928-4D46-9C63-48400F4FBCD7}"/>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1267597-7280-4D0F-A4D5-7294F38B7951}"/>
              </a:ext>
            </a:extLst>
          </p:cNvPr>
          <p:cNvSpPr txBox="1"/>
          <p:nvPr/>
        </p:nvSpPr>
        <p:spPr>
          <a:xfrm>
            <a:off x="337404" y="2433035"/>
            <a:ext cx="11117138" cy="2350387"/>
          </a:xfrm>
          <a:prstGeom prst="rect">
            <a:avLst/>
          </a:prstGeom>
          <a:noFill/>
        </p:spPr>
        <p:txBody>
          <a:bodyPr wrap="square" lIns="91440" tIns="45720" rIns="91440" bIns="45720" anchor="t">
            <a:spAutoFit/>
          </a:bodyPr>
          <a:lstStyle/>
          <a:p>
            <a:pPr marL="285750" indent="-285750">
              <a:lnSpc>
                <a:spcPct val="90000"/>
              </a:lnSpc>
              <a:spcBef>
                <a:spcPts val="1000"/>
              </a:spcBef>
              <a:buFont typeface="Arial"/>
              <a:buChar char="•"/>
            </a:pPr>
            <a:r>
              <a:rPr lang="fr-FR" err="1">
                <a:latin typeface="Microsoft YaHei UI"/>
                <a:ea typeface="Microsoft YaHei UI"/>
              </a:rPr>
              <a:t>Interesting</a:t>
            </a:r>
            <a:r>
              <a:rPr lang="fr-FR">
                <a:latin typeface="Microsoft YaHei UI"/>
                <a:ea typeface="Microsoft YaHei UI"/>
              </a:rPr>
              <a:t> </a:t>
            </a:r>
            <a:r>
              <a:rPr lang="fr-FR" err="1">
                <a:latin typeface="Microsoft YaHei UI"/>
                <a:ea typeface="Microsoft YaHei UI"/>
              </a:rPr>
              <a:t>project</a:t>
            </a:r>
            <a:endParaRPr lang="en-US" err="1">
              <a:ea typeface="+mn-lt"/>
              <a:cs typeface="+mn-lt"/>
            </a:endParaRPr>
          </a:p>
          <a:p>
            <a:pPr marL="0" indent="0">
              <a:lnSpc>
                <a:spcPct val="90000"/>
              </a:lnSpc>
              <a:spcBef>
                <a:spcPts val="1000"/>
              </a:spcBef>
              <a:buNone/>
            </a:pPr>
            <a:endParaRPr lang="fr-FR">
              <a:ea typeface="+mn-lt"/>
              <a:cs typeface="+mn-lt"/>
            </a:endParaRPr>
          </a:p>
          <a:p>
            <a:pPr marL="285750" indent="-285750">
              <a:lnSpc>
                <a:spcPct val="90000"/>
              </a:lnSpc>
              <a:spcBef>
                <a:spcPts val="1000"/>
              </a:spcBef>
              <a:buFont typeface="Arial"/>
              <a:buChar char="•"/>
            </a:pPr>
            <a:r>
              <a:rPr lang="fr-FR" err="1">
                <a:latin typeface="Microsoft YaHei UI"/>
                <a:ea typeface="Microsoft YaHei UI"/>
              </a:rPr>
              <a:t>Working</a:t>
            </a:r>
            <a:r>
              <a:rPr lang="fr-FR">
                <a:latin typeface="Microsoft YaHei UI"/>
                <a:ea typeface="Microsoft YaHei UI"/>
              </a:rPr>
              <a:t> on </a:t>
            </a:r>
            <a:r>
              <a:rPr lang="fr-FR" err="1">
                <a:latin typeface="Microsoft YaHei UI"/>
                <a:ea typeface="Microsoft YaHei UI"/>
              </a:rPr>
              <a:t>every</a:t>
            </a:r>
            <a:r>
              <a:rPr lang="fr-FR">
                <a:latin typeface="Microsoft YaHei UI"/>
                <a:ea typeface="Microsoft YaHei UI"/>
              </a:rPr>
              <a:t> </a:t>
            </a:r>
            <a:r>
              <a:rPr lang="fr-FR" err="1">
                <a:latin typeface="Microsoft YaHei UI"/>
                <a:ea typeface="Microsoft YaHei UI"/>
              </a:rPr>
              <a:t>step</a:t>
            </a:r>
            <a:r>
              <a:rPr lang="fr-FR">
                <a:latin typeface="Microsoft YaHei UI"/>
                <a:ea typeface="Microsoft YaHei UI"/>
              </a:rPr>
              <a:t> of data </a:t>
            </a:r>
            <a:r>
              <a:rPr lang="fr-FR" err="1">
                <a:latin typeface="Microsoft YaHei UI"/>
                <a:ea typeface="Microsoft YaHei UI"/>
              </a:rPr>
              <a:t>processing</a:t>
            </a:r>
            <a:r>
              <a:rPr lang="fr-FR">
                <a:latin typeface="Microsoft YaHei UI"/>
                <a:ea typeface="Microsoft YaHei UI"/>
              </a:rPr>
              <a:t> in IT (data </a:t>
            </a:r>
            <a:r>
              <a:rPr lang="fr-FR" err="1">
                <a:latin typeface="Microsoft YaHei UI"/>
                <a:ea typeface="Microsoft YaHei UI"/>
              </a:rPr>
              <a:t>pre-processing</a:t>
            </a:r>
            <a:r>
              <a:rPr lang="fr-FR">
                <a:latin typeface="Microsoft YaHei UI"/>
                <a:ea typeface="Microsoft YaHei UI"/>
              </a:rPr>
              <a:t>, data </a:t>
            </a:r>
            <a:r>
              <a:rPr lang="fr-FR" err="1">
                <a:latin typeface="Microsoft YaHei UI"/>
                <a:ea typeface="Microsoft YaHei UI"/>
              </a:rPr>
              <a:t>visualization</a:t>
            </a:r>
            <a:r>
              <a:rPr lang="fr-FR">
                <a:latin typeface="Microsoft YaHei UI"/>
                <a:ea typeface="Microsoft YaHei UI"/>
              </a:rPr>
              <a:t>, machine </a:t>
            </a:r>
            <a:r>
              <a:rPr lang="fr-FR" err="1">
                <a:latin typeface="Microsoft YaHei UI"/>
                <a:ea typeface="Microsoft YaHei UI"/>
              </a:rPr>
              <a:t>learning</a:t>
            </a:r>
            <a:r>
              <a:rPr lang="fr-FR">
                <a:latin typeface="Microsoft YaHei UI"/>
                <a:ea typeface="Microsoft YaHei UI"/>
              </a:rPr>
              <a:t>...)</a:t>
            </a:r>
          </a:p>
          <a:p>
            <a:pPr marL="285750" indent="-285750">
              <a:lnSpc>
                <a:spcPct val="90000"/>
              </a:lnSpc>
              <a:spcBef>
                <a:spcPts val="1000"/>
              </a:spcBef>
              <a:buFont typeface="Arial"/>
              <a:buChar char="•"/>
            </a:pPr>
            <a:endParaRPr lang="fr-FR">
              <a:latin typeface="Microsoft YaHei UI"/>
              <a:ea typeface="Microsoft YaHei UI"/>
            </a:endParaRPr>
          </a:p>
          <a:p>
            <a:pPr marL="285750" indent="-285750">
              <a:lnSpc>
                <a:spcPct val="90000"/>
              </a:lnSpc>
              <a:spcBef>
                <a:spcPts val="1000"/>
              </a:spcBef>
              <a:buFont typeface="Arial"/>
              <a:buChar char="•"/>
            </a:pPr>
            <a:r>
              <a:rPr lang="fr-FR" err="1">
                <a:latin typeface="Microsoft YaHei UI"/>
                <a:ea typeface="Microsoft YaHei UI"/>
              </a:rPr>
              <a:t>We</a:t>
            </a:r>
            <a:r>
              <a:rPr lang="fr-FR">
                <a:latin typeface="Microsoft YaHei UI"/>
                <a:ea typeface="Microsoft YaHei UI"/>
              </a:rPr>
              <a:t> can </a:t>
            </a:r>
            <a:r>
              <a:rPr lang="fr-FR" err="1">
                <a:latin typeface="Microsoft YaHei UI"/>
                <a:ea typeface="Microsoft YaHei UI"/>
              </a:rPr>
              <a:t>also</a:t>
            </a:r>
            <a:r>
              <a:rPr lang="fr-FR">
                <a:latin typeface="Microsoft YaHei UI"/>
                <a:ea typeface="Microsoft YaHei UI"/>
              </a:rPr>
              <a:t> </a:t>
            </a:r>
            <a:r>
              <a:rPr lang="fr-FR" err="1">
                <a:latin typeface="Microsoft YaHei UI"/>
                <a:ea typeface="Microsoft YaHei UI"/>
              </a:rPr>
              <a:t>find</a:t>
            </a:r>
            <a:r>
              <a:rPr lang="fr-FR">
                <a:latin typeface="Microsoft YaHei UI"/>
                <a:ea typeface="Microsoft YaHei UI"/>
              </a:rPr>
              <a:t> a good use of </a:t>
            </a:r>
            <a:r>
              <a:rPr lang="fr-FR" err="1">
                <a:latin typeface="Microsoft YaHei UI"/>
                <a:ea typeface="Microsoft YaHei UI"/>
              </a:rPr>
              <a:t>these</a:t>
            </a:r>
            <a:r>
              <a:rPr lang="fr-FR">
                <a:latin typeface="Microsoft YaHei UI"/>
                <a:ea typeface="Microsoft YaHei UI"/>
              </a:rPr>
              <a:t> </a:t>
            </a:r>
            <a:r>
              <a:rPr lang="fr-FR" err="1">
                <a:latin typeface="Microsoft YaHei UI"/>
                <a:ea typeface="Microsoft YaHei UI"/>
              </a:rPr>
              <a:t>analysis</a:t>
            </a:r>
            <a:r>
              <a:rPr lang="fr-FR">
                <a:latin typeface="Microsoft YaHei UI"/>
                <a:ea typeface="Microsoft YaHei UI"/>
              </a:rPr>
              <a:t> and predictions (to check the </a:t>
            </a:r>
            <a:r>
              <a:rPr lang="fr-FR" err="1">
                <a:latin typeface="Microsoft YaHei UI"/>
                <a:ea typeface="Microsoft YaHei UI"/>
              </a:rPr>
              <a:t>efficiency</a:t>
            </a:r>
            <a:r>
              <a:rPr lang="fr-FR">
                <a:latin typeface="Microsoft YaHei UI"/>
                <a:ea typeface="Microsoft YaHei UI"/>
              </a:rPr>
              <a:t> of </a:t>
            </a:r>
            <a:r>
              <a:rPr lang="fr-FR" err="1">
                <a:latin typeface="Microsoft YaHei UI"/>
                <a:ea typeface="Microsoft YaHei UI"/>
              </a:rPr>
              <a:t>some</a:t>
            </a:r>
            <a:r>
              <a:rPr lang="fr-FR">
                <a:latin typeface="Microsoft YaHei UI"/>
                <a:ea typeface="Microsoft YaHei UI"/>
              </a:rPr>
              <a:t> teams)</a:t>
            </a:r>
          </a:p>
        </p:txBody>
      </p:sp>
      <p:pic>
        <p:nvPicPr>
          <p:cNvPr id="14" name="Picture 6" descr="Efrei Paris: École d'ingénieurs généraliste du numérique">
            <a:extLst>
              <a:ext uri="{FF2B5EF4-FFF2-40B4-BE49-F238E27FC236}">
                <a16:creationId xmlns:a16="http://schemas.microsoft.com/office/drawing/2014/main" id="{EA6F712E-8655-444E-AC99-18F0D0947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1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E3C40962-BA6A-43E4-97BA-511A9B90CF41}"/>
              </a:ext>
            </a:extLst>
          </p:cNvPr>
          <p:cNvSpPr>
            <a:spLocks noGrp="1"/>
          </p:cNvSpPr>
          <p:nvPr>
            <p:ph type="subTitle" idx="1"/>
          </p:nvPr>
        </p:nvSpPr>
        <p:spPr>
          <a:xfrm>
            <a:off x="6995780" y="4372548"/>
            <a:ext cx="4540440" cy="503167"/>
          </a:xfrm>
        </p:spPr>
        <p:txBody>
          <a:bodyPr rtlCol="0"/>
          <a:lstStyle/>
          <a:p>
            <a:pPr rtl="0">
              <a:lnSpc>
                <a:spcPct val="100000"/>
              </a:lnSpc>
            </a:pPr>
            <a:r>
              <a:rPr lang="en-US" altLang="zh-CN" sz="1200" cap="none">
                <a:hlinkClick r:id="rId3">
                  <a:extLst>
                    <a:ext uri="{A12FA001-AC4F-418D-AE19-62706E023703}">
                      <ahyp:hlinkClr xmlns:ahyp="http://schemas.microsoft.com/office/drawing/2018/hyperlinkcolor" val="tx"/>
                    </a:ext>
                  </a:extLst>
                </a:hlinkClick>
              </a:rPr>
              <a:t>he.ni@efrei.net</a:t>
            </a:r>
            <a:endParaRPr lang="en-US" altLang="zh-CN" sz="1200" cap="none"/>
          </a:p>
          <a:p>
            <a:pPr rtl="0">
              <a:lnSpc>
                <a:spcPct val="100000"/>
              </a:lnSpc>
            </a:pPr>
            <a:r>
              <a:rPr lang="fr-FR" altLang="zh-CN" sz="1200" b="0" i="0" cap="none">
                <a:effectLst/>
                <a:latin typeface="Segoe UI" panose="020B0502040204020203" pitchFamily="34" charset="0"/>
                <a:hlinkClick r:id="rId4">
                  <a:extLst>
                    <a:ext uri="{A12FA001-AC4F-418D-AE19-62706E023703}">
                      <ahyp:hlinkClr xmlns:ahyp="http://schemas.microsoft.com/office/drawing/2018/hyperlinkcolor" val="tx"/>
                    </a:ext>
                  </a:extLst>
                </a:hlinkClick>
              </a:rPr>
              <a:t>bader.guetari@efrei.net</a:t>
            </a:r>
            <a:endParaRPr lang="en-US" altLang="zh-CN" sz="1200" cap="none"/>
          </a:p>
        </p:txBody>
      </p:sp>
      <p:sp>
        <p:nvSpPr>
          <p:cNvPr id="7" name="文本占位符 6">
            <a:extLst>
              <a:ext uri="{FF2B5EF4-FFF2-40B4-BE49-F238E27FC236}">
                <a16:creationId xmlns:a16="http://schemas.microsoft.com/office/drawing/2014/main" id="{11FDFFBF-E125-47CF-AAE0-ACC45013CE38}"/>
              </a:ext>
            </a:extLst>
          </p:cNvPr>
          <p:cNvSpPr>
            <a:spLocks noGrp="1"/>
          </p:cNvSpPr>
          <p:nvPr>
            <p:ph type="body" sz="quarter" idx="11"/>
          </p:nvPr>
        </p:nvSpPr>
        <p:spPr>
          <a:xfrm>
            <a:off x="7002320" y="5012635"/>
            <a:ext cx="2417725" cy="232225"/>
          </a:xfrm>
        </p:spPr>
        <p:txBody>
          <a:bodyPr rtlCol="0"/>
          <a:lstStyle/>
          <a:p>
            <a:r>
              <a:rPr lang="en-US" altLang="zh-CN" sz="1200" cap="none">
                <a:hlinkClick r:id="rId5"/>
              </a:rPr>
              <a:t>http://openfootball.github.io/</a:t>
            </a:r>
            <a:endParaRPr lang="en-US" altLang="zh-CN" sz="1200" cap="none"/>
          </a:p>
        </p:txBody>
      </p:sp>
      <p:sp>
        <p:nvSpPr>
          <p:cNvPr id="6" name="标题 5">
            <a:extLst>
              <a:ext uri="{FF2B5EF4-FFF2-40B4-BE49-F238E27FC236}">
                <a16:creationId xmlns:a16="http://schemas.microsoft.com/office/drawing/2014/main" id="{95D612B9-68B9-4C9F-98FE-CEE07DB1F00D}"/>
              </a:ext>
            </a:extLst>
          </p:cNvPr>
          <p:cNvSpPr>
            <a:spLocks noGrp="1"/>
          </p:cNvSpPr>
          <p:nvPr>
            <p:ph type="title"/>
          </p:nvPr>
        </p:nvSpPr>
        <p:spPr/>
        <p:txBody>
          <a:bodyPr rtlCol="0"/>
          <a:lstStyle/>
          <a:p>
            <a:pPr rtl="0"/>
            <a:r>
              <a:rPr lang="en-US" altLang="zh-CN">
                <a:latin typeface="Microsoft YaHei UI" panose="020B0503020204020204" pitchFamily="34" charset="-122"/>
                <a:ea typeface="Microsoft YaHei UI" panose="020B0503020204020204" pitchFamily="34" charset="-122"/>
              </a:rPr>
              <a:t>Thank you</a:t>
            </a:r>
            <a:endParaRPr lang="zh-CN" altLang="en-US">
              <a:latin typeface="Microsoft YaHei UI" panose="020B0503020204020204" pitchFamily="34" charset="-122"/>
              <a:ea typeface="Microsoft YaHei UI" panose="020B0503020204020204" pitchFamily="34" charset="-122"/>
            </a:endParaRPr>
          </a:p>
        </p:txBody>
      </p:sp>
      <p:pic>
        <p:nvPicPr>
          <p:cNvPr id="11" name="Picture 6" descr="Efrei Paris: École d'ingénieurs généraliste du numérique">
            <a:extLst>
              <a:ext uri="{FF2B5EF4-FFF2-40B4-BE49-F238E27FC236}">
                <a16:creationId xmlns:a16="http://schemas.microsoft.com/office/drawing/2014/main" id="{4C76528E-96F7-4E89-8D30-2C62FD5FDC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2354" y="254716"/>
            <a:ext cx="2144811" cy="822178"/>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占位符 22" descr="足球运动员在球场上打球&#10;&#10;低可信度描述已自动生成">
            <a:extLst>
              <a:ext uri="{FF2B5EF4-FFF2-40B4-BE49-F238E27FC236}">
                <a16:creationId xmlns:a16="http://schemas.microsoft.com/office/drawing/2014/main" id="{83049862-063F-4DE2-AC2D-5BEEF0493BBA}"/>
              </a:ext>
            </a:extLst>
          </p:cNvPr>
          <p:cNvPicPr>
            <a:picLocks noGrp="1" noChangeAspect="1"/>
          </p:cNvPicPr>
          <p:nvPr>
            <p:ph type="pic" sz="quarter" idx="10"/>
          </p:nvPr>
        </p:nvPicPr>
        <p:blipFill>
          <a:blip r:embed="rId7"/>
          <a:srcRect l="17213" r="17213"/>
          <a:stretch>
            <a:fillRect/>
          </a:stretch>
        </p:blipFill>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78ED440-18B0-4B83-8EE3-ABBA24A1A300}"/>
              </a:ext>
            </a:extLst>
          </p:cNvPr>
          <p:cNvSpPr>
            <a:spLocks noGrp="1"/>
          </p:cNvSpPr>
          <p:nvPr>
            <p:ph type="sldNum" sz="quarter" idx="12"/>
          </p:nvPr>
        </p:nvSpPr>
        <p:spPr/>
        <p:txBody>
          <a:bodyPr/>
          <a:lstStyle/>
          <a:p>
            <a:fld id="{9EC71654-96A5-4280-94F3-931C61A9F92C}" type="slidenum">
              <a:rPr lang="en-US" altLang="zh-CN" smtClean="0"/>
              <a:pPr/>
              <a:t>2</a:t>
            </a:fld>
            <a:endParaRPr lang="zh-CN" altLang="en-US"/>
          </a:p>
        </p:txBody>
      </p:sp>
      <p:sp>
        <p:nvSpPr>
          <p:cNvPr id="6" name="标题 1">
            <a:extLst>
              <a:ext uri="{FF2B5EF4-FFF2-40B4-BE49-F238E27FC236}">
                <a16:creationId xmlns:a16="http://schemas.microsoft.com/office/drawing/2014/main" id="{6AC5767B-90C6-4F9B-B238-559474CB7A57}"/>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a:latin typeface="Microsoft YaHei UI"/>
                <a:ea typeface="Microsoft YaHei UI"/>
              </a:rPr>
              <a:t>INTRODUCTION</a:t>
            </a:r>
            <a:endParaRPr lang="fr-FR" altLang="zh-CN"/>
          </a:p>
        </p:txBody>
      </p:sp>
      <p:sp>
        <p:nvSpPr>
          <p:cNvPr id="7" name="矩形 6">
            <a:extLst>
              <a:ext uri="{FF2B5EF4-FFF2-40B4-BE49-F238E27FC236}">
                <a16:creationId xmlns:a16="http://schemas.microsoft.com/office/drawing/2014/main" id="{0EE5C872-F928-4D46-9C63-48400F4FBCD7}"/>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1267597-7280-4D0F-A4D5-7294F38B7951}"/>
              </a:ext>
            </a:extLst>
          </p:cNvPr>
          <p:cNvSpPr txBox="1"/>
          <p:nvPr/>
        </p:nvSpPr>
        <p:spPr>
          <a:xfrm>
            <a:off x="337404" y="2433035"/>
            <a:ext cx="11117138" cy="1474250"/>
          </a:xfrm>
          <a:prstGeom prst="rect">
            <a:avLst/>
          </a:prstGeom>
          <a:noFill/>
        </p:spPr>
        <p:txBody>
          <a:bodyPr wrap="square" lIns="91440" tIns="45720" rIns="91440" bIns="45720" anchor="t">
            <a:spAutoFit/>
          </a:bodyPr>
          <a:lstStyle/>
          <a:p>
            <a:pPr marL="285750" indent="-285750">
              <a:lnSpc>
                <a:spcPct val="90000"/>
              </a:lnSpc>
              <a:spcBef>
                <a:spcPts val="1000"/>
              </a:spcBef>
              <a:buFont typeface="Arial"/>
              <a:buChar char="•"/>
            </a:pPr>
            <a:r>
              <a:rPr lang="fr-FR" err="1">
                <a:latin typeface="Microsoft YaHei UI"/>
                <a:ea typeface="Microsoft YaHei UI"/>
              </a:rPr>
              <a:t>Purpose</a:t>
            </a:r>
            <a:r>
              <a:rPr lang="fr-FR">
                <a:latin typeface="Microsoft YaHei UI"/>
                <a:ea typeface="Microsoft YaHei UI"/>
              </a:rPr>
              <a:t> of the </a:t>
            </a:r>
            <a:r>
              <a:rPr lang="fr-FR" err="1">
                <a:latin typeface="Microsoft YaHei UI"/>
                <a:ea typeface="Microsoft YaHei UI"/>
              </a:rPr>
              <a:t>project</a:t>
            </a:r>
            <a:r>
              <a:rPr lang="fr-FR">
                <a:latin typeface="Microsoft YaHei UI"/>
                <a:ea typeface="Microsoft YaHei UI"/>
              </a:rPr>
              <a:t> : analyse data </a:t>
            </a:r>
            <a:r>
              <a:rPr lang="fr-FR" err="1">
                <a:latin typeface="Microsoft YaHei UI"/>
                <a:ea typeface="Microsoft YaHei UI"/>
              </a:rPr>
              <a:t>around</a:t>
            </a:r>
            <a:r>
              <a:rPr lang="fr-FR">
                <a:latin typeface="Microsoft YaHei UI"/>
                <a:ea typeface="Microsoft YaHei UI"/>
              </a:rPr>
              <a:t> sport</a:t>
            </a:r>
          </a:p>
          <a:p>
            <a:pPr marL="285750" indent="-285750">
              <a:lnSpc>
                <a:spcPct val="90000"/>
              </a:lnSpc>
              <a:spcBef>
                <a:spcPts val="1000"/>
              </a:spcBef>
              <a:buFont typeface="Arial"/>
              <a:buChar char="•"/>
            </a:pPr>
            <a:r>
              <a:rPr lang="fr-FR" err="1">
                <a:latin typeface="Microsoft YaHei UI"/>
                <a:ea typeface="Microsoft YaHei UI"/>
                <a:cs typeface="Calibri"/>
              </a:rPr>
              <a:t>Dataset</a:t>
            </a:r>
            <a:r>
              <a:rPr lang="fr-FR">
                <a:latin typeface="Microsoft YaHei UI"/>
                <a:ea typeface="Microsoft YaHei UI"/>
                <a:cs typeface="Calibri"/>
              </a:rPr>
              <a:t> </a:t>
            </a:r>
            <a:r>
              <a:rPr lang="fr-FR" err="1">
                <a:latin typeface="Microsoft YaHei UI"/>
                <a:ea typeface="Microsoft YaHei UI"/>
                <a:cs typeface="Calibri"/>
              </a:rPr>
              <a:t>chosen</a:t>
            </a:r>
            <a:r>
              <a:rPr lang="fr-FR">
                <a:latin typeface="Microsoft YaHei UI"/>
                <a:ea typeface="Microsoft YaHei UI"/>
                <a:cs typeface="Calibri"/>
              </a:rPr>
              <a:t> : soccer</a:t>
            </a:r>
          </a:p>
          <a:p>
            <a:pPr marL="285750" indent="-285750">
              <a:lnSpc>
                <a:spcPct val="90000"/>
              </a:lnSpc>
              <a:spcBef>
                <a:spcPts val="1000"/>
              </a:spcBef>
              <a:buFont typeface="Arial"/>
              <a:buChar char="•"/>
            </a:pPr>
            <a:r>
              <a:rPr lang="fr-FR">
                <a:latin typeface="Microsoft YaHei UI"/>
                <a:ea typeface="Microsoft YaHei UI"/>
                <a:cs typeface="Calibri"/>
              </a:rPr>
              <a:t>Goals : - </a:t>
            </a:r>
            <a:r>
              <a:rPr lang="fr-FR" err="1">
                <a:latin typeface="Microsoft YaHei UI"/>
                <a:ea typeface="Microsoft YaHei UI"/>
                <a:cs typeface="Calibri"/>
              </a:rPr>
              <a:t>extract</a:t>
            </a:r>
            <a:r>
              <a:rPr lang="fr-FR">
                <a:latin typeface="Microsoft YaHei UI"/>
                <a:ea typeface="Microsoft YaHei UI"/>
                <a:cs typeface="Calibri"/>
              </a:rPr>
              <a:t> insights to </a:t>
            </a:r>
            <a:r>
              <a:rPr lang="fr-FR" err="1">
                <a:latin typeface="Microsoft YaHei UI"/>
                <a:ea typeface="Microsoft YaHei UI"/>
                <a:cs typeface="Calibri"/>
              </a:rPr>
              <a:t>understand</a:t>
            </a:r>
            <a:r>
              <a:rPr lang="fr-FR">
                <a:latin typeface="Microsoft YaHei UI"/>
                <a:ea typeface="Microsoft YaHei UI"/>
                <a:cs typeface="Calibri"/>
              </a:rPr>
              <a:t> </a:t>
            </a:r>
            <a:r>
              <a:rPr lang="fr-FR" err="1">
                <a:latin typeface="Microsoft YaHei UI"/>
                <a:ea typeface="Microsoft YaHei UI"/>
                <a:cs typeface="Calibri"/>
              </a:rPr>
              <a:t>efficiency</a:t>
            </a:r>
            <a:r>
              <a:rPr lang="fr-FR">
                <a:latin typeface="Microsoft YaHei UI"/>
                <a:ea typeface="Microsoft YaHei UI"/>
                <a:cs typeface="Calibri"/>
              </a:rPr>
              <a:t> of </a:t>
            </a:r>
            <a:r>
              <a:rPr lang="fr-FR" err="1">
                <a:latin typeface="Microsoft YaHei UI"/>
                <a:ea typeface="Microsoft YaHei UI"/>
                <a:cs typeface="Calibri"/>
              </a:rPr>
              <a:t>some</a:t>
            </a:r>
            <a:r>
              <a:rPr lang="fr-FR">
                <a:latin typeface="Microsoft YaHei UI"/>
                <a:ea typeface="Microsoft YaHei UI"/>
                <a:cs typeface="Calibri"/>
              </a:rPr>
              <a:t> teams</a:t>
            </a:r>
          </a:p>
          <a:p>
            <a:pPr>
              <a:lnSpc>
                <a:spcPct val="90000"/>
              </a:lnSpc>
              <a:spcBef>
                <a:spcPts val="1000"/>
              </a:spcBef>
            </a:pPr>
            <a:r>
              <a:rPr lang="fr-FR">
                <a:latin typeface="Microsoft YaHei UI"/>
                <a:ea typeface="Microsoft YaHei UI"/>
                <a:cs typeface="Calibri"/>
              </a:rPr>
              <a:t>                - </a:t>
            </a:r>
            <a:r>
              <a:rPr lang="fr-FR" err="1">
                <a:latin typeface="Microsoft YaHei UI"/>
                <a:ea typeface="Microsoft YaHei UI"/>
                <a:cs typeface="Calibri"/>
              </a:rPr>
              <a:t>predict</a:t>
            </a:r>
            <a:r>
              <a:rPr lang="fr-FR">
                <a:latin typeface="Microsoft YaHei UI"/>
                <a:ea typeface="Microsoft YaHei UI"/>
                <a:cs typeface="Calibri"/>
              </a:rPr>
              <a:t> the </a:t>
            </a:r>
            <a:r>
              <a:rPr lang="fr-FR" err="1">
                <a:latin typeface="Microsoft YaHei UI"/>
                <a:ea typeface="Microsoft YaHei UI"/>
                <a:cs typeface="Calibri"/>
              </a:rPr>
              <a:t>results</a:t>
            </a:r>
            <a:r>
              <a:rPr lang="fr-FR">
                <a:latin typeface="Microsoft YaHei UI"/>
                <a:ea typeface="Microsoft YaHei UI"/>
                <a:cs typeface="Calibri"/>
              </a:rPr>
              <a:t> of a match</a:t>
            </a:r>
          </a:p>
        </p:txBody>
      </p:sp>
      <p:pic>
        <p:nvPicPr>
          <p:cNvPr id="14" name="Picture 6" descr="Efrei Paris: École d'ingénieurs généraliste du numérique">
            <a:extLst>
              <a:ext uri="{FF2B5EF4-FFF2-40B4-BE49-F238E27FC236}">
                <a16:creationId xmlns:a16="http://schemas.microsoft.com/office/drawing/2014/main" id="{EA6F712E-8655-444E-AC99-18F0D0947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655CA3-B84D-43D8-9D9A-355C20D585CF}"/>
              </a:ext>
            </a:extLst>
          </p:cNvPr>
          <p:cNvSpPr>
            <a:spLocks noGrp="1"/>
          </p:cNvSpPr>
          <p:nvPr>
            <p:ph type="sldNum" sz="quarter" idx="12"/>
          </p:nvPr>
        </p:nvSpPr>
        <p:spPr/>
        <p:txBody>
          <a:bodyPr/>
          <a:lstStyle/>
          <a:p>
            <a:fld id="{9EC71654-96A5-4280-94F3-931C61A9F92C}" type="slidenum">
              <a:rPr lang="en-US" altLang="zh-CN" smtClean="0"/>
              <a:pPr/>
              <a:t>3</a:t>
            </a:fld>
            <a:endParaRPr lang="zh-CN" altLang="en-US"/>
          </a:p>
        </p:txBody>
      </p:sp>
      <p:sp>
        <p:nvSpPr>
          <p:cNvPr id="5" name="标题 4">
            <a:extLst>
              <a:ext uri="{FF2B5EF4-FFF2-40B4-BE49-F238E27FC236}">
                <a16:creationId xmlns:a16="http://schemas.microsoft.com/office/drawing/2014/main" id="{E01F08EF-50B6-4BFD-8F78-BC6C75723538}"/>
              </a:ext>
            </a:extLst>
          </p:cNvPr>
          <p:cNvSpPr>
            <a:spLocks noGrp="1"/>
          </p:cNvSpPr>
          <p:nvPr>
            <p:ph type="title"/>
          </p:nvPr>
        </p:nvSpPr>
        <p:spPr/>
        <p:txBody>
          <a:bodyPr/>
          <a:lstStyle/>
          <a:p>
            <a:r>
              <a:rPr lang="en-US" altLang="zh-CN"/>
              <a:t>Contents</a:t>
            </a:r>
            <a:endParaRPr lang="zh-CN" altLang="en-US"/>
          </a:p>
        </p:txBody>
      </p:sp>
      <p:pic>
        <p:nvPicPr>
          <p:cNvPr id="6" name="Picture 6" descr="Efrei Paris: École d'ingénieurs généraliste du numérique">
            <a:extLst>
              <a:ext uri="{FF2B5EF4-FFF2-40B4-BE49-F238E27FC236}">
                <a16:creationId xmlns:a16="http://schemas.microsoft.com/office/drawing/2014/main" id="{FA704686-4DF6-4588-A97E-16826F4F6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D5988F1D-F884-4C9A-9380-FA7F405D5BD5}"/>
              </a:ext>
            </a:extLst>
          </p:cNvPr>
          <p:cNvSpPr/>
          <p:nvPr/>
        </p:nvSpPr>
        <p:spPr>
          <a:xfrm>
            <a:off x="1672745" y="2315464"/>
            <a:ext cx="1392573" cy="1979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01</a:t>
            </a:r>
          </a:p>
          <a:p>
            <a:pPr algn="ctr"/>
            <a:r>
              <a:rPr lang="fr-FR" altLang="zh-CN" sz="1600"/>
              <a:t>Raw Data Introduction</a:t>
            </a:r>
            <a:endParaRPr lang="zh-CN" altLang="en-US" sz="1600"/>
          </a:p>
        </p:txBody>
      </p:sp>
      <p:sp>
        <p:nvSpPr>
          <p:cNvPr id="8" name="矩形 7">
            <a:extLst>
              <a:ext uri="{FF2B5EF4-FFF2-40B4-BE49-F238E27FC236}">
                <a16:creationId xmlns:a16="http://schemas.microsoft.com/office/drawing/2014/main" id="{4B55C491-2CA4-4905-8329-E335134257F7}"/>
              </a:ext>
            </a:extLst>
          </p:cNvPr>
          <p:cNvSpPr/>
          <p:nvPr/>
        </p:nvSpPr>
        <p:spPr>
          <a:xfrm>
            <a:off x="4145560" y="2315464"/>
            <a:ext cx="1392573" cy="197980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02</a:t>
            </a:r>
          </a:p>
          <a:p>
            <a:pPr algn="ctr"/>
            <a:r>
              <a:rPr lang="fr-FR" altLang="zh-CN" sz="1600"/>
              <a:t>Data pre-processing</a:t>
            </a:r>
            <a:endParaRPr lang="zh-CN" altLang="en-US" sz="1600"/>
          </a:p>
        </p:txBody>
      </p:sp>
      <p:sp>
        <p:nvSpPr>
          <p:cNvPr id="9" name="矩形 8">
            <a:extLst>
              <a:ext uri="{FF2B5EF4-FFF2-40B4-BE49-F238E27FC236}">
                <a16:creationId xmlns:a16="http://schemas.microsoft.com/office/drawing/2014/main" id="{250F895B-8FDC-4C9D-9D43-EE639B26698A}"/>
              </a:ext>
            </a:extLst>
          </p:cNvPr>
          <p:cNvSpPr/>
          <p:nvPr/>
        </p:nvSpPr>
        <p:spPr>
          <a:xfrm>
            <a:off x="6653869" y="2315464"/>
            <a:ext cx="1392573" cy="19798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03</a:t>
            </a:r>
          </a:p>
          <a:p>
            <a:pPr algn="ctr"/>
            <a:r>
              <a:rPr lang="en-US" altLang="zh-CN" sz="1600"/>
              <a:t>Data Visualization</a:t>
            </a:r>
            <a:endParaRPr lang="zh-CN" altLang="en-US" sz="1600"/>
          </a:p>
        </p:txBody>
      </p:sp>
      <p:sp>
        <p:nvSpPr>
          <p:cNvPr id="10" name="矩形 9">
            <a:extLst>
              <a:ext uri="{FF2B5EF4-FFF2-40B4-BE49-F238E27FC236}">
                <a16:creationId xmlns:a16="http://schemas.microsoft.com/office/drawing/2014/main" id="{C5C54D89-74EB-4BDD-A6C9-3C5D54C10EBA}"/>
              </a:ext>
            </a:extLst>
          </p:cNvPr>
          <p:cNvSpPr/>
          <p:nvPr/>
        </p:nvSpPr>
        <p:spPr>
          <a:xfrm>
            <a:off x="9126682" y="2315464"/>
            <a:ext cx="1392573" cy="197980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04</a:t>
            </a:r>
          </a:p>
          <a:p>
            <a:pPr algn="ctr"/>
            <a:r>
              <a:rPr lang="fr-FR" altLang="zh-CN" sz="1600"/>
              <a:t>Match Predictions</a:t>
            </a:r>
            <a:endParaRPr lang="zh-CN" altLang="en-US" sz="1600"/>
          </a:p>
        </p:txBody>
      </p:sp>
      <p:sp>
        <p:nvSpPr>
          <p:cNvPr id="13" name="矩形 12">
            <a:extLst>
              <a:ext uri="{FF2B5EF4-FFF2-40B4-BE49-F238E27FC236}">
                <a16:creationId xmlns:a16="http://schemas.microsoft.com/office/drawing/2014/main" id="{8EA4CBD5-F7A0-47A1-B182-D47E949534B1}"/>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677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A9C73-06ED-419B-81B5-491CBFC22330}"/>
              </a:ext>
            </a:extLst>
          </p:cNvPr>
          <p:cNvSpPr>
            <a:spLocks noGrp="1"/>
          </p:cNvSpPr>
          <p:nvPr>
            <p:ph idx="1"/>
          </p:nvPr>
        </p:nvSpPr>
        <p:spPr>
          <a:xfrm>
            <a:off x="538961" y="1825625"/>
            <a:ext cx="7202124" cy="2746375"/>
          </a:xfrm>
        </p:spPr>
        <p:txBody>
          <a:bodyPr rtlCol="0"/>
          <a:lstStyle/>
          <a:p>
            <a:pPr marL="0" indent="0" rtl="0">
              <a:buNone/>
            </a:pPr>
            <a:r>
              <a:rPr lang="en-US" altLang="zh-CN" sz="1200">
                <a:latin typeface="Microsoft YaHei UI" panose="020B0503020204020204" pitchFamily="34" charset="-122"/>
                <a:ea typeface="Microsoft YaHei UI" panose="020B0503020204020204" pitchFamily="34" charset="-122"/>
              </a:rPr>
              <a:t>We have selected the soccer dataset</a:t>
            </a:r>
          </a:p>
          <a:p>
            <a:pPr marL="0" indent="0" rtl="0">
              <a:buNone/>
            </a:pPr>
            <a:r>
              <a:rPr lang="en-US" altLang="zh-CN" sz="1200">
                <a:latin typeface="Microsoft YaHei UI" panose="020B0503020204020204" pitchFamily="34" charset="-122"/>
                <a:ea typeface="Microsoft YaHei UI" panose="020B0503020204020204" pitchFamily="34" charset="-122"/>
              </a:rPr>
              <a:t>http://openfootball.github.io/</a:t>
            </a:r>
          </a:p>
          <a:p>
            <a:pPr marL="0" indent="0" rtl="0">
              <a:buNone/>
            </a:pPr>
            <a:r>
              <a:rPr lang="en-US" altLang="zh-CN" sz="1200">
                <a:latin typeface="Microsoft YaHei UI" panose="020B0503020204020204" pitchFamily="34" charset="-122"/>
                <a:ea typeface="Microsoft YaHei UI" panose="020B0503020204020204" pitchFamily="34" charset="-122"/>
              </a:rPr>
              <a:t>According to the image on the right, this dataset divides the match data by year and match level. Because of the large amount of data, we only extracted the premier league data for each year.</a:t>
            </a:r>
          </a:p>
          <a:p>
            <a:pPr marL="0" indent="0" rtl="0">
              <a:buNone/>
            </a:pPr>
            <a:r>
              <a:rPr lang="en-US" altLang="zh-CN" sz="1200">
                <a:latin typeface="Microsoft YaHei UI" panose="020B0503020204020204" pitchFamily="34" charset="-122"/>
                <a:ea typeface="Microsoft YaHei UI" panose="020B0503020204020204" pitchFamily="34" charset="-122"/>
              </a:rPr>
              <a:t>Step 1: Download eng2020-21.rb Datafile (from GitHub) to your working folder as ./Datafile</a:t>
            </a:r>
          </a:p>
          <a:p>
            <a:pPr marL="0" indent="0" rtl="0">
              <a:buNone/>
            </a:pPr>
            <a:r>
              <a:rPr lang="en-US" altLang="zh-CN" sz="1200">
                <a:latin typeface="Microsoft YaHei UI" panose="020B0503020204020204" pitchFamily="34" charset="-122"/>
                <a:ea typeface="Microsoft YaHei UI" panose="020B0503020204020204" pitchFamily="34" charset="-122"/>
              </a:rPr>
              <a:t>Step 2: Run the </a:t>
            </a:r>
            <a:r>
              <a:rPr lang="en-US" altLang="zh-CN" sz="1200" err="1">
                <a:latin typeface="Microsoft YaHei UI" panose="020B0503020204020204" pitchFamily="34" charset="-122"/>
                <a:ea typeface="Microsoft YaHei UI" panose="020B0503020204020204" pitchFamily="34" charset="-122"/>
              </a:rPr>
              <a:t>sportdb</a:t>
            </a:r>
            <a:r>
              <a:rPr lang="en-US" altLang="zh-CN" sz="1200">
                <a:latin typeface="Microsoft YaHei UI" panose="020B0503020204020204" pitchFamily="34" charset="-122"/>
                <a:ea typeface="Microsoft YaHei UI" panose="020B0503020204020204" pitchFamily="34" charset="-122"/>
              </a:rPr>
              <a:t> build command</a:t>
            </a:r>
          </a:p>
          <a:p>
            <a:pPr marL="0" indent="0" rtl="0">
              <a:buNone/>
            </a:pPr>
            <a:r>
              <a:rPr lang="en-US" altLang="zh-CN" sz="1200"/>
              <a:t>   </a:t>
            </a:r>
            <a:r>
              <a:rPr lang="en-US" altLang="zh-CN" sz="1200">
                <a:latin typeface="Microsoft YaHei UI" panose="020B0503020204020204" pitchFamily="34" charset="-122"/>
                <a:ea typeface="Microsoft YaHei UI" panose="020B0503020204020204" pitchFamily="34" charset="-122"/>
              </a:rPr>
              <a:t>Step 2.a: Download all datasets listed in the Datafile as zip archives (from GitHub) to ./</a:t>
            </a:r>
            <a:r>
              <a:rPr lang="en-US" altLang="zh-CN" sz="1200" err="1">
                <a:latin typeface="Microsoft YaHei UI" panose="020B0503020204020204" pitchFamily="34" charset="-122"/>
                <a:ea typeface="Microsoft YaHei UI" panose="020B0503020204020204" pitchFamily="34" charset="-122"/>
              </a:rPr>
              <a:t>tmp</a:t>
            </a:r>
            <a:endParaRPr lang="en-US" altLang="zh-CN" sz="1200">
              <a:latin typeface="Microsoft YaHei UI" panose="020B0503020204020204" pitchFamily="34" charset="-122"/>
              <a:ea typeface="Microsoft YaHei UI" panose="020B0503020204020204" pitchFamily="34" charset="-122"/>
            </a:endParaRPr>
          </a:p>
          <a:p>
            <a:pPr marL="0" indent="0" rtl="0">
              <a:buNone/>
            </a:pPr>
            <a:r>
              <a:rPr lang="en-US" altLang="zh-CN" sz="1200">
                <a:latin typeface="Microsoft YaHei UI" panose="020B0503020204020204" pitchFamily="34" charset="-122"/>
                <a:ea typeface="Microsoft YaHei UI" panose="020B0503020204020204" pitchFamily="34" charset="-122"/>
              </a:rPr>
              <a:t>   Step 2.b: Create the "empty" database, that is, table structure, indexes, etc. (schema)</a:t>
            </a:r>
          </a:p>
          <a:p>
            <a:pPr marL="0" indent="0" rtl="0">
              <a:buNone/>
            </a:pPr>
            <a:r>
              <a:rPr lang="en-US" altLang="zh-CN" sz="1200">
                <a:latin typeface="Microsoft YaHei UI" panose="020B0503020204020204" pitchFamily="34" charset="-122"/>
                <a:ea typeface="Microsoft YaHei UI" panose="020B0503020204020204" pitchFamily="34" charset="-122"/>
              </a:rPr>
              <a:t>   Step 2.c: Read in all datasets from the zip archives in ./</a:t>
            </a:r>
            <a:r>
              <a:rPr lang="en-US" altLang="zh-CN" sz="1200" err="1">
                <a:latin typeface="Microsoft YaHei UI" panose="020B0503020204020204" pitchFamily="34" charset="-122"/>
                <a:ea typeface="Microsoft YaHei UI" panose="020B0503020204020204" pitchFamily="34" charset="-122"/>
              </a:rPr>
              <a:t>tmp</a:t>
            </a:r>
            <a:r>
              <a:rPr lang="en-US" altLang="zh-CN" sz="1200">
                <a:latin typeface="Microsoft YaHei UI" panose="020B0503020204020204" pitchFamily="34" charset="-122"/>
                <a:ea typeface="Microsoft YaHei UI" panose="020B0503020204020204" pitchFamily="34" charset="-122"/>
              </a:rPr>
              <a:t> (no need to unpack)</a:t>
            </a:r>
          </a:p>
          <a:p>
            <a:pPr marL="0" indent="0" rtl="0">
              <a:buNone/>
            </a:pPr>
            <a:r>
              <a:rPr lang="en-US" altLang="zh-CN" sz="1200"/>
              <a:t>Then we can get the can.csv file</a:t>
            </a:r>
            <a:endParaRPr lang="zh-CN" altLang="en-US" sz="1200"/>
          </a:p>
        </p:txBody>
      </p:sp>
      <p:sp>
        <p:nvSpPr>
          <p:cNvPr id="4" name="灯片编号占位符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en-US" altLang="zh-CN" smtClean="0">
                <a:latin typeface="Microsoft YaHei UI" panose="020B0503020204020204" pitchFamily="34" charset="-122"/>
                <a:ea typeface="Microsoft YaHei UI" panose="020B0503020204020204" pitchFamily="34" charset="-122"/>
              </a:rPr>
              <a:pPr rtl="0"/>
              <a:t>4</a:t>
            </a:fld>
            <a:endParaRPr lang="zh-CN" altLang="en-US">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E2C50832-0B36-43C5-98EC-4CD165D78718}"/>
              </a:ext>
            </a:extLst>
          </p:cNvPr>
          <p:cNvSpPr>
            <a:spLocks noGrp="1"/>
          </p:cNvSpPr>
          <p:nvPr>
            <p:ph type="title"/>
          </p:nvPr>
        </p:nvSpPr>
        <p:spPr>
          <a:xfrm>
            <a:off x="515938" y="993958"/>
            <a:ext cx="4662552" cy="444120"/>
          </a:xfrm>
        </p:spPr>
        <p:txBody>
          <a:bodyPr rtlCol="0"/>
          <a:lstStyle/>
          <a:p>
            <a:r>
              <a:rPr lang="fr-FR" altLang="zh-CN" sz="1800"/>
              <a:t>Raw Data Introduction</a:t>
            </a:r>
            <a:endParaRPr lang="zh-CN" altLang="en-US">
              <a:latin typeface="Microsoft YaHei UI" panose="020B0503020204020204" pitchFamily="34" charset="-122"/>
              <a:ea typeface="Microsoft YaHei UI" panose="020B0503020204020204" pitchFamily="34" charset="-122"/>
            </a:endParaRPr>
          </a:p>
        </p:txBody>
      </p:sp>
      <p:sp>
        <p:nvSpPr>
          <p:cNvPr id="6" name="矩形 5">
            <a:extLst>
              <a:ext uri="{FF2B5EF4-FFF2-40B4-BE49-F238E27FC236}">
                <a16:creationId xmlns:a16="http://schemas.microsoft.com/office/drawing/2014/main" id="{04F5E8F8-38A1-42D1-9E8E-CC83DA167CE4}"/>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descr="Efrei Paris: École d'ingénieurs généraliste du numérique">
            <a:extLst>
              <a:ext uri="{FF2B5EF4-FFF2-40B4-BE49-F238E27FC236}">
                <a16:creationId xmlns:a16="http://schemas.microsoft.com/office/drawing/2014/main" id="{94B51CD5-3E7A-45BF-A9ED-77EDD9FCE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0B6420B8-F0A7-4149-B98D-D9EF055EC758}"/>
              </a:ext>
            </a:extLst>
          </p:cNvPr>
          <p:cNvPicPr>
            <a:picLocks noChangeAspect="1"/>
          </p:cNvPicPr>
          <p:nvPr/>
        </p:nvPicPr>
        <p:blipFill>
          <a:blip r:embed="rId4"/>
          <a:stretch>
            <a:fillRect/>
          </a:stretch>
        </p:blipFill>
        <p:spPr>
          <a:xfrm>
            <a:off x="7836548" y="4184657"/>
            <a:ext cx="3241027" cy="2673343"/>
          </a:xfrm>
          <a:prstGeom prst="rect">
            <a:avLst/>
          </a:prstGeom>
        </p:spPr>
      </p:pic>
      <p:pic>
        <p:nvPicPr>
          <p:cNvPr id="15" name="图片 14">
            <a:extLst>
              <a:ext uri="{FF2B5EF4-FFF2-40B4-BE49-F238E27FC236}">
                <a16:creationId xmlns:a16="http://schemas.microsoft.com/office/drawing/2014/main" id="{3BCCED3F-5DF1-49FA-892C-4726FC5A5F98}"/>
              </a:ext>
            </a:extLst>
          </p:cNvPr>
          <p:cNvPicPr>
            <a:picLocks noChangeAspect="1"/>
          </p:cNvPicPr>
          <p:nvPr/>
        </p:nvPicPr>
        <p:blipFill>
          <a:blip r:embed="rId5"/>
          <a:stretch>
            <a:fillRect/>
          </a:stretch>
        </p:blipFill>
        <p:spPr>
          <a:xfrm>
            <a:off x="7868021" y="2361210"/>
            <a:ext cx="2247900" cy="1685925"/>
          </a:xfrm>
          <a:prstGeom prst="rect">
            <a:avLst/>
          </a:prstGeom>
        </p:spPr>
      </p:pic>
      <p:pic>
        <p:nvPicPr>
          <p:cNvPr id="17" name="图片 16">
            <a:extLst>
              <a:ext uri="{FF2B5EF4-FFF2-40B4-BE49-F238E27FC236}">
                <a16:creationId xmlns:a16="http://schemas.microsoft.com/office/drawing/2014/main" id="{535738C3-6BB5-419A-987D-245D749266E8}"/>
              </a:ext>
            </a:extLst>
          </p:cNvPr>
          <p:cNvPicPr>
            <a:picLocks noChangeAspect="1"/>
          </p:cNvPicPr>
          <p:nvPr/>
        </p:nvPicPr>
        <p:blipFill>
          <a:blip r:embed="rId6"/>
          <a:stretch>
            <a:fillRect/>
          </a:stretch>
        </p:blipFill>
        <p:spPr>
          <a:xfrm>
            <a:off x="7868021" y="32938"/>
            <a:ext cx="3495675" cy="2190750"/>
          </a:xfrm>
          <a:prstGeom prst="rect">
            <a:avLst/>
          </a:prstGeom>
        </p:spPr>
      </p:pic>
      <p:pic>
        <p:nvPicPr>
          <p:cNvPr id="21" name="图片 20">
            <a:extLst>
              <a:ext uri="{FF2B5EF4-FFF2-40B4-BE49-F238E27FC236}">
                <a16:creationId xmlns:a16="http://schemas.microsoft.com/office/drawing/2014/main" id="{FDF948B8-1B2E-44E8-9772-21712D6E78BA}"/>
              </a:ext>
            </a:extLst>
          </p:cNvPr>
          <p:cNvPicPr>
            <a:picLocks noChangeAspect="1"/>
          </p:cNvPicPr>
          <p:nvPr/>
        </p:nvPicPr>
        <p:blipFill>
          <a:blip r:embed="rId7"/>
          <a:stretch>
            <a:fillRect/>
          </a:stretch>
        </p:blipFill>
        <p:spPr>
          <a:xfrm>
            <a:off x="1254674" y="4685958"/>
            <a:ext cx="5280350" cy="1396879"/>
          </a:xfrm>
          <a:prstGeom prst="rect">
            <a:avLst/>
          </a:prstGeom>
        </p:spPr>
      </p:pic>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567160-BC40-42E5-91C5-28E12E03D616}"/>
              </a:ext>
            </a:extLst>
          </p:cNvPr>
          <p:cNvSpPr>
            <a:spLocks noGrp="1"/>
          </p:cNvSpPr>
          <p:nvPr>
            <p:ph idx="1"/>
          </p:nvPr>
        </p:nvSpPr>
        <p:spPr>
          <a:xfrm>
            <a:off x="515937" y="2227963"/>
            <a:ext cx="11391213" cy="4351338"/>
          </a:xfrm>
        </p:spPr>
        <p:txBody>
          <a:bodyPr/>
          <a:lstStyle/>
          <a:p>
            <a:r>
              <a:rPr lang="fr-FR" altLang="zh-CN" sz="1800" b="1"/>
              <a:t>Feature explanation</a:t>
            </a:r>
            <a:r>
              <a:rPr lang="en-US" altLang="zh-CN" sz="1800" b="1"/>
              <a:t>:</a:t>
            </a:r>
            <a:r>
              <a:rPr lang="zh-CN" altLang="en-US" sz="1800" b="1"/>
              <a:t> </a:t>
            </a:r>
            <a:r>
              <a:rPr lang="en-US" altLang="zh-CN" sz="1800" b="1"/>
              <a:t>HTGD,ATGD,HTP,ATP has already been divided by weeks and get the mean</a:t>
            </a:r>
            <a:endParaRPr lang="fr-FR" altLang="zh-CN" sz="1800" b="1"/>
          </a:p>
          <a:p>
            <a:r>
              <a:rPr lang="fr-FR" altLang="zh-CN" sz="1400" b="1"/>
              <a:t>FTHG</a:t>
            </a:r>
            <a:r>
              <a:rPr lang="fr-FR" altLang="zh-CN" sz="1400"/>
              <a:t> &amp; </a:t>
            </a:r>
            <a:r>
              <a:rPr lang="fr-FR" altLang="zh-CN" sz="1400" b="1"/>
              <a:t>FTAG</a:t>
            </a:r>
            <a:r>
              <a:rPr lang="fr-FR" altLang="zh-CN" sz="1400"/>
              <a:t>: </a:t>
            </a:r>
            <a:r>
              <a:rPr lang="en-US" altLang="zh-CN" sz="1400"/>
              <a:t>Full Time Home/Away Team Goals</a:t>
            </a:r>
          </a:p>
          <a:p>
            <a:endParaRPr lang="fr-FR" altLang="zh-CN" sz="1400"/>
          </a:p>
          <a:p>
            <a:r>
              <a:rPr lang="fr-FR" altLang="zh-CN" sz="1400" b="1"/>
              <a:t>FTR</a:t>
            </a:r>
            <a:r>
              <a:rPr lang="fr-FR" altLang="zh-CN" sz="1400"/>
              <a:t>: </a:t>
            </a:r>
            <a:r>
              <a:rPr lang="en-US" altLang="zh-CN" sz="1400"/>
              <a:t>Full Time Result (H=Home Win, D=Draw, A=Away Win)</a:t>
            </a:r>
          </a:p>
          <a:p>
            <a:endParaRPr lang="fr-FR" altLang="zh-CN" sz="1400"/>
          </a:p>
          <a:p>
            <a:r>
              <a:rPr lang="fr-FR" altLang="zh-CN" sz="1400" b="1"/>
              <a:t>HTGD </a:t>
            </a:r>
            <a:r>
              <a:rPr lang="fr-FR" altLang="zh-CN" sz="1400"/>
              <a:t>&amp; </a:t>
            </a:r>
            <a:r>
              <a:rPr lang="fr-FR" altLang="zh-CN" sz="1400" b="1"/>
              <a:t>ATGD</a:t>
            </a:r>
            <a:r>
              <a:rPr lang="fr-FR" altLang="zh-CN" sz="1400"/>
              <a:t>: Till current match, home/away team goals difference. </a:t>
            </a:r>
          </a:p>
          <a:p>
            <a:pPr marL="0" indent="0">
              <a:buNone/>
            </a:pPr>
            <a:r>
              <a:rPr lang="fr-FR" altLang="zh-CN" sz="1400"/>
              <a:t>Ex: For the row 3415, the hometeam Leicester get -2 goals difference in this match, and we add -2 to the previous Leicester goals difference</a:t>
            </a:r>
            <a:r>
              <a:rPr lang="en-US" altLang="zh-CN" sz="1400"/>
              <a:t>(all past matches of Leicester)</a:t>
            </a:r>
            <a:r>
              <a:rPr lang="fr-FR" altLang="zh-CN" sz="1400"/>
              <a:t> and divid it by weeks</a:t>
            </a:r>
            <a:r>
              <a:rPr lang="en-US" altLang="zh-CN" sz="1400"/>
              <a:t>(38) and get the HTGD = 0.736842, same way with ATGD</a:t>
            </a:r>
            <a:endParaRPr lang="fr-FR" altLang="zh-CN" sz="1400" b="1"/>
          </a:p>
          <a:p>
            <a:r>
              <a:rPr lang="fr-FR" altLang="zh-CN" sz="1400" b="1"/>
              <a:t>HTP </a:t>
            </a:r>
            <a:r>
              <a:rPr lang="fr-FR" altLang="zh-CN" sz="1400"/>
              <a:t>&amp; </a:t>
            </a:r>
            <a:r>
              <a:rPr lang="fr-FR" altLang="zh-CN" sz="1400" b="1"/>
              <a:t>ATP</a:t>
            </a:r>
            <a:r>
              <a:rPr lang="fr-FR" altLang="zh-CN" sz="1400"/>
              <a:t>: Win = 3 point, Draw = 1 point, Lose = 0 point.</a:t>
            </a:r>
            <a:r>
              <a:rPr lang="en-US" altLang="zh-CN" sz="1400"/>
              <a:t> Home/Away Team cumulative score as of the current competition week</a:t>
            </a:r>
            <a:endParaRPr lang="fr-FR" altLang="zh-CN" sz="1400"/>
          </a:p>
          <a:p>
            <a:endParaRPr lang="fr-FR" altLang="zh-CN" sz="1400"/>
          </a:p>
          <a:p>
            <a:r>
              <a:rPr lang="fr-FR" altLang="zh-CN" sz="1400" b="1"/>
              <a:t>HM123 </a:t>
            </a:r>
            <a:r>
              <a:rPr lang="fr-FR" altLang="zh-CN" sz="1400"/>
              <a:t>&amp; </a:t>
            </a:r>
            <a:r>
              <a:rPr lang="fr-FR" altLang="zh-CN" sz="1400" b="1"/>
              <a:t>AM123</a:t>
            </a:r>
            <a:r>
              <a:rPr lang="fr-FR" altLang="zh-CN" sz="1400"/>
              <a:t>:</a:t>
            </a:r>
            <a:r>
              <a:rPr lang="en-US" altLang="zh-CN" sz="1400"/>
              <a:t> Represents the Home/Away Team's last 3 match win or loss.</a:t>
            </a:r>
            <a:endParaRPr lang="fr-FR" altLang="zh-CN" sz="1400"/>
          </a:p>
          <a:p>
            <a:r>
              <a:rPr lang="en-US" altLang="zh-CN" sz="1400" b="1"/>
              <a:t>MW</a:t>
            </a:r>
            <a:r>
              <a:rPr lang="zh-CN" altLang="en-US" sz="1400"/>
              <a:t>：</a:t>
            </a:r>
            <a:r>
              <a:rPr lang="en-US" altLang="zh-CN" sz="1400"/>
              <a:t>Weeks</a:t>
            </a:r>
            <a:endParaRPr lang="fr-FR" altLang="zh-CN" sz="1400"/>
          </a:p>
          <a:p>
            <a:pPr marL="0" indent="0">
              <a:buNone/>
            </a:pPr>
            <a:endParaRPr lang="fr-FR" altLang="zh-CN" sz="1400"/>
          </a:p>
        </p:txBody>
      </p:sp>
      <p:sp>
        <p:nvSpPr>
          <p:cNvPr id="3" name="灯片编号占位符 2">
            <a:extLst>
              <a:ext uri="{FF2B5EF4-FFF2-40B4-BE49-F238E27FC236}">
                <a16:creationId xmlns:a16="http://schemas.microsoft.com/office/drawing/2014/main" id="{B5E72431-D82F-4819-8094-78735177FF36}"/>
              </a:ext>
            </a:extLst>
          </p:cNvPr>
          <p:cNvSpPr>
            <a:spLocks noGrp="1"/>
          </p:cNvSpPr>
          <p:nvPr>
            <p:ph type="sldNum" sz="quarter" idx="12"/>
          </p:nvPr>
        </p:nvSpPr>
        <p:spPr/>
        <p:txBody>
          <a:bodyPr/>
          <a:lstStyle/>
          <a:p>
            <a:fld id="{9EC71654-96A5-4280-94F3-931C61A9F92C}" type="slidenum">
              <a:rPr lang="en-US" altLang="zh-CN" smtClean="0"/>
              <a:pPr/>
              <a:t>5</a:t>
            </a:fld>
            <a:endParaRPr lang="zh-CN" altLang="en-US"/>
          </a:p>
        </p:txBody>
      </p:sp>
      <p:sp>
        <p:nvSpPr>
          <p:cNvPr id="6" name="标题 1">
            <a:extLst>
              <a:ext uri="{FF2B5EF4-FFF2-40B4-BE49-F238E27FC236}">
                <a16:creationId xmlns:a16="http://schemas.microsoft.com/office/drawing/2014/main" id="{184D7EC5-27E1-426A-9466-B269A9109732}"/>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sz="1800"/>
              <a:t>Data pre-processing</a:t>
            </a:r>
            <a:endParaRPr lang="zh-CN" altLang="en-US" sz="1800"/>
          </a:p>
        </p:txBody>
      </p:sp>
      <p:sp>
        <p:nvSpPr>
          <p:cNvPr id="7" name="矩形 6">
            <a:extLst>
              <a:ext uri="{FF2B5EF4-FFF2-40B4-BE49-F238E27FC236}">
                <a16:creationId xmlns:a16="http://schemas.microsoft.com/office/drawing/2014/main" id="{7119716E-65F9-496F-9173-BC7118808BC6}"/>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descr="Efrei Paris: École d'ingénieurs généraliste du numérique">
            <a:extLst>
              <a:ext uri="{FF2B5EF4-FFF2-40B4-BE49-F238E27FC236}">
                <a16:creationId xmlns:a16="http://schemas.microsoft.com/office/drawing/2014/main" id="{5F01B90A-E3F5-4BD7-B717-0DE9ED282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3E1B399F-0D13-430D-8A1E-0F5EDAF88C4A}"/>
              </a:ext>
            </a:extLst>
          </p:cNvPr>
          <p:cNvPicPr>
            <a:picLocks noChangeAspect="1"/>
          </p:cNvPicPr>
          <p:nvPr/>
        </p:nvPicPr>
        <p:blipFill>
          <a:blip r:embed="rId3"/>
          <a:stretch>
            <a:fillRect/>
          </a:stretch>
        </p:blipFill>
        <p:spPr>
          <a:xfrm>
            <a:off x="4075112" y="507000"/>
            <a:ext cx="7600950" cy="1390650"/>
          </a:xfrm>
          <a:prstGeom prst="rect">
            <a:avLst/>
          </a:prstGeom>
        </p:spPr>
      </p:pic>
    </p:spTree>
    <p:extLst>
      <p:ext uri="{BB962C8B-B14F-4D97-AF65-F5344CB8AC3E}">
        <p14:creationId xmlns:p14="http://schemas.microsoft.com/office/powerpoint/2010/main" val="21227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E4AED27-6CE1-4E53-A21D-3D45597350C1}"/>
              </a:ext>
            </a:extLst>
          </p:cNvPr>
          <p:cNvSpPr>
            <a:spLocks noGrp="1"/>
          </p:cNvSpPr>
          <p:nvPr>
            <p:ph type="sldNum" sz="quarter" idx="12"/>
          </p:nvPr>
        </p:nvSpPr>
        <p:spPr/>
        <p:txBody>
          <a:bodyPr/>
          <a:lstStyle/>
          <a:p>
            <a:fld id="{9EC71654-96A5-4280-94F3-931C61A9F92C}" type="slidenum">
              <a:rPr lang="en-US" altLang="zh-CN" smtClean="0"/>
              <a:pPr/>
              <a:t>6</a:t>
            </a:fld>
            <a:endParaRPr lang="zh-CN" altLang="en-US"/>
          </a:p>
        </p:txBody>
      </p:sp>
      <p:sp>
        <p:nvSpPr>
          <p:cNvPr id="6" name="标题 1">
            <a:extLst>
              <a:ext uri="{FF2B5EF4-FFF2-40B4-BE49-F238E27FC236}">
                <a16:creationId xmlns:a16="http://schemas.microsoft.com/office/drawing/2014/main" id="{A6D056FD-841E-4396-B466-F3ADE771AE46}"/>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sz="1800"/>
              <a:t>Data pre-processing</a:t>
            </a:r>
            <a:endParaRPr lang="zh-CN" altLang="en-US" sz="1800"/>
          </a:p>
        </p:txBody>
      </p:sp>
      <p:sp>
        <p:nvSpPr>
          <p:cNvPr id="7" name="矩形 6">
            <a:extLst>
              <a:ext uri="{FF2B5EF4-FFF2-40B4-BE49-F238E27FC236}">
                <a16:creationId xmlns:a16="http://schemas.microsoft.com/office/drawing/2014/main" id="{6D0E6BF6-D968-4955-B106-6B8528E994C3}"/>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descr="Efrei Paris: École d'ingénieurs généraliste du numérique">
            <a:extLst>
              <a:ext uri="{FF2B5EF4-FFF2-40B4-BE49-F238E27FC236}">
                <a16:creationId xmlns:a16="http://schemas.microsoft.com/office/drawing/2014/main" id="{49B1F616-7987-4768-AFEF-350B2952C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1">
            <a:extLst>
              <a:ext uri="{FF2B5EF4-FFF2-40B4-BE49-F238E27FC236}">
                <a16:creationId xmlns:a16="http://schemas.microsoft.com/office/drawing/2014/main" id="{0D438F3A-D19F-4DF5-BED3-CB2092E2D379}"/>
              </a:ext>
            </a:extLst>
          </p:cNvPr>
          <p:cNvSpPr>
            <a:spLocks noGrp="1"/>
          </p:cNvSpPr>
          <p:nvPr>
            <p:ph idx="1"/>
          </p:nvPr>
        </p:nvSpPr>
        <p:spPr>
          <a:xfrm>
            <a:off x="515937" y="2227963"/>
            <a:ext cx="11391213" cy="4351338"/>
          </a:xfrm>
        </p:spPr>
        <p:txBody>
          <a:bodyPr/>
          <a:lstStyle/>
          <a:p>
            <a:pPr marL="0" indent="0">
              <a:buNone/>
            </a:pPr>
            <a:endParaRPr lang="en-US" altLang="zh-CN" sz="2000"/>
          </a:p>
          <a:p>
            <a:pPr marL="0" indent="0">
              <a:buNone/>
            </a:pPr>
            <a:r>
              <a:rPr lang="en-US" altLang="zh-CN" sz="2000"/>
              <a:t>We use FTR as the label value, and if FTR=H, change it to 1</a:t>
            </a:r>
          </a:p>
          <a:p>
            <a:pPr marL="0" indent="0">
              <a:buNone/>
            </a:pPr>
            <a:r>
              <a:rPr lang="en-US" altLang="zh-CN" sz="2000"/>
              <a:t>Else change it to 0.</a:t>
            </a:r>
          </a:p>
          <a:p>
            <a:pPr marL="0" indent="0">
              <a:buNone/>
            </a:pPr>
            <a:r>
              <a:rPr lang="en-US" altLang="zh-CN" sz="2000"/>
              <a:t>Which means home team win =1 else consequence = 0</a:t>
            </a:r>
          </a:p>
          <a:p>
            <a:pPr marL="0" indent="0">
              <a:buNone/>
            </a:pPr>
            <a:endParaRPr lang="en-US" altLang="zh-CN" sz="2000"/>
          </a:p>
          <a:p>
            <a:pPr marL="0" indent="0">
              <a:buNone/>
            </a:pPr>
            <a:r>
              <a:rPr lang="en-US" altLang="zh-CN" sz="2000"/>
              <a:t>HTGD, ATGD, HTP, ATP, HM123, AM123 as the feature values</a:t>
            </a:r>
          </a:p>
          <a:p>
            <a:pPr marL="0" indent="0">
              <a:buNone/>
            </a:pPr>
            <a:endParaRPr lang="en-US" altLang="zh-CN" sz="2000"/>
          </a:p>
          <a:p>
            <a:pPr marL="0" indent="0">
              <a:buNone/>
            </a:pPr>
            <a:r>
              <a:rPr lang="en-US" altLang="zh-CN" sz="2000"/>
              <a:t>We do max-min normalization and normalization for HTGD, ATGD, HTP, ATP, and convert HM123 and AM123 to dummy coded features.</a:t>
            </a:r>
          </a:p>
          <a:p>
            <a:pPr marL="0" indent="0">
              <a:buNone/>
            </a:pPr>
            <a:endParaRPr lang="en-US" altLang="zh-CN" sz="1400"/>
          </a:p>
        </p:txBody>
      </p:sp>
      <p:pic>
        <p:nvPicPr>
          <p:cNvPr id="12" name="图片 11">
            <a:extLst>
              <a:ext uri="{FF2B5EF4-FFF2-40B4-BE49-F238E27FC236}">
                <a16:creationId xmlns:a16="http://schemas.microsoft.com/office/drawing/2014/main" id="{C0CDCA95-9AFE-45F1-A2F5-00CC862FABDA}"/>
              </a:ext>
            </a:extLst>
          </p:cNvPr>
          <p:cNvPicPr>
            <a:picLocks noChangeAspect="1"/>
          </p:cNvPicPr>
          <p:nvPr/>
        </p:nvPicPr>
        <p:blipFill>
          <a:blip r:embed="rId3"/>
          <a:stretch>
            <a:fillRect/>
          </a:stretch>
        </p:blipFill>
        <p:spPr>
          <a:xfrm>
            <a:off x="4467856" y="278699"/>
            <a:ext cx="6705359" cy="1728616"/>
          </a:xfrm>
          <a:prstGeom prst="rect">
            <a:avLst/>
          </a:prstGeom>
        </p:spPr>
      </p:pic>
      <p:pic>
        <p:nvPicPr>
          <p:cNvPr id="18" name="图片 17">
            <a:extLst>
              <a:ext uri="{FF2B5EF4-FFF2-40B4-BE49-F238E27FC236}">
                <a16:creationId xmlns:a16="http://schemas.microsoft.com/office/drawing/2014/main" id="{25D7A62E-5CA2-4536-B717-52752D35CA6F}"/>
              </a:ext>
            </a:extLst>
          </p:cNvPr>
          <p:cNvPicPr>
            <a:picLocks noChangeAspect="1"/>
          </p:cNvPicPr>
          <p:nvPr/>
        </p:nvPicPr>
        <p:blipFill>
          <a:blip r:embed="rId4"/>
          <a:stretch>
            <a:fillRect/>
          </a:stretch>
        </p:blipFill>
        <p:spPr>
          <a:xfrm>
            <a:off x="8325240" y="2345466"/>
            <a:ext cx="2847975" cy="1781175"/>
          </a:xfrm>
          <a:prstGeom prst="rect">
            <a:avLst/>
          </a:prstGeom>
        </p:spPr>
      </p:pic>
      <p:pic>
        <p:nvPicPr>
          <p:cNvPr id="20" name="图片 19">
            <a:extLst>
              <a:ext uri="{FF2B5EF4-FFF2-40B4-BE49-F238E27FC236}">
                <a16:creationId xmlns:a16="http://schemas.microsoft.com/office/drawing/2014/main" id="{CDAC601D-152B-4AB8-8A8F-2F0CEC46B0DB}"/>
              </a:ext>
            </a:extLst>
          </p:cNvPr>
          <p:cNvPicPr>
            <a:picLocks noChangeAspect="1"/>
          </p:cNvPicPr>
          <p:nvPr/>
        </p:nvPicPr>
        <p:blipFill>
          <a:blip r:embed="rId5"/>
          <a:stretch>
            <a:fillRect/>
          </a:stretch>
        </p:blipFill>
        <p:spPr>
          <a:xfrm>
            <a:off x="10099839" y="2345466"/>
            <a:ext cx="369622" cy="1444063"/>
          </a:xfrm>
          <a:prstGeom prst="rect">
            <a:avLst/>
          </a:prstGeom>
        </p:spPr>
      </p:pic>
    </p:spTree>
    <p:extLst>
      <p:ext uri="{BB962C8B-B14F-4D97-AF65-F5344CB8AC3E}">
        <p14:creationId xmlns:p14="http://schemas.microsoft.com/office/powerpoint/2010/main" val="211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9179E53-262E-4E16-92E8-D678A80902C5}"/>
              </a:ext>
            </a:extLst>
          </p:cNvPr>
          <p:cNvSpPr>
            <a:spLocks noGrp="1"/>
          </p:cNvSpPr>
          <p:nvPr>
            <p:ph type="sldNum" sz="quarter" idx="12"/>
          </p:nvPr>
        </p:nvSpPr>
        <p:spPr/>
        <p:txBody>
          <a:bodyPr/>
          <a:lstStyle/>
          <a:p>
            <a:fld id="{9EC71654-96A5-4280-94F3-931C61A9F92C}" type="slidenum">
              <a:rPr lang="en-US" altLang="zh-CN" smtClean="0"/>
              <a:pPr/>
              <a:t>7</a:t>
            </a:fld>
            <a:endParaRPr lang="zh-CN" altLang="en-US"/>
          </a:p>
        </p:txBody>
      </p:sp>
      <p:sp>
        <p:nvSpPr>
          <p:cNvPr id="6" name="标题 1">
            <a:extLst>
              <a:ext uri="{FF2B5EF4-FFF2-40B4-BE49-F238E27FC236}">
                <a16:creationId xmlns:a16="http://schemas.microsoft.com/office/drawing/2014/main" id="{8E00E4C4-9B06-4393-82C0-0680128F0C74}"/>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sz="1800"/>
              <a:t>Data pre-processing</a:t>
            </a:r>
            <a:endParaRPr lang="zh-CN" altLang="en-US" sz="1800"/>
          </a:p>
        </p:txBody>
      </p:sp>
      <p:sp>
        <p:nvSpPr>
          <p:cNvPr id="7" name="矩形 6">
            <a:extLst>
              <a:ext uri="{FF2B5EF4-FFF2-40B4-BE49-F238E27FC236}">
                <a16:creationId xmlns:a16="http://schemas.microsoft.com/office/drawing/2014/main" id="{3AB41E70-9FF9-4FC4-8000-73656BB38BF0}"/>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7FAE239-6A4B-4EC6-AE41-338F7C644210}"/>
              </a:ext>
            </a:extLst>
          </p:cNvPr>
          <p:cNvSpPr txBox="1"/>
          <p:nvPr/>
        </p:nvSpPr>
        <p:spPr>
          <a:xfrm>
            <a:off x="515938" y="2155700"/>
            <a:ext cx="6102990" cy="1477328"/>
          </a:xfrm>
          <a:prstGeom prst="rect">
            <a:avLst/>
          </a:prstGeom>
          <a:noFill/>
        </p:spPr>
        <p:txBody>
          <a:bodyPr wrap="square">
            <a:spAutoFit/>
          </a:bodyPr>
          <a:lstStyle/>
          <a:p>
            <a:pPr marL="0" indent="0">
              <a:buNone/>
            </a:pPr>
            <a:r>
              <a:rPr lang="en-US" altLang="zh-CN" sz="1800"/>
              <a:t>Then we generate correlation plots of some features to see the feature-to-feature correlation.</a:t>
            </a:r>
          </a:p>
          <a:p>
            <a:pPr marL="0" indent="0">
              <a:buNone/>
            </a:pPr>
            <a:endParaRPr lang="en-US" altLang="zh-CN" sz="1800"/>
          </a:p>
          <a:p>
            <a:pPr marL="0" indent="0">
              <a:buNone/>
            </a:pPr>
            <a:r>
              <a:rPr lang="en-US" altLang="zh-CN" sz="1800"/>
              <a:t>We look for the most relevant feature with FTP, the closer to 1, the greater the relevance, so the most relevant feature is HTGD</a:t>
            </a:r>
          </a:p>
        </p:txBody>
      </p:sp>
      <p:pic>
        <p:nvPicPr>
          <p:cNvPr id="17" name="图片 16">
            <a:extLst>
              <a:ext uri="{FF2B5EF4-FFF2-40B4-BE49-F238E27FC236}">
                <a16:creationId xmlns:a16="http://schemas.microsoft.com/office/drawing/2014/main" id="{7A3E55B0-D1F7-4C93-9B65-440774A5F1F6}"/>
              </a:ext>
            </a:extLst>
          </p:cNvPr>
          <p:cNvPicPr>
            <a:picLocks noChangeAspect="1"/>
          </p:cNvPicPr>
          <p:nvPr/>
        </p:nvPicPr>
        <p:blipFill>
          <a:blip r:embed="rId2"/>
          <a:stretch>
            <a:fillRect/>
          </a:stretch>
        </p:blipFill>
        <p:spPr>
          <a:xfrm>
            <a:off x="6618928" y="1091689"/>
            <a:ext cx="5158932" cy="4428268"/>
          </a:xfrm>
          <a:prstGeom prst="rect">
            <a:avLst/>
          </a:prstGeom>
        </p:spPr>
      </p:pic>
      <p:pic>
        <p:nvPicPr>
          <p:cNvPr id="18" name="Picture 6" descr="Efrei Paris: École d'ingénieurs généraliste du numérique">
            <a:extLst>
              <a:ext uri="{FF2B5EF4-FFF2-40B4-BE49-F238E27FC236}">
                <a16:creationId xmlns:a16="http://schemas.microsoft.com/office/drawing/2014/main" id="{CE3C5F0F-A9CD-46A2-AA41-2D2BEF43F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14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A9C73-06ED-419B-81B5-491CBFC22330}"/>
              </a:ext>
            </a:extLst>
          </p:cNvPr>
          <p:cNvSpPr>
            <a:spLocks noGrp="1"/>
          </p:cNvSpPr>
          <p:nvPr>
            <p:ph idx="1"/>
          </p:nvPr>
        </p:nvSpPr>
        <p:spPr>
          <a:xfrm>
            <a:off x="538961" y="1825625"/>
            <a:ext cx="6049099" cy="2746375"/>
          </a:xfrm>
        </p:spPr>
        <p:txBody>
          <a:bodyPr vert="horz" lIns="0" tIns="0" rIns="0" bIns="0" rtlCol="0" anchor="t">
            <a:noAutofit/>
          </a:bodyPr>
          <a:lstStyle/>
          <a:p>
            <a:pPr marL="0" indent="0">
              <a:buNone/>
            </a:pPr>
            <a:r>
              <a:rPr lang="en-US" altLang="zh-CN" sz="1200">
                <a:latin typeface="Microsoft YaHei UI"/>
                <a:ea typeface="Microsoft YaHei UI"/>
              </a:rPr>
              <a:t>We can create some insights (how many wins per seasons ? Is a team more </a:t>
            </a:r>
            <a:r>
              <a:rPr lang="fr-FR" sz="1200" err="1">
                <a:latin typeface="Microsoft YaHei"/>
                <a:ea typeface="Microsoft YaHei"/>
              </a:rPr>
              <a:t>successful</a:t>
            </a:r>
            <a:r>
              <a:rPr lang="fr-FR" sz="1200">
                <a:latin typeface="Microsoft YaHei"/>
                <a:ea typeface="Microsoft YaHei"/>
              </a:rPr>
              <a:t> </a:t>
            </a:r>
            <a:r>
              <a:rPr lang="fr-FR" sz="1200" err="1">
                <a:latin typeface="Microsoft YaHei"/>
                <a:ea typeface="Microsoft YaHei"/>
              </a:rPr>
              <a:t>outside</a:t>
            </a:r>
            <a:r>
              <a:rPr lang="fr-FR" sz="1200">
                <a:latin typeface="Microsoft YaHei"/>
                <a:ea typeface="Microsoft YaHei"/>
              </a:rPr>
              <a:t> </a:t>
            </a:r>
            <a:r>
              <a:rPr lang="fr-FR" sz="1200" err="1">
                <a:latin typeface="Microsoft YaHei"/>
                <a:ea typeface="Microsoft YaHei"/>
              </a:rPr>
              <a:t>than</a:t>
            </a:r>
            <a:r>
              <a:rPr lang="fr-FR" sz="1200">
                <a:latin typeface="Microsoft YaHei"/>
                <a:ea typeface="Microsoft YaHei"/>
              </a:rPr>
              <a:t> </a:t>
            </a:r>
            <a:r>
              <a:rPr lang="fr-FR" sz="1200" err="1">
                <a:latin typeface="Microsoft YaHei"/>
                <a:ea typeface="Microsoft YaHei"/>
              </a:rPr>
              <a:t>inside</a:t>
            </a:r>
            <a:r>
              <a:rPr lang="fr-FR" sz="1200">
                <a:latin typeface="Microsoft YaHei"/>
                <a:ea typeface="Microsoft YaHei"/>
              </a:rPr>
              <a:t> ?)</a:t>
            </a:r>
            <a:endParaRPr lang="en-US" altLang="zh-CN" sz="1200"/>
          </a:p>
        </p:txBody>
      </p:sp>
      <p:sp>
        <p:nvSpPr>
          <p:cNvPr id="4" name="灯片编号占位符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en-US" altLang="zh-CN" smtClean="0">
                <a:latin typeface="Microsoft YaHei UI" panose="020B0503020204020204" pitchFamily="34" charset="-122"/>
                <a:ea typeface="Microsoft YaHei UI" panose="020B0503020204020204" pitchFamily="34" charset="-122"/>
              </a:rPr>
              <a:pPr rtl="0"/>
              <a:t>8</a:t>
            </a:fld>
            <a:endParaRPr lang="zh-CN" altLang="en-US">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E2C50832-0B36-43C5-98EC-4CD165D78718}"/>
              </a:ext>
            </a:extLst>
          </p:cNvPr>
          <p:cNvSpPr>
            <a:spLocks noGrp="1"/>
          </p:cNvSpPr>
          <p:nvPr>
            <p:ph type="title"/>
          </p:nvPr>
        </p:nvSpPr>
        <p:spPr>
          <a:xfrm>
            <a:off x="515938" y="993958"/>
            <a:ext cx="4662552" cy="444120"/>
          </a:xfrm>
        </p:spPr>
        <p:txBody>
          <a:bodyPr rtlCol="0"/>
          <a:lstStyle/>
          <a:p>
            <a:r>
              <a:rPr lang="fr-FR" altLang="zh-CN" sz="1800">
                <a:latin typeface="Microsoft YaHei UI"/>
                <a:ea typeface="Microsoft YaHei UI"/>
              </a:rPr>
              <a:t>DATA VISUALIZATION</a:t>
            </a:r>
            <a:endParaRPr lang="zh-CN" altLang="en-US">
              <a:latin typeface="Microsoft YaHei UI" panose="020B0503020204020204" pitchFamily="34" charset="-122"/>
              <a:ea typeface="Microsoft YaHei UI" panose="020B0503020204020204" pitchFamily="34" charset="-122"/>
            </a:endParaRPr>
          </a:p>
        </p:txBody>
      </p:sp>
      <p:sp>
        <p:nvSpPr>
          <p:cNvPr id="6" name="矩形 5">
            <a:extLst>
              <a:ext uri="{FF2B5EF4-FFF2-40B4-BE49-F238E27FC236}">
                <a16:creationId xmlns:a16="http://schemas.microsoft.com/office/drawing/2014/main" id="{04F5E8F8-38A1-42D1-9E8E-CC83DA167CE4}"/>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descr="Efrei Paris: École d'ingénieurs généraliste du numérique">
            <a:extLst>
              <a:ext uri="{FF2B5EF4-FFF2-40B4-BE49-F238E27FC236}">
                <a16:creationId xmlns:a16="http://schemas.microsoft.com/office/drawing/2014/main" id="{94B51CD5-3E7A-45BF-A9ED-77EDD9FCE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8">
            <a:extLst>
              <a:ext uri="{FF2B5EF4-FFF2-40B4-BE49-F238E27FC236}">
                <a16:creationId xmlns:a16="http://schemas.microsoft.com/office/drawing/2014/main" id="{77E8ECB9-ABB8-4798-B326-D0CAFB6E4C8B}"/>
              </a:ext>
            </a:extLst>
          </p:cNvPr>
          <p:cNvPicPr>
            <a:picLocks noChangeAspect="1"/>
          </p:cNvPicPr>
          <p:nvPr/>
        </p:nvPicPr>
        <p:blipFill>
          <a:blip r:embed="rId4"/>
          <a:stretch>
            <a:fillRect/>
          </a:stretch>
        </p:blipFill>
        <p:spPr>
          <a:xfrm>
            <a:off x="513348" y="2466007"/>
            <a:ext cx="5580649" cy="1715432"/>
          </a:xfrm>
          <a:prstGeom prst="rect">
            <a:avLst/>
          </a:prstGeom>
        </p:spPr>
      </p:pic>
      <p:pic>
        <p:nvPicPr>
          <p:cNvPr id="9" name="Image 9">
            <a:extLst>
              <a:ext uri="{FF2B5EF4-FFF2-40B4-BE49-F238E27FC236}">
                <a16:creationId xmlns:a16="http://schemas.microsoft.com/office/drawing/2014/main" id="{F7A79BF7-6D6B-4943-85A0-F9A30981D38A}"/>
              </a:ext>
            </a:extLst>
          </p:cNvPr>
          <p:cNvPicPr>
            <a:picLocks noChangeAspect="1"/>
          </p:cNvPicPr>
          <p:nvPr/>
        </p:nvPicPr>
        <p:blipFill>
          <a:blip r:embed="rId5"/>
          <a:stretch>
            <a:fillRect/>
          </a:stretch>
        </p:blipFill>
        <p:spPr>
          <a:xfrm>
            <a:off x="463215" y="4238566"/>
            <a:ext cx="5690938" cy="1920155"/>
          </a:xfrm>
          <a:prstGeom prst="rect">
            <a:avLst/>
          </a:prstGeom>
        </p:spPr>
      </p:pic>
      <p:sp>
        <p:nvSpPr>
          <p:cNvPr id="5" name="ZoneTexte 4">
            <a:extLst>
              <a:ext uri="{FF2B5EF4-FFF2-40B4-BE49-F238E27FC236}">
                <a16:creationId xmlns:a16="http://schemas.microsoft.com/office/drawing/2014/main" id="{F6B36CCE-F040-41D4-B070-FC4B7F362B4B}"/>
              </a:ext>
            </a:extLst>
          </p:cNvPr>
          <p:cNvSpPr txBox="1"/>
          <p:nvPr/>
        </p:nvSpPr>
        <p:spPr>
          <a:xfrm>
            <a:off x="6589295" y="1756611"/>
            <a:ext cx="522972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err="1">
                <a:latin typeface="Microsoft YaHei"/>
                <a:ea typeface="Microsoft YaHei"/>
              </a:rPr>
              <a:t>We</a:t>
            </a:r>
            <a:r>
              <a:rPr lang="fr-FR" sz="1200">
                <a:latin typeface="Microsoft YaHei"/>
                <a:ea typeface="Microsoft YaHei"/>
              </a:rPr>
              <a:t> can </a:t>
            </a:r>
            <a:r>
              <a:rPr lang="fr-FR" sz="1200" err="1">
                <a:latin typeface="Microsoft YaHei"/>
                <a:ea typeface="Microsoft YaHei"/>
              </a:rPr>
              <a:t>also</a:t>
            </a:r>
            <a:r>
              <a:rPr lang="fr-FR" sz="1200">
                <a:latin typeface="Microsoft YaHei"/>
                <a:ea typeface="Microsoft YaHei"/>
              </a:rPr>
              <a:t> check </a:t>
            </a:r>
            <a:r>
              <a:rPr lang="fr-FR" sz="1200" err="1">
                <a:latin typeface="Microsoft YaHei"/>
                <a:ea typeface="Microsoft YaHei"/>
              </a:rPr>
              <a:t>others</a:t>
            </a:r>
            <a:r>
              <a:rPr lang="fr-FR" sz="1200">
                <a:latin typeface="Microsoft YaHei"/>
                <a:ea typeface="Microsoft YaHei"/>
              </a:rPr>
              <a:t> insights. For </a:t>
            </a:r>
            <a:r>
              <a:rPr lang="fr-FR" sz="1200" err="1">
                <a:latin typeface="Microsoft YaHei"/>
                <a:ea typeface="Microsoft YaHei"/>
              </a:rPr>
              <a:t>example</a:t>
            </a:r>
            <a:r>
              <a:rPr lang="fr-FR" sz="1200">
                <a:latin typeface="Microsoft YaHei"/>
                <a:ea typeface="Microsoft YaHei"/>
              </a:rPr>
              <a:t>, </a:t>
            </a:r>
            <a:r>
              <a:rPr lang="fr-FR" sz="1200" err="1">
                <a:latin typeface="Microsoft YaHei"/>
                <a:ea typeface="Microsoft YaHei"/>
              </a:rPr>
              <a:t>is</a:t>
            </a:r>
            <a:r>
              <a:rPr lang="fr-FR" sz="1200">
                <a:latin typeface="Microsoft YaHei"/>
                <a:ea typeface="Microsoft YaHei"/>
              </a:rPr>
              <a:t> a team more </a:t>
            </a:r>
            <a:r>
              <a:rPr lang="fr-FR" sz="1200" err="1">
                <a:latin typeface="Microsoft YaHei"/>
                <a:ea typeface="Microsoft YaHei"/>
              </a:rPr>
              <a:t>successful</a:t>
            </a:r>
            <a:r>
              <a:rPr lang="fr-FR" sz="1200">
                <a:latin typeface="Microsoft YaHei"/>
                <a:ea typeface="Microsoft YaHei"/>
              </a:rPr>
              <a:t> </a:t>
            </a:r>
            <a:r>
              <a:rPr lang="fr-FR" sz="1200" err="1">
                <a:latin typeface="Microsoft YaHei"/>
                <a:ea typeface="Microsoft YaHei"/>
              </a:rPr>
              <a:t>outside</a:t>
            </a:r>
            <a:r>
              <a:rPr lang="fr-FR" sz="1200">
                <a:latin typeface="Microsoft YaHei"/>
                <a:ea typeface="Microsoft YaHei"/>
              </a:rPr>
              <a:t> </a:t>
            </a:r>
            <a:r>
              <a:rPr lang="fr-FR" sz="1200" err="1">
                <a:latin typeface="Microsoft YaHei"/>
                <a:ea typeface="Microsoft YaHei"/>
              </a:rPr>
              <a:t>than</a:t>
            </a:r>
            <a:r>
              <a:rPr lang="fr-FR" sz="1200">
                <a:latin typeface="Microsoft YaHei"/>
                <a:ea typeface="Microsoft YaHei"/>
              </a:rPr>
              <a:t> </a:t>
            </a:r>
            <a:r>
              <a:rPr lang="fr-FR" sz="1200" err="1">
                <a:latin typeface="Microsoft YaHei"/>
                <a:ea typeface="Microsoft YaHei"/>
              </a:rPr>
              <a:t>inside</a:t>
            </a:r>
            <a:r>
              <a:rPr lang="fr-FR" sz="1200">
                <a:latin typeface="Microsoft YaHei"/>
                <a:ea typeface="Microsoft YaHei"/>
              </a:rPr>
              <a:t>. For </a:t>
            </a:r>
            <a:r>
              <a:rPr lang="fr-FR" sz="1200" err="1">
                <a:latin typeface="Microsoft YaHei"/>
                <a:ea typeface="Microsoft YaHei"/>
              </a:rPr>
              <a:t>Everton</a:t>
            </a:r>
            <a:r>
              <a:rPr lang="fr-FR" sz="1200">
                <a:latin typeface="Microsoft YaHei"/>
                <a:ea typeface="Microsoft YaHei"/>
              </a:rPr>
              <a:t> for </a:t>
            </a:r>
            <a:r>
              <a:rPr lang="fr-FR" sz="1200" err="1">
                <a:latin typeface="Microsoft YaHei"/>
                <a:ea typeface="Microsoft YaHei"/>
              </a:rPr>
              <a:t>example</a:t>
            </a:r>
            <a:r>
              <a:rPr lang="fr-FR" sz="1200">
                <a:latin typeface="Microsoft YaHei"/>
                <a:ea typeface="Microsoft YaHei"/>
              </a:rPr>
              <a:t>.</a:t>
            </a:r>
          </a:p>
          <a:p>
            <a:endParaRPr lang="fr-FR" sz="1200">
              <a:latin typeface="Microsoft YaHei"/>
              <a:ea typeface="Microsoft YaHei"/>
              <a:cs typeface="Calibri"/>
            </a:endParaRPr>
          </a:p>
          <a:p>
            <a:r>
              <a:rPr lang="fr-FR" sz="1200" b="1" i="1" u="sng" err="1">
                <a:latin typeface="Microsoft YaHei"/>
                <a:ea typeface="Microsoft YaHei"/>
                <a:cs typeface="Calibri"/>
              </a:rPr>
              <a:t>Winning</a:t>
            </a:r>
            <a:r>
              <a:rPr lang="fr-FR" sz="1200" b="1" i="1" u="sng">
                <a:latin typeface="Microsoft YaHei"/>
                <a:ea typeface="Microsoft YaHei"/>
                <a:cs typeface="Calibri"/>
              </a:rPr>
              <a:t> rate </a:t>
            </a:r>
            <a:r>
              <a:rPr lang="fr-FR" sz="1200" b="1" i="1" u="sng" err="1">
                <a:latin typeface="Microsoft YaHei"/>
                <a:ea typeface="Microsoft YaHei"/>
                <a:cs typeface="Calibri"/>
              </a:rPr>
              <a:t>inside</a:t>
            </a:r>
            <a:r>
              <a:rPr lang="fr-FR" sz="1200" b="1" i="1" u="sng">
                <a:latin typeface="Microsoft YaHei"/>
                <a:ea typeface="Microsoft YaHei"/>
                <a:cs typeface="Calibri"/>
              </a:rPr>
              <a:t> :</a:t>
            </a: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r>
              <a:rPr lang="fr-FR" sz="1200" b="1" i="1" u="sng" err="1">
                <a:latin typeface="Microsoft YaHei"/>
                <a:ea typeface="Microsoft YaHei"/>
                <a:cs typeface="Calibri"/>
              </a:rPr>
              <a:t>Winning</a:t>
            </a:r>
            <a:r>
              <a:rPr lang="fr-FR" sz="1200" b="1" i="1" u="sng">
                <a:latin typeface="Microsoft YaHei"/>
                <a:ea typeface="Microsoft YaHei"/>
                <a:cs typeface="Calibri"/>
              </a:rPr>
              <a:t> rate </a:t>
            </a:r>
            <a:r>
              <a:rPr lang="fr-FR" sz="1200" b="1" i="1" u="sng" err="1">
                <a:latin typeface="Microsoft YaHei"/>
                <a:ea typeface="Microsoft YaHei"/>
                <a:cs typeface="Calibri"/>
              </a:rPr>
              <a:t>outside</a:t>
            </a:r>
            <a:r>
              <a:rPr lang="fr-FR" sz="1200" b="1" i="1" u="sng">
                <a:latin typeface="Microsoft YaHei"/>
                <a:ea typeface="Microsoft YaHei"/>
                <a:cs typeface="Calibri"/>
              </a:rPr>
              <a:t>:</a:t>
            </a:r>
            <a:endParaRPr lang="fr-FR"/>
          </a:p>
          <a:p>
            <a:endParaRPr lang="fr-FR" sz="1200" b="1" i="1" u="sng">
              <a:latin typeface="Microsoft YaHei"/>
              <a:ea typeface="Microsoft YaHei"/>
              <a:cs typeface="Calibri"/>
            </a:endParaRPr>
          </a:p>
          <a:p>
            <a:endParaRPr lang="fr-FR" sz="1200" b="1" i="1" u="sng">
              <a:latin typeface="Microsoft YaHei"/>
              <a:ea typeface="Microsoft YaHei"/>
              <a:cs typeface="Calibri"/>
            </a:endParaRPr>
          </a:p>
          <a:p>
            <a:endParaRPr lang="fr-FR" sz="1200" b="1" i="1" u="sng">
              <a:latin typeface="Microsoft YaHei"/>
              <a:ea typeface="Microsoft YaHei"/>
              <a:cs typeface="Calibri"/>
            </a:endParaRPr>
          </a:p>
        </p:txBody>
      </p:sp>
      <p:pic>
        <p:nvPicPr>
          <p:cNvPr id="10" name="Image 10">
            <a:extLst>
              <a:ext uri="{FF2B5EF4-FFF2-40B4-BE49-F238E27FC236}">
                <a16:creationId xmlns:a16="http://schemas.microsoft.com/office/drawing/2014/main" id="{181C9A82-5BD2-4BE7-BC4A-C989351881B4}"/>
              </a:ext>
            </a:extLst>
          </p:cNvPr>
          <p:cNvPicPr>
            <a:picLocks noChangeAspect="1"/>
          </p:cNvPicPr>
          <p:nvPr/>
        </p:nvPicPr>
        <p:blipFill>
          <a:blip r:embed="rId6"/>
          <a:stretch>
            <a:fillRect/>
          </a:stretch>
        </p:blipFill>
        <p:spPr>
          <a:xfrm>
            <a:off x="6228349" y="2613554"/>
            <a:ext cx="5951620" cy="1721130"/>
          </a:xfrm>
          <a:prstGeom prst="rect">
            <a:avLst/>
          </a:prstGeom>
        </p:spPr>
      </p:pic>
      <p:pic>
        <p:nvPicPr>
          <p:cNvPr id="11" name="Image 11">
            <a:extLst>
              <a:ext uri="{FF2B5EF4-FFF2-40B4-BE49-F238E27FC236}">
                <a16:creationId xmlns:a16="http://schemas.microsoft.com/office/drawing/2014/main" id="{C60A6766-AC43-44F5-961D-6A3BF592628E}"/>
              </a:ext>
            </a:extLst>
          </p:cNvPr>
          <p:cNvPicPr>
            <a:picLocks noChangeAspect="1"/>
          </p:cNvPicPr>
          <p:nvPr/>
        </p:nvPicPr>
        <p:blipFill>
          <a:blip r:embed="rId7"/>
          <a:stretch>
            <a:fillRect/>
          </a:stretch>
        </p:blipFill>
        <p:spPr>
          <a:xfrm>
            <a:off x="6228348" y="4750551"/>
            <a:ext cx="5951621" cy="1708316"/>
          </a:xfrm>
          <a:prstGeom prst="rect">
            <a:avLst/>
          </a:prstGeom>
        </p:spPr>
      </p:pic>
    </p:spTree>
    <p:extLst>
      <p:ext uri="{BB962C8B-B14F-4D97-AF65-F5344CB8AC3E}">
        <p14:creationId xmlns:p14="http://schemas.microsoft.com/office/powerpoint/2010/main" val="125737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A0505D8-72CE-4394-9441-AB051527F1F2}"/>
              </a:ext>
            </a:extLst>
          </p:cNvPr>
          <p:cNvSpPr>
            <a:spLocks noGrp="1"/>
          </p:cNvSpPr>
          <p:nvPr>
            <p:ph type="sldNum" sz="quarter" idx="12"/>
          </p:nvPr>
        </p:nvSpPr>
        <p:spPr/>
        <p:txBody>
          <a:bodyPr/>
          <a:lstStyle/>
          <a:p>
            <a:fld id="{9EC71654-96A5-4280-94F3-931C61A9F92C}" type="slidenum">
              <a:rPr lang="en-US" altLang="zh-CN" smtClean="0"/>
              <a:pPr/>
              <a:t>9</a:t>
            </a:fld>
            <a:endParaRPr lang="zh-CN" altLang="en-US"/>
          </a:p>
        </p:txBody>
      </p:sp>
      <p:sp>
        <p:nvSpPr>
          <p:cNvPr id="6" name="标题 1">
            <a:extLst>
              <a:ext uri="{FF2B5EF4-FFF2-40B4-BE49-F238E27FC236}">
                <a16:creationId xmlns:a16="http://schemas.microsoft.com/office/drawing/2014/main" id="{FD8DFE4D-B9E6-4168-97C7-98D5A1018783}"/>
              </a:ext>
            </a:extLst>
          </p:cNvPr>
          <p:cNvSpPr txBox="1">
            <a:spLocks/>
          </p:cNvSpPr>
          <p:nvPr/>
        </p:nvSpPr>
        <p:spPr>
          <a:xfrm>
            <a:off x="515938" y="993958"/>
            <a:ext cx="4662552" cy="44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fr-FR" altLang="zh-CN" sz="1800"/>
              <a:t>Match Predictions</a:t>
            </a:r>
            <a:endParaRPr lang="zh-CN" altLang="en-US" sz="1800"/>
          </a:p>
        </p:txBody>
      </p:sp>
      <p:sp>
        <p:nvSpPr>
          <p:cNvPr id="7" name="矩形 6">
            <a:extLst>
              <a:ext uri="{FF2B5EF4-FFF2-40B4-BE49-F238E27FC236}">
                <a16:creationId xmlns:a16="http://schemas.microsoft.com/office/drawing/2014/main" id="{79642BFC-9ECA-4825-BD34-A0D2071BEF3B}"/>
              </a:ext>
            </a:extLst>
          </p:cNvPr>
          <p:cNvSpPr/>
          <p:nvPr/>
        </p:nvSpPr>
        <p:spPr>
          <a:xfrm>
            <a:off x="515938" y="1384670"/>
            <a:ext cx="2579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6" descr="Efrei Paris: École d'ingénieurs généraliste du numérique">
            <a:extLst>
              <a:ext uri="{FF2B5EF4-FFF2-40B4-BE49-F238E27FC236}">
                <a16:creationId xmlns:a16="http://schemas.microsoft.com/office/drawing/2014/main" id="{D2D41217-1B7E-422A-A78C-98F580213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9" y="6196796"/>
            <a:ext cx="1351004" cy="517885"/>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1F3A67FC-5EDE-4800-9E9C-4AB225AA8FF8}"/>
              </a:ext>
            </a:extLst>
          </p:cNvPr>
          <p:cNvPicPr>
            <a:picLocks noChangeAspect="1"/>
          </p:cNvPicPr>
          <p:nvPr/>
        </p:nvPicPr>
        <p:blipFill>
          <a:blip r:embed="rId3"/>
          <a:stretch>
            <a:fillRect/>
          </a:stretch>
        </p:blipFill>
        <p:spPr>
          <a:xfrm>
            <a:off x="6440394" y="1757355"/>
            <a:ext cx="5325973" cy="3636765"/>
          </a:xfrm>
          <a:prstGeom prst="rect">
            <a:avLst/>
          </a:prstGeom>
        </p:spPr>
      </p:pic>
      <p:sp>
        <p:nvSpPr>
          <p:cNvPr id="13" name="文本框 12">
            <a:extLst>
              <a:ext uri="{FF2B5EF4-FFF2-40B4-BE49-F238E27FC236}">
                <a16:creationId xmlns:a16="http://schemas.microsoft.com/office/drawing/2014/main" id="{2B65D202-C105-4E8D-A990-084CDEAC337A}"/>
              </a:ext>
            </a:extLst>
          </p:cNvPr>
          <p:cNvSpPr txBox="1"/>
          <p:nvPr/>
        </p:nvSpPr>
        <p:spPr>
          <a:xfrm>
            <a:off x="337404" y="2433035"/>
            <a:ext cx="6102990" cy="1754326"/>
          </a:xfrm>
          <a:prstGeom prst="rect">
            <a:avLst/>
          </a:prstGeom>
          <a:noFill/>
        </p:spPr>
        <p:txBody>
          <a:bodyPr wrap="square">
            <a:spAutoFit/>
          </a:bodyPr>
          <a:lstStyle/>
          <a:p>
            <a:pPr marL="0" indent="0">
              <a:buNone/>
            </a:pPr>
            <a:r>
              <a:rPr lang="en-US" altLang="zh-CN"/>
              <a:t>We chose three prediction models, Logistic Regression, SVC and XGB Classifier.</a:t>
            </a:r>
          </a:p>
          <a:p>
            <a:pPr marL="0" indent="0">
              <a:buNone/>
            </a:pPr>
            <a:endParaRPr lang="en-US" altLang="zh-CN"/>
          </a:p>
          <a:p>
            <a:pPr marL="0" indent="0">
              <a:buNone/>
            </a:pPr>
            <a:r>
              <a:rPr lang="en-US" altLang="zh-CN"/>
              <a:t>We found that XGB Classifier performs very well in the training set, so we decided to use XGB Classifier and use Grid Search for tuning, and finally get the best model.</a:t>
            </a:r>
          </a:p>
        </p:txBody>
      </p:sp>
    </p:spTree>
    <p:extLst>
      <p:ext uri="{BB962C8B-B14F-4D97-AF65-F5344CB8AC3E}">
        <p14:creationId xmlns:p14="http://schemas.microsoft.com/office/powerpoint/2010/main" val="2085086879"/>
      </p:ext>
    </p:extLst>
  </p:cSld>
  <p:clrMapOvr>
    <a:masterClrMapping/>
  </p:clrMapOvr>
</p:sld>
</file>

<file path=ppt/theme/theme1.xml><?xml version="1.0" encoding="utf-8"?>
<a:theme xmlns:a="http://schemas.openxmlformats.org/drawingml/2006/main" name="Office 主题">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278_TF34076243" id="{3293E346-45B6-4355-919F-AF1B903AA00C}" vid="{AE4C7E93-8503-4024-928C-CEA6F872C78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341d309-490d-4be5-88bc-1442dabc1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17B7D367611844A765E65B007D1E22" ma:contentTypeVersion="7" ma:contentTypeDescription="Crée un document." ma:contentTypeScope="" ma:versionID="f5700fe2d26c4973c949c821e7a72476">
  <xsd:schema xmlns:xsd="http://www.w3.org/2001/XMLSchema" xmlns:xs="http://www.w3.org/2001/XMLSchema" xmlns:p="http://schemas.microsoft.com/office/2006/metadata/properties" xmlns:ns3="c341d309-490d-4be5-88bc-1442dabc1326" xmlns:ns4="b49a38bb-0f31-423c-93eb-752fe4322ade" targetNamespace="http://schemas.microsoft.com/office/2006/metadata/properties" ma:root="true" ma:fieldsID="01f248e7cfdfc125c5a5d17788fbd741" ns3:_="" ns4:_="">
    <xsd:import namespace="c341d309-490d-4be5-88bc-1442dabc1326"/>
    <xsd:import namespace="b49a38bb-0f31-423c-93eb-752fe4322ad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41d309-490d-4be5-88bc-1442dabc13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9a38bb-0f31-423c-93eb-752fe4322ad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19797F-2510-4681-A59B-FCD8F3733FE0}">
  <ds:schemaRefs>
    <ds:schemaRef ds:uri="b49a38bb-0f31-423c-93eb-752fe4322ade"/>
    <ds:schemaRef ds:uri="c341d309-490d-4be5-88bc-1442dabc132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C2F7B00-0FE8-424C-B1EC-D02D56C6A9AA}">
  <ds:schemaRefs>
    <ds:schemaRef ds:uri="b49a38bb-0f31-423c-93eb-752fe4322ade"/>
    <ds:schemaRef ds:uri="c341d309-490d-4be5-88bc-1442dabc13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4C31332-3081-4BD9-AD6F-078B4521F3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蓝球演示文稿</Template>
  <TotalTime>0</TotalTime>
  <Words>787</Words>
  <Application>Microsoft Office PowerPoint</Application>
  <PresentationFormat>宽屏</PresentationFormat>
  <Paragraphs>107</Paragraphs>
  <Slides>12</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Microsoft YaHei UI</vt:lpstr>
      <vt:lpstr>微软雅黑</vt:lpstr>
      <vt:lpstr>Arial</vt:lpstr>
      <vt:lpstr>Calibri</vt:lpstr>
      <vt:lpstr>Open Sans</vt:lpstr>
      <vt:lpstr>Segoe UI</vt:lpstr>
      <vt:lpstr>Office 主题</vt:lpstr>
      <vt:lpstr>PowerPoint 演示文稿</vt:lpstr>
      <vt:lpstr>PowerPoint 演示文稿</vt:lpstr>
      <vt:lpstr>Contents</vt:lpstr>
      <vt:lpstr>Raw Data Introduction</vt:lpstr>
      <vt:lpstr>PowerPoint 演示文稿</vt:lpstr>
      <vt:lpstr>PowerPoint 演示文稿</vt:lpstr>
      <vt:lpstr>PowerPoint 演示文稿</vt:lpstr>
      <vt:lpstr>DATA VISUALIZATION</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演示文稿标题</dc:title>
  <dc:creator>He NI</dc:creator>
  <cp:lastModifiedBy>He NI</cp:lastModifiedBy>
  <cp:revision>4</cp:revision>
  <dcterms:created xsi:type="dcterms:W3CDTF">2021-01-17T15:31:55Z</dcterms:created>
  <dcterms:modified xsi:type="dcterms:W3CDTF">2021-01-17T20:38:14Z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0x0101003C17B7D367611844A765E65B007D1E22</vt:lpwstr>
  </property>
</Properties>
</file>