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8" r:id="rId5"/>
    <p:sldId id="269" r:id="rId6"/>
    <p:sldId id="270" r:id="rId7"/>
    <p:sldId id="271"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C00C3-A95A-464F-9122-9E582336F688}" type="datetimeFigureOut">
              <a:rPr lang="zh-CN" altLang="en-US" smtClean="0"/>
              <a:t>2020/12/25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D97BD-9B16-4B88-AB6B-7F60B527F25E}" type="slidenum">
              <a:rPr lang="zh-CN" altLang="en-US" smtClean="0"/>
              <a:t>‹#›</a:t>
            </a:fld>
            <a:endParaRPr lang="zh-CN" altLang="en-US"/>
          </a:p>
        </p:txBody>
      </p:sp>
    </p:spTree>
    <p:extLst>
      <p:ext uri="{BB962C8B-B14F-4D97-AF65-F5344CB8AC3E}">
        <p14:creationId xmlns:p14="http://schemas.microsoft.com/office/powerpoint/2010/main" val="73676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2D97BD-9B16-4B88-AB6B-7F60B527F25E}" type="slidenum">
              <a:rPr lang="zh-CN" altLang="en-US" smtClean="0"/>
              <a:t>1</a:t>
            </a:fld>
            <a:endParaRPr lang="zh-CN" altLang="en-US"/>
          </a:p>
        </p:txBody>
      </p:sp>
    </p:spTree>
    <p:extLst>
      <p:ext uri="{BB962C8B-B14F-4D97-AF65-F5344CB8AC3E}">
        <p14:creationId xmlns:p14="http://schemas.microsoft.com/office/powerpoint/2010/main" val="4143158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AE1E395-E9AC-4ED5-9825-9C44D152C30D}" type="datetimeFigureOut">
              <a:rPr lang="zh-CN" altLang="en-US" smtClean="0"/>
              <a:t>2020/12/25</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209755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199052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2044437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3CCCB8-E119-4E82-9B3A-30C0FCD55801}"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21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3009259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85530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79744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756367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1137851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342527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99430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139837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185225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421148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128202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76316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E1E395-E9AC-4ED5-9825-9C44D152C30D}" type="datetimeFigureOut">
              <a:rPr lang="zh-CN" altLang="en-US" smtClean="0"/>
              <a:t>2020/12/25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294233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E1E395-E9AC-4ED5-9825-9C44D152C30D}" type="datetimeFigureOut">
              <a:rPr lang="zh-CN" altLang="en-US" smtClean="0"/>
              <a:t>2020/12/25</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3CCCB8-E119-4E82-9B3A-30C0FCD55801}" type="slidenum">
              <a:rPr lang="zh-CN" altLang="en-US" smtClean="0"/>
              <a:t>‹#›</a:t>
            </a:fld>
            <a:endParaRPr lang="zh-CN" altLang="en-US"/>
          </a:p>
        </p:txBody>
      </p:sp>
    </p:spTree>
    <p:extLst>
      <p:ext uri="{BB962C8B-B14F-4D97-AF65-F5344CB8AC3E}">
        <p14:creationId xmlns:p14="http://schemas.microsoft.com/office/powerpoint/2010/main" val="36840796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43C8F-D89E-4B4F-9E31-713FA1E612D1}"/>
              </a:ext>
            </a:extLst>
          </p:cNvPr>
          <p:cNvSpPr>
            <a:spLocks noGrp="1"/>
          </p:cNvSpPr>
          <p:nvPr>
            <p:ph type="ctrTitle"/>
          </p:nvPr>
        </p:nvSpPr>
        <p:spPr>
          <a:xfrm>
            <a:off x="5291668" y="1215496"/>
            <a:ext cx="5367866" cy="2387600"/>
          </a:xfrm>
        </p:spPr>
        <p:txBody>
          <a:bodyPr>
            <a:normAutofit/>
          </a:bodyPr>
          <a:lstStyle/>
          <a:p>
            <a:r>
              <a:rPr lang="en-US" altLang="zh-CN" sz="4400" b="1" i="0" dirty="0">
                <a:effectLst/>
                <a:latin typeface="zeitung"/>
              </a:rPr>
              <a:t>Movie Market Analysis</a:t>
            </a:r>
            <a:endParaRPr lang="zh-CN" altLang="en-US" sz="4400" dirty="0"/>
          </a:p>
        </p:txBody>
      </p:sp>
      <p:sp>
        <p:nvSpPr>
          <p:cNvPr id="3" name="副标题 2">
            <a:extLst>
              <a:ext uri="{FF2B5EF4-FFF2-40B4-BE49-F238E27FC236}">
                <a16:creationId xmlns:a16="http://schemas.microsoft.com/office/drawing/2014/main" id="{37F72E5B-33C3-4B04-8994-234E9944AB53}"/>
              </a:ext>
            </a:extLst>
          </p:cNvPr>
          <p:cNvSpPr>
            <a:spLocks noGrp="1"/>
          </p:cNvSpPr>
          <p:nvPr>
            <p:ph type="subTitle" idx="1"/>
          </p:nvPr>
        </p:nvSpPr>
        <p:spPr>
          <a:xfrm>
            <a:off x="5291667" y="3602038"/>
            <a:ext cx="5376333" cy="1655762"/>
          </a:xfrm>
        </p:spPr>
        <p:txBody>
          <a:bodyPr>
            <a:normAutofit/>
          </a:bodyPr>
          <a:lstStyle/>
          <a:p>
            <a:r>
              <a:rPr lang="it-IT" altLang="zh-CN" sz="1800" dirty="0"/>
              <a:t>GUETARI Bader</a:t>
            </a:r>
          </a:p>
          <a:p>
            <a:r>
              <a:rPr lang="en-US" altLang="zh-CN" sz="1800" dirty="0"/>
              <a:t>Ni he</a:t>
            </a:r>
            <a:endParaRPr lang="zh-CN" altLang="en-US" sz="1800" dirty="0"/>
          </a:p>
        </p:txBody>
      </p:sp>
      <p:pic>
        <p:nvPicPr>
          <p:cNvPr id="1026" name="Picture 2" descr="IMDb - Wikipedia">
            <a:extLst>
              <a:ext uri="{FF2B5EF4-FFF2-40B4-BE49-F238E27FC236}">
                <a16:creationId xmlns:a16="http://schemas.microsoft.com/office/drawing/2014/main" id="{316EB665-CBD3-4080-A078-6E4A7536608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19503" y="2415014"/>
            <a:ext cx="3525628" cy="1773971"/>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35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C5DC9-D879-474B-B45A-38007DA38037}"/>
              </a:ext>
            </a:extLst>
          </p:cNvPr>
          <p:cNvSpPr>
            <a:spLocks noGrp="1"/>
          </p:cNvSpPr>
          <p:nvPr>
            <p:ph type="title"/>
          </p:nvPr>
        </p:nvSpPr>
        <p:spPr/>
        <p:txBody>
          <a:bodyPr/>
          <a:lstStyle/>
          <a:p>
            <a:r>
              <a:rPr lang="fr-FR" altLang="zh-CN" dirty="0"/>
              <a:t>Objective</a:t>
            </a:r>
            <a:endParaRPr lang="zh-CN" altLang="en-US" dirty="0"/>
          </a:p>
        </p:txBody>
      </p:sp>
      <p:sp>
        <p:nvSpPr>
          <p:cNvPr id="3" name="内容占位符 2">
            <a:extLst>
              <a:ext uri="{FF2B5EF4-FFF2-40B4-BE49-F238E27FC236}">
                <a16:creationId xmlns:a16="http://schemas.microsoft.com/office/drawing/2014/main" id="{8289F64C-AE2D-47D7-9349-BCEC33E5CE84}"/>
              </a:ext>
            </a:extLst>
          </p:cNvPr>
          <p:cNvSpPr>
            <a:spLocks noGrp="1"/>
          </p:cNvSpPr>
          <p:nvPr>
            <p:ph idx="1"/>
          </p:nvPr>
        </p:nvSpPr>
        <p:spPr/>
        <p:txBody>
          <a:bodyPr/>
          <a:lstStyle/>
          <a:p>
            <a:r>
              <a:rPr lang="en-US" altLang="zh-CN" dirty="0"/>
              <a:t>Our goal: to provide strategies for film companies to invest in the film market.</a:t>
            </a:r>
          </a:p>
          <a:p>
            <a:r>
              <a:rPr lang="en-US" altLang="zh-CN" dirty="0"/>
              <a:t>As the film market has grown in size in recent years, it has become important to </a:t>
            </a:r>
            <a:r>
              <a:rPr lang="en-US" altLang="zh-CN" dirty="0" err="1"/>
              <a:t>analyse</a:t>
            </a:r>
            <a:r>
              <a:rPr lang="en-US" altLang="zh-CN" dirty="0"/>
              <a:t> the preferences of the film market - what types of films are rated more highly? What types of films do studios like to make to make money, and what types of films are the most popular each year?</a:t>
            </a:r>
          </a:p>
          <a:p>
            <a:r>
              <a:rPr lang="en-US" altLang="zh-CN" dirty="0"/>
              <a:t>We will </a:t>
            </a:r>
            <a:r>
              <a:rPr lang="en-US" altLang="zh-CN" dirty="0" err="1"/>
              <a:t>analyse</a:t>
            </a:r>
            <a:r>
              <a:rPr lang="en-US" altLang="zh-CN" dirty="0"/>
              <a:t> 5000 films on the IMDB website to come up with the results we want.</a:t>
            </a:r>
            <a:endParaRPr lang="zh-CN" altLang="en-US" dirty="0"/>
          </a:p>
        </p:txBody>
      </p:sp>
    </p:spTree>
    <p:extLst>
      <p:ext uri="{BB962C8B-B14F-4D97-AF65-F5344CB8AC3E}">
        <p14:creationId xmlns:p14="http://schemas.microsoft.com/office/powerpoint/2010/main" val="163043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 name="Group 15">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8"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6"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58"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881ABCF8-47C3-4D6B-AC3A-549231AA02E3}"/>
              </a:ext>
            </a:extLst>
          </p:cNvPr>
          <p:cNvPicPr>
            <a:picLocks noChangeAspect="1"/>
          </p:cNvPicPr>
          <p:nvPr/>
        </p:nvPicPr>
        <p:blipFill>
          <a:blip r:embed="rId3"/>
          <a:stretch>
            <a:fillRect/>
          </a:stretch>
        </p:blipFill>
        <p:spPr>
          <a:xfrm>
            <a:off x="1118988" y="1676601"/>
            <a:ext cx="6112382" cy="3499337"/>
          </a:xfrm>
          <a:prstGeom prst="rect">
            <a:avLst/>
          </a:prstGeom>
        </p:spPr>
      </p:pic>
      <p:sp>
        <p:nvSpPr>
          <p:cNvPr id="8" name="文本框 7">
            <a:extLst>
              <a:ext uri="{FF2B5EF4-FFF2-40B4-BE49-F238E27FC236}">
                <a16:creationId xmlns:a16="http://schemas.microsoft.com/office/drawing/2014/main" id="{16AD47C5-FF82-4841-BE89-FB5C93752B7D}"/>
              </a:ext>
            </a:extLst>
          </p:cNvPr>
          <p:cNvSpPr txBox="1"/>
          <p:nvPr/>
        </p:nvSpPr>
        <p:spPr>
          <a:xfrm>
            <a:off x="8036041" y="2249487"/>
            <a:ext cx="3281004"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altLang="zh-CN" dirty="0">
                <a:solidFill>
                  <a:srgbClr val="FFFFFF"/>
                </a:solidFill>
              </a:rPr>
              <a:t>Of those 5,000 films from 1916 to 2016, the most filmed genres were: Comedy, Action, Drama</a:t>
            </a:r>
          </a:p>
          <a:p>
            <a:pPr indent="-228600" defTabSz="914400">
              <a:lnSpc>
                <a:spcPct val="120000"/>
              </a:lnSpc>
              <a:spcAft>
                <a:spcPts val="600"/>
              </a:spcAft>
              <a:buSzPct val="125000"/>
              <a:buFont typeface="Arial" panose="020B0604020202020204" pitchFamily="34" charset="0"/>
              <a:buChar char="•"/>
            </a:pPr>
            <a:endParaRPr lang="en-US" altLang="zh-CN" dirty="0">
              <a:solidFill>
                <a:srgbClr val="FFFFFF"/>
              </a:solidFill>
            </a:endParaRPr>
          </a:p>
          <a:p>
            <a:pPr indent="-228600" defTabSz="914400">
              <a:lnSpc>
                <a:spcPct val="120000"/>
              </a:lnSpc>
              <a:spcAft>
                <a:spcPts val="600"/>
              </a:spcAft>
              <a:buSzPct val="125000"/>
              <a:buFont typeface="Arial" panose="020B0604020202020204" pitchFamily="34" charset="0"/>
              <a:buChar char="•"/>
            </a:pPr>
            <a:r>
              <a:rPr lang="en-US" altLang="zh-CN" dirty="0">
                <a:solidFill>
                  <a:srgbClr val="FFFFFF"/>
                </a:solidFill>
              </a:rPr>
              <a:t>So does that mean that studios think these three genres are profitable enough?</a:t>
            </a:r>
            <a:endParaRPr lang="zh-CN" altLang="en-US" dirty="0">
              <a:solidFill>
                <a:srgbClr val="FFFFFF"/>
              </a:solidFill>
            </a:endParaRPr>
          </a:p>
        </p:txBody>
      </p:sp>
    </p:spTree>
    <p:extLst>
      <p:ext uri="{BB962C8B-B14F-4D97-AF65-F5344CB8AC3E}">
        <p14:creationId xmlns:p14="http://schemas.microsoft.com/office/powerpoint/2010/main" val="36104313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65">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4" name="Group 67">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9" name="Group 68">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70" name="Group 69">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1"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1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D54612F7-B01B-4998-8220-F95BFC5E3D33}"/>
              </a:ext>
            </a:extLst>
          </p:cNvPr>
          <p:cNvPicPr>
            <a:picLocks noChangeAspect="1"/>
          </p:cNvPicPr>
          <p:nvPr/>
        </p:nvPicPr>
        <p:blipFill>
          <a:blip r:embed="rId3"/>
          <a:stretch>
            <a:fillRect/>
          </a:stretch>
        </p:blipFill>
        <p:spPr>
          <a:xfrm>
            <a:off x="1118988" y="1783567"/>
            <a:ext cx="6112382" cy="3285405"/>
          </a:xfrm>
          <a:prstGeom prst="rect">
            <a:avLst/>
          </a:prstGeom>
        </p:spPr>
      </p:pic>
      <p:sp>
        <p:nvSpPr>
          <p:cNvPr id="4" name="文本框 3">
            <a:extLst>
              <a:ext uri="{FF2B5EF4-FFF2-40B4-BE49-F238E27FC236}">
                <a16:creationId xmlns:a16="http://schemas.microsoft.com/office/drawing/2014/main" id="{88C87E36-ACA9-4870-B97A-90D044D8D071}"/>
              </a:ext>
            </a:extLst>
          </p:cNvPr>
          <p:cNvSpPr txBox="1"/>
          <p:nvPr/>
        </p:nvSpPr>
        <p:spPr>
          <a:xfrm>
            <a:off x="8036041" y="2249487"/>
            <a:ext cx="3281004"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altLang="zh-CN" dirty="0">
                <a:solidFill>
                  <a:srgbClr val="FFFFFF"/>
                </a:solidFill>
              </a:rPr>
              <a:t>The comedy, drama and action genres all have very high budgets, but there is a very high point here in 2006 for comedy, which is easy to understand, as one or more very high budget comedy films in 2006 drove up the overall comedy genre budget.</a:t>
            </a:r>
          </a:p>
          <a:p>
            <a:pPr indent="-228600" defTabSz="914400">
              <a:lnSpc>
                <a:spcPct val="120000"/>
              </a:lnSpc>
              <a:spcAft>
                <a:spcPts val="600"/>
              </a:spcAft>
              <a:buSzPct val="125000"/>
              <a:buFont typeface="Arial" panose="020B0604020202020204" pitchFamily="34" charset="0"/>
              <a:buChar char="•"/>
            </a:pPr>
            <a:r>
              <a:rPr lang="en-US" altLang="zh-CN" dirty="0">
                <a:solidFill>
                  <a:srgbClr val="FFFFFF"/>
                </a:solidFill>
              </a:rPr>
              <a:t>So to avoid this we will use the average.</a:t>
            </a:r>
          </a:p>
        </p:txBody>
      </p:sp>
      <p:sp>
        <p:nvSpPr>
          <p:cNvPr id="9" name="对话气泡: 圆角矩形 8">
            <a:extLst>
              <a:ext uri="{FF2B5EF4-FFF2-40B4-BE49-F238E27FC236}">
                <a16:creationId xmlns:a16="http://schemas.microsoft.com/office/drawing/2014/main" id="{5C88C38A-0A65-49DA-A2E2-87ABF3CB2FE9}"/>
              </a:ext>
            </a:extLst>
          </p:cNvPr>
          <p:cNvSpPr/>
          <p:nvPr/>
        </p:nvSpPr>
        <p:spPr>
          <a:xfrm>
            <a:off x="4823418" y="1539875"/>
            <a:ext cx="879875" cy="45085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odd</a:t>
            </a:r>
            <a:endParaRPr lang="zh-CN" altLang="en-US" dirty="0"/>
          </a:p>
        </p:txBody>
      </p:sp>
    </p:spTree>
    <p:extLst>
      <p:ext uri="{BB962C8B-B14F-4D97-AF65-F5344CB8AC3E}">
        <p14:creationId xmlns:p14="http://schemas.microsoft.com/office/powerpoint/2010/main" val="19336329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5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E00A8445-524C-4D10-AF93-42542002CAA8}"/>
              </a:ext>
            </a:extLst>
          </p:cNvPr>
          <p:cNvPicPr>
            <a:picLocks noChangeAspect="1"/>
          </p:cNvPicPr>
          <p:nvPr/>
        </p:nvPicPr>
        <p:blipFill>
          <a:blip r:embed="rId3"/>
          <a:stretch>
            <a:fillRect/>
          </a:stretch>
        </p:blipFill>
        <p:spPr>
          <a:xfrm>
            <a:off x="1118988" y="1829410"/>
            <a:ext cx="6112382" cy="3193719"/>
          </a:xfrm>
          <a:prstGeom prst="rect">
            <a:avLst/>
          </a:prstGeom>
        </p:spPr>
      </p:pic>
      <p:sp>
        <p:nvSpPr>
          <p:cNvPr id="6" name="文本框 5">
            <a:extLst>
              <a:ext uri="{FF2B5EF4-FFF2-40B4-BE49-F238E27FC236}">
                <a16:creationId xmlns:a16="http://schemas.microsoft.com/office/drawing/2014/main" id="{FB36144D-6FA7-48CC-84D4-169C5ADB41F6}"/>
              </a:ext>
            </a:extLst>
          </p:cNvPr>
          <p:cNvSpPr txBox="1"/>
          <p:nvPr/>
        </p:nvSpPr>
        <p:spPr>
          <a:xfrm>
            <a:off x="8065656" y="917596"/>
            <a:ext cx="3281004" cy="3541714"/>
          </a:xfrm>
          <a:prstGeom prst="rect">
            <a:avLst/>
          </a:prstGeom>
        </p:spPr>
        <p:txBody>
          <a:bodyPr vert="horz" lIns="91440" tIns="45720" rIns="91440" bIns="45720" rtlCol="0">
            <a:normAutofit lnSpcReduction="10000"/>
          </a:bodyPr>
          <a:lstStyle/>
          <a:p>
            <a:pPr indent="-228600" defTabSz="914400">
              <a:lnSpc>
                <a:spcPct val="110000"/>
              </a:lnSpc>
              <a:spcAft>
                <a:spcPts val="600"/>
              </a:spcAft>
              <a:buSzPct val="125000"/>
              <a:buFont typeface="Arial" panose="020B0604020202020204" pitchFamily="34" charset="0"/>
              <a:buChar char="•"/>
            </a:pPr>
            <a:r>
              <a:rPr lang="en-US" altLang="zh-CN" sz="900" dirty="0">
                <a:solidFill>
                  <a:srgbClr val="FFFFFF"/>
                </a:solidFill>
              </a:rPr>
              <a:t>The film market's preference for genres is not definitive but varies from year to year.</a:t>
            </a:r>
          </a:p>
          <a:p>
            <a:pPr indent="-228600" defTabSz="914400">
              <a:lnSpc>
                <a:spcPct val="110000"/>
              </a:lnSpc>
              <a:spcAft>
                <a:spcPts val="600"/>
              </a:spcAft>
              <a:buSzPct val="125000"/>
              <a:buFont typeface="Arial" panose="020B0604020202020204" pitchFamily="34" charset="0"/>
              <a:buChar char="•"/>
            </a:pPr>
            <a:endParaRPr lang="en-US" altLang="zh-CN" sz="900" dirty="0">
              <a:solidFill>
                <a:srgbClr val="FFFFFF"/>
              </a:solidFill>
            </a:endParaRPr>
          </a:p>
          <a:p>
            <a:pPr indent="-228600" defTabSz="914400">
              <a:lnSpc>
                <a:spcPct val="110000"/>
              </a:lnSpc>
              <a:spcAft>
                <a:spcPts val="600"/>
              </a:spcAft>
              <a:buSzPct val="125000"/>
              <a:buFont typeface="Arial" panose="020B0604020202020204" pitchFamily="34" charset="0"/>
              <a:buChar char="•"/>
            </a:pPr>
            <a:r>
              <a:rPr lang="en-US" altLang="zh-CN" sz="900" dirty="0">
                <a:solidFill>
                  <a:srgbClr val="FFFFFF"/>
                </a:solidFill>
              </a:rPr>
              <a:t>1988: The market for action films was opened up, and since then there has been a stable and broad market for action films</a:t>
            </a:r>
          </a:p>
          <a:p>
            <a:pPr indent="-228600" defTabSz="914400">
              <a:lnSpc>
                <a:spcPct val="110000"/>
              </a:lnSpc>
              <a:spcAft>
                <a:spcPts val="600"/>
              </a:spcAft>
              <a:buSzPct val="125000"/>
              <a:buFont typeface="Arial" panose="020B0604020202020204" pitchFamily="34" charset="0"/>
              <a:buChar char="•"/>
            </a:pPr>
            <a:endParaRPr lang="en-US" altLang="zh-CN" sz="900" dirty="0">
              <a:solidFill>
                <a:srgbClr val="FFFFFF"/>
              </a:solidFill>
            </a:endParaRPr>
          </a:p>
          <a:p>
            <a:pPr indent="-228600" defTabSz="914400">
              <a:lnSpc>
                <a:spcPct val="110000"/>
              </a:lnSpc>
              <a:spcAft>
                <a:spcPts val="600"/>
              </a:spcAft>
              <a:buSzPct val="125000"/>
              <a:buFont typeface="Arial" panose="020B0604020202020204" pitchFamily="34" charset="0"/>
              <a:buChar char="•"/>
            </a:pPr>
            <a:r>
              <a:rPr lang="en-US" altLang="zh-CN" sz="900" dirty="0">
                <a:solidFill>
                  <a:srgbClr val="FFFFFF"/>
                </a:solidFill>
              </a:rPr>
              <a:t>1997: The studios invested large budgets in adventure films and since then the cost of adventure films has remained high</a:t>
            </a:r>
          </a:p>
          <a:p>
            <a:pPr indent="-228600" defTabSz="914400">
              <a:lnSpc>
                <a:spcPct val="110000"/>
              </a:lnSpc>
              <a:spcAft>
                <a:spcPts val="600"/>
              </a:spcAft>
              <a:buSzPct val="125000"/>
              <a:buFont typeface="Arial" panose="020B0604020202020204" pitchFamily="34" charset="0"/>
              <a:buChar char="•"/>
            </a:pPr>
            <a:endParaRPr lang="en-US" altLang="zh-CN" sz="900" dirty="0">
              <a:solidFill>
                <a:srgbClr val="FFFFFF"/>
              </a:solidFill>
            </a:endParaRPr>
          </a:p>
          <a:p>
            <a:pPr indent="-228600" defTabSz="914400">
              <a:lnSpc>
                <a:spcPct val="110000"/>
              </a:lnSpc>
              <a:spcAft>
                <a:spcPts val="600"/>
              </a:spcAft>
              <a:buSzPct val="125000"/>
              <a:buFont typeface="Arial" panose="020B0604020202020204" pitchFamily="34" charset="0"/>
              <a:buChar char="•"/>
            </a:pPr>
            <a:r>
              <a:rPr lang="en-US" altLang="zh-CN" sz="900" dirty="0">
                <a:solidFill>
                  <a:srgbClr val="FFFFFF"/>
                </a:solidFill>
              </a:rPr>
              <a:t>2005: Crime films have remained low budget and virtually unchanged since 2005, when they tested the market. This seems to mean that crime films were not well received by the market that year.</a:t>
            </a:r>
          </a:p>
          <a:p>
            <a:pPr indent="-228600" defTabSz="914400">
              <a:lnSpc>
                <a:spcPct val="110000"/>
              </a:lnSpc>
              <a:spcAft>
                <a:spcPts val="600"/>
              </a:spcAft>
              <a:buSzPct val="125000"/>
              <a:buFont typeface="Arial" panose="020B0604020202020204" pitchFamily="34" charset="0"/>
              <a:buChar char="•"/>
            </a:pPr>
            <a:endParaRPr lang="en-US" altLang="zh-CN" sz="900" dirty="0">
              <a:solidFill>
                <a:srgbClr val="FFFFFF"/>
              </a:solidFill>
            </a:endParaRPr>
          </a:p>
          <a:p>
            <a:pPr indent="-228600" defTabSz="914400">
              <a:lnSpc>
                <a:spcPct val="110000"/>
              </a:lnSpc>
              <a:spcAft>
                <a:spcPts val="600"/>
              </a:spcAft>
              <a:buSzPct val="125000"/>
              <a:buFont typeface="Arial" panose="020B0604020202020204" pitchFamily="34" charset="0"/>
              <a:buChar char="•"/>
            </a:pPr>
            <a:r>
              <a:rPr lang="en-US" altLang="zh-CN" sz="900" dirty="0">
                <a:solidFill>
                  <a:srgbClr val="FFFFFF"/>
                </a:solidFill>
              </a:rPr>
              <a:t>2006: The budgets for comedies suddenly became larger, and we believe that the studios wanted to move to other genres and chose comedies because the previous year's crime films were not doing well. In terms of budgets, it seems that the comedies that followed were not popular either</a:t>
            </a:r>
            <a:endParaRPr lang="zh-CN" altLang="en-US" sz="900" dirty="0">
              <a:solidFill>
                <a:srgbClr val="FFFFFF"/>
              </a:solidFill>
            </a:endParaRPr>
          </a:p>
        </p:txBody>
      </p:sp>
      <p:sp>
        <p:nvSpPr>
          <p:cNvPr id="53" name="文本框 52">
            <a:extLst>
              <a:ext uri="{FF2B5EF4-FFF2-40B4-BE49-F238E27FC236}">
                <a16:creationId xmlns:a16="http://schemas.microsoft.com/office/drawing/2014/main" id="{D769978A-5530-4ED4-A4AC-03AAB47EBBB9}"/>
              </a:ext>
            </a:extLst>
          </p:cNvPr>
          <p:cNvSpPr txBox="1"/>
          <p:nvPr/>
        </p:nvSpPr>
        <p:spPr>
          <a:xfrm>
            <a:off x="8093184" y="4867275"/>
            <a:ext cx="3472287" cy="272414"/>
          </a:xfrm>
          <a:prstGeom prst="rect">
            <a:avLst/>
          </a:prstGeom>
        </p:spPr>
        <p:txBody>
          <a:bodyPr vert="horz" lIns="91440" tIns="45720" rIns="91440" bIns="45720" rtlCol="0">
            <a:normAutofit fontScale="92500"/>
          </a:bodyPr>
          <a:lstStyle/>
          <a:p>
            <a:pPr indent="-228600" defTabSz="914400">
              <a:lnSpc>
                <a:spcPct val="110000"/>
              </a:lnSpc>
              <a:spcAft>
                <a:spcPts val="600"/>
              </a:spcAft>
              <a:buSzPct val="125000"/>
              <a:buFont typeface="Arial" panose="020B0604020202020204" pitchFamily="34" charset="0"/>
              <a:buChar char="•"/>
            </a:pPr>
            <a:r>
              <a:rPr lang="en-US" altLang="zh-CN" sz="1200" dirty="0">
                <a:solidFill>
                  <a:srgbClr val="FFFFFF"/>
                </a:solidFill>
              </a:rPr>
              <a:t>We will verify all our points with Gross</a:t>
            </a:r>
            <a:endParaRPr lang="zh-CN" altLang="en-US" sz="1200" dirty="0">
              <a:solidFill>
                <a:srgbClr val="FFFFFF"/>
              </a:solidFill>
            </a:endParaRPr>
          </a:p>
        </p:txBody>
      </p:sp>
    </p:spTree>
    <p:extLst>
      <p:ext uri="{BB962C8B-B14F-4D97-AF65-F5344CB8AC3E}">
        <p14:creationId xmlns:p14="http://schemas.microsoft.com/office/powerpoint/2010/main" val="231413320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C49172B-1708-4FAD-BDF8-3ED6A760FDFF}"/>
              </a:ext>
            </a:extLst>
          </p:cNvPr>
          <p:cNvSpPr txBox="1"/>
          <p:nvPr/>
        </p:nvSpPr>
        <p:spPr>
          <a:xfrm>
            <a:off x="1742520" y="5054769"/>
            <a:ext cx="4681990" cy="923330"/>
          </a:xfrm>
          <a:prstGeom prst="rect">
            <a:avLst/>
          </a:prstGeom>
          <a:noFill/>
        </p:spPr>
        <p:txBody>
          <a:bodyPr wrap="square" rtlCol="0">
            <a:spAutoFit/>
          </a:bodyPr>
          <a:lstStyle/>
          <a:p>
            <a:r>
              <a:rPr lang="en-US" altLang="zh-CN" dirty="0"/>
              <a:t>The number of films produced each year is increasing, so we don't look at the total box office of a film, just the average box office.</a:t>
            </a:r>
          </a:p>
        </p:txBody>
      </p:sp>
      <p:pic>
        <p:nvPicPr>
          <p:cNvPr id="16" name="图片 15">
            <a:extLst>
              <a:ext uri="{FF2B5EF4-FFF2-40B4-BE49-F238E27FC236}">
                <a16:creationId xmlns:a16="http://schemas.microsoft.com/office/drawing/2014/main" id="{F4B28513-262A-45CB-9CC9-B842C1C04D36}"/>
              </a:ext>
            </a:extLst>
          </p:cNvPr>
          <p:cNvPicPr>
            <a:picLocks noChangeAspect="1"/>
          </p:cNvPicPr>
          <p:nvPr/>
        </p:nvPicPr>
        <p:blipFill>
          <a:blip r:embed="rId2"/>
          <a:stretch>
            <a:fillRect/>
          </a:stretch>
        </p:blipFill>
        <p:spPr>
          <a:xfrm>
            <a:off x="4083515" y="-1"/>
            <a:ext cx="2654636" cy="4109375"/>
          </a:xfrm>
          <a:prstGeom prst="rect">
            <a:avLst/>
          </a:prstGeom>
        </p:spPr>
      </p:pic>
      <p:pic>
        <p:nvPicPr>
          <p:cNvPr id="18" name="图片 17">
            <a:extLst>
              <a:ext uri="{FF2B5EF4-FFF2-40B4-BE49-F238E27FC236}">
                <a16:creationId xmlns:a16="http://schemas.microsoft.com/office/drawing/2014/main" id="{3D2924BF-F5D6-4EFB-A37F-0C578F241FBA}"/>
              </a:ext>
            </a:extLst>
          </p:cNvPr>
          <p:cNvPicPr>
            <a:picLocks noChangeAspect="1"/>
          </p:cNvPicPr>
          <p:nvPr/>
        </p:nvPicPr>
        <p:blipFill>
          <a:blip r:embed="rId3"/>
          <a:stretch>
            <a:fillRect/>
          </a:stretch>
        </p:blipFill>
        <p:spPr>
          <a:xfrm>
            <a:off x="1428879" y="-17061"/>
            <a:ext cx="2654636" cy="4109375"/>
          </a:xfrm>
          <a:prstGeom prst="rect">
            <a:avLst/>
          </a:prstGeom>
        </p:spPr>
      </p:pic>
      <p:pic>
        <p:nvPicPr>
          <p:cNvPr id="20" name="图片 19">
            <a:extLst>
              <a:ext uri="{FF2B5EF4-FFF2-40B4-BE49-F238E27FC236}">
                <a16:creationId xmlns:a16="http://schemas.microsoft.com/office/drawing/2014/main" id="{38A1C1F9-CEEE-40E9-8782-2C855B617263}"/>
              </a:ext>
            </a:extLst>
          </p:cNvPr>
          <p:cNvPicPr>
            <a:picLocks noChangeAspect="1"/>
          </p:cNvPicPr>
          <p:nvPr/>
        </p:nvPicPr>
        <p:blipFill>
          <a:blip r:embed="rId4"/>
          <a:stretch>
            <a:fillRect/>
          </a:stretch>
        </p:blipFill>
        <p:spPr>
          <a:xfrm>
            <a:off x="6738151" y="0"/>
            <a:ext cx="2777874" cy="4109374"/>
          </a:xfrm>
          <a:prstGeom prst="rect">
            <a:avLst/>
          </a:prstGeom>
        </p:spPr>
      </p:pic>
      <p:pic>
        <p:nvPicPr>
          <p:cNvPr id="22" name="图片 21">
            <a:extLst>
              <a:ext uri="{FF2B5EF4-FFF2-40B4-BE49-F238E27FC236}">
                <a16:creationId xmlns:a16="http://schemas.microsoft.com/office/drawing/2014/main" id="{329F4ECD-2086-444A-83FB-9188DC1CC3D7}"/>
              </a:ext>
            </a:extLst>
          </p:cNvPr>
          <p:cNvPicPr>
            <a:picLocks noChangeAspect="1"/>
          </p:cNvPicPr>
          <p:nvPr/>
        </p:nvPicPr>
        <p:blipFill>
          <a:blip r:embed="rId5"/>
          <a:stretch>
            <a:fillRect/>
          </a:stretch>
        </p:blipFill>
        <p:spPr>
          <a:xfrm>
            <a:off x="9524416" y="0"/>
            <a:ext cx="2667584" cy="4109376"/>
          </a:xfrm>
          <a:prstGeom prst="rect">
            <a:avLst/>
          </a:prstGeom>
        </p:spPr>
      </p:pic>
      <p:sp>
        <p:nvSpPr>
          <p:cNvPr id="23" name="文本框 22">
            <a:extLst>
              <a:ext uri="{FF2B5EF4-FFF2-40B4-BE49-F238E27FC236}">
                <a16:creationId xmlns:a16="http://schemas.microsoft.com/office/drawing/2014/main" id="{723E836E-7DBD-431F-9C4A-F42AB1312118}"/>
              </a:ext>
            </a:extLst>
          </p:cNvPr>
          <p:cNvSpPr txBox="1"/>
          <p:nvPr/>
        </p:nvSpPr>
        <p:spPr>
          <a:xfrm>
            <a:off x="10104268" y="4203278"/>
            <a:ext cx="1091954" cy="646331"/>
          </a:xfrm>
          <a:prstGeom prst="rect">
            <a:avLst/>
          </a:prstGeom>
          <a:noFill/>
        </p:spPr>
        <p:txBody>
          <a:bodyPr wrap="square" rtlCol="0">
            <a:spAutoFit/>
          </a:bodyPr>
          <a:lstStyle/>
          <a:p>
            <a:r>
              <a:rPr lang="en-US" altLang="zh-CN" dirty="0"/>
              <a:t>Crime</a:t>
            </a:r>
          </a:p>
          <a:p>
            <a:endParaRPr lang="zh-CN" altLang="en-US" dirty="0"/>
          </a:p>
        </p:txBody>
      </p:sp>
      <p:sp>
        <p:nvSpPr>
          <p:cNvPr id="32" name="文本框 31">
            <a:extLst>
              <a:ext uri="{FF2B5EF4-FFF2-40B4-BE49-F238E27FC236}">
                <a16:creationId xmlns:a16="http://schemas.microsoft.com/office/drawing/2014/main" id="{0F7C43CD-DE91-421A-A01B-67DDC23F9A99}"/>
              </a:ext>
            </a:extLst>
          </p:cNvPr>
          <p:cNvSpPr txBox="1"/>
          <p:nvPr/>
        </p:nvSpPr>
        <p:spPr>
          <a:xfrm>
            <a:off x="3712345" y="4212740"/>
            <a:ext cx="1516602" cy="646331"/>
          </a:xfrm>
          <a:prstGeom prst="rect">
            <a:avLst/>
          </a:prstGeom>
          <a:noFill/>
        </p:spPr>
        <p:txBody>
          <a:bodyPr wrap="square" rtlCol="0">
            <a:spAutoFit/>
          </a:bodyPr>
          <a:lstStyle/>
          <a:p>
            <a:r>
              <a:rPr lang="en-US" altLang="zh-CN" dirty="0"/>
              <a:t>Adventure</a:t>
            </a:r>
          </a:p>
          <a:p>
            <a:endParaRPr lang="zh-CN" altLang="en-US" dirty="0"/>
          </a:p>
        </p:txBody>
      </p:sp>
      <p:sp>
        <p:nvSpPr>
          <p:cNvPr id="34" name="文本框 33">
            <a:extLst>
              <a:ext uri="{FF2B5EF4-FFF2-40B4-BE49-F238E27FC236}">
                <a16:creationId xmlns:a16="http://schemas.microsoft.com/office/drawing/2014/main" id="{A3A6C104-E88D-4E91-A2EE-C18937813E14}"/>
              </a:ext>
            </a:extLst>
          </p:cNvPr>
          <p:cNvSpPr txBox="1"/>
          <p:nvPr/>
        </p:nvSpPr>
        <p:spPr>
          <a:xfrm>
            <a:off x="786413" y="4163043"/>
            <a:ext cx="1091954" cy="372862"/>
          </a:xfrm>
          <a:prstGeom prst="rect">
            <a:avLst/>
          </a:prstGeom>
          <a:noFill/>
        </p:spPr>
        <p:txBody>
          <a:bodyPr wrap="square" rtlCol="0">
            <a:spAutoFit/>
          </a:bodyPr>
          <a:lstStyle/>
          <a:p>
            <a:r>
              <a:rPr lang="en-US" altLang="zh-CN" dirty="0"/>
              <a:t>action</a:t>
            </a:r>
            <a:endParaRPr lang="zh-CN" altLang="en-US" dirty="0"/>
          </a:p>
        </p:txBody>
      </p:sp>
      <p:sp>
        <p:nvSpPr>
          <p:cNvPr id="24" name="文本框 23">
            <a:extLst>
              <a:ext uri="{FF2B5EF4-FFF2-40B4-BE49-F238E27FC236}">
                <a16:creationId xmlns:a16="http://schemas.microsoft.com/office/drawing/2014/main" id="{97F31DC3-FDE6-4677-997D-64E5372E5B0E}"/>
              </a:ext>
            </a:extLst>
          </p:cNvPr>
          <p:cNvSpPr txBox="1"/>
          <p:nvPr/>
        </p:nvSpPr>
        <p:spPr>
          <a:xfrm>
            <a:off x="6738151" y="4212740"/>
            <a:ext cx="1516602" cy="369332"/>
          </a:xfrm>
          <a:prstGeom prst="rect">
            <a:avLst/>
          </a:prstGeom>
          <a:noFill/>
        </p:spPr>
        <p:txBody>
          <a:bodyPr wrap="square" rtlCol="0">
            <a:spAutoFit/>
          </a:bodyPr>
          <a:lstStyle/>
          <a:p>
            <a:r>
              <a:rPr lang="en-US" altLang="zh-CN" dirty="0"/>
              <a:t>Comedy</a:t>
            </a:r>
          </a:p>
        </p:txBody>
      </p:sp>
      <p:sp>
        <p:nvSpPr>
          <p:cNvPr id="25" name="文本框 24">
            <a:extLst>
              <a:ext uri="{FF2B5EF4-FFF2-40B4-BE49-F238E27FC236}">
                <a16:creationId xmlns:a16="http://schemas.microsoft.com/office/drawing/2014/main" id="{8AEDC01D-CDDC-4F2E-87FC-2B781D632628}"/>
              </a:ext>
            </a:extLst>
          </p:cNvPr>
          <p:cNvSpPr txBox="1"/>
          <p:nvPr/>
        </p:nvSpPr>
        <p:spPr>
          <a:xfrm>
            <a:off x="629821" y="2840854"/>
            <a:ext cx="986045" cy="369332"/>
          </a:xfrm>
          <a:prstGeom prst="rect">
            <a:avLst/>
          </a:prstGeom>
          <a:noFill/>
        </p:spPr>
        <p:txBody>
          <a:bodyPr wrap="square" rtlCol="0">
            <a:spAutoFit/>
          </a:bodyPr>
          <a:lstStyle/>
          <a:p>
            <a:r>
              <a:rPr lang="en-US" altLang="zh-CN" dirty="0"/>
              <a:t>Gross</a:t>
            </a:r>
            <a:endParaRPr lang="zh-CN" altLang="en-US" dirty="0"/>
          </a:p>
        </p:txBody>
      </p:sp>
      <p:sp>
        <p:nvSpPr>
          <p:cNvPr id="35" name="文本框 34">
            <a:extLst>
              <a:ext uri="{FF2B5EF4-FFF2-40B4-BE49-F238E27FC236}">
                <a16:creationId xmlns:a16="http://schemas.microsoft.com/office/drawing/2014/main" id="{D05A8825-2158-4D68-BF42-DF9929DAFB1E}"/>
              </a:ext>
            </a:extLst>
          </p:cNvPr>
          <p:cNvSpPr txBox="1"/>
          <p:nvPr/>
        </p:nvSpPr>
        <p:spPr>
          <a:xfrm>
            <a:off x="629821" y="1068459"/>
            <a:ext cx="986045" cy="369332"/>
          </a:xfrm>
          <a:prstGeom prst="rect">
            <a:avLst/>
          </a:prstGeom>
          <a:noFill/>
        </p:spPr>
        <p:txBody>
          <a:bodyPr wrap="square" rtlCol="0">
            <a:spAutoFit/>
          </a:bodyPr>
          <a:lstStyle/>
          <a:p>
            <a:r>
              <a:rPr lang="en-US" altLang="zh-CN" dirty="0"/>
              <a:t>Budget</a:t>
            </a:r>
            <a:endParaRPr lang="zh-CN" altLang="en-US" dirty="0"/>
          </a:p>
        </p:txBody>
      </p:sp>
      <p:sp>
        <p:nvSpPr>
          <p:cNvPr id="36" name="文本框 35">
            <a:extLst>
              <a:ext uri="{FF2B5EF4-FFF2-40B4-BE49-F238E27FC236}">
                <a16:creationId xmlns:a16="http://schemas.microsoft.com/office/drawing/2014/main" id="{B61B2D76-3305-4A5C-985B-EE9ED5AF5194}"/>
              </a:ext>
            </a:extLst>
          </p:cNvPr>
          <p:cNvSpPr txBox="1"/>
          <p:nvPr/>
        </p:nvSpPr>
        <p:spPr>
          <a:xfrm>
            <a:off x="7259613" y="4869143"/>
            <a:ext cx="3650381" cy="1384995"/>
          </a:xfrm>
          <a:prstGeom prst="rect">
            <a:avLst/>
          </a:prstGeom>
          <a:noFill/>
        </p:spPr>
        <p:txBody>
          <a:bodyPr wrap="square" rtlCol="0">
            <a:spAutoFit/>
          </a:bodyPr>
          <a:lstStyle/>
          <a:p>
            <a:r>
              <a:rPr lang="en-US" altLang="zh-CN" sz="1200" dirty="0"/>
              <a:t>The average profit for an action film is 26M</a:t>
            </a:r>
          </a:p>
          <a:p>
            <a:endParaRPr lang="en-US" altLang="zh-CN" sz="1200" dirty="0"/>
          </a:p>
          <a:p>
            <a:r>
              <a:rPr lang="en-US" altLang="zh-CN" sz="1200" dirty="0"/>
              <a:t>The average profit for an adventure film is 36M</a:t>
            </a:r>
          </a:p>
          <a:p>
            <a:endParaRPr lang="en-US" altLang="zh-CN" sz="1200" dirty="0"/>
          </a:p>
          <a:p>
            <a:r>
              <a:rPr lang="en-US" altLang="zh-CN" sz="1200" dirty="0"/>
              <a:t>Comedy averages 21M</a:t>
            </a:r>
          </a:p>
          <a:p>
            <a:endParaRPr lang="en-US" altLang="zh-CN" sz="1200" dirty="0"/>
          </a:p>
          <a:p>
            <a:r>
              <a:rPr lang="en-US" altLang="zh-CN" sz="1200" dirty="0"/>
              <a:t>Crime averages 9.1M</a:t>
            </a:r>
          </a:p>
        </p:txBody>
      </p:sp>
    </p:spTree>
    <p:extLst>
      <p:ext uri="{BB962C8B-B14F-4D97-AF65-F5344CB8AC3E}">
        <p14:creationId xmlns:p14="http://schemas.microsoft.com/office/powerpoint/2010/main" val="136235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56"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9BA6E250-3CDA-4154-B638-C18C8A7B24B5}"/>
              </a:ext>
            </a:extLst>
          </p:cNvPr>
          <p:cNvPicPr>
            <a:picLocks noChangeAspect="1"/>
          </p:cNvPicPr>
          <p:nvPr/>
        </p:nvPicPr>
        <p:blipFill>
          <a:blip r:embed="rId3"/>
          <a:stretch>
            <a:fillRect/>
          </a:stretch>
        </p:blipFill>
        <p:spPr>
          <a:xfrm>
            <a:off x="1118988" y="1918673"/>
            <a:ext cx="4635583" cy="3024717"/>
          </a:xfrm>
          <a:prstGeom prst="rect">
            <a:avLst/>
          </a:prstGeom>
        </p:spPr>
      </p:pic>
      <p:sp>
        <p:nvSpPr>
          <p:cNvPr id="6" name="文本框 5">
            <a:extLst>
              <a:ext uri="{FF2B5EF4-FFF2-40B4-BE49-F238E27FC236}">
                <a16:creationId xmlns:a16="http://schemas.microsoft.com/office/drawing/2014/main" id="{A817E6E4-5948-4371-8158-3666269BA483}"/>
              </a:ext>
            </a:extLst>
          </p:cNvPr>
          <p:cNvSpPr txBox="1"/>
          <p:nvPr/>
        </p:nvSpPr>
        <p:spPr>
          <a:xfrm>
            <a:off x="6569957" y="2249487"/>
            <a:ext cx="4747087"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altLang="zh-CN">
                <a:solidFill>
                  <a:srgbClr val="FFFFFF"/>
                </a:solidFill>
              </a:rPr>
              <a:t>The adventure genre is consistently rated highly, followed by the crime genre, and to a lesser extent by comedy.</a:t>
            </a:r>
          </a:p>
        </p:txBody>
      </p:sp>
    </p:spTree>
    <p:extLst>
      <p:ext uri="{BB962C8B-B14F-4D97-AF65-F5344CB8AC3E}">
        <p14:creationId xmlns:p14="http://schemas.microsoft.com/office/powerpoint/2010/main" val="31025181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DD6B7-838B-43BE-9FCC-1B473A2F1CD3}"/>
              </a:ext>
            </a:extLst>
          </p:cNvPr>
          <p:cNvSpPr>
            <a:spLocks noGrp="1"/>
          </p:cNvSpPr>
          <p:nvPr>
            <p:ph type="title"/>
          </p:nvPr>
        </p:nvSpPr>
        <p:spPr/>
        <p:txBody>
          <a:bodyPr/>
          <a:lstStyle/>
          <a:p>
            <a:r>
              <a:rPr lang="fr-FR" altLang="zh-CN" dirty="0"/>
              <a:t>Conclusion</a:t>
            </a:r>
            <a:endParaRPr lang="zh-CN" altLang="en-US" dirty="0"/>
          </a:p>
        </p:txBody>
      </p:sp>
      <p:sp>
        <p:nvSpPr>
          <p:cNvPr id="3" name="内容占位符 2">
            <a:extLst>
              <a:ext uri="{FF2B5EF4-FFF2-40B4-BE49-F238E27FC236}">
                <a16:creationId xmlns:a16="http://schemas.microsoft.com/office/drawing/2014/main" id="{4DF695ED-4F87-4373-9989-87572687DD50}"/>
              </a:ext>
            </a:extLst>
          </p:cNvPr>
          <p:cNvSpPr>
            <a:spLocks noGrp="1"/>
          </p:cNvSpPr>
          <p:nvPr>
            <p:ph idx="1"/>
          </p:nvPr>
        </p:nvSpPr>
        <p:spPr>
          <a:xfrm>
            <a:off x="1141412" y="2249486"/>
            <a:ext cx="9905999" cy="4167355"/>
          </a:xfrm>
        </p:spPr>
        <p:txBody>
          <a:bodyPr>
            <a:normAutofit/>
          </a:bodyPr>
          <a:lstStyle/>
          <a:p>
            <a:r>
              <a:rPr lang="en-US" altLang="zh-CN" dirty="0"/>
              <a:t>Conclusion: The most popular genres of films made in the last few years are action, comedy and opera.</a:t>
            </a:r>
          </a:p>
          <a:p>
            <a:r>
              <a:rPr lang="en-US" altLang="zh-CN" dirty="0"/>
              <a:t>However, the most profitable genres are adventure, action and comedy, with adventure being the most profitable, and the adventure genre is highly rated, so that it reaps critical acclaim and earns money at the same time. So our advice to studios is to invest more in adventure films and less in opera.</a:t>
            </a:r>
          </a:p>
        </p:txBody>
      </p:sp>
    </p:spTree>
    <p:extLst>
      <p:ext uri="{BB962C8B-B14F-4D97-AF65-F5344CB8AC3E}">
        <p14:creationId xmlns:p14="http://schemas.microsoft.com/office/powerpoint/2010/main" val="1398705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519</Words>
  <Application>Microsoft Office PowerPoint</Application>
  <PresentationFormat>宽屏</PresentationFormat>
  <Paragraphs>42</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zeitung</vt:lpstr>
      <vt:lpstr>等线</vt:lpstr>
      <vt:lpstr>Arial</vt:lpstr>
      <vt:lpstr>Tw Cen MT</vt:lpstr>
      <vt:lpstr>电路</vt:lpstr>
      <vt:lpstr>Movie Market Analysis</vt:lpstr>
      <vt:lpstr>Objective</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Market Analysis</dc:title>
  <dc:creator>He NI</dc:creator>
  <cp:lastModifiedBy>He NI</cp:lastModifiedBy>
  <cp:revision>2</cp:revision>
  <dcterms:created xsi:type="dcterms:W3CDTF">2020-12-25T13:10:47Z</dcterms:created>
  <dcterms:modified xsi:type="dcterms:W3CDTF">2020-12-25T13:38:14Z</dcterms:modified>
</cp:coreProperties>
</file>