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2" r:id="rId1"/>
    <p:sldMasterId id="2147483852" r:id="rId2"/>
  </p:sldMasterIdLst>
  <p:notesMasterIdLst>
    <p:notesMasterId r:id="rId66"/>
  </p:notesMasterIdLst>
  <p:handoutMasterIdLst>
    <p:handoutMasterId r:id="rId67"/>
  </p:handoutMasterIdLst>
  <p:sldIdLst>
    <p:sldId id="448" r:id="rId3"/>
    <p:sldId id="527" r:id="rId4"/>
    <p:sldId id="472" r:id="rId5"/>
    <p:sldId id="477" r:id="rId6"/>
    <p:sldId id="478" r:id="rId7"/>
    <p:sldId id="481" r:id="rId8"/>
    <p:sldId id="482" r:id="rId9"/>
    <p:sldId id="563" r:id="rId10"/>
    <p:sldId id="564" r:id="rId11"/>
    <p:sldId id="565" r:id="rId12"/>
    <p:sldId id="483" r:id="rId13"/>
    <p:sldId id="484" r:id="rId14"/>
    <p:sldId id="485" r:id="rId15"/>
    <p:sldId id="538" r:id="rId16"/>
    <p:sldId id="526" r:id="rId17"/>
    <p:sldId id="508" r:id="rId18"/>
    <p:sldId id="553" r:id="rId19"/>
    <p:sldId id="555" r:id="rId20"/>
    <p:sldId id="528" r:id="rId21"/>
    <p:sldId id="529" r:id="rId22"/>
    <p:sldId id="530" r:id="rId23"/>
    <p:sldId id="531" r:id="rId24"/>
    <p:sldId id="556" r:id="rId25"/>
    <p:sldId id="510" r:id="rId26"/>
    <p:sldId id="511" r:id="rId27"/>
    <p:sldId id="512" r:id="rId28"/>
    <p:sldId id="513" r:id="rId29"/>
    <p:sldId id="514" r:id="rId30"/>
    <p:sldId id="515" r:id="rId31"/>
    <p:sldId id="516" r:id="rId32"/>
    <p:sldId id="532" r:id="rId33"/>
    <p:sldId id="533" r:id="rId34"/>
    <p:sldId id="534" r:id="rId35"/>
    <p:sldId id="536" r:id="rId36"/>
    <p:sldId id="521" r:id="rId37"/>
    <p:sldId id="523" r:id="rId38"/>
    <p:sldId id="525" r:id="rId39"/>
    <p:sldId id="487" r:id="rId40"/>
    <p:sldId id="569" r:id="rId41"/>
    <p:sldId id="568" r:id="rId42"/>
    <p:sldId id="488" r:id="rId43"/>
    <p:sldId id="557" r:id="rId44"/>
    <p:sldId id="489" r:id="rId45"/>
    <p:sldId id="551" r:id="rId46"/>
    <p:sldId id="566" r:id="rId47"/>
    <p:sldId id="570" r:id="rId48"/>
    <p:sldId id="491" r:id="rId49"/>
    <p:sldId id="559" r:id="rId50"/>
    <p:sldId id="560" r:id="rId51"/>
    <p:sldId id="561" r:id="rId52"/>
    <p:sldId id="492" r:id="rId53"/>
    <p:sldId id="493" r:id="rId54"/>
    <p:sldId id="494" r:id="rId55"/>
    <p:sldId id="495" r:id="rId56"/>
    <p:sldId id="496" r:id="rId57"/>
    <p:sldId id="497" r:id="rId58"/>
    <p:sldId id="498" r:id="rId59"/>
    <p:sldId id="499" r:id="rId60"/>
    <p:sldId id="500" r:id="rId61"/>
    <p:sldId id="539" r:id="rId62"/>
    <p:sldId id="502" r:id="rId63"/>
    <p:sldId id="562" r:id="rId64"/>
    <p:sldId id="552" r:id="rId65"/>
  </p:sldIdLst>
  <p:sldSz cx="9144000" cy="6858000" type="screen4x3"/>
  <p:notesSz cx="7102475" cy="10233025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111111"/>
    <a:srgbClr val="FF0000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007" autoAdjust="0"/>
  </p:normalViewPr>
  <p:slideViewPr>
    <p:cSldViewPr>
      <p:cViewPr varScale="1">
        <p:scale>
          <a:sx n="63" d="100"/>
          <a:sy n="63" d="100"/>
        </p:scale>
        <p:origin x="77" y="38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presProps" Target="presProps.xml"/><Relationship Id="rId7" Type="http://schemas.openxmlformats.org/officeDocument/2006/relationships/slide" Target="slides/slide5.xml"/><Relationship Id="rId71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handoutMaster" Target="handoutMasters/handout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7518" cy="511570"/>
          </a:xfrm>
          <a:prstGeom prst="rect">
            <a:avLst/>
          </a:prstGeom>
        </p:spPr>
        <p:txBody>
          <a:bodyPr vert="horz" lIns="94650" tIns="47325" rIns="94650" bIns="47325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302" y="0"/>
            <a:ext cx="3077518" cy="511570"/>
          </a:xfrm>
          <a:prstGeom prst="rect">
            <a:avLst/>
          </a:prstGeom>
        </p:spPr>
        <p:txBody>
          <a:bodyPr vert="horz" lIns="94650" tIns="47325" rIns="94650" bIns="47325" rtlCol="0"/>
          <a:lstStyle>
            <a:lvl1pPr algn="r">
              <a:defRPr sz="1200"/>
            </a:lvl1pPr>
          </a:lstStyle>
          <a:p>
            <a:pPr>
              <a:defRPr/>
            </a:pPr>
            <a:fld id="{F9D6D27B-AF1E-4A95-8DE0-7FEE3E55EB55}" type="datetimeFigureOut">
              <a:rPr lang="zh-CN" altLang="en-US"/>
              <a:pPr>
                <a:defRPr/>
              </a:pPr>
              <a:t>2022/12/6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1" y="9719822"/>
            <a:ext cx="3077518" cy="511569"/>
          </a:xfrm>
          <a:prstGeom prst="rect">
            <a:avLst/>
          </a:prstGeom>
        </p:spPr>
        <p:txBody>
          <a:bodyPr vert="horz" lIns="94650" tIns="47325" rIns="94650" bIns="47325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302" y="9719822"/>
            <a:ext cx="3077518" cy="511569"/>
          </a:xfrm>
          <a:prstGeom prst="rect">
            <a:avLst/>
          </a:prstGeom>
        </p:spPr>
        <p:txBody>
          <a:bodyPr vert="horz" lIns="94650" tIns="47325" rIns="94650" bIns="47325" rtlCol="0" anchor="b"/>
          <a:lstStyle>
            <a:lvl1pPr algn="r">
              <a:defRPr sz="1200"/>
            </a:lvl1pPr>
          </a:lstStyle>
          <a:p>
            <a:pPr>
              <a:defRPr/>
            </a:pPr>
            <a:fld id="{7A58EF54-D2EA-4BA5-8137-7C0C8A75631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06985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7518" cy="511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650" tIns="47325" rIns="94650" bIns="47325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3302" y="0"/>
            <a:ext cx="3077518" cy="511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650" tIns="47325" rIns="94650" bIns="47325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0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8350"/>
            <a:ext cx="5114925" cy="38354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0580" y="4860728"/>
            <a:ext cx="5681317" cy="4604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650" tIns="47325" rIns="94650" bIns="4732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19822"/>
            <a:ext cx="3077518" cy="5115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650" tIns="47325" rIns="94650" bIns="47325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3302" y="9719822"/>
            <a:ext cx="3077518" cy="5115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650" tIns="47325" rIns="94650" bIns="47325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4B393D76-3A5E-4439-AED3-4EAA6068363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769094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0EA95C-6C06-4851-91B0-99CE6CDD23A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53172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EA3ADCD-91D1-48B6-B6C2-C6E734059688}" type="slidenum">
              <a:rPr lang="en-US" altLang="en-US" smtClean="0"/>
              <a:pPr/>
              <a:t>2</a:t>
            </a:fld>
            <a:endParaRPr lang="en-US" altLang="en-US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164611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393D76-3A5E-4439-AED3-4EAA60683637}" type="slidenum">
              <a:rPr lang="en-US" altLang="zh-CN" smtClean="0"/>
              <a:pPr>
                <a:defRPr/>
              </a:pPr>
              <a:t>44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966043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393D76-3A5E-4439-AED3-4EAA60683637}" type="slidenum">
              <a:rPr lang="en-US" altLang="zh-CN" smtClean="0"/>
              <a:pPr>
                <a:defRPr/>
              </a:pPr>
              <a:t>60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49726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224FF-1402-47FA-A8FE-79F8C8B0A920}" type="datetimeFigureOut">
              <a:rPr lang="zh-CN" altLang="en-US" smtClean="0"/>
              <a:t>2022/12/6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FF4F5-B683-4FFC-BB3E-81B928FFB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4605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224FF-1402-47FA-A8FE-79F8C8B0A920}" type="datetimeFigureOut">
              <a:rPr lang="zh-CN" altLang="en-US" smtClean="0"/>
              <a:t>2022/12/6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FF4F5-B683-4FFC-BB3E-81B928FFB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7875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224FF-1402-47FA-A8FE-79F8C8B0A920}" type="datetimeFigureOut">
              <a:rPr lang="zh-CN" altLang="en-US" smtClean="0"/>
              <a:t>2022/12/6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FF4F5-B683-4FFC-BB3E-81B928FFB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15936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1027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1028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/>
          </a:p>
        </p:txBody>
      </p:sp>
      <p:sp>
        <p:nvSpPr>
          <p:cNvPr id="7" name="灯片编号占位符 1029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585CD0-E244-43CE-B6BA-B810C6C3C03C}" type="slidenum">
              <a:rPr lang="en-US" altLang="zh-CN"/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1913751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224FF-1402-47FA-A8FE-79F8C8B0A92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2022/12/6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FF4F5-B683-4FFC-BB3E-81B928FFB13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06452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224FF-1402-47FA-A8FE-79F8C8B0A92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2022/12/6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FF4F5-B683-4FFC-BB3E-81B928FFB13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70876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224FF-1402-47FA-A8FE-79F8C8B0A92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2022/12/6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FF4F5-B683-4FFC-BB3E-81B928FFB13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83863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224FF-1402-47FA-A8FE-79F8C8B0A92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2022/12/6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FF4F5-B683-4FFC-BB3E-81B928FFB13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22431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224FF-1402-47FA-A8FE-79F8C8B0A92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2022/12/6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FF4F5-B683-4FFC-BB3E-81B928FFB13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36527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224FF-1402-47FA-A8FE-79F8C8B0A92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2022/12/6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FF4F5-B683-4FFC-BB3E-81B928FFB13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546866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224FF-1402-47FA-A8FE-79F8C8B0A92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2022/12/6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FF4F5-B683-4FFC-BB3E-81B928FFB13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4095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224FF-1402-47FA-A8FE-79F8C8B0A920}" type="datetimeFigureOut">
              <a:rPr lang="zh-CN" altLang="en-US" smtClean="0"/>
              <a:t>2022/12/6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FF4F5-B683-4FFC-BB3E-81B928FFB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387183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224FF-1402-47FA-A8FE-79F8C8B0A92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2022/12/6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FF4F5-B683-4FFC-BB3E-81B928FFB13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72283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224FF-1402-47FA-A8FE-79F8C8B0A92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2022/12/6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FF4F5-B683-4FFC-BB3E-81B928FFB13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822556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224FF-1402-47FA-A8FE-79F8C8B0A92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2022/12/6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FF4F5-B683-4FFC-BB3E-81B928FFB13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838489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224FF-1402-47FA-A8FE-79F8C8B0A92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2022/12/6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FF4F5-B683-4FFC-BB3E-81B928FFB13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2531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224FF-1402-47FA-A8FE-79F8C8B0A920}" type="datetimeFigureOut">
              <a:rPr lang="zh-CN" altLang="en-US" smtClean="0"/>
              <a:t>2022/12/6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FF4F5-B683-4FFC-BB3E-81B928FFB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2151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224FF-1402-47FA-A8FE-79F8C8B0A920}" type="datetimeFigureOut">
              <a:rPr lang="zh-CN" altLang="en-US" smtClean="0"/>
              <a:t>2022/12/6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FF4F5-B683-4FFC-BB3E-81B928FFB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638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224FF-1402-47FA-A8FE-79F8C8B0A920}" type="datetimeFigureOut">
              <a:rPr lang="zh-CN" altLang="en-US" smtClean="0"/>
              <a:t>2022/12/6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FF4F5-B683-4FFC-BB3E-81B928FFB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7628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224FF-1402-47FA-A8FE-79F8C8B0A920}" type="datetimeFigureOut">
              <a:rPr lang="zh-CN" altLang="en-US" smtClean="0"/>
              <a:t>2022/12/6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FF4F5-B683-4FFC-BB3E-81B928FFB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2201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224FF-1402-47FA-A8FE-79F8C8B0A920}" type="datetimeFigureOut">
              <a:rPr lang="zh-CN" altLang="en-US" smtClean="0"/>
              <a:t>2022/12/6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FF4F5-B683-4FFC-BB3E-81B928FFB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6696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224FF-1402-47FA-A8FE-79F8C8B0A920}" type="datetimeFigureOut">
              <a:rPr lang="zh-CN" altLang="en-US" smtClean="0"/>
              <a:t>2022/12/6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FF4F5-B683-4FFC-BB3E-81B928FFB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3689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224FF-1402-47FA-A8FE-79F8C8B0A920}" type="datetimeFigureOut">
              <a:rPr lang="zh-CN" altLang="en-US" smtClean="0"/>
              <a:t>2022/12/6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FF4F5-B683-4FFC-BB3E-81B928FFB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5762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3224FF-1402-47FA-A8FE-79F8C8B0A920}" type="datetimeFigureOut">
              <a:rPr lang="zh-CN" altLang="en-US" smtClean="0"/>
              <a:t>2022/12/6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7FF4F5-B683-4FFC-BB3E-81B928FFB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730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3" r:id="rId1"/>
    <p:sldLayoutId id="2147483834" r:id="rId2"/>
    <p:sldLayoutId id="2147483835" r:id="rId3"/>
    <p:sldLayoutId id="2147483836" r:id="rId4"/>
    <p:sldLayoutId id="2147483837" r:id="rId5"/>
    <p:sldLayoutId id="2147483838" r:id="rId6"/>
    <p:sldLayoutId id="2147483839" r:id="rId7"/>
    <p:sldLayoutId id="2147483840" r:id="rId8"/>
    <p:sldLayoutId id="2147483841" r:id="rId9"/>
    <p:sldLayoutId id="2147483842" r:id="rId10"/>
    <p:sldLayoutId id="2147483843" r:id="rId11"/>
    <p:sldLayoutId id="2147483865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3224FF-1402-47FA-A8FE-79F8C8B0A92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2022/12/6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7FF4F5-B683-4FFC-BB3E-81B928FFB13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1654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wmf"/><Relationship Id="rId4" Type="http://schemas.openxmlformats.org/officeDocument/2006/relationships/oleObject" Target="../embeddings/oleObject3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wmf"/><Relationship Id="rId4" Type="http://schemas.openxmlformats.org/officeDocument/2006/relationships/oleObject" Target="../embeddings/oleObject5.bin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image" Target="../media/image23.png"/><Relationship Id="rId7" Type="http://schemas.openxmlformats.org/officeDocument/2006/relationships/oleObject" Target="../embeddings/oleObject8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24.png"/><Relationship Id="rId9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13" Type="http://schemas.openxmlformats.org/officeDocument/2006/relationships/image" Target="../media/image30.wmf"/><Relationship Id="rId18" Type="http://schemas.openxmlformats.org/officeDocument/2006/relationships/oleObject" Target="../embeddings/oleObject17.bin"/><Relationship Id="rId3" Type="http://schemas.openxmlformats.org/officeDocument/2006/relationships/image" Target="../media/image25.wmf"/><Relationship Id="rId21" Type="http://schemas.openxmlformats.org/officeDocument/2006/relationships/image" Target="../media/image34.wmf"/><Relationship Id="rId7" Type="http://schemas.openxmlformats.org/officeDocument/2006/relationships/image" Target="../media/image27.wmf"/><Relationship Id="rId12" Type="http://schemas.openxmlformats.org/officeDocument/2006/relationships/oleObject" Target="../embeddings/oleObject14.bin"/><Relationship Id="rId17" Type="http://schemas.openxmlformats.org/officeDocument/2006/relationships/image" Target="../media/image32.wmf"/><Relationship Id="rId2" Type="http://schemas.openxmlformats.org/officeDocument/2006/relationships/oleObject" Target="../embeddings/oleObject9.bin"/><Relationship Id="rId16" Type="http://schemas.openxmlformats.org/officeDocument/2006/relationships/oleObject" Target="../embeddings/oleObject16.bin"/><Relationship Id="rId20" Type="http://schemas.openxmlformats.org/officeDocument/2006/relationships/oleObject" Target="../embeddings/oleObject18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1.bin"/><Relationship Id="rId11" Type="http://schemas.openxmlformats.org/officeDocument/2006/relationships/image" Target="../media/image29.wmf"/><Relationship Id="rId5" Type="http://schemas.openxmlformats.org/officeDocument/2006/relationships/image" Target="../media/image26.wmf"/><Relationship Id="rId15" Type="http://schemas.openxmlformats.org/officeDocument/2006/relationships/image" Target="../media/image31.wmf"/><Relationship Id="rId10" Type="http://schemas.openxmlformats.org/officeDocument/2006/relationships/oleObject" Target="../embeddings/oleObject13.bin"/><Relationship Id="rId19" Type="http://schemas.openxmlformats.org/officeDocument/2006/relationships/image" Target="../media/image33.wmf"/><Relationship Id="rId4" Type="http://schemas.openxmlformats.org/officeDocument/2006/relationships/oleObject" Target="../embeddings/oleObject10.bin"/><Relationship Id="rId9" Type="http://schemas.openxmlformats.org/officeDocument/2006/relationships/image" Target="../media/image28.wmf"/><Relationship Id="rId14" Type="http://schemas.openxmlformats.org/officeDocument/2006/relationships/oleObject" Target="../embeddings/oleObject15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7" Type="http://schemas.openxmlformats.org/officeDocument/2006/relationships/image" Target="../media/image37.wmf"/><Relationship Id="rId2" Type="http://schemas.openxmlformats.org/officeDocument/2006/relationships/oleObject" Target="../embeddings/oleObject19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1.bin"/><Relationship Id="rId5" Type="http://schemas.openxmlformats.org/officeDocument/2006/relationships/image" Target="../media/image36.wmf"/><Relationship Id="rId4" Type="http://schemas.openxmlformats.org/officeDocument/2006/relationships/oleObject" Target="../embeddings/oleObject20.bin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.bin"/><Relationship Id="rId13" Type="http://schemas.openxmlformats.org/officeDocument/2006/relationships/image" Target="../media/image43.wmf"/><Relationship Id="rId3" Type="http://schemas.openxmlformats.org/officeDocument/2006/relationships/image" Target="../media/image38.wmf"/><Relationship Id="rId7" Type="http://schemas.openxmlformats.org/officeDocument/2006/relationships/image" Target="../media/image40.wmf"/><Relationship Id="rId12" Type="http://schemas.openxmlformats.org/officeDocument/2006/relationships/oleObject" Target="../embeddings/oleObject27.bin"/><Relationship Id="rId17" Type="http://schemas.openxmlformats.org/officeDocument/2006/relationships/image" Target="../media/image45.wmf"/><Relationship Id="rId2" Type="http://schemas.openxmlformats.org/officeDocument/2006/relationships/oleObject" Target="../embeddings/oleObject22.bin"/><Relationship Id="rId16" Type="http://schemas.openxmlformats.org/officeDocument/2006/relationships/oleObject" Target="../embeddings/oleObject29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4.bin"/><Relationship Id="rId11" Type="http://schemas.openxmlformats.org/officeDocument/2006/relationships/image" Target="../media/image42.wmf"/><Relationship Id="rId5" Type="http://schemas.openxmlformats.org/officeDocument/2006/relationships/image" Target="../media/image39.wmf"/><Relationship Id="rId15" Type="http://schemas.openxmlformats.org/officeDocument/2006/relationships/image" Target="../media/image44.wmf"/><Relationship Id="rId10" Type="http://schemas.openxmlformats.org/officeDocument/2006/relationships/oleObject" Target="../embeddings/oleObject26.bin"/><Relationship Id="rId4" Type="http://schemas.openxmlformats.org/officeDocument/2006/relationships/oleObject" Target="../embeddings/oleObject23.bin"/><Relationship Id="rId9" Type="http://schemas.openxmlformats.org/officeDocument/2006/relationships/image" Target="../media/image41.wmf"/><Relationship Id="rId14" Type="http://schemas.openxmlformats.org/officeDocument/2006/relationships/oleObject" Target="../embeddings/oleObject28.bin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3.bin"/><Relationship Id="rId3" Type="http://schemas.openxmlformats.org/officeDocument/2006/relationships/image" Target="../media/image47.wmf"/><Relationship Id="rId7" Type="http://schemas.openxmlformats.org/officeDocument/2006/relationships/image" Target="../media/image49.wmf"/><Relationship Id="rId2" Type="http://schemas.openxmlformats.org/officeDocument/2006/relationships/oleObject" Target="../embeddings/oleObject30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2.bin"/><Relationship Id="rId11" Type="http://schemas.openxmlformats.org/officeDocument/2006/relationships/image" Target="../media/image51.wmf"/><Relationship Id="rId5" Type="http://schemas.openxmlformats.org/officeDocument/2006/relationships/image" Target="../media/image48.wmf"/><Relationship Id="rId10" Type="http://schemas.openxmlformats.org/officeDocument/2006/relationships/oleObject" Target="../embeddings/oleObject34.bin"/><Relationship Id="rId4" Type="http://schemas.openxmlformats.org/officeDocument/2006/relationships/oleObject" Target="../embeddings/oleObject31.bin"/><Relationship Id="rId9" Type="http://schemas.openxmlformats.org/officeDocument/2006/relationships/image" Target="../media/image50.w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wmf"/><Relationship Id="rId2" Type="http://schemas.openxmlformats.org/officeDocument/2006/relationships/oleObject" Target="../embeddings/oleObject35.bin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3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2" Type="http://schemas.openxmlformats.org/officeDocument/2006/relationships/oleObject" Target="../embeddings/oleObject36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5.wmf"/><Relationship Id="rId4" Type="http://schemas.openxmlformats.org/officeDocument/2006/relationships/oleObject" Target="../embeddings/oleObject37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2" Type="http://schemas.openxmlformats.org/officeDocument/2006/relationships/oleObject" Target="../embeddings/oleObject38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7.wmf"/><Relationship Id="rId4" Type="http://schemas.openxmlformats.org/officeDocument/2006/relationships/oleObject" Target="../embeddings/oleObject39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3.bin"/><Relationship Id="rId3" Type="http://schemas.openxmlformats.org/officeDocument/2006/relationships/image" Target="../media/image58.wmf"/><Relationship Id="rId7" Type="http://schemas.openxmlformats.org/officeDocument/2006/relationships/image" Target="../media/image60.wmf"/><Relationship Id="rId2" Type="http://schemas.openxmlformats.org/officeDocument/2006/relationships/oleObject" Target="../embeddings/oleObject40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42.bin"/><Relationship Id="rId5" Type="http://schemas.openxmlformats.org/officeDocument/2006/relationships/image" Target="../media/image59.wmf"/><Relationship Id="rId4" Type="http://schemas.openxmlformats.org/officeDocument/2006/relationships/oleObject" Target="../embeddings/oleObject41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7.bin"/><Relationship Id="rId3" Type="http://schemas.openxmlformats.org/officeDocument/2006/relationships/image" Target="../media/image61.wmf"/><Relationship Id="rId7" Type="http://schemas.openxmlformats.org/officeDocument/2006/relationships/image" Target="../media/image63.wmf"/><Relationship Id="rId2" Type="http://schemas.openxmlformats.org/officeDocument/2006/relationships/oleObject" Target="../embeddings/oleObject44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6.bin"/><Relationship Id="rId5" Type="http://schemas.openxmlformats.org/officeDocument/2006/relationships/image" Target="../media/image62.wmf"/><Relationship Id="rId4" Type="http://schemas.openxmlformats.org/officeDocument/2006/relationships/oleObject" Target="../embeddings/oleObject45.bin"/><Relationship Id="rId9" Type="http://schemas.openxmlformats.org/officeDocument/2006/relationships/image" Target="../media/image64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wmf"/><Relationship Id="rId2" Type="http://schemas.openxmlformats.org/officeDocument/2006/relationships/oleObject" Target="../embeddings/oleObject48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6.wmf"/><Relationship Id="rId4" Type="http://schemas.openxmlformats.org/officeDocument/2006/relationships/oleObject" Target="../embeddings/oleObject49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3.bin"/><Relationship Id="rId13" Type="http://schemas.openxmlformats.org/officeDocument/2006/relationships/image" Target="../media/image72.wmf"/><Relationship Id="rId3" Type="http://schemas.openxmlformats.org/officeDocument/2006/relationships/image" Target="../media/image67.wmf"/><Relationship Id="rId7" Type="http://schemas.openxmlformats.org/officeDocument/2006/relationships/image" Target="../media/image69.wmf"/><Relationship Id="rId12" Type="http://schemas.openxmlformats.org/officeDocument/2006/relationships/oleObject" Target="../embeddings/oleObject55.bin"/><Relationship Id="rId2" Type="http://schemas.openxmlformats.org/officeDocument/2006/relationships/oleObject" Target="../embeddings/oleObject50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52.bin"/><Relationship Id="rId11" Type="http://schemas.openxmlformats.org/officeDocument/2006/relationships/image" Target="../media/image71.wmf"/><Relationship Id="rId5" Type="http://schemas.openxmlformats.org/officeDocument/2006/relationships/image" Target="../media/image68.wmf"/><Relationship Id="rId15" Type="http://schemas.openxmlformats.org/officeDocument/2006/relationships/image" Target="../media/image73.wmf"/><Relationship Id="rId10" Type="http://schemas.openxmlformats.org/officeDocument/2006/relationships/oleObject" Target="../embeddings/oleObject54.bin"/><Relationship Id="rId4" Type="http://schemas.openxmlformats.org/officeDocument/2006/relationships/oleObject" Target="../embeddings/oleObject51.bin"/><Relationship Id="rId9" Type="http://schemas.openxmlformats.org/officeDocument/2006/relationships/image" Target="../media/image70.wmf"/><Relationship Id="rId14" Type="http://schemas.openxmlformats.org/officeDocument/2006/relationships/oleObject" Target="../embeddings/oleObject56.bin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0.bin"/><Relationship Id="rId13" Type="http://schemas.openxmlformats.org/officeDocument/2006/relationships/image" Target="../media/image79.wmf"/><Relationship Id="rId3" Type="http://schemas.openxmlformats.org/officeDocument/2006/relationships/image" Target="../media/image74.wmf"/><Relationship Id="rId7" Type="http://schemas.openxmlformats.org/officeDocument/2006/relationships/image" Target="../media/image76.wmf"/><Relationship Id="rId12" Type="http://schemas.openxmlformats.org/officeDocument/2006/relationships/oleObject" Target="../embeddings/oleObject62.bin"/><Relationship Id="rId2" Type="http://schemas.openxmlformats.org/officeDocument/2006/relationships/oleObject" Target="../embeddings/oleObject57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59.bin"/><Relationship Id="rId11" Type="http://schemas.openxmlformats.org/officeDocument/2006/relationships/image" Target="../media/image78.wmf"/><Relationship Id="rId5" Type="http://schemas.openxmlformats.org/officeDocument/2006/relationships/image" Target="../media/image75.wmf"/><Relationship Id="rId10" Type="http://schemas.openxmlformats.org/officeDocument/2006/relationships/oleObject" Target="../embeddings/oleObject61.bin"/><Relationship Id="rId4" Type="http://schemas.openxmlformats.org/officeDocument/2006/relationships/oleObject" Target="../embeddings/oleObject58.bin"/><Relationship Id="rId9" Type="http://schemas.openxmlformats.org/officeDocument/2006/relationships/image" Target="../media/image77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wmf"/><Relationship Id="rId2" Type="http://schemas.openxmlformats.org/officeDocument/2006/relationships/oleObject" Target="../embeddings/oleObject63.bin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wmf"/><Relationship Id="rId2" Type="http://schemas.openxmlformats.org/officeDocument/2006/relationships/oleObject" Target="../embeddings/oleObject64.bin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3.png"/><Relationship Id="rId4" Type="http://schemas.openxmlformats.org/officeDocument/2006/relationships/image" Target="../media/image82.jpe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wmf"/><Relationship Id="rId2" Type="http://schemas.openxmlformats.org/officeDocument/2006/relationships/image" Target="../media/image85.wmf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wmf"/><Relationship Id="rId2" Type="http://schemas.openxmlformats.org/officeDocument/2006/relationships/oleObject" Target="../embeddings/oleObject65.bin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9.bin"/><Relationship Id="rId13" Type="http://schemas.openxmlformats.org/officeDocument/2006/relationships/image" Target="../media/image92.wmf"/><Relationship Id="rId3" Type="http://schemas.openxmlformats.org/officeDocument/2006/relationships/image" Target="../media/image17.wmf"/><Relationship Id="rId7" Type="http://schemas.openxmlformats.org/officeDocument/2006/relationships/image" Target="../media/image89.wmf"/><Relationship Id="rId12" Type="http://schemas.openxmlformats.org/officeDocument/2006/relationships/oleObject" Target="../embeddings/oleObject71.bin"/><Relationship Id="rId2" Type="http://schemas.openxmlformats.org/officeDocument/2006/relationships/oleObject" Target="../embeddings/oleObject66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68.bin"/><Relationship Id="rId11" Type="http://schemas.openxmlformats.org/officeDocument/2006/relationships/image" Target="../media/image91.wmf"/><Relationship Id="rId5" Type="http://schemas.openxmlformats.org/officeDocument/2006/relationships/image" Target="../media/image88.wmf"/><Relationship Id="rId15" Type="http://schemas.openxmlformats.org/officeDocument/2006/relationships/image" Target="../media/image93.wmf"/><Relationship Id="rId10" Type="http://schemas.openxmlformats.org/officeDocument/2006/relationships/oleObject" Target="../embeddings/oleObject70.bin"/><Relationship Id="rId4" Type="http://schemas.openxmlformats.org/officeDocument/2006/relationships/oleObject" Target="../embeddings/oleObject67.bin"/><Relationship Id="rId9" Type="http://schemas.openxmlformats.org/officeDocument/2006/relationships/image" Target="../media/image90.wmf"/><Relationship Id="rId14" Type="http://schemas.openxmlformats.org/officeDocument/2006/relationships/oleObject" Target="../embeddings/oleObject72.bin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wmf"/><Relationship Id="rId3" Type="http://schemas.openxmlformats.org/officeDocument/2006/relationships/image" Target="../media/image95.png"/><Relationship Id="rId7" Type="http://schemas.openxmlformats.org/officeDocument/2006/relationships/oleObject" Target="../embeddings/oleObject74.bin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7.wmf"/><Relationship Id="rId5" Type="http://schemas.openxmlformats.org/officeDocument/2006/relationships/oleObject" Target="../embeddings/oleObject73.bin"/><Relationship Id="rId4" Type="http://schemas.openxmlformats.org/officeDocument/2006/relationships/image" Target="../media/image96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oleObject" Target="../embeddings/oleObject75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0.wmf"/><Relationship Id="rId5" Type="http://schemas.openxmlformats.org/officeDocument/2006/relationships/oleObject" Target="../embeddings/oleObject76.bin"/><Relationship Id="rId4" Type="http://schemas.openxmlformats.org/officeDocument/2006/relationships/image" Target="../media/image99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9.bin"/><Relationship Id="rId3" Type="http://schemas.openxmlformats.org/officeDocument/2006/relationships/hyperlink" Target="code/6.1.Fourier.cpp" TargetMode="External"/><Relationship Id="rId7" Type="http://schemas.openxmlformats.org/officeDocument/2006/relationships/image" Target="../media/image102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78.bin"/><Relationship Id="rId11" Type="http://schemas.openxmlformats.org/officeDocument/2006/relationships/image" Target="../media/image104.wmf"/><Relationship Id="rId5" Type="http://schemas.openxmlformats.org/officeDocument/2006/relationships/image" Target="../media/image101.wmf"/><Relationship Id="rId10" Type="http://schemas.openxmlformats.org/officeDocument/2006/relationships/oleObject" Target="../embeddings/oleObject80.bin"/><Relationship Id="rId4" Type="http://schemas.openxmlformats.org/officeDocument/2006/relationships/oleObject" Target="../embeddings/oleObject77.bin"/><Relationship Id="rId9" Type="http://schemas.openxmlformats.org/officeDocument/2006/relationships/image" Target="../media/image103.wmf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jpe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wmf"/><Relationship Id="rId2" Type="http://schemas.openxmlformats.org/officeDocument/2006/relationships/oleObject" Target="../embeddings/oleObject81.bin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5.bin"/><Relationship Id="rId3" Type="http://schemas.openxmlformats.org/officeDocument/2006/relationships/image" Target="../media/image108.wmf"/><Relationship Id="rId7" Type="http://schemas.openxmlformats.org/officeDocument/2006/relationships/image" Target="../media/image110.wmf"/><Relationship Id="rId2" Type="http://schemas.openxmlformats.org/officeDocument/2006/relationships/oleObject" Target="../embeddings/oleObject82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84.bin"/><Relationship Id="rId5" Type="http://schemas.openxmlformats.org/officeDocument/2006/relationships/image" Target="../media/image109.wmf"/><Relationship Id="rId10" Type="http://schemas.openxmlformats.org/officeDocument/2006/relationships/image" Target="../media/image112.png"/><Relationship Id="rId4" Type="http://schemas.openxmlformats.org/officeDocument/2006/relationships/oleObject" Target="../embeddings/oleObject83.bin"/><Relationship Id="rId9" Type="http://schemas.openxmlformats.org/officeDocument/2006/relationships/image" Target="../media/image111.wmf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wmf"/><Relationship Id="rId2" Type="http://schemas.openxmlformats.org/officeDocument/2006/relationships/oleObject" Target="../embeddings/oleObject86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4.wmf"/><Relationship Id="rId4" Type="http://schemas.openxmlformats.org/officeDocument/2006/relationships/oleObject" Target="../embeddings/oleObject87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1.bin"/><Relationship Id="rId13" Type="http://schemas.openxmlformats.org/officeDocument/2006/relationships/image" Target="../media/image120.wmf"/><Relationship Id="rId3" Type="http://schemas.openxmlformats.org/officeDocument/2006/relationships/image" Target="../media/image115.wmf"/><Relationship Id="rId7" Type="http://schemas.openxmlformats.org/officeDocument/2006/relationships/image" Target="../media/image117.wmf"/><Relationship Id="rId12" Type="http://schemas.openxmlformats.org/officeDocument/2006/relationships/oleObject" Target="../embeddings/oleObject93.bin"/><Relationship Id="rId17" Type="http://schemas.openxmlformats.org/officeDocument/2006/relationships/image" Target="../media/image113.wmf"/><Relationship Id="rId2" Type="http://schemas.openxmlformats.org/officeDocument/2006/relationships/oleObject" Target="../embeddings/oleObject88.bin"/><Relationship Id="rId16" Type="http://schemas.openxmlformats.org/officeDocument/2006/relationships/oleObject" Target="../embeddings/oleObject95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90.bin"/><Relationship Id="rId11" Type="http://schemas.openxmlformats.org/officeDocument/2006/relationships/image" Target="../media/image119.wmf"/><Relationship Id="rId5" Type="http://schemas.openxmlformats.org/officeDocument/2006/relationships/image" Target="../media/image116.wmf"/><Relationship Id="rId15" Type="http://schemas.openxmlformats.org/officeDocument/2006/relationships/image" Target="../media/image121.wmf"/><Relationship Id="rId10" Type="http://schemas.openxmlformats.org/officeDocument/2006/relationships/oleObject" Target="../embeddings/oleObject92.bin"/><Relationship Id="rId4" Type="http://schemas.openxmlformats.org/officeDocument/2006/relationships/oleObject" Target="../embeddings/oleObject89.bin"/><Relationship Id="rId9" Type="http://schemas.openxmlformats.org/officeDocument/2006/relationships/image" Target="../media/image118.wmf"/><Relationship Id="rId14" Type="http://schemas.openxmlformats.org/officeDocument/2006/relationships/oleObject" Target="../embeddings/oleObject94.bin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png"/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5.wmf"/><Relationship Id="rId5" Type="http://schemas.openxmlformats.org/officeDocument/2006/relationships/oleObject" Target="../embeddings/oleObject96.bin"/><Relationship Id="rId4" Type="http://schemas.openxmlformats.org/officeDocument/2006/relationships/image" Target="../media/image124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7.bin"/><Relationship Id="rId2" Type="http://schemas.openxmlformats.org/officeDocument/2006/relationships/image" Target="../media/image126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7.wmf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8.jpe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hyperlink" Target="code/6.2.FFT.cpp" TargetMode="External"/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ftw.org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code/fftw3_test.f90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2.wmf"/><Relationship Id="rId3" Type="http://schemas.openxmlformats.org/officeDocument/2006/relationships/image" Target="../media/image129.wmf"/><Relationship Id="rId7" Type="http://schemas.openxmlformats.org/officeDocument/2006/relationships/oleObject" Target="../embeddings/oleObject100.bin"/><Relationship Id="rId2" Type="http://schemas.openxmlformats.org/officeDocument/2006/relationships/oleObject" Target="../embeddings/oleObject98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1.png"/><Relationship Id="rId5" Type="http://schemas.openxmlformats.org/officeDocument/2006/relationships/image" Target="../media/image130.wmf"/><Relationship Id="rId10" Type="http://schemas.openxmlformats.org/officeDocument/2006/relationships/image" Target="../media/image133.wmf"/><Relationship Id="rId4" Type="http://schemas.openxmlformats.org/officeDocument/2006/relationships/oleObject" Target="../embeddings/oleObject99.bin"/><Relationship Id="rId9" Type="http://schemas.openxmlformats.org/officeDocument/2006/relationships/oleObject" Target="../embeddings/oleObject101.bin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5.bin"/><Relationship Id="rId13" Type="http://schemas.openxmlformats.org/officeDocument/2006/relationships/image" Target="../media/image139.wmf"/><Relationship Id="rId3" Type="http://schemas.openxmlformats.org/officeDocument/2006/relationships/image" Target="../media/image134.wmf"/><Relationship Id="rId7" Type="http://schemas.openxmlformats.org/officeDocument/2006/relationships/image" Target="../media/image136.wmf"/><Relationship Id="rId12" Type="http://schemas.openxmlformats.org/officeDocument/2006/relationships/oleObject" Target="../embeddings/oleObject107.bin"/><Relationship Id="rId17" Type="http://schemas.openxmlformats.org/officeDocument/2006/relationships/image" Target="../media/image141.wmf"/><Relationship Id="rId2" Type="http://schemas.openxmlformats.org/officeDocument/2006/relationships/oleObject" Target="../embeddings/oleObject102.bin"/><Relationship Id="rId16" Type="http://schemas.openxmlformats.org/officeDocument/2006/relationships/oleObject" Target="../embeddings/oleObject109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04.bin"/><Relationship Id="rId11" Type="http://schemas.openxmlformats.org/officeDocument/2006/relationships/image" Target="../media/image138.wmf"/><Relationship Id="rId5" Type="http://schemas.openxmlformats.org/officeDocument/2006/relationships/image" Target="../media/image135.wmf"/><Relationship Id="rId15" Type="http://schemas.openxmlformats.org/officeDocument/2006/relationships/image" Target="../media/image140.wmf"/><Relationship Id="rId10" Type="http://schemas.openxmlformats.org/officeDocument/2006/relationships/oleObject" Target="../embeddings/oleObject106.bin"/><Relationship Id="rId4" Type="http://schemas.openxmlformats.org/officeDocument/2006/relationships/oleObject" Target="../embeddings/oleObject103.bin"/><Relationship Id="rId9" Type="http://schemas.openxmlformats.org/officeDocument/2006/relationships/image" Target="../media/image137.wmf"/><Relationship Id="rId14" Type="http://schemas.openxmlformats.org/officeDocument/2006/relationships/oleObject" Target="../embeddings/oleObject108.bin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w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6148"/>
          <p:cNvSpPr>
            <a:spLocks noGrp="1" noChangeArrowheads="1"/>
          </p:cNvSpPr>
          <p:nvPr/>
        </p:nvSpPr>
        <p:spPr bwMode="auto">
          <a:xfrm>
            <a:off x="684213" y="1844675"/>
            <a:ext cx="763270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40000"/>
              </a:lnSpc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v"/>
              <a:defRPr sz="16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6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ü"/>
              <a:defRPr sz="14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Ø"/>
              <a:defRPr sz="14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rgbClr val="336699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6699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6699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6699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6699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0" hangingPunct="0">
              <a:buClr>
                <a:srgbClr val="336699"/>
              </a:buClr>
              <a:buSzTx/>
              <a:buNone/>
            </a:pPr>
            <a:r>
              <a:rPr lang="en-US" altLang="zh-CN" sz="3200" b="1" dirty="0">
                <a:solidFill>
                  <a:srgbClr val="333333"/>
                </a:solidFill>
                <a:ea typeface="宋体" panose="02010600030101010101" pitchFamily="2" charset="-122"/>
              </a:rPr>
              <a:t>Chapter 5. Fourier Transform</a:t>
            </a:r>
          </a:p>
        </p:txBody>
      </p:sp>
    </p:spTree>
    <p:extLst>
      <p:ext uri="{BB962C8B-B14F-4D97-AF65-F5344CB8AC3E}">
        <p14:creationId xmlns:p14="http://schemas.microsoft.com/office/powerpoint/2010/main" val="12699432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6666" name="Picture 10" descr="Sawtooth-5-10-5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650" y="990600"/>
            <a:ext cx="6864350" cy="5148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665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>
                <a:ea typeface="宋体" panose="02010600030101010101" pitchFamily="2" charset="-122"/>
              </a:rPr>
              <a:t>Sawtooth wave summation (continued)</a:t>
            </a:r>
          </a:p>
        </p:txBody>
      </p:sp>
      <p:sp>
        <p:nvSpPr>
          <p:cNvPr id="326660" name="Text Box 4"/>
          <p:cNvSpPr txBox="1">
            <a:spLocks noChangeArrowheads="1"/>
          </p:cNvSpPr>
          <p:nvPr/>
        </p:nvSpPr>
        <p:spPr bwMode="auto">
          <a:xfrm>
            <a:off x="1428750" y="600075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ea typeface="宋体" panose="02010600030101010101" pitchFamily="2" charset="-122"/>
              </a:rPr>
              <a:t>Harmonics</a:t>
            </a:r>
          </a:p>
        </p:txBody>
      </p:sp>
      <p:sp>
        <p:nvSpPr>
          <p:cNvPr id="326661" name="Text Box 5"/>
          <p:cNvSpPr txBox="1">
            <a:spLocks noChangeArrowheads="1"/>
          </p:cNvSpPr>
          <p:nvPr/>
        </p:nvSpPr>
        <p:spPr bwMode="auto">
          <a:xfrm>
            <a:off x="4876800" y="600075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ea typeface="宋体" panose="02010600030101010101" pitchFamily="2" charset="-122"/>
              </a:rPr>
              <a:t>Harmonic sums</a:t>
            </a:r>
          </a:p>
        </p:txBody>
      </p:sp>
      <p:sp>
        <p:nvSpPr>
          <p:cNvPr id="326662" name="Text Box 6"/>
          <p:cNvSpPr txBox="1">
            <a:spLocks noChangeArrowheads="1"/>
          </p:cNvSpPr>
          <p:nvPr/>
        </p:nvSpPr>
        <p:spPr bwMode="auto">
          <a:xfrm>
            <a:off x="457200" y="1690688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326663" name="Text Box 7"/>
          <p:cNvSpPr txBox="1">
            <a:spLocks noChangeArrowheads="1"/>
          </p:cNvSpPr>
          <p:nvPr/>
        </p:nvSpPr>
        <p:spPr bwMode="auto">
          <a:xfrm>
            <a:off x="457200" y="3400425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ea typeface="宋体" panose="02010600030101010101" pitchFamily="2" charset="-122"/>
              </a:rPr>
              <a:t>10</a:t>
            </a:r>
          </a:p>
        </p:txBody>
      </p:sp>
      <p:sp>
        <p:nvSpPr>
          <p:cNvPr id="326664" name="Text Box 8"/>
          <p:cNvSpPr txBox="1">
            <a:spLocks noChangeArrowheads="1"/>
          </p:cNvSpPr>
          <p:nvPr/>
        </p:nvSpPr>
        <p:spPr bwMode="auto">
          <a:xfrm>
            <a:off x="457200" y="5119688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ea typeface="宋体" panose="02010600030101010101" pitchFamily="2" charset="-122"/>
              </a:rPr>
              <a:t>50</a:t>
            </a:r>
          </a:p>
        </p:txBody>
      </p:sp>
      <p:sp>
        <p:nvSpPr>
          <p:cNvPr id="326665" name="Text Box 9"/>
          <p:cNvSpPr txBox="1">
            <a:spLocks noChangeArrowheads="1"/>
          </p:cNvSpPr>
          <p:nvPr/>
        </p:nvSpPr>
        <p:spPr bwMode="auto">
          <a:xfrm>
            <a:off x="457200" y="5938838"/>
            <a:ext cx="609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 i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11007197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标题 16385"/>
          <p:cNvSpPr>
            <a:spLocks noGrp="1" noChangeArrowheads="1"/>
          </p:cNvSpPr>
          <p:nvPr>
            <p:ph type="title"/>
          </p:nvPr>
        </p:nvSpPr>
        <p:spPr>
          <a:xfrm>
            <a:off x="250825" y="188913"/>
            <a:ext cx="8766175" cy="1143000"/>
          </a:xfrm>
        </p:spPr>
        <p:txBody>
          <a:bodyPr/>
          <a:lstStyle/>
          <a:p>
            <a:r>
              <a:rPr lang="en-US" altLang="zh-CN" sz="3600">
                <a:solidFill>
                  <a:srgbClr val="FF3300"/>
                </a:solidFill>
                <a:latin typeface="Georgia" panose="02040502050405020303" pitchFamily="18" charset="0"/>
              </a:rPr>
              <a:t>Fourier analysis and orthogonal functions</a:t>
            </a:r>
          </a:p>
        </p:txBody>
      </p:sp>
      <p:sp>
        <p:nvSpPr>
          <p:cNvPr id="16387" name="内容占位符 16386"/>
          <p:cNvSpPr>
            <a:spLocks noGrp="1" noChangeArrowheads="1"/>
          </p:cNvSpPr>
          <p:nvPr>
            <p:ph idx="1"/>
          </p:nvPr>
        </p:nvSpPr>
        <p:spPr>
          <a:xfrm>
            <a:off x="414338" y="1600200"/>
            <a:ext cx="8272462" cy="4525963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zh-CN" altLang="en-US" dirty="0">
                <a:latin typeface="Georgia" panose="02040502050405020303" pitchFamily="18" charset="0"/>
              </a:rPr>
              <a:t>We can </a:t>
            </a:r>
            <a:r>
              <a:rPr lang="zh-CN" altLang="en-US" dirty="0">
                <a:solidFill>
                  <a:srgbClr val="FF3300"/>
                </a:solidFill>
                <a:latin typeface="Georgia" panose="02040502050405020303" pitchFamily="18" charset="0"/>
              </a:rPr>
              <a:t>generalize</a:t>
            </a:r>
            <a:r>
              <a:rPr lang="zh-CN" altLang="en-US" dirty="0">
                <a:latin typeface="Georgia" panose="02040502050405020303" pitchFamily="18" charset="0"/>
              </a:rPr>
              <a:t> the Fourier theorem to a </a:t>
            </a:r>
            <a:r>
              <a:rPr lang="zh-CN" altLang="en-US" dirty="0">
                <a:solidFill>
                  <a:srgbClr val="FF3300"/>
                </a:solidFill>
                <a:latin typeface="Georgia" panose="02040502050405020303" pitchFamily="18" charset="0"/>
              </a:rPr>
              <a:t>nonperiodic function</a:t>
            </a:r>
            <a:r>
              <a:rPr lang="zh-CN" altLang="en-US" dirty="0">
                <a:latin typeface="Georgia" panose="02040502050405020303" pitchFamily="18" charset="0"/>
              </a:rPr>
              <a:t> defined in a</a:t>
            </a:r>
            <a:r>
              <a:rPr lang="en-US" altLang="zh-CN" dirty="0">
                <a:latin typeface="Georgia" panose="02040502050405020303" pitchFamily="18" charset="0"/>
              </a:rPr>
              <a:t> </a:t>
            </a:r>
            <a:r>
              <a:rPr lang="zh-CN" altLang="en-US" dirty="0">
                <a:latin typeface="Georgia" panose="02040502050405020303" pitchFamily="18" charset="0"/>
              </a:rPr>
              <a:t>region of x∈[a, b] if we have a </a:t>
            </a:r>
            <a:r>
              <a:rPr lang="zh-CN" altLang="en-US" dirty="0">
                <a:solidFill>
                  <a:srgbClr val="FF3300"/>
                </a:solidFill>
                <a:latin typeface="Georgia" panose="02040502050405020303" pitchFamily="18" charset="0"/>
              </a:rPr>
              <a:t>complete </a:t>
            </a:r>
            <a:r>
              <a:rPr lang="zh-CN" altLang="en-US" dirty="0">
                <a:latin typeface="Georgia" panose="02040502050405020303" pitchFamily="18" charset="0"/>
              </a:rPr>
              <a:t>basis set of </a:t>
            </a:r>
            <a:r>
              <a:rPr lang="zh-CN" altLang="en-US" dirty="0">
                <a:solidFill>
                  <a:srgbClr val="FF3300"/>
                </a:solidFill>
                <a:latin typeface="Georgia" panose="02040502050405020303" pitchFamily="18" charset="0"/>
              </a:rPr>
              <a:t>orthonormal</a:t>
            </a:r>
            <a:r>
              <a:rPr lang="zh-CN" altLang="en-US" dirty="0">
                <a:latin typeface="Georgia" panose="02040502050405020303" pitchFamily="18" charset="0"/>
              </a:rPr>
              <a:t> functions</a:t>
            </a:r>
            <a:r>
              <a:rPr lang="en-US" altLang="zh-CN" dirty="0">
                <a:latin typeface="Georgia" panose="02040502050405020303" pitchFamily="18" charset="0"/>
              </a:rPr>
              <a:t> </a:t>
            </a:r>
            <a:r>
              <a:rPr lang="en-US" altLang="zh-CN" dirty="0">
                <a:latin typeface="Symbol" panose="05050102010706020507" pitchFamily="18" charset="2"/>
              </a:rPr>
              <a:t>f</a:t>
            </a:r>
            <a:r>
              <a:rPr lang="zh-CN" altLang="en-US" baseline="-25000" dirty="0">
                <a:latin typeface="Georgia" panose="02040502050405020303" pitchFamily="18" charset="0"/>
              </a:rPr>
              <a:t>k</a:t>
            </a:r>
            <a:r>
              <a:rPr lang="zh-CN" altLang="en-US" dirty="0">
                <a:latin typeface="Georgia" panose="02040502050405020303" pitchFamily="18" charset="0"/>
              </a:rPr>
              <a:t>(x) wit</a:t>
            </a:r>
            <a:r>
              <a:rPr lang="en-US" altLang="zh-CN" dirty="0">
                <a:latin typeface="Georgia" panose="02040502050405020303" pitchFamily="18" charset="0"/>
              </a:rPr>
              <a:t>h</a:t>
            </a:r>
          </a:p>
        </p:txBody>
      </p:sp>
      <p:pic>
        <p:nvPicPr>
          <p:cNvPr id="16388" name="图片 1638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525" y="3575050"/>
            <a:ext cx="662305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5732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图片 1740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5014913"/>
            <a:ext cx="5400675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1" name="图片 1741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4438" y="3068638"/>
            <a:ext cx="3382962" cy="1071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2" name="文本占位符 17411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404813"/>
            <a:ext cx="8220075" cy="2160587"/>
          </a:xfrm>
        </p:spPr>
        <p:txBody>
          <a:bodyPr/>
          <a:lstStyle/>
          <a:p>
            <a:r>
              <a:rPr lang="zh-CN" altLang="en-US" sz="2800">
                <a:latin typeface="Georgia" panose="02040502050405020303" pitchFamily="18" charset="0"/>
              </a:rPr>
              <a:t>For any arbitrary function f(x) defined in the region of </a:t>
            </a:r>
            <a:r>
              <a:rPr lang="zh-CN" altLang="en-US" sz="2800">
                <a:solidFill>
                  <a:srgbClr val="FF3300"/>
                </a:solidFill>
                <a:latin typeface="Georgia" panose="02040502050405020303" pitchFamily="18" charset="0"/>
              </a:rPr>
              <a:t>x∈[a, b]</a:t>
            </a:r>
            <a:r>
              <a:rPr lang="zh-CN" altLang="en-US" sz="2800">
                <a:latin typeface="Georgia" panose="02040502050405020303" pitchFamily="18" charset="0"/>
              </a:rPr>
              <a:t>, </a:t>
            </a:r>
            <a:r>
              <a:rPr lang="en-US" altLang="zh-CN" sz="2800">
                <a:latin typeface="Georgia" panose="02040502050405020303" pitchFamily="18" charset="0"/>
              </a:rPr>
              <a:t>it can be </a:t>
            </a:r>
            <a:r>
              <a:rPr lang="zh-CN" altLang="en-US" sz="2800">
                <a:latin typeface="Georgia" panose="02040502050405020303" pitchFamily="18" charset="0"/>
              </a:rPr>
              <a:t>wri</a:t>
            </a:r>
            <a:r>
              <a:rPr lang="en-US" altLang="zh-CN" sz="2800">
                <a:latin typeface="Georgia" panose="02040502050405020303" pitchFamily="18" charset="0"/>
              </a:rPr>
              <a:t>t</a:t>
            </a:r>
            <a:r>
              <a:rPr lang="zh-CN" altLang="en-US" sz="2800">
                <a:latin typeface="Georgia" panose="02040502050405020303" pitchFamily="18" charset="0"/>
              </a:rPr>
              <a:t>te</a:t>
            </a:r>
            <a:r>
              <a:rPr lang="en-US" altLang="zh-CN" sz="2800">
                <a:latin typeface="Georgia" panose="02040502050405020303" pitchFamily="18" charset="0"/>
              </a:rPr>
              <a:t>n as:</a:t>
            </a:r>
            <a:endParaRPr lang="zh-CN" altLang="en-US" sz="2800">
              <a:latin typeface="Georgia" panose="02040502050405020303" pitchFamily="18" charset="0"/>
            </a:endParaRPr>
          </a:p>
        </p:txBody>
      </p:sp>
      <p:sp>
        <p:nvSpPr>
          <p:cNvPr id="18436" name="文本框 17412"/>
          <p:cNvSpPr txBox="1">
            <a:spLocks noChangeArrowheads="1"/>
          </p:cNvSpPr>
          <p:nvPr/>
        </p:nvSpPr>
        <p:spPr bwMode="auto">
          <a:xfrm>
            <a:off x="912813" y="5622925"/>
            <a:ext cx="589121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zh-CN" altLang="en-US">
              <a:latin typeface="Georgia" panose="02040502050405020303" pitchFamily="18" charset="0"/>
            </a:endParaRPr>
          </a:p>
        </p:txBody>
      </p:sp>
      <p:sp>
        <p:nvSpPr>
          <p:cNvPr id="17414" name="文本框 17413"/>
          <p:cNvSpPr txBox="1">
            <a:spLocks noChangeArrowheads="1"/>
          </p:cNvSpPr>
          <p:nvPr/>
        </p:nvSpPr>
        <p:spPr bwMode="auto">
          <a:xfrm>
            <a:off x="612775" y="2565400"/>
            <a:ext cx="7559675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800">
                <a:latin typeface="Georgia" panose="02040502050405020303" pitchFamily="18" charset="0"/>
              </a:rPr>
              <a:t>if the function is </a:t>
            </a:r>
            <a:r>
              <a:rPr lang="en-US" altLang="zh-CN" sz="2800">
                <a:solidFill>
                  <a:srgbClr val="FF3300"/>
                </a:solidFill>
                <a:latin typeface="Georgia" panose="02040502050405020303" pitchFamily="18" charset="0"/>
              </a:rPr>
              <a:t>square integrable</a:t>
            </a:r>
            <a:r>
              <a:rPr lang="en-US" altLang="zh-CN" sz="2800">
                <a:latin typeface="Georgia" panose="02040502050405020303" pitchFamily="18" charset="0"/>
              </a:rPr>
              <a:t>, defined by</a:t>
            </a:r>
          </a:p>
        </p:txBody>
      </p:sp>
      <p:sp>
        <p:nvSpPr>
          <p:cNvPr id="17415" name="文本框 17414"/>
          <p:cNvSpPr txBox="1">
            <a:spLocks noChangeArrowheads="1"/>
          </p:cNvSpPr>
          <p:nvPr/>
        </p:nvSpPr>
        <p:spPr bwMode="auto">
          <a:xfrm>
            <a:off x="614363" y="4137025"/>
            <a:ext cx="8062912" cy="588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800">
                <a:latin typeface="Georgia" panose="02040502050405020303" pitchFamily="18" charset="0"/>
              </a:rPr>
              <a:t>t</a:t>
            </a:r>
            <a:r>
              <a:rPr lang="zh-CN" altLang="en-US" sz="2800">
                <a:latin typeface="Georgia" panose="02040502050405020303" pitchFamily="18" charset="0"/>
              </a:rPr>
              <a:t>he </a:t>
            </a:r>
            <a:r>
              <a:rPr lang="zh-CN" altLang="en-US" sz="2800">
                <a:solidFill>
                  <a:srgbClr val="FF3300"/>
                </a:solidFill>
                <a:latin typeface="Georgia" panose="02040502050405020303" pitchFamily="18" charset="0"/>
              </a:rPr>
              <a:t>coefficients g</a:t>
            </a:r>
            <a:r>
              <a:rPr lang="zh-CN" altLang="en-US" sz="2800" baseline="-25000">
                <a:solidFill>
                  <a:srgbClr val="FF3300"/>
                </a:solidFill>
                <a:latin typeface="Georgia" panose="02040502050405020303" pitchFamily="18" charset="0"/>
              </a:rPr>
              <a:t>j</a:t>
            </a:r>
            <a:r>
              <a:rPr lang="zh-CN" altLang="en-US" sz="2800">
                <a:latin typeface="Georgia" panose="02040502050405020303" pitchFamily="18" charset="0"/>
              </a:rPr>
              <a:t> are given by</a:t>
            </a:r>
          </a:p>
        </p:txBody>
      </p:sp>
      <p:pic>
        <p:nvPicPr>
          <p:cNvPr id="17416" name="图片 1741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2350" y="1481138"/>
            <a:ext cx="3719513" cy="1084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143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2" grpId="0" build="p" autoUpdateAnimBg="0"/>
      <p:bldP spid="17414" grpId="0" autoUpdateAnimBg="0"/>
      <p:bldP spid="17415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内容占位符 18435"/>
          <p:cNvSpPr>
            <a:spLocks noGrp="1" noChangeArrowheads="1"/>
          </p:cNvSpPr>
          <p:nvPr>
            <p:ph idx="1"/>
          </p:nvPr>
        </p:nvSpPr>
        <p:spPr>
          <a:xfrm>
            <a:off x="457200" y="404813"/>
            <a:ext cx="8229600" cy="1800225"/>
          </a:xfrm>
        </p:spPr>
        <p:txBody>
          <a:bodyPr/>
          <a:lstStyle/>
          <a:p>
            <a:r>
              <a:rPr lang="zh-CN" altLang="en-US" sz="2800" dirty="0">
                <a:latin typeface="Georgia" panose="02040502050405020303" pitchFamily="18" charset="0"/>
              </a:rPr>
              <a:t>The continuous Fourier transform is obtained if we restrict the series to the</a:t>
            </a:r>
            <a:r>
              <a:rPr lang="en-US" altLang="zh-CN" sz="2800" dirty="0">
                <a:latin typeface="Georgia" panose="02040502050405020303" pitchFamily="18" charset="0"/>
              </a:rPr>
              <a:t> </a:t>
            </a:r>
            <a:r>
              <a:rPr lang="zh-CN" altLang="en-US" sz="2800" dirty="0">
                <a:latin typeface="Georgia" panose="02040502050405020303" pitchFamily="18" charset="0"/>
              </a:rPr>
              <a:t>region of </a:t>
            </a:r>
            <a:r>
              <a:rPr lang="zh-CN" altLang="en-US" sz="2800" dirty="0">
                <a:solidFill>
                  <a:srgbClr val="FF3300"/>
                </a:solidFill>
                <a:latin typeface="Georgia" panose="02040502050405020303" pitchFamily="18" charset="0"/>
              </a:rPr>
              <a:t>t ∈ [-T/2, T/2]</a:t>
            </a:r>
            <a:r>
              <a:rPr lang="zh-CN" altLang="en-US" sz="2800" dirty="0">
                <a:latin typeface="Georgia" panose="02040502050405020303" pitchFamily="18" charset="0"/>
              </a:rPr>
              <a:t> and then </a:t>
            </a:r>
            <a:r>
              <a:rPr lang="zh-CN" altLang="en-US" sz="2800" dirty="0">
                <a:solidFill>
                  <a:srgbClr val="FF3300"/>
                </a:solidFill>
                <a:latin typeface="Georgia" panose="02040502050405020303" pitchFamily="18" charset="0"/>
              </a:rPr>
              <a:t>extend</a:t>
            </a:r>
            <a:r>
              <a:rPr lang="zh-CN" altLang="en-US" sz="2800" dirty="0">
                <a:latin typeface="Georgia" panose="02040502050405020303" pitchFamily="18" charset="0"/>
              </a:rPr>
              <a:t> the period T to infinity.</a:t>
            </a:r>
            <a:r>
              <a:rPr lang="en-US" altLang="zh-CN" sz="2800" dirty="0">
                <a:latin typeface="Georgia" panose="02040502050405020303" pitchFamily="18" charset="0"/>
              </a:rPr>
              <a:t> </a:t>
            </a:r>
            <a:r>
              <a:rPr lang="zh-CN" altLang="en-US" sz="2800" dirty="0">
                <a:latin typeface="Georgia" panose="02040502050405020303" pitchFamily="18" charset="0"/>
              </a:rPr>
              <a:t>Then the sum becomes an integral</a:t>
            </a:r>
            <a:r>
              <a:rPr lang="en-US" altLang="zh-CN" sz="2800" dirty="0">
                <a:latin typeface="Georgia" panose="02040502050405020303" pitchFamily="18" charset="0"/>
              </a:rPr>
              <a:t>:</a:t>
            </a:r>
            <a:endParaRPr lang="zh-CN" altLang="en-US" dirty="0">
              <a:latin typeface="Georgia" panose="02040502050405020303" pitchFamily="18" charset="0"/>
            </a:endParaRPr>
          </a:p>
        </p:txBody>
      </p:sp>
      <p:sp>
        <p:nvSpPr>
          <p:cNvPr id="18437" name="文本框 18436"/>
          <p:cNvSpPr txBox="1">
            <a:spLocks noChangeArrowheads="1"/>
          </p:cNvSpPr>
          <p:nvPr/>
        </p:nvSpPr>
        <p:spPr bwMode="auto">
          <a:xfrm>
            <a:off x="684213" y="3563938"/>
            <a:ext cx="8002587" cy="944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800" dirty="0">
                <a:latin typeface="Georgia" panose="02040502050405020303" pitchFamily="18" charset="0"/>
              </a:rPr>
              <a:t>which is commonly known as the </a:t>
            </a:r>
            <a:r>
              <a:rPr lang="zh-CN" altLang="en-US" sz="2800" dirty="0">
                <a:solidFill>
                  <a:srgbClr val="FF3300"/>
                </a:solidFill>
                <a:latin typeface="Georgia" panose="02040502050405020303" pitchFamily="18" charset="0"/>
              </a:rPr>
              <a:t>Fourier integral</a:t>
            </a:r>
            <a:r>
              <a:rPr lang="zh-CN" altLang="en-US" sz="2800" dirty="0">
                <a:latin typeface="Georgia" panose="02040502050405020303" pitchFamily="18" charset="0"/>
              </a:rPr>
              <a:t>. The Fourier </a:t>
            </a:r>
            <a:r>
              <a:rPr lang="zh-CN" altLang="en-US" sz="2800" dirty="0">
                <a:solidFill>
                  <a:srgbClr val="FF3300"/>
                </a:solidFill>
                <a:latin typeface="Georgia" panose="02040502050405020303" pitchFamily="18" charset="0"/>
              </a:rPr>
              <a:t>coefficient</a:t>
            </a:r>
            <a:r>
              <a:rPr lang="zh-CN" altLang="en-US" sz="2800" dirty="0">
                <a:latin typeface="Georgia" panose="02040502050405020303" pitchFamily="18" charset="0"/>
              </a:rPr>
              <a:t> function is given by</a:t>
            </a:r>
          </a:p>
        </p:txBody>
      </p:sp>
      <p:sp>
        <p:nvSpPr>
          <p:cNvPr id="18438" name="文本框 18437"/>
          <p:cNvSpPr txBox="1">
            <a:spLocks noChangeArrowheads="1"/>
          </p:cNvSpPr>
          <p:nvPr/>
        </p:nvSpPr>
        <p:spPr bwMode="auto">
          <a:xfrm>
            <a:off x="107950" y="5949950"/>
            <a:ext cx="8929688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800">
                <a:solidFill>
                  <a:srgbClr val="0000FF"/>
                </a:solidFill>
                <a:latin typeface="Georgia" panose="02040502050405020303" pitchFamily="18" charset="0"/>
              </a:rPr>
              <a:t>The Fourier transform </a:t>
            </a:r>
            <a:r>
              <a:rPr lang="en-US" altLang="zh-CN" sz="2800">
                <a:solidFill>
                  <a:srgbClr val="0000FF"/>
                </a:solidFill>
                <a:latin typeface="Georgia" panose="02040502050405020303" pitchFamily="18" charset="0"/>
              </a:rPr>
              <a:t>&amp; </a:t>
            </a:r>
            <a:r>
              <a:rPr lang="zh-CN" altLang="en-US" sz="2800">
                <a:solidFill>
                  <a:srgbClr val="0000FF"/>
                </a:solidFill>
                <a:latin typeface="Georgia" panose="02040502050405020303" pitchFamily="18" charset="0"/>
              </a:rPr>
              <a:t>the inverse Fourier transform</a:t>
            </a:r>
          </a:p>
        </p:txBody>
      </p:sp>
      <p:grpSp>
        <p:nvGrpSpPr>
          <p:cNvPr id="7" name="Group 9"/>
          <p:cNvGrpSpPr>
            <a:grpSpLocks/>
          </p:cNvGrpSpPr>
          <p:nvPr/>
        </p:nvGrpSpPr>
        <p:grpSpPr bwMode="auto">
          <a:xfrm>
            <a:off x="1181344" y="1996703"/>
            <a:ext cx="5877824" cy="4096360"/>
            <a:chOff x="6683" y="929"/>
            <a:chExt cx="3634" cy="2364"/>
          </a:xfrm>
        </p:grpSpPr>
        <p:graphicFrame>
          <p:nvGraphicFramePr>
            <p:cNvPr id="9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19970640"/>
                </p:ext>
              </p:extLst>
            </p:nvPr>
          </p:nvGraphicFramePr>
          <p:xfrm>
            <a:off x="6683" y="2293"/>
            <a:ext cx="3634" cy="1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2298600" imgH="609480" progId="Equation.DSMT4">
                    <p:embed/>
                  </p:oleObj>
                </mc:Choice>
                <mc:Fallback>
                  <p:oleObj name="Equation" r:id="rId2" imgW="2298600" imgH="609480" progId="Equation.DSMT4">
                    <p:embed/>
                    <p:pic>
                      <p:nvPicPr>
                        <p:cNvPr id="4098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83" y="2293"/>
                          <a:ext cx="3634" cy="1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39943542"/>
                </p:ext>
              </p:extLst>
            </p:nvPr>
          </p:nvGraphicFramePr>
          <p:xfrm>
            <a:off x="6875" y="929"/>
            <a:ext cx="3146" cy="9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2273040" imgH="609480" progId="Equation.DSMT4">
                    <p:embed/>
                  </p:oleObj>
                </mc:Choice>
                <mc:Fallback>
                  <p:oleObj name="Equation" r:id="rId4" imgW="2273040" imgH="609480" progId="Equation.DSMT4">
                    <p:embed/>
                    <p:pic>
                      <p:nvPicPr>
                        <p:cNvPr id="4099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75" y="929"/>
                          <a:ext cx="3146" cy="9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4116701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1985994" y="1772621"/>
            <a:ext cx="4999547" cy="3304466"/>
            <a:chOff x="6954" y="1386"/>
            <a:chExt cx="3091" cy="1907"/>
          </a:xfrm>
        </p:grpSpPr>
        <p:graphicFrame>
          <p:nvGraphicFramePr>
            <p:cNvPr id="3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5822682"/>
                </p:ext>
              </p:extLst>
            </p:nvPr>
          </p:nvGraphicFramePr>
          <p:xfrm>
            <a:off x="6954" y="2293"/>
            <a:ext cx="3091" cy="1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955520" imgH="609480" progId="Equation.DSMT4">
                    <p:embed/>
                  </p:oleObj>
                </mc:Choice>
                <mc:Fallback>
                  <p:oleObj name="Equation" r:id="rId2" imgW="1955520" imgH="609480" progId="Equation.DSMT4">
                    <p:embed/>
                    <p:pic>
                      <p:nvPicPr>
                        <p:cNvPr id="9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954" y="2293"/>
                          <a:ext cx="3091" cy="1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66766728"/>
                </p:ext>
              </p:extLst>
            </p:nvPr>
          </p:nvGraphicFramePr>
          <p:xfrm>
            <a:off x="6954" y="1386"/>
            <a:ext cx="2988" cy="9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2158920" imgH="609480" progId="Equation.DSMT4">
                    <p:embed/>
                  </p:oleObj>
                </mc:Choice>
                <mc:Fallback>
                  <p:oleObj name="Equation" r:id="rId4" imgW="2158920" imgH="609480" progId="Equation.DSMT4">
                    <p:embed/>
                    <p:pic>
                      <p:nvPicPr>
                        <p:cNvPr id="1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954" y="1386"/>
                          <a:ext cx="2988" cy="9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" name="矩形 4"/>
          <p:cNvSpPr/>
          <p:nvPr/>
        </p:nvSpPr>
        <p:spPr>
          <a:xfrm>
            <a:off x="1403648" y="620688"/>
            <a:ext cx="64572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Another convention for Fourier transform 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50141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611560" y="332656"/>
            <a:ext cx="77724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zh-CN" dirty="0">
                <a:ea typeface="宋体" panose="02010600030101010101" pitchFamily="2" charset="-122"/>
              </a:rPr>
              <a:t>Fourier Transforms are used in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755576" y="1340768"/>
            <a:ext cx="7772400" cy="475252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altLang="zh-CN" dirty="0">
                <a:ea typeface="宋体" panose="02010600030101010101" pitchFamily="2" charset="-122"/>
              </a:rPr>
              <a:t>X-ray diffraction</a:t>
            </a:r>
          </a:p>
          <a:p>
            <a:pPr fontAlgn="auto">
              <a:spcAft>
                <a:spcPts val="0"/>
              </a:spcAft>
            </a:pPr>
            <a:r>
              <a:rPr lang="en-US" altLang="zh-CN" dirty="0">
                <a:ea typeface="宋体" panose="02010600030101010101" pitchFamily="2" charset="-122"/>
              </a:rPr>
              <a:t>Electron microscopy (and diffraction)</a:t>
            </a:r>
          </a:p>
          <a:p>
            <a:pPr fontAlgn="auto">
              <a:spcAft>
                <a:spcPts val="0"/>
              </a:spcAft>
            </a:pPr>
            <a:r>
              <a:rPr lang="en-US" altLang="zh-CN" dirty="0">
                <a:ea typeface="宋体" panose="02010600030101010101" pitchFamily="2" charset="-122"/>
              </a:rPr>
              <a:t>NMR spectroscopy</a:t>
            </a:r>
          </a:p>
          <a:p>
            <a:pPr fontAlgn="auto">
              <a:spcAft>
                <a:spcPts val="0"/>
              </a:spcAft>
            </a:pPr>
            <a:r>
              <a:rPr lang="en-US" altLang="zh-CN" dirty="0">
                <a:ea typeface="宋体" panose="02010600030101010101" pitchFamily="2" charset="-122"/>
              </a:rPr>
              <a:t>IR spectroscopy</a:t>
            </a:r>
          </a:p>
          <a:p>
            <a:pPr fontAlgn="auto">
              <a:spcAft>
                <a:spcPts val="0"/>
              </a:spcAft>
            </a:pPr>
            <a:r>
              <a:rPr lang="en-US" altLang="zh-CN" dirty="0">
                <a:ea typeface="宋体" panose="02010600030101010101" pitchFamily="2" charset="-122"/>
              </a:rPr>
              <a:t>Fluorescence spectroscopy</a:t>
            </a:r>
          </a:p>
          <a:p>
            <a:pPr fontAlgn="auto">
              <a:spcAft>
                <a:spcPts val="0"/>
              </a:spcAft>
            </a:pPr>
            <a:r>
              <a:rPr lang="en-US" altLang="zh-CN" dirty="0">
                <a:ea typeface="宋体" panose="02010600030101010101" pitchFamily="2" charset="-122"/>
              </a:rPr>
              <a:t>Image processing</a:t>
            </a:r>
          </a:p>
          <a:p>
            <a:pPr fontAlgn="auto">
              <a:spcAft>
                <a:spcPts val="0"/>
              </a:spcAft>
            </a:pPr>
            <a:r>
              <a:rPr lang="en-US" altLang="zh-CN" dirty="0">
                <a:ea typeface="宋体" panose="02010600030101010101" pitchFamily="2" charset="-122"/>
              </a:rPr>
              <a:t>Plane wave DFT calculations</a:t>
            </a:r>
          </a:p>
          <a:p>
            <a:pPr fontAlgn="auto">
              <a:spcAft>
                <a:spcPts val="0"/>
              </a:spcAft>
            </a:pPr>
            <a:r>
              <a:rPr lang="en-US" altLang="zh-CN" dirty="0">
                <a:ea typeface="宋体" panose="02010600030101010101" pitchFamily="2" charset="-122"/>
              </a:rPr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25815908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410" name="Object 4"/>
          <p:cNvGraphicFramePr>
            <a:graphicFrameLocks noChangeAspect="1"/>
          </p:cNvGraphicFramePr>
          <p:nvPr/>
        </p:nvGraphicFramePr>
        <p:xfrm>
          <a:off x="381000" y="755650"/>
          <a:ext cx="8382000" cy="297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2" imgW="3896563" imgH="2977286" progId="Origin50.Graph">
                  <p:embed/>
                </p:oleObj>
              </mc:Choice>
              <mc:Fallback>
                <p:oleObj name="Graph" r:id="rId2" imgW="3896563" imgH="2977286" progId="Origin50.Graph">
                  <p:embed/>
                  <p:pic>
                    <p:nvPicPr>
                      <p:cNvPr id="1741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755650"/>
                        <a:ext cx="8382000" cy="297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3012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175" y="3722688"/>
            <a:ext cx="7304088" cy="3065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958975" y="3359150"/>
            <a:ext cx="11080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/>
              <a:t>0.333 Hz</a:t>
            </a:r>
          </a:p>
        </p:txBody>
      </p:sp>
      <p:cxnSp>
        <p:nvCxnSpPr>
          <p:cNvPr id="9" name="Straight Arrow Connector 8"/>
          <p:cNvCxnSpPr>
            <a:stCxn id="7" idx="2"/>
          </p:cNvCxnSpPr>
          <p:nvPr/>
        </p:nvCxnSpPr>
        <p:spPr>
          <a:xfrm flipH="1">
            <a:off x="2286000" y="3729038"/>
            <a:ext cx="227013" cy="381000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14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458200" cy="914400"/>
          </a:xfrm>
        </p:spPr>
        <p:txBody>
          <a:bodyPr>
            <a:normAutofit fontScale="90000"/>
          </a:bodyPr>
          <a:lstStyle/>
          <a:p>
            <a:r>
              <a:rPr lang="en-US" altLang="zh-CN" sz="320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of Fourier transform: find out periodic signal in a noisy background</a:t>
            </a:r>
          </a:p>
        </p:txBody>
      </p:sp>
    </p:spTree>
    <p:extLst>
      <p:ext uri="{BB962C8B-B14F-4D97-AF65-F5344CB8AC3E}">
        <p14:creationId xmlns:p14="http://schemas.microsoft.com/office/powerpoint/2010/main" val="825070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76200"/>
            <a:ext cx="8458200" cy="914400"/>
          </a:xfrm>
        </p:spPr>
        <p:txBody>
          <a:bodyPr>
            <a:normAutofit/>
          </a:bodyPr>
          <a:lstStyle/>
          <a:p>
            <a:pPr algn="l"/>
            <a:r>
              <a:rPr lang="en-US" altLang="zh-CN" sz="3200" b="1" dirty="0">
                <a:solidFill>
                  <a:srgbClr val="0000FF"/>
                </a:solidFill>
                <a:cs typeface="Times New Roman" panose="02020603050405020304" pitchFamily="18" charset="0"/>
              </a:rPr>
              <a:t>Fourier Transform Magnitude and Phase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6588" y="939800"/>
            <a:ext cx="7840662" cy="5667375"/>
          </a:xfrm>
        </p:spPr>
        <p:txBody>
          <a:bodyPr/>
          <a:lstStyle/>
          <a:p>
            <a:pPr marL="0" indent="0" eaLnBrk="1" hangingPunct="1">
              <a:spcBef>
                <a:spcPct val="10000"/>
              </a:spcBef>
              <a:buFontTx/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As with any complex quantity, we can decompose 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lang="en-US" altLang="zh-CN" sz="2000" dirty="0">
                <a:ea typeface="宋体" panose="02010600030101010101" pitchFamily="2" charset="-122"/>
              </a:rPr>
              <a:t>(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2000" dirty="0">
                <a:ea typeface="宋体" panose="02010600030101010101" pitchFamily="2" charset="-122"/>
              </a:rPr>
              <a:t>) and 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lang="en-US" altLang="zh-CN" sz="2000" dirty="0">
                <a:ea typeface="宋体" panose="02010600030101010101" pitchFamily="2" charset="-122"/>
              </a:rPr>
              <a:t>(</a:t>
            </a:r>
            <a:r>
              <a:rPr lang="en-US" altLang="zh-CN" sz="2000" i="1" dirty="0">
                <a:latin typeface="Symbol" panose="05050102010706020507" pitchFamily="18" charset="2"/>
                <a:ea typeface="宋体" panose="02010600030101010101" pitchFamily="2" charset="-122"/>
              </a:rPr>
              <a:t>w</a:t>
            </a:r>
            <a:r>
              <a:rPr lang="en-US" altLang="zh-CN" sz="2000" dirty="0">
                <a:ea typeface="宋体" panose="02010600030101010101" pitchFamily="2" charset="-122"/>
              </a:rPr>
              <a:t>) into their magnitude and phase.</a:t>
            </a:r>
          </a:p>
          <a:p>
            <a:pPr marL="0" indent="0" eaLnBrk="1" hangingPunct="1">
              <a:spcBef>
                <a:spcPct val="10000"/>
              </a:spcBef>
              <a:buFontTx/>
              <a:buNone/>
            </a:pPr>
            <a:endParaRPr lang="en-US" altLang="zh-CN" sz="2000" dirty="0">
              <a:ea typeface="宋体" panose="02010600030101010101" pitchFamily="2" charset="-122"/>
            </a:endParaRPr>
          </a:p>
          <a:p>
            <a:pPr marL="0" indent="0" eaLnBrk="1" hangingPunct="1">
              <a:spcBef>
                <a:spcPct val="10000"/>
              </a:spcBef>
              <a:buFontTx/>
              <a:buNone/>
            </a:pP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sz="2000" dirty="0">
                <a:ea typeface="宋体" panose="02010600030101010101" pitchFamily="2" charset="-122"/>
              </a:rPr>
              <a:t> can be written:	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sz="2000" dirty="0">
                <a:ea typeface="宋体" panose="02010600030101010101" pitchFamily="2" charset="-122"/>
              </a:rPr>
              <a:t>  =  </a:t>
            </a:r>
            <a:r>
              <a:rPr lang="en-US" altLang="zh-CN" sz="2000" dirty="0">
                <a:solidFill>
                  <a:srgbClr val="0099FF"/>
                </a:solidFill>
                <a:ea typeface="宋体" panose="02010600030101010101" pitchFamily="2" charset="-122"/>
              </a:rPr>
              <a:t>Mag</a:t>
            </a:r>
            <a:r>
              <a:rPr lang="en-US" altLang="zh-CN" sz="2000" dirty="0">
                <a:solidFill>
                  <a:srgbClr val="0099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</a:t>
            </a:r>
            <a:r>
              <a:rPr lang="en-US" altLang="zh-CN" sz="2000" i="1" dirty="0">
                <a:solidFill>
                  <a:srgbClr val="0099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2000" dirty="0">
                <a:solidFill>
                  <a:srgbClr val="0099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000" i="1" dirty="0">
                <a:solidFill>
                  <a:srgbClr val="0099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2000" dirty="0">
                <a:solidFill>
                  <a:srgbClr val="0099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sz="2000" dirty="0">
                <a:solidFill>
                  <a:srgbClr val="0099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r>
              <a:rPr lang="en-US" altLang="zh-CN" sz="2000" dirty="0">
                <a:ea typeface="宋体" panose="02010600030101010101" pitchFamily="2" charset="-122"/>
              </a:rPr>
              <a:t> </a:t>
            </a:r>
            <a:r>
              <a:rPr lang="en-US" altLang="zh-CN" sz="2000" dirty="0" err="1">
                <a:ea typeface="宋体" panose="02010600030101010101" pitchFamily="2" charset="-122"/>
              </a:rPr>
              <a:t>exp</a:t>
            </a:r>
            <a:r>
              <a:rPr lang="en-US" altLang="zh-CN" sz="2000" dirty="0">
                <a:ea typeface="宋体" panose="02010600030101010101" pitchFamily="2" charset="-122"/>
              </a:rPr>
              <a:t>[ -</a:t>
            </a: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009900"/>
                </a:solidFill>
                <a:ea typeface="宋体" panose="02010600030101010101" pitchFamily="2" charset="-122"/>
              </a:rPr>
              <a:t>Phase</a:t>
            </a:r>
            <a:r>
              <a:rPr lang="en-US" altLang="zh-CN" sz="2000" dirty="0">
                <a:solidFill>
                  <a:srgbClr val="0099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</a:t>
            </a:r>
            <a:r>
              <a:rPr lang="en-US" altLang="zh-CN" sz="2000" i="1" dirty="0">
                <a:solidFill>
                  <a:srgbClr val="0099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2000" dirty="0">
                <a:solidFill>
                  <a:srgbClr val="0099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000" i="1" dirty="0">
                <a:solidFill>
                  <a:srgbClr val="0099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2000" dirty="0">
                <a:solidFill>
                  <a:srgbClr val="0099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)}</a:t>
            </a:r>
            <a:r>
              <a:rPr lang="en-US" altLang="zh-CN" sz="2000" dirty="0">
                <a:ea typeface="宋体" panose="02010600030101010101" pitchFamily="2" charset="-122"/>
              </a:rPr>
              <a:t>]</a:t>
            </a:r>
          </a:p>
          <a:p>
            <a:pPr marL="0" indent="0" eaLnBrk="1" hangingPunct="1">
              <a:spcBef>
                <a:spcPct val="10000"/>
              </a:spcBef>
              <a:buFontTx/>
              <a:buNone/>
            </a:pPr>
            <a:endParaRPr lang="en-US" altLang="zh-CN" sz="2000" dirty="0">
              <a:ea typeface="宋体" panose="02010600030101010101" pitchFamily="2" charset="-122"/>
            </a:endParaRPr>
          </a:p>
          <a:p>
            <a:pPr marL="0" indent="0" eaLnBrk="1" hangingPunct="1">
              <a:spcBef>
                <a:spcPct val="10000"/>
              </a:spcBef>
              <a:buFontTx/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where </a:t>
            </a:r>
            <a:r>
              <a:rPr lang="en-US" altLang="zh-CN" sz="2000" dirty="0">
                <a:solidFill>
                  <a:srgbClr val="0099FF"/>
                </a:solidFill>
                <a:ea typeface="宋体" panose="02010600030101010101" pitchFamily="2" charset="-122"/>
              </a:rPr>
              <a:t>Mag</a:t>
            </a:r>
            <a:r>
              <a:rPr lang="en-US" altLang="zh-CN" sz="2000" dirty="0">
                <a:solidFill>
                  <a:srgbClr val="0099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</a:t>
            </a:r>
            <a:r>
              <a:rPr lang="en-US" altLang="zh-CN" sz="2000" i="1" dirty="0">
                <a:solidFill>
                  <a:srgbClr val="0099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2000" dirty="0">
                <a:solidFill>
                  <a:srgbClr val="0099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000" i="1" dirty="0">
                <a:solidFill>
                  <a:srgbClr val="0099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2000" dirty="0">
                <a:solidFill>
                  <a:srgbClr val="0099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sz="2000" dirty="0">
                <a:solidFill>
                  <a:srgbClr val="0099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r>
              <a:rPr lang="en-US" altLang="zh-CN" sz="2000" baseline="30000" dirty="0">
                <a:solidFill>
                  <a:srgbClr val="0099FF"/>
                </a:solidFill>
                <a:ea typeface="宋体" panose="02010600030101010101" pitchFamily="2" charset="-122"/>
              </a:rPr>
              <a:t>2</a:t>
            </a:r>
            <a:r>
              <a:rPr lang="en-US" altLang="zh-CN" sz="2000" dirty="0">
                <a:ea typeface="宋体" panose="02010600030101010101" pitchFamily="2" charset="-122"/>
              </a:rPr>
              <a:t> is often called the </a:t>
            </a:r>
            <a:r>
              <a:rPr lang="en-US" altLang="zh-CN" sz="2000" b="1" dirty="0">
                <a:solidFill>
                  <a:srgbClr val="0099FF"/>
                </a:solidFill>
                <a:ea typeface="宋体" panose="02010600030101010101" pitchFamily="2" charset="-122"/>
              </a:rPr>
              <a:t>intensity,</a:t>
            </a:r>
            <a:r>
              <a:rPr lang="en-US" altLang="zh-CN" sz="2000" b="1" i="1" dirty="0">
                <a:solidFill>
                  <a:srgbClr val="0099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I</a:t>
            </a:r>
            <a:r>
              <a:rPr lang="en-US" altLang="zh-CN" sz="2000" b="1" dirty="0">
                <a:solidFill>
                  <a:srgbClr val="0099FF"/>
                </a:solidFill>
                <a:ea typeface="宋体" panose="02010600030101010101" pitchFamily="2" charset="-122"/>
              </a:rPr>
              <a:t>(</a:t>
            </a:r>
            <a:r>
              <a:rPr lang="en-US" altLang="zh-CN" sz="2000" b="1" i="1" dirty="0">
                <a:solidFill>
                  <a:srgbClr val="0099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2000" b="1" dirty="0">
                <a:solidFill>
                  <a:srgbClr val="0099FF"/>
                </a:solidFill>
                <a:ea typeface="宋体" panose="02010600030101010101" pitchFamily="2" charset="-122"/>
              </a:rPr>
              <a:t>)</a:t>
            </a:r>
            <a:r>
              <a:rPr lang="en-US" altLang="zh-CN" sz="2000" dirty="0">
                <a:ea typeface="宋体" panose="02010600030101010101" pitchFamily="2" charset="-122"/>
              </a:rPr>
              <a:t>, and </a:t>
            </a:r>
            <a:r>
              <a:rPr lang="en-US" altLang="zh-CN" sz="2000" dirty="0">
                <a:solidFill>
                  <a:srgbClr val="009900"/>
                </a:solidFill>
                <a:ea typeface="宋体" panose="02010600030101010101" pitchFamily="2" charset="-122"/>
              </a:rPr>
              <a:t>Phase</a:t>
            </a:r>
            <a:r>
              <a:rPr lang="en-US" altLang="zh-CN" sz="2000" dirty="0">
                <a:solidFill>
                  <a:srgbClr val="0099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</a:t>
            </a:r>
            <a:r>
              <a:rPr lang="en-US" altLang="zh-CN" sz="2000" i="1" dirty="0">
                <a:solidFill>
                  <a:srgbClr val="0099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2000" dirty="0">
                <a:solidFill>
                  <a:srgbClr val="0099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000" i="1" dirty="0">
                <a:solidFill>
                  <a:srgbClr val="0099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2000" dirty="0">
                <a:solidFill>
                  <a:srgbClr val="0099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sz="2000" dirty="0">
                <a:solidFill>
                  <a:srgbClr val="0099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r>
              <a:rPr lang="en-US" altLang="zh-CN" sz="2000" dirty="0">
                <a:ea typeface="宋体" panose="02010600030101010101" pitchFamily="2" charset="-122"/>
              </a:rPr>
              <a:t> is called the </a:t>
            </a:r>
            <a:r>
              <a:rPr lang="en-US" altLang="zh-CN" sz="2000" b="1" i="1" dirty="0">
                <a:solidFill>
                  <a:srgbClr val="009900"/>
                </a:solidFill>
                <a:ea typeface="宋体" panose="02010600030101010101" pitchFamily="2" charset="-122"/>
              </a:rPr>
              <a:t>phase, </a:t>
            </a:r>
            <a:r>
              <a:rPr lang="en-US" altLang="zh-CN" sz="2000" b="1" i="1" dirty="0">
                <a:solidFill>
                  <a:srgbClr val="009900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f</a:t>
            </a:r>
            <a:r>
              <a:rPr lang="en-US" altLang="zh-CN" sz="2000" b="1" dirty="0">
                <a:solidFill>
                  <a:srgbClr val="009900"/>
                </a:solidFill>
                <a:ea typeface="宋体" panose="02010600030101010101" pitchFamily="2" charset="-122"/>
              </a:rPr>
              <a:t>(</a:t>
            </a:r>
            <a:r>
              <a:rPr lang="en-US" altLang="zh-CN" sz="2000" b="1" i="1" dirty="0">
                <a:solidFill>
                  <a:srgbClr val="0099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2000" b="1" dirty="0">
                <a:solidFill>
                  <a:srgbClr val="009900"/>
                </a:solidFill>
                <a:ea typeface="宋体" panose="02010600030101010101" pitchFamily="2" charset="-122"/>
              </a:rPr>
              <a:t>)</a:t>
            </a:r>
            <a:r>
              <a:rPr lang="en-US" altLang="zh-CN" sz="2000" dirty="0">
                <a:ea typeface="宋体" panose="02010600030101010101" pitchFamily="2" charset="-122"/>
              </a:rPr>
              <a:t>. </a:t>
            </a:r>
          </a:p>
          <a:p>
            <a:pPr marL="0" indent="0" eaLnBrk="1" hangingPunct="1">
              <a:spcBef>
                <a:spcPct val="10000"/>
              </a:spcBef>
              <a:buFontTx/>
              <a:buNone/>
            </a:pPr>
            <a:endParaRPr lang="en-US" altLang="zh-CN" sz="2000" dirty="0">
              <a:ea typeface="宋体" panose="02010600030101010101" pitchFamily="2" charset="-122"/>
            </a:endParaRPr>
          </a:p>
          <a:p>
            <a:pPr marL="0" indent="0" eaLnBrk="1" hangingPunct="1">
              <a:spcBef>
                <a:spcPct val="10000"/>
              </a:spcBef>
              <a:buFontTx/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Analogously,	        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000" i="1" dirty="0">
                <a:latin typeface="Symbol" panose="05050102010706020507" pitchFamily="18" charset="2"/>
                <a:ea typeface="宋体" panose="02010600030101010101" pitchFamily="2" charset="-122"/>
              </a:rPr>
              <a:t>w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sz="2000" dirty="0">
                <a:ea typeface="宋体" panose="02010600030101010101" pitchFamily="2" charset="-122"/>
              </a:rPr>
              <a:t>  =  </a:t>
            </a:r>
            <a:r>
              <a:rPr lang="en-US" altLang="zh-CN" sz="2000" dirty="0">
                <a:solidFill>
                  <a:srgbClr val="996600"/>
                </a:solidFill>
                <a:ea typeface="宋体" panose="02010600030101010101" pitchFamily="2" charset="-122"/>
              </a:rPr>
              <a:t>Mag</a:t>
            </a:r>
            <a:r>
              <a:rPr lang="en-US" altLang="zh-CN" sz="2000" dirty="0">
                <a:solidFill>
                  <a:srgbClr val="9966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</a:t>
            </a:r>
            <a:r>
              <a:rPr lang="en-US" altLang="zh-CN" sz="2000" i="1" dirty="0">
                <a:solidFill>
                  <a:srgbClr val="9966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2000" dirty="0">
                <a:solidFill>
                  <a:srgbClr val="9966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000" i="1" dirty="0">
                <a:solidFill>
                  <a:srgbClr val="996600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w</a:t>
            </a:r>
            <a:r>
              <a:rPr lang="en-US" altLang="zh-CN" sz="2000" dirty="0">
                <a:solidFill>
                  <a:srgbClr val="9966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sz="2000" dirty="0">
                <a:solidFill>
                  <a:srgbClr val="9966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r>
              <a:rPr lang="en-US" altLang="zh-CN" sz="2000" dirty="0">
                <a:ea typeface="宋体" panose="02010600030101010101" pitchFamily="2" charset="-122"/>
              </a:rPr>
              <a:t> </a:t>
            </a:r>
            <a:r>
              <a:rPr lang="en-US" altLang="zh-CN" sz="2000" dirty="0" err="1">
                <a:ea typeface="宋体" panose="02010600030101010101" pitchFamily="2" charset="-122"/>
              </a:rPr>
              <a:t>exp</a:t>
            </a:r>
            <a:r>
              <a:rPr lang="en-US" altLang="zh-CN" sz="2000" dirty="0">
                <a:ea typeface="宋体" panose="02010600030101010101" pitchFamily="2" charset="-122"/>
              </a:rPr>
              <a:t>[ -</a:t>
            </a: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FF33CC"/>
                </a:solidFill>
                <a:ea typeface="宋体" panose="02010600030101010101" pitchFamily="2" charset="-122"/>
              </a:rPr>
              <a:t>Phase</a:t>
            </a:r>
            <a:r>
              <a:rPr lang="en-US" altLang="zh-CN" sz="2000" dirty="0">
                <a:solidFill>
                  <a:srgbClr val="FF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</a:t>
            </a:r>
            <a:r>
              <a:rPr lang="en-US" altLang="zh-CN" sz="2000" i="1" dirty="0">
                <a:solidFill>
                  <a:srgbClr val="FF33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2000" dirty="0">
                <a:solidFill>
                  <a:srgbClr val="FF33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000" i="1" dirty="0">
                <a:solidFill>
                  <a:srgbClr val="FF33CC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w</a:t>
            </a:r>
            <a:r>
              <a:rPr lang="en-US" altLang="zh-CN" sz="2000" dirty="0">
                <a:solidFill>
                  <a:srgbClr val="FF33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sz="2000" dirty="0">
                <a:solidFill>
                  <a:srgbClr val="FF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r>
              <a:rPr lang="en-US" altLang="zh-CN" sz="2000" dirty="0">
                <a:ea typeface="宋体" panose="02010600030101010101" pitchFamily="2" charset="-122"/>
              </a:rPr>
              <a:t>]</a:t>
            </a:r>
          </a:p>
          <a:p>
            <a:pPr marL="0" indent="0" eaLnBrk="1" hangingPunct="1">
              <a:spcBef>
                <a:spcPct val="10000"/>
              </a:spcBef>
              <a:buFontTx/>
              <a:buNone/>
            </a:pPr>
            <a:endParaRPr lang="en-US" altLang="zh-CN" sz="2000" dirty="0">
              <a:ea typeface="宋体" panose="02010600030101010101" pitchFamily="2" charset="-122"/>
            </a:endParaRPr>
          </a:p>
          <a:p>
            <a:pPr marL="0" indent="0" eaLnBrk="1" hangingPunct="1">
              <a:spcBef>
                <a:spcPct val="10000"/>
              </a:spcBef>
              <a:buFontTx/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The </a:t>
            </a:r>
            <a:r>
              <a:rPr lang="en-US" altLang="zh-CN" sz="2000" dirty="0">
                <a:solidFill>
                  <a:srgbClr val="996600"/>
                </a:solidFill>
                <a:ea typeface="宋体" panose="02010600030101010101" pitchFamily="2" charset="-122"/>
              </a:rPr>
              <a:t>Mag</a:t>
            </a:r>
            <a:r>
              <a:rPr lang="en-US" altLang="zh-CN" sz="2000" dirty="0">
                <a:solidFill>
                  <a:srgbClr val="9966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</a:t>
            </a:r>
            <a:r>
              <a:rPr lang="en-US" altLang="zh-CN" sz="2000" i="1" dirty="0">
                <a:solidFill>
                  <a:srgbClr val="9966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2000" dirty="0">
                <a:solidFill>
                  <a:srgbClr val="9966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000" i="1" dirty="0">
                <a:solidFill>
                  <a:srgbClr val="996600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w</a:t>
            </a:r>
            <a:r>
              <a:rPr lang="en-US" altLang="zh-CN" sz="2000" dirty="0">
                <a:solidFill>
                  <a:srgbClr val="9966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sz="2000" dirty="0">
                <a:solidFill>
                  <a:srgbClr val="9966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r>
              <a:rPr lang="en-US" altLang="zh-CN" sz="2000" baseline="30000" dirty="0">
                <a:solidFill>
                  <a:srgbClr val="996600"/>
                </a:solidFill>
                <a:ea typeface="宋体" panose="02010600030101010101" pitchFamily="2" charset="-122"/>
              </a:rPr>
              <a:t>2</a:t>
            </a:r>
            <a:r>
              <a:rPr lang="en-US" altLang="zh-CN" sz="2000" dirty="0">
                <a:ea typeface="宋体" panose="02010600030101010101" pitchFamily="2" charset="-122"/>
              </a:rPr>
              <a:t> is called the </a:t>
            </a:r>
            <a:r>
              <a:rPr lang="en-US" altLang="zh-CN" sz="2000" b="1" dirty="0">
                <a:solidFill>
                  <a:srgbClr val="996600"/>
                </a:solidFill>
                <a:ea typeface="宋体" panose="02010600030101010101" pitchFamily="2" charset="-122"/>
              </a:rPr>
              <a:t>spectrum, </a:t>
            </a:r>
            <a:r>
              <a:rPr lang="en-US" altLang="zh-CN" sz="2000" b="1" i="1" dirty="0">
                <a:solidFill>
                  <a:srgbClr val="9966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sz="2000" b="1" dirty="0">
                <a:solidFill>
                  <a:srgbClr val="996600"/>
                </a:solidFill>
                <a:ea typeface="宋体" panose="02010600030101010101" pitchFamily="2" charset="-122"/>
              </a:rPr>
              <a:t>(</a:t>
            </a:r>
            <a:r>
              <a:rPr lang="en-US" altLang="zh-CN" sz="2000" b="1" i="1" dirty="0">
                <a:solidFill>
                  <a:srgbClr val="996600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w</a:t>
            </a:r>
            <a:r>
              <a:rPr lang="en-US" altLang="zh-CN" sz="2000" b="1" dirty="0">
                <a:solidFill>
                  <a:srgbClr val="996600"/>
                </a:solidFill>
                <a:ea typeface="宋体" panose="02010600030101010101" pitchFamily="2" charset="-122"/>
              </a:rPr>
              <a:t>)</a:t>
            </a:r>
            <a:r>
              <a:rPr lang="en-US" altLang="zh-CN" sz="2000" dirty="0">
                <a:ea typeface="宋体" panose="02010600030101010101" pitchFamily="2" charset="-122"/>
              </a:rPr>
              <a:t>, and the </a:t>
            </a:r>
            <a:r>
              <a:rPr lang="en-US" altLang="zh-CN" sz="2000" dirty="0">
                <a:solidFill>
                  <a:srgbClr val="FF33CC"/>
                </a:solidFill>
                <a:ea typeface="宋体" panose="02010600030101010101" pitchFamily="2" charset="-122"/>
              </a:rPr>
              <a:t>Phase</a:t>
            </a:r>
            <a:r>
              <a:rPr lang="en-US" altLang="zh-CN" sz="2000" dirty="0">
                <a:solidFill>
                  <a:srgbClr val="FF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</a:t>
            </a:r>
            <a:r>
              <a:rPr lang="en-US" altLang="zh-CN" sz="2000" i="1" dirty="0">
                <a:solidFill>
                  <a:srgbClr val="FF33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2000" dirty="0">
                <a:solidFill>
                  <a:srgbClr val="FF33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000" i="1" dirty="0">
                <a:solidFill>
                  <a:srgbClr val="FF33CC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w</a:t>
            </a:r>
            <a:r>
              <a:rPr lang="en-US" altLang="zh-CN" sz="2000" dirty="0">
                <a:solidFill>
                  <a:srgbClr val="FF33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sz="2000" dirty="0">
                <a:solidFill>
                  <a:srgbClr val="FF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r>
              <a:rPr lang="en-US" altLang="zh-CN" sz="2000" dirty="0">
                <a:ea typeface="宋体" panose="02010600030101010101" pitchFamily="2" charset="-122"/>
              </a:rPr>
              <a:t> is called the </a:t>
            </a:r>
            <a:r>
              <a:rPr lang="en-US" altLang="zh-CN" sz="2000" b="1" dirty="0">
                <a:solidFill>
                  <a:srgbClr val="FF33CC"/>
                </a:solidFill>
                <a:ea typeface="宋体" panose="02010600030101010101" pitchFamily="2" charset="-122"/>
              </a:rPr>
              <a:t>spectral phase, </a:t>
            </a:r>
            <a:r>
              <a:rPr lang="en-US" altLang="zh-CN" sz="2000" b="1" i="1" dirty="0">
                <a:solidFill>
                  <a:srgbClr val="FF33CC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j</a:t>
            </a:r>
            <a:r>
              <a:rPr lang="en-US" altLang="zh-CN" sz="2000" b="1" dirty="0">
                <a:solidFill>
                  <a:srgbClr val="FF33CC"/>
                </a:solidFill>
                <a:ea typeface="宋体" panose="02010600030101010101" pitchFamily="2" charset="-122"/>
              </a:rPr>
              <a:t>(</a:t>
            </a:r>
            <a:r>
              <a:rPr lang="en-US" altLang="zh-CN" sz="2000" b="1" i="1" dirty="0">
                <a:solidFill>
                  <a:srgbClr val="FF33CC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w</a:t>
            </a:r>
            <a:r>
              <a:rPr lang="en-US" altLang="zh-CN" sz="2000" b="1" dirty="0">
                <a:solidFill>
                  <a:srgbClr val="FF33CC"/>
                </a:solidFill>
                <a:ea typeface="宋体" panose="02010600030101010101" pitchFamily="2" charset="-122"/>
              </a:rPr>
              <a:t>)</a:t>
            </a:r>
            <a:r>
              <a:rPr lang="en-US" altLang="zh-CN" sz="2000" dirty="0">
                <a:ea typeface="宋体" panose="02010600030101010101" pitchFamily="2" charset="-122"/>
              </a:rPr>
              <a:t>.</a:t>
            </a:r>
          </a:p>
          <a:p>
            <a:pPr marL="0" indent="0" eaLnBrk="1" hangingPunct="1">
              <a:spcBef>
                <a:spcPct val="10000"/>
              </a:spcBef>
              <a:buFontTx/>
              <a:buNone/>
            </a:pPr>
            <a:endParaRPr lang="en-US" altLang="zh-CN" sz="2000" dirty="0">
              <a:solidFill>
                <a:srgbClr val="33CC33"/>
              </a:solidFill>
              <a:ea typeface="宋体" panose="02010600030101010101" pitchFamily="2" charset="-122"/>
            </a:endParaRPr>
          </a:p>
          <a:p>
            <a:pPr marL="0" indent="0" eaLnBrk="1" hangingPunct="1">
              <a:spcBef>
                <a:spcPct val="10000"/>
              </a:spcBef>
              <a:buFontTx/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Just as both the intensity and phase are required to specify 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sz="2000" dirty="0">
                <a:ea typeface="宋体" panose="02010600030101010101" pitchFamily="2" charset="-122"/>
              </a:rPr>
              <a:t>, both the spectrum and spectral phase are required to specify 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000" i="1" dirty="0">
                <a:latin typeface="Symbol" panose="05050102010706020507" pitchFamily="18" charset="2"/>
                <a:ea typeface="宋体" panose="02010600030101010101" pitchFamily="2" charset="-122"/>
              </a:rPr>
              <a:t>w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sz="2000" dirty="0">
                <a:ea typeface="宋体" panose="02010600030101010101" pitchFamily="2" charset="-122"/>
              </a:rPr>
              <a:t>, and hence 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sz="2000" dirty="0">
                <a:ea typeface="宋体" panose="02010600030101010101" pitchFamily="2" charset="-12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964253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6"/>
          <p:cNvSpPr>
            <a:spLocks noChangeArrowheads="1"/>
          </p:cNvSpPr>
          <p:nvPr/>
        </p:nvSpPr>
        <p:spPr bwMode="auto">
          <a:xfrm>
            <a:off x="5103813" y="4943475"/>
            <a:ext cx="1841500" cy="12636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3" name="Line 27"/>
          <p:cNvSpPr>
            <a:spLocks noChangeShapeType="1"/>
          </p:cNvSpPr>
          <p:nvPr/>
        </p:nvSpPr>
        <p:spPr bwMode="auto">
          <a:xfrm>
            <a:off x="5240338" y="5934075"/>
            <a:ext cx="15827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" name="Line 28"/>
          <p:cNvSpPr>
            <a:spLocks noChangeShapeType="1"/>
          </p:cNvSpPr>
          <p:nvPr/>
        </p:nvSpPr>
        <p:spPr bwMode="auto">
          <a:xfrm flipV="1">
            <a:off x="6016625" y="5103813"/>
            <a:ext cx="0" cy="8223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Line 29"/>
          <p:cNvSpPr>
            <a:spLocks noChangeShapeType="1"/>
          </p:cNvSpPr>
          <p:nvPr/>
        </p:nvSpPr>
        <p:spPr bwMode="auto">
          <a:xfrm rot="5400000" flipV="1">
            <a:off x="6015038" y="5264150"/>
            <a:ext cx="0" cy="13335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Text Box 30"/>
          <p:cNvSpPr txBox="1">
            <a:spLocks noChangeArrowheads="1"/>
          </p:cNvSpPr>
          <p:nvPr/>
        </p:nvSpPr>
        <p:spPr bwMode="auto">
          <a:xfrm>
            <a:off x="6494463" y="5856288"/>
            <a:ext cx="3587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2000" i="1">
                <a:latin typeface="Symbol" panose="05050102010706020507" pitchFamily="18" charset="2"/>
                <a:ea typeface="宋体" panose="02010600030101010101" pitchFamily="2" charset="-122"/>
                <a:cs typeface="Times New Roman" panose="02020603050405020304" pitchFamily="18" charset="0"/>
              </a:rPr>
              <a:t>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Box 31"/>
              <p:cNvSpPr txBox="1">
                <a:spLocks noChangeArrowheads="1"/>
              </p:cNvSpPr>
              <p:nvPr/>
            </p:nvSpPr>
            <p:spPr bwMode="auto">
              <a:xfrm>
                <a:off x="5981700" y="4960938"/>
                <a:ext cx="1205908" cy="430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zh-CN" altLang="en-US" sz="2000" b="1" i="1">
                            <a:latin typeface="Cambria Math" panose="02040503050406030204" pitchFamily="18" charset="0"/>
                          </a:rPr>
                          <m:t>𝝅</m:t>
                        </m:r>
                      </m:e>
                    </m:rad>
                  </m:oMath>
                </a14:m>
                <a:r>
                  <a:rPr lang="en-US" altLang="zh-CN" sz="2200" i="1" dirty="0">
                    <a:latin typeface="Symbol" panose="05050102010706020507" pitchFamily="18" charset="2"/>
                    <a:ea typeface="宋体" panose="02010600030101010101" pitchFamily="2" charset="-122"/>
                  </a:rPr>
                  <a:t>d</a:t>
                </a:r>
                <a:r>
                  <a:rPr lang="en-US" altLang="zh-CN" sz="2200" dirty="0">
                    <a:ea typeface="宋体" panose="02010600030101010101" pitchFamily="2" charset="-122"/>
                  </a:rPr>
                  <a:t>(</a:t>
                </a:r>
                <a:r>
                  <a:rPr lang="en-US" altLang="zh-CN" sz="2200" i="1" dirty="0">
                    <a:latin typeface="Symbol" panose="05050102010706020507" pitchFamily="18" charset="2"/>
                    <a:ea typeface="宋体" panose="02010600030101010101" pitchFamily="2" charset="-122"/>
                    <a:cs typeface="Times New Roman" panose="02020603050405020304" pitchFamily="18" charset="0"/>
                  </a:rPr>
                  <a:t>w</a:t>
                </a:r>
                <a:r>
                  <a:rPr lang="en-US" altLang="zh-CN" sz="2200" dirty="0">
                    <a:ea typeface="宋体" panose="02010600030101010101" pitchFamily="2" charset="-122"/>
                  </a:rPr>
                  <a:t>)</a:t>
                </a:r>
              </a:p>
            </p:txBody>
          </p:sp>
        </mc:Choice>
        <mc:Fallback xmlns="">
          <p:sp>
            <p:nvSpPr>
              <p:cNvPr id="7" name="Text 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981700" y="4960938"/>
                <a:ext cx="1205908" cy="430887"/>
              </a:xfrm>
              <a:prstGeom prst="rect">
                <a:avLst/>
              </a:prstGeom>
              <a:blipFill>
                <a:blip r:embed="rId3"/>
                <a:stretch>
                  <a:fillRect t="-10000" r="-3535" b="-300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2"/>
              <p:cNvSpPr txBox="1">
                <a:spLocks noChangeArrowheads="1"/>
              </p:cNvSpPr>
              <p:nvPr/>
            </p:nvSpPr>
            <p:spPr>
              <a:xfrm>
                <a:off x="546100" y="323850"/>
                <a:ext cx="7772400" cy="571500"/>
              </a:xfrm>
              <a:prstGeom prst="rect">
                <a:avLst/>
              </a:prstGeom>
            </p:spPr>
            <p:txBody>
              <a:bodyPr/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 fontAlgn="auto">
                  <a:spcAft>
                    <a:spcPts val="0"/>
                  </a:spcAft>
                </a:pPr>
                <a:r>
                  <a:rPr lang="en-US" altLang="zh-CN" sz="3200" b="1" dirty="0">
                    <a:ea typeface="宋体" panose="02010600030101010101" pitchFamily="2" charset="-122"/>
                  </a:rPr>
                  <a:t>Fourier Transform of </a:t>
                </a:r>
                <a:r>
                  <a:rPr lang="en-US" altLang="zh-CN" sz="3200" b="1" i="1" dirty="0">
                    <a:latin typeface="Symbol" panose="05050102010706020507" pitchFamily="18" charset="2"/>
                    <a:ea typeface="宋体" panose="02010600030101010101" pitchFamily="2" charset="-122"/>
                  </a:rPr>
                  <a:t>d</a:t>
                </a:r>
                <a:r>
                  <a:rPr lang="en-US" altLang="zh-CN" sz="32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sz="32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t</a:t>
                </a:r>
                <a:r>
                  <a:rPr lang="en-US" altLang="zh-CN" sz="32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)</a:t>
                </a:r>
                <a:r>
                  <a:rPr lang="en-US" altLang="zh-CN" sz="3200" b="1" dirty="0">
                    <a:ea typeface="宋体" panose="02010600030101010101" pitchFamily="2" charset="-122"/>
                  </a:rPr>
                  <a:t> is 1/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3200" b="1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radPr>
                      <m:deg/>
                      <m:e>
                        <m:r>
                          <a:rPr lang="en-US" altLang="zh-CN" sz="3200" b="1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𝟐</m:t>
                        </m:r>
                        <m:r>
                          <a:rPr lang="zh-CN" altLang="en-US" sz="3200" b="1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𝝅</m:t>
                        </m:r>
                      </m:e>
                    </m:rad>
                  </m:oMath>
                </a14:m>
                <a:r>
                  <a:rPr lang="en-US" altLang="zh-CN" sz="3200" b="1" dirty="0">
                    <a:ea typeface="宋体" panose="02010600030101010101" pitchFamily="2" charset="-122"/>
                  </a:rPr>
                  <a:t>.</a:t>
                </a:r>
              </a:p>
            </p:txBody>
          </p:sp>
        </mc:Choice>
        <mc:Fallback xmlns="">
          <p:sp>
            <p:nvSpPr>
              <p:cNvPr id="8" name="Rectangl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100" y="323850"/>
                <a:ext cx="7772400" cy="571500"/>
              </a:xfrm>
              <a:prstGeom prst="rect">
                <a:avLst/>
              </a:prstGeom>
              <a:blipFill>
                <a:blip r:embed="rId4"/>
                <a:stretch>
                  <a:fillRect l="-2039" t="-8511" b="-446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Object 4"/>
          <p:cNvGraphicFramePr>
            <a:graphicFrameLocks noChangeAspect="1"/>
          </p:cNvGraphicFramePr>
          <p:nvPr/>
        </p:nvGraphicFramePr>
        <p:xfrm>
          <a:off x="4600575" y="3813111"/>
          <a:ext cx="4286250" cy="938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158920" imgH="457200" progId="Equation.DSMT4">
                  <p:embed/>
                </p:oleObj>
              </mc:Choice>
              <mc:Fallback>
                <p:oleObj name="Equation" r:id="rId5" imgW="2158920" imgH="457200" progId="Equation.DSMT4">
                  <p:embed/>
                  <p:pic>
                    <p:nvPicPr>
                      <p:cNvPr id="9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0575" y="3813111"/>
                        <a:ext cx="4286250" cy="938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704676" y="4071084"/>
            <a:ext cx="37276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2000" dirty="0">
                <a:ea typeface="宋体" panose="02010600030101010101" pitchFamily="2" charset="-122"/>
              </a:rPr>
              <a:t>And the Fourier Transform of 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1:</a:t>
            </a:r>
            <a:endParaRPr lang="en-US" altLang="zh-CN" sz="2000" dirty="0">
              <a:ea typeface="宋体" panose="02010600030101010101" pitchFamily="2" charset="-122"/>
            </a:endParaRPr>
          </a:p>
        </p:txBody>
      </p:sp>
      <p:graphicFrame>
        <p:nvGraphicFramePr>
          <p:cNvPr id="11" name="Object 6"/>
          <p:cNvGraphicFramePr>
            <a:graphicFrameLocks noChangeAspect="1"/>
          </p:cNvGraphicFramePr>
          <p:nvPr/>
        </p:nvGraphicFramePr>
        <p:xfrm>
          <a:off x="1049338" y="1095375"/>
          <a:ext cx="6884987" cy="1023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3200400" imgH="457200" progId="Equation.DSMT4">
                  <p:embed/>
                </p:oleObj>
              </mc:Choice>
              <mc:Fallback>
                <p:oleObj name="Equation" r:id="rId7" imgW="3200400" imgH="457200" progId="Equation.DSMT4">
                  <p:embed/>
                  <p:pic>
                    <p:nvPicPr>
                      <p:cNvPr id="11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9338" y="1095375"/>
                        <a:ext cx="6884987" cy="1023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Group 15"/>
          <p:cNvGrpSpPr>
            <a:grpSpLocks/>
          </p:cNvGrpSpPr>
          <p:nvPr/>
        </p:nvGrpSpPr>
        <p:grpSpPr bwMode="auto">
          <a:xfrm>
            <a:off x="2222500" y="2373313"/>
            <a:ext cx="1841500" cy="1323975"/>
            <a:chOff x="498" y="3295"/>
            <a:chExt cx="1160" cy="834"/>
          </a:xfrm>
        </p:grpSpPr>
        <p:sp>
          <p:nvSpPr>
            <p:cNvPr id="13" name="Rectangle 9"/>
            <p:cNvSpPr>
              <a:spLocks noChangeArrowheads="1"/>
            </p:cNvSpPr>
            <p:nvPr/>
          </p:nvSpPr>
          <p:spPr bwMode="auto">
            <a:xfrm>
              <a:off x="498" y="3300"/>
              <a:ext cx="1160" cy="7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14" name="Line 10"/>
            <p:cNvSpPr>
              <a:spLocks noChangeShapeType="1"/>
            </p:cNvSpPr>
            <p:nvPr/>
          </p:nvSpPr>
          <p:spPr bwMode="auto">
            <a:xfrm>
              <a:off x="584" y="3924"/>
              <a:ext cx="99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Line 11"/>
            <p:cNvSpPr>
              <a:spLocks noChangeShapeType="1"/>
            </p:cNvSpPr>
            <p:nvPr/>
          </p:nvSpPr>
          <p:spPr bwMode="auto">
            <a:xfrm flipV="1">
              <a:off x="1073" y="3401"/>
              <a:ext cx="0" cy="51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Line 12"/>
            <p:cNvSpPr>
              <a:spLocks noChangeShapeType="1"/>
            </p:cNvSpPr>
            <p:nvPr/>
          </p:nvSpPr>
          <p:spPr bwMode="auto">
            <a:xfrm rot="5400000" flipV="1">
              <a:off x="1072" y="3502"/>
              <a:ext cx="0" cy="84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Text Box 13"/>
            <p:cNvSpPr txBox="1">
              <a:spLocks noChangeArrowheads="1"/>
            </p:cNvSpPr>
            <p:nvPr/>
          </p:nvSpPr>
          <p:spPr bwMode="auto">
            <a:xfrm>
              <a:off x="1374" y="3879"/>
              <a:ext cx="1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2000" i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t</a:t>
              </a:r>
            </a:p>
          </p:txBody>
        </p:sp>
        <p:sp>
          <p:nvSpPr>
            <p:cNvPr id="18" name="Text Box 14"/>
            <p:cNvSpPr txBox="1">
              <a:spLocks noChangeArrowheads="1"/>
            </p:cNvSpPr>
            <p:nvPr/>
          </p:nvSpPr>
          <p:spPr bwMode="auto">
            <a:xfrm>
              <a:off x="1051" y="3295"/>
              <a:ext cx="3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i="1">
                  <a:latin typeface="Symbol" panose="05050102010706020507" pitchFamily="18" charset="2"/>
                  <a:ea typeface="宋体" panose="02010600030101010101" pitchFamily="2" charset="-122"/>
                </a:rPr>
                <a:t>d</a:t>
              </a:r>
              <a:r>
                <a:rPr lang="en-US" altLang="zh-CN">
                  <a:ea typeface="宋体" panose="02010600030101010101" pitchFamily="2" charset="-122"/>
                </a:rPr>
                <a:t>(</a:t>
              </a:r>
              <a:r>
                <a:rPr lang="en-US" altLang="zh-CN" i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t</a:t>
              </a:r>
              <a:r>
                <a:rPr lang="en-US" altLang="zh-CN">
                  <a:ea typeface="宋体" panose="02010600030101010101" pitchFamily="2" charset="-122"/>
                </a:rPr>
                <a:t>)</a:t>
              </a:r>
            </a:p>
          </p:txBody>
        </p:sp>
      </p:grpSp>
      <p:grpSp>
        <p:nvGrpSpPr>
          <p:cNvPr id="19" name="Group 23"/>
          <p:cNvGrpSpPr>
            <a:grpSpLocks/>
          </p:cNvGrpSpPr>
          <p:nvPr/>
        </p:nvGrpSpPr>
        <p:grpSpPr bwMode="auto">
          <a:xfrm>
            <a:off x="5103814" y="2381250"/>
            <a:ext cx="2005013" cy="1309688"/>
            <a:chOff x="2852" y="3250"/>
            <a:chExt cx="1263" cy="825"/>
          </a:xfrm>
        </p:grpSpPr>
        <p:sp>
          <p:nvSpPr>
            <p:cNvPr id="20" name="Rectangle 17"/>
            <p:cNvSpPr>
              <a:spLocks noChangeArrowheads="1"/>
            </p:cNvSpPr>
            <p:nvPr/>
          </p:nvSpPr>
          <p:spPr bwMode="auto">
            <a:xfrm>
              <a:off x="2852" y="3250"/>
              <a:ext cx="1160" cy="7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21" name="Line 18"/>
            <p:cNvSpPr>
              <a:spLocks noChangeShapeType="1"/>
            </p:cNvSpPr>
            <p:nvPr/>
          </p:nvSpPr>
          <p:spPr bwMode="auto">
            <a:xfrm>
              <a:off x="2938" y="3874"/>
              <a:ext cx="99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Line 20"/>
            <p:cNvSpPr>
              <a:spLocks noChangeShapeType="1"/>
            </p:cNvSpPr>
            <p:nvPr/>
          </p:nvSpPr>
          <p:spPr bwMode="auto">
            <a:xfrm rot="5400000" flipV="1">
              <a:off x="3413" y="3104"/>
              <a:ext cx="0" cy="959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Text Box 21"/>
            <p:cNvSpPr txBox="1">
              <a:spLocks noChangeArrowheads="1"/>
            </p:cNvSpPr>
            <p:nvPr/>
          </p:nvSpPr>
          <p:spPr bwMode="auto">
            <a:xfrm>
              <a:off x="3728" y="3825"/>
              <a:ext cx="22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2000" i="1">
                  <a:latin typeface="Symbol" panose="05050102010706020507" pitchFamily="18" charset="2"/>
                  <a:ea typeface="宋体" panose="02010600030101010101" pitchFamily="2" charset="-122"/>
                  <a:cs typeface="Times New Roman" panose="02020603050405020304" pitchFamily="18" charset="0"/>
                </a:rPr>
                <a:t>w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3460" y="3273"/>
                  <a:ext cx="655" cy="3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zh-CN" b="1" dirty="0"/>
                    <a:t>1/</a:t>
                  </a:r>
                  <a14:m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zh-CN" altLang="en-US" b="1" i="1">
                              <a:latin typeface="Cambria Math" panose="02040503050406030204" pitchFamily="18" charset="0"/>
                            </a:rPr>
                            <m:t>𝝅</m:t>
                          </m:r>
                        </m:e>
                      </m:rad>
                    </m:oMath>
                  </a14:m>
                  <a:endParaRPr lang="en-US" altLang="zh-CN" dirty="0">
                    <a:ea typeface="宋体" panose="02010600030101010101" pitchFamily="2" charset="-122"/>
                  </a:endParaRPr>
                </a:p>
              </p:txBody>
            </p:sp>
          </mc:Choice>
          <mc:Fallback xmlns="">
            <p:sp>
              <p:nvSpPr>
                <p:cNvPr id="24" name="Text 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460" y="3273"/>
                  <a:ext cx="655" cy="313"/>
                </a:xfrm>
                <a:prstGeom prst="rect">
                  <a:avLst/>
                </a:prstGeom>
                <a:blipFill>
                  <a:blip r:embed="rId9"/>
                  <a:stretch>
                    <a:fillRect l="-9412" t="-2469" b="-28395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5" name="AutoShape 24"/>
          <p:cNvSpPr>
            <a:spLocks noChangeArrowheads="1"/>
          </p:cNvSpPr>
          <p:nvPr/>
        </p:nvSpPr>
        <p:spPr bwMode="auto">
          <a:xfrm>
            <a:off x="4383088" y="2860675"/>
            <a:ext cx="434975" cy="347663"/>
          </a:xfrm>
          <a:prstGeom prst="rightArrow">
            <a:avLst>
              <a:gd name="adj1" fmla="val 50000"/>
              <a:gd name="adj2" fmla="val 31278"/>
            </a:avLst>
          </a:prstGeom>
          <a:solidFill>
            <a:srgbClr val="99CC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grpSp>
        <p:nvGrpSpPr>
          <p:cNvPr id="26" name="Group 39"/>
          <p:cNvGrpSpPr>
            <a:grpSpLocks/>
          </p:cNvGrpSpPr>
          <p:nvPr/>
        </p:nvGrpSpPr>
        <p:grpSpPr bwMode="auto">
          <a:xfrm>
            <a:off x="2222500" y="4943475"/>
            <a:ext cx="1841500" cy="1316038"/>
            <a:chOff x="1402" y="3114"/>
            <a:chExt cx="1160" cy="829"/>
          </a:xfrm>
        </p:grpSpPr>
        <p:sp>
          <p:nvSpPr>
            <p:cNvPr id="27" name="Rectangle 33"/>
            <p:cNvSpPr>
              <a:spLocks noChangeArrowheads="1"/>
            </p:cNvSpPr>
            <p:nvPr/>
          </p:nvSpPr>
          <p:spPr bwMode="auto">
            <a:xfrm>
              <a:off x="1402" y="3114"/>
              <a:ext cx="1160" cy="7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28" name="Line 34"/>
            <p:cNvSpPr>
              <a:spLocks noChangeShapeType="1"/>
            </p:cNvSpPr>
            <p:nvPr/>
          </p:nvSpPr>
          <p:spPr bwMode="auto">
            <a:xfrm>
              <a:off x="1488" y="3738"/>
              <a:ext cx="99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Line 35"/>
            <p:cNvSpPr>
              <a:spLocks noChangeShapeType="1"/>
            </p:cNvSpPr>
            <p:nvPr/>
          </p:nvSpPr>
          <p:spPr bwMode="auto">
            <a:xfrm rot="5400000" flipV="1">
              <a:off x="1963" y="2968"/>
              <a:ext cx="0" cy="959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Text Box 36"/>
            <p:cNvSpPr txBox="1">
              <a:spLocks noChangeArrowheads="1"/>
            </p:cNvSpPr>
            <p:nvPr/>
          </p:nvSpPr>
          <p:spPr bwMode="auto">
            <a:xfrm>
              <a:off x="2278" y="3693"/>
              <a:ext cx="1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2000" i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t</a:t>
              </a:r>
            </a:p>
          </p:txBody>
        </p:sp>
        <p:sp>
          <p:nvSpPr>
            <p:cNvPr id="31" name="Text Box 37"/>
            <p:cNvSpPr txBox="1">
              <a:spLocks noChangeArrowheads="1"/>
            </p:cNvSpPr>
            <p:nvPr/>
          </p:nvSpPr>
          <p:spPr bwMode="auto">
            <a:xfrm>
              <a:off x="2010" y="3137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>
                  <a:latin typeface="Symbol" panose="05050102010706020507" pitchFamily="18" charset="2"/>
                  <a:ea typeface="宋体" panose="02010600030101010101" pitchFamily="2" charset="-122"/>
                </a:rPr>
                <a:t>1</a:t>
              </a:r>
              <a:endParaRPr lang="en-US" altLang="zh-CN">
                <a:ea typeface="宋体" panose="02010600030101010101" pitchFamily="2" charset="-122"/>
              </a:endParaRPr>
            </a:p>
          </p:txBody>
        </p:sp>
      </p:grpSp>
      <p:sp>
        <p:nvSpPr>
          <p:cNvPr id="32" name="AutoShape 38"/>
          <p:cNvSpPr>
            <a:spLocks noChangeArrowheads="1"/>
          </p:cNvSpPr>
          <p:nvPr/>
        </p:nvSpPr>
        <p:spPr bwMode="auto">
          <a:xfrm>
            <a:off x="4383088" y="5422900"/>
            <a:ext cx="434975" cy="347663"/>
          </a:xfrm>
          <a:prstGeom prst="rightArrow">
            <a:avLst>
              <a:gd name="adj1" fmla="val 50000"/>
              <a:gd name="adj2" fmla="val 31278"/>
            </a:avLst>
          </a:prstGeom>
          <a:solidFill>
            <a:srgbClr val="99CC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790973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467544" y="260648"/>
            <a:ext cx="80010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zh-TW" sz="4800" b="1" dirty="0">
                <a:solidFill>
                  <a:srgbClr val="0000FF"/>
                </a:solidFill>
                <a:cs typeface="Times New Roman" panose="02020603050405020304" pitchFamily="18" charset="0"/>
              </a:rPr>
              <a:t>Time Reversal</a:t>
            </a:r>
          </a:p>
        </p:txBody>
      </p:sp>
      <p:graphicFrame>
        <p:nvGraphicFramePr>
          <p:cNvPr id="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9277582"/>
              </p:ext>
            </p:extLst>
          </p:nvPr>
        </p:nvGraphicFramePr>
        <p:xfrm>
          <a:off x="522288" y="1520825"/>
          <a:ext cx="3592512" cy="735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44520" imgH="253800" progId="Equation.DSMT4">
                  <p:embed/>
                </p:oleObj>
              </mc:Choice>
              <mc:Fallback>
                <p:oleObj name="Equation" r:id="rId2" imgW="1244520" imgH="253800" progId="Equation.DSMT4">
                  <p:embed/>
                  <p:pic>
                    <p:nvPicPr>
                      <p:cNvPr id="3379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288" y="1520825"/>
                        <a:ext cx="3592512" cy="735013"/>
                      </a:xfrm>
                      <a:prstGeom prst="rect">
                        <a:avLst/>
                      </a:prstGeom>
                      <a:solidFill>
                        <a:srgbClr val="66FFFF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>
                        <a:outerShdw dist="107763" dir="2700000" algn="ctr" rotWithShape="0">
                          <a:srgbClr val="808080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375469" y="2383880"/>
            <a:ext cx="6223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3200" b="0">
                <a:latin typeface="Monotype Corsiva" panose="03010101010201010101" pitchFamily="66" charset="0"/>
              </a:rPr>
              <a:t>Pf)</a:t>
            </a:r>
          </a:p>
        </p:txBody>
      </p:sp>
      <p:graphicFrame>
        <p:nvGraphicFramePr>
          <p:cNvPr id="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4659768"/>
              </p:ext>
            </p:extLst>
          </p:nvPr>
        </p:nvGraphicFramePr>
        <p:xfrm>
          <a:off x="1181100" y="2547938"/>
          <a:ext cx="3602038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50960" imgH="330120" progId="Equation.DSMT4">
                  <p:embed/>
                </p:oleObj>
              </mc:Choice>
              <mc:Fallback>
                <p:oleObj name="Equation" r:id="rId4" imgW="1650960" imgH="330120" progId="Equation.DSMT4">
                  <p:embed/>
                  <p:pic>
                    <p:nvPicPr>
                      <p:cNvPr id="3379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1100" y="2547938"/>
                        <a:ext cx="3602038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07763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883277"/>
              </p:ext>
            </p:extLst>
          </p:nvPr>
        </p:nvGraphicFramePr>
        <p:xfrm>
          <a:off x="4902200" y="2547938"/>
          <a:ext cx="2547938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168200" imgH="330120" progId="Equation.DSMT4">
                  <p:embed/>
                </p:oleObj>
              </mc:Choice>
              <mc:Fallback>
                <p:oleObj name="Equation" r:id="rId6" imgW="1168200" imgH="330120" progId="Equation.DSMT4">
                  <p:embed/>
                  <p:pic>
                    <p:nvPicPr>
                      <p:cNvPr id="33803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2200" y="2547938"/>
                        <a:ext cx="2547938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07763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5783074"/>
              </p:ext>
            </p:extLst>
          </p:nvPr>
        </p:nvGraphicFramePr>
        <p:xfrm>
          <a:off x="2386013" y="3351213"/>
          <a:ext cx="2827337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295280" imgH="330120" progId="Equation.DSMT4">
                  <p:embed/>
                </p:oleObj>
              </mc:Choice>
              <mc:Fallback>
                <p:oleObj name="Equation" r:id="rId8" imgW="1295280" imgH="330120" progId="Equation.DSMT4">
                  <p:embed/>
                  <p:pic>
                    <p:nvPicPr>
                      <p:cNvPr id="33804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6013" y="3351213"/>
                        <a:ext cx="2827337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07763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6690567"/>
              </p:ext>
            </p:extLst>
          </p:nvPr>
        </p:nvGraphicFramePr>
        <p:xfrm>
          <a:off x="5324475" y="3309938"/>
          <a:ext cx="2825750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295280" imgH="330120" progId="Equation.DSMT4">
                  <p:embed/>
                </p:oleObj>
              </mc:Choice>
              <mc:Fallback>
                <p:oleObj name="Equation" r:id="rId10" imgW="1295280" imgH="330120" progId="Equation.DSMT4">
                  <p:embed/>
                  <p:pic>
                    <p:nvPicPr>
                      <p:cNvPr id="33805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24475" y="3309938"/>
                        <a:ext cx="2825750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07763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3985018"/>
              </p:ext>
            </p:extLst>
          </p:nvPr>
        </p:nvGraphicFramePr>
        <p:xfrm>
          <a:off x="2387600" y="4148138"/>
          <a:ext cx="2492375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143000" imgH="330120" progId="Equation.DSMT4">
                  <p:embed/>
                </p:oleObj>
              </mc:Choice>
              <mc:Fallback>
                <p:oleObj name="Equation" r:id="rId12" imgW="1143000" imgH="330120" progId="Equation.DSMT4">
                  <p:embed/>
                  <p:pic>
                    <p:nvPicPr>
                      <p:cNvPr id="33806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7600" y="4148138"/>
                        <a:ext cx="2492375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07763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4619071"/>
              </p:ext>
            </p:extLst>
          </p:nvPr>
        </p:nvGraphicFramePr>
        <p:xfrm>
          <a:off x="4978400" y="4148138"/>
          <a:ext cx="2243138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028520" imgH="330120" progId="Equation.DSMT4">
                  <p:embed/>
                </p:oleObj>
              </mc:Choice>
              <mc:Fallback>
                <p:oleObj name="Equation" r:id="rId14" imgW="1028520" imgH="330120" progId="Equation.DSMT4">
                  <p:embed/>
                  <p:pic>
                    <p:nvPicPr>
                      <p:cNvPr id="33807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8400" y="4148138"/>
                        <a:ext cx="2243138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07763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4031789"/>
              </p:ext>
            </p:extLst>
          </p:nvPr>
        </p:nvGraphicFramePr>
        <p:xfrm>
          <a:off x="2428875" y="4951413"/>
          <a:ext cx="2049463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939600" imgH="330120" progId="Equation.DSMT4">
                  <p:embed/>
                </p:oleObj>
              </mc:Choice>
              <mc:Fallback>
                <p:oleObj name="Equation" r:id="rId16" imgW="939600" imgH="330120" progId="Equation.DSMT4">
                  <p:embed/>
                  <p:pic>
                    <p:nvPicPr>
                      <p:cNvPr id="33808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8875" y="4951413"/>
                        <a:ext cx="2049463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07763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5896634"/>
              </p:ext>
            </p:extLst>
          </p:nvPr>
        </p:nvGraphicFramePr>
        <p:xfrm>
          <a:off x="4727575" y="5089525"/>
          <a:ext cx="1274763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583920" imgH="203040" progId="Equation.DSMT4">
                  <p:embed/>
                </p:oleObj>
              </mc:Choice>
              <mc:Fallback>
                <p:oleObj name="Equation" r:id="rId18" imgW="583920" imgH="203040" progId="Equation.DSMT4">
                  <p:embed/>
                  <p:pic>
                    <p:nvPicPr>
                      <p:cNvPr id="33809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7575" y="5089525"/>
                        <a:ext cx="1274763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07763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6435367"/>
              </p:ext>
            </p:extLst>
          </p:nvPr>
        </p:nvGraphicFramePr>
        <p:xfrm>
          <a:off x="4687564" y="1349050"/>
          <a:ext cx="792163" cy="938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368280" imgH="419040" progId="Equation.DSMT4">
                  <p:embed/>
                </p:oleObj>
              </mc:Choice>
              <mc:Fallback>
                <p:oleObj name="Equation" r:id="rId20" imgW="368280" imgH="419040" progId="Equation.DSMT4">
                  <p:embed/>
                  <p:pic>
                    <p:nvPicPr>
                      <p:cNvPr id="11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7564" y="1349050"/>
                        <a:ext cx="792163" cy="938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文本框 13"/>
          <p:cNvSpPr txBox="1"/>
          <p:nvPr/>
        </p:nvSpPr>
        <p:spPr>
          <a:xfrm>
            <a:off x="5502367" y="1569142"/>
            <a:ext cx="33842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is neglected for simplicity</a:t>
            </a:r>
            <a:endParaRPr lang="zh-CN" altLang="en-US" sz="2400" dirty="0"/>
          </a:p>
        </p:txBody>
      </p:sp>
      <p:sp>
        <p:nvSpPr>
          <p:cNvPr id="15" name="圆角矩形 14"/>
          <p:cNvSpPr/>
          <p:nvPr/>
        </p:nvSpPr>
        <p:spPr>
          <a:xfrm>
            <a:off x="4478338" y="1345305"/>
            <a:ext cx="4536504" cy="89031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906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6542088" cy="6858000"/>
          </a:xfrm>
          <a:noFill/>
        </p:spPr>
      </p:pic>
      <p:sp>
        <p:nvSpPr>
          <p:cNvPr id="4099" name="Text Box 7"/>
          <p:cNvSpPr txBox="1">
            <a:spLocks noChangeArrowheads="1"/>
          </p:cNvSpPr>
          <p:nvPr/>
        </p:nvSpPr>
        <p:spPr bwMode="auto">
          <a:xfrm>
            <a:off x="6553200" y="190500"/>
            <a:ext cx="2514600" cy="6438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lang="en-US" altLang="en-US" sz="1700" dirty="0"/>
              <a:t>Metropolis algorithm for Monte Carlo</a:t>
            </a:r>
          </a:p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lang="en-US" altLang="en-US" sz="1700" dirty="0"/>
              <a:t>Simplex method for linear programming</a:t>
            </a:r>
          </a:p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lang="en-US" altLang="en-US" sz="1700" dirty="0" err="1"/>
              <a:t>Krylov</a:t>
            </a:r>
            <a:r>
              <a:rPr lang="en-US" altLang="en-US" sz="1700" dirty="0"/>
              <a:t> subspace iteration (CG)</a:t>
            </a:r>
          </a:p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lang="en-US" altLang="en-US" sz="1700" dirty="0"/>
              <a:t>Decomposition approach to matrix computation (LU, Singular value)</a:t>
            </a:r>
          </a:p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lang="en-US" altLang="en-US" sz="1700" dirty="0"/>
              <a:t>The Fortran compiler</a:t>
            </a:r>
          </a:p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lang="en-US" altLang="en-US" sz="1700" dirty="0"/>
              <a:t>QR algorithm for eigenvalues</a:t>
            </a:r>
          </a:p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lang="en-US" altLang="en-US" sz="1700" dirty="0"/>
              <a:t>Quick sort</a:t>
            </a:r>
          </a:p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lang="en-US" altLang="en-US" sz="1700" dirty="0"/>
              <a:t>Fast Fourier transform</a:t>
            </a:r>
          </a:p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lang="en-US" altLang="en-US" sz="1700" dirty="0"/>
              <a:t>Integer relation detection</a:t>
            </a:r>
          </a:p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lang="en-US" altLang="en-US" sz="1700" dirty="0"/>
              <a:t>Fast multipole</a:t>
            </a:r>
          </a:p>
        </p:txBody>
      </p:sp>
    </p:spTree>
    <p:extLst>
      <p:ext uri="{BB962C8B-B14F-4D97-AF65-F5344CB8AC3E}">
        <p14:creationId xmlns:p14="http://schemas.microsoft.com/office/powerpoint/2010/main" val="10495336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-350127" y="599435"/>
            <a:ext cx="9505056" cy="60642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zh-TW" sz="4000" b="1" dirty="0">
                <a:solidFill>
                  <a:srgbClr val="0000FF"/>
                </a:solidFill>
                <a:cs typeface="Times New Roman" panose="02020603050405020304" pitchFamily="18" charset="0"/>
              </a:rPr>
              <a:t>Fourier Transform for Real Functions</a:t>
            </a: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539552" y="1556792"/>
            <a:ext cx="80168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 sz="2800" b="0" dirty="0"/>
              <a:t>If </a:t>
            </a:r>
            <a:r>
              <a:rPr lang="en-US" altLang="zh-TW" sz="2800" b="0" i="1" dirty="0">
                <a:solidFill>
                  <a:srgbClr val="0033CC"/>
                </a:solidFill>
              </a:rPr>
              <a:t>f</a:t>
            </a:r>
            <a:r>
              <a:rPr lang="en-US" altLang="zh-TW" sz="2800" b="0" dirty="0">
                <a:solidFill>
                  <a:srgbClr val="0033CC"/>
                </a:solidFill>
              </a:rPr>
              <a:t>(</a:t>
            </a:r>
            <a:r>
              <a:rPr lang="en-US" altLang="zh-TW" sz="2800" b="0" i="1" dirty="0">
                <a:solidFill>
                  <a:srgbClr val="0033CC"/>
                </a:solidFill>
              </a:rPr>
              <a:t>t</a:t>
            </a:r>
            <a:r>
              <a:rPr lang="en-US" altLang="zh-TW" sz="2800" b="0" dirty="0">
                <a:solidFill>
                  <a:srgbClr val="0033CC"/>
                </a:solidFill>
              </a:rPr>
              <a:t>)</a:t>
            </a:r>
            <a:r>
              <a:rPr lang="en-US" altLang="zh-TW" sz="2800" b="0" dirty="0"/>
              <a:t> is a real function, and </a:t>
            </a:r>
            <a:r>
              <a:rPr lang="en-US" altLang="zh-TW" sz="2800" b="0" i="1" dirty="0">
                <a:solidFill>
                  <a:srgbClr val="0033CC"/>
                </a:solidFill>
              </a:rPr>
              <a:t>F</a:t>
            </a:r>
            <a:r>
              <a:rPr lang="en-US" altLang="zh-TW" sz="2800" b="0" dirty="0">
                <a:solidFill>
                  <a:srgbClr val="0033CC"/>
                </a:solidFill>
              </a:rPr>
              <a:t>(</a:t>
            </a:r>
            <a:r>
              <a:rPr lang="en-US" altLang="zh-TW" sz="2800" b="0" dirty="0">
                <a:solidFill>
                  <a:srgbClr val="0033CC"/>
                </a:solidFill>
                <a:sym typeface="Symbol" panose="05050102010706020507" pitchFamily="18" charset="2"/>
              </a:rPr>
              <a:t></a:t>
            </a:r>
            <a:r>
              <a:rPr lang="en-US" altLang="zh-TW" sz="2800" b="0" dirty="0">
                <a:solidFill>
                  <a:srgbClr val="0033CC"/>
                </a:solidFill>
              </a:rPr>
              <a:t>) = </a:t>
            </a:r>
            <a:r>
              <a:rPr lang="en-US" altLang="zh-TW" sz="2800" b="0" i="1" dirty="0">
                <a:solidFill>
                  <a:srgbClr val="0033CC"/>
                </a:solidFill>
              </a:rPr>
              <a:t>F</a:t>
            </a:r>
            <a:r>
              <a:rPr lang="en-US" altLang="zh-TW" sz="2800" b="0" i="1" baseline="-25000" dirty="0">
                <a:solidFill>
                  <a:srgbClr val="0033CC"/>
                </a:solidFill>
              </a:rPr>
              <a:t>R</a:t>
            </a:r>
            <a:r>
              <a:rPr lang="en-US" altLang="zh-TW" sz="2800" b="0" dirty="0">
                <a:solidFill>
                  <a:srgbClr val="0033CC"/>
                </a:solidFill>
              </a:rPr>
              <a:t>(</a:t>
            </a:r>
            <a:r>
              <a:rPr lang="en-US" altLang="zh-TW" sz="2800" b="0" dirty="0">
                <a:solidFill>
                  <a:srgbClr val="0033CC"/>
                </a:solidFill>
                <a:sym typeface="Symbol" panose="05050102010706020507" pitchFamily="18" charset="2"/>
              </a:rPr>
              <a:t></a:t>
            </a:r>
            <a:r>
              <a:rPr lang="en-US" altLang="zh-TW" sz="2800" b="0" dirty="0">
                <a:solidFill>
                  <a:srgbClr val="0033CC"/>
                </a:solidFill>
              </a:rPr>
              <a:t>) + </a:t>
            </a:r>
            <a:r>
              <a:rPr lang="en-US" altLang="zh-CN" i="1" dirty="0" err="1">
                <a:solidFill>
                  <a:srgbClr val="0033CC"/>
                </a:solidFill>
              </a:rPr>
              <a:t>i</a:t>
            </a:r>
            <a:r>
              <a:rPr lang="en-US" altLang="zh-TW" sz="2800" b="0" i="1" dirty="0" err="1">
                <a:solidFill>
                  <a:srgbClr val="0033CC"/>
                </a:solidFill>
              </a:rPr>
              <a:t>F</a:t>
            </a:r>
            <a:r>
              <a:rPr lang="en-US" altLang="zh-TW" sz="2800" b="0" i="1" baseline="-25000" dirty="0" err="1">
                <a:solidFill>
                  <a:srgbClr val="0033CC"/>
                </a:solidFill>
              </a:rPr>
              <a:t>I</a:t>
            </a:r>
            <a:r>
              <a:rPr lang="en-US" altLang="zh-TW" sz="2800" b="0" dirty="0">
                <a:solidFill>
                  <a:srgbClr val="0033CC"/>
                </a:solidFill>
              </a:rPr>
              <a:t>(</a:t>
            </a:r>
            <a:r>
              <a:rPr lang="en-US" altLang="zh-TW" sz="2800" b="0" dirty="0">
                <a:solidFill>
                  <a:srgbClr val="0033CC"/>
                </a:solidFill>
                <a:sym typeface="Symbol" panose="05050102010706020507" pitchFamily="18" charset="2"/>
              </a:rPr>
              <a:t></a:t>
            </a:r>
            <a:r>
              <a:rPr lang="en-US" altLang="zh-TW" sz="2800" b="0" dirty="0">
                <a:solidFill>
                  <a:srgbClr val="0033CC"/>
                </a:solidFill>
              </a:rPr>
              <a:t>)</a:t>
            </a:r>
          </a:p>
        </p:txBody>
      </p:sp>
      <p:sp>
        <p:nvSpPr>
          <p:cNvPr id="4" name="AutoShape 5"/>
          <p:cNvSpPr>
            <a:spLocks noChangeArrowheads="1"/>
          </p:cNvSpPr>
          <p:nvPr/>
        </p:nvSpPr>
        <p:spPr bwMode="auto">
          <a:xfrm>
            <a:off x="707827" y="2369592"/>
            <a:ext cx="457200" cy="304800"/>
          </a:xfrm>
          <a:prstGeom prst="rightArrow">
            <a:avLst>
              <a:gd name="adj1" fmla="val 50000"/>
              <a:gd name="adj2" fmla="val 375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1236465" y="2231479"/>
            <a:ext cx="235673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800" b="0" i="1" dirty="0">
                <a:solidFill>
                  <a:srgbClr val="0033CC"/>
                </a:solidFill>
              </a:rPr>
              <a:t>F</a:t>
            </a:r>
            <a:r>
              <a:rPr lang="en-US" altLang="zh-TW" sz="2800" b="0" dirty="0">
                <a:solidFill>
                  <a:srgbClr val="0033CC"/>
                </a:solidFill>
              </a:rPr>
              <a:t>(</a:t>
            </a:r>
            <a:r>
              <a:rPr lang="en-US" altLang="zh-TW" sz="2800" b="0" dirty="0">
                <a:solidFill>
                  <a:srgbClr val="0033CC"/>
                </a:solidFill>
                <a:sym typeface="Symbol" panose="05050102010706020507" pitchFamily="18" charset="2"/>
              </a:rPr>
              <a:t></a:t>
            </a:r>
            <a:r>
              <a:rPr lang="en-US" altLang="zh-TW" sz="2800" b="0" dirty="0">
                <a:solidFill>
                  <a:srgbClr val="0033CC"/>
                </a:solidFill>
              </a:rPr>
              <a:t>) = </a:t>
            </a:r>
            <a:r>
              <a:rPr lang="en-US" altLang="zh-TW" sz="2800" b="0" i="1" dirty="0">
                <a:solidFill>
                  <a:srgbClr val="0033CC"/>
                </a:solidFill>
              </a:rPr>
              <a:t>F*</a:t>
            </a:r>
            <a:r>
              <a:rPr lang="en-US" altLang="zh-TW" sz="2800" b="0" dirty="0">
                <a:solidFill>
                  <a:srgbClr val="0033CC"/>
                </a:solidFill>
              </a:rPr>
              <a:t>(</a:t>
            </a:r>
            <a:r>
              <a:rPr lang="en-US" altLang="zh-TW" sz="2800" b="0" dirty="0">
                <a:solidFill>
                  <a:srgbClr val="0033CC"/>
                </a:solidFill>
                <a:sym typeface="Symbol" panose="05050102010706020507" pitchFamily="18" charset="2"/>
              </a:rPr>
              <a:t></a:t>
            </a:r>
            <a:r>
              <a:rPr lang="en-US" altLang="zh-TW" sz="2800" b="0" dirty="0">
                <a:solidFill>
                  <a:srgbClr val="0033CC"/>
                </a:solidFill>
              </a:rPr>
              <a:t>)</a:t>
            </a:r>
          </a:p>
        </p:txBody>
      </p:sp>
      <p:graphicFrame>
        <p:nvGraphicFramePr>
          <p:cNvPr id="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5255240"/>
              </p:ext>
            </p:extLst>
          </p:nvPr>
        </p:nvGraphicFramePr>
        <p:xfrm>
          <a:off x="971550" y="3756025"/>
          <a:ext cx="3997325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358640" imgH="330120" progId="Equation.DSMT4">
                  <p:embed/>
                </p:oleObj>
              </mc:Choice>
              <mc:Fallback>
                <p:oleObj name="Equation" r:id="rId2" imgW="1358640" imgH="330120" progId="Equation.DSMT4">
                  <p:embed/>
                  <p:pic>
                    <p:nvPicPr>
                      <p:cNvPr id="2765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3756025"/>
                        <a:ext cx="3997325" cy="971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07763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9305380"/>
              </p:ext>
            </p:extLst>
          </p:nvPr>
        </p:nvGraphicFramePr>
        <p:xfrm>
          <a:off x="655638" y="4746625"/>
          <a:ext cx="4146550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409400" imgH="330120" progId="Equation.DSMT4">
                  <p:embed/>
                </p:oleObj>
              </mc:Choice>
              <mc:Fallback>
                <p:oleObj name="Equation" r:id="rId4" imgW="1409400" imgH="330120" progId="Equation.DSMT4">
                  <p:embed/>
                  <p:pic>
                    <p:nvPicPr>
                      <p:cNvPr id="2765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638" y="4746625"/>
                        <a:ext cx="4146550" cy="971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07763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9590152"/>
              </p:ext>
            </p:extLst>
          </p:nvPr>
        </p:nvGraphicFramePr>
        <p:xfrm>
          <a:off x="4825713" y="4933156"/>
          <a:ext cx="1719262" cy="598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583920" imgH="203040" progId="Equation.DSMT4">
                  <p:embed/>
                </p:oleObj>
              </mc:Choice>
              <mc:Fallback>
                <p:oleObj name="Equation" r:id="rId6" imgW="583920" imgH="203040" progId="Equation.DSMT4">
                  <p:embed/>
                  <p:pic>
                    <p:nvPicPr>
                      <p:cNvPr id="27657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5713" y="4933156"/>
                        <a:ext cx="1719262" cy="598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07763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08757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5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89" name="Rectangle 17"/>
          <p:cNvSpPr>
            <a:spLocks noChangeArrowheads="1"/>
          </p:cNvSpPr>
          <p:nvPr/>
        </p:nvSpPr>
        <p:spPr bwMode="auto">
          <a:xfrm>
            <a:off x="539552" y="256141"/>
            <a:ext cx="8001000" cy="7947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kumimoji="1" lang="en-US" altLang="zh-TW" sz="3600" b="1" dirty="0">
                <a:solidFill>
                  <a:srgbClr val="0000FF"/>
                </a:solidFill>
                <a:cs typeface="Times New Roman" panose="02020603050405020304" pitchFamily="18" charset="0"/>
              </a:rPr>
              <a:t>Fourier Transform for Real Functions</a:t>
            </a:r>
          </a:p>
        </p:txBody>
      </p:sp>
      <p:sp>
        <p:nvSpPr>
          <p:cNvPr id="28690" name="Text Box 18"/>
          <p:cNvSpPr txBox="1">
            <a:spLocks noChangeArrowheads="1"/>
          </p:cNvSpPr>
          <p:nvPr/>
        </p:nvSpPr>
        <p:spPr bwMode="auto">
          <a:xfrm>
            <a:off x="683568" y="1700808"/>
            <a:ext cx="80168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 sz="2800" b="0" dirty="0"/>
              <a:t>If </a:t>
            </a:r>
            <a:r>
              <a:rPr lang="en-US" altLang="zh-TW" sz="2800" b="0" i="1" dirty="0">
                <a:solidFill>
                  <a:srgbClr val="0033CC"/>
                </a:solidFill>
              </a:rPr>
              <a:t>f</a:t>
            </a:r>
            <a:r>
              <a:rPr lang="en-US" altLang="zh-TW" sz="2800" b="0" dirty="0">
                <a:solidFill>
                  <a:srgbClr val="0033CC"/>
                </a:solidFill>
              </a:rPr>
              <a:t>(</a:t>
            </a:r>
            <a:r>
              <a:rPr lang="en-US" altLang="zh-TW" sz="2800" b="0" i="1" dirty="0">
                <a:solidFill>
                  <a:srgbClr val="0033CC"/>
                </a:solidFill>
              </a:rPr>
              <a:t>t</a:t>
            </a:r>
            <a:r>
              <a:rPr lang="en-US" altLang="zh-TW" sz="2800" b="0" dirty="0">
                <a:solidFill>
                  <a:srgbClr val="0033CC"/>
                </a:solidFill>
              </a:rPr>
              <a:t>)</a:t>
            </a:r>
            <a:r>
              <a:rPr lang="en-US" altLang="zh-TW" sz="2800" b="0" dirty="0"/>
              <a:t> is a real function, and </a:t>
            </a:r>
            <a:r>
              <a:rPr lang="en-US" altLang="zh-TW" sz="2800" b="0" i="1" dirty="0">
                <a:solidFill>
                  <a:srgbClr val="0033CC"/>
                </a:solidFill>
              </a:rPr>
              <a:t>F</a:t>
            </a:r>
            <a:r>
              <a:rPr lang="en-US" altLang="zh-TW" sz="2800" b="0" dirty="0">
                <a:solidFill>
                  <a:srgbClr val="0033CC"/>
                </a:solidFill>
              </a:rPr>
              <a:t>(</a:t>
            </a:r>
            <a:r>
              <a:rPr lang="en-US" altLang="zh-TW" sz="2800" b="0" dirty="0">
                <a:solidFill>
                  <a:srgbClr val="0033CC"/>
                </a:solidFill>
                <a:sym typeface="Symbol" panose="05050102010706020507" pitchFamily="18" charset="2"/>
              </a:rPr>
              <a:t></a:t>
            </a:r>
            <a:r>
              <a:rPr lang="en-US" altLang="zh-TW" sz="2800" b="0" dirty="0">
                <a:solidFill>
                  <a:srgbClr val="0033CC"/>
                </a:solidFill>
              </a:rPr>
              <a:t>) = </a:t>
            </a:r>
            <a:r>
              <a:rPr lang="en-US" altLang="zh-TW" sz="2800" b="0" i="1" dirty="0">
                <a:solidFill>
                  <a:srgbClr val="0033CC"/>
                </a:solidFill>
              </a:rPr>
              <a:t>F</a:t>
            </a:r>
            <a:r>
              <a:rPr lang="en-US" altLang="zh-TW" sz="2800" b="0" i="1" baseline="-25000" dirty="0">
                <a:solidFill>
                  <a:srgbClr val="0033CC"/>
                </a:solidFill>
              </a:rPr>
              <a:t>R</a:t>
            </a:r>
            <a:r>
              <a:rPr lang="en-US" altLang="zh-TW" sz="2800" b="0" dirty="0">
                <a:solidFill>
                  <a:srgbClr val="0033CC"/>
                </a:solidFill>
              </a:rPr>
              <a:t>(</a:t>
            </a:r>
            <a:r>
              <a:rPr lang="en-US" altLang="zh-TW" sz="2800" b="0" dirty="0">
                <a:solidFill>
                  <a:srgbClr val="0033CC"/>
                </a:solidFill>
                <a:sym typeface="Symbol" panose="05050102010706020507" pitchFamily="18" charset="2"/>
              </a:rPr>
              <a:t></a:t>
            </a:r>
            <a:r>
              <a:rPr lang="en-US" altLang="zh-TW" sz="2800" b="0" dirty="0">
                <a:solidFill>
                  <a:srgbClr val="0033CC"/>
                </a:solidFill>
              </a:rPr>
              <a:t>) + </a:t>
            </a:r>
            <a:r>
              <a:rPr lang="en-US" altLang="zh-CN" i="1" dirty="0" err="1">
                <a:solidFill>
                  <a:srgbClr val="0033CC"/>
                </a:solidFill>
              </a:rPr>
              <a:t>i</a:t>
            </a:r>
            <a:r>
              <a:rPr lang="en-US" altLang="zh-TW" sz="2800" b="0" i="1" dirty="0" err="1">
                <a:solidFill>
                  <a:srgbClr val="0033CC"/>
                </a:solidFill>
              </a:rPr>
              <a:t>F</a:t>
            </a:r>
            <a:r>
              <a:rPr lang="en-US" altLang="zh-TW" sz="2800" b="0" i="1" baseline="-25000" dirty="0" err="1">
                <a:solidFill>
                  <a:srgbClr val="0033CC"/>
                </a:solidFill>
              </a:rPr>
              <a:t>I</a:t>
            </a:r>
            <a:r>
              <a:rPr lang="en-US" altLang="zh-TW" sz="2800" b="0" dirty="0">
                <a:solidFill>
                  <a:srgbClr val="0033CC"/>
                </a:solidFill>
              </a:rPr>
              <a:t>(</a:t>
            </a:r>
            <a:r>
              <a:rPr lang="en-US" altLang="zh-TW" sz="2800" b="0" dirty="0">
                <a:solidFill>
                  <a:srgbClr val="0033CC"/>
                </a:solidFill>
                <a:sym typeface="Symbol" panose="05050102010706020507" pitchFamily="18" charset="2"/>
              </a:rPr>
              <a:t></a:t>
            </a:r>
            <a:r>
              <a:rPr lang="en-US" altLang="zh-TW" sz="2800" b="0" dirty="0">
                <a:solidFill>
                  <a:srgbClr val="0033CC"/>
                </a:solidFill>
              </a:rPr>
              <a:t>)</a:t>
            </a:r>
            <a:endParaRPr lang="en-US" altLang="zh-TW" sz="2800" b="0" dirty="0"/>
          </a:p>
        </p:txBody>
      </p:sp>
      <p:sp>
        <p:nvSpPr>
          <p:cNvPr id="28691" name="AutoShape 19"/>
          <p:cNvSpPr>
            <a:spLocks noChangeArrowheads="1"/>
          </p:cNvSpPr>
          <p:nvPr/>
        </p:nvSpPr>
        <p:spPr bwMode="auto">
          <a:xfrm>
            <a:off x="851843" y="2513608"/>
            <a:ext cx="457200" cy="304800"/>
          </a:xfrm>
          <a:prstGeom prst="rightArrow">
            <a:avLst>
              <a:gd name="adj1" fmla="val 50000"/>
              <a:gd name="adj2" fmla="val 375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92" name="Text Box 20"/>
          <p:cNvSpPr txBox="1">
            <a:spLocks noChangeArrowheads="1"/>
          </p:cNvSpPr>
          <p:nvPr/>
        </p:nvSpPr>
        <p:spPr bwMode="auto">
          <a:xfrm>
            <a:off x="1380481" y="2375495"/>
            <a:ext cx="235673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800" b="0" i="1" dirty="0">
                <a:solidFill>
                  <a:srgbClr val="0033CC"/>
                </a:solidFill>
              </a:rPr>
              <a:t>F</a:t>
            </a:r>
            <a:r>
              <a:rPr lang="en-US" altLang="zh-TW" sz="2800" b="0" dirty="0">
                <a:solidFill>
                  <a:srgbClr val="0033CC"/>
                </a:solidFill>
              </a:rPr>
              <a:t>(</a:t>
            </a:r>
            <a:r>
              <a:rPr lang="en-US" altLang="zh-TW" sz="2800" b="0" dirty="0">
                <a:solidFill>
                  <a:srgbClr val="0033CC"/>
                </a:solidFill>
                <a:sym typeface="Symbol" panose="05050102010706020507" pitchFamily="18" charset="2"/>
              </a:rPr>
              <a:t></a:t>
            </a:r>
            <a:r>
              <a:rPr lang="en-US" altLang="zh-TW" sz="2800" b="0" dirty="0">
                <a:solidFill>
                  <a:srgbClr val="0033CC"/>
                </a:solidFill>
              </a:rPr>
              <a:t>) = </a:t>
            </a:r>
            <a:r>
              <a:rPr lang="en-US" altLang="zh-TW" sz="2800" b="0" i="1" dirty="0">
                <a:solidFill>
                  <a:srgbClr val="0033CC"/>
                </a:solidFill>
              </a:rPr>
              <a:t>F*</a:t>
            </a:r>
            <a:r>
              <a:rPr lang="en-US" altLang="zh-TW" sz="2800" b="0" dirty="0">
                <a:solidFill>
                  <a:srgbClr val="0033CC"/>
                </a:solidFill>
              </a:rPr>
              <a:t>(</a:t>
            </a:r>
            <a:r>
              <a:rPr lang="en-US" altLang="zh-TW" sz="2800" b="0" dirty="0">
                <a:solidFill>
                  <a:srgbClr val="0033CC"/>
                </a:solidFill>
                <a:sym typeface="Symbol" panose="05050102010706020507" pitchFamily="18" charset="2"/>
              </a:rPr>
              <a:t></a:t>
            </a:r>
            <a:r>
              <a:rPr lang="en-US" altLang="zh-TW" sz="2800" b="0" dirty="0">
                <a:solidFill>
                  <a:srgbClr val="0033CC"/>
                </a:solidFill>
              </a:rPr>
              <a:t>)</a:t>
            </a:r>
          </a:p>
        </p:txBody>
      </p:sp>
      <p:sp>
        <p:nvSpPr>
          <p:cNvPr id="28696" name="AutoShape 24"/>
          <p:cNvSpPr>
            <a:spLocks noChangeArrowheads="1"/>
          </p:cNvSpPr>
          <p:nvPr/>
        </p:nvSpPr>
        <p:spPr bwMode="auto">
          <a:xfrm>
            <a:off x="851843" y="3442295"/>
            <a:ext cx="457200" cy="304800"/>
          </a:xfrm>
          <a:prstGeom prst="rightArrow">
            <a:avLst>
              <a:gd name="adj1" fmla="val 50000"/>
              <a:gd name="adj2" fmla="val 375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700" name="Text Box 28"/>
          <p:cNvSpPr txBox="1">
            <a:spLocks noChangeArrowheads="1"/>
          </p:cNvSpPr>
          <p:nvPr/>
        </p:nvSpPr>
        <p:spPr bwMode="auto">
          <a:xfrm>
            <a:off x="1445568" y="3289895"/>
            <a:ext cx="49101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800" b="0" i="1" dirty="0">
                <a:solidFill>
                  <a:srgbClr val="0033CC"/>
                </a:solidFill>
              </a:rPr>
              <a:t>F</a:t>
            </a:r>
            <a:r>
              <a:rPr lang="en-US" altLang="zh-TW" sz="2800" b="0" i="1" baseline="-25000" dirty="0">
                <a:solidFill>
                  <a:srgbClr val="0033CC"/>
                </a:solidFill>
              </a:rPr>
              <a:t>R</a:t>
            </a:r>
            <a:r>
              <a:rPr lang="en-US" altLang="zh-TW" sz="2800" b="0" dirty="0">
                <a:solidFill>
                  <a:srgbClr val="0033CC"/>
                </a:solidFill>
              </a:rPr>
              <a:t>(</a:t>
            </a:r>
            <a:r>
              <a:rPr lang="en-US" altLang="zh-TW" sz="2800" b="0" dirty="0">
                <a:solidFill>
                  <a:srgbClr val="0033CC"/>
                </a:solidFill>
                <a:sym typeface="Symbol" panose="05050102010706020507" pitchFamily="18" charset="2"/>
              </a:rPr>
              <a:t></a:t>
            </a:r>
            <a:r>
              <a:rPr lang="en-US" altLang="zh-TW" sz="2800" b="0" dirty="0">
                <a:solidFill>
                  <a:srgbClr val="0033CC"/>
                </a:solidFill>
              </a:rPr>
              <a:t>) </a:t>
            </a:r>
            <a:r>
              <a:rPr lang="en-US" altLang="zh-TW" sz="2800" b="0" dirty="0"/>
              <a:t>is even, and</a:t>
            </a:r>
            <a:r>
              <a:rPr lang="en-US" altLang="zh-TW" sz="2800" b="0" dirty="0">
                <a:solidFill>
                  <a:srgbClr val="0033CC"/>
                </a:solidFill>
              </a:rPr>
              <a:t> </a:t>
            </a:r>
            <a:r>
              <a:rPr lang="en-US" altLang="zh-TW" sz="2800" b="0" i="1" dirty="0">
                <a:solidFill>
                  <a:srgbClr val="0033CC"/>
                </a:solidFill>
              </a:rPr>
              <a:t>F</a:t>
            </a:r>
            <a:r>
              <a:rPr lang="en-US" altLang="zh-TW" sz="2800" b="0" i="1" baseline="-25000" dirty="0">
                <a:solidFill>
                  <a:srgbClr val="0033CC"/>
                </a:solidFill>
              </a:rPr>
              <a:t>I</a:t>
            </a:r>
            <a:r>
              <a:rPr lang="en-US" altLang="zh-TW" sz="2800" b="0" dirty="0">
                <a:solidFill>
                  <a:srgbClr val="0033CC"/>
                </a:solidFill>
              </a:rPr>
              <a:t>(</a:t>
            </a:r>
            <a:r>
              <a:rPr lang="en-US" altLang="zh-TW" sz="2800" b="0" dirty="0">
                <a:solidFill>
                  <a:srgbClr val="0033CC"/>
                </a:solidFill>
                <a:sym typeface="Symbol" panose="05050102010706020507" pitchFamily="18" charset="2"/>
              </a:rPr>
              <a:t></a:t>
            </a:r>
            <a:r>
              <a:rPr lang="en-US" altLang="zh-TW" sz="2800" b="0" dirty="0">
                <a:solidFill>
                  <a:srgbClr val="0033CC"/>
                </a:solidFill>
              </a:rPr>
              <a:t>) </a:t>
            </a:r>
            <a:r>
              <a:rPr lang="en-US" altLang="zh-TW" sz="2800" b="0" dirty="0"/>
              <a:t>is odd.</a:t>
            </a:r>
          </a:p>
        </p:txBody>
      </p:sp>
      <p:sp>
        <p:nvSpPr>
          <p:cNvPr id="28701" name="AutoShape 29"/>
          <p:cNvSpPr>
            <a:spLocks/>
          </p:cNvSpPr>
          <p:nvPr/>
        </p:nvSpPr>
        <p:spPr bwMode="auto">
          <a:xfrm rot="5400000">
            <a:off x="2444548" y="3134293"/>
            <a:ext cx="228600" cy="1981200"/>
          </a:xfrm>
          <a:prstGeom prst="rightBrace">
            <a:avLst>
              <a:gd name="adj1" fmla="val 72222"/>
              <a:gd name="adj2" fmla="val 50000"/>
            </a:avLst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vert="eaVert" wrap="none" anchor="ctr"/>
          <a:lstStyle/>
          <a:p>
            <a:pPr algn="ctr"/>
            <a:endParaRPr lang="en-US" altLang="zh-TW" sz="2800" b="0" i="1" dirty="0">
              <a:solidFill>
                <a:srgbClr val="0033CC"/>
              </a:solidFill>
            </a:endParaRPr>
          </a:p>
          <a:p>
            <a:pPr algn="ctr"/>
            <a:endParaRPr lang="en-US" altLang="zh-TW" sz="2800" b="0" i="1" dirty="0">
              <a:solidFill>
                <a:srgbClr val="0033CC"/>
              </a:solidFill>
            </a:endParaRPr>
          </a:p>
          <a:p>
            <a:pPr algn="ctr"/>
            <a:r>
              <a:rPr lang="en-US" altLang="zh-TW" sz="2800" b="0" i="1" dirty="0">
                <a:solidFill>
                  <a:srgbClr val="0033CC"/>
                </a:solidFill>
              </a:rPr>
              <a:t>F</a:t>
            </a:r>
            <a:r>
              <a:rPr lang="en-US" altLang="zh-TW" sz="2800" b="0" i="1" baseline="-25000" dirty="0">
                <a:solidFill>
                  <a:srgbClr val="0033CC"/>
                </a:solidFill>
              </a:rPr>
              <a:t>R</a:t>
            </a:r>
            <a:r>
              <a:rPr lang="en-US" altLang="zh-TW" sz="2800" b="0" dirty="0">
                <a:solidFill>
                  <a:srgbClr val="0033CC"/>
                </a:solidFill>
              </a:rPr>
              <a:t>(</a:t>
            </a:r>
            <a:r>
              <a:rPr lang="en-US" altLang="zh-TW" sz="2800" b="0" dirty="0">
                <a:solidFill>
                  <a:srgbClr val="0033CC"/>
                </a:solidFill>
                <a:sym typeface="Symbol" panose="05050102010706020507" pitchFamily="18" charset="2"/>
              </a:rPr>
              <a:t></a:t>
            </a:r>
            <a:r>
              <a:rPr lang="en-US" altLang="zh-TW" sz="2800" b="0" dirty="0">
                <a:solidFill>
                  <a:srgbClr val="0033CC"/>
                </a:solidFill>
              </a:rPr>
              <a:t>) = </a:t>
            </a:r>
            <a:r>
              <a:rPr lang="en-US" altLang="zh-TW" sz="2800" b="0" i="1" dirty="0">
                <a:solidFill>
                  <a:srgbClr val="0033CC"/>
                </a:solidFill>
              </a:rPr>
              <a:t>F</a:t>
            </a:r>
            <a:r>
              <a:rPr lang="en-US" altLang="zh-TW" sz="2800" b="0" i="1" baseline="-25000" dirty="0">
                <a:solidFill>
                  <a:srgbClr val="0033CC"/>
                </a:solidFill>
              </a:rPr>
              <a:t>R</a:t>
            </a:r>
            <a:r>
              <a:rPr lang="en-US" altLang="zh-TW" sz="2800" b="0" dirty="0">
                <a:solidFill>
                  <a:srgbClr val="0033CC"/>
                </a:solidFill>
              </a:rPr>
              <a:t>(</a:t>
            </a:r>
            <a:r>
              <a:rPr lang="en-US" altLang="zh-TW" sz="2800" b="0" dirty="0">
                <a:solidFill>
                  <a:srgbClr val="0033CC"/>
                </a:solidFill>
                <a:sym typeface="Symbol" panose="05050102010706020507" pitchFamily="18" charset="2"/>
              </a:rPr>
              <a:t></a:t>
            </a:r>
            <a:r>
              <a:rPr lang="en-US" altLang="zh-TW" sz="2800" b="0" dirty="0">
                <a:solidFill>
                  <a:srgbClr val="0033CC"/>
                </a:solidFill>
              </a:rPr>
              <a:t>)</a:t>
            </a:r>
          </a:p>
          <a:p>
            <a:pPr algn="ctr"/>
            <a:endParaRPr lang="en-US" altLang="zh-TW" b="0" dirty="0"/>
          </a:p>
        </p:txBody>
      </p:sp>
      <p:sp>
        <p:nvSpPr>
          <p:cNvPr id="28702" name="AutoShape 30"/>
          <p:cNvSpPr>
            <a:spLocks/>
          </p:cNvSpPr>
          <p:nvPr/>
        </p:nvSpPr>
        <p:spPr bwMode="auto">
          <a:xfrm rot="5400000">
            <a:off x="5088260" y="3134293"/>
            <a:ext cx="228600" cy="1981200"/>
          </a:xfrm>
          <a:prstGeom prst="rightBrace">
            <a:avLst>
              <a:gd name="adj1" fmla="val 72222"/>
              <a:gd name="adj2" fmla="val 50000"/>
            </a:avLst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vert="eaVert" wrap="none" anchor="ctr"/>
          <a:lstStyle/>
          <a:p>
            <a:pPr algn="ctr"/>
            <a:endParaRPr lang="en-US" altLang="zh-TW" sz="2800" b="0" i="1" dirty="0">
              <a:solidFill>
                <a:srgbClr val="0033CC"/>
              </a:solidFill>
            </a:endParaRPr>
          </a:p>
          <a:p>
            <a:pPr algn="ctr"/>
            <a:endParaRPr lang="en-US" altLang="zh-TW" sz="2800" b="0" i="1" dirty="0">
              <a:solidFill>
                <a:srgbClr val="0033CC"/>
              </a:solidFill>
            </a:endParaRPr>
          </a:p>
          <a:p>
            <a:pPr algn="ctr"/>
            <a:r>
              <a:rPr lang="en-US" altLang="zh-TW" sz="2800" b="0" i="1" dirty="0">
                <a:solidFill>
                  <a:srgbClr val="0033CC"/>
                </a:solidFill>
              </a:rPr>
              <a:t>F</a:t>
            </a:r>
            <a:r>
              <a:rPr lang="en-US" altLang="zh-TW" sz="2800" b="0" i="1" baseline="-25000" dirty="0">
                <a:solidFill>
                  <a:srgbClr val="0033CC"/>
                </a:solidFill>
              </a:rPr>
              <a:t>I</a:t>
            </a:r>
            <a:r>
              <a:rPr lang="en-US" altLang="zh-TW" sz="2800" b="0" dirty="0">
                <a:solidFill>
                  <a:srgbClr val="0033CC"/>
                </a:solidFill>
              </a:rPr>
              <a:t>(</a:t>
            </a:r>
            <a:r>
              <a:rPr lang="en-US" altLang="zh-TW" sz="2800" b="0" dirty="0">
                <a:solidFill>
                  <a:srgbClr val="0033CC"/>
                </a:solidFill>
                <a:sym typeface="Symbol" panose="05050102010706020507" pitchFamily="18" charset="2"/>
              </a:rPr>
              <a:t></a:t>
            </a:r>
            <a:r>
              <a:rPr lang="en-US" altLang="zh-TW" sz="2800" b="0" dirty="0">
                <a:solidFill>
                  <a:srgbClr val="0033CC"/>
                </a:solidFill>
              </a:rPr>
              <a:t>) = </a:t>
            </a:r>
            <a:r>
              <a:rPr lang="en-US" altLang="zh-TW" sz="2800" b="0" dirty="0">
                <a:solidFill>
                  <a:srgbClr val="0033CC"/>
                </a:solidFill>
                <a:sym typeface="Symbol" panose="05050102010706020507" pitchFamily="18" charset="2"/>
              </a:rPr>
              <a:t></a:t>
            </a:r>
            <a:r>
              <a:rPr lang="en-US" altLang="zh-TW" sz="2800" b="0" i="1" dirty="0">
                <a:solidFill>
                  <a:srgbClr val="0033CC"/>
                </a:solidFill>
              </a:rPr>
              <a:t>F</a:t>
            </a:r>
            <a:r>
              <a:rPr lang="en-US" altLang="zh-TW" sz="2800" b="0" i="1" baseline="-25000" dirty="0">
                <a:solidFill>
                  <a:srgbClr val="0033CC"/>
                </a:solidFill>
              </a:rPr>
              <a:t>I</a:t>
            </a:r>
            <a:r>
              <a:rPr lang="en-US" altLang="zh-TW" sz="2800" b="0" dirty="0">
                <a:solidFill>
                  <a:srgbClr val="0033CC"/>
                </a:solidFill>
              </a:rPr>
              <a:t>(</a:t>
            </a:r>
            <a:r>
              <a:rPr lang="en-US" altLang="zh-TW" sz="2800" b="0" dirty="0">
                <a:solidFill>
                  <a:srgbClr val="0033CC"/>
                </a:solidFill>
                <a:sym typeface="Symbol" panose="05050102010706020507" pitchFamily="18" charset="2"/>
              </a:rPr>
              <a:t></a:t>
            </a:r>
            <a:r>
              <a:rPr lang="en-US" altLang="zh-TW" sz="2800" b="0" dirty="0">
                <a:solidFill>
                  <a:srgbClr val="0033CC"/>
                </a:solidFill>
              </a:rPr>
              <a:t>)</a:t>
            </a:r>
          </a:p>
          <a:p>
            <a:pPr algn="ctr"/>
            <a:endParaRPr lang="en-US" altLang="zh-TW" b="0" dirty="0"/>
          </a:p>
        </p:txBody>
      </p:sp>
      <p:sp>
        <p:nvSpPr>
          <p:cNvPr id="28703" name="AutoShape 31"/>
          <p:cNvSpPr>
            <a:spLocks noChangeArrowheads="1"/>
          </p:cNvSpPr>
          <p:nvPr/>
        </p:nvSpPr>
        <p:spPr bwMode="auto">
          <a:xfrm>
            <a:off x="847081" y="4966295"/>
            <a:ext cx="457200" cy="304800"/>
          </a:xfrm>
          <a:prstGeom prst="rightArrow">
            <a:avLst>
              <a:gd name="adj1" fmla="val 50000"/>
              <a:gd name="adj2" fmla="val 375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704" name="Text Box 32"/>
          <p:cNvSpPr txBox="1">
            <a:spLocks noChangeArrowheads="1"/>
          </p:cNvSpPr>
          <p:nvPr/>
        </p:nvSpPr>
        <p:spPr bwMode="auto">
          <a:xfrm>
            <a:off x="1440806" y="4813895"/>
            <a:ext cx="6040437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 sz="2800" b="0" i="1" dirty="0"/>
              <a:t>Magnitude spectrum</a:t>
            </a:r>
            <a:r>
              <a:rPr lang="en-US" altLang="zh-TW" sz="2800" b="0" i="1" dirty="0">
                <a:solidFill>
                  <a:srgbClr val="0033CC"/>
                </a:solidFill>
              </a:rPr>
              <a:t> |F</a:t>
            </a:r>
            <a:r>
              <a:rPr lang="en-US" altLang="zh-TW" sz="2800" b="0" dirty="0">
                <a:solidFill>
                  <a:srgbClr val="0033CC"/>
                </a:solidFill>
              </a:rPr>
              <a:t>(</a:t>
            </a:r>
            <a:r>
              <a:rPr lang="en-US" altLang="zh-TW" sz="2800" b="0" dirty="0">
                <a:solidFill>
                  <a:srgbClr val="0033CC"/>
                </a:solidFill>
                <a:sym typeface="Symbol" panose="05050102010706020507" pitchFamily="18" charset="2"/>
              </a:rPr>
              <a:t></a:t>
            </a:r>
            <a:r>
              <a:rPr lang="en-US" altLang="zh-TW" sz="2800" b="0" dirty="0">
                <a:solidFill>
                  <a:srgbClr val="0033CC"/>
                </a:solidFill>
              </a:rPr>
              <a:t>)</a:t>
            </a:r>
            <a:r>
              <a:rPr lang="en-US" altLang="zh-TW" sz="2800" b="0" i="1" dirty="0">
                <a:solidFill>
                  <a:srgbClr val="0033CC"/>
                </a:solidFill>
              </a:rPr>
              <a:t>| </a:t>
            </a:r>
            <a:r>
              <a:rPr lang="en-US" altLang="zh-TW" sz="2800" b="0" dirty="0"/>
              <a:t>is even, and </a:t>
            </a:r>
            <a:r>
              <a:rPr lang="en-US" altLang="zh-TW" sz="2800" b="0" i="1" dirty="0"/>
              <a:t>phase spectrum</a:t>
            </a:r>
            <a:r>
              <a:rPr lang="en-US" altLang="zh-TW" sz="2800" b="0" dirty="0">
                <a:solidFill>
                  <a:srgbClr val="0033CC"/>
                </a:solidFill>
              </a:rPr>
              <a:t> </a:t>
            </a:r>
            <a:r>
              <a:rPr lang="en-US" altLang="zh-TW" sz="2800" b="0" dirty="0">
                <a:solidFill>
                  <a:srgbClr val="0033CC"/>
                </a:solidFill>
                <a:sym typeface="Symbol" panose="05050102010706020507" pitchFamily="18" charset="2"/>
              </a:rPr>
              <a:t></a:t>
            </a:r>
            <a:r>
              <a:rPr lang="en-US" altLang="zh-TW" sz="2800" b="0" dirty="0">
                <a:solidFill>
                  <a:srgbClr val="0033CC"/>
                </a:solidFill>
              </a:rPr>
              <a:t>(</a:t>
            </a:r>
            <a:r>
              <a:rPr lang="en-US" altLang="zh-TW" sz="2800" b="0" dirty="0">
                <a:solidFill>
                  <a:srgbClr val="0033CC"/>
                </a:solidFill>
                <a:sym typeface="Symbol" panose="05050102010706020507" pitchFamily="18" charset="2"/>
              </a:rPr>
              <a:t></a:t>
            </a:r>
            <a:r>
              <a:rPr lang="en-US" altLang="zh-TW" sz="2800" b="0" dirty="0">
                <a:solidFill>
                  <a:srgbClr val="0033CC"/>
                </a:solidFill>
              </a:rPr>
              <a:t>)</a:t>
            </a:r>
            <a:r>
              <a:rPr lang="en-US" altLang="zh-TW" sz="2800" b="0" i="1" dirty="0">
                <a:solidFill>
                  <a:srgbClr val="0033CC"/>
                </a:solidFill>
              </a:rPr>
              <a:t> </a:t>
            </a:r>
            <a:r>
              <a:rPr lang="en-US" altLang="zh-TW" sz="2800" b="0" dirty="0"/>
              <a:t>is odd.</a:t>
            </a:r>
          </a:p>
        </p:txBody>
      </p:sp>
    </p:spTree>
    <p:extLst>
      <p:ext uri="{BB962C8B-B14F-4D97-AF65-F5344CB8AC3E}">
        <p14:creationId xmlns:p14="http://schemas.microsoft.com/office/powerpoint/2010/main" val="392929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8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8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8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8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8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700" grpId="0" autoUpdateAnimBg="0"/>
      <p:bldP spid="28701" grpId="0" animBg="1" autoUpdateAnimBg="0"/>
      <p:bldP spid="28702" grpId="0" animBg="1" autoUpdateAnimBg="0"/>
      <p:bldP spid="28704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731838" y="305593"/>
            <a:ext cx="8001000" cy="804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TW" sz="3600" b="1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Fourier Transform for Real Functions</a:t>
            </a:r>
          </a:p>
        </p:txBody>
      </p:sp>
      <p:sp>
        <p:nvSpPr>
          <p:cNvPr id="29702" name="Text Box 6"/>
          <p:cNvSpPr txBox="1">
            <a:spLocks noChangeArrowheads="1"/>
          </p:cNvSpPr>
          <p:nvPr/>
        </p:nvSpPr>
        <p:spPr bwMode="auto">
          <a:xfrm>
            <a:off x="898525" y="1484784"/>
            <a:ext cx="33686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 sz="2800" b="0"/>
              <a:t>If </a:t>
            </a:r>
            <a:r>
              <a:rPr lang="en-US" altLang="zh-TW" sz="2800" b="0" i="1">
                <a:solidFill>
                  <a:srgbClr val="0033CC"/>
                </a:solidFill>
              </a:rPr>
              <a:t>f</a:t>
            </a:r>
            <a:r>
              <a:rPr lang="en-US" altLang="zh-TW" sz="2800" b="0">
                <a:solidFill>
                  <a:srgbClr val="0033CC"/>
                </a:solidFill>
              </a:rPr>
              <a:t>(</a:t>
            </a:r>
            <a:r>
              <a:rPr lang="en-US" altLang="zh-TW" sz="2800" b="0" i="1">
                <a:solidFill>
                  <a:srgbClr val="0033CC"/>
                </a:solidFill>
              </a:rPr>
              <a:t>t</a:t>
            </a:r>
            <a:r>
              <a:rPr lang="en-US" altLang="zh-TW" sz="2800" b="0">
                <a:solidFill>
                  <a:srgbClr val="0033CC"/>
                </a:solidFill>
              </a:rPr>
              <a:t>)</a:t>
            </a:r>
            <a:r>
              <a:rPr lang="en-US" altLang="zh-TW" sz="2800" b="0"/>
              <a:t> is real and even</a:t>
            </a:r>
          </a:p>
        </p:txBody>
      </p:sp>
      <p:sp>
        <p:nvSpPr>
          <p:cNvPr id="29703" name="AutoShape 7"/>
          <p:cNvSpPr>
            <a:spLocks noChangeArrowheads="1"/>
          </p:cNvSpPr>
          <p:nvPr/>
        </p:nvSpPr>
        <p:spPr bwMode="auto">
          <a:xfrm>
            <a:off x="990600" y="2297584"/>
            <a:ext cx="457200" cy="304800"/>
          </a:xfrm>
          <a:prstGeom prst="rightArrow">
            <a:avLst>
              <a:gd name="adj1" fmla="val 50000"/>
              <a:gd name="adj2" fmla="val 375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04" name="Text Box 8"/>
          <p:cNvSpPr txBox="1">
            <a:spLocks noChangeArrowheads="1"/>
          </p:cNvSpPr>
          <p:nvPr/>
        </p:nvSpPr>
        <p:spPr bwMode="auto">
          <a:xfrm>
            <a:off x="1524000" y="2159471"/>
            <a:ext cx="184698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800" b="0" i="1" dirty="0">
                <a:solidFill>
                  <a:srgbClr val="0033CC"/>
                </a:solidFill>
              </a:rPr>
              <a:t>F</a:t>
            </a:r>
            <a:r>
              <a:rPr lang="en-US" altLang="zh-TW" sz="2800" b="0" dirty="0">
                <a:solidFill>
                  <a:srgbClr val="0033CC"/>
                </a:solidFill>
              </a:rPr>
              <a:t>(</a:t>
            </a:r>
            <a:r>
              <a:rPr lang="en-US" altLang="zh-TW" sz="2800" b="0" dirty="0">
                <a:solidFill>
                  <a:srgbClr val="0033CC"/>
                </a:solidFill>
                <a:sym typeface="Symbol" panose="05050102010706020507" pitchFamily="18" charset="2"/>
              </a:rPr>
              <a:t></a:t>
            </a:r>
            <a:r>
              <a:rPr lang="en-US" altLang="zh-TW" sz="2800" b="0" dirty="0">
                <a:solidFill>
                  <a:srgbClr val="0033CC"/>
                </a:solidFill>
              </a:rPr>
              <a:t>) is real</a:t>
            </a:r>
          </a:p>
        </p:txBody>
      </p:sp>
      <p:sp>
        <p:nvSpPr>
          <p:cNvPr id="29711" name="Text Box 15"/>
          <p:cNvSpPr txBox="1">
            <a:spLocks noChangeArrowheads="1"/>
          </p:cNvSpPr>
          <p:nvPr/>
        </p:nvSpPr>
        <p:spPr bwMode="auto">
          <a:xfrm>
            <a:off x="4732338" y="1499071"/>
            <a:ext cx="33686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 sz="2800" b="0"/>
              <a:t>If </a:t>
            </a:r>
            <a:r>
              <a:rPr lang="en-US" altLang="zh-TW" sz="2800" b="0" i="1">
                <a:solidFill>
                  <a:srgbClr val="0033CC"/>
                </a:solidFill>
              </a:rPr>
              <a:t>f</a:t>
            </a:r>
            <a:r>
              <a:rPr lang="en-US" altLang="zh-TW" sz="2800" b="0">
                <a:solidFill>
                  <a:srgbClr val="0033CC"/>
                </a:solidFill>
              </a:rPr>
              <a:t>(</a:t>
            </a:r>
            <a:r>
              <a:rPr lang="en-US" altLang="zh-TW" sz="2800" b="0" i="1">
                <a:solidFill>
                  <a:srgbClr val="0033CC"/>
                </a:solidFill>
              </a:rPr>
              <a:t>t</a:t>
            </a:r>
            <a:r>
              <a:rPr lang="en-US" altLang="zh-TW" sz="2800" b="0">
                <a:solidFill>
                  <a:srgbClr val="0033CC"/>
                </a:solidFill>
              </a:rPr>
              <a:t>)</a:t>
            </a:r>
            <a:r>
              <a:rPr lang="en-US" altLang="zh-TW" sz="2800" b="0"/>
              <a:t> is real and odd</a:t>
            </a:r>
          </a:p>
        </p:txBody>
      </p:sp>
      <p:sp>
        <p:nvSpPr>
          <p:cNvPr id="29712" name="AutoShape 16"/>
          <p:cNvSpPr>
            <a:spLocks noChangeArrowheads="1"/>
          </p:cNvSpPr>
          <p:nvPr/>
        </p:nvSpPr>
        <p:spPr bwMode="auto">
          <a:xfrm>
            <a:off x="4824413" y="2311871"/>
            <a:ext cx="457200" cy="304800"/>
          </a:xfrm>
          <a:prstGeom prst="rightArrow">
            <a:avLst>
              <a:gd name="adj1" fmla="val 50000"/>
              <a:gd name="adj2" fmla="val 375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13" name="Text Box 17"/>
          <p:cNvSpPr txBox="1">
            <a:spLocks noChangeArrowheads="1"/>
          </p:cNvSpPr>
          <p:nvPr/>
        </p:nvSpPr>
        <p:spPr bwMode="auto">
          <a:xfrm>
            <a:off x="5357813" y="2173759"/>
            <a:ext cx="35575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800" b="0" i="1" dirty="0">
                <a:solidFill>
                  <a:srgbClr val="0033CC"/>
                </a:solidFill>
              </a:rPr>
              <a:t>F</a:t>
            </a:r>
            <a:r>
              <a:rPr lang="en-US" altLang="zh-TW" sz="2800" b="0" dirty="0">
                <a:solidFill>
                  <a:srgbClr val="0033CC"/>
                </a:solidFill>
              </a:rPr>
              <a:t>(</a:t>
            </a:r>
            <a:r>
              <a:rPr lang="en-US" altLang="zh-TW" sz="2800" b="0" dirty="0">
                <a:solidFill>
                  <a:srgbClr val="0033CC"/>
                </a:solidFill>
                <a:sym typeface="Symbol" panose="05050102010706020507" pitchFamily="18" charset="2"/>
              </a:rPr>
              <a:t></a:t>
            </a:r>
            <a:r>
              <a:rPr lang="en-US" altLang="zh-TW" sz="2800" b="0" dirty="0">
                <a:solidFill>
                  <a:srgbClr val="0033CC"/>
                </a:solidFill>
              </a:rPr>
              <a:t>) is pure imaginary</a:t>
            </a:r>
          </a:p>
        </p:txBody>
      </p:sp>
      <p:sp>
        <p:nvSpPr>
          <p:cNvPr id="29714" name="Line 18"/>
          <p:cNvSpPr>
            <a:spLocks noChangeShapeType="1"/>
          </p:cNvSpPr>
          <p:nvPr/>
        </p:nvSpPr>
        <p:spPr bwMode="auto">
          <a:xfrm>
            <a:off x="4419600" y="1549871"/>
            <a:ext cx="0" cy="4343400"/>
          </a:xfrm>
          <a:prstGeom prst="line">
            <a:avLst/>
          </a:prstGeom>
          <a:noFill/>
          <a:ln w="76200">
            <a:solidFill>
              <a:schemeClr val="tx1">
                <a:alpha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9715" name="Text Box 19"/>
          <p:cNvSpPr txBox="1">
            <a:spLocks noChangeArrowheads="1"/>
          </p:cNvSpPr>
          <p:nvPr/>
        </p:nvSpPr>
        <p:spPr bwMode="auto">
          <a:xfrm>
            <a:off x="746125" y="2838921"/>
            <a:ext cx="5127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0">
                <a:latin typeface="Monotype Corsiva" panose="03010101010201010101" pitchFamily="66" charset="0"/>
              </a:rPr>
              <a:t>Pf)</a:t>
            </a:r>
          </a:p>
        </p:txBody>
      </p:sp>
      <p:graphicFrame>
        <p:nvGraphicFramePr>
          <p:cNvPr id="29719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0621158"/>
              </p:ext>
            </p:extLst>
          </p:nvPr>
        </p:nvGraphicFramePr>
        <p:xfrm>
          <a:off x="2057400" y="3302471"/>
          <a:ext cx="1554163" cy="38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12520" imgH="203040" progId="Equation.3">
                  <p:embed/>
                </p:oleObj>
              </mc:Choice>
              <mc:Fallback>
                <p:oleObj name="Equation" r:id="rId2" imgW="812520" imgH="203040" progId="Equation.3">
                  <p:embed/>
                  <p:pic>
                    <p:nvPicPr>
                      <p:cNvPr id="29719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3302471"/>
                        <a:ext cx="1554163" cy="388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07763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22" name="Text Box 26"/>
          <p:cNvSpPr txBox="1">
            <a:spLocks noChangeArrowheads="1"/>
          </p:cNvSpPr>
          <p:nvPr/>
        </p:nvSpPr>
        <p:spPr bwMode="auto">
          <a:xfrm>
            <a:off x="4656138" y="2838921"/>
            <a:ext cx="5127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0">
                <a:latin typeface="Monotype Corsiva" panose="03010101010201010101" pitchFamily="66" charset="0"/>
              </a:rPr>
              <a:t>Pf)</a:t>
            </a:r>
          </a:p>
        </p:txBody>
      </p:sp>
      <p:sp>
        <p:nvSpPr>
          <p:cNvPr id="29729" name="Text Box 33"/>
          <p:cNvSpPr txBox="1">
            <a:spLocks noChangeArrowheads="1"/>
          </p:cNvSpPr>
          <p:nvPr/>
        </p:nvSpPr>
        <p:spPr bwMode="auto">
          <a:xfrm>
            <a:off x="762000" y="3226271"/>
            <a:ext cx="809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0"/>
              <a:t>Even</a:t>
            </a:r>
          </a:p>
        </p:txBody>
      </p:sp>
      <p:sp>
        <p:nvSpPr>
          <p:cNvPr id="29730" name="AutoShape 34"/>
          <p:cNvSpPr>
            <a:spLocks noChangeArrowheads="1"/>
          </p:cNvSpPr>
          <p:nvPr/>
        </p:nvSpPr>
        <p:spPr bwMode="auto">
          <a:xfrm>
            <a:off x="1600200" y="3378671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9731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6070651"/>
              </p:ext>
            </p:extLst>
          </p:nvPr>
        </p:nvGraphicFramePr>
        <p:xfrm>
          <a:off x="2190750" y="3751263"/>
          <a:ext cx="1795463" cy="38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939600" imgH="203040" progId="Equation.DSMT4">
                  <p:embed/>
                </p:oleObj>
              </mc:Choice>
              <mc:Fallback>
                <p:oleObj name="Equation" r:id="rId4" imgW="939600" imgH="203040" progId="Equation.DSMT4">
                  <p:embed/>
                  <p:pic>
                    <p:nvPicPr>
                      <p:cNvPr id="29731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0750" y="3751263"/>
                        <a:ext cx="1795463" cy="388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07763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32" name="AutoShape 36"/>
          <p:cNvSpPr>
            <a:spLocks noChangeArrowheads="1"/>
          </p:cNvSpPr>
          <p:nvPr/>
        </p:nvSpPr>
        <p:spPr bwMode="auto">
          <a:xfrm>
            <a:off x="1600200" y="3827934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9733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954161"/>
              </p:ext>
            </p:extLst>
          </p:nvPr>
        </p:nvGraphicFramePr>
        <p:xfrm>
          <a:off x="2143125" y="4292600"/>
          <a:ext cx="1990725" cy="38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041120" imgH="203040" progId="Equation.DSMT4">
                  <p:embed/>
                </p:oleObj>
              </mc:Choice>
              <mc:Fallback>
                <p:oleObj name="Equation" r:id="rId6" imgW="1041120" imgH="203040" progId="Equation.DSMT4">
                  <p:embed/>
                  <p:pic>
                    <p:nvPicPr>
                      <p:cNvPr id="29733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3125" y="4292600"/>
                        <a:ext cx="1990725" cy="388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07763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34" name="Text Box 38"/>
          <p:cNvSpPr txBox="1">
            <a:spLocks noChangeArrowheads="1"/>
          </p:cNvSpPr>
          <p:nvPr/>
        </p:nvSpPr>
        <p:spPr bwMode="auto">
          <a:xfrm>
            <a:off x="762000" y="4216871"/>
            <a:ext cx="7413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0"/>
              <a:t>Real</a:t>
            </a:r>
          </a:p>
        </p:txBody>
      </p:sp>
      <p:sp>
        <p:nvSpPr>
          <p:cNvPr id="29735" name="AutoShape 39"/>
          <p:cNvSpPr>
            <a:spLocks noChangeArrowheads="1"/>
          </p:cNvSpPr>
          <p:nvPr/>
        </p:nvSpPr>
        <p:spPr bwMode="auto">
          <a:xfrm>
            <a:off x="1600200" y="4369271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9736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3934790"/>
              </p:ext>
            </p:extLst>
          </p:nvPr>
        </p:nvGraphicFramePr>
        <p:xfrm>
          <a:off x="1779588" y="5046663"/>
          <a:ext cx="1820862" cy="38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952200" imgH="203040" progId="Equation.DSMT4">
                  <p:embed/>
                </p:oleObj>
              </mc:Choice>
              <mc:Fallback>
                <p:oleObj name="Equation" r:id="rId8" imgW="952200" imgH="203040" progId="Equation.DSMT4">
                  <p:embed/>
                  <p:pic>
                    <p:nvPicPr>
                      <p:cNvPr id="29736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9588" y="5046663"/>
                        <a:ext cx="1820862" cy="388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07763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37" name="AutoShape 41"/>
          <p:cNvSpPr>
            <a:spLocks noChangeArrowheads="1"/>
          </p:cNvSpPr>
          <p:nvPr/>
        </p:nvSpPr>
        <p:spPr bwMode="auto">
          <a:xfrm>
            <a:off x="990600" y="5055071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9738" name="Objec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5235626"/>
              </p:ext>
            </p:extLst>
          </p:nvPr>
        </p:nvGraphicFramePr>
        <p:xfrm>
          <a:off x="5972175" y="3302471"/>
          <a:ext cx="1724025" cy="38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901440" imgH="203040" progId="Equation.DSMT4">
                  <p:embed/>
                </p:oleObj>
              </mc:Choice>
              <mc:Fallback>
                <p:oleObj name="Equation" r:id="rId10" imgW="901440" imgH="203040" progId="Equation.DSMT4">
                  <p:embed/>
                  <p:pic>
                    <p:nvPicPr>
                      <p:cNvPr id="29738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72175" y="3302471"/>
                        <a:ext cx="1724025" cy="388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07763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39" name="Text Box 43"/>
          <p:cNvSpPr txBox="1">
            <a:spLocks noChangeArrowheads="1"/>
          </p:cNvSpPr>
          <p:nvPr/>
        </p:nvSpPr>
        <p:spPr bwMode="auto">
          <a:xfrm>
            <a:off x="4656138" y="3226271"/>
            <a:ext cx="7096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0"/>
              <a:t>Odd</a:t>
            </a:r>
          </a:p>
        </p:txBody>
      </p:sp>
      <p:sp>
        <p:nvSpPr>
          <p:cNvPr id="29740" name="AutoShape 44"/>
          <p:cNvSpPr>
            <a:spLocks noChangeArrowheads="1"/>
          </p:cNvSpPr>
          <p:nvPr/>
        </p:nvSpPr>
        <p:spPr bwMode="auto">
          <a:xfrm>
            <a:off x="5494338" y="3378671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9741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3391254"/>
              </p:ext>
            </p:extLst>
          </p:nvPr>
        </p:nvGraphicFramePr>
        <p:xfrm>
          <a:off x="6067425" y="3751263"/>
          <a:ext cx="1965325" cy="38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028520" imgH="203040" progId="Equation.DSMT4">
                  <p:embed/>
                </p:oleObj>
              </mc:Choice>
              <mc:Fallback>
                <p:oleObj name="Equation" r:id="rId12" imgW="1028520" imgH="203040" progId="Equation.DSMT4">
                  <p:embed/>
                  <p:pic>
                    <p:nvPicPr>
                      <p:cNvPr id="29741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67425" y="3751263"/>
                        <a:ext cx="1965325" cy="388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07763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42" name="AutoShape 46"/>
          <p:cNvSpPr>
            <a:spLocks noChangeArrowheads="1"/>
          </p:cNvSpPr>
          <p:nvPr/>
        </p:nvSpPr>
        <p:spPr bwMode="auto">
          <a:xfrm>
            <a:off x="5494338" y="3827934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9743" name="Object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3404676"/>
              </p:ext>
            </p:extLst>
          </p:nvPr>
        </p:nvGraphicFramePr>
        <p:xfrm>
          <a:off x="6105525" y="4292600"/>
          <a:ext cx="1990725" cy="38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041120" imgH="203040" progId="Equation.DSMT4">
                  <p:embed/>
                </p:oleObj>
              </mc:Choice>
              <mc:Fallback>
                <p:oleObj name="Equation" r:id="rId14" imgW="1041120" imgH="203040" progId="Equation.DSMT4">
                  <p:embed/>
                  <p:pic>
                    <p:nvPicPr>
                      <p:cNvPr id="29743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05525" y="4292600"/>
                        <a:ext cx="1990725" cy="388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07763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44" name="Text Box 48"/>
          <p:cNvSpPr txBox="1">
            <a:spLocks noChangeArrowheads="1"/>
          </p:cNvSpPr>
          <p:nvPr/>
        </p:nvSpPr>
        <p:spPr bwMode="auto">
          <a:xfrm>
            <a:off x="4656138" y="4216871"/>
            <a:ext cx="7413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0"/>
              <a:t>Real</a:t>
            </a:r>
          </a:p>
        </p:txBody>
      </p:sp>
      <p:sp>
        <p:nvSpPr>
          <p:cNvPr id="29745" name="AutoShape 49"/>
          <p:cNvSpPr>
            <a:spLocks noChangeArrowheads="1"/>
          </p:cNvSpPr>
          <p:nvPr/>
        </p:nvSpPr>
        <p:spPr bwMode="auto">
          <a:xfrm>
            <a:off x="5494338" y="4369271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9746" name="Object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77174"/>
              </p:ext>
            </p:extLst>
          </p:nvPr>
        </p:nvGraphicFramePr>
        <p:xfrm>
          <a:off x="5589588" y="5046663"/>
          <a:ext cx="1990725" cy="38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041120" imgH="203040" progId="Equation.DSMT4">
                  <p:embed/>
                </p:oleObj>
              </mc:Choice>
              <mc:Fallback>
                <p:oleObj name="Equation" r:id="rId16" imgW="1041120" imgH="203040" progId="Equation.DSMT4">
                  <p:embed/>
                  <p:pic>
                    <p:nvPicPr>
                      <p:cNvPr id="29746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9588" y="5046663"/>
                        <a:ext cx="1990725" cy="388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07763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47" name="AutoShape 51"/>
          <p:cNvSpPr>
            <a:spLocks noChangeArrowheads="1"/>
          </p:cNvSpPr>
          <p:nvPr/>
        </p:nvSpPr>
        <p:spPr bwMode="auto">
          <a:xfrm>
            <a:off x="4884738" y="5055071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48" name="Text Box 52"/>
          <p:cNvSpPr txBox="1">
            <a:spLocks noChangeArrowheads="1"/>
          </p:cNvSpPr>
          <p:nvPr/>
        </p:nvSpPr>
        <p:spPr bwMode="auto">
          <a:xfrm rot="2303778">
            <a:off x="3581400" y="2311871"/>
            <a:ext cx="490538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4400">
                <a:solidFill>
                  <a:srgbClr val="FF0000"/>
                </a:solidFill>
                <a:sym typeface="Symbol" panose="05050102010706020507" pitchFamily="18" charset="2"/>
              </a:rPr>
              <a:t></a:t>
            </a:r>
            <a:endParaRPr lang="en-US" altLang="zh-TW" sz="4400">
              <a:solidFill>
                <a:srgbClr val="FF0000"/>
              </a:solidFill>
            </a:endParaRPr>
          </a:p>
        </p:txBody>
      </p:sp>
      <p:sp>
        <p:nvSpPr>
          <p:cNvPr id="29749" name="Text Box 53"/>
          <p:cNvSpPr txBox="1">
            <a:spLocks noChangeArrowheads="1"/>
          </p:cNvSpPr>
          <p:nvPr/>
        </p:nvSpPr>
        <p:spPr bwMode="auto">
          <a:xfrm rot="2303778">
            <a:off x="8305800" y="2388071"/>
            <a:ext cx="490538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4400">
                <a:solidFill>
                  <a:srgbClr val="FF0000"/>
                </a:solidFill>
                <a:sym typeface="Symbol" panose="05050102010706020507" pitchFamily="18" charset="2"/>
              </a:rPr>
              <a:t></a:t>
            </a:r>
            <a:endParaRPr lang="en-US" altLang="zh-TW" sz="44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6290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9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9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9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9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6" presetID="9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9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9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9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9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9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9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9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9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9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9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9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73" presetID="22" presetClass="entr" presetSubtype="8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9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77" presetID="22" presetClass="entr" presetSubtype="8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9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29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6" presetID="2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29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29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5" presetID="22" presetClass="entr" presetSubtype="8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29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99" presetID="22" presetClass="entr" presetSubtype="8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29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103" presetID="22" presetClass="entr" presetSubtype="8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29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29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2" presetID="22" presetClass="entr" presetSubtype="8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29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16" presetID="22" presetClass="entr" presetSubtype="8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29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120" presetID="22" presetClass="entr" presetSubtype="8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29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124" presetID="15" presetClass="entr" presetSubtype="0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297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297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297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297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 nodeType="afterGroup">
                            <p:stCondLst>
                              <p:cond delay="14000"/>
                            </p:stCondLst>
                            <p:childTnLst>
                              <p:par>
                                <p:cTn id="131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297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297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297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297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2" grpId="0" autoUpdateAnimBg="0"/>
      <p:bldP spid="29704" grpId="0" autoUpdateAnimBg="0"/>
      <p:bldP spid="29711" grpId="0" autoUpdateAnimBg="0"/>
      <p:bldP spid="29713" grpId="0" autoUpdateAnimBg="0"/>
      <p:bldP spid="29715" grpId="0" autoUpdateAnimBg="0"/>
      <p:bldP spid="29722" grpId="0" autoUpdateAnimBg="0"/>
      <p:bldP spid="29729" grpId="0" autoUpdateAnimBg="0"/>
      <p:bldP spid="29734" grpId="0" autoUpdateAnimBg="0"/>
      <p:bldP spid="29739" grpId="0" autoUpdateAnimBg="0"/>
      <p:bldP spid="29744" grpId="0" autoUpdateAnimBg="0"/>
      <p:bldP spid="29748" grpId="0" autoUpdateAnimBg="0"/>
      <p:bldP spid="29749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3279775" y="1857375"/>
            <a:ext cx="5618163" cy="46593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81000" y="152400"/>
            <a:ext cx="7772400" cy="762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lang="en-US" altLang="zh-CN" sz="3200" b="1" dirty="0">
                <a:ea typeface="宋体" panose="02010600030101010101" pitchFamily="2" charset="-122"/>
              </a:rPr>
              <a:t>Intensity and Phase of a Gaussian</a:t>
            </a:r>
            <a:endParaRPr lang="en-US" altLang="zh-CN" sz="3600" b="1" dirty="0">
              <a:ea typeface="宋体" panose="02010600030101010101" pitchFamily="2" charset="-122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81000" y="1143000"/>
            <a:ext cx="5102225" cy="44291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FontTx/>
              <a:buNone/>
            </a:pPr>
            <a:r>
              <a:rPr lang="en-US" altLang="zh-CN" sz="2000">
                <a:ea typeface="宋体" panose="02010600030101010101" pitchFamily="2" charset="-122"/>
              </a:rPr>
              <a:t>The Gaussian is real, so its phase is zero.</a:t>
            </a:r>
          </a:p>
        </p:txBody>
      </p:sp>
      <p:pic>
        <p:nvPicPr>
          <p:cNvPr id="5" name="Picture 5" descr="Gaussian I &amp; ph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2057400"/>
            <a:ext cx="5291138" cy="423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381000" y="2895600"/>
            <a:ext cx="2614613" cy="253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2000">
                <a:ea typeface="宋体" panose="02010600030101010101" pitchFamily="2" charset="-122"/>
              </a:rPr>
              <a:t>Time domain:</a:t>
            </a:r>
          </a:p>
          <a:p>
            <a:pPr eaLnBrk="1" hangingPunct="1"/>
            <a:endParaRPr lang="en-US" altLang="zh-CN" sz="2000">
              <a:ea typeface="宋体" panose="02010600030101010101" pitchFamily="2" charset="-122"/>
            </a:endParaRPr>
          </a:p>
          <a:p>
            <a:pPr eaLnBrk="1" hangingPunct="1"/>
            <a:endParaRPr lang="en-US" altLang="zh-CN" sz="2000">
              <a:ea typeface="宋体" panose="02010600030101010101" pitchFamily="2" charset="-122"/>
            </a:endParaRPr>
          </a:p>
          <a:p>
            <a:pPr eaLnBrk="1" hangingPunct="1"/>
            <a:endParaRPr lang="en-US" altLang="zh-CN" sz="2000">
              <a:ea typeface="宋体" panose="02010600030101010101" pitchFamily="2" charset="-122"/>
            </a:endParaRPr>
          </a:p>
          <a:p>
            <a:pPr eaLnBrk="1" hangingPunct="1"/>
            <a:endParaRPr lang="en-US" altLang="zh-CN" sz="2000">
              <a:ea typeface="宋体" panose="02010600030101010101" pitchFamily="2" charset="-122"/>
            </a:endParaRPr>
          </a:p>
          <a:p>
            <a:pPr eaLnBrk="1" hangingPunct="1"/>
            <a:endParaRPr lang="en-US" altLang="zh-CN" sz="2000">
              <a:ea typeface="宋体" panose="02010600030101010101" pitchFamily="2" charset="-122"/>
            </a:endParaRPr>
          </a:p>
          <a:p>
            <a:pPr eaLnBrk="1" hangingPunct="1"/>
            <a:endParaRPr lang="en-US" altLang="zh-CN" sz="200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z="2000">
                <a:ea typeface="宋体" panose="02010600030101010101" pitchFamily="2" charset="-122"/>
              </a:rPr>
              <a:t>Frequency domain:</a:t>
            </a: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381000" y="5807075"/>
            <a:ext cx="264795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sz="2000">
                <a:ea typeface="宋体" panose="02010600030101010101" pitchFamily="2" charset="-122"/>
              </a:rPr>
              <a:t>So the spectral phase is zero, too.</a:t>
            </a: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1279525" y="3787775"/>
            <a:ext cx="2220913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CN" sz="1800">
                <a:ea typeface="宋体" panose="02010600030101010101" pitchFamily="2" charset="-122"/>
              </a:rPr>
              <a:t>A Gaussian transforms</a:t>
            </a:r>
          </a:p>
          <a:p>
            <a:pPr algn="ctr" eaLnBrk="1" hangingPunct="1"/>
            <a:r>
              <a:rPr lang="en-US" altLang="zh-CN" sz="1800">
                <a:ea typeface="宋体" panose="02010600030101010101" pitchFamily="2" charset="-122"/>
              </a:rPr>
              <a:t>to a Gaussian</a:t>
            </a:r>
          </a:p>
        </p:txBody>
      </p:sp>
      <p:sp>
        <p:nvSpPr>
          <p:cNvPr id="9" name="Line 11"/>
          <p:cNvSpPr>
            <a:spLocks noChangeShapeType="1"/>
          </p:cNvSpPr>
          <p:nvPr/>
        </p:nvSpPr>
        <p:spPr bwMode="auto">
          <a:xfrm>
            <a:off x="3005138" y="4267200"/>
            <a:ext cx="695325" cy="3921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23332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542925" y="220663"/>
            <a:ext cx="3230563" cy="685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lang="en-US" altLang="zh-CN" sz="3200" b="1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Scale Theorem</a:t>
            </a:r>
            <a:endParaRPr lang="en-US" altLang="zh-CN" sz="3600" b="1" dirty="0">
              <a:solidFill>
                <a:srgbClr val="0000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539750" y="1085850"/>
            <a:ext cx="3171825" cy="8128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Tx/>
              <a:buNone/>
            </a:pPr>
            <a:r>
              <a:rPr lang="en-US" altLang="zh-CN" sz="2000">
                <a:ea typeface="宋体" panose="02010600030101010101" pitchFamily="2" charset="-122"/>
                <a:cs typeface="Times New Roman" panose="02020603050405020304" pitchFamily="18" charset="0"/>
              </a:rPr>
              <a:t>The Fourier transform </a:t>
            </a:r>
            <a:br>
              <a:rPr lang="en-US" altLang="zh-CN" sz="2000"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2000">
                <a:ea typeface="宋体" panose="02010600030101010101" pitchFamily="2" charset="-122"/>
                <a:cs typeface="Times New Roman" panose="02020603050405020304" pitchFamily="18" charset="0"/>
              </a:rPr>
              <a:t>of a scaled function, </a:t>
            </a:r>
            <a:r>
              <a:rPr lang="en-US" altLang="zh-CN" sz="20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0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at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sz="2000"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</a:p>
        </p:txBody>
      </p:sp>
      <p:graphicFrame>
        <p:nvGraphicFramePr>
          <p:cNvPr id="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7518408"/>
              </p:ext>
            </p:extLst>
          </p:nvPr>
        </p:nvGraphicFramePr>
        <p:xfrm>
          <a:off x="3897313" y="1098550"/>
          <a:ext cx="4595812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38000" imgH="253800" progId="Equation.DSMT4">
                  <p:embed/>
                </p:oleObj>
              </mc:Choice>
              <mc:Fallback>
                <p:oleObj name="Equation" r:id="rId2" imgW="1638000" imgH="253800" progId="Equation.DSMT4">
                  <p:embed/>
                  <p:pic>
                    <p:nvPicPr>
                      <p:cNvPr id="8194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7313" y="1098550"/>
                        <a:ext cx="4595812" cy="7048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5715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4174051"/>
              </p:ext>
            </p:extLst>
          </p:nvPr>
        </p:nvGraphicFramePr>
        <p:xfrm>
          <a:off x="2024063" y="1938338"/>
          <a:ext cx="4610100" cy="1038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374560" imgH="533160" progId="Equation.DSMT4">
                  <p:embed/>
                </p:oleObj>
              </mc:Choice>
              <mc:Fallback>
                <p:oleObj name="Equation" r:id="rId4" imgW="2374560" imgH="533160" progId="Equation.DSMT4">
                  <p:embed/>
                  <p:pic>
                    <p:nvPicPr>
                      <p:cNvPr id="8195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4063" y="1938338"/>
                        <a:ext cx="4610100" cy="1038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1126440"/>
              </p:ext>
            </p:extLst>
          </p:nvPr>
        </p:nvGraphicFramePr>
        <p:xfrm>
          <a:off x="1781175" y="3451225"/>
          <a:ext cx="6053138" cy="976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819160" imgH="457200" progId="Equation.DSMT4">
                  <p:embed/>
                </p:oleObj>
              </mc:Choice>
              <mc:Fallback>
                <p:oleObj name="Equation" r:id="rId6" imgW="2819160" imgH="457200" progId="Equation.DSMT4">
                  <p:embed/>
                  <p:pic>
                    <p:nvPicPr>
                      <p:cNvPr id="8196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1175" y="3451225"/>
                        <a:ext cx="6053138" cy="976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2027386"/>
              </p:ext>
            </p:extLst>
          </p:nvPr>
        </p:nvGraphicFramePr>
        <p:xfrm>
          <a:off x="2922588" y="4381500"/>
          <a:ext cx="4837112" cy="1052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438280" imgH="533160" progId="Equation.DSMT4">
                  <p:embed/>
                </p:oleObj>
              </mc:Choice>
              <mc:Fallback>
                <p:oleObj name="Equation" r:id="rId8" imgW="2438280" imgH="533160" progId="Equation.DSMT4">
                  <p:embed/>
                  <p:pic>
                    <p:nvPicPr>
                      <p:cNvPr id="8197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2588" y="4381500"/>
                        <a:ext cx="4837112" cy="1052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0215739"/>
              </p:ext>
            </p:extLst>
          </p:nvPr>
        </p:nvGraphicFramePr>
        <p:xfrm>
          <a:off x="2967038" y="5434013"/>
          <a:ext cx="1612900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825480" imgH="203040" progId="Equation.DSMT4">
                  <p:embed/>
                </p:oleObj>
              </mc:Choice>
              <mc:Fallback>
                <p:oleObj name="Equation" r:id="rId10" imgW="825480" imgH="203040" progId="Equation.DSMT4">
                  <p:embed/>
                  <p:pic>
                    <p:nvPicPr>
                      <p:cNvPr id="8198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7038" y="5434013"/>
                        <a:ext cx="1612900" cy="404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16"/>
          <p:cNvSpPr>
            <a:spLocks noChangeArrowheads="1"/>
          </p:cNvSpPr>
          <p:nvPr/>
        </p:nvSpPr>
        <p:spPr bwMode="auto">
          <a:xfrm>
            <a:off x="539750" y="5946775"/>
            <a:ext cx="742791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zh-CN" sz="2000">
                <a:ea typeface="宋体" panose="02010600030101010101" pitchFamily="2" charset="-122"/>
                <a:cs typeface="Times New Roman" panose="02020603050405020304" pitchFamily="18" charset="0"/>
              </a:rPr>
              <a:t>If </a:t>
            </a:r>
            <a:r>
              <a:rPr lang="en-US" altLang="zh-CN" sz="20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 &lt; 0</a:t>
            </a:r>
            <a:r>
              <a:rPr lang="en-US" altLang="zh-CN" sz="2000">
                <a:ea typeface="宋体" panose="02010600030101010101" pitchFamily="2" charset="-122"/>
                <a:cs typeface="Times New Roman" panose="02020603050405020304" pitchFamily="18" charset="0"/>
              </a:rPr>
              <a:t>, the limits flip when we change variables, introducing a minus sign, hence the absolute value.</a:t>
            </a:r>
          </a:p>
        </p:txBody>
      </p:sp>
      <p:sp>
        <p:nvSpPr>
          <p:cNvPr id="10" name="Rectangle 18"/>
          <p:cNvSpPr>
            <a:spLocks noChangeArrowheads="1"/>
          </p:cNvSpPr>
          <p:nvPr/>
        </p:nvSpPr>
        <p:spPr bwMode="auto">
          <a:xfrm>
            <a:off x="539750" y="3013075"/>
            <a:ext cx="48148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zh-CN" sz="2000">
                <a:ea typeface="宋体" panose="02010600030101010101" pitchFamily="2" charset="-122"/>
                <a:cs typeface="Times New Roman" panose="02020603050405020304" pitchFamily="18" charset="0"/>
              </a:rPr>
              <a:t>Assuming </a:t>
            </a:r>
            <a:r>
              <a:rPr lang="en-US" altLang="zh-CN" sz="20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 &gt; 0</a:t>
            </a:r>
            <a:r>
              <a:rPr lang="en-US" altLang="zh-CN" sz="2000">
                <a:ea typeface="宋体" panose="02010600030101010101" pitchFamily="2" charset="-122"/>
                <a:cs typeface="Times New Roman" panose="02020603050405020304" pitchFamily="18" charset="0"/>
              </a:rPr>
              <a:t>, change variables:  </a:t>
            </a:r>
            <a:r>
              <a:rPr lang="en-US" altLang="zh-CN" sz="20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 = at</a:t>
            </a:r>
          </a:p>
        </p:txBody>
      </p:sp>
      <p:sp>
        <p:nvSpPr>
          <p:cNvPr id="11" name="Rectangle 20"/>
          <p:cNvSpPr>
            <a:spLocks noChangeArrowheads="1"/>
          </p:cNvSpPr>
          <p:nvPr/>
        </p:nvSpPr>
        <p:spPr bwMode="auto">
          <a:xfrm>
            <a:off x="539750" y="2289175"/>
            <a:ext cx="8604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zh-CN" sz="2000">
                <a:ea typeface="宋体" panose="02010600030101010101" pitchFamily="2" charset="-122"/>
                <a:cs typeface="Times New Roman" panose="02020603050405020304" pitchFamily="18" charset="0"/>
              </a:rPr>
              <a:t>Proof:</a:t>
            </a:r>
          </a:p>
        </p:txBody>
      </p:sp>
    </p:spTree>
    <p:extLst>
      <p:ext uri="{BB962C8B-B14F-4D97-AF65-F5344CB8AC3E}">
        <p14:creationId xmlns:p14="http://schemas.microsoft.com/office/powerpoint/2010/main" val="15286392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612775" y="371475"/>
            <a:ext cx="2133600" cy="1905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zh-CN" sz="3200" b="1" dirty="0">
                <a:ea typeface="宋体" panose="02010600030101010101" pitchFamily="2" charset="-122"/>
              </a:rPr>
              <a:t>The Scale </a:t>
            </a:r>
            <a:br>
              <a:rPr lang="en-US" altLang="zh-CN" sz="3200" b="1" dirty="0">
                <a:ea typeface="宋体" panose="02010600030101010101" pitchFamily="2" charset="-122"/>
              </a:rPr>
            </a:br>
            <a:r>
              <a:rPr lang="en-US" altLang="zh-CN" sz="3200" b="1" dirty="0">
                <a:ea typeface="宋体" panose="02010600030101010101" pitchFamily="2" charset="-122"/>
              </a:rPr>
              <a:t>Theorem </a:t>
            </a:r>
            <a:br>
              <a:rPr lang="en-US" altLang="zh-CN" sz="3200" b="1" dirty="0">
                <a:ea typeface="宋体" panose="02010600030101010101" pitchFamily="2" charset="-122"/>
              </a:rPr>
            </a:br>
            <a:r>
              <a:rPr lang="en-US" altLang="zh-CN" sz="3200" b="1" dirty="0">
                <a:ea typeface="宋体" panose="02010600030101010101" pitchFamily="2" charset="-122"/>
              </a:rPr>
              <a:t>in action</a:t>
            </a:r>
            <a:endParaRPr lang="en-US" altLang="zh-CN" sz="3600" b="1" dirty="0">
              <a:ea typeface="宋体" panose="02010600030101010101" pitchFamily="2" charset="-122"/>
            </a:endParaRP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4827588" y="173038"/>
            <a:ext cx="555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337425" y="171450"/>
            <a:ext cx="7826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>
                <a:ea typeface="宋体" panose="02010600030101010101" pitchFamily="2" charset="-122"/>
              </a:rPr>
              <a:t>(</a:t>
            </a:r>
            <a:r>
              <a:rPr lang="en-US" altLang="zh-CN" i="1">
                <a:latin typeface="Symbol" panose="05050102010706020507" pitchFamily="18" charset="2"/>
                <a:ea typeface="宋体" panose="02010600030101010101" pitchFamily="2" charset="-122"/>
              </a:rPr>
              <a:t>w</a:t>
            </a:r>
            <a:r>
              <a:rPr lang="en-US" altLang="zh-CN">
                <a:ea typeface="宋体" panose="02010600030101010101" pitchFamily="2" charset="-122"/>
              </a:rPr>
              <a:t>)</a:t>
            </a:r>
          </a:p>
        </p:txBody>
      </p:sp>
      <p:grpSp>
        <p:nvGrpSpPr>
          <p:cNvPr id="5" name="Group 152"/>
          <p:cNvGrpSpPr>
            <a:grpSpLocks/>
          </p:cNvGrpSpPr>
          <p:nvPr/>
        </p:nvGrpSpPr>
        <p:grpSpPr bwMode="auto">
          <a:xfrm>
            <a:off x="4192588" y="700088"/>
            <a:ext cx="1814512" cy="1668462"/>
            <a:chOff x="2645" y="438"/>
            <a:chExt cx="1143" cy="1051"/>
          </a:xfrm>
        </p:grpSpPr>
        <p:sp>
          <p:nvSpPr>
            <p:cNvPr id="6" name="Rectangle 8"/>
            <p:cNvSpPr>
              <a:spLocks noChangeArrowheads="1"/>
            </p:cNvSpPr>
            <p:nvPr/>
          </p:nvSpPr>
          <p:spPr bwMode="auto">
            <a:xfrm>
              <a:off x="2645" y="438"/>
              <a:ext cx="1143" cy="10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7" name="Line 9"/>
            <p:cNvSpPr>
              <a:spLocks noChangeShapeType="1"/>
            </p:cNvSpPr>
            <p:nvPr/>
          </p:nvSpPr>
          <p:spPr bwMode="auto">
            <a:xfrm>
              <a:off x="2710" y="1261"/>
              <a:ext cx="101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Line 10"/>
            <p:cNvSpPr>
              <a:spLocks noChangeShapeType="1"/>
            </p:cNvSpPr>
            <p:nvPr/>
          </p:nvSpPr>
          <p:spPr bwMode="auto">
            <a:xfrm flipV="1">
              <a:off x="3209" y="571"/>
              <a:ext cx="0" cy="6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Text Box 12"/>
            <p:cNvSpPr txBox="1">
              <a:spLocks noChangeArrowheads="1"/>
            </p:cNvSpPr>
            <p:nvPr/>
          </p:nvSpPr>
          <p:spPr bwMode="auto">
            <a:xfrm>
              <a:off x="3512" y="1205"/>
              <a:ext cx="1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2000" i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t</a:t>
              </a:r>
            </a:p>
          </p:txBody>
        </p:sp>
        <p:grpSp>
          <p:nvGrpSpPr>
            <p:cNvPr id="10" name="Group 17"/>
            <p:cNvGrpSpPr>
              <a:grpSpLocks/>
            </p:cNvGrpSpPr>
            <p:nvPr/>
          </p:nvGrpSpPr>
          <p:grpSpPr bwMode="auto">
            <a:xfrm>
              <a:off x="3098" y="677"/>
              <a:ext cx="222" cy="577"/>
              <a:chOff x="2520" y="1735"/>
              <a:chExt cx="730" cy="1788"/>
            </a:xfrm>
          </p:grpSpPr>
          <p:sp>
            <p:nvSpPr>
              <p:cNvPr id="11" name="Freeform 18"/>
              <p:cNvSpPr>
                <a:spLocks/>
              </p:cNvSpPr>
              <p:nvPr/>
            </p:nvSpPr>
            <p:spPr bwMode="auto">
              <a:xfrm>
                <a:off x="2520" y="1735"/>
                <a:ext cx="380" cy="1788"/>
              </a:xfrm>
              <a:custGeom>
                <a:avLst/>
                <a:gdLst>
                  <a:gd name="T0" fmla="*/ 0 w 279"/>
                  <a:gd name="T1" fmla="*/ 264 h 264"/>
                  <a:gd name="T2" fmla="*/ 132 w 279"/>
                  <a:gd name="T3" fmla="*/ 234 h 264"/>
                  <a:gd name="T4" fmla="*/ 192 w 279"/>
                  <a:gd name="T5" fmla="*/ 93 h 264"/>
                  <a:gd name="T6" fmla="*/ 231 w 279"/>
                  <a:gd name="T7" fmla="*/ 21 h 264"/>
                  <a:gd name="T8" fmla="*/ 279 w 279"/>
                  <a:gd name="T9" fmla="*/ 0 h 2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9"/>
                  <a:gd name="T16" fmla="*/ 0 h 264"/>
                  <a:gd name="T17" fmla="*/ 279 w 279"/>
                  <a:gd name="T18" fmla="*/ 264 h 26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9" h="264">
                    <a:moveTo>
                      <a:pt x="0" y="264"/>
                    </a:moveTo>
                    <a:cubicBezTo>
                      <a:pt x="50" y="263"/>
                      <a:pt x="100" y="263"/>
                      <a:pt x="132" y="234"/>
                    </a:cubicBezTo>
                    <a:cubicBezTo>
                      <a:pt x="164" y="205"/>
                      <a:pt x="176" y="128"/>
                      <a:pt x="192" y="93"/>
                    </a:cubicBezTo>
                    <a:cubicBezTo>
                      <a:pt x="208" y="58"/>
                      <a:pt x="216" y="37"/>
                      <a:pt x="231" y="21"/>
                    </a:cubicBezTo>
                    <a:cubicBezTo>
                      <a:pt x="246" y="5"/>
                      <a:pt x="262" y="2"/>
                      <a:pt x="279" y="0"/>
                    </a:cubicBezTo>
                  </a:path>
                </a:pathLst>
              </a:custGeom>
              <a:noFill/>
              <a:ln w="57150">
                <a:solidFill>
                  <a:srgbClr val="FF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zh-CN" altLang="zh-CN"/>
              </a:p>
            </p:txBody>
          </p:sp>
          <p:sp>
            <p:nvSpPr>
              <p:cNvPr id="12" name="Freeform 19"/>
              <p:cNvSpPr>
                <a:spLocks/>
              </p:cNvSpPr>
              <p:nvPr/>
            </p:nvSpPr>
            <p:spPr bwMode="auto">
              <a:xfrm flipH="1">
                <a:off x="2870" y="1735"/>
                <a:ext cx="380" cy="1788"/>
              </a:xfrm>
              <a:custGeom>
                <a:avLst/>
                <a:gdLst>
                  <a:gd name="T0" fmla="*/ 0 w 279"/>
                  <a:gd name="T1" fmla="*/ 264 h 264"/>
                  <a:gd name="T2" fmla="*/ 132 w 279"/>
                  <a:gd name="T3" fmla="*/ 234 h 264"/>
                  <a:gd name="T4" fmla="*/ 192 w 279"/>
                  <a:gd name="T5" fmla="*/ 93 h 264"/>
                  <a:gd name="T6" fmla="*/ 231 w 279"/>
                  <a:gd name="T7" fmla="*/ 21 h 264"/>
                  <a:gd name="T8" fmla="*/ 279 w 279"/>
                  <a:gd name="T9" fmla="*/ 0 h 2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9"/>
                  <a:gd name="T16" fmla="*/ 0 h 264"/>
                  <a:gd name="T17" fmla="*/ 279 w 279"/>
                  <a:gd name="T18" fmla="*/ 264 h 26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9" h="264">
                    <a:moveTo>
                      <a:pt x="0" y="264"/>
                    </a:moveTo>
                    <a:cubicBezTo>
                      <a:pt x="50" y="263"/>
                      <a:pt x="100" y="263"/>
                      <a:pt x="132" y="234"/>
                    </a:cubicBezTo>
                    <a:cubicBezTo>
                      <a:pt x="164" y="205"/>
                      <a:pt x="176" y="128"/>
                      <a:pt x="192" y="93"/>
                    </a:cubicBezTo>
                    <a:cubicBezTo>
                      <a:pt x="208" y="58"/>
                      <a:pt x="216" y="37"/>
                      <a:pt x="231" y="21"/>
                    </a:cubicBezTo>
                    <a:cubicBezTo>
                      <a:pt x="246" y="5"/>
                      <a:pt x="262" y="2"/>
                      <a:pt x="279" y="0"/>
                    </a:cubicBezTo>
                  </a:path>
                </a:pathLst>
              </a:custGeom>
              <a:noFill/>
              <a:ln w="57150">
                <a:solidFill>
                  <a:srgbClr val="FF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zh-CN" altLang="zh-CN"/>
              </a:p>
            </p:txBody>
          </p:sp>
        </p:grpSp>
      </p:grpSp>
      <p:grpSp>
        <p:nvGrpSpPr>
          <p:cNvPr id="13" name="Group 159"/>
          <p:cNvGrpSpPr>
            <a:grpSpLocks/>
          </p:cNvGrpSpPr>
          <p:nvPr/>
        </p:nvGrpSpPr>
        <p:grpSpPr bwMode="auto">
          <a:xfrm>
            <a:off x="4192588" y="2733675"/>
            <a:ext cx="1814512" cy="1668463"/>
            <a:chOff x="2641" y="1722"/>
            <a:chExt cx="1143" cy="1051"/>
          </a:xfrm>
        </p:grpSpPr>
        <p:sp>
          <p:nvSpPr>
            <p:cNvPr id="14" name="Rectangle 73"/>
            <p:cNvSpPr>
              <a:spLocks noChangeArrowheads="1"/>
            </p:cNvSpPr>
            <p:nvPr/>
          </p:nvSpPr>
          <p:spPr bwMode="auto">
            <a:xfrm>
              <a:off x="2641" y="1722"/>
              <a:ext cx="1143" cy="10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15" name="Line 74"/>
            <p:cNvSpPr>
              <a:spLocks noChangeShapeType="1"/>
            </p:cNvSpPr>
            <p:nvPr/>
          </p:nvSpPr>
          <p:spPr bwMode="auto">
            <a:xfrm>
              <a:off x="2706" y="2545"/>
              <a:ext cx="101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Line 75"/>
            <p:cNvSpPr>
              <a:spLocks noChangeShapeType="1"/>
            </p:cNvSpPr>
            <p:nvPr/>
          </p:nvSpPr>
          <p:spPr bwMode="auto">
            <a:xfrm flipV="1">
              <a:off x="3208" y="1855"/>
              <a:ext cx="0" cy="6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Text Box 77"/>
            <p:cNvSpPr txBox="1">
              <a:spLocks noChangeArrowheads="1"/>
            </p:cNvSpPr>
            <p:nvPr/>
          </p:nvSpPr>
          <p:spPr bwMode="auto">
            <a:xfrm>
              <a:off x="3508" y="2489"/>
              <a:ext cx="1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2000" i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t</a:t>
              </a:r>
            </a:p>
          </p:txBody>
        </p:sp>
        <p:grpSp>
          <p:nvGrpSpPr>
            <p:cNvPr id="18" name="Group 79"/>
            <p:cNvGrpSpPr>
              <a:grpSpLocks/>
            </p:cNvGrpSpPr>
            <p:nvPr/>
          </p:nvGrpSpPr>
          <p:grpSpPr bwMode="auto">
            <a:xfrm>
              <a:off x="2920" y="2130"/>
              <a:ext cx="571" cy="404"/>
              <a:chOff x="2520" y="1735"/>
              <a:chExt cx="730" cy="1788"/>
            </a:xfrm>
          </p:grpSpPr>
          <p:sp>
            <p:nvSpPr>
              <p:cNvPr id="19" name="Freeform 80"/>
              <p:cNvSpPr>
                <a:spLocks/>
              </p:cNvSpPr>
              <p:nvPr/>
            </p:nvSpPr>
            <p:spPr bwMode="auto">
              <a:xfrm>
                <a:off x="2520" y="1735"/>
                <a:ext cx="380" cy="1788"/>
              </a:xfrm>
              <a:custGeom>
                <a:avLst/>
                <a:gdLst>
                  <a:gd name="T0" fmla="*/ 0 w 279"/>
                  <a:gd name="T1" fmla="*/ 264 h 264"/>
                  <a:gd name="T2" fmla="*/ 132 w 279"/>
                  <a:gd name="T3" fmla="*/ 234 h 264"/>
                  <a:gd name="T4" fmla="*/ 192 w 279"/>
                  <a:gd name="T5" fmla="*/ 93 h 264"/>
                  <a:gd name="T6" fmla="*/ 231 w 279"/>
                  <a:gd name="T7" fmla="*/ 21 h 264"/>
                  <a:gd name="T8" fmla="*/ 279 w 279"/>
                  <a:gd name="T9" fmla="*/ 0 h 2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9"/>
                  <a:gd name="T16" fmla="*/ 0 h 264"/>
                  <a:gd name="T17" fmla="*/ 279 w 279"/>
                  <a:gd name="T18" fmla="*/ 264 h 26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9" h="264">
                    <a:moveTo>
                      <a:pt x="0" y="264"/>
                    </a:moveTo>
                    <a:cubicBezTo>
                      <a:pt x="50" y="263"/>
                      <a:pt x="100" y="263"/>
                      <a:pt x="132" y="234"/>
                    </a:cubicBezTo>
                    <a:cubicBezTo>
                      <a:pt x="164" y="205"/>
                      <a:pt x="176" y="128"/>
                      <a:pt x="192" y="93"/>
                    </a:cubicBezTo>
                    <a:cubicBezTo>
                      <a:pt x="208" y="58"/>
                      <a:pt x="216" y="37"/>
                      <a:pt x="231" y="21"/>
                    </a:cubicBezTo>
                    <a:cubicBezTo>
                      <a:pt x="246" y="5"/>
                      <a:pt x="262" y="2"/>
                      <a:pt x="279" y="0"/>
                    </a:cubicBezTo>
                  </a:path>
                </a:pathLst>
              </a:custGeom>
              <a:noFill/>
              <a:ln w="57150">
                <a:solidFill>
                  <a:srgbClr val="0099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zh-CN" altLang="zh-CN"/>
              </a:p>
            </p:txBody>
          </p:sp>
          <p:sp>
            <p:nvSpPr>
              <p:cNvPr id="20" name="Freeform 81"/>
              <p:cNvSpPr>
                <a:spLocks/>
              </p:cNvSpPr>
              <p:nvPr/>
            </p:nvSpPr>
            <p:spPr bwMode="auto">
              <a:xfrm flipH="1">
                <a:off x="2870" y="1735"/>
                <a:ext cx="380" cy="1788"/>
              </a:xfrm>
              <a:custGeom>
                <a:avLst/>
                <a:gdLst>
                  <a:gd name="T0" fmla="*/ 0 w 279"/>
                  <a:gd name="T1" fmla="*/ 264 h 264"/>
                  <a:gd name="T2" fmla="*/ 132 w 279"/>
                  <a:gd name="T3" fmla="*/ 234 h 264"/>
                  <a:gd name="T4" fmla="*/ 192 w 279"/>
                  <a:gd name="T5" fmla="*/ 93 h 264"/>
                  <a:gd name="T6" fmla="*/ 231 w 279"/>
                  <a:gd name="T7" fmla="*/ 21 h 264"/>
                  <a:gd name="T8" fmla="*/ 279 w 279"/>
                  <a:gd name="T9" fmla="*/ 0 h 2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9"/>
                  <a:gd name="T16" fmla="*/ 0 h 264"/>
                  <a:gd name="T17" fmla="*/ 279 w 279"/>
                  <a:gd name="T18" fmla="*/ 264 h 26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9" h="264">
                    <a:moveTo>
                      <a:pt x="0" y="264"/>
                    </a:moveTo>
                    <a:cubicBezTo>
                      <a:pt x="50" y="263"/>
                      <a:pt x="100" y="263"/>
                      <a:pt x="132" y="234"/>
                    </a:cubicBezTo>
                    <a:cubicBezTo>
                      <a:pt x="164" y="205"/>
                      <a:pt x="176" y="128"/>
                      <a:pt x="192" y="93"/>
                    </a:cubicBezTo>
                    <a:cubicBezTo>
                      <a:pt x="208" y="58"/>
                      <a:pt x="216" y="37"/>
                      <a:pt x="231" y="21"/>
                    </a:cubicBezTo>
                    <a:cubicBezTo>
                      <a:pt x="246" y="5"/>
                      <a:pt x="262" y="2"/>
                      <a:pt x="279" y="0"/>
                    </a:cubicBezTo>
                  </a:path>
                </a:pathLst>
              </a:custGeom>
              <a:noFill/>
              <a:ln w="57150">
                <a:solidFill>
                  <a:srgbClr val="0099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zh-CN" altLang="zh-CN"/>
              </a:p>
            </p:txBody>
          </p:sp>
        </p:grpSp>
      </p:grpSp>
      <p:grpSp>
        <p:nvGrpSpPr>
          <p:cNvPr id="21" name="Group 161"/>
          <p:cNvGrpSpPr>
            <a:grpSpLocks/>
          </p:cNvGrpSpPr>
          <p:nvPr/>
        </p:nvGrpSpPr>
        <p:grpSpPr bwMode="auto">
          <a:xfrm>
            <a:off x="6802438" y="700088"/>
            <a:ext cx="1814512" cy="1668462"/>
            <a:chOff x="4285" y="441"/>
            <a:chExt cx="1143" cy="1051"/>
          </a:xfrm>
        </p:grpSpPr>
        <p:sp>
          <p:nvSpPr>
            <p:cNvPr id="22" name="Rectangle 106"/>
            <p:cNvSpPr>
              <a:spLocks noChangeArrowheads="1"/>
            </p:cNvSpPr>
            <p:nvPr/>
          </p:nvSpPr>
          <p:spPr bwMode="auto">
            <a:xfrm>
              <a:off x="4285" y="441"/>
              <a:ext cx="1143" cy="10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23" name="Line 107"/>
            <p:cNvSpPr>
              <a:spLocks noChangeShapeType="1"/>
            </p:cNvSpPr>
            <p:nvPr/>
          </p:nvSpPr>
          <p:spPr bwMode="auto">
            <a:xfrm>
              <a:off x="4350" y="1264"/>
              <a:ext cx="101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Line 108"/>
            <p:cNvSpPr>
              <a:spLocks noChangeShapeType="1"/>
            </p:cNvSpPr>
            <p:nvPr/>
          </p:nvSpPr>
          <p:spPr bwMode="auto">
            <a:xfrm flipV="1">
              <a:off x="4852" y="574"/>
              <a:ext cx="0" cy="6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Text Box 109"/>
            <p:cNvSpPr txBox="1">
              <a:spLocks noChangeArrowheads="1"/>
            </p:cNvSpPr>
            <p:nvPr/>
          </p:nvSpPr>
          <p:spPr bwMode="auto">
            <a:xfrm>
              <a:off x="5152" y="1204"/>
              <a:ext cx="22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2000" i="1">
                  <a:latin typeface="Symbol" panose="05050102010706020507" pitchFamily="18" charset="2"/>
                  <a:ea typeface="宋体" panose="02010600030101010101" pitchFamily="2" charset="-122"/>
                  <a:cs typeface="Times New Roman" panose="02020603050405020304" pitchFamily="18" charset="0"/>
                </a:rPr>
                <a:t>w</a:t>
              </a:r>
            </a:p>
          </p:txBody>
        </p:sp>
        <p:grpSp>
          <p:nvGrpSpPr>
            <p:cNvPr id="26" name="Group 110"/>
            <p:cNvGrpSpPr>
              <a:grpSpLocks/>
            </p:cNvGrpSpPr>
            <p:nvPr/>
          </p:nvGrpSpPr>
          <p:grpSpPr bwMode="auto">
            <a:xfrm>
              <a:off x="4347" y="1073"/>
              <a:ext cx="1005" cy="184"/>
              <a:chOff x="2520" y="1735"/>
              <a:chExt cx="730" cy="1788"/>
            </a:xfrm>
          </p:grpSpPr>
          <p:sp>
            <p:nvSpPr>
              <p:cNvPr id="27" name="Freeform 111"/>
              <p:cNvSpPr>
                <a:spLocks/>
              </p:cNvSpPr>
              <p:nvPr/>
            </p:nvSpPr>
            <p:spPr bwMode="auto">
              <a:xfrm>
                <a:off x="2520" y="1735"/>
                <a:ext cx="380" cy="1788"/>
              </a:xfrm>
              <a:custGeom>
                <a:avLst/>
                <a:gdLst>
                  <a:gd name="T0" fmla="*/ 0 w 279"/>
                  <a:gd name="T1" fmla="*/ 264 h 264"/>
                  <a:gd name="T2" fmla="*/ 132 w 279"/>
                  <a:gd name="T3" fmla="*/ 234 h 264"/>
                  <a:gd name="T4" fmla="*/ 192 w 279"/>
                  <a:gd name="T5" fmla="*/ 93 h 264"/>
                  <a:gd name="T6" fmla="*/ 231 w 279"/>
                  <a:gd name="T7" fmla="*/ 21 h 264"/>
                  <a:gd name="T8" fmla="*/ 279 w 279"/>
                  <a:gd name="T9" fmla="*/ 0 h 2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9"/>
                  <a:gd name="T16" fmla="*/ 0 h 264"/>
                  <a:gd name="T17" fmla="*/ 279 w 279"/>
                  <a:gd name="T18" fmla="*/ 264 h 26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9" h="264">
                    <a:moveTo>
                      <a:pt x="0" y="264"/>
                    </a:moveTo>
                    <a:cubicBezTo>
                      <a:pt x="50" y="263"/>
                      <a:pt x="100" y="263"/>
                      <a:pt x="132" y="234"/>
                    </a:cubicBezTo>
                    <a:cubicBezTo>
                      <a:pt x="164" y="205"/>
                      <a:pt x="176" y="128"/>
                      <a:pt x="192" y="93"/>
                    </a:cubicBezTo>
                    <a:cubicBezTo>
                      <a:pt x="208" y="58"/>
                      <a:pt x="216" y="37"/>
                      <a:pt x="231" y="21"/>
                    </a:cubicBezTo>
                    <a:cubicBezTo>
                      <a:pt x="246" y="5"/>
                      <a:pt x="262" y="2"/>
                      <a:pt x="279" y="0"/>
                    </a:cubicBezTo>
                  </a:path>
                </a:pathLst>
              </a:custGeom>
              <a:noFill/>
              <a:ln w="57150">
                <a:solidFill>
                  <a:srgbClr val="FF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zh-CN" altLang="zh-CN"/>
              </a:p>
            </p:txBody>
          </p:sp>
          <p:sp>
            <p:nvSpPr>
              <p:cNvPr id="28" name="Freeform 112"/>
              <p:cNvSpPr>
                <a:spLocks/>
              </p:cNvSpPr>
              <p:nvPr/>
            </p:nvSpPr>
            <p:spPr bwMode="auto">
              <a:xfrm flipH="1">
                <a:off x="2870" y="1735"/>
                <a:ext cx="380" cy="1788"/>
              </a:xfrm>
              <a:custGeom>
                <a:avLst/>
                <a:gdLst>
                  <a:gd name="T0" fmla="*/ 0 w 279"/>
                  <a:gd name="T1" fmla="*/ 264 h 264"/>
                  <a:gd name="T2" fmla="*/ 132 w 279"/>
                  <a:gd name="T3" fmla="*/ 234 h 264"/>
                  <a:gd name="T4" fmla="*/ 192 w 279"/>
                  <a:gd name="T5" fmla="*/ 93 h 264"/>
                  <a:gd name="T6" fmla="*/ 231 w 279"/>
                  <a:gd name="T7" fmla="*/ 21 h 264"/>
                  <a:gd name="T8" fmla="*/ 279 w 279"/>
                  <a:gd name="T9" fmla="*/ 0 h 2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9"/>
                  <a:gd name="T16" fmla="*/ 0 h 264"/>
                  <a:gd name="T17" fmla="*/ 279 w 279"/>
                  <a:gd name="T18" fmla="*/ 264 h 26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9" h="264">
                    <a:moveTo>
                      <a:pt x="0" y="264"/>
                    </a:moveTo>
                    <a:cubicBezTo>
                      <a:pt x="50" y="263"/>
                      <a:pt x="100" y="263"/>
                      <a:pt x="132" y="234"/>
                    </a:cubicBezTo>
                    <a:cubicBezTo>
                      <a:pt x="164" y="205"/>
                      <a:pt x="176" y="128"/>
                      <a:pt x="192" y="93"/>
                    </a:cubicBezTo>
                    <a:cubicBezTo>
                      <a:pt x="208" y="58"/>
                      <a:pt x="216" y="37"/>
                      <a:pt x="231" y="21"/>
                    </a:cubicBezTo>
                    <a:cubicBezTo>
                      <a:pt x="246" y="5"/>
                      <a:pt x="262" y="2"/>
                      <a:pt x="279" y="0"/>
                    </a:cubicBezTo>
                  </a:path>
                </a:pathLst>
              </a:custGeom>
              <a:noFill/>
              <a:ln w="57150">
                <a:solidFill>
                  <a:srgbClr val="FF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zh-CN" altLang="zh-CN"/>
              </a:p>
            </p:txBody>
          </p:sp>
        </p:grpSp>
      </p:grpSp>
      <p:grpSp>
        <p:nvGrpSpPr>
          <p:cNvPr id="29" name="Group 160"/>
          <p:cNvGrpSpPr>
            <a:grpSpLocks/>
          </p:cNvGrpSpPr>
          <p:nvPr/>
        </p:nvGrpSpPr>
        <p:grpSpPr bwMode="auto">
          <a:xfrm>
            <a:off x="6802438" y="2733675"/>
            <a:ext cx="1814512" cy="1668463"/>
            <a:chOff x="4285" y="1722"/>
            <a:chExt cx="1143" cy="1051"/>
          </a:xfrm>
        </p:grpSpPr>
        <p:sp>
          <p:nvSpPr>
            <p:cNvPr id="30" name="Rectangle 115"/>
            <p:cNvSpPr>
              <a:spLocks noChangeArrowheads="1"/>
            </p:cNvSpPr>
            <p:nvPr/>
          </p:nvSpPr>
          <p:spPr bwMode="auto">
            <a:xfrm>
              <a:off x="4285" y="1722"/>
              <a:ext cx="1143" cy="10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31" name="Line 116"/>
            <p:cNvSpPr>
              <a:spLocks noChangeShapeType="1"/>
            </p:cNvSpPr>
            <p:nvPr/>
          </p:nvSpPr>
          <p:spPr bwMode="auto">
            <a:xfrm>
              <a:off x="4350" y="2545"/>
              <a:ext cx="101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Line 117"/>
            <p:cNvSpPr>
              <a:spLocks noChangeShapeType="1"/>
            </p:cNvSpPr>
            <p:nvPr/>
          </p:nvSpPr>
          <p:spPr bwMode="auto">
            <a:xfrm flipV="1">
              <a:off x="4852" y="1855"/>
              <a:ext cx="0" cy="6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Text Box 118"/>
            <p:cNvSpPr txBox="1">
              <a:spLocks noChangeArrowheads="1"/>
            </p:cNvSpPr>
            <p:nvPr/>
          </p:nvSpPr>
          <p:spPr bwMode="auto">
            <a:xfrm>
              <a:off x="5152" y="2485"/>
              <a:ext cx="22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2000" i="1">
                  <a:latin typeface="Symbol" panose="05050102010706020507" pitchFamily="18" charset="2"/>
                  <a:ea typeface="宋体" panose="02010600030101010101" pitchFamily="2" charset="-122"/>
                  <a:cs typeface="Times New Roman" panose="02020603050405020304" pitchFamily="18" charset="0"/>
                </a:rPr>
                <a:t>w</a:t>
              </a:r>
            </a:p>
          </p:txBody>
        </p:sp>
        <p:grpSp>
          <p:nvGrpSpPr>
            <p:cNvPr id="34" name="Group 119"/>
            <p:cNvGrpSpPr>
              <a:grpSpLocks/>
            </p:cNvGrpSpPr>
            <p:nvPr/>
          </p:nvGrpSpPr>
          <p:grpSpPr bwMode="auto">
            <a:xfrm>
              <a:off x="4564" y="2139"/>
              <a:ext cx="571" cy="395"/>
              <a:chOff x="2520" y="1735"/>
              <a:chExt cx="730" cy="1788"/>
            </a:xfrm>
          </p:grpSpPr>
          <p:sp>
            <p:nvSpPr>
              <p:cNvPr id="35" name="Freeform 120"/>
              <p:cNvSpPr>
                <a:spLocks/>
              </p:cNvSpPr>
              <p:nvPr/>
            </p:nvSpPr>
            <p:spPr bwMode="auto">
              <a:xfrm>
                <a:off x="2520" y="1735"/>
                <a:ext cx="380" cy="1788"/>
              </a:xfrm>
              <a:custGeom>
                <a:avLst/>
                <a:gdLst>
                  <a:gd name="T0" fmla="*/ 0 w 279"/>
                  <a:gd name="T1" fmla="*/ 264 h 264"/>
                  <a:gd name="T2" fmla="*/ 132 w 279"/>
                  <a:gd name="T3" fmla="*/ 234 h 264"/>
                  <a:gd name="T4" fmla="*/ 192 w 279"/>
                  <a:gd name="T5" fmla="*/ 93 h 264"/>
                  <a:gd name="T6" fmla="*/ 231 w 279"/>
                  <a:gd name="T7" fmla="*/ 21 h 264"/>
                  <a:gd name="T8" fmla="*/ 279 w 279"/>
                  <a:gd name="T9" fmla="*/ 0 h 2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9"/>
                  <a:gd name="T16" fmla="*/ 0 h 264"/>
                  <a:gd name="T17" fmla="*/ 279 w 279"/>
                  <a:gd name="T18" fmla="*/ 264 h 26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9" h="264">
                    <a:moveTo>
                      <a:pt x="0" y="264"/>
                    </a:moveTo>
                    <a:cubicBezTo>
                      <a:pt x="50" y="263"/>
                      <a:pt x="100" y="263"/>
                      <a:pt x="132" y="234"/>
                    </a:cubicBezTo>
                    <a:cubicBezTo>
                      <a:pt x="164" y="205"/>
                      <a:pt x="176" y="128"/>
                      <a:pt x="192" y="93"/>
                    </a:cubicBezTo>
                    <a:cubicBezTo>
                      <a:pt x="208" y="58"/>
                      <a:pt x="216" y="37"/>
                      <a:pt x="231" y="21"/>
                    </a:cubicBezTo>
                    <a:cubicBezTo>
                      <a:pt x="246" y="5"/>
                      <a:pt x="262" y="2"/>
                      <a:pt x="279" y="0"/>
                    </a:cubicBezTo>
                  </a:path>
                </a:pathLst>
              </a:custGeom>
              <a:noFill/>
              <a:ln w="57150">
                <a:solidFill>
                  <a:srgbClr val="0099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zh-CN" altLang="zh-CN"/>
              </a:p>
            </p:txBody>
          </p:sp>
          <p:sp>
            <p:nvSpPr>
              <p:cNvPr id="36" name="Freeform 121"/>
              <p:cNvSpPr>
                <a:spLocks/>
              </p:cNvSpPr>
              <p:nvPr/>
            </p:nvSpPr>
            <p:spPr bwMode="auto">
              <a:xfrm flipH="1">
                <a:off x="2870" y="1735"/>
                <a:ext cx="380" cy="1788"/>
              </a:xfrm>
              <a:custGeom>
                <a:avLst/>
                <a:gdLst>
                  <a:gd name="T0" fmla="*/ 0 w 279"/>
                  <a:gd name="T1" fmla="*/ 264 h 264"/>
                  <a:gd name="T2" fmla="*/ 132 w 279"/>
                  <a:gd name="T3" fmla="*/ 234 h 264"/>
                  <a:gd name="T4" fmla="*/ 192 w 279"/>
                  <a:gd name="T5" fmla="*/ 93 h 264"/>
                  <a:gd name="T6" fmla="*/ 231 w 279"/>
                  <a:gd name="T7" fmla="*/ 21 h 264"/>
                  <a:gd name="T8" fmla="*/ 279 w 279"/>
                  <a:gd name="T9" fmla="*/ 0 h 2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9"/>
                  <a:gd name="T16" fmla="*/ 0 h 264"/>
                  <a:gd name="T17" fmla="*/ 279 w 279"/>
                  <a:gd name="T18" fmla="*/ 264 h 26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9" h="264">
                    <a:moveTo>
                      <a:pt x="0" y="264"/>
                    </a:moveTo>
                    <a:cubicBezTo>
                      <a:pt x="50" y="263"/>
                      <a:pt x="100" y="263"/>
                      <a:pt x="132" y="234"/>
                    </a:cubicBezTo>
                    <a:cubicBezTo>
                      <a:pt x="164" y="205"/>
                      <a:pt x="176" y="128"/>
                      <a:pt x="192" y="93"/>
                    </a:cubicBezTo>
                    <a:cubicBezTo>
                      <a:pt x="208" y="58"/>
                      <a:pt x="216" y="37"/>
                      <a:pt x="231" y="21"/>
                    </a:cubicBezTo>
                    <a:cubicBezTo>
                      <a:pt x="246" y="5"/>
                      <a:pt x="262" y="2"/>
                      <a:pt x="279" y="0"/>
                    </a:cubicBezTo>
                  </a:path>
                </a:pathLst>
              </a:custGeom>
              <a:noFill/>
              <a:ln w="57150">
                <a:solidFill>
                  <a:srgbClr val="0099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zh-CN" altLang="zh-CN"/>
              </a:p>
            </p:txBody>
          </p:sp>
        </p:grpSp>
      </p:grpSp>
      <p:grpSp>
        <p:nvGrpSpPr>
          <p:cNvPr id="37" name="Group 162"/>
          <p:cNvGrpSpPr>
            <a:grpSpLocks/>
          </p:cNvGrpSpPr>
          <p:nvPr/>
        </p:nvGrpSpPr>
        <p:grpSpPr bwMode="auto">
          <a:xfrm>
            <a:off x="4192588" y="4748213"/>
            <a:ext cx="1814512" cy="1668462"/>
            <a:chOff x="2641" y="2991"/>
            <a:chExt cx="1143" cy="1051"/>
          </a:xfrm>
        </p:grpSpPr>
        <p:sp>
          <p:nvSpPr>
            <p:cNvPr id="38" name="Rectangle 124"/>
            <p:cNvSpPr>
              <a:spLocks noChangeArrowheads="1"/>
            </p:cNvSpPr>
            <p:nvPr/>
          </p:nvSpPr>
          <p:spPr bwMode="auto">
            <a:xfrm>
              <a:off x="2641" y="2991"/>
              <a:ext cx="1143" cy="10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39" name="Line 125"/>
            <p:cNvSpPr>
              <a:spLocks noChangeShapeType="1"/>
            </p:cNvSpPr>
            <p:nvPr/>
          </p:nvSpPr>
          <p:spPr bwMode="auto">
            <a:xfrm>
              <a:off x="2706" y="3814"/>
              <a:ext cx="101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Line 126"/>
            <p:cNvSpPr>
              <a:spLocks noChangeShapeType="1"/>
            </p:cNvSpPr>
            <p:nvPr/>
          </p:nvSpPr>
          <p:spPr bwMode="auto">
            <a:xfrm flipV="1">
              <a:off x="3208" y="3124"/>
              <a:ext cx="0" cy="6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Text Box 127"/>
            <p:cNvSpPr txBox="1">
              <a:spLocks noChangeArrowheads="1"/>
            </p:cNvSpPr>
            <p:nvPr/>
          </p:nvSpPr>
          <p:spPr bwMode="auto">
            <a:xfrm>
              <a:off x="3508" y="3758"/>
              <a:ext cx="1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2000" i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t</a:t>
              </a:r>
            </a:p>
          </p:txBody>
        </p:sp>
        <p:grpSp>
          <p:nvGrpSpPr>
            <p:cNvPr id="42" name="Group 139"/>
            <p:cNvGrpSpPr>
              <a:grpSpLocks/>
            </p:cNvGrpSpPr>
            <p:nvPr/>
          </p:nvGrpSpPr>
          <p:grpSpPr bwMode="auto">
            <a:xfrm>
              <a:off x="2700" y="3594"/>
              <a:ext cx="1005" cy="221"/>
              <a:chOff x="2520" y="1735"/>
              <a:chExt cx="730" cy="1788"/>
            </a:xfrm>
          </p:grpSpPr>
          <p:sp>
            <p:nvSpPr>
              <p:cNvPr id="43" name="Freeform 140"/>
              <p:cNvSpPr>
                <a:spLocks/>
              </p:cNvSpPr>
              <p:nvPr/>
            </p:nvSpPr>
            <p:spPr bwMode="auto">
              <a:xfrm>
                <a:off x="2520" y="1735"/>
                <a:ext cx="380" cy="1788"/>
              </a:xfrm>
              <a:custGeom>
                <a:avLst/>
                <a:gdLst>
                  <a:gd name="T0" fmla="*/ 0 w 279"/>
                  <a:gd name="T1" fmla="*/ 264 h 264"/>
                  <a:gd name="T2" fmla="*/ 132 w 279"/>
                  <a:gd name="T3" fmla="*/ 234 h 264"/>
                  <a:gd name="T4" fmla="*/ 192 w 279"/>
                  <a:gd name="T5" fmla="*/ 93 h 264"/>
                  <a:gd name="T6" fmla="*/ 231 w 279"/>
                  <a:gd name="T7" fmla="*/ 21 h 264"/>
                  <a:gd name="T8" fmla="*/ 279 w 279"/>
                  <a:gd name="T9" fmla="*/ 0 h 2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9"/>
                  <a:gd name="T16" fmla="*/ 0 h 264"/>
                  <a:gd name="T17" fmla="*/ 279 w 279"/>
                  <a:gd name="T18" fmla="*/ 264 h 26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9" h="264">
                    <a:moveTo>
                      <a:pt x="0" y="264"/>
                    </a:moveTo>
                    <a:cubicBezTo>
                      <a:pt x="50" y="263"/>
                      <a:pt x="100" y="263"/>
                      <a:pt x="132" y="234"/>
                    </a:cubicBezTo>
                    <a:cubicBezTo>
                      <a:pt x="164" y="205"/>
                      <a:pt x="176" y="128"/>
                      <a:pt x="192" y="93"/>
                    </a:cubicBezTo>
                    <a:cubicBezTo>
                      <a:pt x="208" y="58"/>
                      <a:pt x="216" y="37"/>
                      <a:pt x="231" y="21"/>
                    </a:cubicBezTo>
                    <a:cubicBezTo>
                      <a:pt x="246" y="5"/>
                      <a:pt x="262" y="2"/>
                      <a:pt x="279" y="0"/>
                    </a:cubicBezTo>
                  </a:path>
                </a:pathLst>
              </a:custGeom>
              <a:noFill/>
              <a:ln w="5715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zh-CN" altLang="zh-CN"/>
              </a:p>
            </p:txBody>
          </p:sp>
          <p:sp>
            <p:nvSpPr>
              <p:cNvPr id="44" name="Freeform 141"/>
              <p:cNvSpPr>
                <a:spLocks/>
              </p:cNvSpPr>
              <p:nvPr/>
            </p:nvSpPr>
            <p:spPr bwMode="auto">
              <a:xfrm flipH="1">
                <a:off x="2870" y="1735"/>
                <a:ext cx="380" cy="1788"/>
              </a:xfrm>
              <a:custGeom>
                <a:avLst/>
                <a:gdLst>
                  <a:gd name="T0" fmla="*/ 0 w 279"/>
                  <a:gd name="T1" fmla="*/ 264 h 264"/>
                  <a:gd name="T2" fmla="*/ 132 w 279"/>
                  <a:gd name="T3" fmla="*/ 234 h 264"/>
                  <a:gd name="T4" fmla="*/ 192 w 279"/>
                  <a:gd name="T5" fmla="*/ 93 h 264"/>
                  <a:gd name="T6" fmla="*/ 231 w 279"/>
                  <a:gd name="T7" fmla="*/ 21 h 264"/>
                  <a:gd name="T8" fmla="*/ 279 w 279"/>
                  <a:gd name="T9" fmla="*/ 0 h 2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9"/>
                  <a:gd name="T16" fmla="*/ 0 h 264"/>
                  <a:gd name="T17" fmla="*/ 279 w 279"/>
                  <a:gd name="T18" fmla="*/ 264 h 26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9" h="264">
                    <a:moveTo>
                      <a:pt x="0" y="264"/>
                    </a:moveTo>
                    <a:cubicBezTo>
                      <a:pt x="50" y="263"/>
                      <a:pt x="100" y="263"/>
                      <a:pt x="132" y="234"/>
                    </a:cubicBezTo>
                    <a:cubicBezTo>
                      <a:pt x="164" y="205"/>
                      <a:pt x="176" y="128"/>
                      <a:pt x="192" y="93"/>
                    </a:cubicBezTo>
                    <a:cubicBezTo>
                      <a:pt x="208" y="58"/>
                      <a:pt x="216" y="37"/>
                      <a:pt x="231" y="21"/>
                    </a:cubicBezTo>
                    <a:cubicBezTo>
                      <a:pt x="246" y="5"/>
                      <a:pt x="262" y="2"/>
                      <a:pt x="279" y="0"/>
                    </a:cubicBezTo>
                  </a:path>
                </a:pathLst>
              </a:custGeom>
              <a:noFill/>
              <a:ln w="5715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zh-CN" altLang="zh-CN"/>
              </a:p>
            </p:txBody>
          </p:sp>
        </p:grpSp>
      </p:grpSp>
      <p:grpSp>
        <p:nvGrpSpPr>
          <p:cNvPr id="45" name="Group 150"/>
          <p:cNvGrpSpPr>
            <a:grpSpLocks/>
          </p:cNvGrpSpPr>
          <p:nvPr/>
        </p:nvGrpSpPr>
        <p:grpSpPr bwMode="auto">
          <a:xfrm>
            <a:off x="6802438" y="4748213"/>
            <a:ext cx="1814512" cy="1668462"/>
            <a:chOff x="3957" y="3027"/>
            <a:chExt cx="1143" cy="1051"/>
          </a:xfrm>
        </p:grpSpPr>
        <p:sp>
          <p:nvSpPr>
            <p:cNvPr id="46" name="Rectangle 132"/>
            <p:cNvSpPr>
              <a:spLocks noChangeArrowheads="1"/>
            </p:cNvSpPr>
            <p:nvPr/>
          </p:nvSpPr>
          <p:spPr bwMode="auto">
            <a:xfrm>
              <a:off x="3957" y="3027"/>
              <a:ext cx="1143" cy="10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47" name="Line 133"/>
            <p:cNvSpPr>
              <a:spLocks noChangeShapeType="1"/>
            </p:cNvSpPr>
            <p:nvPr/>
          </p:nvSpPr>
          <p:spPr bwMode="auto">
            <a:xfrm>
              <a:off x="4022" y="3850"/>
              <a:ext cx="101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Line 134"/>
            <p:cNvSpPr>
              <a:spLocks noChangeShapeType="1"/>
            </p:cNvSpPr>
            <p:nvPr/>
          </p:nvSpPr>
          <p:spPr bwMode="auto">
            <a:xfrm flipV="1">
              <a:off x="4526" y="3160"/>
              <a:ext cx="0" cy="6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Text Box 135"/>
            <p:cNvSpPr txBox="1">
              <a:spLocks noChangeArrowheads="1"/>
            </p:cNvSpPr>
            <p:nvPr/>
          </p:nvSpPr>
          <p:spPr bwMode="auto">
            <a:xfrm>
              <a:off x="4824" y="3790"/>
              <a:ext cx="22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2000" i="1">
                  <a:latin typeface="Symbol" panose="05050102010706020507" pitchFamily="18" charset="2"/>
                  <a:ea typeface="宋体" panose="02010600030101010101" pitchFamily="2" charset="-122"/>
                  <a:cs typeface="Times New Roman" panose="02020603050405020304" pitchFamily="18" charset="0"/>
                </a:rPr>
                <a:t>w</a:t>
              </a:r>
            </a:p>
          </p:txBody>
        </p:sp>
        <p:grpSp>
          <p:nvGrpSpPr>
            <p:cNvPr id="50" name="Group 142"/>
            <p:cNvGrpSpPr>
              <a:grpSpLocks/>
            </p:cNvGrpSpPr>
            <p:nvPr/>
          </p:nvGrpSpPr>
          <p:grpSpPr bwMode="auto">
            <a:xfrm>
              <a:off x="4415" y="3269"/>
              <a:ext cx="222" cy="577"/>
              <a:chOff x="2520" y="1735"/>
              <a:chExt cx="730" cy="1788"/>
            </a:xfrm>
          </p:grpSpPr>
          <p:sp>
            <p:nvSpPr>
              <p:cNvPr id="51" name="Freeform 143"/>
              <p:cNvSpPr>
                <a:spLocks/>
              </p:cNvSpPr>
              <p:nvPr/>
            </p:nvSpPr>
            <p:spPr bwMode="auto">
              <a:xfrm>
                <a:off x="2520" y="1735"/>
                <a:ext cx="380" cy="1788"/>
              </a:xfrm>
              <a:custGeom>
                <a:avLst/>
                <a:gdLst>
                  <a:gd name="T0" fmla="*/ 0 w 279"/>
                  <a:gd name="T1" fmla="*/ 264 h 264"/>
                  <a:gd name="T2" fmla="*/ 132 w 279"/>
                  <a:gd name="T3" fmla="*/ 234 h 264"/>
                  <a:gd name="T4" fmla="*/ 192 w 279"/>
                  <a:gd name="T5" fmla="*/ 93 h 264"/>
                  <a:gd name="T6" fmla="*/ 231 w 279"/>
                  <a:gd name="T7" fmla="*/ 21 h 264"/>
                  <a:gd name="T8" fmla="*/ 279 w 279"/>
                  <a:gd name="T9" fmla="*/ 0 h 2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9"/>
                  <a:gd name="T16" fmla="*/ 0 h 264"/>
                  <a:gd name="T17" fmla="*/ 279 w 279"/>
                  <a:gd name="T18" fmla="*/ 264 h 26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9" h="264">
                    <a:moveTo>
                      <a:pt x="0" y="264"/>
                    </a:moveTo>
                    <a:cubicBezTo>
                      <a:pt x="50" y="263"/>
                      <a:pt x="100" y="263"/>
                      <a:pt x="132" y="234"/>
                    </a:cubicBezTo>
                    <a:cubicBezTo>
                      <a:pt x="164" y="205"/>
                      <a:pt x="176" y="128"/>
                      <a:pt x="192" y="93"/>
                    </a:cubicBezTo>
                    <a:cubicBezTo>
                      <a:pt x="208" y="58"/>
                      <a:pt x="216" y="37"/>
                      <a:pt x="231" y="21"/>
                    </a:cubicBezTo>
                    <a:cubicBezTo>
                      <a:pt x="246" y="5"/>
                      <a:pt x="262" y="2"/>
                      <a:pt x="279" y="0"/>
                    </a:cubicBezTo>
                  </a:path>
                </a:pathLst>
              </a:custGeom>
              <a:noFill/>
              <a:ln w="5715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zh-CN" altLang="zh-CN"/>
              </a:p>
            </p:txBody>
          </p:sp>
          <p:sp>
            <p:nvSpPr>
              <p:cNvPr id="52" name="Freeform 144"/>
              <p:cNvSpPr>
                <a:spLocks/>
              </p:cNvSpPr>
              <p:nvPr/>
            </p:nvSpPr>
            <p:spPr bwMode="auto">
              <a:xfrm flipH="1">
                <a:off x="2870" y="1735"/>
                <a:ext cx="380" cy="1788"/>
              </a:xfrm>
              <a:custGeom>
                <a:avLst/>
                <a:gdLst>
                  <a:gd name="T0" fmla="*/ 0 w 279"/>
                  <a:gd name="T1" fmla="*/ 264 h 264"/>
                  <a:gd name="T2" fmla="*/ 132 w 279"/>
                  <a:gd name="T3" fmla="*/ 234 h 264"/>
                  <a:gd name="T4" fmla="*/ 192 w 279"/>
                  <a:gd name="T5" fmla="*/ 93 h 264"/>
                  <a:gd name="T6" fmla="*/ 231 w 279"/>
                  <a:gd name="T7" fmla="*/ 21 h 264"/>
                  <a:gd name="T8" fmla="*/ 279 w 279"/>
                  <a:gd name="T9" fmla="*/ 0 h 2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9"/>
                  <a:gd name="T16" fmla="*/ 0 h 264"/>
                  <a:gd name="T17" fmla="*/ 279 w 279"/>
                  <a:gd name="T18" fmla="*/ 264 h 26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9" h="264">
                    <a:moveTo>
                      <a:pt x="0" y="264"/>
                    </a:moveTo>
                    <a:cubicBezTo>
                      <a:pt x="50" y="263"/>
                      <a:pt x="100" y="263"/>
                      <a:pt x="132" y="234"/>
                    </a:cubicBezTo>
                    <a:cubicBezTo>
                      <a:pt x="164" y="205"/>
                      <a:pt x="176" y="128"/>
                      <a:pt x="192" y="93"/>
                    </a:cubicBezTo>
                    <a:cubicBezTo>
                      <a:pt x="208" y="58"/>
                      <a:pt x="216" y="37"/>
                      <a:pt x="231" y="21"/>
                    </a:cubicBezTo>
                    <a:cubicBezTo>
                      <a:pt x="246" y="5"/>
                      <a:pt x="262" y="2"/>
                      <a:pt x="279" y="0"/>
                    </a:cubicBezTo>
                  </a:path>
                </a:pathLst>
              </a:custGeom>
              <a:noFill/>
              <a:ln w="5715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zh-CN" altLang="zh-CN"/>
              </a:p>
            </p:txBody>
          </p:sp>
        </p:grpSp>
      </p:grpSp>
      <p:sp>
        <p:nvSpPr>
          <p:cNvPr id="53" name="Text Box 153"/>
          <p:cNvSpPr txBox="1">
            <a:spLocks noChangeArrowheads="1"/>
          </p:cNvSpPr>
          <p:nvPr/>
        </p:nvSpPr>
        <p:spPr bwMode="auto">
          <a:xfrm>
            <a:off x="3419475" y="1255713"/>
            <a:ext cx="7302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altLang="zh-CN" sz="1800">
                <a:ea typeface="宋体" panose="02010600030101010101" pitchFamily="2" charset="-122"/>
              </a:rPr>
              <a:t>Short</a:t>
            </a:r>
            <a:br>
              <a:rPr lang="en-US" altLang="zh-CN" sz="1800">
                <a:ea typeface="宋体" panose="02010600030101010101" pitchFamily="2" charset="-122"/>
              </a:rPr>
            </a:br>
            <a:r>
              <a:rPr lang="en-US" altLang="zh-CN" sz="1800">
                <a:ea typeface="宋体" panose="02010600030101010101" pitchFamily="2" charset="-122"/>
              </a:rPr>
              <a:t>pulse</a:t>
            </a:r>
          </a:p>
        </p:txBody>
      </p:sp>
      <p:sp>
        <p:nvSpPr>
          <p:cNvPr id="54" name="Text Box 154"/>
          <p:cNvSpPr txBox="1">
            <a:spLocks noChangeArrowheads="1"/>
          </p:cNvSpPr>
          <p:nvPr/>
        </p:nvSpPr>
        <p:spPr bwMode="auto">
          <a:xfrm>
            <a:off x="3076575" y="3135313"/>
            <a:ext cx="1073150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altLang="zh-CN" sz="1800">
                <a:ea typeface="宋体" panose="02010600030101010101" pitchFamily="2" charset="-122"/>
              </a:rPr>
              <a:t>Medium-</a:t>
            </a:r>
            <a:br>
              <a:rPr lang="en-US" altLang="zh-CN" sz="1800">
                <a:ea typeface="宋体" panose="02010600030101010101" pitchFamily="2" charset="-122"/>
              </a:rPr>
            </a:br>
            <a:r>
              <a:rPr lang="en-US" altLang="zh-CN" sz="1800">
                <a:ea typeface="宋体" panose="02010600030101010101" pitchFamily="2" charset="-122"/>
              </a:rPr>
              <a:t>length</a:t>
            </a:r>
            <a:br>
              <a:rPr lang="en-US" altLang="zh-CN" sz="1800">
                <a:ea typeface="宋体" panose="02010600030101010101" pitchFamily="2" charset="-122"/>
              </a:rPr>
            </a:br>
            <a:r>
              <a:rPr lang="en-US" altLang="zh-CN" sz="1800">
                <a:ea typeface="宋体" panose="02010600030101010101" pitchFamily="2" charset="-122"/>
              </a:rPr>
              <a:t>pulse</a:t>
            </a:r>
          </a:p>
        </p:txBody>
      </p:sp>
      <p:sp>
        <p:nvSpPr>
          <p:cNvPr id="55" name="Text Box 155"/>
          <p:cNvSpPr txBox="1">
            <a:spLocks noChangeArrowheads="1"/>
          </p:cNvSpPr>
          <p:nvPr/>
        </p:nvSpPr>
        <p:spPr bwMode="auto">
          <a:xfrm>
            <a:off x="3419475" y="5175250"/>
            <a:ext cx="7302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altLang="zh-CN" sz="1800">
                <a:ea typeface="宋体" panose="02010600030101010101" pitchFamily="2" charset="-122"/>
              </a:rPr>
              <a:t>Long</a:t>
            </a:r>
            <a:br>
              <a:rPr lang="en-US" altLang="zh-CN" sz="1800">
                <a:ea typeface="宋体" panose="02010600030101010101" pitchFamily="2" charset="-122"/>
              </a:rPr>
            </a:br>
            <a:r>
              <a:rPr lang="en-US" altLang="zh-CN" sz="1800">
                <a:ea typeface="宋体" panose="02010600030101010101" pitchFamily="2" charset="-122"/>
              </a:rPr>
              <a:t>pulse</a:t>
            </a:r>
          </a:p>
        </p:txBody>
      </p:sp>
      <p:sp>
        <p:nvSpPr>
          <p:cNvPr id="56" name="Text Box 156"/>
          <p:cNvSpPr txBox="1">
            <a:spLocks noChangeArrowheads="1"/>
          </p:cNvSpPr>
          <p:nvPr/>
        </p:nvSpPr>
        <p:spPr bwMode="auto">
          <a:xfrm>
            <a:off x="739775" y="2962275"/>
            <a:ext cx="1944688" cy="1368425"/>
          </a:xfrm>
          <a:prstGeom prst="rect">
            <a:avLst/>
          </a:prstGeom>
          <a:solidFill>
            <a:schemeClr val="bg1"/>
          </a:solidFill>
          <a:ln w="57150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000" b="1">
                <a:ea typeface="宋体" panose="02010600030101010101" pitchFamily="2" charset="-122"/>
              </a:rPr>
              <a:t>The shorter the pulse, </a:t>
            </a:r>
            <a:br>
              <a:rPr lang="en-US" altLang="zh-CN" sz="2000" b="1">
                <a:ea typeface="宋体" panose="02010600030101010101" pitchFamily="2" charset="-122"/>
              </a:rPr>
            </a:br>
            <a:r>
              <a:rPr lang="en-US" altLang="zh-CN" sz="2000" b="1">
                <a:ea typeface="宋体" panose="02010600030101010101" pitchFamily="2" charset="-122"/>
              </a:rPr>
              <a:t>the broader the spectrum!</a:t>
            </a:r>
          </a:p>
        </p:txBody>
      </p:sp>
      <p:sp>
        <p:nvSpPr>
          <p:cNvPr id="57" name="Text Box 163"/>
          <p:cNvSpPr txBox="1">
            <a:spLocks noChangeArrowheads="1"/>
          </p:cNvSpPr>
          <p:nvPr/>
        </p:nvSpPr>
        <p:spPr bwMode="auto">
          <a:xfrm>
            <a:off x="681038" y="5080000"/>
            <a:ext cx="24384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dirty="0">
                <a:ea typeface="宋体" panose="02010600030101010101" pitchFamily="2" charset="-122"/>
              </a:rPr>
              <a:t>This is the essence of the Uncertainty Principle!</a:t>
            </a:r>
          </a:p>
        </p:txBody>
      </p:sp>
      <p:sp>
        <p:nvSpPr>
          <p:cNvPr id="58" name="AutoShape 164"/>
          <p:cNvSpPr>
            <a:spLocks noChangeArrowheads="1"/>
          </p:cNvSpPr>
          <p:nvPr/>
        </p:nvSpPr>
        <p:spPr bwMode="auto">
          <a:xfrm>
            <a:off x="6251575" y="1381125"/>
            <a:ext cx="349250" cy="304800"/>
          </a:xfrm>
          <a:prstGeom prst="rightArrow">
            <a:avLst>
              <a:gd name="adj1" fmla="val 50000"/>
              <a:gd name="adj2" fmla="val 28646"/>
            </a:avLst>
          </a:prstGeom>
          <a:solidFill>
            <a:srgbClr val="FF33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59" name="AutoShape 165"/>
          <p:cNvSpPr>
            <a:spLocks noChangeArrowheads="1"/>
          </p:cNvSpPr>
          <p:nvPr/>
        </p:nvSpPr>
        <p:spPr bwMode="auto">
          <a:xfrm>
            <a:off x="6251575" y="5495925"/>
            <a:ext cx="349250" cy="304800"/>
          </a:xfrm>
          <a:prstGeom prst="rightArrow">
            <a:avLst>
              <a:gd name="adj1" fmla="val 50000"/>
              <a:gd name="adj2" fmla="val 28646"/>
            </a:avLst>
          </a:prstGeom>
          <a:solidFill>
            <a:srgbClr val="FF33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60" name="AutoShape 166"/>
          <p:cNvSpPr>
            <a:spLocks noChangeArrowheads="1"/>
          </p:cNvSpPr>
          <p:nvPr/>
        </p:nvSpPr>
        <p:spPr bwMode="auto">
          <a:xfrm>
            <a:off x="6251575" y="3486150"/>
            <a:ext cx="349250" cy="304800"/>
          </a:xfrm>
          <a:prstGeom prst="rightArrow">
            <a:avLst>
              <a:gd name="adj1" fmla="val 50000"/>
              <a:gd name="adj2" fmla="val 28646"/>
            </a:avLst>
          </a:prstGeom>
          <a:solidFill>
            <a:srgbClr val="FF33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4998886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558800" y="228600"/>
            <a:ext cx="3163888" cy="23622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lang="en-US" altLang="zh-CN" sz="3200" b="1" dirty="0">
                <a:solidFill>
                  <a:srgbClr val="0000FF"/>
                </a:solidFill>
                <a:cs typeface="Times New Roman" panose="02020603050405020304" pitchFamily="18" charset="0"/>
              </a:rPr>
              <a:t>The Fourier Transform of a sum of two functions</a:t>
            </a:r>
          </a:p>
        </p:txBody>
      </p:sp>
      <p:graphicFrame>
        <p:nvGraphicFramePr>
          <p:cNvPr id="3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3354755"/>
              </p:ext>
            </p:extLst>
          </p:nvPr>
        </p:nvGraphicFramePr>
        <p:xfrm>
          <a:off x="493713" y="3127375"/>
          <a:ext cx="3378200" cy="1184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60160" imgH="431640" progId="Equation.DSMT4">
                  <p:embed/>
                </p:oleObj>
              </mc:Choice>
              <mc:Fallback>
                <p:oleObj name="Equation" r:id="rId2" imgW="1460160" imgH="431640" progId="Equation.DSMT4">
                  <p:embed/>
                  <p:pic>
                    <p:nvPicPr>
                      <p:cNvPr id="921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713" y="3127375"/>
                        <a:ext cx="3378200" cy="1184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536575" y="5283200"/>
            <a:ext cx="31797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ea typeface="宋体" panose="02010600030101010101" pitchFamily="2" charset="-122"/>
              </a:rPr>
              <a:t>Also, constants factor out.</a:t>
            </a:r>
          </a:p>
        </p:txBody>
      </p:sp>
      <p:pic>
        <p:nvPicPr>
          <p:cNvPr id="5" name="Picture 11" descr="FT sum edited copy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19" b="7155"/>
          <a:stretch>
            <a:fillRect/>
          </a:stretch>
        </p:blipFill>
        <p:spPr bwMode="auto">
          <a:xfrm>
            <a:off x="4419600" y="855663"/>
            <a:ext cx="4240213" cy="499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4603750" y="1277938"/>
            <a:ext cx="4921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2000" i="1"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000" i="1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</a:p>
        </p:txBody>
      </p:sp>
      <p:sp>
        <p:nvSpPr>
          <p:cNvPr id="7" name="Text Box 12"/>
          <p:cNvSpPr txBox="1">
            <a:spLocks noChangeArrowheads="1"/>
          </p:cNvSpPr>
          <p:nvPr/>
        </p:nvSpPr>
        <p:spPr bwMode="auto">
          <a:xfrm>
            <a:off x="4575175" y="2605088"/>
            <a:ext cx="5492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2000" i="1"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000" i="1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</a:p>
        </p:txBody>
      </p:sp>
      <p:sp>
        <p:nvSpPr>
          <p:cNvPr id="8" name="Text Box 13"/>
          <p:cNvSpPr txBox="1">
            <a:spLocks noChangeArrowheads="1"/>
          </p:cNvSpPr>
          <p:nvPr/>
        </p:nvSpPr>
        <p:spPr bwMode="auto">
          <a:xfrm>
            <a:off x="5686425" y="1995488"/>
            <a:ext cx="254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2000" i="1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</a:p>
        </p:txBody>
      </p:sp>
      <p:sp>
        <p:nvSpPr>
          <p:cNvPr id="9" name="Text Box 14"/>
          <p:cNvSpPr txBox="1">
            <a:spLocks noChangeArrowheads="1"/>
          </p:cNvSpPr>
          <p:nvPr/>
        </p:nvSpPr>
        <p:spPr bwMode="auto">
          <a:xfrm>
            <a:off x="5686425" y="5310188"/>
            <a:ext cx="254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2000" i="1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</a:p>
        </p:txBody>
      </p:sp>
      <p:sp>
        <p:nvSpPr>
          <p:cNvPr id="10" name="Text Box 15"/>
          <p:cNvSpPr txBox="1">
            <a:spLocks noChangeArrowheads="1"/>
          </p:cNvSpPr>
          <p:nvPr/>
        </p:nvSpPr>
        <p:spPr bwMode="auto">
          <a:xfrm>
            <a:off x="5686425" y="3468688"/>
            <a:ext cx="254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2000" i="1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</a:p>
        </p:txBody>
      </p:sp>
      <p:sp>
        <p:nvSpPr>
          <p:cNvPr id="11" name="Text Box 16"/>
          <p:cNvSpPr txBox="1">
            <a:spLocks noChangeArrowheads="1"/>
          </p:cNvSpPr>
          <p:nvPr/>
        </p:nvSpPr>
        <p:spPr bwMode="auto">
          <a:xfrm>
            <a:off x="8054975" y="1976438"/>
            <a:ext cx="3587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2000" i="1">
                <a:latin typeface="Symbol" panose="05050102010706020507" pitchFamily="18" charset="2"/>
                <a:ea typeface="宋体" panose="02010600030101010101" pitchFamily="2" charset="-122"/>
              </a:rPr>
              <a:t>w</a:t>
            </a:r>
          </a:p>
        </p:txBody>
      </p:sp>
      <p:sp>
        <p:nvSpPr>
          <p:cNvPr id="12" name="Text Box 17"/>
          <p:cNvSpPr txBox="1">
            <a:spLocks noChangeArrowheads="1"/>
          </p:cNvSpPr>
          <p:nvPr/>
        </p:nvSpPr>
        <p:spPr bwMode="auto">
          <a:xfrm>
            <a:off x="8054975" y="3424238"/>
            <a:ext cx="3587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2000" i="1">
                <a:latin typeface="Symbol" panose="05050102010706020507" pitchFamily="18" charset="2"/>
                <a:ea typeface="宋体" panose="02010600030101010101" pitchFamily="2" charset="-122"/>
              </a:rPr>
              <a:t>w</a:t>
            </a:r>
          </a:p>
        </p:txBody>
      </p:sp>
      <p:sp>
        <p:nvSpPr>
          <p:cNvPr id="13" name="Text Box 18"/>
          <p:cNvSpPr txBox="1">
            <a:spLocks noChangeArrowheads="1"/>
          </p:cNvSpPr>
          <p:nvPr/>
        </p:nvSpPr>
        <p:spPr bwMode="auto">
          <a:xfrm>
            <a:off x="8054975" y="5278438"/>
            <a:ext cx="3587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2000" i="1">
                <a:latin typeface="Symbol" panose="05050102010706020507" pitchFamily="18" charset="2"/>
                <a:ea typeface="宋体" panose="02010600030101010101" pitchFamily="2" charset="-122"/>
              </a:rPr>
              <a:t>w</a:t>
            </a:r>
          </a:p>
        </p:txBody>
      </p:sp>
      <p:sp>
        <p:nvSpPr>
          <p:cNvPr id="14" name="Text Box 19"/>
          <p:cNvSpPr txBox="1">
            <a:spLocks noChangeArrowheads="1"/>
          </p:cNvSpPr>
          <p:nvPr/>
        </p:nvSpPr>
        <p:spPr bwMode="auto">
          <a:xfrm>
            <a:off x="7451725" y="1277938"/>
            <a:ext cx="6826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2000" i="1"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000" i="1">
                <a:latin typeface="Symbol" panose="05050102010706020507" pitchFamily="18" charset="2"/>
                <a:ea typeface="宋体" panose="02010600030101010101" pitchFamily="2" charset="-122"/>
              </a:rPr>
              <a:t>w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</a:p>
        </p:txBody>
      </p:sp>
      <p:sp>
        <p:nvSpPr>
          <p:cNvPr id="15" name="Text Box 20"/>
          <p:cNvSpPr txBox="1">
            <a:spLocks noChangeArrowheads="1"/>
          </p:cNvSpPr>
          <p:nvPr/>
        </p:nvSpPr>
        <p:spPr bwMode="auto">
          <a:xfrm>
            <a:off x="7337425" y="2605088"/>
            <a:ext cx="711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2000" i="1"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000" i="1">
                <a:latin typeface="Symbol" panose="05050102010706020507" pitchFamily="18" charset="2"/>
                <a:ea typeface="宋体" panose="02010600030101010101" pitchFamily="2" charset="-122"/>
              </a:rPr>
              <a:t>w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</a:p>
        </p:txBody>
      </p:sp>
      <p:sp>
        <p:nvSpPr>
          <p:cNvPr id="16" name="Text Box 21"/>
          <p:cNvSpPr txBox="1">
            <a:spLocks noChangeArrowheads="1"/>
          </p:cNvSpPr>
          <p:nvPr/>
        </p:nvSpPr>
        <p:spPr bwMode="auto">
          <a:xfrm>
            <a:off x="5238750" y="4757738"/>
            <a:ext cx="10001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2000" i="1"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000" i="1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)+</a:t>
            </a:r>
            <a:r>
              <a:rPr lang="en-US" altLang="zh-CN" sz="2000" i="1"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000" i="1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</a:p>
        </p:txBody>
      </p:sp>
      <p:sp>
        <p:nvSpPr>
          <p:cNvPr id="17" name="Text Box 22"/>
          <p:cNvSpPr txBox="1">
            <a:spLocks noChangeArrowheads="1"/>
          </p:cNvSpPr>
          <p:nvPr/>
        </p:nvSpPr>
        <p:spPr bwMode="auto">
          <a:xfrm>
            <a:off x="7578725" y="4376738"/>
            <a:ext cx="9842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2000" i="1"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000" i="1">
                <a:latin typeface="Symbol" panose="05050102010706020507" pitchFamily="18" charset="2"/>
                <a:ea typeface="宋体" panose="02010600030101010101" pitchFamily="2" charset="-122"/>
              </a:rPr>
              <a:t>w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) +  </a:t>
            </a:r>
            <a:r>
              <a:rPr lang="en-US" altLang="zh-CN" sz="2000" i="1"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000" i="1">
                <a:latin typeface="Symbol" panose="05050102010706020507" pitchFamily="18" charset="2"/>
                <a:ea typeface="宋体" panose="02010600030101010101" pitchFamily="2" charset="-122"/>
              </a:rPr>
              <a:t>w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611822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468313" y="211138"/>
            <a:ext cx="5039791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3200" b="1" dirty="0">
                <a:solidFill>
                  <a:srgbClr val="0000FF"/>
                </a:solidFill>
                <a:cs typeface="Times New Roman" panose="02020603050405020304" pitchFamily="18" charset="0"/>
              </a:rPr>
              <a:t>Shift Theorem </a:t>
            </a:r>
          </a:p>
        </p:txBody>
      </p:sp>
      <p:graphicFrame>
        <p:nvGraphicFramePr>
          <p:cNvPr id="3" name="Object 5"/>
          <p:cNvGraphicFramePr>
            <a:graphicFrameLocks noChangeAspect="1"/>
          </p:cNvGraphicFramePr>
          <p:nvPr/>
        </p:nvGraphicFramePr>
        <p:xfrm>
          <a:off x="876300" y="1119188"/>
          <a:ext cx="6516688" cy="528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441600" imgH="2793960" progId="Equation.DSMT4">
                  <p:embed/>
                </p:oleObj>
              </mc:Choice>
              <mc:Fallback>
                <p:oleObj name="Equation" r:id="rId2" imgW="3441600" imgH="2793960" progId="Equation.DSMT4">
                  <p:embed/>
                  <p:pic>
                    <p:nvPicPr>
                      <p:cNvPr id="10242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6300" y="1119188"/>
                        <a:ext cx="6516688" cy="5289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6"/>
          <p:cNvGraphicFramePr>
            <a:graphicFrameLocks noChangeAspect="1"/>
          </p:cNvGraphicFramePr>
          <p:nvPr/>
        </p:nvGraphicFramePr>
        <p:xfrm>
          <a:off x="2257425" y="1630363"/>
          <a:ext cx="4608513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968480" imgH="253800" progId="Equation.DSMT4">
                  <p:embed/>
                </p:oleObj>
              </mc:Choice>
              <mc:Fallback>
                <p:oleObj name="Equation" r:id="rId4" imgW="1968480" imgH="253800" progId="Equation.DSMT4">
                  <p:embed/>
                  <p:pic>
                    <p:nvPicPr>
                      <p:cNvPr id="10243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7425" y="1630363"/>
                        <a:ext cx="4608513" cy="5937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solidFill>
                          <a:srgbClr val="993366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81883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490538" y="338138"/>
            <a:ext cx="7772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zh-CN" sz="3200" b="1" dirty="0">
                <a:solidFill>
                  <a:srgbClr val="0000FF"/>
                </a:solidFill>
                <a:cs typeface="Times New Roman" panose="02020603050405020304" pitchFamily="18" charset="0"/>
              </a:rPr>
              <a:t>Fourier Transform of the complex conjugate of a function </a:t>
            </a:r>
          </a:p>
        </p:txBody>
      </p:sp>
      <p:graphicFrame>
        <p:nvGraphicFramePr>
          <p:cNvPr id="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5734801"/>
              </p:ext>
            </p:extLst>
          </p:nvPr>
        </p:nvGraphicFramePr>
        <p:xfrm>
          <a:off x="3127375" y="1549400"/>
          <a:ext cx="2695575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320480" imgH="279360" progId="Equation.DSMT4">
                  <p:embed/>
                </p:oleObj>
              </mc:Choice>
              <mc:Fallback>
                <p:oleObj name="Equation" r:id="rId2" imgW="1320480" imgH="279360" progId="Equation.DSMT4">
                  <p:embed/>
                  <p:pic>
                    <p:nvPicPr>
                      <p:cNvPr id="13314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7375" y="1549400"/>
                        <a:ext cx="2695575" cy="56991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4155433"/>
              </p:ext>
            </p:extLst>
          </p:nvPr>
        </p:nvGraphicFramePr>
        <p:xfrm>
          <a:off x="2470150" y="2719388"/>
          <a:ext cx="4327525" cy="3627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120760" imgH="1777680" progId="Equation.DSMT4">
                  <p:embed/>
                </p:oleObj>
              </mc:Choice>
              <mc:Fallback>
                <p:oleObj name="Equation" r:id="rId4" imgW="2120760" imgH="1777680" progId="Equation.DSMT4">
                  <p:embed/>
                  <p:pic>
                    <p:nvPicPr>
                      <p:cNvPr id="13315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0150" y="2719388"/>
                        <a:ext cx="4327525" cy="3627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669925" y="2279650"/>
            <a:ext cx="996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Proof:</a:t>
            </a:r>
          </a:p>
        </p:txBody>
      </p:sp>
    </p:spTree>
    <p:extLst>
      <p:ext uri="{BB962C8B-B14F-4D97-AF65-F5344CB8AC3E}">
        <p14:creationId xmlns:p14="http://schemas.microsoft.com/office/powerpoint/2010/main" val="16566555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538163" y="85725"/>
            <a:ext cx="4332287" cy="762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lang="en-US" altLang="zh-CN" sz="3200" b="1" dirty="0">
                <a:solidFill>
                  <a:srgbClr val="0000FF"/>
                </a:solidFill>
                <a:cs typeface="Times New Roman" panose="02020603050405020304" pitchFamily="18" charset="0"/>
              </a:rPr>
              <a:t>Derivative Theorem 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533400" y="1019175"/>
            <a:ext cx="7772400" cy="255384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</a:pP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The Fourier transform of a derivative of a function, 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f’(t)</a:t>
            </a:r>
            <a:r>
              <a:rPr lang="en-US" altLang="zh-CN" sz="2000" i="1" dirty="0"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</a:pP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</a:pPr>
            <a:r>
              <a:rPr lang="en-US" altLang="zh-CN" sz="2000" dirty="0">
                <a:latin typeface="Brush Script MT" panose="030608020404060703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	</a:t>
            </a: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	 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</a:pP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</a:pP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Proof: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</a:pP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</a:pP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3195944"/>
              </p:ext>
            </p:extLst>
          </p:nvPr>
        </p:nvGraphicFramePr>
        <p:xfrm>
          <a:off x="2203450" y="2422525"/>
          <a:ext cx="3411538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26920" imgH="457200" progId="Equation.DSMT4">
                  <p:embed/>
                </p:oleObj>
              </mc:Choice>
              <mc:Fallback>
                <p:oleObj name="Equation" r:id="rId2" imgW="1726920" imgH="457200" progId="Equation.DSMT4">
                  <p:embed/>
                  <p:pic>
                    <p:nvPicPr>
                      <p:cNvPr id="14339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3450" y="2422525"/>
                        <a:ext cx="3411538" cy="904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3"/>
          <p:cNvGraphicFramePr>
            <a:graphicFrameLocks noChangeAspect="1"/>
          </p:cNvGraphicFramePr>
          <p:nvPr/>
        </p:nvGraphicFramePr>
        <p:xfrm>
          <a:off x="2603500" y="1520825"/>
          <a:ext cx="381000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282680" imgH="203040" progId="Equation.DSMT4">
                  <p:embed/>
                </p:oleObj>
              </mc:Choice>
              <mc:Fallback>
                <p:oleObj name="Equation" r:id="rId4" imgW="1282680" imgH="203040" progId="Equation.DSMT4">
                  <p:embed/>
                  <p:pic>
                    <p:nvPicPr>
                      <p:cNvPr id="1434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3500" y="1520825"/>
                        <a:ext cx="3810000" cy="5143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0026757"/>
              </p:ext>
            </p:extLst>
          </p:nvPr>
        </p:nvGraphicFramePr>
        <p:xfrm>
          <a:off x="2005013" y="3622675"/>
          <a:ext cx="3787775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917360" imgH="457200" progId="Equation.DSMT4">
                  <p:embed/>
                </p:oleObj>
              </mc:Choice>
              <mc:Fallback>
                <p:oleObj name="Equation" r:id="rId6" imgW="1917360" imgH="457200" progId="Equation.DSMT4">
                  <p:embed/>
                  <p:pic>
                    <p:nvPicPr>
                      <p:cNvPr id="5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5013" y="3622675"/>
                        <a:ext cx="3787775" cy="904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5594304"/>
              </p:ext>
            </p:extLst>
          </p:nvPr>
        </p:nvGraphicFramePr>
        <p:xfrm>
          <a:off x="2278063" y="5006119"/>
          <a:ext cx="381000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282680" imgH="203040" progId="Equation.DSMT4">
                  <p:embed/>
                </p:oleObj>
              </mc:Choice>
              <mc:Fallback>
                <p:oleObj name="Equation" r:id="rId8" imgW="1282680" imgH="203040" progId="Equation.DSMT4">
                  <p:embed/>
                  <p:pic>
                    <p:nvPicPr>
                      <p:cNvPr id="6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8063" y="5006119"/>
                        <a:ext cx="3810000" cy="5143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右箭头 8"/>
          <p:cNvSpPr/>
          <p:nvPr/>
        </p:nvSpPr>
        <p:spPr>
          <a:xfrm>
            <a:off x="1287537" y="5065817"/>
            <a:ext cx="792088" cy="3670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6590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标题 512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solidFill>
                  <a:srgbClr val="FF3300"/>
                </a:solidFill>
                <a:latin typeface="Georgia" panose="02040502050405020303" pitchFamily="18" charset="0"/>
              </a:rPr>
              <a:t>Fourier Transform</a:t>
            </a:r>
          </a:p>
        </p:txBody>
      </p:sp>
      <p:sp>
        <p:nvSpPr>
          <p:cNvPr id="5123" name="内容占位符 5122"/>
          <p:cNvSpPr>
            <a:spLocks noGrp="1" noChangeArrowheads="1"/>
          </p:cNvSpPr>
          <p:nvPr>
            <p:ph idx="1"/>
          </p:nvPr>
        </p:nvSpPr>
        <p:spPr>
          <a:xfrm>
            <a:off x="457200" y="1052513"/>
            <a:ext cx="8229600" cy="4525962"/>
          </a:xfrm>
        </p:spPr>
        <p:txBody>
          <a:bodyPr/>
          <a:lstStyle/>
          <a:p>
            <a:pPr>
              <a:lnSpc>
                <a:spcPct val="270000"/>
              </a:lnSpc>
            </a:pPr>
            <a:r>
              <a:rPr lang="en-US" altLang="zh-CN">
                <a:latin typeface="Georgia" panose="02040502050405020303" pitchFamily="18" charset="0"/>
              </a:rPr>
              <a:t>Fourier analysis and orthogonal functions</a:t>
            </a:r>
          </a:p>
          <a:p>
            <a:pPr>
              <a:lnSpc>
                <a:spcPct val="270000"/>
              </a:lnSpc>
            </a:pPr>
            <a:r>
              <a:rPr lang="en-US" altLang="zh-CN">
                <a:latin typeface="Georgia" panose="02040502050405020303" pitchFamily="18" charset="0"/>
              </a:rPr>
              <a:t>Discrete Fourier transform</a:t>
            </a:r>
          </a:p>
          <a:p>
            <a:pPr>
              <a:lnSpc>
                <a:spcPct val="270000"/>
              </a:lnSpc>
            </a:pPr>
            <a:r>
              <a:rPr lang="en-US" altLang="zh-CN">
                <a:latin typeface="Georgia" panose="02040502050405020303" pitchFamily="18" charset="0"/>
              </a:rPr>
              <a:t>Fast Fourier transform</a:t>
            </a:r>
          </a:p>
        </p:txBody>
      </p:sp>
    </p:spTree>
    <p:extLst>
      <p:ext uri="{BB962C8B-B14F-4D97-AF65-F5344CB8AC3E}">
        <p14:creationId xmlns:p14="http://schemas.microsoft.com/office/powerpoint/2010/main" val="807877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uild="p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8" name="Rectangle 2"/>
          <p:cNvSpPr>
            <a:spLocks noGrp="1" noChangeArrowheads="1"/>
          </p:cNvSpPr>
          <p:nvPr>
            <p:ph type="title"/>
          </p:nvPr>
        </p:nvSpPr>
        <p:spPr>
          <a:xfrm>
            <a:off x="522288" y="325438"/>
            <a:ext cx="8113712" cy="990600"/>
          </a:xfrm>
        </p:spPr>
        <p:txBody>
          <a:bodyPr>
            <a:normAutofit fontScale="90000"/>
          </a:bodyPr>
          <a:lstStyle/>
          <a:p>
            <a:pPr algn="l">
              <a:lnSpc>
                <a:spcPct val="80000"/>
              </a:lnSpc>
            </a:pPr>
            <a:r>
              <a:rPr lang="en-US" altLang="zh-CN" sz="3200" b="1" dirty="0">
                <a:solidFill>
                  <a:srgbClr val="0000FF"/>
                </a:solidFill>
                <a:cs typeface="Times New Roman" panose="02020603050405020304" pitchFamily="18" charset="0"/>
              </a:rPr>
              <a:t>Modulation Theorem </a:t>
            </a:r>
            <a:br>
              <a:rPr lang="en-US" altLang="zh-CN" sz="3200" b="1" dirty="0">
                <a:solidFill>
                  <a:srgbClr val="0000FF"/>
                </a:solidFill>
                <a:cs typeface="Times New Roman" panose="02020603050405020304" pitchFamily="18" charset="0"/>
              </a:rPr>
            </a:br>
            <a:r>
              <a:rPr lang="en-US" altLang="zh-CN" sz="3200" b="1" dirty="0">
                <a:ea typeface="宋体" panose="02010600030101010101" pitchFamily="2" charset="-122"/>
                <a:cs typeface="Times New Roman" panose="02020603050405020304" pitchFamily="18" charset="0"/>
              </a:rPr>
              <a:t>Fourier Transform of </a:t>
            </a:r>
            <a:r>
              <a:rPr lang="en-US" altLang="zh-CN" sz="32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32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cos(</a:t>
            </a:r>
            <a:r>
              <a:rPr lang="en-US" altLang="zh-CN" sz="3200" b="1" i="1" dirty="0">
                <a:latin typeface="Symbol" panose="05050102010706020507" pitchFamily="18" charset="2"/>
                <a:ea typeface="宋体" panose="02010600030101010101" pitchFamily="2" charset="-122"/>
                <a:cs typeface="Times New Roman" panose="02020603050405020304" pitchFamily="18" charset="0"/>
              </a:rPr>
              <a:t>w</a:t>
            </a:r>
            <a:r>
              <a:rPr lang="en-US" altLang="zh-CN" sz="3200" b="1" i="1" baseline="-30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 </a:t>
            </a:r>
            <a:r>
              <a:rPr lang="en-US" altLang="zh-CN" sz="3200" b="1" i="1" dirty="0">
                <a:latin typeface="Times" panose="02020603050405020304" pitchFamily="18" charset="0"/>
                <a:ea typeface="宋体" panose="02010600030101010101" pitchFamily="2" charset="-122"/>
                <a:cs typeface="Times" panose="02020603050405020304" pitchFamily="18" charset="0"/>
              </a:rPr>
              <a:t>t</a:t>
            </a:r>
            <a:r>
              <a:rPr lang="en-US" altLang="zh-CN" sz="3200" b="1" dirty="0">
                <a:latin typeface="Times" panose="02020603050405020304" pitchFamily="18" charset="0"/>
                <a:ea typeface="宋体" panose="02010600030101010101" pitchFamily="2" charset="-122"/>
                <a:cs typeface="Times" panose="02020603050405020304" pitchFamily="18" charset="0"/>
              </a:rPr>
              <a:t>)</a:t>
            </a:r>
            <a:r>
              <a:rPr lang="en-US" altLang="zh-CN" dirty="0">
                <a:latin typeface="Times" panose="02020603050405020304" pitchFamily="18" charset="0"/>
                <a:ea typeface="宋体" panose="02010600030101010101" pitchFamily="2" charset="-122"/>
                <a:cs typeface="Times" panose="02020603050405020304" pitchFamily="18" charset="0"/>
              </a:rPr>
              <a:t> </a:t>
            </a:r>
          </a:p>
        </p:txBody>
      </p:sp>
      <p:graphicFrame>
        <p:nvGraphicFramePr>
          <p:cNvPr id="15362" name="Object 5"/>
          <p:cNvGraphicFramePr>
            <a:graphicFrameLocks noChangeAspect="1"/>
          </p:cNvGraphicFramePr>
          <p:nvPr/>
        </p:nvGraphicFramePr>
        <p:xfrm>
          <a:off x="635000" y="1420813"/>
          <a:ext cx="6362700" cy="105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213000" imgH="533160" progId="Equation.DSMT4">
                  <p:embed/>
                </p:oleObj>
              </mc:Choice>
              <mc:Fallback>
                <p:oleObj name="Equation" r:id="rId2" imgW="3213000" imgH="533160" progId="Equation.DSMT4">
                  <p:embed/>
                  <p:pic>
                    <p:nvPicPr>
                      <p:cNvPr id="15362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5000" y="1420813"/>
                        <a:ext cx="6362700" cy="1050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3" name="Object 7"/>
          <p:cNvGraphicFramePr>
            <a:graphicFrameLocks noChangeAspect="1"/>
          </p:cNvGraphicFramePr>
          <p:nvPr/>
        </p:nvGraphicFramePr>
        <p:xfrm>
          <a:off x="2168525" y="2290763"/>
          <a:ext cx="6242050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174840" imgH="533160" progId="Equation.DSMT4">
                  <p:embed/>
                </p:oleObj>
              </mc:Choice>
              <mc:Fallback>
                <p:oleObj name="Equation" r:id="rId4" imgW="3174840" imgH="533160" progId="Equation.DSMT4">
                  <p:embed/>
                  <p:pic>
                    <p:nvPicPr>
                      <p:cNvPr id="1536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8525" y="2290763"/>
                        <a:ext cx="6242050" cy="1047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4" name="Object 9"/>
          <p:cNvGraphicFramePr>
            <a:graphicFrameLocks noChangeAspect="1"/>
          </p:cNvGraphicFramePr>
          <p:nvPr/>
        </p:nvGraphicFramePr>
        <p:xfrm>
          <a:off x="1066800" y="3124200"/>
          <a:ext cx="785495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152600" imgH="533160" progId="Equation.DSMT4">
                  <p:embed/>
                </p:oleObj>
              </mc:Choice>
              <mc:Fallback>
                <p:oleObj name="Equation" r:id="rId6" imgW="4152600" imgH="533160" progId="Equation.DSMT4">
                  <p:embed/>
                  <p:pic>
                    <p:nvPicPr>
                      <p:cNvPr id="15364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3124200"/>
                        <a:ext cx="7854950" cy="1003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5" name="Object 10"/>
          <p:cNvGraphicFramePr>
            <a:graphicFrameLocks noChangeAspect="1"/>
          </p:cNvGraphicFramePr>
          <p:nvPr/>
        </p:nvGraphicFramePr>
        <p:xfrm>
          <a:off x="1042988" y="4216400"/>
          <a:ext cx="6935787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276360" imgH="393480" progId="Equation.DSMT4">
                  <p:embed/>
                </p:oleObj>
              </mc:Choice>
              <mc:Fallback>
                <p:oleObj name="Equation" r:id="rId8" imgW="3276360" imgH="393480" progId="Equation.DSMT4">
                  <p:embed/>
                  <p:pic>
                    <p:nvPicPr>
                      <p:cNvPr id="15365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4216400"/>
                        <a:ext cx="6935787" cy="8350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57150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944683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618009" y="404664"/>
            <a:ext cx="7509520" cy="1143000"/>
          </a:xfrm>
        </p:spPr>
        <p:txBody>
          <a:bodyPr>
            <a:noAutofit/>
          </a:bodyPr>
          <a:lstStyle/>
          <a:p>
            <a:pPr algn="l"/>
            <a:r>
              <a:rPr lang="en-US" altLang="zh-TW" sz="3600" b="1" dirty="0">
                <a:solidFill>
                  <a:srgbClr val="0000FF"/>
                </a:solidFill>
                <a:cs typeface="Times New Roman" panose="02020603050405020304" pitchFamily="18" charset="0"/>
              </a:rPr>
              <a:t>Fourier Transform of a convolution</a:t>
            </a:r>
          </a:p>
        </p:txBody>
      </p:sp>
      <p:graphicFrame>
        <p:nvGraphicFramePr>
          <p:cNvPr id="4915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9149652"/>
              </p:ext>
            </p:extLst>
          </p:nvPr>
        </p:nvGraphicFramePr>
        <p:xfrm>
          <a:off x="1404417" y="2950741"/>
          <a:ext cx="5634038" cy="1177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87240" imgH="330120" progId="Equation.3">
                  <p:embed/>
                </p:oleObj>
              </mc:Choice>
              <mc:Fallback>
                <p:oleObj name="Equation" r:id="rId2" imgW="1587240" imgH="330120" progId="Equation.3">
                  <p:embed/>
                  <p:pic>
                    <p:nvPicPr>
                      <p:cNvPr id="4915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4417" y="2950741"/>
                        <a:ext cx="5634038" cy="1177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07763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57" name="Text Box 5"/>
          <p:cNvSpPr txBox="1">
            <a:spLocks noChangeArrowheads="1"/>
          </p:cNvSpPr>
          <p:nvPr/>
        </p:nvSpPr>
        <p:spPr bwMode="auto">
          <a:xfrm>
            <a:off x="899592" y="1772816"/>
            <a:ext cx="7635875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 sz="3200" b="0"/>
              <a:t>The </a:t>
            </a:r>
            <a:r>
              <a:rPr lang="en-US" altLang="zh-TW" sz="3200" b="0">
                <a:solidFill>
                  <a:srgbClr val="0033CC"/>
                </a:solidFill>
              </a:rPr>
              <a:t>convolution</a:t>
            </a:r>
            <a:r>
              <a:rPr lang="en-US" altLang="zh-TW" sz="3200" b="0"/>
              <a:t> of two functions </a:t>
            </a:r>
            <a:r>
              <a:rPr lang="en-US" altLang="zh-TW" sz="3200" b="0" i="1">
                <a:solidFill>
                  <a:srgbClr val="0033CC"/>
                </a:solidFill>
              </a:rPr>
              <a:t>f</a:t>
            </a:r>
            <a:r>
              <a:rPr lang="en-US" altLang="zh-TW" sz="3200" b="0" baseline="-25000">
                <a:solidFill>
                  <a:srgbClr val="0033CC"/>
                </a:solidFill>
              </a:rPr>
              <a:t>1</a:t>
            </a:r>
            <a:r>
              <a:rPr lang="en-US" altLang="zh-TW" sz="3200" b="0">
                <a:solidFill>
                  <a:srgbClr val="0033CC"/>
                </a:solidFill>
              </a:rPr>
              <a:t>(</a:t>
            </a:r>
            <a:r>
              <a:rPr lang="en-US" altLang="zh-TW" sz="3200" b="0" i="1">
                <a:solidFill>
                  <a:srgbClr val="0033CC"/>
                </a:solidFill>
              </a:rPr>
              <a:t>t</a:t>
            </a:r>
            <a:r>
              <a:rPr lang="en-US" altLang="zh-TW" sz="3200" b="0">
                <a:solidFill>
                  <a:srgbClr val="0033CC"/>
                </a:solidFill>
              </a:rPr>
              <a:t>)</a:t>
            </a:r>
            <a:r>
              <a:rPr lang="en-US" altLang="zh-TW" sz="3200" b="0"/>
              <a:t> and </a:t>
            </a:r>
            <a:r>
              <a:rPr lang="en-US" altLang="zh-TW" sz="3200" b="0" i="1">
                <a:solidFill>
                  <a:srgbClr val="0033CC"/>
                </a:solidFill>
              </a:rPr>
              <a:t>f</a:t>
            </a:r>
            <a:r>
              <a:rPr lang="en-US" altLang="zh-TW" sz="3200" b="0" baseline="-25000">
                <a:solidFill>
                  <a:srgbClr val="0033CC"/>
                </a:solidFill>
              </a:rPr>
              <a:t>2</a:t>
            </a:r>
            <a:r>
              <a:rPr lang="en-US" altLang="zh-TW" sz="3200" b="0">
                <a:solidFill>
                  <a:srgbClr val="0033CC"/>
                </a:solidFill>
              </a:rPr>
              <a:t>(</a:t>
            </a:r>
            <a:r>
              <a:rPr lang="en-US" altLang="zh-TW" sz="3200" b="0" i="1">
                <a:solidFill>
                  <a:srgbClr val="0033CC"/>
                </a:solidFill>
              </a:rPr>
              <a:t>t</a:t>
            </a:r>
            <a:r>
              <a:rPr lang="en-US" altLang="zh-TW" sz="3200" b="0">
                <a:solidFill>
                  <a:srgbClr val="0033CC"/>
                </a:solidFill>
              </a:rPr>
              <a:t>)</a:t>
            </a:r>
            <a:r>
              <a:rPr lang="en-US" altLang="zh-TW" sz="3200" b="0"/>
              <a:t> is defined as:</a:t>
            </a:r>
          </a:p>
        </p:txBody>
      </p:sp>
      <p:graphicFrame>
        <p:nvGraphicFramePr>
          <p:cNvPr id="4915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1800343"/>
              </p:ext>
            </p:extLst>
          </p:nvPr>
        </p:nvGraphicFramePr>
        <p:xfrm>
          <a:off x="2515667" y="4373141"/>
          <a:ext cx="3019425" cy="769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850680" imgH="215640" progId="Equation.3">
                  <p:embed/>
                </p:oleObj>
              </mc:Choice>
              <mc:Fallback>
                <p:oleObj name="Equation" r:id="rId4" imgW="850680" imgH="215640" progId="Equation.3">
                  <p:embed/>
                  <p:pic>
                    <p:nvPicPr>
                      <p:cNvPr id="4915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667" y="4373141"/>
                        <a:ext cx="3019425" cy="769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07763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21430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9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9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9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8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0000FF"/>
                </a:solidFill>
                <a:cs typeface="Times New Roman" panose="02020603050405020304" pitchFamily="18" charset="0"/>
              </a:rPr>
              <a:t>Properties of Convolution</a:t>
            </a:r>
          </a:p>
        </p:txBody>
      </p:sp>
      <p:graphicFrame>
        <p:nvGraphicFramePr>
          <p:cNvPr id="5735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0972545"/>
              </p:ext>
            </p:extLst>
          </p:nvPr>
        </p:nvGraphicFramePr>
        <p:xfrm>
          <a:off x="1403648" y="1628800"/>
          <a:ext cx="5543550" cy="769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62040" imgH="215640" progId="Equation.3">
                  <p:embed/>
                </p:oleObj>
              </mc:Choice>
              <mc:Fallback>
                <p:oleObj name="Equation" r:id="rId2" imgW="1562040" imgH="215640" progId="Equation.3">
                  <p:embed/>
                  <p:pic>
                    <p:nvPicPr>
                      <p:cNvPr id="5735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8" y="1628800"/>
                        <a:ext cx="5543550" cy="769938"/>
                      </a:xfrm>
                      <a:prstGeom prst="rect">
                        <a:avLst/>
                      </a:prstGeom>
                      <a:solidFill>
                        <a:srgbClr val="66FFFF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>
                        <a:outerShdw dist="107763" dir="2700000" algn="ctr" rotWithShape="0">
                          <a:srgbClr val="808080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5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0834315"/>
              </p:ext>
            </p:extLst>
          </p:nvPr>
        </p:nvGraphicFramePr>
        <p:xfrm>
          <a:off x="549573" y="2543200"/>
          <a:ext cx="5000625" cy="827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006280" imgH="330120" progId="Equation.3">
                  <p:embed/>
                </p:oleObj>
              </mc:Choice>
              <mc:Fallback>
                <p:oleObj name="Equation" r:id="rId4" imgW="2006280" imgH="330120" progId="Equation.3">
                  <p:embed/>
                  <p:pic>
                    <p:nvPicPr>
                      <p:cNvPr id="57352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9573" y="2543200"/>
                        <a:ext cx="5000625" cy="827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07763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5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1235767"/>
              </p:ext>
            </p:extLst>
          </p:nvPr>
        </p:nvGraphicFramePr>
        <p:xfrm>
          <a:off x="5500986" y="2543200"/>
          <a:ext cx="3446462" cy="827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384200" imgH="330120" progId="Equation.3">
                  <p:embed/>
                </p:oleObj>
              </mc:Choice>
              <mc:Fallback>
                <p:oleObj name="Equation" r:id="rId6" imgW="1384200" imgH="330120" progId="Equation.3">
                  <p:embed/>
                  <p:pic>
                    <p:nvPicPr>
                      <p:cNvPr id="57353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0986" y="2543200"/>
                        <a:ext cx="3446462" cy="827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07763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55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7038875"/>
              </p:ext>
            </p:extLst>
          </p:nvPr>
        </p:nvGraphicFramePr>
        <p:xfrm>
          <a:off x="2314873" y="3457600"/>
          <a:ext cx="5565775" cy="827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234880" imgH="330120" progId="Equation.3">
                  <p:embed/>
                </p:oleObj>
              </mc:Choice>
              <mc:Fallback>
                <p:oleObj name="Equation" r:id="rId8" imgW="2234880" imgH="330120" progId="Equation.3">
                  <p:embed/>
                  <p:pic>
                    <p:nvPicPr>
                      <p:cNvPr id="57355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4873" y="3457600"/>
                        <a:ext cx="5565775" cy="827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07763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5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0191015"/>
              </p:ext>
            </p:extLst>
          </p:nvPr>
        </p:nvGraphicFramePr>
        <p:xfrm>
          <a:off x="2318048" y="4383113"/>
          <a:ext cx="3730625" cy="827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498320" imgH="330120" progId="Equation.3">
                  <p:embed/>
                </p:oleObj>
              </mc:Choice>
              <mc:Fallback>
                <p:oleObj name="Equation" r:id="rId10" imgW="1498320" imgH="330120" progId="Equation.3">
                  <p:embed/>
                  <p:pic>
                    <p:nvPicPr>
                      <p:cNvPr id="57356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8048" y="4383113"/>
                        <a:ext cx="3730625" cy="827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07763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57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3015056"/>
              </p:ext>
            </p:extLst>
          </p:nvPr>
        </p:nvGraphicFramePr>
        <p:xfrm>
          <a:off x="2368848" y="5145113"/>
          <a:ext cx="3225800" cy="827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295280" imgH="330120" progId="Equation.3">
                  <p:embed/>
                </p:oleObj>
              </mc:Choice>
              <mc:Fallback>
                <p:oleObj name="Equation" r:id="rId12" imgW="1295280" imgH="330120" progId="Equation.3">
                  <p:embed/>
                  <p:pic>
                    <p:nvPicPr>
                      <p:cNvPr id="57357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8848" y="5145113"/>
                        <a:ext cx="3225800" cy="827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07763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58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039283"/>
              </p:ext>
            </p:extLst>
          </p:nvPr>
        </p:nvGraphicFramePr>
        <p:xfrm>
          <a:off x="5747048" y="5287988"/>
          <a:ext cx="2117725" cy="54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850680" imgH="215640" progId="Equation.3">
                  <p:embed/>
                </p:oleObj>
              </mc:Choice>
              <mc:Fallback>
                <p:oleObj name="Equation" r:id="rId14" imgW="850680" imgH="215640" progId="Equation.3">
                  <p:embed/>
                  <p:pic>
                    <p:nvPicPr>
                      <p:cNvPr id="57358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47048" y="5287988"/>
                        <a:ext cx="2117725" cy="541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07763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66103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7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7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7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7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7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7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7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759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067539"/>
              </p:ext>
            </p:extLst>
          </p:nvPr>
        </p:nvGraphicFramePr>
        <p:xfrm>
          <a:off x="1165225" y="2327275"/>
          <a:ext cx="6281738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120760" imgH="253800" progId="Equation.DSMT4">
                  <p:embed/>
                </p:oleObj>
              </mc:Choice>
              <mc:Fallback>
                <p:oleObj name="Equation" r:id="rId2" imgW="2120760" imgH="253800" progId="Equation.DSMT4">
                  <p:embed/>
                  <p:pic>
                    <p:nvPicPr>
                      <p:cNvPr id="6759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5225" y="2327275"/>
                        <a:ext cx="6281738" cy="752475"/>
                      </a:xfrm>
                      <a:prstGeom prst="rect">
                        <a:avLst/>
                      </a:prstGeom>
                      <a:solidFill>
                        <a:srgbClr val="66FFFF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>
                        <a:outerShdw dist="107763" dir="2700000" algn="ctr" rotWithShape="0">
                          <a:srgbClr val="808080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9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8680794"/>
              </p:ext>
            </p:extLst>
          </p:nvPr>
        </p:nvGraphicFramePr>
        <p:xfrm>
          <a:off x="150813" y="3036888"/>
          <a:ext cx="8199437" cy="1049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288960" imgH="419040" progId="Equation.DSMT4">
                  <p:embed/>
                </p:oleObj>
              </mc:Choice>
              <mc:Fallback>
                <p:oleObj name="Equation" r:id="rId4" imgW="3288960" imgH="419040" progId="Equation.DSMT4">
                  <p:embed/>
                  <p:pic>
                    <p:nvPicPr>
                      <p:cNvPr id="67592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813" y="3036888"/>
                        <a:ext cx="8199437" cy="1049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07763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9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2455396"/>
              </p:ext>
            </p:extLst>
          </p:nvPr>
        </p:nvGraphicFramePr>
        <p:xfrm>
          <a:off x="1963738" y="3943350"/>
          <a:ext cx="5949950" cy="1144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387520" imgH="457200" progId="Equation.DSMT4">
                  <p:embed/>
                </p:oleObj>
              </mc:Choice>
              <mc:Fallback>
                <p:oleObj name="Equation" r:id="rId6" imgW="2387520" imgH="457200" progId="Equation.DSMT4">
                  <p:embed/>
                  <p:pic>
                    <p:nvPicPr>
                      <p:cNvPr id="67593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3738" y="3943350"/>
                        <a:ext cx="5949950" cy="1144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07763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9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0474353"/>
              </p:ext>
            </p:extLst>
          </p:nvPr>
        </p:nvGraphicFramePr>
        <p:xfrm>
          <a:off x="1950668" y="5008563"/>
          <a:ext cx="3640137" cy="827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460160" imgH="330120" progId="Equation.DSMT4">
                  <p:embed/>
                </p:oleObj>
              </mc:Choice>
              <mc:Fallback>
                <p:oleObj name="Equation" r:id="rId8" imgW="1460160" imgH="330120" progId="Equation.DSMT4">
                  <p:embed/>
                  <p:pic>
                    <p:nvPicPr>
                      <p:cNvPr id="67594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0668" y="5008563"/>
                        <a:ext cx="3640137" cy="827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07763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95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919853"/>
              </p:ext>
            </p:extLst>
          </p:nvPr>
        </p:nvGraphicFramePr>
        <p:xfrm>
          <a:off x="539552" y="5772356"/>
          <a:ext cx="5254625" cy="1049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108160" imgH="419040" progId="Equation.DSMT4">
                  <p:embed/>
                </p:oleObj>
              </mc:Choice>
              <mc:Fallback>
                <p:oleObj name="Equation" r:id="rId10" imgW="2108160" imgH="419040" progId="Equation.DSMT4">
                  <p:embed/>
                  <p:pic>
                    <p:nvPicPr>
                      <p:cNvPr id="67595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5772356"/>
                        <a:ext cx="5254625" cy="1049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07763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9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4489256"/>
              </p:ext>
            </p:extLst>
          </p:nvPr>
        </p:nvGraphicFramePr>
        <p:xfrm>
          <a:off x="5784850" y="5978525"/>
          <a:ext cx="2878138" cy="636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155600" imgH="253800" progId="Equation.DSMT4">
                  <p:embed/>
                </p:oleObj>
              </mc:Choice>
              <mc:Fallback>
                <p:oleObj name="Equation" r:id="rId12" imgW="1155600" imgH="253800" progId="Equation.DSMT4">
                  <p:embed/>
                  <p:pic>
                    <p:nvPicPr>
                      <p:cNvPr id="67596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84850" y="5978525"/>
                        <a:ext cx="2878138" cy="636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07763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7603" name="Group 19"/>
          <p:cNvGrpSpPr>
            <a:grpSpLocks/>
          </p:cNvGrpSpPr>
          <p:nvPr/>
        </p:nvGrpSpPr>
        <p:grpSpPr bwMode="auto">
          <a:xfrm>
            <a:off x="609600" y="324816"/>
            <a:ext cx="7924800" cy="1600200"/>
            <a:chOff x="576" y="144"/>
            <a:chExt cx="4992" cy="1008"/>
          </a:xfrm>
        </p:grpSpPr>
        <p:sp>
          <p:nvSpPr>
            <p:cNvPr id="67600" name="Rectangle 16"/>
            <p:cNvSpPr>
              <a:spLocks noChangeArrowheads="1"/>
            </p:cNvSpPr>
            <p:nvPr/>
          </p:nvSpPr>
          <p:spPr bwMode="auto">
            <a:xfrm>
              <a:off x="576" y="144"/>
              <a:ext cx="4992" cy="100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598" name="Text Box 14"/>
            <p:cNvSpPr txBox="1">
              <a:spLocks noChangeArrowheads="1"/>
            </p:cNvSpPr>
            <p:nvPr/>
          </p:nvSpPr>
          <p:spPr bwMode="auto">
            <a:xfrm>
              <a:off x="816" y="178"/>
              <a:ext cx="161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3200">
                  <a:solidFill>
                    <a:srgbClr val="0033CC"/>
                  </a:solidFill>
                </a:rPr>
                <a:t>Time Domain</a:t>
              </a:r>
            </a:p>
          </p:txBody>
        </p:sp>
        <p:sp>
          <p:nvSpPr>
            <p:cNvPr id="67599" name="Text Box 15"/>
            <p:cNvSpPr txBox="1">
              <a:spLocks noChangeArrowheads="1"/>
            </p:cNvSpPr>
            <p:nvPr/>
          </p:nvSpPr>
          <p:spPr bwMode="auto">
            <a:xfrm>
              <a:off x="3264" y="178"/>
              <a:ext cx="2213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3200">
                  <a:solidFill>
                    <a:srgbClr val="0033CC"/>
                  </a:solidFill>
                </a:rPr>
                <a:t>Frequency Domain</a:t>
              </a:r>
            </a:p>
          </p:txBody>
        </p:sp>
        <p:sp>
          <p:nvSpPr>
            <p:cNvPr id="67601" name="Text Box 17"/>
            <p:cNvSpPr txBox="1">
              <a:spLocks noChangeArrowheads="1"/>
            </p:cNvSpPr>
            <p:nvPr/>
          </p:nvSpPr>
          <p:spPr bwMode="auto">
            <a:xfrm>
              <a:off x="909" y="672"/>
              <a:ext cx="1395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3200">
                  <a:solidFill>
                    <a:srgbClr val="FF0000"/>
                  </a:solidFill>
                </a:rPr>
                <a:t>convolution</a:t>
              </a:r>
            </a:p>
          </p:txBody>
        </p:sp>
        <p:sp>
          <p:nvSpPr>
            <p:cNvPr id="67602" name="Text Box 18"/>
            <p:cNvSpPr txBox="1">
              <a:spLocks noChangeArrowheads="1"/>
            </p:cNvSpPr>
            <p:nvPr/>
          </p:nvSpPr>
          <p:spPr bwMode="auto">
            <a:xfrm>
              <a:off x="3534" y="672"/>
              <a:ext cx="165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3200">
                  <a:solidFill>
                    <a:srgbClr val="FF0000"/>
                  </a:solidFill>
                </a:rPr>
                <a:t>multiplication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38456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7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7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7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7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7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zh-CN" b="1" dirty="0" err="1">
                <a:solidFill>
                  <a:srgbClr val="0000FF"/>
                </a:solidFill>
                <a:cs typeface="Times New Roman" panose="02020603050405020304" pitchFamily="18" charset="0"/>
              </a:rPr>
              <a:t>Parseval’s</a:t>
            </a:r>
            <a:r>
              <a:rPr lang="en-US" altLang="zh-CN" b="1" dirty="0">
                <a:solidFill>
                  <a:srgbClr val="0000FF"/>
                </a:solidFill>
                <a:cs typeface="Times New Roman" panose="02020603050405020304" pitchFamily="18" charset="0"/>
              </a:rPr>
              <a:t> Theorem</a:t>
            </a:r>
          </a:p>
        </p:txBody>
      </p:sp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5291996"/>
              </p:ext>
            </p:extLst>
          </p:nvPr>
        </p:nvGraphicFramePr>
        <p:xfrm>
          <a:off x="2530475" y="1446213"/>
          <a:ext cx="3932238" cy="103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327120" imgH="876240" progId="Equation.DSMT4">
                  <p:embed/>
                </p:oleObj>
              </mc:Choice>
              <mc:Fallback>
                <p:oleObj name="Equation" r:id="rId2" imgW="3327120" imgH="876240" progId="Equation.DSMT4">
                  <p:embed/>
                  <p:pic>
                    <p:nvPicPr>
                      <p:cNvPr id="1945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0475" y="1446213"/>
                        <a:ext cx="3932238" cy="1035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1115616" y="2924944"/>
            <a:ext cx="734481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000" dirty="0"/>
              <a:t>Energy in temporal space is the same as the energy in spectral space!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4011864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2"/>
          <p:cNvSpPr>
            <a:spLocks noChangeArrowheads="1"/>
          </p:cNvSpPr>
          <p:nvPr/>
        </p:nvSpPr>
        <p:spPr bwMode="auto">
          <a:xfrm>
            <a:off x="5652120" y="1268760"/>
            <a:ext cx="2757488" cy="47767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title"/>
          </p:nvPr>
        </p:nvSpPr>
        <p:spPr>
          <a:xfrm>
            <a:off x="609600" y="533400"/>
            <a:ext cx="5362575" cy="533400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US" altLang="zh-CN" sz="3200" b="1" dirty="0">
                <a:ea typeface="宋体" panose="02010600030101010101" pitchFamily="2" charset="-122"/>
              </a:rPr>
              <a:t>The 2D Fourier Transform</a:t>
            </a:r>
            <a:endParaRPr lang="en-US" altLang="zh-CN" sz="3600" b="1" dirty="0">
              <a:ea typeface="宋体" panose="02010600030101010101" pitchFamily="2" charset="-122"/>
            </a:endParaRPr>
          </a:p>
        </p:txBody>
      </p:sp>
      <p:sp>
        <p:nvSpPr>
          <p:cNvPr id="22534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692770" y="1483073"/>
            <a:ext cx="5092702" cy="4478337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dirty="0">
                <a:latin typeface="Edwardian Script ITC" panose="030303020407070D08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F  </a:t>
            </a:r>
            <a:r>
              <a:rPr lang="en-US" altLang="zh-CN" sz="2400" dirty="0">
                <a:latin typeface="Edwardian Script ITC" panose="030303020407070D0804" pitchFamily="66" charset="0"/>
                <a:ea typeface="宋体" panose="02010600030101010101" pitchFamily="2" charset="-122"/>
              </a:rPr>
              <a:t> </a:t>
            </a:r>
            <a:r>
              <a:rPr lang="en-US" altLang="zh-CN" sz="2400" baseline="30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(2)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x,y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)}  =  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</a:t>
            </a:r>
            <a:r>
              <a:rPr lang="en-US" altLang="zh-CN" sz="2400" i="1" baseline="-25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400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,k</a:t>
            </a:r>
            <a:r>
              <a:rPr lang="en-US" altLang="zh-CN" sz="2400" i="1" baseline="-25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</a:t>
            </a:r>
            <a:r>
              <a:rPr lang="en-US" altLang="zh-CN" sz="2400" dirty="0">
                <a:ea typeface="宋体" panose="02010600030101010101" pitchFamily="2" charset="-122"/>
              </a:rPr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CN" sz="2000" dirty="0"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CN" sz="2000" dirty="0"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            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x,y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exp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[-</a:t>
            </a:r>
            <a:r>
              <a:rPr lang="en-US" altLang="zh-CN" sz="2400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</a:t>
            </a:r>
            <a:r>
              <a:rPr lang="en-US" altLang="zh-CN" sz="2400" i="1" baseline="-25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400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x+k</a:t>
            </a:r>
            <a:r>
              <a:rPr lang="en-US" altLang="zh-CN" sz="2400" i="1" baseline="-25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sz="2400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)] 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dx </a:t>
            </a:r>
            <a:r>
              <a:rPr lang="en-US" altLang="zh-CN" sz="2400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dy</a:t>
            </a:r>
            <a:endParaRPr lang="en-US" altLang="zh-CN" sz="2400" i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CN" sz="2000" dirty="0"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CN" sz="2000" dirty="0"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CN" sz="2000" dirty="0"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CN" sz="2000" dirty="0"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If</a:t>
            </a:r>
            <a:r>
              <a:rPr lang="en-US" altLang="zh-CN" sz="2400" dirty="0">
                <a:ea typeface="宋体" panose="02010600030101010101" pitchFamily="2" charset="-122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x,y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sz="2400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2400" i="1" baseline="-25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2400" i="1" baseline="-25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sz="2000" dirty="0">
                <a:ea typeface="宋体" panose="02010600030101010101" pitchFamily="2" charset="-122"/>
              </a:rPr>
              <a:t>,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CN" sz="2000" dirty="0"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then the 2D FT splits into two 1D FT's.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CN" sz="2000" dirty="0"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CN" sz="2000" dirty="0"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But this doesn’t always happen.</a:t>
            </a:r>
          </a:p>
        </p:txBody>
      </p:sp>
      <p:graphicFrame>
        <p:nvGraphicFramePr>
          <p:cNvPr id="22530" name="Object 5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739767017"/>
              </p:ext>
            </p:extLst>
          </p:nvPr>
        </p:nvGraphicFramePr>
        <p:xfrm>
          <a:off x="1122586" y="2262536"/>
          <a:ext cx="873125" cy="712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82400" imgH="393480" progId="Equation.DSMT4">
                  <p:embed/>
                </p:oleObj>
              </mc:Choice>
              <mc:Fallback>
                <p:oleObj name="Equation" r:id="rId2" imgW="482400" imgH="393480" progId="Equation.DSMT4">
                  <p:embed/>
                  <p:pic>
                    <p:nvPicPr>
                      <p:cNvPr id="2253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2586" y="2262536"/>
                        <a:ext cx="873125" cy="712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2535" name="Picture 6" descr="Diffr sq hol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63" t="79446" r="39507"/>
          <a:stretch>
            <a:fillRect/>
          </a:stretch>
        </p:blipFill>
        <p:spPr bwMode="auto">
          <a:xfrm>
            <a:off x="5876392" y="4332483"/>
            <a:ext cx="2413000" cy="166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6" name="Text Box 7"/>
          <p:cNvSpPr txBox="1">
            <a:spLocks noChangeArrowheads="1"/>
          </p:cNvSpPr>
          <p:nvPr/>
        </p:nvSpPr>
        <p:spPr bwMode="auto">
          <a:xfrm>
            <a:off x="6227229" y="3783209"/>
            <a:ext cx="17113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dirty="0">
                <a:latin typeface="Edwardian Script ITC" panose="030303020407070D08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F  </a:t>
            </a:r>
            <a:r>
              <a:rPr lang="en-US" altLang="zh-CN" dirty="0">
                <a:latin typeface="Edwardian Script ITC" panose="030303020407070D0804" pitchFamily="66" charset="0"/>
                <a:ea typeface="宋体" panose="02010600030101010101" pitchFamily="2" charset="-122"/>
              </a:rPr>
              <a:t> </a:t>
            </a:r>
            <a:r>
              <a:rPr lang="en-US" altLang="zh-CN" baseline="30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(2)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x,y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)}</a:t>
            </a:r>
          </a:p>
        </p:txBody>
      </p:sp>
      <p:grpSp>
        <p:nvGrpSpPr>
          <p:cNvPr id="22537" name="Group 8"/>
          <p:cNvGrpSpPr>
            <a:grpSpLocks/>
          </p:cNvGrpSpPr>
          <p:nvPr/>
        </p:nvGrpSpPr>
        <p:grpSpPr bwMode="auto">
          <a:xfrm>
            <a:off x="6379195" y="1351310"/>
            <a:ext cx="1408113" cy="1624013"/>
            <a:chOff x="4014" y="1046"/>
            <a:chExt cx="887" cy="1023"/>
          </a:xfrm>
        </p:grpSpPr>
        <p:sp>
          <p:nvSpPr>
            <p:cNvPr id="22538" name="Rectangle 9"/>
            <p:cNvSpPr>
              <a:spLocks noChangeArrowheads="1"/>
            </p:cNvSpPr>
            <p:nvPr/>
          </p:nvSpPr>
          <p:spPr bwMode="auto">
            <a:xfrm>
              <a:off x="4141" y="1554"/>
              <a:ext cx="394" cy="220"/>
            </a:xfrm>
            <a:prstGeom prst="rect">
              <a:avLst/>
            </a:prstGeom>
            <a:solidFill>
              <a:schemeClr val="bg2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bg2"/>
              </a:extrusionClr>
              <a:contourClr>
                <a:schemeClr val="bg2"/>
              </a:contourClr>
            </a:sp3d>
          </p:spPr>
          <p:txBody>
            <a:bodyPr wrap="none" anchor="ctr">
              <a:flatTx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22539" name="Line 10"/>
            <p:cNvSpPr>
              <a:spLocks noChangeShapeType="1"/>
            </p:cNvSpPr>
            <p:nvPr/>
          </p:nvSpPr>
          <p:spPr bwMode="auto">
            <a:xfrm flipV="1">
              <a:off x="4363" y="1201"/>
              <a:ext cx="0" cy="5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40" name="Line 11"/>
            <p:cNvSpPr>
              <a:spLocks noChangeShapeType="1"/>
            </p:cNvSpPr>
            <p:nvPr/>
          </p:nvSpPr>
          <p:spPr bwMode="auto">
            <a:xfrm rot="14256713" flipV="1">
              <a:off x="4201" y="1636"/>
              <a:ext cx="0" cy="37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41" name="Line 12"/>
            <p:cNvSpPr>
              <a:spLocks noChangeShapeType="1"/>
            </p:cNvSpPr>
            <p:nvPr/>
          </p:nvSpPr>
          <p:spPr bwMode="auto">
            <a:xfrm rot="5400000" flipV="1">
              <a:off x="4581" y="1498"/>
              <a:ext cx="0" cy="4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42" name="Text Box 13"/>
            <p:cNvSpPr txBox="1">
              <a:spLocks noChangeArrowheads="1"/>
            </p:cNvSpPr>
            <p:nvPr/>
          </p:nvSpPr>
          <p:spPr bwMode="auto">
            <a:xfrm>
              <a:off x="4106" y="1781"/>
              <a:ext cx="20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i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22543" name="Text Box 14"/>
            <p:cNvSpPr txBox="1">
              <a:spLocks noChangeArrowheads="1"/>
            </p:cNvSpPr>
            <p:nvPr/>
          </p:nvSpPr>
          <p:spPr bwMode="auto">
            <a:xfrm>
              <a:off x="4699" y="1650"/>
              <a:ext cx="20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i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22544" name="Text Box 15"/>
            <p:cNvSpPr txBox="1">
              <a:spLocks noChangeArrowheads="1"/>
            </p:cNvSpPr>
            <p:nvPr/>
          </p:nvSpPr>
          <p:spPr bwMode="auto">
            <a:xfrm>
              <a:off x="4376" y="1046"/>
              <a:ext cx="51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i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f</a:t>
              </a:r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(</a:t>
              </a:r>
              <a:r>
                <a:rPr lang="en-US" altLang="zh-CN" i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x,y</a:t>
              </a:r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)</a:t>
              </a: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9994" y="3220740"/>
            <a:ext cx="5885508" cy="420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2000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528638" y="228600"/>
            <a:ext cx="8069262" cy="666750"/>
          </a:xfrm>
        </p:spPr>
        <p:txBody>
          <a:bodyPr/>
          <a:lstStyle/>
          <a:p>
            <a:pPr algn="l" eaLnBrk="1" hangingPunct="1"/>
            <a:r>
              <a:rPr lang="en-US" altLang="zh-CN" sz="3200" b="1">
                <a:solidFill>
                  <a:srgbClr val="CC0000"/>
                </a:solidFill>
                <a:ea typeface="宋体" panose="02010600030101010101" pitchFamily="2" charset="-122"/>
              </a:rPr>
              <a:t>Fourier Transform Magnitude and Phase</a:t>
            </a:r>
            <a:endParaRPr lang="en-US" altLang="zh-CN" sz="3600" b="1">
              <a:solidFill>
                <a:srgbClr val="CC0000"/>
              </a:solidFill>
              <a:ea typeface="宋体" panose="02010600030101010101" pitchFamily="2" charset="-122"/>
            </a:endParaRPr>
          </a:p>
        </p:txBody>
      </p:sp>
      <p:sp>
        <p:nvSpPr>
          <p:cNvPr id="33795" name="Rectangle 4"/>
          <p:cNvSpPr>
            <a:spLocks noChangeArrowheads="1"/>
          </p:cNvSpPr>
          <p:nvPr/>
        </p:nvSpPr>
        <p:spPr bwMode="auto">
          <a:xfrm>
            <a:off x="381000" y="152400"/>
            <a:ext cx="838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zh-CN" sz="3600" b="1">
              <a:solidFill>
                <a:schemeClr val="accent2"/>
              </a:solidFill>
            </a:endParaRPr>
          </a:p>
        </p:txBody>
      </p:sp>
      <p:sp>
        <p:nvSpPr>
          <p:cNvPr id="33796" name="Text Box 5"/>
          <p:cNvSpPr txBox="1">
            <a:spLocks noChangeArrowheads="1"/>
          </p:cNvSpPr>
          <p:nvPr/>
        </p:nvSpPr>
        <p:spPr bwMode="auto">
          <a:xfrm>
            <a:off x="503238" y="1838325"/>
            <a:ext cx="1870075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altLang="zh-CN" sz="2000">
                <a:ea typeface="宋体" panose="02010600030101010101" pitchFamily="2" charset="-122"/>
              </a:rPr>
              <a:t>    Pictures reconstructed</a:t>
            </a:r>
          </a:p>
          <a:p>
            <a:pPr algn="r" eaLnBrk="1" hangingPunct="1"/>
            <a:r>
              <a:rPr lang="en-US" altLang="zh-CN" sz="2000">
                <a:ea typeface="宋体" panose="02010600030101010101" pitchFamily="2" charset="-122"/>
              </a:rPr>
              <a:t>using the spectral phase</a:t>
            </a:r>
          </a:p>
          <a:p>
            <a:pPr algn="r" eaLnBrk="1" hangingPunct="1"/>
            <a:r>
              <a:rPr lang="en-US" altLang="zh-CN" sz="2000">
                <a:ea typeface="宋体" panose="02010600030101010101" pitchFamily="2" charset="-122"/>
              </a:rPr>
              <a:t>of the other picture</a:t>
            </a:r>
          </a:p>
        </p:txBody>
      </p:sp>
      <p:sp>
        <p:nvSpPr>
          <p:cNvPr id="33797" name="Text Box 6"/>
          <p:cNvSpPr txBox="1">
            <a:spLocks noChangeArrowheads="1"/>
          </p:cNvSpPr>
          <p:nvPr/>
        </p:nvSpPr>
        <p:spPr bwMode="auto">
          <a:xfrm>
            <a:off x="787400" y="5949950"/>
            <a:ext cx="75819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2000">
                <a:ea typeface="宋体" panose="02010600030101010101" pitchFamily="2" charset="-122"/>
              </a:rPr>
              <a:t>The phase of the Fourier transform (spectral phase) is much more important than the magnitude in reconstructing an image.</a:t>
            </a:r>
          </a:p>
        </p:txBody>
      </p:sp>
      <p:grpSp>
        <p:nvGrpSpPr>
          <p:cNvPr id="33798" name="Group 13"/>
          <p:cNvGrpSpPr>
            <a:grpSpLocks/>
          </p:cNvGrpSpPr>
          <p:nvPr/>
        </p:nvGrpSpPr>
        <p:grpSpPr bwMode="auto">
          <a:xfrm>
            <a:off x="2762250" y="1033463"/>
            <a:ext cx="3859213" cy="4775200"/>
            <a:chOff x="2231" y="530"/>
            <a:chExt cx="2642" cy="3255"/>
          </a:xfrm>
        </p:grpSpPr>
        <p:sp>
          <p:nvSpPr>
            <p:cNvPr id="33804" name="Rectangle 12"/>
            <p:cNvSpPr>
              <a:spLocks noChangeArrowheads="1"/>
            </p:cNvSpPr>
            <p:nvPr/>
          </p:nvSpPr>
          <p:spPr bwMode="auto">
            <a:xfrm>
              <a:off x="2231" y="530"/>
              <a:ext cx="2642" cy="32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pic>
          <p:nvPicPr>
            <p:cNvPr id="33805" name="Picture 7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15" y="723"/>
              <a:ext cx="2312" cy="29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3806" name="Text Box 8"/>
            <p:cNvSpPr txBox="1">
              <a:spLocks noChangeArrowheads="1"/>
            </p:cNvSpPr>
            <p:nvPr/>
          </p:nvSpPr>
          <p:spPr bwMode="auto">
            <a:xfrm>
              <a:off x="2707" y="531"/>
              <a:ext cx="465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2000" i="1">
                  <a:ea typeface="宋体" panose="02010600030101010101" pitchFamily="2" charset="-122"/>
                </a:rPr>
                <a:t>Rick</a:t>
              </a:r>
            </a:p>
          </p:txBody>
        </p:sp>
        <p:sp>
          <p:nvSpPr>
            <p:cNvPr id="33807" name="Text Box 9"/>
            <p:cNvSpPr txBox="1">
              <a:spLocks noChangeArrowheads="1"/>
            </p:cNvSpPr>
            <p:nvPr/>
          </p:nvSpPr>
          <p:spPr bwMode="auto">
            <a:xfrm>
              <a:off x="3902" y="531"/>
              <a:ext cx="553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2000" i="1">
                  <a:ea typeface="宋体" panose="02010600030101010101" pitchFamily="2" charset="-122"/>
                </a:rPr>
                <a:t>Linda</a:t>
              </a:r>
            </a:p>
          </p:txBody>
        </p:sp>
      </p:grpSp>
      <p:sp>
        <p:nvSpPr>
          <p:cNvPr id="33799" name="Text Box 10"/>
          <p:cNvSpPr txBox="1">
            <a:spLocks noChangeArrowheads="1"/>
          </p:cNvSpPr>
          <p:nvPr/>
        </p:nvSpPr>
        <p:spPr bwMode="auto">
          <a:xfrm>
            <a:off x="814388" y="4792663"/>
            <a:ext cx="18732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altLang="zh-CN" sz="1800" u="sng">
                <a:ea typeface="宋体" panose="02010600030101010101" pitchFamily="2" charset="-122"/>
              </a:rPr>
              <a:t>Mag{</a:t>
            </a:r>
            <a:r>
              <a:rPr lang="en-US" altLang="zh-CN" sz="1800" u="sng">
                <a:latin typeface="Edwardian Script ITC" panose="030303020407070D0804" pitchFamily="66" charset="0"/>
                <a:ea typeface="宋体" panose="02010600030101010101" pitchFamily="2" charset="-122"/>
              </a:rPr>
              <a:t>F</a:t>
            </a:r>
            <a:r>
              <a:rPr lang="en-US" altLang="zh-CN" sz="1800" u="sng">
                <a:ea typeface="宋体" panose="02010600030101010101" pitchFamily="2" charset="-122"/>
              </a:rPr>
              <a:t>  [Linda]}</a:t>
            </a:r>
          </a:p>
          <a:p>
            <a:pPr algn="r" eaLnBrk="1" hangingPunct="1"/>
            <a:r>
              <a:rPr lang="en-US" altLang="zh-CN" sz="1800" u="sng">
                <a:ea typeface="宋体" panose="02010600030101010101" pitchFamily="2" charset="-122"/>
              </a:rPr>
              <a:t>Phase{</a:t>
            </a:r>
            <a:r>
              <a:rPr lang="en-US" altLang="zh-CN" sz="1800" u="sng">
                <a:latin typeface="Edwardian Script ITC" panose="030303020407070D0804" pitchFamily="66" charset="0"/>
                <a:ea typeface="宋体" panose="02010600030101010101" pitchFamily="2" charset="-122"/>
              </a:rPr>
              <a:t>F </a:t>
            </a:r>
            <a:r>
              <a:rPr lang="en-US" altLang="zh-CN" sz="1800" u="sng">
                <a:ea typeface="宋体" panose="02010600030101010101" pitchFamily="2" charset="-122"/>
              </a:rPr>
              <a:t>  [Rick]}</a:t>
            </a:r>
          </a:p>
        </p:txBody>
      </p:sp>
      <p:sp>
        <p:nvSpPr>
          <p:cNvPr id="33800" name="Text Box 11"/>
          <p:cNvSpPr txBox="1">
            <a:spLocks noChangeArrowheads="1"/>
          </p:cNvSpPr>
          <p:nvPr/>
        </p:nvSpPr>
        <p:spPr bwMode="auto">
          <a:xfrm>
            <a:off x="6672263" y="4792663"/>
            <a:ext cx="19605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1800" u="sng">
                <a:ea typeface="宋体" panose="02010600030101010101" pitchFamily="2" charset="-122"/>
              </a:rPr>
              <a:t>Mag{</a:t>
            </a:r>
            <a:r>
              <a:rPr lang="en-US" altLang="zh-CN" sz="1800" u="sng">
                <a:latin typeface="Edwardian Script ITC" panose="030303020407070D0804" pitchFamily="66" charset="0"/>
                <a:ea typeface="宋体" panose="02010600030101010101" pitchFamily="2" charset="-122"/>
              </a:rPr>
              <a:t>F  </a:t>
            </a:r>
            <a:r>
              <a:rPr lang="en-US" altLang="zh-CN" sz="1800" u="sng">
                <a:ea typeface="宋体" panose="02010600030101010101" pitchFamily="2" charset="-122"/>
              </a:rPr>
              <a:t> [Rick]} </a:t>
            </a:r>
          </a:p>
          <a:p>
            <a:pPr eaLnBrk="1" hangingPunct="1"/>
            <a:r>
              <a:rPr lang="en-US" altLang="zh-CN" sz="1800" u="sng">
                <a:ea typeface="宋体" panose="02010600030101010101" pitchFamily="2" charset="-122"/>
              </a:rPr>
              <a:t>Phase{</a:t>
            </a:r>
            <a:r>
              <a:rPr lang="en-US" altLang="zh-CN" sz="1800" u="sng">
                <a:latin typeface="Edwardian Script ITC" panose="030303020407070D0804" pitchFamily="66" charset="0"/>
                <a:ea typeface="宋体" panose="02010600030101010101" pitchFamily="2" charset="-122"/>
              </a:rPr>
              <a:t>F</a:t>
            </a:r>
            <a:r>
              <a:rPr lang="en-US" altLang="zh-CN" sz="1800" u="sng">
                <a:ea typeface="宋体" panose="02010600030101010101" pitchFamily="2" charset="-122"/>
              </a:rPr>
              <a:t>  {Linda]}</a:t>
            </a:r>
          </a:p>
        </p:txBody>
      </p:sp>
      <p:sp>
        <p:nvSpPr>
          <p:cNvPr id="33801" name="Line 14"/>
          <p:cNvSpPr>
            <a:spLocks noChangeShapeType="1"/>
          </p:cNvSpPr>
          <p:nvPr/>
        </p:nvSpPr>
        <p:spPr bwMode="auto">
          <a:xfrm flipV="1">
            <a:off x="2644775" y="4959350"/>
            <a:ext cx="304800" cy="1587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802" name="Line 15"/>
          <p:cNvSpPr>
            <a:spLocks noChangeShapeType="1"/>
          </p:cNvSpPr>
          <p:nvPr/>
        </p:nvSpPr>
        <p:spPr bwMode="auto">
          <a:xfrm flipH="1" flipV="1">
            <a:off x="6411913" y="4959350"/>
            <a:ext cx="304800" cy="1587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803" name="Line 16"/>
          <p:cNvSpPr>
            <a:spLocks noChangeShapeType="1"/>
          </p:cNvSpPr>
          <p:nvPr/>
        </p:nvSpPr>
        <p:spPr bwMode="auto">
          <a:xfrm>
            <a:off x="2362200" y="3644900"/>
            <a:ext cx="520700" cy="2667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289615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1" name="内容占位符 19457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71550" y="1557338"/>
            <a:ext cx="6624638" cy="1584325"/>
          </a:xfrm>
        </p:spPr>
      </p:pic>
      <p:pic>
        <p:nvPicPr>
          <p:cNvPr id="20482" name="内容占位符 19458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71550" y="3141663"/>
            <a:ext cx="6480175" cy="1584325"/>
          </a:xfrm>
        </p:spPr>
      </p:pic>
      <p:sp>
        <p:nvSpPr>
          <p:cNvPr id="19460" name="文本框 19459"/>
          <p:cNvSpPr txBox="1">
            <a:spLocks noChangeArrowheads="1"/>
          </p:cNvSpPr>
          <p:nvPr/>
        </p:nvSpPr>
        <p:spPr bwMode="auto">
          <a:xfrm>
            <a:off x="396874" y="655638"/>
            <a:ext cx="374307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b="1" dirty="0">
                <a:latin typeface="Georgia" panose="02040502050405020303" pitchFamily="18" charset="0"/>
              </a:rPr>
              <a:t>Three dimensions</a:t>
            </a:r>
          </a:p>
        </p:txBody>
      </p:sp>
      <p:sp>
        <p:nvSpPr>
          <p:cNvPr id="19461" name="文本框 19460"/>
          <p:cNvSpPr txBox="1">
            <a:spLocks noChangeArrowheads="1"/>
          </p:cNvSpPr>
          <p:nvPr/>
        </p:nvSpPr>
        <p:spPr bwMode="auto">
          <a:xfrm>
            <a:off x="612775" y="5365750"/>
            <a:ext cx="8226425" cy="94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800">
                <a:latin typeface="Georgia" panose="02040502050405020303" pitchFamily="18" charset="0"/>
              </a:rPr>
              <a:t>The space defined by q is usually called the </a:t>
            </a:r>
            <a:r>
              <a:rPr lang="zh-CN" altLang="en-US" sz="2800">
                <a:solidFill>
                  <a:srgbClr val="FF3300"/>
                </a:solidFill>
                <a:latin typeface="Georgia" panose="02040502050405020303" pitchFamily="18" charset="0"/>
              </a:rPr>
              <a:t>momentum space</a:t>
            </a:r>
            <a:r>
              <a:rPr lang="zh-CN" altLang="en-US" sz="2800">
                <a:latin typeface="Georgia" panose="02040502050405020303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95692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1" grpId="0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标题 20481"/>
          <p:cNvSpPr>
            <a:spLocks noGrp="1" noChangeArrowheads="1"/>
          </p:cNvSpPr>
          <p:nvPr>
            <p:ph type="title"/>
          </p:nvPr>
        </p:nvSpPr>
        <p:spPr>
          <a:xfrm>
            <a:off x="457200" y="-33338"/>
            <a:ext cx="8229600" cy="1076326"/>
          </a:xfrm>
        </p:spPr>
        <p:txBody>
          <a:bodyPr/>
          <a:lstStyle/>
          <a:p>
            <a:r>
              <a:rPr lang="en-US" altLang="zh-CN" sz="4000" dirty="0">
                <a:solidFill>
                  <a:srgbClr val="FF3300"/>
                </a:solidFill>
                <a:latin typeface="Georgia" panose="02040502050405020303" pitchFamily="18" charset="0"/>
              </a:rPr>
              <a:t>Discrete Fourier transform</a:t>
            </a:r>
          </a:p>
        </p:txBody>
      </p:sp>
      <p:sp>
        <p:nvSpPr>
          <p:cNvPr id="20483" name="内容占位符 20482"/>
          <p:cNvSpPr>
            <a:spLocks noGrp="1" noChangeArrowheads="1"/>
          </p:cNvSpPr>
          <p:nvPr>
            <p:ph idx="1"/>
          </p:nvPr>
        </p:nvSpPr>
        <p:spPr>
          <a:xfrm>
            <a:off x="107950" y="838200"/>
            <a:ext cx="9001125" cy="5903913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zh-CN" altLang="en-US" sz="2800" dirty="0">
                <a:latin typeface="Georgia" panose="02040502050405020303" pitchFamily="18" charset="0"/>
              </a:rPr>
              <a:t>f(x)</a:t>
            </a:r>
            <a:r>
              <a:rPr lang="en-US" altLang="zh-CN" sz="2800" dirty="0">
                <a:latin typeface="Georgia" panose="02040502050405020303" pitchFamily="18" charset="0"/>
              </a:rPr>
              <a:t>:</a:t>
            </a:r>
            <a:r>
              <a:rPr lang="zh-CN" altLang="en-US" sz="2800" dirty="0">
                <a:latin typeface="Georgia" panose="02040502050405020303" pitchFamily="18" charset="0"/>
              </a:rPr>
              <a:t> a physical quantity obtained f</a:t>
            </a:r>
            <a:r>
              <a:rPr lang="en-US" altLang="zh-CN" sz="2800" dirty="0">
                <a:latin typeface="Georgia" panose="02040502050405020303" pitchFamily="18" charset="0"/>
              </a:rPr>
              <a:t>r</a:t>
            </a:r>
            <a:r>
              <a:rPr lang="zh-CN" altLang="en-US" sz="2800" dirty="0">
                <a:latin typeface="Georgia" panose="02040502050405020303" pitchFamily="18" charset="0"/>
              </a:rPr>
              <a:t>o</a:t>
            </a:r>
            <a:r>
              <a:rPr lang="en-US" altLang="zh-CN" sz="2800" dirty="0">
                <a:latin typeface="Georgia" panose="02040502050405020303" pitchFamily="18" charset="0"/>
              </a:rPr>
              <a:t>m </a:t>
            </a:r>
            <a:r>
              <a:rPr lang="zh-CN" altLang="en-US" sz="2800" dirty="0">
                <a:latin typeface="Georgia" panose="02040502050405020303" pitchFamily="18" charset="0"/>
              </a:rPr>
              <a:t>measurements. </a:t>
            </a:r>
            <a:r>
              <a:rPr lang="en-US" altLang="zh-CN" sz="2800" dirty="0">
                <a:latin typeface="Georgia" panose="02040502050405020303" pitchFamily="18" charset="0"/>
              </a:rPr>
              <a:t>The m</a:t>
            </a:r>
            <a:r>
              <a:rPr lang="zh-CN" altLang="en-US" sz="2800" dirty="0">
                <a:latin typeface="Georgia" panose="02040502050405020303" pitchFamily="18" charset="0"/>
              </a:rPr>
              <a:t>easurements are </a:t>
            </a:r>
            <a:r>
              <a:rPr lang="zh-CN" altLang="en-US" sz="2800" dirty="0">
                <a:solidFill>
                  <a:srgbClr val="FF3300"/>
                </a:solidFill>
                <a:latin typeface="Georgia" panose="02040502050405020303" pitchFamily="18" charset="0"/>
              </a:rPr>
              <a:t>between x=0</a:t>
            </a:r>
            <a:r>
              <a:rPr lang="en-US" altLang="zh-CN" sz="2800" dirty="0">
                <a:solidFill>
                  <a:srgbClr val="FF3300"/>
                </a:solidFill>
                <a:latin typeface="Georgia" panose="02040502050405020303" pitchFamily="18" charset="0"/>
              </a:rPr>
              <a:t> </a:t>
            </a:r>
            <a:r>
              <a:rPr lang="zh-CN" altLang="en-US" sz="2800" dirty="0">
                <a:solidFill>
                  <a:srgbClr val="FF3300"/>
                </a:solidFill>
                <a:latin typeface="Georgia" panose="02040502050405020303" pitchFamily="18" charset="0"/>
              </a:rPr>
              <a:t>and x=L</a:t>
            </a:r>
            <a:r>
              <a:rPr lang="zh-CN" altLang="en-US" sz="2800" dirty="0">
                <a:latin typeface="Georgia" panose="02040502050405020303" pitchFamily="18" charset="0"/>
              </a:rPr>
              <a:t>.</a:t>
            </a:r>
          </a:p>
          <a:p>
            <a:pPr>
              <a:spcBef>
                <a:spcPct val="0"/>
              </a:spcBef>
            </a:pPr>
            <a:endParaRPr lang="zh-CN" altLang="en-US" sz="2800" dirty="0">
              <a:latin typeface="Georgia" panose="02040502050405020303" pitchFamily="18" charset="0"/>
            </a:endParaRPr>
          </a:p>
          <a:p>
            <a:pPr>
              <a:spcBef>
                <a:spcPct val="0"/>
              </a:spcBef>
            </a:pPr>
            <a:r>
              <a:rPr lang="en-US" altLang="zh-CN" sz="2800" dirty="0">
                <a:latin typeface="Georgia" panose="02040502050405020303" pitchFamily="18" charset="0"/>
              </a:rPr>
              <a:t>T</a:t>
            </a:r>
            <a:r>
              <a:rPr lang="zh-CN" altLang="en-US" sz="2800" dirty="0">
                <a:latin typeface="Georgia" panose="02040502050405020303" pitchFamily="18" charset="0"/>
              </a:rPr>
              <a:t>he data are </a:t>
            </a:r>
            <a:r>
              <a:rPr lang="en-US" altLang="zh-CN" sz="2800" dirty="0">
                <a:latin typeface="Georgia" panose="02040502050405020303" pitchFamily="18" charset="0"/>
              </a:rPr>
              <a:t>measured </a:t>
            </a:r>
            <a:r>
              <a:rPr lang="zh-CN" altLang="en-US" sz="2800" dirty="0">
                <a:latin typeface="Georgia" panose="02040502050405020303" pitchFamily="18" charset="0"/>
              </a:rPr>
              <a:t>at </a:t>
            </a:r>
            <a:r>
              <a:rPr lang="zh-CN" altLang="en-US" sz="2800" dirty="0">
                <a:solidFill>
                  <a:srgbClr val="FF3300"/>
                </a:solidFill>
                <a:latin typeface="Georgia" panose="02040502050405020303" pitchFamily="18" charset="0"/>
              </a:rPr>
              <a:t>evenly spaced points</a:t>
            </a:r>
            <a:r>
              <a:rPr lang="zh-CN" altLang="en-US" sz="2800" dirty="0">
                <a:latin typeface="Georgia" panose="02040502050405020303" pitchFamily="18" charset="0"/>
              </a:rPr>
              <a:t> with each </a:t>
            </a:r>
            <a:r>
              <a:rPr lang="zh-CN" altLang="en-US" sz="2800" dirty="0">
                <a:solidFill>
                  <a:srgbClr val="FF3300"/>
                </a:solidFill>
                <a:latin typeface="Georgia" panose="02040502050405020303" pitchFamily="18" charset="0"/>
              </a:rPr>
              <a:t>interval</a:t>
            </a:r>
            <a:r>
              <a:rPr lang="en-US" altLang="zh-CN" sz="2800" dirty="0">
                <a:solidFill>
                  <a:srgbClr val="FF3300"/>
                </a:solidFill>
                <a:latin typeface="Georgia" panose="02040502050405020303" pitchFamily="18" charset="0"/>
              </a:rPr>
              <a:t> </a:t>
            </a:r>
            <a:r>
              <a:rPr lang="zh-CN" altLang="en-US" sz="2800" dirty="0">
                <a:solidFill>
                  <a:srgbClr val="FF3300"/>
                </a:solidFill>
                <a:latin typeface="Georgia" panose="02040502050405020303" pitchFamily="18" charset="0"/>
              </a:rPr>
              <a:t>h=L/N</a:t>
            </a:r>
            <a:r>
              <a:rPr lang="zh-CN" altLang="en-US" sz="2800" dirty="0">
                <a:latin typeface="Georgia" panose="02040502050405020303" pitchFamily="18" charset="0"/>
              </a:rPr>
              <a:t>, where N is the total number of data points.</a:t>
            </a:r>
          </a:p>
          <a:p>
            <a:pPr>
              <a:spcBef>
                <a:spcPct val="0"/>
              </a:spcBef>
            </a:pPr>
            <a:endParaRPr lang="zh-CN" altLang="en-US" sz="2800" dirty="0">
              <a:latin typeface="Georgia" panose="02040502050405020303" pitchFamily="18" charset="0"/>
            </a:endParaRPr>
          </a:p>
          <a:p>
            <a:pPr>
              <a:spcBef>
                <a:spcPct val="0"/>
              </a:spcBef>
            </a:pPr>
            <a:r>
              <a:rPr lang="en-US" altLang="zh-CN" sz="2800" dirty="0">
                <a:latin typeface="Georgia" panose="02040502050405020303" pitchFamily="18" charset="0"/>
              </a:rPr>
              <a:t>A</a:t>
            </a:r>
            <a:r>
              <a:rPr lang="zh-CN" altLang="en-US" sz="2800" dirty="0">
                <a:latin typeface="Georgia" panose="02040502050405020303" pitchFamily="18" charset="0"/>
              </a:rPr>
              <a:t>ssume that the</a:t>
            </a:r>
            <a:r>
              <a:rPr lang="en-US" altLang="zh-CN" sz="2800" dirty="0">
                <a:latin typeface="Georgia" panose="02040502050405020303" pitchFamily="18" charset="0"/>
              </a:rPr>
              <a:t> </a:t>
            </a:r>
            <a:r>
              <a:rPr lang="zh-CN" altLang="en-US" sz="2800" dirty="0">
                <a:latin typeface="Georgia" panose="02040502050405020303" pitchFamily="18" charset="0"/>
              </a:rPr>
              <a:t>data </a:t>
            </a:r>
            <a:r>
              <a:rPr lang="zh-CN" altLang="en-US" sz="2800" dirty="0">
                <a:solidFill>
                  <a:srgbClr val="FF3300"/>
                </a:solidFill>
                <a:latin typeface="Georgia" panose="02040502050405020303" pitchFamily="18" charset="0"/>
              </a:rPr>
              <a:t>repeat periodically outside the region</a:t>
            </a:r>
            <a:r>
              <a:rPr lang="zh-CN" altLang="en-US" sz="2800" dirty="0">
                <a:latin typeface="Georgia" panose="02040502050405020303" pitchFamily="18" charset="0"/>
              </a:rPr>
              <a:t> of x∈[0,L], which is equivalent to the </a:t>
            </a:r>
            <a:r>
              <a:rPr lang="zh-CN" altLang="en-US" sz="2800" dirty="0">
                <a:solidFill>
                  <a:srgbClr val="FF3300"/>
                </a:solidFill>
                <a:latin typeface="Georgia" panose="02040502050405020303" pitchFamily="18" charset="0"/>
              </a:rPr>
              <a:t>periodic boundary </a:t>
            </a:r>
            <a:r>
              <a:rPr lang="zh-CN" altLang="en-US" sz="2800" dirty="0">
                <a:latin typeface="Georgia" panose="02040502050405020303" pitchFamily="18" charset="0"/>
              </a:rPr>
              <a:t>condition on the finite system.</a:t>
            </a:r>
          </a:p>
          <a:p>
            <a:pPr>
              <a:spcBef>
                <a:spcPct val="0"/>
              </a:spcBef>
            </a:pPr>
            <a:endParaRPr lang="zh-CN" altLang="en-US" sz="2800" dirty="0">
              <a:latin typeface="Georgia" panose="02040502050405020303" pitchFamily="18" charset="0"/>
            </a:endParaRPr>
          </a:p>
          <a:p>
            <a:pPr>
              <a:spcBef>
                <a:spcPct val="0"/>
              </a:spcBef>
            </a:pPr>
            <a:r>
              <a:rPr lang="zh-CN" altLang="en-US" sz="2800" dirty="0">
                <a:latin typeface="Georgia" panose="02040502050405020303" pitchFamily="18" charset="0"/>
              </a:rPr>
              <a:t>The </a:t>
            </a:r>
            <a:r>
              <a:rPr lang="zh-CN" altLang="en-US" sz="2800" dirty="0">
                <a:solidFill>
                  <a:srgbClr val="FF3300"/>
                </a:solidFill>
                <a:latin typeface="Georgia" panose="02040502050405020303" pitchFamily="18" charset="0"/>
              </a:rPr>
              <a:t>corresponding</a:t>
            </a:r>
            <a:r>
              <a:rPr lang="en-US" altLang="zh-CN" sz="2800" dirty="0">
                <a:solidFill>
                  <a:srgbClr val="FF3300"/>
                </a:solidFill>
                <a:latin typeface="Georgia" panose="02040502050405020303" pitchFamily="18" charset="0"/>
              </a:rPr>
              <a:t> </a:t>
            </a:r>
            <a:r>
              <a:rPr lang="zh-CN" altLang="en-US" sz="2800" dirty="0">
                <a:solidFill>
                  <a:srgbClr val="FF3300"/>
                </a:solidFill>
                <a:latin typeface="Georgia" panose="02040502050405020303" pitchFamily="18" charset="0"/>
              </a:rPr>
              <a:t>wavenumber</a:t>
            </a:r>
            <a:r>
              <a:rPr lang="zh-CN" altLang="en-US" sz="2800" dirty="0">
                <a:latin typeface="Georgia" panose="02040502050405020303" pitchFamily="18" charset="0"/>
              </a:rPr>
              <a:t> in the momentum space is then </a:t>
            </a:r>
            <a:r>
              <a:rPr lang="zh-CN" altLang="en-US" sz="2800" dirty="0">
                <a:solidFill>
                  <a:srgbClr val="FF3300"/>
                </a:solidFill>
                <a:latin typeface="Georgia" panose="02040502050405020303" pitchFamily="18" charset="0"/>
              </a:rPr>
              <a:t>discrete </a:t>
            </a:r>
            <a:r>
              <a:rPr lang="zh-CN" altLang="en-US" sz="2800" dirty="0">
                <a:latin typeface="Georgia" panose="02040502050405020303" pitchFamily="18" charset="0"/>
              </a:rPr>
              <a:t>too, with an interval</a:t>
            </a:r>
            <a:r>
              <a:rPr lang="en-US" altLang="zh-CN" sz="2800" dirty="0">
                <a:latin typeface="Georgia" panose="02040502050405020303" pitchFamily="18" charset="0"/>
              </a:rPr>
              <a:t> </a:t>
            </a:r>
            <a:r>
              <a:rPr lang="en-US" altLang="zh-CN" sz="2800" dirty="0">
                <a:latin typeface="Symbol" panose="05050102010706020507" pitchFamily="18" charset="2"/>
              </a:rPr>
              <a:t>k</a:t>
            </a:r>
            <a:r>
              <a:rPr lang="zh-CN" altLang="en-US" sz="2800" dirty="0">
                <a:latin typeface="Georgia" panose="02040502050405020303" pitchFamily="18" charset="0"/>
              </a:rPr>
              <a:t>=2</a:t>
            </a:r>
            <a:r>
              <a:rPr lang="en-US" altLang="zh-CN" sz="2800" dirty="0">
                <a:latin typeface="Symbol" panose="05050102010706020507" pitchFamily="18" charset="2"/>
              </a:rPr>
              <a:t>p</a:t>
            </a:r>
            <a:r>
              <a:rPr lang="zh-CN" altLang="en-US" sz="2800" dirty="0">
                <a:latin typeface="Georgia" panose="02040502050405020303" pitchFamily="18" charset="0"/>
              </a:rPr>
              <a:t>/L.</a:t>
            </a:r>
            <a:r>
              <a:rPr lang="en-US" altLang="zh-CN" sz="2800" dirty="0">
                <a:latin typeface="Georgia" panose="02040502050405020303" pitchFamily="18" charset="0"/>
              </a:rPr>
              <a:t> </a:t>
            </a:r>
            <a:endParaRPr lang="zh-CN" altLang="en-US" sz="28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0617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build="p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2CC19605-AF7E-4745-B516-DECF4A05CDD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7659015"/>
              </p:ext>
            </p:extLst>
          </p:nvPr>
        </p:nvGraphicFramePr>
        <p:xfrm>
          <a:off x="35496" y="620688"/>
          <a:ext cx="9082088" cy="3328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9082080" imgH="3328920" progId="PBrush">
                  <p:embed/>
                </p:oleObj>
              </mc:Choice>
              <mc:Fallback>
                <p:oleObj name="Bitmap Image" r:id="rId2" imgW="9082080" imgH="332892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5496" y="620688"/>
                        <a:ext cx="9082088" cy="33289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CC848F22-2736-4757-92D8-5B1DF6FF3048}"/>
              </a:ext>
            </a:extLst>
          </p:cNvPr>
          <p:cNvSpPr txBox="1"/>
          <p:nvPr/>
        </p:nvSpPr>
        <p:spPr>
          <a:xfrm>
            <a:off x="1089200" y="3983103"/>
            <a:ext cx="7128792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800" dirty="0">
                <a:latin typeface="Georgia" panose="02040502050405020303" pitchFamily="18" charset="0"/>
              </a:rPr>
              <a:t>A</a:t>
            </a:r>
            <a:r>
              <a:rPr lang="zh-CN" altLang="en-US" sz="2800" dirty="0">
                <a:latin typeface="Georgia" panose="02040502050405020303" pitchFamily="18" charset="0"/>
              </a:rPr>
              <a:t>ssume that the</a:t>
            </a:r>
            <a:r>
              <a:rPr lang="en-US" altLang="zh-CN" sz="2800" dirty="0">
                <a:latin typeface="Georgia" panose="02040502050405020303" pitchFamily="18" charset="0"/>
              </a:rPr>
              <a:t> </a:t>
            </a:r>
            <a:r>
              <a:rPr lang="zh-CN" altLang="en-US" sz="2800" dirty="0">
                <a:latin typeface="Georgia" panose="02040502050405020303" pitchFamily="18" charset="0"/>
              </a:rPr>
              <a:t>data </a:t>
            </a:r>
            <a:r>
              <a:rPr lang="zh-CN" altLang="en-US" sz="2800" dirty="0">
                <a:solidFill>
                  <a:srgbClr val="FF3300"/>
                </a:solidFill>
                <a:latin typeface="Georgia" panose="02040502050405020303" pitchFamily="18" charset="0"/>
              </a:rPr>
              <a:t>repeat periodically outside the region</a:t>
            </a:r>
            <a:r>
              <a:rPr lang="zh-CN" altLang="en-US" sz="2800" dirty="0">
                <a:latin typeface="Georgia" panose="02040502050405020303" pitchFamily="18" charset="0"/>
              </a:rPr>
              <a:t> of x∈[0,L], which is equivalent to the </a:t>
            </a:r>
            <a:r>
              <a:rPr lang="zh-CN" altLang="en-US" sz="2800" dirty="0">
                <a:solidFill>
                  <a:srgbClr val="FF3300"/>
                </a:solidFill>
                <a:latin typeface="Georgia" panose="02040502050405020303" pitchFamily="18" charset="0"/>
              </a:rPr>
              <a:t>periodic boundary </a:t>
            </a:r>
            <a:r>
              <a:rPr lang="zh-CN" altLang="en-US" sz="2800" dirty="0">
                <a:latin typeface="Georgia" panose="02040502050405020303" pitchFamily="18" charset="0"/>
              </a:rPr>
              <a:t>condition on the finite system.</a:t>
            </a: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7356C7DF-E53B-47C1-B67E-8D4CA1721DCE}"/>
              </a:ext>
            </a:extLst>
          </p:cNvPr>
          <p:cNvCxnSpPr>
            <a:cxnSpLocks/>
          </p:cNvCxnSpPr>
          <p:nvPr/>
        </p:nvCxnSpPr>
        <p:spPr>
          <a:xfrm>
            <a:off x="3491880" y="1988840"/>
            <a:ext cx="0" cy="1440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01340558-DEA8-4C25-950A-D26FC698342A}"/>
              </a:ext>
            </a:extLst>
          </p:cNvPr>
          <p:cNvCxnSpPr>
            <a:cxnSpLocks/>
          </p:cNvCxnSpPr>
          <p:nvPr/>
        </p:nvCxnSpPr>
        <p:spPr>
          <a:xfrm>
            <a:off x="3796680" y="1988840"/>
            <a:ext cx="0" cy="1440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747EBEB3-FD10-43C7-A1F6-A64768B792E9}"/>
              </a:ext>
            </a:extLst>
          </p:cNvPr>
          <p:cNvCxnSpPr>
            <a:cxnSpLocks/>
          </p:cNvCxnSpPr>
          <p:nvPr/>
        </p:nvCxnSpPr>
        <p:spPr>
          <a:xfrm>
            <a:off x="4067944" y="1988840"/>
            <a:ext cx="0" cy="1440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EA1F5D2D-F0B4-4909-AB09-226D631955C8}"/>
              </a:ext>
            </a:extLst>
          </p:cNvPr>
          <p:cNvCxnSpPr>
            <a:cxnSpLocks/>
          </p:cNvCxnSpPr>
          <p:nvPr/>
        </p:nvCxnSpPr>
        <p:spPr>
          <a:xfrm>
            <a:off x="4355976" y="1988840"/>
            <a:ext cx="0" cy="1440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1F596B92-031F-4D69-A201-40136BD69C74}"/>
              </a:ext>
            </a:extLst>
          </p:cNvPr>
          <p:cNvCxnSpPr>
            <a:cxnSpLocks/>
          </p:cNvCxnSpPr>
          <p:nvPr/>
        </p:nvCxnSpPr>
        <p:spPr>
          <a:xfrm>
            <a:off x="6156176" y="1994072"/>
            <a:ext cx="0" cy="1440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6DCF6148-95CE-4BF0-83A8-BF1D3E4D941A}"/>
              </a:ext>
            </a:extLst>
          </p:cNvPr>
          <p:cNvCxnSpPr>
            <a:cxnSpLocks/>
          </p:cNvCxnSpPr>
          <p:nvPr/>
        </p:nvCxnSpPr>
        <p:spPr>
          <a:xfrm>
            <a:off x="6444208" y="1988840"/>
            <a:ext cx="0" cy="1440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F8AE3D27-812C-47BA-8B64-BB72F75DA052}"/>
              </a:ext>
            </a:extLst>
          </p:cNvPr>
          <p:cNvSpPr txBox="1"/>
          <p:nvPr/>
        </p:nvSpPr>
        <p:spPr>
          <a:xfrm>
            <a:off x="3335427" y="2166284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0</a:t>
            </a:r>
            <a:endParaRPr lang="zh-CN" altLang="en-US" sz="2000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3608CB43-25A8-48E1-946C-075196DB1F79}"/>
              </a:ext>
            </a:extLst>
          </p:cNvPr>
          <p:cNvSpPr txBox="1"/>
          <p:nvPr/>
        </p:nvSpPr>
        <p:spPr>
          <a:xfrm>
            <a:off x="3635896" y="2164794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1</a:t>
            </a:r>
            <a:endParaRPr lang="zh-CN" altLang="en-US" sz="2000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5026E628-D24E-44FC-AEB9-01B4F821E0CC}"/>
              </a:ext>
            </a:extLst>
          </p:cNvPr>
          <p:cNvSpPr txBox="1"/>
          <p:nvPr/>
        </p:nvSpPr>
        <p:spPr>
          <a:xfrm>
            <a:off x="3911491" y="2164794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2</a:t>
            </a:r>
            <a:endParaRPr lang="zh-CN" altLang="en-US" sz="2000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C419A5FA-EF4E-4C05-BAA2-2903694905D1}"/>
              </a:ext>
            </a:extLst>
          </p:cNvPr>
          <p:cNvSpPr txBox="1"/>
          <p:nvPr/>
        </p:nvSpPr>
        <p:spPr>
          <a:xfrm>
            <a:off x="4211960" y="2164794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3</a:t>
            </a:r>
            <a:endParaRPr lang="zh-CN" altLang="en-US" sz="2000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3B881AF9-9179-4D30-8059-8575F8329A87}"/>
              </a:ext>
            </a:extLst>
          </p:cNvPr>
          <p:cNvSpPr txBox="1"/>
          <p:nvPr/>
        </p:nvSpPr>
        <p:spPr>
          <a:xfrm>
            <a:off x="5868144" y="2171516"/>
            <a:ext cx="5838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N-1</a:t>
            </a:r>
            <a:endParaRPr lang="zh-CN" altLang="en-US" sz="2000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27253E81-C40B-4DDC-954D-B63667D7FB55}"/>
              </a:ext>
            </a:extLst>
          </p:cNvPr>
          <p:cNvSpPr txBox="1"/>
          <p:nvPr/>
        </p:nvSpPr>
        <p:spPr>
          <a:xfrm>
            <a:off x="6300192" y="2171516"/>
            <a:ext cx="3706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N</a:t>
            </a:r>
            <a:endParaRPr lang="zh-CN" altLang="en-US" sz="2000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8888373B-AB14-4712-B917-955A8141455A}"/>
              </a:ext>
            </a:extLst>
          </p:cNvPr>
          <p:cNvSpPr txBox="1"/>
          <p:nvPr/>
        </p:nvSpPr>
        <p:spPr>
          <a:xfrm>
            <a:off x="4984207" y="1670422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29" name="标题 20481">
            <a:extLst>
              <a:ext uri="{FF2B5EF4-FFF2-40B4-BE49-F238E27FC236}">
                <a16:creationId xmlns:a16="http://schemas.microsoft.com/office/drawing/2014/main" id="{794B7F33-3725-479E-95A5-A8CB2332F7AC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88640"/>
            <a:ext cx="8229600" cy="582018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zh-CN" sz="3200" dirty="0">
                <a:solidFill>
                  <a:srgbClr val="FF3300"/>
                </a:solidFill>
                <a:latin typeface="Georgia" panose="02040502050405020303" pitchFamily="18" charset="0"/>
              </a:rPr>
              <a:t>Derivation</a:t>
            </a:r>
            <a:r>
              <a:rPr lang="zh-CN" altLang="en-US" sz="3200" dirty="0">
                <a:solidFill>
                  <a:srgbClr val="FF3300"/>
                </a:solidFill>
                <a:latin typeface="Georgia" panose="02040502050405020303" pitchFamily="18" charset="0"/>
              </a:rPr>
              <a:t> </a:t>
            </a:r>
            <a:r>
              <a:rPr lang="en-US" altLang="zh-CN" sz="3200" dirty="0">
                <a:solidFill>
                  <a:srgbClr val="FF3300"/>
                </a:solidFill>
                <a:latin typeface="Georgia" panose="02040502050405020303" pitchFamily="18" charset="0"/>
              </a:rPr>
              <a:t>of</a:t>
            </a:r>
            <a:r>
              <a:rPr lang="zh-CN" altLang="en-US" sz="3200" dirty="0">
                <a:solidFill>
                  <a:srgbClr val="FF3300"/>
                </a:solidFill>
                <a:latin typeface="Georgia" panose="02040502050405020303" pitchFamily="18" charset="0"/>
              </a:rPr>
              <a:t> </a:t>
            </a:r>
            <a:r>
              <a:rPr lang="en-US" altLang="zh-CN" sz="3200" dirty="0">
                <a:solidFill>
                  <a:srgbClr val="FF3300"/>
                </a:solidFill>
                <a:latin typeface="Georgia" panose="02040502050405020303" pitchFamily="18" charset="0"/>
              </a:rPr>
              <a:t>Discrete Fourier transform</a:t>
            </a:r>
          </a:p>
        </p:txBody>
      </p:sp>
    </p:spTree>
    <p:extLst>
      <p:ext uri="{BB962C8B-B14F-4D97-AF65-F5344CB8AC3E}">
        <p14:creationId xmlns:p14="http://schemas.microsoft.com/office/powerpoint/2010/main" val="2180682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标题 1024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93762"/>
          </a:xfrm>
        </p:spPr>
        <p:txBody>
          <a:bodyPr/>
          <a:lstStyle/>
          <a:p>
            <a:r>
              <a:rPr lang="en-US" altLang="zh-CN">
                <a:solidFill>
                  <a:srgbClr val="FF3300"/>
                </a:solidFill>
                <a:latin typeface="Georgia" panose="02040502050405020303" pitchFamily="18" charset="0"/>
              </a:rPr>
              <a:t>Periodic </a:t>
            </a:r>
            <a:r>
              <a:rPr lang="en-US" altLang="zh-CN">
                <a:latin typeface="Georgia" panose="02040502050405020303" pitchFamily="18" charset="0"/>
              </a:rPr>
              <a:t>motion</a:t>
            </a:r>
          </a:p>
        </p:txBody>
      </p:sp>
      <p:sp>
        <p:nvSpPr>
          <p:cNvPr id="11266" name="文本框 10242"/>
          <p:cNvSpPr txBox="1">
            <a:spLocks noChangeArrowheads="1"/>
          </p:cNvSpPr>
          <p:nvPr/>
        </p:nvSpPr>
        <p:spPr bwMode="auto">
          <a:xfrm>
            <a:off x="431800" y="4727575"/>
            <a:ext cx="8232775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400">
                <a:solidFill>
                  <a:srgbClr val="FF3300"/>
                </a:solidFill>
                <a:latin typeface="Georgia" panose="02040502050405020303" pitchFamily="18" charset="0"/>
              </a:rPr>
              <a:t>Fourier</a:t>
            </a:r>
            <a:r>
              <a:rPr lang="zh-CN" altLang="en-US" sz="2400">
                <a:latin typeface="Georgia" panose="02040502050405020303" pitchFamily="18" charset="0"/>
              </a:rPr>
              <a:t> first pointed out that an </a:t>
            </a:r>
            <a:r>
              <a:rPr lang="zh-CN" altLang="en-US" sz="2400">
                <a:solidFill>
                  <a:srgbClr val="FF3300"/>
                </a:solidFill>
                <a:latin typeface="Georgia" panose="02040502050405020303" pitchFamily="18" charset="0"/>
              </a:rPr>
              <a:t>arbitrary periodic function</a:t>
            </a:r>
            <a:r>
              <a:rPr lang="zh-CN" altLang="en-US" sz="2400">
                <a:latin typeface="Georgia" panose="02040502050405020303" pitchFamily="18" charset="0"/>
              </a:rPr>
              <a:t> f(t), with</a:t>
            </a:r>
            <a:r>
              <a:rPr lang="en-US" altLang="zh-CN" sz="2400">
                <a:latin typeface="Georgia" panose="02040502050405020303" pitchFamily="18" charset="0"/>
              </a:rPr>
              <a:t> </a:t>
            </a:r>
            <a:r>
              <a:rPr lang="zh-CN" altLang="en-US" sz="2400">
                <a:latin typeface="Georgia" panose="02040502050405020303" pitchFamily="18" charset="0"/>
              </a:rPr>
              <a:t>a period T, can be </a:t>
            </a:r>
            <a:r>
              <a:rPr lang="zh-CN" altLang="en-US" sz="2400">
                <a:solidFill>
                  <a:srgbClr val="FF3300"/>
                </a:solidFill>
                <a:latin typeface="Georgia" panose="02040502050405020303" pitchFamily="18" charset="0"/>
              </a:rPr>
              <a:t>decomposed </a:t>
            </a:r>
            <a:r>
              <a:rPr lang="zh-CN" altLang="en-US" sz="2400">
                <a:latin typeface="Georgia" panose="02040502050405020303" pitchFamily="18" charset="0"/>
              </a:rPr>
              <a:t>into a summation of simple </a:t>
            </a:r>
            <a:r>
              <a:rPr lang="zh-CN" altLang="en-US" sz="2400">
                <a:solidFill>
                  <a:srgbClr val="FF3300"/>
                </a:solidFill>
                <a:latin typeface="Georgia" panose="02040502050405020303" pitchFamily="18" charset="0"/>
              </a:rPr>
              <a:t>harmonic terms</a:t>
            </a:r>
            <a:r>
              <a:rPr lang="zh-CN" altLang="en-US" sz="2400">
                <a:latin typeface="Georgia" panose="02040502050405020303" pitchFamily="18" charset="0"/>
              </a:rPr>
              <a:t>,</a:t>
            </a:r>
            <a:r>
              <a:rPr lang="en-US" altLang="zh-CN" sz="2400">
                <a:latin typeface="Georgia" panose="02040502050405020303" pitchFamily="18" charset="0"/>
              </a:rPr>
              <a:t> </a:t>
            </a:r>
            <a:r>
              <a:rPr lang="zh-CN" altLang="en-US" sz="2400">
                <a:latin typeface="Georgia" panose="02040502050405020303" pitchFamily="18" charset="0"/>
              </a:rPr>
              <a:t>which are </a:t>
            </a:r>
            <a:r>
              <a:rPr lang="zh-CN" altLang="en-US" sz="2400">
                <a:solidFill>
                  <a:srgbClr val="FF3300"/>
                </a:solidFill>
                <a:latin typeface="Georgia" panose="02040502050405020303" pitchFamily="18" charset="0"/>
              </a:rPr>
              <a:t>periodic functions </a:t>
            </a:r>
            <a:r>
              <a:rPr lang="zh-CN" altLang="en-US" sz="2400">
                <a:latin typeface="Georgia" panose="02040502050405020303" pitchFamily="18" charset="0"/>
              </a:rPr>
              <a:t>of frequencies that are multiples of the </a:t>
            </a:r>
            <a:r>
              <a:rPr lang="zh-CN" altLang="en-US" sz="2400">
                <a:solidFill>
                  <a:srgbClr val="FF3300"/>
                </a:solidFill>
                <a:latin typeface="Georgia" panose="02040502050405020303" pitchFamily="18" charset="0"/>
              </a:rPr>
              <a:t>fundamental</a:t>
            </a:r>
            <a:r>
              <a:rPr lang="en-US" altLang="zh-CN" sz="2400">
                <a:solidFill>
                  <a:srgbClr val="FF3300"/>
                </a:solidFill>
                <a:latin typeface="Georgia" panose="02040502050405020303" pitchFamily="18" charset="0"/>
              </a:rPr>
              <a:t> </a:t>
            </a:r>
            <a:r>
              <a:rPr lang="zh-CN" altLang="en-US" sz="2400">
                <a:solidFill>
                  <a:srgbClr val="FF3300"/>
                </a:solidFill>
                <a:latin typeface="Georgia" panose="02040502050405020303" pitchFamily="18" charset="0"/>
              </a:rPr>
              <a:t>frequency</a:t>
            </a:r>
            <a:r>
              <a:rPr lang="zh-CN" altLang="en-US" sz="2400">
                <a:latin typeface="Georgia" panose="02040502050405020303" pitchFamily="18" charset="0"/>
              </a:rPr>
              <a:t> 1/T of the function f(t).</a:t>
            </a:r>
          </a:p>
        </p:txBody>
      </p:sp>
      <p:pic>
        <p:nvPicPr>
          <p:cNvPr id="11267" name="内容占位符 10243" descr="images (1)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31800" y="1168400"/>
            <a:ext cx="4168775" cy="3308350"/>
          </a:xfrm>
        </p:spPr>
      </p:pic>
      <p:pic>
        <p:nvPicPr>
          <p:cNvPr id="11268" name="图片 10244" descr="Simple_harmonic_oscillato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7800" y="1168400"/>
            <a:ext cx="863600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9" name="文本框 10245"/>
          <p:cNvSpPr txBox="1">
            <a:spLocks noChangeArrowheads="1"/>
          </p:cNvSpPr>
          <p:nvPr/>
        </p:nvSpPr>
        <p:spPr bwMode="auto">
          <a:xfrm>
            <a:off x="5008562" y="4092575"/>
            <a:ext cx="402793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>
                <a:latin typeface="Georgia" panose="02040502050405020303" pitchFamily="18" charset="0"/>
              </a:rPr>
              <a:t>1/T, 2/T, 3/T, 4/T, ......</a:t>
            </a:r>
          </a:p>
        </p:txBody>
      </p:sp>
    </p:spTree>
    <p:extLst>
      <p:ext uri="{BB962C8B-B14F-4D97-AF65-F5344CB8AC3E}">
        <p14:creationId xmlns:p14="http://schemas.microsoft.com/office/powerpoint/2010/main" val="380002186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5">
            <a:extLst>
              <a:ext uri="{FF2B5EF4-FFF2-40B4-BE49-F238E27FC236}">
                <a16:creationId xmlns:a16="http://schemas.microsoft.com/office/drawing/2014/main" id="{8711D116-6A19-4AF0-A2C7-2C161A07B5B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3525308"/>
              </p:ext>
            </p:extLst>
          </p:nvPr>
        </p:nvGraphicFramePr>
        <p:xfrm>
          <a:off x="130019" y="545847"/>
          <a:ext cx="4315220" cy="12721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298600" imgH="609480" progId="Equation.DSMT4">
                  <p:embed/>
                </p:oleObj>
              </mc:Choice>
              <mc:Fallback>
                <p:oleObj name="Equation" r:id="rId2" imgW="2298600" imgH="609480" progId="Equation.DSMT4">
                  <p:embed/>
                  <p:pic>
                    <p:nvPicPr>
                      <p:cNvPr id="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019" y="545847"/>
                        <a:ext cx="4315220" cy="127214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5">
            <a:extLst>
              <a:ext uri="{FF2B5EF4-FFF2-40B4-BE49-F238E27FC236}">
                <a16:creationId xmlns:a16="http://schemas.microsoft.com/office/drawing/2014/main" id="{4FDC9388-6BD3-4EA2-B5CF-B99E022C191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536539"/>
              </p:ext>
            </p:extLst>
          </p:nvPr>
        </p:nvGraphicFramePr>
        <p:xfrm>
          <a:off x="5036813" y="572701"/>
          <a:ext cx="4027188" cy="121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286000" imgH="622080" progId="Equation.DSMT4">
                  <p:embed/>
                </p:oleObj>
              </mc:Choice>
              <mc:Fallback>
                <p:oleObj name="Equation" r:id="rId4" imgW="2286000" imgH="622080" progId="Equation.DSMT4">
                  <p:embed/>
                  <p:pic>
                    <p:nvPicPr>
                      <p:cNvPr id="2" name="Object 5">
                        <a:extLst>
                          <a:ext uri="{FF2B5EF4-FFF2-40B4-BE49-F238E27FC236}">
                            <a16:creationId xmlns:a16="http://schemas.microsoft.com/office/drawing/2014/main" id="{8711D116-6A19-4AF0-A2C7-2C161A07B5B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6813" y="572701"/>
                        <a:ext cx="4027188" cy="1218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箭头: 下 4">
            <a:extLst>
              <a:ext uri="{FF2B5EF4-FFF2-40B4-BE49-F238E27FC236}">
                <a16:creationId xmlns:a16="http://schemas.microsoft.com/office/drawing/2014/main" id="{9B92B33B-697A-48B0-95BF-EDC402059A5F}"/>
              </a:ext>
            </a:extLst>
          </p:cNvPr>
          <p:cNvSpPr/>
          <p:nvPr/>
        </p:nvSpPr>
        <p:spPr>
          <a:xfrm rot="16200000">
            <a:off x="4591538" y="900408"/>
            <a:ext cx="293986" cy="5093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7E06C02-4C3F-4B3B-8D63-9FD958D5A088}"/>
              </a:ext>
            </a:extLst>
          </p:cNvPr>
          <p:cNvSpPr txBox="1"/>
          <p:nvPr/>
        </p:nvSpPr>
        <p:spPr>
          <a:xfrm>
            <a:off x="105479" y="54798"/>
            <a:ext cx="34734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(1) Assume periodicity</a:t>
            </a:r>
            <a:endParaRPr lang="zh-CN" altLang="en-US" dirty="0"/>
          </a:p>
        </p:txBody>
      </p:sp>
      <p:graphicFrame>
        <p:nvGraphicFramePr>
          <p:cNvPr id="7" name="Object 5">
            <a:extLst>
              <a:ext uri="{FF2B5EF4-FFF2-40B4-BE49-F238E27FC236}">
                <a16:creationId xmlns:a16="http://schemas.microsoft.com/office/drawing/2014/main" id="{21D7A5B2-FCDF-4DFC-A084-41DD003BCD0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097554"/>
              </p:ext>
            </p:extLst>
          </p:nvPr>
        </p:nvGraphicFramePr>
        <p:xfrm>
          <a:off x="107504" y="2276872"/>
          <a:ext cx="4027188" cy="121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286000" imgH="622080" progId="Equation.DSMT4">
                  <p:embed/>
                </p:oleObj>
              </mc:Choice>
              <mc:Fallback>
                <p:oleObj name="Equation" r:id="rId6" imgW="2286000" imgH="622080" progId="Equation.DSMT4">
                  <p:embed/>
                  <p:pic>
                    <p:nvPicPr>
                      <p:cNvPr id="4" name="Object 5">
                        <a:extLst>
                          <a:ext uri="{FF2B5EF4-FFF2-40B4-BE49-F238E27FC236}">
                            <a16:creationId xmlns:a16="http://schemas.microsoft.com/office/drawing/2014/main" id="{4FDC9388-6BD3-4EA2-B5CF-B99E022C191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2276872"/>
                        <a:ext cx="4027188" cy="1218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箭头: 下 7">
            <a:extLst>
              <a:ext uri="{FF2B5EF4-FFF2-40B4-BE49-F238E27FC236}">
                <a16:creationId xmlns:a16="http://schemas.microsoft.com/office/drawing/2014/main" id="{C45B65A7-0F53-4571-8826-865CF013BD18}"/>
              </a:ext>
            </a:extLst>
          </p:cNvPr>
          <p:cNvSpPr/>
          <p:nvPr/>
        </p:nvSpPr>
        <p:spPr>
          <a:xfrm rot="16200000">
            <a:off x="5268055" y="2150815"/>
            <a:ext cx="293986" cy="145274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DA216C3-B0C7-4456-BD17-FB8D791CE688}"/>
              </a:ext>
            </a:extLst>
          </p:cNvPr>
          <p:cNvSpPr txBox="1"/>
          <p:nvPr/>
        </p:nvSpPr>
        <p:spPr>
          <a:xfrm>
            <a:off x="6283898" y="2637270"/>
            <a:ext cx="275105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Use trapezoidal Rule</a:t>
            </a:r>
            <a:endParaRPr lang="zh-CN" altLang="en-US" sz="2400" dirty="0"/>
          </a:p>
        </p:txBody>
      </p:sp>
      <p:graphicFrame>
        <p:nvGraphicFramePr>
          <p:cNvPr id="11" name="Object 5">
            <a:extLst>
              <a:ext uri="{FF2B5EF4-FFF2-40B4-BE49-F238E27FC236}">
                <a16:creationId xmlns:a16="http://schemas.microsoft.com/office/drawing/2014/main" id="{71F3AA59-7AB7-4A33-AF46-BF3567B8CA0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0750001"/>
              </p:ext>
            </p:extLst>
          </p:nvPr>
        </p:nvGraphicFramePr>
        <p:xfrm>
          <a:off x="-35719" y="3433308"/>
          <a:ext cx="9215438" cy="1093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5232240" imgH="558720" progId="Equation.DSMT4">
                  <p:embed/>
                </p:oleObj>
              </mc:Choice>
              <mc:Fallback>
                <p:oleObj name="Equation" r:id="rId8" imgW="5232240" imgH="558720" progId="Equation.DSMT4">
                  <p:embed/>
                  <p:pic>
                    <p:nvPicPr>
                      <p:cNvPr id="7" name="Object 5">
                        <a:extLst>
                          <a:ext uri="{FF2B5EF4-FFF2-40B4-BE49-F238E27FC236}">
                            <a16:creationId xmlns:a16="http://schemas.microsoft.com/office/drawing/2014/main" id="{21D7A5B2-FCDF-4DFC-A084-41DD003BCD0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35719" y="3433308"/>
                        <a:ext cx="9215438" cy="1093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5">
            <a:extLst>
              <a:ext uri="{FF2B5EF4-FFF2-40B4-BE49-F238E27FC236}">
                <a16:creationId xmlns:a16="http://schemas.microsoft.com/office/drawing/2014/main" id="{2629CE3B-306C-4489-AEDF-0A4E19898C8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0540131"/>
              </p:ext>
            </p:extLst>
          </p:nvPr>
        </p:nvGraphicFramePr>
        <p:xfrm>
          <a:off x="323528" y="4527095"/>
          <a:ext cx="3422650" cy="769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942920" imgH="393480" progId="Equation.DSMT4">
                  <p:embed/>
                </p:oleObj>
              </mc:Choice>
              <mc:Fallback>
                <p:oleObj name="Equation" r:id="rId10" imgW="1942920" imgH="393480" progId="Equation.DSMT4">
                  <p:embed/>
                  <p:pic>
                    <p:nvPicPr>
                      <p:cNvPr id="11" name="Object 5">
                        <a:extLst>
                          <a:ext uri="{FF2B5EF4-FFF2-40B4-BE49-F238E27FC236}">
                            <a16:creationId xmlns:a16="http://schemas.microsoft.com/office/drawing/2014/main" id="{71F3AA59-7AB7-4A33-AF46-BF3567B8CA0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4527095"/>
                        <a:ext cx="3422650" cy="769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5">
            <a:extLst>
              <a:ext uri="{FF2B5EF4-FFF2-40B4-BE49-F238E27FC236}">
                <a16:creationId xmlns:a16="http://schemas.microsoft.com/office/drawing/2014/main" id="{E2B69E31-092E-47E9-A6F9-F8AEE523D4E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7838771"/>
              </p:ext>
            </p:extLst>
          </p:nvPr>
        </p:nvGraphicFramePr>
        <p:xfrm>
          <a:off x="1610582" y="5251814"/>
          <a:ext cx="5769730" cy="11657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3073320" imgH="558720" progId="Equation.DSMT4">
                  <p:embed/>
                </p:oleObj>
              </mc:Choice>
              <mc:Fallback>
                <p:oleObj name="Equation" r:id="rId12" imgW="3073320" imgH="558720" progId="Equation.DSMT4">
                  <p:embed/>
                  <p:pic>
                    <p:nvPicPr>
                      <p:cNvPr id="11" name="Object 5">
                        <a:extLst>
                          <a:ext uri="{FF2B5EF4-FFF2-40B4-BE49-F238E27FC236}">
                            <a16:creationId xmlns:a16="http://schemas.microsoft.com/office/drawing/2014/main" id="{71F3AA59-7AB7-4A33-AF46-BF3567B8CA0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0582" y="5251814"/>
                        <a:ext cx="5769730" cy="11657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5">
            <a:extLst>
              <a:ext uri="{FF2B5EF4-FFF2-40B4-BE49-F238E27FC236}">
                <a16:creationId xmlns:a16="http://schemas.microsoft.com/office/drawing/2014/main" id="{73ED110F-ECB7-4D67-A64E-5FBDAA35D04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2120369"/>
              </p:ext>
            </p:extLst>
          </p:nvPr>
        </p:nvGraphicFramePr>
        <p:xfrm>
          <a:off x="4461358" y="4492630"/>
          <a:ext cx="1946275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104840" imgH="393480" progId="Equation.DSMT4">
                  <p:embed/>
                </p:oleObj>
              </mc:Choice>
              <mc:Fallback>
                <p:oleObj name="Equation" r:id="rId14" imgW="1104840" imgH="393480" progId="Equation.DSMT4">
                  <p:embed/>
                  <p:pic>
                    <p:nvPicPr>
                      <p:cNvPr id="11" name="Object 5">
                        <a:extLst>
                          <a:ext uri="{FF2B5EF4-FFF2-40B4-BE49-F238E27FC236}">
                            <a16:creationId xmlns:a16="http://schemas.microsoft.com/office/drawing/2014/main" id="{71F3AA59-7AB7-4A33-AF46-BF3567B8CA0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61358" y="4492630"/>
                        <a:ext cx="1946275" cy="771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矩形 14">
            <a:extLst>
              <a:ext uri="{FF2B5EF4-FFF2-40B4-BE49-F238E27FC236}">
                <a16:creationId xmlns:a16="http://schemas.microsoft.com/office/drawing/2014/main" id="{642F6178-23E2-46A1-8514-35DBB56A2F6E}"/>
              </a:ext>
            </a:extLst>
          </p:cNvPr>
          <p:cNvSpPr/>
          <p:nvPr/>
        </p:nvSpPr>
        <p:spPr>
          <a:xfrm>
            <a:off x="4422724" y="5251814"/>
            <a:ext cx="2957588" cy="11037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0CFCC3C-E1D3-4818-B311-67EA3DAE3473}"/>
              </a:ext>
            </a:extLst>
          </p:cNvPr>
          <p:cNvSpPr txBox="1"/>
          <p:nvPr/>
        </p:nvSpPr>
        <p:spPr>
          <a:xfrm>
            <a:off x="94765" y="1872220"/>
            <a:ext cx="399586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(2) Numerical integration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86650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图片 2150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797" y="4214018"/>
            <a:ext cx="6443662" cy="237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7" name="文本框 21506"/>
          <p:cNvSpPr txBox="1">
            <a:spLocks noChangeArrowheads="1"/>
          </p:cNvSpPr>
          <p:nvPr/>
        </p:nvSpPr>
        <p:spPr bwMode="auto">
          <a:xfrm>
            <a:off x="827584" y="2956718"/>
            <a:ext cx="7918450" cy="94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800" dirty="0">
                <a:latin typeface="Georgia" panose="02040502050405020303" pitchFamily="18" charset="0"/>
              </a:rPr>
              <a:t>T</a:t>
            </a:r>
            <a:r>
              <a:rPr lang="zh-CN" altLang="en-US" sz="2800" dirty="0">
                <a:latin typeface="Georgia" panose="02040502050405020303" pitchFamily="18" charset="0"/>
              </a:rPr>
              <a:t>he </a:t>
            </a:r>
            <a:r>
              <a:rPr lang="zh-CN" altLang="en-US" sz="2800" dirty="0">
                <a:solidFill>
                  <a:srgbClr val="FF3300"/>
                </a:solidFill>
                <a:latin typeface="Georgia" panose="02040502050405020303" pitchFamily="18" charset="0"/>
              </a:rPr>
              <a:t>exponential functions</a:t>
            </a:r>
            <a:r>
              <a:rPr lang="zh-CN" altLang="en-US" sz="2800" dirty="0">
                <a:latin typeface="Georgia" panose="02040502050405020303" pitchFamily="18" charset="0"/>
              </a:rPr>
              <a:t> in the series form a </a:t>
            </a:r>
            <a:r>
              <a:rPr lang="zh-CN" altLang="en-US" sz="2800" dirty="0">
                <a:solidFill>
                  <a:srgbClr val="FF3300"/>
                </a:solidFill>
                <a:latin typeface="Georgia" panose="02040502050405020303" pitchFamily="18" charset="0"/>
              </a:rPr>
              <a:t>discrete basis set of</a:t>
            </a:r>
            <a:r>
              <a:rPr lang="en-US" altLang="zh-CN" sz="2800" dirty="0">
                <a:solidFill>
                  <a:srgbClr val="FF3300"/>
                </a:solidFill>
                <a:latin typeface="Georgia" panose="02040502050405020303" pitchFamily="18" charset="0"/>
              </a:rPr>
              <a:t> </a:t>
            </a:r>
            <a:r>
              <a:rPr lang="zh-CN" altLang="en-US" sz="2800" dirty="0">
                <a:solidFill>
                  <a:srgbClr val="FF3300"/>
                </a:solidFill>
                <a:latin typeface="Georgia" panose="02040502050405020303" pitchFamily="18" charset="0"/>
              </a:rPr>
              <a:t>orthogonal functions</a:t>
            </a:r>
            <a:r>
              <a:rPr lang="zh-CN" altLang="en-US" sz="2800" dirty="0">
                <a:latin typeface="Georgia" panose="02040502050405020303" pitchFamily="18" charset="0"/>
              </a:rPr>
              <a:t>:</a:t>
            </a:r>
          </a:p>
        </p:txBody>
      </p:sp>
      <p:sp>
        <p:nvSpPr>
          <p:cNvPr id="21508" name="文本框 21507"/>
          <p:cNvSpPr txBox="1">
            <a:spLocks noChangeArrowheads="1"/>
          </p:cNvSpPr>
          <p:nvPr/>
        </p:nvSpPr>
        <p:spPr bwMode="auto">
          <a:xfrm>
            <a:off x="252413" y="120650"/>
            <a:ext cx="87122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3600" dirty="0">
                <a:solidFill>
                  <a:srgbClr val="FF3300"/>
                </a:solidFill>
                <a:latin typeface="Georgia" panose="02040502050405020303" pitchFamily="18" charset="0"/>
              </a:rPr>
              <a:t>Discrete Fourier transform (DFT)</a:t>
            </a:r>
          </a:p>
        </p:txBody>
      </p:sp>
      <p:pic>
        <p:nvPicPr>
          <p:cNvPr id="21509" name="图片 2150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783" y="798731"/>
            <a:ext cx="3729038" cy="1096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0" name="图片 21509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766981"/>
            <a:ext cx="3943350" cy="1033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7A39224A-D1E8-4BD6-9707-42197E3DB147}"/>
              </a:ext>
            </a:extLst>
          </p:cNvPr>
          <p:cNvSpPr txBox="1"/>
          <p:nvPr/>
        </p:nvSpPr>
        <p:spPr>
          <a:xfrm>
            <a:off x="684783" y="2116971"/>
            <a:ext cx="195443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Periodicity: </a:t>
            </a:r>
            <a:endParaRPr lang="zh-CN" altLang="en-US" dirty="0"/>
          </a:p>
        </p:txBody>
      </p:sp>
      <p:graphicFrame>
        <p:nvGraphicFramePr>
          <p:cNvPr id="8" name="Object 5">
            <a:extLst>
              <a:ext uri="{FF2B5EF4-FFF2-40B4-BE49-F238E27FC236}">
                <a16:creationId xmlns:a16="http://schemas.microsoft.com/office/drawing/2014/main" id="{AA50E3C9-248C-42DF-BD1C-5AA80E0AB2C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1712260"/>
              </p:ext>
            </p:extLst>
          </p:nvPr>
        </p:nvGraphicFramePr>
        <p:xfrm>
          <a:off x="2843808" y="2123864"/>
          <a:ext cx="1213919" cy="5163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596880" imgH="228600" progId="Equation.DSMT4">
                  <p:embed/>
                </p:oleObj>
              </mc:Choice>
              <mc:Fallback>
                <p:oleObj name="Equation" r:id="rId5" imgW="596880" imgH="228600" progId="Equation.DSMT4">
                  <p:embed/>
                  <p:pic>
                    <p:nvPicPr>
                      <p:cNvPr id="12" name="Object 5">
                        <a:extLst>
                          <a:ext uri="{FF2B5EF4-FFF2-40B4-BE49-F238E27FC236}">
                            <a16:creationId xmlns:a16="http://schemas.microsoft.com/office/drawing/2014/main" id="{2629CE3B-306C-4489-AEDF-0A4E19898C8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808" y="2123864"/>
                        <a:ext cx="1213919" cy="5163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5">
            <a:extLst>
              <a:ext uri="{FF2B5EF4-FFF2-40B4-BE49-F238E27FC236}">
                <a16:creationId xmlns:a16="http://schemas.microsoft.com/office/drawing/2014/main" id="{8B5E002E-F764-44C2-AC44-2E6726BCCE9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2742674"/>
              </p:ext>
            </p:extLst>
          </p:nvPr>
        </p:nvGraphicFramePr>
        <p:xfrm>
          <a:off x="4614314" y="2123864"/>
          <a:ext cx="1266825" cy="54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622080" imgH="241200" progId="Equation.DSMT4">
                  <p:embed/>
                </p:oleObj>
              </mc:Choice>
              <mc:Fallback>
                <p:oleObj name="Equation" r:id="rId7" imgW="622080" imgH="241200" progId="Equation.DSMT4">
                  <p:embed/>
                  <p:pic>
                    <p:nvPicPr>
                      <p:cNvPr id="8" name="Object 5">
                        <a:extLst>
                          <a:ext uri="{FF2B5EF4-FFF2-40B4-BE49-F238E27FC236}">
                            <a16:creationId xmlns:a16="http://schemas.microsoft.com/office/drawing/2014/main" id="{AA50E3C9-248C-42DF-BD1C-5AA80E0AB2C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4314" y="2123864"/>
                        <a:ext cx="1266825" cy="544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>
            <a:extLst>
              <a:ext uri="{FF2B5EF4-FFF2-40B4-BE49-F238E27FC236}">
                <a16:creationId xmlns:a16="http://schemas.microsoft.com/office/drawing/2014/main" id="{49B1D5BA-73CA-4DB4-B342-E4D576AF0B4F}"/>
              </a:ext>
            </a:extLst>
          </p:cNvPr>
          <p:cNvSpPr/>
          <p:nvPr/>
        </p:nvSpPr>
        <p:spPr>
          <a:xfrm>
            <a:off x="611560" y="1988840"/>
            <a:ext cx="5400600" cy="7920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1720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 autoUpdateAnimBg="0"/>
      <p:bldP spid="21508" grpId="0" autoUpdateAnimBg="0"/>
      <p:bldP spid="7" grpId="0"/>
      <p:bldP spid="2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5308292"/>
              </p:ext>
            </p:extLst>
          </p:nvPr>
        </p:nvGraphicFramePr>
        <p:xfrm>
          <a:off x="2108739" y="1268760"/>
          <a:ext cx="4999547" cy="17328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955520" imgH="609480" progId="Equation.DSMT4">
                  <p:embed/>
                </p:oleObj>
              </mc:Choice>
              <mc:Fallback>
                <p:oleObj name="Equation" r:id="rId2" imgW="1955520" imgH="609480" progId="Equation.DSMT4">
                  <p:embed/>
                  <p:pic>
                    <p:nvPicPr>
                      <p:cNvPr id="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8739" y="1268760"/>
                        <a:ext cx="4999547" cy="17328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252413" y="120650"/>
            <a:ext cx="87122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3600" dirty="0">
                <a:solidFill>
                  <a:srgbClr val="FF3300"/>
                </a:solidFill>
                <a:latin typeface="Georgia" panose="02040502050405020303" pitchFamily="18" charset="0"/>
              </a:rPr>
              <a:t>DFT vs. Fourier transform </a:t>
            </a:r>
          </a:p>
        </p:txBody>
      </p:sp>
      <p:pic>
        <p:nvPicPr>
          <p:cNvPr id="6" name="图片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1615" y="4509120"/>
            <a:ext cx="4670895" cy="1224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4442321"/>
              </p:ext>
            </p:extLst>
          </p:nvPr>
        </p:nvGraphicFramePr>
        <p:xfrm>
          <a:off x="6182127" y="2493345"/>
          <a:ext cx="1525587" cy="1119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596880" imgH="393480" progId="Equation.DSMT4">
                  <p:embed/>
                </p:oleObj>
              </mc:Choice>
              <mc:Fallback>
                <p:oleObj name="Equation" r:id="rId5" imgW="596880" imgH="393480" progId="Equation.DSMT4">
                  <p:embed/>
                  <p:pic>
                    <p:nvPicPr>
                      <p:cNvPr id="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82127" y="2493345"/>
                        <a:ext cx="1525587" cy="1119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/>
          <p:cNvSpPr/>
          <p:nvPr/>
        </p:nvSpPr>
        <p:spPr>
          <a:xfrm>
            <a:off x="6247980" y="3780576"/>
            <a:ext cx="147668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i="1" dirty="0"/>
              <a:t>t=</a:t>
            </a:r>
            <a:r>
              <a:rPr lang="en-US" altLang="zh-CN" sz="3200" i="1" dirty="0" err="1"/>
              <a:t>kL</a:t>
            </a:r>
            <a:r>
              <a:rPr lang="en-US" altLang="zh-CN" sz="3200" i="1" dirty="0"/>
              <a:t>/N </a:t>
            </a:r>
            <a:endParaRPr lang="zh-CN" altLang="en-US" sz="3200" i="1" dirty="0"/>
          </a:p>
        </p:txBody>
      </p:sp>
      <p:cxnSp>
        <p:nvCxnSpPr>
          <p:cNvPr id="11" name="直接箭头连接符 10"/>
          <p:cNvCxnSpPr/>
          <p:nvPr/>
        </p:nvCxnSpPr>
        <p:spPr>
          <a:xfrm flipH="1">
            <a:off x="6084168" y="2274533"/>
            <a:ext cx="72008" cy="2378603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4822156" y="2457461"/>
            <a:ext cx="63155" cy="2339691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715715" y="873927"/>
            <a:ext cx="47981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Georgia" panose="02040502050405020303" pitchFamily="18" charset="0"/>
              </a:rPr>
              <a:t>Time range: </a:t>
            </a:r>
            <a:r>
              <a:rPr lang="zh-CN" altLang="en-US" dirty="0">
                <a:latin typeface="Georgia" panose="02040502050405020303" pitchFamily="18" charset="0"/>
              </a:rPr>
              <a:t>between 0</a:t>
            </a:r>
            <a:r>
              <a:rPr lang="en-US" altLang="zh-CN" dirty="0">
                <a:latin typeface="Georgia" panose="02040502050405020303" pitchFamily="18" charset="0"/>
              </a:rPr>
              <a:t> </a:t>
            </a:r>
            <a:r>
              <a:rPr lang="zh-CN" altLang="en-US" dirty="0">
                <a:latin typeface="Georgia" panose="02040502050405020303" pitchFamily="18" charset="0"/>
              </a:rPr>
              <a:t>and L</a:t>
            </a:r>
            <a:endParaRPr lang="en-US" altLang="zh-CN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416399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标题 22529"/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143000"/>
          </a:xfrm>
        </p:spPr>
        <p:txBody>
          <a:bodyPr/>
          <a:lstStyle/>
          <a:p>
            <a:r>
              <a:rPr lang="en-US" altLang="zh-CN" sz="4000" dirty="0">
                <a:solidFill>
                  <a:srgbClr val="FF3300"/>
                </a:solidFill>
                <a:latin typeface="Georgia" panose="02040502050405020303" pitchFamily="18" charset="0"/>
              </a:rPr>
              <a:t>Code example</a:t>
            </a:r>
          </a:p>
        </p:txBody>
      </p:sp>
      <p:sp>
        <p:nvSpPr>
          <p:cNvPr id="23555" name="文本框 22531"/>
          <p:cNvSpPr txBox="1">
            <a:spLocks noChangeArrowheads="1"/>
          </p:cNvSpPr>
          <p:nvPr/>
        </p:nvSpPr>
        <p:spPr bwMode="auto">
          <a:xfrm>
            <a:off x="458788" y="2103438"/>
            <a:ext cx="7786687" cy="222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800" dirty="0">
                <a:latin typeface="Georgia" panose="02040502050405020303" pitchFamily="18" charset="0"/>
              </a:rPr>
              <a:t>f</a:t>
            </a:r>
            <a:r>
              <a:rPr lang="en-US" altLang="zh-CN" sz="2800" baseline="-25000" dirty="0">
                <a:latin typeface="Georgia" panose="02040502050405020303" pitchFamily="18" charset="0"/>
              </a:rPr>
              <a:t>1</a:t>
            </a:r>
            <a:r>
              <a:rPr lang="zh-CN" altLang="en-US" sz="2800" dirty="0">
                <a:latin typeface="Georgia" panose="02040502050405020303" pitchFamily="18" charset="0"/>
              </a:rPr>
              <a:t>(x)=</a:t>
            </a:r>
            <a:r>
              <a:rPr lang="en-US" altLang="zh-CN" sz="2800" dirty="0">
                <a:latin typeface="Georgia" panose="02040502050405020303" pitchFamily="18" charset="0"/>
              </a:rPr>
              <a:t>sin(2</a:t>
            </a:r>
            <a:r>
              <a:rPr lang="zh-CN" altLang="en-US" sz="2800" dirty="0">
                <a:latin typeface="Symbol" panose="05050102010706020507" pitchFamily="18" charset="2"/>
              </a:rPr>
              <a:t>p</a:t>
            </a:r>
            <a:r>
              <a:rPr lang="en-US" altLang="zh-CN" sz="2800" dirty="0">
                <a:latin typeface="Georgia" panose="02040502050405020303" pitchFamily="18" charset="0"/>
              </a:rPr>
              <a:t>x)+sin(50</a:t>
            </a:r>
            <a:r>
              <a:rPr lang="en-US" altLang="zh-CN" sz="2800" dirty="0">
                <a:latin typeface="Symbol" panose="05050102010706020507" pitchFamily="18" charset="2"/>
              </a:rPr>
              <a:t>p</a:t>
            </a:r>
            <a:r>
              <a:rPr lang="en-US" altLang="zh-CN" sz="2800" dirty="0">
                <a:latin typeface="Georgia" panose="02040502050405020303" pitchFamily="18" charset="0"/>
              </a:rPr>
              <a:t>x+1)+sin(104</a:t>
            </a:r>
            <a:r>
              <a:rPr lang="en-US" altLang="zh-CN" sz="2800" dirty="0">
                <a:latin typeface="Symbol" panose="05050102010706020507" pitchFamily="18" charset="2"/>
              </a:rPr>
              <a:t>p</a:t>
            </a:r>
            <a:r>
              <a:rPr lang="en-US" altLang="zh-CN" sz="2800" dirty="0">
                <a:latin typeface="Georgia" panose="02040502050405020303" pitchFamily="18" charset="0"/>
              </a:rPr>
              <a:t>x+2)</a:t>
            </a:r>
          </a:p>
          <a:p>
            <a:endParaRPr lang="en-US" altLang="zh-CN" sz="2800" dirty="0">
              <a:latin typeface="Georgia" panose="02040502050405020303" pitchFamily="18" charset="0"/>
            </a:endParaRPr>
          </a:p>
          <a:p>
            <a:r>
              <a:rPr lang="zh-CN" altLang="en-US" sz="2800" dirty="0">
                <a:latin typeface="Georgia" panose="02040502050405020303" pitchFamily="18" charset="0"/>
              </a:rPr>
              <a:t>f</a:t>
            </a:r>
            <a:r>
              <a:rPr lang="en-US" altLang="zh-CN" sz="2800" baseline="-25000" dirty="0">
                <a:latin typeface="Georgia" panose="02040502050405020303" pitchFamily="18" charset="0"/>
              </a:rPr>
              <a:t>2</a:t>
            </a:r>
            <a:r>
              <a:rPr lang="zh-CN" altLang="en-US" sz="2800" dirty="0">
                <a:latin typeface="Georgia" panose="02040502050405020303" pitchFamily="18" charset="0"/>
              </a:rPr>
              <a:t>(x)=</a:t>
            </a:r>
            <a:r>
              <a:rPr lang="en-US" altLang="zh-CN" sz="2800" dirty="0">
                <a:latin typeface="Georgia" panose="02040502050405020303" pitchFamily="18" charset="0"/>
              </a:rPr>
              <a:t>-sin(2</a:t>
            </a:r>
            <a:r>
              <a:rPr lang="en-US" altLang="zh-CN" sz="2800" dirty="0">
                <a:latin typeface="Symbol" panose="05050102010706020507" pitchFamily="18" charset="2"/>
              </a:rPr>
              <a:t>p</a:t>
            </a:r>
            <a:r>
              <a:rPr lang="en-US" altLang="zh-CN" sz="2800" dirty="0">
                <a:latin typeface="Georgia" panose="02040502050405020303" pitchFamily="18" charset="0"/>
              </a:rPr>
              <a:t>x)+sin(50</a:t>
            </a:r>
            <a:r>
              <a:rPr lang="en-US" altLang="zh-CN" sz="2800" dirty="0">
                <a:latin typeface="Symbol" panose="05050102010706020507" pitchFamily="18" charset="2"/>
              </a:rPr>
              <a:t>p</a:t>
            </a:r>
            <a:r>
              <a:rPr lang="en-US" altLang="zh-CN" sz="2800" dirty="0">
                <a:latin typeface="Georgia" panose="02040502050405020303" pitchFamily="18" charset="0"/>
              </a:rPr>
              <a:t>x+2)+sin(104</a:t>
            </a:r>
            <a:r>
              <a:rPr lang="en-US" altLang="zh-CN" sz="2800" dirty="0">
                <a:latin typeface="Symbol" panose="05050102010706020507" pitchFamily="18" charset="2"/>
              </a:rPr>
              <a:t>p</a:t>
            </a:r>
            <a:r>
              <a:rPr lang="en-US" altLang="zh-CN" sz="2800" dirty="0">
                <a:latin typeface="Georgia" panose="02040502050405020303" pitchFamily="18" charset="0"/>
              </a:rPr>
              <a:t>x+1)</a:t>
            </a:r>
          </a:p>
          <a:p>
            <a:endParaRPr lang="en-US" altLang="zh-CN" sz="2800" dirty="0">
              <a:latin typeface="Georgia" panose="02040502050405020303" pitchFamily="18" charset="0"/>
            </a:endParaRPr>
          </a:p>
          <a:p>
            <a:r>
              <a:rPr lang="zh-CN" altLang="en-US" sz="2800" dirty="0">
                <a:latin typeface="Georgia" panose="02040502050405020303" pitchFamily="18" charset="0"/>
              </a:rPr>
              <a:t>x</a:t>
            </a:r>
            <a:r>
              <a:rPr lang="en-US" altLang="zh-CN" sz="2800" dirty="0">
                <a:latin typeface="Georgia" panose="02040502050405020303" pitchFamily="18" charset="0"/>
              </a:rPr>
              <a:t> within </a:t>
            </a:r>
            <a:r>
              <a:rPr lang="zh-CN" altLang="en-US" sz="2800" dirty="0">
                <a:latin typeface="Georgia" panose="02040502050405020303" pitchFamily="18" charset="0"/>
              </a:rPr>
              <a:t>[0,1].</a:t>
            </a:r>
          </a:p>
        </p:txBody>
      </p:sp>
    </p:spTree>
    <p:extLst>
      <p:ext uri="{BB962C8B-B14F-4D97-AF65-F5344CB8AC3E}">
        <p14:creationId xmlns:p14="http://schemas.microsoft.com/office/powerpoint/2010/main" val="75355600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22530"/>
          <p:cNvSpPr txBox="1">
            <a:spLocks noChangeArrowheads="1"/>
          </p:cNvSpPr>
          <p:nvPr/>
        </p:nvSpPr>
        <p:spPr>
          <a:xfrm>
            <a:off x="1619672" y="260648"/>
            <a:ext cx="3743325" cy="51752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</a:pPr>
            <a:r>
              <a:rPr lang="en-US" altLang="zh-CN" sz="2800">
                <a:latin typeface="Georgia" panose="02040502050405020303" pitchFamily="18" charset="0"/>
                <a:hlinkClick r:id="rId3" action="ppaction://hlinkfile"/>
              </a:rPr>
              <a:t>Fourier.cpp</a:t>
            </a:r>
            <a:endParaRPr lang="en-US" altLang="zh-CN" sz="2800" dirty="0">
              <a:latin typeface="Georgia" panose="02040502050405020303" pitchFamily="18" charset="0"/>
              <a:hlinkClick r:id="rId3" action="ppaction://hlinkfile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87549" y="1412776"/>
            <a:ext cx="8848947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0	-1.27637e-14	0	1.27637e-14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	-1.8072e-14	-90.5097  90.5097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	-1.26645e-14	-4.54899e-15	1.34568e-14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…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24	-8.24868e-14	4.43416e-14	9.36496e-14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25	76.1613	-48.9026	  90.5097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26	6.77505e-14	-4.97099e-14	8.4031e-14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…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51	-1.74382e-13	-7.42175e-14	1.89519e-13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52	82.3002	37.6653	90.5097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523284"/>
              </p:ext>
            </p:extLst>
          </p:nvPr>
        </p:nvGraphicFramePr>
        <p:xfrm>
          <a:off x="4349378" y="373955"/>
          <a:ext cx="2027238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714320" imgH="406080" progId="Equation.DSMT4">
                  <p:embed/>
                </p:oleObj>
              </mc:Choice>
              <mc:Fallback>
                <p:oleObj name="Equation" r:id="rId4" imgW="1714320" imgH="406080" progId="Equation.DSMT4">
                  <p:embed/>
                  <p:pic>
                    <p:nvPicPr>
                      <p:cNvPr id="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9378" y="373955"/>
                        <a:ext cx="2027238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182107"/>
              </p:ext>
            </p:extLst>
          </p:nvPr>
        </p:nvGraphicFramePr>
        <p:xfrm>
          <a:off x="7527522" y="1787476"/>
          <a:ext cx="1157287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977760" imgH="380880" progId="Equation.DSMT4">
                  <p:embed/>
                </p:oleObj>
              </mc:Choice>
              <mc:Fallback>
                <p:oleObj name="Equation" r:id="rId6" imgW="977760" imgH="380880" progId="Equation.DSMT4">
                  <p:embed/>
                  <p:pic>
                    <p:nvPicPr>
                      <p:cNvPr id="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27522" y="1787476"/>
                        <a:ext cx="1157287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" name="直接箭头连接符 9"/>
          <p:cNvCxnSpPr/>
          <p:nvPr/>
        </p:nvCxnSpPr>
        <p:spPr>
          <a:xfrm>
            <a:off x="6376616" y="3789040"/>
            <a:ext cx="75166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3048593"/>
              </p:ext>
            </p:extLst>
          </p:nvPr>
        </p:nvGraphicFramePr>
        <p:xfrm>
          <a:off x="7231063" y="3514725"/>
          <a:ext cx="1322387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117440" imgH="380880" progId="Equation.DSMT4">
                  <p:embed/>
                </p:oleObj>
              </mc:Choice>
              <mc:Fallback>
                <p:oleObj name="Equation" r:id="rId8" imgW="1117440" imgH="380880" progId="Equation.DSMT4">
                  <p:embed/>
                  <p:pic>
                    <p:nvPicPr>
                      <p:cNvPr id="7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1063" y="3514725"/>
                        <a:ext cx="1322387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5" name="直接箭头连接符 14"/>
          <p:cNvCxnSpPr/>
          <p:nvPr/>
        </p:nvCxnSpPr>
        <p:spPr>
          <a:xfrm>
            <a:off x="6372200" y="5556721"/>
            <a:ext cx="75166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7246321"/>
              </p:ext>
            </p:extLst>
          </p:nvPr>
        </p:nvGraphicFramePr>
        <p:xfrm>
          <a:off x="7151688" y="5281613"/>
          <a:ext cx="1473200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244520" imgH="380880" progId="Equation.DSMT4">
                  <p:embed/>
                </p:oleObj>
              </mc:Choice>
              <mc:Fallback>
                <p:oleObj name="Equation" r:id="rId10" imgW="1244520" imgH="380880" progId="Equation.DSMT4">
                  <p:embed/>
                  <p:pic>
                    <p:nvPicPr>
                      <p:cNvPr id="1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51688" y="5281613"/>
                        <a:ext cx="1473200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8" name="直接箭头连接符 17"/>
          <p:cNvCxnSpPr/>
          <p:nvPr/>
        </p:nvCxnSpPr>
        <p:spPr>
          <a:xfrm>
            <a:off x="6775854" y="2060848"/>
            <a:ext cx="75166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35988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323850" y="228600"/>
            <a:ext cx="8591550" cy="6096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zh-CN" sz="4000" dirty="0">
                <a:solidFill>
                  <a:srgbClr val="FF3300"/>
                </a:solidFill>
                <a:latin typeface="Georgia" panose="02040502050405020303" pitchFamily="18" charset="0"/>
              </a:rPr>
              <a:t>Aliasing</a:t>
            </a:r>
          </a:p>
        </p:txBody>
      </p:sp>
      <p:sp>
        <p:nvSpPr>
          <p:cNvPr id="4" name="Freeform 4"/>
          <p:cNvSpPr>
            <a:spLocks/>
          </p:cNvSpPr>
          <p:nvPr/>
        </p:nvSpPr>
        <p:spPr bwMode="auto">
          <a:xfrm>
            <a:off x="1057275" y="3021013"/>
            <a:ext cx="5483225" cy="3454400"/>
          </a:xfrm>
          <a:custGeom>
            <a:avLst/>
            <a:gdLst>
              <a:gd name="T0" fmla="*/ 0 w 4604"/>
              <a:gd name="T1" fmla="*/ 1727 h 2720"/>
              <a:gd name="T2" fmla="*/ 368 w 4604"/>
              <a:gd name="T3" fmla="*/ 2460 h 2720"/>
              <a:gd name="T4" fmla="*/ 887 w 4604"/>
              <a:gd name="T5" fmla="*/ 166 h 2720"/>
              <a:gd name="T6" fmla="*/ 1468 w 4604"/>
              <a:gd name="T7" fmla="*/ 2495 h 2720"/>
              <a:gd name="T8" fmla="*/ 2042 w 4604"/>
              <a:gd name="T9" fmla="*/ 150 h 2720"/>
              <a:gd name="T10" fmla="*/ 2595 w 4604"/>
              <a:gd name="T11" fmla="*/ 2527 h 2720"/>
              <a:gd name="T12" fmla="*/ 3181 w 4604"/>
              <a:gd name="T13" fmla="*/ 183 h 2720"/>
              <a:gd name="T14" fmla="*/ 3733 w 4604"/>
              <a:gd name="T15" fmla="*/ 2510 h 2720"/>
              <a:gd name="T16" fmla="*/ 4269 w 4604"/>
              <a:gd name="T17" fmla="*/ 200 h 2720"/>
              <a:gd name="T18" fmla="*/ 4604 w 4604"/>
              <a:gd name="T19" fmla="*/ 1308 h 27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604" h="2720">
                <a:moveTo>
                  <a:pt x="0" y="1727"/>
                </a:moveTo>
                <a:cubicBezTo>
                  <a:pt x="61" y="1849"/>
                  <a:pt x="220" y="2720"/>
                  <a:pt x="368" y="2460"/>
                </a:cubicBezTo>
                <a:cubicBezTo>
                  <a:pt x="516" y="2200"/>
                  <a:pt x="704" y="160"/>
                  <a:pt x="887" y="166"/>
                </a:cubicBezTo>
                <a:cubicBezTo>
                  <a:pt x="1070" y="172"/>
                  <a:pt x="1276" y="2498"/>
                  <a:pt x="1468" y="2495"/>
                </a:cubicBezTo>
                <a:cubicBezTo>
                  <a:pt x="1660" y="2492"/>
                  <a:pt x="1854" y="145"/>
                  <a:pt x="2042" y="150"/>
                </a:cubicBezTo>
                <a:cubicBezTo>
                  <a:pt x="2230" y="155"/>
                  <a:pt x="2405" y="2522"/>
                  <a:pt x="2595" y="2527"/>
                </a:cubicBezTo>
                <a:cubicBezTo>
                  <a:pt x="2785" y="2532"/>
                  <a:pt x="2991" y="186"/>
                  <a:pt x="3181" y="183"/>
                </a:cubicBezTo>
                <a:cubicBezTo>
                  <a:pt x="3371" y="180"/>
                  <a:pt x="3552" y="2507"/>
                  <a:pt x="3733" y="2510"/>
                </a:cubicBezTo>
                <a:cubicBezTo>
                  <a:pt x="3914" y="2513"/>
                  <a:pt x="4124" y="400"/>
                  <a:pt x="4269" y="200"/>
                </a:cubicBezTo>
                <a:cubicBezTo>
                  <a:pt x="4414" y="0"/>
                  <a:pt x="4534" y="1077"/>
                  <a:pt x="4604" y="1308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5" name="Group 5"/>
          <p:cNvGrpSpPr>
            <a:grpSpLocks/>
          </p:cNvGrpSpPr>
          <p:nvPr/>
        </p:nvGrpSpPr>
        <p:grpSpPr bwMode="auto">
          <a:xfrm>
            <a:off x="25400" y="1289050"/>
            <a:ext cx="8253413" cy="5595938"/>
            <a:chOff x="432" y="692"/>
            <a:chExt cx="5199" cy="3525"/>
          </a:xfrm>
        </p:grpSpPr>
        <p:sp>
          <p:nvSpPr>
            <p:cNvPr id="6" name="Line 6"/>
            <p:cNvSpPr>
              <a:spLocks noChangeShapeType="1"/>
            </p:cNvSpPr>
            <p:nvPr/>
          </p:nvSpPr>
          <p:spPr bwMode="auto">
            <a:xfrm flipV="1">
              <a:off x="797" y="1097"/>
              <a:ext cx="0" cy="26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Line 7"/>
            <p:cNvSpPr>
              <a:spLocks noChangeShapeType="1"/>
            </p:cNvSpPr>
            <p:nvPr/>
          </p:nvSpPr>
          <p:spPr bwMode="auto">
            <a:xfrm flipV="1">
              <a:off x="751" y="3780"/>
              <a:ext cx="4880" cy="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Text Box 8"/>
            <p:cNvSpPr txBox="1">
              <a:spLocks noChangeArrowheads="1"/>
            </p:cNvSpPr>
            <p:nvPr/>
          </p:nvSpPr>
          <p:spPr bwMode="auto">
            <a:xfrm>
              <a:off x="432" y="692"/>
              <a:ext cx="1414" cy="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/>
              <a:r>
                <a:rPr lang="en-US" altLang="zh-CN" sz="2400" dirty="0">
                  <a:latin typeface="Times New Roman" panose="02020603050405020304" pitchFamily="18" charset="0"/>
                </a:rPr>
                <a:t>Intensity [</a:t>
              </a:r>
              <a:r>
                <a:rPr lang="en-US" altLang="zh-CN" sz="2400" dirty="0" err="1">
                  <a:latin typeface="Times New Roman" panose="02020603050405020304" pitchFamily="18" charset="0"/>
                </a:rPr>
                <a:t>a.u</a:t>
              </a:r>
              <a:r>
                <a:rPr lang="en-US" altLang="zh-CN" sz="2400" dirty="0">
                  <a:latin typeface="Times New Roman" panose="02020603050405020304" pitchFamily="18" charset="0"/>
                </a:rPr>
                <a:t>.]</a:t>
              </a:r>
            </a:p>
          </p:txBody>
        </p:sp>
        <p:sp>
          <p:nvSpPr>
            <p:cNvPr id="9" name="Line 9"/>
            <p:cNvSpPr>
              <a:spLocks noChangeShapeType="1"/>
            </p:cNvSpPr>
            <p:nvPr/>
          </p:nvSpPr>
          <p:spPr bwMode="auto">
            <a:xfrm>
              <a:off x="1344" y="1440"/>
              <a:ext cx="1" cy="24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>
              <a:off x="1800" y="1440"/>
              <a:ext cx="1" cy="24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Line 11"/>
            <p:cNvSpPr>
              <a:spLocks noChangeShapeType="1"/>
            </p:cNvSpPr>
            <p:nvPr/>
          </p:nvSpPr>
          <p:spPr bwMode="auto">
            <a:xfrm>
              <a:off x="2256" y="1440"/>
              <a:ext cx="1" cy="24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>
              <a:off x="2712" y="1440"/>
              <a:ext cx="1" cy="24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Line 13"/>
            <p:cNvSpPr>
              <a:spLocks noChangeShapeType="1"/>
            </p:cNvSpPr>
            <p:nvPr/>
          </p:nvSpPr>
          <p:spPr bwMode="auto">
            <a:xfrm>
              <a:off x="3168" y="1440"/>
              <a:ext cx="1" cy="24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Line 14"/>
            <p:cNvSpPr>
              <a:spLocks noChangeShapeType="1"/>
            </p:cNvSpPr>
            <p:nvPr/>
          </p:nvSpPr>
          <p:spPr bwMode="auto">
            <a:xfrm>
              <a:off x="3624" y="1440"/>
              <a:ext cx="1" cy="24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Line 15"/>
            <p:cNvSpPr>
              <a:spLocks noChangeShapeType="1"/>
            </p:cNvSpPr>
            <p:nvPr/>
          </p:nvSpPr>
          <p:spPr bwMode="auto">
            <a:xfrm>
              <a:off x="4080" y="1440"/>
              <a:ext cx="1" cy="24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Line 16"/>
            <p:cNvSpPr>
              <a:spLocks noChangeShapeType="1"/>
            </p:cNvSpPr>
            <p:nvPr/>
          </p:nvSpPr>
          <p:spPr bwMode="auto">
            <a:xfrm>
              <a:off x="4536" y="1440"/>
              <a:ext cx="1" cy="24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Line 17"/>
            <p:cNvSpPr>
              <a:spLocks noChangeShapeType="1"/>
            </p:cNvSpPr>
            <p:nvPr/>
          </p:nvSpPr>
          <p:spPr bwMode="auto">
            <a:xfrm>
              <a:off x="1435" y="3718"/>
              <a:ext cx="0" cy="1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Line 18"/>
            <p:cNvSpPr>
              <a:spLocks noChangeShapeType="1"/>
            </p:cNvSpPr>
            <p:nvPr/>
          </p:nvSpPr>
          <p:spPr bwMode="auto">
            <a:xfrm>
              <a:off x="2119" y="3718"/>
              <a:ext cx="1" cy="1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Line 19"/>
            <p:cNvSpPr>
              <a:spLocks noChangeShapeType="1"/>
            </p:cNvSpPr>
            <p:nvPr/>
          </p:nvSpPr>
          <p:spPr bwMode="auto">
            <a:xfrm>
              <a:off x="2803" y="3718"/>
              <a:ext cx="1" cy="1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Line 20"/>
            <p:cNvSpPr>
              <a:spLocks noChangeShapeType="1"/>
            </p:cNvSpPr>
            <p:nvPr/>
          </p:nvSpPr>
          <p:spPr bwMode="auto">
            <a:xfrm>
              <a:off x="3487" y="3718"/>
              <a:ext cx="1" cy="1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Line 21"/>
            <p:cNvSpPr>
              <a:spLocks noChangeShapeType="1"/>
            </p:cNvSpPr>
            <p:nvPr/>
          </p:nvSpPr>
          <p:spPr bwMode="auto">
            <a:xfrm>
              <a:off x="4172" y="3718"/>
              <a:ext cx="0" cy="1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Line 22"/>
            <p:cNvSpPr>
              <a:spLocks noChangeShapeType="1"/>
            </p:cNvSpPr>
            <p:nvPr/>
          </p:nvSpPr>
          <p:spPr bwMode="auto">
            <a:xfrm>
              <a:off x="4856" y="3718"/>
              <a:ext cx="0" cy="1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Line 23"/>
            <p:cNvSpPr>
              <a:spLocks noChangeShapeType="1"/>
            </p:cNvSpPr>
            <p:nvPr/>
          </p:nvSpPr>
          <p:spPr bwMode="auto">
            <a:xfrm>
              <a:off x="5540" y="3718"/>
              <a:ext cx="1" cy="1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Text Box 24"/>
            <p:cNvSpPr txBox="1">
              <a:spLocks noChangeArrowheads="1"/>
            </p:cNvSpPr>
            <p:nvPr/>
          </p:nvSpPr>
          <p:spPr bwMode="auto">
            <a:xfrm>
              <a:off x="2028" y="3851"/>
              <a:ext cx="456" cy="3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/>
              <a:r>
                <a:rPr lang="en-US" altLang="zh-CN" sz="240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25" name="Text Box 25"/>
            <p:cNvSpPr txBox="1">
              <a:spLocks noChangeArrowheads="1"/>
            </p:cNvSpPr>
            <p:nvPr/>
          </p:nvSpPr>
          <p:spPr bwMode="auto">
            <a:xfrm>
              <a:off x="2712" y="3858"/>
              <a:ext cx="456" cy="3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/>
              <a:r>
                <a:rPr lang="en-US" altLang="zh-CN" sz="2400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26" name="Text Box 26"/>
            <p:cNvSpPr txBox="1">
              <a:spLocks noChangeArrowheads="1"/>
            </p:cNvSpPr>
            <p:nvPr/>
          </p:nvSpPr>
          <p:spPr bwMode="auto">
            <a:xfrm>
              <a:off x="3396" y="3858"/>
              <a:ext cx="456" cy="3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/>
              <a:r>
                <a:rPr lang="en-US" altLang="zh-CN" sz="2400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27" name="Text Box 27"/>
            <p:cNvSpPr txBox="1">
              <a:spLocks noChangeArrowheads="1"/>
            </p:cNvSpPr>
            <p:nvPr/>
          </p:nvSpPr>
          <p:spPr bwMode="auto">
            <a:xfrm>
              <a:off x="4080" y="3858"/>
              <a:ext cx="456" cy="3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/>
              <a:r>
                <a:rPr lang="en-US" altLang="zh-CN" sz="2400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28" name="Text Box 28"/>
            <p:cNvSpPr txBox="1">
              <a:spLocks noChangeArrowheads="1"/>
            </p:cNvSpPr>
            <p:nvPr/>
          </p:nvSpPr>
          <p:spPr bwMode="auto">
            <a:xfrm>
              <a:off x="4764" y="3858"/>
              <a:ext cx="457" cy="3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/>
              <a:r>
                <a:rPr lang="en-US" altLang="zh-CN" sz="2400"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29" name="Freeform 29"/>
            <p:cNvSpPr>
              <a:spLocks/>
            </p:cNvSpPr>
            <p:nvPr/>
          </p:nvSpPr>
          <p:spPr bwMode="auto">
            <a:xfrm>
              <a:off x="1070" y="1784"/>
              <a:ext cx="3968" cy="2175"/>
            </a:xfrm>
            <a:custGeom>
              <a:avLst/>
              <a:gdLst>
                <a:gd name="T0" fmla="*/ 0 w 4604"/>
                <a:gd name="T1" fmla="*/ 1727 h 2720"/>
                <a:gd name="T2" fmla="*/ 368 w 4604"/>
                <a:gd name="T3" fmla="*/ 2460 h 2720"/>
                <a:gd name="T4" fmla="*/ 887 w 4604"/>
                <a:gd name="T5" fmla="*/ 166 h 2720"/>
                <a:gd name="T6" fmla="*/ 1468 w 4604"/>
                <a:gd name="T7" fmla="*/ 2495 h 2720"/>
                <a:gd name="T8" fmla="*/ 2042 w 4604"/>
                <a:gd name="T9" fmla="*/ 150 h 2720"/>
                <a:gd name="T10" fmla="*/ 2595 w 4604"/>
                <a:gd name="T11" fmla="*/ 2527 h 2720"/>
                <a:gd name="T12" fmla="*/ 3181 w 4604"/>
                <a:gd name="T13" fmla="*/ 183 h 2720"/>
                <a:gd name="T14" fmla="*/ 3733 w 4604"/>
                <a:gd name="T15" fmla="*/ 2510 h 2720"/>
                <a:gd name="T16" fmla="*/ 4269 w 4604"/>
                <a:gd name="T17" fmla="*/ 200 h 2720"/>
                <a:gd name="T18" fmla="*/ 4604 w 4604"/>
                <a:gd name="T19" fmla="*/ 1308 h 27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604" h="2720">
                  <a:moveTo>
                    <a:pt x="0" y="1727"/>
                  </a:moveTo>
                  <a:cubicBezTo>
                    <a:pt x="61" y="1849"/>
                    <a:pt x="220" y="2720"/>
                    <a:pt x="368" y="2460"/>
                  </a:cubicBezTo>
                  <a:cubicBezTo>
                    <a:pt x="516" y="2200"/>
                    <a:pt x="704" y="160"/>
                    <a:pt x="887" y="166"/>
                  </a:cubicBezTo>
                  <a:cubicBezTo>
                    <a:pt x="1070" y="172"/>
                    <a:pt x="1276" y="2498"/>
                    <a:pt x="1468" y="2495"/>
                  </a:cubicBezTo>
                  <a:cubicBezTo>
                    <a:pt x="1660" y="2492"/>
                    <a:pt x="1854" y="145"/>
                    <a:pt x="2042" y="150"/>
                  </a:cubicBezTo>
                  <a:cubicBezTo>
                    <a:pt x="2230" y="155"/>
                    <a:pt x="2405" y="2522"/>
                    <a:pt x="2595" y="2527"/>
                  </a:cubicBezTo>
                  <a:cubicBezTo>
                    <a:pt x="2785" y="2532"/>
                    <a:pt x="2991" y="186"/>
                    <a:pt x="3181" y="183"/>
                  </a:cubicBezTo>
                  <a:cubicBezTo>
                    <a:pt x="3371" y="180"/>
                    <a:pt x="3552" y="2507"/>
                    <a:pt x="3733" y="2510"/>
                  </a:cubicBezTo>
                  <a:cubicBezTo>
                    <a:pt x="3914" y="2513"/>
                    <a:pt x="4124" y="400"/>
                    <a:pt x="4269" y="200"/>
                  </a:cubicBezTo>
                  <a:cubicBezTo>
                    <a:pt x="4414" y="0"/>
                    <a:pt x="4534" y="1077"/>
                    <a:pt x="4604" y="1308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0" name="Text Box 30"/>
          <p:cNvSpPr txBox="1">
            <a:spLocks noChangeArrowheads="1"/>
          </p:cNvSpPr>
          <p:nvPr/>
        </p:nvSpPr>
        <p:spPr bwMode="auto">
          <a:xfrm>
            <a:off x="2051050" y="1052513"/>
            <a:ext cx="709295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3200" dirty="0">
                <a:latin typeface="Times New Roman" panose="02020603050405020304" pitchFamily="18" charset="0"/>
              </a:rPr>
              <a:t>There are many sine-waves,</a:t>
            </a:r>
            <a:br>
              <a:rPr lang="en-US" altLang="zh-CN" sz="3200" dirty="0">
                <a:latin typeface="Times New Roman" panose="02020603050405020304" pitchFamily="18" charset="0"/>
              </a:rPr>
            </a:br>
            <a:r>
              <a:rPr lang="en-US" altLang="zh-CN" sz="3200" dirty="0">
                <a:latin typeface="Times New Roman" panose="02020603050405020304" pitchFamily="18" charset="0"/>
              </a:rPr>
              <a:t> SAMPLED with the same measurements.</a:t>
            </a:r>
            <a:br>
              <a:rPr lang="en-US" altLang="zh-CN" sz="3200" dirty="0">
                <a:latin typeface="Times New Roman" panose="02020603050405020304" pitchFamily="18" charset="0"/>
              </a:rPr>
            </a:br>
            <a:r>
              <a:rPr lang="en-US" altLang="zh-CN" sz="3200" dirty="0">
                <a:latin typeface="Times New Roman" panose="02020603050405020304" pitchFamily="18" charset="0"/>
              </a:rPr>
              <a:t>Which is the correct one?</a:t>
            </a:r>
          </a:p>
        </p:txBody>
      </p:sp>
      <p:grpSp>
        <p:nvGrpSpPr>
          <p:cNvPr id="31" name="Group 31"/>
          <p:cNvGrpSpPr>
            <a:grpSpLocks/>
          </p:cNvGrpSpPr>
          <p:nvPr/>
        </p:nvGrpSpPr>
        <p:grpSpPr bwMode="auto">
          <a:xfrm>
            <a:off x="1400175" y="3270250"/>
            <a:ext cx="5213350" cy="2970213"/>
            <a:chOff x="1298" y="1940"/>
            <a:chExt cx="3284" cy="1871"/>
          </a:xfrm>
        </p:grpSpPr>
        <p:sp>
          <p:nvSpPr>
            <p:cNvPr id="32" name="Oval 32"/>
            <p:cNvSpPr>
              <a:spLocks noChangeArrowheads="1"/>
            </p:cNvSpPr>
            <p:nvPr/>
          </p:nvSpPr>
          <p:spPr bwMode="auto">
            <a:xfrm>
              <a:off x="1298" y="3718"/>
              <a:ext cx="92" cy="93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Oval 33"/>
            <p:cNvSpPr>
              <a:spLocks noChangeArrowheads="1"/>
            </p:cNvSpPr>
            <p:nvPr/>
          </p:nvSpPr>
          <p:spPr bwMode="auto">
            <a:xfrm>
              <a:off x="1754" y="1940"/>
              <a:ext cx="92" cy="93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Oval 34"/>
            <p:cNvSpPr>
              <a:spLocks noChangeArrowheads="1"/>
            </p:cNvSpPr>
            <p:nvPr/>
          </p:nvSpPr>
          <p:spPr bwMode="auto">
            <a:xfrm>
              <a:off x="2667" y="2127"/>
              <a:ext cx="91" cy="93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Oval 35"/>
            <p:cNvSpPr>
              <a:spLocks noChangeArrowheads="1"/>
            </p:cNvSpPr>
            <p:nvPr/>
          </p:nvSpPr>
          <p:spPr bwMode="auto">
            <a:xfrm>
              <a:off x="3579" y="2408"/>
              <a:ext cx="91" cy="93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Oval 36"/>
            <p:cNvSpPr>
              <a:spLocks noChangeArrowheads="1"/>
            </p:cNvSpPr>
            <p:nvPr/>
          </p:nvSpPr>
          <p:spPr bwMode="auto">
            <a:xfrm>
              <a:off x="4491" y="2782"/>
              <a:ext cx="91" cy="94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Oval 37"/>
            <p:cNvSpPr>
              <a:spLocks noChangeArrowheads="1"/>
            </p:cNvSpPr>
            <p:nvPr/>
          </p:nvSpPr>
          <p:spPr bwMode="auto">
            <a:xfrm>
              <a:off x="2210" y="3624"/>
              <a:ext cx="92" cy="94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Oval 38"/>
            <p:cNvSpPr>
              <a:spLocks noChangeArrowheads="1"/>
            </p:cNvSpPr>
            <p:nvPr/>
          </p:nvSpPr>
          <p:spPr bwMode="auto">
            <a:xfrm>
              <a:off x="3123" y="3343"/>
              <a:ext cx="91" cy="94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Oval 39"/>
            <p:cNvSpPr>
              <a:spLocks noChangeArrowheads="1"/>
            </p:cNvSpPr>
            <p:nvPr/>
          </p:nvSpPr>
          <p:spPr bwMode="auto">
            <a:xfrm>
              <a:off x="4035" y="3000"/>
              <a:ext cx="91" cy="94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0" name="Group 40"/>
          <p:cNvGrpSpPr>
            <a:grpSpLocks/>
          </p:cNvGrpSpPr>
          <p:nvPr/>
        </p:nvGrpSpPr>
        <p:grpSpPr bwMode="auto">
          <a:xfrm>
            <a:off x="839788" y="2997200"/>
            <a:ext cx="6505575" cy="3476625"/>
            <a:chOff x="17" y="2131"/>
            <a:chExt cx="4098" cy="2190"/>
          </a:xfrm>
        </p:grpSpPr>
        <p:grpSp>
          <p:nvGrpSpPr>
            <p:cNvPr id="41" name="Group 41"/>
            <p:cNvGrpSpPr>
              <a:grpSpLocks/>
            </p:cNvGrpSpPr>
            <p:nvPr/>
          </p:nvGrpSpPr>
          <p:grpSpPr bwMode="auto">
            <a:xfrm>
              <a:off x="17" y="2131"/>
              <a:ext cx="2204" cy="2170"/>
              <a:chOff x="17" y="2131"/>
              <a:chExt cx="2204" cy="2170"/>
            </a:xfrm>
          </p:grpSpPr>
          <p:sp>
            <p:nvSpPr>
              <p:cNvPr id="45" name="Freeform 42"/>
              <p:cNvSpPr>
                <a:spLocks/>
              </p:cNvSpPr>
              <p:nvPr/>
            </p:nvSpPr>
            <p:spPr bwMode="auto">
              <a:xfrm>
                <a:off x="966" y="2135"/>
                <a:ext cx="1255" cy="2166"/>
              </a:xfrm>
              <a:custGeom>
                <a:avLst/>
                <a:gdLst>
                  <a:gd name="T0" fmla="*/ 0 w 1255"/>
                  <a:gd name="T1" fmla="*/ 1313 h 2166"/>
                  <a:gd name="T2" fmla="*/ 84 w 1255"/>
                  <a:gd name="T3" fmla="*/ 1969 h 2166"/>
                  <a:gd name="T4" fmla="*/ 227 w 1255"/>
                  <a:gd name="T5" fmla="*/ 133 h 2166"/>
                  <a:gd name="T6" fmla="*/ 388 w 1255"/>
                  <a:gd name="T7" fmla="*/ 1997 h 2166"/>
                  <a:gd name="T8" fmla="*/ 547 w 1255"/>
                  <a:gd name="T9" fmla="*/ 120 h 2166"/>
                  <a:gd name="T10" fmla="*/ 700 w 1255"/>
                  <a:gd name="T11" fmla="*/ 2023 h 2166"/>
                  <a:gd name="T12" fmla="*/ 862 w 1255"/>
                  <a:gd name="T13" fmla="*/ 146 h 2166"/>
                  <a:gd name="T14" fmla="*/ 1014 w 1255"/>
                  <a:gd name="T15" fmla="*/ 2009 h 2166"/>
                  <a:gd name="T16" fmla="*/ 1162 w 1255"/>
                  <a:gd name="T17" fmla="*/ 160 h 2166"/>
                  <a:gd name="T18" fmla="*/ 1255 w 1255"/>
                  <a:gd name="T19" fmla="*/ 1047 h 2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55" h="2166">
                    <a:moveTo>
                      <a:pt x="0" y="1313"/>
                    </a:moveTo>
                    <a:cubicBezTo>
                      <a:pt x="14" y="1421"/>
                      <a:pt x="46" y="2166"/>
                      <a:pt x="84" y="1969"/>
                    </a:cubicBezTo>
                    <a:cubicBezTo>
                      <a:pt x="122" y="1772"/>
                      <a:pt x="177" y="128"/>
                      <a:pt x="227" y="133"/>
                    </a:cubicBezTo>
                    <a:cubicBezTo>
                      <a:pt x="278" y="138"/>
                      <a:pt x="335" y="1999"/>
                      <a:pt x="388" y="1997"/>
                    </a:cubicBezTo>
                    <a:cubicBezTo>
                      <a:pt x="441" y="1995"/>
                      <a:pt x="495" y="116"/>
                      <a:pt x="547" y="120"/>
                    </a:cubicBezTo>
                    <a:cubicBezTo>
                      <a:pt x="599" y="124"/>
                      <a:pt x="647" y="2019"/>
                      <a:pt x="700" y="2023"/>
                    </a:cubicBezTo>
                    <a:cubicBezTo>
                      <a:pt x="752" y="2027"/>
                      <a:pt x="809" y="149"/>
                      <a:pt x="862" y="146"/>
                    </a:cubicBezTo>
                    <a:cubicBezTo>
                      <a:pt x="914" y="144"/>
                      <a:pt x="964" y="2007"/>
                      <a:pt x="1014" y="2009"/>
                    </a:cubicBezTo>
                    <a:cubicBezTo>
                      <a:pt x="1064" y="2011"/>
                      <a:pt x="1122" y="320"/>
                      <a:pt x="1162" y="160"/>
                    </a:cubicBezTo>
                    <a:cubicBezTo>
                      <a:pt x="1202" y="0"/>
                      <a:pt x="1236" y="862"/>
                      <a:pt x="1255" y="1047"/>
                    </a:cubicBezTo>
                  </a:path>
                </a:pathLst>
              </a:custGeom>
              <a:noFill/>
              <a:ln w="19050" cap="flat" cmpd="sng">
                <a:solidFill>
                  <a:srgbClr val="00CC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" name="Freeform 43"/>
              <p:cNvSpPr>
                <a:spLocks/>
              </p:cNvSpPr>
              <p:nvPr/>
            </p:nvSpPr>
            <p:spPr bwMode="auto">
              <a:xfrm>
                <a:off x="17" y="2131"/>
                <a:ext cx="1255" cy="2166"/>
              </a:xfrm>
              <a:custGeom>
                <a:avLst/>
                <a:gdLst>
                  <a:gd name="T0" fmla="*/ 0 w 1255"/>
                  <a:gd name="T1" fmla="*/ 1313 h 2166"/>
                  <a:gd name="T2" fmla="*/ 84 w 1255"/>
                  <a:gd name="T3" fmla="*/ 1969 h 2166"/>
                  <a:gd name="T4" fmla="*/ 227 w 1255"/>
                  <a:gd name="T5" fmla="*/ 133 h 2166"/>
                  <a:gd name="T6" fmla="*/ 388 w 1255"/>
                  <a:gd name="T7" fmla="*/ 1997 h 2166"/>
                  <a:gd name="T8" fmla="*/ 547 w 1255"/>
                  <a:gd name="T9" fmla="*/ 120 h 2166"/>
                  <a:gd name="T10" fmla="*/ 700 w 1255"/>
                  <a:gd name="T11" fmla="*/ 2023 h 2166"/>
                  <a:gd name="T12" fmla="*/ 862 w 1255"/>
                  <a:gd name="T13" fmla="*/ 146 h 2166"/>
                  <a:gd name="T14" fmla="*/ 1014 w 1255"/>
                  <a:gd name="T15" fmla="*/ 2009 h 2166"/>
                  <a:gd name="T16" fmla="*/ 1162 w 1255"/>
                  <a:gd name="T17" fmla="*/ 160 h 2166"/>
                  <a:gd name="T18" fmla="*/ 1255 w 1255"/>
                  <a:gd name="T19" fmla="*/ 1047 h 2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55" h="2166">
                    <a:moveTo>
                      <a:pt x="0" y="1313"/>
                    </a:moveTo>
                    <a:cubicBezTo>
                      <a:pt x="14" y="1421"/>
                      <a:pt x="46" y="2166"/>
                      <a:pt x="84" y="1969"/>
                    </a:cubicBezTo>
                    <a:cubicBezTo>
                      <a:pt x="122" y="1772"/>
                      <a:pt x="177" y="128"/>
                      <a:pt x="227" y="133"/>
                    </a:cubicBezTo>
                    <a:cubicBezTo>
                      <a:pt x="278" y="138"/>
                      <a:pt x="335" y="1999"/>
                      <a:pt x="388" y="1997"/>
                    </a:cubicBezTo>
                    <a:cubicBezTo>
                      <a:pt x="441" y="1995"/>
                      <a:pt x="495" y="116"/>
                      <a:pt x="547" y="120"/>
                    </a:cubicBezTo>
                    <a:cubicBezTo>
                      <a:pt x="599" y="124"/>
                      <a:pt x="647" y="2019"/>
                      <a:pt x="700" y="2023"/>
                    </a:cubicBezTo>
                    <a:cubicBezTo>
                      <a:pt x="752" y="2027"/>
                      <a:pt x="809" y="149"/>
                      <a:pt x="862" y="146"/>
                    </a:cubicBezTo>
                    <a:cubicBezTo>
                      <a:pt x="914" y="144"/>
                      <a:pt x="964" y="2007"/>
                      <a:pt x="1014" y="2009"/>
                    </a:cubicBezTo>
                    <a:cubicBezTo>
                      <a:pt x="1064" y="2011"/>
                      <a:pt x="1122" y="320"/>
                      <a:pt x="1162" y="160"/>
                    </a:cubicBezTo>
                    <a:cubicBezTo>
                      <a:pt x="1202" y="0"/>
                      <a:pt x="1236" y="862"/>
                      <a:pt x="1255" y="1047"/>
                    </a:cubicBezTo>
                  </a:path>
                </a:pathLst>
              </a:custGeom>
              <a:noFill/>
              <a:ln w="19050" cap="flat" cmpd="sng">
                <a:solidFill>
                  <a:srgbClr val="00CC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2" name="Group 44"/>
            <p:cNvGrpSpPr>
              <a:grpSpLocks/>
            </p:cNvGrpSpPr>
            <p:nvPr/>
          </p:nvGrpSpPr>
          <p:grpSpPr bwMode="auto">
            <a:xfrm>
              <a:off x="1911" y="2151"/>
              <a:ext cx="2204" cy="2170"/>
              <a:chOff x="17" y="2131"/>
              <a:chExt cx="2204" cy="2170"/>
            </a:xfrm>
          </p:grpSpPr>
          <p:sp>
            <p:nvSpPr>
              <p:cNvPr id="43" name="Freeform 45"/>
              <p:cNvSpPr>
                <a:spLocks/>
              </p:cNvSpPr>
              <p:nvPr/>
            </p:nvSpPr>
            <p:spPr bwMode="auto">
              <a:xfrm>
                <a:off x="966" y="2135"/>
                <a:ext cx="1255" cy="2166"/>
              </a:xfrm>
              <a:custGeom>
                <a:avLst/>
                <a:gdLst>
                  <a:gd name="T0" fmla="*/ 0 w 1255"/>
                  <a:gd name="T1" fmla="*/ 1313 h 2166"/>
                  <a:gd name="T2" fmla="*/ 84 w 1255"/>
                  <a:gd name="T3" fmla="*/ 1969 h 2166"/>
                  <a:gd name="T4" fmla="*/ 227 w 1255"/>
                  <a:gd name="T5" fmla="*/ 133 h 2166"/>
                  <a:gd name="T6" fmla="*/ 388 w 1255"/>
                  <a:gd name="T7" fmla="*/ 1997 h 2166"/>
                  <a:gd name="T8" fmla="*/ 547 w 1255"/>
                  <a:gd name="T9" fmla="*/ 120 h 2166"/>
                  <a:gd name="T10" fmla="*/ 700 w 1255"/>
                  <a:gd name="T11" fmla="*/ 2023 h 2166"/>
                  <a:gd name="T12" fmla="*/ 862 w 1255"/>
                  <a:gd name="T13" fmla="*/ 146 h 2166"/>
                  <a:gd name="T14" fmla="*/ 1014 w 1255"/>
                  <a:gd name="T15" fmla="*/ 2009 h 2166"/>
                  <a:gd name="T16" fmla="*/ 1162 w 1255"/>
                  <a:gd name="T17" fmla="*/ 160 h 2166"/>
                  <a:gd name="T18" fmla="*/ 1255 w 1255"/>
                  <a:gd name="T19" fmla="*/ 1047 h 2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55" h="2166">
                    <a:moveTo>
                      <a:pt x="0" y="1313"/>
                    </a:moveTo>
                    <a:cubicBezTo>
                      <a:pt x="14" y="1421"/>
                      <a:pt x="46" y="2166"/>
                      <a:pt x="84" y="1969"/>
                    </a:cubicBezTo>
                    <a:cubicBezTo>
                      <a:pt x="122" y="1772"/>
                      <a:pt x="177" y="128"/>
                      <a:pt x="227" y="133"/>
                    </a:cubicBezTo>
                    <a:cubicBezTo>
                      <a:pt x="278" y="138"/>
                      <a:pt x="335" y="1999"/>
                      <a:pt x="388" y="1997"/>
                    </a:cubicBezTo>
                    <a:cubicBezTo>
                      <a:pt x="441" y="1995"/>
                      <a:pt x="495" y="116"/>
                      <a:pt x="547" y="120"/>
                    </a:cubicBezTo>
                    <a:cubicBezTo>
                      <a:pt x="599" y="124"/>
                      <a:pt x="647" y="2019"/>
                      <a:pt x="700" y="2023"/>
                    </a:cubicBezTo>
                    <a:cubicBezTo>
                      <a:pt x="752" y="2027"/>
                      <a:pt x="809" y="149"/>
                      <a:pt x="862" y="146"/>
                    </a:cubicBezTo>
                    <a:cubicBezTo>
                      <a:pt x="914" y="144"/>
                      <a:pt x="964" y="2007"/>
                      <a:pt x="1014" y="2009"/>
                    </a:cubicBezTo>
                    <a:cubicBezTo>
                      <a:pt x="1064" y="2011"/>
                      <a:pt x="1122" y="320"/>
                      <a:pt x="1162" y="160"/>
                    </a:cubicBezTo>
                    <a:cubicBezTo>
                      <a:pt x="1202" y="0"/>
                      <a:pt x="1236" y="862"/>
                      <a:pt x="1255" y="1047"/>
                    </a:cubicBezTo>
                  </a:path>
                </a:pathLst>
              </a:custGeom>
              <a:noFill/>
              <a:ln w="19050" cap="flat" cmpd="sng">
                <a:solidFill>
                  <a:srgbClr val="00CC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" name="Freeform 46"/>
              <p:cNvSpPr>
                <a:spLocks/>
              </p:cNvSpPr>
              <p:nvPr/>
            </p:nvSpPr>
            <p:spPr bwMode="auto">
              <a:xfrm>
                <a:off x="17" y="2131"/>
                <a:ext cx="1255" cy="2166"/>
              </a:xfrm>
              <a:custGeom>
                <a:avLst/>
                <a:gdLst>
                  <a:gd name="T0" fmla="*/ 0 w 1255"/>
                  <a:gd name="T1" fmla="*/ 1313 h 2166"/>
                  <a:gd name="T2" fmla="*/ 84 w 1255"/>
                  <a:gd name="T3" fmla="*/ 1969 h 2166"/>
                  <a:gd name="T4" fmla="*/ 227 w 1255"/>
                  <a:gd name="T5" fmla="*/ 133 h 2166"/>
                  <a:gd name="T6" fmla="*/ 388 w 1255"/>
                  <a:gd name="T7" fmla="*/ 1997 h 2166"/>
                  <a:gd name="T8" fmla="*/ 547 w 1255"/>
                  <a:gd name="T9" fmla="*/ 120 h 2166"/>
                  <a:gd name="T10" fmla="*/ 700 w 1255"/>
                  <a:gd name="T11" fmla="*/ 2023 h 2166"/>
                  <a:gd name="T12" fmla="*/ 862 w 1255"/>
                  <a:gd name="T13" fmla="*/ 146 h 2166"/>
                  <a:gd name="T14" fmla="*/ 1014 w 1255"/>
                  <a:gd name="T15" fmla="*/ 2009 h 2166"/>
                  <a:gd name="T16" fmla="*/ 1162 w 1255"/>
                  <a:gd name="T17" fmla="*/ 160 h 2166"/>
                  <a:gd name="T18" fmla="*/ 1255 w 1255"/>
                  <a:gd name="T19" fmla="*/ 1047 h 2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55" h="2166">
                    <a:moveTo>
                      <a:pt x="0" y="1313"/>
                    </a:moveTo>
                    <a:cubicBezTo>
                      <a:pt x="14" y="1421"/>
                      <a:pt x="46" y="2166"/>
                      <a:pt x="84" y="1969"/>
                    </a:cubicBezTo>
                    <a:cubicBezTo>
                      <a:pt x="122" y="1772"/>
                      <a:pt x="177" y="128"/>
                      <a:pt x="227" y="133"/>
                    </a:cubicBezTo>
                    <a:cubicBezTo>
                      <a:pt x="278" y="138"/>
                      <a:pt x="335" y="1999"/>
                      <a:pt x="388" y="1997"/>
                    </a:cubicBezTo>
                    <a:cubicBezTo>
                      <a:pt x="441" y="1995"/>
                      <a:pt x="495" y="116"/>
                      <a:pt x="547" y="120"/>
                    </a:cubicBezTo>
                    <a:cubicBezTo>
                      <a:pt x="599" y="124"/>
                      <a:pt x="647" y="2019"/>
                      <a:pt x="700" y="2023"/>
                    </a:cubicBezTo>
                    <a:cubicBezTo>
                      <a:pt x="752" y="2027"/>
                      <a:pt x="809" y="149"/>
                      <a:pt x="862" y="146"/>
                    </a:cubicBezTo>
                    <a:cubicBezTo>
                      <a:pt x="914" y="144"/>
                      <a:pt x="964" y="2007"/>
                      <a:pt x="1014" y="2009"/>
                    </a:cubicBezTo>
                    <a:cubicBezTo>
                      <a:pt x="1064" y="2011"/>
                      <a:pt x="1122" y="320"/>
                      <a:pt x="1162" y="160"/>
                    </a:cubicBezTo>
                    <a:cubicBezTo>
                      <a:pt x="1202" y="0"/>
                      <a:pt x="1236" y="862"/>
                      <a:pt x="1255" y="1047"/>
                    </a:cubicBezTo>
                  </a:path>
                </a:pathLst>
              </a:custGeom>
              <a:noFill/>
              <a:ln w="19050" cap="flat" cmpd="sng">
                <a:solidFill>
                  <a:srgbClr val="00CC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38381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3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23850" y="4077072"/>
            <a:ext cx="869004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For a given sampling interval, the maximum recordable frequency of </a:t>
            </a:r>
            <a:r>
              <a:rPr lang="en-US" altLang="zh-CN" dirty="0"/>
              <a:t>1/(2a)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is known as the Nyquist frequency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Nyquist frequency = (1 / 2) * N / L when N / L is the sampling frequency.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If f(x) contains frequencies greater than the Nyquist frequency </a:t>
            </a:r>
            <a:r>
              <a:rPr lang="en-US" altLang="zh-CN" dirty="0"/>
              <a:t>1/(2a),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then it is said to be 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undersampled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323850" y="228600"/>
            <a:ext cx="8591550" cy="6096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0" i="0" u="none" strike="noStrike" kern="1200" cap="none" spc="0" normalizeH="0" baseline="0" noProof="0" dirty="0" err="1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Georgia" panose="02040502050405020303" pitchFamily="18" charset="0"/>
                <a:ea typeface="宋体" panose="02010600030101010101" pitchFamily="2" charset="-122"/>
                <a:cs typeface="+mj-cs"/>
              </a:rPr>
              <a:t>Nyquist</a:t>
            </a: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Georgia" panose="02040502050405020303" pitchFamily="18" charset="0"/>
                <a:ea typeface="宋体" panose="02010600030101010101" pitchFamily="2" charset="-122"/>
                <a:cs typeface="+mj-cs"/>
              </a:rPr>
              <a:t> frequency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420377"/>
            <a:ext cx="3786615" cy="2186249"/>
          </a:xfrm>
          <a:prstGeom prst="rect">
            <a:avLst/>
          </a:prstGeom>
        </p:spPr>
      </p:pic>
      <p:pic>
        <p:nvPicPr>
          <p:cNvPr id="36866" name="Picture 2" descr="https://tse1-mm.cn.bing.net/th/id/R-C.88eca2f7ce98e1676dd3b6f265dec59c?rik=2ceBa2ETlcCdkg&amp;riu=http%3a%2f%2fblog.dataphysics.com%2fwp-content%2fuploads%2f2015%2f12%2fAliasing_2.jpg&amp;ehk=4INU%2f%2fmcibausl17MCg59nzVtW23lWqmO5j14f6rmIQ%3d&amp;risl=&amp;pid=ImgRaw&amp;r=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3" y="1407947"/>
            <a:ext cx="5040133" cy="2381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7563A314-3B0D-FB2D-3271-3A75B97AA5AE}"/>
              </a:ext>
            </a:extLst>
          </p:cNvPr>
          <p:cNvSpPr/>
          <p:nvPr/>
        </p:nvSpPr>
        <p:spPr>
          <a:xfrm>
            <a:off x="318343" y="3633048"/>
            <a:ext cx="869004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a = L / N </a:t>
            </a:r>
          </a:p>
        </p:txBody>
      </p:sp>
    </p:spTree>
    <p:extLst>
      <p:ext uri="{BB962C8B-B14F-4D97-AF65-F5344CB8AC3E}">
        <p14:creationId xmlns:p14="http://schemas.microsoft.com/office/powerpoint/2010/main" val="293274575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标题 24577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23950"/>
          </a:xfrm>
        </p:spPr>
        <p:txBody>
          <a:bodyPr/>
          <a:lstStyle/>
          <a:p>
            <a:r>
              <a:rPr lang="en-US" altLang="zh-CN" sz="4000" dirty="0">
                <a:solidFill>
                  <a:srgbClr val="FF3300"/>
                </a:solidFill>
                <a:latin typeface="Georgia" panose="02040502050405020303" pitchFamily="18" charset="0"/>
              </a:rPr>
              <a:t>Fast Fourier transform</a:t>
            </a:r>
          </a:p>
        </p:txBody>
      </p:sp>
      <p:sp>
        <p:nvSpPr>
          <p:cNvPr id="24579" name="内容占位符 24578"/>
          <p:cNvSpPr>
            <a:spLocks noGrp="1" noChangeArrowheads="1"/>
          </p:cNvSpPr>
          <p:nvPr>
            <p:ph idx="1"/>
          </p:nvPr>
        </p:nvSpPr>
        <p:spPr>
          <a:xfrm>
            <a:off x="457200" y="1052513"/>
            <a:ext cx="8507288" cy="3528615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latin typeface="Georgia" panose="02040502050405020303" pitchFamily="18" charset="0"/>
              </a:rPr>
              <a:t>The straightforward </a:t>
            </a:r>
            <a:r>
              <a:rPr lang="zh-CN" altLang="en-US" sz="2800" dirty="0">
                <a:solidFill>
                  <a:srgbClr val="FF3300"/>
                </a:solidFill>
                <a:latin typeface="Georgia" panose="02040502050405020303" pitchFamily="18" charset="0"/>
              </a:rPr>
              <a:t>discrete Fourier transform algorithm</a:t>
            </a:r>
            <a:r>
              <a:rPr lang="zh-CN" altLang="en-US" sz="2800" dirty="0">
                <a:latin typeface="Georgia" panose="02040502050405020303" pitchFamily="18" charset="0"/>
              </a:rPr>
              <a:t> is very </a:t>
            </a:r>
            <a:r>
              <a:rPr lang="zh-CN" altLang="en-US" sz="2800" dirty="0">
                <a:solidFill>
                  <a:srgbClr val="FF3300"/>
                </a:solidFill>
                <a:latin typeface="Georgia" panose="02040502050405020303" pitchFamily="18" charset="0"/>
              </a:rPr>
              <a:t>inefficient</a:t>
            </a:r>
            <a:r>
              <a:rPr lang="zh-CN" altLang="en-US" sz="2800" dirty="0">
                <a:latin typeface="Georgia" panose="02040502050405020303" pitchFamily="18" charset="0"/>
              </a:rPr>
              <a:t>, because the </a:t>
            </a:r>
            <a:r>
              <a:rPr lang="zh-CN" altLang="en-US" sz="2800" dirty="0">
                <a:solidFill>
                  <a:srgbClr val="FF3300"/>
                </a:solidFill>
                <a:latin typeface="Georgia" panose="02040502050405020303" pitchFamily="18" charset="0"/>
              </a:rPr>
              <a:t>computing time</a:t>
            </a:r>
            <a:r>
              <a:rPr lang="en-US" altLang="zh-CN" sz="2800" dirty="0">
                <a:latin typeface="Georgia" panose="02040502050405020303" pitchFamily="18" charset="0"/>
              </a:rPr>
              <a:t> </a:t>
            </a:r>
            <a:r>
              <a:rPr lang="zh-CN" altLang="en-US" sz="2800" dirty="0">
                <a:latin typeface="Georgia" panose="02040502050405020303" pitchFamily="18" charset="0"/>
              </a:rPr>
              <a:t>needed is </a:t>
            </a:r>
            <a:r>
              <a:rPr lang="zh-CN" altLang="en-US" sz="2800" dirty="0">
                <a:solidFill>
                  <a:srgbClr val="FF3300"/>
                </a:solidFill>
                <a:latin typeface="Georgia" panose="02040502050405020303" pitchFamily="18" charset="0"/>
              </a:rPr>
              <a:t>proportional to N</a:t>
            </a:r>
            <a:r>
              <a:rPr lang="zh-CN" altLang="en-US" sz="2800" baseline="30000" dirty="0">
                <a:solidFill>
                  <a:srgbClr val="FF3300"/>
                </a:solidFill>
                <a:latin typeface="Georgia" panose="02040502050405020303" pitchFamily="18" charset="0"/>
              </a:rPr>
              <a:t>2</a:t>
            </a:r>
            <a:r>
              <a:rPr lang="zh-CN" altLang="en-US" sz="2800" dirty="0">
                <a:latin typeface="Georgia" panose="02040502050405020303" pitchFamily="18" charset="0"/>
              </a:rPr>
              <a:t>. </a:t>
            </a:r>
          </a:p>
          <a:p>
            <a:endParaRPr lang="zh-CN" altLang="en-US" sz="2800" dirty="0">
              <a:latin typeface="Georgia" panose="02040502050405020303" pitchFamily="18" charset="0"/>
            </a:endParaRPr>
          </a:p>
          <a:p>
            <a:r>
              <a:rPr lang="en-US" altLang="zh-CN" sz="2800" dirty="0">
                <a:solidFill>
                  <a:srgbClr val="FF3300"/>
                </a:solidFill>
                <a:latin typeface="Georgia" panose="02040502050405020303" pitchFamily="18" charset="0"/>
              </a:rPr>
              <a:t>Speed: </a:t>
            </a:r>
            <a:r>
              <a:rPr lang="zh-CN" altLang="en-US" sz="2800" dirty="0">
                <a:solidFill>
                  <a:srgbClr val="FF3300"/>
                </a:solidFill>
                <a:latin typeface="Georgia" panose="02040502050405020303" pitchFamily="18" charset="0"/>
              </a:rPr>
              <a:t>FFT (fast Fourier transform)</a:t>
            </a:r>
            <a:r>
              <a:rPr lang="zh-CN" altLang="en-US" sz="2800" dirty="0">
                <a:latin typeface="Georgia" panose="02040502050405020303" pitchFamily="18" charset="0"/>
              </a:rPr>
              <a:t>. </a:t>
            </a:r>
            <a:endParaRPr lang="en-US" altLang="zh-CN" sz="2800" dirty="0">
              <a:latin typeface="Georgia" panose="02040502050405020303" pitchFamily="18" charset="0"/>
            </a:endParaRPr>
          </a:p>
          <a:p>
            <a:r>
              <a:rPr lang="en-US" altLang="zh-CN" sz="2800" dirty="0">
                <a:solidFill>
                  <a:srgbClr val="FF3300"/>
                </a:solidFill>
                <a:latin typeface="Georgia" panose="02040502050405020303" pitchFamily="18" charset="0"/>
              </a:rPr>
              <a:t>Basic idea: N number DFT-&gt; two N/2 DFT</a:t>
            </a:r>
            <a:endParaRPr lang="zh-CN" altLang="en-US" sz="2800" dirty="0">
              <a:latin typeface="Georgia" panose="02040502050405020303" pitchFamily="18" charset="0"/>
            </a:endParaRPr>
          </a:p>
          <a:p>
            <a:r>
              <a:rPr lang="en-US" altLang="zh-CN" sz="2800" dirty="0">
                <a:latin typeface="Georgia" panose="02040502050405020303" pitchFamily="18" charset="0"/>
              </a:rPr>
              <a:t>by </a:t>
            </a:r>
            <a:r>
              <a:rPr lang="zh-CN" altLang="en-US" sz="2800" dirty="0">
                <a:latin typeface="Georgia" panose="02040502050405020303" pitchFamily="18" charset="0"/>
              </a:rPr>
              <a:t>Cooley and Tukey</a:t>
            </a:r>
            <a:r>
              <a:rPr lang="en-US" altLang="zh-CN" sz="2800" dirty="0">
                <a:latin typeface="Georgia" panose="02040502050405020303" pitchFamily="18" charset="0"/>
              </a:rPr>
              <a:t> (1965)</a:t>
            </a:r>
          </a:p>
        </p:txBody>
      </p:sp>
      <p:graphicFrame>
        <p:nvGraphicFramePr>
          <p:cNvPr id="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4643804"/>
              </p:ext>
            </p:extLst>
          </p:nvPr>
        </p:nvGraphicFramePr>
        <p:xfrm>
          <a:off x="2242368" y="5359251"/>
          <a:ext cx="43053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35100" imgH="279400" progId="Equation.DSMT4">
                  <p:embed/>
                </p:oleObj>
              </mc:Choice>
              <mc:Fallback>
                <p:oleObj name="Equation" r:id="rId2" imgW="1435100" imgH="279400" progId="Equation.DSMT4">
                  <p:embed/>
                  <p:pic>
                    <p:nvPicPr>
                      <p:cNvPr id="21508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2368" y="5359251"/>
                        <a:ext cx="43053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5076056" y="5013176"/>
            <a:ext cx="78581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FFT </a:t>
            </a:r>
            <a:endParaRPr lang="en-US" altLang="zh-CN" sz="2400"/>
          </a:p>
        </p:txBody>
      </p:sp>
      <p:sp>
        <p:nvSpPr>
          <p:cNvPr id="7" name="Rectangle 17"/>
          <p:cNvSpPr>
            <a:spLocks noChangeArrowheads="1"/>
          </p:cNvSpPr>
          <p:nvPr/>
        </p:nvSpPr>
        <p:spPr bwMode="auto">
          <a:xfrm>
            <a:off x="2321743" y="5013176"/>
            <a:ext cx="171608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Discrete FT 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68600194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92076"/>
            <a:ext cx="7772400" cy="700088"/>
          </a:xfrm>
        </p:spPr>
        <p:txBody>
          <a:bodyPr>
            <a:noAutofit/>
          </a:bodyPr>
          <a:lstStyle/>
          <a:p>
            <a:r>
              <a:rPr lang="en-US" altLang="en-US" sz="3600" dirty="0">
                <a:solidFill>
                  <a:srgbClr val="FF3300"/>
                </a:solidFill>
                <a:latin typeface="Georgia" panose="02040502050405020303" pitchFamily="18" charset="0"/>
              </a:rPr>
              <a:t>4-</a:t>
            </a:r>
            <a:r>
              <a:rPr lang="en-US" altLang="he-IL" sz="3600" dirty="0">
                <a:solidFill>
                  <a:srgbClr val="FF3300"/>
                </a:solidFill>
                <a:latin typeface="Georgia" panose="02040502050405020303" pitchFamily="18" charset="0"/>
              </a:rPr>
              <a:t>Point DFT case</a:t>
            </a:r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689999" y="2487910"/>
            <a:ext cx="179376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he-IL" sz="2400" dirty="0">
                <a:solidFill>
                  <a:schemeClr val="accent2"/>
                </a:solidFill>
                <a:latin typeface="Times New Roman" panose="02020603050405020304" pitchFamily="18" charset="0"/>
              </a:rPr>
              <a:t>when N=4:</a:t>
            </a:r>
          </a:p>
        </p:txBody>
      </p:sp>
      <p:grpSp>
        <p:nvGrpSpPr>
          <p:cNvPr id="27653" name="Group 5"/>
          <p:cNvGrpSpPr>
            <a:grpSpLocks/>
          </p:cNvGrpSpPr>
          <p:nvPr/>
        </p:nvGrpSpPr>
        <p:grpSpPr bwMode="auto">
          <a:xfrm>
            <a:off x="648176" y="3175363"/>
            <a:ext cx="4330699" cy="730251"/>
            <a:chOff x="412" y="1639"/>
            <a:chExt cx="2728" cy="460"/>
          </a:xfrm>
        </p:grpSpPr>
        <p:sp>
          <p:nvSpPr>
            <p:cNvPr id="27654" name="Rectangle 6"/>
            <p:cNvSpPr>
              <a:spLocks noChangeArrowheads="1"/>
            </p:cNvSpPr>
            <p:nvPr/>
          </p:nvSpPr>
          <p:spPr bwMode="auto">
            <a:xfrm>
              <a:off x="412" y="1639"/>
              <a:ext cx="272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buFont typeface="Wingdings" panose="05000000000000000000" pitchFamily="2" charset="2"/>
                <a:buChar char="l"/>
              </a:pPr>
              <a:r>
                <a:rPr lang="zh-CN" altLang="en-US" sz="2400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  </a:t>
              </a:r>
              <a:r>
                <a:rPr lang="en-US" altLang="he-IL" sz="2400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Decimate in time into 2 series:</a:t>
              </a:r>
            </a:p>
          </p:txBody>
        </p:sp>
        <p:sp>
          <p:nvSpPr>
            <p:cNvPr id="27655" name="Rectangle 7"/>
            <p:cNvSpPr>
              <a:spLocks noChangeArrowheads="1"/>
            </p:cNvSpPr>
            <p:nvPr/>
          </p:nvSpPr>
          <p:spPr bwMode="auto">
            <a:xfrm>
              <a:off x="499" y="1808"/>
              <a:ext cx="194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zh-CN" altLang="en-US" sz="2400">
                  <a:solidFill>
                    <a:schemeClr val="accent2"/>
                  </a:solidFill>
                  <a:latin typeface="Times New Roman" panose="02020603050405020304" pitchFamily="18" charset="0"/>
                </a:rPr>
                <a:t>   </a:t>
              </a:r>
              <a:r>
                <a:rPr lang="en-US" altLang="he-IL" sz="2400">
                  <a:solidFill>
                    <a:schemeClr val="accent2"/>
                  </a:solidFill>
                  <a:latin typeface="Times New Roman" panose="02020603050405020304" pitchFamily="18" charset="0"/>
                </a:rPr>
                <a:t>n = {0 , 2} and {1, 3}</a:t>
              </a:r>
            </a:p>
          </p:txBody>
        </p:sp>
      </p:grpSp>
      <p:graphicFrame>
        <p:nvGraphicFramePr>
          <p:cNvPr id="2765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2910707"/>
              </p:ext>
            </p:extLst>
          </p:nvPr>
        </p:nvGraphicFramePr>
        <p:xfrm>
          <a:off x="2791919" y="2325329"/>
          <a:ext cx="2479447" cy="8500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57120" imgH="431640" progId="Equation.DSMT4">
                  <p:embed/>
                </p:oleObj>
              </mc:Choice>
              <mc:Fallback>
                <p:oleObj name="Equation" r:id="rId2" imgW="1257120" imgH="431640" progId="Equation.DSMT4">
                  <p:embed/>
                  <p:pic>
                    <p:nvPicPr>
                      <p:cNvPr id="27658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1919" y="2325329"/>
                        <a:ext cx="2479447" cy="8500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5496321"/>
              </p:ext>
            </p:extLst>
          </p:nvPr>
        </p:nvGraphicFramePr>
        <p:xfrm>
          <a:off x="1835696" y="4320421"/>
          <a:ext cx="5881687" cy="1490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705040" imgH="685800" progId="Equation.DSMT4">
                  <p:embed/>
                </p:oleObj>
              </mc:Choice>
              <mc:Fallback>
                <p:oleObj name="Equation" r:id="rId4" imgW="2705040" imgH="685800" progId="Equation.DSMT4">
                  <p:embed/>
                  <p:pic>
                    <p:nvPicPr>
                      <p:cNvPr id="27659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696" y="4320421"/>
                        <a:ext cx="5881687" cy="1490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22549306"/>
              </p:ext>
            </p:extLst>
          </p:nvPr>
        </p:nvGraphicFramePr>
        <p:xfrm>
          <a:off x="1092200" y="854075"/>
          <a:ext cx="4592638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336760" imgH="431640" progId="Equation.DSMT4">
                  <p:embed/>
                </p:oleObj>
              </mc:Choice>
              <mc:Fallback>
                <p:oleObj name="Equation" r:id="rId6" imgW="2336760" imgH="431640" progId="Equation.DSMT4">
                  <p:embed/>
                  <p:pic>
                    <p:nvPicPr>
                      <p:cNvPr id="23565" name="Object 13"/>
                      <p:cNvPicPr>
                        <a:picLocks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2200" y="854075"/>
                        <a:ext cx="4592638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1996952"/>
              </p:ext>
            </p:extLst>
          </p:nvPr>
        </p:nvGraphicFramePr>
        <p:xfrm>
          <a:off x="6025799" y="889525"/>
          <a:ext cx="1187257" cy="6042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672840" imgH="342720" progId="Equation.DSMT4">
                  <p:embed/>
                </p:oleObj>
              </mc:Choice>
              <mc:Fallback>
                <p:oleObj name="Equation" r:id="rId8" imgW="672840" imgH="342720" progId="Equation.DSMT4">
                  <p:embed/>
                  <p:pic>
                    <p:nvPicPr>
                      <p:cNvPr id="2766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25799" y="889525"/>
                        <a:ext cx="1187257" cy="60424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文本框 18"/>
          <p:cNvSpPr txBox="1">
            <a:spLocks noChangeArrowheads="1"/>
          </p:cNvSpPr>
          <p:nvPr/>
        </p:nvSpPr>
        <p:spPr bwMode="auto">
          <a:xfrm>
            <a:off x="1050681" y="1632759"/>
            <a:ext cx="6130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400" dirty="0">
                <a:latin typeface="Georgia" panose="02040502050405020303" pitchFamily="18" charset="0"/>
              </a:rPr>
              <a:t>Here </a:t>
            </a:r>
            <a:r>
              <a:rPr lang="zh-CN" altLang="en-US" sz="2400" dirty="0">
                <a:solidFill>
                  <a:srgbClr val="FF3300"/>
                </a:solidFill>
                <a:latin typeface="Georgia" panose="02040502050405020303" pitchFamily="18" charset="0"/>
              </a:rPr>
              <a:t>the factor 1/sqrt(N) </a:t>
            </a:r>
            <a:r>
              <a:rPr lang="zh-CN" altLang="en-US" sz="2400" dirty="0">
                <a:latin typeface="Georgia" panose="02040502050405020303" pitchFamily="18" charset="0"/>
              </a:rPr>
              <a:t>have been </a:t>
            </a:r>
            <a:r>
              <a:rPr lang="zh-CN" altLang="en-US" sz="2400" dirty="0">
                <a:solidFill>
                  <a:srgbClr val="FF3300"/>
                </a:solidFill>
                <a:latin typeface="Georgia" panose="02040502050405020303" pitchFamily="18" charset="0"/>
              </a:rPr>
              <a:t>ignored</a:t>
            </a:r>
            <a:r>
              <a:rPr lang="zh-CN" altLang="en-US" sz="2400" dirty="0">
                <a:latin typeface="Georgia" panose="02040502050405020303" pitchFamily="18" charset="0"/>
              </a:rPr>
              <a:t>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15FC4931-903E-190B-B064-36920E2F8B0A}"/>
                  </a:ext>
                </a:extLst>
              </p:cNvPr>
              <p:cNvSpPr txBox="1"/>
              <p:nvPr/>
            </p:nvSpPr>
            <p:spPr>
              <a:xfrm>
                <a:off x="699366" y="6020525"/>
                <a:ext cx="4572000" cy="5402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15FC4931-903E-190B-B064-36920E2F8B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366" y="6020525"/>
                <a:ext cx="4572000" cy="54027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0486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838200"/>
          </a:xfrm>
        </p:spPr>
        <p:txBody>
          <a:bodyPr/>
          <a:lstStyle/>
          <a:p>
            <a:r>
              <a:rPr lang="en-US" altLang="he-IL"/>
              <a:t>4-Point FFT Flow Diagram</a:t>
            </a:r>
            <a:endParaRPr lang="en-US" altLang="en-US"/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685800" y="1371600"/>
            <a:ext cx="202406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he-IL">
                <a:solidFill>
                  <a:schemeClr val="accent2"/>
                </a:solidFill>
              </a:rPr>
              <a:t>The 2 DFT</a:t>
            </a:r>
            <a:r>
              <a:rPr lang="en-US" altLang="he-IL">
                <a:solidFill>
                  <a:schemeClr val="accent2"/>
                </a:solidFill>
                <a:latin typeface="Times New Roman" panose="02020603050405020304" pitchFamily="18" charset="0"/>
              </a:rPr>
              <a:t>’</a:t>
            </a:r>
            <a:r>
              <a:rPr lang="en-US" altLang="he-IL">
                <a:solidFill>
                  <a:schemeClr val="accent2"/>
                </a:solidFill>
              </a:rPr>
              <a:t>s:</a:t>
            </a:r>
          </a:p>
          <a:p>
            <a:r>
              <a:rPr lang="en-US" altLang="he-IL">
                <a:solidFill>
                  <a:schemeClr val="accent2"/>
                </a:solidFill>
              </a:rPr>
              <a:t>for </a:t>
            </a:r>
            <a:r>
              <a:rPr lang="en-US" altLang="he-IL" i="1">
                <a:solidFill>
                  <a:schemeClr val="accent2"/>
                </a:solidFill>
              </a:rPr>
              <a:t>k=0,1,2,3</a:t>
            </a:r>
            <a:r>
              <a:rPr lang="en-US" altLang="he-IL">
                <a:solidFill>
                  <a:schemeClr val="accent2"/>
                </a:solidFill>
              </a:rPr>
              <a:t> </a:t>
            </a:r>
          </a:p>
        </p:txBody>
      </p:sp>
      <p:graphicFrame>
        <p:nvGraphicFramePr>
          <p:cNvPr id="2867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6942604"/>
              </p:ext>
            </p:extLst>
          </p:nvPr>
        </p:nvGraphicFramePr>
        <p:xfrm>
          <a:off x="3603625" y="1482725"/>
          <a:ext cx="5150176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920680" imgH="241200" progId="Equation.DSMT4">
                  <p:embed/>
                </p:oleObj>
              </mc:Choice>
              <mc:Fallback>
                <p:oleObj name="Equation" r:id="rId2" imgW="2920680" imgH="241200" progId="Equation.DSMT4">
                  <p:embed/>
                  <p:pic>
                    <p:nvPicPr>
                      <p:cNvPr id="2867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3625" y="1482725"/>
                        <a:ext cx="5150176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8" name="Text Box 6"/>
          <p:cNvSpPr txBox="1">
            <a:spLocks noChangeArrowheads="1"/>
          </p:cNvSpPr>
          <p:nvPr/>
        </p:nvSpPr>
        <p:spPr bwMode="auto">
          <a:xfrm>
            <a:off x="517525" y="2555875"/>
            <a:ext cx="203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accent2"/>
                </a:solidFill>
              </a:rPr>
              <a:t>For </a:t>
            </a:r>
            <a:r>
              <a:rPr lang="en-US" altLang="en-US" i="1">
                <a:solidFill>
                  <a:schemeClr val="accent2"/>
                </a:solidFill>
              </a:rPr>
              <a:t>k=0</a:t>
            </a:r>
            <a:r>
              <a:rPr lang="en-US" altLang="en-US">
                <a:solidFill>
                  <a:schemeClr val="accent2"/>
                </a:solidFill>
              </a:rPr>
              <a:t> only:</a:t>
            </a:r>
            <a:endParaRPr lang="en-US" altLang="he-IL">
              <a:solidFill>
                <a:schemeClr val="accent2"/>
              </a:solidFill>
            </a:endParaRPr>
          </a:p>
        </p:txBody>
      </p:sp>
      <p:graphicFrame>
        <p:nvGraphicFramePr>
          <p:cNvPr id="2867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7223962"/>
              </p:ext>
            </p:extLst>
          </p:nvPr>
        </p:nvGraphicFramePr>
        <p:xfrm>
          <a:off x="3705224" y="2625725"/>
          <a:ext cx="5194549" cy="4432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806560" imgH="241200" progId="Equation.DSMT4">
                  <p:embed/>
                </p:oleObj>
              </mc:Choice>
              <mc:Fallback>
                <p:oleObj name="Equation" r:id="rId4" imgW="2806560" imgH="241200" progId="Equation.DSMT4">
                  <p:embed/>
                  <p:pic>
                    <p:nvPicPr>
                      <p:cNvPr id="2867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5224" y="2625725"/>
                        <a:ext cx="5194549" cy="4432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0" name="Text Box 8"/>
          <p:cNvSpPr txBox="1">
            <a:spLocks noChangeArrowheads="1"/>
          </p:cNvSpPr>
          <p:nvPr/>
        </p:nvSpPr>
        <p:spPr bwMode="auto">
          <a:xfrm>
            <a:off x="457200" y="3276600"/>
            <a:ext cx="3152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u="sng">
                <a:solidFill>
                  <a:schemeClr val="accent2"/>
                </a:solidFill>
              </a:rPr>
              <a:t>A </a:t>
            </a:r>
            <a:r>
              <a:rPr lang="en-US" altLang="en-US" u="sng">
                <a:solidFill>
                  <a:schemeClr val="accent2"/>
                </a:solidFill>
                <a:latin typeface="Times New Roman" panose="02020603050405020304" pitchFamily="18" charset="0"/>
              </a:rPr>
              <a:t>‘</a:t>
            </a:r>
            <a:r>
              <a:rPr lang="en-US" altLang="en-US" u="sng">
                <a:solidFill>
                  <a:schemeClr val="accent2"/>
                </a:solidFill>
              </a:rPr>
              <a:t>flow-diagram</a:t>
            </a:r>
            <a:r>
              <a:rPr lang="en-US" altLang="en-US" u="sng">
                <a:solidFill>
                  <a:schemeClr val="accent2"/>
                </a:solidFill>
                <a:latin typeface="Times New Roman" panose="02020603050405020304" pitchFamily="18" charset="0"/>
              </a:rPr>
              <a:t>’</a:t>
            </a:r>
            <a:r>
              <a:rPr lang="en-US" altLang="en-US" u="sng">
                <a:solidFill>
                  <a:schemeClr val="accent2"/>
                </a:solidFill>
              </a:rPr>
              <a:t> of it:</a:t>
            </a:r>
            <a:endParaRPr lang="en-US" altLang="he-IL" u="sng">
              <a:solidFill>
                <a:schemeClr val="accent2"/>
              </a:solidFill>
            </a:endParaRPr>
          </a:p>
        </p:txBody>
      </p:sp>
      <p:grpSp>
        <p:nvGrpSpPr>
          <p:cNvPr id="28702" name="Group 30"/>
          <p:cNvGrpSpPr>
            <a:grpSpLocks/>
          </p:cNvGrpSpPr>
          <p:nvPr/>
        </p:nvGrpSpPr>
        <p:grpSpPr bwMode="auto">
          <a:xfrm>
            <a:off x="1143000" y="3962400"/>
            <a:ext cx="2514600" cy="1066800"/>
            <a:chOff x="720" y="2496"/>
            <a:chExt cx="1584" cy="672"/>
          </a:xfrm>
        </p:grpSpPr>
        <p:sp>
          <p:nvSpPr>
            <p:cNvPr id="28681" name="Text Box 9"/>
            <p:cNvSpPr txBox="1">
              <a:spLocks noChangeArrowheads="1"/>
            </p:cNvSpPr>
            <p:nvPr/>
          </p:nvSpPr>
          <p:spPr bwMode="auto">
            <a:xfrm>
              <a:off x="720" y="2496"/>
              <a:ext cx="44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/>
                <a:t>x</a:t>
              </a:r>
              <a:r>
                <a:rPr lang="en-US" altLang="en-US" baseline="-25000"/>
                <a:t>(0)</a:t>
              </a:r>
              <a:endParaRPr lang="en-US" altLang="he-IL"/>
            </a:p>
          </p:txBody>
        </p:sp>
        <p:sp>
          <p:nvSpPr>
            <p:cNvPr id="28682" name="Text Box 10"/>
            <p:cNvSpPr txBox="1">
              <a:spLocks noChangeArrowheads="1"/>
            </p:cNvSpPr>
            <p:nvPr/>
          </p:nvSpPr>
          <p:spPr bwMode="auto">
            <a:xfrm>
              <a:off x="720" y="2880"/>
              <a:ext cx="44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/>
                <a:t>x</a:t>
              </a:r>
              <a:r>
                <a:rPr lang="en-US" altLang="en-US" baseline="-25000"/>
                <a:t>(2)</a:t>
              </a:r>
              <a:endParaRPr lang="en-US" altLang="he-IL"/>
            </a:p>
          </p:txBody>
        </p:sp>
        <p:sp>
          <p:nvSpPr>
            <p:cNvPr id="28685" name="Line 13"/>
            <p:cNvSpPr>
              <a:spLocks noChangeShapeType="1"/>
            </p:cNvSpPr>
            <p:nvPr/>
          </p:nvSpPr>
          <p:spPr bwMode="auto">
            <a:xfrm>
              <a:off x="1152" y="2688"/>
              <a:ext cx="91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86" name="Line 14"/>
            <p:cNvSpPr>
              <a:spLocks noChangeShapeType="1"/>
            </p:cNvSpPr>
            <p:nvPr/>
          </p:nvSpPr>
          <p:spPr bwMode="auto">
            <a:xfrm flipV="1">
              <a:off x="1104" y="2784"/>
              <a:ext cx="96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89" name="Oval 17"/>
            <p:cNvSpPr>
              <a:spLocks noChangeArrowheads="1"/>
            </p:cNvSpPr>
            <p:nvPr/>
          </p:nvSpPr>
          <p:spPr bwMode="auto">
            <a:xfrm>
              <a:off x="1488" y="2784"/>
              <a:ext cx="288" cy="288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000">
                  <a:solidFill>
                    <a:srgbClr val="FFFF99"/>
                  </a:solidFill>
                </a:rPr>
                <a:t>W</a:t>
              </a:r>
              <a:r>
                <a:rPr lang="en-US" altLang="en-US" sz="2000" baseline="-25000">
                  <a:solidFill>
                    <a:srgbClr val="FFFF99"/>
                  </a:solidFill>
                </a:rPr>
                <a:t>4</a:t>
              </a:r>
              <a:r>
                <a:rPr lang="en-US" altLang="en-US" sz="2000" baseline="30000">
                  <a:solidFill>
                    <a:srgbClr val="FFFF99"/>
                  </a:solidFill>
                </a:rPr>
                <a:t>0</a:t>
              </a:r>
              <a:endParaRPr lang="en-US" altLang="he-IL"/>
            </a:p>
          </p:txBody>
        </p:sp>
        <p:sp>
          <p:nvSpPr>
            <p:cNvPr id="28692" name="Oval 20"/>
            <p:cNvSpPr>
              <a:spLocks noChangeArrowheads="1"/>
            </p:cNvSpPr>
            <p:nvPr/>
          </p:nvSpPr>
          <p:spPr bwMode="auto">
            <a:xfrm>
              <a:off x="2064" y="2640"/>
              <a:ext cx="240" cy="240"/>
            </a:xfrm>
            <a:prstGeom prst="ellipse">
              <a:avLst/>
            </a:prstGeom>
            <a:solidFill>
              <a:srgbClr val="66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>
                  <a:solidFill>
                    <a:srgbClr val="FF3300"/>
                  </a:solidFill>
                </a:rPr>
                <a:t>+</a:t>
              </a:r>
              <a:endParaRPr lang="en-US" altLang="en-US"/>
            </a:p>
          </p:txBody>
        </p:sp>
      </p:grpSp>
      <p:grpSp>
        <p:nvGrpSpPr>
          <p:cNvPr id="28705" name="Group 33"/>
          <p:cNvGrpSpPr>
            <a:grpSpLocks/>
          </p:cNvGrpSpPr>
          <p:nvPr/>
        </p:nvGrpSpPr>
        <p:grpSpPr bwMode="auto">
          <a:xfrm>
            <a:off x="1066800" y="5181600"/>
            <a:ext cx="2590800" cy="1219200"/>
            <a:chOff x="672" y="3264"/>
            <a:chExt cx="1632" cy="768"/>
          </a:xfrm>
        </p:grpSpPr>
        <p:sp>
          <p:nvSpPr>
            <p:cNvPr id="28683" name="Text Box 11"/>
            <p:cNvSpPr txBox="1">
              <a:spLocks noChangeArrowheads="1"/>
            </p:cNvSpPr>
            <p:nvPr/>
          </p:nvSpPr>
          <p:spPr bwMode="auto">
            <a:xfrm>
              <a:off x="672" y="3264"/>
              <a:ext cx="44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/>
                <a:t>x</a:t>
              </a:r>
              <a:r>
                <a:rPr lang="en-US" altLang="en-US" baseline="-25000"/>
                <a:t>(1)</a:t>
              </a:r>
              <a:endParaRPr lang="en-US" altLang="he-IL"/>
            </a:p>
          </p:txBody>
        </p:sp>
        <p:grpSp>
          <p:nvGrpSpPr>
            <p:cNvPr id="28703" name="Group 31"/>
            <p:cNvGrpSpPr>
              <a:grpSpLocks/>
            </p:cNvGrpSpPr>
            <p:nvPr/>
          </p:nvGrpSpPr>
          <p:grpSpPr bwMode="auto">
            <a:xfrm>
              <a:off x="672" y="3360"/>
              <a:ext cx="1632" cy="672"/>
              <a:chOff x="672" y="3360"/>
              <a:chExt cx="1632" cy="672"/>
            </a:xfrm>
          </p:grpSpPr>
          <p:sp>
            <p:nvSpPr>
              <p:cNvPr id="28684" name="Text Box 12"/>
              <p:cNvSpPr txBox="1">
                <a:spLocks noChangeArrowheads="1"/>
              </p:cNvSpPr>
              <p:nvPr/>
            </p:nvSpPr>
            <p:spPr bwMode="auto">
              <a:xfrm>
                <a:off x="672" y="3744"/>
                <a:ext cx="44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en-US"/>
                  <a:t>x</a:t>
                </a:r>
                <a:r>
                  <a:rPr lang="en-US" altLang="en-US" baseline="-25000"/>
                  <a:t>(3)</a:t>
                </a:r>
                <a:endParaRPr lang="en-US" altLang="he-IL"/>
              </a:p>
            </p:txBody>
          </p:sp>
          <p:sp>
            <p:nvSpPr>
              <p:cNvPr id="28687" name="Line 15"/>
              <p:cNvSpPr>
                <a:spLocks noChangeShapeType="1"/>
              </p:cNvSpPr>
              <p:nvPr/>
            </p:nvSpPr>
            <p:spPr bwMode="auto">
              <a:xfrm>
                <a:off x="1104" y="3456"/>
                <a:ext cx="91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688" name="Line 16"/>
              <p:cNvSpPr>
                <a:spLocks noChangeShapeType="1"/>
              </p:cNvSpPr>
              <p:nvPr/>
            </p:nvSpPr>
            <p:spPr bwMode="auto">
              <a:xfrm flipV="1">
                <a:off x="1056" y="3552"/>
                <a:ext cx="960" cy="3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691" name="Oval 19"/>
              <p:cNvSpPr>
                <a:spLocks noChangeArrowheads="1"/>
              </p:cNvSpPr>
              <p:nvPr/>
            </p:nvSpPr>
            <p:spPr bwMode="auto">
              <a:xfrm>
                <a:off x="1488" y="3552"/>
                <a:ext cx="288" cy="288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 sz="2000">
                    <a:solidFill>
                      <a:srgbClr val="FFFF99"/>
                    </a:solidFill>
                  </a:rPr>
                  <a:t>W</a:t>
                </a:r>
                <a:r>
                  <a:rPr lang="en-US" altLang="en-US" sz="2000" baseline="-25000">
                    <a:solidFill>
                      <a:srgbClr val="FFFF99"/>
                    </a:solidFill>
                  </a:rPr>
                  <a:t>4</a:t>
                </a:r>
                <a:r>
                  <a:rPr lang="en-US" altLang="en-US" sz="2000" baseline="30000">
                    <a:solidFill>
                      <a:srgbClr val="FFFF99"/>
                    </a:solidFill>
                  </a:rPr>
                  <a:t>0</a:t>
                </a:r>
                <a:endParaRPr lang="en-US" altLang="he-IL"/>
              </a:p>
            </p:txBody>
          </p:sp>
          <p:sp>
            <p:nvSpPr>
              <p:cNvPr id="28700" name="Oval 28"/>
              <p:cNvSpPr>
                <a:spLocks noChangeArrowheads="1"/>
              </p:cNvSpPr>
              <p:nvPr/>
            </p:nvSpPr>
            <p:spPr bwMode="auto">
              <a:xfrm>
                <a:off x="2064" y="3360"/>
                <a:ext cx="240" cy="240"/>
              </a:xfrm>
              <a:prstGeom prst="ellipse">
                <a:avLst/>
              </a:prstGeom>
              <a:solidFill>
                <a:srgbClr val="66FF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zh-CN" altLang="en-US">
                    <a:solidFill>
                      <a:srgbClr val="FF3300"/>
                    </a:solidFill>
                  </a:rPr>
                  <a:t>+</a:t>
                </a:r>
                <a:endParaRPr lang="en-US" altLang="en-US"/>
              </a:p>
            </p:txBody>
          </p:sp>
        </p:grpSp>
      </p:grpSp>
      <p:grpSp>
        <p:nvGrpSpPr>
          <p:cNvPr id="28704" name="Group 32"/>
          <p:cNvGrpSpPr>
            <a:grpSpLocks/>
          </p:cNvGrpSpPr>
          <p:nvPr/>
        </p:nvGrpSpPr>
        <p:grpSpPr bwMode="auto">
          <a:xfrm>
            <a:off x="3733800" y="4267200"/>
            <a:ext cx="2057400" cy="1143000"/>
            <a:chOff x="2352" y="2688"/>
            <a:chExt cx="1296" cy="720"/>
          </a:xfrm>
        </p:grpSpPr>
        <p:sp>
          <p:nvSpPr>
            <p:cNvPr id="28694" name="Line 22"/>
            <p:cNvSpPr>
              <a:spLocks noChangeShapeType="1"/>
            </p:cNvSpPr>
            <p:nvPr/>
          </p:nvSpPr>
          <p:spPr bwMode="auto">
            <a:xfrm>
              <a:off x="2352" y="2784"/>
              <a:ext cx="100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95" name="Line 23"/>
            <p:cNvSpPr>
              <a:spLocks noChangeShapeType="1"/>
            </p:cNvSpPr>
            <p:nvPr/>
          </p:nvSpPr>
          <p:spPr bwMode="auto">
            <a:xfrm flipV="1">
              <a:off x="2352" y="2880"/>
              <a:ext cx="1008" cy="5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96" name="Oval 24"/>
            <p:cNvSpPr>
              <a:spLocks noChangeArrowheads="1"/>
            </p:cNvSpPr>
            <p:nvPr/>
          </p:nvSpPr>
          <p:spPr bwMode="auto">
            <a:xfrm>
              <a:off x="2784" y="2880"/>
              <a:ext cx="288" cy="288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000">
                  <a:solidFill>
                    <a:srgbClr val="FFFF99"/>
                  </a:solidFill>
                </a:rPr>
                <a:t>W</a:t>
              </a:r>
              <a:r>
                <a:rPr lang="en-US" altLang="en-US" sz="2000" baseline="-25000">
                  <a:solidFill>
                    <a:srgbClr val="FFFF99"/>
                  </a:solidFill>
                </a:rPr>
                <a:t>4</a:t>
              </a:r>
              <a:r>
                <a:rPr lang="en-US" altLang="en-US" sz="2000" baseline="30000">
                  <a:solidFill>
                    <a:srgbClr val="FFFF99"/>
                  </a:solidFill>
                </a:rPr>
                <a:t>0</a:t>
              </a:r>
              <a:endParaRPr lang="en-US" altLang="he-IL"/>
            </a:p>
          </p:txBody>
        </p:sp>
        <p:sp>
          <p:nvSpPr>
            <p:cNvPr id="28701" name="Oval 29"/>
            <p:cNvSpPr>
              <a:spLocks noChangeArrowheads="1"/>
            </p:cNvSpPr>
            <p:nvPr/>
          </p:nvSpPr>
          <p:spPr bwMode="auto">
            <a:xfrm>
              <a:off x="3408" y="2688"/>
              <a:ext cx="240" cy="240"/>
            </a:xfrm>
            <a:prstGeom prst="ellipse">
              <a:avLst/>
            </a:prstGeom>
            <a:solidFill>
              <a:srgbClr val="66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>
                  <a:solidFill>
                    <a:srgbClr val="FF3300"/>
                  </a:solidFill>
                </a:rPr>
                <a:t>+</a:t>
              </a:r>
              <a:endParaRPr lang="en-US" altLang="en-US"/>
            </a:p>
          </p:txBody>
        </p:sp>
      </p:grpSp>
      <p:sp>
        <p:nvSpPr>
          <p:cNvPr id="28706" name="Text Box 34"/>
          <p:cNvSpPr txBox="1">
            <a:spLocks noChangeArrowheads="1"/>
          </p:cNvSpPr>
          <p:nvPr/>
        </p:nvSpPr>
        <p:spPr bwMode="auto">
          <a:xfrm>
            <a:off x="5029200" y="5257800"/>
            <a:ext cx="3863280" cy="954107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dirty="0">
                <a:solidFill>
                  <a:srgbClr val="FF3300"/>
                </a:solidFill>
              </a:rPr>
              <a:t>This is for only 1/4 of the</a:t>
            </a:r>
          </a:p>
          <a:p>
            <a:r>
              <a:rPr lang="en-US" altLang="en-US" dirty="0">
                <a:solidFill>
                  <a:srgbClr val="FF3300"/>
                </a:solidFill>
              </a:rPr>
              <a:t>whole diagram !</a:t>
            </a:r>
            <a:endParaRPr lang="en-US" altLang="he-IL" dirty="0">
              <a:solidFill>
                <a:srgbClr val="FF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0082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6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6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6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6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6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6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7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87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87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87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87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87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8" grpId="0" autoUpdateAnimBg="0"/>
      <p:bldP spid="28680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标题 1126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>
                <a:solidFill>
                  <a:srgbClr val="FF3300"/>
                </a:solidFill>
                <a:latin typeface="Georgia" panose="02040502050405020303" pitchFamily="18" charset="0"/>
              </a:rPr>
              <a:t>Jean Baptiste Joseph Fourier</a:t>
            </a:r>
          </a:p>
        </p:txBody>
      </p:sp>
      <p:pic>
        <p:nvPicPr>
          <p:cNvPr id="11267" name="内容占位符 11266" descr="150px-Fourier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4213" y="2276475"/>
            <a:ext cx="1835150" cy="2225675"/>
          </a:xfrm>
        </p:spPr>
      </p:pic>
      <p:sp>
        <p:nvSpPr>
          <p:cNvPr id="11268" name="文本框 11267"/>
          <p:cNvSpPr txBox="1">
            <a:spLocks noChangeArrowheads="1"/>
          </p:cNvSpPr>
          <p:nvPr/>
        </p:nvSpPr>
        <p:spPr bwMode="auto">
          <a:xfrm>
            <a:off x="457200" y="4924425"/>
            <a:ext cx="226536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>
                <a:latin typeface="Georgia" panose="02040502050405020303" pitchFamily="18" charset="0"/>
              </a:rPr>
              <a:t> (21 March 1768 – </a:t>
            </a:r>
          </a:p>
          <a:p>
            <a:r>
              <a:rPr lang="en-US" altLang="zh-CN" sz="2000">
                <a:latin typeface="Georgia" panose="02040502050405020303" pitchFamily="18" charset="0"/>
              </a:rPr>
              <a:t>16 May 1830)</a:t>
            </a:r>
          </a:p>
        </p:txBody>
      </p:sp>
      <p:sp>
        <p:nvSpPr>
          <p:cNvPr id="11269" name="矩形 11268"/>
          <p:cNvSpPr>
            <a:spLocks noGrp="1" noChangeArrowheads="1"/>
          </p:cNvSpPr>
          <p:nvPr/>
        </p:nvSpPr>
        <p:spPr bwMode="auto">
          <a:xfrm>
            <a:off x="2722563" y="1417638"/>
            <a:ext cx="6264275" cy="5141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2800">
                <a:latin typeface="Georgia" panose="02040502050405020303" pitchFamily="18" charset="0"/>
              </a:rPr>
              <a:t>He was a French mathematician and physicist born in Auxerre and best known for </a:t>
            </a:r>
            <a:r>
              <a:rPr lang="zh-CN" altLang="en-US" sz="2800">
                <a:solidFill>
                  <a:srgbClr val="FF3300"/>
                </a:solidFill>
                <a:latin typeface="Georgia" panose="02040502050405020303" pitchFamily="18" charset="0"/>
              </a:rPr>
              <a:t>initiating the investigation of Fourier series</a:t>
            </a:r>
            <a:r>
              <a:rPr lang="zh-CN" altLang="en-US" sz="2800">
                <a:latin typeface="Georgia" panose="02040502050405020303" pitchFamily="18" charset="0"/>
              </a:rPr>
              <a:t> and their applications to problems of heat transfer and vibrations. 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2800">
                <a:latin typeface="Georgia" panose="02040502050405020303" pitchFamily="18" charset="0"/>
              </a:rPr>
              <a:t>The Fourier transform and Fourier's Law are also named in his honor. 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2800">
                <a:latin typeface="Georgia" panose="02040502050405020303" pitchFamily="18" charset="0"/>
              </a:rPr>
              <a:t>Fourier is also generally credited with the discovery of the greenhouse effect.</a:t>
            </a:r>
          </a:p>
        </p:txBody>
      </p:sp>
    </p:spTree>
    <p:extLst>
      <p:ext uri="{BB962C8B-B14F-4D97-AF65-F5344CB8AC3E}">
        <p14:creationId xmlns:p14="http://schemas.microsoft.com/office/powerpoint/2010/main" val="2104608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8" grpId="0" autoUpdateAnimBg="0"/>
      <p:bldP spid="11269" grpId="0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758825" y="0"/>
            <a:ext cx="7772400" cy="762000"/>
          </a:xfrm>
        </p:spPr>
        <p:txBody>
          <a:bodyPr/>
          <a:lstStyle/>
          <a:p>
            <a:r>
              <a:rPr lang="en-US" altLang="en-US" dirty="0"/>
              <a:t>A Complete Diagram </a:t>
            </a:r>
            <a:endParaRPr lang="en-US" altLang="he-IL" dirty="0"/>
          </a:p>
        </p:txBody>
      </p:sp>
      <p:grpSp>
        <p:nvGrpSpPr>
          <p:cNvPr id="29700" name="Group 4"/>
          <p:cNvGrpSpPr>
            <a:grpSpLocks/>
          </p:cNvGrpSpPr>
          <p:nvPr/>
        </p:nvGrpSpPr>
        <p:grpSpPr bwMode="auto">
          <a:xfrm>
            <a:off x="304800" y="4029075"/>
            <a:ext cx="4406900" cy="2370138"/>
            <a:chOff x="962" y="2538"/>
            <a:chExt cx="2776" cy="1493"/>
          </a:xfrm>
        </p:grpSpPr>
        <p:grpSp>
          <p:nvGrpSpPr>
            <p:cNvPr id="29701" name="Group 5"/>
            <p:cNvGrpSpPr>
              <a:grpSpLocks/>
            </p:cNvGrpSpPr>
            <p:nvPr/>
          </p:nvGrpSpPr>
          <p:grpSpPr bwMode="auto">
            <a:xfrm>
              <a:off x="962" y="2553"/>
              <a:ext cx="365" cy="1476"/>
              <a:chOff x="962" y="2553"/>
              <a:chExt cx="365" cy="1476"/>
            </a:xfrm>
          </p:grpSpPr>
          <p:sp>
            <p:nvSpPr>
              <p:cNvPr id="29702" name="Rectangle 6"/>
              <p:cNvSpPr>
                <a:spLocks noChangeArrowheads="1"/>
              </p:cNvSpPr>
              <p:nvPr/>
            </p:nvSpPr>
            <p:spPr bwMode="auto">
              <a:xfrm>
                <a:off x="962" y="2553"/>
                <a:ext cx="35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altLang="he-IL" sz="1400" b="1">
                    <a:solidFill>
                      <a:srgbClr val="000000"/>
                    </a:solidFill>
                  </a:rPr>
                  <a:t>x(0)</a:t>
                </a:r>
              </a:p>
            </p:txBody>
          </p:sp>
          <p:sp>
            <p:nvSpPr>
              <p:cNvPr id="29703" name="Rectangle 7"/>
              <p:cNvSpPr>
                <a:spLocks noChangeArrowheads="1"/>
              </p:cNvSpPr>
              <p:nvPr/>
            </p:nvSpPr>
            <p:spPr bwMode="auto">
              <a:xfrm>
                <a:off x="969" y="3415"/>
                <a:ext cx="35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altLang="he-IL" sz="1400" b="1">
                    <a:solidFill>
                      <a:srgbClr val="000000"/>
                    </a:solidFill>
                  </a:rPr>
                  <a:t>x(1)</a:t>
                </a:r>
              </a:p>
            </p:txBody>
          </p:sp>
          <p:sp>
            <p:nvSpPr>
              <p:cNvPr id="29704" name="Rectangle 8"/>
              <p:cNvSpPr>
                <a:spLocks noChangeArrowheads="1"/>
              </p:cNvSpPr>
              <p:nvPr/>
            </p:nvSpPr>
            <p:spPr bwMode="auto">
              <a:xfrm>
                <a:off x="962" y="2984"/>
                <a:ext cx="35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altLang="he-IL" sz="1400" b="1">
                    <a:solidFill>
                      <a:srgbClr val="000000"/>
                    </a:solidFill>
                  </a:rPr>
                  <a:t>x(2)</a:t>
                </a:r>
              </a:p>
            </p:txBody>
          </p:sp>
          <p:sp>
            <p:nvSpPr>
              <p:cNvPr id="29705" name="Rectangle 9"/>
              <p:cNvSpPr>
                <a:spLocks noChangeArrowheads="1"/>
              </p:cNvSpPr>
              <p:nvPr/>
            </p:nvSpPr>
            <p:spPr bwMode="auto">
              <a:xfrm>
                <a:off x="969" y="3837"/>
                <a:ext cx="35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altLang="he-IL" sz="1400" b="1">
                    <a:solidFill>
                      <a:srgbClr val="000000"/>
                    </a:solidFill>
                  </a:rPr>
                  <a:t>x(3)</a:t>
                </a:r>
              </a:p>
            </p:txBody>
          </p:sp>
        </p:grpSp>
        <p:sp>
          <p:nvSpPr>
            <p:cNvPr id="29706" name="Rectangle 10"/>
            <p:cNvSpPr>
              <a:spLocks noChangeArrowheads="1"/>
            </p:cNvSpPr>
            <p:nvPr/>
          </p:nvSpPr>
          <p:spPr bwMode="auto">
            <a:xfrm>
              <a:off x="3268" y="2538"/>
              <a:ext cx="47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he-IL" sz="1600" b="1">
                  <a:solidFill>
                    <a:srgbClr val="000000"/>
                  </a:solidFill>
                </a:rPr>
                <a:t>X</a:t>
              </a:r>
              <a:r>
                <a:rPr lang="en-US" altLang="he-IL" sz="1800" b="1" baseline="-25000">
                  <a:solidFill>
                    <a:srgbClr val="000000"/>
                  </a:solidFill>
                </a:rPr>
                <a:t>4</a:t>
              </a:r>
              <a:r>
                <a:rPr lang="en-US" altLang="he-IL" sz="1600" b="1">
                  <a:solidFill>
                    <a:srgbClr val="000000"/>
                  </a:solidFill>
                </a:rPr>
                <a:t>(0)</a:t>
              </a:r>
            </a:p>
          </p:txBody>
        </p:sp>
        <p:sp>
          <p:nvSpPr>
            <p:cNvPr id="29707" name="Rectangle 11"/>
            <p:cNvSpPr>
              <a:spLocks noChangeArrowheads="1"/>
            </p:cNvSpPr>
            <p:nvPr/>
          </p:nvSpPr>
          <p:spPr bwMode="auto">
            <a:xfrm>
              <a:off x="3268" y="2969"/>
              <a:ext cx="47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he-IL" sz="1600" b="1">
                  <a:solidFill>
                    <a:srgbClr val="000000"/>
                  </a:solidFill>
                </a:rPr>
                <a:t>X</a:t>
              </a:r>
              <a:r>
                <a:rPr lang="en-US" altLang="he-IL" sz="1800" b="1" baseline="-25000">
                  <a:solidFill>
                    <a:srgbClr val="000000"/>
                  </a:solidFill>
                </a:rPr>
                <a:t>4</a:t>
              </a:r>
              <a:r>
                <a:rPr lang="en-US" altLang="he-IL" sz="1600" b="1">
                  <a:solidFill>
                    <a:srgbClr val="000000"/>
                  </a:solidFill>
                </a:rPr>
                <a:t>(1)</a:t>
              </a:r>
            </a:p>
          </p:txBody>
        </p:sp>
        <p:sp>
          <p:nvSpPr>
            <p:cNvPr id="29708" name="Rectangle 12"/>
            <p:cNvSpPr>
              <a:spLocks noChangeArrowheads="1"/>
            </p:cNvSpPr>
            <p:nvPr/>
          </p:nvSpPr>
          <p:spPr bwMode="auto">
            <a:xfrm>
              <a:off x="3268" y="3391"/>
              <a:ext cx="47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he-IL" sz="1600" b="1">
                  <a:solidFill>
                    <a:srgbClr val="000000"/>
                  </a:solidFill>
                </a:rPr>
                <a:t>X</a:t>
              </a:r>
              <a:r>
                <a:rPr lang="en-US" altLang="he-IL" sz="1800" b="1" baseline="-25000">
                  <a:solidFill>
                    <a:srgbClr val="000000"/>
                  </a:solidFill>
                </a:rPr>
                <a:t>4</a:t>
              </a:r>
              <a:r>
                <a:rPr lang="en-US" altLang="he-IL" sz="1600" b="1">
                  <a:solidFill>
                    <a:srgbClr val="000000"/>
                  </a:solidFill>
                </a:rPr>
                <a:t>(2)</a:t>
              </a:r>
            </a:p>
          </p:txBody>
        </p:sp>
        <p:sp>
          <p:nvSpPr>
            <p:cNvPr id="29709" name="Rectangle 13"/>
            <p:cNvSpPr>
              <a:spLocks noChangeArrowheads="1"/>
            </p:cNvSpPr>
            <p:nvPr/>
          </p:nvSpPr>
          <p:spPr bwMode="auto">
            <a:xfrm>
              <a:off x="3261" y="3813"/>
              <a:ext cx="47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he-IL" sz="1600" b="1">
                  <a:solidFill>
                    <a:srgbClr val="000000"/>
                  </a:solidFill>
                </a:rPr>
                <a:t>X</a:t>
              </a:r>
              <a:r>
                <a:rPr lang="en-US" altLang="he-IL" sz="1800" b="1" baseline="-25000">
                  <a:solidFill>
                    <a:srgbClr val="000000"/>
                  </a:solidFill>
                </a:rPr>
                <a:t>4</a:t>
              </a:r>
              <a:r>
                <a:rPr lang="en-US" altLang="he-IL" sz="1600" b="1">
                  <a:solidFill>
                    <a:srgbClr val="000000"/>
                  </a:solidFill>
                </a:rPr>
                <a:t>(3)</a:t>
              </a:r>
            </a:p>
          </p:txBody>
        </p:sp>
        <p:sp>
          <p:nvSpPr>
            <p:cNvPr id="29710" name="Line 14"/>
            <p:cNvSpPr>
              <a:spLocks noChangeShapeType="1"/>
            </p:cNvSpPr>
            <p:nvPr/>
          </p:nvSpPr>
          <p:spPr bwMode="auto">
            <a:xfrm>
              <a:off x="1330" y="2649"/>
              <a:ext cx="861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none" w="sm" len="sm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11" name="Line 15"/>
            <p:cNvSpPr>
              <a:spLocks noChangeShapeType="1"/>
            </p:cNvSpPr>
            <p:nvPr/>
          </p:nvSpPr>
          <p:spPr bwMode="auto">
            <a:xfrm>
              <a:off x="1345" y="3072"/>
              <a:ext cx="860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none" w="sm" len="sm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12" name="Line 16"/>
            <p:cNvSpPr>
              <a:spLocks noChangeShapeType="1"/>
            </p:cNvSpPr>
            <p:nvPr/>
          </p:nvSpPr>
          <p:spPr bwMode="auto">
            <a:xfrm>
              <a:off x="1338" y="2692"/>
              <a:ext cx="846" cy="32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none" w="sm" len="sm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13" name="Line 17"/>
            <p:cNvSpPr>
              <a:spLocks noChangeShapeType="1"/>
            </p:cNvSpPr>
            <p:nvPr/>
          </p:nvSpPr>
          <p:spPr bwMode="auto">
            <a:xfrm flipV="1">
              <a:off x="1345" y="2692"/>
              <a:ext cx="824" cy="346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none" w="sm" len="sm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9714" name="Group 18"/>
            <p:cNvGrpSpPr>
              <a:grpSpLocks/>
            </p:cNvGrpSpPr>
            <p:nvPr/>
          </p:nvGrpSpPr>
          <p:grpSpPr bwMode="auto">
            <a:xfrm>
              <a:off x="1871" y="2699"/>
              <a:ext cx="228" cy="192"/>
              <a:chOff x="1871" y="2699"/>
              <a:chExt cx="228" cy="192"/>
            </a:xfrm>
          </p:grpSpPr>
          <p:sp>
            <p:nvSpPr>
              <p:cNvPr id="29715" name="Oval 19"/>
              <p:cNvSpPr>
                <a:spLocks noChangeArrowheads="1"/>
              </p:cNvSpPr>
              <p:nvPr/>
            </p:nvSpPr>
            <p:spPr bwMode="auto">
              <a:xfrm>
                <a:off x="1881" y="2703"/>
                <a:ext cx="150" cy="16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716" name="Rectangle 20"/>
              <p:cNvSpPr>
                <a:spLocks noChangeArrowheads="1"/>
              </p:cNvSpPr>
              <p:nvPr/>
            </p:nvSpPr>
            <p:spPr bwMode="auto">
              <a:xfrm>
                <a:off x="1871" y="2699"/>
                <a:ext cx="22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altLang="en-US" sz="1400" b="1">
                    <a:solidFill>
                      <a:srgbClr val="000000"/>
                    </a:solidFill>
                  </a:rPr>
                  <a:t>0</a:t>
                </a:r>
              </a:p>
            </p:txBody>
          </p:sp>
        </p:grpSp>
        <p:grpSp>
          <p:nvGrpSpPr>
            <p:cNvPr id="29717" name="Group 21"/>
            <p:cNvGrpSpPr>
              <a:grpSpLocks/>
            </p:cNvGrpSpPr>
            <p:nvPr/>
          </p:nvGrpSpPr>
          <p:grpSpPr bwMode="auto">
            <a:xfrm>
              <a:off x="1871" y="2986"/>
              <a:ext cx="228" cy="192"/>
              <a:chOff x="1871" y="2986"/>
              <a:chExt cx="228" cy="192"/>
            </a:xfrm>
          </p:grpSpPr>
          <p:sp>
            <p:nvSpPr>
              <p:cNvPr id="29718" name="Oval 22"/>
              <p:cNvSpPr>
                <a:spLocks noChangeArrowheads="1"/>
              </p:cNvSpPr>
              <p:nvPr/>
            </p:nvSpPr>
            <p:spPr bwMode="auto">
              <a:xfrm>
                <a:off x="1881" y="2990"/>
                <a:ext cx="150" cy="16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719" name="Rectangle 23"/>
              <p:cNvSpPr>
                <a:spLocks noChangeArrowheads="1"/>
              </p:cNvSpPr>
              <p:nvPr/>
            </p:nvSpPr>
            <p:spPr bwMode="auto">
              <a:xfrm>
                <a:off x="1871" y="2986"/>
                <a:ext cx="22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altLang="en-US" sz="1400" b="1">
                    <a:solidFill>
                      <a:srgbClr val="000000"/>
                    </a:solidFill>
                  </a:rPr>
                  <a:t>2</a:t>
                </a:r>
              </a:p>
            </p:txBody>
          </p:sp>
        </p:grpSp>
        <p:sp>
          <p:nvSpPr>
            <p:cNvPr id="29720" name="Line 24"/>
            <p:cNvSpPr>
              <a:spLocks noChangeShapeType="1"/>
            </p:cNvSpPr>
            <p:nvPr/>
          </p:nvSpPr>
          <p:spPr bwMode="auto">
            <a:xfrm>
              <a:off x="1330" y="3502"/>
              <a:ext cx="861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none" w="sm" len="sm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21" name="Line 25"/>
            <p:cNvSpPr>
              <a:spLocks noChangeShapeType="1"/>
            </p:cNvSpPr>
            <p:nvPr/>
          </p:nvSpPr>
          <p:spPr bwMode="auto">
            <a:xfrm>
              <a:off x="1345" y="3925"/>
              <a:ext cx="860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none" w="sm" len="sm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22" name="Line 26"/>
            <p:cNvSpPr>
              <a:spLocks noChangeShapeType="1"/>
            </p:cNvSpPr>
            <p:nvPr/>
          </p:nvSpPr>
          <p:spPr bwMode="auto">
            <a:xfrm>
              <a:off x="1338" y="3545"/>
              <a:ext cx="846" cy="32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none" w="sm" len="sm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23" name="Line 27"/>
            <p:cNvSpPr>
              <a:spLocks noChangeShapeType="1"/>
            </p:cNvSpPr>
            <p:nvPr/>
          </p:nvSpPr>
          <p:spPr bwMode="auto">
            <a:xfrm flipV="1">
              <a:off x="1345" y="3545"/>
              <a:ext cx="824" cy="346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none" w="sm" len="sm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9724" name="Group 28"/>
            <p:cNvGrpSpPr>
              <a:grpSpLocks/>
            </p:cNvGrpSpPr>
            <p:nvPr/>
          </p:nvGrpSpPr>
          <p:grpSpPr bwMode="auto">
            <a:xfrm>
              <a:off x="1871" y="3552"/>
              <a:ext cx="228" cy="192"/>
              <a:chOff x="1871" y="3552"/>
              <a:chExt cx="228" cy="192"/>
            </a:xfrm>
          </p:grpSpPr>
          <p:sp>
            <p:nvSpPr>
              <p:cNvPr id="29725" name="Oval 29"/>
              <p:cNvSpPr>
                <a:spLocks noChangeArrowheads="1"/>
              </p:cNvSpPr>
              <p:nvPr/>
            </p:nvSpPr>
            <p:spPr bwMode="auto">
              <a:xfrm>
                <a:off x="1881" y="3556"/>
                <a:ext cx="150" cy="16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726" name="Rectangle 30"/>
              <p:cNvSpPr>
                <a:spLocks noChangeArrowheads="1"/>
              </p:cNvSpPr>
              <p:nvPr/>
            </p:nvSpPr>
            <p:spPr bwMode="auto">
              <a:xfrm>
                <a:off x="1871" y="3552"/>
                <a:ext cx="22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altLang="en-US" sz="1400" b="1">
                    <a:solidFill>
                      <a:srgbClr val="000000"/>
                    </a:solidFill>
                  </a:rPr>
                  <a:t>0</a:t>
                </a:r>
              </a:p>
            </p:txBody>
          </p:sp>
        </p:grpSp>
        <p:grpSp>
          <p:nvGrpSpPr>
            <p:cNvPr id="29727" name="Group 31"/>
            <p:cNvGrpSpPr>
              <a:grpSpLocks/>
            </p:cNvGrpSpPr>
            <p:nvPr/>
          </p:nvGrpSpPr>
          <p:grpSpPr bwMode="auto">
            <a:xfrm>
              <a:off x="1871" y="3839"/>
              <a:ext cx="228" cy="192"/>
              <a:chOff x="1871" y="3839"/>
              <a:chExt cx="228" cy="192"/>
            </a:xfrm>
          </p:grpSpPr>
          <p:sp>
            <p:nvSpPr>
              <p:cNvPr id="29728" name="Oval 32"/>
              <p:cNvSpPr>
                <a:spLocks noChangeArrowheads="1"/>
              </p:cNvSpPr>
              <p:nvPr/>
            </p:nvSpPr>
            <p:spPr bwMode="auto">
              <a:xfrm>
                <a:off x="1881" y="3843"/>
                <a:ext cx="150" cy="16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729" name="Rectangle 33"/>
              <p:cNvSpPr>
                <a:spLocks noChangeArrowheads="1"/>
              </p:cNvSpPr>
              <p:nvPr/>
            </p:nvSpPr>
            <p:spPr bwMode="auto">
              <a:xfrm>
                <a:off x="1871" y="3839"/>
                <a:ext cx="22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altLang="en-US" sz="1400" b="1">
                    <a:solidFill>
                      <a:srgbClr val="000000"/>
                    </a:solidFill>
                  </a:rPr>
                  <a:t>2</a:t>
                </a:r>
              </a:p>
            </p:txBody>
          </p:sp>
        </p:grpSp>
        <p:sp>
          <p:nvSpPr>
            <p:cNvPr id="29730" name="Line 34"/>
            <p:cNvSpPr>
              <a:spLocks noChangeShapeType="1"/>
            </p:cNvSpPr>
            <p:nvPr/>
          </p:nvSpPr>
          <p:spPr bwMode="auto">
            <a:xfrm>
              <a:off x="2299" y="2641"/>
              <a:ext cx="861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none" w="sm" len="sm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31" name="Line 35"/>
            <p:cNvSpPr>
              <a:spLocks noChangeShapeType="1"/>
            </p:cNvSpPr>
            <p:nvPr/>
          </p:nvSpPr>
          <p:spPr bwMode="auto">
            <a:xfrm>
              <a:off x="2292" y="3063"/>
              <a:ext cx="861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none" w="sm" len="sm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32" name="Line 36"/>
            <p:cNvSpPr>
              <a:spLocks noChangeShapeType="1"/>
            </p:cNvSpPr>
            <p:nvPr/>
          </p:nvSpPr>
          <p:spPr bwMode="auto">
            <a:xfrm>
              <a:off x="2292" y="3494"/>
              <a:ext cx="861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none" w="sm" len="sm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33" name="Line 37"/>
            <p:cNvSpPr>
              <a:spLocks noChangeShapeType="1"/>
            </p:cNvSpPr>
            <p:nvPr/>
          </p:nvSpPr>
          <p:spPr bwMode="auto">
            <a:xfrm>
              <a:off x="2299" y="3916"/>
              <a:ext cx="861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none" w="sm" len="sm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9734" name="Group 38"/>
            <p:cNvGrpSpPr>
              <a:grpSpLocks/>
            </p:cNvGrpSpPr>
            <p:nvPr/>
          </p:nvGrpSpPr>
          <p:grpSpPr bwMode="auto">
            <a:xfrm>
              <a:off x="2825" y="3830"/>
              <a:ext cx="228" cy="192"/>
              <a:chOff x="2825" y="3830"/>
              <a:chExt cx="228" cy="192"/>
            </a:xfrm>
          </p:grpSpPr>
          <p:sp>
            <p:nvSpPr>
              <p:cNvPr id="29735" name="Oval 39"/>
              <p:cNvSpPr>
                <a:spLocks noChangeArrowheads="1"/>
              </p:cNvSpPr>
              <p:nvPr/>
            </p:nvSpPr>
            <p:spPr bwMode="auto">
              <a:xfrm>
                <a:off x="2836" y="3835"/>
                <a:ext cx="149" cy="16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736" name="Rectangle 40"/>
              <p:cNvSpPr>
                <a:spLocks noChangeArrowheads="1"/>
              </p:cNvSpPr>
              <p:nvPr/>
            </p:nvSpPr>
            <p:spPr bwMode="auto">
              <a:xfrm>
                <a:off x="2825" y="3830"/>
                <a:ext cx="22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altLang="en-US" sz="1400" b="1">
                    <a:solidFill>
                      <a:srgbClr val="000000"/>
                    </a:solidFill>
                  </a:rPr>
                  <a:t>3</a:t>
                </a:r>
              </a:p>
            </p:txBody>
          </p:sp>
        </p:grpSp>
        <p:grpSp>
          <p:nvGrpSpPr>
            <p:cNvPr id="29737" name="Group 41"/>
            <p:cNvGrpSpPr>
              <a:grpSpLocks/>
            </p:cNvGrpSpPr>
            <p:nvPr/>
          </p:nvGrpSpPr>
          <p:grpSpPr bwMode="auto">
            <a:xfrm>
              <a:off x="2833" y="3408"/>
              <a:ext cx="228" cy="192"/>
              <a:chOff x="2833" y="3408"/>
              <a:chExt cx="228" cy="192"/>
            </a:xfrm>
          </p:grpSpPr>
          <p:sp>
            <p:nvSpPr>
              <p:cNvPr id="29738" name="Oval 42"/>
              <p:cNvSpPr>
                <a:spLocks noChangeArrowheads="1"/>
              </p:cNvSpPr>
              <p:nvPr/>
            </p:nvSpPr>
            <p:spPr bwMode="auto">
              <a:xfrm>
                <a:off x="2843" y="3412"/>
                <a:ext cx="149" cy="167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739" name="Rectangle 43"/>
              <p:cNvSpPr>
                <a:spLocks noChangeArrowheads="1"/>
              </p:cNvSpPr>
              <p:nvPr/>
            </p:nvSpPr>
            <p:spPr bwMode="auto">
              <a:xfrm>
                <a:off x="2833" y="3408"/>
                <a:ext cx="22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altLang="en-US" sz="1400" b="1">
                    <a:solidFill>
                      <a:srgbClr val="000000"/>
                    </a:solidFill>
                  </a:rPr>
                  <a:t>2</a:t>
                </a:r>
              </a:p>
            </p:txBody>
          </p:sp>
        </p:grpSp>
        <p:sp>
          <p:nvSpPr>
            <p:cNvPr id="29740" name="Line 44"/>
            <p:cNvSpPr>
              <a:spLocks noChangeShapeType="1"/>
            </p:cNvSpPr>
            <p:nvPr/>
          </p:nvSpPr>
          <p:spPr bwMode="auto">
            <a:xfrm flipV="1">
              <a:off x="2299" y="3072"/>
              <a:ext cx="868" cy="84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none" w="sm" len="sm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41" name="Line 45"/>
            <p:cNvSpPr>
              <a:spLocks noChangeShapeType="1"/>
            </p:cNvSpPr>
            <p:nvPr/>
          </p:nvSpPr>
          <p:spPr bwMode="auto">
            <a:xfrm>
              <a:off x="2299" y="2641"/>
              <a:ext cx="868" cy="85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none" w="sm" len="sm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9742" name="Group 46"/>
            <p:cNvGrpSpPr>
              <a:grpSpLocks/>
            </p:cNvGrpSpPr>
            <p:nvPr/>
          </p:nvGrpSpPr>
          <p:grpSpPr bwMode="auto">
            <a:xfrm>
              <a:off x="2955" y="3113"/>
              <a:ext cx="228" cy="192"/>
              <a:chOff x="2955" y="3113"/>
              <a:chExt cx="228" cy="192"/>
            </a:xfrm>
          </p:grpSpPr>
          <p:sp>
            <p:nvSpPr>
              <p:cNvPr id="29743" name="Oval 47"/>
              <p:cNvSpPr>
                <a:spLocks noChangeArrowheads="1"/>
              </p:cNvSpPr>
              <p:nvPr/>
            </p:nvSpPr>
            <p:spPr bwMode="auto">
              <a:xfrm>
                <a:off x="2966" y="3117"/>
                <a:ext cx="149" cy="16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744" name="Rectangle 48"/>
              <p:cNvSpPr>
                <a:spLocks noChangeArrowheads="1"/>
              </p:cNvSpPr>
              <p:nvPr/>
            </p:nvSpPr>
            <p:spPr bwMode="auto">
              <a:xfrm>
                <a:off x="2955" y="3113"/>
                <a:ext cx="22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altLang="en-US" sz="1400" b="1">
                    <a:solidFill>
                      <a:srgbClr val="000000"/>
                    </a:solidFill>
                  </a:rPr>
                  <a:t>1</a:t>
                </a:r>
              </a:p>
            </p:txBody>
          </p:sp>
        </p:grpSp>
        <p:sp>
          <p:nvSpPr>
            <p:cNvPr id="29745" name="Line 49"/>
            <p:cNvSpPr>
              <a:spLocks noChangeShapeType="1"/>
            </p:cNvSpPr>
            <p:nvPr/>
          </p:nvSpPr>
          <p:spPr bwMode="auto">
            <a:xfrm flipV="1">
              <a:off x="2299" y="2641"/>
              <a:ext cx="868" cy="86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none" w="sm" len="sm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9746" name="Group 50"/>
            <p:cNvGrpSpPr>
              <a:grpSpLocks/>
            </p:cNvGrpSpPr>
            <p:nvPr/>
          </p:nvGrpSpPr>
          <p:grpSpPr bwMode="auto">
            <a:xfrm>
              <a:off x="2840" y="2800"/>
              <a:ext cx="228" cy="192"/>
              <a:chOff x="2840" y="2800"/>
              <a:chExt cx="228" cy="192"/>
            </a:xfrm>
          </p:grpSpPr>
          <p:sp>
            <p:nvSpPr>
              <p:cNvPr id="29747" name="Oval 51"/>
              <p:cNvSpPr>
                <a:spLocks noChangeArrowheads="1"/>
              </p:cNvSpPr>
              <p:nvPr/>
            </p:nvSpPr>
            <p:spPr bwMode="auto">
              <a:xfrm>
                <a:off x="2850" y="2804"/>
                <a:ext cx="149" cy="167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748" name="Rectangle 52"/>
              <p:cNvSpPr>
                <a:spLocks noChangeArrowheads="1"/>
              </p:cNvSpPr>
              <p:nvPr/>
            </p:nvSpPr>
            <p:spPr bwMode="auto">
              <a:xfrm>
                <a:off x="2840" y="2800"/>
                <a:ext cx="22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altLang="en-US" sz="1400" b="1">
                    <a:solidFill>
                      <a:srgbClr val="000000"/>
                    </a:solidFill>
                  </a:rPr>
                  <a:t>0</a:t>
                </a:r>
              </a:p>
            </p:txBody>
          </p:sp>
        </p:grpSp>
        <p:sp>
          <p:nvSpPr>
            <p:cNvPr id="29749" name="Line 53"/>
            <p:cNvSpPr>
              <a:spLocks noChangeShapeType="1"/>
            </p:cNvSpPr>
            <p:nvPr/>
          </p:nvSpPr>
          <p:spPr bwMode="auto">
            <a:xfrm>
              <a:off x="2299" y="3063"/>
              <a:ext cx="868" cy="836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none" w="sm" len="sm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50" name="Oval 54"/>
            <p:cNvSpPr>
              <a:spLocks noChangeArrowheads="1"/>
            </p:cNvSpPr>
            <p:nvPr/>
          </p:nvSpPr>
          <p:spPr bwMode="auto">
            <a:xfrm>
              <a:off x="1248" y="2611"/>
              <a:ext cx="64" cy="77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51" name="Oval 55"/>
            <p:cNvSpPr>
              <a:spLocks noChangeArrowheads="1"/>
            </p:cNvSpPr>
            <p:nvPr/>
          </p:nvSpPr>
          <p:spPr bwMode="auto">
            <a:xfrm>
              <a:off x="2224" y="3033"/>
              <a:ext cx="64" cy="77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52" name="Oval 56"/>
            <p:cNvSpPr>
              <a:spLocks noChangeArrowheads="1"/>
            </p:cNvSpPr>
            <p:nvPr/>
          </p:nvSpPr>
          <p:spPr bwMode="auto">
            <a:xfrm>
              <a:off x="2224" y="2611"/>
              <a:ext cx="64" cy="77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53" name="Oval 57"/>
            <p:cNvSpPr>
              <a:spLocks noChangeArrowheads="1"/>
            </p:cNvSpPr>
            <p:nvPr/>
          </p:nvSpPr>
          <p:spPr bwMode="auto">
            <a:xfrm>
              <a:off x="1269" y="3869"/>
              <a:ext cx="65" cy="77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54" name="Oval 58"/>
            <p:cNvSpPr>
              <a:spLocks noChangeArrowheads="1"/>
            </p:cNvSpPr>
            <p:nvPr/>
          </p:nvSpPr>
          <p:spPr bwMode="auto">
            <a:xfrm>
              <a:off x="1255" y="3481"/>
              <a:ext cx="64" cy="76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55" name="Oval 59"/>
            <p:cNvSpPr>
              <a:spLocks noChangeArrowheads="1"/>
            </p:cNvSpPr>
            <p:nvPr/>
          </p:nvSpPr>
          <p:spPr bwMode="auto">
            <a:xfrm>
              <a:off x="1262" y="3025"/>
              <a:ext cx="64" cy="76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56" name="Oval 60"/>
            <p:cNvSpPr>
              <a:spLocks noChangeArrowheads="1"/>
            </p:cNvSpPr>
            <p:nvPr/>
          </p:nvSpPr>
          <p:spPr bwMode="auto">
            <a:xfrm>
              <a:off x="2231" y="3456"/>
              <a:ext cx="64" cy="76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57" name="Oval 61"/>
            <p:cNvSpPr>
              <a:spLocks noChangeArrowheads="1"/>
            </p:cNvSpPr>
            <p:nvPr/>
          </p:nvSpPr>
          <p:spPr bwMode="auto">
            <a:xfrm>
              <a:off x="2231" y="3878"/>
              <a:ext cx="64" cy="76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58" name="Oval 62"/>
            <p:cNvSpPr>
              <a:spLocks noChangeArrowheads="1"/>
            </p:cNvSpPr>
            <p:nvPr/>
          </p:nvSpPr>
          <p:spPr bwMode="auto">
            <a:xfrm>
              <a:off x="3164" y="3869"/>
              <a:ext cx="64" cy="77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59" name="Oval 63"/>
            <p:cNvSpPr>
              <a:spLocks noChangeArrowheads="1"/>
            </p:cNvSpPr>
            <p:nvPr/>
          </p:nvSpPr>
          <p:spPr bwMode="auto">
            <a:xfrm>
              <a:off x="3171" y="3447"/>
              <a:ext cx="64" cy="77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60" name="Oval 64"/>
            <p:cNvSpPr>
              <a:spLocks noChangeArrowheads="1"/>
            </p:cNvSpPr>
            <p:nvPr/>
          </p:nvSpPr>
          <p:spPr bwMode="auto">
            <a:xfrm>
              <a:off x="3164" y="3025"/>
              <a:ext cx="64" cy="76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61" name="Oval 65"/>
            <p:cNvSpPr>
              <a:spLocks noChangeArrowheads="1"/>
            </p:cNvSpPr>
            <p:nvPr/>
          </p:nvSpPr>
          <p:spPr bwMode="auto">
            <a:xfrm>
              <a:off x="3171" y="2611"/>
              <a:ext cx="64" cy="77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29762" name="Object 6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318668"/>
              </p:ext>
            </p:extLst>
          </p:nvPr>
        </p:nvGraphicFramePr>
        <p:xfrm>
          <a:off x="1190625" y="1254125"/>
          <a:ext cx="3979863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806560" imgH="241200" progId="Equation.DSMT4">
                  <p:embed/>
                </p:oleObj>
              </mc:Choice>
              <mc:Fallback>
                <p:oleObj name="Equation" r:id="rId2" imgW="2806560" imgH="241200" progId="Equation.DSMT4">
                  <p:embed/>
                  <p:pic>
                    <p:nvPicPr>
                      <p:cNvPr id="29762" name="Object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0625" y="1254125"/>
                        <a:ext cx="3979863" cy="33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63" name="Object 6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8815504"/>
              </p:ext>
            </p:extLst>
          </p:nvPr>
        </p:nvGraphicFramePr>
        <p:xfrm>
          <a:off x="1217613" y="1863725"/>
          <a:ext cx="3925887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768400" imgH="241200" progId="Equation.DSMT4">
                  <p:embed/>
                </p:oleObj>
              </mc:Choice>
              <mc:Fallback>
                <p:oleObj name="Equation" r:id="rId4" imgW="2768400" imgH="241200" progId="Equation.DSMT4">
                  <p:embed/>
                  <p:pic>
                    <p:nvPicPr>
                      <p:cNvPr id="29763" name="Object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7613" y="1863725"/>
                        <a:ext cx="3925887" cy="33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64" name="Object 6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0887895"/>
              </p:ext>
            </p:extLst>
          </p:nvPr>
        </p:nvGraphicFramePr>
        <p:xfrm>
          <a:off x="1192213" y="2519363"/>
          <a:ext cx="3979862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806560" imgH="241200" progId="Equation.DSMT4">
                  <p:embed/>
                </p:oleObj>
              </mc:Choice>
              <mc:Fallback>
                <p:oleObj name="Equation" r:id="rId6" imgW="2806560" imgH="241200" progId="Equation.DSMT4">
                  <p:embed/>
                  <p:pic>
                    <p:nvPicPr>
                      <p:cNvPr id="29764" name="Object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2213" y="2519363"/>
                        <a:ext cx="3979862" cy="33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65" name="Object 6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4004823"/>
              </p:ext>
            </p:extLst>
          </p:nvPr>
        </p:nvGraphicFramePr>
        <p:xfrm>
          <a:off x="1198563" y="3128963"/>
          <a:ext cx="3963987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793960" imgH="241200" progId="Equation.DSMT4">
                  <p:embed/>
                </p:oleObj>
              </mc:Choice>
              <mc:Fallback>
                <p:oleObj name="Equation" r:id="rId8" imgW="2793960" imgH="241200" progId="Equation.DSMT4">
                  <p:embed/>
                  <p:pic>
                    <p:nvPicPr>
                      <p:cNvPr id="29765" name="Object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8563" y="3128963"/>
                        <a:ext cx="3963987" cy="33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9773" name="Group 77"/>
          <p:cNvGrpSpPr>
            <a:grpSpLocks/>
          </p:cNvGrpSpPr>
          <p:nvPr/>
        </p:nvGrpSpPr>
        <p:grpSpPr bwMode="auto">
          <a:xfrm>
            <a:off x="4929189" y="3657600"/>
            <a:ext cx="3530601" cy="2667000"/>
            <a:chOff x="3105" y="2304"/>
            <a:chExt cx="2224" cy="1680"/>
          </a:xfrm>
        </p:grpSpPr>
        <p:sp>
          <p:nvSpPr>
            <p:cNvPr id="29766" name="Text Box 70"/>
            <p:cNvSpPr txBox="1">
              <a:spLocks noChangeArrowheads="1"/>
            </p:cNvSpPr>
            <p:nvPr/>
          </p:nvSpPr>
          <p:spPr bwMode="auto">
            <a:xfrm>
              <a:off x="3105" y="2740"/>
              <a:ext cx="68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u="sng" dirty="0">
                  <a:solidFill>
                    <a:srgbClr val="FF3300"/>
                  </a:solidFill>
                </a:rPr>
                <a:t>Note:</a:t>
              </a:r>
              <a:r>
                <a:rPr lang="en-US" altLang="en-US" dirty="0"/>
                <a:t> </a:t>
              </a:r>
              <a:endParaRPr lang="en-US" altLang="he-IL" dirty="0"/>
            </a:p>
          </p:txBody>
        </p:sp>
        <p:graphicFrame>
          <p:nvGraphicFramePr>
            <p:cNvPr id="29768" name="Object 7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34280463"/>
                </p:ext>
              </p:extLst>
            </p:nvPr>
          </p:nvGraphicFramePr>
          <p:xfrm>
            <a:off x="3347" y="2308"/>
            <a:ext cx="1982" cy="4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1638000" imgH="342720" progId="Equation.DSMT4">
                    <p:embed/>
                  </p:oleObj>
                </mc:Choice>
                <mc:Fallback>
                  <p:oleObj name="Equation" r:id="rId10" imgW="1638000" imgH="342720" progId="Equation.DSMT4">
                    <p:embed/>
                    <p:pic>
                      <p:nvPicPr>
                        <p:cNvPr id="29768" name="Object 7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47" y="2308"/>
                          <a:ext cx="1982" cy="4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769" name="AutoShape 73"/>
            <p:cNvSpPr>
              <a:spLocks noChangeArrowheads="1"/>
            </p:cNvSpPr>
            <p:nvPr/>
          </p:nvSpPr>
          <p:spPr bwMode="auto">
            <a:xfrm>
              <a:off x="3936" y="2793"/>
              <a:ext cx="432" cy="240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9770" name="Object 7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05540938"/>
                </p:ext>
              </p:extLst>
            </p:nvPr>
          </p:nvGraphicFramePr>
          <p:xfrm>
            <a:off x="3568" y="3126"/>
            <a:ext cx="1411" cy="3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1282680" imgH="342720" progId="Equation.DSMT4">
                    <p:embed/>
                  </p:oleObj>
                </mc:Choice>
                <mc:Fallback>
                  <p:oleObj name="Equation" r:id="rId12" imgW="1282680" imgH="342720" progId="Equation.DSMT4">
                    <p:embed/>
                    <p:pic>
                      <p:nvPicPr>
                        <p:cNvPr id="29770" name="Object 7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68" y="3126"/>
                          <a:ext cx="1411" cy="3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71" name="Object 7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51907179"/>
                </p:ext>
              </p:extLst>
            </p:nvPr>
          </p:nvGraphicFramePr>
          <p:xfrm>
            <a:off x="3598" y="3549"/>
            <a:ext cx="1510" cy="3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1371600" imgH="342720" progId="Equation.DSMT4">
                    <p:embed/>
                  </p:oleObj>
                </mc:Choice>
                <mc:Fallback>
                  <p:oleObj name="Equation" r:id="rId14" imgW="1371600" imgH="342720" progId="Equation.DSMT4">
                    <p:embed/>
                    <p:pic>
                      <p:nvPicPr>
                        <p:cNvPr id="29771" name="Object 7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98" y="3549"/>
                          <a:ext cx="1510" cy="3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772" name="Rectangle 76"/>
            <p:cNvSpPr>
              <a:spLocks noChangeArrowheads="1"/>
            </p:cNvSpPr>
            <p:nvPr/>
          </p:nvSpPr>
          <p:spPr bwMode="auto">
            <a:xfrm>
              <a:off x="3120" y="2304"/>
              <a:ext cx="2208" cy="1680"/>
            </a:xfrm>
            <a:prstGeom prst="rect">
              <a:avLst/>
            </a:prstGeom>
            <a:noFill/>
            <a:ln w="28575">
              <a:solidFill>
                <a:srgbClr val="FF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7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9955019"/>
              </p:ext>
            </p:extLst>
          </p:nvPr>
        </p:nvGraphicFramePr>
        <p:xfrm>
          <a:off x="1928813" y="690151"/>
          <a:ext cx="5150176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920680" imgH="241200" progId="Equation.DSMT4">
                  <p:embed/>
                </p:oleObj>
              </mc:Choice>
              <mc:Fallback>
                <p:oleObj name="Equation" r:id="rId16" imgW="2920680" imgH="241200" progId="Equation.DSMT4">
                  <p:embed/>
                  <p:pic>
                    <p:nvPicPr>
                      <p:cNvPr id="2867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8813" y="690151"/>
                        <a:ext cx="5150176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64860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7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7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7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7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图片 256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2726209"/>
            <a:ext cx="8424863" cy="1960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3" name="内容占位符 25602"/>
          <p:cNvSpPr>
            <a:spLocks noGrp="1" noChangeArrowheads="1"/>
          </p:cNvSpPr>
          <p:nvPr>
            <p:ph idx="1"/>
          </p:nvPr>
        </p:nvSpPr>
        <p:spPr>
          <a:xfrm>
            <a:off x="457200" y="1070446"/>
            <a:ext cx="8229600" cy="1943100"/>
          </a:xfrm>
        </p:spPr>
        <p:txBody>
          <a:bodyPr/>
          <a:lstStyle/>
          <a:p>
            <a:r>
              <a:rPr lang="zh-CN" altLang="en-US" sz="2800">
                <a:latin typeface="Georgia" panose="02040502050405020303" pitchFamily="18" charset="0"/>
              </a:rPr>
              <a:t>The </a:t>
            </a:r>
            <a:r>
              <a:rPr lang="zh-CN" altLang="en-US" sz="2800">
                <a:solidFill>
                  <a:srgbClr val="FF3300"/>
                </a:solidFill>
                <a:latin typeface="Georgia" panose="02040502050405020303" pitchFamily="18" charset="0"/>
              </a:rPr>
              <a:t>simplest fast Fourier transform</a:t>
            </a:r>
            <a:r>
              <a:rPr lang="zh-CN" altLang="en-US" sz="2800">
                <a:latin typeface="Georgia" panose="02040502050405020303" pitchFamily="18" charset="0"/>
              </a:rPr>
              <a:t> </a:t>
            </a:r>
            <a:r>
              <a:rPr lang="zh-CN" altLang="en-US" sz="2800">
                <a:solidFill>
                  <a:srgbClr val="FF3300"/>
                </a:solidFill>
                <a:latin typeface="Georgia" panose="02040502050405020303" pitchFamily="18" charset="0"/>
              </a:rPr>
              <a:t>algorithm </a:t>
            </a:r>
            <a:r>
              <a:rPr lang="zh-CN" altLang="en-US" sz="2800">
                <a:latin typeface="Georgia" panose="02040502050405020303" pitchFamily="18" charset="0"/>
              </a:rPr>
              <a:t>is accomplished with the observation</a:t>
            </a:r>
            <a:r>
              <a:rPr lang="en-US" altLang="zh-CN" sz="2800">
                <a:latin typeface="Georgia" panose="02040502050405020303" pitchFamily="18" charset="0"/>
              </a:rPr>
              <a:t> </a:t>
            </a:r>
            <a:r>
              <a:rPr lang="zh-CN" altLang="en-US" sz="2800">
                <a:latin typeface="Georgia" panose="02040502050405020303" pitchFamily="18" charset="0"/>
              </a:rPr>
              <a:t>that we can </a:t>
            </a:r>
            <a:r>
              <a:rPr lang="zh-CN" altLang="en-US" sz="2800">
                <a:solidFill>
                  <a:srgbClr val="FF3300"/>
                </a:solidFill>
                <a:latin typeface="Georgia" panose="02040502050405020303" pitchFamily="18" charset="0"/>
              </a:rPr>
              <a:t>separate the odd and even terms</a:t>
            </a:r>
            <a:r>
              <a:rPr lang="zh-CN" altLang="en-US" sz="2800">
                <a:latin typeface="Georgia" panose="02040502050405020303" pitchFamily="18" charset="0"/>
              </a:rPr>
              <a:t> in the discrete Fourier</a:t>
            </a:r>
            <a:r>
              <a:rPr lang="en-US" altLang="zh-CN" sz="2800">
                <a:latin typeface="Georgia" panose="02040502050405020303" pitchFamily="18" charset="0"/>
              </a:rPr>
              <a:t> </a:t>
            </a:r>
            <a:r>
              <a:rPr lang="zh-CN" altLang="en-US" sz="2800">
                <a:latin typeface="Georgia" panose="02040502050405020303" pitchFamily="18" charset="0"/>
              </a:rPr>
              <a:t>transform as</a:t>
            </a:r>
          </a:p>
        </p:txBody>
      </p:sp>
      <p:pic>
        <p:nvPicPr>
          <p:cNvPr id="25604" name="图片 2560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956646"/>
            <a:ext cx="3924300" cy="113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5" name="图片 2560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4413" y="4956646"/>
            <a:ext cx="4140200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标题 24577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23950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solidFill>
                  <a:srgbClr val="FF3300"/>
                </a:solidFill>
                <a:latin typeface="Georgia" panose="02040502050405020303" pitchFamily="18" charset="0"/>
              </a:rPr>
              <a:t>Fast Fourier transform: general discussion</a:t>
            </a:r>
          </a:p>
        </p:txBody>
      </p:sp>
      <p:graphicFrame>
        <p:nvGraphicFramePr>
          <p:cNvPr id="8" name="Object 5">
            <a:extLst>
              <a:ext uri="{FF2B5EF4-FFF2-40B4-BE49-F238E27FC236}">
                <a16:creationId xmlns:a16="http://schemas.microsoft.com/office/drawing/2014/main" id="{E7D3C9AE-A231-46A8-83A0-860D92BC0EC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4597930"/>
              </p:ext>
            </p:extLst>
          </p:nvPr>
        </p:nvGraphicFramePr>
        <p:xfrm>
          <a:off x="2419350" y="5787554"/>
          <a:ext cx="1660922" cy="880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825480" imgH="393480" progId="Equation.DSMT4">
                  <p:embed/>
                </p:oleObj>
              </mc:Choice>
              <mc:Fallback>
                <p:oleObj name="Equation" r:id="rId5" imgW="825480" imgH="393480" progId="Equation.DSMT4">
                  <p:embed/>
                  <p:pic>
                    <p:nvPicPr>
                      <p:cNvPr id="8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9350" y="5787554"/>
                        <a:ext cx="1660922" cy="880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70087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build="p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内容占位符 26625"/>
          <p:cNvSpPr>
            <a:spLocks noGrp="1" noChangeArrowheads="1"/>
          </p:cNvSpPr>
          <p:nvPr>
            <p:ph idx="1"/>
          </p:nvPr>
        </p:nvSpPr>
        <p:spPr>
          <a:xfrm>
            <a:off x="180975" y="116632"/>
            <a:ext cx="8856663" cy="6912768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lang="zh-CN" altLang="en-US" sz="2800" dirty="0">
                <a:latin typeface="Georgia" panose="02040502050405020303" pitchFamily="18" charset="0"/>
              </a:rPr>
              <a:t>This process can be </a:t>
            </a:r>
            <a:r>
              <a:rPr lang="zh-CN" altLang="en-US" sz="2800" dirty="0">
                <a:solidFill>
                  <a:srgbClr val="FF3300"/>
                </a:solidFill>
                <a:latin typeface="Georgia" panose="02040502050405020303" pitchFamily="18" charset="0"/>
              </a:rPr>
              <a:t>repeated</a:t>
            </a:r>
            <a:r>
              <a:rPr lang="zh-CN" altLang="en-US" sz="2800" dirty="0">
                <a:latin typeface="Georgia" panose="02040502050405020303" pitchFamily="18" charset="0"/>
              </a:rPr>
              <a:t> further and further until eventually we have </a:t>
            </a:r>
            <a:r>
              <a:rPr lang="zh-CN" altLang="en-US" sz="2800" dirty="0">
                <a:solidFill>
                  <a:srgbClr val="FF3300"/>
                </a:solidFill>
                <a:latin typeface="Georgia" panose="02040502050405020303" pitchFamily="18" charset="0"/>
              </a:rPr>
              <a:t>only two terms</a:t>
            </a:r>
            <a:r>
              <a:rPr lang="zh-CN" altLang="en-US" sz="2800" dirty="0">
                <a:latin typeface="Georgia" panose="02040502050405020303" pitchFamily="18" charset="0"/>
              </a:rPr>
              <a:t> in each summation if N = 2</a:t>
            </a:r>
            <a:r>
              <a:rPr lang="zh-CN" altLang="en-US" sz="2800" baseline="30000" dirty="0">
                <a:latin typeface="Georgia" panose="02040502050405020303" pitchFamily="18" charset="0"/>
              </a:rPr>
              <a:t>M</a:t>
            </a:r>
            <a:r>
              <a:rPr lang="zh-CN" altLang="en-US" sz="2800" dirty="0">
                <a:latin typeface="Georgia" panose="02040502050405020303" pitchFamily="18" charset="0"/>
              </a:rPr>
              <a:t>, where M is an integer.</a:t>
            </a:r>
          </a:p>
          <a:p>
            <a:pPr>
              <a:spcBef>
                <a:spcPct val="0"/>
              </a:spcBef>
            </a:pPr>
            <a:endParaRPr lang="zh-CN" altLang="en-US" sz="2800" dirty="0">
              <a:latin typeface="Georgia" panose="02040502050405020303" pitchFamily="18" charset="0"/>
            </a:endParaRPr>
          </a:p>
          <a:p>
            <a:pPr>
              <a:spcBef>
                <a:spcPct val="0"/>
              </a:spcBef>
            </a:pPr>
            <a:r>
              <a:rPr lang="zh-CN" altLang="en-US" sz="2800" dirty="0">
                <a:latin typeface="Georgia" panose="02040502050405020303" pitchFamily="18" charset="0"/>
              </a:rPr>
              <a:t>There is one more </a:t>
            </a:r>
            <a:r>
              <a:rPr lang="zh-CN" altLang="en-US" sz="2800" dirty="0">
                <a:solidFill>
                  <a:srgbClr val="FF3300"/>
                </a:solidFill>
                <a:latin typeface="Georgia" panose="02040502050405020303" pitchFamily="18" charset="0"/>
              </a:rPr>
              <a:t>symmetry</a:t>
            </a:r>
            <a:r>
              <a:rPr lang="zh-CN" altLang="en-US" sz="2800" dirty="0">
                <a:latin typeface="Georgia" panose="02040502050405020303" pitchFamily="18" charset="0"/>
              </a:rPr>
              <a:t> between g</a:t>
            </a:r>
            <a:r>
              <a:rPr lang="zh-CN" altLang="en-US" sz="2800" baseline="-25000" dirty="0">
                <a:latin typeface="Georgia" panose="02040502050405020303" pitchFamily="18" charset="0"/>
              </a:rPr>
              <a:t>j</a:t>
            </a:r>
            <a:r>
              <a:rPr lang="zh-CN" altLang="en-US" sz="2800" dirty="0">
                <a:latin typeface="Georgia" panose="02040502050405020303" pitchFamily="18" charset="0"/>
              </a:rPr>
              <a:t> for j &lt; N/2 and g</a:t>
            </a:r>
            <a:r>
              <a:rPr lang="zh-CN" altLang="en-US" sz="2800" baseline="-25000" dirty="0">
                <a:latin typeface="Georgia" panose="02040502050405020303" pitchFamily="18" charset="0"/>
              </a:rPr>
              <a:t>j</a:t>
            </a:r>
            <a:r>
              <a:rPr lang="zh-CN" altLang="en-US" sz="2800" dirty="0">
                <a:latin typeface="Georgia" panose="02040502050405020303" pitchFamily="18" charset="0"/>
              </a:rPr>
              <a:t> for j ≥ N/2:</a:t>
            </a:r>
          </a:p>
          <a:p>
            <a:pPr>
              <a:spcBef>
                <a:spcPct val="0"/>
              </a:spcBef>
            </a:pPr>
            <a:endParaRPr lang="zh-CN" altLang="en-US" sz="2800" dirty="0">
              <a:latin typeface="Georgia" panose="02040502050405020303" pitchFamily="18" charset="0"/>
            </a:endParaRPr>
          </a:p>
          <a:p>
            <a:pPr marL="0" indent="0">
              <a:spcBef>
                <a:spcPct val="0"/>
              </a:spcBef>
              <a:buNone/>
            </a:pPr>
            <a:endParaRPr lang="en-US" altLang="zh-CN" sz="2800" dirty="0">
              <a:latin typeface="Georgia" panose="02040502050405020303" pitchFamily="18" charset="0"/>
            </a:endParaRPr>
          </a:p>
          <a:p>
            <a:pPr>
              <a:spcBef>
                <a:spcPct val="0"/>
              </a:spcBef>
            </a:pPr>
            <a:r>
              <a:rPr lang="zh-CN" altLang="en-US" sz="2800" dirty="0">
                <a:latin typeface="Georgia" panose="02040502050405020303" pitchFamily="18" charset="0"/>
              </a:rPr>
              <a:t>where w = e</a:t>
            </a:r>
            <a:r>
              <a:rPr lang="zh-CN" altLang="en-US" sz="2800" baseline="30000" dirty="0">
                <a:latin typeface="Georgia" panose="02040502050405020303" pitchFamily="18" charset="0"/>
              </a:rPr>
              <a:t>-i2</a:t>
            </a:r>
            <a:r>
              <a:rPr lang="zh-CN" altLang="en-US" sz="2800" baseline="30000" dirty="0">
                <a:latin typeface="Symbol" panose="05050102010706020507" pitchFamily="18" charset="2"/>
              </a:rPr>
              <a:t>p</a:t>
            </a:r>
            <a:r>
              <a:rPr lang="zh-CN" altLang="en-US" sz="2800" baseline="30000" dirty="0">
                <a:latin typeface="Georgia" panose="02040502050405020303" pitchFamily="18" charset="0"/>
              </a:rPr>
              <a:t>/N</a:t>
            </a:r>
            <a:r>
              <a:rPr lang="zh-CN" altLang="en-US" sz="2800" dirty="0">
                <a:latin typeface="Georgia" panose="02040502050405020303" pitchFamily="18" charset="0"/>
              </a:rPr>
              <a:t> and j = 0, 1, . . . , N/2-1.</a:t>
            </a:r>
          </a:p>
        </p:txBody>
      </p:sp>
      <p:pic>
        <p:nvPicPr>
          <p:cNvPr id="26627" name="图片 2662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2276872"/>
            <a:ext cx="2663825" cy="124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9258638"/>
              </p:ext>
            </p:extLst>
          </p:nvPr>
        </p:nvGraphicFramePr>
        <p:xfrm>
          <a:off x="1510593" y="4077072"/>
          <a:ext cx="6661807" cy="24998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6819840" imgH="2565360" progId="Equation.DSMT4">
                  <p:embed/>
                </p:oleObj>
              </mc:Choice>
              <mc:Fallback>
                <p:oleObj name="Equation" r:id="rId3" imgW="6819840" imgH="2565360" progId="Equation.DSMT4">
                  <p:embed/>
                  <p:pic>
                    <p:nvPicPr>
                      <p:cNvPr id="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0593" y="4077072"/>
                        <a:ext cx="6661807" cy="24998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827584" y="5209386"/>
            <a:ext cx="10839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Proof: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467544" y="4077072"/>
            <a:ext cx="8064896" cy="2643832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413360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内容占位符 27649"/>
          <p:cNvSpPr>
            <a:spLocks noGrp="1" noChangeArrowheads="1"/>
          </p:cNvSpPr>
          <p:nvPr>
            <p:ph idx="1"/>
          </p:nvPr>
        </p:nvSpPr>
        <p:spPr>
          <a:xfrm>
            <a:off x="487363" y="731838"/>
            <a:ext cx="8229600" cy="55054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800">
                <a:latin typeface="Georgia" panose="02040502050405020303" pitchFamily="18" charset="0"/>
              </a:rPr>
              <a:t>After the summation is </a:t>
            </a:r>
            <a:r>
              <a:rPr lang="zh-CN" altLang="en-US" sz="2800">
                <a:solidFill>
                  <a:srgbClr val="FF3300"/>
                </a:solidFill>
                <a:latin typeface="Georgia" panose="02040502050405020303" pitchFamily="18" charset="0"/>
              </a:rPr>
              <a:t>decomposed M times</a:t>
            </a:r>
            <a:r>
              <a:rPr lang="zh-CN" altLang="en-US" sz="2800">
                <a:latin typeface="Georgia" panose="02040502050405020303" pitchFamily="18" charset="0"/>
              </a:rPr>
              <a:t>, we need to add individual </a:t>
            </a:r>
            <a:r>
              <a:rPr lang="zh-CN" altLang="en-US" sz="2800">
                <a:solidFill>
                  <a:srgbClr val="FF3300"/>
                </a:solidFill>
                <a:latin typeface="Georgia" panose="02040502050405020303" pitchFamily="18" charset="0"/>
              </a:rPr>
              <a:t>data points in pairs</a:t>
            </a:r>
            <a:r>
              <a:rPr lang="zh-CN" altLang="en-US" sz="2800">
                <a:latin typeface="Georgia" panose="02040502050405020303" pitchFamily="18" charset="0"/>
              </a:rPr>
              <a:t>.</a:t>
            </a:r>
          </a:p>
          <a:p>
            <a:pPr>
              <a:lnSpc>
                <a:spcPct val="90000"/>
              </a:lnSpc>
            </a:pPr>
            <a:endParaRPr lang="zh-CN" altLang="en-US" sz="2800">
              <a:latin typeface="Georgia" panose="02040502050405020303" pitchFamily="18" charset="0"/>
            </a:endParaRPr>
          </a:p>
          <a:p>
            <a:pPr>
              <a:lnSpc>
                <a:spcPct val="90000"/>
              </a:lnSpc>
            </a:pPr>
            <a:r>
              <a:rPr lang="zh-CN" altLang="en-US" sz="2800">
                <a:latin typeface="Georgia" panose="02040502050405020303" pitchFamily="18" charset="0"/>
              </a:rPr>
              <a:t>However, due to the </a:t>
            </a:r>
            <a:r>
              <a:rPr lang="zh-CN" altLang="en-US" sz="2800">
                <a:solidFill>
                  <a:srgbClr val="FF3300"/>
                </a:solidFill>
                <a:latin typeface="Georgia" panose="02040502050405020303" pitchFamily="18" charset="0"/>
              </a:rPr>
              <a:t>sorting </a:t>
            </a:r>
            <a:r>
              <a:rPr lang="zh-CN" altLang="en-US" sz="2800">
                <a:latin typeface="Georgia" panose="02040502050405020303" pitchFamily="18" charset="0"/>
              </a:rPr>
              <a:t>of the odd and even terms in every level of decomposition, </a:t>
            </a:r>
            <a:r>
              <a:rPr lang="zh-CN" altLang="en-US" sz="2800">
                <a:solidFill>
                  <a:srgbClr val="FF3300"/>
                </a:solidFill>
                <a:latin typeface="Georgia" panose="02040502050405020303" pitchFamily="18" charset="0"/>
              </a:rPr>
              <a:t>the points in each pair</a:t>
            </a:r>
            <a:r>
              <a:rPr lang="zh-CN" altLang="en-US" sz="2800">
                <a:latin typeface="Georgia" panose="02040502050405020303" pitchFamily="18" charset="0"/>
              </a:rPr>
              <a:t> at the first level of additions can be very </a:t>
            </a:r>
            <a:r>
              <a:rPr lang="zh-CN" altLang="en-US" sz="2800">
                <a:solidFill>
                  <a:srgbClr val="FF3300"/>
                </a:solidFill>
                <a:latin typeface="Georgia" panose="02040502050405020303" pitchFamily="18" charset="0"/>
              </a:rPr>
              <a:t>far apart in the original data string</a:t>
            </a:r>
            <a:r>
              <a:rPr lang="zh-CN" altLang="en-US" sz="2800">
                <a:latin typeface="Georgia" panose="02040502050405020303" pitchFamily="18" charset="0"/>
              </a:rPr>
              <a:t>. </a:t>
            </a:r>
          </a:p>
          <a:p>
            <a:pPr>
              <a:lnSpc>
                <a:spcPct val="90000"/>
              </a:lnSpc>
            </a:pPr>
            <a:endParaRPr lang="zh-CN" altLang="en-US" sz="2800">
              <a:latin typeface="Georgia" panose="02040502050405020303" pitchFamily="18" charset="0"/>
            </a:endParaRPr>
          </a:p>
          <a:p>
            <a:pPr>
              <a:lnSpc>
                <a:spcPct val="90000"/>
              </a:lnSpc>
            </a:pPr>
            <a:r>
              <a:rPr lang="zh-CN" altLang="en-US" sz="2800">
                <a:latin typeface="Georgia" panose="02040502050405020303" pitchFamily="18" charset="0"/>
              </a:rPr>
              <a:t>For example, if N=8, the decomposition is like: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2800">
                <a:latin typeface="Georgia" panose="02040502050405020303" pitchFamily="18" charset="0"/>
              </a:rPr>
              <a:t>	                              0-7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2800">
                <a:latin typeface="Georgia" panose="02040502050405020303" pitchFamily="18" charset="0"/>
              </a:rPr>
              <a:t>                   0 2 4 6          1 3 5 7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2800">
                <a:latin typeface="Georgia" panose="02040502050405020303" pitchFamily="18" charset="0"/>
              </a:rPr>
              <a:t>                 0:4    2:6        1:5    3:7  </a:t>
            </a:r>
          </a:p>
        </p:txBody>
      </p:sp>
    </p:spTree>
    <p:extLst>
      <p:ext uri="{BB962C8B-B14F-4D97-AF65-F5344CB8AC3E}">
        <p14:creationId xmlns:p14="http://schemas.microsoft.com/office/powerpoint/2010/main" val="648221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0" grpId="0" build="p" autoUpdateAnimBg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内容占位符 28673"/>
          <p:cNvSpPr>
            <a:spLocks noGrp="1" noChangeArrowheads="1"/>
          </p:cNvSpPr>
          <p:nvPr>
            <p:ph idx="1"/>
          </p:nvPr>
        </p:nvSpPr>
        <p:spPr>
          <a:xfrm>
            <a:off x="457200" y="406400"/>
            <a:ext cx="8229600" cy="1870075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zh-CN" altLang="en-US" sz="2800">
                <a:solidFill>
                  <a:srgbClr val="FF3300"/>
                </a:solidFill>
                <a:latin typeface="Georgia" panose="02040502050405020303" pitchFamily="18" charset="0"/>
              </a:rPr>
              <a:t>Cooley and Tukey</a:t>
            </a:r>
            <a:r>
              <a:rPr lang="zh-CN" altLang="en-US" sz="2800">
                <a:latin typeface="Georgia" panose="02040502050405020303" pitchFamily="18" charset="0"/>
              </a:rPr>
              <a:t> (1965) found that if we record the data string index with a </a:t>
            </a:r>
            <a:r>
              <a:rPr lang="zh-CN" altLang="en-US" sz="2800">
                <a:solidFill>
                  <a:srgbClr val="FF3300"/>
                </a:solidFill>
                <a:latin typeface="Georgia" panose="02040502050405020303" pitchFamily="18" charset="0"/>
              </a:rPr>
              <a:t>binary number</a:t>
            </a:r>
            <a:r>
              <a:rPr lang="zh-CN" altLang="en-US" sz="2800">
                <a:latin typeface="Georgia" panose="02040502050405020303" pitchFamily="18" charset="0"/>
              </a:rPr>
              <a:t>, a </a:t>
            </a:r>
            <a:r>
              <a:rPr lang="zh-CN" altLang="en-US" sz="2800">
                <a:solidFill>
                  <a:srgbClr val="FF3300"/>
                </a:solidFill>
                <a:latin typeface="Georgia" panose="02040502050405020303" pitchFamily="18" charset="0"/>
              </a:rPr>
              <a:t>bit-reversed</a:t>
            </a:r>
            <a:r>
              <a:rPr lang="zh-CN" altLang="en-US" sz="2800">
                <a:latin typeface="Georgia" panose="02040502050405020303" pitchFamily="18" charset="0"/>
              </a:rPr>
              <a:t> order will </a:t>
            </a:r>
            <a:r>
              <a:rPr lang="zh-CN" altLang="en-US" sz="2800">
                <a:solidFill>
                  <a:srgbClr val="FF3300"/>
                </a:solidFill>
                <a:latin typeface="Georgia" panose="02040502050405020303" pitchFamily="18" charset="0"/>
              </a:rPr>
              <a:t>put each pair of data points next to each other</a:t>
            </a:r>
            <a:r>
              <a:rPr lang="zh-CN" altLang="en-US" sz="2800">
                <a:latin typeface="Georgia" panose="02040502050405020303" pitchFamily="18" charset="0"/>
              </a:rPr>
              <a:t> for the summations at the first level. </a:t>
            </a:r>
            <a:endParaRPr lang="zh-CN" altLang="en-US">
              <a:latin typeface="Georgia" panose="02040502050405020303" pitchFamily="18" charset="0"/>
            </a:endParaRPr>
          </a:p>
        </p:txBody>
      </p:sp>
      <p:sp>
        <p:nvSpPr>
          <p:cNvPr id="28675" name="文本框 28674"/>
          <p:cNvSpPr txBox="1">
            <a:spLocks noChangeArrowheads="1"/>
          </p:cNvSpPr>
          <p:nvPr/>
        </p:nvSpPr>
        <p:spPr bwMode="auto">
          <a:xfrm>
            <a:off x="1676400" y="2562225"/>
            <a:ext cx="927100" cy="301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400">
                <a:latin typeface="Georgia" panose="02040502050405020303" pitchFamily="18" charset="0"/>
              </a:rPr>
              <a:t>000</a:t>
            </a:r>
          </a:p>
          <a:p>
            <a:r>
              <a:rPr lang="zh-CN" altLang="en-US" sz="2400">
                <a:latin typeface="Georgia" panose="02040502050405020303" pitchFamily="18" charset="0"/>
              </a:rPr>
              <a:t>001</a:t>
            </a:r>
          </a:p>
          <a:p>
            <a:r>
              <a:rPr lang="zh-CN" altLang="en-US" sz="2400">
                <a:latin typeface="Georgia" panose="02040502050405020303" pitchFamily="18" charset="0"/>
              </a:rPr>
              <a:t>010</a:t>
            </a:r>
          </a:p>
          <a:p>
            <a:r>
              <a:rPr lang="zh-CN" altLang="en-US" sz="2400">
                <a:latin typeface="Georgia" panose="02040502050405020303" pitchFamily="18" charset="0"/>
              </a:rPr>
              <a:t>011</a:t>
            </a:r>
          </a:p>
          <a:p>
            <a:r>
              <a:rPr lang="zh-CN" altLang="en-US" sz="2400">
                <a:latin typeface="Georgia" panose="02040502050405020303" pitchFamily="18" charset="0"/>
              </a:rPr>
              <a:t>100</a:t>
            </a:r>
          </a:p>
          <a:p>
            <a:r>
              <a:rPr lang="zh-CN" altLang="en-US" sz="2400">
                <a:latin typeface="Georgia" panose="02040502050405020303" pitchFamily="18" charset="0"/>
              </a:rPr>
              <a:t>101</a:t>
            </a:r>
          </a:p>
          <a:p>
            <a:r>
              <a:rPr lang="zh-CN" altLang="en-US" sz="2400">
                <a:latin typeface="Georgia" panose="02040502050405020303" pitchFamily="18" charset="0"/>
              </a:rPr>
              <a:t>110</a:t>
            </a:r>
          </a:p>
          <a:p>
            <a:r>
              <a:rPr lang="zh-CN" altLang="en-US" sz="2400">
                <a:latin typeface="Georgia" panose="02040502050405020303" pitchFamily="18" charset="0"/>
              </a:rPr>
              <a:t>111</a:t>
            </a:r>
          </a:p>
        </p:txBody>
      </p:sp>
      <p:sp>
        <p:nvSpPr>
          <p:cNvPr id="28676" name="文本框 28675"/>
          <p:cNvSpPr txBox="1">
            <a:spLocks noChangeArrowheads="1"/>
          </p:cNvSpPr>
          <p:nvPr/>
        </p:nvSpPr>
        <p:spPr bwMode="auto">
          <a:xfrm>
            <a:off x="1187450" y="2571750"/>
            <a:ext cx="488950" cy="301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400">
                <a:latin typeface="Georgia" panose="02040502050405020303" pitchFamily="18" charset="0"/>
              </a:rPr>
              <a:t>0</a:t>
            </a:r>
          </a:p>
          <a:p>
            <a:r>
              <a:rPr lang="zh-CN" altLang="en-US" sz="2400">
                <a:latin typeface="Georgia" panose="02040502050405020303" pitchFamily="18" charset="0"/>
              </a:rPr>
              <a:t>1</a:t>
            </a:r>
          </a:p>
          <a:p>
            <a:r>
              <a:rPr lang="zh-CN" altLang="en-US" sz="2400">
                <a:latin typeface="Georgia" panose="02040502050405020303" pitchFamily="18" charset="0"/>
              </a:rPr>
              <a:t>2</a:t>
            </a:r>
          </a:p>
          <a:p>
            <a:r>
              <a:rPr lang="zh-CN" altLang="en-US" sz="2400">
                <a:latin typeface="Georgia" panose="02040502050405020303" pitchFamily="18" charset="0"/>
              </a:rPr>
              <a:t>3</a:t>
            </a:r>
          </a:p>
          <a:p>
            <a:r>
              <a:rPr lang="zh-CN" altLang="en-US" sz="2400">
                <a:latin typeface="Georgia" panose="02040502050405020303" pitchFamily="18" charset="0"/>
              </a:rPr>
              <a:t>4</a:t>
            </a:r>
          </a:p>
          <a:p>
            <a:r>
              <a:rPr lang="zh-CN" altLang="en-US" sz="2400">
                <a:latin typeface="Georgia" panose="02040502050405020303" pitchFamily="18" charset="0"/>
              </a:rPr>
              <a:t>5</a:t>
            </a:r>
          </a:p>
          <a:p>
            <a:r>
              <a:rPr lang="zh-CN" altLang="en-US" sz="2400">
                <a:latin typeface="Georgia" panose="02040502050405020303" pitchFamily="18" charset="0"/>
              </a:rPr>
              <a:t>6</a:t>
            </a:r>
          </a:p>
          <a:p>
            <a:r>
              <a:rPr lang="zh-CN" altLang="en-US" sz="2400">
                <a:latin typeface="Georgia" panose="02040502050405020303" pitchFamily="18" charset="0"/>
              </a:rPr>
              <a:t>7</a:t>
            </a:r>
          </a:p>
        </p:txBody>
      </p:sp>
      <p:sp>
        <p:nvSpPr>
          <p:cNvPr id="28677" name="文本框 28676"/>
          <p:cNvSpPr txBox="1">
            <a:spLocks noChangeArrowheads="1"/>
          </p:cNvSpPr>
          <p:nvPr/>
        </p:nvSpPr>
        <p:spPr bwMode="auto">
          <a:xfrm>
            <a:off x="6292850" y="2562225"/>
            <a:ext cx="873125" cy="301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400">
                <a:latin typeface="Georgia" panose="02040502050405020303" pitchFamily="18" charset="0"/>
              </a:rPr>
              <a:t>000</a:t>
            </a:r>
          </a:p>
          <a:p>
            <a:r>
              <a:rPr lang="zh-CN" altLang="en-US" sz="2400">
                <a:latin typeface="Georgia" panose="02040502050405020303" pitchFamily="18" charset="0"/>
              </a:rPr>
              <a:t>100</a:t>
            </a:r>
          </a:p>
          <a:p>
            <a:r>
              <a:rPr lang="zh-CN" altLang="en-US" sz="2400">
                <a:latin typeface="Georgia" panose="02040502050405020303" pitchFamily="18" charset="0"/>
              </a:rPr>
              <a:t>010</a:t>
            </a:r>
          </a:p>
          <a:p>
            <a:r>
              <a:rPr lang="zh-CN" altLang="en-US" sz="2400">
                <a:latin typeface="Georgia" panose="02040502050405020303" pitchFamily="18" charset="0"/>
              </a:rPr>
              <a:t>110</a:t>
            </a:r>
          </a:p>
          <a:p>
            <a:r>
              <a:rPr lang="zh-CN" altLang="en-US" sz="2400">
                <a:latin typeface="Georgia" panose="02040502050405020303" pitchFamily="18" charset="0"/>
              </a:rPr>
              <a:t>001</a:t>
            </a:r>
          </a:p>
          <a:p>
            <a:r>
              <a:rPr lang="zh-CN" altLang="en-US" sz="2400">
                <a:latin typeface="Georgia" panose="02040502050405020303" pitchFamily="18" charset="0"/>
              </a:rPr>
              <a:t>101</a:t>
            </a:r>
          </a:p>
          <a:p>
            <a:r>
              <a:rPr lang="zh-CN" altLang="en-US" sz="2400">
                <a:latin typeface="Georgia" panose="02040502050405020303" pitchFamily="18" charset="0"/>
              </a:rPr>
              <a:t>011</a:t>
            </a:r>
          </a:p>
          <a:p>
            <a:r>
              <a:rPr lang="zh-CN" altLang="en-US" sz="2400">
                <a:latin typeface="Georgia" panose="02040502050405020303" pitchFamily="18" charset="0"/>
              </a:rPr>
              <a:t>111</a:t>
            </a:r>
          </a:p>
        </p:txBody>
      </p:sp>
      <p:sp>
        <p:nvSpPr>
          <p:cNvPr id="28678" name="文本框 28677"/>
          <p:cNvSpPr txBox="1">
            <a:spLocks noChangeArrowheads="1"/>
          </p:cNvSpPr>
          <p:nvPr/>
        </p:nvSpPr>
        <p:spPr bwMode="auto">
          <a:xfrm>
            <a:off x="7164388" y="2560638"/>
            <a:ext cx="703262" cy="301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400">
                <a:latin typeface="Georgia" panose="02040502050405020303" pitchFamily="18" charset="0"/>
              </a:rPr>
              <a:t>0</a:t>
            </a:r>
          </a:p>
          <a:p>
            <a:r>
              <a:rPr lang="zh-CN" altLang="en-US" sz="2400">
                <a:latin typeface="Georgia" panose="02040502050405020303" pitchFamily="18" charset="0"/>
              </a:rPr>
              <a:t>4</a:t>
            </a:r>
          </a:p>
          <a:p>
            <a:r>
              <a:rPr lang="zh-CN" altLang="en-US" sz="2400">
                <a:latin typeface="Georgia" panose="02040502050405020303" pitchFamily="18" charset="0"/>
              </a:rPr>
              <a:t>2</a:t>
            </a:r>
          </a:p>
          <a:p>
            <a:r>
              <a:rPr lang="zh-CN" altLang="en-US" sz="2400">
                <a:latin typeface="Georgia" panose="02040502050405020303" pitchFamily="18" charset="0"/>
              </a:rPr>
              <a:t>6</a:t>
            </a:r>
          </a:p>
          <a:p>
            <a:r>
              <a:rPr lang="zh-CN" altLang="en-US" sz="2400">
                <a:latin typeface="Georgia" panose="02040502050405020303" pitchFamily="18" charset="0"/>
              </a:rPr>
              <a:t>1</a:t>
            </a:r>
          </a:p>
          <a:p>
            <a:r>
              <a:rPr lang="zh-CN" altLang="en-US" sz="2400">
                <a:latin typeface="Georgia" panose="02040502050405020303" pitchFamily="18" charset="0"/>
              </a:rPr>
              <a:t>5</a:t>
            </a:r>
          </a:p>
          <a:p>
            <a:r>
              <a:rPr lang="zh-CN" altLang="en-US" sz="2400">
                <a:latin typeface="Georgia" panose="02040502050405020303" pitchFamily="18" charset="0"/>
              </a:rPr>
              <a:t>3</a:t>
            </a:r>
          </a:p>
          <a:p>
            <a:r>
              <a:rPr lang="zh-CN" altLang="en-US" sz="2400">
                <a:latin typeface="Georgia" panose="02040502050405020303" pitchFamily="18" charset="0"/>
              </a:rPr>
              <a:t>7</a:t>
            </a:r>
          </a:p>
        </p:txBody>
      </p:sp>
      <p:sp>
        <p:nvSpPr>
          <p:cNvPr id="28679" name="箭头 176"/>
          <p:cNvSpPr>
            <a:spLocks noChangeShapeType="1"/>
          </p:cNvSpPr>
          <p:nvPr/>
        </p:nvSpPr>
        <p:spPr bwMode="auto">
          <a:xfrm>
            <a:off x="2605088" y="3502025"/>
            <a:ext cx="3687762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80" name="文本框 28679"/>
          <p:cNvSpPr txBox="1">
            <a:spLocks noChangeArrowheads="1"/>
          </p:cNvSpPr>
          <p:nvPr/>
        </p:nvSpPr>
        <p:spPr bwMode="auto">
          <a:xfrm>
            <a:off x="3332163" y="2971800"/>
            <a:ext cx="26241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FF3300"/>
                </a:solidFill>
                <a:latin typeface="Georgia" panose="02040502050405020303" pitchFamily="18" charset="0"/>
              </a:rPr>
              <a:t>bit-reversed order</a:t>
            </a:r>
          </a:p>
        </p:txBody>
      </p:sp>
      <p:sp>
        <p:nvSpPr>
          <p:cNvPr id="28681" name="右弧形箭头 28680"/>
          <p:cNvSpPr>
            <a:spLocks noChangeArrowheads="1"/>
          </p:cNvSpPr>
          <p:nvPr/>
        </p:nvSpPr>
        <p:spPr bwMode="auto">
          <a:xfrm>
            <a:off x="7451725" y="2708275"/>
            <a:ext cx="415925" cy="504825"/>
          </a:xfrm>
          <a:prstGeom prst="curvedLeftArrow">
            <a:avLst>
              <a:gd name="adj1" fmla="val 24275"/>
              <a:gd name="adj2" fmla="val 48550"/>
              <a:gd name="adj3" fmla="val 3325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8682" name="右弧形箭头 28681"/>
          <p:cNvSpPr>
            <a:spLocks noChangeArrowheads="1"/>
          </p:cNvSpPr>
          <p:nvPr/>
        </p:nvSpPr>
        <p:spPr bwMode="auto">
          <a:xfrm>
            <a:off x="7451725" y="3429000"/>
            <a:ext cx="415925" cy="504825"/>
          </a:xfrm>
          <a:prstGeom prst="curvedLeftArrow">
            <a:avLst>
              <a:gd name="adj1" fmla="val 24275"/>
              <a:gd name="adj2" fmla="val 48550"/>
              <a:gd name="adj3" fmla="val 3325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8683" name="右弧形箭头 28682"/>
          <p:cNvSpPr>
            <a:spLocks noChangeArrowheads="1"/>
          </p:cNvSpPr>
          <p:nvPr/>
        </p:nvSpPr>
        <p:spPr bwMode="auto">
          <a:xfrm>
            <a:off x="7499350" y="4221163"/>
            <a:ext cx="415925" cy="503237"/>
          </a:xfrm>
          <a:prstGeom prst="curvedLeftArrow">
            <a:avLst>
              <a:gd name="adj1" fmla="val 24198"/>
              <a:gd name="adj2" fmla="val 48397"/>
              <a:gd name="adj3" fmla="val 3325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8684" name="右弧形箭头 28683"/>
          <p:cNvSpPr>
            <a:spLocks noChangeArrowheads="1"/>
          </p:cNvSpPr>
          <p:nvPr/>
        </p:nvSpPr>
        <p:spPr bwMode="auto">
          <a:xfrm>
            <a:off x="7499350" y="4868863"/>
            <a:ext cx="415925" cy="503237"/>
          </a:xfrm>
          <a:prstGeom prst="curvedLeftArrow">
            <a:avLst>
              <a:gd name="adj1" fmla="val 24198"/>
              <a:gd name="adj2" fmla="val 48397"/>
              <a:gd name="adj3" fmla="val 3325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8685" name="文本框 28684"/>
          <p:cNvSpPr txBox="1">
            <a:spLocks noChangeArrowheads="1"/>
          </p:cNvSpPr>
          <p:nvPr/>
        </p:nvSpPr>
        <p:spPr bwMode="auto">
          <a:xfrm>
            <a:off x="1474788" y="5372100"/>
            <a:ext cx="5976937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800">
                <a:latin typeface="Georgia" panose="02040502050405020303" pitchFamily="18" charset="0"/>
              </a:rPr>
              <a:t>    </a:t>
            </a:r>
            <a:r>
              <a:rPr lang="en-US" altLang="zh-CN" sz="2800">
                <a:latin typeface="Georgia" panose="02040502050405020303" pitchFamily="18" charset="0"/>
              </a:rPr>
              <a:t>                     </a:t>
            </a:r>
            <a:r>
              <a:rPr lang="zh-CN" altLang="en-US" sz="2800">
                <a:latin typeface="Georgia" panose="02040502050405020303" pitchFamily="18" charset="0"/>
              </a:rPr>
              <a:t>0-7</a:t>
            </a:r>
          </a:p>
          <a:p>
            <a:r>
              <a:rPr lang="zh-CN" altLang="en-US" sz="2800">
                <a:latin typeface="Georgia" panose="02040502050405020303" pitchFamily="18" charset="0"/>
              </a:rPr>
              <a:t>         </a:t>
            </a:r>
            <a:r>
              <a:rPr lang="en-US" altLang="zh-CN" sz="2800">
                <a:latin typeface="Georgia" panose="02040502050405020303" pitchFamily="18" charset="0"/>
              </a:rPr>
              <a:t>  </a:t>
            </a:r>
            <a:r>
              <a:rPr lang="zh-CN" altLang="en-US" sz="2800">
                <a:latin typeface="Georgia" panose="02040502050405020303" pitchFamily="18" charset="0"/>
              </a:rPr>
              <a:t> 0 2 4 6          1 3 5 7</a:t>
            </a:r>
          </a:p>
          <a:p>
            <a:r>
              <a:rPr lang="zh-CN" altLang="en-US" sz="2800">
                <a:latin typeface="Georgia" panose="02040502050405020303" pitchFamily="18" charset="0"/>
              </a:rPr>
              <a:t>          </a:t>
            </a:r>
            <a:r>
              <a:rPr lang="en-US" altLang="zh-CN" sz="2800">
                <a:latin typeface="Georgia" panose="02040502050405020303" pitchFamily="18" charset="0"/>
              </a:rPr>
              <a:t>0</a:t>
            </a:r>
            <a:r>
              <a:rPr lang="zh-CN" altLang="en-US" sz="2800">
                <a:latin typeface="Georgia" panose="02040502050405020303" pitchFamily="18" charset="0"/>
              </a:rPr>
              <a:t>:4    2:6        1:5    3:7</a:t>
            </a:r>
          </a:p>
        </p:txBody>
      </p:sp>
    </p:spTree>
    <p:extLst>
      <p:ext uri="{BB962C8B-B14F-4D97-AF65-F5344CB8AC3E}">
        <p14:creationId xmlns:p14="http://schemas.microsoft.com/office/powerpoint/2010/main" val="1738875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8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4" grpId="0" build="p" autoUpdateAnimBg="0"/>
      <p:bldP spid="28675" grpId="0" autoUpdateAnimBg="0"/>
      <p:bldP spid="28676" grpId="0" autoUpdateAnimBg="0"/>
      <p:bldP spid="28677" grpId="0" autoUpdateAnimBg="0"/>
      <p:bldP spid="28678" grpId="0" autoUpdateAnimBg="0"/>
      <p:bldP spid="28679" grpId="0" animBg="1" autoUpdateAnimBg="0"/>
      <p:bldP spid="28680" grpId="0" autoUpdateAnimBg="0"/>
      <p:bldP spid="28681" grpId="0" animBg="1" autoUpdateAnimBg="0"/>
      <p:bldP spid="28682" grpId="0" animBg="1" autoUpdateAnimBg="0"/>
      <p:bldP spid="28683" grpId="0" animBg="1" autoUpdateAnimBg="0"/>
      <p:bldP spid="28684" grpId="0" animBg="1" autoUpdateAnimBg="0"/>
      <p:bldP spid="28685" grpId="0" autoUpdateAnimBg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文本框 29697"/>
          <p:cNvSpPr txBox="1">
            <a:spLocks noChangeArrowheads="1"/>
          </p:cNvSpPr>
          <p:nvPr/>
        </p:nvSpPr>
        <p:spPr bwMode="auto">
          <a:xfrm>
            <a:off x="755650" y="160338"/>
            <a:ext cx="7899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400">
                <a:solidFill>
                  <a:srgbClr val="FF0000"/>
                </a:solidFill>
                <a:latin typeface="Georgia" panose="02040502050405020303" pitchFamily="18" charset="0"/>
              </a:rPr>
              <a:t>g</a:t>
            </a:r>
            <a:r>
              <a:rPr lang="en-US" altLang="zh-CN" sz="2400" baseline="-25000">
                <a:solidFill>
                  <a:srgbClr val="FF0000"/>
                </a:solidFill>
                <a:latin typeface="Georgia" panose="02040502050405020303" pitchFamily="18" charset="0"/>
              </a:rPr>
              <a:t>j</a:t>
            </a:r>
            <a:r>
              <a:rPr lang="en-US" altLang="zh-CN" sz="2400">
                <a:solidFill>
                  <a:srgbClr val="FF0000"/>
                </a:solidFill>
                <a:latin typeface="Georgia" panose="02040502050405020303" pitchFamily="18" charset="0"/>
              </a:rPr>
              <a:t> </a:t>
            </a:r>
            <a:r>
              <a:rPr lang="en-US" altLang="zh-CN" sz="2400">
                <a:latin typeface="Georgia" panose="02040502050405020303" pitchFamily="18" charset="0"/>
              </a:rPr>
              <a:t>(0, 1, 2, 3, 4, 5, 6, 7)=</a:t>
            </a:r>
            <a:r>
              <a:rPr lang="en-US" altLang="zh-CN" sz="2400">
                <a:solidFill>
                  <a:srgbClr val="FF0000"/>
                </a:solidFill>
                <a:latin typeface="Georgia" panose="02040502050405020303" pitchFamily="18" charset="0"/>
              </a:rPr>
              <a:t>x</a:t>
            </a:r>
            <a:r>
              <a:rPr lang="en-US" altLang="zh-CN" sz="2400" baseline="-25000">
                <a:solidFill>
                  <a:srgbClr val="FF0000"/>
                </a:solidFill>
                <a:latin typeface="Georgia" panose="02040502050405020303" pitchFamily="18" charset="0"/>
              </a:rPr>
              <a:t>j</a:t>
            </a:r>
            <a:r>
              <a:rPr lang="en-US" altLang="zh-CN" sz="2400">
                <a:solidFill>
                  <a:srgbClr val="FF0000"/>
                </a:solidFill>
                <a:latin typeface="Georgia" panose="02040502050405020303" pitchFamily="18" charset="0"/>
              </a:rPr>
              <a:t> </a:t>
            </a:r>
            <a:r>
              <a:rPr lang="en-US" altLang="zh-CN" sz="2400">
                <a:latin typeface="Georgia" panose="02040502050405020303" pitchFamily="18" charset="0"/>
              </a:rPr>
              <a:t>(0, 2, 4, 6)+</a:t>
            </a:r>
            <a:r>
              <a:rPr lang="en-US" altLang="zh-CN" sz="2400">
                <a:solidFill>
                  <a:srgbClr val="FF0000"/>
                </a:solidFill>
                <a:latin typeface="Georgia" panose="02040502050405020303" pitchFamily="18" charset="0"/>
              </a:rPr>
              <a:t>w</a:t>
            </a:r>
            <a:r>
              <a:rPr lang="en-US" altLang="zh-CN" sz="2400" baseline="-25000">
                <a:solidFill>
                  <a:srgbClr val="FF0000"/>
                </a:solidFill>
                <a:latin typeface="Georgia" panose="02040502050405020303" pitchFamily="18" charset="0"/>
              </a:rPr>
              <a:t>j</a:t>
            </a:r>
            <a:r>
              <a:rPr lang="en-US" altLang="zh-CN" sz="2400">
                <a:latin typeface="Georgia" panose="02040502050405020303" pitchFamily="18" charset="0"/>
              </a:rPr>
              <a:t>  </a:t>
            </a:r>
            <a:r>
              <a:rPr lang="en-US" altLang="zh-CN" sz="2400">
                <a:solidFill>
                  <a:srgbClr val="FF0000"/>
                </a:solidFill>
                <a:latin typeface="Georgia" panose="02040502050405020303" pitchFamily="18" charset="0"/>
              </a:rPr>
              <a:t>y</a:t>
            </a:r>
            <a:r>
              <a:rPr lang="en-US" altLang="zh-CN" sz="2400" baseline="-25000">
                <a:solidFill>
                  <a:srgbClr val="FF0000"/>
                </a:solidFill>
                <a:latin typeface="Georgia" panose="02040502050405020303" pitchFamily="18" charset="0"/>
              </a:rPr>
              <a:t>j</a:t>
            </a:r>
            <a:r>
              <a:rPr lang="en-US" altLang="zh-CN" sz="2400">
                <a:latin typeface="Georgia" panose="02040502050405020303" pitchFamily="18" charset="0"/>
              </a:rPr>
              <a:t> (1, 3, 5, 7)</a:t>
            </a:r>
            <a:endParaRPr lang="en-US" altLang="zh-CN" sz="2400" baseline="-25000">
              <a:latin typeface="Georgia" panose="02040502050405020303" pitchFamily="18" charset="0"/>
            </a:endParaRPr>
          </a:p>
        </p:txBody>
      </p:sp>
      <p:sp>
        <p:nvSpPr>
          <p:cNvPr id="29699" name="文本框 29698"/>
          <p:cNvSpPr txBox="1">
            <a:spLocks noChangeArrowheads="1"/>
          </p:cNvSpPr>
          <p:nvPr/>
        </p:nvSpPr>
        <p:spPr bwMode="auto">
          <a:xfrm>
            <a:off x="755650" y="679450"/>
            <a:ext cx="7899400" cy="1249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400">
                <a:latin typeface="Georgia" panose="02040502050405020303" pitchFamily="18" charset="0"/>
              </a:rPr>
              <a:t>w</a:t>
            </a:r>
            <a:r>
              <a:rPr lang="en-US" altLang="zh-CN" sz="2400" baseline="-25000">
                <a:latin typeface="Georgia" panose="02040502050405020303" pitchFamily="18" charset="0"/>
              </a:rPr>
              <a:t>j</a:t>
            </a:r>
            <a:r>
              <a:rPr lang="en-US" altLang="zh-CN" sz="2400">
                <a:latin typeface="Georgia" panose="02040502050405020303" pitchFamily="18" charset="0"/>
              </a:rPr>
              <a:t>=exp(-i2</a:t>
            </a:r>
            <a:r>
              <a:rPr lang="en-US" altLang="zh-CN" sz="2400">
                <a:latin typeface="Symbol" panose="05050102010706020507" pitchFamily="18" charset="2"/>
              </a:rPr>
              <a:t>p</a:t>
            </a:r>
            <a:r>
              <a:rPr lang="en-US" altLang="zh-CN" sz="2400">
                <a:latin typeface="Georgia" panose="02040502050405020303" pitchFamily="18" charset="0"/>
              </a:rPr>
              <a:t>j/</a:t>
            </a:r>
            <a:r>
              <a:rPr lang="en-US" altLang="zh-CN" sz="2400">
                <a:solidFill>
                  <a:srgbClr val="FF0000"/>
                </a:solidFill>
                <a:latin typeface="Georgia" panose="02040502050405020303" pitchFamily="18" charset="0"/>
              </a:rPr>
              <a:t>8</a:t>
            </a:r>
            <a:r>
              <a:rPr lang="en-US" altLang="zh-CN" sz="2400">
                <a:latin typeface="Georgia" panose="02040502050405020303" pitchFamily="18" charset="0"/>
              </a:rPr>
              <a:t>)     (j=0-3)   </a:t>
            </a:r>
          </a:p>
          <a:p>
            <a:r>
              <a:rPr lang="en-US" altLang="zh-CN" sz="2400">
                <a:latin typeface="Georgia" panose="02040502050405020303" pitchFamily="18" charset="0"/>
              </a:rPr>
              <a:t>g</a:t>
            </a:r>
            <a:r>
              <a:rPr lang="en-US" altLang="zh-CN" sz="2400" baseline="-25000">
                <a:latin typeface="Georgia" panose="02040502050405020303" pitchFamily="18" charset="0"/>
              </a:rPr>
              <a:t>0</a:t>
            </a:r>
            <a:r>
              <a:rPr lang="en-US" altLang="zh-CN" sz="2400">
                <a:latin typeface="Georgia" panose="02040502050405020303" pitchFamily="18" charset="0"/>
              </a:rPr>
              <a:t>=x</a:t>
            </a:r>
            <a:r>
              <a:rPr lang="en-US" altLang="zh-CN" sz="2400" baseline="-25000">
                <a:latin typeface="Georgia" panose="02040502050405020303" pitchFamily="18" charset="0"/>
              </a:rPr>
              <a:t>0</a:t>
            </a:r>
            <a:r>
              <a:rPr lang="en-US" altLang="zh-CN" sz="2400">
                <a:latin typeface="Georgia" panose="02040502050405020303" pitchFamily="18" charset="0"/>
              </a:rPr>
              <a:t>+w</a:t>
            </a:r>
            <a:r>
              <a:rPr lang="en-US" altLang="zh-CN" sz="2400" baseline="-25000">
                <a:latin typeface="Georgia" panose="02040502050405020303" pitchFamily="18" charset="0"/>
              </a:rPr>
              <a:t>0</a:t>
            </a:r>
            <a:r>
              <a:rPr lang="en-US" altLang="zh-CN" sz="2400">
                <a:latin typeface="Georgia" panose="02040502050405020303" pitchFamily="18" charset="0"/>
              </a:rPr>
              <a:t>y</a:t>
            </a:r>
            <a:r>
              <a:rPr lang="en-US" altLang="zh-CN" sz="2400" baseline="-25000">
                <a:latin typeface="Georgia" panose="02040502050405020303" pitchFamily="18" charset="0"/>
              </a:rPr>
              <a:t>0</a:t>
            </a:r>
            <a:r>
              <a:rPr lang="en-US" altLang="zh-CN" sz="2400">
                <a:latin typeface="Georgia" panose="02040502050405020303" pitchFamily="18" charset="0"/>
              </a:rPr>
              <a:t>	g</a:t>
            </a:r>
            <a:r>
              <a:rPr lang="en-US" altLang="zh-CN" sz="2400" baseline="-25000">
                <a:latin typeface="Georgia" panose="02040502050405020303" pitchFamily="18" charset="0"/>
              </a:rPr>
              <a:t>1</a:t>
            </a:r>
            <a:r>
              <a:rPr lang="en-US" altLang="zh-CN" sz="2400">
                <a:latin typeface="Georgia" panose="02040502050405020303" pitchFamily="18" charset="0"/>
              </a:rPr>
              <a:t>=x</a:t>
            </a:r>
            <a:r>
              <a:rPr lang="en-US" altLang="zh-CN" sz="2400" baseline="-25000">
                <a:latin typeface="Georgia" panose="02040502050405020303" pitchFamily="18" charset="0"/>
              </a:rPr>
              <a:t>1</a:t>
            </a:r>
            <a:r>
              <a:rPr lang="en-US" altLang="zh-CN" sz="2400">
                <a:latin typeface="Georgia" panose="02040502050405020303" pitchFamily="18" charset="0"/>
              </a:rPr>
              <a:t>+w</a:t>
            </a:r>
            <a:r>
              <a:rPr lang="en-US" altLang="zh-CN" sz="2400" baseline="-25000">
                <a:latin typeface="Georgia" panose="02040502050405020303" pitchFamily="18" charset="0"/>
              </a:rPr>
              <a:t>1</a:t>
            </a:r>
            <a:r>
              <a:rPr lang="en-US" altLang="zh-CN" sz="2400">
                <a:latin typeface="Georgia" panose="02040502050405020303" pitchFamily="18" charset="0"/>
              </a:rPr>
              <a:t>y</a:t>
            </a:r>
            <a:r>
              <a:rPr lang="en-US" altLang="zh-CN" sz="2400" baseline="-25000">
                <a:latin typeface="Georgia" panose="02040502050405020303" pitchFamily="18" charset="0"/>
              </a:rPr>
              <a:t>1</a:t>
            </a:r>
            <a:r>
              <a:rPr lang="en-US" altLang="zh-CN" sz="2400">
                <a:latin typeface="Georgia" panose="02040502050405020303" pitchFamily="18" charset="0"/>
              </a:rPr>
              <a:t>	g</a:t>
            </a:r>
            <a:r>
              <a:rPr lang="en-US" altLang="zh-CN" sz="2400" baseline="-25000">
                <a:latin typeface="Georgia" panose="02040502050405020303" pitchFamily="18" charset="0"/>
              </a:rPr>
              <a:t>2</a:t>
            </a:r>
            <a:r>
              <a:rPr lang="en-US" altLang="zh-CN" sz="2400">
                <a:latin typeface="Georgia" panose="02040502050405020303" pitchFamily="18" charset="0"/>
              </a:rPr>
              <a:t>=x</a:t>
            </a:r>
            <a:r>
              <a:rPr lang="en-US" altLang="zh-CN" sz="2400" baseline="-25000">
                <a:latin typeface="Georgia" panose="02040502050405020303" pitchFamily="18" charset="0"/>
              </a:rPr>
              <a:t>2</a:t>
            </a:r>
            <a:r>
              <a:rPr lang="en-US" altLang="zh-CN" sz="2400">
                <a:latin typeface="Georgia" panose="02040502050405020303" pitchFamily="18" charset="0"/>
              </a:rPr>
              <a:t>+w</a:t>
            </a:r>
            <a:r>
              <a:rPr lang="en-US" altLang="zh-CN" sz="2400" baseline="-25000">
                <a:latin typeface="Georgia" panose="02040502050405020303" pitchFamily="18" charset="0"/>
              </a:rPr>
              <a:t>2</a:t>
            </a:r>
            <a:r>
              <a:rPr lang="en-US" altLang="zh-CN" sz="2400">
                <a:latin typeface="Georgia" panose="02040502050405020303" pitchFamily="18" charset="0"/>
              </a:rPr>
              <a:t>y</a:t>
            </a:r>
            <a:r>
              <a:rPr lang="en-US" altLang="zh-CN" sz="2400" baseline="-25000">
                <a:latin typeface="Georgia" panose="02040502050405020303" pitchFamily="18" charset="0"/>
              </a:rPr>
              <a:t>2</a:t>
            </a:r>
            <a:r>
              <a:rPr lang="en-US" altLang="zh-CN" sz="2400">
                <a:latin typeface="Georgia" panose="02040502050405020303" pitchFamily="18" charset="0"/>
              </a:rPr>
              <a:t>	g</a:t>
            </a:r>
            <a:r>
              <a:rPr lang="en-US" altLang="zh-CN" sz="2400" baseline="-25000">
                <a:latin typeface="Georgia" panose="02040502050405020303" pitchFamily="18" charset="0"/>
              </a:rPr>
              <a:t>3</a:t>
            </a:r>
            <a:r>
              <a:rPr lang="en-US" altLang="zh-CN" sz="2400">
                <a:latin typeface="Georgia" panose="02040502050405020303" pitchFamily="18" charset="0"/>
              </a:rPr>
              <a:t>=x</a:t>
            </a:r>
            <a:r>
              <a:rPr lang="en-US" altLang="zh-CN" sz="2400" baseline="-25000">
                <a:latin typeface="Georgia" panose="02040502050405020303" pitchFamily="18" charset="0"/>
              </a:rPr>
              <a:t>3</a:t>
            </a:r>
            <a:r>
              <a:rPr lang="en-US" altLang="zh-CN" sz="2400">
                <a:latin typeface="Georgia" panose="02040502050405020303" pitchFamily="18" charset="0"/>
              </a:rPr>
              <a:t>+w</a:t>
            </a:r>
            <a:r>
              <a:rPr lang="en-US" altLang="zh-CN" sz="2400" baseline="-25000">
                <a:latin typeface="Georgia" panose="02040502050405020303" pitchFamily="18" charset="0"/>
              </a:rPr>
              <a:t>3</a:t>
            </a:r>
            <a:r>
              <a:rPr lang="en-US" altLang="zh-CN" sz="2400">
                <a:latin typeface="Georgia" panose="02040502050405020303" pitchFamily="18" charset="0"/>
              </a:rPr>
              <a:t>y</a:t>
            </a:r>
            <a:r>
              <a:rPr lang="en-US" altLang="zh-CN" sz="2400" baseline="-25000">
                <a:latin typeface="Georgia" panose="02040502050405020303" pitchFamily="18" charset="0"/>
              </a:rPr>
              <a:t>3</a:t>
            </a:r>
          </a:p>
          <a:p>
            <a:r>
              <a:rPr lang="en-US" altLang="zh-CN" sz="2400">
                <a:latin typeface="Georgia" panose="02040502050405020303" pitchFamily="18" charset="0"/>
              </a:rPr>
              <a:t>g</a:t>
            </a:r>
            <a:r>
              <a:rPr lang="en-US" altLang="zh-CN" sz="2400" baseline="-25000">
                <a:latin typeface="Georgia" panose="02040502050405020303" pitchFamily="18" charset="0"/>
              </a:rPr>
              <a:t>4</a:t>
            </a:r>
            <a:r>
              <a:rPr lang="en-US" altLang="zh-CN" sz="2400">
                <a:latin typeface="Georgia" panose="02040502050405020303" pitchFamily="18" charset="0"/>
              </a:rPr>
              <a:t>=x</a:t>
            </a:r>
            <a:r>
              <a:rPr lang="en-US" altLang="zh-CN" sz="2400" baseline="-25000">
                <a:latin typeface="Georgia" panose="02040502050405020303" pitchFamily="18" charset="0"/>
              </a:rPr>
              <a:t>0</a:t>
            </a:r>
            <a:r>
              <a:rPr lang="en-US" altLang="zh-CN" sz="2400">
                <a:latin typeface="Georgia" panose="02040502050405020303" pitchFamily="18" charset="0"/>
              </a:rPr>
              <a:t>-w</a:t>
            </a:r>
            <a:r>
              <a:rPr lang="en-US" altLang="zh-CN" sz="2400" baseline="-25000">
                <a:latin typeface="Georgia" panose="02040502050405020303" pitchFamily="18" charset="0"/>
              </a:rPr>
              <a:t>0</a:t>
            </a:r>
            <a:r>
              <a:rPr lang="en-US" altLang="zh-CN" sz="2400">
                <a:latin typeface="Georgia" panose="02040502050405020303" pitchFamily="18" charset="0"/>
              </a:rPr>
              <a:t>y</a:t>
            </a:r>
            <a:r>
              <a:rPr lang="en-US" altLang="zh-CN" sz="2400" baseline="-25000">
                <a:latin typeface="Georgia" panose="02040502050405020303" pitchFamily="18" charset="0"/>
              </a:rPr>
              <a:t>0</a:t>
            </a:r>
            <a:r>
              <a:rPr lang="en-US" altLang="zh-CN" sz="2400">
                <a:latin typeface="Georgia" panose="02040502050405020303" pitchFamily="18" charset="0"/>
              </a:rPr>
              <a:t>	g</a:t>
            </a:r>
            <a:r>
              <a:rPr lang="en-US" altLang="zh-CN" sz="2400" baseline="-25000">
                <a:latin typeface="Georgia" panose="02040502050405020303" pitchFamily="18" charset="0"/>
              </a:rPr>
              <a:t>5</a:t>
            </a:r>
            <a:r>
              <a:rPr lang="en-US" altLang="zh-CN" sz="2400">
                <a:latin typeface="Georgia" panose="02040502050405020303" pitchFamily="18" charset="0"/>
              </a:rPr>
              <a:t>=x</a:t>
            </a:r>
            <a:r>
              <a:rPr lang="en-US" altLang="zh-CN" sz="2400" baseline="-25000">
                <a:latin typeface="Georgia" panose="02040502050405020303" pitchFamily="18" charset="0"/>
              </a:rPr>
              <a:t>1</a:t>
            </a:r>
            <a:r>
              <a:rPr lang="en-US" altLang="zh-CN" sz="2400">
                <a:latin typeface="Georgia" panose="02040502050405020303" pitchFamily="18" charset="0"/>
              </a:rPr>
              <a:t>-w</a:t>
            </a:r>
            <a:r>
              <a:rPr lang="en-US" altLang="zh-CN" sz="2400" baseline="-25000">
                <a:latin typeface="Georgia" panose="02040502050405020303" pitchFamily="18" charset="0"/>
              </a:rPr>
              <a:t>1</a:t>
            </a:r>
            <a:r>
              <a:rPr lang="en-US" altLang="zh-CN" sz="2400">
                <a:latin typeface="Georgia" panose="02040502050405020303" pitchFamily="18" charset="0"/>
              </a:rPr>
              <a:t>y</a:t>
            </a:r>
            <a:r>
              <a:rPr lang="en-US" altLang="zh-CN" sz="2400" baseline="-25000">
                <a:latin typeface="Georgia" panose="02040502050405020303" pitchFamily="18" charset="0"/>
              </a:rPr>
              <a:t>1</a:t>
            </a:r>
            <a:r>
              <a:rPr lang="en-US" altLang="zh-CN" sz="2400">
                <a:latin typeface="Georgia" panose="02040502050405020303" pitchFamily="18" charset="0"/>
              </a:rPr>
              <a:t>	g</a:t>
            </a:r>
            <a:r>
              <a:rPr lang="en-US" altLang="zh-CN" sz="2400" baseline="-25000">
                <a:latin typeface="Georgia" panose="02040502050405020303" pitchFamily="18" charset="0"/>
              </a:rPr>
              <a:t>6</a:t>
            </a:r>
            <a:r>
              <a:rPr lang="en-US" altLang="zh-CN" sz="2400">
                <a:latin typeface="Georgia" panose="02040502050405020303" pitchFamily="18" charset="0"/>
              </a:rPr>
              <a:t>=x</a:t>
            </a:r>
            <a:r>
              <a:rPr lang="en-US" altLang="zh-CN" sz="2400" baseline="-25000">
                <a:latin typeface="Georgia" panose="02040502050405020303" pitchFamily="18" charset="0"/>
              </a:rPr>
              <a:t>2</a:t>
            </a:r>
            <a:r>
              <a:rPr lang="en-US" altLang="zh-CN" sz="2400">
                <a:latin typeface="Georgia" panose="02040502050405020303" pitchFamily="18" charset="0"/>
              </a:rPr>
              <a:t>-w</a:t>
            </a:r>
            <a:r>
              <a:rPr lang="en-US" altLang="zh-CN" sz="2400" baseline="-25000">
                <a:latin typeface="Georgia" panose="02040502050405020303" pitchFamily="18" charset="0"/>
              </a:rPr>
              <a:t>2</a:t>
            </a:r>
            <a:r>
              <a:rPr lang="en-US" altLang="zh-CN" sz="2400">
                <a:latin typeface="Georgia" panose="02040502050405020303" pitchFamily="18" charset="0"/>
              </a:rPr>
              <a:t>y</a:t>
            </a:r>
            <a:r>
              <a:rPr lang="en-US" altLang="zh-CN" sz="2400" baseline="-25000">
                <a:latin typeface="Georgia" panose="02040502050405020303" pitchFamily="18" charset="0"/>
              </a:rPr>
              <a:t>2</a:t>
            </a:r>
            <a:r>
              <a:rPr lang="en-US" altLang="zh-CN" sz="2400">
                <a:latin typeface="Georgia" panose="02040502050405020303" pitchFamily="18" charset="0"/>
              </a:rPr>
              <a:t>	g</a:t>
            </a:r>
            <a:r>
              <a:rPr lang="en-US" altLang="zh-CN" sz="2400" baseline="-25000">
                <a:latin typeface="Georgia" panose="02040502050405020303" pitchFamily="18" charset="0"/>
              </a:rPr>
              <a:t>7</a:t>
            </a:r>
            <a:r>
              <a:rPr lang="en-US" altLang="zh-CN" sz="2400">
                <a:latin typeface="Georgia" panose="02040502050405020303" pitchFamily="18" charset="0"/>
              </a:rPr>
              <a:t>=x</a:t>
            </a:r>
            <a:r>
              <a:rPr lang="en-US" altLang="zh-CN" sz="2400" baseline="-25000">
                <a:latin typeface="Georgia" panose="02040502050405020303" pitchFamily="18" charset="0"/>
              </a:rPr>
              <a:t>3</a:t>
            </a:r>
            <a:r>
              <a:rPr lang="en-US" altLang="zh-CN" sz="2400">
                <a:latin typeface="Georgia" panose="02040502050405020303" pitchFamily="18" charset="0"/>
              </a:rPr>
              <a:t>-w</a:t>
            </a:r>
            <a:r>
              <a:rPr lang="en-US" altLang="zh-CN" sz="2400" baseline="-25000">
                <a:latin typeface="Georgia" panose="02040502050405020303" pitchFamily="18" charset="0"/>
              </a:rPr>
              <a:t>3</a:t>
            </a:r>
            <a:r>
              <a:rPr lang="en-US" altLang="zh-CN" sz="2400">
                <a:latin typeface="Georgia" panose="02040502050405020303" pitchFamily="18" charset="0"/>
              </a:rPr>
              <a:t>y</a:t>
            </a:r>
            <a:r>
              <a:rPr lang="en-US" altLang="zh-CN" sz="2400" baseline="-25000">
                <a:latin typeface="Georgia" panose="02040502050405020303" pitchFamily="18" charset="0"/>
              </a:rPr>
              <a:t>3</a:t>
            </a:r>
          </a:p>
        </p:txBody>
      </p:sp>
      <p:sp>
        <p:nvSpPr>
          <p:cNvPr id="30723" name="文本框 29699"/>
          <p:cNvSpPr txBox="1">
            <a:spLocks noChangeArrowheads="1"/>
          </p:cNvSpPr>
          <p:nvPr/>
        </p:nvSpPr>
        <p:spPr bwMode="auto">
          <a:xfrm>
            <a:off x="130175" y="679450"/>
            <a:ext cx="625475" cy="77311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170" tIns="46990" rIns="90170" bIns="46990">
            <a:spAutoFit/>
          </a:bodyPr>
          <a:lstStyle/>
          <a:p>
            <a:r>
              <a:rPr lang="en-US" altLang="zh-CN" sz="4400">
                <a:solidFill>
                  <a:schemeClr val="accent2"/>
                </a:solidFill>
                <a:latin typeface="Georgia" panose="02040502050405020303" pitchFamily="18" charset="0"/>
              </a:rPr>
              <a:t>1</a:t>
            </a:r>
          </a:p>
        </p:txBody>
      </p:sp>
      <p:sp>
        <p:nvSpPr>
          <p:cNvPr id="29701" name="文本框 29700"/>
          <p:cNvSpPr txBox="1">
            <a:spLocks noChangeArrowheads="1"/>
          </p:cNvSpPr>
          <p:nvPr/>
        </p:nvSpPr>
        <p:spPr bwMode="auto">
          <a:xfrm>
            <a:off x="396875" y="3043238"/>
            <a:ext cx="8567738" cy="1249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400">
                <a:latin typeface="Georgia" panose="02040502050405020303" pitchFamily="18" charset="0"/>
              </a:rPr>
              <a:t>ww</a:t>
            </a:r>
            <a:r>
              <a:rPr lang="en-US" altLang="zh-CN" sz="2400" baseline="-25000">
                <a:latin typeface="Georgia" panose="02040502050405020303" pitchFamily="18" charset="0"/>
              </a:rPr>
              <a:t>j</a:t>
            </a:r>
            <a:r>
              <a:rPr lang="en-US" altLang="zh-CN" sz="2400">
                <a:latin typeface="Georgia" panose="02040502050405020303" pitchFamily="18" charset="0"/>
              </a:rPr>
              <a:t>=exp(-i2</a:t>
            </a:r>
            <a:r>
              <a:rPr lang="en-US" altLang="zh-CN" sz="2400">
                <a:latin typeface="Symbol" panose="05050102010706020507" pitchFamily="18" charset="2"/>
              </a:rPr>
              <a:t>p</a:t>
            </a:r>
            <a:r>
              <a:rPr lang="en-US" altLang="zh-CN" sz="2400">
                <a:latin typeface="Georgia" panose="02040502050405020303" pitchFamily="18" charset="0"/>
              </a:rPr>
              <a:t>j/</a:t>
            </a:r>
            <a:r>
              <a:rPr lang="en-US" altLang="zh-CN" sz="2400">
                <a:solidFill>
                  <a:srgbClr val="FF0000"/>
                </a:solidFill>
                <a:latin typeface="Georgia" panose="02040502050405020303" pitchFamily="18" charset="0"/>
              </a:rPr>
              <a:t>4</a:t>
            </a:r>
            <a:r>
              <a:rPr lang="en-US" altLang="zh-CN" sz="2400">
                <a:latin typeface="Georgia" panose="02040502050405020303" pitchFamily="18" charset="0"/>
              </a:rPr>
              <a:t>)     (j=0-1)</a:t>
            </a:r>
          </a:p>
          <a:p>
            <a:r>
              <a:rPr lang="en-US" altLang="zh-CN" sz="2400">
                <a:latin typeface="Georgia" panose="02040502050405020303" pitchFamily="18" charset="0"/>
              </a:rPr>
              <a:t>x</a:t>
            </a:r>
            <a:r>
              <a:rPr lang="en-US" altLang="zh-CN" sz="2400" baseline="-25000">
                <a:latin typeface="Georgia" panose="02040502050405020303" pitchFamily="18" charset="0"/>
              </a:rPr>
              <a:t>0</a:t>
            </a:r>
            <a:r>
              <a:rPr lang="en-US" altLang="zh-CN" sz="2400">
                <a:latin typeface="Georgia" panose="02040502050405020303" pitchFamily="18" charset="0"/>
              </a:rPr>
              <a:t>=xx</a:t>
            </a:r>
            <a:r>
              <a:rPr lang="en-US" altLang="zh-CN" sz="2400" baseline="-25000">
                <a:latin typeface="Georgia" panose="02040502050405020303" pitchFamily="18" charset="0"/>
              </a:rPr>
              <a:t>0</a:t>
            </a:r>
            <a:r>
              <a:rPr lang="en-US" altLang="zh-CN" sz="2400">
                <a:latin typeface="Georgia" panose="02040502050405020303" pitchFamily="18" charset="0"/>
              </a:rPr>
              <a:t>+ww</a:t>
            </a:r>
            <a:r>
              <a:rPr lang="en-US" altLang="zh-CN" sz="2400" baseline="-25000">
                <a:latin typeface="Georgia" panose="02040502050405020303" pitchFamily="18" charset="0"/>
              </a:rPr>
              <a:t>0</a:t>
            </a:r>
            <a:r>
              <a:rPr lang="en-US" altLang="zh-CN" sz="2400">
                <a:latin typeface="Georgia" panose="02040502050405020303" pitchFamily="18" charset="0"/>
              </a:rPr>
              <a:t>xy</a:t>
            </a:r>
            <a:r>
              <a:rPr lang="en-US" altLang="zh-CN" sz="2400" baseline="-25000">
                <a:latin typeface="Georgia" panose="02040502050405020303" pitchFamily="18" charset="0"/>
              </a:rPr>
              <a:t>0  </a:t>
            </a:r>
            <a:r>
              <a:rPr lang="en-US" altLang="zh-CN" sz="2400">
                <a:latin typeface="Georgia" panose="02040502050405020303" pitchFamily="18" charset="0"/>
              </a:rPr>
              <a:t>x</a:t>
            </a:r>
            <a:r>
              <a:rPr lang="en-US" altLang="zh-CN" sz="2400" baseline="-25000">
                <a:latin typeface="Georgia" panose="02040502050405020303" pitchFamily="18" charset="0"/>
              </a:rPr>
              <a:t>1</a:t>
            </a:r>
            <a:r>
              <a:rPr lang="en-US" altLang="zh-CN" sz="2400">
                <a:latin typeface="Georgia" panose="02040502050405020303" pitchFamily="18" charset="0"/>
              </a:rPr>
              <a:t>=xx</a:t>
            </a:r>
            <a:r>
              <a:rPr lang="en-US" altLang="zh-CN" sz="2400" baseline="-25000">
                <a:latin typeface="Georgia" panose="02040502050405020303" pitchFamily="18" charset="0"/>
              </a:rPr>
              <a:t>1</a:t>
            </a:r>
            <a:r>
              <a:rPr lang="en-US" altLang="zh-CN" sz="2400">
                <a:latin typeface="Georgia" panose="02040502050405020303" pitchFamily="18" charset="0"/>
              </a:rPr>
              <a:t>+ww</a:t>
            </a:r>
            <a:r>
              <a:rPr lang="en-US" altLang="zh-CN" sz="2400" baseline="-25000">
                <a:latin typeface="Georgia" panose="02040502050405020303" pitchFamily="18" charset="0"/>
              </a:rPr>
              <a:t>1</a:t>
            </a:r>
            <a:r>
              <a:rPr lang="en-US" altLang="zh-CN" sz="2400">
                <a:latin typeface="Georgia" panose="02040502050405020303" pitchFamily="18" charset="0"/>
              </a:rPr>
              <a:t>xy</a:t>
            </a:r>
            <a:r>
              <a:rPr lang="en-US" altLang="zh-CN" sz="2400" baseline="-25000">
                <a:latin typeface="Georgia" panose="02040502050405020303" pitchFamily="18" charset="0"/>
              </a:rPr>
              <a:t>1</a:t>
            </a:r>
            <a:r>
              <a:rPr lang="en-US" altLang="zh-CN" sz="2400">
                <a:latin typeface="Georgia" panose="02040502050405020303" pitchFamily="18" charset="0"/>
              </a:rPr>
              <a:t> y</a:t>
            </a:r>
            <a:r>
              <a:rPr lang="en-US" altLang="zh-CN" sz="2400" baseline="-25000">
                <a:latin typeface="Georgia" panose="02040502050405020303" pitchFamily="18" charset="0"/>
              </a:rPr>
              <a:t>0</a:t>
            </a:r>
            <a:r>
              <a:rPr lang="en-US" altLang="zh-CN" sz="2400">
                <a:latin typeface="Georgia" panose="02040502050405020303" pitchFamily="18" charset="0"/>
              </a:rPr>
              <a:t>=yx</a:t>
            </a:r>
            <a:r>
              <a:rPr lang="en-US" altLang="zh-CN" sz="2400" baseline="-25000">
                <a:latin typeface="Georgia" panose="02040502050405020303" pitchFamily="18" charset="0"/>
              </a:rPr>
              <a:t>0</a:t>
            </a:r>
            <a:r>
              <a:rPr lang="en-US" altLang="zh-CN" sz="2400">
                <a:latin typeface="Georgia" panose="02040502050405020303" pitchFamily="18" charset="0"/>
              </a:rPr>
              <a:t>+ww</a:t>
            </a:r>
            <a:r>
              <a:rPr lang="en-US" altLang="zh-CN" sz="2400" baseline="-25000">
                <a:latin typeface="Georgia" panose="02040502050405020303" pitchFamily="18" charset="0"/>
              </a:rPr>
              <a:t>0</a:t>
            </a:r>
            <a:r>
              <a:rPr lang="en-US" altLang="zh-CN" sz="2400">
                <a:latin typeface="Georgia" panose="02040502050405020303" pitchFamily="18" charset="0"/>
              </a:rPr>
              <a:t>yy</a:t>
            </a:r>
            <a:r>
              <a:rPr lang="en-US" altLang="zh-CN" sz="2400" baseline="-25000">
                <a:latin typeface="Georgia" panose="02040502050405020303" pitchFamily="18" charset="0"/>
              </a:rPr>
              <a:t>0</a:t>
            </a:r>
            <a:r>
              <a:rPr lang="en-US" altLang="zh-CN" sz="2400">
                <a:latin typeface="Georgia" panose="02040502050405020303" pitchFamily="18" charset="0"/>
              </a:rPr>
              <a:t> y</a:t>
            </a:r>
            <a:r>
              <a:rPr lang="en-US" altLang="zh-CN" sz="2400" baseline="-25000">
                <a:latin typeface="Georgia" panose="02040502050405020303" pitchFamily="18" charset="0"/>
              </a:rPr>
              <a:t>1</a:t>
            </a:r>
            <a:r>
              <a:rPr lang="en-US" altLang="zh-CN" sz="2400">
                <a:latin typeface="Georgia" panose="02040502050405020303" pitchFamily="18" charset="0"/>
              </a:rPr>
              <a:t>=yx</a:t>
            </a:r>
            <a:r>
              <a:rPr lang="en-US" altLang="zh-CN" sz="2400" baseline="-25000">
                <a:latin typeface="Georgia" panose="02040502050405020303" pitchFamily="18" charset="0"/>
              </a:rPr>
              <a:t>1</a:t>
            </a:r>
            <a:r>
              <a:rPr lang="en-US" altLang="zh-CN" sz="2400">
                <a:latin typeface="Georgia" panose="02040502050405020303" pitchFamily="18" charset="0"/>
              </a:rPr>
              <a:t>+ww</a:t>
            </a:r>
            <a:r>
              <a:rPr lang="en-US" altLang="zh-CN" sz="2400" baseline="-25000">
                <a:latin typeface="Georgia" panose="02040502050405020303" pitchFamily="18" charset="0"/>
              </a:rPr>
              <a:t>1</a:t>
            </a:r>
            <a:r>
              <a:rPr lang="en-US" altLang="zh-CN" sz="2400">
                <a:latin typeface="Georgia" panose="02040502050405020303" pitchFamily="18" charset="0"/>
              </a:rPr>
              <a:t>yy</a:t>
            </a:r>
            <a:r>
              <a:rPr lang="en-US" altLang="zh-CN" sz="2400" baseline="-25000">
                <a:latin typeface="Georgia" panose="02040502050405020303" pitchFamily="18" charset="0"/>
              </a:rPr>
              <a:t>1</a:t>
            </a:r>
          </a:p>
          <a:p>
            <a:r>
              <a:rPr lang="en-US" altLang="zh-CN" sz="2400">
                <a:latin typeface="Georgia" panose="02040502050405020303" pitchFamily="18" charset="0"/>
              </a:rPr>
              <a:t>x</a:t>
            </a:r>
            <a:r>
              <a:rPr lang="en-US" altLang="zh-CN" sz="2400" baseline="-25000">
                <a:latin typeface="Georgia" panose="02040502050405020303" pitchFamily="18" charset="0"/>
              </a:rPr>
              <a:t>2</a:t>
            </a:r>
            <a:r>
              <a:rPr lang="en-US" altLang="zh-CN" sz="2400">
                <a:latin typeface="Georgia" panose="02040502050405020303" pitchFamily="18" charset="0"/>
              </a:rPr>
              <a:t>=xx</a:t>
            </a:r>
            <a:r>
              <a:rPr lang="en-US" altLang="zh-CN" sz="2400" baseline="-25000">
                <a:latin typeface="Georgia" panose="02040502050405020303" pitchFamily="18" charset="0"/>
              </a:rPr>
              <a:t>0</a:t>
            </a:r>
            <a:r>
              <a:rPr lang="en-US" altLang="zh-CN" sz="2400">
                <a:latin typeface="Georgia" panose="02040502050405020303" pitchFamily="18" charset="0"/>
              </a:rPr>
              <a:t>-ww</a:t>
            </a:r>
            <a:r>
              <a:rPr lang="en-US" altLang="zh-CN" sz="2400" baseline="-25000">
                <a:latin typeface="Georgia" panose="02040502050405020303" pitchFamily="18" charset="0"/>
              </a:rPr>
              <a:t>0</a:t>
            </a:r>
            <a:r>
              <a:rPr lang="en-US" altLang="zh-CN" sz="2400">
                <a:latin typeface="Georgia" panose="02040502050405020303" pitchFamily="18" charset="0"/>
              </a:rPr>
              <a:t>xy</a:t>
            </a:r>
            <a:r>
              <a:rPr lang="en-US" altLang="zh-CN" sz="2400" baseline="-25000">
                <a:latin typeface="Georgia" panose="02040502050405020303" pitchFamily="18" charset="0"/>
              </a:rPr>
              <a:t>0   </a:t>
            </a:r>
            <a:r>
              <a:rPr lang="en-US" altLang="zh-CN" sz="2400">
                <a:latin typeface="Georgia" panose="02040502050405020303" pitchFamily="18" charset="0"/>
              </a:rPr>
              <a:t>x</a:t>
            </a:r>
            <a:r>
              <a:rPr lang="en-US" altLang="zh-CN" sz="2400" baseline="-25000">
                <a:latin typeface="Georgia" panose="02040502050405020303" pitchFamily="18" charset="0"/>
              </a:rPr>
              <a:t>3</a:t>
            </a:r>
            <a:r>
              <a:rPr lang="en-US" altLang="zh-CN" sz="2400">
                <a:latin typeface="Georgia" panose="02040502050405020303" pitchFamily="18" charset="0"/>
              </a:rPr>
              <a:t>=xx</a:t>
            </a:r>
            <a:r>
              <a:rPr lang="en-US" altLang="zh-CN" sz="2400" baseline="-25000">
                <a:latin typeface="Georgia" panose="02040502050405020303" pitchFamily="18" charset="0"/>
              </a:rPr>
              <a:t>1</a:t>
            </a:r>
            <a:r>
              <a:rPr lang="en-US" altLang="zh-CN" sz="2400">
                <a:latin typeface="Georgia" panose="02040502050405020303" pitchFamily="18" charset="0"/>
              </a:rPr>
              <a:t>-ww</a:t>
            </a:r>
            <a:r>
              <a:rPr lang="en-US" altLang="zh-CN" sz="2400" baseline="-25000">
                <a:latin typeface="Georgia" panose="02040502050405020303" pitchFamily="18" charset="0"/>
              </a:rPr>
              <a:t>1</a:t>
            </a:r>
            <a:r>
              <a:rPr lang="en-US" altLang="zh-CN" sz="2400">
                <a:latin typeface="Georgia" panose="02040502050405020303" pitchFamily="18" charset="0"/>
              </a:rPr>
              <a:t>xy</a:t>
            </a:r>
            <a:r>
              <a:rPr lang="en-US" altLang="zh-CN" sz="2400" baseline="-25000">
                <a:latin typeface="Georgia" panose="02040502050405020303" pitchFamily="18" charset="0"/>
              </a:rPr>
              <a:t>1</a:t>
            </a:r>
            <a:r>
              <a:rPr lang="en-US" altLang="zh-CN" sz="2400">
                <a:latin typeface="Georgia" panose="02040502050405020303" pitchFamily="18" charset="0"/>
              </a:rPr>
              <a:t>  y</a:t>
            </a:r>
            <a:r>
              <a:rPr lang="en-US" altLang="zh-CN" sz="2400" baseline="-25000">
                <a:latin typeface="Georgia" panose="02040502050405020303" pitchFamily="18" charset="0"/>
              </a:rPr>
              <a:t>2</a:t>
            </a:r>
            <a:r>
              <a:rPr lang="en-US" altLang="zh-CN" sz="2400">
                <a:latin typeface="Georgia" panose="02040502050405020303" pitchFamily="18" charset="0"/>
              </a:rPr>
              <a:t>=yx</a:t>
            </a:r>
            <a:r>
              <a:rPr lang="en-US" altLang="zh-CN" sz="2400" baseline="-25000">
                <a:latin typeface="Georgia" panose="02040502050405020303" pitchFamily="18" charset="0"/>
              </a:rPr>
              <a:t>0</a:t>
            </a:r>
            <a:r>
              <a:rPr lang="en-US" altLang="zh-CN" sz="2400">
                <a:latin typeface="Georgia" panose="02040502050405020303" pitchFamily="18" charset="0"/>
              </a:rPr>
              <a:t>-ww</a:t>
            </a:r>
            <a:r>
              <a:rPr lang="en-US" altLang="zh-CN" sz="2400" baseline="-25000">
                <a:latin typeface="Georgia" panose="02040502050405020303" pitchFamily="18" charset="0"/>
              </a:rPr>
              <a:t>0</a:t>
            </a:r>
            <a:r>
              <a:rPr lang="en-US" altLang="zh-CN" sz="2400">
                <a:latin typeface="Georgia" panose="02040502050405020303" pitchFamily="18" charset="0"/>
              </a:rPr>
              <a:t>yy</a:t>
            </a:r>
            <a:r>
              <a:rPr lang="en-US" altLang="zh-CN" sz="2400" baseline="-25000">
                <a:latin typeface="Georgia" panose="02040502050405020303" pitchFamily="18" charset="0"/>
              </a:rPr>
              <a:t>0</a:t>
            </a:r>
            <a:r>
              <a:rPr lang="en-US" altLang="zh-CN" sz="2400">
                <a:latin typeface="Georgia" panose="02040502050405020303" pitchFamily="18" charset="0"/>
              </a:rPr>
              <a:t>  y</a:t>
            </a:r>
            <a:r>
              <a:rPr lang="en-US" altLang="zh-CN" sz="2400" baseline="-25000">
                <a:latin typeface="Georgia" panose="02040502050405020303" pitchFamily="18" charset="0"/>
              </a:rPr>
              <a:t>3</a:t>
            </a:r>
            <a:r>
              <a:rPr lang="en-US" altLang="zh-CN" sz="2400">
                <a:latin typeface="Georgia" panose="02040502050405020303" pitchFamily="18" charset="0"/>
              </a:rPr>
              <a:t>=yx</a:t>
            </a:r>
            <a:r>
              <a:rPr lang="en-US" altLang="zh-CN" sz="2400" baseline="-25000">
                <a:latin typeface="Georgia" panose="02040502050405020303" pitchFamily="18" charset="0"/>
              </a:rPr>
              <a:t>1</a:t>
            </a:r>
            <a:r>
              <a:rPr lang="en-US" altLang="zh-CN" sz="2400">
                <a:latin typeface="Georgia" panose="02040502050405020303" pitchFamily="18" charset="0"/>
              </a:rPr>
              <a:t>-ww</a:t>
            </a:r>
            <a:r>
              <a:rPr lang="en-US" altLang="zh-CN" sz="2400" baseline="-25000">
                <a:latin typeface="Georgia" panose="02040502050405020303" pitchFamily="18" charset="0"/>
              </a:rPr>
              <a:t>1</a:t>
            </a:r>
            <a:r>
              <a:rPr lang="en-US" altLang="zh-CN" sz="2400">
                <a:latin typeface="Georgia" panose="02040502050405020303" pitchFamily="18" charset="0"/>
              </a:rPr>
              <a:t>yy</a:t>
            </a:r>
            <a:r>
              <a:rPr lang="en-US" altLang="zh-CN" sz="2400" baseline="-25000">
                <a:latin typeface="Georgia" panose="02040502050405020303" pitchFamily="18" charset="0"/>
              </a:rPr>
              <a:t>1</a:t>
            </a:r>
          </a:p>
        </p:txBody>
      </p:sp>
      <p:sp>
        <p:nvSpPr>
          <p:cNvPr id="29702" name="文本框 29701"/>
          <p:cNvSpPr txBox="1">
            <a:spLocks noChangeArrowheads="1"/>
          </p:cNvSpPr>
          <p:nvPr/>
        </p:nvSpPr>
        <p:spPr bwMode="auto">
          <a:xfrm>
            <a:off x="130175" y="2295525"/>
            <a:ext cx="625475" cy="77311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170" tIns="46990" rIns="90170" bIns="46990">
            <a:spAutoFit/>
          </a:bodyPr>
          <a:lstStyle/>
          <a:p>
            <a:r>
              <a:rPr lang="en-US" altLang="zh-CN" sz="4400">
                <a:solidFill>
                  <a:schemeClr val="accent2"/>
                </a:solidFill>
                <a:latin typeface="Georgia" panose="02040502050405020303" pitchFamily="18" charset="0"/>
              </a:rPr>
              <a:t>2</a:t>
            </a:r>
          </a:p>
        </p:txBody>
      </p:sp>
      <p:sp>
        <p:nvSpPr>
          <p:cNvPr id="29703" name="文本框 29702"/>
          <p:cNvSpPr txBox="1">
            <a:spLocks noChangeArrowheads="1"/>
          </p:cNvSpPr>
          <p:nvPr/>
        </p:nvSpPr>
        <p:spPr bwMode="auto">
          <a:xfrm>
            <a:off x="827088" y="2184400"/>
            <a:ext cx="6096000" cy="884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400">
                <a:solidFill>
                  <a:srgbClr val="FF0000"/>
                </a:solidFill>
                <a:latin typeface="Georgia" panose="02040502050405020303" pitchFamily="18" charset="0"/>
              </a:rPr>
              <a:t>x</a:t>
            </a:r>
            <a:r>
              <a:rPr lang="en-US" altLang="zh-CN" sz="2400" baseline="-25000">
                <a:solidFill>
                  <a:srgbClr val="FF0000"/>
                </a:solidFill>
                <a:latin typeface="Georgia" panose="02040502050405020303" pitchFamily="18" charset="0"/>
              </a:rPr>
              <a:t>j</a:t>
            </a:r>
            <a:r>
              <a:rPr lang="en-US" altLang="zh-CN" sz="2400">
                <a:latin typeface="Georgia" panose="02040502050405020303" pitchFamily="18" charset="0"/>
              </a:rPr>
              <a:t> (0, 2, 4, 6) =</a:t>
            </a:r>
            <a:r>
              <a:rPr lang="en-US" altLang="zh-CN" sz="2400">
                <a:solidFill>
                  <a:srgbClr val="FF0000"/>
                </a:solidFill>
                <a:latin typeface="Georgia" panose="02040502050405020303" pitchFamily="18" charset="0"/>
                <a:sym typeface="Arial" panose="020B0604020202020204" pitchFamily="34" charset="0"/>
              </a:rPr>
              <a:t> xx</a:t>
            </a:r>
            <a:r>
              <a:rPr lang="en-US" altLang="zh-CN" sz="2400" baseline="-25000">
                <a:solidFill>
                  <a:srgbClr val="FF0000"/>
                </a:solidFill>
                <a:latin typeface="Georgia" panose="02040502050405020303" pitchFamily="18" charset="0"/>
                <a:sym typeface="Arial" panose="020B0604020202020204" pitchFamily="34" charset="0"/>
              </a:rPr>
              <a:t>j</a:t>
            </a:r>
            <a:r>
              <a:rPr lang="en-US" altLang="zh-CN" sz="2400">
                <a:solidFill>
                  <a:srgbClr val="FF0000"/>
                </a:solidFill>
                <a:latin typeface="Georgia" panose="02040502050405020303" pitchFamily="18" charset="0"/>
                <a:sym typeface="Arial" panose="020B0604020202020204" pitchFamily="34" charset="0"/>
              </a:rPr>
              <a:t> </a:t>
            </a:r>
            <a:r>
              <a:rPr lang="en-US" altLang="zh-CN" sz="2400">
                <a:latin typeface="Georgia" panose="02040502050405020303" pitchFamily="18" charset="0"/>
                <a:sym typeface="Arial" panose="020B0604020202020204" pitchFamily="34" charset="0"/>
              </a:rPr>
              <a:t>(0, 4) + </a:t>
            </a:r>
            <a:r>
              <a:rPr lang="en-US" altLang="zh-CN" sz="2400">
                <a:solidFill>
                  <a:srgbClr val="FF0000"/>
                </a:solidFill>
                <a:latin typeface="Georgia" panose="02040502050405020303" pitchFamily="18" charset="0"/>
                <a:sym typeface="Arial" panose="020B0604020202020204" pitchFamily="34" charset="0"/>
              </a:rPr>
              <a:t>ww</a:t>
            </a:r>
            <a:r>
              <a:rPr lang="en-US" altLang="zh-CN" sz="2400" baseline="-25000">
                <a:solidFill>
                  <a:srgbClr val="FF0000"/>
                </a:solidFill>
                <a:latin typeface="Georgia" panose="02040502050405020303" pitchFamily="18" charset="0"/>
                <a:sym typeface="Arial" panose="020B0604020202020204" pitchFamily="34" charset="0"/>
              </a:rPr>
              <a:t>j</a:t>
            </a:r>
            <a:r>
              <a:rPr lang="en-US" altLang="zh-CN" sz="2400">
                <a:solidFill>
                  <a:srgbClr val="FF0000"/>
                </a:solidFill>
                <a:latin typeface="Georgia" panose="02040502050405020303" pitchFamily="18" charset="0"/>
                <a:sym typeface="Arial" panose="020B0604020202020204" pitchFamily="34" charset="0"/>
              </a:rPr>
              <a:t>  xy</a:t>
            </a:r>
            <a:r>
              <a:rPr lang="en-US" altLang="zh-CN" sz="2400" baseline="-25000">
                <a:solidFill>
                  <a:srgbClr val="FF0000"/>
                </a:solidFill>
                <a:latin typeface="Georgia" panose="02040502050405020303" pitchFamily="18" charset="0"/>
                <a:sym typeface="Arial" panose="020B0604020202020204" pitchFamily="34" charset="0"/>
              </a:rPr>
              <a:t>j</a:t>
            </a:r>
            <a:r>
              <a:rPr lang="en-US" altLang="zh-CN" sz="2400">
                <a:latin typeface="Georgia" panose="02040502050405020303" pitchFamily="18" charset="0"/>
                <a:sym typeface="Arial" panose="020B0604020202020204" pitchFamily="34" charset="0"/>
              </a:rPr>
              <a:t> (2, 6)</a:t>
            </a:r>
          </a:p>
          <a:p>
            <a:r>
              <a:rPr lang="en-US" altLang="zh-CN" sz="2400">
                <a:solidFill>
                  <a:srgbClr val="FF0000"/>
                </a:solidFill>
                <a:latin typeface="Georgia" panose="02040502050405020303" pitchFamily="18" charset="0"/>
                <a:sym typeface="Arial" panose="020B0604020202020204" pitchFamily="34" charset="0"/>
              </a:rPr>
              <a:t>y</a:t>
            </a:r>
            <a:r>
              <a:rPr lang="en-US" altLang="zh-CN" sz="2400" baseline="-25000">
                <a:solidFill>
                  <a:srgbClr val="FF0000"/>
                </a:solidFill>
                <a:latin typeface="Georgia" panose="02040502050405020303" pitchFamily="18" charset="0"/>
                <a:sym typeface="Arial" panose="020B0604020202020204" pitchFamily="34" charset="0"/>
              </a:rPr>
              <a:t>j</a:t>
            </a:r>
            <a:r>
              <a:rPr lang="en-US" altLang="zh-CN" sz="2400" baseline="-25000">
                <a:latin typeface="Georgia" panose="02040502050405020303" pitchFamily="18" charset="0"/>
                <a:sym typeface="Arial" panose="020B0604020202020204" pitchFamily="34" charset="0"/>
              </a:rPr>
              <a:t>  </a:t>
            </a:r>
            <a:r>
              <a:rPr lang="en-US" altLang="zh-CN" sz="2400">
                <a:latin typeface="Georgia" panose="02040502050405020303" pitchFamily="18" charset="0"/>
                <a:sym typeface="Arial" panose="020B0604020202020204" pitchFamily="34" charset="0"/>
              </a:rPr>
              <a:t>(1, 3, 5, 7) =</a:t>
            </a:r>
            <a:r>
              <a:rPr lang="en-US" altLang="zh-CN" sz="2400">
                <a:solidFill>
                  <a:srgbClr val="FF0000"/>
                </a:solidFill>
                <a:latin typeface="Georgia" panose="02040502050405020303" pitchFamily="18" charset="0"/>
                <a:sym typeface="Arial" panose="020B0604020202020204" pitchFamily="34" charset="0"/>
              </a:rPr>
              <a:t> yx</a:t>
            </a:r>
            <a:r>
              <a:rPr lang="en-US" altLang="zh-CN" sz="2400" baseline="-25000">
                <a:solidFill>
                  <a:srgbClr val="FF0000"/>
                </a:solidFill>
                <a:latin typeface="Georgia" panose="02040502050405020303" pitchFamily="18" charset="0"/>
                <a:sym typeface="Arial" panose="020B0604020202020204" pitchFamily="34" charset="0"/>
              </a:rPr>
              <a:t>j</a:t>
            </a:r>
            <a:r>
              <a:rPr lang="en-US" altLang="zh-CN" sz="2400">
                <a:latin typeface="Georgia" panose="02040502050405020303" pitchFamily="18" charset="0"/>
                <a:sym typeface="Arial" panose="020B0604020202020204" pitchFamily="34" charset="0"/>
              </a:rPr>
              <a:t> (1, </a:t>
            </a:r>
            <a:r>
              <a:rPr lang="zh-CN" altLang="en-US" sz="2400">
                <a:latin typeface="Georgia" panose="02040502050405020303" pitchFamily="18" charset="0"/>
                <a:sym typeface="Arial" panose="020B0604020202020204" pitchFamily="34" charset="0"/>
              </a:rPr>
              <a:t>5</a:t>
            </a:r>
            <a:r>
              <a:rPr lang="en-US" altLang="zh-CN" sz="2400">
                <a:latin typeface="Georgia" panose="02040502050405020303" pitchFamily="18" charset="0"/>
                <a:sym typeface="Arial" panose="020B0604020202020204" pitchFamily="34" charset="0"/>
              </a:rPr>
              <a:t>) +</a:t>
            </a:r>
            <a:r>
              <a:rPr lang="en-US" altLang="zh-CN" sz="2400">
                <a:solidFill>
                  <a:srgbClr val="FF0000"/>
                </a:solidFill>
                <a:latin typeface="Georgia" panose="02040502050405020303" pitchFamily="18" charset="0"/>
                <a:sym typeface="Arial" panose="020B0604020202020204" pitchFamily="34" charset="0"/>
              </a:rPr>
              <a:t> ww</a:t>
            </a:r>
            <a:r>
              <a:rPr lang="en-US" altLang="zh-CN" sz="2400" baseline="-25000">
                <a:solidFill>
                  <a:srgbClr val="FF0000"/>
                </a:solidFill>
                <a:latin typeface="Georgia" panose="02040502050405020303" pitchFamily="18" charset="0"/>
                <a:sym typeface="Arial" panose="020B0604020202020204" pitchFamily="34" charset="0"/>
              </a:rPr>
              <a:t>j</a:t>
            </a:r>
            <a:r>
              <a:rPr lang="en-US" altLang="zh-CN" sz="2400">
                <a:solidFill>
                  <a:srgbClr val="FF0000"/>
                </a:solidFill>
                <a:latin typeface="Georgia" panose="02040502050405020303" pitchFamily="18" charset="0"/>
                <a:sym typeface="Arial" panose="020B0604020202020204" pitchFamily="34" charset="0"/>
              </a:rPr>
              <a:t>  yy</a:t>
            </a:r>
            <a:r>
              <a:rPr lang="en-US" altLang="zh-CN" sz="2400" baseline="-25000">
                <a:solidFill>
                  <a:srgbClr val="FF0000"/>
                </a:solidFill>
                <a:latin typeface="Georgia" panose="02040502050405020303" pitchFamily="18" charset="0"/>
                <a:sym typeface="Arial" panose="020B0604020202020204" pitchFamily="34" charset="0"/>
              </a:rPr>
              <a:t>j</a:t>
            </a:r>
            <a:r>
              <a:rPr lang="en-US" altLang="zh-CN" sz="2400">
                <a:solidFill>
                  <a:srgbClr val="FF0000"/>
                </a:solidFill>
                <a:latin typeface="Georgia" panose="02040502050405020303" pitchFamily="18" charset="0"/>
                <a:sym typeface="Arial" panose="020B0604020202020204" pitchFamily="34" charset="0"/>
              </a:rPr>
              <a:t> </a:t>
            </a:r>
            <a:r>
              <a:rPr lang="en-US" altLang="zh-CN" sz="2400">
                <a:latin typeface="Georgia" panose="02040502050405020303" pitchFamily="18" charset="0"/>
                <a:sym typeface="Arial" panose="020B0604020202020204" pitchFamily="34" charset="0"/>
              </a:rPr>
              <a:t>(</a:t>
            </a:r>
            <a:r>
              <a:rPr lang="zh-CN" altLang="en-US" sz="2400">
                <a:latin typeface="Georgia" panose="02040502050405020303" pitchFamily="18" charset="0"/>
                <a:sym typeface="Arial" panose="020B0604020202020204" pitchFamily="34" charset="0"/>
              </a:rPr>
              <a:t>3</a:t>
            </a:r>
            <a:r>
              <a:rPr lang="en-US" altLang="zh-CN" sz="2400">
                <a:latin typeface="Georgia" panose="02040502050405020303" pitchFamily="18" charset="0"/>
                <a:sym typeface="Arial" panose="020B0604020202020204" pitchFamily="34" charset="0"/>
              </a:rPr>
              <a:t>, 7)</a:t>
            </a:r>
          </a:p>
        </p:txBody>
      </p:sp>
      <p:sp>
        <p:nvSpPr>
          <p:cNvPr id="29704" name="文本框 29703"/>
          <p:cNvSpPr txBox="1">
            <a:spLocks noChangeArrowheads="1"/>
          </p:cNvSpPr>
          <p:nvPr/>
        </p:nvSpPr>
        <p:spPr bwMode="auto">
          <a:xfrm>
            <a:off x="827088" y="5492750"/>
            <a:ext cx="6264275" cy="1249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400">
                <a:latin typeface="Georgia" panose="02040502050405020303" pitchFamily="18" charset="0"/>
              </a:rPr>
              <a:t>www</a:t>
            </a:r>
            <a:r>
              <a:rPr lang="en-US" altLang="zh-CN" sz="2400" baseline="-25000">
                <a:latin typeface="Georgia" panose="02040502050405020303" pitchFamily="18" charset="0"/>
              </a:rPr>
              <a:t>j</a:t>
            </a:r>
            <a:r>
              <a:rPr lang="en-US" altLang="zh-CN" sz="2400">
                <a:latin typeface="Georgia" panose="02040502050405020303" pitchFamily="18" charset="0"/>
              </a:rPr>
              <a:t>=exp(-i2</a:t>
            </a:r>
            <a:r>
              <a:rPr lang="en-US" altLang="zh-CN" sz="2400">
                <a:latin typeface="Symbol" panose="05050102010706020507" pitchFamily="18" charset="2"/>
              </a:rPr>
              <a:t>p</a:t>
            </a:r>
            <a:r>
              <a:rPr lang="en-US" altLang="zh-CN" sz="2400">
                <a:latin typeface="Georgia" panose="02040502050405020303" pitchFamily="18" charset="0"/>
              </a:rPr>
              <a:t>j/</a:t>
            </a:r>
            <a:r>
              <a:rPr lang="en-US" altLang="zh-CN" sz="2400">
                <a:solidFill>
                  <a:srgbClr val="FF0000"/>
                </a:solidFill>
                <a:latin typeface="Georgia" panose="02040502050405020303" pitchFamily="18" charset="0"/>
              </a:rPr>
              <a:t>2</a:t>
            </a:r>
            <a:r>
              <a:rPr lang="en-US" altLang="zh-CN" sz="2400">
                <a:latin typeface="Georgia" panose="02040502050405020303" pitchFamily="18" charset="0"/>
              </a:rPr>
              <a:t>)     (j=0)     www</a:t>
            </a:r>
            <a:r>
              <a:rPr lang="en-US" altLang="zh-CN" sz="2400" baseline="-25000">
                <a:latin typeface="Georgia" panose="02040502050405020303" pitchFamily="18" charset="0"/>
              </a:rPr>
              <a:t>0</a:t>
            </a:r>
            <a:r>
              <a:rPr lang="en-US" altLang="zh-CN" sz="2400">
                <a:latin typeface="Georgia" panose="02040502050405020303" pitchFamily="18" charset="0"/>
              </a:rPr>
              <a:t>=1</a:t>
            </a:r>
          </a:p>
          <a:p>
            <a:r>
              <a:rPr lang="en-US" altLang="zh-CN" sz="2400">
                <a:latin typeface="Georgia" panose="02040502050405020303" pitchFamily="18" charset="0"/>
              </a:rPr>
              <a:t>xx</a:t>
            </a:r>
            <a:r>
              <a:rPr lang="en-US" altLang="zh-CN" sz="2400" baseline="-25000">
                <a:latin typeface="Georgia" panose="02040502050405020303" pitchFamily="18" charset="0"/>
              </a:rPr>
              <a:t>0</a:t>
            </a:r>
            <a:r>
              <a:rPr lang="en-US" altLang="zh-CN" sz="2400">
                <a:latin typeface="Georgia" panose="02040502050405020303" pitchFamily="18" charset="0"/>
              </a:rPr>
              <a:t>=f</a:t>
            </a:r>
            <a:r>
              <a:rPr lang="en-US" altLang="zh-CN" sz="2400" baseline="-25000">
                <a:latin typeface="Georgia" panose="02040502050405020303" pitchFamily="18" charset="0"/>
              </a:rPr>
              <a:t>0</a:t>
            </a:r>
            <a:r>
              <a:rPr lang="en-US" altLang="zh-CN" sz="2400">
                <a:latin typeface="Georgia" panose="02040502050405020303" pitchFamily="18" charset="0"/>
              </a:rPr>
              <a:t>+f</a:t>
            </a:r>
            <a:r>
              <a:rPr lang="en-US" altLang="zh-CN" sz="2400" baseline="-25000">
                <a:latin typeface="Georgia" panose="02040502050405020303" pitchFamily="18" charset="0"/>
              </a:rPr>
              <a:t>4      </a:t>
            </a:r>
            <a:r>
              <a:rPr lang="en-US" altLang="zh-CN" sz="2400">
                <a:latin typeface="Georgia" panose="02040502050405020303" pitchFamily="18" charset="0"/>
              </a:rPr>
              <a:t>xy</a:t>
            </a:r>
            <a:r>
              <a:rPr lang="en-US" altLang="zh-CN" sz="2400" baseline="-25000">
                <a:latin typeface="Georgia" panose="02040502050405020303" pitchFamily="18" charset="0"/>
              </a:rPr>
              <a:t>0</a:t>
            </a:r>
            <a:r>
              <a:rPr lang="en-US" altLang="zh-CN" sz="2400">
                <a:latin typeface="Georgia" panose="02040502050405020303" pitchFamily="18" charset="0"/>
              </a:rPr>
              <a:t>=f</a:t>
            </a:r>
            <a:r>
              <a:rPr lang="en-US" altLang="zh-CN" sz="2400" baseline="-25000">
                <a:latin typeface="Georgia" panose="02040502050405020303" pitchFamily="18" charset="0"/>
              </a:rPr>
              <a:t>2</a:t>
            </a:r>
            <a:r>
              <a:rPr lang="en-US" altLang="zh-CN" sz="2400">
                <a:latin typeface="Georgia" panose="02040502050405020303" pitchFamily="18" charset="0"/>
              </a:rPr>
              <a:t>+f</a:t>
            </a:r>
            <a:r>
              <a:rPr lang="en-US" altLang="zh-CN" sz="2400" baseline="-25000">
                <a:latin typeface="Georgia" panose="02040502050405020303" pitchFamily="18" charset="0"/>
              </a:rPr>
              <a:t>6</a:t>
            </a:r>
            <a:r>
              <a:rPr lang="en-US" altLang="zh-CN" sz="2400">
                <a:latin typeface="Georgia" panose="02040502050405020303" pitchFamily="18" charset="0"/>
              </a:rPr>
              <a:t>     yx</a:t>
            </a:r>
            <a:r>
              <a:rPr lang="en-US" altLang="zh-CN" sz="2400" baseline="-25000">
                <a:latin typeface="Georgia" panose="02040502050405020303" pitchFamily="18" charset="0"/>
              </a:rPr>
              <a:t>0</a:t>
            </a:r>
            <a:r>
              <a:rPr lang="en-US" altLang="zh-CN" sz="2400">
                <a:latin typeface="Georgia" panose="02040502050405020303" pitchFamily="18" charset="0"/>
              </a:rPr>
              <a:t>=f</a:t>
            </a:r>
            <a:r>
              <a:rPr lang="en-US" altLang="zh-CN" sz="2400" baseline="-25000">
                <a:latin typeface="Georgia" panose="02040502050405020303" pitchFamily="18" charset="0"/>
              </a:rPr>
              <a:t>1</a:t>
            </a:r>
            <a:r>
              <a:rPr lang="en-US" altLang="zh-CN" sz="2400">
                <a:latin typeface="Georgia" panose="02040502050405020303" pitchFamily="18" charset="0"/>
              </a:rPr>
              <a:t>+f</a:t>
            </a:r>
            <a:r>
              <a:rPr lang="zh-CN" altLang="en-US" sz="2400" baseline="-25000">
                <a:latin typeface="Georgia" panose="02040502050405020303" pitchFamily="18" charset="0"/>
              </a:rPr>
              <a:t>5</a:t>
            </a:r>
            <a:r>
              <a:rPr lang="en-US" altLang="zh-CN" sz="2400">
                <a:latin typeface="Georgia" panose="02040502050405020303" pitchFamily="18" charset="0"/>
              </a:rPr>
              <a:t>      yy</a:t>
            </a:r>
            <a:r>
              <a:rPr lang="en-US" altLang="zh-CN" sz="2400" baseline="-25000">
                <a:latin typeface="Georgia" panose="02040502050405020303" pitchFamily="18" charset="0"/>
              </a:rPr>
              <a:t>0</a:t>
            </a:r>
            <a:r>
              <a:rPr lang="en-US" altLang="zh-CN" sz="2400">
                <a:latin typeface="Georgia" panose="02040502050405020303" pitchFamily="18" charset="0"/>
              </a:rPr>
              <a:t>=f</a:t>
            </a:r>
            <a:r>
              <a:rPr lang="zh-CN" altLang="en-US" sz="2400" baseline="-25000">
                <a:latin typeface="Georgia" panose="02040502050405020303" pitchFamily="18" charset="0"/>
              </a:rPr>
              <a:t>3</a:t>
            </a:r>
            <a:r>
              <a:rPr lang="en-US" altLang="zh-CN" sz="2400">
                <a:latin typeface="Georgia" panose="02040502050405020303" pitchFamily="18" charset="0"/>
              </a:rPr>
              <a:t>+f</a:t>
            </a:r>
            <a:r>
              <a:rPr lang="en-US" altLang="zh-CN" sz="2400" baseline="-25000">
                <a:latin typeface="Georgia" panose="02040502050405020303" pitchFamily="18" charset="0"/>
              </a:rPr>
              <a:t>7</a:t>
            </a:r>
          </a:p>
          <a:p>
            <a:r>
              <a:rPr lang="en-US" altLang="zh-CN" sz="2400">
                <a:latin typeface="Georgia" panose="02040502050405020303" pitchFamily="18" charset="0"/>
              </a:rPr>
              <a:t>xx</a:t>
            </a:r>
            <a:r>
              <a:rPr lang="en-US" altLang="zh-CN" sz="2400" baseline="-25000">
                <a:latin typeface="Georgia" panose="02040502050405020303" pitchFamily="18" charset="0"/>
              </a:rPr>
              <a:t>1</a:t>
            </a:r>
            <a:r>
              <a:rPr lang="en-US" altLang="zh-CN" sz="2400">
                <a:latin typeface="Georgia" panose="02040502050405020303" pitchFamily="18" charset="0"/>
              </a:rPr>
              <a:t>=f</a:t>
            </a:r>
            <a:r>
              <a:rPr lang="en-US" altLang="zh-CN" sz="2400" baseline="-25000">
                <a:latin typeface="Georgia" panose="02040502050405020303" pitchFamily="18" charset="0"/>
              </a:rPr>
              <a:t>0</a:t>
            </a:r>
            <a:r>
              <a:rPr lang="en-US" altLang="zh-CN" sz="2400">
                <a:latin typeface="Georgia" panose="02040502050405020303" pitchFamily="18" charset="0"/>
              </a:rPr>
              <a:t>-f</a:t>
            </a:r>
            <a:r>
              <a:rPr lang="en-US" altLang="zh-CN" sz="2400" baseline="-25000">
                <a:latin typeface="Georgia" panose="02040502050405020303" pitchFamily="18" charset="0"/>
              </a:rPr>
              <a:t>4        </a:t>
            </a:r>
            <a:r>
              <a:rPr lang="en-US" altLang="zh-CN" sz="2400">
                <a:latin typeface="Georgia" panose="02040502050405020303" pitchFamily="18" charset="0"/>
              </a:rPr>
              <a:t>xy</a:t>
            </a:r>
            <a:r>
              <a:rPr lang="en-US" altLang="zh-CN" sz="2400" baseline="-25000">
                <a:latin typeface="Georgia" panose="02040502050405020303" pitchFamily="18" charset="0"/>
              </a:rPr>
              <a:t>1</a:t>
            </a:r>
            <a:r>
              <a:rPr lang="en-US" altLang="zh-CN" sz="2400">
                <a:latin typeface="Georgia" panose="02040502050405020303" pitchFamily="18" charset="0"/>
              </a:rPr>
              <a:t>=f</a:t>
            </a:r>
            <a:r>
              <a:rPr lang="en-US" altLang="zh-CN" sz="2400" baseline="-25000">
                <a:latin typeface="Georgia" panose="02040502050405020303" pitchFamily="18" charset="0"/>
              </a:rPr>
              <a:t>2</a:t>
            </a:r>
            <a:r>
              <a:rPr lang="en-US" altLang="zh-CN" sz="2400">
                <a:latin typeface="Georgia" panose="02040502050405020303" pitchFamily="18" charset="0"/>
              </a:rPr>
              <a:t>-f</a:t>
            </a:r>
            <a:r>
              <a:rPr lang="en-US" altLang="zh-CN" sz="2400" baseline="-25000">
                <a:latin typeface="Georgia" panose="02040502050405020303" pitchFamily="18" charset="0"/>
              </a:rPr>
              <a:t>6</a:t>
            </a:r>
            <a:r>
              <a:rPr lang="en-US" altLang="zh-CN" sz="2400">
                <a:latin typeface="Georgia" panose="02040502050405020303" pitchFamily="18" charset="0"/>
              </a:rPr>
              <a:t>      yx</a:t>
            </a:r>
            <a:r>
              <a:rPr lang="en-US" altLang="zh-CN" sz="2400" baseline="-25000">
                <a:latin typeface="Georgia" panose="02040502050405020303" pitchFamily="18" charset="0"/>
              </a:rPr>
              <a:t>1</a:t>
            </a:r>
            <a:r>
              <a:rPr lang="en-US" altLang="zh-CN" sz="2400">
                <a:latin typeface="Georgia" panose="02040502050405020303" pitchFamily="18" charset="0"/>
              </a:rPr>
              <a:t>=f</a:t>
            </a:r>
            <a:r>
              <a:rPr lang="en-US" altLang="zh-CN" sz="2400" baseline="-25000">
                <a:latin typeface="Georgia" panose="02040502050405020303" pitchFamily="18" charset="0"/>
              </a:rPr>
              <a:t>1</a:t>
            </a:r>
            <a:r>
              <a:rPr lang="en-US" altLang="zh-CN" sz="2400">
                <a:latin typeface="Georgia" panose="02040502050405020303" pitchFamily="18" charset="0"/>
              </a:rPr>
              <a:t>-f</a:t>
            </a:r>
            <a:r>
              <a:rPr lang="zh-CN" altLang="en-US" sz="2400" baseline="-25000">
                <a:latin typeface="Georgia" panose="02040502050405020303" pitchFamily="18" charset="0"/>
              </a:rPr>
              <a:t>5</a:t>
            </a:r>
            <a:r>
              <a:rPr lang="en-US" altLang="zh-CN" sz="2400">
                <a:latin typeface="Georgia" panose="02040502050405020303" pitchFamily="18" charset="0"/>
              </a:rPr>
              <a:t>       yy</a:t>
            </a:r>
            <a:r>
              <a:rPr lang="en-US" altLang="zh-CN" sz="2400" baseline="-25000">
                <a:latin typeface="Georgia" panose="02040502050405020303" pitchFamily="18" charset="0"/>
              </a:rPr>
              <a:t>1</a:t>
            </a:r>
            <a:r>
              <a:rPr lang="en-US" altLang="zh-CN" sz="2400">
                <a:latin typeface="Georgia" panose="02040502050405020303" pitchFamily="18" charset="0"/>
              </a:rPr>
              <a:t>=f</a:t>
            </a:r>
            <a:r>
              <a:rPr lang="zh-CN" altLang="en-US" sz="2400" baseline="-25000">
                <a:latin typeface="Georgia" panose="02040502050405020303" pitchFamily="18" charset="0"/>
              </a:rPr>
              <a:t>3</a:t>
            </a:r>
            <a:r>
              <a:rPr lang="en-US" altLang="zh-CN" sz="2400">
                <a:latin typeface="Georgia" panose="02040502050405020303" pitchFamily="18" charset="0"/>
              </a:rPr>
              <a:t>-f</a:t>
            </a:r>
            <a:r>
              <a:rPr lang="en-US" altLang="zh-CN" sz="2400" baseline="-25000">
                <a:latin typeface="Georgia" panose="02040502050405020303" pitchFamily="18" charset="0"/>
              </a:rPr>
              <a:t>7</a:t>
            </a:r>
            <a:endParaRPr lang="en-US" altLang="zh-CN">
              <a:latin typeface="Georgia" panose="02040502050405020303" pitchFamily="18" charset="0"/>
            </a:endParaRPr>
          </a:p>
        </p:txBody>
      </p:sp>
      <p:sp>
        <p:nvSpPr>
          <p:cNvPr id="29705" name="文本框 29704"/>
          <p:cNvSpPr txBox="1">
            <a:spLocks noChangeArrowheads="1"/>
          </p:cNvSpPr>
          <p:nvPr/>
        </p:nvSpPr>
        <p:spPr bwMode="auto">
          <a:xfrm>
            <a:off x="179388" y="4745038"/>
            <a:ext cx="625475" cy="773112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170" tIns="46990" rIns="90170" bIns="46990">
            <a:spAutoFit/>
          </a:bodyPr>
          <a:lstStyle/>
          <a:p>
            <a:r>
              <a:rPr lang="en-US" altLang="zh-CN" sz="4400">
                <a:solidFill>
                  <a:schemeClr val="accent2"/>
                </a:solidFill>
                <a:latin typeface="Georgia" panose="02040502050405020303" pitchFamily="18" charset="0"/>
              </a:rPr>
              <a:t>3</a:t>
            </a:r>
          </a:p>
        </p:txBody>
      </p:sp>
      <p:sp>
        <p:nvSpPr>
          <p:cNvPr id="29706" name="文本框 29705"/>
          <p:cNvSpPr txBox="1">
            <a:spLocks noChangeArrowheads="1"/>
          </p:cNvSpPr>
          <p:nvPr/>
        </p:nvSpPr>
        <p:spPr bwMode="auto">
          <a:xfrm>
            <a:off x="777875" y="4633913"/>
            <a:ext cx="8308975" cy="884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400">
                <a:solidFill>
                  <a:srgbClr val="FF0000"/>
                </a:solidFill>
                <a:latin typeface="Georgia" panose="02040502050405020303" pitchFamily="18" charset="0"/>
              </a:rPr>
              <a:t>xx</a:t>
            </a:r>
            <a:r>
              <a:rPr lang="en-US" altLang="zh-CN" sz="2400" baseline="-25000">
                <a:solidFill>
                  <a:srgbClr val="FF0000"/>
                </a:solidFill>
                <a:latin typeface="Georgia" panose="02040502050405020303" pitchFamily="18" charset="0"/>
              </a:rPr>
              <a:t>j</a:t>
            </a:r>
            <a:r>
              <a:rPr lang="en-US" altLang="zh-CN" sz="2400">
                <a:latin typeface="Georgia" panose="02040502050405020303" pitchFamily="18" charset="0"/>
              </a:rPr>
              <a:t>(0,4)=</a:t>
            </a:r>
            <a:r>
              <a:rPr lang="en-US" altLang="zh-CN" sz="2400">
                <a:solidFill>
                  <a:srgbClr val="FF0000"/>
                </a:solidFill>
                <a:latin typeface="Georgia" panose="02040502050405020303" pitchFamily="18" charset="0"/>
                <a:sym typeface="Arial" panose="020B0604020202020204" pitchFamily="34" charset="0"/>
              </a:rPr>
              <a:t>xxx</a:t>
            </a:r>
            <a:r>
              <a:rPr lang="en-US" altLang="zh-CN" sz="2400" baseline="-25000">
                <a:solidFill>
                  <a:srgbClr val="FF0000"/>
                </a:solidFill>
                <a:latin typeface="Georgia" panose="02040502050405020303" pitchFamily="18" charset="0"/>
                <a:sym typeface="Arial" panose="020B0604020202020204" pitchFamily="34" charset="0"/>
              </a:rPr>
              <a:t>j</a:t>
            </a:r>
            <a:r>
              <a:rPr lang="en-US" altLang="zh-CN" sz="2400">
                <a:latin typeface="Georgia" panose="02040502050405020303" pitchFamily="18" charset="0"/>
                <a:sym typeface="Arial" panose="020B0604020202020204" pitchFamily="34" charset="0"/>
              </a:rPr>
              <a:t>(0)+</a:t>
            </a:r>
            <a:r>
              <a:rPr lang="en-US" altLang="zh-CN" sz="2400">
                <a:solidFill>
                  <a:srgbClr val="FF0000"/>
                </a:solidFill>
                <a:latin typeface="Georgia" panose="02040502050405020303" pitchFamily="18" charset="0"/>
                <a:sym typeface="Arial" panose="020B0604020202020204" pitchFamily="34" charset="0"/>
              </a:rPr>
              <a:t>www</a:t>
            </a:r>
            <a:r>
              <a:rPr lang="en-US" altLang="zh-CN" sz="2400" baseline="-25000">
                <a:solidFill>
                  <a:srgbClr val="FF0000"/>
                </a:solidFill>
                <a:latin typeface="Georgia" panose="02040502050405020303" pitchFamily="18" charset="0"/>
                <a:sym typeface="Arial" panose="020B0604020202020204" pitchFamily="34" charset="0"/>
              </a:rPr>
              <a:t>j</a:t>
            </a:r>
            <a:r>
              <a:rPr lang="en-US" altLang="zh-CN" sz="2400">
                <a:solidFill>
                  <a:srgbClr val="FF0000"/>
                </a:solidFill>
                <a:latin typeface="Georgia" panose="02040502050405020303" pitchFamily="18" charset="0"/>
                <a:sym typeface="Arial" panose="020B0604020202020204" pitchFamily="34" charset="0"/>
              </a:rPr>
              <a:t> xxy</a:t>
            </a:r>
            <a:r>
              <a:rPr lang="en-US" altLang="zh-CN" sz="2400" baseline="-25000">
                <a:solidFill>
                  <a:srgbClr val="FF0000"/>
                </a:solidFill>
                <a:latin typeface="Georgia" panose="02040502050405020303" pitchFamily="18" charset="0"/>
                <a:sym typeface="Arial" panose="020B0604020202020204" pitchFamily="34" charset="0"/>
              </a:rPr>
              <a:t>j</a:t>
            </a:r>
            <a:r>
              <a:rPr lang="en-US" altLang="zh-CN" sz="2400">
                <a:latin typeface="Georgia" panose="02040502050405020303" pitchFamily="18" charset="0"/>
                <a:sym typeface="Arial" panose="020B0604020202020204" pitchFamily="34" charset="0"/>
              </a:rPr>
              <a:t>(4) </a:t>
            </a:r>
            <a:r>
              <a:rPr lang="en-US" altLang="zh-CN" sz="2400">
                <a:solidFill>
                  <a:srgbClr val="FF0000"/>
                </a:solidFill>
                <a:latin typeface="Georgia" panose="02040502050405020303" pitchFamily="18" charset="0"/>
              </a:rPr>
              <a:t>xy</a:t>
            </a:r>
            <a:r>
              <a:rPr lang="en-US" altLang="zh-CN" sz="2400" baseline="-25000">
                <a:solidFill>
                  <a:srgbClr val="FF0000"/>
                </a:solidFill>
                <a:latin typeface="Georgia" panose="02040502050405020303" pitchFamily="18" charset="0"/>
              </a:rPr>
              <a:t>j</a:t>
            </a:r>
            <a:r>
              <a:rPr lang="en-US" altLang="zh-CN" sz="2400">
                <a:latin typeface="Georgia" panose="02040502050405020303" pitchFamily="18" charset="0"/>
              </a:rPr>
              <a:t>(2,6)=</a:t>
            </a:r>
            <a:r>
              <a:rPr lang="en-US" altLang="zh-CN" sz="2400">
                <a:solidFill>
                  <a:srgbClr val="FF0000"/>
                </a:solidFill>
                <a:latin typeface="Georgia" panose="02040502050405020303" pitchFamily="18" charset="0"/>
                <a:sym typeface="Arial" panose="020B0604020202020204" pitchFamily="34" charset="0"/>
              </a:rPr>
              <a:t>xyx</a:t>
            </a:r>
            <a:r>
              <a:rPr lang="en-US" altLang="zh-CN" sz="2400" baseline="-25000">
                <a:solidFill>
                  <a:srgbClr val="FF0000"/>
                </a:solidFill>
                <a:latin typeface="Georgia" panose="02040502050405020303" pitchFamily="18" charset="0"/>
                <a:sym typeface="Arial" panose="020B0604020202020204" pitchFamily="34" charset="0"/>
              </a:rPr>
              <a:t>j</a:t>
            </a:r>
            <a:r>
              <a:rPr lang="en-US" altLang="zh-CN" sz="2400">
                <a:latin typeface="Georgia" panose="02040502050405020303" pitchFamily="18" charset="0"/>
                <a:sym typeface="Arial" panose="020B0604020202020204" pitchFamily="34" charset="0"/>
              </a:rPr>
              <a:t>(2)+</a:t>
            </a:r>
            <a:r>
              <a:rPr lang="en-US" altLang="zh-CN" sz="2400">
                <a:solidFill>
                  <a:srgbClr val="FF0000"/>
                </a:solidFill>
                <a:latin typeface="Georgia" panose="02040502050405020303" pitchFamily="18" charset="0"/>
                <a:sym typeface="Arial" panose="020B0604020202020204" pitchFamily="34" charset="0"/>
              </a:rPr>
              <a:t>www</a:t>
            </a:r>
            <a:r>
              <a:rPr lang="en-US" altLang="zh-CN" sz="2400" baseline="-25000">
                <a:solidFill>
                  <a:srgbClr val="FF0000"/>
                </a:solidFill>
                <a:latin typeface="Georgia" panose="02040502050405020303" pitchFamily="18" charset="0"/>
                <a:sym typeface="Arial" panose="020B0604020202020204" pitchFamily="34" charset="0"/>
              </a:rPr>
              <a:t>j</a:t>
            </a:r>
            <a:r>
              <a:rPr lang="en-US" altLang="zh-CN" sz="2400">
                <a:solidFill>
                  <a:srgbClr val="FF0000"/>
                </a:solidFill>
                <a:latin typeface="Georgia" panose="02040502050405020303" pitchFamily="18" charset="0"/>
                <a:sym typeface="Arial" panose="020B0604020202020204" pitchFamily="34" charset="0"/>
              </a:rPr>
              <a:t> xyy</a:t>
            </a:r>
            <a:r>
              <a:rPr lang="en-US" altLang="zh-CN" sz="2400" baseline="-25000">
                <a:solidFill>
                  <a:srgbClr val="FF0000"/>
                </a:solidFill>
                <a:latin typeface="Georgia" panose="02040502050405020303" pitchFamily="18" charset="0"/>
                <a:sym typeface="Arial" panose="020B0604020202020204" pitchFamily="34" charset="0"/>
              </a:rPr>
              <a:t>j</a:t>
            </a:r>
            <a:r>
              <a:rPr lang="en-US" altLang="zh-CN" sz="2400">
                <a:latin typeface="Georgia" panose="02040502050405020303" pitchFamily="18" charset="0"/>
                <a:sym typeface="Arial" panose="020B0604020202020204" pitchFamily="34" charset="0"/>
              </a:rPr>
              <a:t>(6)</a:t>
            </a:r>
          </a:p>
          <a:p>
            <a:r>
              <a:rPr lang="en-US" altLang="zh-CN" sz="2400">
                <a:solidFill>
                  <a:srgbClr val="FF0000"/>
                </a:solidFill>
                <a:latin typeface="Georgia" panose="02040502050405020303" pitchFamily="18" charset="0"/>
                <a:sym typeface="Arial" panose="020B0604020202020204" pitchFamily="34" charset="0"/>
              </a:rPr>
              <a:t>yx</a:t>
            </a:r>
            <a:r>
              <a:rPr lang="en-US" altLang="zh-CN" sz="2400" baseline="-25000">
                <a:solidFill>
                  <a:srgbClr val="FF0000"/>
                </a:solidFill>
                <a:latin typeface="Georgia" panose="02040502050405020303" pitchFamily="18" charset="0"/>
                <a:sym typeface="Arial" panose="020B0604020202020204" pitchFamily="34" charset="0"/>
              </a:rPr>
              <a:t>j</a:t>
            </a:r>
            <a:r>
              <a:rPr lang="en-US" altLang="zh-CN" sz="2400">
                <a:latin typeface="Georgia" panose="02040502050405020303" pitchFamily="18" charset="0"/>
                <a:sym typeface="Arial" panose="020B0604020202020204" pitchFamily="34" charset="0"/>
              </a:rPr>
              <a:t>(1,</a:t>
            </a:r>
            <a:r>
              <a:rPr lang="zh-CN" altLang="en-US" sz="2400">
                <a:latin typeface="Georgia" panose="02040502050405020303" pitchFamily="18" charset="0"/>
                <a:sym typeface="Arial" panose="020B0604020202020204" pitchFamily="34" charset="0"/>
              </a:rPr>
              <a:t>5</a:t>
            </a:r>
            <a:r>
              <a:rPr lang="en-US" altLang="zh-CN" sz="2400">
                <a:latin typeface="Georgia" panose="02040502050405020303" pitchFamily="18" charset="0"/>
                <a:sym typeface="Arial" panose="020B0604020202020204" pitchFamily="34" charset="0"/>
              </a:rPr>
              <a:t>)=</a:t>
            </a:r>
            <a:r>
              <a:rPr lang="en-US" altLang="zh-CN" sz="2400">
                <a:solidFill>
                  <a:srgbClr val="FF0000"/>
                </a:solidFill>
                <a:latin typeface="Georgia" panose="02040502050405020303" pitchFamily="18" charset="0"/>
                <a:sym typeface="Arial" panose="020B0604020202020204" pitchFamily="34" charset="0"/>
              </a:rPr>
              <a:t>yxx</a:t>
            </a:r>
            <a:r>
              <a:rPr lang="en-US" altLang="zh-CN" sz="2400" baseline="-25000">
                <a:solidFill>
                  <a:srgbClr val="FF0000"/>
                </a:solidFill>
                <a:latin typeface="Georgia" panose="02040502050405020303" pitchFamily="18" charset="0"/>
                <a:sym typeface="Arial" panose="020B0604020202020204" pitchFamily="34" charset="0"/>
              </a:rPr>
              <a:t>j</a:t>
            </a:r>
            <a:r>
              <a:rPr lang="en-US" altLang="zh-CN" sz="2400">
                <a:latin typeface="Georgia" panose="02040502050405020303" pitchFamily="18" charset="0"/>
                <a:sym typeface="Arial" panose="020B0604020202020204" pitchFamily="34" charset="0"/>
              </a:rPr>
              <a:t>(1)+</a:t>
            </a:r>
            <a:r>
              <a:rPr lang="en-US" altLang="zh-CN" sz="2400">
                <a:solidFill>
                  <a:srgbClr val="FF0000"/>
                </a:solidFill>
                <a:latin typeface="Georgia" panose="02040502050405020303" pitchFamily="18" charset="0"/>
                <a:sym typeface="Arial" panose="020B0604020202020204" pitchFamily="34" charset="0"/>
              </a:rPr>
              <a:t>www</a:t>
            </a:r>
            <a:r>
              <a:rPr lang="en-US" altLang="zh-CN" sz="2400" baseline="-25000">
                <a:solidFill>
                  <a:srgbClr val="FF0000"/>
                </a:solidFill>
                <a:latin typeface="Georgia" panose="02040502050405020303" pitchFamily="18" charset="0"/>
                <a:sym typeface="Arial" panose="020B0604020202020204" pitchFamily="34" charset="0"/>
              </a:rPr>
              <a:t>j</a:t>
            </a:r>
            <a:r>
              <a:rPr lang="en-US" altLang="zh-CN" sz="2400">
                <a:solidFill>
                  <a:srgbClr val="FF0000"/>
                </a:solidFill>
                <a:latin typeface="Georgia" panose="02040502050405020303" pitchFamily="18" charset="0"/>
                <a:sym typeface="Arial" panose="020B0604020202020204" pitchFamily="34" charset="0"/>
              </a:rPr>
              <a:t> yxy</a:t>
            </a:r>
            <a:r>
              <a:rPr lang="en-US" altLang="zh-CN" sz="2400" baseline="-25000">
                <a:solidFill>
                  <a:srgbClr val="FF0000"/>
                </a:solidFill>
                <a:latin typeface="Georgia" panose="02040502050405020303" pitchFamily="18" charset="0"/>
                <a:sym typeface="Arial" panose="020B0604020202020204" pitchFamily="34" charset="0"/>
              </a:rPr>
              <a:t>j</a:t>
            </a:r>
            <a:r>
              <a:rPr lang="en-US" altLang="zh-CN" sz="2400">
                <a:latin typeface="Georgia" panose="02040502050405020303" pitchFamily="18" charset="0"/>
                <a:sym typeface="Arial" panose="020B0604020202020204" pitchFamily="34" charset="0"/>
              </a:rPr>
              <a:t>(</a:t>
            </a:r>
            <a:r>
              <a:rPr lang="zh-CN" altLang="en-US" sz="2400">
                <a:latin typeface="Georgia" panose="02040502050405020303" pitchFamily="18" charset="0"/>
                <a:sym typeface="Arial" panose="020B0604020202020204" pitchFamily="34" charset="0"/>
              </a:rPr>
              <a:t>5</a:t>
            </a:r>
            <a:r>
              <a:rPr lang="en-US" altLang="zh-CN" sz="2400">
                <a:latin typeface="Georgia" panose="02040502050405020303" pitchFamily="18" charset="0"/>
                <a:sym typeface="Arial" panose="020B0604020202020204" pitchFamily="34" charset="0"/>
              </a:rPr>
              <a:t>) </a:t>
            </a:r>
            <a:r>
              <a:rPr lang="en-US" altLang="zh-CN" sz="2400">
                <a:solidFill>
                  <a:srgbClr val="FF0000"/>
                </a:solidFill>
                <a:latin typeface="Georgia" panose="02040502050405020303" pitchFamily="18" charset="0"/>
                <a:sym typeface="Arial" panose="020B0604020202020204" pitchFamily="34" charset="0"/>
              </a:rPr>
              <a:t>yy</a:t>
            </a:r>
            <a:r>
              <a:rPr lang="en-US" altLang="zh-CN" sz="2400" baseline="-25000">
                <a:solidFill>
                  <a:srgbClr val="FF0000"/>
                </a:solidFill>
                <a:latin typeface="Georgia" panose="02040502050405020303" pitchFamily="18" charset="0"/>
                <a:sym typeface="Arial" panose="020B0604020202020204" pitchFamily="34" charset="0"/>
              </a:rPr>
              <a:t>j</a:t>
            </a:r>
            <a:r>
              <a:rPr lang="en-US" altLang="zh-CN" sz="2400">
                <a:latin typeface="Georgia" panose="02040502050405020303" pitchFamily="18" charset="0"/>
                <a:sym typeface="Arial" panose="020B0604020202020204" pitchFamily="34" charset="0"/>
              </a:rPr>
              <a:t>(</a:t>
            </a:r>
            <a:r>
              <a:rPr lang="zh-CN" altLang="en-US" sz="2400">
                <a:latin typeface="Georgia" panose="02040502050405020303" pitchFamily="18" charset="0"/>
                <a:sym typeface="Arial" panose="020B0604020202020204" pitchFamily="34" charset="0"/>
              </a:rPr>
              <a:t>3</a:t>
            </a:r>
            <a:r>
              <a:rPr lang="en-US" altLang="zh-CN" sz="2400">
                <a:latin typeface="Georgia" panose="02040502050405020303" pitchFamily="18" charset="0"/>
                <a:sym typeface="Arial" panose="020B0604020202020204" pitchFamily="34" charset="0"/>
              </a:rPr>
              <a:t>,7)=</a:t>
            </a:r>
            <a:r>
              <a:rPr lang="en-US" altLang="zh-CN" sz="2400">
                <a:solidFill>
                  <a:srgbClr val="FF0000"/>
                </a:solidFill>
                <a:latin typeface="Georgia" panose="02040502050405020303" pitchFamily="18" charset="0"/>
                <a:sym typeface="Arial" panose="020B0604020202020204" pitchFamily="34" charset="0"/>
              </a:rPr>
              <a:t>yyx</a:t>
            </a:r>
            <a:r>
              <a:rPr lang="en-US" altLang="zh-CN" sz="2400" baseline="-25000">
                <a:solidFill>
                  <a:srgbClr val="FF0000"/>
                </a:solidFill>
                <a:latin typeface="Georgia" panose="02040502050405020303" pitchFamily="18" charset="0"/>
                <a:sym typeface="Arial" panose="020B0604020202020204" pitchFamily="34" charset="0"/>
              </a:rPr>
              <a:t>j</a:t>
            </a:r>
            <a:r>
              <a:rPr lang="en-US" altLang="zh-CN" sz="2400">
                <a:latin typeface="Georgia" panose="02040502050405020303" pitchFamily="18" charset="0"/>
                <a:sym typeface="Arial" panose="020B0604020202020204" pitchFamily="34" charset="0"/>
              </a:rPr>
              <a:t>(</a:t>
            </a:r>
            <a:r>
              <a:rPr lang="zh-CN" altLang="en-US" sz="2400">
                <a:latin typeface="Georgia" panose="02040502050405020303" pitchFamily="18" charset="0"/>
                <a:sym typeface="Arial" panose="020B0604020202020204" pitchFamily="34" charset="0"/>
              </a:rPr>
              <a:t>3</a:t>
            </a:r>
            <a:r>
              <a:rPr lang="en-US" altLang="zh-CN" sz="2400">
                <a:latin typeface="Georgia" panose="02040502050405020303" pitchFamily="18" charset="0"/>
                <a:sym typeface="Arial" panose="020B0604020202020204" pitchFamily="34" charset="0"/>
              </a:rPr>
              <a:t>)+</a:t>
            </a:r>
            <a:r>
              <a:rPr lang="en-US" altLang="zh-CN" sz="2400">
                <a:solidFill>
                  <a:srgbClr val="FF0000"/>
                </a:solidFill>
                <a:latin typeface="Georgia" panose="02040502050405020303" pitchFamily="18" charset="0"/>
                <a:sym typeface="Arial" panose="020B0604020202020204" pitchFamily="34" charset="0"/>
              </a:rPr>
              <a:t>www</a:t>
            </a:r>
            <a:r>
              <a:rPr lang="en-US" altLang="zh-CN" sz="2400" baseline="-25000">
                <a:solidFill>
                  <a:srgbClr val="FF0000"/>
                </a:solidFill>
                <a:latin typeface="Georgia" panose="02040502050405020303" pitchFamily="18" charset="0"/>
                <a:sym typeface="Arial" panose="020B0604020202020204" pitchFamily="34" charset="0"/>
              </a:rPr>
              <a:t>j</a:t>
            </a:r>
            <a:r>
              <a:rPr lang="en-US" altLang="zh-CN" sz="2400">
                <a:solidFill>
                  <a:srgbClr val="FF0000"/>
                </a:solidFill>
                <a:latin typeface="Georgia" panose="02040502050405020303" pitchFamily="18" charset="0"/>
                <a:sym typeface="Arial" panose="020B0604020202020204" pitchFamily="34" charset="0"/>
              </a:rPr>
              <a:t> yyy</a:t>
            </a:r>
            <a:r>
              <a:rPr lang="en-US" altLang="zh-CN" sz="2400" baseline="-25000">
                <a:solidFill>
                  <a:srgbClr val="FF0000"/>
                </a:solidFill>
                <a:latin typeface="Georgia" panose="02040502050405020303" pitchFamily="18" charset="0"/>
                <a:sym typeface="Arial" panose="020B0604020202020204" pitchFamily="34" charset="0"/>
              </a:rPr>
              <a:t>j</a:t>
            </a:r>
            <a:r>
              <a:rPr lang="en-US" altLang="zh-CN" sz="2400">
                <a:latin typeface="Georgia" panose="02040502050405020303" pitchFamily="18" charset="0"/>
                <a:sym typeface="Arial" panose="020B0604020202020204" pitchFamily="34" charset="0"/>
              </a:rPr>
              <a:t>(7)</a:t>
            </a:r>
          </a:p>
        </p:txBody>
      </p:sp>
      <p:sp>
        <p:nvSpPr>
          <p:cNvPr id="29707" name="下箭头 29706"/>
          <p:cNvSpPr>
            <a:spLocks noChangeArrowheads="1"/>
          </p:cNvSpPr>
          <p:nvPr/>
        </p:nvSpPr>
        <p:spPr bwMode="auto">
          <a:xfrm>
            <a:off x="8820150" y="679450"/>
            <a:ext cx="266700" cy="2533650"/>
          </a:xfrm>
          <a:prstGeom prst="downArrow">
            <a:avLst>
              <a:gd name="adj1" fmla="val 50000"/>
              <a:gd name="adj2" fmla="val 237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9708" name="直接连接符 29707"/>
          <p:cNvSpPr>
            <a:spLocks noChangeShapeType="1"/>
          </p:cNvSpPr>
          <p:nvPr/>
        </p:nvSpPr>
        <p:spPr bwMode="auto">
          <a:xfrm>
            <a:off x="130175" y="2060575"/>
            <a:ext cx="895667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09" name="直接连接符 29708"/>
          <p:cNvSpPr>
            <a:spLocks noChangeShapeType="1"/>
          </p:cNvSpPr>
          <p:nvPr/>
        </p:nvSpPr>
        <p:spPr bwMode="auto">
          <a:xfrm>
            <a:off x="79375" y="4438650"/>
            <a:ext cx="895667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7292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9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9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9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9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9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9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9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29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29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 autoUpdateAnimBg="0"/>
      <p:bldP spid="29701" grpId="0" autoUpdateAnimBg="0"/>
      <p:bldP spid="29702" grpId="0" animBg="1" autoUpdateAnimBg="0"/>
      <p:bldP spid="29703" grpId="0" autoUpdateAnimBg="0"/>
      <p:bldP spid="29704" grpId="0" autoUpdateAnimBg="0"/>
      <p:bldP spid="29705" grpId="0" animBg="1" autoUpdateAnimBg="0"/>
      <p:bldP spid="29706" grpId="0" autoUpdateAnimBg="0"/>
      <p:bldP spid="29707" grpId="0" animBg="1" autoUpdateAnimBg="0"/>
      <p:bldP spid="29708" grpId="0" animBg="1" autoUpdateAnimBg="0"/>
      <p:bldP spid="29709" grpId="0" animBg="1" autoUpdateAnimBg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下箭头 30721"/>
          <p:cNvSpPr>
            <a:spLocks noChangeArrowheads="1"/>
          </p:cNvSpPr>
          <p:nvPr/>
        </p:nvSpPr>
        <p:spPr bwMode="auto">
          <a:xfrm>
            <a:off x="8820150" y="679450"/>
            <a:ext cx="266700" cy="5918200"/>
          </a:xfrm>
          <a:prstGeom prst="downArrow">
            <a:avLst>
              <a:gd name="adj1" fmla="val 50000"/>
              <a:gd name="adj2" fmla="val 55301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746" name="文本框 30722"/>
          <p:cNvSpPr txBox="1">
            <a:spLocks noChangeArrowheads="1"/>
          </p:cNvSpPr>
          <p:nvPr/>
        </p:nvSpPr>
        <p:spPr bwMode="auto">
          <a:xfrm>
            <a:off x="180975" y="1235075"/>
            <a:ext cx="890587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4000">
                <a:latin typeface="Georgia" panose="02040502050405020303" pitchFamily="18" charset="0"/>
              </a:rPr>
              <a:t>f</a:t>
            </a:r>
            <a:r>
              <a:rPr lang="en-US" altLang="zh-CN" sz="4000" baseline="-25000">
                <a:latin typeface="Georgia" panose="02040502050405020303" pitchFamily="18" charset="0"/>
              </a:rPr>
              <a:t>0</a:t>
            </a:r>
            <a:r>
              <a:rPr lang="en-US" altLang="zh-CN" sz="4000">
                <a:latin typeface="Georgia" panose="02040502050405020303" pitchFamily="18" charset="0"/>
              </a:rPr>
              <a:t>       f</a:t>
            </a:r>
            <a:r>
              <a:rPr lang="en-US" altLang="zh-CN" sz="4000" baseline="-25000">
                <a:latin typeface="Georgia" panose="02040502050405020303" pitchFamily="18" charset="0"/>
              </a:rPr>
              <a:t>4</a:t>
            </a:r>
            <a:r>
              <a:rPr lang="en-US" altLang="zh-CN" sz="4000">
                <a:latin typeface="Georgia" panose="02040502050405020303" pitchFamily="18" charset="0"/>
              </a:rPr>
              <a:t>       f</a:t>
            </a:r>
            <a:r>
              <a:rPr lang="en-US" altLang="zh-CN" sz="4000" baseline="-25000">
                <a:latin typeface="Georgia" panose="02040502050405020303" pitchFamily="18" charset="0"/>
              </a:rPr>
              <a:t>2</a:t>
            </a:r>
            <a:r>
              <a:rPr lang="en-US" altLang="zh-CN" sz="4000">
                <a:latin typeface="Georgia" panose="02040502050405020303" pitchFamily="18" charset="0"/>
              </a:rPr>
              <a:t>       f</a:t>
            </a:r>
            <a:r>
              <a:rPr lang="en-US" altLang="zh-CN" sz="4000" baseline="-25000">
                <a:latin typeface="Georgia" panose="02040502050405020303" pitchFamily="18" charset="0"/>
              </a:rPr>
              <a:t>6</a:t>
            </a:r>
            <a:r>
              <a:rPr lang="en-US" altLang="zh-CN" sz="4000">
                <a:latin typeface="Georgia" panose="02040502050405020303" pitchFamily="18" charset="0"/>
              </a:rPr>
              <a:t>      f</a:t>
            </a:r>
            <a:r>
              <a:rPr lang="en-US" altLang="zh-CN" sz="4000" baseline="-25000">
                <a:latin typeface="Georgia" panose="02040502050405020303" pitchFamily="18" charset="0"/>
              </a:rPr>
              <a:t>1</a:t>
            </a:r>
            <a:r>
              <a:rPr lang="en-US" altLang="zh-CN" sz="4000">
                <a:latin typeface="Georgia" panose="02040502050405020303" pitchFamily="18" charset="0"/>
              </a:rPr>
              <a:t>       f</a:t>
            </a:r>
            <a:r>
              <a:rPr lang="zh-CN" altLang="en-US" sz="4000" baseline="-25000">
                <a:latin typeface="Georgia" panose="02040502050405020303" pitchFamily="18" charset="0"/>
              </a:rPr>
              <a:t>5</a:t>
            </a:r>
            <a:r>
              <a:rPr lang="en-US" altLang="zh-CN" sz="4000">
                <a:latin typeface="Georgia" panose="02040502050405020303" pitchFamily="18" charset="0"/>
              </a:rPr>
              <a:t>      f</a:t>
            </a:r>
            <a:r>
              <a:rPr lang="zh-CN" altLang="en-US" sz="4000" baseline="-25000">
                <a:latin typeface="Georgia" panose="02040502050405020303" pitchFamily="18" charset="0"/>
              </a:rPr>
              <a:t>3</a:t>
            </a:r>
            <a:r>
              <a:rPr lang="en-US" altLang="zh-CN" sz="4000">
                <a:latin typeface="Georgia" panose="02040502050405020303" pitchFamily="18" charset="0"/>
              </a:rPr>
              <a:t>      f</a:t>
            </a:r>
            <a:r>
              <a:rPr lang="en-US" altLang="zh-CN" sz="4000" baseline="-25000">
                <a:latin typeface="Georgia" panose="02040502050405020303" pitchFamily="18" charset="0"/>
              </a:rPr>
              <a:t>7</a:t>
            </a:r>
            <a:endParaRPr lang="en-US" altLang="zh-CN" sz="4800" baseline="-25000">
              <a:latin typeface="Georgia" panose="02040502050405020303" pitchFamily="18" charset="0"/>
              <a:sym typeface="Arial" panose="020B0604020202020204" pitchFamily="34" charset="0"/>
            </a:endParaRPr>
          </a:p>
        </p:txBody>
      </p:sp>
      <p:sp>
        <p:nvSpPr>
          <p:cNvPr id="30724" name="直接连接符 30723"/>
          <p:cNvSpPr>
            <a:spLocks noChangeShapeType="1"/>
          </p:cNvSpPr>
          <p:nvPr/>
        </p:nvSpPr>
        <p:spPr bwMode="auto">
          <a:xfrm>
            <a:off x="393700" y="1917700"/>
            <a:ext cx="0" cy="8985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25" name="直接连接符 30724"/>
          <p:cNvSpPr>
            <a:spLocks noChangeShapeType="1"/>
          </p:cNvSpPr>
          <p:nvPr/>
        </p:nvSpPr>
        <p:spPr bwMode="auto">
          <a:xfrm>
            <a:off x="395288" y="1917700"/>
            <a:ext cx="1296987" cy="900113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26" name="直接连接符 30725"/>
          <p:cNvSpPr>
            <a:spLocks noChangeShapeType="1"/>
          </p:cNvSpPr>
          <p:nvPr/>
        </p:nvSpPr>
        <p:spPr bwMode="auto">
          <a:xfrm>
            <a:off x="1689100" y="1917700"/>
            <a:ext cx="1588" cy="898525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27" name="直接连接符 30726"/>
          <p:cNvSpPr>
            <a:spLocks noChangeShapeType="1"/>
          </p:cNvSpPr>
          <p:nvPr/>
        </p:nvSpPr>
        <p:spPr bwMode="auto">
          <a:xfrm flipH="1">
            <a:off x="393700" y="1917700"/>
            <a:ext cx="1296988" cy="900113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28" name="直接连接符 30727"/>
          <p:cNvSpPr>
            <a:spLocks noChangeShapeType="1"/>
          </p:cNvSpPr>
          <p:nvPr/>
        </p:nvSpPr>
        <p:spPr bwMode="auto">
          <a:xfrm>
            <a:off x="393700" y="3462338"/>
            <a:ext cx="1588" cy="90011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29" name="直接连接符 30728"/>
          <p:cNvSpPr>
            <a:spLocks noChangeShapeType="1"/>
          </p:cNvSpPr>
          <p:nvPr/>
        </p:nvSpPr>
        <p:spPr bwMode="auto">
          <a:xfrm>
            <a:off x="396875" y="3465513"/>
            <a:ext cx="2449513" cy="900112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30" name="直接连接符 30729"/>
          <p:cNvSpPr>
            <a:spLocks noChangeShapeType="1"/>
          </p:cNvSpPr>
          <p:nvPr/>
        </p:nvSpPr>
        <p:spPr bwMode="auto">
          <a:xfrm flipH="1">
            <a:off x="395288" y="3465513"/>
            <a:ext cx="2447925" cy="89693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31" name="直接连接符 30730"/>
          <p:cNvSpPr>
            <a:spLocks noChangeShapeType="1"/>
          </p:cNvSpPr>
          <p:nvPr/>
        </p:nvSpPr>
        <p:spPr bwMode="auto">
          <a:xfrm>
            <a:off x="2843213" y="1989138"/>
            <a:ext cx="1587" cy="90011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32" name="直接连接符 30731"/>
          <p:cNvSpPr>
            <a:spLocks noChangeShapeType="1"/>
          </p:cNvSpPr>
          <p:nvPr/>
        </p:nvSpPr>
        <p:spPr bwMode="auto">
          <a:xfrm>
            <a:off x="2846388" y="1989138"/>
            <a:ext cx="1296987" cy="900112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33" name="直接连接符 30732"/>
          <p:cNvSpPr>
            <a:spLocks noChangeShapeType="1"/>
          </p:cNvSpPr>
          <p:nvPr/>
        </p:nvSpPr>
        <p:spPr bwMode="auto">
          <a:xfrm>
            <a:off x="4140200" y="1989138"/>
            <a:ext cx="0" cy="900112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34" name="直接连接符 30733"/>
          <p:cNvSpPr>
            <a:spLocks noChangeShapeType="1"/>
          </p:cNvSpPr>
          <p:nvPr/>
        </p:nvSpPr>
        <p:spPr bwMode="auto">
          <a:xfrm flipH="1">
            <a:off x="2844800" y="1989138"/>
            <a:ext cx="1296988" cy="90011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35" name="直接连接符 30734"/>
          <p:cNvSpPr>
            <a:spLocks noChangeShapeType="1"/>
          </p:cNvSpPr>
          <p:nvPr/>
        </p:nvSpPr>
        <p:spPr bwMode="auto">
          <a:xfrm>
            <a:off x="5076825" y="1989138"/>
            <a:ext cx="0" cy="90011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36" name="直接连接符 30735"/>
          <p:cNvSpPr>
            <a:spLocks noChangeShapeType="1"/>
          </p:cNvSpPr>
          <p:nvPr/>
        </p:nvSpPr>
        <p:spPr bwMode="auto">
          <a:xfrm>
            <a:off x="5080000" y="1989138"/>
            <a:ext cx="1295400" cy="900112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37" name="直接连接符 30736"/>
          <p:cNvSpPr>
            <a:spLocks noChangeShapeType="1"/>
          </p:cNvSpPr>
          <p:nvPr/>
        </p:nvSpPr>
        <p:spPr bwMode="auto">
          <a:xfrm>
            <a:off x="6373813" y="1989138"/>
            <a:ext cx="0" cy="900112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38" name="直接连接符 30737"/>
          <p:cNvSpPr>
            <a:spLocks noChangeShapeType="1"/>
          </p:cNvSpPr>
          <p:nvPr/>
        </p:nvSpPr>
        <p:spPr bwMode="auto">
          <a:xfrm flipH="1">
            <a:off x="5078413" y="1989138"/>
            <a:ext cx="1296987" cy="90011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39" name="直接连接符 30738"/>
          <p:cNvSpPr>
            <a:spLocks noChangeShapeType="1"/>
          </p:cNvSpPr>
          <p:nvPr/>
        </p:nvSpPr>
        <p:spPr bwMode="auto">
          <a:xfrm>
            <a:off x="7234238" y="1989138"/>
            <a:ext cx="1587" cy="90011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40" name="直接连接符 30739"/>
          <p:cNvSpPr>
            <a:spLocks noChangeShapeType="1"/>
          </p:cNvSpPr>
          <p:nvPr/>
        </p:nvSpPr>
        <p:spPr bwMode="auto">
          <a:xfrm>
            <a:off x="7237413" y="1989138"/>
            <a:ext cx="1296987" cy="900112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41" name="直接连接符 30740"/>
          <p:cNvSpPr>
            <a:spLocks noChangeShapeType="1"/>
          </p:cNvSpPr>
          <p:nvPr/>
        </p:nvSpPr>
        <p:spPr bwMode="auto">
          <a:xfrm>
            <a:off x="8531225" y="1989138"/>
            <a:ext cx="0" cy="900112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42" name="直接连接符 30741"/>
          <p:cNvSpPr>
            <a:spLocks noChangeShapeType="1"/>
          </p:cNvSpPr>
          <p:nvPr/>
        </p:nvSpPr>
        <p:spPr bwMode="auto">
          <a:xfrm flipH="1">
            <a:off x="7235825" y="1989138"/>
            <a:ext cx="1296988" cy="90011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43" name="直接连接符 30742"/>
          <p:cNvSpPr>
            <a:spLocks noChangeShapeType="1"/>
          </p:cNvSpPr>
          <p:nvPr/>
        </p:nvSpPr>
        <p:spPr bwMode="auto">
          <a:xfrm>
            <a:off x="2841625" y="3462338"/>
            <a:ext cx="1588" cy="900112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44" name="直接连接符 30743"/>
          <p:cNvSpPr>
            <a:spLocks noChangeShapeType="1"/>
          </p:cNvSpPr>
          <p:nvPr/>
        </p:nvSpPr>
        <p:spPr bwMode="auto">
          <a:xfrm>
            <a:off x="1614488" y="3429000"/>
            <a:ext cx="1587" cy="900113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45" name="直接连接符 30744"/>
          <p:cNvSpPr>
            <a:spLocks noChangeShapeType="1"/>
          </p:cNvSpPr>
          <p:nvPr/>
        </p:nvSpPr>
        <p:spPr bwMode="auto">
          <a:xfrm>
            <a:off x="1616075" y="3432175"/>
            <a:ext cx="2451100" cy="900113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46" name="直接连接符 30745"/>
          <p:cNvSpPr>
            <a:spLocks noChangeShapeType="1"/>
          </p:cNvSpPr>
          <p:nvPr/>
        </p:nvSpPr>
        <p:spPr bwMode="auto">
          <a:xfrm flipH="1">
            <a:off x="1616075" y="3432175"/>
            <a:ext cx="2447925" cy="8985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47" name="直接连接符 30746"/>
          <p:cNvSpPr>
            <a:spLocks noChangeShapeType="1"/>
          </p:cNvSpPr>
          <p:nvPr/>
        </p:nvSpPr>
        <p:spPr bwMode="auto">
          <a:xfrm>
            <a:off x="4062413" y="3429000"/>
            <a:ext cx="1587" cy="900113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48" name="直接连接符 30747"/>
          <p:cNvSpPr>
            <a:spLocks noChangeShapeType="1"/>
          </p:cNvSpPr>
          <p:nvPr/>
        </p:nvSpPr>
        <p:spPr bwMode="auto">
          <a:xfrm>
            <a:off x="5003800" y="3498850"/>
            <a:ext cx="0" cy="900113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49" name="直接连接符 30748"/>
          <p:cNvSpPr>
            <a:spLocks noChangeShapeType="1"/>
          </p:cNvSpPr>
          <p:nvPr/>
        </p:nvSpPr>
        <p:spPr bwMode="auto">
          <a:xfrm>
            <a:off x="5005388" y="3502025"/>
            <a:ext cx="2451100" cy="900113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50" name="直接连接符 30749"/>
          <p:cNvSpPr>
            <a:spLocks noChangeShapeType="1"/>
          </p:cNvSpPr>
          <p:nvPr/>
        </p:nvSpPr>
        <p:spPr bwMode="auto">
          <a:xfrm flipH="1">
            <a:off x="5005388" y="3502025"/>
            <a:ext cx="2446337" cy="89693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51" name="直接连接符 30750"/>
          <p:cNvSpPr>
            <a:spLocks noChangeShapeType="1"/>
          </p:cNvSpPr>
          <p:nvPr/>
        </p:nvSpPr>
        <p:spPr bwMode="auto">
          <a:xfrm>
            <a:off x="7451725" y="3498850"/>
            <a:ext cx="0" cy="900113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52" name="直接连接符 30751"/>
          <p:cNvSpPr>
            <a:spLocks noChangeShapeType="1"/>
          </p:cNvSpPr>
          <p:nvPr/>
        </p:nvSpPr>
        <p:spPr bwMode="auto">
          <a:xfrm>
            <a:off x="6224588" y="3465513"/>
            <a:ext cx="0" cy="90011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53" name="直接连接符 30752"/>
          <p:cNvSpPr>
            <a:spLocks noChangeShapeType="1"/>
          </p:cNvSpPr>
          <p:nvPr/>
        </p:nvSpPr>
        <p:spPr bwMode="auto">
          <a:xfrm>
            <a:off x="6226175" y="3468688"/>
            <a:ext cx="2451100" cy="900112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54" name="直接连接符 30753"/>
          <p:cNvSpPr>
            <a:spLocks noChangeShapeType="1"/>
          </p:cNvSpPr>
          <p:nvPr/>
        </p:nvSpPr>
        <p:spPr bwMode="auto">
          <a:xfrm flipH="1">
            <a:off x="6226175" y="3468688"/>
            <a:ext cx="2446338" cy="89693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55" name="直接连接符 30754"/>
          <p:cNvSpPr>
            <a:spLocks noChangeShapeType="1"/>
          </p:cNvSpPr>
          <p:nvPr/>
        </p:nvSpPr>
        <p:spPr bwMode="auto">
          <a:xfrm>
            <a:off x="8672513" y="3465513"/>
            <a:ext cx="0" cy="900112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56" name="直接连接符 30755"/>
          <p:cNvSpPr>
            <a:spLocks noChangeShapeType="1"/>
          </p:cNvSpPr>
          <p:nvPr/>
        </p:nvSpPr>
        <p:spPr bwMode="auto">
          <a:xfrm>
            <a:off x="396875" y="5013325"/>
            <a:ext cx="0" cy="900113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57" name="直接连接符 30756"/>
          <p:cNvSpPr>
            <a:spLocks noChangeShapeType="1"/>
          </p:cNvSpPr>
          <p:nvPr/>
        </p:nvSpPr>
        <p:spPr bwMode="auto">
          <a:xfrm flipH="1">
            <a:off x="390525" y="5013325"/>
            <a:ext cx="4614863" cy="8985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58" name="直接连接符 30757"/>
          <p:cNvSpPr>
            <a:spLocks noChangeShapeType="1"/>
          </p:cNvSpPr>
          <p:nvPr/>
        </p:nvSpPr>
        <p:spPr bwMode="auto">
          <a:xfrm>
            <a:off x="390525" y="5013325"/>
            <a:ext cx="4616450" cy="900113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59" name="直接连接符 30758"/>
          <p:cNvSpPr>
            <a:spLocks noChangeShapeType="1"/>
          </p:cNvSpPr>
          <p:nvPr/>
        </p:nvSpPr>
        <p:spPr bwMode="auto">
          <a:xfrm>
            <a:off x="5006975" y="5011738"/>
            <a:ext cx="0" cy="900112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60" name="直接连接符 30759"/>
          <p:cNvSpPr>
            <a:spLocks noChangeShapeType="1"/>
          </p:cNvSpPr>
          <p:nvPr/>
        </p:nvSpPr>
        <p:spPr bwMode="auto">
          <a:xfrm>
            <a:off x="1697038" y="5048250"/>
            <a:ext cx="1587" cy="900113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61" name="直接连接符 30760"/>
          <p:cNvSpPr>
            <a:spLocks noChangeShapeType="1"/>
          </p:cNvSpPr>
          <p:nvPr/>
        </p:nvSpPr>
        <p:spPr bwMode="auto">
          <a:xfrm flipH="1">
            <a:off x="1692275" y="5048250"/>
            <a:ext cx="4614863" cy="8985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62" name="直接连接符 30761"/>
          <p:cNvSpPr>
            <a:spLocks noChangeShapeType="1"/>
          </p:cNvSpPr>
          <p:nvPr/>
        </p:nvSpPr>
        <p:spPr bwMode="auto">
          <a:xfrm>
            <a:off x="1692275" y="5049838"/>
            <a:ext cx="4614863" cy="900112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63" name="直接连接符 30762"/>
          <p:cNvSpPr>
            <a:spLocks noChangeShapeType="1"/>
          </p:cNvSpPr>
          <p:nvPr/>
        </p:nvSpPr>
        <p:spPr bwMode="auto">
          <a:xfrm>
            <a:off x="6307138" y="5046663"/>
            <a:ext cx="1587" cy="900112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64" name="直接连接符 30763"/>
          <p:cNvSpPr>
            <a:spLocks noChangeShapeType="1"/>
          </p:cNvSpPr>
          <p:nvPr/>
        </p:nvSpPr>
        <p:spPr bwMode="auto">
          <a:xfrm>
            <a:off x="2849563" y="5016500"/>
            <a:ext cx="0" cy="8985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65" name="直接连接符 30764"/>
          <p:cNvSpPr>
            <a:spLocks noChangeShapeType="1"/>
          </p:cNvSpPr>
          <p:nvPr/>
        </p:nvSpPr>
        <p:spPr bwMode="auto">
          <a:xfrm flipH="1">
            <a:off x="2844800" y="5016500"/>
            <a:ext cx="4613275" cy="89693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66" name="直接连接符 30765"/>
          <p:cNvSpPr>
            <a:spLocks noChangeShapeType="1"/>
          </p:cNvSpPr>
          <p:nvPr/>
        </p:nvSpPr>
        <p:spPr bwMode="auto">
          <a:xfrm>
            <a:off x="2843213" y="5016500"/>
            <a:ext cx="4616450" cy="900113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67" name="直接连接符 30766"/>
          <p:cNvSpPr>
            <a:spLocks noChangeShapeType="1"/>
          </p:cNvSpPr>
          <p:nvPr/>
        </p:nvSpPr>
        <p:spPr bwMode="auto">
          <a:xfrm>
            <a:off x="7459663" y="5013325"/>
            <a:ext cx="0" cy="900113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68" name="直接连接符 30767"/>
          <p:cNvSpPr>
            <a:spLocks noChangeShapeType="1"/>
          </p:cNvSpPr>
          <p:nvPr/>
        </p:nvSpPr>
        <p:spPr bwMode="auto">
          <a:xfrm>
            <a:off x="3921125" y="5016500"/>
            <a:ext cx="1588" cy="8985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69" name="直接连接符 30768"/>
          <p:cNvSpPr>
            <a:spLocks noChangeShapeType="1"/>
          </p:cNvSpPr>
          <p:nvPr/>
        </p:nvSpPr>
        <p:spPr bwMode="auto">
          <a:xfrm flipH="1">
            <a:off x="3916363" y="5016500"/>
            <a:ext cx="4614862" cy="89693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70" name="直接连接符 30769"/>
          <p:cNvSpPr>
            <a:spLocks noChangeShapeType="1"/>
          </p:cNvSpPr>
          <p:nvPr/>
        </p:nvSpPr>
        <p:spPr bwMode="auto">
          <a:xfrm>
            <a:off x="3916363" y="5016500"/>
            <a:ext cx="4614862" cy="900113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71" name="直接连接符 30770"/>
          <p:cNvSpPr>
            <a:spLocks noChangeShapeType="1"/>
          </p:cNvSpPr>
          <p:nvPr/>
        </p:nvSpPr>
        <p:spPr bwMode="auto">
          <a:xfrm>
            <a:off x="8531225" y="5013325"/>
            <a:ext cx="1588" cy="900113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95" name="文本框 30771"/>
          <p:cNvSpPr txBox="1">
            <a:spLocks noChangeArrowheads="1"/>
          </p:cNvSpPr>
          <p:nvPr/>
        </p:nvSpPr>
        <p:spPr bwMode="auto">
          <a:xfrm>
            <a:off x="2195513" y="225425"/>
            <a:ext cx="469106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4000">
                <a:solidFill>
                  <a:srgbClr val="FF0000"/>
                </a:solidFill>
                <a:latin typeface="Georgia" panose="02040502050405020303" pitchFamily="18" charset="0"/>
              </a:rPr>
              <a:t>From bottom to top</a:t>
            </a:r>
          </a:p>
        </p:txBody>
      </p:sp>
      <p:sp>
        <p:nvSpPr>
          <p:cNvPr id="30773" name="文本框 30772"/>
          <p:cNvSpPr txBox="1">
            <a:spLocks noChangeArrowheads="1"/>
          </p:cNvSpPr>
          <p:nvPr/>
        </p:nvSpPr>
        <p:spPr bwMode="auto">
          <a:xfrm>
            <a:off x="1260475" y="2700338"/>
            <a:ext cx="935038" cy="80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4000">
                <a:latin typeface="Georgia" panose="02040502050405020303" pitchFamily="18" charset="0"/>
              </a:rPr>
              <a:t>xx</a:t>
            </a:r>
            <a:r>
              <a:rPr lang="en-US" altLang="zh-CN" sz="4000" baseline="-25000">
                <a:latin typeface="Georgia" panose="02040502050405020303" pitchFamily="18" charset="0"/>
              </a:rPr>
              <a:t>1</a:t>
            </a:r>
          </a:p>
        </p:txBody>
      </p:sp>
      <p:sp>
        <p:nvSpPr>
          <p:cNvPr id="30774" name="文本框 30773"/>
          <p:cNvSpPr txBox="1">
            <a:spLocks noChangeArrowheads="1"/>
          </p:cNvSpPr>
          <p:nvPr/>
        </p:nvSpPr>
        <p:spPr bwMode="auto">
          <a:xfrm>
            <a:off x="2557463" y="2700338"/>
            <a:ext cx="933450" cy="80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4000">
                <a:latin typeface="Georgia" panose="02040502050405020303" pitchFamily="18" charset="0"/>
              </a:rPr>
              <a:t>xy</a:t>
            </a:r>
            <a:r>
              <a:rPr lang="en-US" altLang="zh-CN" sz="4000" baseline="-25000">
                <a:latin typeface="Georgia" panose="02040502050405020303" pitchFamily="18" charset="0"/>
              </a:rPr>
              <a:t>0</a:t>
            </a:r>
            <a:endParaRPr lang="en-US" altLang="zh-CN">
              <a:latin typeface="Georgia" panose="02040502050405020303" pitchFamily="18" charset="0"/>
            </a:endParaRPr>
          </a:p>
        </p:txBody>
      </p:sp>
      <p:sp>
        <p:nvSpPr>
          <p:cNvPr id="30775" name="文本框 30774"/>
          <p:cNvSpPr txBox="1">
            <a:spLocks noChangeArrowheads="1"/>
          </p:cNvSpPr>
          <p:nvPr/>
        </p:nvSpPr>
        <p:spPr bwMode="auto">
          <a:xfrm>
            <a:off x="3635375" y="2698750"/>
            <a:ext cx="935038" cy="80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4000">
                <a:latin typeface="Georgia" panose="02040502050405020303" pitchFamily="18" charset="0"/>
              </a:rPr>
              <a:t>xy</a:t>
            </a:r>
            <a:r>
              <a:rPr lang="en-US" altLang="zh-CN" sz="4000" baseline="-25000">
                <a:latin typeface="Georgia" panose="02040502050405020303" pitchFamily="18" charset="0"/>
              </a:rPr>
              <a:t>1</a:t>
            </a:r>
            <a:endParaRPr lang="en-US" altLang="zh-CN">
              <a:latin typeface="Georgia" panose="02040502050405020303" pitchFamily="18" charset="0"/>
            </a:endParaRPr>
          </a:p>
        </p:txBody>
      </p:sp>
      <p:sp>
        <p:nvSpPr>
          <p:cNvPr id="30776" name="文本框 30775"/>
          <p:cNvSpPr txBox="1">
            <a:spLocks noChangeArrowheads="1"/>
          </p:cNvSpPr>
          <p:nvPr/>
        </p:nvSpPr>
        <p:spPr bwMode="auto">
          <a:xfrm>
            <a:off x="4718050" y="2698750"/>
            <a:ext cx="933450" cy="80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4000">
                <a:latin typeface="Georgia" panose="02040502050405020303" pitchFamily="18" charset="0"/>
              </a:rPr>
              <a:t>yx</a:t>
            </a:r>
            <a:r>
              <a:rPr lang="en-US" altLang="zh-CN" sz="4000" baseline="-25000">
                <a:latin typeface="Georgia" panose="02040502050405020303" pitchFamily="18" charset="0"/>
              </a:rPr>
              <a:t>0</a:t>
            </a:r>
            <a:endParaRPr lang="en-US" altLang="zh-CN">
              <a:latin typeface="Georgia" panose="02040502050405020303" pitchFamily="18" charset="0"/>
            </a:endParaRPr>
          </a:p>
        </p:txBody>
      </p:sp>
      <p:sp>
        <p:nvSpPr>
          <p:cNvPr id="30777" name="文本框 30776"/>
          <p:cNvSpPr txBox="1">
            <a:spLocks noChangeArrowheads="1"/>
          </p:cNvSpPr>
          <p:nvPr/>
        </p:nvSpPr>
        <p:spPr bwMode="auto">
          <a:xfrm>
            <a:off x="5870575" y="2708275"/>
            <a:ext cx="933450" cy="80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4000">
                <a:latin typeface="Georgia" panose="02040502050405020303" pitchFamily="18" charset="0"/>
              </a:rPr>
              <a:t>yx</a:t>
            </a:r>
            <a:r>
              <a:rPr lang="en-US" altLang="zh-CN" sz="4000" baseline="-25000">
                <a:latin typeface="Georgia" panose="02040502050405020303" pitchFamily="18" charset="0"/>
              </a:rPr>
              <a:t>1</a:t>
            </a:r>
            <a:endParaRPr lang="en-US" altLang="zh-CN">
              <a:latin typeface="Georgia" panose="02040502050405020303" pitchFamily="18" charset="0"/>
            </a:endParaRPr>
          </a:p>
        </p:txBody>
      </p:sp>
      <p:sp>
        <p:nvSpPr>
          <p:cNvPr id="30778" name="文本框 30777"/>
          <p:cNvSpPr txBox="1">
            <a:spLocks noChangeArrowheads="1"/>
          </p:cNvSpPr>
          <p:nvPr/>
        </p:nvSpPr>
        <p:spPr bwMode="auto">
          <a:xfrm>
            <a:off x="6948488" y="2708275"/>
            <a:ext cx="935037" cy="80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4000">
                <a:latin typeface="Georgia" panose="02040502050405020303" pitchFamily="18" charset="0"/>
              </a:rPr>
              <a:t>yy</a:t>
            </a:r>
            <a:r>
              <a:rPr lang="en-US" altLang="zh-CN" sz="4000" baseline="-25000">
                <a:latin typeface="Georgia" panose="02040502050405020303" pitchFamily="18" charset="0"/>
              </a:rPr>
              <a:t>0</a:t>
            </a:r>
            <a:endParaRPr lang="en-US" altLang="zh-CN">
              <a:latin typeface="Georgia" panose="02040502050405020303" pitchFamily="18" charset="0"/>
            </a:endParaRPr>
          </a:p>
        </p:txBody>
      </p:sp>
      <p:sp>
        <p:nvSpPr>
          <p:cNvPr id="30779" name="文本框 30778"/>
          <p:cNvSpPr txBox="1">
            <a:spLocks noChangeArrowheads="1"/>
          </p:cNvSpPr>
          <p:nvPr/>
        </p:nvSpPr>
        <p:spPr bwMode="auto">
          <a:xfrm>
            <a:off x="7958138" y="2708275"/>
            <a:ext cx="935037" cy="80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4000">
                <a:latin typeface="Georgia" panose="02040502050405020303" pitchFamily="18" charset="0"/>
              </a:rPr>
              <a:t>yy</a:t>
            </a:r>
            <a:r>
              <a:rPr lang="en-US" altLang="zh-CN" sz="4000" baseline="-25000">
                <a:latin typeface="Georgia" panose="02040502050405020303" pitchFamily="18" charset="0"/>
              </a:rPr>
              <a:t>1</a:t>
            </a:r>
            <a:endParaRPr lang="en-US" altLang="zh-CN">
              <a:latin typeface="Georgia" panose="02040502050405020303" pitchFamily="18" charset="0"/>
            </a:endParaRPr>
          </a:p>
        </p:txBody>
      </p:sp>
      <p:sp>
        <p:nvSpPr>
          <p:cNvPr id="30780" name="文本框 30779"/>
          <p:cNvSpPr txBox="1">
            <a:spLocks noChangeArrowheads="1"/>
          </p:cNvSpPr>
          <p:nvPr/>
        </p:nvSpPr>
        <p:spPr bwMode="auto">
          <a:xfrm>
            <a:off x="107950" y="2698750"/>
            <a:ext cx="933450" cy="80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4000">
                <a:latin typeface="Georgia" panose="02040502050405020303" pitchFamily="18" charset="0"/>
              </a:rPr>
              <a:t>xx</a:t>
            </a:r>
            <a:r>
              <a:rPr lang="en-US" altLang="zh-CN" sz="4000" baseline="-25000">
                <a:latin typeface="Georgia" panose="02040502050405020303" pitchFamily="18" charset="0"/>
              </a:rPr>
              <a:t>0</a:t>
            </a:r>
            <a:endParaRPr lang="en-US" altLang="zh-CN">
              <a:latin typeface="Georgia" panose="02040502050405020303" pitchFamily="18" charset="0"/>
            </a:endParaRPr>
          </a:p>
        </p:txBody>
      </p:sp>
      <p:sp>
        <p:nvSpPr>
          <p:cNvPr id="30781" name="文本框 30780"/>
          <p:cNvSpPr txBox="1">
            <a:spLocks noChangeArrowheads="1"/>
          </p:cNvSpPr>
          <p:nvPr/>
        </p:nvSpPr>
        <p:spPr bwMode="auto">
          <a:xfrm>
            <a:off x="1404938" y="4211638"/>
            <a:ext cx="935037" cy="80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4000">
                <a:latin typeface="Georgia" panose="02040502050405020303" pitchFamily="18" charset="0"/>
              </a:rPr>
              <a:t>x</a:t>
            </a:r>
            <a:r>
              <a:rPr lang="en-US" altLang="zh-CN" sz="4000" baseline="-25000">
                <a:latin typeface="Georgia" panose="02040502050405020303" pitchFamily="18" charset="0"/>
              </a:rPr>
              <a:t>1</a:t>
            </a:r>
            <a:endParaRPr lang="en-US" altLang="zh-CN">
              <a:latin typeface="Georgia" panose="02040502050405020303" pitchFamily="18" charset="0"/>
            </a:endParaRPr>
          </a:p>
        </p:txBody>
      </p:sp>
      <p:sp>
        <p:nvSpPr>
          <p:cNvPr id="30782" name="文本框 30781"/>
          <p:cNvSpPr txBox="1">
            <a:spLocks noChangeArrowheads="1"/>
          </p:cNvSpPr>
          <p:nvPr/>
        </p:nvSpPr>
        <p:spPr bwMode="auto">
          <a:xfrm>
            <a:off x="2701925" y="4211638"/>
            <a:ext cx="933450" cy="80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4000">
                <a:latin typeface="Georgia" panose="02040502050405020303" pitchFamily="18" charset="0"/>
              </a:rPr>
              <a:t>x</a:t>
            </a:r>
            <a:r>
              <a:rPr lang="en-US" altLang="zh-CN" sz="4000" baseline="-25000">
                <a:latin typeface="Georgia" panose="02040502050405020303" pitchFamily="18" charset="0"/>
              </a:rPr>
              <a:t>2</a:t>
            </a:r>
          </a:p>
        </p:txBody>
      </p:sp>
      <p:sp>
        <p:nvSpPr>
          <p:cNvPr id="30783" name="文本框 30782"/>
          <p:cNvSpPr txBox="1">
            <a:spLocks noChangeArrowheads="1"/>
          </p:cNvSpPr>
          <p:nvPr/>
        </p:nvSpPr>
        <p:spPr bwMode="auto">
          <a:xfrm>
            <a:off x="3779838" y="4210050"/>
            <a:ext cx="935037" cy="80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4000">
                <a:latin typeface="Georgia" panose="02040502050405020303" pitchFamily="18" charset="0"/>
              </a:rPr>
              <a:t>x</a:t>
            </a:r>
            <a:r>
              <a:rPr lang="en-US" altLang="zh-CN" sz="4000" baseline="-25000">
                <a:latin typeface="Georgia" panose="02040502050405020303" pitchFamily="18" charset="0"/>
              </a:rPr>
              <a:t>3</a:t>
            </a:r>
          </a:p>
        </p:txBody>
      </p:sp>
      <p:sp>
        <p:nvSpPr>
          <p:cNvPr id="30784" name="文本框 30783"/>
          <p:cNvSpPr txBox="1">
            <a:spLocks noChangeArrowheads="1"/>
          </p:cNvSpPr>
          <p:nvPr/>
        </p:nvSpPr>
        <p:spPr bwMode="auto">
          <a:xfrm>
            <a:off x="4862513" y="4210050"/>
            <a:ext cx="933450" cy="80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4000">
                <a:latin typeface="Georgia" panose="02040502050405020303" pitchFamily="18" charset="0"/>
              </a:rPr>
              <a:t>y</a:t>
            </a:r>
            <a:r>
              <a:rPr lang="en-US" altLang="zh-CN" sz="4000" baseline="-25000">
                <a:latin typeface="Georgia" panose="02040502050405020303" pitchFamily="18" charset="0"/>
              </a:rPr>
              <a:t>0</a:t>
            </a:r>
            <a:endParaRPr lang="en-US" altLang="zh-CN">
              <a:latin typeface="Georgia" panose="02040502050405020303" pitchFamily="18" charset="0"/>
            </a:endParaRPr>
          </a:p>
        </p:txBody>
      </p:sp>
      <p:sp>
        <p:nvSpPr>
          <p:cNvPr id="30785" name="文本框 30784"/>
          <p:cNvSpPr txBox="1">
            <a:spLocks noChangeArrowheads="1"/>
          </p:cNvSpPr>
          <p:nvPr/>
        </p:nvSpPr>
        <p:spPr bwMode="auto">
          <a:xfrm>
            <a:off x="6013450" y="4219575"/>
            <a:ext cx="935038" cy="80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4000">
                <a:latin typeface="Georgia" panose="02040502050405020303" pitchFamily="18" charset="0"/>
              </a:rPr>
              <a:t>y</a:t>
            </a:r>
            <a:r>
              <a:rPr lang="en-US" altLang="zh-CN" sz="4000" baseline="-25000">
                <a:latin typeface="Georgia" panose="02040502050405020303" pitchFamily="18" charset="0"/>
              </a:rPr>
              <a:t>1</a:t>
            </a:r>
            <a:endParaRPr lang="en-US" altLang="zh-CN">
              <a:latin typeface="Georgia" panose="02040502050405020303" pitchFamily="18" charset="0"/>
            </a:endParaRPr>
          </a:p>
        </p:txBody>
      </p:sp>
      <p:sp>
        <p:nvSpPr>
          <p:cNvPr id="30786" name="文本框 30785"/>
          <p:cNvSpPr txBox="1">
            <a:spLocks noChangeArrowheads="1"/>
          </p:cNvSpPr>
          <p:nvPr/>
        </p:nvSpPr>
        <p:spPr bwMode="auto">
          <a:xfrm>
            <a:off x="7165975" y="4219575"/>
            <a:ext cx="935038" cy="80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4000">
                <a:latin typeface="Georgia" panose="02040502050405020303" pitchFamily="18" charset="0"/>
              </a:rPr>
              <a:t>y</a:t>
            </a:r>
            <a:r>
              <a:rPr lang="en-US" altLang="zh-CN" sz="4000" baseline="-25000">
                <a:latin typeface="Georgia" panose="02040502050405020303" pitchFamily="18" charset="0"/>
              </a:rPr>
              <a:t>2</a:t>
            </a:r>
            <a:endParaRPr lang="en-US" altLang="zh-CN">
              <a:latin typeface="Georgia" panose="02040502050405020303" pitchFamily="18" charset="0"/>
            </a:endParaRPr>
          </a:p>
        </p:txBody>
      </p:sp>
      <p:sp>
        <p:nvSpPr>
          <p:cNvPr id="30787" name="文本框 30786"/>
          <p:cNvSpPr txBox="1">
            <a:spLocks noChangeArrowheads="1"/>
          </p:cNvSpPr>
          <p:nvPr/>
        </p:nvSpPr>
        <p:spPr bwMode="auto">
          <a:xfrm>
            <a:off x="8318500" y="4221163"/>
            <a:ext cx="717550" cy="80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4000">
                <a:latin typeface="Georgia" panose="02040502050405020303" pitchFamily="18" charset="0"/>
              </a:rPr>
              <a:t>y</a:t>
            </a:r>
            <a:r>
              <a:rPr lang="en-US" altLang="zh-CN" sz="4000" baseline="-25000">
                <a:latin typeface="Georgia" panose="02040502050405020303" pitchFamily="18" charset="0"/>
              </a:rPr>
              <a:t>3</a:t>
            </a:r>
            <a:endParaRPr lang="en-US" altLang="zh-CN">
              <a:latin typeface="Georgia" panose="02040502050405020303" pitchFamily="18" charset="0"/>
            </a:endParaRPr>
          </a:p>
        </p:txBody>
      </p:sp>
      <p:sp>
        <p:nvSpPr>
          <p:cNvPr id="30788" name="文本框 30787"/>
          <p:cNvSpPr txBox="1">
            <a:spLocks noChangeArrowheads="1"/>
          </p:cNvSpPr>
          <p:nvPr/>
        </p:nvSpPr>
        <p:spPr bwMode="auto">
          <a:xfrm>
            <a:off x="250825" y="4210050"/>
            <a:ext cx="935038" cy="80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4000">
                <a:latin typeface="Georgia" panose="02040502050405020303" pitchFamily="18" charset="0"/>
              </a:rPr>
              <a:t>x</a:t>
            </a:r>
            <a:r>
              <a:rPr lang="en-US" altLang="zh-CN" sz="4000" baseline="-25000">
                <a:latin typeface="Georgia" panose="02040502050405020303" pitchFamily="18" charset="0"/>
              </a:rPr>
              <a:t>0</a:t>
            </a:r>
            <a:endParaRPr lang="en-US" altLang="zh-CN">
              <a:latin typeface="Georgia" panose="02040502050405020303" pitchFamily="18" charset="0"/>
            </a:endParaRPr>
          </a:p>
        </p:txBody>
      </p:sp>
      <p:sp>
        <p:nvSpPr>
          <p:cNvPr id="30789" name="文本框 30788"/>
          <p:cNvSpPr txBox="1">
            <a:spLocks noChangeArrowheads="1"/>
          </p:cNvSpPr>
          <p:nvPr/>
        </p:nvSpPr>
        <p:spPr bwMode="auto">
          <a:xfrm>
            <a:off x="1335088" y="5880100"/>
            <a:ext cx="933450" cy="80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4000">
                <a:latin typeface="Georgia" panose="02040502050405020303" pitchFamily="18" charset="0"/>
              </a:rPr>
              <a:t>g</a:t>
            </a:r>
            <a:r>
              <a:rPr lang="en-US" altLang="zh-CN" sz="4000" baseline="-25000">
                <a:latin typeface="Georgia" panose="02040502050405020303" pitchFamily="18" charset="0"/>
              </a:rPr>
              <a:t>1</a:t>
            </a:r>
            <a:endParaRPr lang="en-US" altLang="zh-CN">
              <a:latin typeface="Georgia" panose="02040502050405020303" pitchFamily="18" charset="0"/>
            </a:endParaRPr>
          </a:p>
        </p:txBody>
      </p:sp>
      <p:sp>
        <p:nvSpPr>
          <p:cNvPr id="30790" name="文本框 30789"/>
          <p:cNvSpPr txBox="1">
            <a:spLocks noChangeArrowheads="1"/>
          </p:cNvSpPr>
          <p:nvPr/>
        </p:nvSpPr>
        <p:spPr bwMode="auto">
          <a:xfrm>
            <a:off x="2630488" y="5880100"/>
            <a:ext cx="935037" cy="80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4000">
                <a:latin typeface="Georgia" panose="02040502050405020303" pitchFamily="18" charset="0"/>
              </a:rPr>
              <a:t>g</a:t>
            </a:r>
            <a:r>
              <a:rPr lang="en-US" altLang="zh-CN" sz="4000" baseline="-25000">
                <a:latin typeface="Georgia" panose="02040502050405020303" pitchFamily="18" charset="0"/>
              </a:rPr>
              <a:t>2</a:t>
            </a:r>
          </a:p>
        </p:txBody>
      </p:sp>
      <p:sp>
        <p:nvSpPr>
          <p:cNvPr id="30791" name="文本框 30790"/>
          <p:cNvSpPr txBox="1">
            <a:spLocks noChangeArrowheads="1"/>
          </p:cNvSpPr>
          <p:nvPr/>
        </p:nvSpPr>
        <p:spPr bwMode="auto">
          <a:xfrm>
            <a:off x="3709988" y="5878513"/>
            <a:ext cx="933450" cy="80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4000">
                <a:latin typeface="Georgia" panose="02040502050405020303" pitchFamily="18" charset="0"/>
              </a:rPr>
              <a:t>g</a:t>
            </a:r>
            <a:r>
              <a:rPr lang="en-US" altLang="zh-CN" sz="4000" baseline="-25000">
                <a:latin typeface="Georgia" panose="02040502050405020303" pitchFamily="18" charset="0"/>
              </a:rPr>
              <a:t>3</a:t>
            </a:r>
          </a:p>
        </p:txBody>
      </p:sp>
      <p:sp>
        <p:nvSpPr>
          <p:cNvPr id="30792" name="文本框 30791"/>
          <p:cNvSpPr txBox="1">
            <a:spLocks noChangeArrowheads="1"/>
          </p:cNvSpPr>
          <p:nvPr/>
        </p:nvSpPr>
        <p:spPr bwMode="auto">
          <a:xfrm>
            <a:off x="4791075" y="5878513"/>
            <a:ext cx="935038" cy="80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4000">
                <a:latin typeface="Georgia" panose="02040502050405020303" pitchFamily="18" charset="0"/>
              </a:rPr>
              <a:t>g</a:t>
            </a:r>
            <a:r>
              <a:rPr lang="en-US" altLang="zh-CN" sz="4000" baseline="-25000">
                <a:latin typeface="Georgia" panose="02040502050405020303" pitchFamily="18" charset="0"/>
              </a:rPr>
              <a:t>4</a:t>
            </a:r>
            <a:endParaRPr lang="en-US" altLang="zh-CN">
              <a:latin typeface="Georgia" panose="02040502050405020303" pitchFamily="18" charset="0"/>
            </a:endParaRPr>
          </a:p>
        </p:txBody>
      </p:sp>
      <p:sp>
        <p:nvSpPr>
          <p:cNvPr id="30793" name="文本框 30792"/>
          <p:cNvSpPr txBox="1">
            <a:spLocks noChangeArrowheads="1"/>
          </p:cNvSpPr>
          <p:nvPr/>
        </p:nvSpPr>
        <p:spPr bwMode="auto">
          <a:xfrm>
            <a:off x="5943600" y="5888038"/>
            <a:ext cx="933450" cy="80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4000">
                <a:latin typeface="Georgia" panose="02040502050405020303" pitchFamily="18" charset="0"/>
              </a:rPr>
              <a:t>g</a:t>
            </a:r>
            <a:r>
              <a:rPr lang="en-US" altLang="zh-CN" sz="4000" baseline="-25000">
                <a:latin typeface="Georgia" panose="02040502050405020303" pitchFamily="18" charset="0"/>
              </a:rPr>
              <a:t>5</a:t>
            </a:r>
            <a:endParaRPr lang="en-US" altLang="zh-CN">
              <a:latin typeface="Georgia" panose="02040502050405020303" pitchFamily="18" charset="0"/>
            </a:endParaRPr>
          </a:p>
        </p:txBody>
      </p:sp>
      <p:sp>
        <p:nvSpPr>
          <p:cNvPr id="30794" name="文本框 30793"/>
          <p:cNvSpPr txBox="1">
            <a:spLocks noChangeArrowheads="1"/>
          </p:cNvSpPr>
          <p:nvPr/>
        </p:nvSpPr>
        <p:spPr bwMode="auto">
          <a:xfrm>
            <a:off x="7096125" y="5888038"/>
            <a:ext cx="933450" cy="80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4000">
                <a:latin typeface="Georgia" panose="02040502050405020303" pitchFamily="18" charset="0"/>
              </a:rPr>
              <a:t>g</a:t>
            </a:r>
            <a:r>
              <a:rPr lang="en-US" altLang="zh-CN" sz="4000" baseline="-25000">
                <a:latin typeface="Georgia" panose="02040502050405020303" pitchFamily="18" charset="0"/>
              </a:rPr>
              <a:t>6</a:t>
            </a:r>
            <a:endParaRPr lang="en-US" altLang="zh-CN">
              <a:latin typeface="Georgia" panose="02040502050405020303" pitchFamily="18" charset="0"/>
            </a:endParaRPr>
          </a:p>
        </p:txBody>
      </p:sp>
      <p:sp>
        <p:nvSpPr>
          <p:cNvPr id="30795" name="文本框 30794"/>
          <p:cNvSpPr txBox="1">
            <a:spLocks noChangeArrowheads="1"/>
          </p:cNvSpPr>
          <p:nvPr/>
        </p:nvSpPr>
        <p:spPr bwMode="auto">
          <a:xfrm>
            <a:off x="8248650" y="5889625"/>
            <a:ext cx="717550" cy="80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4000">
                <a:latin typeface="Georgia" panose="02040502050405020303" pitchFamily="18" charset="0"/>
              </a:rPr>
              <a:t>g</a:t>
            </a:r>
            <a:r>
              <a:rPr lang="en-US" altLang="zh-CN" sz="4000" baseline="-25000">
                <a:latin typeface="Georgia" panose="02040502050405020303" pitchFamily="18" charset="0"/>
              </a:rPr>
              <a:t>7</a:t>
            </a:r>
            <a:endParaRPr lang="en-US" altLang="zh-CN">
              <a:latin typeface="Georgia" panose="02040502050405020303" pitchFamily="18" charset="0"/>
            </a:endParaRPr>
          </a:p>
        </p:txBody>
      </p:sp>
      <p:sp>
        <p:nvSpPr>
          <p:cNvPr id="30796" name="文本框 30795"/>
          <p:cNvSpPr txBox="1">
            <a:spLocks noChangeArrowheads="1"/>
          </p:cNvSpPr>
          <p:nvPr/>
        </p:nvSpPr>
        <p:spPr bwMode="auto">
          <a:xfrm>
            <a:off x="180975" y="5878513"/>
            <a:ext cx="933450" cy="80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4000">
                <a:latin typeface="Georgia" panose="02040502050405020303" pitchFamily="18" charset="0"/>
              </a:rPr>
              <a:t>g</a:t>
            </a:r>
            <a:r>
              <a:rPr lang="en-US" altLang="zh-CN" sz="4000" baseline="-25000">
                <a:latin typeface="Georgia" panose="02040502050405020303" pitchFamily="18" charset="0"/>
              </a:rPr>
              <a:t>0</a:t>
            </a:r>
            <a:endParaRPr lang="en-US" altLang="zh-CN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7961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0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0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0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0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0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0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0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0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30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30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30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30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30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30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30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30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30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30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30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30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8" dur="500"/>
                                        <p:tgtEl>
                                          <p:spTgt spid="30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30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6" dur="500"/>
                                        <p:tgtEl>
                                          <p:spTgt spid="30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1" dur="500"/>
                                        <p:tgtEl>
                                          <p:spTgt spid="30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5" dur="500"/>
                                        <p:tgtEl>
                                          <p:spTgt spid="30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9" dur="500"/>
                                        <p:tgtEl>
                                          <p:spTgt spid="30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4" dur="500"/>
                                        <p:tgtEl>
                                          <p:spTgt spid="30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8" dur="500"/>
                                        <p:tgtEl>
                                          <p:spTgt spid="30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2" dur="500"/>
                                        <p:tgtEl>
                                          <p:spTgt spid="30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7" dur="500"/>
                                        <p:tgtEl>
                                          <p:spTgt spid="30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1" dur="500"/>
                                        <p:tgtEl>
                                          <p:spTgt spid="30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5" dur="500"/>
                                        <p:tgtEl>
                                          <p:spTgt spid="30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 nodeType="clickPar">
                      <p:stCondLst>
                        <p:cond delay="indefinite"/>
                      </p:stCondLst>
                      <p:childTnLst>
                        <p:par>
                          <p:cTn id="1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0" dur="500"/>
                                        <p:tgtEl>
                                          <p:spTgt spid="30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4" dur="500"/>
                                        <p:tgtEl>
                                          <p:spTgt spid="30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8" dur="500"/>
                                        <p:tgtEl>
                                          <p:spTgt spid="30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 nodeType="clickPar">
                      <p:stCondLst>
                        <p:cond delay="indefinite"/>
                      </p:stCondLst>
                      <p:childTnLst>
                        <p:par>
                          <p:cTn id="1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3" dur="500"/>
                                        <p:tgtEl>
                                          <p:spTgt spid="30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7" dur="500"/>
                                        <p:tgtEl>
                                          <p:spTgt spid="30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1" dur="500"/>
                                        <p:tgtEl>
                                          <p:spTgt spid="30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 nodeType="clickPar">
                      <p:stCondLst>
                        <p:cond delay="indefinite"/>
                      </p:stCondLst>
                      <p:childTnLst>
                        <p:par>
                          <p:cTn id="1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6" dur="500"/>
                                        <p:tgtEl>
                                          <p:spTgt spid="30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0" dur="500"/>
                                        <p:tgtEl>
                                          <p:spTgt spid="30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4" dur="500"/>
                                        <p:tgtEl>
                                          <p:spTgt spid="30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 nodeType="clickPar">
                      <p:stCondLst>
                        <p:cond delay="indefinite"/>
                      </p:stCondLst>
                      <p:childTnLst>
                        <p:par>
                          <p:cTn id="1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9" dur="500"/>
                                        <p:tgtEl>
                                          <p:spTgt spid="30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3" dur="500"/>
                                        <p:tgtEl>
                                          <p:spTgt spid="30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7" dur="500"/>
                                        <p:tgtEl>
                                          <p:spTgt spid="30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 nodeType="clickPar">
                      <p:stCondLst>
                        <p:cond delay="indefinite"/>
                      </p:stCondLst>
                      <p:childTnLst>
                        <p:par>
                          <p:cTn id="1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2" dur="500"/>
                                        <p:tgtEl>
                                          <p:spTgt spid="30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6" dur="500"/>
                                        <p:tgtEl>
                                          <p:spTgt spid="30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0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0" dur="500"/>
                                        <p:tgtEl>
                                          <p:spTgt spid="30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 nodeType="clickPar">
                      <p:stCondLst>
                        <p:cond delay="indefinite"/>
                      </p:stCondLst>
                      <p:childTnLst>
                        <p:par>
                          <p:cTn id="2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5" dur="500"/>
                                        <p:tgtEl>
                                          <p:spTgt spid="30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9" dur="500"/>
                                        <p:tgtEl>
                                          <p:spTgt spid="30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3" dur="500"/>
                                        <p:tgtEl>
                                          <p:spTgt spid="30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 nodeType="clickPar">
                      <p:stCondLst>
                        <p:cond delay="indefinite"/>
                      </p:stCondLst>
                      <p:childTnLst>
                        <p:par>
                          <p:cTn id="2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8" dur="500"/>
                                        <p:tgtEl>
                                          <p:spTgt spid="30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2" dur="500"/>
                                        <p:tgtEl>
                                          <p:spTgt spid="30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6" dur="500"/>
                                        <p:tgtEl>
                                          <p:spTgt spid="30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 nodeType="clickPar">
                      <p:stCondLst>
                        <p:cond delay="indefinite"/>
                      </p:stCondLst>
                      <p:childTnLst>
                        <p:par>
                          <p:cTn id="2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1" dur="500"/>
                                        <p:tgtEl>
                                          <p:spTgt spid="30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5" dur="500"/>
                                        <p:tgtEl>
                                          <p:spTgt spid="30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4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9" dur="500"/>
                                        <p:tgtEl>
                                          <p:spTgt spid="30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 nodeType="clickPar">
                      <p:stCondLst>
                        <p:cond delay="indefinite"/>
                      </p:stCondLst>
                      <p:childTnLst>
                        <p:par>
                          <p:cTn id="2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4" dur="500"/>
                                        <p:tgtEl>
                                          <p:spTgt spid="30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8" dur="500"/>
                                        <p:tgtEl>
                                          <p:spTgt spid="30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2" dur="500"/>
                                        <p:tgtEl>
                                          <p:spTgt spid="30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 nodeType="clickPar">
                      <p:stCondLst>
                        <p:cond delay="indefinite"/>
                      </p:stCondLst>
                      <p:childTnLst>
                        <p:par>
                          <p:cTn id="2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7" dur="500"/>
                                        <p:tgtEl>
                                          <p:spTgt spid="30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1" dur="500"/>
                                        <p:tgtEl>
                                          <p:spTgt spid="30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5" dur="500"/>
                                        <p:tgtEl>
                                          <p:spTgt spid="30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 nodeType="clickPar">
                      <p:stCondLst>
                        <p:cond delay="indefinite"/>
                      </p:stCondLst>
                      <p:childTnLst>
                        <p:par>
                          <p:cTn id="2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0" dur="500"/>
                                        <p:tgtEl>
                                          <p:spTgt spid="30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4" dur="500"/>
                                        <p:tgtEl>
                                          <p:spTgt spid="30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8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8" dur="500"/>
                                        <p:tgtEl>
                                          <p:spTgt spid="30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 nodeType="clickPar">
                      <p:stCondLst>
                        <p:cond delay="indefinite"/>
                      </p:stCondLst>
                      <p:childTnLst>
                        <p:par>
                          <p:cTn id="2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3" dur="500"/>
                                        <p:tgtEl>
                                          <p:spTgt spid="30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7" dur="500"/>
                                        <p:tgtEl>
                                          <p:spTgt spid="30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9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1" dur="500"/>
                                        <p:tgtEl>
                                          <p:spTgt spid="30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2" fill="hold" nodeType="clickPar">
                      <p:stCondLst>
                        <p:cond delay="indefinite"/>
                      </p:stCondLst>
                      <p:childTnLst>
                        <p:par>
                          <p:cTn id="3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6" dur="500"/>
                                        <p:tgtEl>
                                          <p:spTgt spid="30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0" dur="500"/>
                                        <p:tgtEl>
                                          <p:spTgt spid="30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1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4" dur="500"/>
                                        <p:tgtEl>
                                          <p:spTgt spid="30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4" grpId="0" animBg="1" autoUpdateAnimBg="0"/>
      <p:bldP spid="30725" grpId="0" animBg="1" autoUpdateAnimBg="0"/>
      <p:bldP spid="30726" grpId="0" animBg="1" autoUpdateAnimBg="0"/>
      <p:bldP spid="30727" grpId="0" animBg="1" autoUpdateAnimBg="0"/>
      <p:bldP spid="30728" grpId="0" animBg="1" autoUpdateAnimBg="0"/>
      <p:bldP spid="30729" grpId="0" animBg="1" autoUpdateAnimBg="0"/>
      <p:bldP spid="30730" grpId="0" animBg="1" autoUpdateAnimBg="0"/>
      <p:bldP spid="30731" grpId="0" animBg="1" autoUpdateAnimBg="0"/>
      <p:bldP spid="30732" grpId="0" animBg="1" autoUpdateAnimBg="0"/>
      <p:bldP spid="30733" grpId="0" animBg="1" autoUpdateAnimBg="0"/>
      <p:bldP spid="30734" grpId="0" animBg="1" autoUpdateAnimBg="0"/>
      <p:bldP spid="30735" grpId="0" animBg="1" autoUpdateAnimBg="0"/>
      <p:bldP spid="30736" grpId="0" animBg="1" autoUpdateAnimBg="0"/>
      <p:bldP spid="30737" grpId="0" animBg="1" autoUpdateAnimBg="0"/>
      <p:bldP spid="30738" grpId="0" animBg="1" autoUpdateAnimBg="0"/>
      <p:bldP spid="30739" grpId="0" animBg="1" autoUpdateAnimBg="0"/>
      <p:bldP spid="30740" grpId="0" animBg="1" autoUpdateAnimBg="0"/>
      <p:bldP spid="30741" grpId="0" animBg="1" autoUpdateAnimBg="0"/>
      <p:bldP spid="30742" grpId="0" animBg="1" autoUpdateAnimBg="0"/>
      <p:bldP spid="30743" grpId="0" animBg="1" autoUpdateAnimBg="0"/>
      <p:bldP spid="30744" grpId="0" animBg="1" autoUpdateAnimBg="0"/>
      <p:bldP spid="30745" grpId="0" animBg="1" autoUpdateAnimBg="0"/>
      <p:bldP spid="30746" grpId="0" animBg="1" autoUpdateAnimBg="0"/>
      <p:bldP spid="30747" grpId="0" animBg="1" autoUpdateAnimBg="0"/>
      <p:bldP spid="30748" grpId="0" animBg="1" autoUpdateAnimBg="0"/>
      <p:bldP spid="30749" grpId="0" animBg="1" autoUpdateAnimBg="0"/>
      <p:bldP spid="30750" grpId="0" animBg="1" autoUpdateAnimBg="0"/>
      <p:bldP spid="30751" grpId="0" animBg="1" autoUpdateAnimBg="0"/>
      <p:bldP spid="30752" grpId="0" animBg="1" autoUpdateAnimBg="0"/>
      <p:bldP spid="30753" grpId="0" animBg="1" autoUpdateAnimBg="0"/>
      <p:bldP spid="30754" grpId="0" animBg="1" autoUpdateAnimBg="0"/>
      <p:bldP spid="30755" grpId="0" animBg="1" autoUpdateAnimBg="0"/>
      <p:bldP spid="30756" grpId="0" animBg="1" autoUpdateAnimBg="0"/>
      <p:bldP spid="30757" grpId="0" animBg="1" autoUpdateAnimBg="0"/>
      <p:bldP spid="30758" grpId="0" animBg="1" autoUpdateAnimBg="0"/>
      <p:bldP spid="30759" grpId="0" animBg="1" autoUpdateAnimBg="0"/>
      <p:bldP spid="30760" grpId="0" animBg="1" autoUpdateAnimBg="0"/>
      <p:bldP spid="30761" grpId="0" animBg="1" autoUpdateAnimBg="0"/>
      <p:bldP spid="30762" grpId="0" animBg="1" autoUpdateAnimBg="0"/>
      <p:bldP spid="30763" grpId="0" animBg="1" autoUpdateAnimBg="0"/>
      <p:bldP spid="30764" grpId="0" animBg="1" autoUpdateAnimBg="0"/>
      <p:bldP spid="30765" grpId="0" animBg="1" autoUpdateAnimBg="0"/>
      <p:bldP spid="30766" grpId="0" animBg="1" autoUpdateAnimBg="0"/>
      <p:bldP spid="30767" grpId="0" animBg="1" autoUpdateAnimBg="0"/>
      <p:bldP spid="30768" grpId="0" animBg="1" autoUpdateAnimBg="0"/>
      <p:bldP spid="30769" grpId="0" animBg="1" autoUpdateAnimBg="0"/>
      <p:bldP spid="30770" grpId="0" animBg="1" autoUpdateAnimBg="0"/>
      <p:bldP spid="30771" grpId="0" animBg="1" autoUpdateAnimBg="0"/>
      <p:bldP spid="30773" grpId="0" autoUpdateAnimBg="0"/>
      <p:bldP spid="30774" grpId="0" autoUpdateAnimBg="0"/>
      <p:bldP spid="30775" grpId="0" autoUpdateAnimBg="0"/>
      <p:bldP spid="30776" grpId="0" autoUpdateAnimBg="0"/>
      <p:bldP spid="30777" grpId="0" autoUpdateAnimBg="0"/>
      <p:bldP spid="30778" grpId="0" autoUpdateAnimBg="0"/>
      <p:bldP spid="30779" grpId="0" autoUpdateAnimBg="0"/>
      <p:bldP spid="30780" grpId="0" autoUpdateAnimBg="0"/>
      <p:bldP spid="30781" grpId="0" autoUpdateAnimBg="0"/>
      <p:bldP spid="30782" grpId="0" autoUpdateAnimBg="0"/>
      <p:bldP spid="30783" grpId="0" autoUpdateAnimBg="0"/>
      <p:bldP spid="30784" grpId="0" autoUpdateAnimBg="0"/>
      <p:bldP spid="30785" grpId="0" autoUpdateAnimBg="0"/>
      <p:bldP spid="30786" grpId="0" autoUpdateAnimBg="0"/>
      <p:bldP spid="30787" grpId="0" autoUpdateAnimBg="0"/>
      <p:bldP spid="30788" grpId="0" autoUpdateAnimBg="0"/>
      <p:bldP spid="30789" grpId="0" autoUpdateAnimBg="0"/>
      <p:bldP spid="30790" grpId="0" autoUpdateAnimBg="0"/>
      <p:bldP spid="30791" grpId="0" autoUpdateAnimBg="0"/>
      <p:bldP spid="30792" grpId="0" autoUpdateAnimBg="0"/>
      <p:bldP spid="30793" grpId="0" autoUpdateAnimBg="0"/>
      <p:bldP spid="30794" grpId="0" autoUpdateAnimBg="0"/>
      <p:bldP spid="30795" grpId="0" autoUpdateAnimBg="0"/>
      <p:bldP spid="30796" grpId="0" autoUpdateAnimBg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69" name="内容占位符 3" descr="1178_20100629151326460530_1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57"/>
          <a:stretch>
            <a:fillRect/>
          </a:stretch>
        </p:blipFill>
        <p:spPr>
          <a:xfrm>
            <a:off x="58738" y="1238250"/>
            <a:ext cx="8972550" cy="5535613"/>
          </a:xfrm>
        </p:spPr>
      </p:pic>
      <p:sp>
        <p:nvSpPr>
          <p:cNvPr id="32770" name="文本框 4"/>
          <p:cNvSpPr txBox="1">
            <a:spLocks noChangeArrowheads="1"/>
          </p:cNvSpPr>
          <p:nvPr/>
        </p:nvSpPr>
        <p:spPr bwMode="auto">
          <a:xfrm>
            <a:off x="3381375" y="142875"/>
            <a:ext cx="3608388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4400" dirty="0"/>
              <a:t>翻花绳</a:t>
            </a:r>
          </a:p>
        </p:txBody>
      </p:sp>
    </p:spTree>
    <p:extLst>
      <p:ext uri="{BB962C8B-B14F-4D97-AF65-F5344CB8AC3E}">
        <p14:creationId xmlns:p14="http://schemas.microsoft.com/office/powerpoint/2010/main" val="21460401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标题 31745"/>
          <p:cNvSpPr>
            <a:spLocks noGrp="1" noChangeArrowheads="1"/>
          </p:cNvSpPr>
          <p:nvPr>
            <p:ph type="title"/>
          </p:nvPr>
        </p:nvSpPr>
        <p:spPr>
          <a:xfrm>
            <a:off x="374650" y="44450"/>
            <a:ext cx="8229600" cy="1143000"/>
          </a:xfrm>
        </p:spPr>
        <p:txBody>
          <a:bodyPr/>
          <a:lstStyle/>
          <a:p>
            <a:r>
              <a:rPr lang="zh-CN" altLang="en-US" sz="4000">
                <a:solidFill>
                  <a:srgbClr val="FF3300"/>
                </a:solidFill>
                <a:latin typeface="Georgia" panose="02040502050405020303" pitchFamily="18" charset="0"/>
              </a:rPr>
              <a:t>C</a:t>
            </a:r>
            <a:r>
              <a:rPr lang="en-US" altLang="zh-CN" sz="4000">
                <a:solidFill>
                  <a:srgbClr val="FF3300"/>
                </a:solidFill>
                <a:latin typeface="Georgia" panose="02040502050405020303" pitchFamily="18" charset="0"/>
              </a:rPr>
              <a:t>ode example</a:t>
            </a:r>
            <a:endParaRPr lang="zh-CN" altLang="en-US" sz="4000">
              <a:solidFill>
                <a:srgbClr val="FF3300"/>
              </a:solidFill>
              <a:latin typeface="Georgia" panose="02040502050405020303" pitchFamily="18" charset="0"/>
            </a:endParaRPr>
          </a:p>
        </p:txBody>
      </p:sp>
      <p:sp>
        <p:nvSpPr>
          <p:cNvPr id="33794" name="文本占位符 31746"/>
          <p:cNvSpPr>
            <a:spLocks noGrp="1" noChangeArrowheads="1"/>
          </p:cNvSpPr>
          <p:nvPr>
            <p:ph type="body" sz="half" idx="1"/>
          </p:nvPr>
        </p:nvSpPr>
        <p:spPr>
          <a:xfrm>
            <a:off x="817563" y="2335213"/>
            <a:ext cx="2530475" cy="60325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sz="2800" dirty="0">
                <a:latin typeface="Georgia" panose="02040502050405020303" pitchFamily="18" charset="0"/>
                <a:hlinkClick r:id="rId2" action="ppaction://hlinkfile"/>
              </a:rPr>
              <a:t>FFT.c</a:t>
            </a:r>
            <a:r>
              <a:rPr lang="zh-CN" altLang="en-US" sz="2800" dirty="0">
                <a:latin typeface="Georgia" panose="02040502050405020303" pitchFamily="18" charset="0"/>
                <a:hlinkClick r:id="rId2" action="ppaction://hlinkfile"/>
              </a:rPr>
              <a:t>pp</a:t>
            </a:r>
          </a:p>
        </p:txBody>
      </p:sp>
      <p:sp>
        <p:nvSpPr>
          <p:cNvPr id="33795" name="文本框 31747"/>
          <p:cNvSpPr txBox="1">
            <a:spLocks noChangeArrowheads="1"/>
          </p:cNvSpPr>
          <p:nvPr/>
        </p:nvSpPr>
        <p:spPr bwMode="auto">
          <a:xfrm>
            <a:off x="817563" y="1187450"/>
            <a:ext cx="7786687" cy="94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800">
                <a:latin typeface="Georgia" panose="02040502050405020303" pitchFamily="18" charset="0"/>
              </a:rPr>
              <a:t>f</a:t>
            </a:r>
            <a:r>
              <a:rPr lang="en-US" altLang="zh-CN" sz="2800" baseline="-25000">
                <a:latin typeface="Georgia" panose="02040502050405020303" pitchFamily="18" charset="0"/>
              </a:rPr>
              <a:t>1</a:t>
            </a:r>
            <a:r>
              <a:rPr lang="zh-CN" altLang="en-US" sz="2800">
                <a:latin typeface="Georgia" panose="02040502050405020303" pitchFamily="18" charset="0"/>
              </a:rPr>
              <a:t>(x)=</a:t>
            </a:r>
            <a:r>
              <a:rPr lang="en-US" altLang="zh-CN" sz="2800">
                <a:latin typeface="Georgia" panose="02040502050405020303" pitchFamily="18" charset="0"/>
              </a:rPr>
              <a:t>sin(2</a:t>
            </a:r>
            <a:r>
              <a:rPr lang="en-US" altLang="zh-CN" sz="2800">
                <a:latin typeface="Symbol" panose="05050102010706020507" pitchFamily="18" charset="2"/>
              </a:rPr>
              <a:t>p</a:t>
            </a:r>
            <a:r>
              <a:rPr lang="en-US" altLang="zh-CN" sz="2800">
                <a:latin typeface="Georgia" panose="02040502050405020303" pitchFamily="18" charset="0"/>
              </a:rPr>
              <a:t>x)+sin(50</a:t>
            </a:r>
            <a:r>
              <a:rPr lang="en-US" altLang="zh-CN" sz="2800">
                <a:latin typeface="Symbol" panose="05050102010706020507" pitchFamily="18" charset="2"/>
              </a:rPr>
              <a:t>p</a:t>
            </a:r>
            <a:r>
              <a:rPr lang="en-US" altLang="zh-CN" sz="2800">
                <a:latin typeface="Georgia" panose="02040502050405020303" pitchFamily="18" charset="0"/>
              </a:rPr>
              <a:t>x+1)+sin(104</a:t>
            </a:r>
            <a:r>
              <a:rPr lang="en-US" altLang="zh-CN" sz="2800">
                <a:latin typeface="Symbol" panose="05050102010706020507" pitchFamily="18" charset="2"/>
              </a:rPr>
              <a:t>p</a:t>
            </a:r>
            <a:r>
              <a:rPr lang="en-US" altLang="zh-CN" sz="2800">
                <a:latin typeface="Georgia" panose="02040502050405020303" pitchFamily="18" charset="0"/>
              </a:rPr>
              <a:t>x+2)</a:t>
            </a:r>
          </a:p>
          <a:p>
            <a:r>
              <a:rPr lang="en-US" altLang="zh-CN" sz="2800">
                <a:latin typeface="Georgia" panose="02040502050405020303" pitchFamily="18" charset="0"/>
              </a:rPr>
              <a:t>within </a:t>
            </a:r>
            <a:r>
              <a:rPr lang="zh-CN" altLang="en-US" sz="2800">
                <a:latin typeface="Georgia" panose="02040502050405020303" pitchFamily="18" charset="0"/>
              </a:rPr>
              <a:t>[0,1].</a:t>
            </a:r>
          </a:p>
        </p:txBody>
      </p:sp>
      <p:sp>
        <p:nvSpPr>
          <p:cNvPr id="31749" name="文本框 31748"/>
          <p:cNvSpPr txBox="1">
            <a:spLocks noChangeArrowheads="1"/>
          </p:cNvSpPr>
          <p:nvPr/>
        </p:nvSpPr>
        <p:spPr bwMode="auto">
          <a:xfrm>
            <a:off x="790575" y="3429000"/>
            <a:ext cx="7813675" cy="265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800">
                <a:latin typeface="Georgia" panose="02040502050405020303" pitchFamily="18" charset="0"/>
              </a:rPr>
              <a:t>With the FFT algorithm, the </a:t>
            </a:r>
            <a:r>
              <a:rPr lang="zh-CN" altLang="en-US" sz="2800">
                <a:solidFill>
                  <a:srgbClr val="FF3300"/>
                </a:solidFill>
                <a:latin typeface="Georgia" panose="02040502050405020303" pitchFamily="18" charset="0"/>
              </a:rPr>
              <a:t>computing time</a:t>
            </a:r>
            <a:r>
              <a:rPr lang="zh-CN" altLang="en-US" sz="2800">
                <a:latin typeface="Georgia" panose="02040502050405020303" pitchFamily="18" charset="0"/>
              </a:rPr>
              <a:t> is </a:t>
            </a:r>
            <a:r>
              <a:rPr lang="zh-CN" altLang="en-US" sz="2800">
                <a:solidFill>
                  <a:srgbClr val="FF3300"/>
                </a:solidFill>
                <a:latin typeface="Georgia" panose="02040502050405020303" pitchFamily="18" charset="0"/>
              </a:rPr>
              <a:t>reduced</a:t>
            </a:r>
            <a:r>
              <a:rPr lang="zh-CN" altLang="en-US" sz="2800">
                <a:latin typeface="Georgia" panose="02040502050405020303" pitchFamily="18" charset="0"/>
              </a:rPr>
              <a:t>. </a:t>
            </a:r>
          </a:p>
          <a:p>
            <a:endParaRPr lang="zh-CN" altLang="en-US" sz="2800">
              <a:latin typeface="Georgia" panose="02040502050405020303" pitchFamily="18" charset="0"/>
            </a:endParaRPr>
          </a:p>
          <a:p>
            <a:r>
              <a:rPr lang="zh-CN" altLang="en-US" sz="2800">
                <a:latin typeface="Georgia" panose="02040502050405020303" pitchFamily="18" charset="0"/>
              </a:rPr>
              <a:t>A careful analysis shows that the </a:t>
            </a:r>
            <a:r>
              <a:rPr lang="zh-CN" altLang="en-US" sz="2800">
                <a:solidFill>
                  <a:srgbClr val="FF3300"/>
                </a:solidFill>
                <a:latin typeface="Georgia" panose="02040502050405020303" pitchFamily="18" charset="0"/>
              </a:rPr>
              <a:t>total computing time</a:t>
            </a:r>
            <a:r>
              <a:rPr lang="zh-CN" altLang="en-US" sz="2800">
                <a:latin typeface="Georgia" panose="02040502050405020303" pitchFamily="18" charset="0"/>
              </a:rPr>
              <a:t> is proportional to </a:t>
            </a:r>
            <a:r>
              <a:rPr lang="zh-CN" altLang="en-US" sz="2800">
                <a:solidFill>
                  <a:srgbClr val="FF3300"/>
                </a:solidFill>
                <a:latin typeface="Georgia" panose="02040502050405020303" pitchFamily="18" charset="0"/>
              </a:rPr>
              <a:t>N log</a:t>
            </a:r>
            <a:r>
              <a:rPr lang="zh-CN" altLang="en-US" sz="2800" baseline="-25000">
                <a:solidFill>
                  <a:srgbClr val="FF3300"/>
                </a:solidFill>
                <a:latin typeface="Georgia" panose="02040502050405020303" pitchFamily="18" charset="0"/>
              </a:rPr>
              <a:t>2</a:t>
            </a:r>
            <a:r>
              <a:rPr lang="zh-CN" altLang="en-US" sz="2800">
                <a:solidFill>
                  <a:srgbClr val="FF3300"/>
                </a:solidFill>
                <a:latin typeface="Georgia" panose="02040502050405020303" pitchFamily="18" charset="0"/>
              </a:rPr>
              <a:t>N</a:t>
            </a:r>
            <a:r>
              <a:rPr lang="zh-CN" altLang="en-US" sz="2800">
                <a:latin typeface="Georgia" panose="02040502050405020303" pitchFamily="18" charset="0"/>
              </a:rPr>
              <a:t> instead of to </a:t>
            </a:r>
            <a:r>
              <a:rPr lang="zh-CN" altLang="en-US" sz="2800">
                <a:solidFill>
                  <a:srgbClr val="FF3300"/>
                </a:solidFill>
                <a:latin typeface="Georgia" panose="02040502050405020303" pitchFamily="18" charset="0"/>
              </a:rPr>
              <a:t>N</a:t>
            </a:r>
            <a:r>
              <a:rPr lang="zh-CN" altLang="en-US" sz="2800" baseline="30000">
                <a:solidFill>
                  <a:srgbClr val="FF3300"/>
                </a:solidFill>
                <a:latin typeface="Georgia" panose="02040502050405020303" pitchFamily="18" charset="0"/>
              </a:rPr>
              <a:t>2</a:t>
            </a:r>
            <a:r>
              <a:rPr lang="zh-CN" altLang="en-US" sz="2800">
                <a:latin typeface="Georgia" panose="02040502050405020303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182687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9" grpId="0" autoUpdateAnimBg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标题 3276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3300"/>
                </a:solidFill>
                <a:latin typeface="Georgia" panose="02040502050405020303" pitchFamily="18" charset="0"/>
              </a:rPr>
              <a:t>FFTW</a:t>
            </a:r>
          </a:p>
        </p:txBody>
      </p:sp>
      <p:sp>
        <p:nvSpPr>
          <p:cNvPr id="34818" name="文本占位符 32770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dirty="0">
                <a:latin typeface="Times" panose="02020603050405020304" pitchFamily="18" charset="0"/>
                <a:cs typeface="Times" panose="02020603050405020304" pitchFamily="18" charset="0"/>
              </a:rPr>
              <a:t>The </a:t>
            </a:r>
            <a:r>
              <a:rPr lang="zh-CN" altLang="en-US" dirty="0">
                <a:solidFill>
                  <a:srgbClr val="FF33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F</a:t>
            </a:r>
            <a:r>
              <a:rPr lang="zh-CN" altLang="en-US" dirty="0">
                <a:latin typeface="Times" panose="02020603050405020304" pitchFamily="18" charset="0"/>
                <a:cs typeface="Times" panose="02020603050405020304" pitchFamily="18" charset="0"/>
              </a:rPr>
              <a:t>astest </a:t>
            </a:r>
            <a:r>
              <a:rPr lang="zh-CN" altLang="en-US" dirty="0">
                <a:solidFill>
                  <a:srgbClr val="FF33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F</a:t>
            </a:r>
            <a:r>
              <a:rPr lang="zh-CN" altLang="en-US" dirty="0">
                <a:latin typeface="Times" panose="02020603050405020304" pitchFamily="18" charset="0"/>
                <a:cs typeface="Times" panose="02020603050405020304" pitchFamily="18" charset="0"/>
              </a:rPr>
              <a:t>ourier </a:t>
            </a:r>
            <a:r>
              <a:rPr lang="zh-CN" altLang="en-US" dirty="0">
                <a:solidFill>
                  <a:srgbClr val="FF33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T</a:t>
            </a:r>
            <a:r>
              <a:rPr lang="zh-CN" altLang="en-US" dirty="0">
                <a:latin typeface="Times" panose="02020603050405020304" pitchFamily="18" charset="0"/>
                <a:cs typeface="Times" panose="02020603050405020304" pitchFamily="18" charset="0"/>
              </a:rPr>
              <a:t>ransform in the </a:t>
            </a:r>
            <a:r>
              <a:rPr lang="zh-CN" altLang="en-US" dirty="0">
                <a:solidFill>
                  <a:srgbClr val="FF33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W</a:t>
            </a:r>
            <a:r>
              <a:rPr lang="zh-CN" altLang="en-US" dirty="0">
                <a:latin typeface="Times" panose="02020603050405020304" pitchFamily="18" charset="0"/>
                <a:cs typeface="Times" panose="02020603050405020304" pitchFamily="18" charset="0"/>
              </a:rPr>
              <a:t>est (</a:t>
            </a:r>
            <a:r>
              <a:rPr lang="zh-CN" altLang="en-US" dirty="0">
                <a:solidFill>
                  <a:srgbClr val="FF33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FFTW</a:t>
            </a:r>
            <a:r>
              <a:rPr lang="zh-CN" altLang="en-US" dirty="0">
                <a:latin typeface="Times" panose="02020603050405020304" pitchFamily="18" charset="0"/>
                <a:cs typeface="Times" panose="02020603050405020304" pitchFamily="18" charset="0"/>
              </a:rPr>
              <a:t>) is a software library for computing discrete Fourier transforms developed by Matteo Frigo and Steven G. Johnson at the Massachusetts Institute of Technology.</a:t>
            </a:r>
          </a:p>
          <a:p>
            <a:pPr>
              <a:lnSpc>
                <a:spcPct val="90000"/>
              </a:lnSpc>
            </a:pPr>
            <a:r>
              <a:rPr lang="zh-CN" altLang="en-US" dirty="0">
                <a:latin typeface="Times" panose="02020603050405020304" pitchFamily="18" charset="0"/>
                <a:cs typeface="Times" panose="02020603050405020304" pitchFamily="18" charset="0"/>
              </a:rPr>
              <a:t>Website:  </a:t>
            </a:r>
            <a:r>
              <a:rPr lang="zh-CN" altLang="en-US" dirty="0">
                <a:latin typeface="Times" panose="02020603050405020304" pitchFamily="18" charset="0"/>
                <a:cs typeface="Times" panose="02020603050405020304" pitchFamily="18" charset="0"/>
                <a:hlinkClick r:id="rId2"/>
              </a:rPr>
              <a:t>http://www.fftw.org</a:t>
            </a:r>
            <a:endParaRPr lang="zh-CN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zh-CN" altLang="en-US" dirty="0">
                <a:latin typeface="Times" panose="02020603050405020304" pitchFamily="18" charset="0"/>
                <a:cs typeface="Times" panose="02020603050405020304" pitchFamily="18" charset="0"/>
              </a:rPr>
              <a:t>Stable version: 3.3</a:t>
            </a:r>
            <a:r>
              <a:rPr lang="en-US" altLang="zh-CN" dirty="0">
                <a:latin typeface="Times" panose="02020603050405020304" pitchFamily="18" charset="0"/>
                <a:cs typeface="Times" panose="02020603050405020304" pitchFamily="18" charset="0"/>
              </a:rPr>
              <a:t>.8</a:t>
            </a:r>
          </a:p>
          <a:p>
            <a:pPr>
              <a:lnSpc>
                <a:spcPct val="90000"/>
              </a:lnSpc>
            </a:pPr>
            <a:r>
              <a:rPr lang="en-US" altLang="zh-CN" dirty="0">
                <a:latin typeface="Times" panose="02020603050405020304" pitchFamily="18" charset="0"/>
                <a:cs typeface="Times" panose="02020603050405020304" pitchFamily="18" charset="0"/>
              </a:rPr>
              <a:t>Any N is allowed</a:t>
            </a:r>
          </a:p>
          <a:p>
            <a:pPr>
              <a:lnSpc>
                <a:spcPct val="90000"/>
              </a:lnSpc>
            </a:pPr>
            <a:r>
              <a:rPr lang="zh-CN" altLang="en-US" dirty="0">
                <a:latin typeface="Times" panose="02020603050405020304" pitchFamily="18" charset="0"/>
                <a:cs typeface="Times" panose="02020603050405020304" pitchFamily="18" charset="0"/>
              </a:rPr>
              <a:t>License:  GPL, commercial</a:t>
            </a:r>
          </a:p>
        </p:txBody>
      </p:sp>
    </p:spTree>
    <p:extLst>
      <p:ext uri="{BB962C8B-B14F-4D97-AF65-F5344CB8AC3E}">
        <p14:creationId xmlns:p14="http://schemas.microsoft.com/office/powerpoint/2010/main" val="3675850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图片 1433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775" y="1692275"/>
            <a:ext cx="3457575" cy="130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9" name="内容占位符 14338"/>
          <p:cNvSpPr>
            <a:spLocks noGrp="1" noChangeArrowheads="1"/>
          </p:cNvSpPr>
          <p:nvPr>
            <p:ph idx="1"/>
          </p:nvPr>
        </p:nvSpPr>
        <p:spPr>
          <a:xfrm>
            <a:off x="250825" y="333375"/>
            <a:ext cx="8435975" cy="1728788"/>
          </a:xfrm>
        </p:spPr>
        <p:txBody>
          <a:bodyPr/>
          <a:lstStyle/>
          <a:p>
            <a:r>
              <a:rPr lang="zh-CN" altLang="en-US" sz="2800">
                <a:latin typeface="Georgia" panose="02040502050405020303" pitchFamily="18" charset="0"/>
              </a:rPr>
              <a:t>Assuming that we have a </a:t>
            </a:r>
            <a:r>
              <a:rPr lang="zh-CN" altLang="en-US" sz="2800">
                <a:solidFill>
                  <a:srgbClr val="FF3300"/>
                </a:solidFill>
                <a:latin typeface="Georgia" panose="02040502050405020303" pitchFamily="18" charset="0"/>
              </a:rPr>
              <a:t>time-dependent</a:t>
            </a:r>
            <a:r>
              <a:rPr lang="zh-CN" altLang="en-US" sz="2800">
                <a:latin typeface="Georgia" panose="02040502050405020303" pitchFamily="18" charset="0"/>
              </a:rPr>
              <a:t> function f(t) with a period T, that</a:t>
            </a:r>
            <a:r>
              <a:rPr lang="en-US" altLang="zh-CN" sz="2800">
                <a:latin typeface="Georgia" panose="02040502050405020303" pitchFamily="18" charset="0"/>
              </a:rPr>
              <a:t> </a:t>
            </a:r>
            <a:r>
              <a:rPr lang="zh-CN" altLang="en-US" sz="2800">
                <a:latin typeface="Georgia" panose="02040502050405020303" pitchFamily="18" charset="0"/>
              </a:rPr>
              <a:t>is, f(t+T) = f(t), the </a:t>
            </a:r>
            <a:r>
              <a:rPr lang="zh-CN" altLang="en-US" sz="2800">
                <a:solidFill>
                  <a:srgbClr val="FF3300"/>
                </a:solidFill>
                <a:latin typeface="Georgia" panose="02040502050405020303" pitchFamily="18" charset="0"/>
              </a:rPr>
              <a:t>Fourier theorem</a:t>
            </a:r>
            <a:r>
              <a:rPr lang="zh-CN" altLang="en-US" sz="2800">
                <a:latin typeface="Georgia" panose="02040502050405020303" pitchFamily="18" charset="0"/>
              </a:rPr>
              <a:t> can be cast as a summation</a:t>
            </a:r>
          </a:p>
        </p:txBody>
      </p:sp>
      <p:sp>
        <p:nvSpPr>
          <p:cNvPr id="14340" name="文本框 14339"/>
          <p:cNvSpPr txBox="1">
            <a:spLocks noChangeArrowheads="1"/>
          </p:cNvSpPr>
          <p:nvPr/>
        </p:nvSpPr>
        <p:spPr bwMode="auto">
          <a:xfrm>
            <a:off x="457200" y="2997200"/>
            <a:ext cx="8229600" cy="213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>
                <a:latin typeface="Georgia" panose="02040502050405020303" pitchFamily="18" charset="0"/>
              </a:rPr>
              <a:t>which is commonly known as the </a:t>
            </a:r>
            <a:r>
              <a:rPr lang="zh-CN" altLang="en-US" sz="2800">
                <a:solidFill>
                  <a:srgbClr val="FF3300"/>
                </a:solidFill>
                <a:latin typeface="Georgia" panose="02040502050405020303" pitchFamily="18" charset="0"/>
              </a:rPr>
              <a:t>Fourier series</a:t>
            </a:r>
            <a:r>
              <a:rPr lang="zh-CN" altLang="en-US" sz="2800">
                <a:latin typeface="Georgia" panose="02040502050405020303" pitchFamily="18" charset="0"/>
              </a:rPr>
              <a:t>. Here </a:t>
            </a:r>
            <a:r>
              <a:rPr lang="zh-CN" altLang="en-US" sz="2800">
                <a:solidFill>
                  <a:srgbClr val="FF3300"/>
                </a:solidFill>
                <a:latin typeface="Symbol" panose="05050102010706020507" pitchFamily="18" charset="2"/>
              </a:rPr>
              <a:t>w</a:t>
            </a:r>
            <a:r>
              <a:rPr lang="zh-CN" altLang="en-US" sz="2800">
                <a:latin typeface="Georgia" panose="02040502050405020303" pitchFamily="18" charset="0"/>
              </a:rPr>
              <a:t>= 2</a:t>
            </a:r>
            <a:r>
              <a:rPr lang="zh-CN" altLang="en-US" sz="2800">
                <a:latin typeface="Symbol" panose="05050102010706020507" pitchFamily="18" charset="2"/>
              </a:rPr>
              <a:t>p</a:t>
            </a:r>
            <a:r>
              <a:rPr lang="zh-CN" altLang="en-US" sz="2800">
                <a:latin typeface="Georgia" panose="02040502050405020303" pitchFamily="18" charset="0"/>
              </a:rPr>
              <a:t>/T is the </a:t>
            </a:r>
            <a:r>
              <a:rPr lang="zh-CN" altLang="en-US" sz="2800">
                <a:solidFill>
                  <a:srgbClr val="FF3300"/>
                </a:solidFill>
                <a:latin typeface="Georgia" panose="02040502050405020303" pitchFamily="18" charset="0"/>
              </a:rPr>
              <a:t>fundamental</a:t>
            </a:r>
            <a:r>
              <a:rPr lang="en-US" altLang="zh-CN" sz="2800">
                <a:solidFill>
                  <a:srgbClr val="FF3300"/>
                </a:solidFill>
                <a:latin typeface="Georgia" panose="02040502050405020303" pitchFamily="18" charset="0"/>
              </a:rPr>
              <a:t> </a:t>
            </a:r>
            <a:r>
              <a:rPr lang="zh-CN" altLang="en-US" sz="2800">
                <a:solidFill>
                  <a:srgbClr val="FF3300"/>
                </a:solidFill>
                <a:latin typeface="Georgia" panose="02040502050405020303" pitchFamily="18" charset="0"/>
              </a:rPr>
              <a:t>angular frequency</a:t>
            </a:r>
            <a:r>
              <a:rPr lang="zh-CN" altLang="en-US" sz="2800">
                <a:latin typeface="Georgia" panose="02040502050405020303" pitchFamily="18" charset="0"/>
              </a:rPr>
              <a:t> and </a:t>
            </a:r>
            <a:r>
              <a:rPr lang="zh-CN" altLang="en-US" sz="2800">
                <a:solidFill>
                  <a:srgbClr val="FF3300"/>
                </a:solidFill>
                <a:latin typeface="Georgia" panose="02040502050405020303" pitchFamily="18" charset="0"/>
              </a:rPr>
              <a:t>g</a:t>
            </a:r>
            <a:r>
              <a:rPr lang="zh-CN" altLang="en-US" sz="2800" baseline="-25000">
                <a:solidFill>
                  <a:srgbClr val="FF3300"/>
                </a:solidFill>
                <a:latin typeface="Georgia" panose="02040502050405020303" pitchFamily="18" charset="0"/>
              </a:rPr>
              <a:t>j</a:t>
            </a:r>
            <a:r>
              <a:rPr lang="zh-CN" altLang="en-US" sz="2800">
                <a:latin typeface="Georgia" panose="02040502050405020303" pitchFamily="18" charset="0"/>
              </a:rPr>
              <a:t>'s are the </a:t>
            </a:r>
            <a:r>
              <a:rPr lang="zh-CN" altLang="en-US" sz="2800">
                <a:solidFill>
                  <a:srgbClr val="FF3300"/>
                </a:solidFill>
                <a:latin typeface="Georgia" panose="02040502050405020303" pitchFamily="18" charset="0"/>
              </a:rPr>
              <a:t>Fourier coefficients</a:t>
            </a:r>
            <a:r>
              <a:rPr lang="zh-CN" altLang="en-US" sz="2800">
                <a:latin typeface="Georgia" panose="02040502050405020303" pitchFamily="18" charset="0"/>
              </a:rPr>
              <a:t>, which are given by</a:t>
            </a:r>
          </a:p>
        </p:txBody>
      </p:sp>
      <p:pic>
        <p:nvPicPr>
          <p:cNvPr id="14341" name="图片 1434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775" y="5302250"/>
            <a:ext cx="3960813" cy="107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3691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 autoUpdateAnimBg="0"/>
      <p:bldP spid="14340" grpId="0" autoUpdateAnimBg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12434" y="4509120"/>
            <a:ext cx="9001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See also</a:t>
            </a:r>
          </a:p>
          <a:p>
            <a:r>
              <a:rPr lang="en-US" altLang="zh-CN" dirty="0"/>
              <a:t>https://people.sc.fsu.edu/~jburkardt/f_src/fftw3/fftw3.html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39552" y="476672"/>
            <a:ext cx="260680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Georgia" panose="02040502050405020303" pitchFamily="18" charset="0"/>
              </a:rPr>
              <a:t>FFTW example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627784" y="1556792"/>
            <a:ext cx="22027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hlinkClick r:id="rId3" action="ppaction://hlinkfile"/>
              </a:rPr>
              <a:t>fftw3_test.f90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169434" y="2583177"/>
            <a:ext cx="914400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600" dirty="0"/>
              <a:t>ifort fftw3_test.f90 -I/opt/intel/mkl/include/fftw  -mkl=sequential</a:t>
            </a:r>
          </a:p>
        </p:txBody>
      </p:sp>
    </p:spTree>
    <p:extLst>
      <p:ext uri="{BB962C8B-B14F-4D97-AF65-F5344CB8AC3E}">
        <p14:creationId xmlns:p14="http://schemas.microsoft.com/office/powerpoint/2010/main" val="3388190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33793"/>
          <p:cNvSpPr txBox="1">
            <a:spLocks noChangeArrowheads="1"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zh-CN">
                <a:solidFill>
                  <a:srgbClr val="FF3300"/>
                </a:solidFill>
                <a:latin typeface="Georgia" panose="02040502050405020303" pitchFamily="18" charset="0"/>
              </a:rPr>
              <a:t>Homework</a:t>
            </a:r>
            <a:endParaRPr lang="en-US" altLang="zh-CN" dirty="0">
              <a:solidFill>
                <a:srgbClr val="FF3300"/>
              </a:solidFill>
              <a:latin typeface="Georgia" panose="02040502050405020303" pitchFamily="18" charset="0"/>
            </a:endParaRPr>
          </a:p>
        </p:txBody>
      </p:sp>
      <p:graphicFrame>
        <p:nvGraphicFramePr>
          <p:cNvPr id="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1674108"/>
              </p:ext>
            </p:extLst>
          </p:nvPr>
        </p:nvGraphicFramePr>
        <p:xfrm>
          <a:off x="450850" y="1644650"/>
          <a:ext cx="3054350" cy="1011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384200" imgH="457200" progId="Equation.DSMT4">
                  <p:embed/>
                </p:oleObj>
              </mc:Choice>
              <mc:Fallback>
                <p:oleObj name="Equation" r:id="rId2" imgW="1384200" imgH="457200" progId="Equation.DSMT4">
                  <p:embed/>
                  <p:pic>
                    <p:nvPicPr>
                      <p:cNvPr id="29719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850" y="1644650"/>
                        <a:ext cx="3054350" cy="1011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/>
        </p:nvSpPr>
        <p:spPr>
          <a:xfrm>
            <a:off x="899592" y="1156028"/>
            <a:ext cx="658385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1. One-dimensional </a:t>
            </a:r>
            <a:r>
              <a:rPr lang="en-US" altLang="zh-CN" dirty="0" err="1"/>
              <a:t>Kronig</a:t>
            </a:r>
            <a:r>
              <a:rPr lang="en-US" altLang="zh-CN" dirty="0"/>
              <a:t>-Penney problem</a:t>
            </a:r>
            <a:endParaRPr lang="zh-CN" altLang="en-US" dirty="0"/>
          </a:p>
        </p:txBody>
      </p:sp>
      <p:graphicFrame>
        <p:nvGraphicFramePr>
          <p:cNvPr id="7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0902774"/>
              </p:ext>
            </p:extLst>
          </p:nvPr>
        </p:nvGraphicFramePr>
        <p:xfrm>
          <a:off x="6473825" y="1957388"/>
          <a:ext cx="2190750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990360" imgH="203040" progId="Equation.DSMT4">
                  <p:embed/>
                </p:oleObj>
              </mc:Choice>
              <mc:Fallback>
                <p:oleObj name="Equation" r:id="rId4" imgW="990360" imgH="203040" progId="Equation.DSMT4">
                  <p:embed/>
                  <p:pic>
                    <p:nvPicPr>
                      <p:cNvPr id="4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3825" y="1957388"/>
                        <a:ext cx="2190750" cy="452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/>
          <p:cNvSpPr/>
          <p:nvPr/>
        </p:nvSpPr>
        <p:spPr>
          <a:xfrm>
            <a:off x="3736921" y="1887292"/>
            <a:ext cx="272382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Periodic potential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0759" y="4370540"/>
            <a:ext cx="7487965" cy="1270332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3618922" y="5042135"/>
            <a:ext cx="60362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L</a:t>
            </a:r>
            <a:r>
              <a:rPr lang="en-US" altLang="zh-CN" baseline="-25000" dirty="0"/>
              <a:t>W</a:t>
            </a:r>
            <a:endParaRPr lang="zh-CN" altLang="en-US" baseline="-25000" dirty="0"/>
          </a:p>
        </p:txBody>
      </p:sp>
      <p:sp>
        <p:nvSpPr>
          <p:cNvPr id="11" name="矩形 10"/>
          <p:cNvSpPr/>
          <p:nvPr/>
        </p:nvSpPr>
        <p:spPr>
          <a:xfrm>
            <a:off x="4441353" y="5042135"/>
            <a:ext cx="5645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L</a:t>
            </a:r>
            <a:r>
              <a:rPr lang="en-US" altLang="zh-CN" baseline="-25000" dirty="0"/>
              <a:t>B</a:t>
            </a:r>
            <a:endParaRPr lang="zh-CN" altLang="en-US" baseline="-25000" dirty="0"/>
          </a:p>
        </p:txBody>
      </p:sp>
      <p:sp>
        <p:nvSpPr>
          <p:cNvPr id="12" name="矩形 11"/>
          <p:cNvSpPr/>
          <p:nvPr/>
        </p:nvSpPr>
        <p:spPr>
          <a:xfrm>
            <a:off x="7654613" y="4744096"/>
            <a:ext cx="5645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U</a:t>
            </a:r>
            <a:r>
              <a:rPr lang="en-US" altLang="zh-CN" baseline="-25000" dirty="0"/>
              <a:t>0</a:t>
            </a:r>
            <a:endParaRPr lang="zh-CN" altLang="en-US" baseline="-25000" dirty="0"/>
          </a:p>
        </p:txBody>
      </p:sp>
      <p:sp>
        <p:nvSpPr>
          <p:cNvPr id="13" name="矩形 12"/>
          <p:cNvSpPr/>
          <p:nvPr/>
        </p:nvSpPr>
        <p:spPr>
          <a:xfrm>
            <a:off x="1070759" y="5906942"/>
            <a:ext cx="757273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U</a:t>
            </a:r>
            <a:r>
              <a:rPr lang="en-US" altLang="zh-CN" baseline="-25000" dirty="0"/>
              <a:t>0</a:t>
            </a:r>
            <a:r>
              <a:rPr lang="en-US" altLang="zh-CN" dirty="0"/>
              <a:t>= 2 eV, L</a:t>
            </a:r>
            <a:r>
              <a:rPr lang="en-US" altLang="zh-CN" baseline="-25000" dirty="0"/>
              <a:t>W</a:t>
            </a:r>
            <a:r>
              <a:rPr lang="en-US" altLang="zh-CN" dirty="0"/>
              <a:t> = 0.9 nm and L</a:t>
            </a:r>
            <a:r>
              <a:rPr lang="en-US" altLang="zh-CN" baseline="-25000" dirty="0"/>
              <a:t>B</a:t>
            </a:r>
            <a:r>
              <a:rPr lang="en-US" altLang="zh-CN" dirty="0"/>
              <a:t> = 0.1 nm (a = 1 nm).</a:t>
            </a:r>
            <a:endParaRPr lang="zh-CN" altLang="en-US" dirty="0"/>
          </a:p>
        </p:txBody>
      </p:sp>
      <p:sp>
        <p:nvSpPr>
          <p:cNvPr id="14" name="左大括号 13"/>
          <p:cNvSpPr/>
          <p:nvPr/>
        </p:nvSpPr>
        <p:spPr>
          <a:xfrm rot="5400000">
            <a:off x="4130783" y="3439258"/>
            <a:ext cx="432680" cy="1656184"/>
          </a:xfrm>
          <a:prstGeom prst="leftBrace">
            <a:avLst>
              <a:gd name="adj1" fmla="val 18710"/>
              <a:gd name="adj2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4347123" y="3687555"/>
            <a:ext cx="3433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326995" y="2642976"/>
            <a:ext cx="823172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Using FFT, find the lowest three eigenvalues of the eigenstates that satisfy</a:t>
            </a:r>
            <a:endParaRPr lang="zh-CN" altLang="en-US" dirty="0"/>
          </a:p>
        </p:txBody>
      </p:sp>
      <p:graphicFrame>
        <p:nvGraphicFramePr>
          <p:cNvPr id="17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1783733"/>
              </p:ext>
            </p:extLst>
          </p:nvPr>
        </p:nvGraphicFramePr>
        <p:xfrm>
          <a:off x="1114215" y="3573041"/>
          <a:ext cx="2019300" cy="630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736560" imgH="228600" progId="Equation.DSMT4">
                  <p:embed/>
                </p:oleObj>
              </mc:Choice>
              <mc:Fallback>
                <p:oleObj name="Equation" r:id="rId7" imgW="736560" imgH="228600" progId="Equation.DSMT4">
                  <p:embed/>
                  <p:pic>
                    <p:nvPicPr>
                      <p:cNvPr id="7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4215" y="3573041"/>
                        <a:ext cx="2019300" cy="630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0337586"/>
              </p:ext>
            </p:extLst>
          </p:nvPr>
        </p:nvGraphicFramePr>
        <p:xfrm>
          <a:off x="3920735" y="3012089"/>
          <a:ext cx="2959100" cy="630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079280" imgH="228600" progId="Equation.DSMT4">
                  <p:embed/>
                </p:oleObj>
              </mc:Choice>
              <mc:Fallback>
                <p:oleObj name="Equation" r:id="rId9" imgW="1079280" imgH="228600" progId="Equation.DSMT4">
                  <p:embed/>
                  <p:pic>
                    <p:nvPicPr>
                      <p:cNvPr id="17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0735" y="3012089"/>
                        <a:ext cx="2959100" cy="630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9219940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1057767"/>
              </p:ext>
            </p:extLst>
          </p:nvPr>
        </p:nvGraphicFramePr>
        <p:xfrm>
          <a:off x="683569" y="349474"/>
          <a:ext cx="2664296" cy="5419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02960" imgH="203040" progId="Equation.DSMT4">
                  <p:embed/>
                </p:oleObj>
              </mc:Choice>
              <mc:Fallback>
                <p:oleObj name="Equation" r:id="rId2" imgW="1002960" imgH="203040" progId="Equation.DSMT4">
                  <p:embed/>
                  <p:pic>
                    <p:nvPicPr>
                      <p:cNvPr id="18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9" y="349474"/>
                        <a:ext cx="2664296" cy="54191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3035103"/>
              </p:ext>
            </p:extLst>
          </p:nvPr>
        </p:nvGraphicFramePr>
        <p:xfrm>
          <a:off x="4572000" y="0"/>
          <a:ext cx="3024336" cy="12017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55600" imgH="457200" progId="Equation.DSMT4">
                  <p:embed/>
                </p:oleObj>
              </mc:Choice>
              <mc:Fallback>
                <p:oleObj name="Equation" r:id="rId4" imgW="1155600" imgH="457200" progId="Equation.DSMT4">
                  <p:embed/>
                  <p:pic>
                    <p:nvPicPr>
                      <p:cNvPr id="18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0"/>
                        <a:ext cx="3024336" cy="12017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5064162"/>
              </p:ext>
            </p:extLst>
          </p:nvPr>
        </p:nvGraphicFramePr>
        <p:xfrm>
          <a:off x="1619672" y="1201780"/>
          <a:ext cx="4464496" cy="4051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247840" imgH="203040" progId="Equation.DSMT4">
                  <p:embed/>
                </p:oleObj>
              </mc:Choice>
              <mc:Fallback>
                <p:oleObj name="Equation" r:id="rId6" imgW="2247840" imgH="203040" progId="Equation.DSMT4">
                  <p:embed/>
                  <p:pic>
                    <p:nvPicPr>
                      <p:cNvPr id="19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1201780"/>
                        <a:ext cx="4464496" cy="4051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1885799"/>
              </p:ext>
            </p:extLst>
          </p:nvPr>
        </p:nvGraphicFramePr>
        <p:xfrm>
          <a:off x="672406" y="1994559"/>
          <a:ext cx="442595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006280" imgH="419040" progId="Equation.DSMT4">
                  <p:embed/>
                </p:oleObj>
              </mc:Choice>
              <mc:Fallback>
                <p:oleObj name="Equation" r:id="rId8" imgW="2006280" imgH="419040" progId="Equation.DSMT4">
                  <p:embed/>
                  <p:pic>
                    <p:nvPicPr>
                      <p:cNvPr id="4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2406" y="1994559"/>
                        <a:ext cx="442595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1838736"/>
              </p:ext>
            </p:extLst>
          </p:nvPr>
        </p:nvGraphicFramePr>
        <p:xfrm>
          <a:off x="1821738" y="3047080"/>
          <a:ext cx="4060364" cy="13025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511280" imgH="482400" progId="Equation.DSMT4">
                  <p:embed/>
                </p:oleObj>
              </mc:Choice>
              <mc:Fallback>
                <p:oleObj name="Equation" r:id="rId10" imgW="1511280" imgH="482400" progId="Equation.DSMT4">
                  <p:embed/>
                  <p:pic>
                    <p:nvPicPr>
                      <p:cNvPr id="21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1738" y="3047080"/>
                        <a:ext cx="4060364" cy="13025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4407298"/>
              </p:ext>
            </p:extLst>
          </p:nvPr>
        </p:nvGraphicFramePr>
        <p:xfrm>
          <a:off x="1547664" y="4541910"/>
          <a:ext cx="5605463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539800" imgH="419040" progId="Equation.DSMT4">
                  <p:embed/>
                </p:oleObj>
              </mc:Choice>
              <mc:Fallback>
                <p:oleObj name="Equation" r:id="rId12" imgW="2539800" imgH="419040" progId="Equation.DSMT4">
                  <p:embed/>
                  <p:pic>
                    <p:nvPicPr>
                      <p:cNvPr id="21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664" y="4541910"/>
                        <a:ext cx="5605463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1436360"/>
              </p:ext>
            </p:extLst>
          </p:nvPr>
        </p:nvGraphicFramePr>
        <p:xfrm>
          <a:off x="5752952" y="1937959"/>
          <a:ext cx="2800350" cy="1011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269720" imgH="457200" progId="Equation.DSMT4">
                  <p:embed/>
                </p:oleObj>
              </mc:Choice>
              <mc:Fallback>
                <p:oleObj name="Equation" r:id="rId14" imgW="1269720" imgH="457200" progId="Equation.DSMT4">
                  <p:embed/>
                  <p:pic>
                    <p:nvPicPr>
                      <p:cNvPr id="21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52952" y="1937959"/>
                        <a:ext cx="2800350" cy="1011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2409676"/>
              </p:ext>
            </p:extLst>
          </p:nvPr>
        </p:nvGraphicFramePr>
        <p:xfrm>
          <a:off x="1213495" y="5661248"/>
          <a:ext cx="6273800" cy="1011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844720" imgH="457200" progId="Equation.DSMT4">
                  <p:embed/>
                </p:oleObj>
              </mc:Choice>
              <mc:Fallback>
                <p:oleObj name="Equation" r:id="rId16" imgW="2844720" imgH="457200" progId="Equation.DSMT4">
                  <p:embed/>
                  <p:pic>
                    <p:nvPicPr>
                      <p:cNvPr id="24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3495" y="5661248"/>
                        <a:ext cx="6273800" cy="1011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6795041" y="2939435"/>
            <a:ext cx="805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FFT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375658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95536" y="404664"/>
            <a:ext cx="7920880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dirty="0"/>
              <a:t>2. Detecting periodicity: Download the file called sunspots.txt, which contains the observed number of sunspots on the Sun for each month since January 1749.</a:t>
            </a:r>
          </a:p>
          <a:p>
            <a:pPr algn="just"/>
            <a:endParaRPr lang="en-US" altLang="zh-CN" dirty="0"/>
          </a:p>
          <a:p>
            <a:pPr algn="just"/>
            <a:r>
              <a:rPr lang="en-US" altLang="zh-CN" dirty="0"/>
              <a:t>Write a program to calculate the Fourier transform of the sunspot data and then make a graph of the magnitude squared |c</a:t>
            </a:r>
            <a:r>
              <a:rPr lang="en-US" altLang="zh-CN" i="1" baseline="-25000" dirty="0"/>
              <a:t>k</a:t>
            </a:r>
            <a:r>
              <a:rPr lang="en-US" altLang="zh-CN" dirty="0"/>
              <a:t>|</a:t>
            </a:r>
            <a:r>
              <a:rPr lang="en-US" altLang="zh-CN" baseline="30000" dirty="0"/>
              <a:t>2</a:t>
            </a:r>
            <a:r>
              <a:rPr lang="en-US" altLang="zh-CN" dirty="0"/>
              <a:t> of the Fourier coefficients as a function of </a:t>
            </a:r>
            <a:r>
              <a:rPr lang="en-US" altLang="zh-CN" i="1" dirty="0"/>
              <a:t>k</a:t>
            </a:r>
            <a:r>
              <a:rPr lang="en-US" altLang="zh-CN" dirty="0"/>
              <a:t>—also called the power spectrum of the sunspot signal. You should see that there is a noticeable peak in the power spectrum at a nonzero value of </a:t>
            </a:r>
            <a:r>
              <a:rPr lang="en-US" altLang="zh-CN" i="1" dirty="0"/>
              <a:t>k</a:t>
            </a:r>
            <a:r>
              <a:rPr lang="en-US" altLang="zh-CN" dirty="0"/>
              <a:t>. Find the approximate value of k to which the peak corresponds. What is the period of the sine wave with this value of </a:t>
            </a:r>
            <a:r>
              <a:rPr lang="en-US" altLang="zh-CN" i="1" dirty="0"/>
              <a:t>k</a:t>
            </a:r>
            <a:r>
              <a:rPr lang="en-US" altLang="zh-CN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653004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图片 1536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3486150"/>
            <a:ext cx="6048375" cy="116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3" name="图片 1536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9263" y="1336675"/>
            <a:ext cx="3300412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4" name="文本框 15363"/>
          <p:cNvSpPr txBox="1">
            <a:spLocks noChangeArrowheads="1"/>
          </p:cNvSpPr>
          <p:nvPr/>
        </p:nvSpPr>
        <p:spPr bwMode="auto">
          <a:xfrm>
            <a:off x="617538" y="404813"/>
            <a:ext cx="7750175" cy="944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800">
                <a:latin typeface="Georgia" panose="02040502050405020303" pitchFamily="18" charset="0"/>
              </a:rPr>
              <a:t>The </a:t>
            </a:r>
            <a:r>
              <a:rPr lang="zh-CN" altLang="en-US" sz="2800">
                <a:solidFill>
                  <a:srgbClr val="FF3300"/>
                </a:solidFill>
                <a:latin typeface="Georgia" panose="02040502050405020303" pitchFamily="18" charset="0"/>
              </a:rPr>
              <a:t>Fourier theorem</a:t>
            </a:r>
            <a:r>
              <a:rPr lang="zh-CN" altLang="en-US" sz="2800">
                <a:latin typeface="Georgia" panose="02040502050405020303" pitchFamily="18" charset="0"/>
              </a:rPr>
              <a:t> can be derived from the properties of the </a:t>
            </a:r>
            <a:r>
              <a:rPr lang="zh-CN" altLang="en-US" sz="2800">
                <a:solidFill>
                  <a:srgbClr val="FF3300"/>
                </a:solidFill>
                <a:latin typeface="Georgia" panose="02040502050405020303" pitchFamily="18" charset="0"/>
              </a:rPr>
              <a:t>exponential functions</a:t>
            </a:r>
          </a:p>
        </p:txBody>
      </p:sp>
      <p:sp>
        <p:nvSpPr>
          <p:cNvPr id="15365" name="文本框 15364"/>
          <p:cNvSpPr txBox="1">
            <a:spLocks noChangeArrowheads="1"/>
          </p:cNvSpPr>
          <p:nvPr/>
        </p:nvSpPr>
        <p:spPr bwMode="auto">
          <a:xfrm>
            <a:off x="617538" y="2411413"/>
            <a:ext cx="7977187" cy="944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800">
                <a:latin typeface="Georgia" panose="02040502050405020303" pitchFamily="18" charset="0"/>
              </a:rPr>
              <a:t>which form an </a:t>
            </a:r>
            <a:r>
              <a:rPr lang="en-US" altLang="zh-CN" sz="2800">
                <a:solidFill>
                  <a:srgbClr val="FF3300"/>
                </a:solidFill>
                <a:latin typeface="Georgia" panose="02040502050405020303" pitchFamily="18" charset="0"/>
              </a:rPr>
              <a:t>orthonormal basis set</a:t>
            </a:r>
            <a:r>
              <a:rPr lang="en-US" altLang="zh-CN" sz="2800">
                <a:latin typeface="Georgia" panose="02040502050405020303" pitchFamily="18" charset="0"/>
              </a:rPr>
              <a:t> in the region of one period of f(t):</a:t>
            </a:r>
          </a:p>
        </p:txBody>
      </p:sp>
      <p:sp>
        <p:nvSpPr>
          <p:cNvPr id="15366" name="文本框 15365"/>
          <p:cNvSpPr txBox="1">
            <a:spLocks noChangeArrowheads="1"/>
          </p:cNvSpPr>
          <p:nvPr/>
        </p:nvSpPr>
        <p:spPr bwMode="auto">
          <a:xfrm>
            <a:off x="466725" y="4721225"/>
            <a:ext cx="8528050" cy="180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800">
                <a:latin typeface="Georgia" panose="02040502050405020303" pitchFamily="18" charset="0"/>
              </a:rPr>
              <a:t>where t</a:t>
            </a:r>
            <a:r>
              <a:rPr lang="zh-CN" altLang="en-US" sz="2800" baseline="-25000">
                <a:latin typeface="Georgia" panose="02040502050405020303" pitchFamily="18" charset="0"/>
              </a:rPr>
              <a:t>0</a:t>
            </a:r>
            <a:r>
              <a:rPr lang="zh-CN" altLang="en-US" sz="2800">
                <a:latin typeface="Georgia" panose="02040502050405020303" pitchFamily="18" charset="0"/>
              </a:rPr>
              <a:t> is an arbitrary starting point, </a:t>
            </a:r>
            <a:r>
              <a:rPr lang="en-US" altLang="zh-CN" sz="2800">
                <a:latin typeface="Symbol" panose="05050102010706020507" pitchFamily="18" charset="2"/>
              </a:rPr>
              <a:t>f</a:t>
            </a:r>
            <a:r>
              <a:rPr lang="en-US" altLang="zh-CN" sz="2800" baseline="30000">
                <a:latin typeface="Georgia" panose="02040502050405020303" pitchFamily="18" charset="0"/>
              </a:rPr>
              <a:t>*</a:t>
            </a:r>
            <a:r>
              <a:rPr lang="zh-CN" altLang="en-US" sz="2800" baseline="-25000">
                <a:latin typeface="Georgia" panose="02040502050405020303" pitchFamily="18" charset="0"/>
              </a:rPr>
              <a:t>j </a:t>
            </a:r>
            <a:r>
              <a:rPr lang="zh-CN" altLang="en-US" sz="2800">
                <a:latin typeface="Georgia" panose="02040502050405020303" pitchFamily="18" charset="0"/>
              </a:rPr>
              <a:t>(t) is the complex conjugate of </a:t>
            </a:r>
            <a:r>
              <a:rPr lang="en-US" altLang="zh-CN" sz="2800">
                <a:latin typeface="Symbol" panose="05050102010706020507" pitchFamily="18" charset="2"/>
              </a:rPr>
              <a:t>f</a:t>
            </a:r>
            <a:r>
              <a:rPr lang="zh-CN" altLang="en-US" sz="2800" baseline="-25000">
                <a:latin typeface="Georgia" panose="02040502050405020303" pitchFamily="18" charset="0"/>
              </a:rPr>
              <a:t>j</a:t>
            </a:r>
            <a:r>
              <a:rPr lang="zh-CN" altLang="en-US" sz="2800">
                <a:latin typeface="Georgia" panose="02040502050405020303" pitchFamily="18" charset="0"/>
              </a:rPr>
              <a:t> (t),</a:t>
            </a:r>
            <a:r>
              <a:rPr lang="en-US" altLang="zh-CN" sz="2800">
                <a:latin typeface="Georgia" panose="02040502050405020303" pitchFamily="18" charset="0"/>
              </a:rPr>
              <a:t> </a:t>
            </a:r>
            <a:r>
              <a:rPr lang="zh-CN" altLang="en-US" sz="2800">
                <a:latin typeface="Georgia" panose="02040502050405020303" pitchFamily="18" charset="0"/>
              </a:rPr>
              <a:t>and </a:t>
            </a:r>
            <a:r>
              <a:rPr lang="en-US" altLang="zh-CN" sz="2800">
                <a:latin typeface="Symbol" panose="05050102010706020507" pitchFamily="18" charset="2"/>
              </a:rPr>
              <a:t>d</a:t>
            </a:r>
            <a:r>
              <a:rPr lang="zh-CN" altLang="en-US" sz="2800" baseline="-25000">
                <a:latin typeface="Georgia" panose="02040502050405020303" pitchFamily="18" charset="0"/>
              </a:rPr>
              <a:t>jk</a:t>
            </a:r>
            <a:r>
              <a:rPr lang="zh-CN" altLang="en-US" sz="2800">
                <a:latin typeface="Georgia" panose="02040502050405020303" pitchFamily="18" charset="0"/>
              </a:rPr>
              <a:t> is the </a:t>
            </a:r>
            <a:r>
              <a:rPr lang="zh-CN" altLang="en-US" sz="2800">
                <a:solidFill>
                  <a:srgbClr val="FF3300"/>
                </a:solidFill>
                <a:latin typeface="Georgia" panose="02040502050405020303" pitchFamily="18" charset="0"/>
              </a:rPr>
              <a:t>Kronecker</a:t>
            </a:r>
            <a:r>
              <a:rPr lang="en-US" altLang="zh-CN" sz="2800">
                <a:solidFill>
                  <a:srgbClr val="FF3300"/>
                </a:solidFill>
                <a:latin typeface="Georgia" panose="02040502050405020303" pitchFamily="18" charset="0"/>
              </a:rPr>
              <a:t> </a:t>
            </a:r>
            <a:r>
              <a:rPr lang="zh-CN" altLang="en-US" sz="2800">
                <a:solidFill>
                  <a:srgbClr val="FF3300"/>
                </a:solidFill>
                <a:latin typeface="Georgia" panose="02040502050405020303" pitchFamily="18" charset="0"/>
              </a:rPr>
              <a:t>function</a:t>
            </a:r>
            <a:r>
              <a:rPr lang="zh-CN" altLang="en-US" sz="2800">
                <a:latin typeface="Georgia" panose="02040502050405020303" pitchFamily="18" charset="0"/>
              </a:rPr>
              <a:t>.</a:t>
            </a:r>
            <a:r>
              <a:rPr lang="en-US" altLang="zh-CN" sz="2800">
                <a:latin typeface="Georgia" panose="02040502050405020303" pitchFamily="18" charset="0"/>
              </a:rPr>
              <a:t> </a:t>
            </a:r>
            <a:r>
              <a:rPr lang="zh-CN" altLang="en-US" sz="2800">
                <a:latin typeface="Georgia" panose="02040502050405020303" pitchFamily="18" charset="0"/>
              </a:rPr>
              <a:t>We can always </a:t>
            </a:r>
            <a:r>
              <a:rPr lang="zh-CN" altLang="en-US" sz="2800">
                <a:solidFill>
                  <a:srgbClr val="FF3300"/>
                </a:solidFill>
                <a:latin typeface="Georgia" panose="02040502050405020303" pitchFamily="18" charset="0"/>
              </a:rPr>
              <a:t>take t</a:t>
            </a:r>
            <a:r>
              <a:rPr lang="zh-CN" altLang="en-US" sz="2800" baseline="-25000">
                <a:solidFill>
                  <a:srgbClr val="FF3300"/>
                </a:solidFill>
                <a:latin typeface="Georgia" panose="02040502050405020303" pitchFamily="18" charset="0"/>
              </a:rPr>
              <a:t>0</a:t>
            </a:r>
            <a:r>
              <a:rPr lang="zh-CN" altLang="en-US" sz="2800">
                <a:solidFill>
                  <a:srgbClr val="FF3300"/>
                </a:solidFill>
                <a:latin typeface="Georgia" panose="02040502050405020303" pitchFamily="18" charset="0"/>
              </a:rPr>
              <a:t> = 0</a:t>
            </a:r>
            <a:r>
              <a:rPr lang="zh-CN" altLang="en-US" sz="2800">
                <a:latin typeface="Georgia" panose="02040502050405020303" pitchFamily="18" charset="0"/>
              </a:rPr>
              <a:t> for convenience, because it is arbitrary.</a:t>
            </a:r>
          </a:p>
        </p:txBody>
      </p:sp>
    </p:spTree>
    <p:extLst>
      <p:ext uri="{BB962C8B-B14F-4D97-AF65-F5344CB8AC3E}">
        <p14:creationId xmlns:p14="http://schemas.microsoft.com/office/powerpoint/2010/main" val="3402164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4" grpId="0" autoUpdateAnimBg="0"/>
      <p:bldP spid="15365" grpId="0" autoUpdateAnimBg="0"/>
      <p:bldP spid="15366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>
                <a:ea typeface="宋体" panose="02010600030101010101" pitchFamily="2" charset="-122"/>
              </a:rPr>
              <a:t>Fourier series example: sawtooth wave</a:t>
            </a:r>
          </a:p>
        </p:txBody>
      </p:sp>
      <p:pic>
        <p:nvPicPr>
          <p:cNvPr id="258053" name="Picture 5" descr="SawTooth_cro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763" y="1600200"/>
            <a:ext cx="5100637" cy="260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8054" name="Text Box 6"/>
          <p:cNvSpPr txBox="1">
            <a:spLocks noChangeArrowheads="1"/>
          </p:cNvSpPr>
          <p:nvPr/>
        </p:nvSpPr>
        <p:spPr bwMode="auto">
          <a:xfrm>
            <a:off x="7061200" y="2581275"/>
            <a:ext cx="558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>
                <a:ea typeface="宋体" panose="02010600030101010101" pitchFamily="2" charset="-122"/>
              </a:rPr>
              <a:t>…</a:t>
            </a:r>
          </a:p>
        </p:txBody>
      </p:sp>
      <p:sp>
        <p:nvSpPr>
          <p:cNvPr id="258055" name="Text Box 7"/>
          <p:cNvSpPr txBox="1">
            <a:spLocks noChangeArrowheads="1"/>
          </p:cNvSpPr>
          <p:nvPr/>
        </p:nvSpPr>
        <p:spPr bwMode="auto">
          <a:xfrm>
            <a:off x="1262063" y="2581275"/>
            <a:ext cx="660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zh-CN" sz="3600">
                <a:ea typeface="宋体" panose="02010600030101010101" pitchFamily="2" charset="-122"/>
              </a:rPr>
              <a:t>…</a:t>
            </a:r>
          </a:p>
        </p:txBody>
      </p:sp>
      <p:graphicFrame>
        <p:nvGraphicFramePr>
          <p:cNvPr id="25805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5027161"/>
              </p:ext>
            </p:extLst>
          </p:nvPr>
        </p:nvGraphicFramePr>
        <p:xfrm>
          <a:off x="2058988" y="4830763"/>
          <a:ext cx="4570412" cy="1158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904760" imgH="482400" progId="Equation.DSMT4">
                  <p:embed/>
                </p:oleObj>
              </mc:Choice>
              <mc:Fallback>
                <p:oleObj name="Equation" r:id="rId3" imgW="1904760" imgH="482400" progId="Equation.DSMT4">
                  <p:embed/>
                  <p:pic>
                    <p:nvPicPr>
                      <p:cNvPr id="25805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8988" y="4830763"/>
                        <a:ext cx="4570412" cy="1158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8057" name="Text Box 9"/>
          <p:cNvSpPr txBox="1">
            <a:spLocks noChangeArrowheads="1"/>
          </p:cNvSpPr>
          <p:nvPr/>
        </p:nvSpPr>
        <p:spPr bwMode="auto">
          <a:xfrm>
            <a:off x="4518025" y="1676400"/>
            <a:ext cx="511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258058" name="Text Box 10"/>
          <p:cNvSpPr txBox="1">
            <a:spLocks noChangeArrowheads="1"/>
          </p:cNvSpPr>
          <p:nvPr/>
        </p:nvSpPr>
        <p:spPr bwMode="auto">
          <a:xfrm>
            <a:off x="5562600" y="3048000"/>
            <a:ext cx="511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258059" name="Text Box 11"/>
          <p:cNvSpPr txBox="1">
            <a:spLocks noChangeArrowheads="1"/>
          </p:cNvSpPr>
          <p:nvPr/>
        </p:nvSpPr>
        <p:spPr bwMode="auto">
          <a:xfrm>
            <a:off x="2927350" y="3048000"/>
            <a:ext cx="511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ea typeface="宋体" panose="02010600030101010101" pitchFamily="2" charset="-122"/>
              </a:rPr>
              <a:t>-1</a:t>
            </a:r>
          </a:p>
        </p:txBody>
      </p:sp>
    </p:spTree>
    <p:extLst>
      <p:ext uri="{BB962C8B-B14F-4D97-AF65-F5344CB8AC3E}">
        <p14:creationId xmlns:p14="http://schemas.microsoft.com/office/powerpoint/2010/main" val="3173186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4624" name="Picture 16" descr="Sawtooth-1-2-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990600"/>
            <a:ext cx="6864350" cy="5148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4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>
                <a:ea typeface="宋体" panose="02010600030101010101" pitchFamily="2" charset="-122"/>
              </a:rPr>
              <a:t>Sawtooth wave summation</a:t>
            </a:r>
          </a:p>
        </p:txBody>
      </p:sp>
      <p:sp>
        <p:nvSpPr>
          <p:cNvPr id="324616" name="Text Box 8"/>
          <p:cNvSpPr txBox="1">
            <a:spLocks noChangeArrowheads="1"/>
          </p:cNvSpPr>
          <p:nvPr/>
        </p:nvSpPr>
        <p:spPr bwMode="auto">
          <a:xfrm>
            <a:off x="1428750" y="600075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ea typeface="宋体" panose="02010600030101010101" pitchFamily="2" charset="-122"/>
              </a:rPr>
              <a:t>Harmonics</a:t>
            </a:r>
          </a:p>
        </p:txBody>
      </p:sp>
      <p:sp>
        <p:nvSpPr>
          <p:cNvPr id="324617" name="Text Box 9"/>
          <p:cNvSpPr txBox="1">
            <a:spLocks noChangeArrowheads="1"/>
          </p:cNvSpPr>
          <p:nvPr/>
        </p:nvSpPr>
        <p:spPr bwMode="auto">
          <a:xfrm>
            <a:off x="4876800" y="600075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ea typeface="宋体" panose="02010600030101010101" pitchFamily="2" charset="-122"/>
              </a:rPr>
              <a:t>Harmonic sums</a:t>
            </a:r>
          </a:p>
        </p:txBody>
      </p:sp>
      <p:sp>
        <p:nvSpPr>
          <p:cNvPr id="324618" name="Text Box 10"/>
          <p:cNvSpPr txBox="1">
            <a:spLocks noChangeArrowheads="1"/>
          </p:cNvSpPr>
          <p:nvPr/>
        </p:nvSpPr>
        <p:spPr bwMode="auto">
          <a:xfrm>
            <a:off x="457200" y="1690688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324619" name="Text Box 11"/>
          <p:cNvSpPr txBox="1">
            <a:spLocks noChangeArrowheads="1"/>
          </p:cNvSpPr>
          <p:nvPr/>
        </p:nvSpPr>
        <p:spPr bwMode="auto">
          <a:xfrm>
            <a:off x="457200" y="3400425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324620" name="Text Box 12"/>
          <p:cNvSpPr txBox="1">
            <a:spLocks noChangeArrowheads="1"/>
          </p:cNvSpPr>
          <p:nvPr/>
        </p:nvSpPr>
        <p:spPr bwMode="auto">
          <a:xfrm>
            <a:off x="457200" y="5119688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324622" name="Text Box 14"/>
          <p:cNvSpPr txBox="1">
            <a:spLocks noChangeArrowheads="1"/>
          </p:cNvSpPr>
          <p:nvPr/>
        </p:nvSpPr>
        <p:spPr bwMode="auto">
          <a:xfrm>
            <a:off x="457200" y="5938838"/>
            <a:ext cx="609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 i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176617738"/>
      </p:ext>
    </p:extLst>
  </p:cSld>
  <p:clrMapOvr>
    <a:masterClrMapping/>
  </p:clrMapOvr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78521</TotalTime>
  <Words>3098</Words>
  <Application>Microsoft Office PowerPoint</Application>
  <PresentationFormat>全屏显示(4:3)</PresentationFormat>
  <Paragraphs>458</Paragraphs>
  <Slides>63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63</vt:i4>
      </vt:variant>
    </vt:vector>
  </HeadingPairs>
  <TitlesOfParts>
    <vt:vector size="80" baseType="lpstr">
      <vt:lpstr>等线</vt:lpstr>
      <vt:lpstr>Arial</vt:lpstr>
      <vt:lpstr>Brush Script MT</vt:lpstr>
      <vt:lpstr>Calibri</vt:lpstr>
      <vt:lpstr>Cambria Math</vt:lpstr>
      <vt:lpstr>Edwardian Script ITC</vt:lpstr>
      <vt:lpstr>Georgia</vt:lpstr>
      <vt:lpstr>Monotype Corsiva</vt:lpstr>
      <vt:lpstr>Symbol</vt:lpstr>
      <vt:lpstr>Times</vt:lpstr>
      <vt:lpstr>Times New Roman</vt:lpstr>
      <vt:lpstr>Wingdings</vt:lpstr>
      <vt:lpstr>自定义设计方案</vt:lpstr>
      <vt:lpstr>1_自定义设计方案</vt:lpstr>
      <vt:lpstr>Equation</vt:lpstr>
      <vt:lpstr>Graph</vt:lpstr>
      <vt:lpstr>Bitmap Image</vt:lpstr>
      <vt:lpstr>PowerPoint 演示文稿</vt:lpstr>
      <vt:lpstr>PowerPoint 演示文稿</vt:lpstr>
      <vt:lpstr>Fourier Transform</vt:lpstr>
      <vt:lpstr>Periodic motion</vt:lpstr>
      <vt:lpstr>Jean Baptiste Joseph Fourier</vt:lpstr>
      <vt:lpstr>PowerPoint 演示文稿</vt:lpstr>
      <vt:lpstr>PowerPoint 演示文稿</vt:lpstr>
      <vt:lpstr>Fourier series example: sawtooth wave</vt:lpstr>
      <vt:lpstr>Sawtooth wave summation</vt:lpstr>
      <vt:lpstr>Sawtooth wave summation (continued)</vt:lpstr>
      <vt:lpstr>Fourier analysis and orthogonal functions</vt:lpstr>
      <vt:lpstr>PowerPoint 演示文稿</vt:lpstr>
      <vt:lpstr>PowerPoint 演示文稿</vt:lpstr>
      <vt:lpstr>PowerPoint 演示文稿</vt:lpstr>
      <vt:lpstr>PowerPoint 演示文稿</vt:lpstr>
      <vt:lpstr>Application of Fourier transform: find out periodic signal in a noisy background</vt:lpstr>
      <vt:lpstr>Fourier Transform Magnitude and Phase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Modulation Theorem  Fourier Transform of E(t) cos(w0 t) </vt:lpstr>
      <vt:lpstr>Fourier Transform of a convolution</vt:lpstr>
      <vt:lpstr>Properties of Convolution</vt:lpstr>
      <vt:lpstr>PowerPoint 演示文稿</vt:lpstr>
      <vt:lpstr>PowerPoint 演示文稿</vt:lpstr>
      <vt:lpstr>The 2D Fourier Transform</vt:lpstr>
      <vt:lpstr>Fourier Transform Magnitude and Phase</vt:lpstr>
      <vt:lpstr>PowerPoint 演示文稿</vt:lpstr>
      <vt:lpstr>Discrete Fourier transform</vt:lpstr>
      <vt:lpstr>PowerPoint 演示文稿</vt:lpstr>
      <vt:lpstr>PowerPoint 演示文稿</vt:lpstr>
      <vt:lpstr>PowerPoint 演示文稿</vt:lpstr>
      <vt:lpstr>PowerPoint 演示文稿</vt:lpstr>
      <vt:lpstr>Code example</vt:lpstr>
      <vt:lpstr>PowerPoint 演示文稿</vt:lpstr>
      <vt:lpstr>PowerPoint 演示文稿</vt:lpstr>
      <vt:lpstr>PowerPoint 演示文稿</vt:lpstr>
      <vt:lpstr>Fast Fourier transform</vt:lpstr>
      <vt:lpstr>4-Point DFT case</vt:lpstr>
      <vt:lpstr>4-Point FFT Flow Diagram</vt:lpstr>
      <vt:lpstr>A Complete Diagram </vt:lpstr>
      <vt:lpstr>Fast Fourier transform: general discussion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Code example</vt:lpstr>
      <vt:lpstr>FFTW</vt:lpstr>
      <vt:lpstr>PowerPoint 演示文稿</vt:lpstr>
      <vt:lpstr>PowerPoint 演示文稿</vt:lpstr>
      <vt:lpstr>PowerPoint 演示文稿</vt:lpstr>
      <vt:lpstr>PowerPoint 演示文稿</vt:lpstr>
    </vt:vector>
  </TitlesOfParts>
  <Company>Lenovo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dpcuser</dc:creator>
  <cp:lastModifiedBy>尹 朝阳</cp:lastModifiedBy>
  <cp:revision>889</cp:revision>
  <cp:lastPrinted>2017-04-07T02:45:07Z</cp:lastPrinted>
  <dcterms:created xsi:type="dcterms:W3CDTF">2013-11-08T11:08:08Z</dcterms:created>
  <dcterms:modified xsi:type="dcterms:W3CDTF">2022-12-06T14:09:41Z</dcterms:modified>
</cp:coreProperties>
</file>