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91"/>
  </p:notesMasterIdLst>
  <p:handoutMasterIdLst>
    <p:handoutMasterId r:id="rId92"/>
  </p:handoutMasterIdLst>
  <p:sldIdLst>
    <p:sldId id="726" r:id="rId2"/>
    <p:sldId id="617" r:id="rId3"/>
    <p:sldId id="618" r:id="rId4"/>
    <p:sldId id="619" r:id="rId5"/>
    <p:sldId id="620" r:id="rId6"/>
    <p:sldId id="624" r:id="rId7"/>
    <p:sldId id="625" r:id="rId8"/>
    <p:sldId id="697" r:id="rId9"/>
    <p:sldId id="629" r:id="rId10"/>
    <p:sldId id="698" r:id="rId11"/>
    <p:sldId id="716" r:id="rId12"/>
    <p:sldId id="745" r:id="rId13"/>
    <p:sldId id="711" r:id="rId14"/>
    <p:sldId id="712" r:id="rId15"/>
    <p:sldId id="713" r:id="rId16"/>
    <p:sldId id="714" r:id="rId17"/>
    <p:sldId id="731" r:id="rId18"/>
    <p:sldId id="715" r:id="rId19"/>
    <p:sldId id="702" r:id="rId20"/>
    <p:sldId id="708" r:id="rId21"/>
    <p:sldId id="760" r:id="rId22"/>
    <p:sldId id="761" r:id="rId23"/>
    <p:sldId id="709" r:id="rId24"/>
    <p:sldId id="710" r:id="rId25"/>
    <p:sldId id="719" r:id="rId26"/>
    <p:sldId id="720" r:id="rId27"/>
    <p:sldId id="721" r:id="rId28"/>
    <p:sldId id="722" r:id="rId29"/>
    <p:sldId id="723" r:id="rId30"/>
    <p:sldId id="763" r:id="rId31"/>
    <p:sldId id="752" r:id="rId32"/>
    <p:sldId id="725" r:id="rId33"/>
    <p:sldId id="753" r:id="rId34"/>
    <p:sldId id="743" r:id="rId35"/>
    <p:sldId id="744" r:id="rId36"/>
    <p:sldId id="718" r:id="rId37"/>
    <p:sldId id="674" r:id="rId38"/>
    <p:sldId id="675" r:id="rId39"/>
    <p:sldId id="676" r:id="rId40"/>
    <p:sldId id="677" r:id="rId41"/>
    <p:sldId id="747" r:id="rId42"/>
    <p:sldId id="746" r:id="rId43"/>
    <p:sldId id="748" r:id="rId44"/>
    <p:sldId id="681" r:id="rId45"/>
    <p:sldId id="682" r:id="rId46"/>
    <p:sldId id="749" r:id="rId47"/>
    <p:sldId id="683" r:id="rId48"/>
    <p:sldId id="735" r:id="rId49"/>
    <p:sldId id="736" r:id="rId50"/>
    <p:sldId id="750" r:id="rId51"/>
    <p:sldId id="733" r:id="rId52"/>
    <p:sldId id="686" r:id="rId53"/>
    <p:sldId id="687" r:id="rId54"/>
    <p:sldId id="688" r:id="rId55"/>
    <p:sldId id="689" r:id="rId56"/>
    <p:sldId id="691" r:id="rId57"/>
    <p:sldId id="737" r:id="rId58"/>
    <p:sldId id="734" r:id="rId59"/>
    <p:sldId id="635" r:id="rId60"/>
    <p:sldId id="636" r:id="rId61"/>
    <p:sldId id="642" r:id="rId62"/>
    <p:sldId id="754" r:id="rId63"/>
    <p:sldId id="755" r:id="rId64"/>
    <p:sldId id="644" r:id="rId65"/>
    <p:sldId id="645" r:id="rId66"/>
    <p:sldId id="646" r:id="rId67"/>
    <p:sldId id="740" r:id="rId68"/>
    <p:sldId id="741" r:id="rId69"/>
    <p:sldId id="651" r:id="rId70"/>
    <p:sldId id="742" r:id="rId71"/>
    <p:sldId id="652" r:id="rId72"/>
    <p:sldId id="653" r:id="rId73"/>
    <p:sldId id="654" r:id="rId74"/>
    <p:sldId id="655" r:id="rId75"/>
    <p:sldId id="656" r:id="rId76"/>
    <p:sldId id="657" r:id="rId77"/>
    <p:sldId id="658" r:id="rId78"/>
    <p:sldId id="659" r:id="rId79"/>
    <p:sldId id="660" r:id="rId80"/>
    <p:sldId id="661" r:id="rId81"/>
    <p:sldId id="662" r:id="rId82"/>
    <p:sldId id="764" r:id="rId83"/>
    <p:sldId id="757" r:id="rId84"/>
    <p:sldId id="758" r:id="rId85"/>
    <p:sldId id="759" r:id="rId86"/>
    <p:sldId id="751" r:id="rId87"/>
    <p:sldId id="765" r:id="rId88"/>
    <p:sldId id="732" r:id="rId89"/>
    <p:sldId id="727" r:id="rId90"/>
  </p:sldIdLst>
  <p:sldSz cx="9144000" cy="6858000" type="screen4x3"/>
  <p:notesSz cx="7102475" cy="10233025"/>
  <p:defaultTextStyle>
    <a:defPPr>
      <a:defRPr lang="zh-CN"/>
    </a:defPPr>
    <a:lvl1pPr algn="l" rtl="0" fontAlgn="base">
      <a:spcBef>
        <a:spcPct val="0"/>
      </a:spcBef>
      <a:spcAft>
        <a:spcPct val="0"/>
      </a:spcAft>
      <a:defRPr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kern="1200">
        <a:solidFill>
          <a:schemeClr val="tx1"/>
        </a:solidFill>
        <a:latin typeface="Times New Roman" pitchFamily="18" charset="0"/>
        <a:ea typeface="宋体" pitchFamily="2" charset="-122"/>
        <a:cs typeface="+mn-cs"/>
      </a:defRPr>
    </a:lvl5pPr>
    <a:lvl6pPr marL="2286000" algn="l" defTabSz="914400" rtl="0" eaLnBrk="1" latinLnBrk="0" hangingPunct="1">
      <a:defRPr sz="2800" kern="1200">
        <a:solidFill>
          <a:schemeClr val="tx1"/>
        </a:solidFill>
        <a:latin typeface="Times New Roman" pitchFamily="18" charset="0"/>
        <a:ea typeface="宋体" pitchFamily="2" charset="-122"/>
        <a:cs typeface="+mn-cs"/>
      </a:defRPr>
    </a:lvl6pPr>
    <a:lvl7pPr marL="2743200" algn="l" defTabSz="914400" rtl="0" eaLnBrk="1" latinLnBrk="0" hangingPunct="1">
      <a:defRPr sz="2800" kern="1200">
        <a:solidFill>
          <a:schemeClr val="tx1"/>
        </a:solidFill>
        <a:latin typeface="Times New Roman" pitchFamily="18" charset="0"/>
        <a:ea typeface="宋体" pitchFamily="2" charset="-122"/>
        <a:cs typeface="+mn-cs"/>
      </a:defRPr>
    </a:lvl7pPr>
    <a:lvl8pPr marL="3200400" algn="l" defTabSz="914400" rtl="0" eaLnBrk="1" latinLnBrk="0" hangingPunct="1">
      <a:defRPr sz="2800" kern="1200">
        <a:solidFill>
          <a:schemeClr val="tx1"/>
        </a:solidFill>
        <a:latin typeface="Times New Roman" pitchFamily="18" charset="0"/>
        <a:ea typeface="宋体" pitchFamily="2" charset="-122"/>
        <a:cs typeface="+mn-cs"/>
      </a:defRPr>
    </a:lvl8pPr>
    <a:lvl9pPr marL="3657600" algn="l" defTabSz="914400" rtl="0" eaLnBrk="1" latinLnBrk="0" hangingPunct="1">
      <a:defRPr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11111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07" autoAdjust="0"/>
  </p:normalViewPr>
  <p:slideViewPr>
    <p:cSldViewPr>
      <p:cViewPr>
        <p:scale>
          <a:sx n="71" d="100"/>
          <a:sy n="71" d="100"/>
        </p:scale>
        <p:origin x="1144"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emf"/><Relationship Id="rId7" Type="http://schemas.openxmlformats.org/officeDocument/2006/relationships/image" Target="../media/image14.w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emf"/><Relationship Id="rId10" Type="http://schemas.openxmlformats.org/officeDocument/2006/relationships/image" Target="../media/image17.wmf"/><Relationship Id="rId4" Type="http://schemas.openxmlformats.org/officeDocument/2006/relationships/image" Target="../media/image11.emf"/><Relationship Id="rId9"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 Id="rId9" Type="http://schemas.openxmlformats.org/officeDocument/2006/relationships/image" Target="../media/image10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06.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1.wmf"/><Relationship Id="rId1" Type="http://schemas.openxmlformats.org/officeDocument/2006/relationships/image" Target="../media/image11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7518" cy="511570"/>
          </a:xfrm>
          <a:prstGeom prst="rect">
            <a:avLst/>
          </a:prstGeom>
        </p:spPr>
        <p:txBody>
          <a:bodyPr vert="horz" lIns="94650" tIns="47325" rIns="94650" bIns="47325"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4023302" y="0"/>
            <a:ext cx="3077518" cy="511570"/>
          </a:xfrm>
          <a:prstGeom prst="rect">
            <a:avLst/>
          </a:prstGeom>
        </p:spPr>
        <p:txBody>
          <a:bodyPr vert="horz" lIns="94650" tIns="47325" rIns="94650" bIns="47325" rtlCol="0"/>
          <a:lstStyle>
            <a:lvl1pPr algn="r">
              <a:defRPr sz="1200"/>
            </a:lvl1pPr>
          </a:lstStyle>
          <a:p>
            <a:pPr>
              <a:defRPr/>
            </a:pPr>
            <a:fld id="{F9D6D27B-AF1E-4A95-8DE0-7FEE3E55EB55}" type="datetimeFigureOut">
              <a:rPr lang="zh-CN" altLang="en-US"/>
              <a:pPr>
                <a:defRPr/>
              </a:pPr>
              <a:t>2022/12/4</a:t>
            </a:fld>
            <a:endParaRPr lang="zh-CN" altLang="en-US"/>
          </a:p>
        </p:txBody>
      </p:sp>
      <p:sp>
        <p:nvSpPr>
          <p:cNvPr id="4" name="页脚占位符 3"/>
          <p:cNvSpPr>
            <a:spLocks noGrp="1"/>
          </p:cNvSpPr>
          <p:nvPr>
            <p:ph type="ftr" sz="quarter" idx="2"/>
          </p:nvPr>
        </p:nvSpPr>
        <p:spPr>
          <a:xfrm>
            <a:off x="1" y="9719822"/>
            <a:ext cx="3077518" cy="511569"/>
          </a:xfrm>
          <a:prstGeom prst="rect">
            <a:avLst/>
          </a:prstGeom>
        </p:spPr>
        <p:txBody>
          <a:bodyPr vert="horz" lIns="94650" tIns="47325" rIns="94650" bIns="47325"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4023302" y="9719822"/>
            <a:ext cx="3077518" cy="511569"/>
          </a:xfrm>
          <a:prstGeom prst="rect">
            <a:avLst/>
          </a:prstGeom>
        </p:spPr>
        <p:txBody>
          <a:bodyPr vert="horz" lIns="94650" tIns="47325" rIns="94650" bIns="47325" rtlCol="0" anchor="b"/>
          <a:lstStyle>
            <a:lvl1pPr algn="r">
              <a:defRPr sz="1200"/>
            </a:lvl1pPr>
          </a:lstStyle>
          <a:p>
            <a:pPr>
              <a:defRPr/>
            </a:pPr>
            <a:fld id="{7A58EF54-D2EA-4BA5-8137-7C0C8A756318}" type="slidenum">
              <a:rPr lang="zh-CN" altLang="en-US"/>
              <a:pPr>
                <a:defRPr/>
              </a:pPr>
              <a:t>‹#›</a:t>
            </a:fld>
            <a:endParaRPr lang="zh-CN" altLang="en-US"/>
          </a:p>
        </p:txBody>
      </p:sp>
    </p:spTree>
    <p:extLst>
      <p:ext uri="{BB962C8B-B14F-4D97-AF65-F5344CB8AC3E}">
        <p14:creationId xmlns:p14="http://schemas.microsoft.com/office/powerpoint/2010/main" val="2100698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77518" cy="51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t" anchorCtr="0" compatLnSpc="1">
            <a:prstTxWarp prst="textNoShape">
              <a:avLst/>
            </a:prstTxWarp>
          </a:bodyPr>
          <a:lstStyle>
            <a:lvl1pPr>
              <a:defRPr sz="1200">
                <a:latin typeface="Arial" charset="0"/>
              </a:defRPr>
            </a:lvl1pPr>
          </a:lstStyle>
          <a:p>
            <a:pPr>
              <a:defRPr/>
            </a:pPr>
            <a:endParaRPr lang="en-US" altLang="zh-CN"/>
          </a:p>
        </p:txBody>
      </p:sp>
      <p:sp>
        <p:nvSpPr>
          <p:cNvPr id="4099" name="Rectangle 3"/>
          <p:cNvSpPr>
            <a:spLocks noGrp="1" noChangeArrowheads="1"/>
          </p:cNvSpPr>
          <p:nvPr>
            <p:ph type="dt" idx="1"/>
          </p:nvPr>
        </p:nvSpPr>
        <p:spPr bwMode="auto">
          <a:xfrm>
            <a:off x="4023302" y="0"/>
            <a:ext cx="3077518" cy="51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3012"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10580" y="4860728"/>
            <a:ext cx="5681317" cy="460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1" y="9719822"/>
            <a:ext cx="3077518" cy="51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b" anchorCtr="0" compatLnSpc="1">
            <a:prstTxWarp prst="textNoShape">
              <a:avLst/>
            </a:prstTxWarp>
          </a:bodyPr>
          <a:lstStyle>
            <a:lvl1pPr>
              <a:defRPr sz="1200">
                <a:latin typeface="Arial"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3302" y="9719822"/>
            <a:ext cx="3077518" cy="51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650" tIns="47325" rIns="94650" bIns="47325" numCol="1" anchor="b" anchorCtr="0" compatLnSpc="1">
            <a:prstTxWarp prst="textNoShape">
              <a:avLst/>
            </a:prstTxWarp>
          </a:bodyPr>
          <a:lstStyle>
            <a:lvl1pPr algn="r">
              <a:defRPr sz="1200">
                <a:latin typeface="Arial" charset="0"/>
              </a:defRPr>
            </a:lvl1pPr>
          </a:lstStyle>
          <a:p>
            <a:pPr>
              <a:defRPr/>
            </a:pPr>
            <a:fld id="{4B393D76-3A5E-4439-AED3-4EAA60683637}" type="slidenum">
              <a:rPr lang="en-US" altLang="zh-CN"/>
              <a:pPr>
                <a:defRPr/>
              </a:pPr>
              <a:t>‹#›</a:t>
            </a:fld>
            <a:endParaRPr lang="en-US" altLang="zh-CN"/>
          </a:p>
        </p:txBody>
      </p:sp>
    </p:spTree>
    <p:extLst>
      <p:ext uri="{BB962C8B-B14F-4D97-AF65-F5344CB8AC3E}">
        <p14:creationId xmlns:p14="http://schemas.microsoft.com/office/powerpoint/2010/main" val="576909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79513" y="696913"/>
            <a:ext cx="4645025" cy="34829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700088" y="4413250"/>
            <a:ext cx="5603875" cy="4179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86040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393D76-3A5E-4439-AED3-4EAA60683637}" type="slidenum">
              <a:rPr lang="en-US" altLang="zh-CN" smtClean="0"/>
              <a:pPr>
                <a:defRPr/>
              </a:pPr>
              <a:t>86</a:t>
            </a:fld>
            <a:endParaRPr lang="en-US" altLang="zh-CN"/>
          </a:p>
        </p:txBody>
      </p:sp>
    </p:spTree>
    <p:extLst>
      <p:ext uri="{BB962C8B-B14F-4D97-AF65-F5344CB8AC3E}">
        <p14:creationId xmlns:p14="http://schemas.microsoft.com/office/powerpoint/2010/main" val="1427246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B393D76-3A5E-4439-AED3-4EAA60683637}" type="slidenum">
              <a:rPr lang="en-US" altLang="zh-CN" smtClean="0"/>
              <a:pPr>
                <a:defRPr/>
              </a:pPr>
              <a:t>87</a:t>
            </a:fld>
            <a:endParaRPr lang="en-US" altLang="zh-CN"/>
          </a:p>
        </p:txBody>
      </p:sp>
    </p:spTree>
    <p:extLst>
      <p:ext uri="{BB962C8B-B14F-4D97-AF65-F5344CB8AC3E}">
        <p14:creationId xmlns:p14="http://schemas.microsoft.com/office/powerpoint/2010/main" val="338964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C91FFF5-149A-42C3-8FAB-BC99C2E034DD}" type="slidenum">
              <a:rPr lang="en-US" altLang="zh-CN"/>
              <a:pPr/>
              <a:t>25</a:t>
            </a:fld>
            <a:endParaRPr lang="en-US" altLang="zh-CN"/>
          </a:p>
        </p:txBody>
      </p:sp>
      <p:sp>
        <p:nvSpPr>
          <p:cNvPr id="665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eaLnBrk="0" hangingPunct="0"/>
            <a:r>
              <a:rPr lang="en-US" altLang="ko-KR" sz="1200">
                <a:ea typeface="굴림" charset="-127"/>
              </a:rPr>
              <a:t>30</a:t>
            </a:r>
          </a:p>
        </p:txBody>
      </p:sp>
      <p:sp>
        <p:nvSpPr>
          <p:cNvPr id="665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6"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7"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zh-CN"/>
          </a:p>
        </p:txBody>
      </p:sp>
    </p:spTree>
    <p:extLst>
      <p:ext uri="{BB962C8B-B14F-4D97-AF65-F5344CB8AC3E}">
        <p14:creationId xmlns:p14="http://schemas.microsoft.com/office/powerpoint/2010/main" val="1626142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C19707A-2449-4F07-9A02-B81293A2312E}" type="slidenum">
              <a:rPr lang="en-US" altLang="zh-CN"/>
              <a:pPr/>
              <a:t>26</a:t>
            </a:fld>
            <a:endParaRPr lang="en-US" altLang="zh-CN"/>
          </a:p>
        </p:txBody>
      </p:sp>
      <p:sp>
        <p:nvSpPr>
          <p:cNvPr id="686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eaLnBrk="0" hangingPunct="0"/>
            <a:r>
              <a:rPr lang="en-US" altLang="ko-KR" sz="1200">
                <a:ea typeface="굴림" charset="-127"/>
              </a:rPr>
              <a:t>30</a:t>
            </a:r>
          </a:p>
        </p:txBody>
      </p:sp>
      <p:sp>
        <p:nvSpPr>
          <p:cNvPr id="686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4"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5"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zh-CN"/>
          </a:p>
        </p:txBody>
      </p:sp>
    </p:spTree>
    <p:extLst>
      <p:ext uri="{BB962C8B-B14F-4D97-AF65-F5344CB8AC3E}">
        <p14:creationId xmlns:p14="http://schemas.microsoft.com/office/powerpoint/2010/main" val="291720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7C0D3FB-EA89-4E83-B32C-32E980D854E1}" type="slidenum">
              <a:rPr lang="en-US" altLang="zh-CN"/>
              <a:pPr/>
              <a:t>27</a:t>
            </a:fld>
            <a:endParaRPr lang="en-US" altLang="zh-CN"/>
          </a:p>
        </p:txBody>
      </p:sp>
      <p:sp>
        <p:nvSpPr>
          <p:cNvPr id="706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eaLnBrk="0" hangingPunct="0"/>
            <a:r>
              <a:rPr lang="en-US" altLang="ko-KR" sz="1200">
                <a:ea typeface="굴림" charset="-127"/>
              </a:rPr>
              <a:t>30</a:t>
            </a:r>
          </a:p>
        </p:txBody>
      </p:sp>
      <p:sp>
        <p:nvSpPr>
          <p:cNvPr id="706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3"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zh-CN"/>
          </a:p>
        </p:txBody>
      </p:sp>
    </p:spTree>
    <p:extLst>
      <p:ext uri="{BB962C8B-B14F-4D97-AF65-F5344CB8AC3E}">
        <p14:creationId xmlns:p14="http://schemas.microsoft.com/office/powerpoint/2010/main" val="795119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7FB8043-1D79-443E-810C-4D226B31B0D7}" type="slidenum">
              <a:rPr lang="en-US" altLang="zh-CN"/>
              <a:pPr/>
              <a:t>28</a:t>
            </a:fld>
            <a:endParaRPr lang="en-US" altLang="zh-CN"/>
          </a:p>
        </p:txBody>
      </p:sp>
      <p:sp>
        <p:nvSpPr>
          <p:cNvPr id="727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eaLnBrk="0" hangingPunct="0"/>
            <a:r>
              <a:rPr lang="en-US" altLang="ko-KR" sz="1200">
                <a:ea typeface="굴림" charset="-127"/>
              </a:rPr>
              <a:t>30</a:t>
            </a:r>
          </a:p>
        </p:txBody>
      </p:sp>
      <p:sp>
        <p:nvSpPr>
          <p:cNvPr id="727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0"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11"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zh-CN"/>
          </a:p>
        </p:txBody>
      </p:sp>
    </p:spTree>
    <p:extLst>
      <p:ext uri="{BB962C8B-B14F-4D97-AF65-F5344CB8AC3E}">
        <p14:creationId xmlns:p14="http://schemas.microsoft.com/office/powerpoint/2010/main" val="346910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511149A-B20B-4BD7-97EF-D9E971CF84F1}" type="slidenum">
              <a:rPr lang="en-US" altLang="zh-CN"/>
              <a:pPr/>
              <a:t>29</a:t>
            </a:fld>
            <a:endParaRPr lang="en-US" altLang="zh-CN"/>
          </a:p>
        </p:txBody>
      </p:sp>
      <p:sp>
        <p:nvSpPr>
          <p:cNvPr id="747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eaLnBrk="0" hangingPunct="0"/>
            <a:r>
              <a:rPr lang="en-US" altLang="ko-KR" sz="1200">
                <a:ea typeface="굴림" charset="-127"/>
              </a:rPr>
              <a:t>30</a:t>
            </a:r>
          </a:p>
        </p:txBody>
      </p:sp>
      <p:sp>
        <p:nvSpPr>
          <p:cNvPr id="747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8"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9"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zh-CN"/>
          </a:p>
        </p:txBody>
      </p:sp>
    </p:spTree>
    <p:extLst>
      <p:ext uri="{BB962C8B-B14F-4D97-AF65-F5344CB8AC3E}">
        <p14:creationId xmlns:p14="http://schemas.microsoft.com/office/powerpoint/2010/main" val="275403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7C0D3FB-EA89-4E83-B32C-32E980D854E1}" type="slidenum">
              <a:rPr lang="en-US" altLang="zh-CN"/>
              <a:pPr/>
              <a:t>32</a:t>
            </a:fld>
            <a:endParaRPr lang="en-US" altLang="zh-CN"/>
          </a:p>
        </p:txBody>
      </p:sp>
      <p:sp>
        <p:nvSpPr>
          <p:cNvPr id="706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r" eaLnBrk="0" hangingPunct="0"/>
            <a:r>
              <a:rPr lang="en-US" altLang="ko-KR" sz="1200">
                <a:ea typeface="굴림" charset="-127"/>
              </a:rPr>
              <a:t>30</a:t>
            </a:r>
          </a:p>
        </p:txBody>
      </p:sp>
      <p:sp>
        <p:nvSpPr>
          <p:cNvPr id="706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2" name="Rectangle 6"/>
          <p:cNvSpPr>
            <a:spLocks noGrp="1" noRot="1" noChangeAspect="1" noChangeArrowheads="1"/>
          </p:cNvSpPr>
          <p:nvPr>
            <p:ph type="sldImg"/>
          </p:nvPr>
        </p:nvSpPr>
        <p:spPr bwMode="auto">
          <a:xfrm>
            <a:off x="1143000" y="685800"/>
            <a:ext cx="4572000" cy="34290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3"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zh-CN"/>
          </a:p>
        </p:txBody>
      </p:sp>
    </p:spTree>
    <p:extLst>
      <p:ext uri="{BB962C8B-B14F-4D97-AF65-F5344CB8AC3E}">
        <p14:creationId xmlns:p14="http://schemas.microsoft.com/office/powerpoint/2010/main" val="2958419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B99A1-5944-458E-9DAF-F4B7F2AB056C}" type="slidenum">
              <a:rPr lang="en-US" altLang="zh-CN"/>
              <a:pPr/>
              <a:t>67</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396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63604-B108-4F59-9313-D90163683DBE}" type="slidenum">
              <a:rPr lang="en-US" altLang="zh-CN"/>
              <a:pPr/>
              <a:t>68</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2114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214460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364787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145159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endParaRPr lang="zh-CN" altLang="en-US"/>
          </a:p>
        </p:txBody>
      </p:sp>
      <p:sp>
        <p:nvSpPr>
          <p:cNvPr id="6" name="Rectangle 5"/>
          <p:cNvSpPr>
            <a:spLocks noGrp="1"/>
          </p:cNvSpPr>
          <p:nvPr>
            <p:ph type="ftr" sz="quarter" idx="11"/>
          </p:nvPr>
        </p:nvSpPr>
        <p:spPr>
          <a:ln/>
        </p:spPr>
        <p:txBody>
          <a:bodyPr/>
          <a:lstStyle>
            <a:lvl1pPr>
              <a:defRPr/>
            </a:lvl1pPr>
          </a:lstStyle>
          <a:p>
            <a:endParaRPr lang="zh-CN" altLang="en-US"/>
          </a:p>
        </p:txBody>
      </p:sp>
      <p:sp>
        <p:nvSpPr>
          <p:cNvPr id="7" name="Rectangle 6"/>
          <p:cNvSpPr>
            <a:spLocks noGrp="1"/>
          </p:cNvSpPr>
          <p:nvPr>
            <p:ph type="sldNum" sz="quarter" idx="12"/>
          </p:nvPr>
        </p:nvSpPr>
        <p:spPr>
          <a:ln/>
        </p:spPr>
        <p:txBody>
          <a:bodyPr/>
          <a:lstStyle>
            <a:lvl1pPr>
              <a:defRPr/>
            </a:lvl1pPr>
          </a:lstStyle>
          <a:p>
            <a:fld id="{2736B206-14C8-48FA-A9DF-864F8583C919}" type="slidenum">
              <a:rPr lang="zh-CN" altLang="en-US"/>
              <a:pPr/>
              <a:t>‹#›</a:t>
            </a:fld>
            <a:endParaRPr lang="zh-CN" altLang="en-US"/>
          </a:p>
        </p:txBody>
      </p:sp>
    </p:spTree>
    <p:extLst>
      <p:ext uri="{BB962C8B-B14F-4D97-AF65-F5344CB8AC3E}">
        <p14:creationId xmlns:p14="http://schemas.microsoft.com/office/powerpoint/2010/main" val="3218162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4"/>
          <p:cNvSpPr>
            <a:spLocks noGrp="1"/>
          </p:cNvSpPr>
          <p:nvPr>
            <p:ph type="dt" sz="half" idx="10"/>
          </p:nvPr>
        </p:nvSpPr>
        <p:spPr>
          <a:ln/>
        </p:spPr>
        <p:txBody>
          <a:bodyPr/>
          <a:lstStyle>
            <a:lvl1pPr>
              <a:defRPr/>
            </a:lvl1pPr>
          </a:lstStyle>
          <a:p>
            <a:endParaRPr lang="zh-CN" altLang="en-US"/>
          </a:p>
        </p:txBody>
      </p:sp>
      <p:sp>
        <p:nvSpPr>
          <p:cNvPr id="7" name="Rectangle 5"/>
          <p:cNvSpPr>
            <a:spLocks noGrp="1"/>
          </p:cNvSpPr>
          <p:nvPr>
            <p:ph type="ftr" sz="quarter" idx="11"/>
          </p:nvPr>
        </p:nvSpPr>
        <p:spPr>
          <a:ln/>
        </p:spPr>
        <p:txBody>
          <a:bodyPr/>
          <a:lstStyle>
            <a:lvl1pPr>
              <a:defRPr/>
            </a:lvl1pPr>
          </a:lstStyle>
          <a:p>
            <a:endParaRPr lang="zh-CN" altLang="en-US"/>
          </a:p>
        </p:txBody>
      </p:sp>
      <p:sp>
        <p:nvSpPr>
          <p:cNvPr id="8" name="Rectangle 6"/>
          <p:cNvSpPr>
            <a:spLocks noGrp="1"/>
          </p:cNvSpPr>
          <p:nvPr>
            <p:ph type="sldNum" sz="quarter" idx="12"/>
          </p:nvPr>
        </p:nvSpPr>
        <p:spPr>
          <a:ln/>
        </p:spPr>
        <p:txBody>
          <a:bodyPr/>
          <a:lstStyle>
            <a:lvl1pPr>
              <a:defRPr/>
            </a:lvl1pPr>
          </a:lstStyle>
          <a:p>
            <a:fld id="{5A9D44B3-C91D-4E8E-9AAE-741EE5368E66}" type="slidenum">
              <a:rPr lang="zh-CN" altLang="en-US"/>
              <a:pPr/>
              <a:t>‹#›</a:t>
            </a:fld>
            <a:endParaRPr lang="zh-CN" altLang="en-US"/>
          </a:p>
        </p:txBody>
      </p:sp>
    </p:spTree>
    <p:extLst>
      <p:ext uri="{BB962C8B-B14F-4D97-AF65-F5344CB8AC3E}">
        <p14:creationId xmlns:p14="http://schemas.microsoft.com/office/powerpoint/2010/main" val="385849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350387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60215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34563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20676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248220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350669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21436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3224FF-1402-47FA-A8FE-79F8C8B0A920}" type="datetimeFigureOut">
              <a:rPr lang="zh-CN" altLang="en-US" smtClean="0"/>
              <a:t>2022/12/4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114576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224FF-1402-47FA-A8FE-79F8C8B0A920}" type="datetimeFigureOut">
              <a:rPr lang="zh-CN" altLang="en-US" smtClean="0"/>
              <a:t>2022/12/4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FF4F5-B683-4FFC-BB3E-81B928FFB130}" type="slidenum">
              <a:rPr lang="zh-CN" altLang="en-US" smtClean="0"/>
              <a:t>‹#›</a:t>
            </a:fld>
            <a:endParaRPr lang="zh-CN" altLang="en-US"/>
          </a:p>
        </p:txBody>
      </p:sp>
    </p:spTree>
    <p:extLst>
      <p:ext uri="{BB962C8B-B14F-4D97-AF65-F5344CB8AC3E}">
        <p14:creationId xmlns:p14="http://schemas.microsoft.com/office/powerpoint/2010/main" val="7873058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60" r:id="rId12"/>
    <p:sldLayoutId id="21474838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3.bin"/><Relationship Id="rId5" Type="http://schemas.openxmlformats.org/officeDocument/2006/relationships/image" Target="../media/image25.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9.bin"/><Relationship Id="rId18" Type="http://schemas.openxmlformats.org/officeDocument/2006/relationships/image" Target="../media/image34.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31.wmf"/><Relationship Id="rId1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28.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30.wmf"/><Relationship Id="rId19" Type="http://schemas.openxmlformats.org/officeDocument/2006/relationships/oleObject" Target="../embeddings/oleObject22.bin"/><Relationship Id="rId4" Type="http://schemas.openxmlformats.org/officeDocument/2006/relationships/image" Target="../media/image27.wmf"/><Relationship Id="rId9" Type="http://schemas.openxmlformats.org/officeDocument/2006/relationships/oleObject" Target="../embeddings/oleObject17.bin"/><Relationship Id="rId14" Type="http://schemas.openxmlformats.org/officeDocument/2006/relationships/image" Target="../media/image32.wmf"/><Relationship Id="rId22" Type="http://schemas.openxmlformats.org/officeDocument/2006/relationships/image" Target="../media/image3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ms-help://MS.MSDNQTR.2004APR.1033/vclib/html/_crt_srand.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0.wmf"/><Relationship Id="rId5" Type="http://schemas.openxmlformats.org/officeDocument/2006/relationships/oleObject" Target="../embeddings/oleObject25.bin"/><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43.png"/><Relationship Id="rId4" Type="http://schemas.openxmlformats.org/officeDocument/2006/relationships/image" Target="../media/image42.wmf"/></Relationships>
</file>

<file path=ppt/slides/_rels/slide2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45.wmf"/><Relationship Id="rId5" Type="http://schemas.openxmlformats.org/officeDocument/2006/relationships/oleObject" Target="../embeddings/oleObject29.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4.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3.bin"/><Relationship Id="rId5" Type="http://schemas.openxmlformats.org/officeDocument/2006/relationships/image" Target="../media/image48.wmf"/><Relationship Id="rId4" Type="http://schemas.openxmlformats.org/officeDocument/2006/relationships/oleObject" Target="../embeddings/oleObject32.bin"/><Relationship Id="rId9" Type="http://schemas.openxmlformats.org/officeDocument/2006/relationships/image" Target="../media/image50.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6.bin"/><Relationship Id="rId5" Type="http://schemas.openxmlformats.org/officeDocument/2006/relationships/image" Target="../media/image54.wmf"/><Relationship Id="rId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37.bin"/><Relationship Id="rId7"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7.wmf"/></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hyperlink" Target="http://www.columbia.edu/~ks20/4703-Sigman/4703-07-Notes-ARM.pdf" TargetMode="External"/><Relationship Id="rId5" Type="http://schemas.openxmlformats.org/officeDocument/2006/relationships/image" Target="../media/image61.wmf"/><Relationship Id="rId4" Type="http://schemas.openxmlformats.org/officeDocument/2006/relationships/oleObject" Target="../embeddings/oleObject39.bin"/></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3.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41.bin"/><Relationship Id="rId5" Type="http://schemas.openxmlformats.org/officeDocument/2006/relationships/image" Target="../media/image62.wmf"/><Relationship Id="rId4"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3.bin"/><Relationship Id="rId5" Type="http://schemas.openxmlformats.org/officeDocument/2006/relationships/image" Target="../media/image66.wmf"/><Relationship Id="rId4" Type="http://schemas.openxmlformats.org/officeDocument/2006/relationships/oleObject" Target="../embeddings/oleObject42.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69.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1.wmf"/><Relationship Id="rId5" Type="http://schemas.openxmlformats.org/officeDocument/2006/relationships/oleObject" Target="../embeddings/oleObject46.bin"/><Relationship Id="rId4" Type="http://schemas.openxmlformats.org/officeDocument/2006/relationships/image" Target="../media/image7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7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7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6.wmf"/><Relationship Id="rId5" Type="http://schemas.openxmlformats.org/officeDocument/2006/relationships/oleObject" Target="../embeddings/oleObject51.bin"/><Relationship Id="rId4" Type="http://schemas.openxmlformats.org/officeDocument/2006/relationships/image" Target="../media/image7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7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7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59.bin"/><Relationship Id="rId18" Type="http://schemas.openxmlformats.org/officeDocument/2006/relationships/image" Target="../media/image86.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83.wmf"/><Relationship Id="rId17"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85.wmf"/><Relationship Id="rId1" Type="http://schemas.openxmlformats.org/officeDocument/2006/relationships/vmlDrawing" Target="../drawings/vmlDrawing20.vml"/><Relationship Id="rId6" Type="http://schemas.openxmlformats.org/officeDocument/2006/relationships/image" Target="../media/image80.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57.bin"/><Relationship Id="rId14" Type="http://schemas.openxmlformats.org/officeDocument/2006/relationships/image" Target="../media/image84.wmf"/></Relationships>
</file>

<file path=ppt/slides/_rels/slide48.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8.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65.bin"/><Relationship Id="rId14" Type="http://schemas.openxmlformats.org/officeDocument/2006/relationships/image" Target="../media/image9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93.wm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oleObject" Target="../embeddings/oleObject69.bin"/><Relationship Id="rId7"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6.wmf"/><Relationship Id="rId5" Type="http://schemas.openxmlformats.org/officeDocument/2006/relationships/oleObject" Target="../embeddings/oleObject61.bin"/><Relationship Id="rId4" Type="http://schemas.openxmlformats.org/officeDocument/2006/relationships/image" Target="../media/image9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75.bin"/><Relationship Id="rId18" Type="http://schemas.openxmlformats.org/officeDocument/2006/relationships/image" Target="../media/image104.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101.wmf"/><Relationship Id="rId17" Type="http://schemas.openxmlformats.org/officeDocument/2006/relationships/oleObject" Target="../embeddings/oleObject77.bin"/><Relationship Id="rId2" Type="http://schemas.openxmlformats.org/officeDocument/2006/relationships/slideLayout" Target="../slideLayouts/slideLayout7.xml"/><Relationship Id="rId16" Type="http://schemas.openxmlformats.org/officeDocument/2006/relationships/image" Target="../media/image103.wmf"/><Relationship Id="rId20" Type="http://schemas.openxmlformats.org/officeDocument/2006/relationships/image" Target="../media/image105.wmf"/><Relationship Id="rId1" Type="http://schemas.openxmlformats.org/officeDocument/2006/relationships/vmlDrawing" Target="../drawings/vmlDrawing24.vml"/><Relationship Id="rId6" Type="http://schemas.openxmlformats.org/officeDocument/2006/relationships/image" Target="../media/image98.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100.wmf"/><Relationship Id="rId19" Type="http://schemas.openxmlformats.org/officeDocument/2006/relationships/oleObject" Target="../embeddings/oleObject78.bin"/><Relationship Id="rId4" Type="http://schemas.openxmlformats.org/officeDocument/2006/relationships/image" Target="../media/image97.wmf"/><Relationship Id="rId9" Type="http://schemas.openxmlformats.org/officeDocument/2006/relationships/oleObject" Target="../embeddings/oleObject73.bin"/><Relationship Id="rId14" Type="http://schemas.openxmlformats.org/officeDocument/2006/relationships/image" Target="../media/image102.wmf"/></Relationships>
</file>

<file path=ppt/slides/_rels/slide53.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7.wmf"/><Relationship Id="rId5" Type="http://schemas.openxmlformats.org/officeDocument/2006/relationships/oleObject" Target="../embeddings/oleObject80.bin"/><Relationship Id="rId4" Type="http://schemas.openxmlformats.org/officeDocument/2006/relationships/image" Target="../media/image106.wmf"/></Relationships>
</file>

<file path=ppt/slides/_rels/slide54.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0.wmf"/><Relationship Id="rId5" Type="http://schemas.openxmlformats.org/officeDocument/2006/relationships/oleObject" Target="../embeddings/oleObject83.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85.bin"/></Relationships>
</file>

<file path=ppt/slides/_rels/slide55.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117.wmf"/><Relationship Id="rId2" Type="http://schemas.openxmlformats.org/officeDocument/2006/relationships/slideLayout" Target="../slideLayouts/slideLayout7.xml"/><Relationship Id="rId16" Type="http://schemas.openxmlformats.org/officeDocument/2006/relationships/image" Target="../media/image106.wmf"/><Relationship Id="rId1" Type="http://schemas.openxmlformats.org/officeDocument/2006/relationships/vmlDrawing" Target="../drawings/vmlDrawing27.vml"/><Relationship Id="rId6" Type="http://schemas.openxmlformats.org/officeDocument/2006/relationships/image" Target="../media/image114.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89.bin"/><Relationship Id="rId14" Type="http://schemas.openxmlformats.org/officeDocument/2006/relationships/image" Target="../media/image11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93.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1.wmf"/><Relationship Id="rId5" Type="http://schemas.openxmlformats.org/officeDocument/2006/relationships/oleObject" Target="../embeddings/oleObject74.bin"/><Relationship Id="rId4" Type="http://schemas.openxmlformats.org/officeDocument/2006/relationships/image" Target="../media/image119.wmf"/></Relationships>
</file>

<file path=ppt/slides/_rels/slide58.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26.wmf"/><Relationship Id="rId5" Type="http://schemas.openxmlformats.org/officeDocument/2006/relationships/oleObject" Target="../embeddings/oleObject95.bin"/><Relationship Id="rId4" Type="http://schemas.openxmlformats.org/officeDocument/2006/relationships/image" Target="../media/image12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image" Target="../media/image124.png"/><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9.wmf"/><Relationship Id="rId5" Type="http://schemas.openxmlformats.org/officeDocument/2006/relationships/oleObject" Target="../embeddings/oleObject98.bin"/><Relationship Id="rId4" Type="http://schemas.openxmlformats.org/officeDocument/2006/relationships/image" Target="../media/image128.wmf"/></Relationships>
</file>

<file path=ppt/slides/_rels/slide6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8.xml"/><Relationship Id="rId7" Type="http://schemas.openxmlformats.org/officeDocument/2006/relationships/image" Target="../media/image133.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00.bin"/><Relationship Id="rId5" Type="http://schemas.openxmlformats.org/officeDocument/2006/relationships/image" Target="../media/image132.wmf"/><Relationship Id="rId4" Type="http://schemas.openxmlformats.org/officeDocument/2006/relationships/oleObject" Target="../embeddings/oleObject99.bin"/><Relationship Id="rId9" Type="http://schemas.openxmlformats.org/officeDocument/2006/relationships/image" Target="../media/image134.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9.xml"/><Relationship Id="rId7" Type="http://schemas.openxmlformats.org/officeDocument/2006/relationships/image" Target="../media/image136.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03.bin"/><Relationship Id="rId11" Type="http://schemas.openxmlformats.org/officeDocument/2006/relationships/image" Target="../media/image138.wmf"/><Relationship Id="rId5" Type="http://schemas.openxmlformats.org/officeDocument/2006/relationships/image" Target="../media/image135.w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37.wmf"/></Relationships>
</file>

<file path=ppt/slides/_rels/slide6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44.wmf"/><Relationship Id="rId3" Type="http://schemas.openxmlformats.org/officeDocument/2006/relationships/image" Target="../media/image146.wmf"/><Relationship Id="rId7" Type="http://schemas.openxmlformats.org/officeDocument/2006/relationships/image" Target="../media/image141.wmf"/><Relationship Id="rId12"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07.bin"/><Relationship Id="rId11" Type="http://schemas.openxmlformats.org/officeDocument/2006/relationships/image" Target="../media/image143.wmf"/><Relationship Id="rId5" Type="http://schemas.openxmlformats.org/officeDocument/2006/relationships/image" Target="../media/image140.wmf"/><Relationship Id="rId15" Type="http://schemas.openxmlformats.org/officeDocument/2006/relationships/image" Target="../media/image145.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42.wmf"/><Relationship Id="rId14" Type="http://schemas.openxmlformats.org/officeDocument/2006/relationships/oleObject" Target="../embeddings/oleObject111.bin"/></Relationships>
</file>

<file path=ppt/slides/_rels/slide71.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emf"/><Relationship Id="rId18" Type="http://schemas.openxmlformats.org/officeDocument/2006/relationships/oleObject" Target="../embeddings/oleObject8.bin"/><Relationship Id="rId3" Type="http://schemas.openxmlformats.org/officeDocument/2006/relationships/image" Target="../media/image19.jpeg"/><Relationship Id="rId21" Type="http://schemas.openxmlformats.org/officeDocument/2006/relationships/image" Target="../media/image16.wmf"/><Relationship Id="rId7" Type="http://schemas.openxmlformats.org/officeDocument/2006/relationships/image" Target="../media/image9.emf"/><Relationship Id="rId12" Type="http://schemas.openxmlformats.org/officeDocument/2006/relationships/oleObject" Target="../embeddings/oleObject5.bin"/><Relationship Id="rId17" Type="http://schemas.openxmlformats.org/officeDocument/2006/relationships/image" Target="../media/image14.wmf"/><Relationship Id="rId25"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emf"/><Relationship Id="rId24" Type="http://schemas.openxmlformats.org/officeDocument/2006/relationships/oleObject" Target="../embeddings/oleObject11.bin"/><Relationship Id="rId5" Type="http://schemas.openxmlformats.org/officeDocument/2006/relationships/image" Target="../media/image8.emf"/><Relationship Id="rId15" Type="http://schemas.openxmlformats.org/officeDocument/2006/relationships/image" Target="../media/image13.wmf"/><Relationship Id="rId23" Type="http://schemas.openxmlformats.org/officeDocument/2006/relationships/image" Target="../media/image17.wmf"/><Relationship Id="rId10" Type="http://schemas.openxmlformats.org/officeDocument/2006/relationships/oleObject" Target="../embeddings/oleObject4.bin"/><Relationship Id="rId19"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image" Target="../media/image10.e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80.xml.rels><?xml version="1.0" encoding="UTF-8" standalone="yes"?>
<Relationships xmlns="http://schemas.openxmlformats.org/package/2006/relationships"><Relationship Id="rId2" Type="http://schemas.openxmlformats.org/officeDocument/2006/relationships/image" Target="../media/image15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code/ising2d.f90" TargetMode="External"/><Relationship Id="rId2" Type="http://schemas.openxmlformats.org/officeDocument/2006/relationships/hyperlink" Target="code/8.5.Ising.cpp"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7.gi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160.png"/><Relationship Id="rId7" Type="http://schemas.openxmlformats.org/officeDocument/2006/relationships/image" Target="../media/image158.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12.bin"/><Relationship Id="rId5" Type="http://schemas.openxmlformats.org/officeDocument/2006/relationships/image" Target="../media/image162.png"/><Relationship Id="rId4" Type="http://schemas.openxmlformats.org/officeDocument/2006/relationships/image" Target="../media/image161.png"/><Relationship Id="rId9" Type="http://schemas.openxmlformats.org/officeDocument/2006/relationships/image" Target="../media/image159.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10.xml"/><Relationship Id="rId7" Type="http://schemas.openxmlformats.org/officeDocument/2006/relationships/image" Target="../media/image165.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15.bin"/><Relationship Id="rId5" Type="http://schemas.openxmlformats.org/officeDocument/2006/relationships/image" Target="../media/image164.wmf"/><Relationship Id="rId4" Type="http://schemas.openxmlformats.org/officeDocument/2006/relationships/oleObject" Target="../embeddings/oleObject114.bin"/><Relationship Id="rId9" Type="http://schemas.openxmlformats.org/officeDocument/2006/relationships/image" Target="../media/image166.w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notesSlide" Target="../notesSlides/notesSlide11.xml"/><Relationship Id="rId7" Type="http://schemas.openxmlformats.org/officeDocument/2006/relationships/image" Target="../media/image168.wmf"/><Relationship Id="rId12" Type="http://schemas.openxmlformats.org/officeDocument/2006/relationships/image" Target="../media/image172.png"/><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18.bin"/><Relationship Id="rId11" Type="http://schemas.openxmlformats.org/officeDocument/2006/relationships/image" Target="../media/image171.png"/><Relationship Id="rId5" Type="http://schemas.openxmlformats.org/officeDocument/2006/relationships/image" Target="../media/image167.wmf"/><Relationship Id="rId10" Type="http://schemas.openxmlformats.org/officeDocument/2006/relationships/image" Target="../media/image170.png"/><Relationship Id="rId4" Type="http://schemas.openxmlformats.org/officeDocument/2006/relationships/oleObject" Target="../embeddings/oleObject117.bin"/><Relationship Id="rId9" Type="http://schemas.openxmlformats.org/officeDocument/2006/relationships/image" Target="../media/image169.wmf"/></Relationships>
</file>

<file path=ppt/slides/_rels/slide88.xml.rels><?xml version="1.0" encoding="UTF-8" standalone="yes"?>
<Relationships xmlns="http://schemas.openxmlformats.org/package/2006/relationships"><Relationship Id="rId2" Type="http://schemas.openxmlformats.org/officeDocument/2006/relationships/image" Target="../media/image16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20.bin"/><Relationship Id="rId7" Type="http://schemas.openxmlformats.org/officeDocument/2006/relationships/oleObject" Target="../embeddings/oleObject121.bin"/><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hyperlink" Target="http://corysimon.github.io/articles/uniformdistn-on-sphere/" TargetMode="External"/><Relationship Id="rId5" Type="http://schemas.openxmlformats.org/officeDocument/2006/relationships/hyperlink" Target="http://www.sklogwiki.org/SklogWiki/index.php/Random_vector_on_a_sphere" TargetMode="External"/><Relationship Id="rId4" Type="http://schemas.openxmlformats.org/officeDocument/2006/relationships/image" Target="../media/image173.wmf"/></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wmf"/><Relationship Id="rId1" Type="http://schemas.openxmlformats.org/officeDocument/2006/relationships/slideLayout" Target="../slideLayouts/slideLayout2.xml"/><Relationship Id="rId5" Type="http://schemas.openxmlformats.org/officeDocument/2006/relationships/hyperlink" Target="code/8.2.Darts.cpp" TargetMode="Externa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noChangeArrowheads="1"/>
          </p:cNvSpPr>
          <p:nvPr/>
        </p:nvSpPr>
        <p:spPr bwMode="auto">
          <a:xfrm>
            <a:off x="467544" y="2204864"/>
            <a:ext cx="820826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新細明體" pitchFamily="18" charset="-120"/>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新細明體" pitchFamily="18" charset="-120"/>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新細明體" pitchFamily="18" charset="-120"/>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新細明體" pitchFamily="18" charset="-120"/>
                <a:cs typeface="+mn-cs"/>
              </a:defRPr>
            </a:lvl9pPr>
          </a:lstStyle>
          <a:p>
            <a:pPr lvl="0" algn="ct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Chapter </a:t>
            </a:r>
            <a:r>
              <a:rPr lang="en-US" altLang="zh-CN" sz="3200" b="1" dirty="0">
                <a:solidFill>
                  <a:srgbClr val="000000"/>
                </a:solidFill>
                <a:ea typeface="宋体" panose="02010600030101010101" pitchFamily="2" charset="-122"/>
              </a:rPr>
              <a:t>8. Monte Carlo simulations</a:t>
            </a:r>
          </a:p>
        </p:txBody>
      </p:sp>
    </p:spTree>
    <p:extLst>
      <p:ext uri="{BB962C8B-B14F-4D97-AF65-F5344CB8AC3E}">
        <p14:creationId xmlns:p14="http://schemas.microsoft.com/office/powerpoint/2010/main" val="222050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395536" y="404664"/>
            <a:ext cx="83924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4000" dirty="0"/>
              <a:t>Probability distribution function (</a:t>
            </a:r>
            <a:r>
              <a:rPr lang="en-US" altLang="zh-CN" sz="4000" dirty="0" err="1">
                <a:ea typeface="宋体" panose="02010600030101010101" pitchFamily="2" charset="-122"/>
              </a:rPr>
              <a:t>p.d.f</a:t>
            </a:r>
            <a:r>
              <a:rPr lang="en-US" altLang="zh-CN" sz="4000" dirty="0">
                <a:ea typeface="宋体" panose="02010600030101010101" pitchFamily="2" charset="-122"/>
              </a:rPr>
              <a:t>.)</a:t>
            </a:r>
          </a:p>
        </p:txBody>
      </p:sp>
      <p:pic>
        <p:nvPicPr>
          <p:cNvPr id="553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417195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828800"/>
            <a:ext cx="42672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5" name="Text Box 9"/>
          <p:cNvSpPr txBox="1">
            <a:spLocks noChangeArrowheads="1"/>
          </p:cNvSpPr>
          <p:nvPr/>
        </p:nvSpPr>
        <p:spPr bwMode="auto">
          <a:xfrm>
            <a:off x="4813300" y="5562600"/>
            <a:ext cx="40879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660033"/>
                </a:solidFill>
                <a:ea typeface="宋体" panose="02010600030101010101" pitchFamily="2" charset="-122"/>
              </a:rPr>
              <a:t>Gaussian or normal distribution</a:t>
            </a:r>
          </a:p>
        </p:txBody>
      </p:sp>
      <p:sp>
        <p:nvSpPr>
          <p:cNvPr id="55306" name="Text Box 10"/>
          <p:cNvSpPr txBox="1">
            <a:spLocks noChangeArrowheads="1"/>
          </p:cNvSpPr>
          <p:nvPr/>
        </p:nvSpPr>
        <p:spPr bwMode="auto">
          <a:xfrm>
            <a:off x="739775" y="5562600"/>
            <a:ext cx="2841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660033"/>
                </a:solidFill>
                <a:ea typeface="宋体" panose="02010600030101010101" pitchFamily="2" charset="-122"/>
              </a:rPr>
              <a:t>Uniform distribution</a:t>
            </a:r>
          </a:p>
        </p:txBody>
      </p:sp>
    </p:spTree>
    <p:extLst>
      <p:ext uri="{BB962C8B-B14F-4D97-AF65-F5344CB8AC3E}">
        <p14:creationId xmlns:p14="http://schemas.microsoft.com/office/powerpoint/2010/main" val="379124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a:t>Overview of pdf and cdf</a:t>
            </a:r>
          </a:p>
        </p:txBody>
      </p:sp>
      <p:sp>
        <p:nvSpPr>
          <p:cNvPr id="524291" name="Rectangle 3"/>
          <p:cNvSpPr>
            <a:spLocks noGrp="1" noChangeArrowheads="1"/>
          </p:cNvSpPr>
          <p:nvPr>
            <p:ph type="body" idx="1"/>
          </p:nvPr>
        </p:nvSpPr>
        <p:spPr>
          <a:xfrm>
            <a:off x="685800" y="1504950"/>
            <a:ext cx="7772400" cy="3670300"/>
          </a:xfrm>
        </p:spPr>
        <p:txBody>
          <a:bodyPr/>
          <a:lstStyle/>
          <a:p>
            <a:pPr marL="533400" indent="-533400">
              <a:defRPr/>
            </a:pPr>
            <a:r>
              <a:rPr lang="en-US" dirty="0"/>
              <a:t>Basic definition of probability distribution function (</a:t>
            </a:r>
            <a:r>
              <a:rPr lang="en-US" dirty="0" err="1"/>
              <a:t>p.d.f</a:t>
            </a:r>
            <a:r>
              <a:rPr lang="en-US" dirty="0"/>
              <a:t>.):</a:t>
            </a:r>
          </a:p>
          <a:p>
            <a:pPr marL="533400" indent="-533400">
              <a:defRPr/>
            </a:pPr>
            <a:endParaRPr lang="en-US" dirty="0"/>
          </a:p>
          <a:p>
            <a:pPr marL="533400" indent="-533400">
              <a:defRPr/>
            </a:pPr>
            <a:endParaRPr lang="en-US" dirty="0"/>
          </a:p>
          <a:p>
            <a:pPr marL="533400" indent="-533400">
              <a:defRPr/>
            </a:pPr>
            <a:r>
              <a:rPr lang="en-US" dirty="0"/>
              <a:t>And its integral, the cumulative distribution function (</a:t>
            </a:r>
            <a:r>
              <a:rPr lang="en-US" dirty="0" err="1"/>
              <a:t>c.d.f</a:t>
            </a:r>
            <a:r>
              <a:rPr lang="en-US" dirty="0"/>
              <a:t>.):</a:t>
            </a:r>
          </a:p>
        </p:txBody>
      </p:sp>
      <p:graphicFrame>
        <p:nvGraphicFramePr>
          <p:cNvPr id="20485" name="Object 2"/>
          <p:cNvGraphicFramePr>
            <a:graphicFrameLocks noChangeAspect="1"/>
          </p:cNvGraphicFramePr>
          <p:nvPr>
            <p:extLst>
              <p:ext uri="{D42A27DB-BD31-4B8C-83A1-F6EECF244321}">
                <p14:modId xmlns:p14="http://schemas.microsoft.com/office/powerpoint/2010/main" val="3636830212"/>
              </p:ext>
            </p:extLst>
          </p:nvPr>
        </p:nvGraphicFramePr>
        <p:xfrm>
          <a:off x="1982788" y="2555875"/>
          <a:ext cx="4806950" cy="558800"/>
        </p:xfrm>
        <a:graphic>
          <a:graphicData uri="http://schemas.openxmlformats.org/presentationml/2006/ole">
            <mc:AlternateContent xmlns:mc="http://schemas.openxmlformats.org/markup-compatibility/2006">
              <mc:Choice xmlns:v="urn:schemas-microsoft-com:vml" Requires="v">
                <p:oleObj spid="_x0000_s27298" name="Equation" r:id="rId4" imgW="1968480" imgH="228600" progId="Equation.DSMT4">
                  <p:embed/>
                </p:oleObj>
              </mc:Choice>
              <mc:Fallback>
                <p:oleObj name="Equation" r:id="rId4" imgW="1968480" imgH="228600" progId="Equation.DSMT4">
                  <p:embed/>
                  <p:pic>
                    <p:nvPicPr>
                      <p:cNvPr id="20485" name="Object 2"/>
                      <p:cNvPicPr>
                        <a:picLocks noChangeAspect="1" noChangeArrowheads="1"/>
                      </p:cNvPicPr>
                      <p:nvPr/>
                    </p:nvPicPr>
                    <p:blipFill>
                      <a:blip r:embed="rId5"/>
                      <a:srcRect/>
                      <a:stretch>
                        <a:fillRect/>
                      </a:stretch>
                    </p:blipFill>
                    <p:spPr bwMode="auto">
                      <a:xfrm>
                        <a:off x="1982788" y="2555875"/>
                        <a:ext cx="48069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3"/>
          <p:cNvGraphicFramePr>
            <a:graphicFrameLocks noChangeAspect="1"/>
          </p:cNvGraphicFramePr>
          <p:nvPr>
            <p:extLst>
              <p:ext uri="{D42A27DB-BD31-4B8C-83A1-F6EECF244321}">
                <p14:modId xmlns:p14="http://schemas.microsoft.com/office/powerpoint/2010/main" val="1660416227"/>
              </p:ext>
            </p:extLst>
          </p:nvPr>
        </p:nvGraphicFramePr>
        <p:xfrm>
          <a:off x="1925638" y="4714875"/>
          <a:ext cx="4718050" cy="1117600"/>
        </p:xfrm>
        <a:graphic>
          <a:graphicData uri="http://schemas.openxmlformats.org/presentationml/2006/ole">
            <mc:AlternateContent xmlns:mc="http://schemas.openxmlformats.org/markup-compatibility/2006">
              <mc:Choice xmlns:v="urn:schemas-microsoft-com:vml" Requires="v">
                <p:oleObj spid="_x0000_s27299" name="Equation" r:id="rId6" imgW="1930320" imgH="457200" progId="Equation.DSMT4">
                  <p:embed/>
                </p:oleObj>
              </mc:Choice>
              <mc:Fallback>
                <p:oleObj name="Equation" r:id="rId6" imgW="1930320" imgH="457200" progId="Equation.DSMT4">
                  <p:embed/>
                  <p:pic>
                    <p:nvPicPr>
                      <p:cNvPr id="20486" name="Object 3"/>
                      <p:cNvPicPr>
                        <a:picLocks noChangeAspect="1" noChangeArrowheads="1"/>
                      </p:cNvPicPr>
                      <p:nvPr/>
                    </p:nvPicPr>
                    <p:blipFill>
                      <a:blip r:embed="rId7"/>
                      <a:srcRect/>
                      <a:stretch>
                        <a:fillRect/>
                      </a:stretch>
                    </p:blipFill>
                    <p:spPr bwMode="auto">
                      <a:xfrm>
                        <a:off x="1925638" y="4714875"/>
                        <a:ext cx="47180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48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219075" y="308960"/>
            <a:ext cx="89739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ea typeface="宋体" panose="02010600030101010101" pitchFamily="2" charset="-122"/>
              </a:rPr>
              <a:t>Important properties of continuous and discrete pdf </a:t>
            </a:r>
            <a:r>
              <a:rPr lang="en-US" altLang="zh-CN" sz="3200" dirty="0">
                <a:latin typeface="Arial" panose="020B0604020202020204" pitchFamily="34" charset="0"/>
                <a:ea typeface="宋体" panose="02010600030101010101" pitchFamily="2" charset="-122"/>
              </a:rPr>
              <a:t>’</a:t>
            </a:r>
            <a:r>
              <a:rPr lang="en-US" altLang="zh-CN" sz="3200" dirty="0">
                <a:ea typeface="宋体" panose="02010600030101010101" pitchFamily="2" charset="-122"/>
              </a:rPr>
              <a:t>s</a:t>
            </a:r>
          </a:p>
        </p:txBody>
      </p:sp>
      <p:sp>
        <p:nvSpPr>
          <p:cNvPr id="2" name="文本框 1"/>
          <p:cNvSpPr txBox="1"/>
          <p:nvPr/>
        </p:nvSpPr>
        <p:spPr>
          <a:xfrm>
            <a:off x="666698" y="1144452"/>
            <a:ext cx="1640193" cy="523220"/>
          </a:xfrm>
          <a:prstGeom prst="rect">
            <a:avLst/>
          </a:prstGeom>
          <a:noFill/>
        </p:spPr>
        <p:txBody>
          <a:bodyPr wrap="none" rtlCol="0">
            <a:spAutoFit/>
          </a:bodyPr>
          <a:lstStyle/>
          <a:p>
            <a:r>
              <a:rPr lang="en-US" altLang="zh-CN" dirty="0"/>
              <a:t>Properties</a:t>
            </a:r>
            <a:endParaRPr lang="zh-CN" altLang="en-US" dirty="0"/>
          </a:p>
        </p:txBody>
      </p:sp>
      <p:sp>
        <p:nvSpPr>
          <p:cNvPr id="5" name="文本框 4"/>
          <p:cNvSpPr txBox="1"/>
          <p:nvPr/>
        </p:nvSpPr>
        <p:spPr>
          <a:xfrm>
            <a:off x="3059832" y="1143886"/>
            <a:ext cx="2568332" cy="523220"/>
          </a:xfrm>
          <a:prstGeom prst="rect">
            <a:avLst/>
          </a:prstGeom>
          <a:noFill/>
        </p:spPr>
        <p:txBody>
          <a:bodyPr wrap="none" rtlCol="0">
            <a:spAutoFit/>
          </a:bodyPr>
          <a:lstStyle/>
          <a:p>
            <a:r>
              <a:rPr lang="en-US" altLang="zh-CN" dirty="0"/>
              <a:t>Continuous: </a:t>
            </a:r>
            <a:r>
              <a:rPr lang="en-US" altLang="zh-CN" i="1" dirty="0"/>
              <a:t>f(x)</a:t>
            </a:r>
            <a:endParaRPr lang="zh-CN" altLang="en-US" i="1" dirty="0"/>
          </a:p>
        </p:txBody>
      </p:sp>
      <p:sp>
        <p:nvSpPr>
          <p:cNvPr id="6" name="文本框 5"/>
          <p:cNvSpPr txBox="1"/>
          <p:nvPr/>
        </p:nvSpPr>
        <p:spPr>
          <a:xfrm>
            <a:off x="6188198" y="1143886"/>
            <a:ext cx="2193229" cy="523220"/>
          </a:xfrm>
          <a:prstGeom prst="rect">
            <a:avLst/>
          </a:prstGeom>
          <a:noFill/>
        </p:spPr>
        <p:txBody>
          <a:bodyPr wrap="none" rtlCol="0">
            <a:spAutoFit/>
          </a:bodyPr>
          <a:lstStyle/>
          <a:p>
            <a:r>
              <a:rPr lang="en-US" altLang="zh-CN" dirty="0"/>
              <a:t>Discrete: {</a:t>
            </a:r>
            <a:r>
              <a:rPr lang="en-US" altLang="zh-CN" i="1" dirty="0"/>
              <a:t>p</a:t>
            </a:r>
            <a:r>
              <a:rPr lang="en-US" altLang="zh-CN" i="1" baseline="-25000" dirty="0"/>
              <a:t>i</a:t>
            </a:r>
            <a:r>
              <a:rPr lang="en-US" altLang="zh-CN" dirty="0"/>
              <a:t>}</a:t>
            </a:r>
            <a:endParaRPr lang="zh-CN" altLang="en-US" dirty="0"/>
          </a:p>
        </p:txBody>
      </p:sp>
      <p:cxnSp>
        <p:nvCxnSpPr>
          <p:cNvPr id="4" name="直接连接符 3"/>
          <p:cNvCxnSpPr/>
          <p:nvPr/>
        </p:nvCxnSpPr>
        <p:spPr>
          <a:xfrm>
            <a:off x="859606" y="1671833"/>
            <a:ext cx="748231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6697" y="1791958"/>
            <a:ext cx="1560042" cy="523220"/>
          </a:xfrm>
          <a:prstGeom prst="rect">
            <a:avLst/>
          </a:prstGeom>
          <a:noFill/>
        </p:spPr>
        <p:txBody>
          <a:bodyPr wrap="none" rtlCol="0">
            <a:spAutoFit/>
          </a:bodyPr>
          <a:lstStyle/>
          <a:p>
            <a:r>
              <a:rPr lang="en-US" altLang="zh-CN" dirty="0"/>
              <a:t>Positivity</a:t>
            </a:r>
            <a:endParaRPr lang="zh-CN" altLang="en-US" dirty="0"/>
          </a:p>
        </p:txBody>
      </p:sp>
      <p:graphicFrame>
        <p:nvGraphicFramePr>
          <p:cNvPr id="12" name="Object 2"/>
          <p:cNvGraphicFramePr>
            <a:graphicFrameLocks noChangeAspect="1"/>
          </p:cNvGraphicFramePr>
          <p:nvPr>
            <p:extLst>
              <p:ext uri="{D42A27DB-BD31-4B8C-83A1-F6EECF244321}">
                <p14:modId xmlns:p14="http://schemas.microsoft.com/office/powerpoint/2010/main" val="497127658"/>
              </p:ext>
            </p:extLst>
          </p:nvPr>
        </p:nvGraphicFramePr>
        <p:xfrm>
          <a:off x="3227388" y="1877410"/>
          <a:ext cx="2233612" cy="496888"/>
        </p:xfrm>
        <a:graphic>
          <a:graphicData uri="http://schemas.openxmlformats.org/presentationml/2006/ole">
            <mc:AlternateContent xmlns:mc="http://schemas.openxmlformats.org/markup-compatibility/2006">
              <mc:Choice xmlns:v="urn:schemas-microsoft-com:vml" Requires="v">
                <p:oleObj spid="_x0000_s80154" name="Equation" r:id="rId3" imgW="914400" imgH="203040" progId="Equation.DSMT4">
                  <p:embed/>
                </p:oleObj>
              </mc:Choice>
              <mc:Fallback>
                <p:oleObj name="Equation" r:id="rId3" imgW="914400" imgH="203040" progId="Equation.DSMT4">
                  <p:embed/>
                  <p:pic>
                    <p:nvPicPr>
                      <p:cNvPr id="6" name="Object 2"/>
                      <p:cNvPicPr>
                        <a:picLocks noChangeAspect="1" noChangeArrowheads="1"/>
                      </p:cNvPicPr>
                      <p:nvPr/>
                    </p:nvPicPr>
                    <p:blipFill>
                      <a:blip r:embed="rId4"/>
                      <a:srcRect/>
                      <a:stretch>
                        <a:fillRect/>
                      </a:stretch>
                    </p:blipFill>
                    <p:spPr bwMode="auto">
                      <a:xfrm>
                        <a:off x="3227388" y="1877410"/>
                        <a:ext cx="22336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2180743644"/>
              </p:ext>
            </p:extLst>
          </p:nvPr>
        </p:nvGraphicFramePr>
        <p:xfrm>
          <a:off x="6370638" y="1847248"/>
          <a:ext cx="1738312" cy="558800"/>
        </p:xfrm>
        <a:graphic>
          <a:graphicData uri="http://schemas.openxmlformats.org/presentationml/2006/ole">
            <mc:AlternateContent xmlns:mc="http://schemas.openxmlformats.org/markup-compatibility/2006">
              <mc:Choice xmlns:v="urn:schemas-microsoft-com:vml" Requires="v">
                <p:oleObj spid="_x0000_s80155" name="Equation" r:id="rId5" imgW="711000" imgH="228600" progId="Equation.DSMT4">
                  <p:embed/>
                </p:oleObj>
              </mc:Choice>
              <mc:Fallback>
                <p:oleObj name="Equation" r:id="rId5" imgW="711000" imgH="228600" progId="Equation.DSMT4">
                  <p:embed/>
                  <p:pic>
                    <p:nvPicPr>
                      <p:cNvPr id="12" name="Object 2"/>
                      <p:cNvPicPr>
                        <a:picLocks noChangeAspect="1" noChangeArrowheads="1"/>
                      </p:cNvPicPr>
                      <p:nvPr/>
                    </p:nvPicPr>
                    <p:blipFill>
                      <a:blip r:embed="rId6"/>
                      <a:srcRect/>
                      <a:stretch>
                        <a:fillRect/>
                      </a:stretch>
                    </p:blipFill>
                    <p:spPr bwMode="auto">
                      <a:xfrm>
                        <a:off x="6370638" y="1847248"/>
                        <a:ext cx="17383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13"/>
          <p:cNvSpPr txBox="1"/>
          <p:nvPr/>
        </p:nvSpPr>
        <p:spPr>
          <a:xfrm>
            <a:off x="323528" y="2597644"/>
            <a:ext cx="2255746" cy="523220"/>
          </a:xfrm>
          <a:prstGeom prst="rect">
            <a:avLst/>
          </a:prstGeom>
          <a:noFill/>
        </p:spPr>
        <p:txBody>
          <a:bodyPr wrap="none" rtlCol="0">
            <a:spAutoFit/>
          </a:bodyPr>
          <a:lstStyle/>
          <a:p>
            <a:r>
              <a:rPr lang="en-US" altLang="zh-CN" dirty="0"/>
              <a:t>Normalization</a:t>
            </a:r>
            <a:endParaRPr lang="zh-CN" altLang="en-US" dirty="0"/>
          </a:p>
        </p:txBody>
      </p:sp>
      <p:graphicFrame>
        <p:nvGraphicFramePr>
          <p:cNvPr id="15" name="Object 2"/>
          <p:cNvGraphicFramePr>
            <a:graphicFrameLocks noChangeAspect="1"/>
          </p:cNvGraphicFramePr>
          <p:nvPr>
            <p:extLst>
              <p:ext uri="{D42A27DB-BD31-4B8C-83A1-F6EECF244321}">
                <p14:modId xmlns:p14="http://schemas.microsoft.com/office/powerpoint/2010/main" val="601622488"/>
              </p:ext>
            </p:extLst>
          </p:nvPr>
        </p:nvGraphicFramePr>
        <p:xfrm>
          <a:off x="3227388" y="2315178"/>
          <a:ext cx="2328863" cy="1117600"/>
        </p:xfrm>
        <a:graphic>
          <a:graphicData uri="http://schemas.openxmlformats.org/presentationml/2006/ole">
            <mc:AlternateContent xmlns:mc="http://schemas.openxmlformats.org/markup-compatibility/2006">
              <mc:Choice xmlns:v="urn:schemas-microsoft-com:vml" Requires="v">
                <p:oleObj spid="_x0000_s80156" name="Equation" r:id="rId7" imgW="952200" imgH="457200" progId="Equation.DSMT4">
                  <p:embed/>
                </p:oleObj>
              </mc:Choice>
              <mc:Fallback>
                <p:oleObj name="Equation" r:id="rId7" imgW="952200" imgH="457200" progId="Equation.DSMT4">
                  <p:embed/>
                  <p:pic>
                    <p:nvPicPr>
                      <p:cNvPr id="12" name="Object 2"/>
                      <p:cNvPicPr>
                        <a:picLocks noChangeAspect="1" noChangeArrowheads="1"/>
                      </p:cNvPicPr>
                      <p:nvPr/>
                    </p:nvPicPr>
                    <p:blipFill>
                      <a:blip r:embed="rId8"/>
                      <a:srcRect/>
                      <a:stretch>
                        <a:fillRect/>
                      </a:stretch>
                    </p:blipFill>
                    <p:spPr bwMode="auto">
                      <a:xfrm>
                        <a:off x="3227388" y="2315178"/>
                        <a:ext cx="23288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
          <p:cNvGraphicFramePr>
            <a:graphicFrameLocks noChangeAspect="1"/>
          </p:cNvGraphicFramePr>
          <p:nvPr>
            <p:extLst>
              <p:ext uri="{D42A27DB-BD31-4B8C-83A1-F6EECF244321}">
                <p14:modId xmlns:p14="http://schemas.microsoft.com/office/powerpoint/2010/main" val="1819923964"/>
              </p:ext>
            </p:extLst>
          </p:nvPr>
        </p:nvGraphicFramePr>
        <p:xfrm>
          <a:off x="6384925" y="2567973"/>
          <a:ext cx="1801813" cy="746125"/>
        </p:xfrm>
        <a:graphic>
          <a:graphicData uri="http://schemas.openxmlformats.org/presentationml/2006/ole">
            <mc:AlternateContent xmlns:mc="http://schemas.openxmlformats.org/markup-compatibility/2006">
              <mc:Choice xmlns:v="urn:schemas-microsoft-com:vml" Requires="v">
                <p:oleObj spid="_x0000_s80157" name="Equation" r:id="rId9" imgW="736560" imgH="304560" progId="Equation.DSMT4">
                  <p:embed/>
                </p:oleObj>
              </mc:Choice>
              <mc:Fallback>
                <p:oleObj name="Equation" r:id="rId9" imgW="736560" imgH="304560" progId="Equation.DSMT4">
                  <p:embed/>
                  <p:pic>
                    <p:nvPicPr>
                      <p:cNvPr id="13" name="Object 2"/>
                      <p:cNvPicPr>
                        <a:picLocks noChangeAspect="1" noChangeArrowheads="1"/>
                      </p:cNvPicPr>
                      <p:nvPr/>
                    </p:nvPicPr>
                    <p:blipFill>
                      <a:blip r:embed="rId10"/>
                      <a:srcRect/>
                      <a:stretch>
                        <a:fillRect/>
                      </a:stretch>
                    </p:blipFill>
                    <p:spPr bwMode="auto">
                      <a:xfrm>
                        <a:off x="6384925" y="2567973"/>
                        <a:ext cx="1801813"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6"/>
          <p:cNvSpPr txBox="1"/>
          <p:nvPr/>
        </p:nvSpPr>
        <p:spPr>
          <a:xfrm>
            <a:off x="418652" y="3717010"/>
            <a:ext cx="2137124" cy="523220"/>
          </a:xfrm>
          <a:prstGeom prst="rect">
            <a:avLst/>
          </a:prstGeom>
          <a:noFill/>
        </p:spPr>
        <p:txBody>
          <a:bodyPr wrap="none" rtlCol="0">
            <a:spAutoFit/>
          </a:bodyPr>
          <a:lstStyle/>
          <a:p>
            <a:r>
              <a:rPr lang="en-US" altLang="zh-CN" dirty="0"/>
              <a:t>Interpretation</a:t>
            </a:r>
            <a:endParaRPr lang="zh-CN" altLang="en-US" dirty="0"/>
          </a:p>
        </p:txBody>
      </p:sp>
      <p:graphicFrame>
        <p:nvGraphicFramePr>
          <p:cNvPr id="18" name="Object 2"/>
          <p:cNvGraphicFramePr>
            <a:graphicFrameLocks noChangeAspect="1"/>
          </p:cNvGraphicFramePr>
          <p:nvPr>
            <p:extLst>
              <p:ext uri="{D42A27DB-BD31-4B8C-83A1-F6EECF244321}">
                <p14:modId xmlns:p14="http://schemas.microsoft.com/office/powerpoint/2010/main" val="1207119785"/>
              </p:ext>
            </p:extLst>
          </p:nvPr>
        </p:nvGraphicFramePr>
        <p:xfrm>
          <a:off x="3226014" y="3451760"/>
          <a:ext cx="2856780" cy="944215"/>
        </p:xfrm>
        <a:graphic>
          <a:graphicData uri="http://schemas.openxmlformats.org/presentationml/2006/ole">
            <mc:AlternateContent xmlns:mc="http://schemas.openxmlformats.org/markup-compatibility/2006">
              <mc:Choice xmlns:v="urn:schemas-microsoft-com:vml" Requires="v">
                <p:oleObj spid="_x0000_s80158" name="Equation" r:id="rId11" imgW="1307880" imgH="431640" progId="Equation.DSMT4">
                  <p:embed/>
                </p:oleObj>
              </mc:Choice>
              <mc:Fallback>
                <p:oleObj name="Equation" r:id="rId11" imgW="1307880" imgH="431640" progId="Equation.DSMT4">
                  <p:embed/>
                  <p:pic>
                    <p:nvPicPr>
                      <p:cNvPr id="20485" name="Object 2"/>
                      <p:cNvPicPr>
                        <a:picLocks noChangeAspect="1" noChangeArrowheads="1"/>
                      </p:cNvPicPr>
                      <p:nvPr/>
                    </p:nvPicPr>
                    <p:blipFill>
                      <a:blip r:embed="rId12"/>
                      <a:srcRect/>
                      <a:stretch>
                        <a:fillRect/>
                      </a:stretch>
                    </p:blipFill>
                    <p:spPr bwMode="auto">
                      <a:xfrm>
                        <a:off x="3226014" y="3451760"/>
                        <a:ext cx="2856780" cy="944215"/>
                      </a:xfrm>
                      <a:prstGeom prst="rect">
                        <a:avLst/>
                      </a:prstGeom>
                      <a:noFill/>
                      <a:ln>
                        <a:noFill/>
                      </a:ln>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1182215445"/>
              </p:ext>
            </p:extLst>
          </p:nvPr>
        </p:nvGraphicFramePr>
        <p:xfrm>
          <a:off x="6752913" y="3352641"/>
          <a:ext cx="1851535" cy="1050947"/>
        </p:xfrm>
        <a:graphic>
          <a:graphicData uri="http://schemas.openxmlformats.org/presentationml/2006/ole">
            <mc:AlternateContent xmlns:mc="http://schemas.openxmlformats.org/markup-compatibility/2006">
              <mc:Choice xmlns:v="urn:schemas-microsoft-com:vml" Requires="v">
                <p:oleObj spid="_x0000_s80159" name="Equation" r:id="rId13" imgW="850680" imgH="482400" progId="Equation.DSMT4">
                  <p:embed/>
                </p:oleObj>
              </mc:Choice>
              <mc:Fallback>
                <p:oleObj name="Equation" r:id="rId13" imgW="850680" imgH="482400" progId="Equation.DSMT4">
                  <p:embed/>
                  <p:pic>
                    <p:nvPicPr>
                      <p:cNvPr id="18" name="Object 2"/>
                      <p:cNvPicPr>
                        <a:picLocks noChangeAspect="1" noChangeArrowheads="1"/>
                      </p:cNvPicPr>
                      <p:nvPr/>
                    </p:nvPicPr>
                    <p:blipFill>
                      <a:blip r:embed="rId14"/>
                      <a:srcRect/>
                      <a:stretch>
                        <a:fillRect/>
                      </a:stretch>
                    </p:blipFill>
                    <p:spPr bwMode="auto">
                      <a:xfrm>
                        <a:off x="6752913" y="3352641"/>
                        <a:ext cx="1851535" cy="1050947"/>
                      </a:xfrm>
                      <a:prstGeom prst="rect">
                        <a:avLst/>
                      </a:prstGeom>
                      <a:noFill/>
                      <a:ln>
                        <a:noFill/>
                      </a:ln>
                    </p:spPr>
                  </p:pic>
                </p:oleObj>
              </mc:Fallback>
            </mc:AlternateContent>
          </a:graphicData>
        </a:graphic>
      </p:graphicFrame>
      <p:sp>
        <p:nvSpPr>
          <p:cNvPr id="20" name="文本框 19"/>
          <p:cNvSpPr txBox="1"/>
          <p:nvPr/>
        </p:nvSpPr>
        <p:spPr>
          <a:xfrm>
            <a:off x="589659" y="4763930"/>
            <a:ext cx="1000595" cy="523220"/>
          </a:xfrm>
          <a:prstGeom prst="rect">
            <a:avLst/>
          </a:prstGeom>
          <a:noFill/>
        </p:spPr>
        <p:txBody>
          <a:bodyPr wrap="none" rtlCol="0">
            <a:spAutoFit/>
          </a:bodyPr>
          <a:lstStyle/>
          <a:p>
            <a:r>
              <a:rPr lang="en-US" altLang="zh-CN" dirty="0"/>
              <a:t>Mean</a:t>
            </a:r>
            <a:endParaRPr lang="zh-CN" altLang="en-US" dirty="0"/>
          </a:p>
        </p:txBody>
      </p:sp>
      <p:graphicFrame>
        <p:nvGraphicFramePr>
          <p:cNvPr id="21" name="Object 2"/>
          <p:cNvGraphicFramePr>
            <a:graphicFrameLocks noChangeAspect="1"/>
          </p:cNvGraphicFramePr>
          <p:nvPr>
            <p:extLst>
              <p:ext uri="{D42A27DB-BD31-4B8C-83A1-F6EECF244321}">
                <p14:modId xmlns:p14="http://schemas.microsoft.com/office/powerpoint/2010/main" val="1973353744"/>
              </p:ext>
            </p:extLst>
          </p:nvPr>
        </p:nvGraphicFramePr>
        <p:xfrm>
          <a:off x="3406479" y="4632701"/>
          <a:ext cx="1978967" cy="936915"/>
        </p:xfrm>
        <a:graphic>
          <a:graphicData uri="http://schemas.openxmlformats.org/presentationml/2006/ole">
            <mc:AlternateContent xmlns:mc="http://schemas.openxmlformats.org/markup-compatibility/2006">
              <mc:Choice xmlns:v="urn:schemas-microsoft-com:vml" Requires="v">
                <p:oleObj spid="_x0000_s80160" name="Equation" r:id="rId15" imgW="965160" imgH="457200" progId="Equation.DSMT4">
                  <p:embed/>
                </p:oleObj>
              </mc:Choice>
              <mc:Fallback>
                <p:oleObj name="Equation" r:id="rId15" imgW="965160" imgH="457200" progId="Equation.DSMT4">
                  <p:embed/>
                  <p:pic>
                    <p:nvPicPr>
                      <p:cNvPr id="15" name="Object 2"/>
                      <p:cNvPicPr>
                        <a:picLocks noChangeAspect="1" noChangeArrowheads="1"/>
                      </p:cNvPicPr>
                      <p:nvPr/>
                    </p:nvPicPr>
                    <p:blipFill>
                      <a:blip r:embed="rId16"/>
                      <a:srcRect/>
                      <a:stretch>
                        <a:fillRect/>
                      </a:stretch>
                    </p:blipFill>
                    <p:spPr bwMode="auto">
                      <a:xfrm>
                        <a:off x="3406479" y="4632701"/>
                        <a:ext cx="1978967" cy="936915"/>
                      </a:xfrm>
                      <a:prstGeom prst="rect">
                        <a:avLst/>
                      </a:prstGeom>
                      <a:noFill/>
                      <a:ln>
                        <a:noFill/>
                      </a:ln>
                    </p:spPr>
                  </p:pic>
                </p:oleObj>
              </mc:Fallback>
            </mc:AlternateContent>
          </a:graphicData>
        </a:graphic>
      </p:graphicFrame>
      <p:cxnSp>
        <p:nvCxnSpPr>
          <p:cNvPr id="22" name="直接连接符 21"/>
          <p:cNvCxnSpPr/>
          <p:nvPr/>
        </p:nvCxnSpPr>
        <p:spPr>
          <a:xfrm>
            <a:off x="2627784" y="1318386"/>
            <a:ext cx="0" cy="51824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9" name="Object 2"/>
          <p:cNvGraphicFramePr>
            <a:graphicFrameLocks noChangeAspect="1"/>
          </p:cNvGraphicFramePr>
          <p:nvPr>
            <p:extLst>
              <p:ext uri="{D42A27DB-BD31-4B8C-83A1-F6EECF244321}">
                <p14:modId xmlns:p14="http://schemas.microsoft.com/office/powerpoint/2010/main" val="2854838640"/>
              </p:ext>
            </p:extLst>
          </p:nvPr>
        </p:nvGraphicFramePr>
        <p:xfrm>
          <a:off x="6588224" y="4763930"/>
          <a:ext cx="1914384" cy="647310"/>
        </p:xfrm>
        <a:graphic>
          <a:graphicData uri="http://schemas.openxmlformats.org/presentationml/2006/ole">
            <mc:AlternateContent xmlns:mc="http://schemas.openxmlformats.org/markup-compatibility/2006">
              <mc:Choice xmlns:v="urn:schemas-microsoft-com:vml" Requires="v">
                <p:oleObj spid="_x0000_s80161" name="Equation" r:id="rId17" imgW="901440" imgH="304560" progId="Equation.DSMT4">
                  <p:embed/>
                </p:oleObj>
              </mc:Choice>
              <mc:Fallback>
                <p:oleObj name="Equation" r:id="rId17" imgW="901440" imgH="304560" progId="Equation.DSMT4">
                  <p:embed/>
                  <p:pic>
                    <p:nvPicPr>
                      <p:cNvPr id="16" name="Object 2"/>
                      <p:cNvPicPr>
                        <a:picLocks noChangeAspect="1" noChangeArrowheads="1"/>
                      </p:cNvPicPr>
                      <p:nvPr/>
                    </p:nvPicPr>
                    <p:blipFill>
                      <a:blip r:embed="rId18"/>
                      <a:srcRect/>
                      <a:stretch>
                        <a:fillRect/>
                      </a:stretch>
                    </p:blipFill>
                    <p:spPr bwMode="auto">
                      <a:xfrm>
                        <a:off x="6588224" y="4763930"/>
                        <a:ext cx="1914384" cy="647310"/>
                      </a:xfrm>
                      <a:prstGeom prst="rect">
                        <a:avLst/>
                      </a:prstGeom>
                      <a:noFill/>
                      <a:ln>
                        <a:noFill/>
                      </a:ln>
                    </p:spPr>
                  </p:pic>
                </p:oleObj>
              </mc:Fallback>
            </mc:AlternateContent>
          </a:graphicData>
        </a:graphic>
      </p:graphicFrame>
      <p:sp>
        <p:nvSpPr>
          <p:cNvPr id="31" name="文本框 30"/>
          <p:cNvSpPr txBox="1"/>
          <p:nvPr/>
        </p:nvSpPr>
        <p:spPr>
          <a:xfrm>
            <a:off x="591084" y="5549240"/>
            <a:ext cx="1438471" cy="523220"/>
          </a:xfrm>
          <a:prstGeom prst="rect">
            <a:avLst/>
          </a:prstGeom>
          <a:noFill/>
        </p:spPr>
        <p:txBody>
          <a:bodyPr wrap="none" rtlCol="0">
            <a:spAutoFit/>
          </a:bodyPr>
          <a:lstStyle/>
          <a:p>
            <a:r>
              <a:rPr lang="en-US" altLang="zh-CN" dirty="0"/>
              <a:t>Variance</a:t>
            </a:r>
            <a:endParaRPr lang="zh-CN" altLang="en-US" dirty="0"/>
          </a:p>
        </p:txBody>
      </p:sp>
      <p:graphicFrame>
        <p:nvGraphicFramePr>
          <p:cNvPr id="32" name="Object 2"/>
          <p:cNvGraphicFramePr>
            <a:graphicFrameLocks noChangeAspect="1"/>
          </p:cNvGraphicFramePr>
          <p:nvPr>
            <p:extLst>
              <p:ext uri="{D42A27DB-BD31-4B8C-83A1-F6EECF244321}">
                <p14:modId xmlns:p14="http://schemas.microsoft.com/office/powerpoint/2010/main" val="3741504160"/>
              </p:ext>
            </p:extLst>
          </p:nvPr>
        </p:nvGraphicFramePr>
        <p:xfrm>
          <a:off x="2782889" y="5551760"/>
          <a:ext cx="3157264" cy="979601"/>
        </p:xfrm>
        <a:graphic>
          <a:graphicData uri="http://schemas.openxmlformats.org/presentationml/2006/ole">
            <mc:AlternateContent xmlns:mc="http://schemas.openxmlformats.org/markup-compatibility/2006">
              <mc:Choice xmlns:v="urn:schemas-microsoft-com:vml" Requires="v">
                <p:oleObj spid="_x0000_s80162" name="Equation" r:id="rId19" imgW="1473120" imgH="457200" progId="Equation.DSMT4">
                  <p:embed/>
                </p:oleObj>
              </mc:Choice>
              <mc:Fallback>
                <p:oleObj name="Equation" r:id="rId19" imgW="1473120" imgH="457200" progId="Equation.DSMT4">
                  <p:embed/>
                  <p:pic>
                    <p:nvPicPr>
                      <p:cNvPr id="21" name="Object 2"/>
                      <p:cNvPicPr>
                        <a:picLocks noChangeAspect="1" noChangeArrowheads="1"/>
                      </p:cNvPicPr>
                      <p:nvPr/>
                    </p:nvPicPr>
                    <p:blipFill>
                      <a:blip r:embed="rId20"/>
                      <a:srcRect/>
                      <a:stretch>
                        <a:fillRect/>
                      </a:stretch>
                    </p:blipFill>
                    <p:spPr bwMode="auto">
                      <a:xfrm>
                        <a:off x="2782889" y="5551760"/>
                        <a:ext cx="3157264" cy="979601"/>
                      </a:xfrm>
                      <a:prstGeom prst="rect">
                        <a:avLst/>
                      </a:prstGeom>
                      <a:noFill/>
                      <a:ln>
                        <a:noFill/>
                      </a:ln>
                    </p:spPr>
                  </p:pic>
                </p:oleObj>
              </mc:Fallback>
            </mc:AlternateContent>
          </a:graphicData>
        </a:graphic>
      </p:graphicFrame>
      <p:graphicFrame>
        <p:nvGraphicFramePr>
          <p:cNvPr id="33" name="Object 2"/>
          <p:cNvGraphicFramePr>
            <a:graphicFrameLocks noChangeAspect="1"/>
          </p:cNvGraphicFramePr>
          <p:nvPr>
            <p:extLst>
              <p:ext uri="{D42A27DB-BD31-4B8C-83A1-F6EECF244321}">
                <p14:modId xmlns:p14="http://schemas.microsoft.com/office/powerpoint/2010/main" val="2359848528"/>
              </p:ext>
            </p:extLst>
          </p:nvPr>
        </p:nvGraphicFramePr>
        <p:xfrm>
          <a:off x="6280943" y="5773004"/>
          <a:ext cx="2700337" cy="595011"/>
        </p:xfrm>
        <a:graphic>
          <a:graphicData uri="http://schemas.openxmlformats.org/presentationml/2006/ole">
            <mc:AlternateContent xmlns:mc="http://schemas.openxmlformats.org/markup-compatibility/2006">
              <mc:Choice xmlns:v="urn:schemas-microsoft-com:vml" Requires="v">
                <p:oleObj spid="_x0000_s80163" name="Equation" r:id="rId21" imgW="1384200" imgH="304560" progId="Equation.DSMT4">
                  <p:embed/>
                </p:oleObj>
              </mc:Choice>
              <mc:Fallback>
                <p:oleObj name="Equation" r:id="rId21" imgW="1384200" imgH="304560" progId="Equation.DSMT4">
                  <p:embed/>
                  <p:pic>
                    <p:nvPicPr>
                      <p:cNvPr id="29" name="Object 2"/>
                      <p:cNvPicPr>
                        <a:picLocks noChangeAspect="1" noChangeArrowheads="1"/>
                      </p:cNvPicPr>
                      <p:nvPr/>
                    </p:nvPicPr>
                    <p:blipFill>
                      <a:blip r:embed="rId22"/>
                      <a:srcRect/>
                      <a:stretch>
                        <a:fillRect/>
                      </a:stretch>
                    </p:blipFill>
                    <p:spPr bwMode="auto">
                      <a:xfrm>
                        <a:off x="6280943" y="5773004"/>
                        <a:ext cx="2700337" cy="5950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0092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7409"/>
          <p:cNvSpPr>
            <a:spLocks noGrp="1" noChangeArrowheads="1"/>
          </p:cNvSpPr>
          <p:nvPr>
            <p:ph type="title"/>
          </p:nvPr>
        </p:nvSpPr>
        <p:spPr>
          <a:xfrm>
            <a:off x="457200" y="274638"/>
            <a:ext cx="8229600" cy="806449"/>
          </a:xfrm>
        </p:spPr>
        <p:txBody>
          <a:bodyPr/>
          <a:lstStyle/>
          <a:p>
            <a:r>
              <a:rPr lang="en-US" altLang="zh-CN" sz="4000" dirty="0">
                <a:solidFill>
                  <a:srgbClr val="FF0000"/>
                </a:solidFill>
                <a:latin typeface="Georgia" panose="02040502050405020303" pitchFamily="18" charset="0"/>
              </a:rPr>
              <a:t>Random-number generators</a:t>
            </a:r>
          </a:p>
        </p:txBody>
      </p:sp>
      <p:sp>
        <p:nvSpPr>
          <p:cNvPr id="17411" name="内容占位符 17410"/>
          <p:cNvSpPr>
            <a:spLocks noGrp="1" noChangeArrowheads="1"/>
          </p:cNvSpPr>
          <p:nvPr>
            <p:ph idx="1"/>
          </p:nvPr>
        </p:nvSpPr>
        <p:spPr>
          <a:xfrm>
            <a:off x="457200" y="1600200"/>
            <a:ext cx="8229600" cy="4926013"/>
          </a:xfrm>
        </p:spPr>
        <p:txBody>
          <a:bodyPr/>
          <a:lstStyle/>
          <a:p>
            <a:pPr>
              <a:buFontTx/>
              <a:buNone/>
            </a:pPr>
            <a:r>
              <a:rPr lang="en-US" altLang="zh-CN" sz="2800" dirty="0">
                <a:latin typeface="Georgia" panose="02040502050405020303" pitchFamily="18" charset="0"/>
              </a:rPr>
              <a:t>Not a number but a sequence with random numbers</a:t>
            </a:r>
          </a:p>
          <a:p>
            <a:pPr>
              <a:buFontTx/>
              <a:buNone/>
            </a:pPr>
            <a:endParaRPr lang="en-US" altLang="zh-CN" sz="2800" dirty="0">
              <a:latin typeface="Georgia" panose="02040502050405020303" pitchFamily="18" charset="0"/>
            </a:endParaRPr>
          </a:p>
          <a:p>
            <a:pPr>
              <a:buFontTx/>
              <a:buNone/>
            </a:pPr>
            <a:r>
              <a:rPr lang="en-US" altLang="zh-CN" sz="2800" dirty="0">
                <a:latin typeface="Georgia" panose="02040502050405020303" pitchFamily="18" charset="0"/>
              </a:rPr>
              <a:t>Random number generators:</a:t>
            </a:r>
          </a:p>
          <a:p>
            <a:r>
              <a:rPr lang="en-US" altLang="zh-CN" sz="2800" dirty="0">
                <a:solidFill>
                  <a:srgbClr val="FF0000"/>
                </a:solidFill>
                <a:latin typeface="Georgia" panose="02040502050405020303" pitchFamily="18" charset="0"/>
              </a:rPr>
              <a:t>Real random number (RRN) generators</a:t>
            </a:r>
            <a:r>
              <a:rPr lang="en-US" altLang="zh-CN" sz="2800" dirty="0">
                <a:latin typeface="Georgia" panose="02040502050405020303" pitchFamily="18" charset="0"/>
              </a:rPr>
              <a:t>: Quantum processes like nuclear decay</a:t>
            </a:r>
          </a:p>
          <a:p>
            <a:endParaRPr lang="en-US" altLang="zh-CN" sz="2800" dirty="0">
              <a:latin typeface="Georgia" panose="02040502050405020303" pitchFamily="18" charset="0"/>
            </a:endParaRPr>
          </a:p>
          <a:p>
            <a:r>
              <a:rPr lang="en-US" altLang="zh-CN" sz="2800" dirty="0">
                <a:solidFill>
                  <a:srgbClr val="FF0000"/>
                </a:solidFill>
                <a:latin typeface="Georgia" panose="02040502050405020303" pitchFamily="18" charset="0"/>
              </a:rPr>
              <a:t>Pseudo-random number (PRN) generators</a:t>
            </a:r>
            <a:r>
              <a:rPr lang="en-US" altLang="zh-CN" sz="2800" dirty="0">
                <a:latin typeface="Georgia" panose="02040502050405020303" pitchFamily="18" charset="0"/>
              </a:rPr>
              <a:t>: Lottery, computational PRN: depends on the initial one, algorithm, and word length</a:t>
            </a:r>
          </a:p>
        </p:txBody>
      </p:sp>
      <p:sp>
        <p:nvSpPr>
          <p:cNvPr id="4" name="Text Box 10"/>
          <p:cNvSpPr txBox="1">
            <a:spLocks noChangeArrowheads="1"/>
          </p:cNvSpPr>
          <p:nvPr/>
        </p:nvSpPr>
        <p:spPr bwMode="auto">
          <a:xfrm>
            <a:off x="2339752" y="1076980"/>
            <a:ext cx="42049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33CC"/>
                </a:solidFill>
              </a:rPr>
              <a:t>U</a:t>
            </a:r>
            <a:r>
              <a:rPr lang="en-US" altLang="zh-CN" dirty="0">
                <a:solidFill>
                  <a:srgbClr val="0033CC"/>
                </a:solidFill>
                <a:ea typeface="宋体" panose="02010600030101010101" pitchFamily="2" charset="-122"/>
              </a:rPr>
              <a:t>niform distribution </a:t>
            </a:r>
            <a:r>
              <a:rPr lang="en-US" altLang="zh-CN" dirty="0">
                <a:solidFill>
                  <a:srgbClr val="0033CC"/>
                </a:solidFill>
              </a:rPr>
              <a:t>U[0,1)</a:t>
            </a:r>
            <a:endParaRPr lang="zh-CN" altLang="en-US" dirty="0">
              <a:solidFill>
                <a:srgbClr val="0033CC"/>
              </a:solidFill>
            </a:endParaRPr>
          </a:p>
        </p:txBody>
      </p:sp>
    </p:spTree>
    <p:extLst>
      <p:ext uri="{BB962C8B-B14F-4D97-AF65-F5344CB8AC3E}">
        <p14:creationId xmlns:p14="http://schemas.microsoft.com/office/powerpoint/2010/main" val="4002679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8433"/>
          <p:cNvSpPr>
            <a:spLocks noGrp="1" noChangeArrowheads="1"/>
          </p:cNvSpPr>
          <p:nvPr/>
        </p:nvSpPr>
        <p:spPr bwMode="auto">
          <a:xfrm>
            <a:off x="6086475" y="1341438"/>
            <a:ext cx="2598738"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200" b="1">
                <a:solidFill>
                  <a:schemeClr val="tx2"/>
                </a:solidFill>
                <a:latin typeface="Georgia" panose="02040502050405020303" pitchFamily="18" charset="0"/>
              </a:rPr>
              <a:t>Good PRN</a:t>
            </a:r>
          </a:p>
        </p:txBody>
      </p:sp>
      <p:pic>
        <p:nvPicPr>
          <p:cNvPr id="174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 y="0"/>
            <a:ext cx="5110163" cy="361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357563"/>
            <a:ext cx="5191125"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文本框 18436"/>
          <p:cNvSpPr txBox="1">
            <a:spLocks noChangeArrowheads="1"/>
          </p:cNvSpPr>
          <p:nvPr/>
        </p:nvSpPr>
        <p:spPr bwMode="auto">
          <a:xfrm>
            <a:off x="828675" y="4713288"/>
            <a:ext cx="2374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b="1">
                <a:latin typeface="Georgia" panose="02040502050405020303" pitchFamily="18" charset="0"/>
              </a:rPr>
              <a:t>Bad PRN</a:t>
            </a:r>
          </a:p>
        </p:txBody>
      </p:sp>
      <p:sp>
        <p:nvSpPr>
          <p:cNvPr id="18438" name="上箭头 18437"/>
          <p:cNvSpPr>
            <a:spLocks noChangeArrowheads="1"/>
          </p:cNvSpPr>
          <p:nvPr/>
        </p:nvSpPr>
        <p:spPr bwMode="auto">
          <a:xfrm>
            <a:off x="1512888" y="3479800"/>
            <a:ext cx="373062" cy="1103313"/>
          </a:xfrm>
          <a:prstGeom prst="upArrow">
            <a:avLst>
              <a:gd name="adj1" fmla="val 50000"/>
              <a:gd name="adj2" fmla="val 73895"/>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39" name="上箭头 18438"/>
          <p:cNvSpPr>
            <a:spLocks noChangeArrowheads="1"/>
          </p:cNvSpPr>
          <p:nvPr/>
        </p:nvSpPr>
        <p:spPr bwMode="auto">
          <a:xfrm flipH="1" flipV="1">
            <a:off x="6804025" y="2252663"/>
            <a:ext cx="409575" cy="1357312"/>
          </a:xfrm>
          <a:prstGeom prst="upArrow">
            <a:avLst>
              <a:gd name="adj1" fmla="val 50000"/>
              <a:gd name="adj2" fmla="val 82803"/>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386224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p:bldP spid="18437"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81186" y="966118"/>
            <a:ext cx="4716016" cy="634082"/>
          </a:xfrm>
        </p:spPr>
        <p:txBody>
          <a:bodyPr>
            <a:normAutofit fontScale="90000"/>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Linear congruential generator  </a:t>
            </a:r>
          </a:p>
        </p:txBody>
      </p:sp>
      <p:sp>
        <p:nvSpPr>
          <p:cNvPr id="26627" name="Rectangle 3"/>
          <p:cNvSpPr>
            <a:spLocks noGrp="1" noChangeArrowheads="1"/>
          </p:cNvSpPr>
          <p:nvPr>
            <p:ph type="body" sz="half" idx="4294967295"/>
          </p:nvPr>
        </p:nvSpPr>
        <p:spPr>
          <a:xfrm>
            <a:off x="304800" y="1600200"/>
            <a:ext cx="8839200" cy="4525963"/>
          </a:xfrm>
        </p:spPr>
        <p:txBody>
          <a:bodyPr/>
          <a:lstStyle/>
          <a:p>
            <a:pPr>
              <a:lnSpc>
                <a:spcPct val="90000"/>
              </a:lnSpc>
            </a:pP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Generating a random sequence of numbers {X</a:t>
            </a:r>
            <a:r>
              <a:rPr lang="en-US" altLang="zh-CN" sz="1600" b="1"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1600" b="1"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a:solidFill>
                  <a:srgbClr val="660033"/>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1600" b="1" dirty="0" err="1">
                <a:solidFill>
                  <a:srgbClr val="660033"/>
                </a:solidFill>
                <a:latin typeface="Times New Roman" panose="02020603050405020304" pitchFamily="18" charset="0"/>
                <a:ea typeface="宋体" panose="02010600030101010101" pitchFamily="2" charset="-122"/>
                <a:cs typeface="Times New Roman" panose="02020603050405020304" pitchFamily="18" charset="0"/>
              </a:rPr>
              <a:t>k</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 of length M over the interval [0,M-1] </a:t>
            </a:r>
          </a:p>
          <a:p>
            <a:pPr>
              <a:lnSpc>
                <a:spcPct val="90000"/>
              </a:lnSpc>
              <a:buFontTx/>
              <a:buNone/>
            </a:pP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                        X</a:t>
            </a:r>
            <a:r>
              <a:rPr lang="en-US" altLang="zh-CN" sz="1600" b="1"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=mod(AX</a:t>
            </a:r>
            <a:r>
              <a:rPr lang="en-US" altLang="zh-CN" sz="1600" b="1"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i-1</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+C,M)     </a:t>
            </a:r>
          </a:p>
          <a:p>
            <a:pPr>
              <a:lnSpc>
                <a:spcPct val="90000"/>
              </a:lnSpc>
              <a:buFontTx/>
              <a:buNone/>
            </a:pP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                         R=X</a:t>
            </a:r>
            <a:r>
              <a:rPr lang="en-US" altLang="zh-CN" sz="16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/M</a:t>
            </a:r>
          </a:p>
          <a:p>
            <a:pPr>
              <a:lnSpc>
                <a:spcPct val="90000"/>
              </a:lnSpc>
              <a:buFontTx/>
              <a:buNone/>
            </a:pP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           note that mod(</a:t>
            </a:r>
            <a:r>
              <a:rPr lang="en-US" altLang="zh-CN" sz="2800" dirty="0" err="1">
                <a:solidFill>
                  <a:srgbClr val="660033"/>
                </a:solidFill>
                <a:latin typeface="Times New Roman" panose="02020603050405020304" pitchFamily="18" charset="0"/>
                <a:ea typeface="宋体" panose="02010600030101010101" pitchFamily="2" charset="-122"/>
                <a:cs typeface="Times New Roman" panose="02020603050405020304" pitchFamily="18" charset="0"/>
              </a:rPr>
              <a:t>b,M</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800" dirty="0" err="1">
                <a:solidFill>
                  <a:srgbClr val="660033"/>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(b/M)*M</a:t>
            </a:r>
          </a:p>
          <a:p>
            <a:pPr>
              <a:lnSpc>
                <a:spcPct val="90000"/>
              </a:lnSpc>
            </a:pP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Starting value X</a:t>
            </a:r>
            <a:r>
              <a:rPr lang="en-US" altLang="zh-CN" sz="16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0 </a:t>
            </a: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is called “seed”</a:t>
            </a:r>
          </a:p>
          <a:p>
            <a:pPr>
              <a:lnSpc>
                <a:spcPct val="90000"/>
              </a:lnSpc>
            </a:pP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M,A and C are nonnegative integers known</a:t>
            </a:r>
          </a:p>
          <a:p>
            <a:pPr>
              <a:lnSpc>
                <a:spcPct val="90000"/>
              </a:lnSpc>
            </a:pPr>
            <a:r>
              <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rPr>
              <a:t>Modulus, multiplier and increment</a:t>
            </a:r>
            <a:r>
              <a:rPr lang="en-US" altLang="zh-CN" sz="2800">
                <a:solidFill>
                  <a:srgbClr val="660033"/>
                </a:solidFill>
                <a:latin typeface="Times New Roman" panose="02020603050405020304" pitchFamily="18" charset="0"/>
                <a:ea typeface="宋体" panose="02010600030101010101" pitchFamily="2" charset="-122"/>
                <a:cs typeface="Times New Roman" panose="02020603050405020304" pitchFamily="18" charset="0"/>
              </a:rPr>
              <a:t>, respectively</a:t>
            </a:r>
            <a:endParaRPr lang="en-US" altLang="zh-CN" sz="2800" dirty="0">
              <a:solidFill>
                <a:srgbClr val="66003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1206220" y="188640"/>
            <a:ext cx="6426759" cy="523220"/>
          </a:xfrm>
          <a:prstGeom prst="rect">
            <a:avLst/>
          </a:prstGeom>
        </p:spPr>
        <p:txBody>
          <a:bodyPr wrap="none">
            <a:spAutoFit/>
          </a:bodyPr>
          <a:lstStyle/>
          <a:p>
            <a:r>
              <a:rPr lang="en-US" altLang="zh-CN" dirty="0"/>
              <a:t>Pseudo-random number (PRN) generators </a:t>
            </a:r>
            <a:endParaRPr lang="zh-CN" altLang="en-US" dirty="0"/>
          </a:p>
        </p:txBody>
      </p:sp>
    </p:spTree>
    <p:extLst>
      <p:ext uri="{BB962C8B-B14F-4D97-AF65-F5344CB8AC3E}">
        <p14:creationId xmlns:p14="http://schemas.microsoft.com/office/powerpoint/2010/main" val="83189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ChangeArrowheads="1"/>
          </p:cNvSpPr>
          <p:nvPr/>
        </p:nvSpPr>
        <p:spPr bwMode="auto">
          <a:xfrm>
            <a:off x="990600" y="762000"/>
            <a:ext cx="6324600" cy="539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pt-BR" altLang="zh-CN">
                <a:latin typeface="Arial Unicode MS" pitchFamily="34" charset="-128"/>
                <a:ea typeface="Arial Unicode MS" pitchFamily="34" charset="-128"/>
              </a:rPr>
              <a:t>	  </a:t>
            </a:r>
            <a:r>
              <a:rPr lang="pt-BR" altLang="zh-CN" sz="2000">
                <a:latin typeface="Arial Unicode MS" pitchFamily="34" charset="-128"/>
                <a:ea typeface="Arial Unicode MS" pitchFamily="34" charset="-128"/>
              </a:rPr>
              <a:t>program random_num</a:t>
            </a:r>
          </a:p>
          <a:p>
            <a:pPr algn="l"/>
            <a:r>
              <a:rPr lang="pt-BR" altLang="zh-CN" sz="2000">
                <a:latin typeface="Arial Unicode MS" pitchFamily="34" charset="-128"/>
                <a:ea typeface="Arial Unicode MS" pitchFamily="34" charset="-128"/>
              </a:rPr>
              <a:t>	  implicit none</a:t>
            </a:r>
          </a:p>
          <a:p>
            <a:pPr algn="l"/>
            <a:r>
              <a:rPr lang="pt-BR" altLang="zh-CN" sz="2000">
                <a:latin typeface="Arial Unicode MS" pitchFamily="34" charset="-128"/>
                <a:ea typeface="Arial Unicode MS" pitchFamily="34" charset="-128"/>
              </a:rPr>
              <a:t>	  integer,parameter::m=2**21,a=17,c=43 </a:t>
            </a:r>
          </a:p>
          <a:p>
            <a:pPr algn="l"/>
            <a:r>
              <a:rPr lang="pt-BR" altLang="zh-CN" sz="2000">
                <a:latin typeface="Arial Unicode MS" pitchFamily="34" charset="-128"/>
                <a:ea typeface="Arial Unicode MS" pitchFamily="34" charset="-128"/>
              </a:rPr>
              <a:t>	  integer::i,n,s</a:t>
            </a:r>
          </a:p>
          <a:p>
            <a:pPr algn="l"/>
            <a:r>
              <a:rPr lang="pt-BR" altLang="zh-CN" sz="2000">
                <a:latin typeface="Arial Unicode MS" pitchFamily="34" charset="-128"/>
                <a:ea typeface="Arial Unicode MS" pitchFamily="34" charset="-128"/>
              </a:rPr>
              <a:t>	  real(8)::R,Xo</a:t>
            </a:r>
          </a:p>
          <a:p>
            <a:pPr algn="l"/>
            <a:r>
              <a:rPr lang="pt-BR" altLang="zh-CN" sz="2000">
                <a:latin typeface="Arial Unicode MS" pitchFamily="34" charset="-128"/>
                <a:ea typeface="Arial Unicode MS" pitchFamily="34" charset="-128"/>
              </a:rPr>
              <a:t> 	  read*,n</a:t>
            </a:r>
          </a:p>
          <a:p>
            <a:pPr algn="l"/>
            <a:r>
              <a:rPr lang="pt-BR" altLang="zh-CN" sz="2000">
                <a:latin typeface="Arial Unicode MS" pitchFamily="34" charset="-128"/>
                <a:ea typeface="Arial Unicode MS" pitchFamily="34" charset="-128"/>
              </a:rPr>
              <a:t> 	  !n is the number of random points</a:t>
            </a:r>
          </a:p>
          <a:p>
            <a:pPr algn="l"/>
            <a:r>
              <a:rPr lang="pt-BR" altLang="zh-CN" sz="2000">
                <a:latin typeface="Arial Unicode MS" pitchFamily="34" charset="-128"/>
                <a:ea typeface="Arial Unicode MS" pitchFamily="34" charset="-128"/>
              </a:rPr>
              <a:t>	  Xo=27.0d0</a:t>
            </a:r>
          </a:p>
          <a:p>
            <a:pPr algn="l"/>
            <a:r>
              <a:rPr lang="pt-BR" altLang="zh-CN" sz="2000">
                <a:latin typeface="Arial Unicode MS" pitchFamily="34" charset="-128"/>
                <a:ea typeface="Arial Unicode MS" pitchFamily="34" charset="-128"/>
              </a:rPr>
              <a:t>	!------------------------	  </a:t>
            </a:r>
          </a:p>
          <a:p>
            <a:pPr algn="l"/>
            <a:r>
              <a:rPr lang="pt-BR" altLang="zh-CN" sz="2000">
                <a:latin typeface="Arial Unicode MS" pitchFamily="34" charset="-128"/>
                <a:ea typeface="Arial Unicode MS" pitchFamily="34" charset="-128"/>
              </a:rPr>
              <a:t>	  do i=1,n</a:t>
            </a:r>
          </a:p>
          <a:p>
            <a:pPr algn="l"/>
            <a:r>
              <a:rPr lang="pt-BR" altLang="zh-CN" sz="2000">
                <a:latin typeface="Arial Unicode MS" pitchFamily="34" charset="-128"/>
                <a:ea typeface="Arial Unicode MS" pitchFamily="34" charset="-128"/>
              </a:rPr>
              <a:t>	  s=A*Xo+c          </a:t>
            </a:r>
          </a:p>
          <a:p>
            <a:pPr algn="l"/>
            <a:r>
              <a:rPr lang="pt-BR" altLang="zh-CN" sz="2000">
                <a:latin typeface="Arial Unicode MS" pitchFamily="34" charset="-128"/>
                <a:ea typeface="Arial Unicode MS" pitchFamily="34" charset="-128"/>
              </a:rPr>
              <a:t>	  Xo=mod(s,m)</a:t>
            </a:r>
          </a:p>
          <a:p>
            <a:pPr algn="l"/>
            <a:r>
              <a:rPr lang="pt-BR" altLang="zh-CN" sz="2000">
                <a:latin typeface="Arial Unicode MS" pitchFamily="34" charset="-128"/>
                <a:ea typeface="Arial Unicode MS" pitchFamily="34" charset="-128"/>
              </a:rPr>
              <a:t> 	  R=Xo/m</a:t>
            </a:r>
          </a:p>
          <a:p>
            <a:pPr algn="l"/>
            <a:r>
              <a:rPr lang="pt-BR" altLang="zh-CN" sz="2000">
                <a:latin typeface="Arial Unicode MS" pitchFamily="34" charset="-128"/>
                <a:ea typeface="Arial Unicode MS" pitchFamily="34" charset="-128"/>
              </a:rPr>
              <a:t>	   write(*,*) R </a:t>
            </a:r>
          </a:p>
          <a:p>
            <a:pPr algn="l"/>
            <a:r>
              <a:rPr lang="pt-BR" altLang="zh-CN" sz="2000">
                <a:latin typeface="Arial Unicode MS" pitchFamily="34" charset="-128"/>
                <a:ea typeface="Arial Unicode MS" pitchFamily="34" charset="-128"/>
              </a:rPr>
              <a:t> 	  end do 		     </a:t>
            </a:r>
          </a:p>
          <a:p>
            <a:pPr algn="l"/>
            <a:r>
              <a:rPr lang="pt-BR" altLang="zh-CN" sz="2000">
                <a:latin typeface="Arial Unicode MS" pitchFamily="34" charset="-128"/>
                <a:ea typeface="Arial Unicode MS" pitchFamily="34" charset="-128"/>
              </a:rPr>
              <a:t>	!------------------------</a:t>
            </a:r>
          </a:p>
          <a:p>
            <a:pPr algn="l"/>
            <a:r>
              <a:rPr lang="pt-BR" altLang="zh-CN" sz="2000">
                <a:latin typeface="Arial Unicode MS" pitchFamily="34" charset="-128"/>
                <a:ea typeface="Arial Unicode MS" pitchFamily="34" charset="-128"/>
              </a:rPr>
              <a:t>	  end program random_num </a:t>
            </a:r>
            <a:endParaRPr lang="en-US" altLang="zh-CN" sz="2000">
              <a:latin typeface="Arial Unicode MS" pitchFamily="34" charset="-128"/>
              <a:ea typeface="Arial Unicode MS" pitchFamily="34" charset="-128"/>
            </a:endParaRPr>
          </a:p>
        </p:txBody>
      </p:sp>
      <p:sp>
        <p:nvSpPr>
          <p:cNvPr id="80901" name="Text Box 5"/>
          <p:cNvSpPr txBox="1">
            <a:spLocks noChangeArrowheads="1"/>
          </p:cNvSpPr>
          <p:nvPr/>
        </p:nvSpPr>
        <p:spPr bwMode="auto">
          <a:xfrm>
            <a:off x="2084388" y="196850"/>
            <a:ext cx="2868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dirty="0">
                <a:ea typeface="宋体" panose="02010600030101010101" pitchFamily="2" charset="-122"/>
              </a:rPr>
              <a:t>Fortran program</a:t>
            </a:r>
          </a:p>
        </p:txBody>
      </p:sp>
      <p:graphicFrame>
        <p:nvGraphicFramePr>
          <p:cNvPr id="80910" name="Group 14"/>
          <p:cNvGraphicFramePr>
            <a:graphicFrameLocks noGrp="1"/>
          </p:cNvGraphicFramePr>
          <p:nvPr/>
        </p:nvGraphicFramePr>
        <p:xfrm>
          <a:off x="838200" y="762000"/>
          <a:ext cx="6553200" cy="5638800"/>
        </p:xfrm>
        <a:graphic>
          <a:graphicData uri="http://schemas.openxmlformats.org/drawingml/2006/table">
            <a:tbl>
              <a:tblPr/>
              <a:tblGrid>
                <a:gridCol w="6553200">
                  <a:extLst>
                    <a:ext uri="{9D8B030D-6E8A-4147-A177-3AD203B41FA5}">
                      <a16:colId xmlns:a16="http://schemas.microsoft.com/office/drawing/2014/main" val="2210612477"/>
                    </a:ext>
                  </a:extLst>
                </a:gridCol>
              </a:tblGrid>
              <a:tr h="56388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9018316"/>
                  </a:ext>
                </a:extLst>
              </a:tr>
            </a:tbl>
          </a:graphicData>
        </a:graphic>
      </p:graphicFrame>
    </p:spTree>
    <p:extLst>
      <p:ext uri="{BB962C8B-B14F-4D97-AF65-F5344CB8AC3E}">
        <p14:creationId xmlns:p14="http://schemas.microsoft.com/office/powerpoint/2010/main" val="404442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2132856"/>
            <a:ext cx="5814392" cy="1815882"/>
          </a:xfrm>
          <a:prstGeom prst="rect">
            <a:avLst/>
          </a:prstGeom>
        </p:spPr>
        <p:txBody>
          <a:bodyPr wrap="square">
            <a:spAutoFit/>
          </a:bodyPr>
          <a:lstStyle/>
          <a:p>
            <a:r>
              <a:rPr lang="zh-CN" altLang="en-US" dirty="0"/>
              <a:t>REAL x, array1(5, 5)</a:t>
            </a:r>
          </a:p>
          <a:p>
            <a:r>
              <a:rPr lang="zh-CN" altLang="en-US" dirty="0"/>
              <a:t>CALL RANDOM_SEED()</a:t>
            </a:r>
          </a:p>
          <a:p>
            <a:r>
              <a:rPr lang="zh-CN" altLang="en-US" dirty="0"/>
              <a:t>CALL RANDOM_NUMBER(x)</a:t>
            </a:r>
          </a:p>
          <a:p>
            <a:r>
              <a:rPr lang="zh-CN" altLang="en-US" dirty="0"/>
              <a:t>CALL RANDOM_NUMBER(array1)</a:t>
            </a:r>
          </a:p>
        </p:txBody>
      </p:sp>
      <p:sp>
        <p:nvSpPr>
          <p:cNvPr id="3" name="Text Box 5"/>
          <p:cNvSpPr txBox="1">
            <a:spLocks noChangeArrowheads="1"/>
          </p:cNvSpPr>
          <p:nvPr/>
        </p:nvSpPr>
        <p:spPr bwMode="auto">
          <a:xfrm>
            <a:off x="1485257" y="692696"/>
            <a:ext cx="61734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dirty="0">
                <a:solidFill>
                  <a:srgbClr val="0033CC"/>
                </a:solidFill>
                <a:ea typeface="宋体" panose="02010600030101010101" pitchFamily="2" charset="-122"/>
              </a:rPr>
              <a:t>Use </a:t>
            </a:r>
            <a:r>
              <a:rPr lang="en-US" altLang="zh-CN" sz="3600" dirty="0">
                <a:solidFill>
                  <a:srgbClr val="0033CC"/>
                </a:solidFill>
              </a:rPr>
              <a:t>Fortran Intrinsic Subroutine</a:t>
            </a:r>
          </a:p>
        </p:txBody>
      </p:sp>
    </p:spTree>
    <p:extLst>
      <p:ext uri="{BB962C8B-B14F-4D97-AF65-F5344CB8AC3E}">
        <p14:creationId xmlns:p14="http://schemas.microsoft.com/office/powerpoint/2010/main" val="60333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9457"/>
          <p:cNvSpPr>
            <a:spLocks noChangeArrowheads="1"/>
          </p:cNvSpPr>
          <p:nvPr/>
        </p:nvSpPr>
        <p:spPr bwMode="auto">
          <a:xfrm>
            <a:off x="647700" y="2276475"/>
            <a:ext cx="82804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600" dirty="0">
                <a:latin typeface="Georgia" panose="02040502050405020303" pitchFamily="18" charset="0"/>
                <a:sym typeface="Arial" panose="020B0604020202020204" pitchFamily="34" charset="0"/>
              </a:rPr>
              <a:t>The rand function returns a pseudorandom integer in the range 0 to RAND_MAX.</a:t>
            </a:r>
          </a:p>
          <a:p>
            <a:endParaRPr lang="zh-CN" altLang="en-US" sz="2600" dirty="0">
              <a:latin typeface="Georgia" panose="02040502050405020303" pitchFamily="18" charset="0"/>
              <a:sym typeface="Arial" panose="020B0604020202020204" pitchFamily="34" charset="0"/>
            </a:endParaRPr>
          </a:p>
          <a:p>
            <a:r>
              <a:rPr lang="zh-CN" altLang="en-US" sz="2600" dirty="0">
                <a:latin typeface="Georgia" panose="02040502050405020303" pitchFamily="18" charset="0"/>
                <a:sym typeface="Arial" panose="020B0604020202020204" pitchFamily="34" charset="0"/>
              </a:rPr>
              <a:t>Use the </a:t>
            </a:r>
            <a:r>
              <a:rPr lang="zh-CN" altLang="en-US" sz="2600" dirty="0">
                <a:latin typeface="Georgia" panose="02040502050405020303" pitchFamily="18" charset="0"/>
                <a:sym typeface="Arial" panose="020B0604020202020204" pitchFamily="34" charset="0"/>
                <a:hlinkClick r:id="rId2"/>
              </a:rPr>
              <a:t>srand</a:t>
            </a:r>
            <a:r>
              <a:rPr lang="zh-CN" altLang="en-US" sz="2600" dirty="0">
                <a:latin typeface="Georgia" panose="02040502050405020303" pitchFamily="18" charset="0"/>
                <a:sym typeface="Arial" panose="020B0604020202020204" pitchFamily="34" charset="0"/>
              </a:rPr>
              <a:t> function to seed the pseudorandom-number generator before calling rand.</a:t>
            </a:r>
          </a:p>
          <a:p>
            <a:endParaRPr lang="zh-CN" altLang="en-US" sz="2600" b="1" dirty="0">
              <a:latin typeface="Georgia" panose="02040502050405020303" pitchFamily="18" charset="0"/>
              <a:ea typeface="楷体_GB2312" pitchFamily="1" charset="-122"/>
            </a:endParaRPr>
          </a:p>
          <a:p>
            <a:r>
              <a:rPr lang="en-US" altLang="zh-CN" sz="2600" dirty="0">
                <a:latin typeface="Georgia" panose="02040502050405020303" pitchFamily="18" charset="0"/>
                <a:sym typeface="Arial" panose="020B0604020202020204" pitchFamily="34" charset="0"/>
              </a:rPr>
              <a:t>Or you will always get the same number sequence!</a:t>
            </a:r>
          </a:p>
        </p:txBody>
      </p:sp>
      <p:sp>
        <p:nvSpPr>
          <p:cNvPr id="18434" name="文本框 19458"/>
          <p:cNvSpPr txBox="1">
            <a:spLocks noChangeArrowheads="1"/>
          </p:cNvSpPr>
          <p:nvPr/>
        </p:nvSpPr>
        <p:spPr bwMode="auto">
          <a:xfrm>
            <a:off x="1403350" y="293688"/>
            <a:ext cx="6186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4000" b="1">
                <a:solidFill>
                  <a:srgbClr val="0000FF"/>
                </a:solidFill>
                <a:latin typeface="Georgia" panose="02040502050405020303" pitchFamily="18" charset="0"/>
                <a:ea typeface="楷体_GB2312" pitchFamily="1" charset="-122"/>
              </a:rPr>
              <a:t>PRN function in </a:t>
            </a:r>
            <a:r>
              <a:rPr lang="zh-CN" altLang="en-US" sz="4000" b="1">
                <a:solidFill>
                  <a:srgbClr val="0000FF"/>
                </a:solidFill>
                <a:latin typeface="Georgia" panose="02040502050405020303" pitchFamily="18" charset="0"/>
                <a:ea typeface="楷体_GB2312" pitchFamily="1" charset="-122"/>
              </a:rPr>
              <a:t>C</a:t>
            </a:r>
            <a:r>
              <a:rPr lang="en-US" altLang="zh-CN" sz="4000" b="1">
                <a:solidFill>
                  <a:srgbClr val="0000FF"/>
                </a:solidFill>
                <a:latin typeface="Georgia" panose="02040502050405020303" pitchFamily="18" charset="0"/>
                <a:ea typeface="楷体_GB2312" pitchFamily="1" charset="-122"/>
              </a:rPr>
              <a:t>/C++</a:t>
            </a:r>
            <a:endParaRPr lang="zh-CN" altLang="en-US" sz="4000" b="1">
              <a:solidFill>
                <a:srgbClr val="0000FF"/>
              </a:solidFill>
              <a:latin typeface="Georgia" panose="02040502050405020303" pitchFamily="18" charset="0"/>
              <a:ea typeface="楷体_GB2312" pitchFamily="1" charset="-122"/>
            </a:endParaRPr>
          </a:p>
        </p:txBody>
      </p:sp>
      <p:sp>
        <p:nvSpPr>
          <p:cNvPr id="19460" name="矩形 19459"/>
          <p:cNvSpPr>
            <a:spLocks noChangeArrowheads="1"/>
          </p:cNvSpPr>
          <p:nvPr/>
        </p:nvSpPr>
        <p:spPr bwMode="auto">
          <a:xfrm>
            <a:off x="647700" y="1066800"/>
            <a:ext cx="603726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Georgia" panose="02040502050405020303" pitchFamily="18" charset="0"/>
                <a:ea typeface="楷体_GB2312" pitchFamily="1" charset="-122"/>
              </a:rPr>
              <a:t>void srand( unsigned int </a:t>
            </a:r>
            <a:r>
              <a:rPr lang="en-US" altLang="zh-CN" sz="2800" b="1" i="1">
                <a:solidFill>
                  <a:srgbClr val="FF0000"/>
                </a:solidFill>
                <a:latin typeface="Georgia" panose="02040502050405020303" pitchFamily="18" charset="0"/>
                <a:ea typeface="楷体_GB2312" pitchFamily="1" charset="-122"/>
              </a:rPr>
              <a:t>seed</a:t>
            </a:r>
            <a:r>
              <a:rPr lang="en-US" altLang="zh-CN" sz="2800" b="1">
                <a:solidFill>
                  <a:srgbClr val="FF0000"/>
                </a:solidFill>
                <a:latin typeface="Georgia" panose="02040502050405020303" pitchFamily="18" charset="0"/>
                <a:ea typeface="楷体_GB2312" pitchFamily="1" charset="-122"/>
              </a:rPr>
              <a:t> ); </a:t>
            </a:r>
          </a:p>
          <a:p>
            <a:r>
              <a:rPr lang="en-US" altLang="zh-CN" sz="2800" b="1">
                <a:solidFill>
                  <a:srgbClr val="FF0000"/>
                </a:solidFill>
                <a:latin typeface="Georgia" panose="02040502050405020303" pitchFamily="18" charset="0"/>
                <a:ea typeface="楷体_GB2312" pitchFamily="1" charset="-122"/>
              </a:rPr>
              <a:t>int rand( void )</a:t>
            </a:r>
          </a:p>
        </p:txBody>
      </p:sp>
    </p:spTree>
    <p:extLst>
      <p:ext uri="{BB962C8B-B14F-4D97-AF65-F5344CB8AC3E}">
        <p14:creationId xmlns:p14="http://schemas.microsoft.com/office/powerpoint/2010/main" val="3702173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63688" y="260648"/>
            <a:ext cx="596265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3600" b="1" dirty="0"/>
              <a:t>Random Variate Generation</a:t>
            </a:r>
          </a:p>
        </p:txBody>
      </p:sp>
      <p:sp>
        <p:nvSpPr>
          <p:cNvPr id="3" name="Rectangle 3"/>
          <p:cNvSpPr txBox="1">
            <a:spLocks noChangeArrowheads="1"/>
          </p:cNvSpPr>
          <p:nvPr/>
        </p:nvSpPr>
        <p:spPr>
          <a:xfrm>
            <a:off x="640557" y="1196752"/>
            <a:ext cx="8107907" cy="38884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50000"/>
              </a:lnSpc>
              <a:spcAft>
                <a:spcPts val="0"/>
              </a:spcAft>
              <a:buNone/>
            </a:pPr>
            <a:r>
              <a:rPr lang="en-US" altLang="zh-CN" sz="3600" dirty="0">
                <a:latin typeface="Times New Roman" panose="02020603050405020304" pitchFamily="18" charset="0"/>
                <a:cs typeface="Times New Roman" panose="02020603050405020304" pitchFamily="18" charset="0"/>
              </a:rPr>
              <a:t>Approaches for random variate generation: </a:t>
            </a:r>
          </a:p>
          <a:p>
            <a:pPr marL="971550" lvl="1" indent="-514350" fontAlgn="auto">
              <a:lnSpc>
                <a:spcPct val="150000"/>
              </a:lnSpc>
              <a:spcAft>
                <a:spcPts val="0"/>
              </a:spcAft>
              <a:buFont typeface="+mj-lt"/>
              <a:buAutoNum type="arabicPeriod"/>
            </a:pPr>
            <a:r>
              <a:rPr lang="en-US" altLang="zh-CN" sz="3200" dirty="0">
                <a:latin typeface="Times New Roman" panose="02020603050405020304" pitchFamily="18" charset="0"/>
                <a:cs typeface="Times New Roman" panose="02020603050405020304" pitchFamily="18" charset="0"/>
              </a:rPr>
              <a:t>Inverse Transformations </a:t>
            </a:r>
          </a:p>
          <a:p>
            <a:pPr marL="971550" lvl="1" indent="-514350" fontAlgn="auto">
              <a:lnSpc>
                <a:spcPct val="150000"/>
              </a:lnSpc>
              <a:spcAft>
                <a:spcPts val="0"/>
              </a:spcAft>
              <a:buFont typeface="+mj-lt"/>
              <a:buAutoNum type="arabicPeriod"/>
            </a:pPr>
            <a:r>
              <a:rPr lang="en-US" altLang="zh-CN" sz="3200" dirty="0">
                <a:latin typeface="Times New Roman" panose="02020603050405020304" pitchFamily="18" charset="0"/>
                <a:cs typeface="Times New Roman" panose="02020603050405020304" pitchFamily="18" charset="0"/>
              </a:rPr>
              <a:t>Acceptance/Rejection</a:t>
            </a:r>
          </a:p>
          <a:p>
            <a:pPr marL="971550" lvl="1" indent="-514350" fontAlgn="auto">
              <a:lnSpc>
                <a:spcPct val="150000"/>
              </a:lnSpc>
              <a:spcAft>
                <a:spcPts val="0"/>
              </a:spcAft>
              <a:buFont typeface="+mj-lt"/>
              <a:buAutoNum type="arabicPeriod"/>
            </a:pPr>
            <a:r>
              <a:rPr lang="en-US" altLang="en-US" sz="3200" dirty="0">
                <a:latin typeface="Times New Roman" panose="02020603050405020304" pitchFamily="18" charset="0"/>
                <a:cs typeface="Times New Roman" panose="02020603050405020304" pitchFamily="18" charset="0"/>
              </a:rPr>
              <a:t>Direct Transformation</a:t>
            </a: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95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4097"/>
          <p:cNvSpPr>
            <a:spLocks noGrp="1" noChangeArrowheads="1"/>
          </p:cNvSpPr>
          <p:nvPr>
            <p:ph type="title"/>
          </p:nvPr>
        </p:nvSpPr>
        <p:spPr/>
        <p:txBody>
          <a:bodyPr/>
          <a:lstStyle/>
          <a:p>
            <a:r>
              <a:rPr lang="en-US" altLang="zh-CN" dirty="0">
                <a:solidFill>
                  <a:srgbClr val="FF0000"/>
                </a:solidFill>
                <a:latin typeface="Georgia" panose="02040502050405020303" pitchFamily="18" charset="0"/>
              </a:rPr>
              <a:t>Monte Carlo simulations</a:t>
            </a:r>
          </a:p>
        </p:txBody>
      </p:sp>
      <p:sp>
        <p:nvSpPr>
          <p:cNvPr id="4099" name="内容占位符 4098"/>
          <p:cNvSpPr>
            <a:spLocks noGrp="1" noChangeArrowheads="1"/>
          </p:cNvSpPr>
          <p:nvPr>
            <p:ph idx="1"/>
          </p:nvPr>
        </p:nvSpPr>
        <p:spPr>
          <a:xfrm>
            <a:off x="611188" y="1341438"/>
            <a:ext cx="8207375" cy="5183187"/>
          </a:xfrm>
        </p:spPr>
        <p:txBody>
          <a:bodyPr>
            <a:normAutofit/>
          </a:bodyPr>
          <a:lstStyle/>
          <a:p>
            <a:pPr>
              <a:lnSpc>
                <a:spcPct val="160000"/>
              </a:lnSpc>
            </a:pPr>
            <a:r>
              <a:rPr lang="en-US" altLang="zh-CN" dirty="0">
                <a:latin typeface="Georgia" panose="02040502050405020303" pitchFamily="18" charset="0"/>
              </a:rPr>
              <a:t>Introduction</a:t>
            </a:r>
          </a:p>
          <a:p>
            <a:pPr>
              <a:lnSpc>
                <a:spcPct val="160000"/>
              </a:lnSpc>
            </a:pPr>
            <a:r>
              <a:rPr lang="en-US" altLang="zh-CN" dirty="0">
                <a:latin typeface="Georgia" panose="02040502050405020303" pitchFamily="18" charset="0"/>
              </a:rPr>
              <a:t>Probability distribution function</a:t>
            </a:r>
          </a:p>
          <a:p>
            <a:pPr>
              <a:lnSpc>
                <a:spcPct val="160000"/>
              </a:lnSpc>
            </a:pPr>
            <a:r>
              <a:rPr lang="en-US" altLang="zh-CN" dirty="0">
                <a:latin typeface="Georgia" panose="02040502050405020303" pitchFamily="18" charset="0"/>
              </a:rPr>
              <a:t>I</a:t>
            </a:r>
            <a:r>
              <a:rPr lang="zh-CN" altLang="en-US" dirty="0">
                <a:latin typeface="Georgia" panose="02040502050405020303" pitchFamily="18" charset="0"/>
              </a:rPr>
              <a:t>ntegration</a:t>
            </a:r>
          </a:p>
          <a:p>
            <a:pPr>
              <a:lnSpc>
                <a:spcPct val="160000"/>
              </a:lnSpc>
            </a:pPr>
            <a:r>
              <a:rPr lang="zh-CN" altLang="en-US" dirty="0">
                <a:latin typeface="Georgia" panose="02040502050405020303" pitchFamily="18" charset="0"/>
              </a:rPr>
              <a:t>The Metropolis algorithm</a:t>
            </a:r>
          </a:p>
        </p:txBody>
      </p:sp>
    </p:spTree>
    <p:extLst>
      <p:ext uri="{BB962C8B-B14F-4D97-AF65-F5344CB8AC3E}">
        <p14:creationId xmlns:p14="http://schemas.microsoft.com/office/powerpoint/2010/main" val="345709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323850" y="1268760"/>
            <a:ext cx="84963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dirty="0">
                <a:ea typeface="宋体" panose="02010600030101010101" pitchFamily="2" charset="-122"/>
              </a:rPr>
              <a:t>Random-Variate generation is converting from a random number (</a:t>
            </a:r>
            <a:r>
              <a:rPr lang="en-US" altLang="zh-CN" sz="2800" i="1" dirty="0" err="1">
                <a:ea typeface="宋体" panose="02010600030101010101" pitchFamily="2" charset="-122"/>
              </a:rPr>
              <a:t>R</a:t>
            </a:r>
            <a:r>
              <a:rPr lang="en-US" altLang="zh-CN" sz="2800" baseline="-25000" dirty="0" err="1">
                <a:ea typeface="宋体" panose="02010600030101010101" pitchFamily="2" charset="-122"/>
              </a:rPr>
              <a:t>i</a:t>
            </a:r>
            <a:r>
              <a:rPr lang="en-US" altLang="zh-CN" sz="2800" dirty="0">
                <a:ea typeface="宋体" panose="02010600030101010101" pitchFamily="2" charset="-122"/>
              </a:rPr>
              <a:t>) to a Random Variable, </a:t>
            </a:r>
            <a:r>
              <a:rPr lang="en-US" altLang="zh-CN" sz="2800" i="1" dirty="0">
                <a:ea typeface="宋体" panose="02010600030101010101" pitchFamily="2" charset="-122"/>
              </a:rPr>
              <a:t>X</a:t>
            </a:r>
            <a:r>
              <a:rPr lang="en-US" altLang="zh-CN" sz="2800" i="1" baseline="-25000" dirty="0">
                <a:ea typeface="宋体" panose="02010600030101010101" pitchFamily="2" charset="-122"/>
              </a:rPr>
              <a:t>i</a:t>
            </a:r>
            <a:r>
              <a:rPr lang="en-US" altLang="zh-CN" sz="2800" i="1" dirty="0">
                <a:ea typeface="宋体" panose="02010600030101010101" pitchFamily="2" charset="-122"/>
              </a:rPr>
              <a:t> ~ some distribution.</a:t>
            </a:r>
          </a:p>
          <a:p>
            <a:pPr eaLnBrk="1" hangingPunct="1"/>
            <a:endParaRPr lang="en-US" altLang="zh-CN" sz="2800" i="1" dirty="0">
              <a:ea typeface="宋体" panose="02010600030101010101" pitchFamily="2" charset="-122"/>
            </a:endParaRPr>
          </a:p>
          <a:p>
            <a:pPr eaLnBrk="1" hangingPunct="1"/>
            <a:r>
              <a:rPr lang="en-US" altLang="zh-CN" sz="2800" u="sng" dirty="0">
                <a:ea typeface="宋体" panose="02010600030101010101" pitchFamily="2" charset="-122"/>
              </a:rPr>
              <a:t>Inverse transform method</a:t>
            </a:r>
            <a:r>
              <a:rPr lang="en-US" altLang="zh-CN" sz="2800" dirty="0">
                <a:ea typeface="宋体" panose="02010600030101010101" pitchFamily="2" charset="-122"/>
              </a:rPr>
              <a:t>:</a:t>
            </a:r>
          </a:p>
          <a:p>
            <a:pPr eaLnBrk="1" hangingPunct="1"/>
            <a:r>
              <a:rPr lang="en-US" altLang="zh-CN" sz="2800" dirty="0">
                <a:ea typeface="宋体" panose="02010600030101010101" pitchFamily="2" charset="-122"/>
              </a:rPr>
              <a:t>Step 1 – compute </a:t>
            </a:r>
            <a:r>
              <a:rPr lang="en-US" altLang="zh-CN" sz="2800" i="1" dirty="0" err="1">
                <a:ea typeface="宋体" panose="02010600030101010101" pitchFamily="2" charset="-122"/>
              </a:rPr>
              <a:t>cdf</a:t>
            </a:r>
            <a:r>
              <a:rPr lang="en-US" altLang="zh-CN" sz="2800" dirty="0">
                <a:ea typeface="宋体" panose="02010600030101010101" pitchFamily="2" charset="-122"/>
              </a:rPr>
              <a:t> of the desired random variable </a:t>
            </a:r>
            <a:r>
              <a:rPr lang="en-US" altLang="zh-CN" sz="2800" i="1" dirty="0">
                <a:ea typeface="宋体" panose="02010600030101010101" pitchFamily="2" charset="-122"/>
              </a:rPr>
              <a:t>X</a:t>
            </a:r>
          </a:p>
          <a:p>
            <a:pPr eaLnBrk="1" hangingPunct="1"/>
            <a:r>
              <a:rPr lang="en-US" altLang="zh-CN" sz="2800" dirty="0">
                <a:ea typeface="宋体" panose="02010600030101010101" pitchFamily="2" charset="-122"/>
              </a:rPr>
              <a:t>Step 2 – Set F(</a:t>
            </a:r>
            <a:r>
              <a:rPr lang="en-US" altLang="zh-CN" sz="2800" i="1" dirty="0">
                <a:ea typeface="宋体" panose="02010600030101010101" pitchFamily="2" charset="-122"/>
              </a:rPr>
              <a:t>X</a:t>
            </a:r>
            <a:r>
              <a:rPr lang="en-US" altLang="zh-CN" sz="2800" dirty="0">
                <a:ea typeface="宋体" panose="02010600030101010101" pitchFamily="2" charset="-122"/>
              </a:rPr>
              <a:t>) = </a:t>
            </a:r>
            <a:r>
              <a:rPr lang="en-US" altLang="zh-CN" sz="2800" i="1" dirty="0">
                <a:ea typeface="宋体" panose="02010600030101010101" pitchFamily="2" charset="-122"/>
              </a:rPr>
              <a:t>R </a:t>
            </a:r>
            <a:r>
              <a:rPr lang="en-US" altLang="zh-CN" sz="2800" dirty="0">
                <a:ea typeface="宋体" panose="02010600030101010101" pitchFamily="2" charset="-122"/>
              </a:rPr>
              <a:t>where</a:t>
            </a:r>
            <a:r>
              <a:rPr lang="en-US" altLang="zh-CN" sz="2800" i="1" dirty="0">
                <a:ea typeface="宋体" panose="02010600030101010101" pitchFamily="2" charset="-122"/>
              </a:rPr>
              <a:t> R</a:t>
            </a:r>
            <a:r>
              <a:rPr lang="en-US" altLang="zh-CN" sz="2800" dirty="0">
                <a:ea typeface="宋体" panose="02010600030101010101" pitchFamily="2" charset="-122"/>
              </a:rPr>
              <a:t> is a random number ~U[0,1)</a:t>
            </a:r>
          </a:p>
          <a:p>
            <a:pPr eaLnBrk="1" hangingPunct="1"/>
            <a:r>
              <a:rPr lang="en-US" altLang="zh-CN" sz="2800" dirty="0">
                <a:ea typeface="宋体" panose="02010600030101010101" pitchFamily="2" charset="-122"/>
              </a:rPr>
              <a:t>Step 3 – Solve F(</a:t>
            </a:r>
            <a:r>
              <a:rPr lang="en-US" altLang="zh-CN" sz="2800" i="1" dirty="0">
                <a:ea typeface="宋体" panose="02010600030101010101" pitchFamily="2" charset="-122"/>
              </a:rPr>
              <a:t>X</a:t>
            </a:r>
            <a:r>
              <a:rPr lang="en-US" altLang="zh-CN" sz="2800" dirty="0">
                <a:ea typeface="宋体" panose="02010600030101010101" pitchFamily="2" charset="-122"/>
              </a:rPr>
              <a:t>) = </a:t>
            </a:r>
            <a:r>
              <a:rPr lang="en-US" altLang="zh-CN" sz="2800" i="1" dirty="0">
                <a:ea typeface="宋体" panose="02010600030101010101" pitchFamily="2" charset="-122"/>
              </a:rPr>
              <a:t>R </a:t>
            </a:r>
            <a:r>
              <a:rPr lang="en-US" altLang="zh-CN" sz="2800" dirty="0">
                <a:ea typeface="宋体" panose="02010600030101010101" pitchFamily="2" charset="-122"/>
              </a:rPr>
              <a:t>for </a:t>
            </a:r>
            <a:r>
              <a:rPr lang="en-US" altLang="zh-CN" sz="2800" i="1" dirty="0">
                <a:ea typeface="宋体" panose="02010600030101010101" pitchFamily="2" charset="-122"/>
              </a:rPr>
              <a:t>X</a:t>
            </a:r>
            <a:r>
              <a:rPr lang="en-US" altLang="zh-CN" sz="2800" dirty="0">
                <a:ea typeface="宋体" panose="02010600030101010101" pitchFamily="2" charset="-122"/>
              </a:rPr>
              <a:t> in terms of </a:t>
            </a:r>
            <a:r>
              <a:rPr lang="en-US" altLang="zh-CN" sz="2800" i="1" dirty="0">
                <a:ea typeface="宋体" panose="02010600030101010101" pitchFamily="2" charset="-122"/>
              </a:rPr>
              <a:t>R.  X = </a:t>
            </a:r>
            <a:r>
              <a:rPr lang="en-US" altLang="zh-CN" sz="2800" dirty="0">
                <a:ea typeface="宋体" panose="02010600030101010101" pitchFamily="2" charset="-122"/>
              </a:rPr>
              <a:t>F</a:t>
            </a:r>
            <a:r>
              <a:rPr lang="en-US" altLang="zh-CN" sz="2800" baseline="30000" dirty="0">
                <a:ea typeface="宋体" panose="02010600030101010101" pitchFamily="2" charset="-122"/>
              </a:rPr>
              <a:t>-1</a:t>
            </a:r>
            <a:r>
              <a:rPr lang="en-US" altLang="zh-CN" sz="2800" dirty="0">
                <a:ea typeface="宋体" panose="02010600030101010101" pitchFamily="2" charset="-122"/>
              </a:rPr>
              <a:t>(</a:t>
            </a:r>
            <a:r>
              <a:rPr lang="en-US" altLang="zh-CN" sz="2800" i="1" dirty="0">
                <a:ea typeface="宋体" panose="02010600030101010101" pitchFamily="2" charset="-122"/>
              </a:rPr>
              <a:t>R</a:t>
            </a:r>
            <a:r>
              <a:rPr lang="en-US" altLang="zh-CN" sz="2800" dirty="0">
                <a:ea typeface="宋体" panose="02010600030101010101" pitchFamily="2" charset="-122"/>
              </a:rPr>
              <a:t>).</a:t>
            </a:r>
            <a:endParaRPr lang="en-US" altLang="zh-CN" sz="2800" i="1" dirty="0">
              <a:ea typeface="宋体" panose="02010600030101010101" pitchFamily="2" charset="-122"/>
            </a:endParaRPr>
          </a:p>
          <a:p>
            <a:pPr eaLnBrk="1" hangingPunct="1"/>
            <a:r>
              <a:rPr lang="en-US" altLang="zh-CN" sz="2800" dirty="0">
                <a:ea typeface="宋体" panose="02010600030101010101" pitchFamily="2" charset="-122"/>
              </a:rPr>
              <a:t>Step 4 – Generate random numbers </a:t>
            </a:r>
            <a:r>
              <a:rPr lang="en-US" altLang="zh-CN" sz="2800" i="1" dirty="0" err="1">
                <a:ea typeface="宋体" panose="02010600030101010101" pitchFamily="2" charset="-122"/>
              </a:rPr>
              <a:t>R</a:t>
            </a:r>
            <a:r>
              <a:rPr lang="en-US" altLang="zh-CN" sz="2800" baseline="-25000" dirty="0" err="1">
                <a:ea typeface="宋体" panose="02010600030101010101" pitchFamily="2" charset="-122"/>
              </a:rPr>
              <a:t>i</a:t>
            </a:r>
            <a:r>
              <a:rPr lang="en-US" altLang="zh-CN" sz="2800" dirty="0">
                <a:ea typeface="宋体" panose="02010600030101010101" pitchFamily="2" charset="-122"/>
              </a:rPr>
              <a:t> and compute desired random variates:</a:t>
            </a:r>
          </a:p>
          <a:p>
            <a:pPr eaLnBrk="1" hangingPunct="1"/>
            <a:r>
              <a:rPr lang="en-US" altLang="zh-CN" sz="2800" dirty="0">
                <a:ea typeface="宋体" panose="02010600030101010101" pitchFamily="2" charset="-122"/>
              </a:rPr>
              <a:t>			</a:t>
            </a:r>
            <a:r>
              <a:rPr lang="en-US" altLang="zh-CN" sz="2800" i="1" dirty="0">
                <a:ea typeface="宋体" panose="02010600030101010101" pitchFamily="2" charset="-122"/>
              </a:rPr>
              <a:t>X</a:t>
            </a:r>
            <a:r>
              <a:rPr lang="en-US" altLang="zh-CN" sz="2800" i="1" baseline="-25000" dirty="0">
                <a:ea typeface="宋体" panose="02010600030101010101" pitchFamily="2" charset="-122"/>
              </a:rPr>
              <a:t>i</a:t>
            </a:r>
            <a:r>
              <a:rPr lang="en-US" altLang="zh-CN" sz="2800" i="1" dirty="0">
                <a:ea typeface="宋体" panose="02010600030101010101" pitchFamily="2" charset="-122"/>
              </a:rPr>
              <a:t> = </a:t>
            </a:r>
            <a:r>
              <a:rPr lang="en-US" altLang="zh-CN" sz="2800" dirty="0">
                <a:ea typeface="宋体" panose="02010600030101010101" pitchFamily="2" charset="-122"/>
              </a:rPr>
              <a:t>F</a:t>
            </a:r>
            <a:r>
              <a:rPr lang="en-US" altLang="zh-CN" sz="2800" baseline="30000" dirty="0">
                <a:ea typeface="宋体" panose="02010600030101010101" pitchFamily="2" charset="-122"/>
              </a:rPr>
              <a:t>-1</a:t>
            </a:r>
            <a:r>
              <a:rPr lang="en-US" altLang="zh-CN" sz="2800" dirty="0">
                <a:ea typeface="宋体" panose="02010600030101010101" pitchFamily="2" charset="-122"/>
              </a:rPr>
              <a:t>(</a:t>
            </a:r>
            <a:r>
              <a:rPr lang="en-US" altLang="zh-CN" sz="2800" i="1" dirty="0" err="1">
                <a:ea typeface="宋体" panose="02010600030101010101" pitchFamily="2" charset="-122"/>
              </a:rPr>
              <a:t>R</a:t>
            </a:r>
            <a:r>
              <a:rPr lang="en-US" altLang="zh-CN" sz="2800" i="1" baseline="-25000" dirty="0" err="1">
                <a:ea typeface="宋体" panose="02010600030101010101" pitchFamily="2" charset="-122"/>
              </a:rPr>
              <a:t>i</a:t>
            </a:r>
            <a:r>
              <a:rPr lang="en-US" altLang="zh-CN" sz="2800" dirty="0">
                <a:ea typeface="宋体" panose="02010600030101010101" pitchFamily="2" charset="-122"/>
              </a:rPr>
              <a:t>)</a:t>
            </a:r>
          </a:p>
        </p:txBody>
      </p:sp>
      <p:sp>
        <p:nvSpPr>
          <p:cNvPr id="7" name="Rectangle 2"/>
          <p:cNvSpPr txBox="1">
            <a:spLocks noChangeArrowheads="1"/>
          </p:cNvSpPr>
          <p:nvPr/>
        </p:nvSpPr>
        <p:spPr bwMode="auto">
          <a:xfrm>
            <a:off x="685800" y="0"/>
            <a:ext cx="7772400" cy="1143000"/>
          </a:xfrm>
          <a:prstGeom prst="rect">
            <a:avLst/>
          </a:prstGeom>
          <a:noFill/>
          <a:ln w="9525">
            <a:noFill/>
            <a:miter lim="800000"/>
            <a:headEnd/>
            <a:tailEnd/>
          </a:ln>
        </p:spPr>
        <p:txBody>
          <a:bodyPr anchor="ctr"/>
          <a:lstStyle/>
          <a:p>
            <a:pPr lvl="1" fontAlgn="auto">
              <a:lnSpc>
                <a:spcPct val="90000"/>
              </a:lnSpc>
              <a:spcAft>
                <a:spcPts val="0"/>
              </a:spcAft>
            </a:pPr>
            <a:r>
              <a:rPr lang="en-US" altLang="zh-CN" sz="3200" b="1" dirty="0"/>
              <a:t>Inverse Transformations </a:t>
            </a:r>
          </a:p>
        </p:txBody>
      </p:sp>
    </p:spTree>
    <p:extLst>
      <p:ext uri="{BB962C8B-B14F-4D97-AF65-F5344CB8AC3E}">
        <p14:creationId xmlns:p14="http://schemas.microsoft.com/office/powerpoint/2010/main" val="3433211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755576" y="1268760"/>
            <a:ext cx="237594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2800" dirty="0">
                <a:ea typeface="宋体" panose="02010600030101010101" pitchFamily="2" charset="-122"/>
              </a:rPr>
              <a:t>If </a:t>
            </a:r>
            <a:r>
              <a:rPr lang="en-US" altLang="zh-CN" sz="2800" i="1" dirty="0">
                <a:ea typeface="宋体" panose="02010600030101010101" pitchFamily="2" charset="-122"/>
              </a:rPr>
              <a:t>X</a:t>
            </a:r>
            <a:r>
              <a:rPr lang="en-US" altLang="zh-CN" sz="2800" i="1" baseline="-25000" dirty="0">
                <a:ea typeface="宋体" panose="02010600030101010101" pitchFamily="2" charset="-122"/>
              </a:rPr>
              <a:t>i</a:t>
            </a:r>
            <a:r>
              <a:rPr lang="en-US" altLang="zh-CN" sz="2800" i="1" dirty="0">
                <a:ea typeface="宋体" panose="02010600030101010101" pitchFamily="2" charset="-122"/>
              </a:rPr>
              <a:t>  </a:t>
            </a:r>
            <a:r>
              <a:rPr lang="en-US" altLang="zh-CN" sz="2800" dirty="0"/>
              <a:t>~U[0,1)</a:t>
            </a:r>
          </a:p>
          <a:p>
            <a:pPr eaLnBrk="1" hangingPunct="1"/>
            <a:endParaRPr lang="en-US" altLang="zh-CN" sz="2800" i="1" dirty="0">
              <a:ea typeface="宋体" panose="02010600030101010101" pitchFamily="2" charset="-122"/>
            </a:endParaRPr>
          </a:p>
          <a:p>
            <a:pPr eaLnBrk="1" hangingPunct="1"/>
            <a:r>
              <a:rPr lang="en-US" altLang="zh-CN" sz="2800" dirty="0" err="1"/>
              <a:t>cdf</a:t>
            </a:r>
            <a:r>
              <a:rPr lang="en-US" altLang="zh-CN" sz="2800" dirty="0"/>
              <a:t> F(</a:t>
            </a:r>
            <a:r>
              <a:rPr lang="en-US" altLang="zh-CN" sz="2800" i="1" dirty="0"/>
              <a:t>X</a:t>
            </a:r>
            <a:r>
              <a:rPr lang="en-US" altLang="zh-CN" sz="2800" dirty="0"/>
              <a:t>)=</a:t>
            </a:r>
            <a:r>
              <a:rPr lang="en-US" altLang="zh-CN" sz="2800" i="1" dirty="0"/>
              <a:t>X</a:t>
            </a:r>
          </a:p>
          <a:p>
            <a:pPr eaLnBrk="1" hangingPunct="1"/>
            <a:endParaRPr lang="en-US" altLang="zh-CN" sz="2800" i="1" dirty="0">
              <a:ea typeface="宋体" panose="02010600030101010101" pitchFamily="2" charset="-122"/>
            </a:endParaRPr>
          </a:p>
          <a:p>
            <a:pPr eaLnBrk="1" hangingPunct="1"/>
            <a:r>
              <a:rPr lang="en-US" altLang="zh-CN" sz="2800" dirty="0"/>
              <a:t>F(</a:t>
            </a:r>
            <a:r>
              <a:rPr lang="en-US" altLang="zh-CN" sz="2800" i="1" dirty="0"/>
              <a:t>X</a:t>
            </a:r>
            <a:r>
              <a:rPr lang="en-US" altLang="zh-CN" sz="2800" dirty="0"/>
              <a:t>) = </a:t>
            </a:r>
            <a:r>
              <a:rPr lang="en-US" altLang="zh-CN" sz="2800" i="1" dirty="0"/>
              <a:t>R</a:t>
            </a:r>
            <a:endParaRPr lang="en-US" altLang="zh-CN" sz="2800" i="1" dirty="0">
              <a:ea typeface="宋体" panose="02010600030101010101" pitchFamily="2" charset="-122"/>
            </a:endParaRPr>
          </a:p>
          <a:p>
            <a:pPr eaLnBrk="1" hangingPunct="1"/>
            <a:endParaRPr lang="en-US" altLang="zh-CN" sz="2800" i="1" dirty="0">
              <a:ea typeface="宋体" panose="02010600030101010101" pitchFamily="2" charset="-122"/>
            </a:endParaRPr>
          </a:p>
          <a:p>
            <a:pPr eaLnBrk="1" hangingPunct="1"/>
            <a:r>
              <a:rPr lang="en-US" altLang="zh-CN" sz="2800" i="1" dirty="0">
                <a:ea typeface="宋体" panose="02010600030101010101" pitchFamily="2" charset="-122"/>
              </a:rPr>
              <a:t>X = </a:t>
            </a:r>
            <a:r>
              <a:rPr lang="en-US" altLang="zh-CN" sz="2800" dirty="0">
                <a:ea typeface="宋体" panose="02010600030101010101" pitchFamily="2" charset="-122"/>
              </a:rPr>
              <a:t>F</a:t>
            </a:r>
            <a:r>
              <a:rPr lang="en-US" altLang="zh-CN" sz="2800" baseline="30000" dirty="0">
                <a:ea typeface="宋体" panose="02010600030101010101" pitchFamily="2" charset="-122"/>
              </a:rPr>
              <a:t>-1</a:t>
            </a:r>
            <a:r>
              <a:rPr lang="en-US" altLang="zh-CN" sz="2800" dirty="0">
                <a:ea typeface="宋体" panose="02010600030101010101" pitchFamily="2" charset="-122"/>
              </a:rPr>
              <a:t>(</a:t>
            </a:r>
            <a:r>
              <a:rPr lang="en-US" altLang="zh-CN" sz="2800" i="1" dirty="0">
                <a:ea typeface="宋体" panose="02010600030101010101" pitchFamily="2" charset="-122"/>
              </a:rPr>
              <a:t>R</a:t>
            </a:r>
            <a:r>
              <a:rPr lang="en-US" altLang="zh-CN" sz="2800" dirty="0">
                <a:ea typeface="宋体" panose="02010600030101010101" pitchFamily="2" charset="-122"/>
              </a:rPr>
              <a:t>)=</a:t>
            </a:r>
            <a:r>
              <a:rPr lang="en-US" altLang="zh-CN" sz="2800" i="1" dirty="0">
                <a:ea typeface="宋体" panose="02010600030101010101" pitchFamily="2" charset="-122"/>
              </a:rPr>
              <a:t>R</a:t>
            </a:r>
          </a:p>
        </p:txBody>
      </p:sp>
      <p:sp>
        <p:nvSpPr>
          <p:cNvPr id="2" name="矩形 1"/>
          <p:cNvSpPr/>
          <p:nvPr/>
        </p:nvSpPr>
        <p:spPr>
          <a:xfrm>
            <a:off x="2627784" y="2996952"/>
            <a:ext cx="4586512" cy="523220"/>
          </a:xfrm>
          <a:prstGeom prst="rect">
            <a:avLst/>
          </a:prstGeom>
        </p:spPr>
        <p:txBody>
          <a:bodyPr wrap="none">
            <a:spAutoFit/>
          </a:bodyPr>
          <a:lstStyle/>
          <a:p>
            <a:r>
              <a:rPr lang="en-US" altLang="zh-CN" i="1" dirty="0"/>
              <a:t>R</a:t>
            </a:r>
            <a:r>
              <a:rPr lang="en-US" altLang="zh-CN" dirty="0"/>
              <a:t> is a random number ~U[0,1)</a:t>
            </a:r>
            <a:endParaRPr lang="zh-CN" altLang="en-US" dirty="0"/>
          </a:p>
        </p:txBody>
      </p:sp>
      <p:sp>
        <p:nvSpPr>
          <p:cNvPr id="5" name="矩形 4"/>
          <p:cNvSpPr/>
          <p:nvPr/>
        </p:nvSpPr>
        <p:spPr>
          <a:xfrm>
            <a:off x="682757" y="325488"/>
            <a:ext cx="3684022" cy="584775"/>
          </a:xfrm>
          <a:prstGeom prst="rect">
            <a:avLst/>
          </a:prstGeom>
        </p:spPr>
        <p:txBody>
          <a:bodyPr wrap="none">
            <a:spAutoFit/>
          </a:bodyPr>
          <a:lstStyle/>
          <a:p>
            <a:pPr eaLnBrk="1" hangingPunct="1"/>
            <a:r>
              <a:rPr lang="en-US" altLang="zh-CN" sz="3200" b="1" dirty="0"/>
              <a:t>Special trivial case </a:t>
            </a:r>
          </a:p>
        </p:txBody>
      </p:sp>
      <p:sp>
        <p:nvSpPr>
          <p:cNvPr id="3" name="矩形 2"/>
          <p:cNvSpPr/>
          <p:nvPr/>
        </p:nvSpPr>
        <p:spPr>
          <a:xfrm>
            <a:off x="3275856" y="1289352"/>
            <a:ext cx="3270447" cy="523220"/>
          </a:xfrm>
          <a:prstGeom prst="rect">
            <a:avLst/>
          </a:prstGeom>
        </p:spPr>
        <p:txBody>
          <a:bodyPr wrap="none">
            <a:spAutoFit/>
          </a:bodyPr>
          <a:lstStyle/>
          <a:p>
            <a:pPr eaLnBrk="1" hangingPunct="1"/>
            <a:r>
              <a:rPr lang="en-US" altLang="zh-CN" dirty="0"/>
              <a:t>pdf f(</a:t>
            </a:r>
            <a:r>
              <a:rPr lang="en-US" altLang="zh-CN" i="1" dirty="0"/>
              <a:t>X</a:t>
            </a:r>
            <a:r>
              <a:rPr lang="en-US" altLang="zh-CN" dirty="0"/>
              <a:t>)=</a:t>
            </a:r>
            <a:r>
              <a:rPr lang="en-US" altLang="zh-CN" i="1" dirty="0"/>
              <a:t>1 for 0≤x&lt;1</a:t>
            </a:r>
          </a:p>
        </p:txBody>
      </p:sp>
    </p:spTree>
    <p:extLst>
      <p:ext uri="{BB962C8B-B14F-4D97-AF65-F5344CB8AC3E}">
        <p14:creationId xmlns:p14="http://schemas.microsoft.com/office/powerpoint/2010/main" val="241748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4086401534"/>
              </p:ext>
            </p:extLst>
          </p:nvPr>
        </p:nvGraphicFramePr>
        <p:xfrm>
          <a:off x="1717675" y="2852738"/>
          <a:ext cx="5527675" cy="1174750"/>
        </p:xfrm>
        <a:graphic>
          <a:graphicData uri="http://schemas.openxmlformats.org/presentationml/2006/ole">
            <mc:AlternateContent xmlns:mc="http://schemas.openxmlformats.org/markup-compatibility/2006">
              <mc:Choice xmlns:v="urn:schemas-microsoft-com:vml" Requires="v">
                <p:oleObj spid="_x0000_s77960" name="Equation" r:id="rId3" imgW="2260440" imgH="482400" progId="Equation.DSMT4">
                  <p:embed/>
                </p:oleObj>
              </mc:Choice>
              <mc:Fallback>
                <p:oleObj name="Equation" r:id="rId3" imgW="2260440" imgH="482400" progId="Equation.DSMT4">
                  <p:embed/>
                  <p:pic>
                    <p:nvPicPr>
                      <p:cNvPr id="4" name="Object 2"/>
                      <p:cNvPicPr>
                        <a:picLocks noChangeAspect="1" noChangeArrowheads="1"/>
                      </p:cNvPicPr>
                      <p:nvPr/>
                    </p:nvPicPr>
                    <p:blipFill>
                      <a:blip r:embed="rId4"/>
                      <a:srcRect/>
                      <a:stretch>
                        <a:fillRect/>
                      </a:stretch>
                    </p:blipFill>
                    <p:spPr bwMode="auto">
                      <a:xfrm>
                        <a:off x="1717675" y="2852738"/>
                        <a:ext cx="55276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2757" y="325488"/>
            <a:ext cx="2432076" cy="584775"/>
          </a:xfrm>
          <a:prstGeom prst="rect">
            <a:avLst/>
          </a:prstGeom>
        </p:spPr>
        <p:txBody>
          <a:bodyPr wrap="none">
            <a:spAutoFit/>
          </a:bodyPr>
          <a:lstStyle/>
          <a:p>
            <a:pPr eaLnBrk="1" hangingPunct="1"/>
            <a:r>
              <a:rPr lang="en-US" altLang="zh-CN" sz="3200" b="1" dirty="0"/>
              <a:t>General case</a:t>
            </a:r>
          </a:p>
        </p:txBody>
      </p:sp>
      <p:sp>
        <p:nvSpPr>
          <p:cNvPr id="8" name="Text Box 10"/>
          <p:cNvSpPr txBox="1">
            <a:spLocks noChangeArrowheads="1"/>
          </p:cNvSpPr>
          <p:nvPr/>
        </p:nvSpPr>
        <p:spPr bwMode="auto">
          <a:xfrm>
            <a:off x="873125" y="946815"/>
            <a:ext cx="5379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dirty="0">
                <a:solidFill>
                  <a:srgbClr val="0033CC"/>
                </a:solidFill>
              </a:rPr>
              <a:t>R</a:t>
            </a:r>
            <a:r>
              <a:rPr lang="en-US" altLang="zh-CN" dirty="0">
                <a:solidFill>
                  <a:srgbClr val="0033CC"/>
                </a:solidFill>
              </a:rPr>
              <a:t> obeys u</a:t>
            </a:r>
            <a:r>
              <a:rPr lang="en-US" altLang="zh-CN" dirty="0">
                <a:solidFill>
                  <a:srgbClr val="0033CC"/>
                </a:solidFill>
                <a:ea typeface="宋体" panose="02010600030101010101" pitchFamily="2" charset="-122"/>
              </a:rPr>
              <a:t>niform distribution </a:t>
            </a:r>
            <a:r>
              <a:rPr lang="en-US" altLang="zh-CN" dirty="0">
                <a:solidFill>
                  <a:srgbClr val="0033CC"/>
                </a:solidFill>
              </a:rPr>
              <a:t>U[0,1)</a:t>
            </a:r>
            <a:endParaRPr lang="zh-CN" altLang="en-US" dirty="0">
              <a:solidFill>
                <a:srgbClr val="0033CC"/>
              </a:solidFill>
            </a:endParaRPr>
          </a:p>
        </p:txBody>
      </p:sp>
      <p:sp>
        <p:nvSpPr>
          <p:cNvPr id="17" name="Text Box 10"/>
          <p:cNvSpPr txBox="1">
            <a:spLocks noChangeArrowheads="1"/>
          </p:cNvSpPr>
          <p:nvPr/>
        </p:nvSpPr>
        <p:spPr bwMode="auto">
          <a:xfrm>
            <a:off x="873125" y="1583473"/>
            <a:ext cx="75873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0033CC"/>
                </a:solidFill>
              </a:rPr>
              <a:t>Let </a:t>
            </a:r>
            <a:r>
              <a:rPr lang="en-US" altLang="zh-CN" i="1" dirty="0">
                <a:solidFill>
                  <a:srgbClr val="0033CC"/>
                </a:solidFill>
              </a:rPr>
              <a:t>T(R)=X </a:t>
            </a:r>
            <a:r>
              <a:rPr lang="en-US" altLang="zh-CN" dirty="0">
                <a:solidFill>
                  <a:srgbClr val="0033CC"/>
                </a:solidFill>
              </a:rPr>
              <a:t>so that </a:t>
            </a:r>
            <a:r>
              <a:rPr lang="en-US" altLang="zh-CN" i="1" dirty="0">
                <a:solidFill>
                  <a:srgbClr val="0033CC"/>
                </a:solidFill>
              </a:rPr>
              <a:t>X</a:t>
            </a:r>
            <a:r>
              <a:rPr lang="en-US" altLang="zh-CN" dirty="0">
                <a:solidFill>
                  <a:srgbClr val="0033CC"/>
                </a:solidFill>
              </a:rPr>
              <a:t> is a random variable with a given pdf, what is </a:t>
            </a:r>
            <a:r>
              <a:rPr lang="en-US" altLang="zh-CN" i="1" dirty="0">
                <a:solidFill>
                  <a:srgbClr val="0033CC"/>
                </a:solidFill>
              </a:rPr>
              <a:t>T(R) </a:t>
            </a:r>
            <a:r>
              <a:rPr lang="en-US" altLang="zh-CN" dirty="0">
                <a:solidFill>
                  <a:srgbClr val="0033CC"/>
                </a:solidFill>
              </a:rPr>
              <a:t>(monotonically increasing)?</a:t>
            </a:r>
            <a:endParaRPr lang="zh-CN" altLang="en-US" i="1" dirty="0">
              <a:solidFill>
                <a:srgbClr val="0033CC"/>
              </a:solidFill>
            </a:endParaRPr>
          </a:p>
        </p:txBody>
      </p:sp>
      <p:sp>
        <p:nvSpPr>
          <p:cNvPr id="3" name="燕尾形箭头 2"/>
          <p:cNvSpPr/>
          <p:nvPr/>
        </p:nvSpPr>
        <p:spPr>
          <a:xfrm>
            <a:off x="1907704" y="4365104"/>
            <a:ext cx="504056" cy="216024"/>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Object 2"/>
          <p:cNvGraphicFramePr>
            <a:graphicFrameLocks noChangeAspect="1"/>
          </p:cNvGraphicFramePr>
          <p:nvPr>
            <p:extLst>
              <p:ext uri="{D42A27DB-BD31-4B8C-83A1-F6EECF244321}">
                <p14:modId xmlns:p14="http://schemas.microsoft.com/office/powerpoint/2010/main" val="3783876680"/>
              </p:ext>
            </p:extLst>
          </p:nvPr>
        </p:nvGraphicFramePr>
        <p:xfrm>
          <a:off x="2843808" y="4195303"/>
          <a:ext cx="2298700" cy="555625"/>
        </p:xfrm>
        <a:graphic>
          <a:graphicData uri="http://schemas.openxmlformats.org/presentationml/2006/ole">
            <mc:AlternateContent xmlns:mc="http://schemas.openxmlformats.org/markup-compatibility/2006">
              <mc:Choice xmlns:v="urn:schemas-microsoft-com:vml" Requires="v">
                <p:oleObj spid="_x0000_s77961" name="Equation" r:id="rId5" imgW="939600" imgH="228600" progId="Equation.DSMT4">
                  <p:embed/>
                </p:oleObj>
              </mc:Choice>
              <mc:Fallback>
                <p:oleObj name="Equation" r:id="rId5" imgW="939600" imgH="228600" progId="Equation.DSMT4">
                  <p:embed/>
                  <p:pic>
                    <p:nvPicPr>
                      <p:cNvPr id="4" name="Object 2"/>
                      <p:cNvPicPr>
                        <a:picLocks noChangeAspect="1" noChangeArrowheads="1"/>
                      </p:cNvPicPr>
                      <p:nvPr/>
                    </p:nvPicPr>
                    <p:blipFill>
                      <a:blip r:embed="rId6"/>
                      <a:srcRect/>
                      <a:stretch>
                        <a:fillRect/>
                      </a:stretch>
                    </p:blipFill>
                    <p:spPr bwMode="auto">
                      <a:xfrm>
                        <a:off x="2843808" y="4195303"/>
                        <a:ext cx="22987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3471618644"/>
              </p:ext>
            </p:extLst>
          </p:nvPr>
        </p:nvGraphicFramePr>
        <p:xfrm>
          <a:off x="6516216" y="989708"/>
          <a:ext cx="2297112" cy="557213"/>
        </p:xfrm>
        <a:graphic>
          <a:graphicData uri="http://schemas.openxmlformats.org/presentationml/2006/ole">
            <mc:AlternateContent xmlns:mc="http://schemas.openxmlformats.org/markup-compatibility/2006">
              <mc:Choice xmlns:v="urn:schemas-microsoft-com:vml" Requires="v">
                <p:oleObj spid="_x0000_s77962" name="Equation" r:id="rId7" imgW="939600" imgH="228600" progId="Equation.DSMT4">
                  <p:embed/>
                </p:oleObj>
              </mc:Choice>
              <mc:Fallback>
                <p:oleObj name="Equation" r:id="rId7" imgW="939600" imgH="228600" progId="Equation.DSMT4">
                  <p:embed/>
                  <p:pic>
                    <p:nvPicPr>
                      <p:cNvPr id="4" name="Object 2"/>
                      <p:cNvPicPr>
                        <a:picLocks noChangeAspect="1" noChangeArrowheads="1"/>
                      </p:cNvPicPr>
                      <p:nvPr/>
                    </p:nvPicPr>
                    <p:blipFill>
                      <a:blip r:embed="rId8"/>
                      <a:srcRect/>
                      <a:stretch>
                        <a:fillRect/>
                      </a:stretch>
                    </p:blipFill>
                    <p:spPr bwMode="auto">
                      <a:xfrm>
                        <a:off x="6516216" y="989708"/>
                        <a:ext cx="2297112"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382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647700" y="13716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u="sng" dirty="0">
                <a:ea typeface="宋体" panose="02010600030101010101" pitchFamily="2" charset="-122"/>
              </a:rPr>
              <a:t>Recall Exponential distribution:</a:t>
            </a:r>
            <a:r>
              <a:rPr lang="en-US" altLang="zh-CN" dirty="0">
                <a:ea typeface="宋体" panose="02010600030101010101" pitchFamily="2" charset="-122"/>
              </a:rPr>
              <a:t>  </a:t>
            </a:r>
            <a:r>
              <a:rPr lang="en-US" altLang="zh-CN" dirty="0">
                <a:latin typeface="Symbol" panose="05050102010706020507" pitchFamily="18" charset="2"/>
                <a:ea typeface="宋体" panose="02010600030101010101" pitchFamily="2" charset="-122"/>
              </a:rPr>
              <a:t>l </a:t>
            </a:r>
            <a:r>
              <a:rPr lang="en-US" altLang="zh-CN" dirty="0">
                <a:ea typeface="宋体" panose="02010600030101010101" pitchFamily="2" charset="-122"/>
                <a:cs typeface="Times New Roman" panose="02020603050405020304" pitchFamily="18" charset="0"/>
              </a:rPr>
              <a:t>is often thought of as the arrival rate, and 1/</a:t>
            </a:r>
            <a:r>
              <a:rPr lang="en-US" altLang="zh-CN" dirty="0">
                <a:latin typeface="Symbol" panose="05050102010706020507" pitchFamily="18" charset="2"/>
                <a:ea typeface="宋体" panose="02010600030101010101" pitchFamily="2" charset="-122"/>
                <a:cs typeface="Times New Roman" panose="02020603050405020304" pitchFamily="18" charset="0"/>
              </a:rPr>
              <a:t>l</a:t>
            </a:r>
            <a:r>
              <a:rPr lang="en-US" altLang="zh-CN" dirty="0">
                <a:ea typeface="宋体" panose="02010600030101010101" pitchFamily="2" charset="-122"/>
                <a:cs typeface="Times New Roman" panose="02020603050405020304" pitchFamily="18" charset="0"/>
              </a:rPr>
              <a:t> as the time between arrivals</a:t>
            </a:r>
            <a:r>
              <a:rPr lang="en-US" altLang="zh-CN" u="sng" dirty="0">
                <a:ea typeface="宋体" panose="02010600030101010101" pitchFamily="2" charset="-122"/>
              </a:rPr>
              <a:t> </a:t>
            </a:r>
          </a:p>
          <a:p>
            <a:pPr eaLnBrk="1" hangingPunct="1"/>
            <a:r>
              <a:rPr lang="en-US" altLang="zh-CN" dirty="0">
                <a:ea typeface="宋体" panose="02010600030101010101" pitchFamily="2" charset="-122"/>
              </a:rPr>
              <a:t> </a:t>
            </a:r>
          </a:p>
        </p:txBody>
      </p:sp>
      <p:graphicFrame>
        <p:nvGraphicFramePr>
          <p:cNvPr id="1026" name="Object 4"/>
          <p:cNvGraphicFramePr>
            <a:graphicFrameLocks noChangeAspect="1"/>
          </p:cNvGraphicFramePr>
          <p:nvPr>
            <p:extLst>
              <p:ext uri="{D42A27DB-BD31-4B8C-83A1-F6EECF244321}">
                <p14:modId xmlns:p14="http://schemas.microsoft.com/office/powerpoint/2010/main" val="481393450"/>
              </p:ext>
            </p:extLst>
          </p:nvPr>
        </p:nvGraphicFramePr>
        <p:xfrm>
          <a:off x="838200" y="2384425"/>
          <a:ext cx="2362200" cy="3635375"/>
        </p:xfrm>
        <a:graphic>
          <a:graphicData uri="http://schemas.openxmlformats.org/presentationml/2006/ole">
            <mc:AlternateContent xmlns:mc="http://schemas.openxmlformats.org/markup-compatibility/2006">
              <mc:Choice xmlns:v="urn:schemas-microsoft-com:vml" Requires="v">
                <p:oleObj spid="_x0000_s24921" name="Equation" r:id="rId3" imgW="1434960" imgH="2209680" progId="Equation.DSMT4">
                  <p:embed/>
                </p:oleObj>
              </mc:Choice>
              <mc:Fallback>
                <p:oleObj name="Equation" r:id="rId3" imgW="1434960" imgH="2209680" progId="Equation.DSMT4">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84425"/>
                        <a:ext cx="2362200" cy="363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Rectangle 2"/>
          <p:cNvSpPr>
            <a:spLocks noGrp="1" noChangeArrowheads="1"/>
          </p:cNvSpPr>
          <p:nvPr>
            <p:ph type="title"/>
          </p:nvPr>
        </p:nvSpPr>
        <p:spPr>
          <a:xfrm>
            <a:off x="685800" y="0"/>
            <a:ext cx="7772400" cy="1143000"/>
          </a:xfrm>
        </p:spPr>
        <p:txBody>
          <a:bodyPr>
            <a:normAutofit/>
          </a:bodyPr>
          <a:lstStyle/>
          <a:p>
            <a:pPr eaLnBrk="1" hangingPunct="1"/>
            <a:r>
              <a:rPr lang="en-US" altLang="zh-CN" dirty="0">
                <a:ea typeface="宋体" panose="02010600030101010101" pitchFamily="2" charset="-122"/>
                <a:cs typeface="Times New Roman" panose="02020603050405020304" pitchFamily="18" charset="0"/>
              </a:rPr>
              <a:t>Example</a:t>
            </a:r>
            <a:endParaRPr lang="en-US" altLang="zh-CN" dirty="0">
              <a:ea typeface="宋体" panose="02010600030101010101" pitchFamily="2" charset="-122"/>
            </a:endParaRPr>
          </a:p>
        </p:txBody>
      </p:sp>
      <p:pic>
        <p:nvPicPr>
          <p:cNvPr id="2" name="图片 1"/>
          <p:cNvPicPr>
            <a:picLocks noChangeAspect="1"/>
          </p:cNvPicPr>
          <p:nvPr/>
        </p:nvPicPr>
        <p:blipFill>
          <a:blip r:embed="rId5"/>
          <a:stretch>
            <a:fillRect/>
          </a:stretch>
        </p:blipFill>
        <p:spPr>
          <a:xfrm>
            <a:off x="4159223" y="2348455"/>
            <a:ext cx="4637708" cy="3545022"/>
          </a:xfrm>
          <a:prstGeom prst="rect">
            <a:avLst/>
          </a:prstGeom>
        </p:spPr>
      </p:pic>
    </p:spTree>
    <p:extLst>
      <p:ext uri="{BB962C8B-B14F-4D97-AF65-F5344CB8AC3E}">
        <p14:creationId xmlns:p14="http://schemas.microsoft.com/office/powerpoint/2010/main" val="468451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3"/>
          <p:cNvSpPr txBox="1">
            <a:spLocks noChangeArrowheads="1"/>
          </p:cNvSpPr>
          <p:nvPr/>
        </p:nvSpPr>
        <p:spPr bwMode="auto">
          <a:xfrm>
            <a:off x="647700" y="542701"/>
            <a:ext cx="7848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u="sng" dirty="0">
                <a:ea typeface="宋体" panose="02010600030101010101" pitchFamily="2" charset="-122"/>
              </a:rPr>
              <a:t>Inverse transform method – Exponential Distribution</a:t>
            </a:r>
            <a:r>
              <a:rPr lang="en-US" altLang="zh-CN" dirty="0">
                <a:ea typeface="宋体" panose="02010600030101010101" pitchFamily="2" charset="-122"/>
              </a:rPr>
              <a:t>:</a:t>
            </a:r>
          </a:p>
          <a:p>
            <a:pPr eaLnBrk="1" hangingPunct="1"/>
            <a:r>
              <a:rPr lang="en-US" altLang="zh-CN" dirty="0">
                <a:ea typeface="宋体" panose="02010600030101010101" pitchFamily="2" charset="-122"/>
              </a:rPr>
              <a:t>Step 1 – compute </a:t>
            </a:r>
            <a:r>
              <a:rPr lang="en-US" altLang="zh-CN" i="1" dirty="0" err="1">
                <a:ea typeface="宋体" panose="02010600030101010101" pitchFamily="2" charset="-122"/>
              </a:rPr>
              <a:t>cdf</a:t>
            </a:r>
            <a:r>
              <a:rPr lang="en-US" altLang="zh-CN" dirty="0">
                <a:ea typeface="宋体" panose="02010600030101010101" pitchFamily="2" charset="-122"/>
              </a:rPr>
              <a:t> of the desired random variable </a:t>
            </a:r>
            <a:r>
              <a:rPr lang="en-US" altLang="zh-CN" i="1" dirty="0">
                <a:ea typeface="宋体" panose="02010600030101010101" pitchFamily="2" charset="-122"/>
              </a:rPr>
              <a:t>X</a:t>
            </a:r>
          </a:p>
          <a:p>
            <a:pPr eaLnBrk="1" hangingPunct="1"/>
            <a:endParaRPr lang="en-US" altLang="zh-CN" i="1" dirty="0">
              <a:ea typeface="宋体" panose="02010600030101010101" pitchFamily="2" charset="-122"/>
            </a:endParaRPr>
          </a:p>
          <a:p>
            <a:pPr eaLnBrk="1" hangingPunct="1"/>
            <a:endParaRPr lang="en-US" altLang="zh-CN" i="1" dirty="0">
              <a:ea typeface="宋体" panose="02010600030101010101" pitchFamily="2" charset="-122"/>
            </a:endParaRPr>
          </a:p>
          <a:p>
            <a:pPr eaLnBrk="1" hangingPunct="1"/>
            <a:endParaRPr lang="en-US" altLang="zh-CN" i="1" dirty="0">
              <a:ea typeface="宋体" panose="02010600030101010101" pitchFamily="2" charset="-122"/>
            </a:endParaRPr>
          </a:p>
          <a:p>
            <a:pPr eaLnBrk="1" hangingPunct="1"/>
            <a:r>
              <a:rPr lang="en-US" altLang="zh-CN" dirty="0">
                <a:ea typeface="宋体" panose="02010600030101010101" pitchFamily="2" charset="-122"/>
              </a:rPr>
              <a:t>Step 2 – Set F(</a:t>
            </a:r>
            <a:r>
              <a:rPr lang="en-US" altLang="zh-CN" i="1" dirty="0">
                <a:ea typeface="宋体" panose="02010600030101010101" pitchFamily="2" charset="-122"/>
              </a:rPr>
              <a:t>X</a:t>
            </a:r>
            <a:r>
              <a:rPr lang="en-US" altLang="zh-CN" dirty="0">
                <a:ea typeface="宋体" panose="02010600030101010101" pitchFamily="2" charset="-122"/>
              </a:rPr>
              <a:t>) = </a:t>
            </a:r>
            <a:r>
              <a:rPr lang="en-US" altLang="zh-CN" i="1" dirty="0">
                <a:ea typeface="宋体" panose="02010600030101010101" pitchFamily="2" charset="-122"/>
              </a:rPr>
              <a:t>R </a:t>
            </a:r>
            <a:r>
              <a:rPr lang="en-US" altLang="zh-CN" dirty="0">
                <a:ea typeface="宋体" panose="02010600030101010101" pitchFamily="2" charset="-122"/>
              </a:rPr>
              <a:t>where</a:t>
            </a:r>
            <a:r>
              <a:rPr lang="en-US" altLang="zh-CN" i="1" dirty="0">
                <a:ea typeface="宋体" panose="02010600030101010101" pitchFamily="2" charset="-122"/>
              </a:rPr>
              <a:t> R</a:t>
            </a:r>
            <a:r>
              <a:rPr lang="en-US" altLang="zh-CN" dirty="0">
                <a:ea typeface="宋体" panose="02010600030101010101" pitchFamily="2" charset="-122"/>
              </a:rPr>
              <a:t> is a random number ~U[0,1)</a:t>
            </a: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Step 3 – Solve F(</a:t>
            </a:r>
            <a:r>
              <a:rPr lang="en-US" altLang="zh-CN" i="1" dirty="0">
                <a:ea typeface="宋体" panose="02010600030101010101" pitchFamily="2" charset="-122"/>
              </a:rPr>
              <a:t>X</a:t>
            </a:r>
            <a:r>
              <a:rPr lang="en-US" altLang="zh-CN" dirty="0">
                <a:ea typeface="宋体" panose="02010600030101010101" pitchFamily="2" charset="-122"/>
              </a:rPr>
              <a:t>) = </a:t>
            </a:r>
            <a:r>
              <a:rPr lang="en-US" altLang="zh-CN" i="1" dirty="0">
                <a:ea typeface="宋体" panose="02010600030101010101" pitchFamily="2" charset="-122"/>
              </a:rPr>
              <a:t>R </a:t>
            </a:r>
            <a:r>
              <a:rPr lang="en-US" altLang="zh-CN" dirty="0">
                <a:ea typeface="宋体" panose="02010600030101010101" pitchFamily="2" charset="-122"/>
              </a:rPr>
              <a:t>for </a:t>
            </a:r>
            <a:r>
              <a:rPr lang="en-US" altLang="zh-CN" i="1" dirty="0">
                <a:ea typeface="宋体" panose="02010600030101010101" pitchFamily="2" charset="-122"/>
              </a:rPr>
              <a:t>X</a:t>
            </a:r>
            <a:r>
              <a:rPr lang="en-US" altLang="zh-CN" dirty="0">
                <a:ea typeface="宋体" panose="02010600030101010101" pitchFamily="2" charset="-122"/>
              </a:rPr>
              <a:t> in terms of </a:t>
            </a:r>
            <a:r>
              <a:rPr lang="en-US" altLang="zh-CN" i="1" dirty="0">
                <a:ea typeface="宋体" panose="02010600030101010101" pitchFamily="2" charset="-122"/>
              </a:rPr>
              <a:t>R.  X = </a:t>
            </a:r>
            <a:r>
              <a:rPr lang="en-US" altLang="zh-CN" dirty="0">
                <a:ea typeface="宋体" panose="02010600030101010101" pitchFamily="2" charset="-122"/>
              </a:rPr>
              <a:t>F</a:t>
            </a:r>
            <a:r>
              <a:rPr lang="en-US" altLang="zh-CN" baseline="30000" dirty="0">
                <a:ea typeface="宋体" panose="02010600030101010101" pitchFamily="2" charset="-122"/>
              </a:rPr>
              <a:t>-1</a:t>
            </a:r>
            <a:r>
              <a:rPr lang="en-US" altLang="zh-CN" dirty="0">
                <a:ea typeface="宋体" panose="02010600030101010101" pitchFamily="2" charset="-122"/>
              </a:rPr>
              <a:t>(</a:t>
            </a:r>
            <a:r>
              <a:rPr lang="en-US" altLang="zh-CN" i="1" dirty="0">
                <a:ea typeface="宋体" panose="02010600030101010101" pitchFamily="2" charset="-122"/>
              </a:rPr>
              <a:t>R</a:t>
            </a:r>
            <a:r>
              <a:rPr lang="en-US" altLang="zh-CN" dirty="0">
                <a:ea typeface="宋体" panose="02010600030101010101" pitchFamily="2" charset="-122"/>
              </a:rPr>
              <a:t>).</a:t>
            </a:r>
          </a:p>
          <a:p>
            <a:pPr eaLnBrk="1" hangingPunct="1"/>
            <a:endParaRPr lang="en-US" altLang="zh-CN" i="1" dirty="0">
              <a:ea typeface="宋体" panose="02010600030101010101" pitchFamily="2" charset="-122"/>
            </a:endParaRPr>
          </a:p>
          <a:p>
            <a:pPr eaLnBrk="1" hangingPunct="1"/>
            <a:endParaRPr lang="en-US" altLang="zh-CN" i="1" dirty="0">
              <a:ea typeface="宋体" panose="02010600030101010101" pitchFamily="2" charset="-122"/>
            </a:endParaRPr>
          </a:p>
          <a:p>
            <a:pPr eaLnBrk="1" hangingPunct="1"/>
            <a:r>
              <a:rPr lang="en-US" altLang="zh-CN" dirty="0">
                <a:ea typeface="宋体" panose="02010600030101010101" pitchFamily="2" charset="-122"/>
              </a:rPr>
              <a:t>Step 4 – Generate random numbers </a:t>
            </a:r>
            <a:r>
              <a:rPr lang="en-US" altLang="zh-CN" i="1" dirty="0" err="1">
                <a:ea typeface="宋体" panose="02010600030101010101" pitchFamily="2" charset="-122"/>
              </a:rPr>
              <a:t>R</a:t>
            </a:r>
            <a:r>
              <a:rPr lang="en-US" altLang="zh-CN" baseline="-25000" dirty="0" err="1">
                <a:ea typeface="宋体" panose="02010600030101010101" pitchFamily="2" charset="-122"/>
              </a:rPr>
              <a:t>i</a:t>
            </a:r>
            <a:r>
              <a:rPr lang="en-US" altLang="zh-CN" dirty="0">
                <a:ea typeface="宋体" panose="02010600030101010101" pitchFamily="2" charset="-122"/>
              </a:rPr>
              <a:t> and compute desired random variates:</a:t>
            </a:r>
          </a:p>
          <a:p>
            <a:pPr eaLnBrk="1" hangingPunct="1"/>
            <a:r>
              <a:rPr lang="en-US" altLang="zh-CN" dirty="0">
                <a:ea typeface="宋体" panose="02010600030101010101" pitchFamily="2" charset="-122"/>
              </a:rPr>
              <a:t>			</a:t>
            </a:r>
            <a:endParaRPr lang="en-US" altLang="zh-CN" i="1" dirty="0">
              <a:ea typeface="宋体" panose="02010600030101010101" pitchFamily="2" charset="-122"/>
            </a:endParaRPr>
          </a:p>
        </p:txBody>
      </p:sp>
      <p:graphicFrame>
        <p:nvGraphicFramePr>
          <p:cNvPr id="2050" name="Object 3"/>
          <p:cNvGraphicFramePr>
            <a:graphicFrameLocks noChangeAspect="1"/>
          </p:cNvGraphicFramePr>
          <p:nvPr>
            <p:extLst>
              <p:ext uri="{D42A27DB-BD31-4B8C-83A1-F6EECF244321}">
                <p14:modId xmlns:p14="http://schemas.microsoft.com/office/powerpoint/2010/main" val="1014540520"/>
              </p:ext>
            </p:extLst>
          </p:nvPr>
        </p:nvGraphicFramePr>
        <p:xfrm>
          <a:off x="3206750" y="2958876"/>
          <a:ext cx="1893888" cy="363538"/>
        </p:xfrm>
        <a:graphic>
          <a:graphicData uri="http://schemas.openxmlformats.org/presentationml/2006/ole">
            <mc:AlternateContent xmlns:mc="http://schemas.openxmlformats.org/markup-compatibility/2006">
              <mc:Choice xmlns:v="urn:schemas-microsoft-com:vml" Requires="v">
                <p:oleObj spid="_x0000_s67934" name="Equation" r:id="rId3" imgW="1193760" imgH="228600" progId="Equation.3">
                  <p:embed/>
                </p:oleObj>
              </mc:Choice>
              <mc:Fallback>
                <p:oleObj name="Equation" r:id="rId3" imgW="1193760" imgH="2286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0" y="2958876"/>
                        <a:ext cx="189388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4"/>
          <p:cNvGraphicFramePr>
            <a:graphicFrameLocks noChangeAspect="1"/>
          </p:cNvGraphicFramePr>
          <p:nvPr>
            <p:extLst>
              <p:ext uri="{D42A27DB-BD31-4B8C-83A1-F6EECF244321}">
                <p14:modId xmlns:p14="http://schemas.microsoft.com/office/powerpoint/2010/main" val="1757931932"/>
              </p:ext>
            </p:extLst>
          </p:nvPr>
        </p:nvGraphicFramePr>
        <p:xfrm>
          <a:off x="1906588" y="3884389"/>
          <a:ext cx="5113337" cy="676275"/>
        </p:xfrm>
        <a:graphic>
          <a:graphicData uri="http://schemas.openxmlformats.org/presentationml/2006/ole">
            <mc:AlternateContent xmlns:mc="http://schemas.openxmlformats.org/markup-compatibility/2006">
              <mc:Choice xmlns:v="urn:schemas-microsoft-com:vml" Requires="v">
                <p:oleObj spid="_x0000_s67935" name="Equation" r:id="rId5" imgW="2984400" imgH="393480" progId="Equation.3">
                  <p:embed/>
                </p:oleObj>
              </mc:Choice>
              <mc:Fallback>
                <p:oleObj name="Equation" r:id="rId5" imgW="2984400" imgH="39348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588" y="3884389"/>
                        <a:ext cx="5113337"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4"/>
          <p:cNvGraphicFramePr>
            <a:graphicFrameLocks noChangeAspect="1"/>
          </p:cNvGraphicFramePr>
          <p:nvPr>
            <p:extLst>
              <p:ext uri="{D42A27DB-BD31-4B8C-83A1-F6EECF244321}">
                <p14:modId xmlns:p14="http://schemas.microsoft.com/office/powerpoint/2010/main" val="1389212679"/>
              </p:ext>
            </p:extLst>
          </p:nvPr>
        </p:nvGraphicFramePr>
        <p:xfrm>
          <a:off x="2895600" y="1457101"/>
          <a:ext cx="2362200" cy="711200"/>
        </p:xfrm>
        <a:graphic>
          <a:graphicData uri="http://schemas.openxmlformats.org/presentationml/2006/ole">
            <mc:AlternateContent xmlns:mc="http://schemas.openxmlformats.org/markup-compatibility/2006">
              <mc:Choice xmlns:v="urn:schemas-microsoft-com:vml" Requires="v">
                <p:oleObj spid="_x0000_s67936" name="Equation" r:id="rId7" imgW="1434960" imgH="431640" progId="Equation.3">
                  <p:embed/>
                </p:oleObj>
              </mc:Choice>
              <mc:Fallback>
                <p:oleObj name="Equation" r:id="rId7" imgW="1434960" imgH="431640" progId="Equation.3">
                  <p:embed/>
                  <p:pic>
                    <p:nvPicPr>
                      <p:cNvPr id="20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457101"/>
                        <a:ext cx="23622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6"/>
          <p:cNvGraphicFramePr>
            <a:graphicFrameLocks noChangeAspect="1"/>
          </p:cNvGraphicFramePr>
          <p:nvPr>
            <p:extLst>
              <p:ext uri="{D42A27DB-BD31-4B8C-83A1-F6EECF244321}">
                <p14:modId xmlns:p14="http://schemas.microsoft.com/office/powerpoint/2010/main" val="2974280807"/>
              </p:ext>
            </p:extLst>
          </p:nvPr>
        </p:nvGraphicFramePr>
        <p:xfrm>
          <a:off x="4832350" y="4962301"/>
          <a:ext cx="1697038" cy="676275"/>
        </p:xfrm>
        <a:graphic>
          <a:graphicData uri="http://schemas.openxmlformats.org/presentationml/2006/ole">
            <mc:AlternateContent xmlns:mc="http://schemas.openxmlformats.org/markup-compatibility/2006">
              <mc:Choice xmlns:v="urn:schemas-microsoft-com:vml" Requires="v">
                <p:oleObj spid="_x0000_s67937" name="Equation" r:id="rId9" imgW="990360" imgH="393480" progId="Equation.3">
                  <p:embed/>
                </p:oleObj>
              </mc:Choice>
              <mc:Fallback>
                <p:oleObj name="Equation" r:id="rId9" imgW="990360" imgH="39348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2350" y="4962301"/>
                        <a:ext cx="1697038"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18747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7544" y="404664"/>
            <a:ext cx="8229600" cy="1143000"/>
          </a:xfrm>
          <a:noFill/>
          <a:ln/>
        </p:spPr>
        <p:txBody>
          <a:bodyPr lIns="92075" tIns="46038" rIns="92075" bIns="46038">
            <a:normAutofit/>
          </a:bodyPr>
          <a:lstStyle/>
          <a:p>
            <a:r>
              <a:rPr lang="en-US" altLang="ko-KR" sz="4000" b="1" dirty="0">
                <a:ea typeface="굴림" charset="-127"/>
              </a:rPr>
              <a:t>Acceptance/Rejection Method</a:t>
            </a:r>
          </a:p>
        </p:txBody>
      </p:sp>
      <p:sp>
        <p:nvSpPr>
          <p:cNvPr id="65539" name="Rectangle 3"/>
          <p:cNvSpPr>
            <a:spLocks noGrp="1" noChangeArrowheads="1"/>
          </p:cNvSpPr>
          <p:nvPr>
            <p:ph type="body" idx="1"/>
          </p:nvPr>
        </p:nvSpPr>
        <p:spPr>
          <a:xfrm>
            <a:off x="827584" y="2060848"/>
            <a:ext cx="7704856" cy="3960440"/>
          </a:xfrm>
          <a:noFill/>
          <a:ln/>
        </p:spPr>
        <p:txBody>
          <a:bodyPr lIns="92075" tIns="46038" rIns="92075" bIns="46038">
            <a:noAutofit/>
          </a:bodyPr>
          <a:lstStyle/>
          <a:p>
            <a:pPr marL="0" indent="0">
              <a:lnSpc>
                <a:spcPct val="90000"/>
              </a:lnSpc>
              <a:buNone/>
            </a:pPr>
            <a:r>
              <a:rPr lang="en-US" altLang="ko-KR" sz="2800" dirty="0">
                <a:ea typeface="굴림" charset="-127"/>
              </a:rPr>
              <a:t>Use when it is either impossible or extremely difficult to express x in terms of the inverse transformation F</a:t>
            </a:r>
            <a:r>
              <a:rPr lang="en-US" altLang="ko-KR" sz="2800" baseline="30000" dirty="0">
                <a:ea typeface="굴림" charset="-127"/>
              </a:rPr>
              <a:t>-1</a:t>
            </a:r>
            <a:r>
              <a:rPr lang="en-US" altLang="ko-KR" sz="2800" dirty="0">
                <a:ea typeface="굴림" charset="-127"/>
              </a:rPr>
              <a:t>(R).</a:t>
            </a:r>
          </a:p>
          <a:p>
            <a:pPr marL="0" indent="0">
              <a:lnSpc>
                <a:spcPct val="90000"/>
              </a:lnSpc>
              <a:buNone/>
            </a:pPr>
            <a:endParaRPr lang="en-US" altLang="ko-KR" sz="2800" dirty="0">
              <a:ea typeface="굴림" charset="-127"/>
            </a:endParaRPr>
          </a:p>
          <a:p>
            <a:pPr marL="0" indent="0">
              <a:lnSpc>
                <a:spcPct val="90000"/>
              </a:lnSpc>
              <a:buNone/>
            </a:pPr>
            <a:r>
              <a:rPr lang="en-US" altLang="ko-KR" sz="2800" dirty="0">
                <a:ea typeface="굴림" charset="-127"/>
              </a:rPr>
              <a:t>The acceptance-rejection method is an algorithm for generating random samples from an arbitrary probability distribution, given as ingredients random samples from a related distribution and the uniform distribution.</a:t>
            </a:r>
          </a:p>
        </p:txBody>
      </p:sp>
    </p:spTree>
    <p:extLst>
      <p:ext uri="{BB962C8B-B14F-4D97-AF65-F5344CB8AC3E}">
        <p14:creationId xmlns:p14="http://schemas.microsoft.com/office/powerpoint/2010/main" val="2696271451"/>
      </p:ext>
    </p:extLst>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479351" y="779779"/>
            <a:ext cx="7772400" cy="4114800"/>
          </a:xfrm>
          <a:noFill/>
          <a:ln/>
        </p:spPr>
        <p:txBody>
          <a:bodyPr lIns="92075" tIns="46038" rIns="92075" bIns="46038">
            <a:normAutofit/>
          </a:bodyPr>
          <a:lstStyle/>
          <a:p>
            <a:pPr marL="971550" lvl="1" indent="-514350">
              <a:lnSpc>
                <a:spcPct val="90000"/>
              </a:lnSpc>
              <a:buFont typeface="+mj-lt"/>
              <a:buAutoNum type="arabicPeriod"/>
            </a:pPr>
            <a:r>
              <a:rPr lang="en-US" altLang="ko-KR" dirty="0">
                <a:ea typeface="굴림" charset="-127"/>
              </a:rPr>
              <a:t>Normalize the range of </a:t>
            </a:r>
            <a:r>
              <a:rPr lang="en-US" altLang="ko-KR" i="1" dirty="0">
                <a:ea typeface="굴림" charset="-127"/>
              </a:rPr>
              <a:t>f</a:t>
            </a:r>
            <a:r>
              <a:rPr lang="en-US" altLang="ko-KR" dirty="0">
                <a:ea typeface="굴림" charset="-127"/>
              </a:rPr>
              <a:t> by a scale factor </a:t>
            </a:r>
            <a:r>
              <a:rPr lang="en-US" altLang="ko-KR" i="1" dirty="0">
                <a:ea typeface="굴림" charset="-127"/>
              </a:rPr>
              <a:t>c</a:t>
            </a:r>
            <a:r>
              <a:rPr lang="en-US" altLang="ko-KR" dirty="0">
                <a:ea typeface="굴림" charset="-127"/>
              </a:rPr>
              <a:t> such that </a:t>
            </a:r>
            <a:r>
              <a:rPr lang="en-US" altLang="ko-KR" i="1" dirty="0">
                <a:ea typeface="굴림" charset="-127"/>
              </a:rPr>
              <a:t>f(x)/c </a:t>
            </a:r>
            <a:r>
              <a:rPr lang="en-US" altLang="ko-KR" i="1" dirty="0">
                <a:latin typeface="Symbol" panose="05050102010706020507" pitchFamily="18" charset="2"/>
                <a:ea typeface="굴림" charset="-127"/>
              </a:rPr>
              <a:t>£ </a:t>
            </a:r>
            <a:r>
              <a:rPr lang="en-US" altLang="ko-KR" dirty="0">
                <a:ea typeface="굴림" charset="-127"/>
              </a:rPr>
              <a:t>1, 	</a:t>
            </a:r>
            <a:r>
              <a:rPr lang="en-US" altLang="ko-KR" i="1" dirty="0">
                <a:ea typeface="굴림" charset="-127"/>
              </a:rPr>
              <a:t>a </a:t>
            </a:r>
            <a:r>
              <a:rPr lang="en-US" altLang="ko-KR" i="1" dirty="0">
                <a:latin typeface="Symbol" panose="05050102010706020507" pitchFamily="18" charset="2"/>
                <a:ea typeface="굴림" charset="-127"/>
              </a:rPr>
              <a:t>£</a:t>
            </a:r>
            <a:r>
              <a:rPr lang="en-US" altLang="ko-KR" i="1" dirty="0">
                <a:ea typeface="굴림" charset="-127"/>
              </a:rPr>
              <a:t> x </a:t>
            </a:r>
            <a:r>
              <a:rPr lang="en-US" altLang="ko-KR" i="1" dirty="0">
                <a:latin typeface="Symbol" panose="05050102010706020507" pitchFamily="18" charset="2"/>
                <a:ea typeface="굴림" charset="-127"/>
              </a:rPr>
              <a:t>£</a:t>
            </a:r>
            <a:r>
              <a:rPr lang="en-US" altLang="ko-KR" i="1" dirty="0">
                <a:ea typeface="굴림" charset="-127"/>
              </a:rPr>
              <a:t> b</a:t>
            </a:r>
          </a:p>
          <a:p>
            <a:pPr marL="971550" lvl="1" indent="-514350">
              <a:lnSpc>
                <a:spcPct val="90000"/>
              </a:lnSpc>
              <a:buFont typeface="+mj-lt"/>
              <a:buAutoNum type="arabicPeriod"/>
            </a:pPr>
            <a:r>
              <a:rPr lang="en-US" altLang="ko-KR" dirty="0">
                <a:ea typeface="굴림" charset="-127"/>
              </a:rPr>
              <a:t>Define a linear function of </a:t>
            </a:r>
            <a:r>
              <a:rPr lang="en-US" altLang="ko-KR" i="1" dirty="0">
                <a:ea typeface="굴림" charset="-127"/>
              </a:rPr>
              <a:t>r</a:t>
            </a:r>
            <a:r>
              <a:rPr lang="en-US" altLang="ko-KR" dirty="0">
                <a:ea typeface="굴림" charset="-127"/>
              </a:rPr>
              <a:t>,				</a:t>
            </a:r>
            <a:r>
              <a:rPr lang="en-US" altLang="ko-KR" i="1" dirty="0">
                <a:ea typeface="굴림" charset="-127"/>
              </a:rPr>
              <a:t>x = a + (b-a) r</a:t>
            </a:r>
          </a:p>
          <a:p>
            <a:pPr marL="971550" lvl="1" indent="-514350">
              <a:buFont typeface="+mj-lt"/>
              <a:buAutoNum type="arabicPeriod" startAt="3"/>
            </a:pPr>
            <a:r>
              <a:rPr lang="en-US" altLang="ko-KR" dirty="0">
                <a:ea typeface="굴림" charset="-127"/>
              </a:rPr>
              <a:t>Generate a pair of random numbers </a:t>
            </a:r>
            <a:r>
              <a:rPr lang="en-US" altLang="ko-KR" i="1" dirty="0">
                <a:ea typeface="굴림" charset="-127"/>
              </a:rPr>
              <a:t>(r</a:t>
            </a:r>
            <a:r>
              <a:rPr lang="en-US" altLang="ko-KR" i="1" baseline="-25000" dirty="0">
                <a:ea typeface="굴림" charset="-127"/>
              </a:rPr>
              <a:t>1</a:t>
            </a:r>
            <a:r>
              <a:rPr lang="en-US" altLang="ko-KR" i="1" dirty="0">
                <a:ea typeface="굴림" charset="-127"/>
              </a:rPr>
              <a:t>, r</a:t>
            </a:r>
            <a:r>
              <a:rPr lang="en-US" altLang="ko-KR" i="1" baseline="-25000" dirty="0">
                <a:ea typeface="굴림" charset="-127"/>
              </a:rPr>
              <a:t>2</a:t>
            </a:r>
            <a:r>
              <a:rPr lang="en-US" altLang="ko-KR" i="1" dirty="0">
                <a:ea typeface="굴림" charset="-127"/>
              </a:rPr>
              <a:t>)</a:t>
            </a:r>
          </a:p>
          <a:p>
            <a:pPr marL="971550" lvl="1" indent="-514350">
              <a:buFont typeface="+mj-lt"/>
              <a:buAutoNum type="arabicPeriod" startAt="3"/>
            </a:pPr>
            <a:r>
              <a:rPr lang="en-US" altLang="ko-KR" dirty="0">
                <a:ea typeface="굴림" charset="-127"/>
              </a:rPr>
              <a:t>If </a:t>
            </a:r>
            <a:r>
              <a:rPr lang="en-US" altLang="ko-KR" i="1" dirty="0">
                <a:ea typeface="굴림" charset="-127"/>
              </a:rPr>
              <a:t>r</a:t>
            </a:r>
            <a:r>
              <a:rPr lang="en-US" altLang="ko-KR" i="1" baseline="-25000" dirty="0">
                <a:ea typeface="굴림" charset="-127"/>
              </a:rPr>
              <a:t>2</a:t>
            </a:r>
            <a:r>
              <a:rPr lang="en-US" altLang="ko-KR" i="1" dirty="0">
                <a:ea typeface="굴림" charset="-127"/>
              </a:rPr>
              <a:t> </a:t>
            </a:r>
            <a:r>
              <a:rPr lang="en-US" altLang="ko-KR" i="1" dirty="0">
                <a:latin typeface="Symbol" panose="05050102010706020507" pitchFamily="18" charset="2"/>
                <a:ea typeface="굴림" charset="-127"/>
              </a:rPr>
              <a:t>£ 1/</a:t>
            </a:r>
            <a:r>
              <a:rPr lang="en-US" altLang="ko-KR" i="1" dirty="0" err="1">
                <a:ea typeface="굴림" charset="-127"/>
              </a:rPr>
              <a:t>c</a:t>
            </a:r>
            <a:r>
              <a:rPr lang="en-US" altLang="ko-KR" i="1" dirty="0" err="1">
                <a:latin typeface="Symbol" panose="05050102010706020507" pitchFamily="18" charset="2"/>
                <a:ea typeface="굴림" charset="-127"/>
              </a:rPr>
              <a:t>×</a:t>
            </a:r>
            <a:r>
              <a:rPr lang="en-US" altLang="ko-KR" i="1" dirty="0" err="1">
                <a:ea typeface="굴림" charset="-127"/>
              </a:rPr>
              <a:t>f</a:t>
            </a:r>
            <a:r>
              <a:rPr lang="en-US" altLang="ko-KR" i="1" dirty="0">
                <a:ea typeface="굴림" charset="-127"/>
              </a:rPr>
              <a:t>[a + (b-a) r</a:t>
            </a:r>
            <a:r>
              <a:rPr lang="en-US" altLang="ko-KR" i="1" baseline="-25000" dirty="0">
                <a:ea typeface="굴림" charset="-127"/>
              </a:rPr>
              <a:t>1</a:t>
            </a:r>
            <a:r>
              <a:rPr lang="en-US" altLang="ko-KR" i="1" dirty="0">
                <a:ea typeface="굴림" charset="-127"/>
              </a:rPr>
              <a:t>], </a:t>
            </a:r>
            <a:r>
              <a:rPr lang="en-US" altLang="ko-KR" dirty="0">
                <a:ea typeface="굴림" charset="-127"/>
              </a:rPr>
              <a:t>then accept the pair and use </a:t>
            </a:r>
            <a:r>
              <a:rPr lang="en-US" altLang="ko-KR" i="1" dirty="0">
                <a:ea typeface="굴림" charset="-127"/>
              </a:rPr>
              <a:t>x = a + (b - a) r</a:t>
            </a:r>
            <a:r>
              <a:rPr lang="en-US" altLang="ko-KR" i="1" baseline="-25000" dirty="0">
                <a:ea typeface="굴림" charset="-127"/>
              </a:rPr>
              <a:t>1</a:t>
            </a:r>
            <a:r>
              <a:rPr lang="en-US" altLang="ko-KR" i="1" dirty="0">
                <a:ea typeface="굴림" charset="-127"/>
              </a:rPr>
              <a:t> </a:t>
            </a:r>
            <a:r>
              <a:rPr lang="en-US" altLang="ko-KR" dirty="0">
                <a:ea typeface="굴림" charset="-127"/>
              </a:rPr>
              <a:t>as the random variate generated.</a:t>
            </a:r>
          </a:p>
          <a:p>
            <a:pPr marL="971550" lvl="1" indent="-514350">
              <a:buFont typeface="+mj-lt"/>
              <a:buAutoNum type="arabicPeriod" startAt="3"/>
            </a:pPr>
            <a:r>
              <a:rPr lang="en-US" altLang="ko-KR" dirty="0">
                <a:ea typeface="굴림" charset="-127"/>
              </a:rPr>
              <a:t>Return to step 3.</a:t>
            </a:r>
          </a:p>
        </p:txBody>
      </p:sp>
      <p:sp>
        <p:nvSpPr>
          <p:cNvPr id="67588" name="Line 4"/>
          <p:cNvSpPr>
            <a:spLocks noChangeShapeType="1"/>
          </p:cNvSpPr>
          <p:nvPr/>
        </p:nvSpPr>
        <p:spPr bwMode="auto">
          <a:xfrm>
            <a:off x="5343500" y="4488503"/>
            <a:ext cx="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9" name="Line 5"/>
          <p:cNvSpPr>
            <a:spLocks noChangeShapeType="1"/>
          </p:cNvSpPr>
          <p:nvPr/>
        </p:nvSpPr>
        <p:spPr bwMode="auto">
          <a:xfrm>
            <a:off x="5267300" y="5860103"/>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0" name="Line 6"/>
          <p:cNvSpPr>
            <a:spLocks noChangeShapeType="1"/>
          </p:cNvSpPr>
          <p:nvPr/>
        </p:nvSpPr>
        <p:spPr bwMode="auto">
          <a:xfrm>
            <a:off x="5343500" y="4945703"/>
            <a:ext cx="2057400"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1" name="Line 7"/>
          <p:cNvSpPr>
            <a:spLocks noChangeShapeType="1"/>
          </p:cNvSpPr>
          <p:nvPr/>
        </p:nvSpPr>
        <p:spPr bwMode="auto">
          <a:xfrm>
            <a:off x="7400900" y="4945703"/>
            <a:ext cx="0" cy="9144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2" name="Line 8"/>
          <p:cNvSpPr>
            <a:spLocks noChangeShapeType="1"/>
          </p:cNvSpPr>
          <p:nvPr/>
        </p:nvSpPr>
        <p:spPr bwMode="auto">
          <a:xfrm>
            <a:off x="5876900" y="4945703"/>
            <a:ext cx="0" cy="9144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3" name="Rectangle 9"/>
          <p:cNvSpPr>
            <a:spLocks noChangeArrowheads="1"/>
          </p:cNvSpPr>
          <p:nvPr/>
        </p:nvSpPr>
        <p:spPr bwMode="auto">
          <a:xfrm>
            <a:off x="6372200" y="4328464"/>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ko-KR" dirty="0">
                <a:latin typeface="Arial" panose="020B0604020202020204" pitchFamily="34" charset="0"/>
                <a:ea typeface="굴림" charset="-127"/>
              </a:rPr>
              <a:t>f(x)</a:t>
            </a:r>
          </a:p>
        </p:txBody>
      </p:sp>
      <p:sp>
        <p:nvSpPr>
          <p:cNvPr id="67594" name="Rectangle 10"/>
          <p:cNvSpPr>
            <a:spLocks noChangeArrowheads="1"/>
          </p:cNvSpPr>
          <p:nvPr/>
        </p:nvSpPr>
        <p:spPr bwMode="auto">
          <a:xfrm>
            <a:off x="5021238" y="4701228"/>
            <a:ext cx="246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ko-KR">
                <a:latin typeface="Arial" panose="020B0604020202020204" pitchFamily="34" charset="0"/>
                <a:ea typeface="굴림" charset="-127"/>
              </a:rPr>
              <a:t>c</a:t>
            </a:r>
          </a:p>
        </p:txBody>
      </p:sp>
      <p:sp>
        <p:nvSpPr>
          <p:cNvPr id="67595" name="Rectangle 11"/>
          <p:cNvSpPr>
            <a:spLocks noChangeArrowheads="1"/>
          </p:cNvSpPr>
          <p:nvPr/>
        </p:nvSpPr>
        <p:spPr bwMode="auto">
          <a:xfrm>
            <a:off x="5707038" y="5844228"/>
            <a:ext cx="246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ko-KR">
                <a:latin typeface="Arial" panose="020B0604020202020204" pitchFamily="34" charset="0"/>
                <a:ea typeface="굴림" charset="-127"/>
              </a:rPr>
              <a:t>a</a:t>
            </a:r>
          </a:p>
        </p:txBody>
      </p:sp>
      <p:sp>
        <p:nvSpPr>
          <p:cNvPr id="67596" name="Rectangle 12"/>
          <p:cNvSpPr>
            <a:spLocks noChangeArrowheads="1"/>
          </p:cNvSpPr>
          <p:nvPr/>
        </p:nvSpPr>
        <p:spPr bwMode="auto">
          <a:xfrm>
            <a:off x="6545238" y="5844228"/>
            <a:ext cx="246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ko-KR">
                <a:latin typeface="Arial" panose="020B0604020202020204" pitchFamily="34" charset="0"/>
                <a:ea typeface="굴림" charset="-127"/>
              </a:rPr>
              <a:t>x</a:t>
            </a:r>
          </a:p>
        </p:txBody>
      </p:sp>
      <p:sp>
        <p:nvSpPr>
          <p:cNvPr id="67597" name="Rectangle 13"/>
          <p:cNvSpPr>
            <a:spLocks noChangeArrowheads="1"/>
          </p:cNvSpPr>
          <p:nvPr/>
        </p:nvSpPr>
        <p:spPr bwMode="auto">
          <a:xfrm>
            <a:off x="7231038" y="5844228"/>
            <a:ext cx="246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ko-KR">
                <a:latin typeface="Arial" panose="020B0604020202020204" pitchFamily="34" charset="0"/>
                <a:ea typeface="굴림" charset="-127"/>
              </a:rPr>
              <a:t>b</a:t>
            </a:r>
          </a:p>
        </p:txBody>
      </p:sp>
      <p:sp>
        <p:nvSpPr>
          <p:cNvPr id="67598" name="Freeform 14"/>
          <p:cNvSpPr>
            <a:spLocks/>
          </p:cNvSpPr>
          <p:nvPr/>
        </p:nvSpPr>
        <p:spPr bwMode="auto">
          <a:xfrm>
            <a:off x="5876900" y="5014263"/>
            <a:ext cx="1582738" cy="847428"/>
          </a:xfrm>
          <a:custGeom>
            <a:avLst/>
            <a:gdLst>
              <a:gd name="T0" fmla="*/ 34 w 1009"/>
              <a:gd name="T1" fmla="*/ 593 h 601"/>
              <a:gd name="T2" fmla="*/ 79 w 1009"/>
              <a:gd name="T3" fmla="*/ 585 h 601"/>
              <a:gd name="T4" fmla="*/ 124 w 1009"/>
              <a:gd name="T5" fmla="*/ 555 h 601"/>
              <a:gd name="T6" fmla="*/ 162 w 1009"/>
              <a:gd name="T7" fmla="*/ 510 h 601"/>
              <a:gd name="T8" fmla="*/ 177 w 1009"/>
              <a:gd name="T9" fmla="*/ 458 h 601"/>
              <a:gd name="T10" fmla="*/ 177 w 1009"/>
              <a:gd name="T11" fmla="*/ 405 h 601"/>
              <a:gd name="T12" fmla="*/ 177 w 1009"/>
              <a:gd name="T13" fmla="*/ 360 h 601"/>
              <a:gd name="T14" fmla="*/ 184 w 1009"/>
              <a:gd name="T15" fmla="*/ 315 h 601"/>
              <a:gd name="T16" fmla="*/ 192 w 1009"/>
              <a:gd name="T17" fmla="*/ 263 h 601"/>
              <a:gd name="T18" fmla="*/ 214 w 1009"/>
              <a:gd name="T19" fmla="*/ 210 h 601"/>
              <a:gd name="T20" fmla="*/ 267 w 1009"/>
              <a:gd name="T21" fmla="*/ 188 h 601"/>
              <a:gd name="T22" fmla="*/ 319 w 1009"/>
              <a:gd name="T23" fmla="*/ 180 h 601"/>
              <a:gd name="T24" fmla="*/ 364 w 1009"/>
              <a:gd name="T25" fmla="*/ 188 h 601"/>
              <a:gd name="T26" fmla="*/ 417 w 1009"/>
              <a:gd name="T27" fmla="*/ 218 h 601"/>
              <a:gd name="T28" fmla="*/ 462 w 1009"/>
              <a:gd name="T29" fmla="*/ 255 h 601"/>
              <a:gd name="T30" fmla="*/ 507 w 1009"/>
              <a:gd name="T31" fmla="*/ 270 h 601"/>
              <a:gd name="T32" fmla="*/ 559 w 1009"/>
              <a:gd name="T33" fmla="*/ 263 h 601"/>
              <a:gd name="T34" fmla="*/ 597 w 1009"/>
              <a:gd name="T35" fmla="*/ 233 h 601"/>
              <a:gd name="T36" fmla="*/ 627 w 1009"/>
              <a:gd name="T37" fmla="*/ 188 h 601"/>
              <a:gd name="T38" fmla="*/ 657 w 1009"/>
              <a:gd name="T39" fmla="*/ 135 h 601"/>
              <a:gd name="T40" fmla="*/ 679 w 1009"/>
              <a:gd name="T41" fmla="*/ 90 h 601"/>
              <a:gd name="T42" fmla="*/ 717 w 1009"/>
              <a:gd name="T43" fmla="*/ 45 h 601"/>
              <a:gd name="T44" fmla="*/ 747 w 1009"/>
              <a:gd name="T45" fmla="*/ 15 h 601"/>
              <a:gd name="T46" fmla="*/ 792 w 1009"/>
              <a:gd name="T47" fmla="*/ 15 h 601"/>
              <a:gd name="T48" fmla="*/ 837 w 1009"/>
              <a:gd name="T49" fmla="*/ 60 h 601"/>
              <a:gd name="T50" fmla="*/ 859 w 1009"/>
              <a:gd name="T51" fmla="*/ 105 h 601"/>
              <a:gd name="T52" fmla="*/ 874 w 1009"/>
              <a:gd name="T53" fmla="*/ 150 h 601"/>
              <a:gd name="T54" fmla="*/ 889 w 1009"/>
              <a:gd name="T55" fmla="*/ 203 h 601"/>
              <a:gd name="T56" fmla="*/ 889 w 1009"/>
              <a:gd name="T57" fmla="*/ 248 h 601"/>
              <a:gd name="T58" fmla="*/ 897 w 1009"/>
              <a:gd name="T59" fmla="*/ 300 h 601"/>
              <a:gd name="T60" fmla="*/ 897 w 1009"/>
              <a:gd name="T61" fmla="*/ 345 h 601"/>
              <a:gd name="T62" fmla="*/ 897 w 1009"/>
              <a:gd name="T63" fmla="*/ 390 h 601"/>
              <a:gd name="T64" fmla="*/ 897 w 1009"/>
              <a:gd name="T65" fmla="*/ 435 h 601"/>
              <a:gd name="T66" fmla="*/ 897 w 1009"/>
              <a:gd name="T67" fmla="*/ 480 h 601"/>
              <a:gd name="T68" fmla="*/ 897 w 1009"/>
              <a:gd name="T69" fmla="*/ 525 h 601"/>
              <a:gd name="T70" fmla="*/ 912 w 1009"/>
              <a:gd name="T71" fmla="*/ 570 h 601"/>
              <a:gd name="T72" fmla="*/ 950 w 1009"/>
              <a:gd name="T73" fmla="*/ 600 h 601"/>
              <a:gd name="T74" fmla="*/ 1008 w 1009"/>
              <a:gd name="T75" fmla="*/ 60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9" h="601">
                <a:moveTo>
                  <a:pt x="0" y="600"/>
                </a:moveTo>
                <a:lnTo>
                  <a:pt x="34" y="593"/>
                </a:lnTo>
                <a:lnTo>
                  <a:pt x="57" y="585"/>
                </a:lnTo>
                <a:lnTo>
                  <a:pt x="79" y="585"/>
                </a:lnTo>
                <a:lnTo>
                  <a:pt x="102" y="570"/>
                </a:lnTo>
                <a:lnTo>
                  <a:pt x="124" y="555"/>
                </a:lnTo>
                <a:lnTo>
                  <a:pt x="147" y="533"/>
                </a:lnTo>
                <a:lnTo>
                  <a:pt x="162" y="510"/>
                </a:lnTo>
                <a:lnTo>
                  <a:pt x="169" y="480"/>
                </a:lnTo>
                <a:lnTo>
                  <a:pt x="177" y="458"/>
                </a:lnTo>
                <a:lnTo>
                  <a:pt x="177" y="435"/>
                </a:lnTo>
                <a:lnTo>
                  <a:pt x="177" y="405"/>
                </a:lnTo>
                <a:lnTo>
                  <a:pt x="177" y="383"/>
                </a:lnTo>
                <a:lnTo>
                  <a:pt x="177" y="360"/>
                </a:lnTo>
                <a:lnTo>
                  <a:pt x="177" y="338"/>
                </a:lnTo>
                <a:lnTo>
                  <a:pt x="184" y="315"/>
                </a:lnTo>
                <a:lnTo>
                  <a:pt x="184" y="293"/>
                </a:lnTo>
                <a:lnTo>
                  <a:pt x="192" y="263"/>
                </a:lnTo>
                <a:lnTo>
                  <a:pt x="207" y="233"/>
                </a:lnTo>
                <a:lnTo>
                  <a:pt x="214" y="210"/>
                </a:lnTo>
                <a:lnTo>
                  <a:pt x="237" y="195"/>
                </a:lnTo>
                <a:lnTo>
                  <a:pt x="267" y="188"/>
                </a:lnTo>
                <a:lnTo>
                  <a:pt x="289" y="180"/>
                </a:lnTo>
                <a:lnTo>
                  <a:pt x="319" y="180"/>
                </a:lnTo>
                <a:lnTo>
                  <a:pt x="342" y="180"/>
                </a:lnTo>
                <a:lnTo>
                  <a:pt x="364" y="188"/>
                </a:lnTo>
                <a:lnTo>
                  <a:pt x="387" y="195"/>
                </a:lnTo>
                <a:lnTo>
                  <a:pt x="417" y="218"/>
                </a:lnTo>
                <a:lnTo>
                  <a:pt x="439" y="240"/>
                </a:lnTo>
                <a:lnTo>
                  <a:pt x="462" y="255"/>
                </a:lnTo>
                <a:lnTo>
                  <a:pt x="484" y="270"/>
                </a:lnTo>
                <a:lnTo>
                  <a:pt x="507" y="270"/>
                </a:lnTo>
                <a:lnTo>
                  <a:pt x="529" y="270"/>
                </a:lnTo>
                <a:lnTo>
                  <a:pt x="559" y="263"/>
                </a:lnTo>
                <a:lnTo>
                  <a:pt x="582" y="255"/>
                </a:lnTo>
                <a:lnTo>
                  <a:pt x="597" y="233"/>
                </a:lnTo>
                <a:lnTo>
                  <a:pt x="619" y="210"/>
                </a:lnTo>
                <a:lnTo>
                  <a:pt x="627" y="188"/>
                </a:lnTo>
                <a:lnTo>
                  <a:pt x="642" y="158"/>
                </a:lnTo>
                <a:lnTo>
                  <a:pt x="657" y="135"/>
                </a:lnTo>
                <a:lnTo>
                  <a:pt x="664" y="113"/>
                </a:lnTo>
                <a:lnTo>
                  <a:pt x="679" y="90"/>
                </a:lnTo>
                <a:lnTo>
                  <a:pt x="694" y="68"/>
                </a:lnTo>
                <a:lnTo>
                  <a:pt x="717" y="45"/>
                </a:lnTo>
                <a:lnTo>
                  <a:pt x="724" y="23"/>
                </a:lnTo>
                <a:lnTo>
                  <a:pt x="747" y="15"/>
                </a:lnTo>
                <a:lnTo>
                  <a:pt x="769" y="0"/>
                </a:lnTo>
                <a:lnTo>
                  <a:pt x="792" y="15"/>
                </a:lnTo>
                <a:lnTo>
                  <a:pt x="814" y="38"/>
                </a:lnTo>
                <a:lnTo>
                  <a:pt x="837" y="60"/>
                </a:lnTo>
                <a:lnTo>
                  <a:pt x="852" y="83"/>
                </a:lnTo>
                <a:lnTo>
                  <a:pt x="859" y="105"/>
                </a:lnTo>
                <a:lnTo>
                  <a:pt x="867" y="128"/>
                </a:lnTo>
                <a:lnTo>
                  <a:pt x="874" y="150"/>
                </a:lnTo>
                <a:lnTo>
                  <a:pt x="882" y="180"/>
                </a:lnTo>
                <a:lnTo>
                  <a:pt x="889" y="203"/>
                </a:lnTo>
                <a:lnTo>
                  <a:pt x="889" y="225"/>
                </a:lnTo>
                <a:lnTo>
                  <a:pt x="889" y="248"/>
                </a:lnTo>
                <a:lnTo>
                  <a:pt x="889" y="278"/>
                </a:lnTo>
                <a:lnTo>
                  <a:pt x="897" y="300"/>
                </a:lnTo>
                <a:lnTo>
                  <a:pt x="897" y="323"/>
                </a:lnTo>
                <a:lnTo>
                  <a:pt x="897" y="345"/>
                </a:lnTo>
                <a:lnTo>
                  <a:pt x="897" y="368"/>
                </a:lnTo>
                <a:lnTo>
                  <a:pt x="897" y="390"/>
                </a:lnTo>
                <a:lnTo>
                  <a:pt x="897" y="413"/>
                </a:lnTo>
                <a:lnTo>
                  <a:pt x="897" y="435"/>
                </a:lnTo>
                <a:lnTo>
                  <a:pt x="897" y="458"/>
                </a:lnTo>
                <a:lnTo>
                  <a:pt x="897" y="480"/>
                </a:lnTo>
                <a:lnTo>
                  <a:pt x="897" y="503"/>
                </a:lnTo>
                <a:lnTo>
                  <a:pt x="897" y="525"/>
                </a:lnTo>
                <a:lnTo>
                  <a:pt x="904" y="548"/>
                </a:lnTo>
                <a:lnTo>
                  <a:pt x="912" y="570"/>
                </a:lnTo>
                <a:lnTo>
                  <a:pt x="927" y="593"/>
                </a:lnTo>
                <a:lnTo>
                  <a:pt x="950" y="600"/>
                </a:lnTo>
                <a:lnTo>
                  <a:pt x="972" y="600"/>
                </a:lnTo>
                <a:lnTo>
                  <a:pt x="1008" y="60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473299" y="248524"/>
            <a:ext cx="4572000" cy="480131"/>
          </a:xfrm>
          <a:prstGeom prst="rect">
            <a:avLst/>
          </a:prstGeom>
        </p:spPr>
        <p:txBody>
          <a:bodyPr>
            <a:spAutoFit/>
          </a:bodyPr>
          <a:lstStyle/>
          <a:p>
            <a:pPr>
              <a:lnSpc>
                <a:spcPct val="90000"/>
              </a:lnSpc>
              <a:buFontTx/>
              <a:buNone/>
            </a:pPr>
            <a:r>
              <a:rPr lang="en-US" altLang="ko-KR" dirty="0">
                <a:ea typeface="굴림" charset="-127"/>
              </a:rPr>
              <a:t>Steps:</a:t>
            </a:r>
          </a:p>
        </p:txBody>
      </p:sp>
      <p:sp>
        <p:nvSpPr>
          <p:cNvPr id="3" name="矩形 2"/>
          <p:cNvSpPr/>
          <p:nvPr/>
        </p:nvSpPr>
        <p:spPr>
          <a:xfrm>
            <a:off x="7884368" y="2492896"/>
            <a:ext cx="1133644" cy="523220"/>
          </a:xfrm>
          <a:prstGeom prst="rect">
            <a:avLst/>
          </a:prstGeom>
        </p:spPr>
        <p:txBody>
          <a:bodyPr wrap="none">
            <a:spAutoFit/>
          </a:bodyPr>
          <a:lstStyle/>
          <a:p>
            <a:r>
              <a:rPr lang="en-US" altLang="zh-CN" dirty="0">
                <a:solidFill>
                  <a:srgbClr val="0033CC"/>
                </a:solidFill>
              </a:rPr>
              <a:t>U[0,1)</a:t>
            </a:r>
            <a:endParaRPr lang="zh-CN" altLang="en-US" dirty="0">
              <a:solidFill>
                <a:srgbClr val="0033CC"/>
              </a:solidFill>
            </a:endParaRPr>
          </a:p>
        </p:txBody>
      </p:sp>
    </p:spTree>
    <p:extLst>
      <p:ext uri="{BB962C8B-B14F-4D97-AF65-F5344CB8AC3E}">
        <p14:creationId xmlns:p14="http://schemas.microsoft.com/office/powerpoint/2010/main" val="2822415496"/>
      </p:ext>
    </p:extLst>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2"/>
          <p:cNvGraphicFramePr>
            <a:graphicFrameLocks noChangeAspect="1"/>
          </p:cNvGraphicFramePr>
          <p:nvPr>
            <p:extLst>
              <p:ext uri="{D42A27DB-BD31-4B8C-83A1-F6EECF244321}">
                <p14:modId xmlns:p14="http://schemas.microsoft.com/office/powerpoint/2010/main" val="3272246687"/>
              </p:ext>
            </p:extLst>
          </p:nvPr>
        </p:nvGraphicFramePr>
        <p:xfrm>
          <a:off x="1214438" y="2636838"/>
          <a:ext cx="6270625" cy="3074987"/>
        </p:xfrm>
        <a:graphic>
          <a:graphicData uri="http://schemas.openxmlformats.org/presentationml/2006/ole">
            <mc:AlternateContent xmlns:mc="http://schemas.openxmlformats.org/markup-compatibility/2006">
              <mc:Choice xmlns:v="urn:schemas-microsoft-com:vml" Requires="v">
                <p:oleObj spid="_x0000_s30395" name="Equation" r:id="rId4" imgW="2565360" imgH="1257120" progId="Equation.DSMT4">
                  <p:embed/>
                </p:oleObj>
              </mc:Choice>
              <mc:Fallback>
                <p:oleObj name="Equation" r:id="rId4" imgW="2565360" imgH="1257120" progId="Equation.DSMT4">
                  <p:embed/>
                  <p:pic>
                    <p:nvPicPr>
                      <p:cNvPr id="2" name="Object 2"/>
                      <p:cNvPicPr>
                        <a:picLocks noChangeAspect="1" noChangeArrowheads="1"/>
                      </p:cNvPicPr>
                      <p:nvPr/>
                    </p:nvPicPr>
                    <p:blipFill>
                      <a:blip r:embed="rId5"/>
                      <a:srcRect/>
                      <a:stretch>
                        <a:fillRect/>
                      </a:stretch>
                    </p:blipFill>
                    <p:spPr bwMode="auto">
                      <a:xfrm>
                        <a:off x="1214438" y="2636838"/>
                        <a:ext cx="6270625" cy="307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682757" y="325488"/>
            <a:ext cx="2601994" cy="584775"/>
          </a:xfrm>
          <a:prstGeom prst="rect">
            <a:avLst/>
          </a:prstGeom>
        </p:spPr>
        <p:txBody>
          <a:bodyPr wrap="none">
            <a:spAutoFit/>
          </a:bodyPr>
          <a:lstStyle/>
          <a:p>
            <a:pPr eaLnBrk="1" hangingPunct="1"/>
            <a:r>
              <a:rPr lang="en-US" altLang="zh-CN" sz="3200" dirty="0"/>
              <a:t>Why it works?</a:t>
            </a:r>
          </a:p>
        </p:txBody>
      </p:sp>
      <p:graphicFrame>
        <p:nvGraphicFramePr>
          <p:cNvPr id="4" name="Object 2"/>
          <p:cNvGraphicFramePr>
            <a:graphicFrameLocks noChangeAspect="1"/>
          </p:cNvGraphicFramePr>
          <p:nvPr>
            <p:extLst>
              <p:ext uri="{D42A27DB-BD31-4B8C-83A1-F6EECF244321}">
                <p14:modId xmlns:p14="http://schemas.microsoft.com/office/powerpoint/2010/main" val="1854547301"/>
              </p:ext>
            </p:extLst>
          </p:nvPr>
        </p:nvGraphicFramePr>
        <p:xfrm>
          <a:off x="1042988" y="1292225"/>
          <a:ext cx="4037012" cy="963613"/>
        </p:xfrm>
        <a:graphic>
          <a:graphicData uri="http://schemas.openxmlformats.org/presentationml/2006/ole">
            <mc:AlternateContent xmlns:mc="http://schemas.openxmlformats.org/markup-compatibility/2006">
              <mc:Choice xmlns:v="urn:schemas-microsoft-com:vml" Requires="v">
                <p:oleObj spid="_x0000_s30396" name="Equation" r:id="rId6" imgW="1650960" imgH="393480" progId="Equation.DSMT4">
                  <p:embed/>
                </p:oleObj>
              </mc:Choice>
              <mc:Fallback>
                <p:oleObj name="Equation" r:id="rId6" imgW="1650960" imgH="393480" progId="Equation.DSMT4">
                  <p:embed/>
                  <p:pic>
                    <p:nvPicPr>
                      <p:cNvPr id="10" name="Object 2"/>
                      <p:cNvPicPr>
                        <a:picLocks noChangeAspect="1" noChangeArrowheads="1"/>
                      </p:cNvPicPr>
                      <p:nvPr/>
                    </p:nvPicPr>
                    <p:blipFill>
                      <a:blip r:embed="rId7"/>
                      <a:srcRect/>
                      <a:stretch>
                        <a:fillRect/>
                      </a:stretch>
                    </p:blipFill>
                    <p:spPr bwMode="auto">
                      <a:xfrm>
                        <a:off x="1042988" y="1292225"/>
                        <a:ext cx="4037012"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直接箭头连接符 4"/>
          <p:cNvCxnSpPr/>
          <p:nvPr/>
        </p:nvCxnSpPr>
        <p:spPr>
          <a:xfrm flipH="1" flipV="1">
            <a:off x="4576565" y="2255394"/>
            <a:ext cx="504057" cy="4535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932041" y="2708920"/>
            <a:ext cx="864095"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84168" y="2708920"/>
            <a:ext cx="1152128"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Object 2"/>
          <p:cNvGraphicFramePr>
            <a:graphicFrameLocks noChangeAspect="1"/>
          </p:cNvGraphicFramePr>
          <p:nvPr>
            <p:extLst>
              <p:ext uri="{D42A27DB-BD31-4B8C-83A1-F6EECF244321}">
                <p14:modId xmlns:p14="http://schemas.microsoft.com/office/powerpoint/2010/main" val="3444598141"/>
              </p:ext>
            </p:extLst>
          </p:nvPr>
        </p:nvGraphicFramePr>
        <p:xfrm>
          <a:off x="5983288" y="1493838"/>
          <a:ext cx="2270125" cy="560387"/>
        </p:xfrm>
        <a:graphic>
          <a:graphicData uri="http://schemas.openxmlformats.org/presentationml/2006/ole">
            <mc:AlternateContent xmlns:mc="http://schemas.openxmlformats.org/markup-compatibility/2006">
              <mc:Choice xmlns:v="urn:schemas-microsoft-com:vml" Requires="v">
                <p:oleObj spid="_x0000_s30397" name="Equation" r:id="rId8" imgW="927000" imgH="228600" progId="Equation.DSMT4">
                  <p:embed/>
                </p:oleObj>
              </mc:Choice>
              <mc:Fallback>
                <p:oleObj name="Equation" r:id="rId8" imgW="927000" imgH="228600" progId="Equation.DSMT4">
                  <p:embed/>
                  <p:pic>
                    <p:nvPicPr>
                      <p:cNvPr id="4" name="Object 2"/>
                      <p:cNvPicPr>
                        <a:picLocks noChangeAspect="1" noChangeArrowheads="1"/>
                      </p:cNvPicPr>
                      <p:nvPr/>
                    </p:nvPicPr>
                    <p:blipFill>
                      <a:blip r:embed="rId9"/>
                      <a:srcRect/>
                      <a:stretch>
                        <a:fillRect/>
                      </a:stretch>
                    </p:blipFill>
                    <p:spPr bwMode="auto">
                      <a:xfrm>
                        <a:off x="5983288" y="1493838"/>
                        <a:ext cx="22701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3" name="直接箭头连接符 12"/>
          <p:cNvCxnSpPr/>
          <p:nvPr/>
        </p:nvCxnSpPr>
        <p:spPr>
          <a:xfrm flipV="1">
            <a:off x="6915664" y="2125788"/>
            <a:ext cx="32600" cy="5831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6109"/>
      </p:ext>
    </p:extLst>
  </p:cSld>
  <p:clrMapOvr>
    <a:masterClrMapping/>
  </p:clrMapOvr>
  <p:transition>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762000" y="836712"/>
            <a:ext cx="7772400" cy="4114800"/>
          </a:xfrm>
          <a:noFill/>
          <a:ln/>
        </p:spPr>
        <p:txBody>
          <a:bodyPr lIns="92075" tIns="46038" rIns="92075" bIns="46038"/>
          <a:lstStyle/>
          <a:p>
            <a:pPr>
              <a:buFontTx/>
              <a:buNone/>
            </a:pPr>
            <a:r>
              <a:rPr lang="en-US" altLang="ko-KR" sz="2800" dirty="0">
                <a:ea typeface="굴림" charset="-127"/>
              </a:rPr>
              <a:t>Example:</a:t>
            </a:r>
          </a:p>
          <a:p>
            <a:pPr>
              <a:buFontTx/>
              <a:buNone/>
            </a:pPr>
            <a:r>
              <a:rPr lang="en-US" altLang="ko-KR" sz="2800" dirty="0">
                <a:ea typeface="굴림" charset="-127"/>
              </a:rPr>
              <a:t>	Use the rejection method to generate random variates x with distribution function				f(x) = 2x,   0 </a:t>
            </a:r>
            <a:r>
              <a:rPr lang="en-US" altLang="ko-KR" sz="2800" dirty="0">
                <a:latin typeface="Symbol" panose="05050102010706020507" pitchFamily="18" charset="2"/>
                <a:ea typeface="굴림" charset="-127"/>
              </a:rPr>
              <a:t>£ </a:t>
            </a:r>
            <a:r>
              <a:rPr lang="en-US" altLang="ko-KR" sz="2800" dirty="0">
                <a:ea typeface="굴림" charset="-127"/>
              </a:rPr>
              <a:t>x </a:t>
            </a:r>
            <a:r>
              <a:rPr lang="en-US" altLang="ko-KR" sz="2800" dirty="0">
                <a:latin typeface="Symbol" panose="05050102010706020507" pitchFamily="18" charset="2"/>
                <a:ea typeface="굴림" charset="-127"/>
              </a:rPr>
              <a:t>£ </a:t>
            </a:r>
            <a:r>
              <a:rPr lang="en-US" altLang="ko-KR" sz="2800" dirty="0">
                <a:ea typeface="굴림" charset="-127"/>
              </a:rPr>
              <a:t>1</a:t>
            </a:r>
          </a:p>
        </p:txBody>
      </p:sp>
      <p:sp>
        <p:nvSpPr>
          <p:cNvPr id="71684" name="Line 4"/>
          <p:cNvSpPr>
            <a:spLocks noChangeShapeType="1"/>
          </p:cNvSpPr>
          <p:nvPr/>
        </p:nvSpPr>
        <p:spPr bwMode="auto">
          <a:xfrm>
            <a:off x="3422301" y="3234385"/>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5" name="Line 5"/>
          <p:cNvSpPr>
            <a:spLocks noChangeShapeType="1"/>
          </p:cNvSpPr>
          <p:nvPr/>
        </p:nvSpPr>
        <p:spPr bwMode="auto">
          <a:xfrm>
            <a:off x="3422301" y="4758385"/>
            <a:ext cx="1447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6" name="Line 6"/>
          <p:cNvSpPr>
            <a:spLocks noChangeShapeType="1"/>
          </p:cNvSpPr>
          <p:nvPr/>
        </p:nvSpPr>
        <p:spPr bwMode="auto">
          <a:xfrm>
            <a:off x="3422301" y="3539185"/>
            <a:ext cx="7620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7" name="Line 7"/>
          <p:cNvSpPr>
            <a:spLocks noChangeShapeType="1"/>
          </p:cNvSpPr>
          <p:nvPr/>
        </p:nvSpPr>
        <p:spPr bwMode="auto">
          <a:xfrm>
            <a:off x="4184301" y="3539185"/>
            <a:ext cx="0" cy="12192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8" name="Line 8"/>
          <p:cNvSpPr>
            <a:spLocks noChangeShapeType="1"/>
          </p:cNvSpPr>
          <p:nvPr/>
        </p:nvSpPr>
        <p:spPr bwMode="auto">
          <a:xfrm flipH="1">
            <a:off x="3422301" y="3539185"/>
            <a:ext cx="76200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4" name="Rectangle 14"/>
          <p:cNvSpPr>
            <a:spLocks noChangeArrowheads="1"/>
          </p:cNvSpPr>
          <p:nvPr/>
        </p:nvSpPr>
        <p:spPr bwMode="auto">
          <a:xfrm>
            <a:off x="2123728" y="3140968"/>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ko-KR" dirty="0">
                <a:latin typeface="Arial" panose="020B0604020202020204" pitchFamily="34" charset="0"/>
                <a:ea typeface="굴림" charset="-127"/>
              </a:rPr>
              <a:t>f(x)</a:t>
            </a:r>
          </a:p>
        </p:txBody>
      </p:sp>
      <p:sp>
        <p:nvSpPr>
          <p:cNvPr id="71696" name="Rectangle 16"/>
          <p:cNvSpPr>
            <a:spLocks noChangeArrowheads="1"/>
          </p:cNvSpPr>
          <p:nvPr/>
        </p:nvSpPr>
        <p:spPr bwMode="auto">
          <a:xfrm>
            <a:off x="3100039" y="334074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ko-KR" sz="2000">
                <a:latin typeface="Arial" panose="020B0604020202020204" pitchFamily="34" charset="0"/>
                <a:ea typeface="굴림" charset="-127"/>
              </a:rPr>
              <a:t>2</a:t>
            </a:r>
          </a:p>
        </p:txBody>
      </p:sp>
      <p:sp>
        <p:nvSpPr>
          <p:cNvPr id="71697" name="Rectangle 17"/>
          <p:cNvSpPr>
            <a:spLocks noChangeArrowheads="1"/>
          </p:cNvSpPr>
          <p:nvPr/>
        </p:nvSpPr>
        <p:spPr bwMode="auto">
          <a:xfrm>
            <a:off x="3100039" y="395034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ko-KR" sz="2000">
                <a:latin typeface="Arial" panose="020B0604020202020204" pitchFamily="34" charset="0"/>
                <a:ea typeface="굴림" charset="-127"/>
              </a:rPr>
              <a:t>1</a:t>
            </a:r>
          </a:p>
        </p:txBody>
      </p:sp>
      <p:sp>
        <p:nvSpPr>
          <p:cNvPr id="71698" name="Rectangle 18"/>
          <p:cNvSpPr>
            <a:spLocks noChangeArrowheads="1"/>
          </p:cNvSpPr>
          <p:nvPr/>
        </p:nvSpPr>
        <p:spPr bwMode="auto">
          <a:xfrm>
            <a:off x="4014439" y="471234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ko-KR" sz="2000">
                <a:latin typeface="Arial" panose="020B0604020202020204" pitchFamily="34" charset="0"/>
                <a:ea typeface="굴림" charset="-127"/>
              </a:rPr>
              <a:t>1</a:t>
            </a:r>
          </a:p>
        </p:txBody>
      </p:sp>
      <p:sp>
        <p:nvSpPr>
          <p:cNvPr id="22" name="Rectangle 14"/>
          <p:cNvSpPr>
            <a:spLocks noChangeArrowheads="1"/>
          </p:cNvSpPr>
          <p:nvPr/>
        </p:nvSpPr>
        <p:spPr bwMode="auto">
          <a:xfrm>
            <a:off x="2123728" y="5109223"/>
            <a:ext cx="775853"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ko-KR" dirty="0">
                <a:latin typeface="Arial" panose="020B0604020202020204" pitchFamily="34" charset="0"/>
                <a:ea typeface="굴림" charset="-127"/>
              </a:rPr>
              <a:t>c=2</a:t>
            </a:r>
          </a:p>
        </p:txBody>
      </p:sp>
    </p:spTree>
    <p:extLst>
      <p:ext uri="{BB962C8B-B14F-4D97-AF65-F5344CB8AC3E}">
        <p14:creationId xmlns:p14="http://schemas.microsoft.com/office/powerpoint/2010/main" val="3534912994"/>
      </p:ext>
    </p:extLst>
  </p:cSld>
  <p:clrMapOvr>
    <a:masterClrMapping/>
  </p:clrMapOvr>
  <p:transition>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762000" y="692696"/>
            <a:ext cx="7772400" cy="4114800"/>
          </a:xfrm>
          <a:noFill/>
          <a:ln/>
        </p:spPr>
        <p:txBody>
          <a:bodyPr lIns="92075" tIns="46038" rIns="92075" bIns="46038"/>
          <a:lstStyle/>
          <a:p>
            <a:pPr>
              <a:buFontTx/>
              <a:buNone/>
            </a:pPr>
            <a:r>
              <a:rPr lang="en-US" altLang="ko-KR" sz="2800" dirty="0">
                <a:ea typeface="굴림" charset="-127"/>
              </a:rPr>
              <a:t>	Note: x = 0 + (1) r = r,</a:t>
            </a:r>
          </a:p>
          <a:p>
            <a:pPr>
              <a:buFontTx/>
              <a:buNone/>
            </a:pPr>
            <a:r>
              <a:rPr lang="en-US" altLang="ko-KR" sz="2800" dirty="0">
                <a:ea typeface="굴림" charset="-127"/>
              </a:rPr>
              <a:t>	Note: let g(r) = f(r)/c = (1/2) </a:t>
            </a:r>
            <a:r>
              <a:rPr lang="en-US" altLang="ko-KR" sz="2800" dirty="0">
                <a:latin typeface="Symbol" panose="05050102010706020507" pitchFamily="18" charset="2"/>
                <a:ea typeface="굴림" charset="-127"/>
              </a:rPr>
              <a:t>×</a:t>
            </a:r>
            <a:r>
              <a:rPr lang="en-US" altLang="ko-KR" sz="2800" dirty="0">
                <a:ea typeface="굴림" charset="-127"/>
              </a:rPr>
              <a:t> (2r) = r</a:t>
            </a:r>
          </a:p>
          <a:p>
            <a:pPr>
              <a:buFontTx/>
              <a:buNone/>
            </a:pPr>
            <a:r>
              <a:rPr lang="en-US" altLang="ko-KR" sz="2800" dirty="0">
                <a:ea typeface="굴림" charset="-127"/>
              </a:rPr>
              <a:t>	So, the steps for this example are now summarized.</a:t>
            </a:r>
          </a:p>
          <a:p>
            <a:pPr marL="971550" lvl="1" indent="-514350">
              <a:buFont typeface="+mj-lt"/>
              <a:buAutoNum type="arabicPeriod"/>
            </a:pPr>
            <a:r>
              <a:rPr lang="en-US" altLang="ko-KR" dirty="0">
                <a:ea typeface="굴림" charset="-127"/>
              </a:rPr>
              <a:t>Generate r</a:t>
            </a:r>
            <a:r>
              <a:rPr lang="en-US" altLang="ko-KR" baseline="-25000" dirty="0">
                <a:ea typeface="굴림" charset="-127"/>
              </a:rPr>
              <a:t>1</a:t>
            </a:r>
            <a:r>
              <a:rPr lang="en-US" altLang="ko-KR" dirty="0">
                <a:ea typeface="굴림" charset="-127"/>
              </a:rPr>
              <a:t> and calculate g(r</a:t>
            </a:r>
            <a:r>
              <a:rPr lang="en-US" altLang="ko-KR" baseline="-25000" dirty="0">
                <a:ea typeface="굴림" charset="-127"/>
              </a:rPr>
              <a:t>1</a:t>
            </a:r>
            <a:r>
              <a:rPr lang="en-US" altLang="ko-KR" dirty="0">
                <a:ea typeface="굴림" charset="-127"/>
              </a:rPr>
              <a:t>).</a:t>
            </a:r>
          </a:p>
          <a:p>
            <a:pPr marL="971550" lvl="1" indent="-514350">
              <a:buFont typeface="+mj-lt"/>
              <a:buAutoNum type="arabicPeriod"/>
            </a:pPr>
            <a:r>
              <a:rPr lang="en-US" altLang="ko-KR" dirty="0">
                <a:ea typeface="굴림" charset="-127"/>
              </a:rPr>
              <a:t>Generate r</a:t>
            </a:r>
            <a:r>
              <a:rPr lang="en-US" altLang="ko-KR" baseline="-25000" dirty="0">
                <a:ea typeface="굴림" charset="-127"/>
              </a:rPr>
              <a:t>2</a:t>
            </a:r>
            <a:r>
              <a:rPr lang="en-US" altLang="ko-KR" dirty="0">
                <a:ea typeface="굴림" charset="-127"/>
              </a:rPr>
              <a:t> and compare it with g(r</a:t>
            </a:r>
            <a:r>
              <a:rPr lang="en-US" altLang="ko-KR" baseline="-25000" dirty="0">
                <a:ea typeface="굴림" charset="-127"/>
              </a:rPr>
              <a:t>1</a:t>
            </a:r>
            <a:r>
              <a:rPr lang="en-US" altLang="ko-KR" dirty="0">
                <a:ea typeface="굴림" charset="-127"/>
              </a:rPr>
              <a:t>).</a:t>
            </a:r>
          </a:p>
          <a:p>
            <a:pPr marL="971550" lvl="1" indent="-514350">
              <a:buFont typeface="+mj-lt"/>
              <a:buAutoNum type="arabicPeriod"/>
            </a:pPr>
            <a:r>
              <a:rPr lang="en-US" altLang="ko-KR" dirty="0">
                <a:ea typeface="굴림" charset="-127"/>
              </a:rPr>
              <a:t>If r</a:t>
            </a:r>
            <a:r>
              <a:rPr lang="en-US" altLang="ko-KR" baseline="-25000" dirty="0">
                <a:ea typeface="굴림" charset="-127"/>
              </a:rPr>
              <a:t>2</a:t>
            </a:r>
            <a:r>
              <a:rPr lang="en-US" altLang="ko-KR" dirty="0">
                <a:ea typeface="굴림" charset="-127"/>
              </a:rPr>
              <a:t> </a:t>
            </a:r>
            <a:r>
              <a:rPr lang="en-US" altLang="ko-KR" dirty="0">
                <a:latin typeface="Symbol" panose="05050102010706020507" pitchFamily="18" charset="2"/>
                <a:ea typeface="굴림" charset="-127"/>
              </a:rPr>
              <a:t>£ </a:t>
            </a:r>
            <a:r>
              <a:rPr lang="en-US" altLang="ko-KR" dirty="0">
                <a:ea typeface="굴림" charset="-127"/>
              </a:rPr>
              <a:t>g(r</a:t>
            </a:r>
            <a:r>
              <a:rPr lang="en-US" altLang="ko-KR" baseline="-25000" dirty="0">
                <a:ea typeface="굴림" charset="-127"/>
              </a:rPr>
              <a:t>1</a:t>
            </a:r>
            <a:r>
              <a:rPr lang="en-US" altLang="ko-KR" dirty="0">
                <a:ea typeface="굴림" charset="-127"/>
              </a:rPr>
              <a:t>), accept r</a:t>
            </a:r>
            <a:r>
              <a:rPr lang="en-US" altLang="ko-KR" baseline="-25000" dirty="0">
                <a:ea typeface="굴림" charset="-127"/>
              </a:rPr>
              <a:t>1</a:t>
            </a:r>
            <a:r>
              <a:rPr lang="en-US" altLang="ko-KR" dirty="0">
                <a:ea typeface="굴림" charset="-127"/>
              </a:rPr>
              <a:t> as x from f(x). If r</a:t>
            </a:r>
            <a:r>
              <a:rPr lang="en-US" altLang="ko-KR" baseline="-25000" dirty="0">
                <a:ea typeface="굴림" charset="-127"/>
              </a:rPr>
              <a:t>2</a:t>
            </a:r>
            <a:r>
              <a:rPr lang="en-US" altLang="ko-KR" dirty="0">
                <a:ea typeface="굴림" charset="-127"/>
              </a:rPr>
              <a:t> </a:t>
            </a:r>
            <a:r>
              <a:rPr lang="en-US" altLang="ko-KR" dirty="0">
                <a:latin typeface="Symbol" panose="05050102010706020507" pitchFamily="18" charset="2"/>
                <a:ea typeface="굴림" charset="-127"/>
              </a:rPr>
              <a:t>&gt; </a:t>
            </a:r>
            <a:r>
              <a:rPr lang="en-US" altLang="ko-KR" dirty="0">
                <a:ea typeface="굴림" charset="-127"/>
              </a:rPr>
              <a:t>g(r</a:t>
            </a:r>
            <a:r>
              <a:rPr lang="en-US" altLang="ko-KR" baseline="-25000" dirty="0">
                <a:ea typeface="굴림" charset="-127"/>
              </a:rPr>
              <a:t>1</a:t>
            </a:r>
            <a:r>
              <a:rPr lang="en-US" altLang="ko-KR" dirty="0">
                <a:ea typeface="굴림" charset="-127"/>
              </a:rPr>
              <a:t>) then reject r</a:t>
            </a:r>
            <a:r>
              <a:rPr lang="en-US" altLang="ko-KR" baseline="-25000" dirty="0">
                <a:ea typeface="굴림" charset="-127"/>
              </a:rPr>
              <a:t>1</a:t>
            </a:r>
            <a:r>
              <a:rPr lang="en-US" altLang="ko-KR" dirty="0">
                <a:ea typeface="굴림" charset="-127"/>
              </a:rPr>
              <a:t> and repeat step 1.</a:t>
            </a:r>
          </a:p>
        </p:txBody>
      </p:sp>
    </p:spTree>
    <p:extLst>
      <p:ext uri="{BB962C8B-B14F-4D97-AF65-F5344CB8AC3E}">
        <p14:creationId xmlns:p14="http://schemas.microsoft.com/office/powerpoint/2010/main" val="4210095480"/>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5121"/>
          <p:cNvSpPr>
            <a:spLocks noGrp="1" noChangeArrowheads="1"/>
          </p:cNvSpPr>
          <p:nvPr>
            <p:ph type="title"/>
          </p:nvPr>
        </p:nvSpPr>
        <p:spPr/>
        <p:txBody>
          <a:bodyPr/>
          <a:lstStyle/>
          <a:p>
            <a:r>
              <a:rPr lang="en-US" altLang="zh-CN" sz="4000">
                <a:solidFill>
                  <a:srgbClr val="FF0000"/>
                </a:solidFill>
                <a:latin typeface="Georgia" panose="02040502050405020303" pitchFamily="18" charset="0"/>
              </a:rPr>
              <a:t>What is Monte Carlo?</a:t>
            </a:r>
          </a:p>
        </p:txBody>
      </p:sp>
      <p:pic>
        <p:nvPicPr>
          <p:cNvPr id="5123" name="Picture 28" descr="File:Monte Carlo Casi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71600"/>
            <a:ext cx="32766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23" descr="mona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1703388"/>
            <a:ext cx="5311775"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24"/>
          <p:cNvSpPr txBox="1">
            <a:spLocks noChangeArrowheads="1"/>
          </p:cNvSpPr>
          <p:nvPr/>
        </p:nvSpPr>
        <p:spPr bwMode="auto">
          <a:xfrm>
            <a:off x="5327650" y="5516563"/>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dirty="0">
                <a:latin typeface="Georgia" panose="02040502050405020303" pitchFamily="18" charset="0"/>
              </a:rPr>
              <a:t>Monte-Carlo, Monaco</a:t>
            </a:r>
          </a:p>
        </p:txBody>
      </p:sp>
      <p:sp>
        <p:nvSpPr>
          <p:cNvPr id="5126" name="Rectangle 29"/>
          <p:cNvSpPr>
            <a:spLocks noChangeArrowheads="1"/>
          </p:cNvSpPr>
          <p:nvPr/>
        </p:nvSpPr>
        <p:spPr bwMode="auto">
          <a:xfrm>
            <a:off x="914400" y="6248400"/>
            <a:ext cx="2241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latin typeface="Georgia" panose="02040502050405020303" pitchFamily="18" charset="0"/>
              </a:rPr>
              <a:t>Monte Carlo Casino </a:t>
            </a:r>
          </a:p>
        </p:txBody>
      </p:sp>
    </p:spTree>
    <p:extLst>
      <p:ext uri="{BB962C8B-B14F-4D97-AF65-F5344CB8AC3E}">
        <p14:creationId xmlns:p14="http://schemas.microsoft.com/office/powerpoint/2010/main" val="233720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dirty="0"/>
              <a:t>Beta distribution</a:t>
            </a:r>
            <a:endParaRPr lang="zh-CN" altLang="en-US" sz="3200" dirty="0"/>
          </a:p>
        </p:txBody>
      </p:sp>
      <p:pic>
        <p:nvPicPr>
          <p:cNvPr id="3" name="图片 2"/>
          <p:cNvPicPr>
            <a:picLocks noChangeAspect="1"/>
          </p:cNvPicPr>
          <p:nvPr/>
        </p:nvPicPr>
        <p:blipFill>
          <a:blip r:embed="rId2"/>
          <a:stretch>
            <a:fillRect/>
          </a:stretch>
        </p:blipFill>
        <p:spPr>
          <a:xfrm>
            <a:off x="2191186" y="1124744"/>
            <a:ext cx="4761623" cy="864096"/>
          </a:xfrm>
          <a:prstGeom prst="rect">
            <a:avLst/>
          </a:prstGeom>
        </p:spPr>
      </p:pic>
      <p:pic>
        <p:nvPicPr>
          <p:cNvPr id="5" name="图片 4"/>
          <p:cNvPicPr>
            <a:picLocks noChangeAspect="1"/>
          </p:cNvPicPr>
          <p:nvPr/>
        </p:nvPicPr>
        <p:blipFill>
          <a:blip r:embed="rId3"/>
          <a:stretch>
            <a:fillRect/>
          </a:stretch>
        </p:blipFill>
        <p:spPr>
          <a:xfrm>
            <a:off x="1862136" y="2348880"/>
            <a:ext cx="5419725" cy="4210050"/>
          </a:xfrm>
          <a:prstGeom prst="rect">
            <a:avLst/>
          </a:prstGeom>
        </p:spPr>
      </p:pic>
    </p:spTree>
    <p:extLst>
      <p:ext uri="{BB962C8B-B14F-4D97-AF65-F5344CB8AC3E}">
        <p14:creationId xmlns:p14="http://schemas.microsoft.com/office/powerpoint/2010/main" val="36441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9512" y="1347390"/>
            <a:ext cx="8765273" cy="4385866"/>
          </a:xfrm>
          <a:prstGeom prst="rect">
            <a:avLst/>
          </a:prstGeom>
        </p:spPr>
      </p:pic>
      <p:sp>
        <p:nvSpPr>
          <p:cNvPr id="4" name="矩形 3"/>
          <p:cNvSpPr/>
          <p:nvPr/>
        </p:nvSpPr>
        <p:spPr>
          <a:xfrm>
            <a:off x="1326485" y="313492"/>
            <a:ext cx="6701899" cy="523220"/>
          </a:xfrm>
          <a:prstGeom prst="rect">
            <a:avLst/>
          </a:prstGeom>
        </p:spPr>
        <p:txBody>
          <a:bodyPr wrap="none">
            <a:spAutoFit/>
          </a:bodyPr>
          <a:lstStyle/>
          <a:p>
            <a:r>
              <a:rPr lang="en-US" altLang="ko-KR" b="1" dirty="0">
                <a:ea typeface="굴림" charset="-127"/>
              </a:rPr>
              <a:t>Generalized Acceptance/Rejection Method</a:t>
            </a:r>
            <a:endParaRPr lang="zh-CN" altLang="en-US" b="1" dirty="0"/>
          </a:p>
        </p:txBody>
      </p:sp>
      <p:sp>
        <p:nvSpPr>
          <p:cNvPr id="5" name="Rectangle 2"/>
          <p:cNvSpPr txBox="1">
            <a:spLocks noChangeArrowheads="1"/>
          </p:cNvSpPr>
          <p:nvPr/>
        </p:nvSpPr>
        <p:spPr>
          <a:xfrm>
            <a:off x="1980301" y="787117"/>
            <a:ext cx="5270312" cy="481217"/>
          </a:xfrm>
          <a:prstGeom prst="rect">
            <a:avLst/>
          </a:prstGeom>
          <a:ln>
            <a:solidFill>
              <a:schemeClr val="tx1"/>
            </a:solidFill>
            <a:miter lim="800000"/>
            <a:headEnd/>
            <a:tailEnd/>
          </a:ln>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2800">
                <a:ea typeface="宋体" panose="02010600030101010101" pitchFamily="2" charset="-122"/>
              </a:rPr>
              <a:t>von Neumann Rejection Method</a:t>
            </a:r>
            <a:endParaRPr lang="en-US" altLang="zh-CN" sz="2800" dirty="0">
              <a:ea typeface="宋体" panose="02010600030101010101" pitchFamily="2" charset="-122"/>
            </a:endParaRPr>
          </a:p>
        </p:txBody>
      </p:sp>
      <p:sp>
        <p:nvSpPr>
          <p:cNvPr id="3" name="文本框 2"/>
          <p:cNvSpPr txBox="1"/>
          <p:nvPr/>
        </p:nvSpPr>
        <p:spPr>
          <a:xfrm>
            <a:off x="4195100" y="2636912"/>
            <a:ext cx="304892" cy="461665"/>
          </a:xfrm>
          <a:prstGeom prst="rect">
            <a:avLst/>
          </a:prstGeom>
          <a:noFill/>
        </p:spPr>
        <p:txBody>
          <a:bodyPr wrap="square" rtlCol="0">
            <a:spAutoFit/>
          </a:bodyPr>
          <a:lstStyle/>
          <a:p>
            <a:r>
              <a:rPr lang="en-US" altLang="zh-CN" sz="2400" dirty="0"/>
              <a:t>[</a:t>
            </a:r>
            <a:endParaRPr lang="zh-CN" altLang="en-US" sz="2400" dirty="0"/>
          </a:p>
        </p:txBody>
      </p:sp>
      <p:sp>
        <p:nvSpPr>
          <p:cNvPr id="6" name="文本框 5"/>
          <p:cNvSpPr txBox="1"/>
          <p:nvPr/>
        </p:nvSpPr>
        <p:spPr>
          <a:xfrm>
            <a:off x="5419236" y="2652158"/>
            <a:ext cx="304892" cy="461665"/>
          </a:xfrm>
          <a:prstGeom prst="rect">
            <a:avLst/>
          </a:prstGeom>
          <a:noFill/>
        </p:spPr>
        <p:txBody>
          <a:bodyPr wrap="square" rtlCol="0">
            <a:spAutoFit/>
          </a:bodyPr>
          <a:lstStyle/>
          <a:p>
            <a:r>
              <a:rPr lang="en-US" altLang="zh-CN" sz="2400" dirty="0"/>
              <a:t>]</a:t>
            </a:r>
            <a:endParaRPr lang="zh-CN" altLang="en-US" sz="2400" dirty="0"/>
          </a:p>
        </p:txBody>
      </p:sp>
    </p:spTree>
    <p:extLst>
      <p:ext uri="{BB962C8B-B14F-4D97-AF65-F5344CB8AC3E}">
        <p14:creationId xmlns:p14="http://schemas.microsoft.com/office/powerpoint/2010/main" val="3808794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2"/>
          <p:cNvGraphicFramePr>
            <a:graphicFrameLocks noChangeAspect="1"/>
          </p:cNvGraphicFramePr>
          <p:nvPr>
            <p:extLst>
              <p:ext uri="{D42A27DB-BD31-4B8C-83A1-F6EECF244321}">
                <p14:modId xmlns:p14="http://schemas.microsoft.com/office/powerpoint/2010/main" val="2990985816"/>
              </p:ext>
            </p:extLst>
          </p:nvPr>
        </p:nvGraphicFramePr>
        <p:xfrm>
          <a:off x="579438" y="1766888"/>
          <a:ext cx="8261350" cy="2797175"/>
        </p:xfrm>
        <a:graphic>
          <a:graphicData uri="http://schemas.openxmlformats.org/presentationml/2006/ole">
            <mc:AlternateContent xmlns:mc="http://schemas.openxmlformats.org/markup-compatibility/2006">
              <mc:Choice xmlns:v="urn:schemas-microsoft-com:vml" Requires="v">
                <p:oleObj spid="_x0000_s31330" name="Equation" r:id="rId4" imgW="3377880" imgH="1143000" progId="Equation.DSMT4">
                  <p:embed/>
                </p:oleObj>
              </mc:Choice>
              <mc:Fallback>
                <p:oleObj name="Equation" r:id="rId4" imgW="3377880" imgH="1143000" progId="Equation.DSMT4">
                  <p:embed/>
                  <p:pic>
                    <p:nvPicPr>
                      <p:cNvPr id="10" name="Object 2"/>
                      <p:cNvPicPr>
                        <a:picLocks noChangeAspect="1" noChangeArrowheads="1"/>
                      </p:cNvPicPr>
                      <p:nvPr/>
                    </p:nvPicPr>
                    <p:blipFill>
                      <a:blip r:embed="rId5"/>
                      <a:srcRect/>
                      <a:stretch>
                        <a:fillRect/>
                      </a:stretch>
                    </p:blipFill>
                    <p:spPr bwMode="auto">
                      <a:xfrm>
                        <a:off x="579438" y="1766888"/>
                        <a:ext cx="826135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 Box 11"/>
          <p:cNvSpPr txBox="1">
            <a:spLocks noChangeArrowheads="1"/>
          </p:cNvSpPr>
          <p:nvPr/>
        </p:nvSpPr>
        <p:spPr bwMode="auto">
          <a:xfrm>
            <a:off x="2123728" y="764704"/>
            <a:ext cx="4104456"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ea typeface="宋体" panose="02010600030101010101" pitchFamily="2" charset="-122"/>
              </a:rPr>
              <a:t>Desired distribution f(x)</a:t>
            </a:r>
          </a:p>
        </p:txBody>
      </p:sp>
      <p:sp>
        <p:nvSpPr>
          <p:cNvPr id="2" name="矩形 1"/>
          <p:cNvSpPr/>
          <p:nvPr/>
        </p:nvSpPr>
        <p:spPr>
          <a:xfrm>
            <a:off x="1691680" y="5085184"/>
            <a:ext cx="4368504" cy="523220"/>
          </a:xfrm>
          <a:prstGeom prst="rect">
            <a:avLst/>
          </a:prstGeom>
        </p:spPr>
        <p:txBody>
          <a:bodyPr wrap="none">
            <a:spAutoFit/>
          </a:bodyPr>
          <a:lstStyle/>
          <a:p>
            <a:r>
              <a:rPr lang="en-US" altLang="zh-CN" i="1" dirty="0">
                <a:solidFill>
                  <a:srgbClr val="0033CC"/>
                </a:solidFill>
              </a:rPr>
              <a:t>g(x) </a:t>
            </a:r>
            <a:r>
              <a:rPr lang="en-US" altLang="zh-CN" dirty="0">
                <a:solidFill>
                  <a:srgbClr val="0033CC"/>
                </a:solidFill>
              </a:rPr>
              <a:t>should be scaled so that </a:t>
            </a:r>
          </a:p>
        </p:txBody>
      </p:sp>
      <p:graphicFrame>
        <p:nvGraphicFramePr>
          <p:cNvPr id="5" name="Object 17"/>
          <p:cNvGraphicFramePr>
            <a:graphicFrameLocks noGrp="1" noChangeAspect="1"/>
          </p:cNvGraphicFramePr>
          <p:nvPr>
            <p:ph idx="1"/>
            <p:extLst>
              <p:ext uri="{D42A27DB-BD31-4B8C-83A1-F6EECF244321}">
                <p14:modId xmlns:p14="http://schemas.microsoft.com/office/powerpoint/2010/main" val="3219423309"/>
              </p:ext>
            </p:extLst>
          </p:nvPr>
        </p:nvGraphicFramePr>
        <p:xfrm>
          <a:off x="5940152" y="5173429"/>
          <a:ext cx="1905000" cy="434975"/>
        </p:xfrm>
        <a:graphic>
          <a:graphicData uri="http://schemas.openxmlformats.org/presentationml/2006/ole">
            <mc:AlternateContent xmlns:mc="http://schemas.openxmlformats.org/markup-compatibility/2006">
              <mc:Choice xmlns:v="urn:schemas-microsoft-com:vml" Requires="v">
                <p:oleObj spid="_x0000_s31331" name="Equation" r:id="rId6" imgW="888840" imgH="203040" progId="Equation.DSMT4">
                  <p:embed/>
                </p:oleObj>
              </mc:Choice>
              <mc:Fallback>
                <p:oleObj name="Equation" r:id="rId6" imgW="888840" imgH="203040" progId="Equation.DSMT4">
                  <p:embed/>
                  <p:pic>
                    <p:nvPicPr>
                      <p:cNvPr id="12305" name="Object 17"/>
                      <p:cNvPicPr>
                        <a:picLocks noChangeAspect="1" noChangeArrowheads="1"/>
                      </p:cNvPicPr>
                      <p:nvPr/>
                    </p:nvPicPr>
                    <p:blipFill>
                      <a:blip r:embed="rId7"/>
                      <a:srcRect/>
                      <a:stretch>
                        <a:fillRect/>
                      </a:stretch>
                    </p:blipFill>
                    <p:spPr bwMode="auto">
                      <a:xfrm>
                        <a:off x="5940152" y="5173429"/>
                        <a:ext cx="19050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3977357"/>
      </p:ext>
    </p:extLst>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23528" y="692696"/>
            <a:ext cx="8457799" cy="5447953"/>
          </a:xfrm>
          <a:prstGeom prst="rect">
            <a:avLst/>
          </a:prstGeom>
        </p:spPr>
      </p:pic>
    </p:spTree>
    <p:extLst>
      <p:ext uri="{BB962C8B-B14F-4D97-AF65-F5344CB8AC3E}">
        <p14:creationId xmlns:p14="http://schemas.microsoft.com/office/powerpoint/2010/main" val="4268896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3" name="矩形 2"/>
          <p:cNvSpPr/>
          <p:nvPr/>
        </p:nvSpPr>
        <p:spPr>
          <a:xfrm>
            <a:off x="899592" y="1417638"/>
            <a:ext cx="3025187" cy="523220"/>
          </a:xfrm>
          <a:prstGeom prst="rect">
            <a:avLst/>
          </a:prstGeom>
        </p:spPr>
        <p:txBody>
          <a:bodyPr wrap="none">
            <a:spAutoFit/>
          </a:bodyPr>
          <a:lstStyle/>
          <a:p>
            <a:r>
              <a:rPr lang="en-US" altLang="zh-CN" dirty="0"/>
              <a:t>Normal distribution</a:t>
            </a:r>
            <a:endParaRPr lang="zh-CN" altLang="en-US" dirty="0"/>
          </a:p>
        </p:txBody>
      </p:sp>
      <p:graphicFrame>
        <p:nvGraphicFramePr>
          <p:cNvPr id="6" name="Object 0"/>
          <p:cNvGraphicFramePr>
            <a:graphicFrameLocks noChangeAspect="1"/>
          </p:cNvGraphicFramePr>
          <p:nvPr>
            <p:extLst>
              <p:ext uri="{D42A27DB-BD31-4B8C-83A1-F6EECF244321}">
                <p14:modId xmlns:p14="http://schemas.microsoft.com/office/powerpoint/2010/main" val="3768918196"/>
              </p:ext>
            </p:extLst>
          </p:nvPr>
        </p:nvGraphicFramePr>
        <p:xfrm>
          <a:off x="1335832" y="1943955"/>
          <a:ext cx="5334000" cy="1157288"/>
        </p:xfrm>
        <a:graphic>
          <a:graphicData uri="http://schemas.openxmlformats.org/presentationml/2006/ole">
            <mc:AlternateContent xmlns:mc="http://schemas.openxmlformats.org/markup-compatibility/2006">
              <mc:Choice xmlns:v="urn:schemas-microsoft-com:vml" Requires="v">
                <p:oleObj spid="_x0000_s51546" name="Equation" r:id="rId3" imgW="1993680" imgH="431640" progId="Equation.DSMT4">
                  <p:embed/>
                </p:oleObj>
              </mc:Choice>
              <mc:Fallback>
                <p:oleObj name="Equation" r:id="rId3" imgW="1993680" imgH="431640" progId="Equation.DSMT4">
                  <p:embed/>
                  <p:pic>
                    <p:nvPicPr>
                      <p:cNvPr id="1026"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832" y="1943955"/>
                        <a:ext cx="5334000"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5" descr="C:\My Documents\My Pictures\curve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501008"/>
            <a:ext cx="38862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C:\My Documents\My Pictures\curve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356992"/>
            <a:ext cx="31242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0"/>
          <p:cNvGraphicFramePr>
            <a:graphicFrameLocks noChangeAspect="1"/>
          </p:cNvGraphicFramePr>
          <p:nvPr>
            <p:extLst>
              <p:ext uri="{D42A27DB-BD31-4B8C-83A1-F6EECF244321}">
                <p14:modId xmlns:p14="http://schemas.microsoft.com/office/powerpoint/2010/main" val="1956721680"/>
              </p:ext>
            </p:extLst>
          </p:nvPr>
        </p:nvGraphicFramePr>
        <p:xfrm>
          <a:off x="4029294" y="1372860"/>
          <a:ext cx="1597025" cy="612775"/>
        </p:xfrm>
        <a:graphic>
          <a:graphicData uri="http://schemas.openxmlformats.org/presentationml/2006/ole">
            <mc:AlternateContent xmlns:mc="http://schemas.openxmlformats.org/markup-compatibility/2006">
              <mc:Choice xmlns:v="urn:schemas-microsoft-com:vml" Requires="v">
                <p:oleObj spid="_x0000_s51547" name="Equation" r:id="rId7" imgW="596880" imgH="228600" progId="Equation.DSMT4">
                  <p:embed/>
                </p:oleObj>
              </mc:Choice>
              <mc:Fallback>
                <p:oleObj name="Equation" r:id="rId7" imgW="596880" imgH="228600" progId="Equation.DSMT4">
                  <p:embed/>
                  <p:pic>
                    <p:nvPicPr>
                      <p:cNvPr id="6" name="Object 0"/>
                      <p:cNvPicPr>
                        <a:picLocks noChangeAspect="1" noChangeArrowheads="1"/>
                      </p:cNvPicPr>
                      <p:nvPr/>
                    </p:nvPicPr>
                    <p:blipFill>
                      <a:blip r:embed="rId8"/>
                      <a:srcRect/>
                      <a:stretch>
                        <a:fillRect/>
                      </a:stretch>
                    </p:blipFill>
                    <p:spPr bwMode="auto">
                      <a:xfrm>
                        <a:off x="4029294" y="1372860"/>
                        <a:ext cx="15970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82377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757734"/>
            <a:ext cx="3661580" cy="523220"/>
          </a:xfrm>
          <a:prstGeom prst="rect">
            <a:avLst/>
          </a:prstGeom>
        </p:spPr>
        <p:txBody>
          <a:bodyPr wrap="none">
            <a:spAutoFit/>
          </a:bodyPr>
          <a:lstStyle/>
          <a:p>
            <a:r>
              <a:rPr lang="en-US" altLang="zh-CN" u="sng" dirty="0"/>
              <a:t>Exponential distribution</a:t>
            </a:r>
            <a:endParaRPr lang="zh-CN" altLang="en-US" dirty="0"/>
          </a:p>
        </p:txBody>
      </p:sp>
      <p:pic>
        <p:nvPicPr>
          <p:cNvPr id="4" name="图片 3"/>
          <p:cNvPicPr>
            <a:picLocks noChangeAspect="1"/>
          </p:cNvPicPr>
          <p:nvPr/>
        </p:nvPicPr>
        <p:blipFill>
          <a:blip r:embed="rId3"/>
          <a:stretch>
            <a:fillRect/>
          </a:stretch>
        </p:blipFill>
        <p:spPr>
          <a:xfrm>
            <a:off x="4572000" y="476672"/>
            <a:ext cx="3744416" cy="286219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394146342"/>
              </p:ext>
            </p:extLst>
          </p:nvPr>
        </p:nvGraphicFramePr>
        <p:xfrm>
          <a:off x="877307" y="1618218"/>
          <a:ext cx="2339506" cy="800134"/>
        </p:xfrm>
        <a:graphic>
          <a:graphicData uri="http://schemas.openxmlformats.org/presentationml/2006/ole">
            <mc:AlternateContent xmlns:mc="http://schemas.openxmlformats.org/markup-compatibility/2006">
              <mc:Choice xmlns:v="urn:schemas-microsoft-com:vml" Requires="v">
                <p:oleObj spid="_x0000_s52396" name="Equation" r:id="rId4" imgW="1333440" imgH="457200" progId="Equation.DSMT4">
                  <p:embed/>
                </p:oleObj>
              </mc:Choice>
              <mc:Fallback>
                <p:oleObj name="Equation" r:id="rId4" imgW="1333440" imgH="457200" progId="Equation.DSMT4">
                  <p:embed/>
                  <p:pic>
                    <p:nvPicPr>
                      <p:cNvPr id="1026" name="Object 4"/>
                      <p:cNvPicPr>
                        <a:picLocks noChangeAspect="1" noChangeArrowheads="1"/>
                      </p:cNvPicPr>
                      <p:nvPr/>
                    </p:nvPicPr>
                    <p:blipFill>
                      <a:blip r:embed="rId5"/>
                      <a:srcRect/>
                      <a:stretch>
                        <a:fillRect/>
                      </a:stretch>
                    </p:blipFill>
                    <p:spPr bwMode="auto">
                      <a:xfrm>
                        <a:off x="877307" y="1618218"/>
                        <a:ext cx="2339506" cy="800134"/>
                      </a:xfrm>
                      <a:prstGeom prst="rect">
                        <a:avLst/>
                      </a:prstGeom>
                      <a:noFill/>
                      <a:ln>
                        <a:noFill/>
                      </a:ln>
                      <a:effectLst/>
                    </p:spPr>
                  </p:pic>
                </p:oleObj>
              </mc:Fallback>
            </mc:AlternateContent>
          </a:graphicData>
        </a:graphic>
      </p:graphicFrame>
      <p:sp>
        <p:nvSpPr>
          <p:cNvPr id="6" name="矩形 5"/>
          <p:cNvSpPr/>
          <p:nvPr/>
        </p:nvSpPr>
        <p:spPr>
          <a:xfrm>
            <a:off x="971600" y="3490666"/>
            <a:ext cx="6192688" cy="1384995"/>
          </a:xfrm>
          <a:prstGeom prst="rect">
            <a:avLst/>
          </a:prstGeom>
        </p:spPr>
        <p:txBody>
          <a:bodyPr wrap="square">
            <a:spAutoFit/>
          </a:bodyPr>
          <a:lstStyle/>
          <a:p>
            <a:r>
              <a:rPr lang="en-US" altLang="zh-CN" dirty="0"/>
              <a:t>One can generate N(0,1) with generalized acceptance/rejection method using  exponential distribution (</a:t>
            </a:r>
            <a:r>
              <a:rPr lang="el-GR" altLang="zh-CN" dirty="0"/>
              <a:t>λ</a:t>
            </a:r>
            <a:r>
              <a:rPr lang="en-US" altLang="zh-CN" dirty="0"/>
              <a:t>=1)</a:t>
            </a:r>
          </a:p>
        </p:txBody>
      </p:sp>
      <p:sp>
        <p:nvSpPr>
          <p:cNvPr id="7" name="矩形 6"/>
          <p:cNvSpPr/>
          <p:nvPr/>
        </p:nvSpPr>
        <p:spPr>
          <a:xfrm>
            <a:off x="749159" y="5267230"/>
            <a:ext cx="8088247" cy="830997"/>
          </a:xfrm>
          <a:prstGeom prst="rect">
            <a:avLst/>
          </a:prstGeom>
        </p:spPr>
        <p:txBody>
          <a:bodyPr wrap="square">
            <a:spAutoFit/>
          </a:bodyPr>
          <a:lstStyle/>
          <a:p>
            <a:r>
              <a:rPr lang="en-US" altLang="zh-CN" sz="2400" dirty="0">
                <a:hlinkClick r:id="rId6"/>
              </a:rPr>
              <a:t>http://www.columbia.edu/~ks20/4703-Sigman/4703-07-Notes-ARM.pdf</a:t>
            </a:r>
            <a:r>
              <a:rPr lang="en-US" altLang="zh-CN" sz="2400" dirty="0"/>
              <a:t> </a:t>
            </a:r>
            <a:endParaRPr lang="zh-CN" altLang="en-US" sz="2400" dirty="0"/>
          </a:p>
        </p:txBody>
      </p:sp>
    </p:spTree>
    <p:extLst>
      <p:ext uri="{BB962C8B-B14F-4D97-AF65-F5344CB8AC3E}">
        <p14:creationId xmlns:p14="http://schemas.microsoft.com/office/powerpoint/2010/main" val="1721847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body" sz="half" idx="1"/>
          </p:nvPr>
        </p:nvSpPr>
        <p:spPr>
          <a:xfrm>
            <a:off x="479424" y="1204913"/>
            <a:ext cx="8413055" cy="4384327"/>
          </a:xfrm>
        </p:spPr>
        <p:txBody>
          <a:bodyPr/>
          <a:lstStyle/>
          <a:p>
            <a:pPr marL="0" indent="0">
              <a:buNone/>
            </a:pPr>
            <a:r>
              <a:rPr lang="en-US" altLang="en-US" dirty="0"/>
              <a:t>Approach for</a:t>
            </a:r>
            <a:r>
              <a:rPr lang="en-US" altLang="en-US" i="1" dirty="0"/>
              <a:t> Normal(0,1)</a:t>
            </a:r>
            <a:r>
              <a:rPr lang="en-US" altLang="en-US" dirty="0"/>
              <a:t>:</a:t>
            </a:r>
          </a:p>
          <a:p>
            <a:pPr lvl="1"/>
            <a:r>
              <a:rPr lang="en-US" altLang="en-US" sz="2000" dirty="0"/>
              <a:t>Consider two standard normal random variables, </a:t>
            </a:r>
            <a:r>
              <a:rPr lang="en-US" altLang="en-US" sz="2000" i="1" dirty="0"/>
              <a:t>Z</a:t>
            </a:r>
            <a:r>
              <a:rPr lang="en-US" altLang="en-US" sz="2000" i="1" baseline="-25000" dirty="0"/>
              <a:t>1</a:t>
            </a:r>
            <a:r>
              <a:rPr lang="en-US" altLang="en-US" sz="2000" dirty="0"/>
              <a:t> and </a:t>
            </a:r>
            <a:r>
              <a:rPr lang="en-US" altLang="en-US" sz="2000" i="1" dirty="0"/>
              <a:t>Z</a:t>
            </a:r>
            <a:r>
              <a:rPr lang="en-US" altLang="en-US" sz="2000" i="1" baseline="-25000" dirty="0"/>
              <a:t>2</a:t>
            </a:r>
            <a:r>
              <a:rPr lang="en-US" altLang="en-US" sz="2000" dirty="0"/>
              <a:t>, plotted as a point in the plane:</a:t>
            </a:r>
          </a:p>
          <a:p>
            <a:pPr lvl="1"/>
            <a:endParaRPr lang="en-US" altLang="en-US" sz="2000" dirty="0"/>
          </a:p>
          <a:p>
            <a:pPr lvl="1"/>
            <a:endParaRPr lang="en-US" altLang="en-US" sz="1800" dirty="0"/>
          </a:p>
          <a:p>
            <a:pPr lvl="1"/>
            <a:endParaRPr lang="en-US" altLang="en-US" sz="1800" dirty="0"/>
          </a:p>
          <a:p>
            <a:pPr lvl="1"/>
            <a:endParaRPr lang="en-US" altLang="en-US" sz="1800" dirty="0"/>
          </a:p>
          <a:p>
            <a:pPr lvl="1"/>
            <a:endParaRPr lang="en-US" altLang="en-US" sz="1800" dirty="0"/>
          </a:p>
          <a:p>
            <a:pPr lvl="1"/>
            <a:endParaRPr lang="en-US" altLang="en-US" sz="2000" dirty="0"/>
          </a:p>
          <a:p>
            <a:pPr lvl="1"/>
            <a:r>
              <a:rPr lang="en-US" altLang="en-US" sz="2000" i="1" dirty="0"/>
              <a:t>B</a:t>
            </a:r>
            <a:r>
              <a:rPr lang="en-US" altLang="en-US" sz="2000" i="1" baseline="30000" dirty="0"/>
              <a:t>2</a:t>
            </a:r>
            <a:r>
              <a:rPr lang="en-US" altLang="en-US" sz="2000" i="1" dirty="0"/>
              <a:t> = Z</a:t>
            </a:r>
            <a:r>
              <a:rPr lang="en-US" altLang="en-US" sz="2000" i="1" baseline="30000" dirty="0"/>
              <a:t>2</a:t>
            </a:r>
            <a:r>
              <a:rPr lang="en-US" altLang="en-US" sz="2000" i="1" baseline="-25000" dirty="0"/>
              <a:t>1</a:t>
            </a:r>
            <a:r>
              <a:rPr lang="en-US" altLang="en-US" sz="2000" i="1" dirty="0"/>
              <a:t> + Z</a:t>
            </a:r>
            <a:r>
              <a:rPr lang="en-US" altLang="en-US" sz="2000" i="1" baseline="30000" dirty="0"/>
              <a:t>2</a:t>
            </a:r>
            <a:r>
              <a:rPr lang="en-US" altLang="en-US" sz="2000" i="1" baseline="-25000" dirty="0"/>
              <a:t>2</a:t>
            </a:r>
            <a:r>
              <a:rPr lang="en-US" altLang="en-US" sz="2000" dirty="0"/>
              <a:t> ~ chi-square distribution with </a:t>
            </a:r>
            <a:r>
              <a:rPr lang="en-US" altLang="en-US" sz="2000" i="1" dirty="0"/>
              <a:t>2</a:t>
            </a:r>
            <a:r>
              <a:rPr lang="en-US" altLang="en-US" sz="2000" dirty="0"/>
              <a:t> degrees of freedom that is equivalent to </a:t>
            </a:r>
            <a:r>
              <a:rPr lang="en-US" altLang="en-US" sz="2000" i="1" dirty="0" err="1"/>
              <a:t>Exp</a:t>
            </a:r>
            <a:r>
              <a:rPr lang="en-US" altLang="en-US" sz="2000" i="1" dirty="0"/>
              <a:t>(</a:t>
            </a:r>
            <a:r>
              <a:rPr lang="en-US" altLang="en-US" sz="2000" i="1" dirty="0">
                <a:latin typeface="Symbol" panose="05050102010706020507" pitchFamily="18" charset="2"/>
              </a:rPr>
              <a:t>l</a:t>
            </a:r>
            <a:r>
              <a:rPr lang="en-US" altLang="en-US" sz="2000" i="1" dirty="0"/>
              <a:t> = 1/2)</a:t>
            </a:r>
            <a:r>
              <a:rPr lang="en-US" altLang="en-US" sz="2000" dirty="0"/>
              <a:t>.  Hence,</a:t>
            </a:r>
          </a:p>
          <a:p>
            <a:pPr lvl="1"/>
            <a:r>
              <a:rPr lang="en-US" altLang="en-US" sz="2000" dirty="0"/>
              <a:t>The radius </a:t>
            </a:r>
            <a:r>
              <a:rPr lang="en-US" altLang="en-US" sz="2000" i="1" dirty="0"/>
              <a:t>B</a:t>
            </a:r>
            <a:r>
              <a:rPr lang="en-US" altLang="en-US" sz="2000" dirty="0"/>
              <a:t> and angle </a:t>
            </a:r>
            <a:r>
              <a:rPr lang="en-US" altLang="en-US" sz="2000" i="1" dirty="0">
                <a:sym typeface="Symbol" panose="05050102010706020507" pitchFamily="18" charset="2"/>
              </a:rPr>
              <a:t></a:t>
            </a:r>
            <a:r>
              <a:rPr lang="en-US" altLang="en-US" sz="2000" dirty="0"/>
              <a:t> are mutually independent.</a:t>
            </a:r>
          </a:p>
        </p:txBody>
      </p:sp>
      <p:pic>
        <p:nvPicPr>
          <p:cNvPr id="48130" name="Picture 2" descr="0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069" y="2166144"/>
            <a:ext cx="2535237"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title"/>
          </p:nvPr>
        </p:nvSpPr>
        <p:spPr>
          <a:xfrm>
            <a:off x="457200" y="274638"/>
            <a:ext cx="8229600" cy="774700"/>
          </a:xfrm>
        </p:spPr>
        <p:txBody>
          <a:bodyPr>
            <a:normAutofit/>
          </a:bodyPr>
          <a:lstStyle/>
          <a:p>
            <a:r>
              <a:rPr lang="en-US" altLang="en-US" sz="3600" b="1" dirty="0"/>
              <a:t>Direct Transformation</a:t>
            </a:r>
            <a:r>
              <a:rPr lang="en-US" altLang="en-US" b="1" dirty="0"/>
              <a:t>	</a:t>
            </a:r>
            <a:endParaRPr lang="en-US" altLang="en-US" sz="3100" b="1" dirty="0">
              <a:solidFill>
                <a:schemeClr val="bg2"/>
              </a:solidFill>
            </a:endParaRPr>
          </a:p>
        </p:txBody>
      </p:sp>
      <p:graphicFrame>
        <p:nvGraphicFramePr>
          <p:cNvPr id="48133" name="Object 5"/>
          <p:cNvGraphicFramePr>
            <a:graphicFrameLocks noGrp="1" noChangeAspect="1"/>
          </p:cNvGraphicFramePr>
          <p:nvPr>
            <p:ph sz="quarter" idx="2"/>
            <p:extLst>
              <p:ext uri="{D42A27DB-BD31-4B8C-83A1-F6EECF244321}">
                <p14:modId xmlns:p14="http://schemas.microsoft.com/office/powerpoint/2010/main" val="3238773121"/>
              </p:ext>
            </p:extLst>
          </p:nvPr>
        </p:nvGraphicFramePr>
        <p:xfrm>
          <a:off x="4995069" y="4744384"/>
          <a:ext cx="1666875" cy="439738"/>
        </p:xfrm>
        <a:graphic>
          <a:graphicData uri="http://schemas.openxmlformats.org/presentationml/2006/ole">
            <mc:AlternateContent xmlns:mc="http://schemas.openxmlformats.org/markup-compatibility/2006">
              <mc:Choice xmlns:v="urn:schemas-microsoft-com:vml" Requires="v">
                <p:oleObj spid="_x0000_s29332" name="Equation" r:id="rId4" imgW="952087" imgH="228501" progId="Equation.DSMT4">
                  <p:embed/>
                </p:oleObj>
              </mc:Choice>
              <mc:Fallback>
                <p:oleObj name="Equation" r:id="rId4" imgW="952087" imgH="228501" progId="Equation.DSMT4">
                  <p:embed/>
                  <p:pic>
                    <p:nvPicPr>
                      <p:cNvPr id="481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069" y="4744384"/>
                        <a:ext cx="166687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Text Box 6"/>
          <p:cNvSpPr txBox="1">
            <a:spLocks noChangeArrowheads="1"/>
          </p:cNvSpPr>
          <p:nvPr/>
        </p:nvSpPr>
        <p:spPr bwMode="auto">
          <a:xfrm>
            <a:off x="1485900" y="3124200"/>
            <a:ext cx="2254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entury Schoolbook" panose="02040604050505020304" pitchFamily="18" charset="0"/>
              </a:defRPr>
            </a:lvl1pPr>
            <a:lvl2pPr marL="742950" indent="-285750">
              <a:defRPr sz="2400">
                <a:solidFill>
                  <a:schemeClr val="tx1"/>
                </a:solidFill>
                <a:latin typeface="Century Schoolbook" panose="02040604050505020304" pitchFamily="18" charset="0"/>
              </a:defRPr>
            </a:lvl2pPr>
            <a:lvl3pPr marL="1143000" indent="-228600">
              <a:defRPr sz="2400">
                <a:solidFill>
                  <a:schemeClr val="tx1"/>
                </a:solidFill>
                <a:latin typeface="Century Schoolbook" panose="02040604050505020304" pitchFamily="18" charset="0"/>
              </a:defRPr>
            </a:lvl3pPr>
            <a:lvl4pPr marL="1600200" indent="-228600">
              <a:defRPr sz="2400">
                <a:solidFill>
                  <a:schemeClr val="tx1"/>
                </a:solidFill>
                <a:latin typeface="Century Schoolbook" panose="02040604050505020304" pitchFamily="18" charset="0"/>
              </a:defRPr>
            </a:lvl4pPr>
            <a:lvl5pPr marL="2057400" indent="-228600">
              <a:defRPr sz="2400">
                <a:solidFill>
                  <a:schemeClr val="tx1"/>
                </a:solidFill>
                <a:latin typeface="Century Schoolbook" panose="02040604050505020304" pitchFamily="18" charset="0"/>
              </a:defRPr>
            </a:lvl5pPr>
            <a:lvl6pPr marL="2514600" indent="-228600" eaLnBrk="0" fontAlgn="base" hangingPunct="0">
              <a:spcBef>
                <a:spcPct val="0"/>
              </a:spcBef>
              <a:spcAft>
                <a:spcPct val="0"/>
              </a:spcAft>
              <a:defRPr sz="2400">
                <a:solidFill>
                  <a:schemeClr val="tx1"/>
                </a:solidFill>
                <a:latin typeface="Century Schoolbook" panose="02040604050505020304" pitchFamily="18" charset="0"/>
              </a:defRPr>
            </a:lvl6pPr>
            <a:lvl7pPr marL="2971800" indent="-228600" eaLnBrk="0" fontAlgn="base" hangingPunct="0">
              <a:spcBef>
                <a:spcPct val="0"/>
              </a:spcBef>
              <a:spcAft>
                <a:spcPct val="0"/>
              </a:spcAft>
              <a:defRPr sz="2400">
                <a:solidFill>
                  <a:schemeClr val="tx1"/>
                </a:solidFill>
                <a:latin typeface="Century Schoolbook" panose="02040604050505020304" pitchFamily="18" charset="0"/>
              </a:defRPr>
            </a:lvl7pPr>
            <a:lvl8pPr marL="3429000" indent="-228600" eaLnBrk="0" fontAlgn="base" hangingPunct="0">
              <a:spcBef>
                <a:spcPct val="0"/>
              </a:spcBef>
              <a:spcAft>
                <a:spcPct val="0"/>
              </a:spcAft>
              <a:defRPr sz="2400">
                <a:solidFill>
                  <a:schemeClr val="tx1"/>
                </a:solidFill>
                <a:latin typeface="Century Schoolbook" panose="02040604050505020304" pitchFamily="18" charset="0"/>
              </a:defRPr>
            </a:lvl8pPr>
            <a:lvl9pPr marL="3886200" indent="-228600" eaLnBrk="0" fontAlgn="base" hangingPunct="0">
              <a:spcBef>
                <a:spcPct val="0"/>
              </a:spcBef>
              <a:spcAft>
                <a:spcPct val="0"/>
              </a:spcAft>
              <a:defRPr sz="2400">
                <a:solidFill>
                  <a:schemeClr val="tx1"/>
                </a:solidFill>
                <a:latin typeface="Century Schoolbook" panose="02040604050505020304" pitchFamily="18" charset="0"/>
              </a:defRPr>
            </a:lvl9pPr>
          </a:lstStyle>
          <a:p>
            <a:pPr algn="ctr"/>
            <a:r>
              <a:rPr lang="en-US" altLang="en-US" sz="1800">
                <a:latin typeface="Arial" panose="020B0604020202020204" pitchFamily="34" charset="0"/>
              </a:rPr>
              <a:t>In polar coordinates:</a:t>
            </a:r>
          </a:p>
          <a:p>
            <a:pPr algn="ctr"/>
            <a:r>
              <a:rPr lang="en-US" altLang="en-US" sz="1800" i="1">
                <a:latin typeface="Arial" panose="020B0604020202020204" pitchFamily="34" charset="0"/>
              </a:rPr>
              <a:t>Z</a:t>
            </a:r>
            <a:r>
              <a:rPr lang="en-US" altLang="en-US" sz="1800" i="1" baseline="-25000">
                <a:latin typeface="Arial" panose="020B0604020202020204" pitchFamily="34" charset="0"/>
              </a:rPr>
              <a:t>1</a:t>
            </a:r>
            <a:r>
              <a:rPr lang="en-US" altLang="en-US" sz="1800" i="1">
                <a:latin typeface="Arial" panose="020B0604020202020204" pitchFamily="34" charset="0"/>
              </a:rPr>
              <a:t> = B cos </a:t>
            </a:r>
            <a:r>
              <a:rPr lang="en-US" altLang="en-US" sz="1800" i="1">
                <a:latin typeface="Symbol" panose="05050102010706020507" pitchFamily="18" charset="2"/>
                <a:sym typeface="Symbol" panose="05050102010706020507" pitchFamily="18" charset="2"/>
              </a:rPr>
              <a:t></a:t>
            </a:r>
          </a:p>
          <a:p>
            <a:pPr algn="ctr"/>
            <a:r>
              <a:rPr lang="en-US" altLang="en-US" sz="1800" i="1">
                <a:latin typeface="Arial" panose="020B0604020202020204" pitchFamily="34" charset="0"/>
              </a:rPr>
              <a:t>Z</a:t>
            </a:r>
            <a:r>
              <a:rPr lang="en-US" altLang="en-US" sz="1800" i="1" baseline="-25000">
                <a:latin typeface="Arial" panose="020B0604020202020204" pitchFamily="34" charset="0"/>
              </a:rPr>
              <a:t>2</a:t>
            </a:r>
            <a:r>
              <a:rPr lang="en-US" altLang="en-US" sz="1800" i="1">
                <a:latin typeface="Arial" panose="020B0604020202020204" pitchFamily="34" charset="0"/>
              </a:rPr>
              <a:t> = B sin </a:t>
            </a:r>
            <a:r>
              <a:rPr lang="en-US" altLang="en-US" sz="1800" i="1">
                <a:latin typeface="Arial" panose="020B0604020202020204" pitchFamily="34" charset="0"/>
                <a:sym typeface="Symbol" panose="05050102010706020507" pitchFamily="18" charset="2"/>
              </a:rPr>
              <a:t></a:t>
            </a:r>
          </a:p>
        </p:txBody>
      </p:sp>
      <p:graphicFrame>
        <p:nvGraphicFramePr>
          <p:cNvPr id="48135" name="Object 7"/>
          <p:cNvGraphicFramePr>
            <a:graphicFrameLocks noGrp="1" noChangeAspect="1"/>
          </p:cNvGraphicFramePr>
          <p:nvPr>
            <p:ph sz="quarter" idx="3"/>
          </p:nvPr>
        </p:nvGraphicFramePr>
        <p:xfrm>
          <a:off x="3352800" y="5715000"/>
          <a:ext cx="2514600" cy="741363"/>
        </p:xfrm>
        <a:graphic>
          <a:graphicData uri="http://schemas.openxmlformats.org/presentationml/2006/ole">
            <mc:AlternateContent xmlns:mc="http://schemas.openxmlformats.org/markup-compatibility/2006">
              <mc:Choice xmlns:v="urn:schemas-microsoft-com:vml" Requires="v">
                <p:oleObj spid="_x0000_s29333" name="Equation" r:id="rId6" imgW="1637589" imgH="482391" progId="Equation.3">
                  <p:embed/>
                </p:oleObj>
              </mc:Choice>
              <mc:Fallback>
                <p:oleObj name="Equation" r:id="rId6" imgW="1637589" imgH="482391" progId="Equation.3">
                  <p:embed/>
                  <p:pic>
                    <p:nvPicPr>
                      <p:cNvPr id="4813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5715000"/>
                        <a:ext cx="2514600" cy="741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1106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274638"/>
            <a:ext cx="8229600" cy="1143000"/>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Monte Carlo Integration</a:t>
            </a:r>
          </a:p>
        </p:txBody>
      </p:sp>
      <p:sp>
        <p:nvSpPr>
          <p:cNvPr id="44035" name="Rectangle 3"/>
          <p:cNvSpPr>
            <a:spLocks noGrp="1" noChangeArrowheads="1"/>
          </p:cNvSpPr>
          <p:nvPr>
            <p:ph type="body" sz="half" idx="4294967295"/>
          </p:nvPr>
        </p:nvSpPr>
        <p:spPr>
          <a:xfrm>
            <a:off x="1259632" y="1628800"/>
            <a:ext cx="6444208" cy="1828800"/>
          </a:xfrm>
        </p:spPr>
        <p:txBody>
          <a:bodyPr/>
          <a:lstStyle/>
          <a:p>
            <a:r>
              <a:rPr lang="en-US" altLang="zh-CN" dirty="0">
                <a:solidFill>
                  <a:srgbClr val="660033"/>
                </a:solidFill>
                <a:latin typeface="Monotype Corsiva" panose="03010101010201010101" pitchFamily="66" charset="0"/>
                <a:ea typeface="宋体" panose="02010600030101010101" pitchFamily="2" charset="-122"/>
              </a:rPr>
              <a:t>Hit and miss method</a:t>
            </a:r>
          </a:p>
          <a:p>
            <a:r>
              <a:rPr lang="en-US" altLang="zh-CN" dirty="0">
                <a:solidFill>
                  <a:srgbClr val="660033"/>
                </a:solidFill>
                <a:latin typeface="Monotype Corsiva" panose="03010101010201010101" pitchFamily="66" charset="0"/>
                <a:ea typeface="宋体" panose="02010600030101010101" pitchFamily="2" charset="-122"/>
              </a:rPr>
              <a:t>Sample mean method</a:t>
            </a:r>
          </a:p>
          <a:p>
            <a:r>
              <a:rPr lang="en-US" altLang="zh-CN" dirty="0">
                <a:solidFill>
                  <a:srgbClr val="660033"/>
                </a:solidFill>
                <a:latin typeface="Monotype Corsiva" panose="03010101010201010101" pitchFamily="66" charset="0"/>
                <a:ea typeface="宋体" panose="02010600030101010101" pitchFamily="2" charset="-122"/>
              </a:rPr>
              <a:t>Importance </a:t>
            </a:r>
            <a:r>
              <a:rPr lang="en-US" altLang="zh-CN" dirty="0">
                <a:solidFill>
                  <a:srgbClr val="660033"/>
                </a:solidFill>
                <a:latin typeface="Monotype Corsiva" panose="03010101010201010101" pitchFamily="66" charset="0"/>
              </a:rPr>
              <a:t>sampling </a:t>
            </a:r>
            <a:r>
              <a:rPr lang="en-US" altLang="zh-CN" dirty="0">
                <a:solidFill>
                  <a:srgbClr val="660033"/>
                </a:solidFill>
                <a:latin typeface="Monotype Corsiva" panose="03010101010201010101" pitchFamily="66" charset="0"/>
                <a:ea typeface="宋体" panose="02010600030101010101" pitchFamily="2" charset="-122"/>
              </a:rPr>
              <a:t>method</a:t>
            </a:r>
          </a:p>
        </p:txBody>
      </p:sp>
      <p:pic>
        <p:nvPicPr>
          <p:cNvPr id="44037" name="Picture 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600200" y="3733800"/>
            <a:ext cx="4724400" cy="2806700"/>
          </a:xfrm>
          <a:noFill/>
          <a:ln/>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18789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idx="4294967295"/>
          </p:nvPr>
        </p:nvSpPr>
        <p:spPr>
          <a:xfrm>
            <a:off x="3175" y="35674"/>
            <a:ext cx="8229600" cy="1143000"/>
          </a:xfrm>
        </p:spPr>
        <p:txBody>
          <a:bodyPr>
            <a:normAutofit/>
          </a:bodyPr>
          <a:lstStyle/>
          <a:p>
            <a:r>
              <a:rPr lang="en-US" altLang="zh-CN" sz="4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Hit and Miss method</a:t>
            </a:r>
          </a:p>
        </p:txBody>
      </p:sp>
      <p:pic>
        <p:nvPicPr>
          <p:cNvPr id="45065" name="Picture 9"/>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572000" y="2750976"/>
            <a:ext cx="4267200" cy="3219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9" name="Text Box 13"/>
          <p:cNvSpPr txBox="1">
            <a:spLocks noChangeArrowheads="1"/>
          </p:cNvSpPr>
          <p:nvPr/>
        </p:nvSpPr>
        <p:spPr bwMode="auto">
          <a:xfrm>
            <a:off x="3175" y="1988976"/>
            <a:ext cx="67361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ea typeface="宋体" panose="02010600030101010101" pitchFamily="2" charset="-122"/>
              </a:rPr>
              <a:t>♦</a:t>
            </a:r>
            <a:r>
              <a:rPr lang="en-US" altLang="zh-CN" dirty="0">
                <a:solidFill>
                  <a:srgbClr val="660033"/>
                </a:solidFill>
                <a:ea typeface="宋体" panose="02010600030101010101" pitchFamily="2" charset="-122"/>
              </a:rPr>
              <a:t>Generate two sequence of N of PRN (</a:t>
            </a:r>
            <a:r>
              <a:rPr lang="en-US" altLang="zh-CN" dirty="0" err="1">
                <a:solidFill>
                  <a:srgbClr val="660033"/>
                </a:solidFill>
                <a:ea typeface="宋体" panose="02010600030101010101" pitchFamily="2" charset="-122"/>
              </a:rPr>
              <a:t>R</a:t>
            </a:r>
            <a:r>
              <a:rPr lang="en-US" altLang="zh-CN" sz="1600" dirty="0" err="1">
                <a:solidFill>
                  <a:srgbClr val="660033"/>
                </a:solidFill>
                <a:ea typeface="宋体" panose="02010600030101010101" pitchFamily="2" charset="-122"/>
              </a:rPr>
              <a:t>i,</a:t>
            </a:r>
            <a:r>
              <a:rPr lang="en-US" altLang="zh-CN" dirty="0" err="1">
                <a:solidFill>
                  <a:srgbClr val="660033"/>
                </a:solidFill>
                <a:ea typeface="宋体" panose="02010600030101010101" pitchFamily="2" charset="-122"/>
              </a:rPr>
              <a:t>R</a:t>
            </a:r>
            <a:r>
              <a:rPr lang="en-US" altLang="zh-CN" sz="1600" dirty="0" err="1">
                <a:solidFill>
                  <a:srgbClr val="660033"/>
                </a:solidFill>
                <a:ea typeface="宋体" panose="02010600030101010101" pitchFamily="2" charset="-122"/>
              </a:rPr>
              <a:t>j</a:t>
            </a:r>
            <a:r>
              <a:rPr lang="en-US" altLang="zh-CN" dirty="0">
                <a:solidFill>
                  <a:srgbClr val="660033"/>
                </a:solidFill>
                <a:ea typeface="宋体" panose="02010600030101010101" pitchFamily="2" charset="-122"/>
              </a:rPr>
              <a:t>)</a:t>
            </a:r>
          </a:p>
        </p:txBody>
      </p:sp>
      <p:sp>
        <p:nvSpPr>
          <p:cNvPr id="45071" name="Text Box 15"/>
          <p:cNvSpPr txBox="1">
            <a:spLocks noChangeArrowheads="1"/>
          </p:cNvSpPr>
          <p:nvPr/>
        </p:nvSpPr>
        <p:spPr bwMode="auto">
          <a:xfrm>
            <a:off x="6553200" y="1988976"/>
            <a:ext cx="2195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 i&amp; j=1,2,….,N</a:t>
            </a:r>
          </a:p>
        </p:txBody>
      </p:sp>
      <p:graphicFrame>
        <p:nvGraphicFramePr>
          <p:cNvPr id="45073" name="Object 17"/>
          <p:cNvGraphicFramePr>
            <a:graphicFrameLocks noChangeAspect="1"/>
          </p:cNvGraphicFramePr>
          <p:nvPr>
            <p:extLst>
              <p:ext uri="{D42A27DB-BD31-4B8C-83A1-F6EECF244321}">
                <p14:modId xmlns:p14="http://schemas.microsoft.com/office/powerpoint/2010/main" val="1754245166"/>
              </p:ext>
            </p:extLst>
          </p:nvPr>
        </p:nvGraphicFramePr>
        <p:xfrm>
          <a:off x="1351189" y="968618"/>
          <a:ext cx="3429000" cy="908050"/>
        </p:xfrm>
        <a:graphic>
          <a:graphicData uri="http://schemas.openxmlformats.org/presentationml/2006/ole">
            <mc:AlternateContent xmlns:mc="http://schemas.openxmlformats.org/markup-compatibility/2006">
              <mc:Choice xmlns:v="urn:schemas-microsoft-com:vml" Requires="v">
                <p:oleObj spid="_x0000_s5862" name="Equation" r:id="rId4" imgW="1143000" imgH="469800" progId="Equation.DSMT4">
                  <p:embed/>
                </p:oleObj>
              </mc:Choice>
              <mc:Fallback>
                <p:oleObj name="Equation" r:id="rId4" imgW="1143000" imgH="469800" progId="Equation.DSMT4">
                  <p:embed/>
                  <p:pic>
                    <p:nvPicPr>
                      <p:cNvPr id="45073"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1189" y="968618"/>
                        <a:ext cx="34290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6" name="Object 20"/>
          <p:cNvGraphicFramePr>
            <a:graphicFrameLocks noChangeAspect="1"/>
          </p:cNvGraphicFramePr>
          <p:nvPr>
            <p:extLst>
              <p:ext uri="{D42A27DB-BD31-4B8C-83A1-F6EECF244321}">
                <p14:modId xmlns:p14="http://schemas.microsoft.com/office/powerpoint/2010/main" val="3718629100"/>
              </p:ext>
            </p:extLst>
          </p:nvPr>
        </p:nvGraphicFramePr>
        <p:xfrm>
          <a:off x="5220072" y="1063195"/>
          <a:ext cx="2057400" cy="595313"/>
        </p:xfrm>
        <a:graphic>
          <a:graphicData uri="http://schemas.openxmlformats.org/presentationml/2006/ole">
            <mc:AlternateContent xmlns:mc="http://schemas.openxmlformats.org/markup-compatibility/2006">
              <mc:Choice xmlns:v="urn:schemas-microsoft-com:vml" Requires="v">
                <p:oleObj spid="_x0000_s5863" name="Equation" r:id="rId6" imgW="723600" imgH="266400" progId="Equation.3">
                  <p:embed/>
                </p:oleObj>
              </mc:Choice>
              <mc:Fallback>
                <p:oleObj name="Equation" r:id="rId6" imgW="723600" imgH="266400" progId="Equation.3">
                  <p:embed/>
                  <p:pic>
                    <p:nvPicPr>
                      <p:cNvPr id="45076"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072" y="1063195"/>
                        <a:ext cx="20574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7" name="Text Box 21"/>
          <p:cNvSpPr txBox="1">
            <a:spLocks noChangeArrowheads="1"/>
          </p:cNvSpPr>
          <p:nvPr/>
        </p:nvSpPr>
        <p:spPr bwMode="auto">
          <a:xfrm>
            <a:off x="205882" y="2583058"/>
            <a:ext cx="434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660033"/>
                </a:solidFill>
                <a:ea typeface="宋体" panose="02010600030101010101" pitchFamily="2" charset="-122"/>
              </a:rPr>
              <a:t>0 ≤f(x) ≤</a:t>
            </a:r>
            <a:r>
              <a:rPr lang="en-US" altLang="zh-CN" dirty="0" err="1">
                <a:solidFill>
                  <a:srgbClr val="660033"/>
                </a:solidFill>
                <a:ea typeface="宋体" panose="02010600030101010101" pitchFamily="2" charset="-122"/>
              </a:rPr>
              <a:t>Y</a:t>
            </a:r>
            <a:r>
              <a:rPr lang="en-US" altLang="zh-CN" sz="1600" dirty="0" err="1">
                <a:solidFill>
                  <a:srgbClr val="660033"/>
                </a:solidFill>
                <a:ea typeface="宋体" panose="02010600030101010101" pitchFamily="2" charset="-122"/>
              </a:rPr>
              <a:t>max</a:t>
            </a:r>
            <a:r>
              <a:rPr lang="en-US" altLang="zh-CN" sz="1600" dirty="0">
                <a:solidFill>
                  <a:srgbClr val="660033"/>
                </a:solidFill>
                <a:ea typeface="宋体" panose="02010600030101010101" pitchFamily="2" charset="-122"/>
              </a:rPr>
              <a:t>, </a:t>
            </a:r>
            <a:r>
              <a:rPr lang="en-US" altLang="zh-CN" dirty="0">
                <a:solidFill>
                  <a:srgbClr val="660033"/>
                </a:solidFill>
              </a:rPr>
              <a:t>for x </a:t>
            </a:r>
            <a:r>
              <a:rPr lang="ru-RU" altLang="zh-CN" dirty="0">
                <a:solidFill>
                  <a:srgbClr val="660033"/>
                </a:solidFill>
              </a:rPr>
              <a:t>Є</a:t>
            </a:r>
            <a:r>
              <a:rPr lang="en-US" altLang="zh-CN" dirty="0">
                <a:solidFill>
                  <a:srgbClr val="660033"/>
                </a:solidFill>
              </a:rPr>
              <a:t> (</a:t>
            </a:r>
            <a:r>
              <a:rPr lang="en-US" altLang="zh-CN" dirty="0" err="1">
                <a:solidFill>
                  <a:srgbClr val="660033"/>
                </a:solidFill>
              </a:rPr>
              <a:t>a,b</a:t>
            </a:r>
            <a:r>
              <a:rPr lang="en-US" altLang="zh-CN" dirty="0">
                <a:solidFill>
                  <a:srgbClr val="660033"/>
                </a:solidFill>
              </a:rPr>
              <a:t>)</a:t>
            </a:r>
            <a:endParaRPr lang="ru-RU" altLang="zh-CN" sz="1600" dirty="0">
              <a:solidFill>
                <a:srgbClr val="660033"/>
              </a:solidFill>
            </a:endParaRPr>
          </a:p>
        </p:txBody>
      </p:sp>
      <p:sp>
        <p:nvSpPr>
          <p:cNvPr id="45078" name="Text Box 22"/>
          <p:cNvSpPr txBox="1">
            <a:spLocks noChangeArrowheads="1"/>
          </p:cNvSpPr>
          <p:nvPr/>
        </p:nvSpPr>
        <p:spPr bwMode="auto">
          <a:xfrm>
            <a:off x="381000" y="3131976"/>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45079" name="Text Box 23"/>
          <p:cNvSpPr txBox="1">
            <a:spLocks noChangeArrowheads="1"/>
          </p:cNvSpPr>
          <p:nvPr/>
        </p:nvSpPr>
        <p:spPr bwMode="auto">
          <a:xfrm>
            <a:off x="141288" y="3314539"/>
            <a:ext cx="27799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ea typeface="宋体" panose="02010600030101010101" pitchFamily="2" charset="-122"/>
              </a:rPr>
              <a:t>♦</a:t>
            </a:r>
            <a:r>
              <a:rPr lang="en-US" altLang="zh-CN" sz="3200" dirty="0">
                <a:solidFill>
                  <a:srgbClr val="660033"/>
                </a:solidFill>
                <a:ea typeface="宋体" panose="02010600030101010101" pitchFamily="2" charset="-122"/>
              </a:rPr>
              <a:t>  </a:t>
            </a:r>
            <a:r>
              <a:rPr lang="en-US" altLang="zh-CN" sz="3200" dirty="0">
                <a:solidFill>
                  <a:srgbClr val="660033"/>
                </a:solidFill>
              </a:rPr>
              <a:t>x</a:t>
            </a:r>
            <a:r>
              <a:rPr lang="en-US" altLang="zh-CN" sz="3200" baseline="-25000" dirty="0">
                <a:solidFill>
                  <a:srgbClr val="660033"/>
                </a:solidFill>
              </a:rPr>
              <a:t>i</a:t>
            </a:r>
            <a:r>
              <a:rPr lang="en-US" altLang="zh-CN" sz="3200" dirty="0">
                <a:solidFill>
                  <a:srgbClr val="660033"/>
                </a:solidFill>
                <a:ea typeface="宋体" panose="02010600030101010101" pitchFamily="2" charset="-122"/>
              </a:rPr>
              <a:t>=</a:t>
            </a:r>
            <a:r>
              <a:rPr lang="en-US" altLang="zh-CN" sz="3200" dirty="0" err="1">
                <a:solidFill>
                  <a:srgbClr val="660033"/>
                </a:solidFill>
                <a:ea typeface="宋体" panose="02010600030101010101" pitchFamily="2" charset="-122"/>
              </a:rPr>
              <a:t>a+R</a:t>
            </a:r>
            <a:r>
              <a:rPr lang="en-US" altLang="zh-CN" sz="3200" baseline="-25000" dirty="0" err="1">
                <a:solidFill>
                  <a:srgbClr val="660033"/>
                </a:solidFill>
                <a:ea typeface="宋体" panose="02010600030101010101" pitchFamily="2" charset="-122"/>
              </a:rPr>
              <a:t>i</a:t>
            </a:r>
            <a:r>
              <a:rPr lang="en-US" altLang="zh-CN" sz="3200" dirty="0">
                <a:solidFill>
                  <a:srgbClr val="660033"/>
                </a:solidFill>
                <a:ea typeface="宋体" panose="02010600030101010101" pitchFamily="2" charset="-122"/>
              </a:rPr>
              <a:t>(b-a)</a:t>
            </a:r>
          </a:p>
        </p:txBody>
      </p:sp>
      <p:sp>
        <p:nvSpPr>
          <p:cNvPr id="45080" name="Text Box 24"/>
          <p:cNvSpPr txBox="1">
            <a:spLocks noChangeArrowheads="1"/>
          </p:cNvSpPr>
          <p:nvPr/>
        </p:nvSpPr>
        <p:spPr bwMode="auto">
          <a:xfrm>
            <a:off x="152400" y="3771739"/>
            <a:ext cx="23975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ea typeface="宋体" panose="02010600030101010101" pitchFamily="2" charset="-122"/>
              </a:rPr>
              <a:t>♦</a:t>
            </a:r>
            <a:r>
              <a:rPr lang="en-US" altLang="zh-CN" sz="3200" dirty="0">
                <a:solidFill>
                  <a:srgbClr val="660033"/>
                </a:solidFill>
                <a:ea typeface="宋体" panose="02010600030101010101" pitchFamily="2" charset="-122"/>
              </a:rPr>
              <a:t>  </a:t>
            </a:r>
            <a:r>
              <a:rPr lang="en-US" altLang="zh-CN" sz="3200" dirty="0" err="1">
                <a:solidFill>
                  <a:srgbClr val="660033"/>
                </a:solidFill>
                <a:ea typeface="宋体" panose="02010600030101010101" pitchFamily="2" charset="-122"/>
              </a:rPr>
              <a:t>Y</a:t>
            </a:r>
            <a:r>
              <a:rPr lang="en-US" altLang="zh-CN" sz="3200" baseline="-25000" dirty="0" err="1">
                <a:solidFill>
                  <a:srgbClr val="660033"/>
                </a:solidFill>
                <a:ea typeface="宋体" panose="02010600030101010101" pitchFamily="2" charset="-122"/>
              </a:rPr>
              <a:t>j</a:t>
            </a:r>
            <a:r>
              <a:rPr lang="en-US" altLang="zh-CN" sz="3200" dirty="0">
                <a:solidFill>
                  <a:srgbClr val="660033"/>
                </a:solidFill>
                <a:ea typeface="宋体" panose="02010600030101010101" pitchFamily="2" charset="-122"/>
              </a:rPr>
              <a:t>=</a:t>
            </a:r>
            <a:r>
              <a:rPr lang="en-US" altLang="zh-CN" sz="3200" dirty="0" err="1">
                <a:solidFill>
                  <a:srgbClr val="660033"/>
                </a:solidFill>
                <a:ea typeface="宋体" panose="02010600030101010101" pitchFamily="2" charset="-122"/>
              </a:rPr>
              <a:t>Y</a:t>
            </a:r>
            <a:r>
              <a:rPr lang="en-US" altLang="zh-CN" sz="1800" dirty="0" err="1">
                <a:solidFill>
                  <a:srgbClr val="660033"/>
                </a:solidFill>
                <a:ea typeface="宋体" panose="02010600030101010101" pitchFamily="2" charset="-122"/>
              </a:rPr>
              <a:t>max</a:t>
            </a:r>
            <a:r>
              <a:rPr lang="en-US" altLang="zh-CN" sz="1800" dirty="0">
                <a:solidFill>
                  <a:srgbClr val="660033"/>
                </a:solidFill>
                <a:ea typeface="宋体" panose="02010600030101010101" pitchFamily="2" charset="-122"/>
              </a:rPr>
              <a:t> </a:t>
            </a:r>
            <a:r>
              <a:rPr lang="en-US" altLang="zh-CN" sz="3200" dirty="0" err="1">
                <a:solidFill>
                  <a:srgbClr val="660033"/>
                </a:solidFill>
                <a:ea typeface="宋体" panose="02010600030101010101" pitchFamily="2" charset="-122"/>
              </a:rPr>
              <a:t>R</a:t>
            </a:r>
            <a:r>
              <a:rPr lang="en-US" altLang="zh-CN" sz="3200" baseline="-25000" dirty="0" err="1">
                <a:solidFill>
                  <a:srgbClr val="660033"/>
                </a:solidFill>
                <a:ea typeface="宋体" panose="02010600030101010101" pitchFamily="2" charset="-122"/>
              </a:rPr>
              <a:t>j</a:t>
            </a:r>
            <a:endParaRPr lang="en-US" altLang="zh-CN" sz="1800" baseline="-25000" dirty="0">
              <a:solidFill>
                <a:srgbClr val="660033"/>
              </a:solidFill>
              <a:ea typeface="宋体" panose="02010600030101010101" pitchFamily="2" charset="-122"/>
            </a:endParaRPr>
          </a:p>
        </p:txBody>
      </p:sp>
      <p:sp>
        <p:nvSpPr>
          <p:cNvPr id="45081" name="Text Box 25"/>
          <p:cNvSpPr txBox="1">
            <a:spLocks noChangeArrowheads="1"/>
          </p:cNvSpPr>
          <p:nvPr/>
        </p:nvSpPr>
        <p:spPr bwMode="auto">
          <a:xfrm>
            <a:off x="304800" y="3970176"/>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45082" name="Text Box 26"/>
          <p:cNvSpPr txBox="1">
            <a:spLocks noChangeArrowheads="1"/>
          </p:cNvSpPr>
          <p:nvPr/>
        </p:nvSpPr>
        <p:spPr bwMode="auto">
          <a:xfrm>
            <a:off x="123825" y="4228939"/>
            <a:ext cx="2619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ea typeface="宋体" panose="02010600030101010101" pitchFamily="2" charset="-122"/>
              </a:rPr>
              <a:t>♦</a:t>
            </a:r>
            <a:r>
              <a:rPr lang="en-US" altLang="zh-CN" sz="3200">
                <a:solidFill>
                  <a:srgbClr val="660033"/>
                </a:solidFill>
                <a:ea typeface="宋体" panose="02010600030101010101" pitchFamily="2" charset="-122"/>
              </a:rPr>
              <a:t>  start from s=0</a:t>
            </a:r>
          </a:p>
        </p:txBody>
      </p:sp>
      <p:sp>
        <p:nvSpPr>
          <p:cNvPr id="45083" name="Text Box 27"/>
          <p:cNvSpPr txBox="1">
            <a:spLocks noChangeArrowheads="1"/>
          </p:cNvSpPr>
          <p:nvPr/>
        </p:nvSpPr>
        <p:spPr bwMode="auto">
          <a:xfrm>
            <a:off x="111125" y="4838539"/>
            <a:ext cx="37248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ea typeface="宋体" panose="02010600030101010101" pitchFamily="2" charset="-122"/>
              </a:rPr>
              <a:t>♦ </a:t>
            </a:r>
            <a:r>
              <a:rPr lang="en-US" altLang="zh-CN" sz="3200" dirty="0">
                <a:solidFill>
                  <a:srgbClr val="660033"/>
                </a:solidFill>
                <a:ea typeface="宋体" panose="02010600030101010101" pitchFamily="2" charset="-122"/>
              </a:rPr>
              <a:t> if </a:t>
            </a:r>
            <a:r>
              <a:rPr lang="en-US" altLang="zh-CN" sz="3200" dirty="0" err="1">
                <a:solidFill>
                  <a:srgbClr val="660033"/>
                </a:solidFill>
              </a:rPr>
              <a:t>Y</a:t>
            </a:r>
            <a:r>
              <a:rPr lang="en-US" altLang="zh-CN" sz="3200" baseline="-25000" dirty="0" err="1">
                <a:solidFill>
                  <a:srgbClr val="660033"/>
                </a:solidFill>
              </a:rPr>
              <a:t>j</a:t>
            </a:r>
            <a:r>
              <a:rPr lang="en-US" altLang="zh-CN" sz="3200" dirty="0">
                <a:solidFill>
                  <a:srgbClr val="660033"/>
                </a:solidFill>
                <a:ea typeface="宋体" panose="02010600030101010101" pitchFamily="2" charset="-122"/>
              </a:rPr>
              <a:t>&lt;f(x</a:t>
            </a:r>
            <a:r>
              <a:rPr lang="en-US" altLang="zh-CN" sz="3200" baseline="-25000" dirty="0">
                <a:solidFill>
                  <a:srgbClr val="660033"/>
                </a:solidFill>
                <a:ea typeface="宋体" panose="02010600030101010101" pitchFamily="2" charset="-122"/>
              </a:rPr>
              <a:t>i</a:t>
            </a:r>
            <a:r>
              <a:rPr lang="en-US" altLang="zh-CN" sz="3200" dirty="0">
                <a:solidFill>
                  <a:srgbClr val="660033"/>
                </a:solidFill>
                <a:ea typeface="宋体" panose="02010600030101010101" pitchFamily="2" charset="-122"/>
              </a:rPr>
              <a:t>)    s=s+1</a:t>
            </a:r>
          </a:p>
        </p:txBody>
      </p:sp>
      <p:sp>
        <p:nvSpPr>
          <p:cNvPr id="45084" name="Text Box 28"/>
          <p:cNvSpPr txBox="1">
            <a:spLocks noChangeArrowheads="1"/>
          </p:cNvSpPr>
          <p:nvPr/>
        </p:nvSpPr>
        <p:spPr bwMode="auto">
          <a:xfrm>
            <a:off x="152400" y="5462426"/>
            <a:ext cx="3512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ea typeface="宋体" panose="02010600030101010101" pitchFamily="2" charset="-122"/>
              </a:rPr>
              <a:t>♦</a:t>
            </a:r>
            <a:r>
              <a:rPr lang="en-US" altLang="zh-CN" sz="3200" dirty="0">
                <a:solidFill>
                  <a:srgbClr val="660033"/>
                </a:solidFill>
                <a:ea typeface="宋体" panose="02010600030101010101" pitchFamily="2" charset="-122"/>
              </a:rPr>
              <a:t>  </a:t>
            </a:r>
            <a:r>
              <a:rPr lang="en-US" altLang="zh-CN" sz="3600" dirty="0">
                <a:solidFill>
                  <a:srgbClr val="660033"/>
                </a:solidFill>
                <a:ea typeface="宋体" panose="02010600030101010101" pitchFamily="2" charset="-122"/>
              </a:rPr>
              <a:t>I=</a:t>
            </a:r>
            <a:r>
              <a:rPr lang="en-US" altLang="zh-CN" sz="3600" dirty="0" err="1">
                <a:solidFill>
                  <a:srgbClr val="660033"/>
                </a:solidFill>
                <a:ea typeface="宋体" panose="02010600030101010101" pitchFamily="2" charset="-122"/>
              </a:rPr>
              <a:t>Y</a:t>
            </a:r>
            <a:r>
              <a:rPr lang="en-US" altLang="zh-CN" sz="2000" dirty="0" err="1">
                <a:solidFill>
                  <a:srgbClr val="660033"/>
                </a:solidFill>
                <a:ea typeface="宋体" panose="02010600030101010101" pitchFamily="2" charset="-122"/>
              </a:rPr>
              <a:t>max</a:t>
            </a:r>
            <a:r>
              <a:rPr lang="en-US" altLang="zh-CN" sz="3600" dirty="0">
                <a:solidFill>
                  <a:srgbClr val="660033"/>
                </a:solidFill>
                <a:ea typeface="宋体" panose="02010600030101010101" pitchFamily="2" charset="-122"/>
              </a:rPr>
              <a:t>(b-a) s/N</a:t>
            </a:r>
          </a:p>
        </p:txBody>
      </p:sp>
      <p:sp>
        <p:nvSpPr>
          <p:cNvPr id="2" name="矩形 1"/>
          <p:cNvSpPr/>
          <p:nvPr/>
        </p:nvSpPr>
        <p:spPr>
          <a:xfrm>
            <a:off x="1531252" y="6242260"/>
            <a:ext cx="6288901" cy="523220"/>
          </a:xfrm>
          <a:prstGeom prst="rect">
            <a:avLst/>
          </a:prstGeom>
        </p:spPr>
        <p:txBody>
          <a:bodyPr wrap="none">
            <a:spAutoFit/>
          </a:bodyPr>
          <a:lstStyle/>
          <a:p>
            <a:r>
              <a:rPr lang="en-US" altLang="zh-CN" dirty="0">
                <a:solidFill>
                  <a:srgbClr val="0033CC"/>
                </a:solidFill>
              </a:rPr>
              <a:t>Similar to the Darts method to calculate Pi</a:t>
            </a:r>
            <a:endParaRPr lang="zh-CN" altLang="en-US" dirty="0">
              <a:solidFill>
                <a:srgbClr val="0033CC"/>
              </a:solidFill>
            </a:endParaRPr>
          </a:p>
        </p:txBody>
      </p:sp>
    </p:spTree>
    <p:extLst>
      <p:ext uri="{BB962C8B-B14F-4D97-AF65-F5344CB8AC3E}">
        <p14:creationId xmlns:p14="http://schemas.microsoft.com/office/powerpoint/2010/main" val="2307415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ChangeArrowheads="1"/>
          </p:cNvSpPr>
          <p:nvPr/>
        </p:nvSpPr>
        <p:spPr bwMode="auto">
          <a:xfrm>
            <a:off x="2123728" y="98008"/>
            <a:ext cx="4594448"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600" b="1" dirty="0">
                <a:latin typeface="Arial" panose="020B0604020202020204" pitchFamily="34" charset="0"/>
                <a:ea typeface="宋体" panose="02010600030101010101" pitchFamily="2" charset="-122"/>
              </a:rPr>
              <a:t>program </a:t>
            </a:r>
            <a:r>
              <a:rPr lang="en-US" altLang="zh-CN" sz="1600" b="1" dirty="0" err="1">
                <a:latin typeface="Arial" panose="020B0604020202020204" pitchFamily="34" charset="0"/>
                <a:ea typeface="宋体" panose="02010600030101010101" pitchFamily="2" charset="-122"/>
              </a:rPr>
              <a:t>Hit_miss</a:t>
            </a:r>
            <a:r>
              <a:rPr lang="en-US" altLang="zh-CN" sz="1600" b="1" dirty="0">
                <a:latin typeface="Arial" panose="020B0604020202020204" pitchFamily="34" charset="0"/>
                <a:ea typeface="宋体" panose="02010600030101010101" pitchFamily="2" charset="-122"/>
              </a:rPr>
              <a:t> </a:t>
            </a:r>
          </a:p>
          <a:p>
            <a:pPr algn="l"/>
            <a:r>
              <a:rPr lang="en-US" altLang="zh-CN" sz="1600" b="1" dirty="0">
                <a:latin typeface="Arial" panose="020B0604020202020204" pitchFamily="34" charset="0"/>
                <a:ea typeface="宋体" panose="02010600030101010101" pitchFamily="2" charset="-122"/>
              </a:rPr>
              <a:t>implicit none	 </a:t>
            </a:r>
          </a:p>
          <a:p>
            <a:pPr algn="l"/>
            <a:r>
              <a:rPr lang="en-US" altLang="zh-CN" sz="1600" b="1" dirty="0">
                <a:latin typeface="Arial" panose="020B0604020202020204" pitchFamily="34" charset="0"/>
                <a:ea typeface="宋体" panose="02010600030101010101" pitchFamily="2" charset="-122"/>
              </a:rPr>
              <a:t>real(8)::R(2)</a:t>
            </a:r>
          </a:p>
          <a:p>
            <a:pPr algn="l"/>
            <a:r>
              <a:rPr lang="en-US" altLang="zh-CN" sz="1600" b="1" dirty="0">
                <a:latin typeface="Arial" panose="020B0604020202020204" pitchFamily="34" charset="0"/>
                <a:ea typeface="宋体" panose="02010600030101010101" pitchFamily="2" charset="-122"/>
              </a:rPr>
              <a:t>real(8)::</a:t>
            </a:r>
            <a:r>
              <a:rPr lang="en-US" altLang="zh-CN" sz="1600" b="1" dirty="0" err="1">
                <a:latin typeface="Arial" panose="020B0604020202020204" pitchFamily="34" charset="0"/>
                <a:ea typeface="宋体" panose="02010600030101010101" pitchFamily="2" charset="-122"/>
              </a:rPr>
              <a:t>X,Y,m,a,b,integ</a:t>
            </a:r>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integer::</a:t>
            </a:r>
            <a:r>
              <a:rPr lang="en-US" altLang="zh-CN" sz="1600" b="1" dirty="0" err="1">
                <a:latin typeface="Arial" panose="020B0604020202020204" pitchFamily="34" charset="0"/>
                <a:ea typeface="宋体" panose="02010600030101010101" pitchFamily="2" charset="-122"/>
              </a:rPr>
              <a:t>i,N,s</a:t>
            </a:r>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read*,a !the lower value of the interval</a:t>
            </a:r>
          </a:p>
          <a:p>
            <a:pPr algn="l"/>
            <a:r>
              <a:rPr lang="en-US" altLang="zh-CN" sz="1600" b="1" dirty="0">
                <a:latin typeface="Arial" panose="020B0604020202020204" pitchFamily="34" charset="0"/>
                <a:ea typeface="宋体" panose="02010600030101010101" pitchFamily="2" charset="-122"/>
              </a:rPr>
              <a:t>read*,b !the upper value of the interval</a:t>
            </a:r>
          </a:p>
          <a:p>
            <a:pPr algn="l"/>
            <a:r>
              <a:rPr lang="en-US" altLang="zh-CN" sz="1600" b="1" dirty="0">
                <a:latin typeface="Arial" panose="020B0604020202020204" pitchFamily="34" charset="0"/>
                <a:ea typeface="宋体" panose="02010600030101010101" pitchFamily="2" charset="-122"/>
              </a:rPr>
              <a:t>M=f(b)</a:t>
            </a:r>
          </a:p>
          <a:p>
            <a:pPr algn="l"/>
            <a:r>
              <a:rPr lang="en-US" altLang="zh-CN" sz="1600" b="1" dirty="0">
                <a:latin typeface="Arial" panose="020B0604020202020204" pitchFamily="34" charset="0"/>
                <a:ea typeface="宋体" panose="02010600030101010101" pitchFamily="2" charset="-122"/>
              </a:rPr>
              <a:t>if (dabs(f(a))&gt;dabs(f(b))) M=f(a)</a:t>
            </a:r>
          </a:p>
          <a:p>
            <a:pPr algn="l"/>
            <a:r>
              <a:rPr lang="en-US" altLang="zh-CN" sz="1600" b="1" dirty="0">
                <a:latin typeface="Arial" panose="020B0604020202020204" pitchFamily="34" charset="0"/>
                <a:ea typeface="宋体" panose="02010600030101010101" pitchFamily="2" charset="-122"/>
              </a:rPr>
              <a:t>read*,N	 !the number of random numbers</a:t>
            </a:r>
          </a:p>
          <a:p>
            <a:pPr algn="l"/>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s=0</a:t>
            </a:r>
          </a:p>
          <a:p>
            <a:pPr algn="l"/>
            <a:r>
              <a:rPr lang="en-US" altLang="zh-CN" sz="1600" b="1" dirty="0">
                <a:latin typeface="Arial" panose="020B0604020202020204" pitchFamily="34" charset="0"/>
                <a:ea typeface="宋体" panose="02010600030101010101" pitchFamily="2" charset="-122"/>
              </a:rPr>
              <a:t>do </a:t>
            </a:r>
            <a:r>
              <a:rPr lang="en-US" altLang="zh-CN" sz="1600" b="1" dirty="0" err="1">
                <a:latin typeface="Arial" panose="020B0604020202020204" pitchFamily="34" charset="0"/>
                <a:ea typeface="宋体" panose="02010600030101010101" pitchFamily="2" charset="-122"/>
              </a:rPr>
              <a:t>i</a:t>
            </a:r>
            <a:r>
              <a:rPr lang="en-US" altLang="zh-CN" sz="1600" b="1" dirty="0">
                <a:latin typeface="Arial" panose="020B0604020202020204" pitchFamily="34" charset="0"/>
                <a:ea typeface="宋体" panose="02010600030101010101" pitchFamily="2" charset="-122"/>
              </a:rPr>
              <a:t>=1,N		  </a:t>
            </a:r>
          </a:p>
          <a:p>
            <a:pPr algn="l"/>
            <a:r>
              <a:rPr lang="en-US" altLang="zh-CN" sz="1600" b="1" dirty="0">
                <a:latin typeface="Arial" panose="020B0604020202020204" pitchFamily="34" charset="0"/>
                <a:ea typeface="宋体" panose="02010600030101010101" pitchFamily="2" charset="-122"/>
              </a:rPr>
              <a:t>call </a:t>
            </a:r>
            <a:r>
              <a:rPr lang="en-US" altLang="zh-CN" sz="1600" b="1" dirty="0" err="1">
                <a:latin typeface="Arial" panose="020B0604020202020204" pitchFamily="34" charset="0"/>
                <a:ea typeface="宋体" panose="02010600030101010101" pitchFamily="2" charset="-122"/>
              </a:rPr>
              <a:t>random_number</a:t>
            </a:r>
            <a:r>
              <a:rPr lang="en-US" altLang="zh-CN" sz="1600" b="1" dirty="0">
                <a:latin typeface="Arial" panose="020B0604020202020204" pitchFamily="34" charset="0"/>
                <a:ea typeface="宋体" panose="02010600030101010101" pitchFamily="2" charset="-122"/>
              </a:rPr>
              <a:t>(R(1))</a:t>
            </a:r>
          </a:p>
          <a:p>
            <a:pPr algn="l"/>
            <a:r>
              <a:rPr lang="en-US" altLang="zh-CN" sz="1600" b="1" dirty="0">
                <a:latin typeface="Arial" panose="020B0604020202020204" pitchFamily="34" charset="0"/>
                <a:ea typeface="宋体" panose="02010600030101010101" pitchFamily="2" charset="-122"/>
              </a:rPr>
              <a:t>call </a:t>
            </a:r>
            <a:r>
              <a:rPr lang="en-US" altLang="zh-CN" sz="1600" b="1" dirty="0" err="1">
                <a:latin typeface="Arial" panose="020B0604020202020204" pitchFamily="34" charset="0"/>
                <a:ea typeface="宋体" panose="02010600030101010101" pitchFamily="2" charset="-122"/>
              </a:rPr>
              <a:t>random_number</a:t>
            </a:r>
            <a:r>
              <a:rPr lang="en-US" altLang="zh-CN" sz="1600" b="1" dirty="0">
                <a:latin typeface="Arial" panose="020B0604020202020204" pitchFamily="34" charset="0"/>
                <a:ea typeface="宋体" panose="02010600030101010101" pitchFamily="2" charset="-122"/>
              </a:rPr>
              <a:t>(R(2))</a:t>
            </a:r>
          </a:p>
          <a:p>
            <a:pPr algn="l"/>
            <a:r>
              <a:rPr lang="en-US" altLang="zh-CN" sz="1600" b="1" dirty="0">
                <a:latin typeface="Arial" panose="020B0604020202020204" pitchFamily="34" charset="0"/>
                <a:ea typeface="宋体" panose="02010600030101010101" pitchFamily="2" charset="-122"/>
              </a:rPr>
              <a:t>X=</a:t>
            </a:r>
            <a:r>
              <a:rPr lang="en-US" altLang="zh-CN" sz="1600" b="1" dirty="0" err="1">
                <a:latin typeface="Arial" panose="020B0604020202020204" pitchFamily="34" charset="0"/>
                <a:ea typeface="宋体" panose="02010600030101010101" pitchFamily="2" charset="-122"/>
              </a:rPr>
              <a:t>a+R</a:t>
            </a:r>
            <a:r>
              <a:rPr lang="en-US" altLang="zh-CN" sz="1600" b="1" dirty="0">
                <a:latin typeface="Arial" panose="020B0604020202020204" pitchFamily="34" charset="0"/>
                <a:ea typeface="宋体" panose="02010600030101010101" pitchFamily="2" charset="-122"/>
              </a:rPr>
              <a:t>(1)*(b-a)</a:t>
            </a:r>
          </a:p>
          <a:p>
            <a:pPr algn="l"/>
            <a:r>
              <a:rPr lang="en-US" altLang="zh-CN" sz="1600" b="1" dirty="0">
                <a:latin typeface="Arial" panose="020B0604020202020204" pitchFamily="34" charset="0"/>
                <a:ea typeface="宋体" panose="02010600030101010101" pitchFamily="2" charset="-122"/>
              </a:rPr>
              <a:t>Y=M*R(2)</a:t>
            </a:r>
          </a:p>
          <a:p>
            <a:pPr algn="l"/>
            <a:r>
              <a:rPr lang="en-US" altLang="zh-CN" sz="1600" b="1" dirty="0">
                <a:latin typeface="Arial" panose="020B0604020202020204" pitchFamily="34" charset="0"/>
                <a:ea typeface="宋体" panose="02010600030101010101" pitchFamily="2" charset="-122"/>
              </a:rPr>
              <a:t>if (y&lt;f(x)) s=s+1</a:t>
            </a:r>
          </a:p>
          <a:p>
            <a:pPr algn="l"/>
            <a:r>
              <a:rPr lang="en-US" altLang="zh-CN" sz="1600" b="1" dirty="0">
                <a:latin typeface="Arial" panose="020B0604020202020204" pitchFamily="34" charset="0"/>
                <a:ea typeface="宋体" panose="02010600030101010101" pitchFamily="2" charset="-122"/>
              </a:rPr>
              <a:t>end do</a:t>
            </a:r>
          </a:p>
          <a:p>
            <a:pPr algn="l"/>
            <a:r>
              <a:rPr lang="en-US" altLang="zh-CN" sz="1600" b="1" dirty="0">
                <a:latin typeface="Arial" panose="020B0604020202020204" pitchFamily="34" charset="0"/>
                <a:ea typeface="宋体" panose="02010600030101010101" pitchFamily="2" charset="-122"/>
              </a:rPr>
              <a:t>INTEG=M*(b-a)*s/N</a:t>
            </a:r>
          </a:p>
          <a:p>
            <a:pPr algn="l"/>
            <a:r>
              <a:rPr lang="en-US" altLang="zh-CN" sz="1600" b="1" dirty="0">
                <a:latin typeface="Arial" panose="020B0604020202020204" pitchFamily="34" charset="0"/>
                <a:ea typeface="宋体" panose="02010600030101010101" pitchFamily="2" charset="-122"/>
              </a:rPr>
              <a:t>print*,</a:t>
            </a:r>
            <a:r>
              <a:rPr lang="en-US" altLang="zh-CN" sz="1600" b="1" dirty="0" err="1">
                <a:latin typeface="Arial" panose="020B0604020202020204" pitchFamily="34" charset="0"/>
                <a:ea typeface="宋体" panose="02010600030101010101" pitchFamily="2" charset="-122"/>
              </a:rPr>
              <a:t>integ</a:t>
            </a:r>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contains</a:t>
            </a:r>
          </a:p>
          <a:p>
            <a:pPr algn="l"/>
            <a:r>
              <a:rPr lang="en-US" altLang="zh-CN" sz="1600" b="1" dirty="0">
                <a:latin typeface="Arial" panose="020B0604020202020204" pitchFamily="34" charset="0"/>
                <a:ea typeface="宋体" panose="02010600030101010101" pitchFamily="2" charset="-122"/>
              </a:rPr>
              <a:t>real(8) function F(X)</a:t>
            </a:r>
          </a:p>
          <a:p>
            <a:pPr algn="l"/>
            <a:r>
              <a:rPr lang="en-US" altLang="zh-CN" sz="1600" b="1" dirty="0">
                <a:latin typeface="Arial" panose="020B0604020202020204" pitchFamily="34" charset="0"/>
                <a:ea typeface="宋体" panose="02010600030101010101" pitchFamily="2" charset="-122"/>
              </a:rPr>
              <a:t>real(8),intent(in)::X</a:t>
            </a:r>
          </a:p>
          <a:p>
            <a:pPr algn="l"/>
            <a:r>
              <a:rPr lang="en-US" altLang="zh-CN" sz="1600" b="1" dirty="0">
                <a:latin typeface="Arial" panose="020B0604020202020204" pitchFamily="34" charset="0"/>
                <a:ea typeface="宋体" panose="02010600030101010101" pitchFamily="2" charset="-122"/>
              </a:rPr>
              <a:t>F=2.0*X+1.0</a:t>
            </a:r>
          </a:p>
          <a:p>
            <a:pPr algn="l"/>
            <a:r>
              <a:rPr lang="en-US" altLang="zh-CN" sz="1600" b="1" dirty="0">
                <a:latin typeface="Arial" panose="020B0604020202020204" pitchFamily="34" charset="0"/>
                <a:ea typeface="宋体" panose="02010600030101010101" pitchFamily="2" charset="-122"/>
              </a:rPr>
              <a:t>end function F</a:t>
            </a:r>
          </a:p>
          <a:p>
            <a:pPr algn="l"/>
            <a:r>
              <a:rPr lang="en-US" altLang="zh-CN" sz="1600" b="1" dirty="0">
                <a:latin typeface="Arial" panose="020B0604020202020204" pitchFamily="34" charset="0"/>
                <a:ea typeface="宋体" panose="02010600030101010101" pitchFamily="2" charset="-122"/>
              </a:rPr>
              <a:t>end program </a:t>
            </a:r>
            <a:r>
              <a:rPr lang="en-US" altLang="zh-CN" sz="1600" b="1" dirty="0" err="1">
                <a:latin typeface="Arial" panose="020B0604020202020204" pitchFamily="34" charset="0"/>
                <a:ea typeface="宋体" panose="02010600030101010101" pitchFamily="2" charset="-122"/>
              </a:rPr>
              <a:t>Hit_miss</a:t>
            </a:r>
            <a:r>
              <a:rPr lang="en-US" altLang="zh-CN" sz="1600" b="1" dirty="0">
                <a:latin typeface="Arial" panose="020B0604020202020204" pitchFamily="34" charset="0"/>
                <a:ea typeface="宋体" panose="02010600030101010101" pitchFamily="2" charset="-122"/>
              </a:rPr>
              <a:t> </a:t>
            </a:r>
          </a:p>
        </p:txBody>
      </p:sp>
      <p:graphicFrame>
        <p:nvGraphicFramePr>
          <p:cNvPr id="3" name="Object 17"/>
          <p:cNvGraphicFramePr>
            <a:graphicFrameLocks noChangeAspect="1"/>
          </p:cNvGraphicFramePr>
          <p:nvPr>
            <p:extLst>
              <p:ext uri="{D42A27DB-BD31-4B8C-83A1-F6EECF244321}">
                <p14:modId xmlns:p14="http://schemas.microsoft.com/office/powerpoint/2010/main" val="1718986204"/>
              </p:ext>
            </p:extLst>
          </p:nvPr>
        </p:nvGraphicFramePr>
        <p:xfrm>
          <a:off x="5508104" y="4077072"/>
          <a:ext cx="2857500" cy="908050"/>
        </p:xfrm>
        <a:graphic>
          <a:graphicData uri="http://schemas.openxmlformats.org/presentationml/2006/ole">
            <mc:AlternateContent xmlns:mc="http://schemas.openxmlformats.org/markup-compatibility/2006">
              <mc:Choice xmlns:v="urn:schemas-microsoft-com:vml" Requires="v">
                <p:oleObj spid="_x0000_s53409" name="Equation" r:id="rId3" imgW="952200" imgH="469800" progId="Equation.DSMT4">
                  <p:embed/>
                </p:oleObj>
              </mc:Choice>
              <mc:Fallback>
                <p:oleObj name="Equation" r:id="rId3" imgW="952200" imgH="469800" progId="Equation.DSMT4">
                  <p:embed/>
                  <p:pic>
                    <p:nvPicPr>
                      <p:cNvPr id="45073" name="Object 17"/>
                      <p:cNvPicPr>
                        <a:picLocks noChangeAspect="1" noChangeArrowheads="1"/>
                      </p:cNvPicPr>
                      <p:nvPr/>
                    </p:nvPicPr>
                    <p:blipFill>
                      <a:blip r:embed="rId4"/>
                      <a:srcRect/>
                      <a:stretch>
                        <a:fillRect/>
                      </a:stretch>
                    </p:blipFill>
                    <p:spPr bwMode="auto">
                      <a:xfrm>
                        <a:off x="5508104" y="4077072"/>
                        <a:ext cx="2857500" cy="908050"/>
                      </a:xfrm>
                      <a:prstGeom prst="rect">
                        <a:avLst/>
                      </a:prstGeom>
                      <a:noFill/>
                      <a:ln w="12700">
                        <a:solidFill>
                          <a:schemeClr val="tx1"/>
                        </a:solidFill>
                      </a:ln>
                      <a:effectLst/>
                    </p:spPr>
                  </p:pic>
                </p:oleObj>
              </mc:Fallback>
            </mc:AlternateContent>
          </a:graphicData>
        </a:graphic>
      </p:graphicFrame>
    </p:spTree>
    <p:extLst>
      <p:ext uri="{BB962C8B-B14F-4D97-AF65-F5344CB8AC3E}">
        <p14:creationId xmlns:p14="http://schemas.microsoft.com/office/powerpoint/2010/main" val="124112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 y="2420938"/>
            <a:ext cx="4572000"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5"/>
          <p:cNvSpPr txBox="1">
            <a:spLocks noChangeArrowheads="1"/>
          </p:cNvSpPr>
          <p:nvPr/>
        </p:nvSpPr>
        <p:spPr bwMode="auto">
          <a:xfrm>
            <a:off x="1260475" y="5865813"/>
            <a:ext cx="29749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a:latin typeface="Georgia" panose="02040502050405020303" pitchFamily="18" charset="0"/>
                <a:ea typeface="楷体_GB2312" pitchFamily="1" charset="-122"/>
              </a:rPr>
              <a:t>Von Neumann</a:t>
            </a:r>
          </a:p>
          <a:p>
            <a:pPr algn="ctr"/>
            <a:r>
              <a:rPr lang="en-US" altLang="zh-CN">
                <a:latin typeface="Georgia" panose="02040502050405020303" pitchFamily="18" charset="0"/>
                <a:ea typeface="楷体_GB2312" pitchFamily="1" charset="-122"/>
              </a:rPr>
              <a:t>(1903-1957)</a:t>
            </a:r>
          </a:p>
        </p:txBody>
      </p:sp>
      <p:sp>
        <p:nvSpPr>
          <p:cNvPr id="6148" name="Rectangle 6"/>
          <p:cNvSpPr>
            <a:spLocks noChangeArrowheads="1"/>
          </p:cNvSpPr>
          <p:nvPr/>
        </p:nvSpPr>
        <p:spPr bwMode="auto">
          <a:xfrm>
            <a:off x="358775" y="196850"/>
            <a:ext cx="7921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0000"/>
                </a:solidFill>
                <a:latin typeface="Georgia" panose="02040502050405020303" pitchFamily="18" charset="0"/>
                <a:ea typeface="楷体_GB2312" pitchFamily="1" charset="-122"/>
              </a:rPr>
              <a:t>Monte Carlo method:</a:t>
            </a:r>
            <a:r>
              <a:rPr lang="en-US" altLang="zh-CN" sz="2800" dirty="0">
                <a:latin typeface="Georgia" panose="02040502050405020303" pitchFamily="18" charset="0"/>
                <a:ea typeface="楷体_GB2312" pitchFamily="1" charset="-122"/>
              </a:rPr>
              <a:t> computational statistics</a:t>
            </a:r>
          </a:p>
          <a:p>
            <a:r>
              <a:rPr lang="en-US" altLang="zh-CN" sz="2800" dirty="0">
                <a:solidFill>
                  <a:srgbClr val="FF0000"/>
                </a:solidFill>
                <a:latin typeface="Georgia" panose="02040502050405020303" pitchFamily="18" charset="0"/>
                <a:ea typeface="楷体_GB2312" pitchFamily="1" charset="-122"/>
              </a:rPr>
              <a:t>Birthday:</a:t>
            </a:r>
            <a:r>
              <a:rPr lang="en-US" altLang="zh-CN" sz="2800" dirty="0">
                <a:latin typeface="Georgia" panose="02040502050405020303" pitchFamily="18" charset="0"/>
                <a:ea typeface="楷体_GB2312" pitchFamily="1" charset="-122"/>
              </a:rPr>
              <a:t> World War II, 1940s</a:t>
            </a:r>
          </a:p>
          <a:p>
            <a:r>
              <a:rPr lang="en-US" altLang="zh-CN" sz="2800" dirty="0">
                <a:solidFill>
                  <a:srgbClr val="FF0000"/>
                </a:solidFill>
                <a:latin typeface="Georgia" panose="02040502050405020303" pitchFamily="18" charset="0"/>
                <a:ea typeface="楷体_GB2312" pitchFamily="1" charset="-122"/>
              </a:rPr>
              <a:t>Father: </a:t>
            </a:r>
            <a:r>
              <a:rPr lang="en-US" altLang="zh-CN" sz="2800" dirty="0">
                <a:latin typeface="Georgia" panose="02040502050405020303" pitchFamily="18" charset="0"/>
                <a:ea typeface="楷体_GB2312" pitchFamily="1" charset="-122"/>
              </a:rPr>
              <a:t>S. </a:t>
            </a:r>
            <a:r>
              <a:rPr lang="en-US" altLang="zh-CN" sz="2800" dirty="0" err="1">
                <a:latin typeface="Georgia" panose="02040502050405020303" pitchFamily="18" charset="0"/>
                <a:ea typeface="楷体_GB2312" pitchFamily="1" charset="-122"/>
              </a:rPr>
              <a:t>Ulam</a:t>
            </a:r>
            <a:endParaRPr lang="en-US" altLang="zh-CN" sz="2800" dirty="0">
              <a:latin typeface="Georgia" panose="02040502050405020303" pitchFamily="18" charset="0"/>
              <a:ea typeface="楷体_GB2312" pitchFamily="1" charset="-122"/>
            </a:endParaRPr>
          </a:p>
          <a:p>
            <a:r>
              <a:rPr lang="en-US" altLang="zh-CN" sz="2800" dirty="0">
                <a:solidFill>
                  <a:srgbClr val="FF0000"/>
                </a:solidFill>
                <a:latin typeface="Georgia" panose="02040502050405020303" pitchFamily="18" charset="0"/>
                <a:ea typeface="楷体_GB2312" pitchFamily="1" charset="-122"/>
              </a:rPr>
              <a:t>Birth Place:</a:t>
            </a:r>
            <a:r>
              <a:rPr lang="en-US" altLang="zh-CN" sz="2800" dirty="0">
                <a:latin typeface="Georgia" panose="02040502050405020303" pitchFamily="18" charset="0"/>
                <a:ea typeface="楷体_GB2312" pitchFamily="1" charset="-122"/>
              </a:rPr>
              <a:t> neutron reaction in atom bomb</a:t>
            </a:r>
            <a:r>
              <a:rPr lang="zh-CN" altLang="en-US" sz="2800" dirty="0">
                <a:latin typeface="Georgia" panose="02040502050405020303" pitchFamily="18" charset="0"/>
                <a:ea typeface="楷体_GB2312" pitchFamily="1" charset="-122"/>
              </a:rPr>
              <a:t>, Manhattan</a:t>
            </a:r>
            <a:r>
              <a:rPr lang="en-US" altLang="zh-CN" sz="2800" dirty="0">
                <a:latin typeface="Georgia" panose="02040502050405020303" pitchFamily="18" charset="0"/>
                <a:ea typeface="楷体_GB2312" pitchFamily="1" charset="-122"/>
              </a:rPr>
              <a:t> Project</a:t>
            </a:r>
            <a:endParaRPr lang="zh-CN" altLang="en-US" sz="2800" dirty="0">
              <a:latin typeface="Georgia" panose="02040502050405020303" pitchFamily="18" charset="0"/>
              <a:ea typeface="楷体_GB2312" pitchFamily="1" charset="-122"/>
            </a:endParaRPr>
          </a:p>
        </p:txBody>
      </p:sp>
      <p:pic>
        <p:nvPicPr>
          <p:cNvPr id="5124" name="Picture 7" descr="Ulam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2298700"/>
            <a:ext cx="26987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8"/>
          <p:cNvSpPr txBox="1">
            <a:spLocks noChangeArrowheads="1"/>
          </p:cNvSpPr>
          <p:nvPr/>
        </p:nvSpPr>
        <p:spPr bwMode="auto">
          <a:xfrm>
            <a:off x="5508625" y="5894388"/>
            <a:ext cx="30480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spcBef>
                <a:spcPct val="50000"/>
              </a:spcBef>
            </a:pPr>
            <a:r>
              <a:rPr lang="en-US" altLang="zh-CN" sz="2400">
                <a:solidFill>
                  <a:schemeClr val="tx2"/>
                </a:solidFill>
                <a:latin typeface="Georgia" panose="02040502050405020303" pitchFamily="18" charset="0"/>
                <a:ea typeface="楷体_GB2312" pitchFamily="1" charset="-122"/>
              </a:rPr>
              <a:t>Stanislaw Ulam</a:t>
            </a:r>
            <a:endParaRPr lang="en-US" altLang="zh-CN">
              <a:solidFill>
                <a:schemeClr val="tx2"/>
              </a:solidFill>
              <a:latin typeface="Georgia" panose="02040502050405020303" pitchFamily="18" charset="0"/>
            </a:endParaRPr>
          </a:p>
          <a:p>
            <a:pPr algn="ctr" eaLnBrk="0" hangingPunct="0">
              <a:lnSpc>
                <a:spcPct val="40000"/>
              </a:lnSpc>
              <a:spcBef>
                <a:spcPct val="50000"/>
              </a:spcBef>
            </a:pPr>
            <a:r>
              <a:rPr lang="en-US" altLang="zh-CN">
                <a:solidFill>
                  <a:schemeClr val="tx2"/>
                </a:solidFill>
                <a:latin typeface="Georgia" panose="02040502050405020303" pitchFamily="18" charset="0"/>
              </a:rPr>
              <a:t>(1909-1984)</a:t>
            </a:r>
          </a:p>
        </p:txBody>
      </p:sp>
    </p:spTree>
    <p:extLst>
      <p:ext uri="{BB962C8B-B14F-4D97-AF65-F5344CB8AC3E}">
        <p14:creationId xmlns:p14="http://schemas.microsoft.com/office/powerpoint/2010/main" val="1935151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121"/>
                                        </p:tgtEl>
                                        <p:attrNameLst>
                                          <p:attrName>style.visibility</p:attrName>
                                        </p:attrNameLst>
                                      </p:cBhvr>
                                      <p:to>
                                        <p:strVal val="visible"/>
                                      </p:to>
                                    </p:set>
                                    <p:animEffect transition="in" filter="blinds(horizontal)">
                                      <p:cBhvr>
                                        <p:cTn id="11" dur="500"/>
                                        <p:tgtEl>
                                          <p:spTgt spid="5121"/>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614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124"/>
                                        </p:tgtEl>
                                        <p:attrNameLst>
                                          <p:attrName>style.visibility</p:attrName>
                                        </p:attrNameLst>
                                      </p:cBhvr>
                                      <p:to>
                                        <p:strVal val="visible"/>
                                      </p:to>
                                    </p:set>
                                    <p:animEffect transition="in" filter="blinds(horizontal)">
                                      <p:cBhvr>
                                        <p:cTn id="18" dur="500"/>
                                        <p:tgtEl>
                                          <p:spTgt spid="5124"/>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p:bldP spid="6148" grpId="0" bldLvl="0"/>
      <p:bldP spid="6150" grpId="0" bldLvl="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Text Box 5"/>
          <p:cNvSpPr txBox="1">
            <a:spLocks noChangeArrowheads="1"/>
          </p:cNvSpPr>
          <p:nvPr/>
        </p:nvSpPr>
        <p:spPr bwMode="auto">
          <a:xfrm>
            <a:off x="271463" y="364881"/>
            <a:ext cx="66627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If there is a part of the function under X-axis</a:t>
            </a:r>
          </a:p>
        </p:txBody>
      </p:sp>
      <p:graphicFrame>
        <p:nvGraphicFramePr>
          <p:cNvPr id="66567" name="Object 7"/>
          <p:cNvGraphicFramePr>
            <a:graphicFrameLocks noChangeAspect="1"/>
          </p:cNvGraphicFramePr>
          <p:nvPr>
            <p:extLst>
              <p:ext uri="{D42A27DB-BD31-4B8C-83A1-F6EECF244321}">
                <p14:modId xmlns:p14="http://schemas.microsoft.com/office/powerpoint/2010/main" val="507240009"/>
              </p:ext>
            </p:extLst>
          </p:nvPr>
        </p:nvGraphicFramePr>
        <p:xfrm>
          <a:off x="1346823" y="3277633"/>
          <a:ext cx="6328533" cy="1656184"/>
        </p:xfrm>
        <a:graphic>
          <a:graphicData uri="http://schemas.openxmlformats.org/presentationml/2006/ole">
            <mc:AlternateContent xmlns:mc="http://schemas.openxmlformats.org/markup-compatibility/2006">
              <mc:Choice xmlns:v="urn:schemas-microsoft-com:vml" Requires="v">
                <p:oleObj spid="_x0000_s60849" name="Equation" r:id="rId3" imgW="2743200" imgH="672840" progId="Equation.DSMT4">
                  <p:embed/>
                </p:oleObj>
              </mc:Choice>
              <mc:Fallback>
                <p:oleObj name="Equation" r:id="rId3" imgW="2743200" imgH="672840" progId="Equation.DSMT4">
                  <p:embed/>
                  <p:pic>
                    <p:nvPicPr>
                      <p:cNvPr id="66567" name="Object 7"/>
                      <p:cNvPicPr>
                        <a:picLocks noChangeAspect="1" noChangeArrowheads="1"/>
                      </p:cNvPicPr>
                      <p:nvPr/>
                    </p:nvPicPr>
                    <p:blipFill>
                      <a:blip r:embed="rId4"/>
                      <a:srcRect/>
                      <a:stretch>
                        <a:fillRect/>
                      </a:stretch>
                    </p:blipFill>
                    <p:spPr bwMode="auto">
                      <a:xfrm>
                        <a:off x="1346823" y="3277633"/>
                        <a:ext cx="6328533" cy="1656184"/>
                      </a:xfrm>
                      <a:prstGeom prst="rect">
                        <a:avLst/>
                      </a:prstGeom>
                      <a:noFill/>
                      <a:ln>
                        <a:noFill/>
                      </a:ln>
                      <a:effectLst/>
                    </p:spPr>
                  </p:pic>
                </p:oleObj>
              </mc:Fallback>
            </mc:AlternateContent>
          </a:graphicData>
        </a:graphic>
      </p:graphicFrame>
      <p:graphicFrame>
        <p:nvGraphicFramePr>
          <p:cNvPr id="66570" name="Object 10"/>
          <p:cNvGraphicFramePr>
            <a:graphicFrameLocks noChangeAspect="1"/>
          </p:cNvGraphicFramePr>
          <p:nvPr>
            <p:extLst>
              <p:ext uri="{D42A27DB-BD31-4B8C-83A1-F6EECF244321}">
                <p14:modId xmlns:p14="http://schemas.microsoft.com/office/powerpoint/2010/main" val="2123704952"/>
              </p:ext>
            </p:extLst>
          </p:nvPr>
        </p:nvGraphicFramePr>
        <p:xfrm>
          <a:off x="2627784" y="5212312"/>
          <a:ext cx="4611457" cy="1025000"/>
        </p:xfrm>
        <a:graphic>
          <a:graphicData uri="http://schemas.openxmlformats.org/presentationml/2006/ole">
            <mc:AlternateContent xmlns:mc="http://schemas.openxmlformats.org/markup-compatibility/2006">
              <mc:Choice xmlns:v="urn:schemas-microsoft-com:vml" Requires="v">
                <p:oleObj spid="_x0000_s60850" name="Equation" r:id="rId5" imgW="2425680" imgH="469800" progId="Equation.DSMT4">
                  <p:embed/>
                </p:oleObj>
              </mc:Choice>
              <mc:Fallback>
                <p:oleObj name="Equation" r:id="rId5" imgW="2425680" imgH="469800" progId="Equation.DSMT4">
                  <p:embed/>
                  <p:pic>
                    <p:nvPicPr>
                      <p:cNvPr id="66570" name="Object 10"/>
                      <p:cNvPicPr>
                        <a:picLocks noChangeAspect="1" noChangeArrowheads="1"/>
                      </p:cNvPicPr>
                      <p:nvPr/>
                    </p:nvPicPr>
                    <p:blipFill>
                      <a:blip r:embed="rId6"/>
                      <a:srcRect/>
                      <a:stretch>
                        <a:fillRect/>
                      </a:stretch>
                    </p:blipFill>
                    <p:spPr bwMode="auto">
                      <a:xfrm>
                        <a:off x="2627784" y="5212312"/>
                        <a:ext cx="4611457" cy="1025000"/>
                      </a:xfrm>
                      <a:prstGeom prst="rect">
                        <a:avLst/>
                      </a:prstGeom>
                      <a:noFill/>
                      <a:ln>
                        <a:noFill/>
                      </a:ln>
                      <a:effectLst/>
                    </p:spPr>
                  </p:pic>
                </p:oleObj>
              </mc:Fallback>
            </mc:AlternateContent>
          </a:graphicData>
        </a:graphic>
      </p:graphicFrame>
      <p:sp>
        <p:nvSpPr>
          <p:cNvPr id="66571" name="Text Box 11"/>
          <p:cNvSpPr txBox="1">
            <a:spLocks noChangeArrowheads="1"/>
          </p:cNvSpPr>
          <p:nvPr/>
        </p:nvSpPr>
        <p:spPr bwMode="auto">
          <a:xfrm>
            <a:off x="914400" y="5422656"/>
            <a:ext cx="819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then</a:t>
            </a:r>
          </a:p>
        </p:txBody>
      </p:sp>
      <p:graphicFrame>
        <p:nvGraphicFramePr>
          <p:cNvPr id="66573" name="Object 13"/>
          <p:cNvGraphicFramePr>
            <a:graphicFrameLocks noChangeAspect="1"/>
          </p:cNvGraphicFramePr>
          <p:nvPr>
            <p:extLst>
              <p:ext uri="{D42A27DB-BD31-4B8C-83A1-F6EECF244321}">
                <p14:modId xmlns:p14="http://schemas.microsoft.com/office/powerpoint/2010/main" val="1189856760"/>
              </p:ext>
            </p:extLst>
          </p:nvPr>
        </p:nvGraphicFramePr>
        <p:xfrm>
          <a:off x="2339752" y="974047"/>
          <a:ext cx="3633298" cy="2303586"/>
        </p:xfrm>
        <a:graphic>
          <a:graphicData uri="http://schemas.openxmlformats.org/presentationml/2006/ole">
            <mc:AlternateContent xmlns:mc="http://schemas.openxmlformats.org/markup-compatibility/2006">
              <mc:Choice xmlns:v="urn:schemas-microsoft-com:vml" Requires="v">
                <p:oleObj spid="_x0000_s60851" name="BMP 图像" r:id="rId7" imgW="1778040" imgH="1092240" progId="Paint.Picture">
                  <p:embed/>
                </p:oleObj>
              </mc:Choice>
              <mc:Fallback>
                <p:oleObj name="BMP 图像" r:id="rId7" imgW="1778040" imgH="1092240" progId="Paint.Picture">
                  <p:embed/>
                  <p:pic>
                    <p:nvPicPr>
                      <p:cNvPr id="66573" name="Object 13"/>
                      <p:cNvPicPr>
                        <a:picLocks noChangeAspect="1" noChangeArrowheads="1"/>
                      </p:cNvPicPr>
                      <p:nvPr/>
                    </p:nvPicPr>
                    <p:blipFill>
                      <a:blip r:embed="rId8"/>
                      <a:srcRect/>
                      <a:stretch>
                        <a:fillRect/>
                      </a:stretch>
                    </p:blipFill>
                    <p:spPr bwMode="auto">
                      <a:xfrm>
                        <a:off x="2339752" y="974047"/>
                        <a:ext cx="3633298" cy="230358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77419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11560" y="1484784"/>
            <a:ext cx="7696200" cy="3657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altLang="en-US" dirty="0"/>
              <a:t>Sample the points not on regular grids, but at random (uniformly distributed), then</a:t>
            </a:r>
          </a:p>
        </p:txBody>
      </p:sp>
      <p:sp>
        <p:nvSpPr>
          <p:cNvPr id="5" name="Rectangle 2"/>
          <p:cNvSpPr txBox="1">
            <a:spLocks noChangeArrowheads="1"/>
          </p:cNvSpPr>
          <p:nvPr/>
        </p:nvSpPr>
        <p:spPr>
          <a:xfrm>
            <a:off x="457200" y="274638"/>
            <a:ext cx="8229600" cy="715962"/>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Sample Mean method</a:t>
            </a:r>
          </a:p>
        </p:txBody>
      </p:sp>
      <p:graphicFrame>
        <p:nvGraphicFramePr>
          <p:cNvPr id="6" name="Object 5"/>
          <p:cNvGraphicFramePr>
            <a:graphicFrameLocks noChangeAspect="1"/>
          </p:cNvGraphicFramePr>
          <p:nvPr>
            <p:extLst>
              <p:ext uri="{D42A27DB-BD31-4B8C-83A1-F6EECF244321}">
                <p14:modId xmlns:p14="http://schemas.microsoft.com/office/powerpoint/2010/main" val="939618313"/>
              </p:ext>
            </p:extLst>
          </p:nvPr>
        </p:nvGraphicFramePr>
        <p:xfrm>
          <a:off x="630610" y="2796952"/>
          <a:ext cx="7981950" cy="1581150"/>
        </p:xfrm>
        <a:graphic>
          <a:graphicData uri="http://schemas.openxmlformats.org/presentationml/2006/ole">
            <mc:AlternateContent xmlns:mc="http://schemas.openxmlformats.org/markup-compatibility/2006">
              <mc:Choice xmlns:v="urn:schemas-microsoft-com:vml" Requires="v">
                <p:oleObj spid="_x0000_s63600" name="Equation" r:id="rId3" imgW="2781000" imgH="660240" progId="Equation.DSMT4">
                  <p:embed/>
                </p:oleObj>
              </mc:Choice>
              <mc:Fallback>
                <p:oleObj name="Equation" r:id="rId3" imgW="2781000" imgH="660240" progId="Equation.DSMT4">
                  <p:embed/>
                  <p:pic>
                    <p:nvPicPr>
                      <p:cNvPr id="49157" name="Object 5"/>
                      <p:cNvPicPr>
                        <a:picLocks noChangeAspect="1" noChangeArrowheads="1"/>
                      </p:cNvPicPr>
                      <p:nvPr/>
                    </p:nvPicPr>
                    <p:blipFill>
                      <a:blip r:embed="rId4"/>
                      <a:srcRect/>
                      <a:stretch>
                        <a:fillRect/>
                      </a:stretch>
                    </p:blipFill>
                    <p:spPr bwMode="auto">
                      <a:xfrm>
                        <a:off x="630610" y="2796952"/>
                        <a:ext cx="7981950" cy="1581150"/>
                      </a:xfrm>
                      <a:prstGeom prst="rect">
                        <a:avLst/>
                      </a:prstGeom>
                      <a:noFill/>
                      <a:ln>
                        <a:noFill/>
                      </a:ln>
                      <a:effectLst/>
                    </p:spPr>
                  </p:pic>
                </p:oleObj>
              </mc:Fallback>
            </mc:AlternateContent>
          </a:graphicData>
        </a:graphic>
      </p:graphicFrame>
      <p:sp>
        <p:nvSpPr>
          <p:cNvPr id="7" name="Text Box 20"/>
          <p:cNvSpPr txBox="1">
            <a:spLocks noChangeArrowheads="1"/>
          </p:cNvSpPr>
          <p:nvPr/>
        </p:nvSpPr>
        <p:spPr bwMode="auto">
          <a:xfrm>
            <a:off x="1403648" y="5083368"/>
            <a:ext cx="63097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660033"/>
                </a:solidFill>
              </a:rPr>
              <a:t>Estimate e</a:t>
            </a:r>
            <a:r>
              <a:rPr lang="en-US" altLang="zh-CN" dirty="0">
                <a:solidFill>
                  <a:srgbClr val="660033"/>
                </a:solidFill>
                <a:ea typeface="宋体" panose="02010600030101010101" pitchFamily="2" charset="-122"/>
              </a:rPr>
              <a:t>rror using </a:t>
            </a:r>
            <a:r>
              <a:rPr lang="en-US" altLang="zh-CN" dirty="0"/>
              <a:t>central limit theorem</a:t>
            </a:r>
            <a:endParaRPr lang="en-US" altLang="zh-CN" dirty="0">
              <a:solidFill>
                <a:srgbClr val="660033"/>
              </a:solidFill>
              <a:ea typeface="宋体" panose="02010600030101010101" pitchFamily="2" charset="-122"/>
            </a:endParaRPr>
          </a:p>
        </p:txBody>
      </p:sp>
    </p:spTree>
    <p:extLst>
      <p:ext uri="{BB962C8B-B14F-4D97-AF65-F5344CB8AC3E}">
        <p14:creationId xmlns:p14="http://schemas.microsoft.com/office/powerpoint/2010/main" val="4002301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043608" y="349188"/>
            <a:ext cx="7772400" cy="73955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4000" dirty="0">
                <a:solidFill>
                  <a:srgbClr val="FF0000"/>
                </a:solidFill>
                <a:ea typeface="宋体" panose="02010600030101010101" pitchFamily="2" charset="-122"/>
              </a:rPr>
              <a:t>Central Limit Theorem</a:t>
            </a:r>
          </a:p>
        </p:txBody>
      </p:sp>
      <p:sp>
        <p:nvSpPr>
          <p:cNvPr id="5" name="Rectangle 3"/>
          <p:cNvSpPr txBox="1">
            <a:spLocks noChangeArrowheads="1"/>
          </p:cNvSpPr>
          <p:nvPr/>
        </p:nvSpPr>
        <p:spPr>
          <a:xfrm>
            <a:off x="899592" y="1196752"/>
            <a:ext cx="7772400" cy="28083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altLang="zh-CN" sz="2800" dirty="0">
                <a:ea typeface="宋体" panose="02010600030101010101" pitchFamily="2" charset="-122"/>
              </a:rPr>
              <a:t>If a random sample </a:t>
            </a:r>
            <a:r>
              <a:rPr lang="en-US" altLang="zh-CN" sz="2800" i="1" dirty="0">
                <a:ea typeface="宋体" panose="02010600030101010101" pitchFamily="2" charset="-122"/>
              </a:rPr>
              <a:t>X</a:t>
            </a:r>
            <a:r>
              <a:rPr lang="en-US" altLang="zh-CN" sz="2800" dirty="0">
                <a:ea typeface="宋体" panose="02010600030101010101" pitchFamily="2" charset="-122"/>
              </a:rPr>
              <a:t> of size n is taken from a distribution with mean </a:t>
            </a:r>
            <a:r>
              <a:rPr lang="en-US" altLang="zh-CN" sz="2800" dirty="0">
                <a:ea typeface="宋体" panose="02010600030101010101" pitchFamily="2" charset="-122"/>
                <a:sym typeface="Symbol" panose="05050102010706020507" pitchFamily="18" charset="2"/>
              </a:rPr>
              <a:t> and standard deviation , and if the sample size is large, then the sampling distribution of the sample mean is approximately normal with mean  and standard deviation (or standard error) of /n</a:t>
            </a:r>
            <a:r>
              <a:rPr lang="en-US" altLang="zh-CN" sz="2800" baseline="30000" dirty="0">
                <a:ea typeface="宋体" panose="02010600030101010101" pitchFamily="2" charset="-122"/>
                <a:sym typeface="Symbol" panose="05050102010706020507" pitchFamily="18" charset="2"/>
              </a:rPr>
              <a:t>1/2</a:t>
            </a:r>
            <a:r>
              <a:rPr lang="en-US" altLang="zh-CN" sz="2800" dirty="0">
                <a:ea typeface="宋体" panose="02010600030101010101" pitchFamily="2" charset="-122"/>
                <a:sym typeface="Symbol" panose="05050102010706020507" pitchFamily="18" charset="2"/>
              </a:rPr>
              <a:t>.  That is,</a:t>
            </a:r>
          </a:p>
        </p:txBody>
      </p:sp>
      <p:graphicFrame>
        <p:nvGraphicFramePr>
          <p:cNvPr id="6" name="Object 4"/>
          <p:cNvGraphicFramePr>
            <a:graphicFrameLocks noChangeAspect="1"/>
          </p:cNvGraphicFramePr>
          <p:nvPr>
            <p:extLst>
              <p:ext uri="{D42A27DB-BD31-4B8C-83A1-F6EECF244321}">
                <p14:modId xmlns:p14="http://schemas.microsoft.com/office/powerpoint/2010/main" val="1915569257"/>
              </p:ext>
            </p:extLst>
          </p:nvPr>
        </p:nvGraphicFramePr>
        <p:xfrm>
          <a:off x="2555776" y="4221088"/>
          <a:ext cx="4115511" cy="1355545"/>
        </p:xfrm>
        <a:graphic>
          <a:graphicData uri="http://schemas.openxmlformats.org/presentationml/2006/ole">
            <mc:AlternateContent xmlns:mc="http://schemas.openxmlformats.org/markup-compatibility/2006">
              <mc:Choice xmlns:v="urn:schemas-microsoft-com:vml" Requires="v">
                <p:oleObj spid="_x0000_s64624" name="Equation" r:id="rId3" imgW="1460160" imgH="482400" progId="Equation.DSMT4">
                  <p:embed/>
                </p:oleObj>
              </mc:Choice>
              <mc:Fallback>
                <p:oleObj name="Equation" r:id="rId3" imgW="1460160" imgH="482400" progId="Equation.DSMT4">
                  <p:embed/>
                  <p:pic>
                    <p:nvPicPr>
                      <p:cNvPr id="542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221088"/>
                        <a:ext cx="4115511" cy="1355545"/>
                      </a:xfrm>
                      <a:prstGeom prst="rect">
                        <a:avLst/>
                      </a:prstGeom>
                    </p:spPr>
                  </p:pic>
                </p:oleObj>
              </mc:Fallback>
            </mc:AlternateContent>
          </a:graphicData>
        </a:graphic>
      </p:graphicFrame>
    </p:spTree>
    <p:extLst>
      <p:ext uri="{BB962C8B-B14F-4D97-AF65-F5344CB8AC3E}">
        <p14:creationId xmlns:p14="http://schemas.microsoft.com/office/powerpoint/2010/main" val="682680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57200" y="274638"/>
            <a:ext cx="8229600" cy="715962"/>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Error in sample mean method</a:t>
            </a:r>
          </a:p>
        </p:txBody>
      </p:sp>
      <p:sp>
        <p:nvSpPr>
          <p:cNvPr id="8" name="矩形 7"/>
          <p:cNvSpPr/>
          <p:nvPr/>
        </p:nvSpPr>
        <p:spPr>
          <a:xfrm>
            <a:off x="1331640" y="3296915"/>
            <a:ext cx="7220422" cy="2554545"/>
          </a:xfrm>
          <a:prstGeom prst="rect">
            <a:avLst/>
          </a:prstGeom>
        </p:spPr>
        <p:txBody>
          <a:bodyPr wrap="square">
            <a:spAutoFit/>
          </a:bodyPr>
          <a:lstStyle/>
          <a:p>
            <a:pPr eaLnBrk="1" hangingPunct="1"/>
            <a:r>
              <a:rPr lang="en-US" altLang="en-US" sz="3200" dirty="0"/>
              <a:t>For large </a:t>
            </a:r>
            <a:r>
              <a:rPr lang="en-US" altLang="en-US" sz="3200" i="1" dirty="0"/>
              <a:t>N</a:t>
            </a:r>
            <a:r>
              <a:rPr lang="en-US" altLang="en-US" sz="3200" dirty="0"/>
              <a:t>, the sample mean</a:t>
            </a:r>
          </a:p>
          <a:p>
            <a:pPr eaLnBrk="1" hangingPunct="1">
              <a:buFontTx/>
              <a:buNone/>
            </a:pPr>
            <a:r>
              <a:rPr lang="en-US" altLang="en-US" sz="3200" dirty="0"/>
              <a:t>	&lt;</a:t>
            </a:r>
            <a:r>
              <a:rPr lang="en-US" altLang="en-US" sz="3200" i="1" dirty="0"/>
              <a:t>f</a:t>
            </a:r>
            <a:r>
              <a:rPr lang="en-US" altLang="en-US" sz="3200" dirty="0"/>
              <a:t>&gt; = (1/</a:t>
            </a:r>
            <a:r>
              <a:rPr lang="en-US" altLang="en-US" sz="3200" i="1" dirty="0"/>
              <a:t>N</a:t>
            </a:r>
            <a:r>
              <a:rPr lang="en-US" altLang="en-US" sz="3200" dirty="0"/>
              <a:t>) ∑ </a:t>
            </a:r>
            <a:r>
              <a:rPr lang="en-US" altLang="en-US" sz="3200" i="1" dirty="0"/>
              <a:t>f</a:t>
            </a:r>
            <a:r>
              <a:rPr lang="en-US" altLang="en-US" sz="3200" baseline="-25000" dirty="0"/>
              <a:t>i</a:t>
            </a:r>
            <a:endParaRPr lang="en-US" altLang="en-US" sz="3200" dirty="0"/>
          </a:p>
          <a:p>
            <a:pPr eaLnBrk="1" hangingPunct="1">
              <a:buFontTx/>
              <a:buNone/>
            </a:pPr>
            <a:r>
              <a:rPr lang="en-US" altLang="en-US" sz="3200" dirty="0"/>
              <a:t>follow Gaussian distribution with true mean of </a:t>
            </a:r>
            <a:r>
              <a:rPr lang="en-US" altLang="en-US" sz="3200" i="1" dirty="0"/>
              <a:t>f</a:t>
            </a:r>
            <a:r>
              <a:rPr lang="en-US" altLang="en-US" sz="3200" dirty="0"/>
              <a:t>, E(</a:t>
            </a:r>
            <a:r>
              <a:rPr lang="en-US" altLang="en-US" sz="3200" i="1" dirty="0"/>
              <a:t>f</a:t>
            </a:r>
            <a:r>
              <a:rPr lang="en-US" altLang="en-US" sz="3200" dirty="0"/>
              <a:t>), and variance </a:t>
            </a:r>
          </a:p>
          <a:p>
            <a:pPr eaLnBrk="1" hangingPunct="1">
              <a:buFontTx/>
              <a:buNone/>
            </a:pPr>
            <a:r>
              <a:rPr lang="en-US" altLang="en-US" sz="3200" dirty="0"/>
              <a:t>	</a:t>
            </a:r>
            <a:r>
              <a:rPr lang="el-GR" altLang="en-US" sz="3200" dirty="0"/>
              <a:t>σ</a:t>
            </a:r>
            <a:r>
              <a:rPr lang="en-US" altLang="en-US" sz="3200" baseline="30000" dirty="0"/>
              <a:t>2</a:t>
            </a:r>
            <a:r>
              <a:rPr lang="en-US" altLang="en-US" sz="3200" dirty="0"/>
              <a:t> = </a:t>
            </a:r>
            <a:r>
              <a:rPr lang="en-US" altLang="en-US" sz="3200" dirty="0" err="1"/>
              <a:t>var</a:t>
            </a:r>
            <a:r>
              <a:rPr lang="en-US" altLang="en-US" sz="3200" dirty="0"/>
              <a:t>(</a:t>
            </a:r>
            <a:r>
              <a:rPr lang="en-US" altLang="en-US" sz="3200" i="1" dirty="0"/>
              <a:t>f</a:t>
            </a:r>
            <a:r>
              <a:rPr lang="en-US" altLang="en-US" sz="3200" dirty="0"/>
              <a:t>)/</a:t>
            </a:r>
            <a:r>
              <a:rPr lang="en-US" altLang="en-US" sz="3200" i="1" dirty="0"/>
              <a:t>N</a:t>
            </a:r>
          </a:p>
        </p:txBody>
      </p:sp>
      <p:graphicFrame>
        <p:nvGraphicFramePr>
          <p:cNvPr id="9" name="Object 5"/>
          <p:cNvGraphicFramePr>
            <a:graphicFrameLocks noChangeAspect="1"/>
          </p:cNvGraphicFramePr>
          <p:nvPr>
            <p:extLst>
              <p:ext uri="{D42A27DB-BD31-4B8C-83A1-F6EECF244321}">
                <p14:modId xmlns:p14="http://schemas.microsoft.com/office/powerpoint/2010/main" val="3412126944"/>
              </p:ext>
            </p:extLst>
          </p:nvPr>
        </p:nvGraphicFramePr>
        <p:xfrm>
          <a:off x="788988" y="911225"/>
          <a:ext cx="7723187" cy="1581150"/>
        </p:xfrm>
        <a:graphic>
          <a:graphicData uri="http://schemas.openxmlformats.org/presentationml/2006/ole">
            <mc:AlternateContent xmlns:mc="http://schemas.openxmlformats.org/markup-compatibility/2006">
              <mc:Choice xmlns:v="urn:schemas-microsoft-com:vml" Requires="v">
                <p:oleObj spid="_x0000_s65748" name="Equation" r:id="rId3" imgW="2692080" imgH="660240" progId="Equation.DSMT4">
                  <p:embed/>
                </p:oleObj>
              </mc:Choice>
              <mc:Fallback>
                <p:oleObj name="Equation" r:id="rId3" imgW="2692080" imgH="660240" progId="Equation.DSMT4">
                  <p:embed/>
                  <p:pic>
                    <p:nvPicPr>
                      <p:cNvPr id="6" name="Object 5"/>
                      <p:cNvPicPr>
                        <a:picLocks noChangeAspect="1" noChangeArrowheads="1"/>
                      </p:cNvPicPr>
                      <p:nvPr/>
                    </p:nvPicPr>
                    <p:blipFill>
                      <a:blip r:embed="rId4"/>
                      <a:srcRect/>
                      <a:stretch>
                        <a:fillRect/>
                      </a:stretch>
                    </p:blipFill>
                    <p:spPr bwMode="auto">
                      <a:xfrm>
                        <a:off x="788988" y="911225"/>
                        <a:ext cx="7723187" cy="1581150"/>
                      </a:xfrm>
                      <a:prstGeom prst="rect">
                        <a:avLst/>
                      </a:prstGeom>
                      <a:noFill/>
                      <a:ln>
                        <a:noFill/>
                      </a:ln>
                      <a:effectLst/>
                    </p:spPr>
                  </p:pic>
                </p:oleObj>
              </mc:Fallback>
            </mc:AlternateContent>
          </a:graphicData>
        </a:graphic>
      </p:graphicFrame>
      <p:sp>
        <p:nvSpPr>
          <p:cNvPr id="3" name="矩形 2"/>
          <p:cNvSpPr/>
          <p:nvPr/>
        </p:nvSpPr>
        <p:spPr>
          <a:xfrm>
            <a:off x="746720" y="2499261"/>
            <a:ext cx="7805342" cy="584775"/>
          </a:xfrm>
          <a:prstGeom prst="rect">
            <a:avLst/>
          </a:prstGeom>
        </p:spPr>
        <p:txBody>
          <a:bodyPr wrap="none">
            <a:spAutoFit/>
          </a:bodyPr>
          <a:lstStyle/>
          <a:p>
            <a:pPr fontAlgn="auto">
              <a:spcAft>
                <a:spcPts val="0"/>
              </a:spcAft>
            </a:pPr>
            <a:r>
              <a:rPr lang="en-US" altLang="zh-CN" sz="3200" dirty="0"/>
              <a:t>Apply central limit theorem to </a:t>
            </a:r>
            <a:r>
              <a:rPr lang="en-US" altLang="zh-CN" sz="3200" i="1" dirty="0"/>
              <a:t>f</a:t>
            </a:r>
            <a:r>
              <a:rPr lang="en-US" altLang="zh-CN" sz="3200" dirty="0"/>
              <a:t>(</a:t>
            </a:r>
            <a:r>
              <a:rPr lang="en-US" altLang="zh-CN" sz="3200" i="1" dirty="0"/>
              <a:t>x</a:t>
            </a:r>
            <a:r>
              <a:rPr lang="en-US" altLang="zh-CN" sz="3200" i="1" baseline="-25000" dirty="0"/>
              <a:t>i</a:t>
            </a:r>
            <a:r>
              <a:rPr lang="en-US" altLang="zh-CN" sz="3200" dirty="0"/>
              <a:t>) (</a:t>
            </a:r>
            <a:r>
              <a:rPr lang="en-US" altLang="zh-CN" sz="3200" dirty="0" err="1"/>
              <a:t>i</a:t>
            </a:r>
            <a:r>
              <a:rPr lang="en-US" altLang="zh-CN" sz="3200" dirty="0"/>
              <a:t>=1,…,N)</a:t>
            </a:r>
          </a:p>
        </p:txBody>
      </p:sp>
      <p:graphicFrame>
        <p:nvGraphicFramePr>
          <p:cNvPr id="10" name="Object 22"/>
          <p:cNvGraphicFramePr>
            <a:graphicFrameLocks noChangeAspect="1"/>
          </p:cNvGraphicFramePr>
          <p:nvPr>
            <p:extLst>
              <p:ext uri="{D42A27DB-BD31-4B8C-83A1-F6EECF244321}">
                <p14:modId xmlns:p14="http://schemas.microsoft.com/office/powerpoint/2010/main" val="1935413494"/>
              </p:ext>
            </p:extLst>
          </p:nvPr>
        </p:nvGraphicFramePr>
        <p:xfrm>
          <a:off x="1979712" y="5733256"/>
          <a:ext cx="5024437" cy="919162"/>
        </p:xfrm>
        <a:graphic>
          <a:graphicData uri="http://schemas.openxmlformats.org/presentationml/2006/ole">
            <mc:AlternateContent xmlns:mc="http://schemas.openxmlformats.org/markup-compatibility/2006">
              <mc:Choice xmlns:v="urn:schemas-microsoft-com:vml" Requires="v">
                <p:oleObj spid="_x0000_s65749" name="Equation" r:id="rId5" imgW="1739880" imgH="444240" progId="Equation.DSMT4">
                  <p:embed/>
                </p:oleObj>
              </mc:Choice>
              <mc:Fallback>
                <p:oleObj name="Equation" r:id="rId5" imgW="1739880" imgH="444240" progId="Equation.DSMT4">
                  <p:embed/>
                  <p:pic>
                    <p:nvPicPr>
                      <p:cNvPr id="52246" name="Object 22"/>
                      <p:cNvPicPr>
                        <a:picLocks noChangeAspect="1" noChangeArrowheads="1"/>
                      </p:cNvPicPr>
                      <p:nvPr/>
                    </p:nvPicPr>
                    <p:blipFill>
                      <a:blip r:embed="rId6"/>
                      <a:srcRect/>
                      <a:stretch>
                        <a:fillRect/>
                      </a:stretch>
                    </p:blipFill>
                    <p:spPr bwMode="auto">
                      <a:xfrm>
                        <a:off x="1979712" y="5733256"/>
                        <a:ext cx="5024437" cy="9191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23679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1222375" y="228600"/>
            <a:ext cx="5635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a:ea typeface="宋体" panose="02010600030101010101" pitchFamily="2" charset="-122"/>
              </a:rPr>
              <a:t>Sample Mean MC algorithm</a:t>
            </a:r>
          </a:p>
        </p:txBody>
      </p:sp>
      <p:sp>
        <p:nvSpPr>
          <p:cNvPr id="53253" name="Text Box 5"/>
          <p:cNvSpPr txBox="1">
            <a:spLocks noChangeArrowheads="1"/>
          </p:cNvSpPr>
          <p:nvPr/>
        </p:nvSpPr>
        <p:spPr bwMode="auto">
          <a:xfrm>
            <a:off x="621858" y="1347109"/>
            <a:ext cx="66864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Arial" panose="020B0604020202020204" pitchFamily="34" charset="0"/>
              <a:buChar char="•"/>
            </a:pPr>
            <a:r>
              <a:rPr lang="en-US" altLang="zh-CN" sz="3200" dirty="0">
                <a:solidFill>
                  <a:srgbClr val="660033"/>
                </a:solidFill>
                <a:ea typeface="宋体" panose="02010600030101010101" pitchFamily="2" charset="-122"/>
              </a:rPr>
              <a:t>Generate sequence of  N of PRN: </a:t>
            </a:r>
            <a:r>
              <a:rPr lang="en-US" altLang="zh-CN" sz="3200" i="1" dirty="0" err="1">
                <a:solidFill>
                  <a:srgbClr val="660033"/>
                </a:solidFill>
              </a:rPr>
              <a:t>R</a:t>
            </a:r>
            <a:r>
              <a:rPr lang="en-US" altLang="zh-CN" sz="3200" i="1" baseline="-25000" dirty="0" err="1">
                <a:solidFill>
                  <a:srgbClr val="660033"/>
                </a:solidFill>
              </a:rPr>
              <a:t>i</a:t>
            </a:r>
            <a:r>
              <a:rPr lang="en-US" altLang="zh-CN" sz="1800" i="1" dirty="0">
                <a:solidFill>
                  <a:srgbClr val="660033"/>
                </a:solidFill>
              </a:rPr>
              <a:t> </a:t>
            </a:r>
            <a:endParaRPr lang="en-US" altLang="zh-CN" sz="1800" dirty="0">
              <a:solidFill>
                <a:srgbClr val="660033"/>
              </a:solidFill>
              <a:ea typeface="宋体" panose="02010600030101010101" pitchFamily="2" charset="-122"/>
            </a:endParaRPr>
          </a:p>
        </p:txBody>
      </p:sp>
      <p:sp>
        <p:nvSpPr>
          <p:cNvPr id="53254" name="Text Box 6"/>
          <p:cNvSpPr txBox="1">
            <a:spLocks noChangeArrowheads="1"/>
          </p:cNvSpPr>
          <p:nvPr/>
        </p:nvSpPr>
        <p:spPr bwMode="auto">
          <a:xfrm>
            <a:off x="695216" y="2343114"/>
            <a:ext cx="45239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Arial" panose="020B0604020202020204" pitchFamily="34" charset="0"/>
              <a:buChar char="•"/>
            </a:pPr>
            <a:r>
              <a:rPr lang="en-US" altLang="zh-CN" sz="3200" dirty="0">
                <a:solidFill>
                  <a:srgbClr val="660033"/>
                </a:solidFill>
                <a:ea typeface="宋体" panose="02010600030101010101" pitchFamily="2" charset="-122"/>
              </a:rPr>
              <a:t>Compute </a:t>
            </a:r>
            <a:r>
              <a:rPr lang="en-US" altLang="zh-CN" sz="3200" i="1" dirty="0">
                <a:solidFill>
                  <a:srgbClr val="660033"/>
                </a:solidFill>
                <a:ea typeface="宋体" panose="02010600030101010101" pitchFamily="2" charset="-122"/>
              </a:rPr>
              <a:t>x</a:t>
            </a:r>
            <a:r>
              <a:rPr lang="en-US" altLang="zh-CN" sz="3200" i="1" baseline="-25000" dirty="0">
                <a:solidFill>
                  <a:srgbClr val="660033"/>
                </a:solidFill>
                <a:ea typeface="宋体" panose="02010600030101010101" pitchFamily="2" charset="-122"/>
              </a:rPr>
              <a:t>i</a:t>
            </a:r>
            <a:r>
              <a:rPr lang="en-US" altLang="zh-CN" sz="3200" i="1" dirty="0">
                <a:solidFill>
                  <a:srgbClr val="660033"/>
                </a:solidFill>
                <a:ea typeface="宋体" panose="02010600030101010101" pitchFamily="2" charset="-122"/>
              </a:rPr>
              <a:t>=</a:t>
            </a:r>
            <a:r>
              <a:rPr lang="en-US" altLang="zh-CN" sz="3200" i="1" dirty="0" err="1">
                <a:solidFill>
                  <a:srgbClr val="660033"/>
                </a:solidFill>
                <a:ea typeface="宋体" panose="02010600030101010101" pitchFamily="2" charset="-122"/>
              </a:rPr>
              <a:t>a+R</a:t>
            </a:r>
            <a:r>
              <a:rPr lang="en-US" altLang="zh-CN" sz="3200" i="1" baseline="-25000" dirty="0" err="1">
                <a:solidFill>
                  <a:srgbClr val="660033"/>
                </a:solidFill>
                <a:ea typeface="宋体" panose="02010600030101010101" pitchFamily="2" charset="-122"/>
              </a:rPr>
              <a:t>i</a:t>
            </a:r>
            <a:r>
              <a:rPr lang="en-US" altLang="zh-CN" sz="1800" i="1" dirty="0">
                <a:solidFill>
                  <a:srgbClr val="660033"/>
                </a:solidFill>
                <a:ea typeface="宋体" panose="02010600030101010101" pitchFamily="2" charset="-122"/>
              </a:rPr>
              <a:t> </a:t>
            </a:r>
            <a:r>
              <a:rPr lang="en-US" altLang="zh-CN" sz="3200" i="1" dirty="0">
                <a:solidFill>
                  <a:srgbClr val="660033"/>
                </a:solidFill>
                <a:ea typeface="宋体" panose="02010600030101010101" pitchFamily="2" charset="-122"/>
              </a:rPr>
              <a:t>(b-a)</a:t>
            </a:r>
          </a:p>
        </p:txBody>
      </p:sp>
      <p:sp>
        <p:nvSpPr>
          <p:cNvPr id="53255" name="Text Box 7"/>
          <p:cNvSpPr txBox="1">
            <a:spLocks noChangeArrowheads="1"/>
          </p:cNvSpPr>
          <p:nvPr/>
        </p:nvSpPr>
        <p:spPr bwMode="auto">
          <a:xfrm>
            <a:off x="712594" y="3278907"/>
            <a:ext cx="53062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Arial" panose="020B0604020202020204" pitchFamily="34" charset="0"/>
              <a:buChar char="•"/>
            </a:pPr>
            <a:r>
              <a:rPr lang="en-US" altLang="zh-CN" sz="3200" dirty="0">
                <a:solidFill>
                  <a:srgbClr val="660033"/>
                </a:solidFill>
              </a:rPr>
              <a:t>C</a:t>
            </a:r>
            <a:r>
              <a:rPr lang="en-US" altLang="zh-CN" sz="3200" dirty="0">
                <a:solidFill>
                  <a:srgbClr val="660033"/>
                </a:solidFill>
                <a:ea typeface="宋体" panose="02010600030101010101" pitchFamily="2" charset="-122"/>
              </a:rPr>
              <a:t>ompute f(</a:t>
            </a:r>
            <a:r>
              <a:rPr lang="en-US" altLang="zh-CN" sz="3200" i="1" dirty="0">
                <a:solidFill>
                  <a:srgbClr val="660033"/>
                </a:solidFill>
              </a:rPr>
              <a:t>x</a:t>
            </a:r>
            <a:r>
              <a:rPr lang="en-US" altLang="zh-CN" sz="3200" i="1" baseline="-25000" dirty="0">
                <a:solidFill>
                  <a:srgbClr val="660033"/>
                </a:solidFill>
              </a:rPr>
              <a:t>i</a:t>
            </a:r>
            <a:r>
              <a:rPr lang="en-US" altLang="zh-CN" sz="3200" dirty="0">
                <a:solidFill>
                  <a:srgbClr val="660033"/>
                </a:solidFill>
                <a:ea typeface="宋体" panose="02010600030101010101" pitchFamily="2" charset="-122"/>
              </a:rPr>
              <a:t>), </a:t>
            </a:r>
            <a:r>
              <a:rPr lang="en-US" altLang="zh-CN" sz="3200" dirty="0" err="1">
                <a:solidFill>
                  <a:srgbClr val="660033"/>
                </a:solidFill>
                <a:ea typeface="宋体" panose="02010600030101010101" pitchFamily="2" charset="-122"/>
              </a:rPr>
              <a:t>i</a:t>
            </a:r>
            <a:r>
              <a:rPr lang="en-US" altLang="zh-CN" sz="3200" dirty="0">
                <a:solidFill>
                  <a:srgbClr val="660033"/>
                </a:solidFill>
                <a:ea typeface="宋体" panose="02010600030101010101" pitchFamily="2" charset="-122"/>
              </a:rPr>
              <a:t>=1,2,3,….,N</a:t>
            </a:r>
          </a:p>
        </p:txBody>
      </p:sp>
      <p:graphicFrame>
        <p:nvGraphicFramePr>
          <p:cNvPr id="53256" name="Object 8"/>
          <p:cNvGraphicFramePr>
            <a:graphicFrameLocks noChangeAspect="1"/>
          </p:cNvGraphicFramePr>
          <p:nvPr>
            <p:extLst>
              <p:ext uri="{D42A27DB-BD31-4B8C-83A1-F6EECF244321}">
                <p14:modId xmlns:p14="http://schemas.microsoft.com/office/powerpoint/2010/main" val="2387401042"/>
              </p:ext>
            </p:extLst>
          </p:nvPr>
        </p:nvGraphicFramePr>
        <p:xfrm>
          <a:off x="2166892" y="4293096"/>
          <a:ext cx="3733800" cy="838200"/>
        </p:xfrm>
        <a:graphic>
          <a:graphicData uri="http://schemas.openxmlformats.org/presentationml/2006/ole">
            <mc:AlternateContent xmlns:mc="http://schemas.openxmlformats.org/markup-compatibility/2006">
              <mc:Choice xmlns:v="urn:schemas-microsoft-com:vml" Requires="v">
                <p:oleObj spid="_x0000_s9588" name="Equation" r:id="rId3" imgW="1701720" imgH="558720" progId="Equation.DSMT4">
                  <p:embed/>
                </p:oleObj>
              </mc:Choice>
              <mc:Fallback>
                <p:oleObj name="Equation" r:id="rId3" imgW="1701720" imgH="558720" progId="Equation.DSMT4">
                  <p:embed/>
                  <p:pic>
                    <p:nvPicPr>
                      <p:cNvPr id="5325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892" y="4293096"/>
                        <a:ext cx="3733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Text Box 9"/>
          <p:cNvSpPr txBox="1">
            <a:spLocks noChangeArrowheads="1"/>
          </p:cNvSpPr>
          <p:nvPr/>
        </p:nvSpPr>
        <p:spPr bwMode="auto">
          <a:xfrm>
            <a:off x="784602" y="4391000"/>
            <a:ext cx="13885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Arial" panose="020B0604020202020204" pitchFamily="34" charset="0"/>
              <a:buChar char="•"/>
            </a:pPr>
            <a:r>
              <a:rPr lang="en-US" altLang="zh-CN" sz="3200" dirty="0">
                <a:solidFill>
                  <a:srgbClr val="660033"/>
                </a:solidFill>
              </a:rPr>
              <a:t>U</a:t>
            </a:r>
            <a:r>
              <a:rPr lang="en-US" altLang="zh-CN" sz="3200" dirty="0">
                <a:solidFill>
                  <a:srgbClr val="660033"/>
                </a:solidFill>
                <a:ea typeface="宋体" panose="02010600030101010101" pitchFamily="2" charset="-122"/>
              </a:rPr>
              <a:t>se </a:t>
            </a:r>
          </a:p>
        </p:txBody>
      </p:sp>
    </p:spTree>
    <p:extLst>
      <p:ext uri="{BB962C8B-B14F-4D97-AF65-F5344CB8AC3E}">
        <p14:creationId xmlns:p14="http://schemas.microsoft.com/office/powerpoint/2010/main" val="2237046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ChangeArrowheads="1"/>
          </p:cNvSpPr>
          <p:nvPr/>
        </p:nvSpPr>
        <p:spPr bwMode="auto">
          <a:xfrm>
            <a:off x="2339752" y="260648"/>
            <a:ext cx="482453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800" b="1" dirty="0">
                <a:latin typeface="Arial" panose="020B0604020202020204" pitchFamily="34" charset="0"/>
              </a:rPr>
              <a:t>program </a:t>
            </a:r>
            <a:r>
              <a:rPr lang="en-US" altLang="zh-CN" sz="1800" b="1" dirty="0" err="1">
                <a:latin typeface="Arial" panose="020B0604020202020204" pitchFamily="34" charset="0"/>
              </a:rPr>
              <a:t>Sampled_Mean</a:t>
            </a:r>
            <a:endParaRPr lang="en-US" altLang="zh-CN" sz="1800" b="1" dirty="0">
              <a:latin typeface="Arial" panose="020B0604020202020204" pitchFamily="34" charset="0"/>
            </a:endParaRPr>
          </a:p>
          <a:p>
            <a:pPr algn="l"/>
            <a:r>
              <a:rPr lang="en-US" altLang="zh-CN" sz="1800" b="1" dirty="0">
                <a:latin typeface="Arial" panose="020B0604020202020204" pitchFamily="34" charset="0"/>
              </a:rPr>
              <a:t>implicit none</a:t>
            </a:r>
          </a:p>
          <a:p>
            <a:pPr algn="l"/>
            <a:r>
              <a:rPr lang="en-US" altLang="zh-CN" sz="1800" b="1" dirty="0">
                <a:latin typeface="Arial" panose="020B0604020202020204" pitchFamily="34" charset="0"/>
              </a:rPr>
              <a:t>real(8) :: R</a:t>
            </a:r>
          </a:p>
          <a:p>
            <a:pPr algn="l"/>
            <a:r>
              <a:rPr lang="en-US" altLang="zh-CN" sz="1800" b="1" dirty="0">
                <a:latin typeface="Arial" panose="020B0604020202020204" pitchFamily="34" charset="0"/>
              </a:rPr>
              <a:t>real(8)::</a:t>
            </a:r>
            <a:r>
              <a:rPr lang="en-US" altLang="zh-CN" sz="1800" b="1" dirty="0" err="1">
                <a:latin typeface="Arial" panose="020B0604020202020204" pitchFamily="34" charset="0"/>
              </a:rPr>
              <a:t>a,b,sum,integ,X</a:t>
            </a:r>
            <a:endParaRPr lang="en-US" altLang="zh-CN" sz="1800" b="1" dirty="0">
              <a:latin typeface="Arial" panose="020B0604020202020204" pitchFamily="34" charset="0"/>
            </a:endParaRPr>
          </a:p>
          <a:p>
            <a:pPr algn="l"/>
            <a:r>
              <a:rPr lang="en-US" altLang="zh-CN" sz="1800" b="1" dirty="0">
                <a:latin typeface="Arial" panose="020B0604020202020204" pitchFamily="34" charset="0"/>
              </a:rPr>
              <a:t>integer::</a:t>
            </a:r>
            <a:r>
              <a:rPr lang="en-US" altLang="zh-CN" sz="1800" b="1" dirty="0" err="1">
                <a:latin typeface="Arial" panose="020B0604020202020204" pitchFamily="34" charset="0"/>
              </a:rPr>
              <a:t>i,N</a:t>
            </a:r>
            <a:endParaRPr lang="en-US" altLang="zh-CN" sz="1800" b="1" dirty="0">
              <a:latin typeface="Arial" panose="020B0604020202020204" pitchFamily="34" charset="0"/>
            </a:endParaRPr>
          </a:p>
          <a:p>
            <a:pPr algn="l"/>
            <a:r>
              <a:rPr lang="en-US" altLang="zh-CN" sz="1800" b="1" dirty="0">
                <a:latin typeface="Arial" panose="020B0604020202020204" pitchFamily="34" charset="0"/>
              </a:rPr>
              <a:t>read*,a   ! Lower value</a:t>
            </a:r>
          </a:p>
          <a:p>
            <a:pPr algn="l"/>
            <a:r>
              <a:rPr lang="en-US" altLang="zh-CN" sz="1800" b="1" dirty="0">
                <a:latin typeface="Arial" panose="020B0604020202020204" pitchFamily="34" charset="0"/>
              </a:rPr>
              <a:t>read*,b   ! upper value</a:t>
            </a:r>
          </a:p>
          <a:p>
            <a:pPr algn="l"/>
            <a:r>
              <a:rPr lang="en-US" altLang="zh-CN" sz="1800" b="1" dirty="0">
                <a:latin typeface="Arial" panose="020B0604020202020204" pitchFamily="34" charset="0"/>
              </a:rPr>
              <a:t>read*,n   ! number of random points</a:t>
            </a:r>
          </a:p>
          <a:p>
            <a:pPr algn="l"/>
            <a:endParaRPr lang="en-US" altLang="zh-CN" sz="1800" b="1" dirty="0">
              <a:latin typeface="Arial" panose="020B0604020202020204" pitchFamily="34" charset="0"/>
            </a:endParaRPr>
          </a:p>
          <a:p>
            <a:pPr algn="l"/>
            <a:r>
              <a:rPr lang="en-US" altLang="zh-CN" sz="1800" b="1" dirty="0">
                <a:latin typeface="Arial" panose="020B0604020202020204" pitchFamily="34" charset="0"/>
              </a:rPr>
              <a:t>sum=0.0d0</a:t>
            </a:r>
          </a:p>
          <a:p>
            <a:pPr algn="l"/>
            <a:r>
              <a:rPr lang="en-US" altLang="zh-CN" sz="1800" b="1" dirty="0">
                <a:latin typeface="Arial" panose="020B0604020202020204" pitchFamily="34" charset="0"/>
              </a:rPr>
              <a:t>do </a:t>
            </a:r>
            <a:r>
              <a:rPr lang="en-US" altLang="zh-CN" sz="1800" b="1" dirty="0" err="1">
                <a:latin typeface="Arial" panose="020B0604020202020204" pitchFamily="34" charset="0"/>
              </a:rPr>
              <a:t>i</a:t>
            </a:r>
            <a:r>
              <a:rPr lang="en-US" altLang="zh-CN" sz="1800" b="1" dirty="0">
                <a:latin typeface="Arial" panose="020B0604020202020204" pitchFamily="34" charset="0"/>
              </a:rPr>
              <a:t>=1,n</a:t>
            </a:r>
          </a:p>
          <a:p>
            <a:pPr algn="l"/>
            <a:r>
              <a:rPr lang="en-US" altLang="zh-CN" sz="1800" b="1" dirty="0">
                <a:latin typeface="Arial" panose="020B0604020202020204" pitchFamily="34" charset="0"/>
              </a:rPr>
              <a:t>call </a:t>
            </a:r>
            <a:r>
              <a:rPr lang="en-US" altLang="zh-CN" sz="1800" b="1" dirty="0" err="1">
                <a:latin typeface="Arial" panose="020B0604020202020204" pitchFamily="34" charset="0"/>
              </a:rPr>
              <a:t>random_number</a:t>
            </a:r>
            <a:r>
              <a:rPr lang="en-US" altLang="zh-CN" sz="1800" b="1" dirty="0">
                <a:latin typeface="Arial" panose="020B0604020202020204" pitchFamily="34" charset="0"/>
              </a:rPr>
              <a:t>(R)</a:t>
            </a:r>
          </a:p>
          <a:p>
            <a:pPr algn="l"/>
            <a:r>
              <a:rPr lang="en-US" altLang="zh-CN" sz="1800" b="1" dirty="0">
                <a:latin typeface="Arial" panose="020B0604020202020204" pitchFamily="34" charset="0"/>
              </a:rPr>
              <a:t>X=</a:t>
            </a:r>
            <a:r>
              <a:rPr lang="en-US" altLang="zh-CN" sz="1800" b="1" dirty="0" err="1">
                <a:latin typeface="Arial" panose="020B0604020202020204" pitchFamily="34" charset="0"/>
              </a:rPr>
              <a:t>a+R</a:t>
            </a:r>
            <a:r>
              <a:rPr lang="en-US" altLang="zh-CN" sz="1800" b="1" dirty="0">
                <a:latin typeface="Arial" panose="020B0604020202020204" pitchFamily="34" charset="0"/>
              </a:rPr>
              <a:t>*(b-a)</a:t>
            </a:r>
          </a:p>
          <a:p>
            <a:pPr algn="l"/>
            <a:r>
              <a:rPr lang="en-US" altLang="zh-CN" sz="1800" b="1" dirty="0">
                <a:latin typeface="Arial" panose="020B0604020202020204" pitchFamily="34" charset="0"/>
              </a:rPr>
              <a:t>sum=</a:t>
            </a:r>
            <a:r>
              <a:rPr lang="en-US" altLang="zh-CN" sz="1800" b="1" dirty="0" err="1">
                <a:latin typeface="Arial" panose="020B0604020202020204" pitchFamily="34" charset="0"/>
              </a:rPr>
              <a:t>sum+f</a:t>
            </a:r>
            <a:r>
              <a:rPr lang="en-US" altLang="zh-CN" sz="1800" b="1" dirty="0">
                <a:latin typeface="Arial" panose="020B0604020202020204" pitchFamily="34" charset="0"/>
              </a:rPr>
              <a:t>(x)</a:t>
            </a:r>
          </a:p>
          <a:p>
            <a:pPr algn="l"/>
            <a:r>
              <a:rPr lang="en-US" altLang="zh-CN" sz="1800" b="1" dirty="0">
                <a:latin typeface="Arial" panose="020B0604020202020204" pitchFamily="34" charset="0"/>
              </a:rPr>
              <a:t>end do</a:t>
            </a:r>
          </a:p>
          <a:p>
            <a:r>
              <a:rPr lang="en-US" altLang="zh-CN" sz="1800" b="1" dirty="0" err="1">
                <a:latin typeface="Arial" panose="020B0604020202020204" pitchFamily="34" charset="0"/>
              </a:rPr>
              <a:t>integ</a:t>
            </a:r>
            <a:r>
              <a:rPr lang="en-US" altLang="zh-CN" sz="1800" b="1" dirty="0">
                <a:latin typeface="Arial" panose="020B0604020202020204" pitchFamily="34" charset="0"/>
              </a:rPr>
              <a:t>=((b-a)/N)*sum</a:t>
            </a:r>
          </a:p>
          <a:p>
            <a:pPr algn="l"/>
            <a:r>
              <a:rPr lang="en-US" altLang="zh-CN" sz="1800" b="1" dirty="0">
                <a:latin typeface="Arial" panose="020B0604020202020204" pitchFamily="34" charset="0"/>
              </a:rPr>
              <a:t>write(*,*) "</a:t>
            </a:r>
            <a:r>
              <a:rPr lang="en-US" altLang="zh-CN" sz="1800" b="1" dirty="0" err="1">
                <a:latin typeface="Arial" panose="020B0604020202020204" pitchFamily="34" charset="0"/>
              </a:rPr>
              <a:t>integ</a:t>
            </a:r>
            <a:r>
              <a:rPr lang="en-US" altLang="zh-CN" sz="1800" b="1" dirty="0">
                <a:latin typeface="Arial" panose="020B0604020202020204" pitchFamily="34" charset="0"/>
              </a:rPr>
              <a:t>=",</a:t>
            </a:r>
            <a:r>
              <a:rPr lang="en-US" altLang="zh-CN" sz="1800" b="1" dirty="0" err="1">
                <a:latin typeface="Arial" panose="020B0604020202020204" pitchFamily="34" charset="0"/>
              </a:rPr>
              <a:t>integ</a:t>
            </a:r>
            <a:endParaRPr lang="en-US" altLang="zh-CN" sz="1800" b="1" dirty="0">
              <a:latin typeface="Arial" panose="020B0604020202020204" pitchFamily="34" charset="0"/>
            </a:endParaRPr>
          </a:p>
          <a:p>
            <a:pPr algn="l"/>
            <a:r>
              <a:rPr lang="en-US" altLang="zh-CN" sz="1800" b="1" dirty="0">
                <a:latin typeface="Arial" panose="020B0604020202020204" pitchFamily="34" charset="0"/>
              </a:rPr>
              <a:t>contains</a:t>
            </a:r>
          </a:p>
          <a:p>
            <a:pPr algn="l"/>
            <a:r>
              <a:rPr lang="en-US" altLang="zh-CN" sz="1800" b="1" dirty="0">
                <a:latin typeface="Arial" panose="020B0604020202020204" pitchFamily="34" charset="0"/>
              </a:rPr>
              <a:t>real(8) function F(X)</a:t>
            </a:r>
          </a:p>
          <a:p>
            <a:pPr algn="l"/>
            <a:r>
              <a:rPr lang="en-US" altLang="zh-CN" sz="1800" b="1" dirty="0">
                <a:latin typeface="Arial" panose="020B0604020202020204" pitchFamily="34" charset="0"/>
              </a:rPr>
              <a:t>real(8),intent(in)::X</a:t>
            </a:r>
          </a:p>
          <a:p>
            <a:pPr algn="l"/>
            <a:r>
              <a:rPr lang="en-US" altLang="zh-CN" sz="1800" b="1" dirty="0">
                <a:latin typeface="Arial" panose="020B0604020202020204" pitchFamily="34" charset="0"/>
              </a:rPr>
              <a:t>F=2*X+1.0d0</a:t>
            </a:r>
          </a:p>
          <a:p>
            <a:pPr algn="l"/>
            <a:r>
              <a:rPr lang="en-US" altLang="zh-CN" sz="1800" b="1" dirty="0">
                <a:latin typeface="Arial" panose="020B0604020202020204" pitchFamily="34" charset="0"/>
              </a:rPr>
              <a:t>end function F</a:t>
            </a:r>
          </a:p>
          <a:p>
            <a:pPr algn="l"/>
            <a:r>
              <a:rPr lang="en-US" altLang="zh-CN" sz="1800" b="1" dirty="0">
                <a:latin typeface="Arial" panose="020B0604020202020204" pitchFamily="34" charset="0"/>
              </a:rPr>
              <a:t>end program </a:t>
            </a:r>
            <a:r>
              <a:rPr lang="en-US" altLang="zh-CN" sz="1800" b="1" dirty="0" err="1">
                <a:latin typeface="Arial" panose="020B0604020202020204" pitchFamily="34" charset="0"/>
              </a:rPr>
              <a:t>Sampled_Mean</a:t>
            </a:r>
            <a:endParaRPr lang="en-US" altLang="zh-CN" sz="1800" b="1" dirty="0">
              <a:latin typeface="Arial" panose="020B0604020202020204" pitchFamily="34" charset="0"/>
            </a:endParaRPr>
          </a:p>
        </p:txBody>
      </p:sp>
      <p:graphicFrame>
        <p:nvGraphicFramePr>
          <p:cNvPr id="3" name="Object 17"/>
          <p:cNvGraphicFramePr>
            <a:graphicFrameLocks noChangeAspect="1"/>
          </p:cNvGraphicFramePr>
          <p:nvPr>
            <p:extLst>
              <p:ext uri="{D42A27DB-BD31-4B8C-83A1-F6EECF244321}">
                <p14:modId xmlns:p14="http://schemas.microsoft.com/office/powerpoint/2010/main" val="1136839640"/>
              </p:ext>
            </p:extLst>
          </p:nvPr>
        </p:nvGraphicFramePr>
        <p:xfrm>
          <a:off x="5508104" y="4077072"/>
          <a:ext cx="2857500" cy="908050"/>
        </p:xfrm>
        <a:graphic>
          <a:graphicData uri="http://schemas.openxmlformats.org/presentationml/2006/ole">
            <mc:AlternateContent xmlns:mc="http://schemas.openxmlformats.org/markup-compatibility/2006">
              <mc:Choice xmlns:v="urn:schemas-microsoft-com:vml" Requires="v">
                <p:oleObj spid="_x0000_s54432" name="Equation" r:id="rId3" imgW="952200" imgH="469800" progId="Equation.DSMT4">
                  <p:embed/>
                </p:oleObj>
              </mc:Choice>
              <mc:Fallback>
                <p:oleObj name="Equation" r:id="rId3" imgW="952200" imgH="469800" progId="Equation.DSMT4">
                  <p:embed/>
                  <p:pic>
                    <p:nvPicPr>
                      <p:cNvPr id="3" name="Object 17"/>
                      <p:cNvPicPr>
                        <a:picLocks noChangeAspect="1" noChangeArrowheads="1"/>
                      </p:cNvPicPr>
                      <p:nvPr/>
                    </p:nvPicPr>
                    <p:blipFill>
                      <a:blip r:embed="rId4"/>
                      <a:srcRect/>
                      <a:stretch>
                        <a:fillRect/>
                      </a:stretch>
                    </p:blipFill>
                    <p:spPr bwMode="auto">
                      <a:xfrm>
                        <a:off x="5508104" y="4077072"/>
                        <a:ext cx="2857500" cy="908050"/>
                      </a:xfrm>
                      <a:prstGeom prst="rect">
                        <a:avLst/>
                      </a:prstGeom>
                      <a:noFill/>
                      <a:ln w="12700">
                        <a:solidFill>
                          <a:schemeClr val="tx1"/>
                        </a:solidFill>
                      </a:ln>
                      <a:effectLst/>
                    </p:spPr>
                  </p:pic>
                </p:oleObj>
              </mc:Fallback>
            </mc:AlternateContent>
          </a:graphicData>
        </a:graphic>
      </p:graphicFrame>
    </p:spTree>
    <p:extLst>
      <p:ext uri="{BB962C8B-B14F-4D97-AF65-F5344CB8AC3E}">
        <p14:creationId xmlns:p14="http://schemas.microsoft.com/office/powerpoint/2010/main" val="3139755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3530" y="175803"/>
            <a:ext cx="8133681" cy="180245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ko-KR" sz="4000" dirty="0"/>
              <a:t>Comparison of Hit-and-Miss and Sample Mean Method</a:t>
            </a:r>
          </a:p>
        </p:txBody>
      </p:sp>
      <p:sp>
        <p:nvSpPr>
          <p:cNvPr id="4" name="Text Box 4"/>
          <p:cNvSpPr txBox="1">
            <a:spLocks noChangeArrowheads="1"/>
          </p:cNvSpPr>
          <p:nvPr/>
        </p:nvSpPr>
        <p:spPr bwMode="auto">
          <a:xfrm>
            <a:off x="483530" y="1978257"/>
            <a:ext cx="8001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kumimoji="0" lang="en-US" altLang="zh-CN" dirty="0">
                <a:solidFill>
                  <a:srgbClr val="000066"/>
                </a:solidFill>
                <a:latin typeface="Georgia" panose="02040502050405020303" pitchFamily="18" charset="0"/>
              </a:rPr>
              <a:t>Sample mean method is generally preferred over Hit-and-Miss method because:</a:t>
            </a:r>
          </a:p>
        </p:txBody>
      </p:sp>
      <p:sp>
        <p:nvSpPr>
          <p:cNvPr id="5" name="Text Box 5"/>
          <p:cNvSpPr txBox="1">
            <a:spLocks noChangeArrowheads="1"/>
          </p:cNvSpPr>
          <p:nvPr/>
        </p:nvSpPr>
        <p:spPr bwMode="auto">
          <a:xfrm>
            <a:off x="432349" y="3319375"/>
            <a:ext cx="8610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v"/>
            </a:pPr>
            <a:r>
              <a:rPr kumimoji="0" lang="en-US" altLang="zh-CN" dirty="0">
                <a:solidFill>
                  <a:srgbClr val="000066"/>
                </a:solidFill>
                <a:latin typeface="Lucida Sans Unicode" panose="020B0602030504020204" pitchFamily="34" charset="0"/>
              </a:rPr>
              <a:t> the </a:t>
            </a:r>
            <a:r>
              <a:rPr lang="en-US" altLang="zh-CN" dirty="0">
                <a:solidFill>
                  <a:srgbClr val="000066"/>
                </a:solidFill>
                <a:latin typeface="Lucida Sans Unicode" panose="020B0602030504020204" pitchFamily="34" charset="0"/>
              </a:rPr>
              <a:t>estimator from sample mean has lower variance</a:t>
            </a:r>
          </a:p>
        </p:txBody>
      </p:sp>
      <p:sp>
        <p:nvSpPr>
          <p:cNvPr id="6" name="Text Box 6"/>
          <p:cNvSpPr txBox="1">
            <a:spLocks noChangeArrowheads="1"/>
          </p:cNvSpPr>
          <p:nvPr/>
        </p:nvSpPr>
        <p:spPr bwMode="auto">
          <a:xfrm>
            <a:off x="467544" y="4711198"/>
            <a:ext cx="8001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v"/>
            </a:pPr>
            <a:r>
              <a:rPr lang="en-US" altLang="zh-CN" dirty="0">
                <a:solidFill>
                  <a:srgbClr val="000066"/>
                </a:solidFill>
                <a:latin typeface="Lucida Sans Unicode" panose="020B0602030504020204" pitchFamily="34" charset="0"/>
              </a:rPr>
              <a:t> Sample mean method does </a:t>
            </a:r>
            <a:r>
              <a:rPr kumimoji="0" lang="en-US" altLang="zh-CN" dirty="0">
                <a:solidFill>
                  <a:srgbClr val="000066"/>
                </a:solidFill>
                <a:latin typeface="Lucida Sans Unicode" panose="020B0602030504020204" pitchFamily="34" charset="0"/>
              </a:rPr>
              <a:t>not require a non-negative integrand  	(or adjustments)</a:t>
            </a:r>
            <a:endParaRPr kumimoji="0" lang="en-US" altLang="zh-CN" dirty="0">
              <a:solidFill>
                <a:srgbClr val="000066"/>
              </a:solidFill>
              <a:latin typeface="Georgia" panose="02040502050405020303" pitchFamily="18" charset="0"/>
            </a:endParaRPr>
          </a:p>
        </p:txBody>
      </p:sp>
    </p:spTree>
    <p:extLst>
      <p:ext uri="{BB962C8B-B14F-4D97-AF65-F5344CB8AC3E}">
        <p14:creationId xmlns:p14="http://schemas.microsoft.com/office/powerpoint/2010/main" val="240946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5"/>
          <p:cNvSpPr txBox="1">
            <a:spLocks noChangeArrowheads="1"/>
          </p:cNvSpPr>
          <p:nvPr/>
        </p:nvSpPr>
        <p:spPr bwMode="auto">
          <a:xfrm>
            <a:off x="539552" y="43845"/>
            <a:ext cx="82766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ea typeface="宋体" panose="02010600030101010101" pitchFamily="2" charset="-122"/>
              </a:rPr>
              <a:t>Generalization to multidimensional cases</a:t>
            </a:r>
          </a:p>
        </p:txBody>
      </p:sp>
      <p:sp>
        <p:nvSpPr>
          <p:cNvPr id="67590" name="Text Box 6"/>
          <p:cNvSpPr txBox="1">
            <a:spLocks noChangeArrowheads="1"/>
          </p:cNvSpPr>
          <p:nvPr/>
        </p:nvSpPr>
        <p:spPr bwMode="auto">
          <a:xfrm>
            <a:off x="647700" y="5364163"/>
            <a:ext cx="3348236"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solidFill>
                  <a:srgbClr val="660033"/>
                </a:solidFill>
                <a:ea typeface="宋体" panose="02010600030101010101" pitchFamily="2" charset="-122"/>
              </a:rPr>
              <a:t>The estimate of I is </a:t>
            </a:r>
          </a:p>
        </p:txBody>
      </p:sp>
      <p:graphicFrame>
        <p:nvGraphicFramePr>
          <p:cNvPr id="67591" name="Object 7"/>
          <p:cNvGraphicFramePr>
            <a:graphicFrameLocks noChangeAspect="1"/>
          </p:cNvGraphicFramePr>
          <p:nvPr>
            <p:extLst>
              <p:ext uri="{D42A27DB-BD31-4B8C-83A1-F6EECF244321}">
                <p14:modId xmlns:p14="http://schemas.microsoft.com/office/powerpoint/2010/main" val="1331495929"/>
              </p:ext>
            </p:extLst>
          </p:nvPr>
        </p:nvGraphicFramePr>
        <p:xfrm>
          <a:off x="723392" y="5911021"/>
          <a:ext cx="4536504" cy="865814"/>
        </p:xfrm>
        <a:graphic>
          <a:graphicData uri="http://schemas.openxmlformats.org/presentationml/2006/ole">
            <mc:AlternateContent xmlns:mc="http://schemas.openxmlformats.org/markup-compatibility/2006">
              <mc:Choice xmlns:v="urn:schemas-microsoft-com:vml" Requires="v">
                <p:oleObj spid="_x0000_s69248" name="Equation" r:id="rId3" imgW="2463480" imgH="558720" progId="Equation.3">
                  <p:embed/>
                </p:oleObj>
              </mc:Choice>
              <mc:Fallback>
                <p:oleObj name="Equation" r:id="rId3" imgW="2463480" imgH="558720" progId="Equation.3">
                  <p:embed/>
                  <p:pic>
                    <p:nvPicPr>
                      <p:cNvPr id="6759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392" y="5911021"/>
                        <a:ext cx="4536504" cy="865814"/>
                      </a:xfrm>
                      <a:prstGeom prst="rect">
                        <a:avLst/>
                      </a:prstGeom>
                      <a:noFill/>
                      <a:ln>
                        <a:noFill/>
                      </a:ln>
                      <a:effectLst/>
                    </p:spPr>
                  </p:pic>
                </p:oleObj>
              </mc:Fallback>
            </mc:AlternateContent>
          </a:graphicData>
        </a:graphic>
      </p:graphicFrame>
      <p:sp>
        <p:nvSpPr>
          <p:cNvPr id="67592" name="Text Box 8"/>
          <p:cNvSpPr txBox="1">
            <a:spLocks noChangeArrowheads="1"/>
          </p:cNvSpPr>
          <p:nvPr/>
        </p:nvSpPr>
        <p:spPr bwMode="auto">
          <a:xfrm>
            <a:off x="844550" y="898525"/>
            <a:ext cx="4337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660033"/>
                </a:solidFill>
                <a:ea typeface="宋体" panose="02010600030101010101" pitchFamily="2" charset="-122"/>
              </a:rPr>
              <a:t>Rewrite d-dimension integral</a:t>
            </a:r>
          </a:p>
        </p:txBody>
      </p:sp>
      <p:graphicFrame>
        <p:nvGraphicFramePr>
          <p:cNvPr id="67593" name="Object 9"/>
          <p:cNvGraphicFramePr>
            <a:graphicFrameLocks noChangeAspect="1"/>
          </p:cNvGraphicFramePr>
          <p:nvPr/>
        </p:nvGraphicFramePr>
        <p:xfrm>
          <a:off x="762000" y="1524000"/>
          <a:ext cx="2667000" cy="519113"/>
        </p:xfrm>
        <a:graphic>
          <a:graphicData uri="http://schemas.openxmlformats.org/presentationml/2006/ole">
            <mc:AlternateContent xmlns:mc="http://schemas.openxmlformats.org/markup-compatibility/2006">
              <mc:Choice xmlns:v="urn:schemas-microsoft-com:vml" Requires="v">
                <p:oleObj spid="_x0000_s69249" name="Equation" r:id="rId5" imgW="1143000" imgH="291960" progId="Equation.3">
                  <p:embed/>
                </p:oleObj>
              </mc:Choice>
              <mc:Fallback>
                <p:oleObj name="Equation" r:id="rId5" imgW="1143000" imgH="291960" progId="Equation.3">
                  <p:embed/>
                  <p:pic>
                    <p:nvPicPr>
                      <p:cNvPr id="6759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524000"/>
                        <a:ext cx="2667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4" name="Text Box 10"/>
          <p:cNvSpPr txBox="1">
            <a:spLocks noChangeArrowheads="1"/>
          </p:cNvSpPr>
          <p:nvPr/>
        </p:nvSpPr>
        <p:spPr bwMode="auto">
          <a:xfrm>
            <a:off x="3601441" y="1432844"/>
            <a:ext cx="517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by</a:t>
            </a:r>
          </a:p>
        </p:txBody>
      </p:sp>
      <p:graphicFrame>
        <p:nvGraphicFramePr>
          <p:cNvPr id="67595" name="Object 11"/>
          <p:cNvGraphicFramePr>
            <a:graphicFrameLocks noChangeAspect="1"/>
          </p:cNvGraphicFramePr>
          <p:nvPr/>
        </p:nvGraphicFramePr>
        <p:xfrm>
          <a:off x="4343400" y="1447800"/>
          <a:ext cx="3505200" cy="604838"/>
        </p:xfrm>
        <a:graphic>
          <a:graphicData uri="http://schemas.openxmlformats.org/presentationml/2006/ole">
            <mc:AlternateContent xmlns:mc="http://schemas.openxmlformats.org/markup-compatibility/2006">
              <mc:Choice xmlns:v="urn:schemas-microsoft-com:vml" Requires="v">
                <p:oleObj spid="_x0000_s69250" name="Equation" r:id="rId7" imgW="1498320" imgH="291960" progId="Equation.3">
                  <p:embed/>
                </p:oleObj>
              </mc:Choice>
              <mc:Fallback>
                <p:oleObj name="Equation" r:id="rId7" imgW="1498320" imgH="291960" progId="Equation.3">
                  <p:embed/>
                  <p:pic>
                    <p:nvPicPr>
                      <p:cNvPr id="6759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1447800"/>
                        <a:ext cx="35052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6" name="Text Box 12"/>
          <p:cNvSpPr txBox="1">
            <a:spLocks noChangeArrowheads="1"/>
          </p:cNvSpPr>
          <p:nvPr/>
        </p:nvSpPr>
        <p:spPr bwMode="auto">
          <a:xfrm>
            <a:off x="666750" y="2187287"/>
            <a:ext cx="6923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Because the uniform distribution, choose</a:t>
            </a:r>
          </a:p>
        </p:txBody>
      </p:sp>
      <p:graphicFrame>
        <p:nvGraphicFramePr>
          <p:cNvPr id="67597" name="Object 13"/>
          <p:cNvGraphicFramePr>
            <a:graphicFrameLocks noChangeAspect="1"/>
          </p:cNvGraphicFramePr>
          <p:nvPr/>
        </p:nvGraphicFramePr>
        <p:xfrm>
          <a:off x="685800" y="4783138"/>
          <a:ext cx="1600200" cy="550862"/>
        </p:xfrm>
        <a:graphic>
          <a:graphicData uri="http://schemas.openxmlformats.org/presentationml/2006/ole">
            <mc:AlternateContent xmlns:mc="http://schemas.openxmlformats.org/markup-compatibility/2006">
              <mc:Choice xmlns:v="urn:schemas-microsoft-com:vml" Requires="v">
                <p:oleObj spid="_x0000_s69251" name="Equation" r:id="rId9" imgW="774360" imgH="266400" progId="Equation.3">
                  <p:embed/>
                </p:oleObj>
              </mc:Choice>
              <mc:Fallback>
                <p:oleObj name="Equation" r:id="rId9" imgW="774360" imgH="266400" progId="Equation.3">
                  <p:embed/>
                  <p:pic>
                    <p:nvPicPr>
                      <p:cNvPr id="67597"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783138"/>
                        <a:ext cx="160020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8" name="Object 14"/>
          <p:cNvGraphicFramePr>
            <a:graphicFrameLocks noChangeAspect="1"/>
          </p:cNvGraphicFramePr>
          <p:nvPr>
            <p:extLst>
              <p:ext uri="{D42A27DB-BD31-4B8C-83A1-F6EECF244321}">
                <p14:modId xmlns:p14="http://schemas.microsoft.com/office/powerpoint/2010/main" val="3473385013"/>
              </p:ext>
            </p:extLst>
          </p:nvPr>
        </p:nvGraphicFramePr>
        <p:xfrm>
          <a:off x="3697288" y="4744190"/>
          <a:ext cx="3048000" cy="574675"/>
        </p:xfrm>
        <a:graphic>
          <a:graphicData uri="http://schemas.openxmlformats.org/presentationml/2006/ole">
            <mc:AlternateContent xmlns:mc="http://schemas.openxmlformats.org/markup-compatibility/2006">
              <mc:Choice xmlns:v="urn:schemas-microsoft-com:vml" Requires="v">
                <p:oleObj spid="_x0000_s69252" name="Equation" r:id="rId11" imgW="1066680" imgH="291960" progId="Equation.3">
                  <p:embed/>
                </p:oleObj>
              </mc:Choice>
              <mc:Fallback>
                <p:oleObj name="Equation" r:id="rId11" imgW="1066680" imgH="291960" progId="Equation.3">
                  <p:embed/>
                  <p:pic>
                    <p:nvPicPr>
                      <p:cNvPr id="67598"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7288" y="4744190"/>
                        <a:ext cx="30480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9" name="Text Box 15"/>
          <p:cNvSpPr txBox="1">
            <a:spLocks noChangeArrowheads="1"/>
          </p:cNvSpPr>
          <p:nvPr/>
        </p:nvSpPr>
        <p:spPr bwMode="auto">
          <a:xfrm>
            <a:off x="2630488" y="4707841"/>
            <a:ext cx="722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and</a:t>
            </a:r>
          </a:p>
        </p:txBody>
      </p:sp>
      <p:graphicFrame>
        <p:nvGraphicFramePr>
          <p:cNvPr id="67601" name="Object 17"/>
          <p:cNvGraphicFramePr>
            <a:graphicFrameLocks noChangeAspect="1"/>
          </p:cNvGraphicFramePr>
          <p:nvPr>
            <p:extLst>
              <p:ext uri="{D42A27DB-BD31-4B8C-83A1-F6EECF244321}">
                <p14:modId xmlns:p14="http://schemas.microsoft.com/office/powerpoint/2010/main" val="2823816603"/>
              </p:ext>
            </p:extLst>
          </p:nvPr>
        </p:nvGraphicFramePr>
        <p:xfrm>
          <a:off x="691055" y="2734204"/>
          <a:ext cx="4372660" cy="1029012"/>
        </p:xfrm>
        <a:graphic>
          <a:graphicData uri="http://schemas.openxmlformats.org/presentationml/2006/ole">
            <mc:AlternateContent xmlns:mc="http://schemas.openxmlformats.org/markup-compatibility/2006">
              <mc:Choice xmlns:v="urn:schemas-microsoft-com:vml" Requires="v">
                <p:oleObj spid="_x0000_s69253" name="Equation" r:id="rId13" imgW="1981080" imgH="711000" progId="Equation.3">
                  <p:embed/>
                </p:oleObj>
              </mc:Choice>
              <mc:Fallback>
                <p:oleObj name="Equation" r:id="rId13" imgW="1981080" imgH="711000" progId="Equation.3">
                  <p:embed/>
                  <p:pic>
                    <p:nvPicPr>
                      <p:cNvPr id="67601"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1055" y="2734204"/>
                        <a:ext cx="4372660" cy="1029012"/>
                      </a:xfrm>
                      <a:prstGeom prst="rect">
                        <a:avLst/>
                      </a:prstGeom>
                      <a:noFill/>
                      <a:ln>
                        <a:noFill/>
                      </a:ln>
                      <a:effectLst/>
                    </p:spPr>
                  </p:pic>
                </p:oleObj>
              </mc:Fallback>
            </mc:AlternateContent>
          </a:graphicData>
        </a:graphic>
      </p:graphicFrame>
      <p:graphicFrame>
        <p:nvGraphicFramePr>
          <p:cNvPr id="67602" name="Object 18"/>
          <p:cNvGraphicFramePr>
            <a:graphicFrameLocks noChangeAspect="1"/>
          </p:cNvGraphicFramePr>
          <p:nvPr>
            <p:extLst>
              <p:ext uri="{D42A27DB-BD31-4B8C-83A1-F6EECF244321}">
                <p14:modId xmlns:p14="http://schemas.microsoft.com/office/powerpoint/2010/main" val="262128459"/>
              </p:ext>
            </p:extLst>
          </p:nvPr>
        </p:nvGraphicFramePr>
        <p:xfrm>
          <a:off x="666750" y="3793380"/>
          <a:ext cx="5201394" cy="782042"/>
        </p:xfrm>
        <a:graphic>
          <a:graphicData uri="http://schemas.openxmlformats.org/presentationml/2006/ole">
            <mc:AlternateContent xmlns:mc="http://schemas.openxmlformats.org/markup-compatibility/2006">
              <mc:Choice xmlns:v="urn:schemas-microsoft-com:vml" Requires="v">
                <p:oleObj spid="_x0000_s69254" name="Equation" r:id="rId15" imgW="2958840" imgH="444240" progId="Equation.3">
                  <p:embed/>
                </p:oleObj>
              </mc:Choice>
              <mc:Fallback>
                <p:oleObj name="Equation" r:id="rId15" imgW="2958840" imgH="444240" progId="Equation.3">
                  <p:embed/>
                  <p:pic>
                    <p:nvPicPr>
                      <p:cNvPr id="67602"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750" y="3793380"/>
                        <a:ext cx="5201394" cy="782042"/>
                      </a:xfrm>
                      <a:prstGeom prst="rect">
                        <a:avLst/>
                      </a:prstGeom>
                      <a:noFill/>
                      <a:ln>
                        <a:noFill/>
                      </a:ln>
                      <a:effectLst/>
                    </p:spPr>
                  </p:pic>
                </p:oleObj>
              </mc:Fallback>
            </mc:AlternateContent>
          </a:graphicData>
        </a:graphic>
      </p:graphicFrame>
      <p:graphicFrame>
        <p:nvGraphicFramePr>
          <p:cNvPr id="15" name="Object 22"/>
          <p:cNvGraphicFramePr>
            <a:graphicFrameLocks noChangeAspect="1"/>
          </p:cNvGraphicFramePr>
          <p:nvPr>
            <p:extLst>
              <p:ext uri="{D42A27DB-BD31-4B8C-83A1-F6EECF244321}">
                <p14:modId xmlns:p14="http://schemas.microsoft.com/office/powerpoint/2010/main" val="2671491468"/>
              </p:ext>
            </p:extLst>
          </p:nvPr>
        </p:nvGraphicFramePr>
        <p:xfrm>
          <a:off x="5868144" y="5857672"/>
          <a:ext cx="3154362" cy="919163"/>
        </p:xfrm>
        <a:graphic>
          <a:graphicData uri="http://schemas.openxmlformats.org/presentationml/2006/ole">
            <mc:AlternateContent xmlns:mc="http://schemas.openxmlformats.org/markup-compatibility/2006">
              <mc:Choice xmlns:v="urn:schemas-microsoft-com:vml" Requires="v">
                <p:oleObj spid="_x0000_s69255" name="Equation" r:id="rId17" imgW="1091880" imgH="444240" progId="Equation.DSMT4">
                  <p:embed/>
                </p:oleObj>
              </mc:Choice>
              <mc:Fallback>
                <p:oleObj name="Equation" r:id="rId17" imgW="1091880" imgH="444240" progId="Equation.DSMT4">
                  <p:embed/>
                  <p:pic>
                    <p:nvPicPr>
                      <p:cNvPr id="10" name="Object 22"/>
                      <p:cNvPicPr>
                        <a:picLocks noChangeAspect="1" noChangeArrowheads="1"/>
                      </p:cNvPicPr>
                      <p:nvPr/>
                    </p:nvPicPr>
                    <p:blipFill>
                      <a:blip r:embed="rId18"/>
                      <a:srcRect/>
                      <a:stretch>
                        <a:fillRect/>
                      </a:stretch>
                    </p:blipFill>
                    <p:spPr bwMode="auto">
                      <a:xfrm>
                        <a:off x="5868144" y="5857672"/>
                        <a:ext cx="3154362" cy="9191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65774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2362200" y="593725"/>
            <a:ext cx="41456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dirty="0">
                <a:ea typeface="宋体" panose="02010600030101010101" pitchFamily="2" charset="-122"/>
              </a:rPr>
              <a:t>Why </a:t>
            </a:r>
            <a:r>
              <a:rPr lang="en-US" altLang="zh-CN" sz="4000" dirty="0"/>
              <a:t>M</a:t>
            </a:r>
            <a:r>
              <a:rPr lang="en-US" altLang="zh-CN" sz="4000" dirty="0">
                <a:ea typeface="宋体" panose="02010600030101010101" pitchFamily="2" charset="-122"/>
              </a:rPr>
              <a:t>onte </a:t>
            </a:r>
            <a:r>
              <a:rPr lang="en-US" altLang="zh-CN" sz="4000" dirty="0"/>
              <a:t>C</a:t>
            </a:r>
            <a:r>
              <a:rPr lang="en-US" altLang="zh-CN" sz="4000" dirty="0">
                <a:ea typeface="宋体" panose="02010600030101010101" pitchFamily="2" charset="-122"/>
              </a:rPr>
              <a:t>arlo?</a:t>
            </a:r>
          </a:p>
        </p:txBody>
      </p:sp>
      <p:graphicFrame>
        <p:nvGraphicFramePr>
          <p:cNvPr id="65583" name="Group 47"/>
          <p:cNvGraphicFramePr>
            <a:graphicFrameLocks noGrp="1"/>
          </p:cNvGraphicFramePr>
          <p:nvPr/>
        </p:nvGraphicFramePr>
        <p:xfrm>
          <a:off x="228600" y="1447800"/>
          <a:ext cx="8686800" cy="2516823"/>
        </p:xfrm>
        <a:graphic>
          <a:graphicData uri="http://schemas.openxmlformats.org/drawingml/2006/table">
            <a:tbl>
              <a:tblPr/>
              <a:tblGrid>
                <a:gridCol w="3327400">
                  <a:extLst>
                    <a:ext uri="{9D8B030D-6E8A-4147-A177-3AD203B41FA5}">
                      <a16:colId xmlns:a16="http://schemas.microsoft.com/office/drawing/2014/main" val="4099661594"/>
                    </a:ext>
                  </a:extLst>
                </a:gridCol>
                <a:gridCol w="2032000">
                  <a:extLst>
                    <a:ext uri="{9D8B030D-6E8A-4147-A177-3AD203B41FA5}">
                      <a16:colId xmlns:a16="http://schemas.microsoft.com/office/drawing/2014/main" val="1903314705"/>
                    </a:ext>
                  </a:extLst>
                </a:gridCol>
                <a:gridCol w="3327400">
                  <a:extLst>
                    <a:ext uri="{9D8B030D-6E8A-4147-A177-3AD203B41FA5}">
                      <a16:colId xmlns:a16="http://schemas.microsoft.com/office/drawing/2014/main" val="4132699279"/>
                    </a:ext>
                  </a:extLst>
                </a:gridCol>
              </a:tblGrid>
              <a:tr h="5334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onotype Corsiva" panose="03010101010201010101" pitchFamily="66" charset="0"/>
                          <a:ea typeface="宋体" panose="02010600030101010101" pitchFamily="2" charset="-122"/>
                          <a:cs typeface="Arial" panose="020B0604020202020204" pitchFamily="34" charset="0"/>
                        </a:rPr>
                        <a:t>  </a:t>
                      </a:r>
                      <a:r>
                        <a:rPr kumimoji="0" lang="en-US" altLang="zh-CN" sz="2400" b="0" i="0" u="none" strike="noStrike" cap="none" normalizeH="0" baseline="0">
                          <a:ln>
                            <a:noFill/>
                          </a:ln>
                          <a:solidFill>
                            <a:srgbClr val="660033"/>
                          </a:solidFill>
                          <a:effectLst/>
                          <a:latin typeface="Monotype Corsiva" panose="03010101010201010101" pitchFamily="66" charset="0"/>
                          <a:ea typeface="宋体" panose="02010600030101010101" pitchFamily="2" charset="-122"/>
                          <a:cs typeface="Arial" panose="020B0604020202020204" pitchFamily="34"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660033"/>
                          </a:solidFill>
                          <a:effectLst/>
                          <a:latin typeface="Monotype Corsiva" panose="03010101010201010101" pitchFamily="66" charset="0"/>
                          <a:ea typeface="宋体" panose="02010600030101010101" pitchFamily="2" charset="-122"/>
                          <a:cs typeface="Arial" panose="020B0604020202020204" pitchFamily="34" charset="0"/>
                        </a:rPr>
                        <a:t>Conv.rate in one dim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rgbClr val="660033"/>
                          </a:solidFill>
                          <a:effectLst/>
                          <a:latin typeface="Monotype Corsiva" panose="03010101010201010101" pitchFamily="66" charset="0"/>
                          <a:ea typeface="宋体" panose="02010600030101010101" pitchFamily="2" charset="-122"/>
                          <a:cs typeface="Arial" panose="020B0604020202020204" pitchFamily="34" charset="0"/>
                        </a:rPr>
                        <a:t>Conv.rate in d-dim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1918712"/>
                  </a:ext>
                </a:extLst>
              </a:tr>
              <a:tr h="169386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660033"/>
                          </a:solidFill>
                          <a:effectLst/>
                          <a:latin typeface="Monotype Corsiva" panose="03010101010201010101" pitchFamily="66" charset="0"/>
                          <a:ea typeface="宋体" panose="02010600030101010101" pitchFamily="2" charset="-122"/>
                          <a:cs typeface="Arial" panose="020B0604020202020204" pitchFamily="34" charset="0"/>
                        </a:rPr>
                        <a:t>Basic MC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660033"/>
                          </a:solidFill>
                          <a:effectLst/>
                          <a:latin typeface="Monotype Corsiva" panose="03010101010201010101" pitchFamily="66" charset="0"/>
                          <a:ea typeface="宋体" panose="02010600030101010101" pitchFamily="2" charset="-122"/>
                          <a:cs typeface="Arial" panose="020B0604020202020204" pitchFamily="34" charset="0"/>
                        </a:rPr>
                        <a:t>Trapezoidal rule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660033"/>
                          </a:solidFill>
                          <a:effectLst/>
                          <a:latin typeface="Monotype Corsiva" panose="03010101010201010101" pitchFamily="66" charset="0"/>
                          <a:ea typeface="宋体" panose="02010600030101010101" pitchFamily="2" charset="-122"/>
                          <a:cs typeface="Arial" panose="020B0604020202020204" pitchFamily="34" charset="0"/>
                        </a:rPr>
                        <a:t>Simpson’s rule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7279608"/>
                  </a:ext>
                </a:extLst>
              </a:tr>
            </a:tbl>
          </a:graphicData>
        </a:graphic>
      </p:graphicFrame>
      <p:graphicFrame>
        <p:nvGraphicFramePr>
          <p:cNvPr id="65567" name="Object 31"/>
          <p:cNvGraphicFramePr>
            <a:graphicFrameLocks noChangeAspect="1"/>
          </p:cNvGraphicFramePr>
          <p:nvPr/>
        </p:nvGraphicFramePr>
        <p:xfrm>
          <a:off x="4038600" y="2286000"/>
          <a:ext cx="685800" cy="493713"/>
        </p:xfrm>
        <a:graphic>
          <a:graphicData uri="http://schemas.openxmlformats.org/presentationml/2006/ole">
            <mc:AlternateContent xmlns:mc="http://schemas.openxmlformats.org/markup-compatibility/2006">
              <mc:Choice xmlns:v="urn:schemas-microsoft-com:vml" Requires="v">
                <p:oleObj spid="_x0000_s74098" name="Equation" r:id="rId3" imgW="406080" imgH="291960" progId="Equation.3">
                  <p:embed/>
                </p:oleObj>
              </mc:Choice>
              <mc:Fallback>
                <p:oleObj name="Equation" r:id="rId3" imgW="406080" imgH="291960" progId="Equation.3">
                  <p:embed/>
                  <p:pic>
                    <p:nvPicPr>
                      <p:cNvPr id="65567"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286000"/>
                        <a:ext cx="6858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9" name="Object 33"/>
          <p:cNvGraphicFramePr>
            <a:graphicFrameLocks noChangeAspect="1"/>
          </p:cNvGraphicFramePr>
          <p:nvPr/>
        </p:nvGraphicFramePr>
        <p:xfrm>
          <a:off x="3962400" y="2895600"/>
          <a:ext cx="628650" cy="441325"/>
        </p:xfrm>
        <a:graphic>
          <a:graphicData uri="http://schemas.openxmlformats.org/presentationml/2006/ole">
            <mc:AlternateContent xmlns:mc="http://schemas.openxmlformats.org/markup-compatibility/2006">
              <mc:Choice xmlns:v="urn:schemas-microsoft-com:vml" Requires="v">
                <p:oleObj spid="_x0000_s74099" name="Equation" r:id="rId5" imgW="342720" imgH="241200" progId="Equation.3">
                  <p:embed/>
                </p:oleObj>
              </mc:Choice>
              <mc:Fallback>
                <p:oleObj name="Equation" r:id="rId5" imgW="342720" imgH="241200" progId="Equation.3">
                  <p:embed/>
                  <p:pic>
                    <p:nvPicPr>
                      <p:cNvPr id="65569"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2895600"/>
                        <a:ext cx="6286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0" name="Object 34"/>
          <p:cNvGraphicFramePr>
            <a:graphicFrameLocks noChangeAspect="1"/>
          </p:cNvGraphicFramePr>
          <p:nvPr/>
        </p:nvGraphicFramePr>
        <p:xfrm>
          <a:off x="3962400" y="3505200"/>
          <a:ext cx="571500" cy="403225"/>
        </p:xfrm>
        <a:graphic>
          <a:graphicData uri="http://schemas.openxmlformats.org/presentationml/2006/ole">
            <mc:AlternateContent xmlns:mc="http://schemas.openxmlformats.org/markup-compatibility/2006">
              <mc:Choice xmlns:v="urn:schemas-microsoft-com:vml" Requires="v">
                <p:oleObj spid="_x0000_s74100" name="Equation" r:id="rId7" imgW="342720" imgH="241200" progId="Equation.3">
                  <p:embed/>
                </p:oleObj>
              </mc:Choice>
              <mc:Fallback>
                <p:oleObj name="Equation" r:id="rId7" imgW="342720" imgH="241200" progId="Equation.3">
                  <p:embed/>
                  <p:pic>
                    <p:nvPicPr>
                      <p:cNvPr id="6557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505200"/>
                        <a:ext cx="5715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1" name="Object 35"/>
          <p:cNvGraphicFramePr>
            <a:graphicFrameLocks noChangeAspect="1"/>
          </p:cNvGraphicFramePr>
          <p:nvPr/>
        </p:nvGraphicFramePr>
        <p:xfrm>
          <a:off x="6324600" y="2286000"/>
          <a:ext cx="685800" cy="493713"/>
        </p:xfrm>
        <a:graphic>
          <a:graphicData uri="http://schemas.openxmlformats.org/presentationml/2006/ole">
            <mc:AlternateContent xmlns:mc="http://schemas.openxmlformats.org/markup-compatibility/2006">
              <mc:Choice xmlns:v="urn:schemas-microsoft-com:vml" Requires="v">
                <p:oleObj spid="_x0000_s74101" name="Equation" r:id="rId9" imgW="406080" imgH="291960" progId="Equation.3">
                  <p:embed/>
                </p:oleObj>
              </mc:Choice>
              <mc:Fallback>
                <p:oleObj name="Equation" r:id="rId9" imgW="406080" imgH="291960" progId="Equation.3">
                  <p:embed/>
                  <p:pic>
                    <p:nvPicPr>
                      <p:cNvPr id="65571"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2286000"/>
                        <a:ext cx="6858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2" name="Object 36"/>
          <p:cNvGraphicFramePr>
            <a:graphicFrameLocks noChangeAspect="1"/>
          </p:cNvGraphicFramePr>
          <p:nvPr/>
        </p:nvGraphicFramePr>
        <p:xfrm>
          <a:off x="6248400" y="2895600"/>
          <a:ext cx="635000" cy="457200"/>
        </p:xfrm>
        <a:graphic>
          <a:graphicData uri="http://schemas.openxmlformats.org/presentationml/2006/ole">
            <mc:AlternateContent xmlns:mc="http://schemas.openxmlformats.org/markup-compatibility/2006">
              <mc:Choice xmlns:v="urn:schemas-microsoft-com:vml" Requires="v">
                <p:oleObj spid="_x0000_s74102" name="Equation" r:id="rId11" imgW="406080" imgH="291960" progId="Equation.3">
                  <p:embed/>
                </p:oleObj>
              </mc:Choice>
              <mc:Fallback>
                <p:oleObj name="Equation" r:id="rId11" imgW="406080" imgH="291960" progId="Equation.3">
                  <p:embed/>
                  <p:pic>
                    <p:nvPicPr>
                      <p:cNvPr id="65572"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2895600"/>
                        <a:ext cx="63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3" name="Object 37"/>
          <p:cNvGraphicFramePr>
            <a:graphicFrameLocks noChangeAspect="1"/>
          </p:cNvGraphicFramePr>
          <p:nvPr/>
        </p:nvGraphicFramePr>
        <p:xfrm>
          <a:off x="6248400" y="3429000"/>
          <a:ext cx="685800" cy="493713"/>
        </p:xfrm>
        <a:graphic>
          <a:graphicData uri="http://schemas.openxmlformats.org/presentationml/2006/ole">
            <mc:AlternateContent xmlns:mc="http://schemas.openxmlformats.org/markup-compatibility/2006">
              <mc:Choice xmlns:v="urn:schemas-microsoft-com:vml" Requires="v">
                <p:oleObj spid="_x0000_s74103" name="Equation" r:id="rId13" imgW="406080" imgH="291960" progId="Equation.3">
                  <p:embed/>
                </p:oleObj>
              </mc:Choice>
              <mc:Fallback>
                <p:oleObj name="Equation" r:id="rId13" imgW="406080" imgH="291960" progId="Equation.3">
                  <p:embed/>
                  <p:pic>
                    <p:nvPicPr>
                      <p:cNvPr id="65573"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3429000"/>
                        <a:ext cx="6858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9333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258763" y="914400"/>
            <a:ext cx="882126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660033"/>
                </a:solidFill>
                <a:ea typeface="宋体" panose="02010600030101010101" pitchFamily="2" charset="-122"/>
              </a:rPr>
              <a:t>Suppose we want to solve the following integral using any </a:t>
            </a:r>
          </a:p>
          <a:p>
            <a:r>
              <a:rPr lang="en-US" altLang="zh-CN" dirty="0">
                <a:solidFill>
                  <a:srgbClr val="660033"/>
                </a:solidFill>
                <a:ea typeface="宋体" panose="02010600030101010101" pitchFamily="2" charset="-122"/>
              </a:rPr>
              <a:t>other numerical method</a:t>
            </a:r>
            <a:r>
              <a:rPr lang="en-US" altLang="zh-CN" sz="2400" dirty="0">
                <a:solidFill>
                  <a:srgbClr val="660033"/>
                </a:solidFill>
                <a:ea typeface="宋体" panose="02010600030101010101" pitchFamily="2" charset="-122"/>
              </a:rPr>
              <a:t> ,(i.e. Trapezoidal or Simpson)                   </a:t>
            </a:r>
          </a:p>
        </p:txBody>
      </p:sp>
      <p:graphicFrame>
        <p:nvGraphicFramePr>
          <p:cNvPr id="86021" name="Object 5"/>
          <p:cNvGraphicFramePr>
            <a:graphicFrameLocks noChangeAspect="1"/>
          </p:cNvGraphicFramePr>
          <p:nvPr/>
        </p:nvGraphicFramePr>
        <p:xfrm>
          <a:off x="685800" y="2262188"/>
          <a:ext cx="2895600" cy="709612"/>
        </p:xfrm>
        <a:graphic>
          <a:graphicData uri="http://schemas.openxmlformats.org/presentationml/2006/ole">
            <mc:AlternateContent xmlns:mc="http://schemas.openxmlformats.org/markup-compatibility/2006">
              <mc:Choice xmlns:v="urn:schemas-microsoft-com:vml" Requires="v">
                <p:oleObj spid="_x0000_s36074" name="Equation" r:id="rId3" imgW="1231560" imgH="291960" progId="Equation.3">
                  <p:embed/>
                </p:oleObj>
              </mc:Choice>
              <mc:Fallback>
                <p:oleObj name="Equation" r:id="rId3" imgW="1231560" imgH="291960" progId="Equation.3">
                  <p:embed/>
                  <p:pic>
                    <p:nvPicPr>
                      <p:cNvPr id="860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62188"/>
                        <a:ext cx="2895600"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2" name="Text Box 6"/>
          <p:cNvSpPr txBox="1">
            <a:spLocks noChangeArrowheads="1"/>
          </p:cNvSpPr>
          <p:nvPr/>
        </p:nvSpPr>
        <p:spPr bwMode="auto">
          <a:xfrm>
            <a:off x="4114800" y="2224088"/>
            <a:ext cx="3935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Where           i=1,2,3,</a:t>
            </a:r>
            <a:r>
              <a:rPr lang="en-US" altLang="zh-CN">
                <a:latin typeface="Arial" panose="020B0604020202020204" pitchFamily="34" charset="0"/>
                <a:ea typeface="宋体" panose="02010600030101010101" pitchFamily="2" charset="-122"/>
              </a:rPr>
              <a:t>……</a:t>
            </a:r>
            <a:r>
              <a:rPr lang="en-US" altLang="zh-CN">
                <a:ea typeface="宋体" panose="02010600030101010101" pitchFamily="2" charset="-122"/>
              </a:rPr>
              <a:t>,30</a:t>
            </a:r>
          </a:p>
        </p:txBody>
      </p:sp>
      <p:sp>
        <p:nvSpPr>
          <p:cNvPr id="86024" name="Text Box 8"/>
          <p:cNvSpPr txBox="1">
            <a:spLocks noChangeArrowheads="1"/>
          </p:cNvSpPr>
          <p:nvPr/>
        </p:nvSpPr>
        <p:spPr bwMode="auto">
          <a:xfrm>
            <a:off x="125859" y="3367088"/>
            <a:ext cx="89106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dirty="0">
                <a:solidFill>
                  <a:srgbClr val="660033"/>
                </a:solidFill>
                <a:cs typeface="Times New Roman" panose="02020603050405020304" pitchFamily="18" charset="0"/>
              </a:rPr>
              <a:t>So we generate a grid in the domain of integration, suppose</a:t>
            </a:r>
          </a:p>
          <a:p>
            <a:pPr algn="l"/>
            <a:r>
              <a:rPr lang="en-US" altLang="zh-CN" dirty="0">
                <a:solidFill>
                  <a:srgbClr val="660033"/>
                </a:solidFill>
                <a:cs typeface="Times New Roman" panose="02020603050405020304" pitchFamily="18" charset="0"/>
              </a:rPr>
              <a:t>a grid with 10 nodes on each coordinate axis in 30 dimension cube [0,1]³º be chosen. In this case, we have 10³º abscissas.</a:t>
            </a:r>
          </a:p>
          <a:p>
            <a:pPr algn="l"/>
            <a:r>
              <a:rPr lang="en-US" altLang="zh-CN" dirty="0">
                <a:solidFill>
                  <a:srgbClr val="660033"/>
                </a:solidFill>
                <a:cs typeface="Times New Roman" panose="02020603050405020304" pitchFamily="18" charset="0"/>
              </a:rPr>
              <a:t>Suppose a time of 10</a:t>
            </a:r>
            <a:r>
              <a:rPr lang="en-US" altLang="zh-CN" baseline="30000" dirty="0">
                <a:solidFill>
                  <a:srgbClr val="660033"/>
                </a:solidFill>
                <a:cs typeface="Times New Roman" panose="02020603050405020304" pitchFamily="18" charset="0"/>
              </a:rPr>
              <a:t>-7 </a:t>
            </a:r>
            <a:r>
              <a:rPr lang="en-US" altLang="zh-CN" dirty="0">
                <a:solidFill>
                  <a:srgbClr val="660033"/>
                </a:solidFill>
                <a:cs typeface="Times New Roman" panose="02020603050405020304" pitchFamily="18" charset="0"/>
              </a:rPr>
              <a:t>second is necessary for calculating</a:t>
            </a:r>
          </a:p>
          <a:p>
            <a:pPr algn="l"/>
            <a:r>
              <a:rPr lang="en-US" altLang="zh-CN" dirty="0">
                <a:solidFill>
                  <a:srgbClr val="660033"/>
                </a:solidFill>
                <a:cs typeface="Times New Roman" panose="02020603050405020304" pitchFamily="18" charset="0"/>
              </a:rPr>
              <a:t>one value of the function. Therefore, a time of </a:t>
            </a:r>
          </a:p>
          <a:p>
            <a:pPr algn="l"/>
            <a:r>
              <a:rPr lang="en-US" altLang="zh-CN" dirty="0">
                <a:solidFill>
                  <a:srgbClr val="660033"/>
                </a:solidFill>
                <a:cs typeface="Times New Roman" panose="02020603050405020304" pitchFamily="18" charset="0"/>
              </a:rPr>
              <a:t>10</a:t>
            </a:r>
            <a:r>
              <a:rPr lang="en-US" altLang="zh-CN" baseline="30000" dirty="0">
                <a:solidFill>
                  <a:srgbClr val="660033"/>
                </a:solidFill>
                <a:cs typeface="Times New Roman" panose="02020603050405020304" pitchFamily="18" charset="0"/>
              </a:rPr>
              <a:t>15</a:t>
            </a:r>
            <a:r>
              <a:rPr lang="en-US" altLang="zh-CN" dirty="0">
                <a:solidFill>
                  <a:srgbClr val="660033"/>
                </a:solidFill>
                <a:cs typeface="Times New Roman" panose="02020603050405020304" pitchFamily="18" charset="0"/>
              </a:rPr>
              <a:t> years will be necessary for evaluating the integral</a:t>
            </a:r>
            <a:r>
              <a:rPr lang="en-US" altLang="zh-CN" dirty="0">
                <a:cs typeface="Times New Roman" panose="02020603050405020304" pitchFamily="18" charset="0"/>
              </a:rPr>
              <a:t>.</a:t>
            </a:r>
          </a:p>
        </p:txBody>
      </p:sp>
    </p:spTree>
    <p:extLst>
      <p:ext uri="{BB962C8B-B14F-4D97-AF65-F5344CB8AC3E}">
        <p14:creationId xmlns:p14="http://schemas.microsoft.com/office/powerpoint/2010/main" val="184457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7169"/>
          <p:cNvSpPr>
            <a:spLocks noGrp="1" noChangeArrowheads="1"/>
          </p:cNvSpPr>
          <p:nvPr/>
        </p:nvSpPr>
        <p:spPr bwMode="auto">
          <a:xfrm>
            <a:off x="838200" y="260350"/>
            <a:ext cx="75438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600" dirty="0">
                <a:solidFill>
                  <a:srgbClr val="FF0000"/>
                </a:solidFill>
                <a:latin typeface="Georgia" panose="02040502050405020303" pitchFamily="18" charset="0"/>
              </a:rPr>
              <a:t>Monte Carlo method </a:t>
            </a:r>
          </a:p>
        </p:txBody>
      </p:sp>
      <p:sp>
        <p:nvSpPr>
          <p:cNvPr id="7172" name="文本框 7171"/>
          <p:cNvSpPr txBox="1">
            <a:spLocks noChangeArrowheads="1"/>
          </p:cNvSpPr>
          <p:nvPr/>
        </p:nvSpPr>
        <p:spPr bwMode="auto">
          <a:xfrm>
            <a:off x="1187624" y="1161190"/>
            <a:ext cx="72802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dirty="0">
                <a:latin typeface="Georgia" panose="02040502050405020303" pitchFamily="18" charset="0"/>
              </a:rPr>
              <a:t>Computational algorithms that rely on repeated random sampling to obtain numerical results</a:t>
            </a:r>
          </a:p>
        </p:txBody>
      </p:sp>
      <p:pic>
        <p:nvPicPr>
          <p:cNvPr id="6148" name="Picture 5" descr="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677" y="4577120"/>
            <a:ext cx="23812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7" descr="Roulet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733" y="4577120"/>
            <a:ext cx="23050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767421" y="3207709"/>
            <a:ext cx="6120680" cy="1077218"/>
          </a:xfrm>
          <a:prstGeom prst="rect">
            <a:avLst/>
          </a:prstGeom>
        </p:spPr>
        <p:txBody>
          <a:bodyPr wrap="square">
            <a:spAutoFit/>
          </a:bodyPr>
          <a:lstStyle/>
          <a:p>
            <a:r>
              <a:rPr lang="en-US" altLang="zh-CN" sz="3200" dirty="0">
                <a:solidFill>
                  <a:srgbClr val="0033CC"/>
                </a:solidFill>
              </a:rPr>
              <a:t>use randomness to solve problems that might be deterministic</a:t>
            </a:r>
            <a:endParaRPr lang="zh-CN" altLang="en-US" sz="3200" dirty="0">
              <a:solidFill>
                <a:srgbClr val="0033CC"/>
              </a:solidFill>
            </a:endParaRPr>
          </a:p>
        </p:txBody>
      </p:sp>
    </p:spTree>
    <p:extLst>
      <p:ext uri="{BB962C8B-B14F-4D97-AF65-F5344CB8AC3E}">
        <p14:creationId xmlns:p14="http://schemas.microsoft.com/office/powerpoint/2010/main" val="2427324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1505"/>
          <p:cNvSpPr>
            <a:spLocks noGrp="1" noChangeArrowheads="1"/>
          </p:cNvSpPr>
          <p:nvPr>
            <p:ph type="title"/>
          </p:nvPr>
        </p:nvSpPr>
        <p:spPr>
          <a:xfrm>
            <a:off x="395536" y="116632"/>
            <a:ext cx="8445624" cy="1143000"/>
          </a:xfrm>
        </p:spPr>
        <p:txBody>
          <a:bodyPr>
            <a:normAutofit fontScale="90000"/>
          </a:bodyPr>
          <a:lstStyle/>
          <a:p>
            <a:r>
              <a:rPr lang="en-US" altLang="zh-CN" sz="4000" dirty="0">
                <a:solidFill>
                  <a:srgbClr val="FF0000"/>
                </a:solidFill>
                <a:latin typeface="Georgia" panose="02040502050405020303" pitchFamily="18" charset="0"/>
              </a:rPr>
              <a:t>Reduce error of Monte Carlo integration </a:t>
            </a:r>
            <a:endParaRPr lang="zh-CN" altLang="en-US" sz="4000" dirty="0">
              <a:solidFill>
                <a:srgbClr val="FF0000"/>
              </a:solidFill>
              <a:latin typeface="Georgia" panose="02040502050405020303" pitchFamily="18" charset="0"/>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4291686681"/>
              </p:ext>
            </p:extLst>
          </p:nvPr>
        </p:nvGraphicFramePr>
        <p:xfrm>
          <a:off x="2155825" y="1124744"/>
          <a:ext cx="4811713" cy="1581150"/>
        </p:xfrm>
        <a:graphic>
          <a:graphicData uri="http://schemas.openxmlformats.org/presentationml/2006/ole">
            <mc:AlternateContent xmlns:mc="http://schemas.openxmlformats.org/markup-compatibility/2006">
              <mc:Choice xmlns:v="urn:schemas-microsoft-com:vml" Requires="v">
                <p:oleObj spid="_x0000_s66752" name="Equation" r:id="rId3" imgW="1676160" imgH="660240" progId="Equation.DSMT4">
                  <p:embed/>
                </p:oleObj>
              </mc:Choice>
              <mc:Fallback>
                <p:oleObj name="Equation" r:id="rId3" imgW="1676160" imgH="660240" progId="Equation.DSMT4">
                  <p:embed/>
                  <p:pic>
                    <p:nvPicPr>
                      <p:cNvPr id="6" name="Object 5"/>
                      <p:cNvPicPr>
                        <a:picLocks noChangeAspect="1" noChangeArrowheads="1"/>
                      </p:cNvPicPr>
                      <p:nvPr/>
                    </p:nvPicPr>
                    <p:blipFill>
                      <a:blip r:embed="rId4"/>
                      <a:srcRect/>
                      <a:stretch>
                        <a:fillRect/>
                      </a:stretch>
                    </p:blipFill>
                    <p:spPr bwMode="auto">
                      <a:xfrm>
                        <a:off x="2155825" y="1124744"/>
                        <a:ext cx="4811713" cy="1581150"/>
                      </a:xfrm>
                      <a:prstGeom prst="rect">
                        <a:avLst/>
                      </a:prstGeom>
                      <a:noFill/>
                      <a:ln>
                        <a:noFill/>
                      </a:ln>
                      <a:effectLst/>
                    </p:spPr>
                  </p:pic>
                </p:oleObj>
              </mc:Fallback>
            </mc:AlternateContent>
          </a:graphicData>
        </a:graphic>
      </p:graphicFrame>
      <p:graphicFrame>
        <p:nvGraphicFramePr>
          <p:cNvPr id="6" name="Object 22"/>
          <p:cNvGraphicFramePr>
            <a:graphicFrameLocks noChangeAspect="1"/>
          </p:cNvGraphicFramePr>
          <p:nvPr>
            <p:extLst>
              <p:ext uri="{D42A27DB-BD31-4B8C-83A1-F6EECF244321}">
                <p14:modId xmlns:p14="http://schemas.microsoft.com/office/powerpoint/2010/main" val="3196536322"/>
              </p:ext>
            </p:extLst>
          </p:nvPr>
        </p:nvGraphicFramePr>
        <p:xfrm>
          <a:off x="2861147" y="2573313"/>
          <a:ext cx="3154362" cy="919163"/>
        </p:xfrm>
        <a:graphic>
          <a:graphicData uri="http://schemas.openxmlformats.org/presentationml/2006/ole">
            <mc:AlternateContent xmlns:mc="http://schemas.openxmlformats.org/markup-compatibility/2006">
              <mc:Choice xmlns:v="urn:schemas-microsoft-com:vml" Requires="v">
                <p:oleObj spid="_x0000_s66753" name="Equation" r:id="rId5" imgW="1091880" imgH="444240" progId="Equation.DSMT4">
                  <p:embed/>
                </p:oleObj>
              </mc:Choice>
              <mc:Fallback>
                <p:oleObj name="Equation" r:id="rId5" imgW="1091880" imgH="444240" progId="Equation.DSMT4">
                  <p:embed/>
                  <p:pic>
                    <p:nvPicPr>
                      <p:cNvPr id="15" name="Object 22"/>
                      <p:cNvPicPr>
                        <a:picLocks noChangeAspect="1" noChangeArrowheads="1"/>
                      </p:cNvPicPr>
                      <p:nvPr/>
                    </p:nvPicPr>
                    <p:blipFill>
                      <a:blip r:embed="rId6"/>
                      <a:srcRect/>
                      <a:stretch>
                        <a:fillRect/>
                      </a:stretch>
                    </p:blipFill>
                    <p:spPr bwMode="auto">
                      <a:xfrm>
                        <a:off x="2861147" y="2573313"/>
                        <a:ext cx="3154362" cy="919163"/>
                      </a:xfrm>
                      <a:prstGeom prst="rect">
                        <a:avLst/>
                      </a:prstGeom>
                      <a:noFill/>
                      <a:ln>
                        <a:noFill/>
                      </a:ln>
                      <a:effectLst/>
                    </p:spPr>
                  </p:pic>
                </p:oleObj>
              </mc:Fallback>
            </mc:AlternateContent>
          </a:graphicData>
        </a:graphic>
      </p:graphicFrame>
      <p:sp>
        <p:nvSpPr>
          <p:cNvPr id="7" name="内容占位符 21506"/>
          <p:cNvSpPr>
            <a:spLocks noGrp="1" noChangeArrowheads="1"/>
          </p:cNvSpPr>
          <p:nvPr>
            <p:ph idx="1"/>
          </p:nvPr>
        </p:nvSpPr>
        <p:spPr>
          <a:xfrm>
            <a:off x="1187624" y="3789040"/>
            <a:ext cx="6984776" cy="1296144"/>
          </a:xfrm>
        </p:spPr>
        <p:txBody>
          <a:bodyPr/>
          <a:lstStyle/>
          <a:p>
            <a:pPr>
              <a:lnSpc>
                <a:spcPct val="110000"/>
              </a:lnSpc>
            </a:pPr>
            <a:r>
              <a:rPr lang="en-US" altLang="zh-CN" sz="2800" dirty="0">
                <a:latin typeface="Georgia" panose="02040502050405020303" pitchFamily="18" charset="0"/>
              </a:rPr>
              <a:t>Increase N (also computation time)</a:t>
            </a:r>
          </a:p>
          <a:p>
            <a:pPr>
              <a:lnSpc>
                <a:spcPct val="110000"/>
              </a:lnSpc>
            </a:pPr>
            <a:r>
              <a:rPr lang="en-US" altLang="zh-CN" sz="2800" dirty="0">
                <a:latin typeface="Georgia" panose="02040502050405020303" pitchFamily="18" charset="0"/>
              </a:rPr>
              <a:t>Reduce variance of the function </a:t>
            </a:r>
            <a:r>
              <a:rPr lang="en-US" altLang="zh-CN" sz="2800" i="1" dirty="0">
                <a:latin typeface="Georgia" panose="02040502050405020303" pitchFamily="18" charset="0"/>
              </a:rPr>
              <a:t>f</a:t>
            </a:r>
            <a:r>
              <a:rPr lang="en-US" altLang="zh-CN" sz="2800" dirty="0">
                <a:latin typeface="Georgia" panose="02040502050405020303" pitchFamily="18" charset="0"/>
              </a:rPr>
              <a:t>(</a:t>
            </a:r>
            <a:r>
              <a:rPr lang="en-US" altLang="zh-CN" sz="2800" i="1" dirty="0">
                <a:latin typeface="Georgia" panose="02040502050405020303" pitchFamily="18" charset="0"/>
              </a:rPr>
              <a:t>x</a:t>
            </a:r>
            <a:r>
              <a:rPr lang="en-US" altLang="zh-CN" sz="2800" dirty="0">
                <a:latin typeface="Georgia" panose="02040502050405020303" pitchFamily="18" charset="0"/>
              </a:rPr>
              <a:t>)</a:t>
            </a:r>
            <a:endParaRPr lang="zh-CN" altLang="en-US" sz="2800" dirty="0">
              <a:latin typeface="Georgia" panose="02040502050405020303" pitchFamily="18" charset="0"/>
            </a:endParaRPr>
          </a:p>
        </p:txBody>
      </p:sp>
      <p:pic>
        <p:nvPicPr>
          <p:cNvPr id="8" name="Image" descr="Image"/>
          <p:cNvPicPr>
            <a:picLocks noChangeAspect="1"/>
          </p:cNvPicPr>
          <p:nvPr/>
        </p:nvPicPr>
        <p:blipFill>
          <a:blip r:embed="rId7"/>
          <a:stretch>
            <a:fillRect/>
          </a:stretch>
        </p:blipFill>
        <p:spPr>
          <a:xfrm>
            <a:off x="1987611" y="4941168"/>
            <a:ext cx="5384801" cy="774701"/>
          </a:xfrm>
          <a:prstGeom prst="rect">
            <a:avLst/>
          </a:prstGeom>
          <a:ln w="12700">
            <a:miter lim="400000"/>
          </a:ln>
        </p:spPr>
      </p:pic>
      <p:sp>
        <p:nvSpPr>
          <p:cNvPr id="9" name="where                              is known exactly."/>
          <p:cNvSpPr txBox="1"/>
          <p:nvPr/>
        </p:nvSpPr>
        <p:spPr>
          <a:xfrm>
            <a:off x="1763688" y="5894561"/>
            <a:ext cx="7272808" cy="4411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defRPr sz="2200" b="0">
                <a:latin typeface="Arial"/>
                <a:ea typeface="Arial"/>
                <a:cs typeface="Arial"/>
                <a:sym typeface="Arial"/>
              </a:defRPr>
            </a:lvl1pPr>
          </a:lstStyle>
          <a:p>
            <a:r>
              <a:rPr lang="en-US" dirty="0"/>
              <a:t>If </a:t>
            </a:r>
            <a:r>
              <a:rPr dirty="0"/>
              <a:t>                             is know</a:t>
            </a:r>
            <a:r>
              <a:rPr lang="en-US" dirty="0"/>
              <a:t>n</a:t>
            </a:r>
            <a:r>
              <a:rPr dirty="0"/>
              <a:t> </a:t>
            </a:r>
            <a:r>
              <a:rPr lang="en-US" dirty="0"/>
              <a:t>and </a:t>
            </a:r>
            <a:r>
              <a:rPr lang="en-US" i="1" dirty="0"/>
              <a:t>g(x)</a:t>
            </a:r>
            <a:r>
              <a:rPr lang="en-US" dirty="0"/>
              <a:t> is close to </a:t>
            </a:r>
            <a:r>
              <a:rPr lang="en-US" i="1" dirty="0"/>
              <a:t>f(x)</a:t>
            </a:r>
            <a:endParaRPr i="1" dirty="0"/>
          </a:p>
        </p:txBody>
      </p:sp>
      <p:pic>
        <p:nvPicPr>
          <p:cNvPr id="10" name="Image" descr="Image"/>
          <p:cNvPicPr>
            <a:picLocks noChangeAspect="1"/>
          </p:cNvPicPr>
          <p:nvPr/>
        </p:nvPicPr>
        <p:blipFill>
          <a:blip r:embed="rId8"/>
          <a:stretch>
            <a:fillRect/>
          </a:stretch>
        </p:blipFill>
        <p:spPr>
          <a:xfrm>
            <a:off x="2195736" y="5750643"/>
            <a:ext cx="1943101" cy="774701"/>
          </a:xfrm>
          <a:prstGeom prst="rect">
            <a:avLst/>
          </a:prstGeom>
          <a:ln w="12700">
            <a:miter lim="400000"/>
          </a:ln>
        </p:spPr>
      </p:pic>
      <p:sp>
        <p:nvSpPr>
          <p:cNvPr id="2" name="文本框 1"/>
          <p:cNvSpPr txBox="1"/>
          <p:nvPr/>
        </p:nvSpPr>
        <p:spPr>
          <a:xfrm>
            <a:off x="221508" y="5063440"/>
            <a:ext cx="1569660" cy="523220"/>
          </a:xfrm>
          <a:prstGeom prst="rect">
            <a:avLst/>
          </a:prstGeom>
          <a:noFill/>
        </p:spPr>
        <p:txBody>
          <a:bodyPr wrap="none" rtlCol="0">
            <a:spAutoFit/>
          </a:bodyPr>
          <a:lstStyle/>
          <a:p>
            <a:r>
              <a:rPr lang="en-US" altLang="zh-CN" dirty="0">
                <a:solidFill>
                  <a:srgbClr val="0033CC"/>
                </a:solidFill>
              </a:rPr>
              <a:t>One way:</a:t>
            </a:r>
            <a:endParaRPr lang="zh-CN" altLang="en-US" dirty="0">
              <a:solidFill>
                <a:srgbClr val="0033CC"/>
              </a:solidFill>
            </a:endParaRPr>
          </a:p>
        </p:txBody>
      </p:sp>
    </p:spTree>
    <p:extLst>
      <p:ext uri="{BB962C8B-B14F-4D97-AF65-F5344CB8AC3E}">
        <p14:creationId xmlns:p14="http://schemas.microsoft.com/office/powerpoint/2010/main" val="190096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animBg="1"/>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1505"/>
          <p:cNvSpPr>
            <a:spLocks noGrp="1" noChangeArrowheads="1"/>
          </p:cNvSpPr>
          <p:nvPr>
            <p:ph type="title"/>
          </p:nvPr>
        </p:nvSpPr>
        <p:spPr>
          <a:xfrm>
            <a:off x="457200" y="0"/>
            <a:ext cx="8229600" cy="1143000"/>
          </a:xfrm>
        </p:spPr>
        <p:txBody>
          <a:bodyPr/>
          <a:lstStyle/>
          <a:p>
            <a:r>
              <a:rPr lang="en-US" altLang="zh-CN" sz="4000" dirty="0">
                <a:solidFill>
                  <a:srgbClr val="FF0000"/>
                </a:solidFill>
                <a:latin typeface="Georgia" panose="02040502050405020303" pitchFamily="18" charset="0"/>
              </a:rPr>
              <a:t>I</a:t>
            </a:r>
            <a:r>
              <a:rPr lang="zh-CN" altLang="en-US" sz="4000" dirty="0">
                <a:solidFill>
                  <a:srgbClr val="FF0000"/>
                </a:solidFill>
                <a:latin typeface="Georgia" panose="02040502050405020303" pitchFamily="18" charset="0"/>
              </a:rPr>
              <a:t>mportance sampling </a:t>
            </a:r>
          </a:p>
        </p:txBody>
      </p:sp>
      <p:sp>
        <p:nvSpPr>
          <p:cNvPr id="21507" name="内容占位符 21506"/>
          <p:cNvSpPr>
            <a:spLocks noGrp="1" noChangeArrowheads="1"/>
          </p:cNvSpPr>
          <p:nvPr>
            <p:ph idx="1"/>
          </p:nvPr>
        </p:nvSpPr>
        <p:spPr>
          <a:xfrm>
            <a:off x="458788" y="1143000"/>
            <a:ext cx="8435975" cy="5670550"/>
          </a:xfrm>
        </p:spPr>
        <p:txBody>
          <a:bodyPr/>
          <a:lstStyle/>
          <a:p>
            <a:pPr>
              <a:lnSpc>
                <a:spcPct val="110000"/>
              </a:lnSpc>
            </a:pPr>
            <a:r>
              <a:rPr lang="en-US" altLang="zh-CN" sz="2800" dirty="0">
                <a:latin typeface="Georgia" panose="02040502050405020303" pitchFamily="18" charset="0"/>
              </a:rPr>
              <a:t>Sometimes t</a:t>
            </a:r>
            <a:r>
              <a:rPr lang="zh-CN" altLang="en-US" sz="2800" dirty="0">
                <a:latin typeface="Georgia" panose="02040502050405020303" pitchFamily="18" charset="0"/>
              </a:rPr>
              <a:t>he accuracy of the integral evaluated from</a:t>
            </a:r>
            <a:r>
              <a:rPr lang="en-US" altLang="zh-CN" sz="2800" dirty="0">
                <a:latin typeface="Georgia" panose="02040502050405020303" pitchFamily="18" charset="0"/>
              </a:rPr>
              <a:t> </a:t>
            </a:r>
            <a:r>
              <a:rPr lang="zh-CN" altLang="en-US" sz="2800" dirty="0">
                <a:latin typeface="Georgia" panose="02040502050405020303" pitchFamily="18" charset="0"/>
              </a:rPr>
              <a:t>the </a:t>
            </a:r>
            <a:r>
              <a:rPr lang="en-US" altLang="zh-CN" sz="2800" dirty="0">
                <a:latin typeface="Georgia" panose="02040502050405020303" pitchFamily="18" charset="0"/>
              </a:rPr>
              <a:t>simple </a:t>
            </a:r>
            <a:r>
              <a:rPr lang="zh-CN" altLang="en-US" sz="2800" dirty="0">
                <a:latin typeface="Georgia" panose="02040502050405020303" pitchFamily="18" charset="0"/>
              </a:rPr>
              <a:t>Monte Carlo quadrature is low.</a:t>
            </a:r>
          </a:p>
          <a:p>
            <a:pPr>
              <a:lnSpc>
                <a:spcPct val="110000"/>
              </a:lnSpc>
            </a:pPr>
            <a:endParaRPr lang="zh-CN" altLang="en-US" sz="2800" dirty="0">
              <a:latin typeface="Georgia" panose="02040502050405020303" pitchFamily="18" charset="0"/>
            </a:endParaRPr>
          </a:p>
          <a:p>
            <a:pPr>
              <a:lnSpc>
                <a:spcPct val="110000"/>
              </a:lnSpc>
            </a:pPr>
            <a:r>
              <a:rPr lang="zh-CN" altLang="en-US" sz="2800" dirty="0">
                <a:latin typeface="Georgia" panose="02040502050405020303" pitchFamily="18" charset="0"/>
                <a:sym typeface="Arial" panose="020B0604020202020204" pitchFamily="34" charset="0"/>
              </a:rPr>
              <a:t>Is there any way to </a:t>
            </a:r>
            <a:r>
              <a:rPr lang="zh-CN" altLang="en-US" sz="2800" dirty="0">
                <a:solidFill>
                  <a:srgbClr val="FF0000"/>
                </a:solidFill>
                <a:latin typeface="Georgia" panose="02040502050405020303" pitchFamily="18" charset="0"/>
                <a:sym typeface="Arial" panose="020B0604020202020204" pitchFamily="34" charset="0"/>
              </a:rPr>
              <a:t>increase the</a:t>
            </a:r>
            <a:r>
              <a:rPr lang="en-US" altLang="zh-CN" sz="2800" dirty="0">
                <a:solidFill>
                  <a:srgbClr val="FF0000"/>
                </a:solidFill>
                <a:latin typeface="Georgia" panose="02040502050405020303" pitchFamily="18" charset="0"/>
                <a:sym typeface="Arial" panose="020B0604020202020204" pitchFamily="34" charset="0"/>
              </a:rPr>
              <a:t> </a:t>
            </a:r>
            <a:r>
              <a:rPr lang="zh-CN" altLang="en-US" sz="2800" dirty="0">
                <a:solidFill>
                  <a:srgbClr val="FF0000"/>
                </a:solidFill>
                <a:latin typeface="Georgia" panose="02040502050405020303" pitchFamily="18" charset="0"/>
                <a:sym typeface="Arial" panose="020B0604020202020204" pitchFamily="34" charset="0"/>
              </a:rPr>
              <a:t>accuracy</a:t>
            </a:r>
            <a:r>
              <a:rPr lang="zh-CN" altLang="en-US" sz="2800" dirty="0">
                <a:latin typeface="Georgia" panose="02040502050405020303" pitchFamily="18" charset="0"/>
                <a:sym typeface="Arial" panose="020B0604020202020204" pitchFamily="34" charset="0"/>
              </a:rPr>
              <a:t> for some specific types of integrands?</a:t>
            </a:r>
          </a:p>
          <a:p>
            <a:pPr>
              <a:lnSpc>
                <a:spcPct val="110000"/>
              </a:lnSpc>
            </a:pPr>
            <a:endParaRPr lang="zh-CN" altLang="en-US" sz="2800" dirty="0">
              <a:latin typeface="Georgia" panose="02040502050405020303" pitchFamily="18" charset="0"/>
              <a:sym typeface="Arial" panose="020B0604020202020204" pitchFamily="34" charset="0"/>
            </a:endParaRPr>
          </a:p>
          <a:p>
            <a:pPr>
              <a:lnSpc>
                <a:spcPct val="110000"/>
              </a:lnSpc>
            </a:pPr>
            <a:r>
              <a:rPr lang="zh-CN" altLang="en-US" sz="2800" dirty="0">
                <a:latin typeface="Georgia" panose="02040502050405020303" pitchFamily="18" charset="0"/>
                <a:sym typeface="Arial" panose="020B0604020202020204" pitchFamily="34" charset="0"/>
              </a:rPr>
              <a:t>If f (</a:t>
            </a:r>
            <a:r>
              <a:rPr lang="zh-CN" altLang="en-US" sz="2800" i="1" dirty="0">
                <a:latin typeface="Georgia" panose="02040502050405020303" pitchFamily="18" charset="0"/>
                <a:sym typeface="Arial" panose="020B0604020202020204" pitchFamily="34" charset="0"/>
              </a:rPr>
              <a:t>x</a:t>
            </a:r>
            <a:r>
              <a:rPr lang="zh-CN" altLang="en-US" sz="2800" dirty="0">
                <a:latin typeface="Georgia" panose="02040502050405020303" pitchFamily="18" charset="0"/>
                <a:sym typeface="Arial" panose="020B0604020202020204" pitchFamily="34" charset="0"/>
              </a:rPr>
              <a:t>) is </a:t>
            </a:r>
            <a:r>
              <a:rPr lang="zh-CN" altLang="en-US" sz="2800" dirty="0">
                <a:solidFill>
                  <a:srgbClr val="FF0000"/>
                </a:solidFill>
                <a:latin typeface="Georgia" panose="02040502050405020303" pitchFamily="18" charset="0"/>
                <a:sym typeface="Arial" panose="020B0604020202020204" pitchFamily="34" charset="0"/>
              </a:rPr>
              <a:t>smooth and close to</a:t>
            </a:r>
            <a:r>
              <a:rPr lang="en-US" altLang="zh-CN" sz="2800" dirty="0">
                <a:solidFill>
                  <a:srgbClr val="FF0000"/>
                </a:solidFill>
                <a:latin typeface="Georgia" panose="02040502050405020303" pitchFamily="18" charset="0"/>
                <a:sym typeface="Arial" panose="020B0604020202020204" pitchFamily="34" charset="0"/>
              </a:rPr>
              <a:t> </a:t>
            </a:r>
            <a:r>
              <a:rPr lang="zh-CN" altLang="en-US" sz="2800" dirty="0">
                <a:solidFill>
                  <a:srgbClr val="FF0000"/>
                </a:solidFill>
                <a:latin typeface="Georgia" panose="02040502050405020303" pitchFamily="18" charset="0"/>
                <a:sym typeface="Arial" panose="020B0604020202020204" pitchFamily="34" charset="0"/>
              </a:rPr>
              <a:t>constant</a:t>
            </a:r>
            <a:r>
              <a:rPr lang="zh-CN" altLang="en-US" sz="2800" dirty="0">
                <a:latin typeface="Georgia" panose="02040502050405020303" pitchFamily="18" charset="0"/>
                <a:sym typeface="Arial" panose="020B0604020202020204" pitchFamily="34" charset="0"/>
              </a:rPr>
              <a:t>, the accuracy from the Monte Carlo quadrature would be much higher.</a:t>
            </a:r>
            <a:r>
              <a:rPr lang="en-US" altLang="zh-CN" sz="2800" dirty="0">
                <a:latin typeface="Georgia" panose="02040502050405020303" pitchFamily="18" charset="0"/>
                <a:sym typeface="Arial" panose="020B0604020202020204" pitchFamily="34" charset="0"/>
              </a:rPr>
              <a:t> </a:t>
            </a:r>
          </a:p>
        </p:txBody>
      </p:sp>
    </p:spTree>
    <p:extLst>
      <p:ext uri="{BB962C8B-B14F-4D97-AF65-F5344CB8AC3E}">
        <p14:creationId xmlns:p14="http://schemas.microsoft.com/office/powerpoint/2010/main" val="2440288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671512" y="14288"/>
            <a:ext cx="81243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dirty="0">
                <a:solidFill>
                  <a:srgbClr val="FF0000"/>
                </a:solidFill>
                <a:ea typeface="宋体" panose="02010600030101010101" pitchFamily="2" charset="-122"/>
              </a:rPr>
              <a:t>Steps of </a:t>
            </a:r>
            <a:r>
              <a:rPr lang="en-US" altLang="zh-CN" sz="4000" dirty="0">
                <a:solidFill>
                  <a:srgbClr val="FF0000"/>
                </a:solidFill>
              </a:rPr>
              <a:t>importance sampling method </a:t>
            </a:r>
          </a:p>
        </p:txBody>
      </p:sp>
      <p:sp>
        <p:nvSpPr>
          <p:cNvPr id="60422" name="Text Box 6"/>
          <p:cNvSpPr txBox="1">
            <a:spLocks noChangeArrowheads="1"/>
          </p:cNvSpPr>
          <p:nvPr/>
        </p:nvSpPr>
        <p:spPr bwMode="auto">
          <a:xfrm>
            <a:off x="163513" y="956774"/>
            <a:ext cx="1208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rewrite</a:t>
            </a:r>
          </a:p>
        </p:txBody>
      </p:sp>
      <p:graphicFrame>
        <p:nvGraphicFramePr>
          <p:cNvPr id="60423" name="Object 7"/>
          <p:cNvGraphicFramePr>
            <a:graphicFrameLocks noChangeAspect="1"/>
          </p:cNvGraphicFramePr>
          <p:nvPr>
            <p:extLst>
              <p:ext uri="{D42A27DB-BD31-4B8C-83A1-F6EECF244321}">
                <p14:modId xmlns:p14="http://schemas.microsoft.com/office/powerpoint/2010/main" val="286669796"/>
              </p:ext>
            </p:extLst>
          </p:nvPr>
        </p:nvGraphicFramePr>
        <p:xfrm>
          <a:off x="1672135" y="881172"/>
          <a:ext cx="2803525" cy="867758"/>
        </p:xfrm>
        <a:graphic>
          <a:graphicData uri="http://schemas.openxmlformats.org/presentationml/2006/ole">
            <mc:AlternateContent xmlns:mc="http://schemas.openxmlformats.org/markup-compatibility/2006">
              <mc:Choice xmlns:v="urn:schemas-microsoft-com:vml" Requires="v">
                <p:oleObj spid="_x0000_s77224" name="Equation" r:id="rId3" imgW="1143000" imgH="469800" progId="Equation.3">
                  <p:embed/>
                </p:oleObj>
              </mc:Choice>
              <mc:Fallback>
                <p:oleObj name="Equation" r:id="rId3" imgW="1143000" imgH="469800" progId="Equation.3">
                  <p:embed/>
                  <p:pic>
                    <p:nvPicPr>
                      <p:cNvPr id="6042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2135" y="881172"/>
                        <a:ext cx="2803525" cy="867758"/>
                      </a:xfrm>
                      <a:prstGeom prst="rect">
                        <a:avLst/>
                      </a:prstGeom>
                      <a:noFill/>
                      <a:ln>
                        <a:noFill/>
                      </a:ln>
                      <a:effectLst/>
                    </p:spPr>
                  </p:pic>
                </p:oleObj>
              </mc:Fallback>
            </mc:AlternateContent>
          </a:graphicData>
        </a:graphic>
      </p:graphicFrame>
      <p:sp>
        <p:nvSpPr>
          <p:cNvPr id="60424" name="Text Box 8"/>
          <p:cNvSpPr txBox="1">
            <a:spLocks noChangeArrowheads="1"/>
          </p:cNvSpPr>
          <p:nvPr/>
        </p:nvSpPr>
        <p:spPr bwMode="auto">
          <a:xfrm>
            <a:off x="4495800" y="944563"/>
            <a:ext cx="517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660033"/>
                </a:solidFill>
                <a:ea typeface="宋体" panose="02010600030101010101" pitchFamily="2" charset="-122"/>
              </a:rPr>
              <a:t>by</a:t>
            </a:r>
          </a:p>
        </p:txBody>
      </p:sp>
      <p:graphicFrame>
        <p:nvGraphicFramePr>
          <p:cNvPr id="60425" name="Object 9"/>
          <p:cNvGraphicFramePr>
            <a:graphicFrameLocks noChangeAspect="1"/>
          </p:cNvGraphicFramePr>
          <p:nvPr>
            <p:extLst>
              <p:ext uri="{D42A27DB-BD31-4B8C-83A1-F6EECF244321}">
                <p14:modId xmlns:p14="http://schemas.microsoft.com/office/powerpoint/2010/main" val="1953763687"/>
              </p:ext>
            </p:extLst>
          </p:nvPr>
        </p:nvGraphicFramePr>
        <p:xfrm>
          <a:off x="5220783" y="809774"/>
          <a:ext cx="3352800" cy="914400"/>
        </p:xfrm>
        <a:graphic>
          <a:graphicData uri="http://schemas.openxmlformats.org/presentationml/2006/ole">
            <mc:AlternateContent xmlns:mc="http://schemas.openxmlformats.org/markup-compatibility/2006">
              <mc:Choice xmlns:v="urn:schemas-microsoft-com:vml" Requires="v">
                <p:oleObj spid="_x0000_s77225" name="Equation" r:id="rId5" imgW="1523880" imgH="469800" progId="Equation.3">
                  <p:embed/>
                </p:oleObj>
              </mc:Choice>
              <mc:Fallback>
                <p:oleObj name="Equation" r:id="rId5" imgW="1523880" imgH="469800" progId="Equation.3">
                  <p:embed/>
                  <p:pic>
                    <p:nvPicPr>
                      <p:cNvPr id="6042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783" y="809774"/>
                        <a:ext cx="3352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6" name="Text Box 10"/>
          <p:cNvSpPr txBox="1">
            <a:spLocks noChangeArrowheads="1"/>
          </p:cNvSpPr>
          <p:nvPr/>
        </p:nvSpPr>
        <p:spPr bwMode="auto">
          <a:xfrm>
            <a:off x="208976" y="1904761"/>
            <a:ext cx="1038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where</a:t>
            </a:r>
          </a:p>
        </p:txBody>
      </p:sp>
      <p:graphicFrame>
        <p:nvGraphicFramePr>
          <p:cNvPr id="60427" name="Object 11"/>
          <p:cNvGraphicFramePr>
            <a:graphicFrameLocks noChangeAspect="1"/>
          </p:cNvGraphicFramePr>
          <p:nvPr>
            <p:extLst>
              <p:ext uri="{D42A27DB-BD31-4B8C-83A1-F6EECF244321}">
                <p14:modId xmlns:p14="http://schemas.microsoft.com/office/powerpoint/2010/main" val="2796558041"/>
              </p:ext>
            </p:extLst>
          </p:nvPr>
        </p:nvGraphicFramePr>
        <p:xfrm>
          <a:off x="1483097" y="1826161"/>
          <a:ext cx="1745383" cy="914715"/>
        </p:xfrm>
        <a:graphic>
          <a:graphicData uri="http://schemas.openxmlformats.org/presentationml/2006/ole">
            <mc:AlternateContent xmlns:mc="http://schemas.openxmlformats.org/markup-compatibility/2006">
              <mc:Choice xmlns:v="urn:schemas-microsoft-com:vml" Requires="v">
                <p:oleObj spid="_x0000_s77226" name="Equation" r:id="rId7" imgW="1130040" imgH="596880" progId="Equation.DSMT4">
                  <p:embed/>
                </p:oleObj>
              </mc:Choice>
              <mc:Fallback>
                <p:oleObj name="Equation" r:id="rId7" imgW="1130040" imgH="596880" progId="Equation.DSMT4">
                  <p:embed/>
                  <p:pic>
                    <p:nvPicPr>
                      <p:cNvPr id="6042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3097" y="1826161"/>
                        <a:ext cx="1745383" cy="914715"/>
                      </a:xfrm>
                      <a:prstGeom prst="rect">
                        <a:avLst/>
                      </a:prstGeom>
                      <a:noFill/>
                      <a:ln>
                        <a:noFill/>
                      </a:ln>
                      <a:effectLst/>
                    </p:spPr>
                  </p:pic>
                </p:oleObj>
              </mc:Fallback>
            </mc:AlternateContent>
          </a:graphicData>
        </a:graphic>
      </p:graphicFrame>
      <p:graphicFrame>
        <p:nvGraphicFramePr>
          <p:cNvPr id="60428" name="Object 12"/>
          <p:cNvGraphicFramePr>
            <a:graphicFrameLocks noChangeAspect="1"/>
          </p:cNvGraphicFramePr>
          <p:nvPr>
            <p:extLst>
              <p:ext uri="{D42A27DB-BD31-4B8C-83A1-F6EECF244321}">
                <p14:modId xmlns:p14="http://schemas.microsoft.com/office/powerpoint/2010/main" val="1841640461"/>
              </p:ext>
            </p:extLst>
          </p:nvPr>
        </p:nvGraphicFramePr>
        <p:xfrm>
          <a:off x="501719" y="2765422"/>
          <a:ext cx="3048000" cy="838200"/>
        </p:xfrm>
        <a:graphic>
          <a:graphicData uri="http://schemas.openxmlformats.org/presentationml/2006/ole">
            <mc:AlternateContent xmlns:mc="http://schemas.openxmlformats.org/markup-compatibility/2006">
              <mc:Choice xmlns:v="urn:schemas-microsoft-com:vml" Requires="v">
                <p:oleObj spid="_x0000_s77227" name="Equation" r:id="rId9" imgW="1447560" imgH="469800" progId="Equation.3">
                  <p:embed/>
                </p:oleObj>
              </mc:Choice>
              <mc:Fallback>
                <p:oleObj name="Equation" r:id="rId9" imgW="1447560" imgH="469800" progId="Equation.3">
                  <p:embed/>
                  <p:pic>
                    <p:nvPicPr>
                      <p:cNvPr id="6042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719" y="2765422"/>
                        <a:ext cx="3048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9" name="Text Box 13"/>
          <p:cNvSpPr txBox="1">
            <a:spLocks noChangeArrowheads="1"/>
          </p:cNvSpPr>
          <p:nvPr/>
        </p:nvSpPr>
        <p:spPr bwMode="auto">
          <a:xfrm>
            <a:off x="3764938" y="2857504"/>
            <a:ext cx="139836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solidFill>
                  <a:srgbClr val="660033"/>
                </a:solidFill>
                <a:ea typeface="宋体" panose="02010600030101010101" pitchFamily="2" charset="-122"/>
              </a:rPr>
              <a:t>where</a:t>
            </a:r>
          </a:p>
        </p:txBody>
      </p:sp>
      <p:graphicFrame>
        <p:nvGraphicFramePr>
          <p:cNvPr id="60430" name="Object 14"/>
          <p:cNvGraphicFramePr>
            <a:graphicFrameLocks noChangeAspect="1"/>
          </p:cNvGraphicFramePr>
          <p:nvPr>
            <p:extLst>
              <p:ext uri="{D42A27DB-BD31-4B8C-83A1-F6EECF244321}">
                <p14:modId xmlns:p14="http://schemas.microsoft.com/office/powerpoint/2010/main" val="2090147391"/>
              </p:ext>
            </p:extLst>
          </p:nvPr>
        </p:nvGraphicFramePr>
        <p:xfrm>
          <a:off x="5220783" y="2747472"/>
          <a:ext cx="3155949" cy="887393"/>
        </p:xfrm>
        <a:graphic>
          <a:graphicData uri="http://schemas.openxmlformats.org/presentationml/2006/ole">
            <mc:AlternateContent xmlns:mc="http://schemas.openxmlformats.org/markup-compatibility/2006">
              <mc:Choice xmlns:v="urn:schemas-microsoft-com:vml" Requires="v">
                <p:oleObj spid="_x0000_s77228" name="Equation" r:id="rId11" imgW="1460160" imgH="469800" progId="Equation.3">
                  <p:embed/>
                </p:oleObj>
              </mc:Choice>
              <mc:Fallback>
                <p:oleObj name="Equation" r:id="rId11" imgW="1460160" imgH="469800" progId="Equation.3">
                  <p:embed/>
                  <p:pic>
                    <p:nvPicPr>
                      <p:cNvPr id="6043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0783" y="2747472"/>
                        <a:ext cx="3155949" cy="887393"/>
                      </a:xfrm>
                      <a:prstGeom prst="rect">
                        <a:avLst/>
                      </a:prstGeom>
                      <a:noFill/>
                      <a:ln>
                        <a:noFill/>
                      </a:ln>
                      <a:effectLst/>
                    </p:spPr>
                  </p:pic>
                </p:oleObj>
              </mc:Fallback>
            </mc:AlternateContent>
          </a:graphicData>
        </a:graphic>
      </p:graphicFrame>
      <p:sp>
        <p:nvSpPr>
          <p:cNvPr id="60431" name="Text Box 15"/>
          <p:cNvSpPr txBox="1">
            <a:spLocks noChangeArrowheads="1"/>
          </p:cNvSpPr>
          <p:nvPr/>
        </p:nvSpPr>
        <p:spPr bwMode="auto">
          <a:xfrm>
            <a:off x="434732" y="3707196"/>
            <a:ext cx="429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660033"/>
                </a:solidFill>
                <a:ea typeface="宋体" panose="02010600030101010101" pitchFamily="2" charset="-122"/>
              </a:rPr>
              <a:t>Now make a variable change</a:t>
            </a:r>
          </a:p>
        </p:txBody>
      </p:sp>
      <p:graphicFrame>
        <p:nvGraphicFramePr>
          <p:cNvPr id="60433" name="Object 17"/>
          <p:cNvGraphicFramePr>
            <a:graphicFrameLocks noChangeAspect="1"/>
          </p:cNvGraphicFramePr>
          <p:nvPr>
            <p:extLst>
              <p:ext uri="{D42A27DB-BD31-4B8C-83A1-F6EECF244321}">
                <p14:modId xmlns:p14="http://schemas.microsoft.com/office/powerpoint/2010/main" val="3875009225"/>
              </p:ext>
            </p:extLst>
          </p:nvPr>
        </p:nvGraphicFramePr>
        <p:xfrm>
          <a:off x="637139" y="4316796"/>
          <a:ext cx="1752600" cy="557213"/>
        </p:xfrm>
        <a:graphic>
          <a:graphicData uri="http://schemas.openxmlformats.org/presentationml/2006/ole">
            <mc:AlternateContent xmlns:mc="http://schemas.openxmlformats.org/markup-compatibility/2006">
              <mc:Choice xmlns:v="urn:schemas-microsoft-com:vml" Requires="v">
                <p:oleObj spid="_x0000_s77229" name="Equation" r:id="rId13" imgW="838080" imgH="266400" progId="Equation.3">
                  <p:embed/>
                </p:oleObj>
              </mc:Choice>
              <mc:Fallback>
                <p:oleObj name="Equation" r:id="rId13" imgW="838080" imgH="266400" progId="Equation.3">
                  <p:embed/>
                  <p:pic>
                    <p:nvPicPr>
                      <p:cNvPr id="60433"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139" y="4316796"/>
                        <a:ext cx="17526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4" name="Text Box 18"/>
          <p:cNvSpPr txBox="1">
            <a:spLocks noChangeArrowheads="1"/>
          </p:cNvSpPr>
          <p:nvPr/>
        </p:nvSpPr>
        <p:spPr bwMode="auto">
          <a:xfrm>
            <a:off x="2523882" y="4270759"/>
            <a:ext cx="7223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660033"/>
                </a:solidFill>
                <a:ea typeface="宋体" panose="02010600030101010101" pitchFamily="2" charset="-122"/>
              </a:rPr>
              <a:t>and</a:t>
            </a:r>
          </a:p>
        </p:txBody>
      </p:sp>
      <p:graphicFrame>
        <p:nvGraphicFramePr>
          <p:cNvPr id="60435" name="Object 19"/>
          <p:cNvGraphicFramePr>
            <a:graphicFrameLocks noChangeAspect="1"/>
          </p:cNvGraphicFramePr>
          <p:nvPr>
            <p:extLst>
              <p:ext uri="{D42A27DB-BD31-4B8C-83A1-F6EECF244321}">
                <p14:modId xmlns:p14="http://schemas.microsoft.com/office/powerpoint/2010/main" val="3532658358"/>
              </p:ext>
            </p:extLst>
          </p:nvPr>
        </p:nvGraphicFramePr>
        <p:xfrm>
          <a:off x="3495604" y="4327909"/>
          <a:ext cx="2209800" cy="546100"/>
        </p:xfrm>
        <a:graphic>
          <a:graphicData uri="http://schemas.openxmlformats.org/presentationml/2006/ole">
            <mc:AlternateContent xmlns:mc="http://schemas.openxmlformats.org/markup-compatibility/2006">
              <mc:Choice xmlns:v="urn:schemas-microsoft-com:vml" Requires="v">
                <p:oleObj spid="_x0000_s77230" name="Equation" r:id="rId15" imgW="1079280" imgH="266400" progId="Equation.3">
                  <p:embed/>
                </p:oleObj>
              </mc:Choice>
              <mc:Fallback>
                <p:oleObj name="Equation" r:id="rId15" imgW="1079280" imgH="266400" progId="Equation.3">
                  <p:embed/>
                  <p:pic>
                    <p:nvPicPr>
                      <p:cNvPr id="60435"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5604" y="4327909"/>
                        <a:ext cx="22098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36" name="Object 20"/>
          <p:cNvGraphicFramePr>
            <a:graphicFrameLocks noChangeAspect="1"/>
          </p:cNvGraphicFramePr>
          <p:nvPr>
            <p:extLst>
              <p:ext uri="{D42A27DB-BD31-4B8C-83A1-F6EECF244321}">
                <p14:modId xmlns:p14="http://schemas.microsoft.com/office/powerpoint/2010/main" val="3627555762"/>
              </p:ext>
            </p:extLst>
          </p:nvPr>
        </p:nvGraphicFramePr>
        <p:xfrm>
          <a:off x="618882" y="5318690"/>
          <a:ext cx="2057400" cy="598488"/>
        </p:xfrm>
        <a:graphic>
          <a:graphicData uri="http://schemas.openxmlformats.org/presentationml/2006/ole">
            <mc:AlternateContent xmlns:mc="http://schemas.openxmlformats.org/markup-compatibility/2006">
              <mc:Choice xmlns:v="urn:schemas-microsoft-com:vml" Requires="v">
                <p:oleObj spid="_x0000_s77231" name="Equation" r:id="rId17" imgW="952200" imgH="279360" progId="Equation.3">
                  <p:embed/>
                </p:oleObj>
              </mc:Choice>
              <mc:Fallback>
                <p:oleObj name="Equation" r:id="rId17" imgW="952200" imgH="279360" progId="Equation.3">
                  <p:embed/>
                  <p:pic>
                    <p:nvPicPr>
                      <p:cNvPr id="60436"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8882" y="5318690"/>
                        <a:ext cx="205740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7" name="Text Box 21"/>
          <p:cNvSpPr txBox="1">
            <a:spLocks noChangeArrowheads="1"/>
          </p:cNvSpPr>
          <p:nvPr/>
        </p:nvSpPr>
        <p:spPr bwMode="auto">
          <a:xfrm>
            <a:off x="2885038" y="5260215"/>
            <a:ext cx="892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Then</a:t>
            </a:r>
          </a:p>
        </p:txBody>
      </p:sp>
      <p:graphicFrame>
        <p:nvGraphicFramePr>
          <p:cNvPr id="60438" name="Object 22"/>
          <p:cNvGraphicFramePr>
            <a:graphicFrameLocks noChangeAspect="1"/>
          </p:cNvGraphicFramePr>
          <p:nvPr>
            <p:extLst>
              <p:ext uri="{D42A27DB-BD31-4B8C-83A1-F6EECF244321}">
                <p14:modId xmlns:p14="http://schemas.microsoft.com/office/powerpoint/2010/main" val="1075975453"/>
              </p:ext>
            </p:extLst>
          </p:nvPr>
        </p:nvGraphicFramePr>
        <p:xfrm>
          <a:off x="4270742" y="5008334"/>
          <a:ext cx="3962400" cy="1219200"/>
        </p:xfrm>
        <a:graphic>
          <a:graphicData uri="http://schemas.openxmlformats.org/presentationml/2006/ole">
            <mc:AlternateContent xmlns:mc="http://schemas.openxmlformats.org/markup-compatibility/2006">
              <mc:Choice xmlns:v="urn:schemas-microsoft-com:vml" Requires="v">
                <p:oleObj spid="_x0000_s77232" name="Equation" r:id="rId19" imgW="1790640" imgH="596880" progId="Equation.3">
                  <p:embed/>
                </p:oleObj>
              </mc:Choice>
              <mc:Fallback>
                <p:oleObj name="Equation" r:id="rId19" imgW="1790640" imgH="596880" progId="Equation.3">
                  <p:embed/>
                  <p:pic>
                    <p:nvPicPr>
                      <p:cNvPr id="60438"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70742" y="5008334"/>
                        <a:ext cx="39624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4355976" y="1806466"/>
            <a:ext cx="3453930" cy="954107"/>
          </a:xfrm>
          <a:prstGeom prst="rect">
            <a:avLst/>
          </a:prstGeom>
        </p:spPr>
        <p:txBody>
          <a:bodyPr wrap="square">
            <a:spAutoFit/>
          </a:bodyPr>
          <a:lstStyle/>
          <a:p>
            <a:r>
              <a:rPr lang="en-US" altLang="zh-CN" dirty="0"/>
              <a:t>g(x) is a probability distribution function</a:t>
            </a:r>
          </a:p>
        </p:txBody>
      </p:sp>
      <p:sp>
        <p:nvSpPr>
          <p:cNvPr id="3" name="圆角矩形 2"/>
          <p:cNvSpPr/>
          <p:nvPr/>
        </p:nvSpPr>
        <p:spPr>
          <a:xfrm>
            <a:off x="4355976" y="1790775"/>
            <a:ext cx="3185193" cy="99078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555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5"/>
          <p:cNvSpPr txBox="1">
            <a:spLocks noChangeArrowheads="1"/>
          </p:cNvSpPr>
          <p:nvPr/>
        </p:nvSpPr>
        <p:spPr bwMode="auto">
          <a:xfrm>
            <a:off x="407988" y="299509"/>
            <a:ext cx="873601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solidFill>
                  <a:srgbClr val="660033"/>
                </a:solidFill>
              </a:rPr>
              <a:t>Now the value of the integration equal to the average value</a:t>
            </a:r>
          </a:p>
        </p:txBody>
      </p:sp>
      <p:graphicFrame>
        <p:nvGraphicFramePr>
          <p:cNvPr id="61446" name="Object 6"/>
          <p:cNvGraphicFramePr>
            <a:graphicFrameLocks noChangeAspect="1"/>
          </p:cNvGraphicFramePr>
          <p:nvPr>
            <p:extLst>
              <p:ext uri="{D42A27DB-BD31-4B8C-83A1-F6EECF244321}">
                <p14:modId xmlns:p14="http://schemas.microsoft.com/office/powerpoint/2010/main" val="596755705"/>
              </p:ext>
            </p:extLst>
          </p:nvPr>
        </p:nvGraphicFramePr>
        <p:xfrm>
          <a:off x="469900" y="1527957"/>
          <a:ext cx="4330700" cy="1206500"/>
        </p:xfrm>
        <a:graphic>
          <a:graphicData uri="http://schemas.openxmlformats.org/presentationml/2006/ole">
            <mc:AlternateContent xmlns:mc="http://schemas.openxmlformats.org/markup-compatibility/2006">
              <mc:Choice xmlns:v="urn:schemas-microsoft-com:vml" Requires="v">
                <p:oleObj spid="_x0000_s50933" name="Equation" r:id="rId3" imgW="1765080" imgH="609480" progId="Equation.3">
                  <p:embed/>
                </p:oleObj>
              </mc:Choice>
              <mc:Fallback>
                <p:oleObj name="Equation" r:id="rId3" imgW="1765080" imgH="609480" progId="Equation.3">
                  <p:embed/>
                  <p:pic>
                    <p:nvPicPr>
                      <p:cNvPr id="6144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1527957"/>
                        <a:ext cx="43307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9" name="Text Box 9"/>
          <p:cNvSpPr txBox="1">
            <a:spLocks noChangeArrowheads="1"/>
          </p:cNvSpPr>
          <p:nvPr/>
        </p:nvSpPr>
        <p:spPr bwMode="auto">
          <a:xfrm>
            <a:off x="1115616" y="4858998"/>
            <a:ext cx="6909731"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solidFill>
                  <a:srgbClr val="0033CC"/>
                </a:solidFill>
                <a:ea typeface="宋体" panose="02010600030101010101" pitchFamily="2" charset="-122"/>
              </a:rPr>
              <a:t>Choose </a:t>
            </a:r>
            <a:r>
              <a:rPr lang="en-US" altLang="zh-CN" sz="3200" i="1" dirty="0">
                <a:solidFill>
                  <a:srgbClr val="0033CC"/>
                </a:solidFill>
                <a:ea typeface="宋体" panose="02010600030101010101" pitchFamily="2" charset="-122"/>
              </a:rPr>
              <a:t>g</a:t>
            </a:r>
            <a:r>
              <a:rPr lang="en-US" altLang="zh-CN" sz="3200" dirty="0">
                <a:solidFill>
                  <a:srgbClr val="0033CC"/>
                </a:solidFill>
                <a:ea typeface="宋体" panose="02010600030101010101" pitchFamily="2" charset="-122"/>
              </a:rPr>
              <a:t>(</a:t>
            </a:r>
            <a:r>
              <a:rPr lang="en-US" altLang="zh-CN" sz="3200" i="1" dirty="0">
                <a:solidFill>
                  <a:srgbClr val="0033CC"/>
                </a:solidFill>
                <a:ea typeface="宋体" panose="02010600030101010101" pitchFamily="2" charset="-122"/>
              </a:rPr>
              <a:t>x</a:t>
            </a:r>
            <a:r>
              <a:rPr lang="en-US" altLang="zh-CN" sz="3200" dirty="0">
                <a:solidFill>
                  <a:srgbClr val="0033CC"/>
                </a:solidFill>
                <a:ea typeface="宋体" panose="02010600030101010101" pitchFamily="2" charset="-122"/>
              </a:rPr>
              <a:t>) so that </a:t>
            </a:r>
            <a:r>
              <a:rPr lang="en-US" altLang="zh-CN" sz="3200" dirty="0" err="1">
                <a:solidFill>
                  <a:srgbClr val="0033CC"/>
                </a:solidFill>
                <a:ea typeface="宋体" panose="02010600030101010101" pitchFamily="2" charset="-122"/>
              </a:rPr>
              <a:t>var</a:t>
            </a:r>
            <a:r>
              <a:rPr lang="en-US" altLang="zh-CN" sz="3200" dirty="0">
                <a:solidFill>
                  <a:srgbClr val="0033CC"/>
                </a:solidFill>
                <a:ea typeface="宋体" panose="02010600030101010101" pitchFamily="2" charset="-122"/>
              </a:rPr>
              <a:t>(</a:t>
            </a:r>
            <a:r>
              <a:rPr lang="en-US" altLang="zh-CN" sz="3200" i="1" dirty="0">
                <a:solidFill>
                  <a:srgbClr val="0033CC"/>
                </a:solidFill>
                <a:ea typeface="宋体" panose="02010600030101010101" pitchFamily="2" charset="-122"/>
              </a:rPr>
              <a:t>f/g</a:t>
            </a:r>
            <a:r>
              <a:rPr lang="en-US" altLang="zh-CN" sz="3200" dirty="0">
                <a:solidFill>
                  <a:srgbClr val="0033CC"/>
                </a:solidFill>
                <a:ea typeface="宋体" panose="02010600030101010101" pitchFamily="2" charset="-122"/>
              </a:rPr>
              <a:t>) is small!</a:t>
            </a:r>
          </a:p>
        </p:txBody>
      </p:sp>
      <p:graphicFrame>
        <p:nvGraphicFramePr>
          <p:cNvPr id="61450" name="Object 10"/>
          <p:cNvGraphicFramePr>
            <a:graphicFrameLocks noChangeAspect="1"/>
          </p:cNvGraphicFramePr>
          <p:nvPr>
            <p:extLst>
              <p:ext uri="{D42A27DB-BD31-4B8C-83A1-F6EECF244321}">
                <p14:modId xmlns:p14="http://schemas.microsoft.com/office/powerpoint/2010/main" val="2884906331"/>
              </p:ext>
            </p:extLst>
          </p:nvPr>
        </p:nvGraphicFramePr>
        <p:xfrm>
          <a:off x="826904" y="3813630"/>
          <a:ext cx="2573338" cy="604734"/>
        </p:xfrm>
        <a:graphic>
          <a:graphicData uri="http://schemas.openxmlformats.org/presentationml/2006/ole">
            <mc:AlternateContent xmlns:mc="http://schemas.openxmlformats.org/markup-compatibility/2006">
              <mc:Choice xmlns:v="urn:schemas-microsoft-com:vml" Requires="v">
                <p:oleObj spid="_x0000_s50934" name="Equation" r:id="rId5" imgW="1485720" imgH="330120" progId="Equation.3">
                  <p:embed/>
                </p:oleObj>
              </mc:Choice>
              <mc:Fallback>
                <p:oleObj name="Equation" r:id="rId5" imgW="1485720" imgH="330120" progId="Equation.3">
                  <p:embed/>
                  <p:pic>
                    <p:nvPicPr>
                      <p:cNvPr id="6145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904" y="3813630"/>
                        <a:ext cx="2573338" cy="604734"/>
                      </a:xfrm>
                      <a:prstGeom prst="rect">
                        <a:avLst/>
                      </a:prstGeom>
                      <a:noFill/>
                      <a:ln>
                        <a:noFill/>
                      </a:ln>
                      <a:effectLst/>
                    </p:spPr>
                  </p:pic>
                </p:oleObj>
              </mc:Fallback>
            </mc:AlternateContent>
          </a:graphicData>
        </a:graphic>
      </p:graphicFrame>
      <p:graphicFrame>
        <p:nvGraphicFramePr>
          <p:cNvPr id="61457" name="Object 17"/>
          <p:cNvGraphicFramePr>
            <a:graphicFrameLocks noChangeAspect="1"/>
          </p:cNvGraphicFramePr>
          <p:nvPr>
            <p:extLst>
              <p:ext uri="{D42A27DB-BD31-4B8C-83A1-F6EECF244321}">
                <p14:modId xmlns:p14="http://schemas.microsoft.com/office/powerpoint/2010/main" val="1087182251"/>
              </p:ext>
            </p:extLst>
          </p:nvPr>
        </p:nvGraphicFramePr>
        <p:xfrm>
          <a:off x="3881328" y="3720405"/>
          <a:ext cx="2590800" cy="908050"/>
        </p:xfrm>
        <a:graphic>
          <a:graphicData uri="http://schemas.openxmlformats.org/presentationml/2006/ole">
            <mc:AlternateContent xmlns:mc="http://schemas.openxmlformats.org/markup-compatibility/2006">
              <mc:Choice xmlns:v="urn:schemas-microsoft-com:vml" Requires="v">
                <p:oleObj spid="_x0000_s50935" name="Equation" r:id="rId7" imgW="1701720" imgH="596880" progId="Equation.3">
                  <p:embed/>
                </p:oleObj>
              </mc:Choice>
              <mc:Fallback>
                <p:oleObj name="Equation" r:id="rId7" imgW="1701720" imgH="596880" progId="Equation.3">
                  <p:embed/>
                  <p:pic>
                    <p:nvPicPr>
                      <p:cNvPr id="61457"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1328" y="3720405"/>
                        <a:ext cx="25908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1"/>
          <p:cNvSpPr/>
          <p:nvPr/>
        </p:nvSpPr>
        <p:spPr>
          <a:xfrm>
            <a:off x="5292080" y="1654153"/>
            <a:ext cx="3384376" cy="954107"/>
          </a:xfrm>
          <a:prstGeom prst="rect">
            <a:avLst/>
          </a:prstGeom>
        </p:spPr>
        <p:txBody>
          <a:bodyPr wrap="square">
            <a:spAutoFit/>
          </a:bodyPr>
          <a:lstStyle/>
          <a:p>
            <a:pPr marL="457200" indent="-457200">
              <a:buFont typeface="Arial" panose="020B0604020202020204" pitchFamily="34" charset="0"/>
              <a:buChar char="•"/>
            </a:pPr>
            <a:r>
              <a:rPr lang="en-US" altLang="zh-CN" dirty="0" err="1">
                <a:solidFill>
                  <a:srgbClr val="660033"/>
                </a:solidFill>
              </a:rPr>
              <a:t>u</a:t>
            </a:r>
            <a:r>
              <a:rPr lang="en-US" altLang="zh-CN" baseline="-25000" dirty="0" err="1">
                <a:solidFill>
                  <a:srgbClr val="660033"/>
                </a:solidFill>
              </a:rPr>
              <a:t>i</a:t>
            </a:r>
            <a:r>
              <a:rPr lang="en-US" altLang="zh-CN" dirty="0">
                <a:solidFill>
                  <a:srgbClr val="660033"/>
                </a:solidFill>
              </a:rPr>
              <a:t> are uniform random numbers</a:t>
            </a:r>
          </a:p>
        </p:txBody>
      </p:sp>
      <p:sp>
        <p:nvSpPr>
          <p:cNvPr id="10" name="Text Box 9"/>
          <p:cNvSpPr txBox="1">
            <a:spLocks noChangeArrowheads="1"/>
          </p:cNvSpPr>
          <p:nvPr/>
        </p:nvSpPr>
        <p:spPr bwMode="auto">
          <a:xfrm>
            <a:off x="826905" y="3193363"/>
            <a:ext cx="316903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dirty="0">
                <a:solidFill>
                  <a:srgbClr val="660033"/>
                </a:solidFill>
              </a:rPr>
              <a:t>E</a:t>
            </a:r>
            <a:r>
              <a:rPr lang="en-US" altLang="zh-CN" sz="3200" dirty="0">
                <a:solidFill>
                  <a:srgbClr val="660033"/>
                </a:solidFill>
                <a:ea typeface="宋体" panose="02010600030101010101" pitchFamily="2" charset="-122"/>
              </a:rPr>
              <a:t>rror estimation:</a:t>
            </a:r>
          </a:p>
        </p:txBody>
      </p:sp>
    </p:spTree>
    <p:extLst>
      <p:ext uri="{BB962C8B-B14F-4D97-AF65-F5344CB8AC3E}">
        <p14:creationId xmlns:p14="http://schemas.microsoft.com/office/powerpoint/2010/main" val="506025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1017588" y="60325"/>
            <a:ext cx="77043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dirty="0">
                <a:ea typeface="宋体" panose="02010600030101010101" pitchFamily="2" charset="-122"/>
              </a:rPr>
              <a:t>Example </a:t>
            </a:r>
            <a:r>
              <a:rPr lang="en-US" altLang="zh-CN" sz="3600" dirty="0"/>
              <a:t>(Importance sampling method)</a:t>
            </a:r>
          </a:p>
        </p:txBody>
      </p:sp>
      <p:sp>
        <p:nvSpPr>
          <p:cNvPr id="62469" name="Text Box 5"/>
          <p:cNvSpPr txBox="1">
            <a:spLocks noChangeArrowheads="1"/>
          </p:cNvSpPr>
          <p:nvPr/>
        </p:nvSpPr>
        <p:spPr bwMode="auto">
          <a:xfrm>
            <a:off x="603250" y="1050925"/>
            <a:ext cx="777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660033"/>
                </a:solidFill>
                <a:ea typeface="宋体" panose="02010600030101010101" pitchFamily="2" charset="-122"/>
              </a:rPr>
              <a:t>find</a:t>
            </a:r>
          </a:p>
        </p:txBody>
      </p:sp>
      <p:graphicFrame>
        <p:nvGraphicFramePr>
          <p:cNvPr id="62470" name="Object 6"/>
          <p:cNvGraphicFramePr>
            <a:graphicFrameLocks noChangeAspect="1"/>
          </p:cNvGraphicFramePr>
          <p:nvPr/>
        </p:nvGraphicFramePr>
        <p:xfrm>
          <a:off x="1905000" y="914400"/>
          <a:ext cx="2438400" cy="996950"/>
        </p:xfrm>
        <a:graphic>
          <a:graphicData uri="http://schemas.openxmlformats.org/presentationml/2006/ole">
            <mc:AlternateContent xmlns:mc="http://schemas.openxmlformats.org/markup-compatibility/2006">
              <mc:Choice xmlns:v="urn:schemas-microsoft-com:vml" Requires="v">
                <p:oleObj spid="_x0000_s62922" name="Equation" r:id="rId3" imgW="965160" imgH="469800" progId="Equation.3">
                  <p:embed/>
                </p:oleObj>
              </mc:Choice>
              <mc:Fallback>
                <p:oleObj name="Equation" r:id="rId3" imgW="965160" imgH="469800" progId="Equation.3">
                  <p:embed/>
                  <p:pic>
                    <p:nvPicPr>
                      <p:cNvPr id="624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914400"/>
                        <a:ext cx="24384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1" name="Rectangle 7"/>
          <p:cNvSpPr>
            <a:spLocks noChangeArrowheads="1"/>
          </p:cNvSpPr>
          <p:nvPr/>
        </p:nvSpPr>
        <p:spPr bwMode="auto">
          <a:xfrm>
            <a:off x="457200" y="1916832"/>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660033"/>
                </a:solidFill>
                <a:ea typeface="宋体" panose="02010600030101010101" pitchFamily="2" charset="-122"/>
              </a:rPr>
              <a:t>In this region, the function decreases from 1 to 1/e. The simple exponential function         does the same, so let</a:t>
            </a:r>
            <a:r>
              <a:rPr lang="en-US" altLang="zh-CN" dirty="0">
                <a:solidFill>
                  <a:srgbClr val="660033"/>
                </a:solidFill>
                <a:latin typeface="Arial" panose="020B0604020202020204" pitchFamily="34" charset="0"/>
                <a:ea typeface="宋体" panose="02010600030101010101" pitchFamily="2" charset="-122"/>
              </a:rPr>
              <a:t>’</a:t>
            </a:r>
            <a:r>
              <a:rPr lang="en-US" altLang="zh-CN" dirty="0">
                <a:solidFill>
                  <a:srgbClr val="660033"/>
                </a:solidFill>
                <a:ea typeface="宋体" panose="02010600030101010101" pitchFamily="2" charset="-122"/>
              </a:rPr>
              <a:t>s use that for g(x). We first have to normalize g, so we</a:t>
            </a:r>
          </a:p>
        </p:txBody>
      </p:sp>
      <p:graphicFrame>
        <p:nvGraphicFramePr>
          <p:cNvPr id="62472" name="Object 8"/>
          <p:cNvGraphicFramePr>
            <a:graphicFrameLocks noChangeAspect="1"/>
          </p:cNvGraphicFramePr>
          <p:nvPr>
            <p:extLst>
              <p:ext uri="{D42A27DB-BD31-4B8C-83A1-F6EECF244321}">
                <p14:modId xmlns:p14="http://schemas.microsoft.com/office/powerpoint/2010/main" val="2645178441"/>
              </p:ext>
            </p:extLst>
          </p:nvPr>
        </p:nvGraphicFramePr>
        <p:xfrm>
          <a:off x="4661694" y="2368029"/>
          <a:ext cx="511175" cy="482600"/>
        </p:xfrm>
        <a:graphic>
          <a:graphicData uri="http://schemas.openxmlformats.org/presentationml/2006/ole">
            <mc:AlternateContent xmlns:mc="http://schemas.openxmlformats.org/markup-compatibility/2006">
              <mc:Choice xmlns:v="urn:schemas-microsoft-com:vml" Requires="v">
                <p:oleObj spid="_x0000_s62923" name="Equation" r:id="rId5" imgW="266400" imgH="241200" progId="Equation.3">
                  <p:embed/>
                </p:oleObj>
              </mc:Choice>
              <mc:Fallback>
                <p:oleObj name="Equation" r:id="rId5" imgW="266400" imgH="241200" progId="Equation.3">
                  <p:embed/>
                  <p:pic>
                    <p:nvPicPr>
                      <p:cNvPr id="6247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1694" y="2368029"/>
                        <a:ext cx="5111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4" name="Text Box 10"/>
          <p:cNvSpPr txBox="1">
            <a:spLocks noChangeArrowheads="1"/>
          </p:cNvSpPr>
          <p:nvPr/>
        </p:nvSpPr>
        <p:spPr bwMode="auto">
          <a:xfrm>
            <a:off x="534988" y="3532188"/>
            <a:ext cx="12938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660033"/>
                </a:solidFill>
                <a:ea typeface="宋体" panose="02010600030101010101" pitchFamily="2" charset="-122"/>
              </a:rPr>
              <a:t>calculate</a:t>
            </a:r>
          </a:p>
          <a:p>
            <a:endParaRPr lang="en-US" altLang="zh-CN" dirty="0">
              <a:ea typeface="宋体" panose="02010600030101010101" pitchFamily="2" charset="-122"/>
            </a:endParaRPr>
          </a:p>
        </p:txBody>
      </p:sp>
      <p:graphicFrame>
        <p:nvGraphicFramePr>
          <p:cNvPr id="62475" name="Object 11"/>
          <p:cNvGraphicFramePr>
            <a:graphicFrameLocks noChangeAspect="1"/>
          </p:cNvGraphicFramePr>
          <p:nvPr>
            <p:extLst>
              <p:ext uri="{D42A27DB-BD31-4B8C-83A1-F6EECF244321}">
                <p14:modId xmlns:p14="http://schemas.microsoft.com/office/powerpoint/2010/main" val="810673596"/>
              </p:ext>
            </p:extLst>
          </p:nvPr>
        </p:nvGraphicFramePr>
        <p:xfrm>
          <a:off x="2195736" y="3282602"/>
          <a:ext cx="4038600" cy="1066800"/>
        </p:xfrm>
        <a:graphic>
          <a:graphicData uri="http://schemas.openxmlformats.org/presentationml/2006/ole">
            <mc:AlternateContent xmlns:mc="http://schemas.openxmlformats.org/markup-compatibility/2006">
              <mc:Choice xmlns:v="urn:schemas-microsoft-com:vml" Requires="v">
                <p:oleObj spid="_x0000_s62924" name="Equation" r:id="rId7" imgW="1968480" imgH="558720" progId="Equation.3">
                  <p:embed/>
                </p:oleObj>
              </mc:Choice>
              <mc:Fallback>
                <p:oleObj name="Equation" r:id="rId7" imgW="1968480" imgH="558720" progId="Equation.3">
                  <p:embed/>
                  <p:pic>
                    <p:nvPicPr>
                      <p:cNvPr id="6247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3282602"/>
                        <a:ext cx="4038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6" name="Text Box 12"/>
          <p:cNvSpPr txBox="1">
            <a:spLocks noChangeArrowheads="1"/>
          </p:cNvSpPr>
          <p:nvPr/>
        </p:nvSpPr>
        <p:spPr bwMode="auto">
          <a:xfrm>
            <a:off x="457200" y="4512003"/>
            <a:ext cx="7643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660033"/>
                </a:solidFill>
                <a:ea typeface="宋体" panose="02010600030101010101" pitchFamily="2" charset="-122"/>
              </a:rPr>
              <a:t>Then our normalized weighting function is</a:t>
            </a:r>
          </a:p>
        </p:txBody>
      </p:sp>
      <p:graphicFrame>
        <p:nvGraphicFramePr>
          <p:cNvPr id="62477" name="Object 13"/>
          <p:cNvGraphicFramePr>
            <a:graphicFrameLocks noChangeAspect="1"/>
          </p:cNvGraphicFramePr>
          <p:nvPr>
            <p:extLst>
              <p:ext uri="{D42A27DB-BD31-4B8C-83A1-F6EECF244321}">
                <p14:modId xmlns:p14="http://schemas.microsoft.com/office/powerpoint/2010/main" val="3448775391"/>
              </p:ext>
            </p:extLst>
          </p:nvPr>
        </p:nvGraphicFramePr>
        <p:xfrm>
          <a:off x="1392237" y="5121603"/>
          <a:ext cx="3429000" cy="1095375"/>
        </p:xfrm>
        <a:graphic>
          <a:graphicData uri="http://schemas.openxmlformats.org/presentationml/2006/ole">
            <mc:AlternateContent xmlns:mc="http://schemas.openxmlformats.org/markup-compatibility/2006">
              <mc:Choice xmlns:v="urn:schemas-microsoft-com:vml" Requires="v">
                <p:oleObj spid="_x0000_s62925" name="Equation" r:id="rId9" imgW="1091880" imgH="558720" progId="Equation.3">
                  <p:embed/>
                </p:oleObj>
              </mc:Choice>
              <mc:Fallback>
                <p:oleObj name="Equation" r:id="rId9" imgW="1091880" imgH="558720" progId="Equation.3">
                  <p:embed/>
                  <p:pic>
                    <p:nvPicPr>
                      <p:cNvPr id="62477"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237" y="5121603"/>
                        <a:ext cx="3429000" cy="10953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318895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3" name="Object 5"/>
          <p:cNvGraphicFramePr>
            <a:graphicFrameLocks noChangeAspect="1"/>
          </p:cNvGraphicFramePr>
          <p:nvPr>
            <p:extLst>
              <p:ext uri="{D42A27DB-BD31-4B8C-83A1-F6EECF244321}">
                <p14:modId xmlns:p14="http://schemas.microsoft.com/office/powerpoint/2010/main" val="2863430078"/>
              </p:ext>
            </p:extLst>
          </p:nvPr>
        </p:nvGraphicFramePr>
        <p:xfrm>
          <a:off x="323528" y="548680"/>
          <a:ext cx="4572000" cy="1108075"/>
        </p:xfrm>
        <a:graphic>
          <a:graphicData uri="http://schemas.openxmlformats.org/presentationml/2006/ole">
            <mc:AlternateContent xmlns:mc="http://schemas.openxmlformats.org/markup-compatibility/2006">
              <mc:Choice xmlns:v="urn:schemas-microsoft-com:vml" Requires="v">
                <p:oleObj spid="_x0000_s75161" name="Equation" r:id="rId3" imgW="2425680" imgH="558720" progId="Equation.3">
                  <p:embed/>
                </p:oleObj>
              </mc:Choice>
              <mc:Fallback>
                <p:oleObj name="Equation" r:id="rId3" imgW="2425680" imgH="558720" progId="Equation.3">
                  <p:embed/>
                  <p:pic>
                    <p:nvPicPr>
                      <p:cNvPr id="634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48680"/>
                        <a:ext cx="45720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6"/>
          <p:cNvGraphicFramePr>
            <a:graphicFrameLocks noChangeAspect="1"/>
          </p:cNvGraphicFramePr>
          <p:nvPr>
            <p:extLst>
              <p:ext uri="{D42A27DB-BD31-4B8C-83A1-F6EECF244321}">
                <p14:modId xmlns:p14="http://schemas.microsoft.com/office/powerpoint/2010/main" val="2122116285"/>
              </p:ext>
            </p:extLst>
          </p:nvPr>
        </p:nvGraphicFramePr>
        <p:xfrm>
          <a:off x="5868144" y="585985"/>
          <a:ext cx="2819400" cy="1033463"/>
        </p:xfrm>
        <a:graphic>
          <a:graphicData uri="http://schemas.openxmlformats.org/presentationml/2006/ole">
            <mc:AlternateContent xmlns:mc="http://schemas.openxmlformats.org/markup-compatibility/2006">
              <mc:Choice xmlns:v="urn:schemas-microsoft-com:vml" Requires="v">
                <p:oleObj spid="_x0000_s75162" name="Equation" r:id="rId5" imgW="1523880" imgH="558720" progId="Equation.3">
                  <p:embed/>
                </p:oleObj>
              </mc:Choice>
              <mc:Fallback>
                <p:oleObj name="Equation" r:id="rId5" imgW="1523880" imgH="558720" progId="Equation.3">
                  <p:embed/>
                  <p:pic>
                    <p:nvPicPr>
                      <p:cNvPr id="634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585985"/>
                        <a:ext cx="281940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5" name="Object 7"/>
          <p:cNvGraphicFramePr>
            <a:graphicFrameLocks noChangeAspect="1"/>
          </p:cNvGraphicFramePr>
          <p:nvPr>
            <p:extLst>
              <p:ext uri="{D42A27DB-BD31-4B8C-83A1-F6EECF244321}">
                <p14:modId xmlns:p14="http://schemas.microsoft.com/office/powerpoint/2010/main" val="1056954012"/>
              </p:ext>
            </p:extLst>
          </p:nvPr>
        </p:nvGraphicFramePr>
        <p:xfrm>
          <a:off x="1308994" y="2001007"/>
          <a:ext cx="1828800" cy="581025"/>
        </p:xfrm>
        <a:graphic>
          <a:graphicData uri="http://schemas.openxmlformats.org/presentationml/2006/ole">
            <mc:AlternateContent xmlns:mc="http://schemas.openxmlformats.org/markup-compatibility/2006">
              <mc:Choice xmlns:v="urn:schemas-microsoft-com:vml" Requires="v">
                <p:oleObj spid="_x0000_s75163" name="Equation" r:id="rId7" imgW="838080" imgH="266400" progId="Equation.3">
                  <p:embed/>
                </p:oleObj>
              </mc:Choice>
              <mc:Fallback>
                <p:oleObj name="Equation" r:id="rId7" imgW="838080" imgH="266400" progId="Equation.3">
                  <p:embed/>
                  <p:pic>
                    <p:nvPicPr>
                      <p:cNvPr id="6349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8994" y="2001007"/>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6" name="Text Box 8"/>
          <p:cNvSpPr txBox="1">
            <a:spLocks noChangeArrowheads="1"/>
          </p:cNvSpPr>
          <p:nvPr/>
        </p:nvSpPr>
        <p:spPr bwMode="auto">
          <a:xfrm>
            <a:off x="318394" y="1954970"/>
            <a:ext cx="549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660033"/>
                </a:solidFill>
                <a:ea typeface="宋体" panose="02010600030101010101" pitchFamily="2" charset="-122"/>
              </a:rPr>
              <a:t>let</a:t>
            </a:r>
          </a:p>
        </p:txBody>
      </p:sp>
      <p:graphicFrame>
        <p:nvGraphicFramePr>
          <p:cNvPr id="63497" name="Object 9"/>
          <p:cNvGraphicFramePr>
            <a:graphicFrameLocks noChangeAspect="1"/>
          </p:cNvGraphicFramePr>
          <p:nvPr>
            <p:extLst>
              <p:ext uri="{D42A27DB-BD31-4B8C-83A1-F6EECF244321}">
                <p14:modId xmlns:p14="http://schemas.microsoft.com/office/powerpoint/2010/main" val="3711679678"/>
              </p:ext>
            </p:extLst>
          </p:nvPr>
        </p:nvGraphicFramePr>
        <p:xfrm>
          <a:off x="4363344" y="1854957"/>
          <a:ext cx="139700" cy="292100"/>
        </p:xfrm>
        <a:graphic>
          <a:graphicData uri="http://schemas.openxmlformats.org/presentationml/2006/ole">
            <mc:AlternateContent xmlns:mc="http://schemas.openxmlformats.org/markup-compatibility/2006">
              <mc:Choice xmlns:v="urn:schemas-microsoft-com:vml" Requires="v">
                <p:oleObj spid="_x0000_s75164" name="Equation" r:id="rId9" imgW="139680" imgH="291960" progId="Equation.3">
                  <p:embed/>
                </p:oleObj>
              </mc:Choice>
              <mc:Fallback>
                <p:oleObj name="Equation" r:id="rId9" imgW="139680" imgH="291960" progId="Equation.3">
                  <p:embed/>
                  <p:pic>
                    <p:nvPicPr>
                      <p:cNvPr id="6349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63344" y="1854957"/>
                        <a:ext cx="1397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8" name="Object 10"/>
          <p:cNvGraphicFramePr>
            <a:graphicFrameLocks noChangeAspect="1"/>
          </p:cNvGraphicFramePr>
          <p:nvPr>
            <p:extLst>
              <p:ext uri="{D42A27DB-BD31-4B8C-83A1-F6EECF244321}">
                <p14:modId xmlns:p14="http://schemas.microsoft.com/office/powerpoint/2010/main" val="550247431"/>
              </p:ext>
            </p:extLst>
          </p:nvPr>
        </p:nvGraphicFramePr>
        <p:xfrm>
          <a:off x="3770586" y="1781138"/>
          <a:ext cx="4648200" cy="973138"/>
        </p:xfrm>
        <a:graphic>
          <a:graphicData uri="http://schemas.openxmlformats.org/presentationml/2006/ole">
            <mc:AlternateContent xmlns:mc="http://schemas.openxmlformats.org/markup-compatibility/2006">
              <mc:Choice xmlns:v="urn:schemas-microsoft-com:vml" Requires="v">
                <p:oleObj spid="_x0000_s75165" name="Equation" r:id="rId11" imgW="2666880" imgH="558720" progId="Equation.3">
                  <p:embed/>
                </p:oleObj>
              </mc:Choice>
              <mc:Fallback>
                <p:oleObj name="Equation" r:id="rId11" imgW="2666880" imgH="558720" progId="Equation.3">
                  <p:embed/>
                  <p:pic>
                    <p:nvPicPr>
                      <p:cNvPr id="63498"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0586" y="1781138"/>
                        <a:ext cx="46482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9" name="Text Box 11"/>
          <p:cNvSpPr txBox="1">
            <a:spLocks noChangeArrowheads="1"/>
          </p:cNvSpPr>
          <p:nvPr/>
        </p:nvSpPr>
        <p:spPr bwMode="auto">
          <a:xfrm>
            <a:off x="371938" y="2627899"/>
            <a:ext cx="892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660033"/>
                </a:solidFill>
                <a:ea typeface="宋体" panose="02010600030101010101" pitchFamily="2" charset="-122"/>
              </a:rPr>
              <a:t>Then</a:t>
            </a:r>
          </a:p>
        </p:txBody>
      </p:sp>
      <p:graphicFrame>
        <p:nvGraphicFramePr>
          <p:cNvPr id="63500" name="Object 12"/>
          <p:cNvGraphicFramePr>
            <a:graphicFrameLocks noChangeAspect="1"/>
          </p:cNvGraphicFramePr>
          <p:nvPr>
            <p:extLst>
              <p:ext uri="{D42A27DB-BD31-4B8C-83A1-F6EECF244321}">
                <p14:modId xmlns:p14="http://schemas.microsoft.com/office/powerpoint/2010/main" val="1143333057"/>
              </p:ext>
            </p:extLst>
          </p:nvPr>
        </p:nvGraphicFramePr>
        <p:xfrm>
          <a:off x="359238" y="3177174"/>
          <a:ext cx="4572000" cy="1058863"/>
        </p:xfrm>
        <a:graphic>
          <a:graphicData uri="http://schemas.openxmlformats.org/presentationml/2006/ole">
            <mc:AlternateContent xmlns:mc="http://schemas.openxmlformats.org/markup-compatibility/2006">
              <mc:Choice xmlns:v="urn:schemas-microsoft-com:vml" Requires="v">
                <p:oleObj spid="_x0000_s75166" name="Equation" r:id="rId13" imgW="2412720" imgH="558720" progId="Equation.3">
                  <p:embed/>
                </p:oleObj>
              </mc:Choice>
              <mc:Fallback>
                <p:oleObj name="Equation" r:id="rId13" imgW="2412720" imgH="558720" progId="Equation.3">
                  <p:embed/>
                  <p:pic>
                    <p:nvPicPr>
                      <p:cNvPr id="6350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9238" y="3177174"/>
                        <a:ext cx="4572000"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145158437"/>
              </p:ext>
            </p:extLst>
          </p:nvPr>
        </p:nvGraphicFramePr>
        <p:xfrm>
          <a:off x="2725044" y="4799389"/>
          <a:ext cx="3276600" cy="1131888"/>
        </p:xfrm>
        <a:graphic>
          <a:graphicData uri="http://schemas.openxmlformats.org/presentationml/2006/ole">
            <mc:AlternateContent xmlns:mc="http://schemas.openxmlformats.org/markup-compatibility/2006">
              <mc:Choice xmlns:v="urn:schemas-microsoft-com:vml" Requires="v">
                <p:oleObj spid="_x0000_s75167" name="Equation" r:id="rId15" imgW="1765080" imgH="609480" progId="Equation.3">
                  <p:embed/>
                </p:oleObj>
              </mc:Choice>
              <mc:Fallback>
                <p:oleObj name="Equation" r:id="rId15" imgW="1765080" imgH="609480" progId="Equation.3">
                  <p:embed/>
                  <p:pic>
                    <p:nvPicPr>
                      <p:cNvPr id="64519"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5044" y="4799389"/>
                        <a:ext cx="3276600"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9516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1403648" y="0"/>
            <a:ext cx="5904656"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600" b="1" dirty="0">
                <a:latin typeface="Arial" panose="020B0604020202020204" pitchFamily="34" charset="0"/>
                <a:ea typeface="宋体" panose="02010600030101010101" pitchFamily="2" charset="-122"/>
              </a:rPr>
              <a:t>program </a:t>
            </a:r>
            <a:r>
              <a:rPr lang="en-US" altLang="zh-CN" sz="1600" b="1" dirty="0" err="1">
                <a:latin typeface="Arial" panose="020B0604020202020204" pitchFamily="34" charset="0"/>
                <a:ea typeface="宋体" panose="02010600030101010101" pitchFamily="2" charset="-122"/>
              </a:rPr>
              <a:t>important_sample</a:t>
            </a:r>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implicit none</a:t>
            </a:r>
          </a:p>
          <a:p>
            <a:pPr algn="l"/>
            <a:r>
              <a:rPr lang="en-US" altLang="zh-CN" sz="1600" b="1" dirty="0">
                <a:latin typeface="Arial" panose="020B0604020202020204" pitchFamily="34" charset="0"/>
                <a:ea typeface="宋体" panose="02010600030101010101" pitchFamily="2" charset="-122"/>
              </a:rPr>
              <a:t>real(8)::</a:t>
            </a:r>
            <a:r>
              <a:rPr lang="en-US" altLang="zh-CN" sz="1600" b="1" dirty="0" err="1">
                <a:latin typeface="Arial" panose="020B0604020202020204" pitchFamily="34" charset="0"/>
                <a:ea typeface="宋体" panose="02010600030101010101" pitchFamily="2" charset="-122"/>
              </a:rPr>
              <a:t>sum,u,R,integ</a:t>
            </a:r>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integer::</a:t>
            </a:r>
            <a:r>
              <a:rPr lang="en-US" altLang="zh-CN" sz="1600" b="1" dirty="0" err="1">
                <a:latin typeface="Arial" panose="020B0604020202020204" pitchFamily="34" charset="0"/>
                <a:ea typeface="宋体" panose="02010600030101010101" pitchFamily="2" charset="-122"/>
              </a:rPr>
              <a:t>i,N</a:t>
            </a:r>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read*,N</a:t>
            </a:r>
          </a:p>
          <a:p>
            <a:pPr algn="l"/>
            <a:r>
              <a:rPr lang="en-US" altLang="zh-CN" sz="1600" b="1" dirty="0">
                <a:latin typeface="Arial" panose="020B0604020202020204" pitchFamily="34" charset="0"/>
                <a:ea typeface="宋体" panose="02010600030101010101" pitchFamily="2" charset="-122"/>
              </a:rPr>
              <a:t>sum=0.0</a:t>
            </a:r>
          </a:p>
          <a:p>
            <a:pPr algn="l"/>
            <a:r>
              <a:rPr lang="en-US" altLang="zh-CN" sz="1600" b="1" dirty="0">
                <a:latin typeface="Arial" panose="020B0604020202020204" pitchFamily="34" charset="0"/>
                <a:ea typeface="宋体" panose="02010600030101010101" pitchFamily="2" charset="-122"/>
              </a:rPr>
              <a:t>do </a:t>
            </a:r>
            <a:r>
              <a:rPr lang="en-US" altLang="zh-CN" sz="1600" b="1" dirty="0" err="1">
                <a:latin typeface="Arial" panose="020B0604020202020204" pitchFamily="34" charset="0"/>
                <a:ea typeface="宋体" panose="02010600030101010101" pitchFamily="2" charset="-122"/>
              </a:rPr>
              <a:t>i</a:t>
            </a:r>
            <a:r>
              <a:rPr lang="en-US" altLang="zh-CN" sz="1600" b="1" dirty="0">
                <a:latin typeface="Arial" panose="020B0604020202020204" pitchFamily="34" charset="0"/>
                <a:ea typeface="宋体" panose="02010600030101010101" pitchFamily="2" charset="-122"/>
              </a:rPr>
              <a:t>=1,N</a:t>
            </a:r>
          </a:p>
          <a:p>
            <a:pPr algn="l"/>
            <a:r>
              <a:rPr lang="en-US" altLang="zh-CN" sz="1600" b="1" dirty="0">
                <a:latin typeface="Arial" panose="020B0604020202020204" pitchFamily="34" charset="0"/>
                <a:ea typeface="宋体" panose="02010600030101010101" pitchFamily="2" charset="-122"/>
              </a:rPr>
              <a:t>call </a:t>
            </a:r>
            <a:r>
              <a:rPr lang="en-US" altLang="zh-CN" sz="1600" b="1" dirty="0" err="1">
                <a:latin typeface="Arial" panose="020B0604020202020204" pitchFamily="34" charset="0"/>
                <a:ea typeface="宋体" panose="02010600030101010101" pitchFamily="2" charset="-122"/>
              </a:rPr>
              <a:t>random_number</a:t>
            </a:r>
            <a:r>
              <a:rPr lang="en-US" altLang="zh-CN" sz="1600" b="1" dirty="0">
                <a:latin typeface="Arial" panose="020B0604020202020204" pitchFamily="34" charset="0"/>
                <a:ea typeface="宋体" panose="02010600030101010101" pitchFamily="2" charset="-122"/>
              </a:rPr>
              <a:t>(R)</a:t>
            </a:r>
          </a:p>
          <a:p>
            <a:pPr algn="l"/>
            <a:r>
              <a:rPr lang="en-US" altLang="zh-CN" sz="1600" b="1" dirty="0">
                <a:latin typeface="Arial" panose="020B0604020202020204" pitchFamily="34" charset="0"/>
                <a:ea typeface="宋体" panose="02010600030101010101" pitchFamily="2" charset="-122"/>
              </a:rPr>
              <a:t>u=</a:t>
            </a:r>
            <a:r>
              <a:rPr lang="en-US" altLang="zh-CN" sz="1600" b="1" dirty="0" err="1">
                <a:latin typeface="Arial" panose="020B0604020202020204" pitchFamily="34" charset="0"/>
                <a:ea typeface="宋体" panose="02010600030101010101" pitchFamily="2" charset="-122"/>
              </a:rPr>
              <a:t>G_inv</a:t>
            </a:r>
            <a:r>
              <a:rPr lang="en-US" altLang="zh-CN" sz="1600" b="1" dirty="0">
                <a:latin typeface="Arial" panose="020B0604020202020204" pitchFamily="34" charset="0"/>
                <a:ea typeface="宋体" panose="02010600030101010101" pitchFamily="2" charset="-122"/>
              </a:rPr>
              <a:t>(R)</a:t>
            </a:r>
          </a:p>
          <a:p>
            <a:pPr algn="l"/>
            <a:r>
              <a:rPr lang="en-US" altLang="zh-CN" sz="1600" b="1" dirty="0">
                <a:latin typeface="Arial" panose="020B0604020202020204" pitchFamily="34" charset="0"/>
                <a:ea typeface="宋体" panose="02010600030101010101" pitchFamily="2" charset="-122"/>
              </a:rPr>
              <a:t>sum=</a:t>
            </a:r>
            <a:r>
              <a:rPr lang="en-US" altLang="zh-CN" sz="1600" b="1" dirty="0" err="1">
                <a:latin typeface="Arial" panose="020B0604020202020204" pitchFamily="34" charset="0"/>
                <a:ea typeface="宋体" panose="02010600030101010101" pitchFamily="2" charset="-122"/>
              </a:rPr>
              <a:t>sum+f</a:t>
            </a:r>
            <a:r>
              <a:rPr lang="en-US" altLang="zh-CN" sz="1600" b="1" dirty="0">
                <a:latin typeface="Arial" panose="020B0604020202020204" pitchFamily="34" charset="0"/>
                <a:ea typeface="宋体" panose="02010600030101010101" pitchFamily="2" charset="-122"/>
              </a:rPr>
              <a:t>(u)/g(u)</a:t>
            </a:r>
          </a:p>
          <a:p>
            <a:pPr algn="l"/>
            <a:r>
              <a:rPr lang="en-US" altLang="zh-CN" sz="1600" b="1" dirty="0">
                <a:latin typeface="Arial" panose="020B0604020202020204" pitchFamily="34" charset="0"/>
                <a:ea typeface="宋体" panose="02010600030101010101" pitchFamily="2" charset="-122"/>
              </a:rPr>
              <a:t>end do</a:t>
            </a:r>
          </a:p>
          <a:p>
            <a:pPr algn="l"/>
            <a:r>
              <a:rPr lang="en-US" altLang="zh-CN" sz="1600" b="1" dirty="0" err="1">
                <a:latin typeface="Arial" panose="020B0604020202020204" pitchFamily="34" charset="0"/>
                <a:ea typeface="宋体" panose="02010600030101010101" pitchFamily="2" charset="-122"/>
              </a:rPr>
              <a:t>integ</a:t>
            </a:r>
            <a:r>
              <a:rPr lang="en-US" altLang="zh-CN" sz="1600" b="1" dirty="0">
                <a:latin typeface="Arial" panose="020B0604020202020204" pitchFamily="34" charset="0"/>
                <a:ea typeface="宋体" panose="02010600030101010101" pitchFamily="2" charset="-122"/>
              </a:rPr>
              <a:t>=sum/N</a:t>
            </a:r>
          </a:p>
          <a:p>
            <a:pPr algn="l"/>
            <a:r>
              <a:rPr lang="en-US" altLang="zh-CN" sz="1600" b="1" dirty="0">
                <a:latin typeface="Arial" panose="020B0604020202020204" pitchFamily="34" charset="0"/>
                <a:ea typeface="宋体" panose="02010600030101010101" pitchFamily="2" charset="-122"/>
              </a:rPr>
              <a:t>write(*,*) </a:t>
            </a:r>
            <a:r>
              <a:rPr lang="en-US" altLang="zh-CN" sz="1600" b="1" dirty="0" err="1">
                <a:latin typeface="Arial" panose="020B0604020202020204" pitchFamily="34" charset="0"/>
                <a:ea typeface="宋体" panose="02010600030101010101" pitchFamily="2" charset="-122"/>
              </a:rPr>
              <a:t>integ</a:t>
            </a:r>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contains</a:t>
            </a:r>
          </a:p>
          <a:p>
            <a:pPr algn="l"/>
            <a:r>
              <a:rPr lang="en-US" altLang="zh-CN" sz="1600" b="1" dirty="0">
                <a:latin typeface="Arial" panose="020B0604020202020204" pitchFamily="34" charset="0"/>
                <a:ea typeface="宋体" panose="02010600030101010101" pitchFamily="2" charset="-122"/>
              </a:rPr>
              <a:t>real(8) function F(x)</a:t>
            </a:r>
          </a:p>
          <a:p>
            <a:pPr algn="l"/>
            <a:r>
              <a:rPr lang="en-US" altLang="zh-CN" sz="1600" b="1" dirty="0">
                <a:latin typeface="Arial" panose="020B0604020202020204" pitchFamily="34" charset="0"/>
                <a:ea typeface="宋体" panose="02010600030101010101" pitchFamily="2" charset="-122"/>
              </a:rPr>
              <a:t>real(8),intent(in)::x</a:t>
            </a:r>
          </a:p>
          <a:p>
            <a:pPr algn="l"/>
            <a:r>
              <a:rPr lang="en-US" altLang="zh-CN" sz="1600" b="1" dirty="0">
                <a:latin typeface="Arial" panose="020B0604020202020204" pitchFamily="34" charset="0"/>
                <a:ea typeface="宋体" panose="02010600030101010101" pitchFamily="2" charset="-122"/>
              </a:rPr>
              <a:t>F=</a:t>
            </a:r>
            <a:r>
              <a:rPr lang="en-US" altLang="zh-CN" sz="1600" b="1" dirty="0" err="1">
                <a:latin typeface="Arial" panose="020B0604020202020204" pitchFamily="34" charset="0"/>
                <a:ea typeface="宋体" panose="02010600030101010101" pitchFamily="2" charset="-122"/>
              </a:rPr>
              <a:t>dexp</a:t>
            </a:r>
            <a:r>
              <a:rPr lang="en-US" altLang="zh-CN" sz="1600" b="1" dirty="0">
                <a:latin typeface="Arial" panose="020B0604020202020204" pitchFamily="34" charset="0"/>
                <a:ea typeface="宋体" panose="02010600030101010101" pitchFamily="2" charset="-122"/>
              </a:rPr>
              <a:t>(-x**2)</a:t>
            </a:r>
          </a:p>
          <a:p>
            <a:pPr algn="l"/>
            <a:r>
              <a:rPr lang="en-US" altLang="zh-CN" sz="1600" b="1" dirty="0">
                <a:latin typeface="Arial" panose="020B0604020202020204" pitchFamily="34" charset="0"/>
                <a:ea typeface="宋体" panose="02010600030101010101" pitchFamily="2" charset="-122"/>
              </a:rPr>
              <a:t>end function F</a:t>
            </a:r>
          </a:p>
          <a:p>
            <a:pPr algn="l"/>
            <a:r>
              <a:rPr lang="en-US" altLang="zh-CN" sz="1600" b="1" dirty="0">
                <a:latin typeface="Arial" panose="020B0604020202020204" pitchFamily="34" charset="0"/>
                <a:ea typeface="宋体" panose="02010600030101010101" pitchFamily="2" charset="-122"/>
              </a:rPr>
              <a:t>real(8) function g(x)</a:t>
            </a:r>
          </a:p>
          <a:p>
            <a:pPr algn="l"/>
            <a:r>
              <a:rPr lang="en-US" altLang="zh-CN" sz="1600" b="1" dirty="0">
                <a:latin typeface="Arial" panose="020B0604020202020204" pitchFamily="34" charset="0"/>
                <a:ea typeface="宋体" panose="02010600030101010101" pitchFamily="2" charset="-122"/>
              </a:rPr>
              <a:t>real(8),intent(in)::x</a:t>
            </a:r>
          </a:p>
          <a:p>
            <a:r>
              <a:rPr lang="en-US" altLang="zh-CN" sz="1600" b="1" dirty="0">
                <a:latin typeface="Arial" panose="020B0604020202020204" pitchFamily="34" charset="0"/>
                <a:ea typeface="宋体" panose="02010600030101010101" pitchFamily="2" charset="-122"/>
              </a:rPr>
              <a:t>g=</a:t>
            </a:r>
            <a:r>
              <a:rPr lang="en-US" altLang="zh-CN" sz="1600" b="1" dirty="0" err="1">
                <a:latin typeface="Arial" panose="020B0604020202020204" pitchFamily="34" charset="0"/>
                <a:ea typeface="宋体" panose="02010600030101010101" pitchFamily="2" charset="-122"/>
              </a:rPr>
              <a:t>dexp</a:t>
            </a:r>
            <a:r>
              <a:rPr lang="en-US" altLang="zh-CN" sz="1600" b="1" dirty="0">
                <a:latin typeface="Arial" panose="020B0604020202020204" pitchFamily="34" charset="0"/>
                <a:ea typeface="宋体" panose="02010600030101010101" pitchFamily="2" charset="-122"/>
              </a:rPr>
              <a:t>(-x) </a:t>
            </a:r>
            <a:r>
              <a:rPr lang="zh-CN" altLang="en-US" sz="1600" b="1" dirty="0">
                <a:latin typeface="Arial" panose="020B0604020202020204" pitchFamily="34" charset="0"/>
                <a:ea typeface="宋体" panose="02010600030101010101" pitchFamily="2" charset="-122"/>
              </a:rPr>
              <a:t>* </a:t>
            </a:r>
            <a:r>
              <a:rPr lang="en-US" altLang="zh-CN" sz="1600" b="1" dirty="0">
                <a:latin typeface="Arial" panose="020B0604020202020204" pitchFamily="34" charset="0"/>
              </a:rPr>
              <a:t>2.718d0/1.718d0</a:t>
            </a:r>
            <a:endParaRPr lang="en-US" altLang="zh-CN" sz="1600" b="1" dirty="0">
              <a:latin typeface="Arial" panose="020B0604020202020204" pitchFamily="34" charset="0"/>
              <a:ea typeface="宋体" panose="02010600030101010101" pitchFamily="2" charset="-122"/>
            </a:endParaRPr>
          </a:p>
          <a:p>
            <a:pPr algn="l"/>
            <a:r>
              <a:rPr lang="en-US" altLang="zh-CN" sz="1600" b="1" dirty="0">
                <a:latin typeface="Arial" panose="020B0604020202020204" pitchFamily="34" charset="0"/>
                <a:ea typeface="宋体" panose="02010600030101010101" pitchFamily="2" charset="-122"/>
              </a:rPr>
              <a:t>end function g</a:t>
            </a:r>
          </a:p>
          <a:p>
            <a:pPr algn="l"/>
            <a:r>
              <a:rPr lang="en-US" altLang="zh-CN" sz="1600" b="1" dirty="0">
                <a:latin typeface="Arial" panose="020B0604020202020204" pitchFamily="34" charset="0"/>
                <a:ea typeface="宋体" panose="02010600030101010101" pitchFamily="2" charset="-122"/>
              </a:rPr>
              <a:t>real(8) function </a:t>
            </a:r>
            <a:r>
              <a:rPr lang="en-US" altLang="zh-CN" sz="1600" b="1" dirty="0" err="1">
                <a:latin typeface="Arial" panose="020B0604020202020204" pitchFamily="34" charset="0"/>
                <a:ea typeface="宋体" panose="02010600030101010101" pitchFamily="2" charset="-122"/>
              </a:rPr>
              <a:t>G_inv</a:t>
            </a:r>
            <a:r>
              <a:rPr lang="en-US" altLang="zh-CN" sz="1600" b="1" dirty="0">
                <a:latin typeface="Arial" panose="020B0604020202020204" pitchFamily="34" charset="0"/>
                <a:ea typeface="宋体" panose="02010600030101010101" pitchFamily="2" charset="-122"/>
              </a:rPr>
              <a:t>(x)</a:t>
            </a:r>
          </a:p>
          <a:p>
            <a:pPr algn="l"/>
            <a:r>
              <a:rPr lang="en-US" altLang="zh-CN" sz="1600" b="1" dirty="0">
                <a:latin typeface="Arial" panose="020B0604020202020204" pitchFamily="34" charset="0"/>
                <a:ea typeface="宋体" panose="02010600030101010101" pitchFamily="2" charset="-122"/>
              </a:rPr>
              <a:t>real(8),intent(in)::x</a:t>
            </a:r>
          </a:p>
          <a:p>
            <a:pPr algn="l"/>
            <a:r>
              <a:rPr lang="en-US" altLang="zh-CN" sz="1600" b="1" dirty="0" err="1">
                <a:latin typeface="Arial" panose="020B0604020202020204" pitchFamily="34" charset="0"/>
                <a:ea typeface="宋体" panose="02010600030101010101" pitchFamily="2" charset="-122"/>
              </a:rPr>
              <a:t>G_inv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dlog</a:t>
            </a:r>
            <a:r>
              <a:rPr lang="en-US" altLang="zh-CN" sz="1600" b="1" dirty="0">
                <a:latin typeface="Arial" panose="020B0604020202020204" pitchFamily="34" charset="0"/>
                <a:ea typeface="宋体" panose="02010600030101010101" pitchFamily="2" charset="-122"/>
              </a:rPr>
              <a:t>(1-x*1.718d0/2.718d0)</a:t>
            </a:r>
          </a:p>
          <a:p>
            <a:pPr algn="l"/>
            <a:r>
              <a:rPr lang="en-US" altLang="zh-CN" sz="1600" b="1" dirty="0">
                <a:latin typeface="Arial" panose="020B0604020202020204" pitchFamily="34" charset="0"/>
                <a:ea typeface="宋体" panose="02010600030101010101" pitchFamily="2" charset="-122"/>
              </a:rPr>
              <a:t>end function </a:t>
            </a:r>
            <a:r>
              <a:rPr lang="en-US" altLang="zh-CN" sz="1600" b="1" dirty="0" err="1">
                <a:latin typeface="Arial" panose="020B0604020202020204" pitchFamily="34" charset="0"/>
                <a:ea typeface="宋体" panose="02010600030101010101" pitchFamily="2" charset="-122"/>
              </a:rPr>
              <a:t>G_inv</a:t>
            </a:r>
            <a:r>
              <a:rPr lang="en-US" altLang="zh-CN" sz="1600" b="1" dirty="0">
                <a:latin typeface="Arial" panose="020B0604020202020204" pitchFamily="34" charset="0"/>
                <a:ea typeface="宋体" panose="02010600030101010101" pitchFamily="2" charset="-122"/>
              </a:rPr>
              <a:t> </a:t>
            </a:r>
          </a:p>
          <a:p>
            <a:pPr algn="l"/>
            <a:r>
              <a:rPr lang="en-US" altLang="zh-CN" sz="1600" b="1" dirty="0">
                <a:latin typeface="Arial" panose="020B0604020202020204" pitchFamily="34" charset="0"/>
                <a:ea typeface="宋体" panose="02010600030101010101" pitchFamily="2" charset="-122"/>
              </a:rPr>
              <a:t>end program </a:t>
            </a:r>
            <a:r>
              <a:rPr lang="en-US" altLang="zh-CN" sz="1600" b="1" dirty="0" err="1">
                <a:latin typeface="Arial" panose="020B0604020202020204" pitchFamily="34" charset="0"/>
                <a:ea typeface="宋体" panose="02010600030101010101" pitchFamily="2" charset="-122"/>
              </a:rPr>
              <a:t>important_sample</a:t>
            </a:r>
            <a:endParaRPr lang="en-US" altLang="zh-CN" sz="1600" b="1"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95677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71512" y="374328"/>
            <a:ext cx="73023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dirty="0">
                <a:ea typeface="宋体" panose="02010600030101010101" pitchFamily="2" charset="-122"/>
              </a:rPr>
              <a:t>Difficulty </a:t>
            </a:r>
            <a:r>
              <a:rPr lang="en-US" altLang="zh-CN" sz="4000" dirty="0"/>
              <a:t>in importance sampling </a:t>
            </a:r>
            <a:endParaRPr lang="en-US" altLang="zh-CN" sz="4000" dirty="0">
              <a:ea typeface="宋体" panose="02010600030101010101" pitchFamily="2" charset="-122"/>
            </a:endParaRPr>
          </a:p>
        </p:txBody>
      </p:sp>
      <p:graphicFrame>
        <p:nvGraphicFramePr>
          <p:cNvPr id="6" name="Object 9"/>
          <p:cNvGraphicFramePr>
            <a:graphicFrameLocks noChangeAspect="1"/>
          </p:cNvGraphicFramePr>
          <p:nvPr>
            <p:extLst>
              <p:ext uri="{D42A27DB-BD31-4B8C-83A1-F6EECF244321}">
                <p14:modId xmlns:p14="http://schemas.microsoft.com/office/powerpoint/2010/main" val="3094287977"/>
              </p:ext>
            </p:extLst>
          </p:nvPr>
        </p:nvGraphicFramePr>
        <p:xfrm>
          <a:off x="1259632" y="1341460"/>
          <a:ext cx="5201297" cy="1242616"/>
        </p:xfrm>
        <a:graphic>
          <a:graphicData uri="http://schemas.openxmlformats.org/presentationml/2006/ole">
            <mc:AlternateContent xmlns:mc="http://schemas.openxmlformats.org/markup-compatibility/2006">
              <mc:Choice xmlns:v="urn:schemas-microsoft-com:vml" Requires="v">
                <p:oleObj spid="_x0000_s37559" name="Equation" r:id="rId3" imgW="1739880" imgH="469800" progId="Equation.DSMT4">
                  <p:embed/>
                </p:oleObj>
              </mc:Choice>
              <mc:Fallback>
                <p:oleObj name="Equation" r:id="rId3" imgW="1739880" imgH="469800" progId="Equation.DSMT4">
                  <p:embed/>
                  <p:pic>
                    <p:nvPicPr>
                      <p:cNvPr id="60425" name="Object 9"/>
                      <p:cNvPicPr>
                        <a:picLocks noChangeAspect="1" noChangeArrowheads="1"/>
                      </p:cNvPicPr>
                      <p:nvPr/>
                    </p:nvPicPr>
                    <p:blipFill>
                      <a:blip r:embed="rId4"/>
                      <a:srcRect/>
                      <a:stretch>
                        <a:fillRect/>
                      </a:stretch>
                    </p:blipFill>
                    <p:spPr bwMode="auto">
                      <a:xfrm>
                        <a:off x="1259632" y="1341460"/>
                        <a:ext cx="5201297" cy="1242616"/>
                      </a:xfrm>
                      <a:prstGeom prst="rect">
                        <a:avLst/>
                      </a:prstGeom>
                      <a:noFill/>
                      <a:ln>
                        <a:noFill/>
                      </a:ln>
                      <a:effectLst/>
                    </p:spPr>
                  </p:pic>
                </p:oleObj>
              </mc:Fallback>
            </mc:AlternateContent>
          </a:graphicData>
        </a:graphic>
      </p:graphicFrame>
      <p:graphicFrame>
        <p:nvGraphicFramePr>
          <p:cNvPr id="11" name="Object 14"/>
          <p:cNvGraphicFramePr>
            <a:graphicFrameLocks noChangeAspect="1"/>
          </p:cNvGraphicFramePr>
          <p:nvPr>
            <p:extLst>
              <p:ext uri="{D42A27DB-BD31-4B8C-83A1-F6EECF244321}">
                <p14:modId xmlns:p14="http://schemas.microsoft.com/office/powerpoint/2010/main" val="1594342838"/>
              </p:ext>
            </p:extLst>
          </p:nvPr>
        </p:nvGraphicFramePr>
        <p:xfrm>
          <a:off x="2744697" y="3598459"/>
          <a:ext cx="3155949" cy="887393"/>
        </p:xfrm>
        <a:graphic>
          <a:graphicData uri="http://schemas.openxmlformats.org/presentationml/2006/ole">
            <mc:AlternateContent xmlns:mc="http://schemas.openxmlformats.org/markup-compatibility/2006">
              <mc:Choice xmlns:v="urn:schemas-microsoft-com:vml" Requires="v">
                <p:oleObj spid="_x0000_s37560" name="Equation" r:id="rId5" imgW="1460160" imgH="469800" progId="Equation.3">
                  <p:embed/>
                </p:oleObj>
              </mc:Choice>
              <mc:Fallback>
                <p:oleObj name="Equation" r:id="rId5" imgW="1460160" imgH="469800" progId="Equation.3">
                  <p:embed/>
                  <p:pic>
                    <p:nvPicPr>
                      <p:cNvPr id="6043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697" y="3598459"/>
                        <a:ext cx="3155949" cy="887393"/>
                      </a:xfrm>
                      <a:prstGeom prst="rect">
                        <a:avLst/>
                      </a:prstGeom>
                      <a:noFill/>
                      <a:ln>
                        <a:noFill/>
                      </a:ln>
                      <a:effectLst/>
                    </p:spPr>
                  </p:pic>
                </p:oleObj>
              </mc:Fallback>
            </mc:AlternateContent>
          </a:graphicData>
        </a:graphic>
      </p:graphicFrame>
      <p:graphicFrame>
        <p:nvGraphicFramePr>
          <p:cNvPr id="16" name="Object 20"/>
          <p:cNvGraphicFramePr>
            <a:graphicFrameLocks noChangeAspect="1"/>
          </p:cNvGraphicFramePr>
          <p:nvPr>
            <p:extLst>
              <p:ext uri="{D42A27DB-BD31-4B8C-83A1-F6EECF244321}">
                <p14:modId xmlns:p14="http://schemas.microsoft.com/office/powerpoint/2010/main" val="2982404307"/>
              </p:ext>
            </p:extLst>
          </p:nvPr>
        </p:nvGraphicFramePr>
        <p:xfrm>
          <a:off x="3293972" y="4911544"/>
          <a:ext cx="2057400" cy="598488"/>
        </p:xfrm>
        <a:graphic>
          <a:graphicData uri="http://schemas.openxmlformats.org/presentationml/2006/ole">
            <mc:AlternateContent xmlns:mc="http://schemas.openxmlformats.org/markup-compatibility/2006">
              <mc:Choice xmlns:v="urn:schemas-microsoft-com:vml" Requires="v">
                <p:oleObj spid="_x0000_s37561" name="Equation" r:id="rId7" imgW="952200" imgH="279360" progId="Equation.3">
                  <p:embed/>
                </p:oleObj>
              </mc:Choice>
              <mc:Fallback>
                <p:oleObj name="Equation" r:id="rId7" imgW="952200" imgH="279360" progId="Equation.3">
                  <p:embed/>
                  <p:pic>
                    <p:nvPicPr>
                      <p:cNvPr id="60436"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3972" y="4911544"/>
                        <a:ext cx="205740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矩形 20"/>
          <p:cNvSpPr/>
          <p:nvPr/>
        </p:nvSpPr>
        <p:spPr>
          <a:xfrm>
            <a:off x="1763688" y="2878408"/>
            <a:ext cx="5256584" cy="2998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 Box 11"/>
          <p:cNvSpPr txBox="1">
            <a:spLocks noChangeArrowheads="1"/>
          </p:cNvSpPr>
          <p:nvPr/>
        </p:nvSpPr>
        <p:spPr bwMode="auto">
          <a:xfrm>
            <a:off x="1979712" y="2915683"/>
            <a:ext cx="12554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0000"/>
                </a:solidFill>
              </a:rPr>
              <a:t>Hard!</a:t>
            </a:r>
          </a:p>
        </p:txBody>
      </p:sp>
    </p:spTree>
    <p:extLst>
      <p:ext uri="{BB962C8B-B14F-4D97-AF65-F5344CB8AC3E}">
        <p14:creationId xmlns:p14="http://schemas.microsoft.com/office/powerpoint/2010/main" val="4247588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noChangeArrowheads="1"/>
          </p:cNvSpPr>
          <p:nvPr>
            <p:ph type="title"/>
          </p:nvPr>
        </p:nvSpPr>
        <p:spPr>
          <a:xfrm>
            <a:off x="638175" y="5302250"/>
            <a:ext cx="2638425" cy="1031875"/>
          </a:xfrm>
          <a:ln>
            <a:solidFill>
              <a:schemeClr val="tx1"/>
            </a:solidFill>
            <a:miter lim="800000"/>
            <a:headEnd/>
            <a:tailEnd/>
          </a:ln>
        </p:spPr>
        <p:txBody>
          <a:bodyPr/>
          <a:lstStyle/>
          <a:p>
            <a:r>
              <a:rPr lang="en-US" altLang="zh-CN" sz="2000">
                <a:latin typeface="Georgia" panose="02040502050405020303" pitchFamily="18" charset="0"/>
              </a:rPr>
              <a:t>Nicholas Metropolis (1915-1999)</a:t>
            </a:r>
          </a:p>
        </p:txBody>
      </p:sp>
      <p:sp>
        <p:nvSpPr>
          <p:cNvPr id="26627" name="文本框 26626"/>
          <p:cNvSpPr txBox="1">
            <a:spLocks noChangeArrowheads="1"/>
          </p:cNvSpPr>
          <p:nvPr/>
        </p:nvSpPr>
        <p:spPr bwMode="auto">
          <a:xfrm>
            <a:off x="3995738" y="1563688"/>
            <a:ext cx="475297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sz="2800">
                <a:latin typeface="Georgia" panose="02040502050405020303" pitchFamily="18" charset="0"/>
              </a:rPr>
              <a:t>The algorithm by Metropolis (and A Rosenbluth, M Rosenbluth, A Teller and E Teller, 1953) has been cited as among the top 10 algorithms having the "greatest influence on the development and practice of science and engineering in the 20th century." </a:t>
            </a:r>
          </a:p>
        </p:txBody>
      </p:sp>
      <p:pic>
        <p:nvPicPr>
          <p:cNvPr id="25603" name="图片 26627" descr="Metropol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563688"/>
            <a:ext cx="2852738"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矩形 26628"/>
          <p:cNvSpPr>
            <a:spLocks noChangeArrowheads="1"/>
          </p:cNvSpPr>
          <p:nvPr/>
        </p:nvSpPr>
        <p:spPr bwMode="auto">
          <a:xfrm>
            <a:off x="638175" y="434975"/>
            <a:ext cx="8108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4400" b="1" dirty="0">
                <a:solidFill>
                  <a:srgbClr val="CC0099"/>
                </a:solidFill>
                <a:latin typeface="Georgia" panose="02040502050405020303" pitchFamily="18" charset="0"/>
                <a:ea typeface="楷体_GB2312" pitchFamily="1" charset="-122"/>
              </a:rPr>
              <a:t>Metropolis algorithm</a:t>
            </a:r>
          </a:p>
        </p:txBody>
      </p:sp>
    </p:spTree>
    <p:extLst>
      <p:ext uri="{BB962C8B-B14F-4D97-AF65-F5344CB8AC3E}">
        <p14:creationId xmlns:p14="http://schemas.microsoft.com/office/powerpoint/2010/main" val="31469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p:bldP spid="26627" grpId="0" bldLvl="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22529"/>
          <p:cNvSpPr>
            <a:spLocks noGrp="1" noChangeArrowheads="1"/>
          </p:cNvSpPr>
          <p:nvPr>
            <p:ph idx="1"/>
          </p:nvPr>
        </p:nvSpPr>
        <p:spPr>
          <a:xfrm>
            <a:off x="323850" y="573088"/>
            <a:ext cx="7416800" cy="647700"/>
          </a:xfrm>
        </p:spPr>
        <p:txBody>
          <a:bodyPr/>
          <a:lstStyle/>
          <a:p>
            <a:pPr>
              <a:lnSpc>
                <a:spcPct val="90000"/>
              </a:lnSpc>
              <a:buFontTx/>
              <a:buNone/>
            </a:pPr>
            <a:r>
              <a:rPr lang="zh-CN" altLang="en-US" sz="2800">
                <a:latin typeface="Georgia" panose="02040502050405020303" pitchFamily="18" charset="0"/>
                <a:sym typeface="Arial" panose="020B0604020202020204" pitchFamily="34" charset="0"/>
              </a:rPr>
              <a:t>  The 3</a:t>
            </a:r>
            <a:r>
              <a:rPr lang="zh-CN" altLang="en-US" sz="2800" i="1">
                <a:latin typeface="Georgia" panose="02040502050405020303" pitchFamily="18" charset="0"/>
                <a:sym typeface="Arial" panose="020B0604020202020204" pitchFamily="34" charset="0"/>
              </a:rPr>
              <a:t>N</a:t>
            </a:r>
            <a:r>
              <a:rPr lang="zh-CN" altLang="en-US" sz="2800">
                <a:latin typeface="Georgia" panose="02040502050405020303" pitchFamily="18" charset="0"/>
                <a:sym typeface="Arial" panose="020B0604020202020204" pitchFamily="34" charset="0"/>
              </a:rPr>
              <a:t>-dimensional integral is written as</a:t>
            </a:r>
            <a:endParaRPr lang="zh-CN" altLang="en-US" sz="2400">
              <a:latin typeface="Georgia" panose="02040502050405020303" pitchFamily="18" charset="0"/>
            </a:endParaRPr>
          </a:p>
        </p:txBody>
      </p:sp>
      <p:pic>
        <p:nvPicPr>
          <p:cNvPr id="22531" name="图片 22530"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220788"/>
            <a:ext cx="2982912" cy="1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文本框 22531"/>
          <p:cNvSpPr txBox="1">
            <a:spLocks noChangeArrowheads="1"/>
          </p:cNvSpPr>
          <p:nvPr/>
        </p:nvSpPr>
        <p:spPr bwMode="auto">
          <a:xfrm>
            <a:off x="539750" y="2636838"/>
            <a:ext cx="8281988" cy="367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dirty="0">
                <a:latin typeface="Georgia" panose="02040502050405020303" pitchFamily="18" charset="0"/>
              </a:rPr>
              <a:t>where </a:t>
            </a:r>
            <a:r>
              <a:rPr lang="zh-CN" altLang="en-US" sz="2800" i="1" dirty="0">
                <a:latin typeface="Georgia" panose="02040502050405020303" pitchFamily="18" charset="0"/>
              </a:rPr>
              <a:t>D</a:t>
            </a:r>
            <a:r>
              <a:rPr lang="zh-CN" altLang="en-US" sz="2800" dirty="0">
                <a:latin typeface="Georgia" panose="02040502050405020303" pitchFamily="18" charset="0"/>
              </a:rPr>
              <a:t> is the domain of the integral, </a:t>
            </a:r>
            <a:r>
              <a:rPr lang="zh-CN" altLang="en-US" sz="2800" b="1" dirty="0">
                <a:latin typeface="Georgia" panose="02040502050405020303" pitchFamily="18" charset="0"/>
                <a:sym typeface="Arial" panose="020B0604020202020204" pitchFamily="34" charset="0"/>
              </a:rPr>
              <a:t>R</a:t>
            </a:r>
            <a:r>
              <a:rPr lang="zh-CN" altLang="en-US" sz="2800" dirty="0">
                <a:latin typeface="Georgia" panose="02040502050405020303" pitchFamily="18" charset="0"/>
                <a:sym typeface="Arial" panose="020B0604020202020204" pitchFamily="34" charset="0"/>
              </a:rPr>
              <a:t> = (</a:t>
            </a:r>
            <a:r>
              <a:rPr lang="zh-CN" altLang="en-US" sz="2800" b="1" dirty="0">
                <a:latin typeface="Georgia" panose="02040502050405020303" pitchFamily="18" charset="0"/>
                <a:sym typeface="Arial" panose="020B0604020202020204" pitchFamily="34" charset="0"/>
              </a:rPr>
              <a:t>r</a:t>
            </a:r>
            <a:r>
              <a:rPr lang="zh-CN" altLang="en-US" sz="2800" baseline="-25000" dirty="0">
                <a:latin typeface="Georgia" panose="02040502050405020303" pitchFamily="18" charset="0"/>
                <a:sym typeface="Arial" panose="020B0604020202020204" pitchFamily="34" charset="0"/>
              </a:rPr>
              <a:t>1</a:t>
            </a:r>
            <a:r>
              <a:rPr lang="zh-CN" altLang="en-US" sz="2800" dirty="0">
                <a:latin typeface="Georgia" panose="02040502050405020303" pitchFamily="18" charset="0"/>
                <a:sym typeface="Arial" panose="020B0604020202020204" pitchFamily="34" charset="0"/>
              </a:rPr>
              <a:t>, </a:t>
            </a:r>
            <a:r>
              <a:rPr lang="zh-CN" altLang="en-US" sz="2800" b="1" dirty="0">
                <a:latin typeface="Georgia" panose="02040502050405020303" pitchFamily="18" charset="0"/>
                <a:sym typeface="Arial" panose="020B0604020202020204" pitchFamily="34" charset="0"/>
              </a:rPr>
              <a:t>r</a:t>
            </a:r>
            <a:r>
              <a:rPr lang="zh-CN" altLang="en-US" sz="2800" baseline="-25000" dirty="0">
                <a:latin typeface="Georgia" panose="02040502050405020303" pitchFamily="18" charset="0"/>
                <a:sym typeface="Arial" panose="020B0604020202020204" pitchFamily="34" charset="0"/>
              </a:rPr>
              <a:t>2</a:t>
            </a:r>
            <a:r>
              <a:rPr lang="zh-CN" altLang="en-US" sz="2800" dirty="0">
                <a:latin typeface="Georgia" panose="02040502050405020303" pitchFamily="18" charset="0"/>
                <a:sym typeface="Arial" panose="020B0604020202020204" pitchFamily="34" charset="0"/>
              </a:rPr>
              <a:t>, . . . , </a:t>
            </a:r>
            <a:r>
              <a:rPr lang="zh-CN" altLang="en-US" sz="2800" b="1" dirty="0">
                <a:latin typeface="Georgia" panose="02040502050405020303" pitchFamily="18" charset="0"/>
                <a:sym typeface="Arial" panose="020B0604020202020204" pitchFamily="34" charset="0"/>
              </a:rPr>
              <a:t>r</a:t>
            </a:r>
            <a:r>
              <a:rPr lang="zh-CN" altLang="en-US" sz="2800" i="1" baseline="-25000" dirty="0">
                <a:latin typeface="Georgia" panose="02040502050405020303" pitchFamily="18" charset="0"/>
                <a:sym typeface="Arial" panose="020B0604020202020204" pitchFamily="34" charset="0"/>
              </a:rPr>
              <a:t>N </a:t>
            </a:r>
            <a:r>
              <a:rPr lang="zh-CN" altLang="en-US" sz="2800" dirty="0">
                <a:latin typeface="Georgia" panose="02040502050405020303" pitchFamily="18" charset="0"/>
                <a:sym typeface="Arial" panose="020B0604020202020204" pitchFamily="34" charset="0"/>
              </a:rPr>
              <a:t>), with each </a:t>
            </a:r>
            <a:r>
              <a:rPr lang="zh-CN" altLang="en-US" sz="2800" b="1" dirty="0">
                <a:latin typeface="Georgia" panose="02040502050405020303" pitchFamily="18" charset="0"/>
                <a:sym typeface="Arial" panose="020B0604020202020204" pitchFamily="34" charset="0"/>
              </a:rPr>
              <a:t>r</a:t>
            </a:r>
            <a:r>
              <a:rPr lang="zh-CN" altLang="en-US" sz="2800" i="1" baseline="-25000" dirty="0">
                <a:latin typeface="Georgia" panose="02040502050405020303" pitchFamily="18" charset="0"/>
                <a:sym typeface="Arial" panose="020B0604020202020204" pitchFamily="34" charset="0"/>
              </a:rPr>
              <a:t>i</a:t>
            </a:r>
            <a:r>
              <a:rPr lang="zh-CN" altLang="en-US" sz="2800" i="1" dirty="0">
                <a:latin typeface="Georgia" panose="02040502050405020303" pitchFamily="18" charset="0"/>
                <a:sym typeface="Arial" panose="020B0604020202020204" pitchFamily="34" charset="0"/>
              </a:rPr>
              <a:t> </a:t>
            </a:r>
            <a:r>
              <a:rPr lang="zh-CN" altLang="en-US" sz="2800" dirty="0">
                <a:latin typeface="Georgia" panose="02040502050405020303" pitchFamily="18" charset="0"/>
                <a:sym typeface="Arial" panose="020B0604020202020204" pitchFamily="34" charset="0"/>
              </a:rPr>
              <a:t>for i = 1, 2, . . . , </a:t>
            </a:r>
            <a:r>
              <a:rPr lang="zh-CN" altLang="en-US" sz="2800" i="1" dirty="0">
                <a:latin typeface="Georgia" panose="02040502050405020303" pitchFamily="18" charset="0"/>
                <a:sym typeface="Arial" panose="020B0604020202020204" pitchFamily="34" charset="0"/>
              </a:rPr>
              <a:t>N</a:t>
            </a:r>
            <a:r>
              <a:rPr lang="zh-CN" altLang="en-US" sz="2800" dirty="0">
                <a:latin typeface="Georgia" panose="02040502050405020303" pitchFamily="18" charset="0"/>
                <a:sym typeface="Arial" panose="020B0604020202020204" pitchFamily="34" charset="0"/>
              </a:rPr>
              <a:t> being a three-dimensional</a:t>
            </a:r>
            <a:r>
              <a:rPr lang="en-US" altLang="zh-CN" sz="2800" dirty="0">
                <a:latin typeface="Georgia" panose="02040502050405020303" pitchFamily="18" charset="0"/>
                <a:sym typeface="Arial" panose="020B0604020202020204" pitchFamily="34" charset="0"/>
              </a:rPr>
              <a:t> </a:t>
            </a:r>
            <a:r>
              <a:rPr lang="zh-CN" altLang="en-US" sz="2800" dirty="0">
                <a:latin typeface="Georgia" panose="02040502050405020303" pitchFamily="18" charset="0"/>
                <a:sym typeface="Arial" panose="020B0604020202020204" pitchFamily="34" charset="0"/>
              </a:rPr>
              <a:t>vector</a:t>
            </a:r>
            <a:r>
              <a:rPr lang="zh-CN" altLang="en-US" sz="2800" dirty="0">
                <a:latin typeface="Georgia" panose="02040502050405020303" pitchFamily="18" charset="0"/>
              </a:rPr>
              <a:t>. </a:t>
            </a:r>
          </a:p>
          <a:p>
            <a:pPr>
              <a:lnSpc>
                <a:spcPct val="120000"/>
              </a:lnSpc>
            </a:pPr>
            <a:r>
              <a:rPr lang="zh-CN" altLang="en-US" sz="2800" dirty="0">
                <a:latin typeface="Georgia" panose="02040502050405020303" pitchFamily="18" charset="0"/>
              </a:rPr>
              <a:t>In many cases, the function </a:t>
            </a:r>
            <a:r>
              <a:rPr lang="zh-CN" altLang="en-US" sz="2800" i="1" dirty="0">
                <a:solidFill>
                  <a:srgbClr val="FF0000"/>
                </a:solidFill>
                <a:latin typeface="Georgia" panose="02040502050405020303" pitchFamily="18" charset="0"/>
              </a:rPr>
              <a:t>F</a:t>
            </a:r>
            <a:r>
              <a:rPr lang="zh-CN" altLang="en-US" sz="2800" dirty="0">
                <a:solidFill>
                  <a:srgbClr val="FF0000"/>
                </a:solidFill>
                <a:latin typeface="Georgia" panose="02040502050405020303" pitchFamily="18" charset="0"/>
              </a:rPr>
              <a:t>(</a:t>
            </a:r>
            <a:r>
              <a:rPr lang="zh-CN" altLang="en-US" sz="2800" b="1" dirty="0">
                <a:solidFill>
                  <a:srgbClr val="FF0000"/>
                </a:solidFill>
                <a:latin typeface="Georgia" panose="02040502050405020303" pitchFamily="18" charset="0"/>
              </a:rPr>
              <a:t>R</a:t>
            </a:r>
            <a:r>
              <a:rPr lang="zh-CN" altLang="en-US" sz="2800" dirty="0">
                <a:solidFill>
                  <a:srgbClr val="FF0000"/>
                </a:solidFill>
                <a:latin typeface="Georgia" panose="02040502050405020303" pitchFamily="18" charset="0"/>
              </a:rPr>
              <a:t>) is not a smooth function</a:t>
            </a:r>
            <a:r>
              <a:rPr lang="zh-CN" altLang="en-US" sz="2800" dirty="0">
                <a:latin typeface="Georgia" panose="02040502050405020303" pitchFamily="18" charset="0"/>
              </a:rPr>
              <a:t>. The idea of importance sampling introduced by Metropolis </a:t>
            </a:r>
            <a:r>
              <a:rPr lang="zh-CN" altLang="en-US" sz="2800" i="1" dirty="0">
                <a:latin typeface="Georgia" panose="02040502050405020303" pitchFamily="18" charset="0"/>
              </a:rPr>
              <a:t>et al</a:t>
            </a:r>
            <a:r>
              <a:rPr lang="zh-CN" altLang="en-US" sz="2800" dirty="0">
                <a:latin typeface="Georgia" panose="02040502050405020303" pitchFamily="18" charset="0"/>
              </a:rPr>
              <a:t>. (1953) is to </a:t>
            </a:r>
            <a:r>
              <a:rPr lang="zh-CN" altLang="en-US" sz="2800" dirty="0">
                <a:solidFill>
                  <a:srgbClr val="FF0000"/>
                </a:solidFill>
                <a:latin typeface="Georgia" panose="02040502050405020303" pitchFamily="18" charset="0"/>
              </a:rPr>
              <a:t>sample the points from a nonuniform distribution</a:t>
            </a:r>
            <a:r>
              <a:rPr lang="zh-CN" altLang="en-US" sz="2800" dirty="0">
                <a:latin typeface="Georgia" panose="02040502050405020303" pitchFamily="18" charset="0"/>
              </a:rPr>
              <a:t>.</a:t>
            </a:r>
          </a:p>
        </p:txBody>
      </p:sp>
    </p:spTree>
    <p:extLst>
      <p:ext uri="{BB962C8B-B14F-4D97-AF65-F5344CB8AC3E}">
        <p14:creationId xmlns:p14="http://schemas.microsoft.com/office/powerpoint/2010/main" val="119065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占位符 11265"/>
          <p:cNvSpPr>
            <a:spLocks noGrp="1" noChangeArrowheads="1"/>
          </p:cNvSpPr>
          <p:nvPr>
            <p:ph type="body" sz="half" idx="1"/>
          </p:nvPr>
        </p:nvSpPr>
        <p:spPr>
          <a:xfrm>
            <a:off x="431800" y="112713"/>
            <a:ext cx="6661150" cy="1108075"/>
          </a:xfrm>
        </p:spPr>
        <p:txBody>
          <a:bodyPr/>
          <a:lstStyle/>
          <a:p>
            <a:pPr algn="ctr">
              <a:buFontTx/>
              <a:buNone/>
            </a:pPr>
            <a:r>
              <a:rPr lang="en-US" altLang="zh-CN" sz="4000">
                <a:solidFill>
                  <a:srgbClr val="FF3300"/>
                </a:solidFill>
                <a:latin typeface="Georgia" panose="02040502050405020303" pitchFamily="18" charset="0"/>
              </a:rPr>
              <a:t>A history of </a:t>
            </a:r>
            <a:r>
              <a:rPr lang="en-US" altLang="zh-CN" sz="4000">
                <a:solidFill>
                  <a:srgbClr val="FF3300"/>
                </a:solidFill>
                <a:latin typeface="Symbol" panose="05050102010706020507" pitchFamily="18" charset="2"/>
              </a:rPr>
              <a:t>p (</a:t>
            </a:r>
            <a:r>
              <a:rPr lang="en-US" altLang="zh-CN" sz="4000">
                <a:solidFill>
                  <a:srgbClr val="FF3300"/>
                </a:solidFill>
                <a:latin typeface="Georgia" panose="02040502050405020303" pitchFamily="18" charset="0"/>
              </a:rPr>
              <a:t>pie):</a:t>
            </a:r>
          </a:p>
        </p:txBody>
      </p:sp>
      <p:graphicFrame>
        <p:nvGraphicFramePr>
          <p:cNvPr id="11267" name="内容占位符 11266"/>
          <p:cNvGraphicFramePr>
            <a:graphicFrameLocks noGrp="1"/>
          </p:cNvGraphicFramePr>
          <p:nvPr>
            <p:ph sz="half" idx="2"/>
          </p:nvPr>
        </p:nvGraphicFramePr>
        <p:xfrm>
          <a:off x="157163" y="1454150"/>
          <a:ext cx="8662988" cy="5079999"/>
        </p:xfrm>
        <a:graphic>
          <a:graphicData uri="http://schemas.openxmlformats.org/drawingml/2006/table">
            <a:tbl>
              <a:tblPr/>
              <a:tblGrid>
                <a:gridCol w="1831975">
                  <a:extLst>
                    <a:ext uri="{9D8B030D-6E8A-4147-A177-3AD203B41FA5}">
                      <a16:colId xmlns:a16="http://schemas.microsoft.com/office/drawing/2014/main" val="20000"/>
                    </a:ext>
                  </a:extLst>
                </a:gridCol>
                <a:gridCol w="3941763">
                  <a:extLst>
                    <a:ext uri="{9D8B030D-6E8A-4147-A177-3AD203B41FA5}">
                      <a16:colId xmlns:a16="http://schemas.microsoft.com/office/drawing/2014/main" val="20001"/>
                    </a:ext>
                  </a:extLst>
                </a:gridCol>
                <a:gridCol w="2889250">
                  <a:extLst>
                    <a:ext uri="{9D8B030D-6E8A-4147-A177-3AD203B41FA5}">
                      <a16:colId xmlns:a16="http://schemas.microsoft.com/office/drawing/2014/main" val="20002"/>
                    </a:ext>
                  </a:extLst>
                </a:gridCol>
              </a:tblGrid>
              <a:tr h="45728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b="1" dirty="0">
                          <a:solidFill>
                            <a:schemeClr val="bg1"/>
                          </a:solidFill>
                          <a:latin typeface="Georgia" panose="02040502050405020303" charset="0"/>
                        </a:rPr>
                        <a:t>Time</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b="1" dirty="0">
                          <a:solidFill>
                            <a:schemeClr val="bg1"/>
                          </a:solidFill>
                          <a:latin typeface="Georgia" panose="02040502050405020303" charset="0"/>
                        </a:rPr>
                        <a:t>Who</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b="1" dirty="0">
                          <a:solidFill>
                            <a:schemeClr val="bg1"/>
                          </a:solidFill>
                          <a:latin typeface="Georgia" panose="02040502050405020303" charset="0"/>
                        </a:rPr>
                        <a:t>Value</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98443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~2000-1850 BC</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dirty="0">
                          <a:solidFill>
                            <a:srgbClr val="000000"/>
                          </a:solidFill>
                          <a:latin typeface="Georgia" panose="02040502050405020303" charset="0"/>
                          <a:ea typeface="Georgia" panose="02040502050405020303" charset="0"/>
                        </a:rPr>
                        <a:t>Egyptian</a:t>
                      </a:r>
                      <a:endParaRPr lang="en-US" altLang="x-none" sz="2800" dirty="0">
                        <a:solidFill>
                          <a:srgbClr val="000000"/>
                        </a:solidFill>
                        <a:latin typeface="Georgia" panose="02040502050405020303" charset="0"/>
                        <a:ea typeface="Georgia" panose="02040502050405020303" charset="0"/>
                      </a:endParaRPr>
                    </a:p>
                    <a:p>
                      <a:pPr marL="0" lvl="0" indent="0">
                        <a:buNone/>
                      </a:pPr>
                      <a:r>
                        <a:rPr lang="en-US" altLang="x-none" sz="2400" dirty="0">
                          <a:solidFill>
                            <a:srgbClr val="000000"/>
                          </a:solidFill>
                          <a:latin typeface="Georgia" panose="02040502050405020303" charset="0"/>
                          <a:ea typeface="Georgia" panose="02040502050405020303" charset="0"/>
                        </a:rPr>
                        <a:t>阿美斯纸草书</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256/81=3.160493....</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50333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~1900 BC</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Babylonian</a:t>
                      </a:r>
                      <a:endParaRPr lang="zh-CN" altLang="en-US" sz="2400">
                        <a:solidFill>
                          <a:srgbClr val="000000"/>
                        </a:solidFill>
                        <a:latin typeface="Georgia" panose="02040502050405020303" charset="0"/>
                      </a:endParaRP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25/8=3.125</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90345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~900 BC</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dirty="0">
                          <a:solidFill>
                            <a:srgbClr val="000000"/>
                          </a:solidFill>
                          <a:latin typeface="Georgia" panose="02040502050405020303" charset="0"/>
                        </a:rPr>
                        <a:t>Indian</a:t>
                      </a:r>
                      <a:r>
                        <a:rPr lang="en-US" altLang="x-none" sz="2400" dirty="0">
                          <a:solidFill>
                            <a:srgbClr val="000000"/>
                          </a:solidFill>
                          <a:latin typeface="Georgia" panose="02040502050405020303" charset="0"/>
                        </a:rPr>
                        <a:t> (Shatapatha Brahmana)</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339/108=3.13888</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3"/>
                  </a:ext>
                </a:extLst>
              </a:tr>
              <a:tr h="90504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~600 BC</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ea typeface="Georgia" panose="02040502050405020303" charset="0"/>
                        </a:rPr>
                        <a:t>Hebrew</a:t>
                      </a:r>
                      <a:br>
                        <a:rPr lang="en-US" altLang="zh-CN" sz="2400">
                          <a:solidFill>
                            <a:srgbClr val="000000"/>
                          </a:solidFill>
                          <a:latin typeface="Georgia" panose="02040502050405020303" charset="0"/>
                          <a:ea typeface="Georgia" panose="02040502050405020303" charset="0"/>
                        </a:rPr>
                      </a:br>
                      <a:r>
                        <a:rPr lang="zh-CN" altLang="en-US" sz="2400">
                          <a:solidFill>
                            <a:srgbClr val="000000"/>
                          </a:solidFill>
                          <a:latin typeface="Georgia" panose="02040502050405020303" charset="0"/>
                          <a:ea typeface="Georgia" panose="02040502050405020303" charset="0"/>
                        </a:rPr>
                        <a:t>希伯来圣经</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3</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4"/>
                  </a:ext>
                </a:extLst>
              </a:tr>
              <a:tr h="503331">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x-none" sz="2400" dirty="0">
                          <a:solidFill>
                            <a:srgbClr val="000000"/>
                          </a:solidFill>
                          <a:latin typeface="Georgia" panose="02040502050405020303" charset="0"/>
                        </a:rPr>
                        <a:t>~250 BC</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Calibri" panose="020F0502020204030204" pitchFamily="2" charset="0"/>
                          <a:sym typeface="Georgia" panose="02040502050405020303" charset="0"/>
                        </a:rPr>
                        <a:t>Αρχιμήδης</a:t>
                      </a:r>
                      <a:endParaRPr lang="zh-CN" altLang="en-US" sz="2400">
                        <a:solidFill>
                          <a:srgbClr val="000000"/>
                        </a:solidFill>
                        <a:latin typeface="Calibri" panose="020F0502020204030204" pitchFamily="2" charset="0"/>
                        <a:sym typeface="Georgia" panose="02040502050405020303" charset="0"/>
                      </a:endParaRP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3.14163491</a:t>
                      </a:r>
                      <a:endParaRPr lang="zh-CN" altLang="en-US" sz="2400">
                        <a:solidFill>
                          <a:srgbClr val="000000"/>
                        </a:solidFill>
                        <a:latin typeface="Georgia" panose="02040502050405020303" charset="0"/>
                      </a:endParaRP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5"/>
                  </a:ext>
                </a:extLst>
              </a:tr>
              <a:tr h="823114">
                <a:tc>
                  <a:txBody>
                    <a:bodyPr/>
                    <a:lstStyle/>
                    <a:p>
                      <a:pPr marL="0" lvl="0" indent="0">
                        <a:buNone/>
                      </a:pPr>
                      <a:r>
                        <a:rPr lang="en-US" altLang="x-none" sz="2400" dirty="0">
                          <a:solidFill>
                            <a:srgbClr val="000000"/>
                          </a:solidFill>
                          <a:latin typeface="Georgia" panose="02040502050405020303" charset="0"/>
                        </a:rPr>
                        <a:t>~100 BC ?</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buNone/>
                      </a:pPr>
                      <a:r>
                        <a:rPr lang="en-US" altLang="x-none" sz="2400" dirty="0">
                          <a:solidFill>
                            <a:srgbClr val="000000"/>
                          </a:solidFill>
                          <a:latin typeface="Georgia" panose="02040502050405020303" charset="0"/>
                          <a:ea typeface="Georgia" panose="02040502050405020303" charset="0"/>
                        </a:rPr>
                        <a:t>Chinese</a:t>
                      </a:r>
                      <a:br>
                        <a:rPr lang="en-US" altLang="x-none" sz="2400" dirty="0">
                          <a:solidFill>
                            <a:srgbClr val="000000"/>
                          </a:solidFill>
                          <a:latin typeface="Georgia" panose="02040502050405020303" charset="0"/>
                          <a:ea typeface="Georgia" panose="02040502050405020303" charset="0"/>
                        </a:rPr>
                      </a:br>
                      <a:r>
                        <a:rPr lang="en-US" altLang="x-none" sz="2400" dirty="0">
                          <a:solidFill>
                            <a:srgbClr val="000000"/>
                          </a:solidFill>
                          <a:latin typeface="Georgia" panose="02040502050405020303" charset="0"/>
                          <a:ea typeface="Georgia" panose="02040502050405020303" charset="0"/>
                        </a:rPr>
                        <a:t>周髀算经</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p>
                      <a:pPr marL="0" lvl="0" indent="0">
                        <a:buNone/>
                      </a:pPr>
                      <a:r>
                        <a:rPr lang="en-US" altLang="x-none" sz="2400" dirty="0">
                          <a:solidFill>
                            <a:srgbClr val="000000"/>
                          </a:solidFill>
                          <a:latin typeface="Georgia" panose="02040502050405020303" charset="0"/>
                        </a:rPr>
                        <a:t>3</a:t>
                      </a:r>
                    </a:p>
                    <a:p>
                      <a:pPr marL="0" lvl="0" indent="0">
                        <a:buNone/>
                      </a:pPr>
                      <a:r>
                        <a:rPr lang="en-US" altLang="x-none" sz="2400" dirty="0">
                          <a:solidFill>
                            <a:srgbClr val="000000"/>
                          </a:solidFill>
                          <a:latin typeface="Georgia" panose="02040502050405020303" charset="0"/>
                        </a:rPr>
                        <a:t>径一而周三</a:t>
                      </a:r>
                    </a:p>
                  </a:txBody>
                  <a:tcPr marT="45729" marB="45729">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6"/>
                  </a:ext>
                </a:extLst>
              </a:tr>
            </a:tbl>
          </a:graphicData>
        </a:graphic>
      </p:graphicFrame>
      <p:pic>
        <p:nvPicPr>
          <p:cNvPr id="10276" name="图片 11340" descr="220px-Pi_pi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44450"/>
            <a:ext cx="1341437"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806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框 23554"/>
          <p:cNvSpPr txBox="1">
            <a:spLocks noChangeArrowheads="1"/>
          </p:cNvSpPr>
          <p:nvPr/>
        </p:nvSpPr>
        <p:spPr bwMode="auto">
          <a:xfrm>
            <a:off x="363538" y="1521965"/>
            <a:ext cx="849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dirty="0">
                <a:latin typeface="Georgia" panose="02040502050405020303" pitchFamily="18" charset="0"/>
              </a:rPr>
              <a:t>Rewrite the integral as</a:t>
            </a:r>
          </a:p>
        </p:txBody>
      </p:sp>
      <p:sp>
        <p:nvSpPr>
          <p:cNvPr id="23556" name="文本框 23555"/>
          <p:cNvSpPr txBox="1">
            <a:spLocks noChangeArrowheads="1"/>
          </p:cNvSpPr>
          <p:nvPr/>
        </p:nvSpPr>
        <p:spPr bwMode="auto">
          <a:xfrm>
            <a:off x="363538" y="476250"/>
            <a:ext cx="7953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dirty="0">
                <a:latin typeface="Georgia" panose="02040502050405020303" pitchFamily="18" charset="0"/>
              </a:rPr>
              <a:t>Find </a:t>
            </a:r>
            <a:r>
              <a:rPr lang="en-US" altLang="zh-CN" sz="2800" dirty="0">
                <a:solidFill>
                  <a:srgbClr val="FF0000"/>
                </a:solidFill>
                <a:latin typeface="Georgia" panose="02040502050405020303" pitchFamily="18" charset="0"/>
              </a:rPr>
              <a:t>a d</a:t>
            </a:r>
            <a:r>
              <a:rPr lang="zh-CN" altLang="en-US" sz="2800" dirty="0">
                <a:solidFill>
                  <a:srgbClr val="FF0000"/>
                </a:solidFill>
                <a:latin typeface="Georgia" panose="02040502050405020303" pitchFamily="18" charset="0"/>
              </a:rPr>
              <a:t>istribution function </a:t>
            </a:r>
            <a:r>
              <a:rPr lang="zh-CN" altLang="en-US" sz="2800" i="1" dirty="0">
                <a:solidFill>
                  <a:srgbClr val="FF0000"/>
                </a:solidFill>
                <a:latin typeface="Georgia" panose="02040502050405020303" pitchFamily="18" charset="0"/>
              </a:rPr>
              <a:t>W</a:t>
            </a:r>
            <a:r>
              <a:rPr lang="zh-CN" altLang="en-US" sz="2800" dirty="0">
                <a:solidFill>
                  <a:srgbClr val="FF0000"/>
                </a:solidFill>
                <a:latin typeface="Georgia" panose="02040502050405020303" pitchFamily="18" charset="0"/>
              </a:rPr>
              <a:t>(</a:t>
            </a:r>
            <a:r>
              <a:rPr lang="zh-CN" altLang="en-US" sz="2800" b="1" dirty="0">
                <a:solidFill>
                  <a:srgbClr val="FF0000"/>
                </a:solidFill>
                <a:latin typeface="Georgia" panose="02040502050405020303" pitchFamily="18" charset="0"/>
              </a:rPr>
              <a:t>R</a:t>
            </a:r>
            <a:r>
              <a:rPr lang="zh-CN" altLang="en-US" sz="2800" dirty="0">
                <a:solidFill>
                  <a:srgbClr val="FF0000"/>
                </a:solidFill>
                <a:latin typeface="Georgia" panose="02040502050405020303" pitchFamily="18" charset="0"/>
              </a:rPr>
              <a:t>)</a:t>
            </a:r>
            <a:r>
              <a:rPr lang="zh-CN" altLang="en-US" sz="2800" dirty="0">
                <a:latin typeface="Georgia" panose="02040502050405020303" pitchFamily="18" charset="0"/>
              </a:rPr>
              <a:t> </a:t>
            </a:r>
            <a:r>
              <a:rPr lang="en-US" altLang="zh-CN" sz="2800" dirty="0">
                <a:latin typeface="Georgia" panose="02040502050405020303" pitchFamily="18" charset="0"/>
              </a:rPr>
              <a:t>which</a:t>
            </a:r>
            <a:r>
              <a:rPr lang="zh-CN" altLang="en-US" sz="2800" dirty="0">
                <a:latin typeface="Georgia" panose="02040502050405020303" pitchFamily="18" charset="0"/>
              </a:rPr>
              <a:t> mimic</a:t>
            </a:r>
            <a:r>
              <a:rPr lang="en-US" altLang="zh-CN" sz="2800" dirty="0">
                <a:latin typeface="Georgia" panose="02040502050405020303" pitchFamily="18" charset="0"/>
              </a:rPr>
              <a:t>s</a:t>
            </a:r>
            <a:r>
              <a:rPr lang="zh-CN" altLang="en-US" sz="2800" dirty="0">
                <a:latin typeface="Georgia" panose="02040502050405020303" pitchFamily="18" charset="0"/>
              </a:rPr>
              <a:t> the drastic changes in </a:t>
            </a:r>
            <a:r>
              <a:rPr lang="zh-CN" altLang="en-US" sz="2800" i="1" dirty="0">
                <a:latin typeface="Georgia" panose="02040502050405020303" pitchFamily="18" charset="0"/>
              </a:rPr>
              <a:t>F</a:t>
            </a:r>
            <a:r>
              <a:rPr lang="zh-CN" altLang="en-US" sz="2800" dirty="0">
                <a:latin typeface="Georgia" panose="02040502050405020303" pitchFamily="18" charset="0"/>
              </a:rPr>
              <a:t>(</a:t>
            </a:r>
            <a:r>
              <a:rPr lang="zh-CN" altLang="en-US" sz="2800" b="1" dirty="0">
                <a:latin typeface="Georgia" panose="02040502050405020303" pitchFamily="18" charset="0"/>
              </a:rPr>
              <a:t>R</a:t>
            </a:r>
            <a:r>
              <a:rPr lang="zh-CN" altLang="en-US" sz="2800" dirty="0">
                <a:latin typeface="Georgia" panose="02040502050405020303" pitchFamily="18" charset="0"/>
              </a:rPr>
              <a:t>)</a:t>
            </a:r>
          </a:p>
        </p:txBody>
      </p:sp>
      <p:pic>
        <p:nvPicPr>
          <p:cNvPr id="23557" name="图片 23556"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155" y="2112999"/>
            <a:ext cx="367506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文本框 23557"/>
          <p:cNvSpPr txBox="1">
            <a:spLocks noChangeArrowheads="1"/>
          </p:cNvSpPr>
          <p:nvPr/>
        </p:nvSpPr>
        <p:spPr bwMode="auto">
          <a:xfrm>
            <a:off x="377999" y="3645024"/>
            <a:ext cx="82073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dirty="0">
                <a:latin typeface="Georgia" panose="02040502050405020303" pitchFamily="18" charset="0"/>
              </a:rPr>
              <a:t>where </a:t>
            </a:r>
            <a:r>
              <a:rPr lang="zh-CN" altLang="en-US" sz="2800" i="1" dirty="0">
                <a:latin typeface="Georgia" panose="02040502050405020303" pitchFamily="18" charset="0"/>
              </a:rPr>
              <a:t>W</a:t>
            </a:r>
            <a:r>
              <a:rPr lang="zh-CN" altLang="en-US" sz="2800" dirty="0">
                <a:latin typeface="Georgia" panose="02040502050405020303" pitchFamily="18" charset="0"/>
              </a:rPr>
              <a:t>(</a:t>
            </a:r>
            <a:r>
              <a:rPr lang="zh-CN" altLang="en-US" sz="2800" b="1" dirty="0">
                <a:latin typeface="Georgia" panose="02040502050405020303" pitchFamily="18" charset="0"/>
              </a:rPr>
              <a:t>R</a:t>
            </a:r>
            <a:r>
              <a:rPr lang="zh-CN" altLang="en-US" sz="2800" dirty="0">
                <a:latin typeface="Georgia" panose="02040502050405020303" pitchFamily="18" charset="0"/>
              </a:rPr>
              <a:t>) is positive definite and satisfies the </a:t>
            </a:r>
            <a:r>
              <a:rPr lang="zh-CN" altLang="en-US" sz="2800" dirty="0">
                <a:solidFill>
                  <a:srgbClr val="FF0000"/>
                </a:solidFill>
                <a:latin typeface="Georgia" panose="02040502050405020303" pitchFamily="18" charset="0"/>
              </a:rPr>
              <a:t>normalization condit</a:t>
            </a:r>
            <a:r>
              <a:rPr lang="en-US" altLang="zh-CN" sz="2800" dirty="0">
                <a:solidFill>
                  <a:srgbClr val="FF0000"/>
                </a:solidFill>
                <a:latin typeface="Georgia" panose="02040502050405020303" pitchFamily="18" charset="0"/>
              </a:rPr>
              <a:t>ion</a:t>
            </a:r>
            <a:r>
              <a:rPr lang="en-US" altLang="zh-CN" sz="2800" dirty="0">
                <a:latin typeface="Georgia" panose="02040502050405020303" pitchFamily="18" charset="0"/>
              </a:rPr>
              <a:t>.</a:t>
            </a:r>
          </a:p>
        </p:txBody>
      </p:sp>
      <p:pic>
        <p:nvPicPr>
          <p:cNvPr id="23559" name="图片 23558"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155" y="4725144"/>
            <a:ext cx="3173412"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894711" y="3073312"/>
            <a:ext cx="3433953" cy="523220"/>
          </a:xfrm>
          <a:prstGeom prst="rect">
            <a:avLst/>
          </a:prstGeom>
        </p:spPr>
        <p:txBody>
          <a:bodyPr wrap="none">
            <a:spAutoFit/>
          </a:bodyPr>
          <a:lstStyle/>
          <a:p>
            <a:r>
              <a:rPr lang="zh-CN" altLang="en-US" i="1" dirty="0">
                <a:solidFill>
                  <a:srgbClr val="FF0000"/>
                </a:solidFill>
                <a:latin typeface="Georgia" panose="02040502050405020303" pitchFamily="18" charset="0"/>
              </a:rPr>
              <a:t>G</a:t>
            </a:r>
            <a:r>
              <a:rPr lang="zh-CN" altLang="en-US" dirty="0">
                <a:solidFill>
                  <a:srgbClr val="FF0000"/>
                </a:solidFill>
                <a:latin typeface="Georgia" panose="02040502050405020303" pitchFamily="18" charset="0"/>
              </a:rPr>
              <a:t>(</a:t>
            </a:r>
            <a:r>
              <a:rPr lang="zh-CN" altLang="en-US" b="1" dirty="0">
                <a:solidFill>
                  <a:srgbClr val="FF0000"/>
                </a:solidFill>
                <a:latin typeface="Georgia" panose="02040502050405020303" pitchFamily="18" charset="0"/>
              </a:rPr>
              <a:t>R</a:t>
            </a:r>
            <a:r>
              <a:rPr lang="zh-CN" altLang="en-US" dirty="0">
                <a:solidFill>
                  <a:srgbClr val="FF0000"/>
                </a:solidFill>
                <a:latin typeface="Georgia" panose="02040502050405020303" pitchFamily="18" charset="0"/>
              </a:rPr>
              <a:t>) = </a:t>
            </a:r>
            <a:r>
              <a:rPr lang="zh-CN" altLang="en-US" i="1" dirty="0">
                <a:solidFill>
                  <a:srgbClr val="FF0000"/>
                </a:solidFill>
                <a:latin typeface="Georgia" panose="02040502050405020303" pitchFamily="18" charset="0"/>
              </a:rPr>
              <a:t>F</a:t>
            </a:r>
            <a:r>
              <a:rPr lang="zh-CN" altLang="en-US" dirty="0">
                <a:solidFill>
                  <a:srgbClr val="FF0000"/>
                </a:solidFill>
                <a:latin typeface="Georgia" panose="02040502050405020303" pitchFamily="18" charset="0"/>
              </a:rPr>
              <a:t>(</a:t>
            </a:r>
            <a:r>
              <a:rPr lang="zh-CN" altLang="en-US" b="1" dirty="0">
                <a:solidFill>
                  <a:srgbClr val="FF0000"/>
                </a:solidFill>
                <a:latin typeface="Georgia" panose="02040502050405020303" pitchFamily="18" charset="0"/>
              </a:rPr>
              <a:t>R</a:t>
            </a:r>
            <a:r>
              <a:rPr lang="zh-CN" altLang="en-US" dirty="0">
                <a:solidFill>
                  <a:srgbClr val="FF0000"/>
                </a:solidFill>
                <a:latin typeface="Georgia" panose="02040502050405020303" pitchFamily="18" charset="0"/>
              </a:rPr>
              <a:t>)/</a:t>
            </a:r>
            <a:r>
              <a:rPr lang="zh-CN" altLang="en-US" i="1" dirty="0">
                <a:solidFill>
                  <a:srgbClr val="FF0000"/>
                </a:solidFill>
                <a:latin typeface="Georgia" panose="02040502050405020303" pitchFamily="18" charset="0"/>
              </a:rPr>
              <a:t>W</a:t>
            </a:r>
            <a:r>
              <a:rPr lang="zh-CN" altLang="en-US" dirty="0">
                <a:solidFill>
                  <a:srgbClr val="FF0000"/>
                </a:solidFill>
                <a:latin typeface="Georgia" panose="02040502050405020303" pitchFamily="18" charset="0"/>
              </a:rPr>
              <a:t>(</a:t>
            </a:r>
            <a:r>
              <a:rPr lang="zh-CN" altLang="en-US" b="1" dirty="0">
                <a:solidFill>
                  <a:srgbClr val="FF0000"/>
                </a:solidFill>
                <a:latin typeface="Georgia" panose="02040502050405020303" pitchFamily="18" charset="0"/>
              </a:rPr>
              <a:t>R</a:t>
            </a:r>
            <a:r>
              <a:rPr lang="zh-CN" altLang="en-US" dirty="0">
                <a:solidFill>
                  <a:srgbClr val="FF0000"/>
                </a:solidFill>
                <a:latin typeface="Georgia" panose="02040502050405020303" pitchFamily="18" charset="0"/>
              </a:rPr>
              <a:t>)</a:t>
            </a:r>
            <a:r>
              <a:rPr lang="zh-CN" altLang="en-US" dirty="0">
                <a:latin typeface="Georgia" panose="02040502050405020303" pitchFamily="18" charset="0"/>
              </a:rPr>
              <a:t> </a:t>
            </a:r>
            <a:endParaRPr lang="zh-CN" altLang="en-US" dirty="0"/>
          </a:p>
        </p:txBody>
      </p:sp>
    </p:spTree>
    <p:extLst>
      <p:ext uri="{BB962C8B-B14F-4D97-AF65-F5344CB8AC3E}">
        <p14:creationId xmlns:p14="http://schemas.microsoft.com/office/powerpoint/2010/main" val="2721313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9697"/>
          <p:cNvSpPr>
            <a:spLocks noGrp="1" noChangeArrowheads="1"/>
          </p:cNvSpPr>
          <p:nvPr>
            <p:ph idx="1"/>
          </p:nvPr>
        </p:nvSpPr>
        <p:spPr>
          <a:xfrm>
            <a:off x="396875" y="1081088"/>
            <a:ext cx="8424863" cy="2378075"/>
          </a:xfrm>
        </p:spPr>
        <p:txBody>
          <a:bodyPr>
            <a:normAutofit fontScale="92500"/>
          </a:bodyPr>
          <a:lstStyle/>
          <a:p>
            <a:pPr>
              <a:lnSpc>
                <a:spcPct val="120000"/>
              </a:lnSpc>
            </a:pPr>
            <a:r>
              <a:rPr lang="zh-CN" altLang="en-US" sz="2800">
                <a:latin typeface="Georgia" panose="02040502050405020303" pitchFamily="18" charset="0"/>
              </a:rPr>
              <a:t>The</a:t>
            </a:r>
            <a:r>
              <a:rPr lang="en-US" altLang="zh-CN" sz="2800">
                <a:latin typeface="Georgia" panose="02040502050405020303" pitchFamily="18" charset="0"/>
              </a:rPr>
              <a:t> </a:t>
            </a:r>
            <a:r>
              <a:rPr lang="zh-CN" altLang="en-US" sz="2800">
                <a:latin typeface="Georgia" panose="02040502050405020303" pitchFamily="18" charset="0"/>
              </a:rPr>
              <a:t>selection of the sampling points is viewed as a </a:t>
            </a:r>
            <a:r>
              <a:rPr lang="zh-CN" altLang="en-US" sz="2800">
                <a:solidFill>
                  <a:srgbClr val="FF0000"/>
                </a:solidFill>
                <a:latin typeface="Georgia" panose="02040502050405020303" pitchFamily="18" charset="0"/>
              </a:rPr>
              <a:t>Markov process</a:t>
            </a:r>
            <a:r>
              <a:rPr lang="zh-CN" altLang="en-US" sz="2800">
                <a:latin typeface="Georgia" panose="02040502050405020303" pitchFamily="18" charset="0"/>
              </a:rPr>
              <a:t>. </a:t>
            </a:r>
          </a:p>
          <a:p>
            <a:pPr>
              <a:lnSpc>
                <a:spcPct val="120000"/>
              </a:lnSpc>
            </a:pPr>
            <a:r>
              <a:rPr lang="zh-CN" altLang="en-US" sz="2800">
                <a:latin typeface="Georgia" panose="02040502050405020303" pitchFamily="18" charset="0"/>
              </a:rPr>
              <a:t>In equilibrium,</a:t>
            </a:r>
            <a:r>
              <a:rPr lang="en-US" altLang="zh-CN" sz="2800">
                <a:latin typeface="Georgia" panose="02040502050405020303" pitchFamily="18" charset="0"/>
              </a:rPr>
              <a:t> </a:t>
            </a:r>
            <a:r>
              <a:rPr lang="zh-CN" altLang="en-US" sz="2800">
                <a:latin typeface="Georgia" panose="02040502050405020303" pitchFamily="18" charset="0"/>
              </a:rPr>
              <a:t>the values of the distribution function at different points of the phase space are</a:t>
            </a:r>
            <a:r>
              <a:rPr lang="en-US" altLang="zh-CN" sz="2800">
                <a:latin typeface="Georgia" panose="02040502050405020303" pitchFamily="18" charset="0"/>
              </a:rPr>
              <a:t> </a:t>
            </a:r>
            <a:r>
              <a:rPr lang="zh-CN" altLang="en-US" sz="2800">
                <a:latin typeface="Georgia" panose="02040502050405020303" pitchFamily="18" charset="0"/>
              </a:rPr>
              <a:t>related by</a:t>
            </a:r>
          </a:p>
        </p:txBody>
      </p:sp>
      <p:pic>
        <p:nvPicPr>
          <p:cNvPr id="29699" name="图片 29698"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3459163"/>
            <a:ext cx="568801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文本框 29699"/>
          <p:cNvSpPr txBox="1">
            <a:spLocks noChangeArrowheads="1"/>
          </p:cNvSpPr>
          <p:nvPr/>
        </p:nvSpPr>
        <p:spPr bwMode="auto">
          <a:xfrm>
            <a:off x="611188" y="4295775"/>
            <a:ext cx="82121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where </a:t>
            </a:r>
            <a:r>
              <a:rPr lang="zh-CN" altLang="en-US" sz="2800" i="1">
                <a:latin typeface="Georgia" panose="02040502050405020303" pitchFamily="18" charset="0"/>
              </a:rPr>
              <a:t>T </a:t>
            </a:r>
            <a:r>
              <a:rPr lang="zh-CN" altLang="en-US" sz="2800">
                <a:latin typeface="Georgia" panose="02040502050405020303" pitchFamily="18" charset="0"/>
              </a:rPr>
              <a:t>(</a:t>
            </a:r>
            <a:r>
              <a:rPr lang="zh-CN" altLang="en-US" sz="2800" b="1">
                <a:latin typeface="Georgia" panose="02040502050405020303" pitchFamily="18" charset="0"/>
              </a:rPr>
              <a:t>R</a:t>
            </a:r>
            <a:r>
              <a:rPr lang="zh-CN" altLang="en-US" sz="2800">
                <a:latin typeface="Georgia" panose="02040502050405020303" pitchFamily="18" charset="0"/>
              </a:rPr>
              <a:t> → </a:t>
            </a:r>
            <a:r>
              <a:rPr lang="zh-CN" altLang="en-US" sz="2800" b="1">
                <a:latin typeface="Georgia" panose="02040502050405020303" pitchFamily="18" charset="0"/>
              </a:rPr>
              <a:t>R</a:t>
            </a:r>
            <a:r>
              <a:rPr lang="zh-CN" altLang="en-US" sz="2800">
                <a:latin typeface="Georgia" panose="02040502050405020303" pitchFamily="18" charset="0"/>
              </a:rPr>
              <a:t>') is the </a:t>
            </a:r>
            <a:r>
              <a:rPr lang="zh-CN" altLang="en-US" sz="2800">
                <a:solidFill>
                  <a:srgbClr val="FF0000"/>
                </a:solidFill>
                <a:latin typeface="Georgia" panose="02040502050405020303" pitchFamily="18" charset="0"/>
              </a:rPr>
              <a:t>transition rate</a:t>
            </a:r>
            <a:r>
              <a:rPr lang="zh-CN" altLang="en-US" sz="2800">
                <a:latin typeface="Georgia" panose="02040502050405020303" pitchFamily="18" charset="0"/>
              </a:rPr>
              <a:t> from the state characterized by</a:t>
            </a:r>
            <a:r>
              <a:rPr lang="zh-CN" altLang="en-US" sz="2800" b="1">
                <a:latin typeface="Georgia" panose="02040502050405020303" pitchFamily="18" charset="0"/>
              </a:rPr>
              <a:t> R</a:t>
            </a:r>
            <a:r>
              <a:rPr lang="zh-CN" altLang="en-US" sz="2800">
                <a:latin typeface="Georgia" panose="02040502050405020303" pitchFamily="18" charset="0"/>
              </a:rPr>
              <a:t> to</a:t>
            </a:r>
            <a:r>
              <a:rPr lang="en-US" altLang="zh-CN" sz="2800">
                <a:latin typeface="Georgia" panose="02040502050405020303" pitchFamily="18" charset="0"/>
              </a:rPr>
              <a:t> </a:t>
            </a:r>
            <a:r>
              <a:rPr lang="zh-CN" altLang="en-US" sz="2800">
                <a:latin typeface="Georgia" panose="02040502050405020303" pitchFamily="18" charset="0"/>
              </a:rPr>
              <a:t>the state characterized by </a:t>
            </a:r>
            <a:r>
              <a:rPr lang="zh-CN" altLang="en-US" sz="2800" b="1">
                <a:latin typeface="Georgia" panose="02040502050405020303" pitchFamily="18" charset="0"/>
              </a:rPr>
              <a:t>R'</a:t>
            </a:r>
            <a:r>
              <a:rPr lang="zh-CN" altLang="en-US" sz="2800">
                <a:latin typeface="Georgia" panose="02040502050405020303" pitchFamily="18" charset="0"/>
              </a:rPr>
              <a:t>. </a:t>
            </a:r>
          </a:p>
          <a:p>
            <a:r>
              <a:rPr lang="zh-CN" altLang="en-US" sz="2800">
                <a:latin typeface="Georgia" panose="02040502050405020303" pitchFamily="18" charset="0"/>
              </a:rPr>
              <a:t>This is usually referred to as detailed balance in</a:t>
            </a:r>
            <a:r>
              <a:rPr lang="en-US" altLang="zh-CN" sz="2800">
                <a:latin typeface="Georgia" panose="02040502050405020303" pitchFamily="18" charset="0"/>
              </a:rPr>
              <a:t> </a:t>
            </a:r>
            <a:r>
              <a:rPr lang="zh-CN" altLang="en-US" sz="2800">
                <a:latin typeface="Georgia" panose="02040502050405020303" pitchFamily="18" charset="0"/>
              </a:rPr>
              <a:t>statistical mechanics. </a:t>
            </a:r>
          </a:p>
        </p:txBody>
      </p:sp>
      <p:sp>
        <p:nvSpPr>
          <p:cNvPr id="28676" name="文本框 29700"/>
          <p:cNvSpPr txBox="1">
            <a:spLocks noChangeArrowheads="1"/>
          </p:cNvSpPr>
          <p:nvPr/>
        </p:nvSpPr>
        <p:spPr bwMode="auto">
          <a:xfrm>
            <a:off x="1930400" y="165100"/>
            <a:ext cx="50180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dirty="0">
                <a:latin typeface="Georgia" panose="02040502050405020303" pitchFamily="18" charset="0"/>
              </a:rPr>
              <a:t>Metropolis algorithm</a:t>
            </a:r>
          </a:p>
        </p:txBody>
      </p:sp>
    </p:spTree>
    <p:extLst>
      <p:ext uri="{BB962C8B-B14F-4D97-AF65-F5344CB8AC3E}">
        <p14:creationId xmlns:p14="http://schemas.microsoft.com/office/powerpoint/2010/main" val="4176779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uiExpand="1" build="p"/>
      <p:bldP spid="29700" grpId="0" bldLvl="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nvGraphicFramePr>
        <p:xfrm>
          <a:off x="1035050" y="1314450"/>
          <a:ext cx="6661150" cy="2470150"/>
        </p:xfrm>
        <a:graphic>
          <a:graphicData uri="http://schemas.openxmlformats.org/presentationml/2006/ole">
            <mc:AlternateContent xmlns:mc="http://schemas.openxmlformats.org/markup-compatibility/2006">
              <mc:Choice xmlns:v="urn:schemas-microsoft-com:vml" Requires="v">
                <p:oleObj spid="_x0000_s71874" name="Equation" r:id="rId3" imgW="3593880" imgH="1333440" progId="Equation.DSMT4">
                  <p:embed/>
                </p:oleObj>
              </mc:Choice>
              <mc:Fallback>
                <p:oleObj name="Equation" r:id="rId3" imgW="3593880" imgH="1333440" progId="Equation.DSMT4">
                  <p:embed/>
                  <p:pic>
                    <p:nvPicPr>
                      <p:cNvPr id="3" name="Object 3"/>
                      <p:cNvPicPr>
                        <a:picLocks noChangeAspect="1" noChangeArrowheads="1"/>
                      </p:cNvPicPr>
                      <p:nvPr/>
                    </p:nvPicPr>
                    <p:blipFill>
                      <a:blip r:embed="rId4"/>
                      <a:srcRect/>
                      <a:stretch>
                        <a:fillRect/>
                      </a:stretch>
                    </p:blipFill>
                    <p:spPr bwMode="auto">
                      <a:xfrm>
                        <a:off x="1035050" y="1314450"/>
                        <a:ext cx="6661150" cy="2470150"/>
                      </a:xfrm>
                      <a:prstGeom prst="rect">
                        <a:avLst/>
                      </a:prstGeom>
                      <a:noFill/>
                      <a:ln>
                        <a:noFill/>
                      </a:ln>
                      <a:effectLst/>
                    </p:spPr>
                  </p:pic>
                </p:oleObj>
              </mc:Fallback>
            </mc:AlternateContent>
          </a:graphicData>
        </a:graphic>
      </p:graphicFrame>
      <p:sp>
        <p:nvSpPr>
          <p:cNvPr id="5" name="Text Box 4"/>
          <p:cNvSpPr txBox="1">
            <a:spLocks noChangeArrowheads="1"/>
          </p:cNvSpPr>
          <p:nvPr/>
        </p:nvSpPr>
        <p:spPr bwMode="auto">
          <a:xfrm>
            <a:off x="1936750" y="2429446"/>
            <a:ext cx="5379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Arial" panose="020B0604020202020204" pitchFamily="34" charset="0"/>
                <a:ea typeface="宋体" panose="02010600030101010101" pitchFamily="2" charset="-122"/>
              </a:rPr>
              <a:t>:  Probability to be at State R at Time </a:t>
            </a:r>
            <a:r>
              <a:rPr lang="en-US" altLang="zh-CN" i="1" dirty="0">
                <a:latin typeface="Times New Roman" panose="02020603050405020304" pitchFamily="18" charset="0"/>
                <a:ea typeface="宋体" panose="02010600030101010101" pitchFamily="2" charset="-122"/>
              </a:rPr>
              <a:t>t</a:t>
            </a:r>
          </a:p>
        </p:txBody>
      </p:sp>
      <p:sp>
        <p:nvSpPr>
          <p:cNvPr id="8" name="Text Box 7"/>
          <p:cNvSpPr txBox="1">
            <a:spLocks noChangeArrowheads="1"/>
          </p:cNvSpPr>
          <p:nvPr/>
        </p:nvSpPr>
        <p:spPr bwMode="auto">
          <a:xfrm>
            <a:off x="2582069" y="3304605"/>
            <a:ext cx="52161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Arial" panose="020B0604020202020204" pitchFamily="34" charset="0"/>
                <a:ea typeface="宋体" panose="02010600030101010101" pitchFamily="2" charset="-122"/>
              </a:rPr>
              <a:t>:  Transition Probability per Unit Time</a:t>
            </a:r>
          </a:p>
          <a:p>
            <a:r>
              <a:rPr lang="en-US" altLang="zh-CN" sz="2400" dirty="0">
                <a:latin typeface="Arial" panose="020B0604020202020204" pitchFamily="34" charset="0"/>
                <a:ea typeface="宋体" panose="02010600030101010101" pitchFamily="2" charset="-122"/>
              </a:rPr>
              <a:t>    from R to R’</a:t>
            </a:r>
          </a:p>
        </p:txBody>
      </p:sp>
      <p:grpSp>
        <p:nvGrpSpPr>
          <p:cNvPr id="11" name="Group 9"/>
          <p:cNvGrpSpPr>
            <a:grpSpLocks/>
          </p:cNvGrpSpPr>
          <p:nvPr/>
        </p:nvGrpSpPr>
        <p:grpSpPr bwMode="auto">
          <a:xfrm>
            <a:off x="1162050" y="4618038"/>
            <a:ext cx="2197100" cy="1854200"/>
            <a:chOff x="732" y="2909"/>
            <a:chExt cx="1384" cy="1168"/>
          </a:xfrm>
        </p:grpSpPr>
        <p:grpSp>
          <p:nvGrpSpPr>
            <p:cNvPr id="12" name="Group 10"/>
            <p:cNvGrpSpPr>
              <a:grpSpLocks/>
            </p:cNvGrpSpPr>
            <p:nvPr/>
          </p:nvGrpSpPr>
          <p:grpSpPr bwMode="auto">
            <a:xfrm>
              <a:off x="732" y="2909"/>
              <a:ext cx="1384" cy="1168"/>
              <a:chOff x="3418" y="2763"/>
              <a:chExt cx="1384" cy="1168"/>
            </a:xfrm>
          </p:grpSpPr>
          <p:grpSp>
            <p:nvGrpSpPr>
              <p:cNvPr id="23" name="Group 11"/>
              <p:cNvGrpSpPr>
                <a:grpSpLocks/>
              </p:cNvGrpSpPr>
              <p:nvPr/>
            </p:nvGrpSpPr>
            <p:grpSpPr bwMode="auto">
              <a:xfrm>
                <a:off x="4110" y="3347"/>
                <a:ext cx="692" cy="584"/>
                <a:chOff x="2447" y="3152"/>
                <a:chExt cx="692" cy="584"/>
              </a:xfrm>
            </p:grpSpPr>
            <p:grpSp>
              <p:nvGrpSpPr>
                <p:cNvPr id="87" name="Group 12"/>
                <p:cNvGrpSpPr>
                  <a:grpSpLocks/>
                </p:cNvGrpSpPr>
                <p:nvPr/>
              </p:nvGrpSpPr>
              <p:grpSpPr bwMode="auto">
                <a:xfrm>
                  <a:off x="2793" y="3444"/>
                  <a:ext cx="346" cy="292"/>
                  <a:chOff x="1598" y="2958"/>
                  <a:chExt cx="346" cy="292"/>
                </a:xfrm>
              </p:grpSpPr>
              <p:sp>
                <p:nvSpPr>
                  <p:cNvPr id="103" name="Rectangle 13"/>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Rectangle 14"/>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Rectangle 15"/>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Rectangle 16"/>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8" name="Group 17"/>
                <p:cNvGrpSpPr>
                  <a:grpSpLocks/>
                </p:cNvGrpSpPr>
                <p:nvPr/>
              </p:nvGrpSpPr>
              <p:grpSpPr bwMode="auto">
                <a:xfrm>
                  <a:off x="2447" y="3444"/>
                  <a:ext cx="346" cy="292"/>
                  <a:chOff x="1598" y="2958"/>
                  <a:chExt cx="346" cy="292"/>
                </a:xfrm>
              </p:grpSpPr>
              <p:sp>
                <p:nvSpPr>
                  <p:cNvPr id="99" name="Rectangle 18"/>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Rectangle 19"/>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Rectangle 20"/>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Rectangle 21"/>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9" name="Group 22"/>
                <p:cNvGrpSpPr>
                  <a:grpSpLocks/>
                </p:cNvGrpSpPr>
                <p:nvPr/>
              </p:nvGrpSpPr>
              <p:grpSpPr bwMode="auto">
                <a:xfrm>
                  <a:off x="2447" y="3152"/>
                  <a:ext cx="346" cy="292"/>
                  <a:chOff x="1598" y="2958"/>
                  <a:chExt cx="346" cy="292"/>
                </a:xfrm>
              </p:grpSpPr>
              <p:sp>
                <p:nvSpPr>
                  <p:cNvPr id="95" name="Rectangle 23"/>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Rectangle 24"/>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Rectangle 25"/>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Rectangle 26"/>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0" name="Group 27"/>
                <p:cNvGrpSpPr>
                  <a:grpSpLocks/>
                </p:cNvGrpSpPr>
                <p:nvPr/>
              </p:nvGrpSpPr>
              <p:grpSpPr bwMode="auto">
                <a:xfrm>
                  <a:off x="2793" y="3152"/>
                  <a:ext cx="346" cy="292"/>
                  <a:chOff x="1598" y="2958"/>
                  <a:chExt cx="346" cy="292"/>
                </a:xfrm>
              </p:grpSpPr>
              <p:sp>
                <p:nvSpPr>
                  <p:cNvPr id="91" name="Rectangle 28"/>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29"/>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Rectangle 30"/>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31"/>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 name="Group 32"/>
              <p:cNvGrpSpPr>
                <a:grpSpLocks/>
              </p:cNvGrpSpPr>
              <p:nvPr/>
            </p:nvGrpSpPr>
            <p:grpSpPr bwMode="auto">
              <a:xfrm>
                <a:off x="3418" y="3347"/>
                <a:ext cx="692" cy="584"/>
                <a:chOff x="2447" y="3152"/>
                <a:chExt cx="692" cy="584"/>
              </a:xfrm>
            </p:grpSpPr>
            <p:grpSp>
              <p:nvGrpSpPr>
                <p:cNvPr id="67" name="Group 33"/>
                <p:cNvGrpSpPr>
                  <a:grpSpLocks/>
                </p:cNvGrpSpPr>
                <p:nvPr/>
              </p:nvGrpSpPr>
              <p:grpSpPr bwMode="auto">
                <a:xfrm>
                  <a:off x="2793" y="3444"/>
                  <a:ext cx="346" cy="292"/>
                  <a:chOff x="1598" y="2958"/>
                  <a:chExt cx="346" cy="292"/>
                </a:xfrm>
              </p:grpSpPr>
              <p:sp>
                <p:nvSpPr>
                  <p:cNvPr id="83" name="Rectangle 34"/>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Rectangle 35"/>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Rectangle 36"/>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37"/>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8" name="Group 38"/>
                <p:cNvGrpSpPr>
                  <a:grpSpLocks/>
                </p:cNvGrpSpPr>
                <p:nvPr/>
              </p:nvGrpSpPr>
              <p:grpSpPr bwMode="auto">
                <a:xfrm>
                  <a:off x="2447" y="3444"/>
                  <a:ext cx="346" cy="292"/>
                  <a:chOff x="1598" y="2958"/>
                  <a:chExt cx="346" cy="292"/>
                </a:xfrm>
              </p:grpSpPr>
              <p:sp>
                <p:nvSpPr>
                  <p:cNvPr id="79" name="Rectangle 39"/>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40"/>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41"/>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Rectangle 42"/>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 name="Group 43"/>
                <p:cNvGrpSpPr>
                  <a:grpSpLocks/>
                </p:cNvGrpSpPr>
                <p:nvPr/>
              </p:nvGrpSpPr>
              <p:grpSpPr bwMode="auto">
                <a:xfrm>
                  <a:off x="2447" y="3152"/>
                  <a:ext cx="346" cy="292"/>
                  <a:chOff x="1598" y="2958"/>
                  <a:chExt cx="346" cy="292"/>
                </a:xfrm>
              </p:grpSpPr>
              <p:sp>
                <p:nvSpPr>
                  <p:cNvPr id="75" name="Rectangle 44"/>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45"/>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46"/>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47"/>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0" name="Group 48"/>
                <p:cNvGrpSpPr>
                  <a:grpSpLocks/>
                </p:cNvGrpSpPr>
                <p:nvPr/>
              </p:nvGrpSpPr>
              <p:grpSpPr bwMode="auto">
                <a:xfrm>
                  <a:off x="2793" y="3152"/>
                  <a:ext cx="346" cy="292"/>
                  <a:chOff x="1598" y="2958"/>
                  <a:chExt cx="346" cy="292"/>
                </a:xfrm>
              </p:grpSpPr>
              <p:sp>
                <p:nvSpPr>
                  <p:cNvPr id="71" name="Rectangle 49"/>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50"/>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51"/>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52"/>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 name="Group 53"/>
              <p:cNvGrpSpPr>
                <a:grpSpLocks/>
              </p:cNvGrpSpPr>
              <p:nvPr/>
            </p:nvGrpSpPr>
            <p:grpSpPr bwMode="auto">
              <a:xfrm>
                <a:off x="3418" y="2763"/>
                <a:ext cx="692" cy="584"/>
                <a:chOff x="2447" y="3152"/>
                <a:chExt cx="692" cy="584"/>
              </a:xfrm>
            </p:grpSpPr>
            <p:grpSp>
              <p:nvGrpSpPr>
                <p:cNvPr id="47" name="Group 54"/>
                <p:cNvGrpSpPr>
                  <a:grpSpLocks/>
                </p:cNvGrpSpPr>
                <p:nvPr/>
              </p:nvGrpSpPr>
              <p:grpSpPr bwMode="auto">
                <a:xfrm>
                  <a:off x="2793" y="3444"/>
                  <a:ext cx="346" cy="292"/>
                  <a:chOff x="1598" y="2958"/>
                  <a:chExt cx="346" cy="292"/>
                </a:xfrm>
              </p:grpSpPr>
              <p:sp>
                <p:nvSpPr>
                  <p:cNvPr id="63" name="Rectangle 55"/>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56"/>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57"/>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58"/>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 name="Group 59"/>
                <p:cNvGrpSpPr>
                  <a:grpSpLocks/>
                </p:cNvGrpSpPr>
                <p:nvPr/>
              </p:nvGrpSpPr>
              <p:grpSpPr bwMode="auto">
                <a:xfrm>
                  <a:off x="2447" y="3444"/>
                  <a:ext cx="346" cy="292"/>
                  <a:chOff x="1598" y="2958"/>
                  <a:chExt cx="346" cy="292"/>
                </a:xfrm>
              </p:grpSpPr>
              <p:sp>
                <p:nvSpPr>
                  <p:cNvPr id="59" name="Rectangle 60"/>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61"/>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62"/>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63"/>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 name="Group 64"/>
                <p:cNvGrpSpPr>
                  <a:grpSpLocks/>
                </p:cNvGrpSpPr>
                <p:nvPr/>
              </p:nvGrpSpPr>
              <p:grpSpPr bwMode="auto">
                <a:xfrm>
                  <a:off x="2447" y="3152"/>
                  <a:ext cx="346" cy="292"/>
                  <a:chOff x="1598" y="2958"/>
                  <a:chExt cx="346" cy="292"/>
                </a:xfrm>
              </p:grpSpPr>
              <p:sp>
                <p:nvSpPr>
                  <p:cNvPr id="55" name="Rectangle 65"/>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6"/>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7"/>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8"/>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 name="Group 69"/>
                <p:cNvGrpSpPr>
                  <a:grpSpLocks/>
                </p:cNvGrpSpPr>
                <p:nvPr/>
              </p:nvGrpSpPr>
              <p:grpSpPr bwMode="auto">
                <a:xfrm>
                  <a:off x="2793" y="3152"/>
                  <a:ext cx="346" cy="292"/>
                  <a:chOff x="1598" y="2958"/>
                  <a:chExt cx="346" cy="292"/>
                </a:xfrm>
              </p:grpSpPr>
              <p:sp>
                <p:nvSpPr>
                  <p:cNvPr id="51" name="Rectangle 70"/>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71"/>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72"/>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73"/>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6" name="Group 74"/>
              <p:cNvGrpSpPr>
                <a:grpSpLocks/>
              </p:cNvGrpSpPr>
              <p:nvPr/>
            </p:nvGrpSpPr>
            <p:grpSpPr bwMode="auto">
              <a:xfrm>
                <a:off x="4110" y="2763"/>
                <a:ext cx="692" cy="584"/>
                <a:chOff x="2447" y="3152"/>
                <a:chExt cx="692" cy="584"/>
              </a:xfrm>
            </p:grpSpPr>
            <p:grpSp>
              <p:nvGrpSpPr>
                <p:cNvPr id="27" name="Group 75"/>
                <p:cNvGrpSpPr>
                  <a:grpSpLocks/>
                </p:cNvGrpSpPr>
                <p:nvPr/>
              </p:nvGrpSpPr>
              <p:grpSpPr bwMode="auto">
                <a:xfrm>
                  <a:off x="2793" y="3444"/>
                  <a:ext cx="346" cy="292"/>
                  <a:chOff x="1598" y="2958"/>
                  <a:chExt cx="346" cy="292"/>
                </a:xfrm>
              </p:grpSpPr>
              <p:sp>
                <p:nvSpPr>
                  <p:cNvPr id="43" name="Rectangle 76"/>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77"/>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78"/>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79"/>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 name="Group 80"/>
                <p:cNvGrpSpPr>
                  <a:grpSpLocks/>
                </p:cNvGrpSpPr>
                <p:nvPr/>
              </p:nvGrpSpPr>
              <p:grpSpPr bwMode="auto">
                <a:xfrm>
                  <a:off x="2447" y="3444"/>
                  <a:ext cx="346" cy="292"/>
                  <a:chOff x="1598" y="2958"/>
                  <a:chExt cx="346" cy="292"/>
                </a:xfrm>
              </p:grpSpPr>
              <p:sp>
                <p:nvSpPr>
                  <p:cNvPr id="39" name="Rectangle 81"/>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82"/>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83"/>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84"/>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85"/>
                <p:cNvGrpSpPr>
                  <a:grpSpLocks/>
                </p:cNvGrpSpPr>
                <p:nvPr/>
              </p:nvGrpSpPr>
              <p:grpSpPr bwMode="auto">
                <a:xfrm>
                  <a:off x="2447" y="3152"/>
                  <a:ext cx="346" cy="292"/>
                  <a:chOff x="1598" y="2958"/>
                  <a:chExt cx="346" cy="292"/>
                </a:xfrm>
              </p:grpSpPr>
              <p:sp>
                <p:nvSpPr>
                  <p:cNvPr id="35" name="Rectangle 86"/>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87"/>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88"/>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89"/>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90"/>
                <p:cNvGrpSpPr>
                  <a:grpSpLocks/>
                </p:cNvGrpSpPr>
                <p:nvPr/>
              </p:nvGrpSpPr>
              <p:grpSpPr bwMode="auto">
                <a:xfrm>
                  <a:off x="2793" y="3152"/>
                  <a:ext cx="346" cy="292"/>
                  <a:chOff x="1598" y="2958"/>
                  <a:chExt cx="346" cy="292"/>
                </a:xfrm>
              </p:grpSpPr>
              <p:sp>
                <p:nvSpPr>
                  <p:cNvPr id="31" name="Rectangle 91"/>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92"/>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93"/>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94"/>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3" name="Oval 95"/>
            <p:cNvSpPr>
              <a:spLocks noChangeArrowheads="1"/>
            </p:cNvSpPr>
            <p:nvPr/>
          </p:nvSpPr>
          <p:spPr bwMode="auto">
            <a:xfrm>
              <a:off x="1957" y="3931"/>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96"/>
            <p:cNvSpPr>
              <a:spLocks noChangeArrowheads="1"/>
            </p:cNvSpPr>
            <p:nvPr/>
          </p:nvSpPr>
          <p:spPr bwMode="auto">
            <a:xfrm>
              <a:off x="1424" y="3784"/>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97"/>
            <p:cNvSpPr>
              <a:spLocks noChangeArrowheads="1"/>
            </p:cNvSpPr>
            <p:nvPr/>
          </p:nvSpPr>
          <p:spPr bwMode="auto">
            <a:xfrm>
              <a:off x="746" y="3201"/>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98"/>
            <p:cNvSpPr>
              <a:spLocks noChangeArrowheads="1"/>
            </p:cNvSpPr>
            <p:nvPr/>
          </p:nvSpPr>
          <p:spPr bwMode="auto">
            <a:xfrm>
              <a:off x="746" y="3930"/>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99"/>
            <p:cNvSpPr>
              <a:spLocks noChangeArrowheads="1"/>
            </p:cNvSpPr>
            <p:nvPr/>
          </p:nvSpPr>
          <p:spPr bwMode="auto">
            <a:xfrm>
              <a:off x="1957" y="2909"/>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00"/>
            <p:cNvSpPr>
              <a:spLocks noChangeArrowheads="1"/>
            </p:cNvSpPr>
            <p:nvPr/>
          </p:nvSpPr>
          <p:spPr bwMode="auto">
            <a:xfrm>
              <a:off x="1424" y="3055"/>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01"/>
            <p:cNvSpPr>
              <a:spLocks noChangeArrowheads="1"/>
            </p:cNvSpPr>
            <p:nvPr/>
          </p:nvSpPr>
          <p:spPr bwMode="auto">
            <a:xfrm>
              <a:off x="1611" y="3347"/>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02"/>
            <p:cNvSpPr>
              <a:spLocks noChangeArrowheads="1"/>
            </p:cNvSpPr>
            <p:nvPr/>
          </p:nvSpPr>
          <p:spPr bwMode="auto">
            <a:xfrm>
              <a:off x="1078" y="3493"/>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03"/>
            <p:cNvSpPr>
              <a:spLocks noChangeArrowheads="1"/>
            </p:cNvSpPr>
            <p:nvPr/>
          </p:nvSpPr>
          <p:spPr bwMode="auto">
            <a:xfrm>
              <a:off x="732" y="2909"/>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104"/>
            <p:cNvSpPr>
              <a:spLocks noChangeArrowheads="1"/>
            </p:cNvSpPr>
            <p:nvPr/>
          </p:nvSpPr>
          <p:spPr bwMode="auto">
            <a:xfrm>
              <a:off x="1078" y="3055"/>
              <a:ext cx="159" cy="14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 name="Group 105"/>
          <p:cNvGrpSpPr>
            <a:grpSpLocks/>
          </p:cNvGrpSpPr>
          <p:nvPr/>
        </p:nvGrpSpPr>
        <p:grpSpPr bwMode="auto">
          <a:xfrm>
            <a:off x="5045075" y="4618038"/>
            <a:ext cx="2197100" cy="1854200"/>
            <a:chOff x="3418" y="2763"/>
            <a:chExt cx="1384" cy="1168"/>
          </a:xfrm>
        </p:grpSpPr>
        <p:grpSp>
          <p:nvGrpSpPr>
            <p:cNvPr id="108" name="Group 106"/>
            <p:cNvGrpSpPr>
              <a:grpSpLocks/>
            </p:cNvGrpSpPr>
            <p:nvPr/>
          </p:nvGrpSpPr>
          <p:grpSpPr bwMode="auto">
            <a:xfrm>
              <a:off x="4110" y="3347"/>
              <a:ext cx="692" cy="584"/>
              <a:chOff x="2447" y="3152"/>
              <a:chExt cx="692" cy="584"/>
            </a:xfrm>
          </p:grpSpPr>
          <p:grpSp>
            <p:nvGrpSpPr>
              <p:cNvPr id="172" name="Group 107"/>
              <p:cNvGrpSpPr>
                <a:grpSpLocks/>
              </p:cNvGrpSpPr>
              <p:nvPr/>
            </p:nvGrpSpPr>
            <p:grpSpPr bwMode="auto">
              <a:xfrm>
                <a:off x="2793" y="3444"/>
                <a:ext cx="346" cy="292"/>
                <a:chOff x="1598" y="2958"/>
                <a:chExt cx="346" cy="292"/>
              </a:xfrm>
            </p:grpSpPr>
            <p:sp>
              <p:nvSpPr>
                <p:cNvPr id="188" name="Rectangle 108"/>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Rectangle 109"/>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Rectangle 110"/>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Rectangle 111"/>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3" name="Group 112"/>
              <p:cNvGrpSpPr>
                <a:grpSpLocks/>
              </p:cNvGrpSpPr>
              <p:nvPr/>
            </p:nvGrpSpPr>
            <p:grpSpPr bwMode="auto">
              <a:xfrm>
                <a:off x="2447" y="3444"/>
                <a:ext cx="346" cy="292"/>
                <a:chOff x="1598" y="2958"/>
                <a:chExt cx="346" cy="292"/>
              </a:xfrm>
            </p:grpSpPr>
            <p:sp>
              <p:nvSpPr>
                <p:cNvPr id="184" name="Rectangle 113"/>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Rectangle 114"/>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Rectangle 115"/>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Rectangle 116"/>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 name="Group 117"/>
              <p:cNvGrpSpPr>
                <a:grpSpLocks/>
              </p:cNvGrpSpPr>
              <p:nvPr/>
            </p:nvGrpSpPr>
            <p:grpSpPr bwMode="auto">
              <a:xfrm>
                <a:off x="2447" y="3152"/>
                <a:ext cx="346" cy="292"/>
                <a:chOff x="1598" y="2958"/>
                <a:chExt cx="346" cy="292"/>
              </a:xfrm>
            </p:grpSpPr>
            <p:sp>
              <p:nvSpPr>
                <p:cNvPr id="180" name="Rectangle 118"/>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Rectangle 119"/>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Rectangle 120"/>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Rectangle 121"/>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5" name="Group 122"/>
              <p:cNvGrpSpPr>
                <a:grpSpLocks/>
              </p:cNvGrpSpPr>
              <p:nvPr/>
            </p:nvGrpSpPr>
            <p:grpSpPr bwMode="auto">
              <a:xfrm>
                <a:off x="2793" y="3152"/>
                <a:ext cx="346" cy="292"/>
                <a:chOff x="1598" y="2958"/>
                <a:chExt cx="346" cy="292"/>
              </a:xfrm>
            </p:grpSpPr>
            <p:sp>
              <p:nvSpPr>
                <p:cNvPr id="176" name="Rectangle 123"/>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Rectangle 124"/>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Rectangle 125"/>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Rectangle 126"/>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9" name="Group 127"/>
            <p:cNvGrpSpPr>
              <a:grpSpLocks/>
            </p:cNvGrpSpPr>
            <p:nvPr/>
          </p:nvGrpSpPr>
          <p:grpSpPr bwMode="auto">
            <a:xfrm>
              <a:off x="3418" y="3347"/>
              <a:ext cx="692" cy="584"/>
              <a:chOff x="2447" y="3152"/>
              <a:chExt cx="692" cy="584"/>
            </a:xfrm>
          </p:grpSpPr>
          <p:grpSp>
            <p:nvGrpSpPr>
              <p:cNvPr id="152" name="Group 128"/>
              <p:cNvGrpSpPr>
                <a:grpSpLocks/>
              </p:cNvGrpSpPr>
              <p:nvPr/>
            </p:nvGrpSpPr>
            <p:grpSpPr bwMode="auto">
              <a:xfrm>
                <a:off x="2793" y="3444"/>
                <a:ext cx="346" cy="292"/>
                <a:chOff x="1598" y="2958"/>
                <a:chExt cx="346" cy="292"/>
              </a:xfrm>
            </p:grpSpPr>
            <p:sp>
              <p:nvSpPr>
                <p:cNvPr id="168" name="Rectangle 129"/>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Rectangle 130"/>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Rectangle 131"/>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Rectangle 132"/>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 name="Group 133"/>
              <p:cNvGrpSpPr>
                <a:grpSpLocks/>
              </p:cNvGrpSpPr>
              <p:nvPr/>
            </p:nvGrpSpPr>
            <p:grpSpPr bwMode="auto">
              <a:xfrm>
                <a:off x="2447" y="3444"/>
                <a:ext cx="346" cy="292"/>
                <a:chOff x="1598" y="2958"/>
                <a:chExt cx="346" cy="292"/>
              </a:xfrm>
            </p:grpSpPr>
            <p:sp>
              <p:nvSpPr>
                <p:cNvPr id="164" name="Rectangle 134"/>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Rectangle 135"/>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Rectangle 136"/>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Rectangle 137"/>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 name="Group 138"/>
              <p:cNvGrpSpPr>
                <a:grpSpLocks/>
              </p:cNvGrpSpPr>
              <p:nvPr/>
            </p:nvGrpSpPr>
            <p:grpSpPr bwMode="auto">
              <a:xfrm>
                <a:off x="2447" y="3152"/>
                <a:ext cx="346" cy="292"/>
                <a:chOff x="1598" y="2958"/>
                <a:chExt cx="346" cy="292"/>
              </a:xfrm>
            </p:grpSpPr>
            <p:sp>
              <p:nvSpPr>
                <p:cNvPr id="160" name="Rectangle 139"/>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Rectangle 140"/>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Rectangle 141"/>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Rectangle 142"/>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5" name="Group 143"/>
              <p:cNvGrpSpPr>
                <a:grpSpLocks/>
              </p:cNvGrpSpPr>
              <p:nvPr/>
            </p:nvGrpSpPr>
            <p:grpSpPr bwMode="auto">
              <a:xfrm>
                <a:off x="2793" y="3152"/>
                <a:ext cx="346" cy="292"/>
                <a:chOff x="1598" y="2958"/>
                <a:chExt cx="346" cy="292"/>
              </a:xfrm>
            </p:grpSpPr>
            <p:sp>
              <p:nvSpPr>
                <p:cNvPr id="156" name="Rectangle 144"/>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Rectangle 145"/>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Rectangle 146"/>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Rectangle 147"/>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0" name="Group 148"/>
            <p:cNvGrpSpPr>
              <a:grpSpLocks/>
            </p:cNvGrpSpPr>
            <p:nvPr/>
          </p:nvGrpSpPr>
          <p:grpSpPr bwMode="auto">
            <a:xfrm>
              <a:off x="3418" y="2763"/>
              <a:ext cx="692" cy="584"/>
              <a:chOff x="2447" y="3152"/>
              <a:chExt cx="692" cy="584"/>
            </a:xfrm>
          </p:grpSpPr>
          <p:grpSp>
            <p:nvGrpSpPr>
              <p:cNvPr id="132" name="Group 149"/>
              <p:cNvGrpSpPr>
                <a:grpSpLocks/>
              </p:cNvGrpSpPr>
              <p:nvPr/>
            </p:nvGrpSpPr>
            <p:grpSpPr bwMode="auto">
              <a:xfrm>
                <a:off x="2793" y="3444"/>
                <a:ext cx="346" cy="292"/>
                <a:chOff x="1598" y="2958"/>
                <a:chExt cx="346" cy="292"/>
              </a:xfrm>
            </p:grpSpPr>
            <p:sp>
              <p:nvSpPr>
                <p:cNvPr id="148" name="Rectangle 150"/>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Rectangle 151"/>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Rectangle 152"/>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Rectangle 153"/>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 name="Group 154"/>
              <p:cNvGrpSpPr>
                <a:grpSpLocks/>
              </p:cNvGrpSpPr>
              <p:nvPr/>
            </p:nvGrpSpPr>
            <p:grpSpPr bwMode="auto">
              <a:xfrm>
                <a:off x="2447" y="3444"/>
                <a:ext cx="346" cy="292"/>
                <a:chOff x="1598" y="2958"/>
                <a:chExt cx="346" cy="292"/>
              </a:xfrm>
            </p:grpSpPr>
            <p:sp>
              <p:nvSpPr>
                <p:cNvPr id="144" name="Rectangle 155"/>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Rectangle 156"/>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Rectangle 157"/>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Rectangle 158"/>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4" name="Group 159"/>
              <p:cNvGrpSpPr>
                <a:grpSpLocks/>
              </p:cNvGrpSpPr>
              <p:nvPr/>
            </p:nvGrpSpPr>
            <p:grpSpPr bwMode="auto">
              <a:xfrm>
                <a:off x="2447" y="3152"/>
                <a:ext cx="346" cy="292"/>
                <a:chOff x="1598" y="2958"/>
                <a:chExt cx="346" cy="292"/>
              </a:xfrm>
            </p:grpSpPr>
            <p:sp>
              <p:nvSpPr>
                <p:cNvPr id="140" name="Rectangle 160"/>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Rectangle 161"/>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Rectangle 162"/>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Rectangle 163"/>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5" name="Group 164"/>
              <p:cNvGrpSpPr>
                <a:grpSpLocks/>
              </p:cNvGrpSpPr>
              <p:nvPr/>
            </p:nvGrpSpPr>
            <p:grpSpPr bwMode="auto">
              <a:xfrm>
                <a:off x="2793" y="3152"/>
                <a:ext cx="346" cy="292"/>
                <a:chOff x="1598" y="2958"/>
                <a:chExt cx="346" cy="292"/>
              </a:xfrm>
            </p:grpSpPr>
            <p:sp>
              <p:nvSpPr>
                <p:cNvPr id="136" name="Rectangle 165"/>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Rectangle 166"/>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Rectangle 167"/>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Rectangle 168"/>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1" name="Group 169"/>
            <p:cNvGrpSpPr>
              <a:grpSpLocks/>
            </p:cNvGrpSpPr>
            <p:nvPr/>
          </p:nvGrpSpPr>
          <p:grpSpPr bwMode="auto">
            <a:xfrm>
              <a:off x="4110" y="2763"/>
              <a:ext cx="692" cy="584"/>
              <a:chOff x="2447" y="3152"/>
              <a:chExt cx="692" cy="584"/>
            </a:xfrm>
          </p:grpSpPr>
          <p:grpSp>
            <p:nvGrpSpPr>
              <p:cNvPr id="112" name="Group 170"/>
              <p:cNvGrpSpPr>
                <a:grpSpLocks/>
              </p:cNvGrpSpPr>
              <p:nvPr/>
            </p:nvGrpSpPr>
            <p:grpSpPr bwMode="auto">
              <a:xfrm>
                <a:off x="2793" y="3444"/>
                <a:ext cx="346" cy="292"/>
                <a:chOff x="1598" y="2958"/>
                <a:chExt cx="346" cy="292"/>
              </a:xfrm>
            </p:grpSpPr>
            <p:sp>
              <p:nvSpPr>
                <p:cNvPr id="128" name="Rectangle 171"/>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Rectangle 172"/>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Rectangle 173"/>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Rectangle 174"/>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175"/>
              <p:cNvGrpSpPr>
                <a:grpSpLocks/>
              </p:cNvGrpSpPr>
              <p:nvPr/>
            </p:nvGrpSpPr>
            <p:grpSpPr bwMode="auto">
              <a:xfrm>
                <a:off x="2447" y="3444"/>
                <a:ext cx="346" cy="292"/>
                <a:chOff x="1598" y="2958"/>
                <a:chExt cx="346" cy="292"/>
              </a:xfrm>
            </p:grpSpPr>
            <p:sp>
              <p:nvSpPr>
                <p:cNvPr id="124" name="Rectangle 176"/>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Rectangle 177"/>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Rectangle 178"/>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Rectangle 179"/>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 name="Group 180"/>
              <p:cNvGrpSpPr>
                <a:grpSpLocks/>
              </p:cNvGrpSpPr>
              <p:nvPr/>
            </p:nvGrpSpPr>
            <p:grpSpPr bwMode="auto">
              <a:xfrm>
                <a:off x="2447" y="3152"/>
                <a:ext cx="346" cy="292"/>
                <a:chOff x="1598" y="2958"/>
                <a:chExt cx="346" cy="292"/>
              </a:xfrm>
            </p:grpSpPr>
            <p:sp>
              <p:nvSpPr>
                <p:cNvPr id="120" name="Rectangle 181"/>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Rectangle 182"/>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Rectangle 183"/>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Rectangle 184"/>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5" name="Group 185"/>
              <p:cNvGrpSpPr>
                <a:grpSpLocks/>
              </p:cNvGrpSpPr>
              <p:nvPr/>
            </p:nvGrpSpPr>
            <p:grpSpPr bwMode="auto">
              <a:xfrm>
                <a:off x="2793" y="3152"/>
                <a:ext cx="346" cy="292"/>
                <a:chOff x="1598" y="2958"/>
                <a:chExt cx="346" cy="292"/>
              </a:xfrm>
            </p:grpSpPr>
            <p:sp>
              <p:nvSpPr>
                <p:cNvPr id="116" name="Rectangle 186"/>
                <p:cNvSpPr>
                  <a:spLocks noChangeArrowheads="1"/>
                </p:cNvSpPr>
                <p:nvPr/>
              </p:nvSpPr>
              <p:spPr bwMode="auto">
                <a:xfrm>
                  <a:off x="1771"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187"/>
                <p:cNvSpPr>
                  <a:spLocks noChangeArrowheads="1"/>
                </p:cNvSpPr>
                <p:nvPr/>
              </p:nvSpPr>
              <p:spPr bwMode="auto">
                <a:xfrm>
                  <a:off x="1598" y="3104"/>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Rectangle 188"/>
                <p:cNvSpPr>
                  <a:spLocks noChangeArrowheads="1"/>
                </p:cNvSpPr>
                <p:nvPr/>
              </p:nvSpPr>
              <p:spPr bwMode="auto">
                <a:xfrm>
                  <a:off x="1771"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Rectangle 189"/>
                <p:cNvSpPr>
                  <a:spLocks noChangeArrowheads="1"/>
                </p:cNvSpPr>
                <p:nvPr/>
              </p:nvSpPr>
              <p:spPr bwMode="auto">
                <a:xfrm>
                  <a:off x="1598" y="2958"/>
                  <a:ext cx="173" cy="1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92" name="Oval 190"/>
          <p:cNvSpPr>
            <a:spLocks noChangeArrowheads="1"/>
          </p:cNvSpPr>
          <p:nvPr/>
        </p:nvSpPr>
        <p:spPr bwMode="auto">
          <a:xfrm>
            <a:off x="6989763" y="6240463"/>
            <a:ext cx="252412"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Oval 191"/>
          <p:cNvSpPr>
            <a:spLocks noChangeArrowheads="1"/>
          </p:cNvSpPr>
          <p:nvPr/>
        </p:nvSpPr>
        <p:spPr bwMode="auto">
          <a:xfrm>
            <a:off x="6143625" y="6007100"/>
            <a:ext cx="252413"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Oval 192"/>
          <p:cNvSpPr>
            <a:spLocks noChangeArrowheads="1"/>
          </p:cNvSpPr>
          <p:nvPr/>
        </p:nvSpPr>
        <p:spPr bwMode="auto">
          <a:xfrm>
            <a:off x="5067300" y="5081588"/>
            <a:ext cx="252413"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Oval 193"/>
          <p:cNvSpPr>
            <a:spLocks noChangeArrowheads="1"/>
          </p:cNvSpPr>
          <p:nvPr/>
        </p:nvSpPr>
        <p:spPr bwMode="auto">
          <a:xfrm>
            <a:off x="5067300" y="6238875"/>
            <a:ext cx="252413"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Oval 194"/>
          <p:cNvSpPr>
            <a:spLocks noChangeArrowheads="1"/>
          </p:cNvSpPr>
          <p:nvPr/>
        </p:nvSpPr>
        <p:spPr bwMode="auto">
          <a:xfrm>
            <a:off x="6989763" y="4618038"/>
            <a:ext cx="252412"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Oval 195"/>
          <p:cNvSpPr>
            <a:spLocks noChangeArrowheads="1"/>
          </p:cNvSpPr>
          <p:nvPr/>
        </p:nvSpPr>
        <p:spPr bwMode="auto">
          <a:xfrm>
            <a:off x="6143625" y="4849813"/>
            <a:ext cx="252413"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Oval 196"/>
          <p:cNvSpPr>
            <a:spLocks noChangeArrowheads="1"/>
          </p:cNvSpPr>
          <p:nvPr/>
        </p:nvSpPr>
        <p:spPr bwMode="auto">
          <a:xfrm>
            <a:off x="5594350" y="5545138"/>
            <a:ext cx="252413"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Oval 197"/>
          <p:cNvSpPr>
            <a:spLocks noChangeArrowheads="1"/>
          </p:cNvSpPr>
          <p:nvPr/>
        </p:nvSpPr>
        <p:spPr bwMode="auto">
          <a:xfrm>
            <a:off x="5045075" y="4618038"/>
            <a:ext cx="252413"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Oval 198"/>
          <p:cNvSpPr>
            <a:spLocks noChangeArrowheads="1"/>
          </p:cNvSpPr>
          <p:nvPr/>
        </p:nvSpPr>
        <p:spPr bwMode="auto">
          <a:xfrm>
            <a:off x="5594350" y="4849813"/>
            <a:ext cx="252413" cy="23177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AutoShape 199"/>
          <p:cNvSpPr>
            <a:spLocks noChangeArrowheads="1"/>
          </p:cNvSpPr>
          <p:nvPr/>
        </p:nvSpPr>
        <p:spPr bwMode="auto">
          <a:xfrm>
            <a:off x="6707188" y="5300663"/>
            <a:ext cx="268287" cy="287337"/>
          </a:xfrm>
          <a:prstGeom prst="star16">
            <a:avLst>
              <a:gd name="adj" fmla="val 37500"/>
            </a:avLst>
          </a:prstGeom>
          <a:solidFill>
            <a:srgbClr val="FFFF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2" name="Object 200"/>
          <p:cNvGraphicFramePr>
            <a:graphicFrameLocks noChangeAspect="1"/>
          </p:cNvGraphicFramePr>
          <p:nvPr/>
        </p:nvGraphicFramePr>
        <p:xfrm>
          <a:off x="593725" y="5311775"/>
          <a:ext cx="433388" cy="468313"/>
        </p:xfrm>
        <a:graphic>
          <a:graphicData uri="http://schemas.openxmlformats.org/presentationml/2006/ole">
            <mc:AlternateContent xmlns:mc="http://schemas.openxmlformats.org/markup-compatibility/2006">
              <mc:Choice xmlns:v="urn:schemas-microsoft-com:vml" Requires="v">
                <p:oleObj spid="_x0000_s71875" name="Equation" r:id="rId5" imgW="152280" imgH="164880" progId="Equation.DSMT4">
                  <p:embed/>
                </p:oleObj>
              </mc:Choice>
              <mc:Fallback>
                <p:oleObj name="Equation" r:id="rId5" imgW="152280" imgH="164880" progId="Equation.DSMT4">
                  <p:embed/>
                  <p:pic>
                    <p:nvPicPr>
                      <p:cNvPr id="202" name="Object 200"/>
                      <p:cNvPicPr>
                        <a:picLocks noChangeAspect="1" noChangeArrowheads="1"/>
                      </p:cNvPicPr>
                      <p:nvPr/>
                    </p:nvPicPr>
                    <p:blipFill>
                      <a:blip r:embed="rId6"/>
                      <a:srcRect/>
                      <a:stretch>
                        <a:fillRect/>
                      </a:stretch>
                    </p:blipFill>
                    <p:spPr bwMode="auto">
                      <a:xfrm>
                        <a:off x="593725" y="5311775"/>
                        <a:ext cx="433388"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 name="Object 201"/>
          <p:cNvGraphicFramePr>
            <a:graphicFrameLocks noChangeAspect="1"/>
          </p:cNvGraphicFramePr>
          <p:nvPr/>
        </p:nvGraphicFramePr>
        <p:xfrm>
          <a:off x="4410075" y="5326063"/>
          <a:ext cx="542925" cy="469900"/>
        </p:xfrm>
        <a:graphic>
          <a:graphicData uri="http://schemas.openxmlformats.org/presentationml/2006/ole">
            <mc:AlternateContent xmlns:mc="http://schemas.openxmlformats.org/markup-compatibility/2006">
              <mc:Choice xmlns:v="urn:schemas-microsoft-com:vml" Requires="v">
                <p:oleObj spid="_x0000_s71876" name="Equation" r:id="rId7" imgW="190440" imgH="164880" progId="Equation.DSMT4">
                  <p:embed/>
                </p:oleObj>
              </mc:Choice>
              <mc:Fallback>
                <p:oleObj name="Equation" r:id="rId7" imgW="190440" imgH="164880" progId="Equation.DSMT4">
                  <p:embed/>
                  <p:pic>
                    <p:nvPicPr>
                      <p:cNvPr id="203" name="Object 201"/>
                      <p:cNvPicPr>
                        <a:picLocks noChangeAspect="1" noChangeArrowheads="1"/>
                      </p:cNvPicPr>
                      <p:nvPr/>
                    </p:nvPicPr>
                    <p:blipFill>
                      <a:blip r:embed="rId8"/>
                      <a:srcRect/>
                      <a:stretch>
                        <a:fillRect/>
                      </a:stretch>
                    </p:blipFill>
                    <p:spPr bwMode="auto">
                      <a:xfrm>
                        <a:off x="4410075" y="5326063"/>
                        <a:ext cx="5429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 name="Text Box 2"/>
          <p:cNvSpPr txBox="1">
            <a:spLocks noChangeArrowheads="1"/>
          </p:cNvSpPr>
          <p:nvPr/>
        </p:nvSpPr>
        <p:spPr bwMode="auto">
          <a:xfrm>
            <a:off x="2195736" y="216090"/>
            <a:ext cx="4289957" cy="523220"/>
          </a:xfrm>
          <a:prstGeom prst="rect">
            <a:avLst/>
          </a:prstGeom>
          <a:noFill/>
          <a:ln>
            <a:noFill/>
          </a:ln>
          <a:effectLst/>
        </p:spPr>
        <p:txBody>
          <a:bodyPr wrap="none">
            <a:spAutoFit/>
          </a:bodyPr>
          <a:lstStyle/>
          <a:p>
            <a:pPr algn="ctr"/>
            <a:r>
              <a:rPr lang="en-US" altLang="zh-CN" b="1" dirty="0">
                <a:ea typeface="宋体" panose="02010600030101010101" pitchFamily="2" charset="-122"/>
              </a:rPr>
              <a:t>Detailed Balance Criterion</a:t>
            </a:r>
          </a:p>
        </p:txBody>
      </p:sp>
    </p:spTree>
    <p:extLst>
      <p:ext uri="{BB962C8B-B14F-4D97-AF65-F5344CB8AC3E}">
        <p14:creationId xmlns:p14="http://schemas.microsoft.com/office/powerpoint/2010/main" val="2073322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4" name="Object 10"/>
          <p:cNvGraphicFramePr>
            <a:graphicFrameLocks noChangeAspect="1"/>
          </p:cNvGraphicFramePr>
          <p:nvPr>
            <p:extLst>
              <p:ext uri="{D42A27DB-BD31-4B8C-83A1-F6EECF244321}">
                <p14:modId xmlns:p14="http://schemas.microsoft.com/office/powerpoint/2010/main" val="833697124"/>
              </p:ext>
            </p:extLst>
          </p:nvPr>
        </p:nvGraphicFramePr>
        <p:xfrm>
          <a:off x="2009775" y="3036242"/>
          <a:ext cx="4895850" cy="374650"/>
        </p:xfrm>
        <a:graphic>
          <a:graphicData uri="http://schemas.openxmlformats.org/presentationml/2006/ole">
            <mc:AlternateContent xmlns:mc="http://schemas.openxmlformats.org/markup-compatibility/2006">
              <mc:Choice xmlns:v="urn:schemas-microsoft-com:vml" Requires="v">
                <p:oleObj spid="_x0000_s72834" name="Equation" r:id="rId3" imgW="2641320" imgH="203040" progId="Equation.DSMT4">
                  <p:embed/>
                </p:oleObj>
              </mc:Choice>
              <mc:Fallback>
                <p:oleObj name="Equation" r:id="rId3" imgW="2641320" imgH="203040" progId="Equation.DSMT4">
                  <p:embed/>
                  <p:pic>
                    <p:nvPicPr>
                      <p:cNvPr id="6154" name="Object 10"/>
                      <p:cNvPicPr>
                        <a:picLocks noChangeAspect="1" noChangeArrowheads="1"/>
                      </p:cNvPicPr>
                      <p:nvPr/>
                    </p:nvPicPr>
                    <p:blipFill>
                      <a:blip r:embed="rId4"/>
                      <a:srcRect/>
                      <a:stretch>
                        <a:fillRect/>
                      </a:stretch>
                    </p:blipFill>
                    <p:spPr bwMode="auto">
                      <a:xfrm>
                        <a:off x="2009775" y="3036242"/>
                        <a:ext cx="489585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 name="Object 12"/>
          <p:cNvGraphicFramePr>
            <a:graphicFrameLocks noChangeAspect="1"/>
          </p:cNvGraphicFramePr>
          <p:nvPr>
            <p:extLst>
              <p:ext uri="{D42A27DB-BD31-4B8C-83A1-F6EECF244321}">
                <p14:modId xmlns:p14="http://schemas.microsoft.com/office/powerpoint/2010/main" val="2983510147"/>
              </p:ext>
            </p:extLst>
          </p:nvPr>
        </p:nvGraphicFramePr>
        <p:xfrm>
          <a:off x="798513" y="1415405"/>
          <a:ext cx="7415212" cy="776287"/>
        </p:xfrm>
        <a:graphic>
          <a:graphicData uri="http://schemas.openxmlformats.org/presentationml/2006/ole">
            <mc:AlternateContent xmlns:mc="http://schemas.openxmlformats.org/markup-compatibility/2006">
              <mc:Choice xmlns:v="urn:schemas-microsoft-com:vml" Requires="v">
                <p:oleObj spid="_x0000_s72835" name="Equation" r:id="rId5" imgW="4000320" imgH="419040" progId="Equation.DSMT4">
                  <p:embed/>
                </p:oleObj>
              </mc:Choice>
              <mc:Fallback>
                <p:oleObj name="Equation" r:id="rId5" imgW="4000320" imgH="419040" progId="Equation.DSMT4">
                  <p:embed/>
                  <p:pic>
                    <p:nvPicPr>
                      <p:cNvPr id="6156" name="Object 12"/>
                      <p:cNvPicPr>
                        <a:picLocks noChangeAspect="1" noChangeArrowheads="1"/>
                      </p:cNvPicPr>
                      <p:nvPr/>
                    </p:nvPicPr>
                    <p:blipFill>
                      <a:blip r:embed="rId6"/>
                      <a:srcRect/>
                      <a:stretch>
                        <a:fillRect/>
                      </a:stretch>
                    </p:blipFill>
                    <p:spPr bwMode="auto">
                      <a:xfrm>
                        <a:off x="798513" y="1415405"/>
                        <a:ext cx="741521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Text Box 13"/>
          <p:cNvSpPr txBox="1">
            <a:spLocks noChangeArrowheads="1"/>
          </p:cNvSpPr>
          <p:nvPr/>
        </p:nvSpPr>
        <p:spPr bwMode="auto">
          <a:xfrm>
            <a:off x="580827" y="727524"/>
            <a:ext cx="7850584" cy="519112"/>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ea typeface="宋体" panose="02010600030101010101" pitchFamily="2" charset="-122"/>
              </a:rPr>
              <a:t>After a Long Time, the System Reaches Equilibrium</a:t>
            </a:r>
          </a:p>
        </p:txBody>
      </p:sp>
      <p:sp>
        <p:nvSpPr>
          <p:cNvPr id="6159" name="Text Box 15"/>
          <p:cNvSpPr txBox="1">
            <a:spLocks noChangeArrowheads="1"/>
          </p:cNvSpPr>
          <p:nvPr/>
        </p:nvSpPr>
        <p:spPr bwMode="auto">
          <a:xfrm>
            <a:off x="570130" y="2333634"/>
            <a:ext cx="3770584" cy="52322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ea typeface="宋体" panose="02010600030101010101" pitchFamily="2" charset="-122"/>
              </a:rPr>
              <a:t>At equilibrium, we </a:t>
            </a:r>
            <a:r>
              <a:rPr lang="en-US" altLang="zh-CN" dirty="0"/>
              <a:t>h</a:t>
            </a:r>
            <a:r>
              <a:rPr lang="en-US" altLang="zh-CN" sz="2800" dirty="0">
                <a:ea typeface="宋体" panose="02010600030101010101" pitchFamily="2" charset="-122"/>
              </a:rPr>
              <a:t>ave:</a:t>
            </a:r>
          </a:p>
        </p:txBody>
      </p:sp>
      <p:sp>
        <p:nvSpPr>
          <p:cNvPr id="6160" name="Text Box 16"/>
          <p:cNvSpPr txBox="1">
            <a:spLocks noChangeArrowheads="1"/>
          </p:cNvSpPr>
          <p:nvPr/>
        </p:nvSpPr>
        <p:spPr bwMode="auto">
          <a:xfrm>
            <a:off x="590877" y="3575848"/>
            <a:ext cx="6849952" cy="9541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ea typeface="宋体" panose="02010600030101010101" pitchFamily="2" charset="-122"/>
              </a:rPr>
              <a:t>This will </a:t>
            </a:r>
            <a:r>
              <a:rPr lang="en-US" altLang="zh-CN" dirty="0"/>
              <a:t>o</a:t>
            </a:r>
            <a:r>
              <a:rPr lang="en-US" altLang="zh-CN" sz="2800" dirty="0">
                <a:ea typeface="宋体" panose="02010600030101010101" pitchFamily="2" charset="-122"/>
              </a:rPr>
              <a:t>ccur if the transition </a:t>
            </a:r>
            <a:r>
              <a:rPr lang="en-US" altLang="zh-CN" dirty="0"/>
              <a:t>p</a:t>
            </a:r>
            <a:r>
              <a:rPr lang="en-US" altLang="zh-CN" sz="2800" dirty="0">
                <a:ea typeface="宋体" panose="02010600030101010101" pitchFamily="2" charset="-122"/>
              </a:rPr>
              <a:t>robabilities </a:t>
            </a:r>
            <a:r>
              <a:rPr lang="en-US" altLang="zh-CN" i="1" dirty="0">
                <a:latin typeface="Symbol" panose="05050102010706020507" pitchFamily="18" charset="2"/>
              </a:rPr>
              <a:t>T</a:t>
            </a:r>
            <a:endParaRPr lang="en-US" altLang="zh-CN" sz="2800" i="1" dirty="0">
              <a:latin typeface="Symbol" panose="05050102010706020507" pitchFamily="18" charset="2"/>
            </a:endParaRPr>
          </a:p>
          <a:p>
            <a:r>
              <a:rPr lang="en-US" altLang="zh-CN" dirty="0"/>
              <a:t>s</a:t>
            </a:r>
            <a:r>
              <a:rPr lang="en-US" altLang="zh-CN" sz="2800" dirty="0">
                <a:ea typeface="宋体" panose="02010600030101010101" pitchFamily="2" charset="-122"/>
              </a:rPr>
              <a:t>atisfy </a:t>
            </a:r>
            <a:r>
              <a:rPr lang="en-US" altLang="zh-CN" dirty="0"/>
              <a:t>d</a:t>
            </a:r>
            <a:r>
              <a:rPr lang="en-US" altLang="zh-CN" sz="2800" dirty="0">
                <a:ea typeface="宋体" panose="02010600030101010101" pitchFamily="2" charset="-122"/>
              </a:rPr>
              <a:t>etailed </a:t>
            </a:r>
            <a:r>
              <a:rPr lang="en-US" altLang="zh-CN" dirty="0"/>
              <a:t>b</a:t>
            </a:r>
            <a:r>
              <a:rPr lang="en-US" altLang="zh-CN" sz="2800" dirty="0">
                <a:ea typeface="宋体" panose="02010600030101010101" pitchFamily="2" charset="-122"/>
              </a:rPr>
              <a:t>alance</a:t>
            </a:r>
          </a:p>
        </p:txBody>
      </p:sp>
      <p:sp>
        <p:nvSpPr>
          <p:cNvPr id="6161" name="Rectangle 17"/>
          <p:cNvSpPr>
            <a:spLocks noChangeArrowheads="1"/>
          </p:cNvSpPr>
          <p:nvPr/>
        </p:nvSpPr>
        <p:spPr bwMode="auto">
          <a:xfrm>
            <a:off x="1403649" y="4858667"/>
            <a:ext cx="6480720" cy="10906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 name="图片 9" descr="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5606" y="5182561"/>
            <a:ext cx="568801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0424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1745"/>
          <p:cNvSpPr>
            <a:spLocks noGrp="1" noChangeArrowheads="1"/>
          </p:cNvSpPr>
          <p:nvPr>
            <p:ph type="title"/>
          </p:nvPr>
        </p:nvSpPr>
        <p:spPr>
          <a:xfrm>
            <a:off x="457200" y="274638"/>
            <a:ext cx="8229600" cy="778098"/>
          </a:xfrm>
        </p:spPr>
        <p:txBody>
          <a:bodyPr>
            <a:normAutofit/>
          </a:bodyPr>
          <a:lstStyle/>
          <a:p>
            <a:r>
              <a:rPr lang="en-US" altLang="zh-CN" sz="4000" dirty="0">
                <a:solidFill>
                  <a:srgbClr val="FF0000"/>
                </a:solidFill>
                <a:latin typeface="Georgia" panose="02040502050405020303" pitchFamily="18" charset="0"/>
              </a:rPr>
              <a:t>Metropolis Monte Carlo </a:t>
            </a:r>
            <a:r>
              <a:rPr lang="zh-CN" altLang="en-US" sz="4000" dirty="0">
                <a:solidFill>
                  <a:srgbClr val="FF0000"/>
                </a:solidFill>
                <a:latin typeface="Georgia" panose="02040502050405020303" pitchFamily="18" charset="0"/>
              </a:rPr>
              <a:t>steps</a:t>
            </a:r>
          </a:p>
        </p:txBody>
      </p:sp>
      <p:sp>
        <p:nvSpPr>
          <p:cNvPr id="31747" name="文本框 31746"/>
          <p:cNvSpPr txBox="1">
            <a:spLocks noChangeArrowheads="1"/>
          </p:cNvSpPr>
          <p:nvPr/>
        </p:nvSpPr>
        <p:spPr bwMode="auto">
          <a:xfrm>
            <a:off x="457200" y="1270000"/>
            <a:ext cx="850728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dirty="0">
                <a:latin typeface="Georgia" panose="02040502050405020303" pitchFamily="18" charset="0"/>
              </a:rPr>
              <a:t>We first </a:t>
            </a:r>
            <a:r>
              <a:rPr lang="zh-CN" altLang="en-US" sz="2800" dirty="0">
                <a:solidFill>
                  <a:srgbClr val="FF0000"/>
                </a:solidFill>
                <a:latin typeface="Georgia" panose="02040502050405020303" pitchFamily="18" charset="0"/>
              </a:rPr>
              <a:t>randomly</a:t>
            </a:r>
            <a:r>
              <a:rPr lang="zh-CN" altLang="en-US" sz="2800" dirty="0">
                <a:latin typeface="Georgia" panose="02040502050405020303" pitchFamily="18" charset="0"/>
              </a:rPr>
              <a:t> select a configuration R</a:t>
            </a:r>
            <a:r>
              <a:rPr lang="zh-CN" altLang="en-US" sz="2800" baseline="-25000" dirty="0">
                <a:latin typeface="Georgia" panose="02040502050405020303" pitchFamily="18" charset="0"/>
              </a:rPr>
              <a:t>0</a:t>
            </a:r>
            <a:r>
              <a:rPr lang="zh-CN" altLang="en-US" sz="2800" dirty="0">
                <a:latin typeface="Georgia" panose="02040502050405020303" pitchFamily="18" charset="0"/>
              </a:rPr>
              <a:t> inside the specified domain </a:t>
            </a:r>
            <a:r>
              <a:rPr lang="zh-CN" altLang="en-US" sz="2800" i="1" dirty="0">
                <a:latin typeface="Georgia" panose="02040502050405020303" pitchFamily="18" charset="0"/>
              </a:rPr>
              <a:t>D</a:t>
            </a:r>
            <a:r>
              <a:rPr lang="zh-CN" altLang="en-US" sz="2800" dirty="0">
                <a:latin typeface="Georgia" panose="02040502050405020303" pitchFamily="18" charset="0"/>
              </a:rPr>
              <a:t>.</a:t>
            </a:r>
          </a:p>
          <a:p>
            <a:r>
              <a:rPr lang="zh-CN" altLang="en-US" sz="2800" dirty="0">
                <a:latin typeface="Georgia" panose="02040502050405020303" pitchFamily="18" charset="0"/>
              </a:rPr>
              <a:t> </a:t>
            </a:r>
          </a:p>
          <a:p>
            <a:r>
              <a:rPr lang="zh-CN" altLang="en-US" sz="2800" dirty="0">
                <a:latin typeface="Georgia" panose="02040502050405020303" pitchFamily="18" charset="0"/>
              </a:rPr>
              <a:t>Then</a:t>
            </a:r>
            <a:r>
              <a:rPr lang="en-US" altLang="zh-CN" sz="2800" dirty="0">
                <a:latin typeface="Georgia" panose="02040502050405020303" pitchFamily="18" charset="0"/>
              </a:rPr>
              <a:t> </a:t>
            </a:r>
            <a:r>
              <a:rPr lang="zh-CN" altLang="en-US" sz="2800" dirty="0">
                <a:latin typeface="Georgia" panose="02040502050405020303" pitchFamily="18" charset="0"/>
              </a:rPr>
              <a:t>W(R</a:t>
            </a:r>
            <a:r>
              <a:rPr lang="zh-CN" altLang="en-US" sz="2800" baseline="-25000" dirty="0">
                <a:latin typeface="Georgia" panose="02040502050405020303" pitchFamily="18" charset="0"/>
              </a:rPr>
              <a:t>0</a:t>
            </a:r>
            <a:r>
              <a:rPr lang="zh-CN" altLang="en-US" sz="2800" dirty="0">
                <a:latin typeface="Georgia" panose="02040502050405020303" pitchFamily="18" charset="0"/>
              </a:rPr>
              <a:t>) is evaluated. A </a:t>
            </a:r>
            <a:r>
              <a:rPr lang="zh-CN" altLang="en-US" sz="2800" dirty="0">
                <a:solidFill>
                  <a:srgbClr val="FF0000"/>
                </a:solidFill>
                <a:latin typeface="Georgia" panose="02040502050405020303" pitchFamily="18" charset="0"/>
              </a:rPr>
              <a:t>new configuration</a:t>
            </a:r>
            <a:r>
              <a:rPr lang="zh-CN" altLang="en-US" sz="2800" dirty="0">
                <a:latin typeface="Georgia" panose="02040502050405020303" pitchFamily="18" charset="0"/>
              </a:rPr>
              <a:t> R</a:t>
            </a:r>
            <a:r>
              <a:rPr lang="zh-CN" altLang="en-US" sz="2800" baseline="-25000" dirty="0">
                <a:latin typeface="Georgia" panose="02040502050405020303" pitchFamily="18" charset="0"/>
              </a:rPr>
              <a:t>1</a:t>
            </a:r>
            <a:r>
              <a:rPr lang="zh-CN" altLang="en-US" sz="2800" dirty="0">
                <a:latin typeface="Georgia" panose="02040502050405020303" pitchFamily="18" charset="0"/>
              </a:rPr>
              <a:t> is tried </a:t>
            </a:r>
            <a:r>
              <a:rPr lang="en-US" altLang="zh-CN" sz="2800" dirty="0">
                <a:latin typeface="Georgia" panose="02040502050405020303" pitchFamily="18" charset="0"/>
              </a:rPr>
              <a:t>(e.g., </a:t>
            </a:r>
            <a:r>
              <a:rPr lang="zh-CN" altLang="en-US" sz="2800" dirty="0">
                <a:latin typeface="Georgia" panose="02040502050405020303" pitchFamily="18" charset="0"/>
              </a:rPr>
              <a:t>R</a:t>
            </a:r>
            <a:r>
              <a:rPr lang="zh-CN" altLang="en-US" sz="2800" baseline="-25000" dirty="0">
                <a:latin typeface="Georgia" panose="02040502050405020303" pitchFamily="18" charset="0"/>
              </a:rPr>
              <a:t>1</a:t>
            </a:r>
            <a:r>
              <a:rPr lang="zh-CN" altLang="en-US" sz="2800" dirty="0">
                <a:latin typeface="Georgia" panose="02040502050405020303" pitchFamily="18" charset="0"/>
              </a:rPr>
              <a:t>=R</a:t>
            </a:r>
            <a:r>
              <a:rPr lang="zh-CN" altLang="en-US" sz="2800" baseline="-25000" dirty="0">
                <a:latin typeface="Georgia" panose="02040502050405020303" pitchFamily="18" charset="0"/>
              </a:rPr>
              <a:t>0</a:t>
            </a:r>
            <a:r>
              <a:rPr lang="zh-CN" altLang="en-US" sz="2800" dirty="0">
                <a:latin typeface="Georgia" panose="02040502050405020303" pitchFamily="18" charset="0"/>
              </a:rPr>
              <a:t>+</a:t>
            </a:r>
            <a:r>
              <a:rPr lang="zh-CN" altLang="en-US" sz="2800" dirty="0">
                <a:latin typeface="Symbol" panose="05050102010706020507" pitchFamily="18" charset="2"/>
              </a:rPr>
              <a:t>D</a:t>
            </a:r>
            <a:r>
              <a:rPr lang="zh-CN" altLang="en-US" sz="2800" dirty="0">
                <a:latin typeface="Georgia" panose="02040502050405020303" pitchFamily="18" charset="0"/>
              </a:rPr>
              <a:t>R, where </a:t>
            </a:r>
            <a:r>
              <a:rPr lang="en-US" altLang="zh-CN" sz="2800" dirty="0">
                <a:latin typeface="Symbol" panose="05050102010706020507" pitchFamily="18" charset="2"/>
                <a:sym typeface="Times New Roman" panose="02020603050405020304" pitchFamily="18" charset="0"/>
              </a:rPr>
              <a:t>D</a:t>
            </a:r>
            <a:r>
              <a:rPr lang="zh-CN" altLang="en-US" sz="2800" dirty="0">
                <a:latin typeface="Georgia" panose="02040502050405020303" pitchFamily="18" charset="0"/>
              </a:rPr>
              <a:t>R is between [−</a:t>
            </a:r>
            <a:r>
              <a:rPr lang="zh-CN" altLang="en-US" sz="2800" i="1" dirty="0">
                <a:latin typeface="Georgia" panose="02040502050405020303" pitchFamily="18" charset="0"/>
              </a:rPr>
              <a:t>h</a:t>
            </a:r>
            <a:r>
              <a:rPr lang="zh-CN" altLang="en-US" sz="2800" dirty="0">
                <a:latin typeface="Georgia" panose="02040502050405020303" pitchFamily="18" charset="0"/>
              </a:rPr>
              <a:t>, </a:t>
            </a:r>
            <a:r>
              <a:rPr lang="zh-CN" altLang="en-US" sz="2800" i="1" dirty="0">
                <a:latin typeface="Georgia" panose="02040502050405020303" pitchFamily="18" charset="0"/>
              </a:rPr>
              <a:t>h</a:t>
            </a:r>
            <a:r>
              <a:rPr lang="zh-CN" altLang="en-US" sz="2800" dirty="0">
                <a:latin typeface="Georgia" panose="02040502050405020303" pitchFamily="18" charset="0"/>
              </a:rPr>
              <a:t>]</a:t>
            </a:r>
            <a:r>
              <a:rPr lang="en-US" altLang="zh-CN" sz="2800" dirty="0">
                <a:latin typeface="Georgia" panose="02040502050405020303" pitchFamily="18" charset="0"/>
              </a:rPr>
              <a:t>)</a:t>
            </a:r>
            <a:r>
              <a:rPr lang="zh-CN" altLang="en-US" sz="2800" dirty="0">
                <a:latin typeface="Georgia" panose="02040502050405020303" pitchFamily="18" charset="0"/>
              </a:rPr>
              <a:t>. The actual value of </a:t>
            </a:r>
            <a:r>
              <a:rPr lang="zh-CN" altLang="en-US" sz="2800" i="1" dirty="0">
                <a:latin typeface="Georgia" panose="02040502050405020303" pitchFamily="18" charset="0"/>
              </a:rPr>
              <a:t>h</a:t>
            </a:r>
            <a:r>
              <a:rPr lang="zh-CN" altLang="en-US" sz="2800" dirty="0">
                <a:latin typeface="Georgia" panose="02040502050405020303" pitchFamily="18" charset="0"/>
              </a:rPr>
              <a:t> is determined from the desired accepting rate.</a:t>
            </a:r>
          </a:p>
          <a:p>
            <a:r>
              <a:rPr lang="zh-CN" altLang="en-US" sz="2800" dirty="0">
                <a:latin typeface="Georgia" panose="02040502050405020303" pitchFamily="18" charset="0"/>
              </a:rPr>
              <a:t>In practice, </a:t>
            </a:r>
            <a:r>
              <a:rPr lang="zh-CN" altLang="en-US" sz="2800" i="1" dirty="0">
                <a:latin typeface="Georgia" panose="02040502050405020303" pitchFamily="18" charset="0"/>
              </a:rPr>
              <a:t>h</a:t>
            </a:r>
            <a:r>
              <a:rPr lang="zh-CN" altLang="en-US" sz="2800" dirty="0">
                <a:latin typeface="Georgia" panose="02040502050405020303" pitchFamily="18" charset="0"/>
              </a:rPr>
              <a:t> is</a:t>
            </a:r>
            <a:r>
              <a:rPr lang="zh-CN" altLang="en-US" sz="2800" dirty="0">
                <a:solidFill>
                  <a:srgbClr val="FF0000"/>
                </a:solidFill>
                <a:latin typeface="Georgia" panose="02040502050405020303" pitchFamily="18" charset="0"/>
              </a:rPr>
              <a:t> commonly chosen</a:t>
            </a:r>
            <a:r>
              <a:rPr lang="zh-CN" altLang="en-US" sz="2800" dirty="0">
                <a:latin typeface="Georgia" panose="02040502050405020303" pitchFamily="18" charset="0"/>
              </a:rPr>
              <a:t> so that the </a:t>
            </a:r>
            <a:r>
              <a:rPr lang="zh-CN" altLang="en-US" sz="2800" dirty="0">
                <a:solidFill>
                  <a:srgbClr val="FF0000"/>
                </a:solidFill>
                <a:latin typeface="Georgia" panose="02040502050405020303" pitchFamily="18" charset="0"/>
              </a:rPr>
              <a:t>accepting rate of moves is around 50%</a:t>
            </a:r>
            <a:r>
              <a:rPr lang="zh-CN" altLang="en-US" sz="2800" dirty="0">
                <a:latin typeface="Georgia" panose="02040502050405020303" pitchFamily="18" charset="0"/>
              </a:rPr>
              <a:t>. </a:t>
            </a:r>
          </a:p>
          <a:p>
            <a:endParaRPr lang="zh-CN" altLang="en-US" sz="2800" dirty="0">
              <a:latin typeface="Georgia" panose="02040502050405020303" pitchFamily="18" charset="0"/>
            </a:endParaRPr>
          </a:p>
          <a:p>
            <a:r>
              <a:rPr lang="zh-CN" altLang="en-US" sz="2800" dirty="0">
                <a:latin typeface="Georgia" panose="02040502050405020303" pitchFamily="18" charset="0"/>
              </a:rPr>
              <a:t>We can evaluate the probability</a:t>
            </a:r>
          </a:p>
          <a:p>
            <a:endParaRPr lang="zh-CN" altLang="en-US" sz="2800" dirty="0">
              <a:latin typeface="Georgia" panose="02040502050405020303" pitchFamily="18" charset="0"/>
            </a:endParaRPr>
          </a:p>
        </p:txBody>
      </p:sp>
      <p:pic>
        <p:nvPicPr>
          <p:cNvPr id="31748" name="内容占位符 31747" descr="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67400" y="5230813"/>
            <a:ext cx="2022475" cy="1179512"/>
          </a:xfrm>
        </p:spPr>
      </p:pic>
    </p:spTree>
    <p:extLst>
      <p:ext uri="{BB962C8B-B14F-4D97-AF65-F5344CB8AC3E}">
        <p14:creationId xmlns:p14="http://schemas.microsoft.com/office/powerpoint/2010/main" val="2501596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32769"/>
          <p:cNvSpPr txBox="1">
            <a:spLocks noChangeArrowheads="1"/>
          </p:cNvSpPr>
          <p:nvPr/>
        </p:nvSpPr>
        <p:spPr bwMode="auto">
          <a:xfrm>
            <a:off x="323850" y="660400"/>
            <a:ext cx="84963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rgbClr val="FF0000"/>
                </a:solidFill>
                <a:latin typeface="Georgia" panose="02040502050405020303" pitchFamily="18" charset="0"/>
              </a:rPr>
              <a:t>Comparing </a:t>
            </a:r>
            <a:r>
              <a:rPr lang="zh-CN" altLang="en-US" sz="2800" i="1">
                <a:solidFill>
                  <a:srgbClr val="FF0000"/>
                </a:solidFill>
                <a:latin typeface="Georgia" panose="02040502050405020303" pitchFamily="18" charset="0"/>
              </a:rPr>
              <a:t>p</a:t>
            </a:r>
            <a:r>
              <a:rPr lang="zh-CN" altLang="en-US" sz="2800">
                <a:solidFill>
                  <a:srgbClr val="FF0000"/>
                </a:solidFill>
                <a:latin typeface="Georgia" panose="02040502050405020303" pitchFamily="18" charset="0"/>
              </a:rPr>
              <a:t> with a uniform random number </a:t>
            </a:r>
            <a:r>
              <a:rPr lang="zh-CN" altLang="en-US" sz="2800" i="1">
                <a:solidFill>
                  <a:srgbClr val="FF0000"/>
                </a:solidFill>
                <a:latin typeface="Georgia" panose="02040502050405020303" pitchFamily="18" charset="0"/>
              </a:rPr>
              <a:t>w</a:t>
            </a:r>
            <a:r>
              <a:rPr lang="zh-CN" altLang="en-US" sz="2800" baseline="-25000">
                <a:solidFill>
                  <a:srgbClr val="FF0000"/>
                </a:solidFill>
                <a:latin typeface="Georgia" panose="02040502050405020303" pitchFamily="18" charset="0"/>
              </a:rPr>
              <a:t>i</a:t>
            </a:r>
            <a:r>
              <a:rPr lang="zh-CN" altLang="en-US" sz="2800">
                <a:latin typeface="Georgia" panose="02040502050405020303" pitchFamily="18" charset="0"/>
              </a:rPr>
              <a:t> in the region [0, 1]. If</a:t>
            </a:r>
            <a:r>
              <a:rPr lang="en-US" altLang="zh-CN" sz="2800">
                <a:latin typeface="Georgia" panose="02040502050405020303" pitchFamily="18" charset="0"/>
              </a:rPr>
              <a:t> </a:t>
            </a:r>
            <a:r>
              <a:rPr lang="zh-CN" altLang="en-US" sz="2800" i="1">
                <a:latin typeface="Georgia" panose="02040502050405020303" pitchFamily="18" charset="0"/>
              </a:rPr>
              <a:t>p</a:t>
            </a:r>
            <a:r>
              <a:rPr lang="zh-CN" altLang="en-US" sz="2800">
                <a:latin typeface="Georgia" panose="02040502050405020303" pitchFamily="18" charset="0"/>
              </a:rPr>
              <a:t> ≥ </a:t>
            </a:r>
            <a:r>
              <a:rPr lang="zh-CN" altLang="en-US" sz="2800" i="1">
                <a:latin typeface="Georgia" panose="02040502050405020303" pitchFamily="18" charset="0"/>
              </a:rPr>
              <a:t>w</a:t>
            </a:r>
            <a:r>
              <a:rPr lang="zh-CN" altLang="en-US" sz="2800" baseline="-25000">
                <a:latin typeface="Georgia" panose="02040502050405020303" pitchFamily="18" charset="0"/>
              </a:rPr>
              <a:t>i</a:t>
            </a:r>
            <a:r>
              <a:rPr lang="zh-CN" altLang="en-US" sz="2800">
                <a:latin typeface="Georgia" panose="02040502050405020303" pitchFamily="18" charset="0"/>
              </a:rPr>
              <a:t> , the new configuration is accepted; otherwise, the old configuration is</a:t>
            </a:r>
            <a:r>
              <a:rPr lang="en-US" altLang="zh-CN" sz="2800">
                <a:latin typeface="Georgia" panose="02040502050405020303" pitchFamily="18" charset="0"/>
              </a:rPr>
              <a:t> </a:t>
            </a:r>
            <a:r>
              <a:rPr lang="zh-CN" altLang="en-US" sz="2800">
                <a:latin typeface="Georgia" panose="02040502050405020303" pitchFamily="18" charset="0"/>
              </a:rPr>
              <a:t>assumed to be the new configuration. </a:t>
            </a:r>
          </a:p>
        </p:txBody>
      </p:sp>
      <p:sp>
        <p:nvSpPr>
          <p:cNvPr id="31746" name="文本框 32770"/>
          <p:cNvSpPr txBox="1">
            <a:spLocks noChangeArrowheads="1"/>
          </p:cNvSpPr>
          <p:nvPr/>
        </p:nvSpPr>
        <p:spPr bwMode="auto">
          <a:xfrm>
            <a:off x="323850" y="2755900"/>
            <a:ext cx="84978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latin typeface="Georgia" panose="02040502050405020303" pitchFamily="18" charset="0"/>
                <a:cs typeface="Times New Roman" panose="02020603050405020304" pitchFamily="18" charset="0"/>
              </a:rPr>
              <a:t> </a:t>
            </a:r>
          </a:p>
        </p:txBody>
      </p:sp>
      <p:sp>
        <p:nvSpPr>
          <p:cNvPr id="32772" name="文本框 32771"/>
          <p:cNvSpPr txBox="1">
            <a:spLocks noChangeArrowheads="1"/>
          </p:cNvSpPr>
          <p:nvPr/>
        </p:nvSpPr>
        <p:spPr bwMode="auto">
          <a:xfrm>
            <a:off x="395288" y="3068638"/>
            <a:ext cx="7948612"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cs typeface="Times New Roman" panose="02020603050405020304" pitchFamily="18" charset="0"/>
              </a:rPr>
              <a:t>This procedure is </a:t>
            </a:r>
            <a:r>
              <a:rPr lang="zh-CN" altLang="en-US" sz="2800">
                <a:solidFill>
                  <a:srgbClr val="FF0000"/>
                </a:solidFill>
                <a:latin typeface="Georgia" panose="02040502050405020303" pitchFamily="18" charset="0"/>
                <a:cs typeface="Times New Roman" panose="02020603050405020304" pitchFamily="18" charset="0"/>
              </a:rPr>
              <a:t>repeated</a:t>
            </a:r>
            <a:r>
              <a:rPr lang="zh-CN" altLang="en-US" sz="2800">
                <a:latin typeface="Georgia" panose="02040502050405020303" pitchFamily="18" charset="0"/>
                <a:cs typeface="Times New Roman" panose="02020603050405020304" pitchFamily="18" charset="0"/>
              </a:rPr>
              <a:t> and the physical</a:t>
            </a:r>
            <a:r>
              <a:rPr lang="en-US" altLang="zh-CN" sz="2800">
                <a:latin typeface="Georgia" panose="02040502050405020303" pitchFamily="18" charset="0"/>
                <a:cs typeface="Times New Roman" panose="02020603050405020304" pitchFamily="18" charset="0"/>
              </a:rPr>
              <a:t> </a:t>
            </a:r>
            <a:r>
              <a:rPr lang="zh-CN" altLang="en-US" sz="2800">
                <a:latin typeface="Georgia" panose="02040502050405020303" pitchFamily="18" charset="0"/>
                <a:cs typeface="Times New Roman" panose="02020603050405020304" pitchFamily="18" charset="0"/>
              </a:rPr>
              <a:t>quantity </a:t>
            </a:r>
            <a:r>
              <a:rPr lang="zh-CN" altLang="en-US" sz="2800" i="1">
                <a:latin typeface="Georgia" panose="02040502050405020303" pitchFamily="18" charset="0"/>
                <a:cs typeface="Times New Roman" panose="02020603050405020304" pitchFamily="18" charset="0"/>
              </a:rPr>
              <a:t>A</a:t>
            </a:r>
            <a:r>
              <a:rPr lang="zh-CN" altLang="en-US" sz="2800">
                <a:latin typeface="Georgia" panose="02040502050405020303" pitchFamily="18" charset="0"/>
                <a:cs typeface="Times New Roman" panose="02020603050405020304" pitchFamily="18" charset="0"/>
              </a:rPr>
              <a:t>(R</a:t>
            </a:r>
            <a:r>
              <a:rPr lang="zh-CN" altLang="en-US" sz="2800" baseline="-25000">
                <a:latin typeface="Georgia" panose="02040502050405020303" pitchFamily="18" charset="0"/>
                <a:cs typeface="Times New Roman" panose="02020603050405020304" pitchFamily="18" charset="0"/>
              </a:rPr>
              <a:t>k</a:t>
            </a:r>
            <a:r>
              <a:rPr lang="zh-CN" altLang="en-US" sz="2800">
                <a:latin typeface="Georgia" panose="02040502050405020303" pitchFamily="18" charset="0"/>
                <a:cs typeface="Times New Roman" panose="02020603050405020304" pitchFamily="18" charset="0"/>
              </a:rPr>
              <a:t> ) for </a:t>
            </a:r>
            <a:r>
              <a:rPr lang="zh-CN" altLang="en-US" sz="2800" i="1">
                <a:latin typeface="Georgia" panose="02040502050405020303" pitchFamily="18" charset="0"/>
                <a:cs typeface="Times New Roman" panose="02020603050405020304" pitchFamily="18" charset="0"/>
              </a:rPr>
              <a:t>k</a:t>
            </a:r>
            <a:r>
              <a:rPr lang="zh-CN" altLang="en-US" sz="2800">
                <a:latin typeface="Georgia" panose="02040502050405020303" pitchFamily="18" charset="0"/>
                <a:cs typeface="Times New Roman" panose="02020603050405020304" pitchFamily="18" charset="0"/>
              </a:rPr>
              <a:t> = </a:t>
            </a:r>
            <a:r>
              <a:rPr lang="zh-CN" altLang="en-US" sz="2800" i="1">
                <a:latin typeface="Georgia" panose="02040502050405020303" pitchFamily="18" charset="0"/>
                <a:cs typeface="Times New Roman" panose="02020603050405020304" pitchFamily="18" charset="0"/>
              </a:rPr>
              <a:t>n</a:t>
            </a:r>
            <a:r>
              <a:rPr lang="zh-CN" altLang="en-US" sz="2800" baseline="-25000">
                <a:latin typeface="Georgia" panose="02040502050405020303" pitchFamily="18" charset="0"/>
                <a:cs typeface="Times New Roman" panose="02020603050405020304" pitchFamily="18" charset="0"/>
              </a:rPr>
              <a:t>1</a:t>
            </a:r>
            <a:r>
              <a:rPr lang="zh-CN" altLang="en-US" sz="2800">
                <a:latin typeface="Georgia" panose="02040502050405020303" pitchFamily="18" charset="0"/>
                <a:cs typeface="Times New Roman" panose="02020603050405020304" pitchFamily="18" charset="0"/>
              </a:rPr>
              <a:t>, </a:t>
            </a:r>
            <a:r>
              <a:rPr lang="zh-CN" altLang="en-US" sz="2800" i="1">
                <a:latin typeface="Georgia" panose="02040502050405020303" pitchFamily="18" charset="0"/>
                <a:cs typeface="Times New Roman" panose="02020603050405020304" pitchFamily="18" charset="0"/>
              </a:rPr>
              <a:t>n</a:t>
            </a:r>
            <a:r>
              <a:rPr lang="zh-CN" altLang="en-US" sz="2800" baseline="-25000">
                <a:latin typeface="Georgia" panose="02040502050405020303" pitchFamily="18" charset="0"/>
                <a:cs typeface="Times New Roman" panose="02020603050405020304" pitchFamily="18" charset="0"/>
              </a:rPr>
              <a:t>1</a:t>
            </a:r>
            <a:r>
              <a:rPr lang="zh-CN" altLang="en-US" sz="2800">
                <a:latin typeface="Georgia" panose="02040502050405020303" pitchFamily="18" charset="0"/>
                <a:cs typeface="Times New Roman" panose="02020603050405020304" pitchFamily="18" charset="0"/>
              </a:rPr>
              <a:t> + </a:t>
            </a:r>
            <a:r>
              <a:rPr lang="zh-CN" altLang="en-US" sz="2800" i="1">
                <a:latin typeface="Georgia" panose="02040502050405020303" pitchFamily="18" charset="0"/>
                <a:cs typeface="Times New Roman" panose="02020603050405020304" pitchFamily="18" charset="0"/>
              </a:rPr>
              <a:t>n</a:t>
            </a:r>
            <a:r>
              <a:rPr lang="zh-CN" altLang="en-US" sz="2800" baseline="-25000">
                <a:latin typeface="Georgia" panose="02040502050405020303" pitchFamily="18" charset="0"/>
                <a:cs typeface="Times New Roman" panose="02020603050405020304" pitchFamily="18" charset="0"/>
              </a:rPr>
              <a:t>0</a:t>
            </a:r>
            <a:r>
              <a:rPr lang="zh-CN" altLang="en-US" sz="2800">
                <a:latin typeface="Georgia" panose="02040502050405020303" pitchFamily="18" charset="0"/>
                <a:cs typeface="Times New Roman" panose="02020603050405020304" pitchFamily="18" charset="0"/>
              </a:rPr>
              <a:t>, . . . , </a:t>
            </a:r>
            <a:r>
              <a:rPr lang="zh-CN" altLang="en-US" sz="2800" i="1">
                <a:latin typeface="Georgia" panose="02040502050405020303" pitchFamily="18" charset="0"/>
                <a:cs typeface="Times New Roman" panose="02020603050405020304" pitchFamily="18" charset="0"/>
              </a:rPr>
              <a:t>n</a:t>
            </a:r>
            <a:r>
              <a:rPr lang="zh-CN" altLang="en-US" sz="2800" baseline="-25000">
                <a:latin typeface="Georgia" panose="02040502050405020303" pitchFamily="18" charset="0"/>
                <a:cs typeface="Times New Roman" panose="02020603050405020304" pitchFamily="18" charset="0"/>
              </a:rPr>
              <a:t>1</a:t>
            </a:r>
            <a:r>
              <a:rPr lang="zh-CN" altLang="en-US" sz="2800">
                <a:latin typeface="Georgia" panose="02040502050405020303" pitchFamily="18" charset="0"/>
                <a:cs typeface="Times New Roman" panose="02020603050405020304" pitchFamily="18" charset="0"/>
              </a:rPr>
              <a:t> + (</a:t>
            </a:r>
            <a:r>
              <a:rPr lang="zh-CN" altLang="en-US" sz="2800" i="1">
                <a:latin typeface="Georgia" panose="02040502050405020303" pitchFamily="18" charset="0"/>
                <a:cs typeface="Times New Roman" panose="02020603050405020304" pitchFamily="18" charset="0"/>
              </a:rPr>
              <a:t>M</a:t>
            </a:r>
            <a:r>
              <a:rPr lang="zh-CN" altLang="en-US" sz="2800">
                <a:latin typeface="Georgia" panose="02040502050405020303" pitchFamily="18" charset="0"/>
                <a:cs typeface="Times New Roman" panose="02020603050405020304" pitchFamily="18" charset="0"/>
              </a:rPr>
              <a:t> </a:t>
            </a:r>
            <a:r>
              <a:rPr lang="en-US" altLang="zh-CN" sz="2800">
                <a:latin typeface="Georgia" panose="02040502050405020303" pitchFamily="18" charset="0"/>
                <a:cs typeface="Times New Roman" panose="02020603050405020304" pitchFamily="18" charset="0"/>
              </a:rPr>
              <a:t>-</a:t>
            </a:r>
            <a:r>
              <a:rPr lang="zh-CN" altLang="en-US" sz="2800">
                <a:latin typeface="Georgia" panose="02040502050405020303" pitchFamily="18" charset="0"/>
                <a:cs typeface="Times New Roman" panose="02020603050405020304" pitchFamily="18" charset="0"/>
              </a:rPr>
              <a:t>1)</a:t>
            </a:r>
            <a:r>
              <a:rPr lang="zh-CN" altLang="en-US" sz="2800" i="1">
                <a:latin typeface="Georgia" panose="02040502050405020303" pitchFamily="18" charset="0"/>
                <a:cs typeface="Times New Roman" panose="02020603050405020304" pitchFamily="18" charset="0"/>
              </a:rPr>
              <a:t>n</a:t>
            </a:r>
            <a:r>
              <a:rPr lang="zh-CN" altLang="en-US" sz="2800" baseline="-25000">
                <a:latin typeface="Georgia" panose="02040502050405020303" pitchFamily="18" charset="0"/>
                <a:cs typeface="Times New Roman" panose="02020603050405020304" pitchFamily="18" charset="0"/>
              </a:rPr>
              <a:t>0 </a:t>
            </a:r>
            <a:r>
              <a:rPr lang="zh-CN" altLang="en-US" sz="2800">
                <a:latin typeface="Georgia" panose="02040502050405020303" pitchFamily="18" charset="0"/>
                <a:cs typeface="Times New Roman" panose="02020603050405020304" pitchFamily="18" charset="0"/>
              </a:rPr>
              <a:t>is</a:t>
            </a:r>
            <a:r>
              <a:rPr lang="zh-CN" altLang="en-US" sz="2800">
                <a:latin typeface="Georgia" panose="02040502050405020303" pitchFamily="18" charset="0"/>
              </a:rPr>
              <a:t> </a:t>
            </a:r>
            <a:r>
              <a:rPr lang="zh-CN" altLang="en-US" sz="2800">
                <a:latin typeface="Georgia" panose="02040502050405020303" pitchFamily="18" charset="0"/>
                <a:cs typeface="Times New Roman" panose="02020603050405020304" pitchFamily="18" charset="0"/>
              </a:rPr>
              <a:t>evaluated. The</a:t>
            </a:r>
            <a:r>
              <a:rPr lang="en-US" altLang="zh-CN" sz="2800">
                <a:latin typeface="Georgia" panose="02040502050405020303" pitchFamily="18" charset="0"/>
                <a:cs typeface="Times New Roman" panose="02020603050405020304" pitchFamily="18" charset="0"/>
              </a:rPr>
              <a:t> </a:t>
            </a:r>
            <a:r>
              <a:rPr lang="zh-CN" altLang="en-US" sz="2800">
                <a:latin typeface="Georgia" panose="02040502050405020303" pitchFamily="18" charset="0"/>
                <a:cs typeface="Times New Roman" panose="02020603050405020304" pitchFamily="18" charset="0"/>
              </a:rPr>
              <a:t>numerical result of the integral is then given by</a:t>
            </a:r>
          </a:p>
        </p:txBody>
      </p:sp>
      <p:pic>
        <p:nvPicPr>
          <p:cNvPr id="32773" name="图片 32772"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5157788"/>
            <a:ext cx="403225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622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p:bldP spid="32772" grpId="0" bldLvl="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3793"/>
          <p:cNvSpPr txBox="1">
            <a:spLocks noChangeArrowheads="1"/>
          </p:cNvSpPr>
          <p:nvPr/>
        </p:nvSpPr>
        <p:spPr bwMode="auto">
          <a:xfrm>
            <a:off x="396875" y="942975"/>
            <a:ext cx="8435975"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Note that </a:t>
            </a:r>
            <a:r>
              <a:rPr lang="en-US" altLang="zh-CN" sz="2800">
                <a:latin typeface="Georgia" panose="02040502050405020303" pitchFamily="18" charset="0"/>
              </a:rPr>
              <a:t>the first </a:t>
            </a:r>
            <a:r>
              <a:rPr lang="zh-CN" altLang="en-US" sz="2800" i="1">
                <a:latin typeface="Georgia" panose="02040502050405020303" pitchFamily="18" charset="0"/>
              </a:rPr>
              <a:t>n</a:t>
            </a:r>
            <a:r>
              <a:rPr lang="zh-CN" altLang="en-US" sz="2800" baseline="-25000">
                <a:latin typeface="Georgia" panose="02040502050405020303" pitchFamily="18" charset="0"/>
              </a:rPr>
              <a:t>1 </a:t>
            </a:r>
            <a:r>
              <a:rPr lang="zh-CN" altLang="en-US" sz="2800">
                <a:latin typeface="Georgia" panose="02040502050405020303" pitchFamily="18" charset="0"/>
              </a:rPr>
              <a:t>steps are used to </a:t>
            </a:r>
            <a:r>
              <a:rPr lang="zh-CN" altLang="en-US" sz="2800">
                <a:solidFill>
                  <a:srgbClr val="FF0000"/>
                </a:solidFill>
                <a:latin typeface="Georgia" panose="02040502050405020303" pitchFamily="18" charset="0"/>
              </a:rPr>
              <a:t>remove the influence of the initial selection</a:t>
            </a:r>
            <a:r>
              <a:rPr lang="zh-CN" altLang="en-US" sz="2800">
                <a:latin typeface="Georgia" panose="02040502050405020303" pitchFamily="18" charset="0"/>
              </a:rPr>
              <a:t>. The data are taken </a:t>
            </a:r>
            <a:r>
              <a:rPr lang="zh-CN" altLang="en-US" sz="2800" i="1">
                <a:solidFill>
                  <a:srgbClr val="FF0000"/>
                </a:solidFill>
                <a:latin typeface="Georgia" panose="02040502050405020303" pitchFamily="18" charset="0"/>
              </a:rPr>
              <a:t>n</a:t>
            </a:r>
            <a:r>
              <a:rPr lang="zh-CN" altLang="en-US" sz="2800" baseline="-25000">
                <a:solidFill>
                  <a:srgbClr val="FF0000"/>
                </a:solidFill>
                <a:latin typeface="Georgia" panose="02040502050405020303" pitchFamily="18" charset="0"/>
              </a:rPr>
              <a:t>0</a:t>
            </a:r>
            <a:r>
              <a:rPr lang="zh-CN" altLang="en-US" sz="2800">
                <a:solidFill>
                  <a:srgbClr val="FF0000"/>
                </a:solidFill>
                <a:latin typeface="Georgia" panose="02040502050405020303" pitchFamily="18" charset="0"/>
              </a:rPr>
              <a:t> steps apart</a:t>
            </a:r>
            <a:r>
              <a:rPr lang="zh-CN" altLang="en-US" sz="2800">
                <a:latin typeface="Georgia" panose="02040502050405020303" pitchFamily="18" charset="0"/>
              </a:rPr>
              <a:t> to avoid high correlation between the data points.</a:t>
            </a:r>
          </a:p>
        </p:txBody>
      </p:sp>
      <p:sp>
        <p:nvSpPr>
          <p:cNvPr id="33795" name="内容占位符 33794"/>
          <p:cNvSpPr>
            <a:spLocks noGrp="1" noChangeArrowheads="1"/>
          </p:cNvSpPr>
          <p:nvPr>
            <p:ph idx="1"/>
          </p:nvPr>
        </p:nvSpPr>
        <p:spPr>
          <a:xfrm>
            <a:off x="34925" y="2997200"/>
            <a:ext cx="9074150" cy="2808288"/>
          </a:xfrm>
        </p:spPr>
        <p:txBody>
          <a:bodyPr/>
          <a:lstStyle/>
          <a:p>
            <a:pPr>
              <a:lnSpc>
                <a:spcPct val="80000"/>
              </a:lnSpc>
              <a:buFontTx/>
              <a:buNone/>
            </a:pPr>
            <a:r>
              <a:rPr lang="zh-CN" altLang="en-US" sz="2400">
                <a:latin typeface="Georgia" panose="02040502050405020303" pitchFamily="18" charset="0"/>
              </a:rPr>
              <a:t>    </a:t>
            </a:r>
            <a:r>
              <a:rPr lang="zh-CN" altLang="en-US" sz="2800">
                <a:latin typeface="Georgia" panose="02040502050405020303" pitchFamily="18" charset="0"/>
              </a:rPr>
              <a:t> In most cases, the distribution function </a:t>
            </a:r>
            <a:r>
              <a:rPr lang="zh-CN" altLang="en-US" sz="2800" i="1">
                <a:latin typeface="Georgia" panose="02040502050405020303" pitchFamily="18" charset="0"/>
              </a:rPr>
              <a:t>W</a:t>
            </a:r>
            <a:r>
              <a:rPr lang="zh-CN" altLang="en-US" sz="2800">
                <a:latin typeface="Georgia" panose="02040502050405020303" pitchFamily="18" charset="0"/>
              </a:rPr>
              <a:t>(</a:t>
            </a:r>
            <a:r>
              <a:rPr lang="zh-CN" altLang="en-US" sz="2800" b="1">
                <a:latin typeface="Georgia" panose="02040502050405020303" pitchFamily="18" charset="0"/>
              </a:rPr>
              <a:t>R</a:t>
            </a:r>
            <a:r>
              <a:rPr lang="zh-CN" altLang="en-US" sz="2800">
                <a:latin typeface="Georgia" panose="02040502050405020303" pitchFamily="18" charset="0"/>
              </a:rPr>
              <a:t>) varies by several orders of magnitude,</a:t>
            </a:r>
            <a:r>
              <a:rPr lang="en-US" altLang="zh-CN" sz="2800">
                <a:latin typeface="Georgia" panose="02040502050405020303" pitchFamily="18" charset="0"/>
              </a:rPr>
              <a:t> </a:t>
            </a:r>
            <a:r>
              <a:rPr lang="zh-CN" altLang="en-US" sz="2800">
                <a:latin typeface="Georgia" panose="02040502050405020303" pitchFamily="18" charset="0"/>
              </a:rPr>
              <a:t>whereas </a:t>
            </a:r>
            <a:r>
              <a:rPr lang="zh-CN" altLang="en-US" sz="2800" i="1">
                <a:latin typeface="Georgia" panose="02040502050405020303" pitchFamily="18" charset="0"/>
              </a:rPr>
              <a:t>A</a:t>
            </a:r>
            <a:r>
              <a:rPr lang="zh-CN" altLang="en-US" sz="2800">
                <a:latin typeface="Georgia" panose="02040502050405020303" pitchFamily="18" charset="0"/>
              </a:rPr>
              <a:t>(</a:t>
            </a:r>
            <a:r>
              <a:rPr lang="zh-CN" altLang="en-US" sz="2800" b="1">
                <a:latin typeface="Georgia" panose="02040502050405020303" pitchFamily="18" charset="0"/>
              </a:rPr>
              <a:t>R</a:t>
            </a:r>
            <a:r>
              <a:rPr lang="zh-CN" altLang="en-US" sz="2800">
                <a:latin typeface="Georgia" panose="02040502050405020303" pitchFamily="18" charset="0"/>
              </a:rPr>
              <a:t>) stays </a:t>
            </a:r>
            <a:r>
              <a:rPr lang="zh-CN" altLang="en-US" sz="2800">
                <a:solidFill>
                  <a:srgbClr val="FF0000"/>
                </a:solidFill>
                <a:latin typeface="Georgia" panose="02040502050405020303" pitchFamily="18" charset="0"/>
              </a:rPr>
              <a:t>smooth or  nearly constant</a:t>
            </a:r>
            <a:r>
              <a:rPr lang="zh-CN" altLang="en-US" sz="2800">
                <a:latin typeface="Georgia" panose="02040502050405020303" pitchFamily="18" charset="0"/>
              </a:rPr>
              <a:t>. </a:t>
            </a:r>
          </a:p>
          <a:p>
            <a:pPr>
              <a:lnSpc>
                <a:spcPct val="80000"/>
              </a:lnSpc>
              <a:buFontTx/>
              <a:buNone/>
            </a:pPr>
            <a:r>
              <a:rPr lang="zh-CN" altLang="en-US" sz="2800">
                <a:latin typeface="Georgia" panose="02040502050405020303" pitchFamily="18" charset="0"/>
              </a:rPr>
              <a:t>    </a:t>
            </a:r>
          </a:p>
          <a:p>
            <a:pPr>
              <a:lnSpc>
                <a:spcPct val="80000"/>
              </a:lnSpc>
              <a:buFontTx/>
              <a:buNone/>
            </a:pPr>
            <a:r>
              <a:rPr lang="zh-CN" altLang="en-US" sz="2800">
                <a:latin typeface="Georgia" panose="02040502050405020303" pitchFamily="18" charset="0"/>
              </a:rPr>
              <a:t>    This </a:t>
            </a:r>
            <a:r>
              <a:rPr lang="zh-CN" altLang="en-US" sz="2800">
                <a:solidFill>
                  <a:srgbClr val="FF0000"/>
                </a:solidFill>
                <a:latin typeface="Georgia" panose="02040502050405020303" pitchFamily="18" charset="0"/>
              </a:rPr>
              <a:t>sampling by importance</a:t>
            </a:r>
            <a:r>
              <a:rPr lang="zh-CN" altLang="en-US" sz="2800">
                <a:latin typeface="Georgia" panose="02040502050405020303" pitchFamily="18" charset="0"/>
              </a:rPr>
              <a:t> is </a:t>
            </a:r>
            <a:r>
              <a:rPr lang="zh-CN" altLang="en-US" sz="2800">
                <a:solidFill>
                  <a:srgbClr val="FF0000"/>
                </a:solidFill>
                <a:latin typeface="Georgia" panose="02040502050405020303" pitchFamily="18" charset="0"/>
              </a:rPr>
              <a:t>much more efficient</a:t>
            </a:r>
            <a:r>
              <a:rPr lang="en-US" altLang="zh-CN" sz="2800">
                <a:latin typeface="Georgia" panose="02040502050405020303" pitchFamily="18" charset="0"/>
              </a:rPr>
              <a:t> </a:t>
            </a:r>
            <a:r>
              <a:rPr lang="zh-CN" altLang="en-US" sz="2800">
                <a:latin typeface="Georgia" panose="02040502050405020303" pitchFamily="18" charset="0"/>
              </a:rPr>
              <a:t>than the direct, random sampling presented in the preceding section.     </a:t>
            </a:r>
          </a:p>
        </p:txBody>
      </p:sp>
    </p:spTree>
    <p:extLst>
      <p:ext uri="{BB962C8B-B14F-4D97-AF65-F5344CB8AC3E}">
        <p14:creationId xmlns:p14="http://schemas.microsoft.com/office/powerpoint/2010/main" val="1803506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753601" y="2698240"/>
            <a:ext cx="3905172" cy="523220"/>
          </a:xfrm>
          <a:prstGeom prst="rect">
            <a:avLst/>
          </a:prstGeom>
          <a:noFill/>
          <a:ln>
            <a:noFill/>
          </a:ln>
          <a:effectLst/>
        </p:spPr>
        <p:txBody>
          <a:bodyPr wrap="none">
            <a:spAutoFit/>
          </a:bodyPr>
          <a:lstStyle/>
          <a:p>
            <a:pPr algn="ctr"/>
            <a:r>
              <a:rPr lang="en-US" altLang="zh-CN" b="1" dirty="0">
                <a:ea typeface="宋体" panose="02010600030101010101" pitchFamily="2" charset="-122"/>
              </a:rPr>
              <a:t>Metropolis Monte Carlo</a:t>
            </a:r>
          </a:p>
        </p:txBody>
      </p:sp>
      <p:graphicFrame>
        <p:nvGraphicFramePr>
          <p:cNvPr id="92163" name="Object 3"/>
          <p:cNvGraphicFramePr>
            <a:graphicFrameLocks noChangeAspect="1"/>
          </p:cNvGraphicFramePr>
          <p:nvPr>
            <p:extLst>
              <p:ext uri="{D42A27DB-BD31-4B8C-83A1-F6EECF244321}">
                <p14:modId xmlns:p14="http://schemas.microsoft.com/office/powerpoint/2010/main" val="2184655102"/>
              </p:ext>
            </p:extLst>
          </p:nvPr>
        </p:nvGraphicFramePr>
        <p:xfrm>
          <a:off x="1762125" y="3368673"/>
          <a:ext cx="6110288" cy="2103437"/>
        </p:xfrm>
        <a:graphic>
          <a:graphicData uri="http://schemas.openxmlformats.org/presentationml/2006/ole">
            <mc:AlternateContent xmlns:mc="http://schemas.openxmlformats.org/markup-compatibility/2006">
              <mc:Choice xmlns:v="urn:schemas-microsoft-com:vml" Requires="v">
                <p:oleObj spid="_x0000_s45712" name="Equation" r:id="rId4" imgW="3466800" imgH="1193760" progId="Equation.DSMT4">
                  <p:embed/>
                </p:oleObj>
              </mc:Choice>
              <mc:Fallback>
                <p:oleObj name="Equation" r:id="rId4" imgW="3466800" imgH="1193760" progId="Equation.DSMT4">
                  <p:embed/>
                  <p:pic>
                    <p:nvPicPr>
                      <p:cNvPr id="92163" name="Object 3"/>
                      <p:cNvPicPr>
                        <a:picLocks noChangeAspect="1" noChangeArrowheads="1"/>
                      </p:cNvPicPr>
                      <p:nvPr/>
                    </p:nvPicPr>
                    <p:blipFill>
                      <a:blip r:embed="rId5"/>
                      <a:srcRect/>
                      <a:stretch>
                        <a:fillRect/>
                      </a:stretch>
                    </p:blipFill>
                    <p:spPr bwMode="auto">
                      <a:xfrm>
                        <a:off x="1762125" y="3368673"/>
                        <a:ext cx="6110288" cy="210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4" name="Object 4"/>
          <p:cNvGraphicFramePr>
            <a:graphicFrameLocks noChangeAspect="1"/>
          </p:cNvGraphicFramePr>
          <p:nvPr>
            <p:extLst>
              <p:ext uri="{D42A27DB-BD31-4B8C-83A1-F6EECF244321}">
                <p14:modId xmlns:p14="http://schemas.microsoft.com/office/powerpoint/2010/main" val="466668444"/>
              </p:ext>
            </p:extLst>
          </p:nvPr>
        </p:nvGraphicFramePr>
        <p:xfrm>
          <a:off x="2298036" y="5624151"/>
          <a:ext cx="3360737" cy="349250"/>
        </p:xfrm>
        <a:graphic>
          <a:graphicData uri="http://schemas.openxmlformats.org/presentationml/2006/ole">
            <mc:AlternateContent xmlns:mc="http://schemas.openxmlformats.org/markup-compatibility/2006">
              <mc:Choice xmlns:v="urn:schemas-microsoft-com:vml" Requires="v">
                <p:oleObj spid="_x0000_s45713" name="Equation" r:id="rId6" imgW="1955520" imgH="203040" progId="Equation.DSMT4">
                  <p:embed/>
                </p:oleObj>
              </mc:Choice>
              <mc:Fallback>
                <p:oleObj name="Equation" r:id="rId6" imgW="1955520" imgH="203040" progId="Equation.DSMT4">
                  <p:embed/>
                  <p:pic>
                    <p:nvPicPr>
                      <p:cNvPr id="92164" name="Object 4"/>
                      <p:cNvPicPr>
                        <a:picLocks noChangeAspect="1" noChangeArrowheads="1"/>
                      </p:cNvPicPr>
                      <p:nvPr/>
                    </p:nvPicPr>
                    <p:blipFill>
                      <a:blip r:embed="rId7"/>
                      <a:srcRect/>
                      <a:stretch>
                        <a:fillRect/>
                      </a:stretch>
                    </p:blipFill>
                    <p:spPr bwMode="auto">
                      <a:xfrm>
                        <a:off x="2298036" y="5624151"/>
                        <a:ext cx="3360737"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5" name="Text Box 5"/>
          <p:cNvSpPr txBox="1">
            <a:spLocks noChangeArrowheads="1"/>
          </p:cNvSpPr>
          <p:nvPr/>
        </p:nvSpPr>
        <p:spPr bwMode="auto">
          <a:xfrm>
            <a:off x="250825" y="3563935"/>
            <a:ext cx="920750" cy="519113"/>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宋体" panose="02010600030101010101" pitchFamily="2" charset="-122"/>
              </a:rPr>
              <a:t>Use:</a:t>
            </a:r>
          </a:p>
        </p:txBody>
      </p:sp>
      <p:graphicFrame>
        <p:nvGraphicFramePr>
          <p:cNvPr id="92167" name="Object 7"/>
          <p:cNvGraphicFramePr>
            <a:graphicFrameLocks noChangeAspect="1"/>
          </p:cNvGraphicFramePr>
          <p:nvPr>
            <p:extLst>
              <p:ext uri="{D42A27DB-BD31-4B8C-83A1-F6EECF244321}">
                <p14:modId xmlns:p14="http://schemas.microsoft.com/office/powerpoint/2010/main" val="100981522"/>
              </p:ext>
            </p:extLst>
          </p:nvPr>
        </p:nvGraphicFramePr>
        <p:xfrm>
          <a:off x="3563888" y="1017158"/>
          <a:ext cx="5168566" cy="432023"/>
        </p:xfrm>
        <a:graphic>
          <a:graphicData uri="http://schemas.openxmlformats.org/presentationml/2006/ole">
            <mc:AlternateContent xmlns:mc="http://schemas.openxmlformats.org/markup-compatibility/2006">
              <mc:Choice xmlns:v="urn:schemas-microsoft-com:vml" Requires="v">
                <p:oleObj spid="_x0000_s45714" name="Equation" r:id="rId8" imgW="2425680" imgH="203040" progId="Equation.DSMT4">
                  <p:embed/>
                </p:oleObj>
              </mc:Choice>
              <mc:Fallback>
                <p:oleObj name="Equation" r:id="rId8" imgW="2425680" imgH="203040" progId="Equation.DSMT4">
                  <p:embed/>
                  <p:pic>
                    <p:nvPicPr>
                      <p:cNvPr id="92167" name="Object 7"/>
                      <p:cNvPicPr>
                        <a:picLocks noChangeAspect="1" noChangeArrowheads="1"/>
                      </p:cNvPicPr>
                      <p:nvPr/>
                    </p:nvPicPr>
                    <p:blipFill>
                      <a:blip r:embed="rId9"/>
                      <a:srcRect/>
                      <a:stretch>
                        <a:fillRect/>
                      </a:stretch>
                    </p:blipFill>
                    <p:spPr bwMode="auto">
                      <a:xfrm>
                        <a:off x="3563888" y="1017158"/>
                        <a:ext cx="5168566" cy="432023"/>
                      </a:xfrm>
                      <a:prstGeom prst="rect">
                        <a:avLst/>
                      </a:prstGeom>
                      <a:noFill/>
                      <a:ln>
                        <a:noFill/>
                      </a:ln>
                      <a:effectLst/>
                    </p:spPr>
                  </p:pic>
                </p:oleObj>
              </mc:Fallback>
            </mc:AlternateContent>
          </a:graphicData>
        </a:graphic>
      </p:graphicFrame>
      <p:sp>
        <p:nvSpPr>
          <p:cNvPr id="92168" name="Text Box 8"/>
          <p:cNvSpPr txBox="1">
            <a:spLocks noChangeArrowheads="1"/>
          </p:cNvSpPr>
          <p:nvPr/>
        </p:nvSpPr>
        <p:spPr bwMode="auto">
          <a:xfrm>
            <a:off x="115317" y="913275"/>
            <a:ext cx="3331874" cy="523220"/>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Let </a:t>
            </a:r>
            <a:r>
              <a:rPr lang="en-US" altLang="zh-CN" i="1" dirty="0"/>
              <a:t>T</a:t>
            </a:r>
            <a:r>
              <a:rPr lang="en-US" altLang="zh-CN" dirty="0"/>
              <a:t> Take the </a:t>
            </a:r>
            <a:r>
              <a:rPr lang="en-US" altLang="zh-CN" sz="2800" dirty="0">
                <a:ea typeface="宋体" panose="02010600030101010101" pitchFamily="2" charset="-122"/>
              </a:rPr>
              <a:t>Form:</a:t>
            </a:r>
          </a:p>
        </p:txBody>
      </p:sp>
      <p:sp>
        <p:nvSpPr>
          <p:cNvPr id="92169" name="Text Box 9"/>
          <p:cNvSpPr txBox="1">
            <a:spLocks noChangeArrowheads="1"/>
          </p:cNvSpPr>
          <p:nvPr/>
        </p:nvSpPr>
        <p:spPr bwMode="auto">
          <a:xfrm>
            <a:off x="2007617" y="1749888"/>
            <a:ext cx="6565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Symbol" panose="05050102010706020507" pitchFamily="18" charset="2"/>
              <a:buChar char="a"/>
            </a:pPr>
            <a:r>
              <a:rPr lang="en-US" altLang="zh-CN" sz="2400">
                <a:ea typeface="宋体" panose="02010600030101010101" pitchFamily="2" charset="-122"/>
              </a:rPr>
              <a:t>   =  Probability to Choose a Particular Move</a:t>
            </a:r>
          </a:p>
          <a:p>
            <a:pPr>
              <a:buFont typeface="Symbol" panose="05050102010706020507" pitchFamily="18" charset="2"/>
              <a:buNone/>
            </a:pPr>
            <a:r>
              <a:rPr lang="en-US" altLang="zh-CN" sz="2400" i="1">
                <a:latin typeface="Times New Roman" panose="02020603050405020304" pitchFamily="18" charset="0"/>
                <a:ea typeface="宋体" panose="02010600030101010101" pitchFamily="2" charset="-122"/>
              </a:rPr>
              <a:t>acc</a:t>
            </a:r>
            <a:r>
              <a:rPr lang="en-US" altLang="zh-CN" sz="2400">
                <a:ea typeface="宋体" panose="02010600030101010101" pitchFamily="2" charset="-122"/>
              </a:rPr>
              <a:t> =  Probability to Accept the Move</a:t>
            </a:r>
          </a:p>
        </p:txBody>
      </p:sp>
      <p:sp>
        <p:nvSpPr>
          <p:cNvPr id="92170" name="Text Box 10"/>
          <p:cNvSpPr txBox="1">
            <a:spLocks noChangeArrowheads="1"/>
          </p:cNvSpPr>
          <p:nvPr/>
        </p:nvSpPr>
        <p:spPr bwMode="auto">
          <a:xfrm>
            <a:off x="1907704" y="6290714"/>
            <a:ext cx="60757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latin typeface="Arial" panose="020B0604020202020204" pitchFamily="34" charset="0"/>
                <a:ea typeface="宋体" panose="02010600030101010101" pitchFamily="2" charset="-122"/>
              </a:rPr>
              <a:t>N. Metropolis </a:t>
            </a:r>
            <a:r>
              <a:rPr lang="en-US" altLang="zh-CN" sz="2000" i="1" dirty="0">
                <a:latin typeface="Arial" panose="020B0604020202020204" pitchFamily="34" charset="0"/>
                <a:ea typeface="宋体" panose="02010600030101010101" pitchFamily="2" charset="-122"/>
              </a:rPr>
              <a:t>et al</a:t>
            </a:r>
            <a:r>
              <a:rPr lang="en-US" altLang="zh-CN"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rPr>
              <a:t>,</a:t>
            </a:r>
            <a:r>
              <a:rPr lang="en-US" altLang="zh-CN" sz="2000" dirty="0">
                <a:latin typeface="Arial" panose="020B0604020202020204" pitchFamily="34" charset="0"/>
                <a:ea typeface="宋体" panose="02010600030101010101" pitchFamily="2" charset="-122"/>
              </a:rPr>
              <a:t> J. Chem. Phys. 21, 1087 (1953)</a:t>
            </a:r>
          </a:p>
        </p:txBody>
      </p:sp>
      <p:sp>
        <p:nvSpPr>
          <p:cNvPr id="10" name="Text Box 4"/>
          <p:cNvSpPr txBox="1">
            <a:spLocks noChangeArrowheads="1"/>
          </p:cNvSpPr>
          <p:nvPr/>
        </p:nvSpPr>
        <p:spPr bwMode="auto">
          <a:xfrm>
            <a:off x="2003138" y="169315"/>
            <a:ext cx="5330242" cy="523220"/>
          </a:xfrm>
          <a:prstGeom prst="rect">
            <a:avLst/>
          </a:prstGeom>
          <a:noFill/>
          <a:ln>
            <a:noFill/>
          </a:ln>
          <a:effectLst/>
        </p:spPr>
        <p:txBody>
          <a:bodyPr wrap="none">
            <a:spAutoFit/>
          </a:bodyPr>
          <a:lstStyle/>
          <a:p>
            <a:r>
              <a:rPr lang="en-US" altLang="zh-CN" b="1" dirty="0"/>
              <a:t>Metropolis MC: </a:t>
            </a:r>
            <a:r>
              <a:rPr lang="en-US" altLang="zh-CN" sz="2800" b="1" dirty="0">
                <a:ea typeface="宋体" panose="02010600030101010101" pitchFamily="2" charset="-122"/>
              </a:rPr>
              <a:t>Detailed Balance</a:t>
            </a:r>
          </a:p>
        </p:txBody>
      </p:sp>
    </p:spTree>
    <p:extLst>
      <p:ext uri="{BB962C8B-B14F-4D97-AF65-F5344CB8AC3E}">
        <p14:creationId xmlns:p14="http://schemas.microsoft.com/office/powerpoint/2010/main" val="2475908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9" name="Object 5"/>
          <p:cNvGraphicFramePr>
            <a:graphicFrameLocks noChangeAspect="1"/>
          </p:cNvGraphicFramePr>
          <p:nvPr>
            <p:extLst>
              <p:ext uri="{D42A27DB-BD31-4B8C-83A1-F6EECF244321}">
                <p14:modId xmlns:p14="http://schemas.microsoft.com/office/powerpoint/2010/main" val="863738829"/>
              </p:ext>
            </p:extLst>
          </p:nvPr>
        </p:nvGraphicFramePr>
        <p:xfrm>
          <a:off x="1259632" y="503485"/>
          <a:ext cx="5764213" cy="2082800"/>
        </p:xfrm>
        <a:graphic>
          <a:graphicData uri="http://schemas.openxmlformats.org/presentationml/2006/ole">
            <mc:AlternateContent xmlns:mc="http://schemas.openxmlformats.org/markup-compatibility/2006">
              <mc:Choice xmlns:v="urn:schemas-microsoft-com:vml" Requires="v">
                <p:oleObj spid="_x0000_s46924" name="Equation" r:id="rId4" imgW="3301920" imgH="1193760" progId="Equation.DSMT4">
                  <p:embed/>
                </p:oleObj>
              </mc:Choice>
              <mc:Fallback>
                <p:oleObj name="Equation" r:id="rId4" imgW="3301920" imgH="1193760" progId="Equation.DSMT4">
                  <p:embed/>
                  <p:pic>
                    <p:nvPicPr>
                      <p:cNvPr id="21509" name="Object 5"/>
                      <p:cNvPicPr>
                        <a:picLocks noChangeAspect="1" noChangeArrowheads="1"/>
                      </p:cNvPicPr>
                      <p:nvPr/>
                    </p:nvPicPr>
                    <p:blipFill>
                      <a:blip r:embed="rId5"/>
                      <a:srcRect/>
                      <a:stretch>
                        <a:fillRect/>
                      </a:stretch>
                    </p:blipFill>
                    <p:spPr bwMode="auto">
                      <a:xfrm>
                        <a:off x="1259632" y="503485"/>
                        <a:ext cx="5764213" cy="208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051240032"/>
              </p:ext>
            </p:extLst>
          </p:nvPr>
        </p:nvGraphicFramePr>
        <p:xfrm>
          <a:off x="1020763" y="2708920"/>
          <a:ext cx="6850062" cy="1195387"/>
        </p:xfrm>
        <a:graphic>
          <a:graphicData uri="http://schemas.openxmlformats.org/presentationml/2006/ole">
            <mc:AlternateContent xmlns:mc="http://schemas.openxmlformats.org/markup-compatibility/2006">
              <mc:Choice xmlns:v="urn:schemas-microsoft-com:vml" Requires="v">
                <p:oleObj spid="_x0000_s46925" name="Equation" r:id="rId6" imgW="3924000" imgH="685800" progId="Equation.DSMT4">
                  <p:embed/>
                </p:oleObj>
              </mc:Choice>
              <mc:Fallback>
                <p:oleObj name="Equation" r:id="rId6" imgW="3924000" imgH="685800" progId="Equation.DSMT4">
                  <p:embed/>
                  <p:pic>
                    <p:nvPicPr>
                      <p:cNvPr id="21509" name="Object 5"/>
                      <p:cNvPicPr>
                        <a:picLocks noChangeAspect="1" noChangeArrowheads="1"/>
                      </p:cNvPicPr>
                      <p:nvPr/>
                    </p:nvPicPr>
                    <p:blipFill>
                      <a:blip r:embed="rId7"/>
                      <a:srcRect/>
                      <a:stretch>
                        <a:fillRect/>
                      </a:stretch>
                    </p:blipFill>
                    <p:spPr bwMode="auto">
                      <a:xfrm>
                        <a:off x="1020763" y="2708920"/>
                        <a:ext cx="6850062"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4052743088"/>
              </p:ext>
            </p:extLst>
          </p:nvPr>
        </p:nvGraphicFramePr>
        <p:xfrm>
          <a:off x="976313" y="4005064"/>
          <a:ext cx="6938962" cy="1195387"/>
        </p:xfrm>
        <a:graphic>
          <a:graphicData uri="http://schemas.openxmlformats.org/presentationml/2006/ole">
            <mc:AlternateContent xmlns:mc="http://schemas.openxmlformats.org/markup-compatibility/2006">
              <mc:Choice xmlns:v="urn:schemas-microsoft-com:vml" Requires="v">
                <p:oleObj spid="_x0000_s46926" name="Equation" r:id="rId8" imgW="3974760" imgH="685800" progId="Equation.DSMT4">
                  <p:embed/>
                </p:oleObj>
              </mc:Choice>
              <mc:Fallback>
                <p:oleObj name="Equation" r:id="rId8" imgW="3974760" imgH="685800" progId="Equation.DSMT4">
                  <p:embed/>
                  <p:pic>
                    <p:nvPicPr>
                      <p:cNvPr id="7" name="Object 5"/>
                      <p:cNvPicPr>
                        <a:picLocks noChangeAspect="1" noChangeArrowheads="1"/>
                      </p:cNvPicPr>
                      <p:nvPr/>
                    </p:nvPicPr>
                    <p:blipFill>
                      <a:blip r:embed="rId9"/>
                      <a:srcRect/>
                      <a:stretch>
                        <a:fillRect/>
                      </a:stretch>
                    </p:blipFill>
                    <p:spPr bwMode="auto">
                      <a:xfrm>
                        <a:off x="976313" y="4005064"/>
                        <a:ext cx="6938962"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3417291290"/>
              </p:ext>
            </p:extLst>
          </p:nvPr>
        </p:nvGraphicFramePr>
        <p:xfrm>
          <a:off x="1259632" y="5454337"/>
          <a:ext cx="6732134" cy="453554"/>
        </p:xfrm>
        <a:graphic>
          <a:graphicData uri="http://schemas.openxmlformats.org/presentationml/2006/ole">
            <mc:AlternateContent xmlns:mc="http://schemas.openxmlformats.org/markup-compatibility/2006">
              <mc:Choice xmlns:v="urn:schemas-microsoft-com:vml" Requires="v">
                <p:oleObj spid="_x0000_s46927" name="Equation" r:id="rId10" imgW="3009600" imgH="203040" progId="Equation.DSMT4">
                  <p:embed/>
                </p:oleObj>
              </mc:Choice>
              <mc:Fallback>
                <p:oleObj name="Equation" r:id="rId10" imgW="3009600" imgH="203040" progId="Equation.DSMT4">
                  <p:embed/>
                  <p:pic>
                    <p:nvPicPr>
                      <p:cNvPr id="7" name="Object 5"/>
                      <p:cNvPicPr>
                        <a:picLocks noChangeAspect="1" noChangeArrowheads="1"/>
                      </p:cNvPicPr>
                      <p:nvPr/>
                    </p:nvPicPr>
                    <p:blipFill>
                      <a:blip r:embed="rId11"/>
                      <a:srcRect/>
                      <a:stretch>
                        <a:fillRect/>
                      </a:stretch>
                    </p:blipFill>
                    <p:spPr bwMode="auto">
                      <a:xfrm>
                        <a:off x="1259632" y="5454337"/>
                        <a:ext cx="6732134" cy="453554"/>
                      </a:xfrm>
                      <a:prstGeom prst="rect">
                        <a:avLst/>
                      </a:prstGeom>
                      <a:solidFill>
                        <a:srgbClr val="FFFF00"/>
                      </a:solidFill>
                      <a:ln>
                        <a:noFill/>
                      </a:ln>
                      <a:effectLst/>
                    </p:spPr>
                  </p:pic>
                </p:oleObj>
              </mc:Fallback>
            </mc:AlternateContent>
          </a:graphicData>
        </a:graphic>
      </p:graphicFrame>
      <p:sp>
        <p:nvSpPr>
          <p:cNvPr id="3" name="圆角矩形 2"/>
          <p:cNvSpPr/>
          <p:nvPr/>
        </p:nvSpPr>
        <p:spPr>
          <a:xfrm>
            <a:off x="755576" y="2708920"/>
            <a:ext cx="7608045" cy="33843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84300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8913"/>
          <p:cNvSpPr>
            <a:spLocks noGrp="1" noChangeArrowheads="1"/>
          </p:cNvSpPr>
          <p:nvPr>
            <p:ph type="title"/>
          </p:nvPr>
        </p:nvSpPr>
        <p:spPr/>
        <p:txBody>
          <a:bodyPr/>
          <a:lstStyle/>
          <a:p>
            <a:r>
              <a:rPr lang="en-US" altLang="zh-CN" sz="4000" dirty="0">
                <a:solidFill>
                  <a:srgbClr val="FF0000"/>
                </a:solidFill>
                <a:latin typeface="Georgia" panose="02040502050405020303" pitchFamily="18" charset="0"/>
              </a:rPr>
              <a:t>Applications in statistical physics</a:t>
            </a:r>
          </a:p>
        </p:txBody>
      </p:sp>
      <p:pic>
        <p:nvPicPr>
          <p:cNvPr id="5" name="图片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196752"/>
            <a:ext cx="367506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p:cNvSpPr txBox="1">
            <a:spLocks noChangeArrowheads="1"/>
          </p:cNvSpPr>
          <p:nvPr/>
        </p:nvSpPr>
        <p:spPr bwMode="auto">
          <a:xfrm>
            <a:off x="611560" y="4437112"/>
            <a:ext cx="839152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800" dirty="0">
                <a:latin typeface="Georgia" panose="02040502050405020303" pitchFamily="18" charset="0"/>
              </a:rPr>
              <a:t>with </a:t>
            </a:r>
            <a:r>
              <a:rPr lang="zh-CN" altLang="en-US" sz="2800" i="1" dirty="0">
                <a:latin typeface="Georgia" panose="02040502050405020303" pitchFamily="18" charset="0"/>
              </a:rPr>
              <a:t>U</a:t>
            </a:r>
            <a:r>
              <a:rPr lang="zh-CN" altLang="en-US" sz="2800" dirty="0">
                <a:latin typeface="Georgia" panose="02040502050405020303" pitchFamily="18" charset="0"/>
              </a:rPr>
              <a:t>(</a:t>
            </a:r>
            <a:r>
              <a:rPr lang="zh-CN" altLang="en-US" sz="2800" b="1" dirty="0">
                <a:latin typeface="Georgia" panose="02040502050405020303" pitchFamily="18" charset="0"/>
              </a:rPr>
              <a:t>R</a:t>
            </a:r>
            <a:r>
              <a:rPr lang="zh-CN" altLang="en-US" sz="2800" dirty="0">
                <a:latin typeface="Georgia" panose="02040502050405020303" pitchFamily="18" charset="0"/>
              </a:rPr>
              <a:t>) being the potential energy of the system for a given configuration</a:t>
            </a:r>
            <a:r>
              <a:rPr lang="en-US" altLang="zh-CN" sz="2800" dirty="0">
                <a:latin typeface="Georgia" panose="02040502050405020303" pitchFamily="18" charset="0"/>
              </a:rPr>
              <a:t> </a:t>
            </a:r>
            <a:r>
              <a:rPr lang="zh-CN" altLang="en-US" sz="2800" b="1" dirty="0">
                <a:latin typeface="Georgia" panose="02040502050405020303" pitchFamily="18" charset="0"/>
              </a:rPr>
              <a:t>R</a:t>
            </a:r>
            <a:r>
              <a:rPr lang="zh-CN" altLang="en-US" sz="2800" dirty="0">
                <a:latin typeface="Georgia" panose="02040502050405020303" pitchFamily="18" charset="0"/>
              </a:rPr>
              <a:t>. Here </a:t>
            </a:r>
            <a:r>
              <a:rPr lang="zh-CN" altLang="en-US" sz="2800" i="1" dirty="0">
                <a:latin typeface="Georgia" panose="02040502050405020303" pitchFamily="18" charset="0"/>
              </a:rPr>
              <a:t>k</a:t>
            </a:r>
            <a:r>
              <a:rPr lang="zh-CN" altLang="en-US" sz="2800" baseline="-25000" dirty="0">
                <a:latin typeface="Georgia" panose="02040502050405020303" pitchFamily="18" charset="0"/>
              </a:rPr>
              <a:t>B</a:t>
            </a:r>
            <a:r>
              <a:rPr lang="zh-CN" altLang="en-US" sz="2800" dirty="0">
                <a:latin typeface="Georgia" panose="02040502050405020303" pitchFamily="18" charset="0"/>
              </a:rPr>
              <a:t> is Boltzmann constant and </a:t>
            </a:r>
            <a:r>
              <a:rPr lang="zh-CN" altLang="en-US" sz="2800" i="1" dirty="0">
                <a:latin typeface="Georgia" panose="02040502050405020303" pitchFamily="18" charset="0"/>
              </a:rPr>
              <a:t>T</a:t>
            </a:r>
            <a:r>
              <a:rPr lang="zh-CN" altLang="en-US" sz="2800" dirty="0">
                <a:latin typeface="Georgia" panose="02040502050405020303" pitchFamily="18" charset="0"/>
              </a:rPr>
              <a:t> is temperature</a:t>
            </a:r>
          </a:p>
        </p:txBody>
      </p:sp>
      <p:pic>
        <p:nvPicPr>
          <p:cNvPr id="20" name="图片 19"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950" y="3084169"/>
            <a:ext cx="4176713"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52086" y="2061577"/>
            <a:ext cx="7288265" cy="954107"/>
          </a:xfrm>
          <a:prstGeom prst="rect">
            <a:avLst/>
          </a:prstGeom>
        </p:spPr>
        <p:txBody>
          <a:bodyPr wrap="square">
            <a:spAutoFit/>
          </a:bodyPr>
          <a:lstStyle/>
          <a:p>
            <a:r>
              <a:rPr lang="en-US" altLang="zh-CN" dirty="0">
                <a:latin typeface="Georgia" panose="02040502050405020303" pitchFamily="18" charset="0"/>
              </a:rPr>
              <a:t>e.g., for </a:t>
            </a:r>
            <a:r>
              <a:rPr lang="zh-CN" altLang="en-US" dirty="0">
                <a:latin typeface="Georgia" panose="02040502050405020303" pitchFamily="18" charset="0"/>
              </a:rPr>
              <a:t>canonical</a:t>
            </a:r>
            <a:r>
              <a:rPr lang="en-US" altLang="zh-CN" dirty="0">
                <a:latin typeface="Georgia" panose="02040502050405020303" pitchFamily="18" charset="0"/>
              </a:rPr>
              <a:t> </a:t>
            </a:r>
            <a:r>
              <a:rPr lang="zh-CN" altLang="en-US" dirty="0">
                <a:latin typeface="Georgia" panose="02040502050405020303" pitchFamily="18" charset="0"/>
              </a:rPr>
              <a:t>ensemble</a:t>
            </a:r>
            <a:r>
              <a:rPr lang="en-US" altLang="zh-CN" dirty="0">
                <a:latin typeface="Georgia" panose="02040502050405020303" pitchFamily="18" charset="0"/>
              </a:rPr>
              <a:t>, the distribution function W(R) is given by</a:t>
            </a:r>
          </a:p>
        </p:txBody>
      </p:sp>
    </p:spTree>
    <p:extLst>
      <p:ext uri="{BB962C8B-B14F-4D97-AF65-F5344CB8AC3E}">
        <p14:creationId xmlns:p14="http://schemas.microsoft.com/office/powerpoint/2010/main" val="246713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内容占位符 12289"/>
          <p:cNvGraphicFramePr>
            <a:graphicFrameLocks noGrp="1"/>
          </p:cNvGraphicFramePr>
          <p:nvPr>
            <p:ph sz="half" idx="2"/>
          </p:nvPr>
        </p:nvGraphicFramePr>
        <p:xfrm>
          <a:off x="457200" y="117475"/>
          <a:ext cx="8507413" cy="5689600"/>
        </p:xfrm>
        <a:graphic>
          <a:graphicData uri="http://schemas.openxmlformats.org/drawingml/2006/table">
            <a:tbl>
              <a:tblPr/>
              <a:tblGrid>
                <a:gridCol w="1739900">
                  <a:extLst>
                    <a:ext uri="{9D8B030D-6E8A-4147-A177-3AD203B41FA5}">
                      <a16:colId xmlns:a16="http://schemas.microsoft.com/office/drawing/2014/main" val="20000"/>
                    </a:ext>
                  </a:extLst>
                </a:gridCol>
                <a:gridCol w="2633663">
                  <a:extLst>
                    <a:ext uri="{9D8B030D-6E8A-4147-A177-3AD203B41FA5}">
                      <a16:colId xmlns:a16="http://schemas.microsoft.com/office/drawing/2014/main" val="20001"/>
                    </a:ext>
                  </a:extLst>
                </a:gridCol>
                <a:gridCol w="4133850">
                  <a:extLst>
                    <a:ext uri="{9D8B030D-6E8A-4147-A177-3AD203B41FA5}">
                      <a16:colId xmlns:a16="http://schemas.microsoft.com/office/drawing/2014/main" val="20002"/>
                    </a:ext>
                  </a:extLst>
                </a:gridCol>
              </a:tblGrid>
              <a:tr h="550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b="1">
                          <a:solidFill>
                            <a:srgbClr val="FFFFFF"/>
                          </a:solidFill>
                          <a:latin typeface="Georgia" panose="02040502050405020303" charset="0"/>
                        </a:rPr>
                        <a:t>Time</a:t>
                      </a:r>
                      <a:endParaRPr lang="zh-CN" altLang="en-US" sz="2400" b="1">
                        <a:solidFill>
                          <a:srgbClr val="FFFFFF"/>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b="1">
                          <a:solidFill>
                            <a:srgbClr val="FFFFFF"/>
                          </a:solidFill>
                          <a:latin typeface="Georgia" panose="02040502050405020303" charset="0"/>
                        </a:rPr>
                        <a:t>Who</a:t>
                      </a:r>
                      <a:endParaRPr lang="zh-CN" altLang="en-US" sz="2400" b="1">
                        <a:solidFill>
                          <a:srgbClr val="FFFFFF"/>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b="1">
                          <a:solidFill>
                            <a:srgbClr val="FFFFFF"/>
                          </a:solidFill>
                          <a:latin typeface="Georgia" panose="02040502050405020303" charset="0"/>
                        </a:rPr>
                        <a:t>Value</a:t>
                      </a:r>
                      <a:endParaRPr lang="zh-CN" altLang="en-US" sz="2400" b="1">
                        <a:solidFill>
                          <a:srgbClr val="FFFFFF"/>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5508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~20 BC</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Vitruvius</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3.125</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5492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~50-23 BC</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a:solidFill>
                            <a:srgbClr val="000000"/>
                          </a:solidFill>
                          <a:latin typeface="Georgia" panose="02040502050405020303" charset="0"/>
                        </a:rPr>
                        <a:t>刘歆</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3.1547</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2"/>
                  </a:ext>
                </a:extLst>
              </a:tr>
              <a:tr h="5524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~130 AD?</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a:solidFill>
                            <a:srgbClr val="000000"/>
                          </a:solidFill>
                          <a:latin typeface="Georgia" panose="02040502050405020303" charset="0"/>
                        </a:rPr>
                        <a:t>张衡</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3.146551</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3"/>
                  </a:ext>
                </a:extLst>
              </a:tr>
              <a:tr h="8223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~150 AD</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ea typeface="Georgia" panose="02040502050405020303" charset="0"/>
                        </a:rPr>
                        <a:t>Πτολεμαῖος</a:t>
                      </a:r>
                      <a:endParaRPr lang="zh-CN" altLang="en-US" sz="2400">
                        <a:solidFill>
                          <a:srgbClr val="000000"/>
                        </a:solidFill>
                        <a:latin typeface="Georgia" panose="02040502050405020303" charset="0"/>
                        <a:ea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3.141666</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4"/>
                  </a:ext>
                </a:extLst>
              </a:tr>
              <a:tr h="5080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250 AD</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a:solidFill>
                            <a:srgbClr val="000000"/>
                          </a:solidFill>
                          <a:latin typeface="Georgia" panose="02040502050405020303" charset="0"/>
                        </a:rPr>
                        <a:t>王蕃</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3.155555</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5"/>
                  </a:ext>
                </a:extLst>
              </a:tr>
              <a:tr h="7175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dirty="0">
                          <a:solidFill>
                            <a:srgbClr val="000000"/>
                          </a:solidFill>
                          <a:latin typeface="Georgia" panose="02040502050405020303" charset="0"/>
                        </a:rPr>
                        <a:t>263</a:t>
                      </a:r>
                      <a:r>
                        <a:rPr lang="en-US" altLang="x-none" sz="2400" dirty="0">
                          <a:solidFill>
                            <a:srgbClr val="000000"/>
                          </a:solidFill>
                          <a:latin typeface="Georgia" panose="02040502050405020303" charset="0"/>
                        </a:rPr>
                        <a:t> AD</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a:solidFill>
                            <a:srgbClr val="000000"/>
                          </a:solidFill>
                          <a:latin typeface="Georgia" panose="02040502050405020303" charset="0"/>
                        </a:rPr>
                        <a:t>刘徽</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dirty="0">
                          <a:solidFill>
                            <a:srgbClr val="000000"/>
                          </a:solidFill>
                          <a:latin typeface="Georgia" panose="02040502050405020303" charset="0"/>
                        </a:rPr>
                        <a:t>3.141024 &lt;</a:t>
                      </a:r>
                      <a:r>
                        <a:rPr lang="en-US" altLang="x-none" sz="2400" dirty="0">
                          <a:solidFill>
                            <a:srgbClr val="000000"/>
                          </a:solidFill>
                          <a:latin typeface="Symbol" panose="05050102010706020507" charset="2"/>
                          <a:ea typeface="Symbol" panose="05050102010706020507" charset="2"/>
                        </a:rPr>
                        <a:t>p</a:t>
                      </a:r>
                      <a:r>
                        <a:rPr lang="zh-CN" altLang="en-US" sz="2400" dirty="0">
                          <a:solidFill>
                            <a:srgbClr val="000000"/>
                          </a:solidFill>
                          <a:latin typeface="Georgia" panose="02040502050405020303" charset="0"/>
                        </a:rPr>
                        <a:t> &lt; 3.142104</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6"/>
                  </a:ext>
                </a:extLst>
              </a:tr>
              <a:tr h="7207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400 AD</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a:solidFill>
                            <a:srgbClr val="000000"/>
                          </a:solidFill>
                          <a:latin typeface="Georgia" panose="02040502050405020303" charset="0"/>
                        </a:rPr>
                        <a:t>何承天</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sz="2400">
                          <a:solidFill>
                            <a:srgbClr val="000000"/>
                          </a:solidFill>
                          <a:latin typeface="Georgia" panose="02040502050405020303" charset="0"/>
                        </a:rPr>
                        <a:t>111035/35329 = 3.142885...</a:t>
                      </a:r>
                      <a:endParaRPr lang="zh-CN" altLang="en-US" sz="2400">
                        <a:solidFill>
                          <a:srgbClr val="000000"/>
                        </a:solidFill>
                        <a:latin typeface="Georgia" panose="02040502050405020303" charset="0"/>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7"/>
                  </a:ext>
                </a:extLst>
              </a:tr>
              <a:tr h="7175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dirty="0">
                          <a:solidFill>
                            <a:srgbClr val="000000"/>
                          </a:solidFill>
                          <a:latin typeface="Georgia" panose="02040502050405020303" charset="0"/>
                        </a:rPr>
                        <a:t>480</a:t>
                      </a:r>
                      <a:r>
                        <a:rPr lang="en-US" altLang="x-none" sz="2400" dirty="0">
                          <a:solidFill>
                            <a:srgbClr val="000000"/>
                          </a:solidFill>
                          <a:latin typeface="Georgia" panose="02040502050405020303" charset="0"/>
                        </a:rPr>
                        <a:t> AD</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dirty="0">
                          <a:solidFill>
                            <a:srgbClr val="000000"/>
                          </a:solidFill>
                          <a:latin typeface="Georgia" panose="02040502050405020303" charset="0"/>
                        </a:rPr>
                        <a:t>祖冲之</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eaLnBrk="0" hangingPunct="0">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2400" dirty="0">
                          <a:solidFill>
                            <a:srgbClr val="000000"/>
                          </a:solidFill>
                          <a:latin typeface="Georgia" panose="02040502050405020303" charset="0"/>
                        </a:rPr>
                        <a:t>3.1415926 &lt;</a:t>
                      </a:r>
                      <a:r>
                        <a:rPr lang="en-US" altLang="x-none" sz="2400" dirty="0">
                          <a:solidFill>
                            <a:srgbClr val="000000"/>
                          </a:solidFill>
                          <a:latin typeface="Symbol" panose="05050102010706020507" charset="2"/>
                          <a:ea typeface="Symbol" panose="05050102010706020507" charset="2"/>
                        </a:rPr>
                        <a:t>p</a:t>
                      </a:r>
                      <a:r>
                        <a:rPr lang="zh-CN" altLang="en-US" sz="2400" dirty="0">
                          <a:solidFill>
                            <a:srgbClr val="000000"/>
                          </a:solidFill>
                          <a:latin typeface="Georgia" panose="02040502050405020303" charset="0"/>
                        </a:rPr>
                        <a:t> &lt; 3.1415927</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extLst>
                  <a:ext uri="{0D108BD9-81ED-4DB2-BD59-A6C34878D82A}">
                    <a16:rowId xmlns:a16="http://schemas.microsoft.com/office/drawing/2014/main" val="10008"/>
                  </a:ext>
                </a:extLst>
              </a:tr>
            </a:tbl>
          </a:graphicData>
        </a:graphic>
      </p:graphicFrame>
      <p:sp>
        <p:nvSpPr>
          <p:cNvPr id="11307" name="文本框 12383"/>
          <p:cNvSpPr txBox="1">
            <a:spLocks noChangeArrowheads="1"/>
          </p:cNvSpPr>
          <p:nvPr/>
        </p:nvSpPr>
        <p:spPr bwMode="auto">
          <a:xfrm>
            <a:off x="684213" y="6151563"/>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a:latin typeface="Georgia" panose="02040502050405020303" pitchFamily="18" charset="0"/>
              </a:rPr>
              <a:t>A record for one thousand years!!!</a:t>
            </a:r>
          </a:p>
        </p:txBody>
      </p:sp>
    </p:spTree>
    <p:extLst>
      <p:ext uri="{BB962C8B-B14F-4D97-AF65-F5344CB8AC3E}">
        <p14:creationId xmlns:p14="http://schemas.microsoft.com/office/powerpoint/2010/main" val="1474568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4"/>
          <p:cNvSpPr>
            <a:spLocks noChangeArrowheads="1"/>
          </p:cNvSpPr>
          <p:nvPr/>
        </p:nvSpPr>
        <p:spPr bwMode="auto">
          <a:xfrm>
            <a:off x="5864225" y="3403600"/>
            <a:ext cx="1709738" cy="1039813"/>
          </a:xfrm>
          <a:prstGeom prst="flowChartDecision">
            <a:avLst/>
          </a:prstGeom>
          <a:noFill/>
          <a:ln w="28575">
            <a:solidFill>
              <a:schemeClr val="tx1"/>
            </a:solidFill>
            <a:miter lim="800000"/>
            <a:headEnd/>
            <a:tailEnd/>
          </a:ln>
          <a:effectLst/>
        </p:spPr>
        <p:txBody>
          <a:bodyPr wrap="none" anchor="ctr"/>
          <a:lstStyle/>
          <a:p>
            <a:pPr algn="ctr"/>
            <a:endParaRPr lang="en-US" altLang="zh-CN" sz="2000">
              <a:latin typeface="Arial" panose="020B0604020202020204" pitchFamily="34" charset="0"/>
              <a:ea typeface="宋体" panose="02010600030101010101" pitchFamily="2" charset="-122"/>
            </a:endParaRPr>
          </a:p>
          <a:p>
            <a:pPr algn="ctr"/>
            <a:r>
              <a:rPr lang="en-US" altLang="zh-CN" sz="2000">
                <a:latin typeface="Arial" panose="020B0604020202020204" pitchFamily="34" charset="0"/>
                <a:ea typeface="宋体" panose="02010600030101010101" pitchFamily="2" charset="-122"/>
              </a:rPr>
              <a:t>Finished</a:t>
            </a:r>
          </a:p>
          <a:p>
            <a:pPr algn="ctr"/>
            <a:r>
              <a:rPr lang="en-US" altLang="zh-CN" sz="2000">
                <a:latin typeface="Arial" panose="020B0604020202020204" pitchFamily="34" charset="0"/>
                <a:ea typeface="宋体" panose="02010600030101010101" pitchFamily="2" charset="-122"/>
              </a:rPr>
              <a:t>?</a:t>
            </a:r>
          </a:p>
        </p:txBody>
      </p:sp>
      <p:cxnSp>
        <p:nvCxnSpPr>
          <p:cNvPr id="19492" name="AutoShape 36"/>
          <p:cNvCxnSpPr>
            <a:cxnSpLocks noChangeShapeType="1"/>
            <a:stCxn id="19499" idx="3"/>
            <a:endCxn id="19463" idx="1"/>
          </p:cNvCxnSpPr>
          <p:nvPr/>
        </p:nvCxnSpPr>
        <p:spPr bwMode="auto">
          <a:xfrm flipV="1">
            <a:off x="3849688" y="5472113"/>
            <a:ext cx="657225" cy="100012"/>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93" name="AutoShape 37"/>
          <p:cNvCxnSpPr>
            <a:cxnSpLocks noChangeShapeType="1"/>
            <a:stCxn id="19463" idx="0"/>
            <a:endCxn id="19460" idx="2"/>
          </p:cNvCxnSpPr>
          <p:nvPr/>
        </p:nvCxnSpPr>
        <p:spPr bwMode="auto">
          <a:xfrm flipV="1">
            <a:off x="6718300" y="4457700"/>
            <a:ext cx="1588" cy="176213"/>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94" name="Text Box 38"/>
          <p:cNvSpPr txBox="1">
            <a:spLocks noChangeArrowheads="1"/>
          </p:cNvSpPr>
          <p:nvPr/>
        </p:nvSpPr>
        <p:spPr bwMode="auto">
          <a:xfrm>
            <a:off x="6907213" y="3052763"/>
            <a:ext cx="709612" cy="457200"/>
          </a:xfrm>
          <a:prstGeom prst="rect">
            <a:avLst/>
          </a:prstGeom>
          <a:noFill/>
          <a:ln>
            <a:noFill/>
          </a:ln>
          <a:effectLst/>
        </p:spPr>
        <p:txBody>
          <a:bodyPr wrap="none">
            <a:spAutoFit/>
          </a:bodyPr>
          <a:lstStyle/>
          <a:p>
            <a:r>
              <a:rPr lang="en-US" altLang="zh-CN" sz="2400">
                <a:latin typeface="Arial" panose="020B0604020202020204" pitchFamily="34" charset="0"/>
                <a:ea typeface="宋体" panose="02010600030101010101" pitchFamily="2" charset="-122"/>
              </a:rPr>
              <a:t>Yes</a:t>
            </a:r>
          </a:p>
        </p:txBody>
      </p:sp>
      <p:sp>
        <p:nvSpPr>
          <p:cNvPr id="19496" name="Text Box 40"/>
          <p:cNvSpPr txBox="1">
            <a:spLocks noChangeArrowheads="1"/>
          </p:cNvSpPr>
          <p:nvPr/>
        </p:nvSpPr>
        <p:spPr bwMode="auto">
          <a:xfrm>
            <a:off x="4565650" y="3587750"/>
            <a:ext cx="574675" cy="457200"/>
          </a:xfrm>
          <a:prstGeom prst="rect">
            <a:avLst/>
          </a:prstGeom>
          <a:noFill/>
          <a:ln>
            <a:noFill/>
          </a:ln>
          <a:effectLst/>
        </p:spPr>
        <p:txBody>
          <a:bodyPr wrap="none">
            <a:spAutoFit/>
          </a:bodyPr>
          <a:lstStyle/>
          <a:p>
            <a:r>
              <a:rPr lang="en-US" altLang="zh-CN" sz="2400">
                <a:latin typeface="Arial" panose="020B0604020202020204" pitchFamily="34" charset="0"/>
                <a:ea typeface="宋体" panose="02010600030101010101" pitchFamily="2" charset="-122"/>
              </a:rPr>
              <a:t>No</a:t>
            </a:r>
          </a:p>
        </p:txBody>
      </p:sp>
      <p:grpSp>
        <p:nvGrpSpPr>
          <p:cNvPr id="19659" name="Group 203"/>
          <p:cNvGrpSpPr>
            <a:grpSpLocks/>
          </p:cNvGrpSpPr>
          <p:nvPr/>
        </p:nvGrpSpPr>
        <p:grpSpPr bwMode="auto">
          <a:xfrm>
            <a:off x="369888" y="4449763"/>
            <a:ext cx="3465512" cy="2243137"/>
            <a:chOff x="233" y="2683"/>
            <a:chExt cx="2183" cy="1413"/>
          </a:xfrm>
          <a:noFill/>
        </p:grpSpPr>
        <p:sp>
          <p:nvSpPr>
            <p:cNvPr id="19499" name="AutoShape 43"/>
            <p:cNvSpPr>
              <a:spLocks noChangeArrowheads="1"/>
            </p:cNvSpPr>
            <p:nvPr/>
          </p:nvSpPr>
          <p:spPr bwMode="auto">
            <a:xfrm>
              <a:off x="233" y="2683"/>
              <a:ext cx="2183" cy="1413"/>
            </a:xfrm>
            <a:prstGeom prst="flowChartAlternateProcess">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000">
                  <a:latin typeface="Arial" panose="020B0604020202020204" pitchFamily="34" charset="0"/>
                  <a:ea typeface="宋体" panose="02010600030101010101" pitchFamily="2" charset="-122"/>
                </a:rPr>
                <a:t>Give the Particle a Random</a:t>
              </a:r>
            </a:p>
            <a:p>
              <a:r>
                <a:rPr lang="en-US" altLang="zh-CN" sz="2000">
                  <a:latin typeface="Arial" panose="020B0604020202020204" pitchFamily="34" charset="0"/>
                  <a:ea typeface="宋体" panose="02010600030101010101" pitchFamily="2" charset="-122"/>
                </a:rPr>
                <a:t>Displacement, Calculate the</a:t>
              </a:r>
            </a:p>
            <a:p>
              <a:r>
                <a:rPr lang="en-US" altLang="zh-CN" sz="2000">
                  <a:latin typeface="Arial" panose="020B0604020202020204" pitchFamily="34" charset="0"/>
                  <a:ea typeface="宋体" panose="02010600030101010101" pitchFamily="2" charset="-122"/>
                </a:rPr>
                <a:t>New Energy          </a:t>
              </a:r>
            </a:p>
          </p:txBody>
        </p:sp>
        <p:pic>
          <p:nvPicPr>
            <p:cNvPr id="19501" name="Picture 4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 y="3427"/>
              <a:ext cx="521" cy="479"/>
            </a:xfrm>
            <a:prstGeom prst="rect">
              <a:avLst/>
            </a:prstGeom>
            <a:grp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633" name="Object 177"/>
            <p:cNvGraphicFramePr>
              <a:graphicFrameLocks noChangeAspect="1"/>
            </p:cNvGraphicFramePr>
            <p:nvPr/>
          </p:nvGraphicFramePr>
          <p:xfrm>
            <a:off x="1317" y="3155"/>
            <a:ext cx="709" cy="210"/>
          </p:xfrm>
          <a:graphic>
            <a:graphicData uri="http://schemas.openxmlformats.org/presentationml/2006/ole">
              <mc:AlternateContent xmlns:mc="http://schemas.openxmlformats.org/markup-compatibility/2006">
                <mc:Choice xmlns:v="urn:schemas-microsoft-com:vml" Requires="v">
                  <p:oleObj spid="_x0000_s79032" name="Equation" r:id="rId4" imgW="774360" imgH="228600" progId="Equation.3">
                    <p:embed/>
                  </p:oleObj>
                </mc:Choice>
                <mc:Fallback>
                  <p:oleObj name="Equation" r:id="rId4" imgW="774360" imgH="228600" progId="Equation.3">
                    <p:embed/>
                    <p:pic>
                      <p:nvPicPr>
                        <p:cNvPr id="19633" name="Object 1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 y="3155"/>
                          <a:ext cx="709"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635" name="Group 179"/>
            <p:cNvGrpSpPr>
              <a:grpSpLocks noChangeAspect="1"/>
            </p:cNvGrpSpPr>
            <p:nvPr/>
          </p:nvGrpSpPr>
          <p:grpSpPr bwMode="auto">
            <a:xfrm>
              <a:off x="1059" y="3414"/>
              <a:ext cx="651" cy="620"/>
              <a:chOff x="1363" y="3390"/>
              <a:chExt cx="727" cy="693"/>
            </a:xfrm>
            <a:grpFill/>
          </p:grpSpPr>
          <p:grpSp>
            <p:nvGrpSpPr>
              <p:cNvPr id="19604" name="Group 148"/>
              <p:cNvGrpSpPr>
                <a:grpSpLocks noChangeAspect="1"/>
              </p:cNvGrpSpPr>
              <p:nvPr/>
            </p:nvGrpSpPr>
            <p:grpSpPr bwMode="auto">
              <a:xfrm>
                <a:off x="1363" y="3390"/>
                <a:ext cx="727" cy="693"/>
                <a:chOff x="899" y="1054"/>
                <a:chExt cx="727" cy="693"/>
              </a:xfrm>
              <a:grpFill/>
            </p:grpSpPr>
            <p:grpSp>
              <p:nvGrpSpPr>
                <p:cNvPr id="19605" name="Group 149"/>
                <p:cNvGrpSpPr>
                  <a:grpSpLocks noChangeAspect="1"/>
                </p:cNvGrpSpPr>
                <p:nvPr/>
              </p:nvGrpSpPr>
              <p:grpSpPr bwMode="auto">
                <a:xfrm>
                  <a:off x="899" y="1054"/>
                  <a:ext cx="727" cy="693"/>
                  <a:chOff x="3243" y="936"/>
                  <a:chExt cx="2006" cy="2040"/>
                </a:xfrm>
                <a:grpFill/>
              </p:grpSpPr>
              <p:grpSp>
                <p:nvGrpSpPr>
                  <p:cNvPr id="19606" name="Group 150"/>
                  <p:cNvGrpSpPr>
                    <a:grpSpLocks noChangeAspect="1"/>
                  </p:cNvGrpSpPr>
                  <p:nvPr/>
                </p:nvGrpSpPr>
                <p:grpSpPr bwMode="auto">
                  <a:xfrm>
                    <a:off x="3244" y="936"/>
                    <a:ext cx="2005" cy="1022"/>
                    <a:chOff x="3312" y="1517"/>
                    <a:chExt cx="2005" cy="1022"/>
                  </a:xfrm>
                  <a:grpFill/>
                </p:grpSpPr>
                <p:grpSp>
                  <p:nvGrpSpPr>
                    <p:cNvPr id="19607" name="Group 151"/>
                    <p:cNvGrpSpPr>
                      <a:grpSpLocks noChangeAspect="1"/>
                    </p:cNvGrpSpPr>
                    <p:nvPr/>
                  </p:nvGrpSpPr>
                  <p:grpSpPr bwMode="auto">
                    <a:xfrm>
                      <a:off x="3313" y="1517"/>
                      <a:ext cx="2004" cy="514"/>
                      <a:chOff x="3397" y="1449"/>
                      <a:chExt cx="2004" cy="514"/>
                    </a:xfrm>
                    <a:grpFill/>
                  </p:grpSpPr>
                  <p:sp>
                    <p:nvSpPr>
                      <p:cNvPr id="19608" name="Rectangle 152"/>
                      <p:cNvSpPr>
                        <a:spLocks noChangeAspect="1" noChangeArrowheads="1"/>
                      </p:cNvSpPr>
                      <p:nvPr/>
                    </p:nvSpPr>
                    <p:spPr bwMode="auto">
                      <a:xfrm>
                        <a:off x="3397"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9" name="Rectangle 153"/>
                      <p:cNvSpPr>
                        <a:spLocks noChangeAspect="1" noChangeArrowheads="1"/>
                      </p:cNvSpPr>
                      <p:nvPr/>
                    </p:nvSpPr>
                    <p:spPr bwMode="auto">
                      <a:xfrm>
                        <a:off x="3900"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0" name="Rectangle 154"/>
                      <p:cNvSpPr>
                        <a:spLocks noChangeAspect="1" noChangeArrowheads="1"/>
                      </p:cNvSpPr>
                      <p:nvPr/>
                    </p:nvSpPr>
                    <p:spPr bwMode="auto">
                      <a:xfrm>
                        <a:off x="4402" y="1449"/>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1" name="Rectangle 155"/>
                      <p:cNvSpPr>
                        <a:spLocks noChangeAspect="1" noChangeArrowheads="1"/>
                      </p:cNvSpPr>
                      <p:nvPr/>
                    </p:nvSpPr>
                    <p:spPr bwMode="auto">
                      <a:xfrm>
                        <a:off x="4900" y="1453"/>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612" name="Group 156"/>
                    <p:cNvGrpSpPr>
                      <a:grpSpLocks noChangeAspect="1"/>
                    </p:cNvGrpSpPr>
                    <p:nvPr/>
                  </p:nvGrpSpPr>
                  <p:grpSpPr bwMode="auto">
                    <a:xfrm>
                      <a:off x="3312" y="2025"/>
                      <a:ext cx="2004" cy="514"/>
                      <a:chOff x="3397" y="1449"/>
                      <a:chExt cx="2004" cy="514"/>
                    </a:xfrm>
                    <a:grpFill/>
                  </p:grpSpPr>
                  <p:sp>
                    <p:nvSpPr>
                      <p:cNvPr id="19613" name="Rectangle 157"/>
                      <p:cNvSpPr>
                        <a:spLocks noChangeAspect="1" noChangeArrowheads="1"/>
                      </p:cNvSpPr>
                      <p:nvPr/>
                    </p:nvSpPr>
                    <p:spPr bwMode="auto">
                      <a:xfrm>
                        <a:off x="3397"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4" name="Rectangle 158"/>
                      <p:cNvSpPr>
                        <a:spLocks noChangeAspect="1" noChangeArrowheads="1"/>
                      </p:cNvSpPr>
                      <p:nvPr/>
                    </p:nvSpPr>
                    <p:spPr bwMode="auto">
                      <a:xfrm>
                        <a:off x="3900"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5" name="Rectangle 159"/>
                      <p:cNvSpPr>
                        <a:spLocks noChangeAspect="1" noChangeArrowheads="1"/>
                      </p:cNvSpPr>
                      <p:nvPr/>
                    </p:nvSpPr>
                    <p:spPr bwMode="auto">
                      <a:xfrm>
                        <a:off x="4402" y="1449"/>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16" name="Rectangle 160"/>
                      <p:cNvSpPr>
                        <a:spLocks noChangeAspect="1" noChangeArrowheads="1"/>
                      </p:cNvSpPr>
                      <p:nvPr/>
                    </p:nvSpPr>
                    <p:spPr bwMode="auto">
                      <a:xfrm>
                        <a:off x="4900" y="1453"/>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9617" name="Group 161"/>
                  <p:cNvGrpSpPr>
                    <a:grpSpLocks noChangeAspect="1"/>
                  </p:cNvGrpSpPr>
                  <p:nvPr/>
                </p:nvGrpSpPr>
                <p:grpSpPr bwMode="auto">
                  <a:xfrm>
                    <a:off x="3243" y="1954"/>
                    <a:ext cx="2005" cy="1022"/>
                    <a:chOff x="3312" y="1517"/>
                    <a:chExt cx="2005" cy="1022"/>
                  </a:xfrm>
                  <a:grpFill/>
                </p:grpSpPr>
                <p:grpSp>
                  <p:nvGrpSpPr>
                    <p:cNvPr id="19618" name="Group 162"/>
                    <p:cNvGrpSpPr>
                      <a:grpSpLocks noChangeAspect="1"/>
                    </p:cNvGrpSpPr>
                    <p:nvPr/>
                  </p:nvGrpSpPr>
                  <p:grpSpPr bwMode="auto">
                    <a:xfrm>
                      <a:off x="3313" y="1517"/>
                      <a:ext cx="2004" cy="514"/>
                      <a:chOff x="3397" y="1449"/>
                      <a:chExt cx="2004" cy="514"/>
                    </a:xfrm>
                    <a:grpFill/>
                  </p:grpSpPr>
                  <p:sp>
                    <p:nvSpPr>
                      <p:cNvPr id="19619" name="Rectangle 163"/>
                      <p:cNvSpPr>
                        <a:spLocks noChangeAspect="1" noChangeArrowheads="1"/>
                      </p:cNvSpPr>
                      <p:nvPr/>
                    </p:nvSpPr>
                    <p:spPr bwMode="auto">
                      <a:xfrm>
                        <a:off x="3397"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0" name="Rectangle 164"/>
                      <p:cNvSpPr>
                        <a:spLocks noChangeAspect="1" noChangeArrowheads="1"/>
                      </p:cNvSpPr>
                      <p:nvPr/>
                    </p:nvSpPr>
                    <p:spPr bwMode="auto">
                      <a:xfrm>
                        <a:off x="3900"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1" name="Rectangle 165"/>
                      <p:cNvSpPr>
                        <a:spLocks noChangeAspect="1" noChangeArrowheads="1"/>
                      </p:cNvSpPr>
                      <p:nvPr/>
                    </p:nvSpPr>
                    <p:spPr bwMode="auto">
                      <a:xfrm>
                        <a:off x="4402" y="1449"/>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2" name="Rectangle 166"/>
                      <p:cNvSpPr>
                        <a:spLocks noChangeAspect="1" noChangeArrowheads="1"/>
                      </p:cNvSpPr>
                      <p:nvPr/>
                    </p:nvSpPr>
                    <p:spPr bwMode="auto">
                      <a:xfrm>
                        <a:off x="4900" y="1453"/>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623" name="Group 167"/>
                    <p:cNvGrpSpPr>
                      <a:grpSpLocks noChangeAspect="1"/>
                    </p:cNvGrpSpPr>
                    <p:nvPr/>
                  </p:nvGrpSpPr>
                  <p:grpSpPr bwMode="auto">
                    <a:xfrm>
                      <a:off x="3312" y="2025"/>
                      <a:ext cx="2004" cy="514"/>
                      <a:chOff x="3397" y="1449"/>
                      <a:chExt cx="2004" cy="514"/>
                    </a:xfrm>
                    <a:grpFill/>
                  </p:grpSpPr>
                  <p:sp>
                    <p:nvSpPr>
                      <p:cNvPr id="19624" name="Rectangle 168"/>
                      <p:cNvSpPr>
                        <a:spLocks noChangeAspect="1" noChangeArrowheads="1"/>
                      </p:cNvSpPr>
                      <p:nvPr/>
                    </p:nvSpPr>
                    <p:spPr bwMode="auto">
                      <a:xfrm>
                        <a:off x="3397"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5" name="Rectangle 169"/>
                      <p:cNvSpPr>
                        <a:spLocks noChangeAspect="1" noChangeArrowheads="1"/>
                      </p:cNvSpPr>
                      <p:nvPr/>
                    </p:nvSpPr>
                    <p:spPr bwMode="auto">
                      <a:xfrm>
                        <a:off x="3900"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6" name="Rectangle 170"/>
                      <p:cNvSpPr>
                        <a:spLocks noChangeAspect="1" noChangeArrowheads="1"/>
                      </p:cNvSpPr>
                      <p:nvPr/>
                    </p:nvSpPr>
                    <p:spPr bwMode="auto">
                      <a:xfrm>
                        <a:off x="4402" y="1449"/>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7" name="Rectangle 171"/>
                      <p:cNvSpPr>
                        <a:spLocks noChangeAspect="1" noChangeArrowheads="1"/>
                      </p:cNvSpPr>
                      <p:nvPr/>
                    </p:nvSpPr>
                    <p:spPr bwMode="auto">
                      <a:xfrm>
                        <a:off x="4900" y="1453"/>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9628" name="Oval 172"/>
                <p:cNvSpPr>
                  <a:spLocks noChangeAspect="1" noChangeArrowheads="1"/>
                </p:cNvSpPr>
                <p:nvPr/>
              </p:nvSpPr>
              <p:spPr bwMode="auto">
                <a:xfrm>
                  <a:off x="938" y="1078"/>
                  <a:ext cx="127" cy="11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29" name="Oval 173"/>
                <p:cNvSpPr>
                  <a:spLocks noChangeAspect="1" noChangeArrowheads="1"/>
                </p:cNvSpPr>
                <p:nvPr/>
              </p:nvSpPr>
              <p:spPr bwMode="auto">
                <a:xfrm>
                  <a:off x="1474" y="1414"/>
                  <a:ext cx="127" cy="11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30" name="Oval 174"/>
                <p:cNvSpPr>
                  <a:spLocks noChangeAspect="1" noChangeArrowheads="1"/>
                </p:cNvSpPr>
                <p:nvPr/>
              </p:nvSpPr>
              <p:spPr bwMode="auto">
                <a:xfrm>
                  <a:off x="930" y="1606"/>
                  <a:ext cx="127" cy="11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31" name="Oval 175"/>
                <p:cNvSpPr>
                  <a:spLocks noChangeAspect="1" noChangeArrowheads="1"/>
                </p:cNvSpPr>
                <p:nvPr/>
              </p:nvSpPr>
              <p:spPr bwMode="auto">
                <a:xfrm>
                  <a:off x="1474" y="1078"/>
                  <a:ext cx="127" cy="11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32" name="AutoShape 176"/>
                <p:cNvSpPr>
                  <a:spLocks noChangeAspect="1" noChangeArrowheads="1"/>
                </p:cNvSpPr>
                <p:nvPr/>
              </p:nvSpPr>
              <p:spPr bwMode="auto">
                <a:xfrm>
                  <a:off x="1088" y="1240"/>
                  <a:ext cx="160" cy="160"/>
                </a:xfrm>
                <a:prstGeom prst="star8">
                  <a:avLst>
                    <a:gd name="adj" fmla="val 38250"/>
                  </a:avLst>
                </a:prstGeom>
                <a:grp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634" name="Line 178"/>
              <p:cNvSpPr>
                <a:spLocks noChangeAspect="1" noChangeShapeType="1"/>
              </p:cNvSpPr>
              <p:nvPr/>
            </p:nvSpPr>
            <p:spPr bwMode="auto">
              <a:xfrm flipV="1">
                <a:off x="1640" y="3648"/>
                <a:ext cx="208" cy="8"/>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9463" name="AutoShape 7"/>
          <p:cNvSpPr>
            <a:spLocks noChangeArrowheads="1"/>
          </p:cNvSpPr>
          <p:nvPr/>
        </p:nvSpPr>
        <p:spPr bwMode="auto">
          <a:xfrm>
            <a:off x="4521200" y="4648200"/>
            <a:ext cx="4394200" cy="1647825"/>
          </a:xfrm>
          <a:prstGeom prst="flowChartAlternateProcess">
            <a:avLst/>
          </a:prstGeom>
          <a:noFill/>
          <a:ln w="28575">
            <a:solidFill>
              <a:schemeClr val="tx1"/>
            </a:solidFill>
            <a:miter lim="800000"/>
            <a:headEnd/>
            <a:tailEnd/>
          </a:ln>
          <a:effectLst/>
        </p:spPr>
        <p:txBody>
          <a:bodyPr wrap="none"/>
          <a:lstStyle/>
          <a:p>
            <a:pPr algn="ctr"/>
            <a:r>
              <a:rPr lang="en-US" altLang="zh-CN" sz="2000">
                <a:latin typeface="Arial" panose="020B0604020202020204" pitchFamily="34" charset="0"/>
                <a:ea typeface="宋体" panose="02010600030101010101" pitchFamily="2" charset="-122"/>
              </a:rPr>
              <a:t>Accept the Move with</a:t>
            </a:r>
          </a:p>
        </p:txBody>
      </p:sp>
      <p:pic>
        <p:nvPicPr>
          <p:cNvPr id="19537" name="Picture 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5038" y="4692650"/>
            <a:ext cx="766762" cy="760413"/>
          </a:xfrm>
          <a:prstGeom prst="rect">
            <a:avLst/>
          </a:prstGeom>
          <a:noFill/>
          <a:ln>
            <a:noFill/>
          </a:ln>
          <a:effectLst/>
        </p:spPr>
      </p:pic>
      <p:graphicFrame>
        <p:nvGraphicFramePr>
          <p:cNvPr id="19636" name="Object 180"/>
          <p:cNvGraphicFramePr>
            <a:graphicFrameLocks noChangeAspect="1"/>
          </p:cNvGraphicFramePr>
          <p:nvPr>
            <p:extLst>
              <p:ext uri="{D42A27DB-BD31-4B8C-83A1-F6EECF244321}">
                <p14:modId xmlns:p14="http://schemas.microsoft.com/office/powerpoint/2010/main" val="3832628157"/>
              </p:ext>
            </p:extLst>
          </p:nvPr>
        </p:nvGraphicFramePr>
        <p:xfrm>
          <a:off x="4751388" y="5332413"/>
          <a:ext cx="3827462" cy="863600"/>
        </p:xfrm>
        <a:graphic>
          <a:graphicData uri="http://schemas.openxmlformats.org/presentationml/2006/ole">
            <mc:AlternateContent xmlns:mc="http://schemas.openxmlformats.org/markup-compatibility/2006">
              <mc:Choice xmlns:v="urn:schemas-microsoft-com:vml" Requires="v">
                <p:oleObj spid="_x0000_s79033" name="Equation" r:id="rId6" imgW="2425680" imgH="507960" progId="Equation.DSMT4">
                  <p:embed/>
                </p:oleObj>
              </mc:Choice>
              <mc:Fallback>
                <p:oleObj name="Equation" r:id="rId6" imgW="2425680" imgH="507960" progId="Equation.DSMT4">
                  <p:embed/>
                  <p:pic>
                    <p:nvPicPr>
                      <p:cNvPr id="19636" name="Object 180"/>
                      <p:cNvPicPr>
                        <a:picLocks noChangeAspect="1" noChangeArrowheads="1"/>
                      </p:cNvPicPr>
                      <p:nvPr/>
                    </p:nvPicPr>
                    <p:blipFill>
                      <a:blip r:embed="rId7"/>
                      <a:srcRect/>
                      <a:stretch>
                        <a:fillRect/>
                      </a:stretch>
                    </p:blipFill>
                    <p:spPr bwMode="auto">
                      <a:xfrm>
                        <a:off x="4751388" y="5332413"/>
                        <a:ext cx="382746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658" name="Group 202"/>
          <p:cNvGrpSpPr>
            <a:grpSpLocks/>
          </p:cNvGrpSpPr>
          <p:nvPr/>
        </p:nvGrpSpPr>
        <p:grpSpPr bwMode="auto">
          <a:xfrm>
            <a:off x="152400" y="2103438"/>
            <a:ext cx="3887788" cy="2043112"/>
            <a:chOff x="110" y="1085"/>
            <a:chExt cx="2449" cy="1287"/>
          </a:xfrm>
          <a:noFill/>
        </p:grpSpPr>
        <p:sp>
          <p:nvSpPr>
            <p:cNvPr id="19459" name="AutoShape 3"/>
            <p:cNvSpPr>
              <a:spLocks noChangeArrowheads="1"/>
            </p:cNvSpPr>
            <p:nvPr/>
          </p:nvSpPr>
          <p:spPr bwMode="auto">
            <a:xfrm>
              <a:off x="110" y="1085"/>
              <a:ext cx="2449" cy="1287"/>
            </a:xfrm>
            <a:prstGeom prst="flowChartAlternateProcess">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000">
                  <a:latin typeface="Arial" panose="020B0604020202020204" pitchFamily="34" charset="0"/>
                  <a:ea typeface="宋体" panose="02010600030101010101" pitchFamily="2" charset="-122"/>
                </a:rPr>
                <a:t>Select a Particle at Random,</a:t>
              </a:r>
            </a:p>
            <a:p>
              <a:r>
                <a:rPr lang="en-US" altLang="zh-CN" sz="2000">
                  <a:latin typeface="Arial" panose="020B0604020202020204" pitchFamily="34" charset="0"/>
                  <a:ea typeface="宋体" panose="02010600030101010101" pitchFamily="2" charset="-122"/>
                </a:rPr>
                <a:t>Calculate the Energy          </a:t>
              </a:r>
            </a:p>
          </p:txBody>
        </p:sp>
        <p:pic>
          <p:nvPicPr>
            <p:cNvPr id="19539" name="Picture 8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7" y="1851"/>
              <a:ext cx="521" cy="47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540" name="Object 84"/>
            <p:cNvGraphicFramePr>
              <a:graphicFrameLocks noChangeAspect="1"/>
            </p:cNvGraphicFramePr>
            <p:nvPr/>
          </p:nvGraphicFramePr>
          <p:xfrm>
            <a:off x="1737" y="1376"/>
            <a:ext cx="668" cy="214"/>
          </p:xfrm>
          <a:graphic>
            <a:graphicData uri="http://schemas.openxmlformats.org/presentationml/2006/ole">
              <mc:AlternateContent xmlns:mc="http://schemas.openxmlformats.org/markup-compatibility/2006">
                <mc:Choice xmlns:v="urn:schemas-microsoft-com:vml" Requires="v">
                  <p:oleObj spid="_x0000_s79034" name="Equation" r:id="rId8" imgW="711000" imgH="228600" progId="Equation.3">
                    <p:embed/>
                  </p:oleObj>
                </mc:Choice>
                <mc:Fallback>
                  <p:oleObj name="Equation" r:id="rId8" imgW="711000" imgH="228600" progId="Equation.3">
                    <p:embed/>
                    <p:pic>
                      <p:nvPicPr>
                        <p:cNvPr id="19540" name="Object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7" y="1376"/>
                          <a:ext cx="66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603" name="Group 147"/>
            <p:cNvGrpSpPr>
              <a:grpSpLocks noChangeAspect="1"/>
            </p:cNvGrpSpPr>
            <p:nvPr/>
          </p:nvGrpSpPr>
          <p:grpSpPr bwMode="auto">
            <a:xfrm>
              <a:off x="187" y="1606"/>
              <a:ext cx="651" cy="620"/>
              <a:chOff x="899" y="1054"/>
              <a:chExt cx="727" cy="693"/>
            </a:xfrm>
            <a:grpFill/>
          </p:grpSpPr>
          <p:grpSp>
            <p:nvGrpSpPr>
              <p:cNvPr id="19572" name="Group 116"/>
              <p:cNvGrpSpPr>
                <a:grpSpLocks noChangeAspect="1"/>
              </p:cNvGrpSpPr>
              <p:nvPr/>
            </p:nvGrpSpPr>
            <p:grpSpPr bwMode="auto">
              <a:xfrm>
                <a:off x="899" y="1054"/>
                <a:ext cx="727" cy="693"/>
                <a:chOff x="3243" y="936"/>
                <a:chExt cx="2006" cy="2040"/>
              </a:xfrm>
              <a:grpFill/>
            </p:grpSpPr>
            <p:grpSp>
              <p:nvGrpSpPr>
                <p:cNvPr id="19573" name="Group 117"/>
                <p:cNvGrpSpPr>
                  <a:grpSpLocks noChangeAspect="1"/>
                </p:cNvGrpSpPr>
                <p:nvPr/>
              </p:nvGrpSpPr>
              <p:grpSpPr bwMode="auto">
                <a:xfrm>
                  <a:off x="3244" y="936"/>
                  <a:ext cx="2005" cy="1022"/>
                  <a:chOff x="3312" y="1517"/>
                  <a:chExt cx="2005" cy="1022"/>
                </a:xfrm>
                <a:grpFill/>
              </p:grpSpPr>
              <p:grpSp>
                <p:nvGrpSpPr>
                  <p:cNvPr id="19574" name="Group 118"/>
                  <p:cNvGrpSpPr>
                    <a:grpSpLocks noChangeAspect="1"/>
                  </p:cNvGrpSpPr>
                  <p:nvPr/>
                </p:nvGrpSpPr>
                <p:grpSpPr bwMode="auto">
                  <a:xfrm>
                    <a:off x="3313" y="1517"/>
                    <a:ext cx="2004" cy="514"/>
                    <a:chOff x="3397" y="1449"/>
                    <a:chExt cx="2004" cy="514"/>
                  </a:xfrm>
                  <a:grpFill/>
                </p:grpSpPr>
                <p:sp>
                  <p:nvSpPr>
                    <p:cNvPr id="19575" name="Rectangle 119"/>
                    <p:cNvSpPr>
                      <a:spLocks noChangeAspect="1" noChangeArrowheads="1"/>
                    </p:cNvSpPr>
                    <p:nvPr/>
                  </p:nvSpPr>
                  <p:spPr bwMode="auto">
                    <a:xfrm>
                      <a:off x="3397"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6" name="Rectangle 120"/>
                    <p:cNvSpPr>
                      <a:spLocks noChangeAspect="1" noChangeArrowheads="1"/>
                    </p:cNvSpPr>
                    <p:nvPr/>
                  </p:nvSpPr>
                  <p:spPr bwMode="auto">
                    <a:xfrm>
                      <a:off x="3900"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7" name="Rectangle 121"/>
                    <p:cNvSpPr>
                      <a:spLocks noChangeAspect="1" noChangeArrowheads="1"/>
                    </p:cNvSpPr>
                    <p:nvPr/>
                  </p:nvSpPr>
                  <p:spPr bwMode="auto">
                    <a:xfrm>
                      <a:off x="4402" y="1449"/>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8" name="Rectangle 122"/>
                    <p:cNvSpPr>
                      <a:spLocks noChangeAspect="1" noChangeArrowheads="1"/>
                    </p:cNvSpPr>
                    <p:nvPr/>
                  </p:nvSpPr>
                  <p:spPr bwMode="auto">
                    <a:xfrm>
                      <a:off x="4900" y="1453"/>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79" name="Group 123"/>
                  <p:cNvGrpSpPr>
                    <a:grpSpLocks noChangeAspect="1"/>
                  </p:cNvGrpSpPr>
                  <p:nvPr/>
                </p:nvGrpSpPr>
                <p:grpSpPr bwMode="auto">
                  <a:xfrm>
                    <a:off x="3312" y="2025"/>
                    <a:ext cx="2004" cy="514"/>
                    <a:chOff x="3397" y="1449"/>
                    <a:chExt cx="2004" cy="514"/>
                  </a:xfrm>
                  <a:grpFill/>
                </p:grpSpPr>
                <p:sp>
                  <p:nvSpPr>
                    <p:cNvPr id="19580" name="Rectangle 124"/>
                    <p:cNvSpPr>
                      <a:spLocks noChangeAspect="1" noChangeArrowheads="1"/>
                    </p:cNvSpPr>
                    <p:nvPr/>
                  </p:nvSpPr>
                  <p:spPr bwMode="auto">
                    <a:xfrm>
                      <a:off x="3397"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1" name="Rectangle 125"/>
                    <p:cNvSpPr>
                      <a:spLocks noChangeAspect="1" noChangeArrowheads="1"/>
                    </p:cNvSpPr>
                    <p:nvPr/>
                  </p:nvSpPr>
                  <p:spPr bwMode="auto">
                    <a:xfrm>
                      <a:off x="3900"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2" name="Rectangle 126"/>
                    <p:cNvSpPr>
                      <a:spLocks noChangeAspect="1" noChangeArrowheads="1"/>
                    </p:cNvSpPr>
                    <p:nvPr/>
                  </p:nvSpPr>
                  <p:spPr bwMode="auto">
                    <a:xfrm>
                      <a:off x="4402" y="1449"/>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3" name="Rectangle 127"/>
                    <p:cNvSpPr>
                      <a:spLocks noChangeAspect="1" noChangeArrowheads="1"/>
                    </p:cNvSpPr>
                    <p:nvPr/>
                  </p:nvSpPr>
                  <p:spPr bwMode="auto">
                    <a:xfrm>
                      <a:off x="4900" y="1453"/>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9584" name="Group 128"/>
                <p:cNvGrpSpPr>
                  <a:grpSpLocks noChangeAspect="1"/>
                </p:cNvGrpSpPr>
                <p:nvPr/>
              </p:nvGrpSpPr>
              <p:grpSpPr bwMode="auto">
                <a:xfrm>
                  <a:off x="3243" y="1954"/>
                  <a:ext cx="2005" cy="1022"/>
                  <a:chOff x="3312" y="1517"/>
                  <a:chExt cx="2005" cy="1022"/>
                </a:xfrm>
                <a:grpFill/>
              </p:grpSpPr>
              <p:grpSp>
                <p:nvGrpSpPr>
                  <p:cNvPr id="19585" name="Group 129"/>
                  <p:cNvGrpSpPr>
                    <a:grpSpLocks noChangeAspect="1"/>
                  </p:cNvGrpSpPr>
                  <p:nvPr/>
                </p:nvGrpSpPr>
                <p:grpSpPr bwMode="auto">
                  <a:xfrm>
                    <a:off x="3313" y="1517"/>
                    <a:ext cx="2004" cy="514"/>
                    <a:chOff x="3397" y="1449"/>
                    <a:chExt cx="2004" cy="514"/>
                  </a:xfrm>
                  <a:grpFill/>
                </p:grpSpPr>
                <p:sp>
                  <p:nvSpPr>
                    <p:cNvPr id="19586" name="Rectangle 130"/>
                    <p:cNvSpPr>
                      <a:spLocks noChangeAspect="1" noChangeArrowheads="1"/>
                    </p:cNvSpPr>
                    <p:nvPr/>
                  </p:nvSpPr>
                  <p:spPr bwMode="auto">
                    <a:xfrm>
                      <a:off x="3397"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7" name="Rectangle 131"/>
                    <p:cNvSpPr>
                      <a:spLocks noChangeAspect="1" noChangeArrowheads="1"/>
                    </p:cNvSpPr>
                    <p:nvPr/>
                  </p:nvSpPr>
                  <p:spPr bwMode="auto">
                    <a:xfrm>
                      <a:off x="3900"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8" name="Rectangle 132"/>
                    <p:cNvSpPr>
                      <a:spLocks noChangeAspect="1" noChangeArrowheads="1"/>
                    </p:cNvSpPr>
                    <p:nvPr/>
                  </p:nvSpPr>
                  <p:spPr bwMode="auto">
                    <a:xfrm>
                      <a:off x="4402" y="1449"/>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9" name="Rectangle 133"/>
                    <p:cNvSpPr>
                      <a:spLocks noChangeAspect="1" noChangeArrowheads="1"/>
                    </p:cNvSpPr>
                    <p:nvPr/>
                  </p:nvSpPr>
                  <p:spPr bwMode="auto">
                    <a:xfrm>
                      <a:off x="4900" y="1453"/>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90" name="Group 134"/>
                  <p:cNvGrpSpPr>
                    <a:grpSpLocks noChangeAspect="1"/>
                  </p:cNvGrpSpPr>
                  <p:nvPr/>
                </p:nvGrpSpPr>
                <p:grpSpPr bwMode="auto">
                  <a:xfrm>
                    <a:off x="3312" y="2025"/>
                    <a:ext cx="2004" cy="514"/>
                    <a:chOff x="3397" y="1449"/>
                    <a:chExt cx="2004" cy="514"/>
                  </a:xfrm>
                  <a:grpFill/>
                </p:grpSpPr>
                <p:sp>
                  <p:nvSpPr>
                    <p:cNvPr id="19591" name="Rectangle 135"/>
                    <p:cNvSpPr>
                      <a:spLocks noChangeAspect="1" noChangeArrowheads="1"/>
                    </p:cNvSpPr>
                    <p:nvPr/>
                  </p:nvSpPr>
                  <p:spPr bwMode="auto">
                    <a:xfrm>
                      <a:off x="3397"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2" name="Rectangle 136"/>
                    <p:cNvSpPr>
                      <a:spLocks noChangeAspect="1" noChangeArrowheads="1"/>
                    </p:cNvSpPr>
                    <p:nvPr/>
                  </p:nvSpPr>
                  <p:spPr bwMode="auto">
                    <a:xfrm>
                      <a:off x="3900" y="1450"/>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3" name="Rectangle 137"/>
                    <p:cNvSpPr>
                      <a:spLocks noChangeAspect="1" noChangeArrowheads="1"/>
                    </p:cNvSpPr>
                    <p:nvPr/>
                  </p:nvSpPr>
                  <p:spPr bwMode="auto">
                    <a:xfrm>
                      <a:off x="4402" y="1449"/>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4" name="Rectangle 138"/>
                    <p:cNvSpPr>
                      <a:spLocks noChangeAspect="1" noChangeArrowheads="1"/>
                    </p:cNvSpPr>
                    <p:nvPr/>
                  </p:nvSpPr>
                  <p:spPr bwMode="auto">
                    <a:xfrm>
                      <a:off x="4900" y="1453"/>
                      <a:ext cx="501" cy="510"/>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19597" name="Oval 141"/>
              <p:cNvSpPr>
                <a:spLocks noChangeAspect="1" noChangeArrowheads="1"/>
              </p:cNvSpPr>
              <p:nvPr/>
            </p:nvSpPr>
            <p:spPr bwMode="auto">
              <a:xfrm>
                <a:off x="938" y="1078"/>
                <a:ext cx="127" cy="11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8" name="Oval 142"/>
              <p:cNvSpPr>
                <a:spLocks noChangeAspect="1" noChangeArrowheads="1"/>
              </p:cNvSpPr>
              <p:nvPr/>
            </p:nvSpPr>
            <p:spPr bwMode="auto">
              <a:xfrm>
                <a:off x="1474" y="1414"/>
                <a:ext cx="127" cy="11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99" name="Oval 143"/>
              <p:cNvSpPr>
                <a:spLocks noChangeAspect="1" noChangeArrowheads="1"/>
              </p:cNvSpPr>
              <p:nvPr/>
            </p:nvSpPr>
            <p:spPr bwMode="auto">
              <a:xfrm>
                <a:off x="930" y="1606"/>
                <a:ext cx="127" cy="11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0" name="Oval 144"/>
              <p:cNvSpPr>
                <a:spLocks noChangeAspect="1" noChangeArrowheads="1"/>
              </p:cNvSpPr>
              <p:nvPr/>
            </p:nvSpPr>
            <p:spPr bwMode="auto">
              <a:xfrm>
                <a:off x="1474" y="1078"/>
                <a:ext cx="127" cy="11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02" name="AutoShape 146"/>
              <p:cNvSpPr>
                <a:spLocks noChangeAspect="1" noChangeArrowheads="1"/>
              </p:cNvSpPr>
              <p:nvPr/>
            </p:nvSpPr>
            <p:spPr bwMode="auto">
              <a:xfrm>
                <a:off x="1088" y="1240"/>
                <a:ext cx="160" cy="160"/>
              </a:xfrm>
              <a:prstGeom prst="star8">
                <a:avLst>
                  <a:gd name="adj" fmla="val 38250"/>
                </a:avLst>
              </a:prstGeom>
              <a:grp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9643" name="Object 187"/>
            <p:cNvGraphicFramePr>
              <a:graphicFrameLocks noChangeAspect="1"/>
            </p:cNvGraphicFramePr>
            <p:nvPr/>
          </p:nvGraphicFramePr>
          <p:xfrm>
            <a:off x="921" y="1637"/>
            <a:ext cx="1262" cy="503"/>
          </p:xfrm>
          <a:graphic>
            <a:graphicData uri="http://schemas.openxmlformats.org/presentationml/2006/ole">
              <mc:AlternateContent xmlns:mc="http://schemas.openxmlformats.org/markup-compatibility/2006">
                <mc:Choice xmlns:v="urn:schemas-microsoft-com:vml" Requires="v">
                  <p:oleObj spid="_x0000_s79035" name="Equation" r:id="rId10" imgW="1244520" imgH="495000" progId="Equation.DSMT4">
                    <p:embed/>
                  </p:oleObj>
                </mc:Choice>
                <mc:Fallback>
                  <p:oleObj name="Equation" r:id="rId10" imgW="1244520" imgH="495000" progId="Equation.DSMT4">
                    <p:embed/>
                    <p:pic>
                      <p:nvPicPr>
                        <p:cNvPr id="19643" name="Object 1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1" y="1637"/>
                          <a:ext cx="1262" cy="5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651" name="Group 195"/>
          <p:cNvGrpSpPr>
            <a:grpSpLocks/>
          </p:cNvGrpSpPr>
          <p:nvPr/>
        </p:nvGrpSpPr>
        <p:grpSpPr bwMode="auto">
          <a:xfrm>
            <a:off x="5168900" y="1600200"/>
            <a:ext cx="3124200" cy="1406525"/>
            <a:chOff x="3320" y="976"/>
            <a:chExt cx="1968" cy="886"/>
          </a:xfrm>
          <a:noFill/>
        </p:grpSpPr>
        <p:sp>
          <p:nvSpPr>
            <p:cNvPr id="19645" name="AutoShape 189"/>
            <p:cNvSpPr>
              <a:spLocks noChangeArrowheads="1"/>
            </p:cNvSpPr>
            <p:nvPr/>
          </p:nvSpPr>
          <p:spPr bwMode="auto">
            <a:xfrm>
              <a:off x="3320" y="976"/>
              <a:ext cx="1968" cy="886"/>
            </a:xfrm>
            <a:prstGeom prst="flowChartAlternateProcess">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000">
                  <a:latin typeface="Arial" panose="020B0604020202020204" pitchFamily="34" charset="0"/>
                  <a:ea typeface="宋体" panose="02010600030101010101" pitchFamily="2" charset="-122"/>
                </a:rPr>
                <a:t>Calculate the Ensemble </a:t>
              </a:r>
            </a:p>
            <a:p>
              <a:r>
                <a:rPr lang="en-US" altLang="zh-CN" sz="2000">
                  <a:latin typeface="Arial" panose="020B0604020202020204" pitchFamily="34" charset="0"/>
                  <a:ea typeface="宋体" panose="02010600030101010101" pitchFamily="2" charset="-122"/>
                </a:rPr>
                <a:t>Average</a:t>
              </a:r>
            </a:p>
          </p:txBody>
        </p:sp>
        <p:graphicFrame>
          <p:nvGraphicFramePr>
            <p:cNvPr id="19647" name="Object 191"/>
            <p:cNvGraphicFramePr>
              <a:graphicFrameLocks noChangeAspect="1"/>
            </p:cNvGraphicFramePr>
            <p:nvPr/>
          </p:nvGraphicFramePr>
          <p:xfrm>
            <a:off x="4242" y="1270"/>
            <a:ext cx="744" cy="530"/>
          </p:xfrm>
          <a:graphic>
            <a:graphicData uri="http://schemas.openxmlformats.org/presentationml/2006/ole">
              <mc:AlternateContent xmlns:mc="http://schemas.openxmlformats.org/markup-compatibility/2006">
                <mc:Choice xmlns:v="urn:schemas-microsoft-com:vml" Requires="v">
                  <p:oleObj spid="_x0000_s79036" name="Equation" r:id="rId12" imgW="749160" imgH="495000" progId="Equation.3">
                    <p:embed/>
                  </p:oleObj>
                </mc:Choice>
                <mc:Fallback>
                  <p:oleObj name="Equation" r:id="rId12" imgW="749160" imgH="495000" progId="Equation.3">
                    <p:embed/>
                    <p:pic>
                      <p:nvPicPr>
                        <p:cNvPr id="19647" name="Object 19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2" y="1270"/>
                          <a:ext cx="744"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9648" name="AutoShape 192"/>
          <p:cNvCxnSpPr>
            <a:cxnSpLocks noChangeShapeType="1"/>
            <a:stCxn id="19459" idx="2"/>
            <a:endCxn id="19499" idx="0"/>
          </p:cNvCxnSpPr>
          <p:nvPr/>
        </p:nvCxnSpPr>
        <p:spPr bwMode="auto">
          <a:xfrm>
            <a:off x="2097088" y="4160838"/>
            <a:ext cx="6350" cy="274637"/>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49" name="AutoShape 193"/>
          <p:cNvCxnSpPr>
            <a:cxnSpLocks noChangeShapeType="1"/>
            <a:stCxn id="19460" idx="1"/>
            <a:endCxn id="19459" idx="3"/>
          </p:cNvCxnSpPr>
          <p:nvPr/>
        </p:nvCxnSpPr>
        <p:spPr bwMode="auto">
          <a:xfrm flipH="1" flipV="1">
            <a:off x="4054475" y="3125788"/>
            <a:ext cx="1795463" cy="798512"/>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52" name="AutoShape 196"/>
          <p:cNvCxnSpPr>
            <a:cxnSpLocks noChangeShapeType="1"/>
            <a:stCxn id="19460" idx="0"/>
            <a:endCxn id="19645" idx="2"/>
          </p:cNvCxnSpPr>
          <p:nvPr/>
        </p:nvCxnSpPr>
        <p:spPr bwMode="auto">
          <a:xfrm flipV="1">
            <a:off x="6719888" y="3021013"/>
            <a:ext cx="11112" cy="368300"/>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660" name="Group 204"/>
          <p:cNvGrpSpPr>
            <a:grpSpLocks/>
          </p:cNvGrpSpPr>
          <p:nvPr/>
        </p:nvGrpSpPr>
        <p:grpSpPr bwMode="auto">
          <a:xfrm>
            <a:off x="771525" y="973138"/>
            <a:ext cx="2643188" cy="874712"/>
            <a:chOff x="438" y="509"/>
            <a:chExt cx="1665" cy="551"/>
          </a:xfrm>
          <a:noFill/>
        </p:grpSpPr>
        <p:sp>
          <p:nvSpPr>
            <p:cNvPr id="19656" name="AutoShape 200"/>
            <p:cNvSpPr>
              <a:spLocks noChangeArrowheads="1"/>
            </p:cNvSpPr>
            <p:nvPr/>
          </p:nvSpPr>
          <p:spPr bwMode="auto">
            <a:xfrm>
              <a:off x="438" y="509"/>
              <a:ext cx="1665" cy="551"/>
            </a:xfrm>
            <a:prstGeom prst="flowChartAlternateProcess">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000">
                  <a:latin typeface="Arial" panose="020B0604020202020204" pitchFamily="34" charset="0"/>
                  <a:ea typeface="宋体" panose="02010600030101010101" pitchFamily="2" charset="-122"/>
                </a:rPr>
                <a:t>Initialize the Positions          </a:t>
              </a:r>
            </a:p>
          </p:txBody>
        </p:sp>
        <p:graphicFrame>
          <p:nvGraphicFramePr>
            <p:cNvPr id="19657" name="Object 201"/>
            <p:cNvGraphicFramePr>
              <a:graphicFrameLocks noChangeAspect="1"/>
            </p:cNvGraphicFramePr>
            <p:nvPr/>
          </p:nvGraphicFramePr>
          <p:xfrm>
            <a:off x="623" y="756"/>
            <a:ext cx="1346" cy="267"/>
          </p:xfrm>
          <a:graphic>
            <a:graphicData uri="http://schemas.openxmlformats.org/presentationml/2006/ole">
              <mc:AlternateContent xmlns:mc="http://schemas.openxmlformats.org/markup-compatibility/2006">
                <mc:Choice xmlns:v="urn:schemas-microsoft-com:vml" Requires="v">
                  <p:oleObj spid="_x0000_s79037" name="Equation" r:id="rId14" imgW="1218960" imgH="241200" progId="Equation.3">
                    <p:embed/>
                  </p:oleObj>
                </mc:Choice>
                <mc:Fallback>
                  <p:oleObj name="Equation" r:id="rId14" imgW="1218960" imgH="241200" progId="Equation.3">
                    <p:embed/>
                    <p:pic>
                      <p:nvPicPr>
                        <p:cNvPr id="19657" name="Object 2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3" y="756"/>
                          <a:ext cx="134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9662" name="AutoShape 206"/>
          <p:cNvCxnSpPr>
            <a:cxnSpLocks noChangeShapeType="1"/>
            <a:stCxn id="19656" idx="2"/>
            <a:endCxn id="19459" idx="0"/>
          </p:cNvCxnSpPr>
          <p:nvPr/>
        </p:nvCxnSpPr>
        <p:spPr bwMode="auto">
          <a:xfrm>
            <a:off x="2093913" y="1862138"/>
            <a:ext cx="3175" cy="227012"/>
          </a:xfrm>
          <a:prstGeom prst="straightConnector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1"/>
          <p:cNvSpPr/>
          <p:nvPr/>
        </p:nvSpPr>
        <p:spPr>
          <a:xfrm>
            <a:off x="1939271" y="90825"/>
            <a:ext cx="5677554" cy="523220"/>
          </a:xfrm>
          <a:prstGeom prst="rect">
            <a:avLst/>
          </a:prstGeom>
        </p:spPr>
        <p:txBody>
          <a:bodyPr wrap="square">
            <a:spAutoFit/>
          </a:bodyPr>
          <a:lstStyle/>
          <a:p>
            <a:pPr fontAlgn="auto">
              <a:spcAft>
                <a:spcPts val="0"/>
              </a:spcAft>
            </a:pPr>
            <a:r>
              <a:rPr lang="en-US" altLang="zh-CN" b="1" dirty="0">
                <a:solidFill>
                  <a:srgbClr val="FF0000"/>
                </a:solidFill>
              </a:rPr>
              <a:t>Monte Carlo for continuous systems</a:t>
            </a:r>
          </a:p>
        </p:txBody>
      </p:sp>
    </p:spTree>
    <p:extLst>
      <p:ext uri="{BB962C8B-B14F-4D97-AF65-F5344CB8AC3E}">
        <p14:creationId xmlns:p14="http://schemas.microsoft.com/office/powerpoint/2010/main" val="19049875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9937"/>
          <p:cNvSpPr>
            <a:spLocks noGrp="1" noChangeArrowheads="1"/>
          </p:cNvSpPr>
          <p:nvPr>
            <p:ph type="title"/>
          </p:nvPr>
        </p:nvSpPr>
        <p:spPr/>
        <p:txBody>
          <a:bodyPr/>
          <a:lstStyle/>
          <a:p>
            <a:r>
              <a:rPr lang="en-US" altLang="zh-CN" sz="4000" dirty="0">
                <a:solidFill>
                  <a:srgbClr val="FF0000"/>
                </a:solidFill>
                <a:latin typeface="Georgia" panose="02040502050405020303" pitchFamily="18" charset="0"/>
              </a:rPr>
              <a:t>Discrete lattice system: </a:t>
            </a:r>
            <a:r>
              <a:rPr lang="en-US" altLang="zh-CN" sz="4000" dirty="0" err="1">
                <a:solidFill>
                  <a:srgbClr val="FF0000"/>
                </a:solidFill>
                <a:latin typeface="Georgia" panose="02040502050405020303" pitchFamily="18" charset="0"/>
              </a:rPr>
              <a:t>Ising</a:t>
            </a:r>
            <a:r>
              <a:rPr lang="en-US" altLang="zh-CN" sz="4000" dirty="0">
                <a:solidFill>
                  <a:srgbClr val="FF0000"/>
                </a:solidFill>
                <a:latin typeface="Georgia" panose="02040502050405020303" pitchFamily="18" charset="0"/>
              </a:rPr>
              <a:t> model</a:t>
            </a:r>
          </a:p>
        </p:txBody>
      </p:sp>
      <p:pic>
        <p:nvPicPr>
          <p:cNvPr id="38914" name="图片 399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950" y="1619250"/>
            <a:ext cx="34385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图片 399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34671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文本框 39940"/>
          <p:cNvSpPr txBox="1">
            <a:spLocks noChangeArrowheads="1"/>
          </p:cNvSpPr>
          <p:nvPr/>
        </p:nvSpPr>
        <p:spPr bwMode="auto">
          <a:xfrm>
            <a:off x="684213" y="5803900"/>
            <a:ext cx="4122737" cy="465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Georgia" panose="02040502050405020303" pitchFamily="18" charset="0"/>
                <a:ea typeface="楷体_GB2312" pitchFamily="1" charset="-122"/>
              </a:rPr>
              <a:t>Wilhelm Lenz</a:t>
            </a:r>
            <a:r>
              <a:rPr lang="en-US" altLang="zh-CN" sz="2400" b="1">
                <a:latin typeface="Georgia" panose="02040502050405020303" pitchFamily="18" charset="0"/>
                <a:ea typeface="楷体_GB2312" pitchFamily="1" charset="-122"/>
              </a:rPr>
              <a:t> 1888-1957</a:t>
            </a:r>
          </a:p>
        </p:txBody>
      </p:sp>
      <p:sp>
        <p:nvSpPr>
          <p:cNvPr id="38917" name="文本框 39941"/>
          <p:cNvSpPr txBox="1">
            <a:spLocks noChangeArrowheads="1"/>
          </p:cNvSpPr>
          <p:nvPr/>
        </p:nvSpPr>
        <p:spPr bwMode="auto">
          <a:xfrm>
            <a:off x="4913313" y="5795963"/>
            <a:ext cx="377348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latin typeface="Georgia" panose="02040502050405020303" pitchFamily="18" charset="0"/>
                <a:ea typeface="楷体_GB2312" pitchFamily="1" charset="-122"/>
              </a:rPr>
              <a:t>Ernst Ising</a:t>
            </a:r>
            <a:r>
              <a:rPr lang="en-US" altLang="zh-CN" sz="2400" b="1" dirty="0">
                <a:latin typeface="Georgia" panose="02040502050405020303" pitchFamily="18" charset="0"/>
                <a:ea typeface="楷体_GB2312" pitchFamily="1" charset="-122"/>
              </a:rPr>
              <a:t>, 1900</a:t>
            </a:r>
            <a:r>
              <a:rPr lang="en-US" altLang="zh-CN" sz="2400" b="1" dirty="0">
                <a:latin typeface="Times New Roman" panose="02020603050405020304" pitchFamily="18" charset="0"/>
                <a:ea typeface="楷体_GB2312" pitchFamily="1" charset="-122"/>
              </a:rPr>
              <a:t>–</a:t>
            </a:r>
            <a:r>
              <a:rPr lang="en-US" altLang="zh-CN" sz="2400" b="1" dirty="0">
                <a:latin typeface="Georgia" panose="02040502050405020303" pitchFamily="18" charset="0"/>
                <a:ea typeface="楷体_GB2312" pitchFamily="1" charset="-122"/>
              </a:rPr>
              <a:t>1998</a:t>
            </a:r>
          </a:p>
        </p:txBody>
      </p:sp>
      <p:sp>
        <p:nvSpPr>
          <p:cNvPr id="38918" name="文本框 39942"/>
          <p:cNvSpPr txBox="1">
            <a:spLocks noChangeArrowheads="1"/>
          </p:cNvSpPr>
          <p:nvPr/>
        </p:nvSpPr>
        <p:spPr bwMode="auto">
          <a:xfrm>
            <a:off x="1962150" y="6413500"/>
            <a:ext cx="1746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1920</a:t>
            </a:r>
            <a:endParaRPr lang="zh-CN" altLang="en-US"/>
          </a:p>
        </p:txBody>
      </p:sp>
      <p:sp>
        <p:nvSpPr>
          <p:cNvPr id="38919" name="文本框 39943"/>
          <p:cNvSpPr txBox="1">
            <a:spLocks noChangeArrowheads="1"/>
          </p:cNvSpPr>
          <p:nvPr/>
        </p:nvSpPr>
        <p:spPr bwMode="auto">
          <a:xfrm>
            <a:off x="6140450" y="6421438"/>
            <a:ext cx="1239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1924</a:t>
            </a:r>
            <a:endParaRPr lang="zh-CN" altLang="en-US"/>
          </a:p>
        </p:txBody>
      </p:sp>
    </p:spTree>
    <p:extLst>
      <p:ext uri="{BB962C8B-B14F-4D97-AF65-F5344CB8AC3E}">
        <p14:creationId xmlns:p14="http://schemas.microsoft.com/office/powerpoint/2010/main" val="22636505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40961"/>
          <p:cNvSpPr>
            <a:spLocks noGrp="1" noChangeArrowheads="1"/>
          </p:cNvSpPr>
          <p:nvPr>
            <p:ph idx="1"/>
          </p:nvPr>
        </p:nvSpPr>
        <p:spPr>
          <a:xfrm>
            <a:off x="466725" y="46038"/>
            <a:ext cx="8435975" cy="6408737"/>
          </a:xfrm>
        </p:spPr>
        <p:txBody>
          <a:bodyPr>
            <a:normAutofit lnSpcReduction="10000"/>
          </a:bodyPr>
          <a:lstStyle/>
          <a:p>
            <a:pPr>
              <a:lnSpc>
                <a:spcPct val="95000"/>
              </a:lnSpc>
              <a:spcBef>
                <a:spcPct val="5000"/>
              </a:spcBef>
            </a:pPr>
            <a:r>
              <a:rPr lang="en-US" altLang="zh-CN" sz="2400" dirty="0">
                <a:latin typeface="Georgia" panose="02040502050405020303" pitchFamily="18" charset="0"/>
              </a:rPr>
              <a:t>Ernst </a:t>
            </a:r>
            <a:r>
              <a:rPr lang="en-US" altLang="zh-CN" sz="2400" dirty="0" err="1">
                <a:latin typeface="Georgia" panose="02040502050405020303" pitchFamily="18" charset="0"/>
              </a:rPr>
              <a:t>Ising</a:t>
            </a:r>
            <a:r>
              <a:rPr lang="en-US" altLang="zh-CN" sz="2400" dirty="0">
                <a:latin typeface="Georgia" panose="02040502050405020303" pitchFamily="18" charset="0"/>
              </a:rPr>
              <a:t> was born in Cologne in 1900. After school, he studied physics and mathematics at the University of </a:t>
            </a:r>
            <a:r>
              <a:rPr lang="en-US" altLang="zh-CN" sz="2400" dirty="0" err="1">
                <a:latin typeface="Georgia" panose="02040502050405020303" pitchFamily="18" charset="0"/>
              </a:rPr>
              <a:t>Göttingen</a:t>
            </a:r>
            <a:r>
              <a:rPr lang="en-US" altLang="zh-CN" sz="2400" dirty="0">
                <a:latin typeface="Georgia" panose="02040502050405020303" pitchFamily="18" charset="0"/>
              </a:rPr>
              <a:t> and University of Hamburg. In 1922, he began researching ferromagnetism under the guidance of Wilhelm Lenz. He earned a </a:t>
            </a:r>
            <a:r>
              <a:rPr lang="en-US" altLang="zh-CN" sz="2400" dirty="0" err="1">
                <a:latin typeface="Georgia" panose="02040502050405020303" pitchFamily="18" charset="0"/>
              </a:rPr>
              <a:t>Ph.D</a:t>
            </a:r>
            <a:r>
              <a:rPr lang="en-US" altLang="zh-CN" sz="2400" dirty="0">
                <a:latin typeface="Georgia" panose="02040502050405020303" pitchFamily="18" charset="0"/>
              </a:rPr>
              <a:t> in physics from the University of Hamburg in 1924 when he published his doctoral thesis (an excerpt or a summary of his doctoral thesis was published as an article in a scientific journal in 1925 and this has led many to believe that he published his full thesis in 1925). His doctoral thesis studied a problem suggested by his teacher, Wilhelm Lenz. He investigated the special case of a linear chain of magnetic moments, which are only able to take two positions, "up" and "down," and which are coupled by interactions between nearest neighbors. Mainly through following studies by Rudolf </a:t>
            </a:r>
            <a:r>
              <a:rPr lang="en-US" altLang="zh-CN" sz="2400" dirty="0" err="1">
                <a:latin typeface="Georgia" panose="02040502050405020303" pitchFamily="18" charset="0"/>
              </a:rPr>
              <a:t>Peierls</a:t>
            </a:r>
            <a:r>
              <a:rPr lang="en-US" altLang="zh-CN" sz="2400" dirty="0">
                <a:latin typeface="Georgia" panose="02040502050405020303" pitchFamily="18" charset="0"/>
              </a:rPr>
              <a:t>, Hendrik </a:t>
            </a:r>
            <a:r>
              <a:rPr lang="en-US" altLang="zh-CN" sz="2400" dirty="0" err="1">
                <a:latin typeface="Georgia" panose="02040502050405020303" pitchFamily="18" charset="0"/>
              </a:rPr>
              <a:t>Kramers</a:t>
            </a:r>
            <a:r>
              <a:rPr lang="en-US" altLang="zh-CN" sz="2400" dirty="0">
                <a:latin typeface="Georgia" panose="02040502050405020303" pitchFamily="18" charset="0"/>
              </a:rPr>
              <a:t>, Gregory </a:t>
            </a:r>
            <a:r>
              <a:rPr lang="en-US" altLang="zh-CN" sz="2400" dirty="0" err="1">
                <a:latin typeface="Georgia" panose="02040502050405020303" pitchFamily="18" charset="0"/>
              </a:rPr>
              <a:t>Wannier</a:t>
            </a:r>
            <a:r>
              <a:rPr lang="en-US" altLang="zh-CN" sz="2400" dirty="0">
                <a:latin typeface="Georgia" panose="02040502050405020303" pitchFamily="18" charset="0"/>
              </a:rPr>
              <a:t> and Lars Onsager the model proved to be successful explaining phase transitions between ferromagnetic and paramagnetic states.</a:t>
            </a:r>
          </a:p>
        </p:txBody>
      </p:sp>
    </p:spTree>
    <p:extLst>
      <p:ext uri="{BB962C8B-B14F-4D97-AF65-F5344CB8AC3E}">
        <p14:creationId xmlns:p14="http://schemas.microsoft.com/office/powerpoint/2010/main" val="18085539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占位符 41985"/>
          <p:cNvSpPr>
            <a:spLocks noGrp="1" noChangeArrowheads="1"/>
          </p:cNvSpPr>
          <p:nvPr>
            <p:ph idx="1"/>
          </p:nvPr>
        </p:nvSpPr>
        <p:spPr>
          <a:xfrm>
            <a:off x="466725" y="190500"/>
            <a:ext cx="8229600" cy="5721350"/>
          </a:xfrm>
        </p:spPr>
        <p:txBody>
          <a:bodyPr>
            <a:normAutofit fontScale="92500"/>
          </a:bodyPr>
          <a:lstStyle/>
          <a:p>
            <a:pPr>
              <a:lnSpc>
                <a:spcPct val="80000"/>
              </a:lnSpc>
            </a:pPr>
            <a:r>
              <a:rPr lang="en-US" altLang="zh-CN" sz="2400">
                <a:latin typeface="Georgia" panose="02040502050405020303" pitchFamily="18" charset="0"/>
              </a:rPr>
              <a:t>After earning his doctorate, Ernst Ising worked for a short time in business before becoming a teacher, in Salem, Strausberg and Crossen, among other places. In 1930, he married the economist Dr. Johanna Ehmer (February 2, 1902 - February 2, 2012). As a young German-Jewish scientist, Ising was barred from teaching and researching when Hitler came to power in 1933. In 1934, he found a position, first as a teacher and then as headmaster, at a Jewish school in Caputh near Potsdam for Jewish students who had been thrown out of public schools. Ernst and his wife Dr. Johanna Ising, lived in Caputh near the famous summer residence of the Einstein family. In 1938, the school in Caputh was destroyed by the Nazis, and in 1939 the Isings fled to Luxembourg, where Ising earned money as a shepherd and railroad worker. After the German Wehrmacht occupied Luxembourg, Ernst Ising was forced to work for the army. In 1947, the Ising family emigrated to the United States. Though he became Professor of Physics at Bradley University in Peoria, Illinois, he never published again. Ising died at his home in Peoria in 1998, just one day after his 98th birthday.</a:t>
            </a:r>
          </a:p>
        </p:txBody>
      </p:sp>
    </p:spTree>
    <p:extLst>
      <p:ext uri="{BB962C8B-B14F-4D97-AF65-F5344CB8AC3E}">
        <p14:creationId xmlns:p14="http://schemas.microsoft.com/office/powerpoint/2010/main" val="4173843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组合 43009"/>
          <p:cNvGrpSpPr>
            <a:grpSpLocks/>
          </p:cNvGrpSpPr>
          <p:nvPr/>
        </p:nvGrpSpPr>
        <p:grpSpPr bwMode="auto">
          <a:xfrm>
            <a:off x="76200" y="31750"/>
            <a:ext cx="3960813" cy="3960813"/>
            <a:chOff x="0" y="0"/>
            <a:chExt cx="2495" cy="2495"/>
          </a:xfrm>
        </p:grpSpPr>
        <p:sp>
          <p:nvSpPr>
            <p:cNvPr id="41986" name="直接连接符 43010"/>
            <p:cNvSpPr>
              <a:spLocks noChangeShapeType="1"/>
            </p:cNvSpPr>
            <p:nvPr/>
          </p:nvSpPr>
          <p:spPr bwMode="auto">
            <a:xfrm>
              <a:off x="0" y="590"/>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7" name="直接连接符 43011"/>
            <p:cNvSpPr>
              <a:spLocks noChangeShapeType="1"/>
            </p:cNvSpPr>
            <p:nvPr/>
          </p:nvSpPr>
          <p:spPr bwMode="auto">
            <a:xfrm>
              <a:off x="0" y="916"/>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 name="直接连接符 43012"/>
            <p:cNvSpPr>
              <a:spLocks noChangeShapeType="1"/>
            </p:cNvSpPr>
            <p:nvPr/>
          </p:nvSpPr>
          <p:spPr bwMode="auto">
            <a:xfrm>
              <a:off x="0" y="1243"/>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 name="直接连接符 43013"/>
            <p:cNvSpPr>
              <a:spLocks noChangeShapeType="1"/>
            </p:cNvSpPr>
            <p:nvPr/>
          </p:nvSpPr>
          <p:spPr bwMode="auto">
            <a:xfrm>
              <a:off x="0" y="1569"/>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直接连接符 43014"/>
            <p:cNvSpPr>
              <a:spLocks noChangeShapeType="1"/>
            </p:cNvSpPr>
            <p:nvPr/>
          </p:nvSpPr>
          <p:spPr bwMode="auto">
            <a:xfrm>
              <a:off x="0" y="1896"/>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直接连接符 43015"/>
            <p:cNvSpPr>
              <a:spLocks noChangeShapeType="1"/>
            </p:cNvSpPr>
            <p:nvPr/>
          </p:nvSpPr>
          <p:spPr bwMode="auto">
            <a:xfrm>
              <a:off x="0" y="2223"/>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直接连接符 43016"/>
            <p:cNvSpPr>
              <a:spLocks noChangeShapeType="1"/>
            </p:cNvSpPr>
            <p:nvPr/>
          </p:nvSpPr>
          <p:spPr bwMode="auto">
            <a:xfrm rot="5400000">
              <a:off x="-132" y="1248"/>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直接连接符 43017"/>
            <p:cNvSpPr>
              <a:spLocks noChangeShapeType="1"/>
            </p:cNvSpPr>
            <p:nvPr/>
          </p:nvSpPr>
          <p:spPr bwMode="auto">
            <a:xfrm rot="5400000">
              <a:off x="-486" y="1248"/>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直接连接符 43018"/>
            <p:cNvSpPr>
              <a:spLocks noChangeShapeType="1"/>
            </p:cNvSpPr>
            <p:nvPr/>
          </p:nvSpPr>
          <p:spPr bwMode="auto">
            <a:xfrm rot="5400000">
              <a:off x="170" y="1248"/>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直接连接符 43019"/>
            <p:cNvSpPr>
              <a:spLocks noChangeShapeType="1"/>
            </p:cNvSpPr>
            <p:nvPr/>
          </p:nvSpPr>
          <p:spPr bwMode="auto">
            <a:xfrm rot="5400000">
              <a:off x="524" y="1248"/>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直接连接符 43020"/>
            <p:cNvSpPr>
              <a:spLocks noChangeShapeType="1"/>
            </p:cNvSpPr>
            <p:nvPr/>
          </p:nvSpPr>
          <p:spPr bwMode="auto">
            <a:xfrm rot="5400000">
              <a:off x="878" y="1248"/>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直接连接符 43021"/>
            <p:cNvSpPr>
              <a:spLocks noChangeShapeType="1"/>
            </p:cNvSpPr>
            <p:nvPr/>
          </p:nvSpPr>
          <p:spPr bwMode="auto">
            <a:xfrm rot="5400000">
              <a:off x="-839" y="1248"/>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直接连接符 43022"/>
            <p:cNvSpPr>
              <a:spLocks noChangeShapeType="1"/>
            </p:cNvSpPr>
            <p:nvPr/>
          </p:nvSpPr>
          <p:spPr bwMode="auto">
            <a:xfrm>
              <a:off x="0" y="227"/>
              <a:ext cx="24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上箭头 43023"/>
            <p:cNvSpPr>
              <a:spLocks noChangeArrowheads="1"/>
            </p:cNvSpPr>
            <p:nvPr/>
          </p:nvSpPr>
          <p:spPr bwMode="auto">
            <a:xfrm>
              <a:off x="318" y="13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0" name="上箭头 43024"/>
            <p:cNvSpPr>
              <a:spLocks noChangeArrowheads="1"/>
            </p:cNvSpPr>
            <p:nvPr/>
          </p:nvSpPr>
          <p:spPr bwMode="auto">
            <a:xfrm>
              <a:off x="318" y="817"/>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1" name="上箭头 43025"/>
            <p:cNvSpPr>
              <a:spLocks noChangeArrowheads="1"/>
            </p:cNvSpPr>
            <p:nvPr/>
          </p:nvSpPr>
          <p:spPr bwMode="auto">
            <a:xfrm>
              <a:off x="680" y="1134"/>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2" name="上箭头 43026"/>
            <p:cNvSpPr>
              <a:spLocks noChangeArrowheads="1"/>
            </p:cNvSpPr>
            <p:nvPr/>
          </p:nvSpPr>
          <p:spPr bwMode="auto">
            <a:xfrm>
              <a:off x="1724" y="499"/>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3" name="上箭头 43027"/>
            <p:cNvSpPr>
              <a:spLocks noChangeArrowheads="1"/>
            </p:cNvSpPr>
            <p:nvPr/>
          </p:nvSpPr>
          <p:spPr bwMode="auto">
            <a:xfrm>
              <a:off x="1732" y="1798"/>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4" name="上箭头 43028"/>
            <p:cNvSpPr>
              <a:spLocks noChangeArrowheads="1"/>
            </p:cNvSpPr>
            <p:nvPr/>
          </p:nvSpPr>
          <p:spPr bwMode="auto">
            <a:xfrm>
              <a:off x="680" y="81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5" name="上箭头 43029"/>
            <p:cNvSpPr>
              <a:spLocks noChangeArrowheads="1"/>
            </p:cNvSpPr>
            <p:nvPr/>
          </p:nvSpPr>
          <p:spPr bwMode="auto">
            <a:xfrm>
              <a:off x="1390" y="499"/>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6" name="上箭头 43030"/>
            <p:cNvSpPr>
              <a:spLocks noChangeArrowheads="1"/>
            </p:cNvSpPr>
            <p:nvPr/>
          </p:nvSpPr>
          <p:spPr bwMode="auto">
            <a:xfrm>
              <a:off x="1375" y="81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7" name="上箭头 43031"/>
            <p:cNvSpPr>
              <a:spLocks noChangeArrowheads="1"/>
            </p:cNvSpPr>
            <p:nvPr/>
          </p:nvSpPr>
          <p:spPr bwMode="auto">
            <a:xfrm>
              <a:off x="681" y="1467"/>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8" name="上箭头 43032"/>
            <p:cNvSpPr>
              <a:spLocks noChangeArrowheads="1"/>
            </p:cNvSpPr>
            <p:nvPr/>
          </p:nvSpPr>
          <p:spPr bwMode="auto">
            <a:xfrm>
              <a:off x="1015" y="1142"/>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09" name="上箭头 43033"/>
            <p:cNvSpPr>
              <a:spLocks noChangeArrowheads="1"/>
            </p:cNvSpPr>
            <p:nvPr/>
          </p:nvSpPr>
          <p:spPr bwMode="auto">
            <a:xfrm>
              <a:off x="318" y="1815"/>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0" name="上箭头 43034"/>
            <p:cNvSpPr>
              <a:spLocks noChangeArrowheads="1"/>
            </p:cNvSpPr>
            <p:nvPr/>
          </p:nvSpPr>
          <p:spPr bwMode="auto">
            <a:xfrm>
              <a:off x="318" y="2132"/>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1" name="上箭头 43035"/>
            <p:cNvSpPr>
              <a:spLocks noChangeArrowheads="1"/>
            </p:cNvSpPr>
            <p:nvPr/>
          </p:nvSpPr>
          <p:spPr bwMode="auto">
            <a:xfrm>
              <a:off x="2087" y="81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2" name="上箭头 43036"/>
            <p:cNvSpPr>
              <a:spLocks noChangeArrowheads="1"/>
            </p:cNvSpPr>
            <p:nvPr/>
          </p:nvSpPr>
          <p:spPr bwMode="auto">
            <a:xfrm>
              <a:off x="664" y="2135"/>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3" name="上箭头 43037"/>
            <p:cNvSpPr>
              <a:spLocks noChangeArrowheads="1"/>
            </p:cNvSpPr>
            <p:nvPr/>
          </p:nvSpPr>
          <p:spPr bwMode="auto">
            <a:xfrm rot="10800000">
              <a:off x="318" y="499"/>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4" name="上箭头 43038"/>
            <p:cNvSpPr>
              <a:spLocks noChangeArrowheads="1"/>
            </p:cNvSpPr>
            <p:nvPr/>
          </p:nvSpPr>
          <p:spPr bwMode="auto">
            <a:xfrm rot="10800000">
              <a:off x="318" y="1150"/>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5" name="上箭头 43039"/>
            <p:cNvSpPr>
              <a:spLocks noChangeArrowheads="1"/>
            </p:cNvSpPr>
            <p:nvPr/>
          </p:nvSpPr>
          <p:spPr bwMode="auto">
            <a:xfrm rot="10800000">
              <a:off x="680" y="499"/>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6" name="上箭头 43040"/>
            <p:cNvSpPr>
              <a:spLocks noChangeArrowheads="1"/>
            </p:cNvSpPr>
            <p:nvPr/>
          </p:nvSpPr>
          <p:spPr bwMode="auto">
            <a:xfrm rot="10800000">
              <a:off x="1015" y="13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7" name="上箭头 43041"/>
            <p:cNvSpPr>
              <a:spLocks noChangeArrowheads="1"/>
            </p:cNvSpPr>
            <p:nvPr/>
          </p:nvSpPr>
          <p:spPr bwMode="auto">
            <a:xfrm rot="10800000">
              <a:off x="681" y="13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8" name="上箭头 43042"/>
            <p:cNvSpPr>
              <a:spLocks noChangeArrowheads="1"/>
            </p:cNvSpPr>
            <p:nvPr/>
          </p:nvSpPr>
          <p:spPr bwMode="auto">
            <a:xfrm rot="10800000">
              <a:off x="1729" y="832"/>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19" name="上箭头 43043"/>
            <p:cNvSpPr>
              <a:spLocks noChangeArrowheads="1"/>
            </p:cNvSpPr>
            <p:nvPr/>
          </p:nvSpPr>
          <p:spPr bwMode="auto">
            <a:xfrm rot="10800000">
              <a:off x="2087" y="512"/>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0" name="上箭头 43044"/>
            <p:cNvSpPr>
              <a:spLocks noChangeArrowheads="1"/>
            </p:cNvSpPr>
            <p:nvPr/>
          </p:nvSpPr>
          <p:spPr bwMode="auto">
            <a:xfrm rot="10800000">
              <a:off x="681" y="1820"/>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1" name="上箭头 43045"/>
            <p:cNvSpPr>
              <a:spLocks noChangeArrowheads="1"/>
            </p:cNvSpPr>
            <p:nvPr/>
          </p:nvSpPr>
          <p:spPr bwMode="auto">
            <a:xfrm rot="10800000">
              <a:off x="2087" y="13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2" name="上箭头 43046"/>
            <p:cNvSpPr>
              <a:spLocks noChangeArrowheads="1"/>
            </p:cNvSpPr>
            <p:nvPr/>
          </p:nvSpPr>
          <p:spPr bwMode="auto">
            <a:xfrm rot="10800000">
              <a:off x="318" y="1492"/>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3" name="上箭头 43047"/>
            <p:cNvSpPr>
              <a:spLocks noChangeArrowheads="1"/>
            </p:cNvSpPr>
            <p:nvPr/>
          </p:nvSpPr>
          <p:spPr bwMode="auto">
            <a:xfrm rot="10800000">
              <a:off x="1019" y="1481"/>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4" name="上箭头 43048"/>
            <p:cNvSpPr>
              <a:spLocks noChangeArrowheads="1"/>
            </p:cNvSpPr>
            <p:nvPr/>
          </p:nvSpPr>
          <p:spPr bwMode="auto">
            <a:xfrm rot="10800000">
              <a:off x="1015" y="830"/>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5" name="上箭头 43049"/>
            <p:cNvSpPr>
              <a:spLocks noChangeArrowheads="1"/>
            </p:cNvSpPr>
            <p:nvPr/>
          </p:nvSpPr>
          <p:spPr bwMode="auto">
            <a:xfrm rot="10800000">
              <a:off x="1732" y="1164"/>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6" name="上箭头 43050"/>
            <p:cNvSpPr>
              <a:spLocks noChangeArrowheads="1"/>
            </p:cNvSpPr>
            <p:nvPr/>
          </p:nvSpPr>
          <p:spPr bwMode="auto">
            <a:xfrm rot="10800000">
              <a:off x="1015" y="2124"/>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7" name="上箭头 43051"/>
            <p:cNvSpPr>
              <a:spLocks noChangeArrowheads="1"/>
            </p:cNvSpPr>
            <p:nvPr/>
          </p:nvSpPr>
          <p:spPr bwMode="auto">
            <a:xfrm rot="10800000">
              <a:off x="1732" y="13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8" name="上箭头 43052"/>
            <p:cNvSpPr>
              <a:spLocks noChangeArrowheads="1"/>
            </p:cNvSpPr>
            <p:nvPr/>
          </p:nvSpPr>
          <p:spPr bwMode="auto">
            <a:xfrm rot="10800000">
              <a:off x="1019" y="499"/>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29" name="上箭头 43053"/>
            <p:cNvSpPr>
              <a:spLocks noChangeArrowheads="1"/>
            </p:cNvSpPr>
            <p:nvPr/>
          </p:nvSpPr>
          <p:spPr bwMode="auto">
            <a:xfrm rot="10800000">
              <a:off x="2079" y="116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0" name="上箭头 43054"/>
            <p:cNvSpPr>
              <a:spLocks noChangeArrowheads="1"/>
            </p:cNvSpPr>
            <p:nvPr/>
          </p:nvSpPr>
          <p:spPr bwMode="auto">
            <a:xfrm rot="10800000">
              <a:off x="2087" y="1798"/>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1" name="上箭头 43055"/>
            <p:cNvSpPr>
              <a:spLocks noChangeArrowheads="1"/>
            </p:cNvSpPr>
            <p:nvPr/>
          </p:nvSpPr>
          <p:spPr bwMode="auto">
            <a:xfrm>
              <a:off x="1730" y="1475"/>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2" name="上箭头 43056"/>
            <p:cNvSpPr>
              <a:spLocks noChangeArrowheads="1"/>
            </p:cNvSpPr>
            <p:nvPr/>
          </p:nvSpPr>
          <p:spPr bwMode="auto">
            <a:xfrm>
              <a:off x="2087" y="1475"/>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3" name="上箭头 43057"/>
            <p:cNvSpPr>
              <a:spLocks noChangeArrowheads="1"/>
            </p:cNvSpPr>
            <p:nvPr/>
          </p:nvSpPr>
          <p:spPr bwMode="auto">
            <a:xfrm>
              <a:off x="1382" y="136"/>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4" name="上箭头 43058"/>
            <p:cNvSpPr>
              <a:spLocks noChangeArrowheads="1"/>
            </p:cNvSpPr>
            <p:nvPr/>
          </p:nvSpPr>
          <p:spPr bwMode="auto">
            <a:xfrm>
              <a:off x="1377" y="1799"/>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5" name="上箭头 43059"/>
            <p:cNvSpPr>
              <a:spLocks noChangeArrowheads="1"/>
            </p:cNvSpPr>
            <p:nvPr/>
          </p:nvSpPr>
          <p:spPr bwMode="auto">
            <a:xfrm>
              <a:off x="1732" y="2132"/>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6" name="上箭头 43060"/>
            <p:cNvSpPr>
              <a:spLocks noChangeArrowheads="1"/>
            </p:cNvSpPr>
            <p:nvPr/>
          </p:nvSpPr>
          <p:spPr bwMode="auto">
            <a:xfrm>
              <a:off x="1020" y="1814"/>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7" name="上箭头 43061"/>
            <p:cNvSpPr>
              <a:spLocks noChangeArrowheads="1"/>
            </p:cNvSpPr>
            <p:nvPr/>
          </p:nvSpPr>
          <p:spPr bwMode="auto">
            <a:xfrm rot="10800000">
              <a:off x="2079" y="2132"/>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8" name="上箭头 43062"/>
            <p:cNvSpPr>
              <a:spLocks noChangeArrowheads="1"/>
            </p:cNvSpPr>
            <p:nvPr/>
          </p:nvSpPr>
          <p:spPr bwMode="auto">
            <a:xfrm rot="10800000">
              <a:off x="1377" y="1475"/>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39" name="上箭头 43063"/>
            <p:cNvSpPr>
              <a:spLocks noChangeArrowheads="1"/>
            </p:cNvSpPr>
            <p:nvPr/>
          </p:nvSpPr>
          <p:spPr bwMode="auto">
            <a:xfrm rot="10800000">
              <a:off x="1375" y="2124"/>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2040" name="上箭头 43064"/>
            <p:cNvSpPr>
              <a:spLocks noChangeArrowheads="1"/>
            </p:cNvSpPr>
            <p:nvPr/>
          </p:nvSpPr>
          <p:spPr bwMode="auto">
            <a:xfrm rot="10800000">
              <a:off x="1377" y="1155"/>
              <a:ext cx="182" cy="181"/>
            </a:xfrm>
            <a:prstGeom prst="upArrow">
              <a:avLst>
                <a:gd name="adj1" fmla="val 50000"/>
                <a:gd name="adj2" fmla="val 25000"/>
              </a:avLst>
            </a:prstGeom>
            <a:solidFill>
              <a:srgbClr val="3366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43066" name="文本框 43065"/>
          <p:cNvSpPr txBox="1">
            <a:spLocks noChangeArrowheads="1"/>
          </p:cNvSpPr>
          <p:nvPr/>
        </p:nvSpPr>
        <p:spPr bwMode="auto">
          <a:xfrm>
            <a:off x="3965576" y="247649"/>
            <a:ext cx="32766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sz="2800" dirty="0">
                <a:latin typeface="Georgia" panose="02040502050405020303" pitchFamily="18" charset="0"/>
              </a:rPr>
              <a:t>Spin:</a:t>
            </a:r>
            <a:r>
              <a:rPr lang="zh-CN" altLang="en-US" sz="2800" dirty="0">
                <a:latin typeface="Georgia" panose="02040502050405020303" pitchFamily="18" charset="0"/>
              </a:rPr>
              <a:t> s</a:t>
            </a:r>
            <a:r>
              <a:rPr lang="zh-CN" altLang="en-US" sz="2800" baseline="-25000" dirty="0">
                <a:latin typeface="Georgia" panose="02040502050405020303" pitchFamily="18" charset="0"/>
              </a:rPr>
              <a:t>i</a:t>
            </a:r>
            <a:r>
              <a:rPr lang="zh-CN" altLang="en-US" sz="2800" dirty="0">
                <a:latin typeface="Georgia" panose="02040502050405020303" pitchFamily="18" charset="0"/>
              </a:rPr>
              <a:t> = ±1</a:t>
            </a:r>
          </a:p>
        </p:txBody>
      </p:sp>
      <p:pic>
        <p:nvPicPr>
          <p:cNvPr id="43067" name="图片 430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0575" y="1917700"/>
            <a:ext cx="4394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8" name="文本框 43067"/>
          <p:cNvSpPr txBox="1">
            <a:spLocks noChangeArrowheads="1"/>
          </p:cNvSpPr>
          <p:nvPr/>
        </p:nvSpPr>
        <p:spPr bwMode="auto">
          <a:xfrm>
            <a:off x="4268788" y="930275"/>
            <a:ext cx="49482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a:solidFill>
                  <a:srgbClr val="FF0000"/>
                </a:solidFill>
                <a:latin typeface="Georgia" panose="02040502050405020303" pitchFamily="18" charset="0"/>
                <a:ea typeface="楷体_GB2312" pitchFamily="1" charset="-122"/>
              </a:rPr>
              <a:t>Ising</a:t>
            </a:r>
            <a:r>
              <a:rPr lang="en-US" altLang="zh-CN" sz="3200">
                <a:solidFill>
                  <a:srgbClr val="FF0000"/>
                </a:solidFill>
                <a:latin typeface="Georgia" panose="02040502050405020303" pitchFamily="18" charset="0"/>
                <a:ea typeface="楷体_GB2312" pitchFamily="1" charset="-122"/>
              </a:rPr>
              <a:t> model Hamiltonian</a:t>
            </a:r>
            <a:endParaRPr lang="zh-CN" altLang="en-US" sz="3200">
              <a:solidFill>
                <a:srgbClr val="FF0000"/>
              </a:solidFill>
              <a:latin typeface="Georgia" panose="02040502050405020303" pitchFamily="18" charset="0"/>
              <a:ea typeface="楷体_GB2312" pitchFamily="1" charset="-122"/>
            </a:endParaRPr>
          </a:p>
        </p:txBody>
      </p:sp>
      <p:sp>
        <p:nvSpPr>
          <p:cNvPr id="43069" name="文本框 43068"/>
          <p:cNvSpPr txBox="1">
            <a:spLocks noChangeArrowheads="1"/>
          </p:cNvSpPr>
          <p:nvPr/>
        </p:nvSpPr>
        <p:spPr bwMode="auto">
          <a:xfrm>
            <a:off x="304800" y="3992563"/>
            <a:ext cx="4108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latin typeface="Georgia" panose="02040502050405020303" pitchFamily="18" charset="0"/>
              </a:rPr>
              <a:t>Any physical observation</a:t>
            </a:r>
          </a:p>
        </p:txBody>
      </p:sp>
      <p:pic>
        <p:nvPicPr>
          <p:cNvPr id="43070" name="图片 430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413" y="4510088"/>
            <a:ext cx="742791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1" name="文本框 43070"/>
          <p:cNvSpPr txBox="1">
            <a:spLocks noChangeArrowheads="1"/>
          </p:cNvSpPr>
          <p:nvPr/>
        </p:nvSpPr>
        <p:spPr bwMode="auto">
          <a:xfrm>
            <a:off x="6444208" y="296069"/>
            <a:ext cx="2895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zh-CN" altLang="en-US" sz="2400" dirty="0">
                <a:latin typeface="Georgia" panose="02040502050405020303" pitchFamily="18" charset="0"/>
              </a:rPr>
              <a:t>s = {s</a:t>
            </a:r>
            <a:r>
              <a:rPr lang="zh-CN" altLang="en-US" sz="2400" baseline="-25000" dirty="0">
                <a:latin typeface="Georgia" panose="02040502050405020303" pitchFamily="18" charset="0"/>
              </a:rPr>
              <a:t>1</a:t>
            </a:r>
            <a:r>
              <a:rPr lang="zh-CN" altLang="en-US" sz="2400" dirty="0">
                <a:latin typeface="Georgia" panose="02040502050405020303" pitchFamily="18" charset="0"/>
              </a:rPr>
              <a:t>, s</a:t>
            </a:r>
            <a:r>
              <a:rPr lang="zh-CN" altLang="en-US" sz="2400" baseline="-25000" dirty="0">
                <a:latin typeface="Georgia" panose="02040502050405020303" pitchFamily="18" charset="0"/>
              </a:rPr>
              <a:t>2</a:t>
            </a:r>
            <a:r>
              <a:rPr lang="zh-CN" altLang="en-US" sz="2400" dirty="0">
                <a:latin typeface="Georgia" panose="02040502050405020303" pitchFamily="18" charset="0"/>
              </a:rPr>
              <a:t>, …, s</a:t>
            </a:r>
            <a:r>
              <a:rPr lang="zh-CN" altLang="en-US" sz="2400" baseline="-25000" dirty="0">
                <a:latin typeface="Georgia" panose="02040502050405020303" pitchFamily="18" charset="0"/>
              </a:rPr>
              <a:t>i</a:t>
            </a:r>
            <a:r>
              <a:rPr lang="zh-CN" altLang="en-US" sz="2400" dirty="0">
                <a:latin typeface="Georgia" panose="02040502050405020303" pitchFamily="18" charset="0"/>
              </a:rPr>
              <a:t>, … }</a:t>
            </a:r>
            <a:endParaRPr lang="el-GR" altLang="en-US" sz="2400" dirty="0">
              <a:latin typeface="Georgia" panose="02040502050405020303" pitchFamily="18" charset="0"/>
            </a:endParaRPr>
          </a:p>
        </p:txBody>
      </p:sp>
      <p:sp>
        <p:nvSpPr>
          <p:cNvPr id="43072" name="文本框 43071"/>
          <p:cNvSpPr txBox="1">
            <a:spLocks noChangeArrowheads="1"/>
          </p:cNvSpPr>
          <p:nvPr/>
        </p:nvSpPr>
        <p:spPr bwMode="auto">
          <a:xfrm>
            <a:off x="4600575" y="3048000"/>
            <a:ext cx="33558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dirty="0">
                <a:latin typeface="Georgia" panose="02040502050405020303" pitchFamily="18" charset="0"/>
              </a:rPr>
              <a:t>Total states: 2</a:t>
            </a:r>
            <a:r>
              <a:rPr lang="en-US" altLang="zh-CN" sz="2800" baseline="30000" dirty="0">
                <a:latin typeface="Georgia" panose="02040502050405020303" pitchFamily="18" charset="0"/>
              </a:rPr>
              <a:t>N</a:t>
            </a:r>
            <a:endParaRPr lang="en-US" altLang="zh-CN" sz="2800" dirty="0">
              <a:latin typeface="Georgia" panose="02040502050405020303" pitchFamily="18" charset="0"/>
            </a:endParaRPr>
          </a:p>
        </p:txBody>
      </p:sp>
      <p:sp>
        <p:nvSpPr>
          <p:cNvPr id="43073" name="文本框 43072"/>
          <p:cNvSpPr txBox="1">
            <a:spLocks noChangeArrowheads="1"/>
          </p:cNvSpPr>
          <p:nvPr/>
        </p:nvSpPr>
        <p:spPr bwMode="auto">
          <a:xfrm>
            <a:off x="295275" y="6234113"/>
            <a:ext cx="3268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solidFill>
                  <a:srgbClr val="FF0000"/>
                </a:solidFill>
                <a:latin typeface="Georgia" panose="02040502050405020303" pitchFamily="18" charset="0"/>
              </a:rPr>
              <a:t>canonical</a:t>
            </a:r>
            <a:r>
              <a:rPr lang="en-US" altLang="zh-CN" sz="2400">
                <a:solidFill>
                  <a:srgbClr val="FF0000"/>
                </a:solidFill>
                <a:latin typeface="Georgia" panose="02040502050405020303" pitchFamily="18" charset="0"/>
              </a:rPr>
              <a:t> </a:t>
            </a:r>
            <a:r>
              <a:rPr lang="zh-CN" altLang="en-US" sz="2400">
                <a:solidFill>
                  <a:srgbClr val="FF0000"/>
                </a:solidFill>
                <a:latin typeface="Georgia" panose="02040502050405020303" pitchFamily="18" charset="0"/>
              </a:rPr>
              <a:t>ensemble </a:t>
            </a:r>
          </a:p>
        </p:txBody>
      </p:sp>
      <p:sp>
        <p:nvSpPr>
          <p:cNvPr id="43074" name="文本框 43073"/>
          <p:cNvSpPr txBox="1">
            <a:spLocks noChangeArrowheads="1"/>
          </p:cNvSpPr>
          <p:nvPr/>
        </p:nvSpPr>
        <p:spPr bwMode="auto">
          <a:xfrm>
            <a:off x="6319838" y="6370638"/>
            <a:ext cx="2589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00"/>
                </a:solidFill>
                <a:latin typeface="Georgia" panose="02040502050405020303" pitchFamily="18" charset="0"/>
                <a:cs typeface="Times New Roman" panose="02020603050405020304" pitchFamily="18" charset="0"/>
              </a:rPr>
              <a:t>partition function</a:t>
            </a:r>
          </a:p>
        </p:txBody>
      </p:sp>
    </p:spTree>
    <p:extLst>
      <p:ext uri="{BB962C8B-B14F-4D97-AF65-F5344CB8AC3E}">
        <p14:creationId xmlns:p14="http://schemas.microsoft.com/office/powerpoint/2010/main" val="188973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7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7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3073"/>
                                        </p:tgtEl>
                                        <p:attrNameLst>
                                          <p:attrName>style.visibility</p:attrName>
                                        </p:attrNameLst>
                                      </p:cBhvr>
                                      <p:to>
                                        <p:strVal val="visible"/>
                                      </p:to>
                                    </p:set>
                                    <p:animEffect transition="in" filter="blinds(horizontal)">
                                      <p:cBhvr>
                                        <p:cTn id="29" dur="500"/>
                                        <p:tgtEl>
                                          <p:spTgt spid="4307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3074"/>
                                        </p:tgtEl>
                                        <p:attrNameLst>
                                          <p:attrName>style.visibility</p:attrName>
                                        </p:attrNameLst>
                                      </p:cBhvr>
                                      <p:to>
                                        <p:strVal val="visible"/>
                                      </p:to>
                                    </p:set>
                                    <p:animEffect transition="in" filter="blinds(horizontal)">
                                      <p:cBhvr>
                                        <p:cTn id="34" dur="500"/>
                                        <p:tgtEl>
                                          <p:spTgt spid="4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66" grpId="0"/>
      <p:bldP spid="43068" grpId="0"/>
      <p:bldP spid="43069" grpId="0"/>
      <p:bldP spid="43071" grpId="0"/>
      <p:bldP spid="43072" grpId="0" bldLvl="0"/>
      <p:bldP spid="43073" grpId="0" bldLvl="0"/>
      <p:bldP spid="43074" grpId="0" bldLvl="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44033"/>
          <p:cNvSpPr>
            <a:spLocks noGrp="1" noChangeArrowheads="1"/>
          </p:cNvSpPr>
          <p:nvPr>
            <p:ph idx="1"/>
          </p:nvPr>
        </p:nvSpPr>
        <p:spPr>
          <a:xfrm>
            <a:off x="107950" y="593725"/>
            <a:ext cx="9001125" cy="963613"/>
          </a:xfrm>
        </p:spPr>
        <p:txBody>
          <a:bodyPr>
            <a:normAutofit/>
          </a:bodyPr>
          <a:lstStyle/>
          <a:p>
            <a:pPr>
              <a:buFontTx/>
              <a:buNone/>
            </a:pPr>
            <a:r>
              <a:rPr lang="zh-CN" altLang="en-US" sz="2800" dirty="0">
                <a:latin typeface="Georgia" panose="02040502050405020303" pitchFamily="18" charset="0"/>
              </a:rPr>
              <a:t>    The Ising model was used historically to study </a:t>
            </a:r>
            <a:r>
              <a:rPr lang="zh-CN" altLang="en-US" sz="2800" dirty="0">
                <a:solidFill>
                  <a:srgbClr val="FF0000"/>
                </a:solidFill>
                <a:latin typeface="Georgia" panose="02040502050405020303" pitchFamily="18" charset="0"/>
              </a:rPr>
              <a:t>magnetic phase transitions</a:t>
            </a:r>
            <a:r>
              <a:rPr lang="zh-CN" altLang="en-US" sz="2800" dirty="0">
                <a:latin typeface="Georgia" panose="02040502050405020303" pitchFamily="18" charset="0"/>
              </a:rPr>
              <a:t>.</a:t>
            </a:r>
            <a:r>
              <a:rPr lang="en-US" altLang="zh-CN" sz="2800" dirty="0">
                <a:latin typeface="Georgia" panose="02040502050405020303" pitchFamily="18" charset="0"/>
              </a:rPr>
              <a:t> </a:t>
            </a:r>
            <a:endParaRPr lang="zh-CN" altLang="en-US" sz="2800" dirty="0">
              <a:latin typeface="Georgia" panose="02040502050405020303" pitchFamily="18" charset="0"/>
            </a:endParaRPr>
          </a:p>
        </p:txBody>
      </p:sp>
      <p:sp>
        <p:nvSpPr>
          <p:cNvPr id="44035" name="文本框 44034"/>
          <p:cNvSpPr txBox="1">
            <a:spLocks noChangeArrowheads="1"/>
          </p:cNvSpPr>
          <p:nvPr/>
        </p:nvSpPr>
        <p:spPr bwMode="auto">
          <a:xfrm>
            <a:off x="467544" y="1916832"/>
            <a:ext cx="83534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dirty="0">
                <a:latin typeface="Georgia" panose="02040502050405020303" pitchFamily="18" charset="0"/>
              </a:rPr>
              <a:t>For the</a:t>
            </a:r>
            <a:r>
              <a:rPr lang="zh-CN" altLang="en-US" sz="2800" i="1" dirty="0">
                <a:latin typeface="Georgia" panose="02040502050405020303" pitchFamily="18" charset="0"/>
              </a:rPr>
              <a:t> </a:t>
            </a:r>
            <a:r>
              <a:rPr lang="zh-CN" altLang="en-US" sz="2800" i="1" dirty="0">
                <a:solidFill>
                  <a:srgbClr val="FF0000"/>
                </a:solidFill>
                <a:latin typeface="Georgia" panose="02040502050405020303" pitchFamily="18" charset="0"/>
              </a:rPr>
              <a:t>h</a:t>
            </a:r>
            <a:r>
              <a:rPr lang="zh-CN" altLang="en-US" sz="2800" dirty="0">
                <a:solidFill>
                  <a:srgbClr val="FF0000"/>
                </a:solidFill>
                <a:latin typeface="Georgia" panose="02040502050405020303" pitchFamily="18" charset="0"/>
              </a:rPr>
              <a:t> = 0</a:t>
            </a:r>
            <a:r>
              <a:rPr lang="en-US" altLang="zh-CN" sz="2800" dirty="0">
                <a:latin typeface="Georgia" panose="02040502050405020303" pitchFamily="18" charset="0"/>
              </a:rPr>
              <a:t> </a:t>
            </a:r>
            <a:r>
              <a:rPr lang="zh-CN" altLang="en-US" sz="2800" dirty="0">
                <a:latin typeface="Georgia" panose="02040502050405020303" pitchFamily="18" charset="0"/>
              </a:rPr>
              <a:t>case, there is a </a:t>
            </a:r>
            <a:r>
              <a:rPr lang="zh-CN" altLang="en-US" sz="2800" dirty="0">
                <a:solidFill>
                  <a:srgbClr val="FF0000"/>
                </a:solidFill>
                <a:latin typeface="Georgia" panose="02040502050405020303" pitchFamily="18" charset="0"/>
              </a:rPr>
              <a:t>critical temperature </a:t>
            </a:r>
            <a:r>
              <a:rPr lang="zh-CN" altLang="en-US" sz="2800" i="1" dirty="0">
                <a:solidFill>
                  <a:srgbClr val="FF0000"/>
                </a:solidFill>
                <a:latin typeface="Georgia" panose="02040502050405020303" pitchFamily="18" charset="0"/>
              </a:rPr>
              <a:t>T</a:t>
            </a:r>
            <a:r>
              <a:rPr lang="en-US" altLang="zh-CN" sz="2800" baseline="-25000" dirty="0">
                <a:solidFill>
                  <a:srgbClr val="FF0000"/>
                </a:solidFill>
                <a:latin typeface="Georgia" panose="02040502050405020303" pitchFamily="18" charset="0"/>
              </a:rPr>
              <a:t>C </a:t>
            </a:r>
            <a:r>
              <a:rPr lang="zh-CN" altLang="en-US" sz="2800" dirty="0">
                <a:latin typeface="Georgia" panose="02040502050405020303" pitchFamily="18" charset="0"/>
              </a:rPr>
              <a:t>that separates different phases of the system.</a:t>
            </a:r>
            <a:r>
              <a:rPr lang="en-US" altLang="zh-CN" sz="2800" dirty="0">
                <a:latin typeface="Georgia" panose="02040502050405020303" pitchFamily="18" charset="0"/>
              </a:rPr>
              <a:t> </a:t>
            </a:r>
            <a:r>
              <a:rPr lang="zh-CN" altLang="en-US" sz="2800" dirty="0">
                <a:latin typeface="Georgia" panose="02040502050405020303" pitchFamily="18" charset="0"/>
              </a:rPr>
              <a:t>For example, the system is</a:t>
            </a:r>
            <a:r>
              <a:rPr lang="zh-CN" altLang="en-US" sz="2800" dirty="0">
                <a:solidFill>
                  <a:srgbClr val="FF0000"/>
                </a:solidFill>
                <a:latin typeface="Georgia" panose="02040502050405020303" pitchFamily="18" charset="0"/>
              </a:rPr>
              <a:t> ferromagnetic if </a:t>
            </a:r>
            <a:r>
              <a:rPr lang="zh-CN" altLang="en-US" sz="2800" i="1" dirty="0">
                <a:solidFill>
                  <a:srgbClr val="FF0000"/>
                </a:solidFill>
                <a:latin typeface="Georgia" panose="02040502050405020303" pitchFamily="18" charset="0"/>
              </a:rPr>
              <a:t>T</a:t>
            </a:r>
            <a:r>
              <a:rPr lang="zh-CN" altLang="en-US" sz="2800" dirty="0">
                <a:solidFill>
                  <a:srgbClr val="FF0000"/>
                </a:solidFill>
                <a:latin typeface="Georgia" panose="02040502050405020303" pitchFamily="18" charset="0"/>
              </a:rPr>
              <a:t> &lt; </a:t>
            </a:r>
            <a:r>
              <a:rPr lang="zh-CN" altLang="en-US" sz="2800" i="1" dirty="0">
                <a:solidFill>
                  <a:srgbClr val="FF0000"/>
                </a:solidFill>
                <a:latin typeface="Georgia" panose="02040502050405020303" pitchFamily="18" charset="0"/>
              </a:rPr>
              <a:t>T</a:t>
            </a:r>
            <a:r>
              <a:rPr lang="zh-CN" altLang="en-US" sz="2800" dirty="0">
                <a:solidFill>
                  <a:srgbClr val="FF0000"/>
                </a:solidFill>
                <a:latin typeface="Georgia" panose="02040502050405020303" pitchFamily="18" charset="0"/>
              </a:rPr>
              <a:t>c</a:t>
            </a:r>
            <a:r>
              <a:rPr lang="zh-CN" altLang="en-US" sz="2800" dirty="0">
                <a:latin typeface="Georgia" panose="02040502050405020303" pitchFamily="18" charset="0"/>
              </a:rPr>
              <a:t>, </a:t>
            </a:r>
            <a:r>
              <a:rPr lang="zh-CN" altLang="en-US" sz="2800" dirty="0">
                <a:solidFill>
                  <a:srgbClr val="FF0000"/>
                </a:solidFill>
                <a:latin typeface="Georgia" panose="02040502050405020303" pitchFamily="18" charset="0"/>
              </a:rPr>
              <a:t>paramagnetic if </a:t>
            </a:r>
            <a:r>
              <a:rPr lang="zh-CN" altLang="en-US" sz="2800" i="1" dirty="0">
                <a:solidFill>
                  <a:srgbClr val="FF0000"/>
                </a:solidFill>
                <a:latin typeface="Georgia" panose="02040502050405020303" pitchFamily="18" charset="0"/>
              </a:rPr>
              <a:t>T</a:t>
            </a:r>
            <a:r>
              <a:rPr lang="zh-CN" altLang="en-US" sz="2800" dirty="0">
                <a:solidFill>
                  <a:srgbClr val="FF0000"/>
                </a:solidFill>
                <a:latin typeface="Georgia" panose="02040502050405020303" pitchFamily="18" charset="0"/>
              </a:rPr>
              <a:t> &gt; </a:t>
            </a:r>
            <a:r>
              <a:rPr lang="zh-CN" altLang="en-US" sz="2800" i="1" dirty="0">
                <a:solidFill>
                  <a:srgbClr val="FF0000"/>
                </a:solidFill>
                <a:latin typeface="Georgia" panose="02040502050405020303" pitchFamily="18" charset="0"/>
              </a:rPr>
              <a:t>T</a:t>
            </a:r>
            <a:r>
              <a:rPr lang="zh-CN" altLang="en-US" sz="2800" dirty="0">
                <a:solidFill>
                  <a:srgbClr val="FF0000"/>
                </a:solidFill>
                <a:latin typeface="Georgia" panose="02040502050405020303" pitchFamily="18" charset="0"/>
              </a:rPr>
              <a:t>c</a:t>
            </a:r>
            <a:r>
              <a:rPr lang="zh-CN" altLang="en-US" sz="2800" dirty="0">
                <a:latin typeface="Georgia" panose="02040502050405020303" pitchFamily="18" charset="0"/>
              </a:rPr>
              <a:t>, and</a:t>
            </a:r>
            <a:r>
              <a:rPr lang="en-US" altLang="zh-CN" sz="2800" dirty="0">
                <a:latin typeface="Georgia" panose="02040502050405020303" pitchFamily="18" charset="0"/>
              </a:rPr>
              <a:t> </a:t>
            </a:r>
            <a:r>
              <a:rPr lang="zh-CN" altLang="en-US" sz="2800" dirty="0">
                <a:solidFill>
                  <a:srgbClr val="FF0000"/>
                </a:solidFill>
                <a:latin typeface="Georgia" panose="02040502050405020303" pitchFamily="18" charset="0"/>
              </a:rPr>
              <a:t>unstable if </a:t>
            </a:r>
            <a:r>
              <a:rPr lang="zh-CN" altLang="en-US" sz="2800" i="1" dirty="0">
                <a:solidFill>
                  <a:srgbClr val="FF0000"/>
                </a:solidFill>
                <a:latin typeface="Georgia" panose="02040502050405020303" pitchFamily="18" charset="0"/>
              </a:rPr>
              <a:t>T</a:t>
            </a:r>
            <a:r>
              <a:rPr lang="zh-CN" altLang="en-US" sz="2800" dirty="0">
                <a:solidFill>
                  <a:srgbClr val="FF0000"/>
                </a:solidFill>
                <a:latin typeface="Georgia" panose="02040502050405020303" pitchFamily="18" charset="0"/>
              </a:rPr>
              <a:t> = </a:t>
            </a:r>
            <a:r>
              <a:rPr lang="zh-CN" altLang="en-US" sz="2800" i="1" dirty="0">
                <a:solidFill>
                  <a:srgbClr val="FF0000"/>
                </a:solidFill>
                <a:latin typeface="Georgia" panose="02040502050405020303" pitchFamily="18" charset="0"/>
              </a:rPr>
              <a:t>T</a:t>
            </a:r>
            <a:r>
              <a:rPr lang="zh-CN" altLang="en-US" sz="2800" dirty="0">
                <a:solidFill>
                  <a:srgbClr val="FF0000"/>
                </a:solidFill>
                <a:latin typeface="Georgia" panose="02040502050405020303" pitchFamily="18" charset="0"/>
              </a:rPr>
              <a:t>c</a:t>
            </a:r>
            <a:r>
              <a:rPr lang="zh-CN" altLang="en-US" sz="2800" dirty="0">
                <a:latin typeface="Georgia" panose="02040502050405020303" pitchFamily="18" charset="0"/>
              </a:rPr>
              <a:t>. The complete plot of </a:t>
            </a:r>
            <a:r>
              <a:rPr lang="zh-CN" altLang="en-US" sz="2800" i="1" dirty="0">
                <a:latin typeface="Georgia" panose="02040502050405020303" pitchFamily="18" charset="0"/>
              </a:rPr>
              <a:t>T</a:t>
            </a:r>
            <a:r>
              <a:rPr lang="zh-CN" altLang="en-US" sz="2800" dirty="0">
                <a:latin typeface="Georgia" panose="02040502050405020303" pitchFamily="18" charset="0"/>
              </a:rPr>
              <a:t> , m, and </a:t>
            </a:r>
            <a:r>
              <a:rPr lang="zh-CN" altLang="en-US" sz="2800" i="1" dirty="0">
                <a:latin typeface="Georgia" panose="02040502050405020303" pitchFamily="18" charset="0"/>
              </a:rPr>
              <a:t>h</a:t>
            </a:r>
            <a:r>
              <a:rPr lang="zh-CN" altLang="en-US" sz="2800" dirty="0">
                <a:latin typeface="Georgia" panose="02040502050405020303" pitchFamily="18" charset="0"/>
              </a:rPr>
              <a:t> forms the so-called phase</a:t>
            </a:r>
            <a:r>
              <a:rPr lang="en-US" altLang="zh-CN" sz="2800" dirty="0">
                <a:latin typeface="Georgia" panose="02040502050405020303" pitchFamily="18" charset="0"/>
              </a:rPr>
              <a:t> </a:t>
            </a:r>
            <a:r>
              <a:rPr lang="zh-CN" altLang="en-US" sz="2800" dirty="0">
                <a:latin typeface="Georgia" panose="02040502050405020303" pitchFamily="18" charset="0"/>
              </a:rPr>
              <a:t>diagram. </a:t>
            </a:r>
          </a:p>
        </p:txBody>
      </p:sp>
    </p:spTree>
    <p:extLst>
      <p:ext uri="{BB962C8B-B14F-4D97-AF65-F5344CB8AC3E}">
        <p14:creationId xmlns:p14="http://schemas.microsoft.com/office/powerpoint/2010/main" val="6009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45057"/>
          <p:cNvSpPr txBox="1">
            <a:spLocks noChangeArrowheads="1"/>
          </p:cNvSpPr>
          <p:nvPr/>
        </p:nvSpPr>
        <p:spPr bwMode="auto">
          <a:xfrm>
            <a:off x="468313" y="477838"/>
            <a:ext cx="8424862"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Another interesting application of the Ising model is that it is also a</a:t>
            </a:r>
            <a:r>
              <a:rPr lang="en-US" altLang="zh-CN" sz="2800">
                <a:latin typeface="Georgia" panose="02040502050405020303" pitchFamily="18" charset="0"/>
              </a:rPr>
              <a:t> </a:t>
            </a:r>
            <a:r>
              <a:rPr lang="zh-CN" altLang="en-US" sz="2800">
                <a:latin typeface="Georgia" panose="02040502050405020303" pitchFamily="18" charset="0"/>
              </a:rPr>
              <a:t>generic model for </a:t>
            </a:r>
            <a:r>
              <a:rPr lang="zh-CN" altLang="en-US" sz="2800">
                <a:solidFill>
                  <a:srgbClr val="FF0000"/>
                </a:solidFill>
                <a:latin typeface="Georgia" panose="02040502050405020303" pitchFamily="18" charset="0"/>
              </a:rPr>
              <a:t>binary lattices</a:t>
            </a:r>
            <a:r>
              <a:rPr lang="zh-CN" altLang="en-US" sz="2800">
                <a:latin typeface="Georgia" panose="02040502050405020303" pitchFamily="18" charset="0"/>
              </a:rPr>
              <a:t>: that is, two types of particles can occupy the</a:t>
            </a:r>
            <a:r>
              <a:rPr lang="en-US" altLang="zh-CN" sz="2800">
                <a:latin typeface="Georgia" panose="02040502050405020303" pitchFamily="18" charset="0"/>
              </a:rPr>
              <a:t> </a:t>
            </a:r>
            <a:r>
              <a:rPr lang="zh-CN" altLang="en-US" sz="2800">
                <a:latin typeface="Georgia" panose="02040502050405020303" pitchFamily="18" charset="0"/>
              </a:rPr>
              <a:t>lattice sites with two on-site energies which differ by 2</a:t>
            </a:r>
            <a:r>
              <a:rPr lang="zh-CN" altLang="en-US" sz="2800" i="1">
                <a:latin typeface="Georgia" panose="02040502050405020303" pitchFamily="18" charset="0"/>
              </a:rPr>
              <a:t>h</a:t>
            </a:r>
            <a:r>
              <a:rPr lang="zh-CN" altLang="en-US" sz="2800">
                <a:latin typeface="Georgia" panose="02040502050405020303" pitchFamily="18" charset="0"/>
              </a:rPr>
              <a:t>. So the results obtained</a:t>
            </a:r>
            <a:r>
              <a:rPr lang="en-US" altLang="zh-CN" sz="2800">
                <a:latin typeface="Georgia" panose="02040502050405020303" pitchFamily="18" charset="0"/>
              </a:rPr>
              <a:t> </a:t>
            </a:r>
            <a:r>
              <a:rPr lang="zh-CN" altLang="en-US" sz="2800">
                <a:latin typeface="Georgia" panose="02040502050405020303" pitchFamily="18" charset="0"/>
              </a:rPr>
              <a:t>from the study of the Ising model apply also to other systems in its class, such</a:t>
            </a:r>
            <a:r>
              <a:rPr lang="en-US" altLang="zh-CN" sz="2800">
                <a:latin typeface="Georgia" panose="02040502050405020303" pitchFamily="18" charset="0"/>
              </a:rPr>
              <a:t> </a:t>
            </a:r>
            <a:r>
              <a:rPr lang="zh-CN" altLang="en-US" sz="2800">
                <a:latin typeface="Georgia" panose="02040502050405020303" pitchFamily="18" charset="0"/>
              </a:rPr>
              <a:t>as binary lattices.</a:t>
            </a:r>
            <a:endParaRPr lang="zh-CN" altLang="en-US">
              <a:latin typeface="Georgia" panose="02040502050405020303" pitchFamily="18" charset="0"/>
            </a:endParaRPr>
          </a:p>
        </p:txBody>
      </p:sp>
      <p:sp>
        <p:nvSpPr>
          <p:cNvPr id="45059" name="内容占位符 45058"/>
          <p:cNvSpPr>
            <a:spLocks noGrp="1" noChangeArrowheads="1"/>
          </p:cNvSpPr>
          <p:nvPr>
            <p:ph idx="1"/>
          </p:nvPr>
        </p:nvSpPr>
        <p:spPr>
          <a:xfrm>
            <a:off x="179388" y="3665538"/>
            <a:ext cx="8956675" cy="1008062"/>
          </a:xfrm>
        </p:spPr>
        <p:txBody>
          <a:bodyPr>
            <a:normAutofit fontScale="92500"/>
          </a:bodyPr>
          <a:lstStyle/>
          <a:p>
            <a:pPr>
              <a:buFontTx/>
              <a:buNone/>
            </a:pPr>
            <a:r>
              <a:rPr lang="zh-CN" altLang="en-US" sz="2800">
                <a:latin typeface="Georgia" panose="02040502050405020303" pitchFamily="18" charset="0"/>
              </a:rPr>
              <a:t>    Other quantities of interest include, but are not</a:t>
            </a:r>
            <a:r>
              <a:rPr lang="en-US" altLang="zh-CN" sz="2800">
                <a:latin typeface="Georgia" panose="02040502050405020303" pitchFamily="18" charset="0"/>
              </a:rPr>
              <a:t> </a:t>
            </a:r>
            <a:r>
              <a:rPr lang="zh-CN" altLang="en-US" sz="2800">
                <a:latin typeface="Georgia" panose="02040502050405020303" pitchFamily="18" charset="0"/>
              </a:rPr>
              <a:t>limited to, the total energy</a:t>
            </a:r>
            <a:r>
              <a:rPr lang="en-US" altLang="zh-CN" sz="2800">
                <a:latin typeface="Georgia" panose="02040502050405020303" pitchFamily="18" charset="0"/>
              </a:rPr>
              <a:t> </a:t>
            </a:r>
            <a:r>
              <a:rPr lang="en-US" altLang="zh-CN" sz="2800" i="1">
                <a:latin typeface="Georgia" panose="02040502050405020303" pitchFamily="18" charset="0"/>
              </a:rPr>
              <a:t>E</a:t>
            </a:r>
            <a:r>
              <a:rPr lang="en-US" altLang="zh-CN" sz="2800">
                <a:latin typeface="Georgia" panose="02040502050405020303" pitchFamily="18" charset="0"/>
              </a:rPr>
              <a:t> = &lt;</a:t>
            </a:r>
            <a:r>
              <a:rPr lang="en-US" altLang="zh-CN" sz="2800" i="1">
                <a:latin typeface="Georgia" panose="02040502050405020303" pitchFamily="18" charset="0"/>
              </a:rPr>
              <a:t>H</a:t>
            </a:r>
            <a:r>
              <a:rPr lang="en-US" altLang="zh-CN" sz="2800">
                <a:latin typeface="Georgia" panose="02040502050405020303" pitchFamily="18" charset="0"/>
              </a:rPr>
              <a:t>&gt; and the specific heat</a:t>
            </a:r>
          </a:p>
        </p:txBody>
      </p:sp>
      <p:pic>
        <p:nvPicPr>
          <p:cNvPr id="45060" name="图片 45059" descr="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673600"/>
            <a:ext cx="28479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232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框 46081"/>
          <p:cNvSpPr txBox="1">
            <a:spLocks noChangeArrowheads="1"/>
          </p:cNvSpPr>
          <p:nvPr/>
        </p:nvSpPr>
        <p:spPr bwMode="auto">
          <a:xfrm>
            <a:off x="539750" y="333375"/>
            <a:ext cx="86074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In order to simulate the Ising model, for example, in the calculation of m</a:t>
            </a:r>
            <a:r>
              <a:rPr lang="en-US" altLang="zh-CN" sz="2800">
                <a:latin typeface="Georgia" panose="02040502050405020303" pitchFamily="18" charset="0"/>
              </a:rPr>
              <a:t>:</a:t>
            </a:r>
            <a:endParaRPr lang="zh-CN" altLang="en-US" sz="2800">
              <a:latin typeface="Georgia" panose="02040502050405020303" pitchFamily="18" charset="0"/>
            </a:endParaRPr>
          </a:p>
        </p:txBody>
      </p:sp>
      <p:sp>
        <p:nvSpPr>
          <p:cNvPr id="46083" name="文本框 46082"/>
          <p:cNvSpPr txBox="1">
            <a:spLocks noChangeArrowheads="1"/>
          </p:cNvSpPr>
          <p:nvPr/>
        </p:nvSpPr>
        <p:spPr bwMode="auto">
          <a:xfrm>
            <a:off x="541338" y="2579688"/>
            <a:ext cx="8605837"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where </a:t>
            </a:r>
            <a:r>
              <a:rPr lang="zh-CN" altLang="en-US" sz="2800" i="1">
                <a:latin typeface="Georgia" panose="02040502050405020303" pitchFamily="18" charset="0"/>
              </a:rPr>
              <a:t>s</a:t>
            </a:r>
            <a:r>
              <a:rPr lang="zh-CN" altLang="en-US" sz="2800" baseline="-25000">
                <a:latin typeface="Georgia" panose="02040502050405020303" pitchFamily="18" charset="0"/>
              </a:rPr>
              <a:t>σ</a:t>
            </a:r>
            <a:r>
              <a:rPr lang="zh-CN" altLang="en-US" sz="2800">
                <a:latin typeface="Georgia" panose="02040502050405020303" pitchFamily="18" charset="0"/>
              </a:rPr>
              <a:t> = </a:t>
            </a:r>
            <a:r>
              <a:rPr lang="zh-CN" altLang="en-US" sz="2800" i="1">
                <a:latin typeface="Georgia" panose="02040502050405020303" pitchFamily="18" charset="0"/>
              </a:rPr>
              <a:t>S</a:t>
            </a:r>
            <a:r>
              <a:rPr lang="zh-CN" altLang="en-US" sz="2800" baseline="-25000">
                <a:latin typeface="Georgia" panose="02040502050405020303" pitchFamily="18" charset="0"/>
              </a:rPr>
              <a:t>σ</a:t>
            </a:r>
            <a:r>
              <a:rPr lang="zh-CN" altLang="en-US" sz="2800">
                <a:latin typeface="Georgia" panose="02040502050405020303" pitchFamily="18" charset="0"/>
              </a:rPr>
              <a:t> /</a:t>
            </a:r>
            <a:r>
              <a:rPr lang="zh-CN" altLang="en-US" sz="2800" i="1">
                <a:latin typeface="Georgia" panose="02040502050405020303" pitchFamily="18" charset="0"/>
              </a:rPr>
              <a:t>N</a:t>
            </a:r>
            <a:r>
              <a:rPr lang="zh-CN" altLang="en-US" sz="2800">
                <a:latin typeface="Georgia" panose="02040502050405020303" pitchFamily="18" charset="0"/>
              </a:rPr>
              <a:t>, with </a:t>
            </a:r>
            <a:r>
              <a:rPr lang="zh-CN" altLang="en-US" sz="2800" i="1">
                <a:latin typeface="Georgia" panose="02040502050405020303" pitchFamily="18" charset="0"/>
              </a:rPr>
              <a:t>S</a:t>
            </a:r>
            <a:r>
              <a:rPr lang="zh-CN" altLang="en-US" sz="2800" baseline="-25000">
                <a:latin typeface="Georgia" panose="02040502050405020303" pitchFamily="18" charset="0"/>
              </a:rPr>
              <a:t>σ</a:t>
            </a:r>
            <a:r>
              <a:rPr lang="zh-CN" altLang="en-US" sz="2800">
                <a:latin typeface="Georgia" panose="02040502050405020303" pitchFamily="18" charset="0"/>
              </a:rPr>
              <a:t> = </a:t>
            </a:r>
            <a:r>
              <a:rPr lang="zh-CN" altLang="en-US" sz="2800">
                <a:latin typeface="Georgia" panose="02040502050405020303" pitchFamily="18" charset="0"/>
                <a:sym typeface="Times New Roman" panose="02020603050405020304" pitchFamily="18" charset="0"/>
              </a:rPr>
              <a:t>Σ</a:t>
            </a:r>
            <a:r>
              <a:rPr lang="zh-CN" altLang="en-US" sz="2800" i="1">
                <a:latin typeface="Georgia" panose="02040502050405020303" pitchFamily="18" charset="0"/>
              </a:rPr>
              <a:t>s</a:t>
            </a:r>
            <a:r>
              <a:rPr lang="zh-CN" altLang="en-US" sz="2800" baseline="-25000">
                <a:latin typeface="Georgia" panose="02040502050405020303" pitchFamily="18" charset="0"/>
              </a:rPr>
              <a:t>i</a:t>
            </a:r>
            <a:r>
              <a:rPr lang="zh-CN" altLang="en-US" sz="2800">
                <a:latin typeface="Georgia" panose="02040502050405020303" pitchFamily="18" charset="0"/>
              </a:rPr>
              <a:t> being the total spin of a specific configuration</a:t>
            </a:r>
            <a:r>
              <a:rPr lang="en-US" altLang="zh-CN" sz="2800">
                <a:latin typeface="Georgia" panose="02040502050405020303" pitchFamily="18" charset="0"/>
              </a:rPr>
              <a:t> </a:t>
            </a:r>
            <a:r>
              <a:rPr lang="zh-CN" altLang="en-US" sz="2800">
                <a:latin typeface="Georgia" panose="02040502050405020303" pitchFamily="18" charset="0"/>
              </a:rPr>
              <a:t>labeled by </a:t>
            </a:r>
            <a:r>
              <a:rPr lang="zh-CN" altLang="en-US" sz="2800" i="1">
                <a:latin typeface="Georgia" panose="02040502050405020303" pitchFamily="18" charset="0"/>
              </a:rPr>
              <a:t>σ</a:t>
            </a:r>
            <a:r>
              <a:rPr lang="zh-CN" altLang="en-US" sz="2800">
                <a:latin typeface="Georgia" panose="02040502050405020303" pitchFamily="18" charset="0"/>
              </a:rPr>
              <a:t> and </a:t>
            </a:r>
            <a:r>
              <a:rPr lang="zh-CN" altLang="en-US" sz="2800" i="1">
                <a:latin typeface="Georgia" panose="02040502050405020303" pitchFamily="18" charset="0"/>
              </a:rPr>
              <a:t>H</a:t>
            </a:r>
            <a:r>
              <a:rPr lang="zh-CN" altLang="en-US" sz="2800" baseline="-25000">
                <a:latin typeface="Georgia" panose="02040502050405020303" pitchFamily="18" charset="0"/>
              </a:rPr>
              <a:t>σ</a:t>
            </a:r>
            <a:r>
              <a:rPr lang="zh-CN" altLang="en-US" sz="2800">
                <a:latin typeface="Georgia" panose="02040502050405020303" pitchFamily="18" charset="0"/>
              </a:rPr>
              <a:t> being the corresponding Hamiltonian (energy). </a:t>
            </a:r>
          </a:p>
          <a:p>
            <a:endParaRPr lang="zh-CN" altLang="en-US" sz="2800">
              <a:latin typeface="Georgia" panose="02040502050405020303" pitchFamily="18" charset="0"/>
            </a:endParaRPr>
          </a:p>
          <a:p>
            <a:r>
              <a:rPr lang="zh-CN" altLang="en-US" sz="2800">
                <a:latin typeface="Georgia" panose="02040502050405020303" pitchFamily="18" charset="0"/>
              </a:rPr>
              <a:t>The</a:t>
            </a:r>
            <a:r>
              <a:rPr lang="en-US" altLang="zh-CN" sz="2800">
                <a:latin typeface="Georgia" panose="02040502050405020303" pitchFamily="18" charset="0"/>
              </a:rPr>
              <a:t> above </a:t>
            </a:r>
            <a:r>
              <a:rPr lang="zh-CN" altLang="en-US" sz="2800">
                <a:latin typeface="Georgia" panose="02040502050405020303" pitchFamily="18" charset="0"/>
              </a:rPr>
              <a:t>summation is over all the possible configurations. Here </a:t>
            </a:r>
            <a:r>
              <a:rPr lang="zh-CN" altLang="en-US" sz="2800" i="1">
                <a:latin typeface="Georgia" panose="02040502050405020303" pitchFamily="18" charset="0"/>
              </a:rPr>
              <a:t>Z</a:t>
            </a:r>
            <a:r>
              <a:rPr lang="zh-CN" altLang="en-US" sz="2800">
                <a:latin typeface="Georgia" panose="02040502050405020303" pitchFamily="18" charset="0"/>
              </a:rPr>
              <a:t> is the</a:t>
            </a:r>
            <a:r>
              <a:rPr lang="en-US" altLang="zh-CN" sz="2800">
                <a:latin typeface="Georgia" panose="02040502050405020303" pitchFamily="18" charset="0"/>
              </a:rPr>
              <a:t> </a:t>
            </a:r>
            <a:r>
              <a:rPr lang="zh-CN" altLang="en-US" sz="2800">
                <a:solidFill>
                  <a:srgbClr val="FF0000"/>
                </a:solidFill>
                <a:latin typeface="Georgia" panose="02040502050405020303" pitchFamily="18" charset="0"/>
              </a:rPr>
              <a:t>partition function</a:t>
            </a:r>
            <a:r>
              <a:rPr lang="zh-CN" altLang="en-US" sz="2800">
                <a:latin typeface="Georgia" panose="02040502050405020303" pitchFamily="18" charset="0"/>
              </a:rPr>
              <a:t> given by</a:t>
            </a:r>
          </a:p>
        </p:txBody>
      </p:sp>
      <p:pic>
        <p:nvPicPr>
          <p:cNvPr id="46084" name="内容占位符 46083" descr="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24075" y="1277938"/>
            <a:ext cx="4525963" cy="1301750"/>
          </a:xfrm>
        </p:spPr>
      </p:pic>
      <p:pic>
        <p:nvPicPr>
          <p:cNvPr id="46085" name="图片 46084" descr="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232400"/>
            <a:ext cx="347662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35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占位符 47105"/>
          <p:cNvSpPr>
            <a:spLocks noGrp="1" noChangeArrowheads="1"/>
          </p:cNvSpPr>
          <p:nvPr>
            <p:ph type="body" sz="half" idx="1"/>
          </p:nvPr>
        </p:nvSpPr>
        <p:spPr>
          <a:xfrm>
            <a:off x="180975" y="474663"/>
            <a:ext cx="8423275" cy="1366837"/>
          </a:xfrm>
        </p:spPr>
        <p:txBody>
          <a:bodyPr/>
          <a:lstStyle/>
          <a:p>
            <a:pPr>
              <a:lnSpc>
                <a:spcPct val="110000"/>
              </a:lnSpc>
              <a:buFontTx/>
              <a:buNone/>
            </a:pPr>
            <a:r>
              <a:rPr lang="zh-CN" altLang="en-US" sz="2800">
                <a:latin typeface="Georgia" panose="02040502050405020303" pitchFamily="18" charset="0"/>
              </a:rPr>
              <a:t>    The average of a physical quantity, such as the magnetization, can be obtained</a:t>
            </a:r>
            <a:r>
              <a:rPr lang="en-US" altLang="zh-CN" sz="2800">
                <a:latin typeface="Georgia" panose="02040502050405020303" pitchFamily="18" charset="0"/>
              </a:rPr>
              <a:t> </a:t>
            </a:r>
            <a:r>
              <a:rPr lang="zh-CN" altLang="en-US" sz="2800">
                <a:latin typeface="Georgia" panose="02040502050405020303" pitchFamily="18" charset="0"/>
              </a:rPr>
              <a:t>from</a:t>
            </a:r>
          </a:p>
        </p:txBody>
      </p:sp>
      <p:sp>
        <p:nvSpPr>
          <p:cNvPr id="47107" name="文本框 47106"/>
          <p:cNvSpPr txBox="1">
            <a:spLocks noChangeArrowheads="1"/>
          </p:cNvSpPr>
          <p:nvPr/>
        </p:nvSpPr>
        <p:spPr bwMode="auto">
          <a:xfrm>
            <a:off x="539750" y="3357563"/>
            <a:ext cx="80645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with</a:t>
            </a:r>
            <a:r>
              <a:rPr lang="zh-CN" altLang="en-US" sz="2800" i="1">
                <a:latin typeface="Georgia" panose="02040502050405020303" pitchFamily="18" charset="0"/>
              </a:rPr>
              <a:t> σ </a:t>
            </a:r>
            <a:r>
              <a:rPr lang="zh-CN" altLang="en-US" sz="2800">
                <a:latin typeface="Georgia" panose="02040502050405020303" pitchFamily="18" charset="0"/>
              </a:rPr>
              <a:t>= 1, 2, . . . , </a:t>
            </a:r>
            <a:r>
              <a:rPr lang="zh-CN" altLang="en-US" sz="2800" i="1">
                <a:latin typeface="Georgia" panose="02040502050405020303" pitchFamily="18" charset="0"/>
              </a:rPr>
              <a:t>M</a:t>
            </a:r>
            <a:r>
              <a:rPr lang="zh-CN" altLang="en-US" sz="2800">
                <a:latin typeface="Georgia" panose="02040502050405020303" pitchFamily="18" charset="0"/>
              </a:rPr>
              <a:t> indicating the configurations sampled according to the </a:t>
            </a:r>
            <a:r>
              <a:rPr lang="zh-CN" altLang="en-US" sz="2800">
                <a:solidFill>
                  <a:srgbClr val="FF0000"/>
                </a:solidFill>
                <a:latin typeface="Georgia" panose="02040502050405020303" pitchFamily="18" charset="0"/>
              </a:rPr>
              <a:t>distribution function</a:t>
            </a:r>
          </a:p>
        </p:txBody>
      </p:sp>
      <p:pic>
        <p:nvPicPr>
          <p:cNvPr id="47108" name="内容占位符 47107" descr="2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203575" y="1841500"/>
            <a:ext cx="2592388" cy="1285875"/>
          </a:xfrm>
        </p:spPr>
      </p:pic>
      <p:pic>
        <p:nvPicPr>
          <p:cNvPr id="47109" name="内容占位符 47108" descr="23"/>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124075" y="5013325"/>
            <a:ext cx="4176713" cy="1154113"/>
          </a:xfrm>
        </p:spPr>
      </p:pic>
    </p:spTree>
    <p:extLst>
      <p:ext uri="{BB962C8B-B14F-4D97-AF65-F5344CB8AC3E}">
        <p14:creationId xmlns:p14="http://schemas.microsoft.com/office/powerpoint/2010/main" val="3429288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ldLvl="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48129"/>
          <p:cNvSpPr>
            <a:spLocks noGrp="1" noChangeArrowheads="1"/>
          </p:cNvSpPr>
          <p:nvPr>
            <p:ph idx="1"/>
          </p:nvPr>
        </p:nvSpPr>
        <p:spPr>
          <a:xfrm>
            <a:off x="457200" y="1417638"/>
            <a:ext cx="8229600" cy="4603750"/>
          </a:xfrm>
        </p:spPr>
        <p:txBody>
          <a:bodyPr/>
          <a:lstStyle/>
          <a:p>
            <a:r>
              <a:rPr lang="en-US" altLang="zh-CN" sz="2800">
                <a:latin typeface="Georgia" panose="02040502050405020303" pitchFamily="18" charset="0"/>
              </a:rPr>
              <a:t>Start from a given spin configuration</a:t>
            </a:r>
            <a:r>
              <a:rPr lang="zh-CN" altLang="en-US" sz="2800">
                <a:latin typeface="Georgia" panose="02040502050405020303" pitchFamily="18" charset="0"/>
              </a:rPr>
              <a:t>.</a:t>
            </a:r>
            <a:endParaRPr lang="en-US" altLang="zh-CN" sz="2800">
              <a:latin typeface="Georgia" panose="02040502050405020303" pitchFamily="18" charset="0"/>
            </a:endParaRPr>
          </a:p>
          <a:p>
            <a:r>
              <a:rPr lang="en-US" altLang="zh-CN" sz="2800">
                <a:latin typeface="Georgia" panose="02040502050405020303" pitchFamily="18" charset="0"/>
              </a:rPr>
              <a:t>Choose a spin</a:t>
            </a:r>
            <a:r>
              <a:rPr lang="zh-CN" altLang="en-US" sz="2800">
                <a:latin typeface="Georgia" panose="02040502050405020303" pitchFamily="18" charset="0"/>
              </a:rPr>
              <a:t>.</a:t>
            </a:r>
            <a:endParaRPr lang="en-US" altLang="zh-CN" sz="2800">
              <a:latin typeface="Georgia" panose="02040502050405020303" pitchFamily="18" charset="0"/>
            </a:endParaRPr>
          </a:p>
          <a:p>
            <a:pPr>
              <a:lnSpc>
                <a:spcPct val="90000"/>
              </a:lnSpc>
            </a:pPr>
            <a:r>
              <a:rPr lang="en-US" altLang="zh-CN" sz="2800">
                <a:latin typeface="Georgia" panose="02040502050405020303" pitchFamily="18" charset="0"/>
              </a:rPr>
              <a:t>Change it</a:t>
            </a:r>
            <a:r>
              <a:rPr lang="zh-CN" altLang="en-US" sz="2800">
                <a:latin typeface="Georgia" panose="02040502050405020303" pitchFamily="18" charset="0"/>
              </a:rPr>
              <a:t>.</a:t>
            </a:r>
            <a:endParaRPr lang="en-US" altLang="zh-CN" sz="2800">
              <a:latin typeface="Georgia" panose="02040502050405020303" pitchFamily="18" charset="0"/>
            </a:endParaRPr>
          </a:p>
          <a:p>
            <a:pPr>
              <a:lnSpc>
                <a:spcPct val="90000"/>
              </a:lnSpc>
            </a:pPr>
            <a:r>
              <a:rPr lang="en-US" altLang="zh-CN" sz="2800">
                <a:latin typeface="Georgia" panose="02040502050405020303" pitchFamily="18" charset="0"/>
              </a:rPr>
              <a:t>Calculate the energy change </a:t>
            </a:r>
            <a:r>
              <a:rPr lang="en-US" altLang="zh-CN" sz="2800" i="1">
                <a:latin typeface="Symbol" panose="05050102010706020507" pitchFamily="18" charset="2"/>
              </a:rPr>
              <a:t>D</a:t>
            </a:r>
            <a:r>
              <a:rPr lang="en-US" altLang="zh-CN" sz="2800" i="1">
                <a:latin typeface="Georgia" panose="02040502050405020303" pitchFamily="18" charset="0"/>
              </a:rPr>
              <a:t>E</a:t>
            </a:r>
            <a:r>
              <a:rPr lang="en-US" altLang="zh-CN" sz="2800">
                <a:latin typeface="Georgia" panose="02040502050405020303" pitchFamily="18" charset="0"/>
              </a:rPr>
              <a:t>=new-old</a:t>
            </a:r>
            <a:r>
              <a:rPr lang="zh-CN" altLang="en-US" sz="2800">
                <a:latin typeface="Georgia" panose="02040502050405020303" pitchFamily="18" charset="0"/>
              </a:rPr>
              <a:t>. </a:t>
            </a:r>
            <a:r>
              <a:rPr lang="en-US" altLang="zh-CN" sz="2800">
                <a:latin typeface="Georgia" panose="02040502050405020303" pitchFamily="18" charset="0"/>
              </a:rPr>
              <a:t>Compare the possibility</a:t>
            </a:r>
            <a:r>
              <a:rPr lang="en-US" altLang="zh-CN" sz="2800" i="1">
                <a:latin typeface="Georgia" panose="02040502050405020303" pitchFamily="18" charset="0"/>
              </a:rPr>
              <a:t> p</a:t>
            </a:r>
            <a:r>
              <a:rPr lang="en-US" altLang="zh-CN" sz="2800">
                <a:latin typeface="Georgia" panose="02040502050405020303" pitchFamily="18" charset="0"/>
              </a:rPr>
              <a:t>=exp[-</a:t>
            </a:r>
            <a:r>
              <a:rPr lang="en-US" altLang="zh-CN" sz="2800" i="1">
                <a:latin typeface="Symbol" panose="05050102010706020507" pitchFamily="18" charset="2"/>
              </a:rPr>
              <a:t>D</a:t>
            </a:r>
            <a:r>
              <a:rPr lang="en-US" altLang="zh-CN" sz="2800" i="1">
                <a:latin typeface="Georgia" panose="02040502050405020303" pitchFamily="18" charset="0"/>
              </a:rPr>
              <a:t>E</a:t>
            </a:r>
            <a:r>
              <a:rPr lang="en-US" altLang="zh-CN" sz="2800">
                <a:latin typeface="Georgia" panose="02040502050405020303" pitchFamily="18" charset="0"/>
              </a:rPr>
              <a:t>/</a:t>
            </a:r>
            <a:r>
              <a:rPr lang="en-US" altLang="zh-CN" sz="2800" i="1">
                <a:latin typeface="Georgia" panose="02040502050405020303" pitchFamily="18" charset="0"/>
              </a:rPr>
              <a:t>k</a:t>
            </a:r>
            <a:r>
              <a:rPr lang="en-US" altLang="zh-CN" sz="2800" i="1" baseline="-25000">
                <a:latin typeface="Georgia" panose="02040502050405020303" pitchFamily="18" charset="0"/>
              </a:rPr>
              <a:t>B</a:t>
            </a:r>
            <a:r>
              <a:rPr lang="en-US" altLang="zh-CN" sz="2800" i="1">
                <a:latin typeface="Georgia" panose="02040502050405020303" pitchFamily="18" charset="0"/>
              </a:rPr>
              <a:t>T</a:t>
            </a:r>
            <a:r>
              <a:rPr lang="en-US" altLang="zh-CN" sz="2800">
                <a:latin typeface="Georgia" panose="02040502050405020303" pitchFamily="18" charset="0"/>
              </a:rPr>
              <a:t>] with a PRN</a:t>
            </a:r>
            <a:r>
              <a:rPr lang="zh-CN" altLang="en-US" sz="2800">
                <a:latin typeface="Georgia" panose="02040502050405020303" pitchFamily="18" charset="0"/>
              </a:rPr>
              <a:t>. I</a:t>
            </a:r>
            <a:r>
              <a:rPr lang="en-US" altLang="zh-CN" sz="2800">
                <a:latin typeface="Georgia" panose="02040502050405020303" pitchFamily="18" charset="0"/>
              </a:rPr>
              <a:t>f </a:t>
            </a:r>
            <a:r>
              <a:rPr lang="zh-CN" altLang="en-US" sz="2800">
                <a:latin typeface="Georgia" panose="02040502050405020303" pitchFamily="18" charset="0"/>
              </a:rPr>
              <a:t> </a:t>
            </a:r>
            <a:r>
              <a:rPr lang="en-US" altLang="zh-CN" sz="2800" i="1">
                <a:latin typeface="Georgia" panose="02040502050405020303" pitchFamily="18" charset="0"/>
              </a:rPr>
              <a:t>p</a:t>
            </a:r>
            <a:r>
              <a:rPr lang="en-US" altLang="zh-CN" sz="2800">
                <a:latin typeface="Georgia" panose="02040502050405020303" pitchFamily="18" charset="0"/>
              </a:rPr>
              <a:t>&lt;PRN, reject the</a:t>
            </a:r>
            <a:r>
              <a:rPr lang="zh-CN" altLang="en-US" sz="2800">
                <a:latin typeface="Georgia" panose="02040502050405020303" pitchFamily="18" charset="0"/>
              </a:rPr>
              <a:t> </a:t>
            </a:r>
            <a:r>
              <a:rPr lang="en-US" altLang="zh-CN" sz="2800">
                <a:latin typeface="Georgia" panose="02040502050405020303" pitchFamily="18" charset="0"/>
              </a:rPr>
              <a:t>change</a:t>
            </a:r>
            <a:r>
              <a:rPr lang="zh-CN" altLang="en-US" sz="2800">
                <a:latin typeface="Georgia" panose="02040502050405020303" pitchFamily="18" charset="0"/>
              </a:rPr>
              <a:t>, </a:t>
            </a:r>
            <a:r>
              <a:rPr lang="en-US" altLang="zh-CN" sz="2800">
                <a:latin typeface="Georgia" panose="02040502050405020303" pitchFamily="18" charset="0"/>
              </a:rPr>
              <a:t>else,</a:t>
            </a:r>
            <a:r>
              <a:rPr lang="zh-CN" altLang="en-US" sz="2800">
                <a:latin typeface="Georgia" panose="02040502050405020303" pitchFamily="18" charset="0"/>
              </a:rPr>
              <a:t> </a:t>
            </a:r>
            <a:r>
              <a:rPr lang="en-US" altLang="zh-CN" sz="2800">
                <a:latin typeface="Georgia" panose="02040502050405020303" pitchFamily="18" charset="0"/>
              </a:rPr>
              <a:t>accept the new configuration</a:t>
            </a:r>
            <a:r>
              <a:rPr lang="zh-CN" altLang="en-US" sz="2800">
                <a:latin typeface="Georgia" panose="02040502050405020303" pitchFamily="18" charset="0"/>
              </a:rPr>
              <a:t>.</a:t>
            </a:r>
            <a:endParaRPr lang="en-US" altLang="zh-CN" sz="2800">
              <a:latin typeface="Georgia" panose="02040502050405020303" pitchFamily="18" charset="0"/>
            </a:endParaRPr>
          </a:p>
          <a:p>
            <a:pPr>
              <a:lnSpc>
                <a:spcPct val="90000"/>
              </a:lnSpc>
            </a:pPr>
            <a:r>
              <a:rPr lang="en-US" altLang="zh-CN" sz="2800">
                <a:latin typeface="Georgia" panose="02040502050405020303" pitchFamily="18" charset="0"/>
              </a:rPr>
              <a:t>Repeat the above processes</a:t>
            </a:r>
            <a:r>
              <a:rPr lang="zh-CN" altLang="en-US" sz="2800">
                <a:latin typeface="Georgia" panose="02040502050405020303" pitchFamily="18" charset="0"/>
              </a:rPr>
              <a:t> for many steps.</a:t>
            </a:r>
          </a:p>
          <a:p>
            <a:pPr>
              <a:lnSpc>
                <a:spcPct val="90000"/>
              </a:lnSpc>
            </a:pPr>
            <a:r>
              <a:rPr lang="zh-CN" altLang="en-US" sz="2800">
                <a:latin typeface="Georgia" panose="02040502050405020303" pitchFamily="18" charset="0"/>
              </a:rPr>
              <a:t>Perform measurements and calculate average.</a:t>
            </a:r>
          </a:p>
        </p:txBody>
      </p:sp>
      <p:sp>
        <p:nvSpPr>
          <p:cNvPr id="47106" name="标题 48130"/>
          <p:cNvSpPr>
            <a:spLocks noGrp="1" noChangeArrowheads="1"/>
          </p:cNvSpPr>
          <p:nvPr>
            <p:ph type="title"/>
          </p:nvPr>
        </p:nvSpPr>
        <p:spPr/>
        <p:txBody>
          <a:bodyPr/>
          <a:lstStyle/>
          <a:p>
            <a:r>
              <a:rPr lang="zh-CN" altLang="en-US" sz="4000">
                <a:solidFill>
                  <a:srgbClr val="FF0000"/>
                </a:solidFill>
                <a:latin typeface="Georgia" panose="02040502050405020303" pitchFamily="18" charset="0"/>
              </a:rPr>
              <a:t>Outline of the steps</a:t>
            </a:r>
          </a:p>
        </p:txBody>
      </p:sp>
    </p:spTree>
    <p:extLst>
      <p:ext uri="{BB962C8B-B14F-4D97-AF65-F5344CB8AC3E}">
        <p14:creationId xmlns:p14="http://schemas.microsoft.com/office/powerpoint/2010/main" val="1751137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631825" y="180976"/>
            <a:ext cx="8001000" cy="647700"/>
          </a:xfrm>
        </p:spPr>
        <p:txBody>
          <a:bodyPr/>
          <a:lstStyle/>
          <a:p>
            <a:r>
              <a:rPr lang="en-US" altLang="ja-JP" sz="3200" b="1" dirty="0">
                <a:solidFill>
                  <a:srgbClr val="FF0000"/>
                </a:solidFill>
              </a:rPr>
              <a:t>Buffon’s needle to calculate Pi</a:t>
            </a:r>
          </a:p>
        </p:txBody>
      </p:sp>
      <p:sp>
        <p:nvSpPr>
          <p:cNvPr id="494595" name="Rectangle 3"/>
          <p:cNvSpPr>
            <a:spLocks noGrp="1" noChangeArrowheads="1"/>
          </p:cNvSpPr>
          <p:nvPr>
            <p:ph type="body" idx="1"/>
          </p:nvPr>
        </p:nvSpPr>
        <p:spPr>
          <a:xfrm>
            <a:off x="0" y="998350"/>
            <a:ext cx="6096000" cy="2835283"/>
          </a:xfrm>
          <a:noFill/>
          <a:ln/>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81320" dir="2319588" algn="ctr" rotWithShape="0">
                    <a:schemeClr val="bg2"/>
                  </a:outerShdw>
                </a:effectLst>
              </a14:hiddenEffects>
            </a:ext>
          </a:extLst>
        </p:spPr>
        <p:txBody>
          <a:bodyPr>
            <a:normAutofit fontScale="92500"/>
          </a:bodyPr>
          <a:lstStyle/>
          <a:p>
            <a:pPr lvl="1">
              <a:lnSpc>
                <a:spcPct val="120000"/>
              </a:lnSpc>
              <a:buClr>
                <a:schemeClr val="bg2"/>
              </a:buClr>
              <a:buFont typeface="Wingdings" panose="05000000000000000000" pitchFamily="2" charset="2"/>
              <a:buChar char="l"/>
            </a:pPr>
            <a:r>
              <a:rPr lang="en-US" altLang="ja-JP" sz="2600" b="1" dirty="0">
                <a:latin typeface="Arial" panose="020B0604020202020204" pitchFamily="34" charset="0"/>
                <a:ea typeface="ＭＳ Ｐゴシック" panose="020B0600070205080204" pitchFamily="34" charset="-128"/>
              </a:rPr>
              <a:t>Throw a needle randomly on a sheet on which parallel lines with an equal distance are drawn.</a:t>
            </a:r>
          </a:p>
          <a:p>
            <a:pPr lvl="1">
              <a:lnSpc>
                <a:spcPct val="120000"/>
              </a:lnSpc>
              <a:buClr>
                <a:schemeClr val="bg2"/>
              </a:buClr>
              <a:buFont typeface="Wingdings" panose="05000000000000000000" pitchFamily="2" charset="2"/>
              <a:buChar char="l"/>
            </a:pPr>
            <a:r>
              <a:rPr lang="en-US" altLang="ja-JP" sz="2600" b="1" dirty="0">
                <a:latin typeface="Arial" panose="020B0604020202020204" pitchFamily="34" charset="0"/>
                <a:ea typeface="ＭＳ Ｐゴシック" panose="020B0600070205080204" pitchFamily="34" charset="-128"/>
              </a:rPr>
              <a:t>Counts the number of throwing which makes the needle crossing the parallel lines.</a:t>
            </a:r>
            <a:endParaRPr lang="en-US" altLang="ja-JP" sz="2200" b="1" dirty="0">
              <a:latin typeface="Arial" panose="020B0604020202020204" pitchFamily="34" charset="0"/>
              <a:ea typeface="ＭＳ Ｐゴシック" panose="020B0600070205080204" pitchFamily="34" charset="-128"/>
            </a:endParaRPr>
          </a:p>
        </p:txBody>
      </p:sp>
      <p:sp>
        <p:nvSpPr>
          <p:cNvPr id="494596" name="Line 4"/>
          <p:cNvSpPr>
            <a:spLocks noChangeShapeType="1"/>
          </p:cNvSpPr>
          <p:nvPr/>
        </p:nvSpPr>
        <p:spPr bwMode="auto">
          <a:xfrm>
            <a:off x="1770063" y="3986213"/>
            <a:ext cx="3084512" cy="0"/>
          </a:xfrm>
          <a:prstGeom prst="line">
            <a:avLst/>
          </a:prstGeom>
          <a:noFill/>
          <a:ln w="31750">
            <a:solidFill>
              <a:srgbClr val="008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4597" name="Line 5"/>
          <p:cNvSpPr>
            <a:spLocks noChangeShapeType="1"/>
          </p:cNvSpPr>
          <p:nvPr/>
        </p:nvSpPr>
        <p:spPr bwMode="auto">
          <a:xfrm>
            <a:off x="1785938" y="4757738"/>
            <a:ext cx="3084512" cy="0"/>
          </a:xfrm>
          <a:prstGeom prst="line">
            <a:avLst/>
          </a:prstGeom>
          <a:noFill/>
          <a:ln w="31750">
            <a:solidFill>
              <a:srgbClr val="008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4598" name="Line 6"/>
          <p:cNvSpPr>
            <a:spLocks noChangeShapeType="1"/>
          </p:cNvSpPr>
          <p:nvPr/>
        </p:nvSpPr>
        <p:spPr bwMode="auto">
          <a:xfrm>
            <a:off x="1758950" y="5562600"/>
            <a:ext cx="3084513" cy="0"/>
          </a:xfrm>
          <a:prstGeom prst="line">
            <a:avLst/>
          </a:prstGeom>
          <a:noFill/>
          <a:ln w="31750">
            <a:solidFill>
              <a:srgbClr val="008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4599" name="Oval 7"/>
          <p:cNvSpPr>
            <a:spLocks noChangeArrowheads="1"/>
          </p:cNvSpPr>
          <p:nvPr/>
        </p:nvSpPr>
        <p:spPr bwMode="auto">
          <a:xfrm>
            <a:off x="3403600" y="4230688"/>
            <a:ext cx="771525" cy="771525"/>
          </a:xfrm>
          <a:prstGeom prst="ellipse">
            <a:avLst/>
          </a:prstGeom>
          <a:noFill/>
          <a:ln w="1905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kumimoji="1" lang="ja-JP" altLang="en-US" sz="3200">
              <a:solidFill>
                <a:schemeClr val="bg1"/>
              </a:solidFill>
              <a:ea typeface="ＭＳ Ｐゴシック" panose="020B0600070205080204" pitchFamily="34" charset="-128"/>
            </a:endParaRPr>
          </a:p>
        </p:txBody>
      </p:sp>
      <p:sp>
        <p:nvSpPr>
          <p:cNvPr id="494600" name="Line 8"/>
          <p:cNvSpPr>
            <a:spLocks noChangeShapeType="1"/>
          </p:cNvSpPr>
          <p:nvPr/>
        </p:nvSpPr>
        <p:spPr bwMode="auto">
          <a:xfrm flipH="1">
            <a:off x="3584575" y="4273550"/>
            <a:ext cx="393700" cy="695325"/>
          </a:xfrm>
          <a:prstGeom prst="line">
            <a:avLst/>
          </a:prstGeom>
          <a:noFill/>
          <a:ln w="12700">
            <a:solidFill>
              <a:srgbClr val="008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4601" name="Text Box 9"/>
          <p:cNvSpPr txBox="1">
            <a:spLocks noChangeArrowheads="1"/>
          </p:cNvSpPr>
          <p:nvPr/>
        </p:nvSpPr>
        <p:spPr bwMode="auto">
          <a:xfrm>
            <a:off x="5105400" y="4419600"/>
            <a:ext cx="73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ja-JP" sz="2400" b="1">
                <a:solidFill>
                  <a:schemeClr val="bg1"/>
                </a:solidFill>
                <a:ea typeface="ＭＳ Ｐゴシック" panose="020B0600070205080204" pitchFamily="34" charset="-128"/>
              </a:rPr>
              <a:t>For </a:t>
            </a:r>
            <a:endParaRPr kumimoji="1" lang="en-US" altLang="ja-JP" sz="2400">
              <a:solidFill>
                <a:schemeClr val="folHlink"/>
              </a:solidFill>
              <a:ea typeface="ＭＳ Ｐゴシック" panose="020B0600070205080204" pitchFamily="34" charset="-128"/>
            </a:endParaRPr>
          </a:p>
        </p:txBody>
      </p:sp>
      <p:sp>
        <p:nvSpPr>
          <p:cNvPr id="494603" name="Line 11"/>
          <p:cNvSpPr>
            <a:spLocks noChangeShapeType="1"/>
          </p:cNvSpPr>
          <p:nvPr/>
        </p:nvSpPr>
        <p:spPr bwMode="auto">
          <a:xfrm>
            <a:off x="1906588" y="4002088"/>
            <a:ext cx="0" cy="755650"/>
          </a:xfrm>
          <a:prstGeom prst="line">
            <a:avLst/>
          </a:prstGeom>
          <a:noFill/>
          <a:ln w="9525">
            <a:solidFill>
              <a:srgbClr val="008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4605" name="Line 13"/>
          <p:cNvSpPr>
            <a:spLocks noChangeShapeType="1"/>
          </p:cNvSpPr>
          <p:nvPr/>
        </p:nvSpPr>
        <p:spPr bwMode="auto">
          <a:xfrm>
            <a:off x="1906588" y="4787900"/>
            <a:ext cx="0" cy="755650"/>
          </a:xfrm>
          <a:prstGeom prst="line">
            <a:avLst/>
          </a:prstGeom>
          <a:noFill/>
          <a:ln w="9525">
            <a:solidFill>
              <a:srgbClr val="008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494607" name="Picture 15" descr="Buff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075855"/>
            <a:ext cx="1479500" cy="1799817"/>
          </a:xfrm>
          <a:prstGeom prst="rect">
            <a:avLst/>
          </a:prstGeom>
          <a:noFill/>
          <a:extLst>
            <a:ext uri="{909E8E84-426E-40DD-AFC4-6F175D3DCCD1}">
              <a14:hiddenFill xmlns:a14="http://schemas.microsoft.com/office/drawing/2010/main">
                <a:solidFill>
                  <a:srgbClr val="FFFFFF"/>
                </a:solidFill>
              </a14:hiddenFill>
            </a:ext>
          </a:extLst>
        </p:spPr>
      </p:pic>
      <p:sp>
        <p:nvSpPr>
          <p:cNvPr id="494608" name="Rectangle 16"/>
          <p:cNvSpPr>
            <a:spLocks noChangeArrowheads="1"/>
          </p:cNvSpPr>
          <p:nvPr/>
        </p:nvSpPr>
        <p:spPr bwMode="auto">
          <a:xfrm>
            <a:off x="6732339" y="2968367"/>
            <a:ext cx="19113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wrap="none">
            <a:spAutoFit/>
          </a:bodyPr>
          <a:lstStyle/>
          <a:p>
            <a:pPr algn="ctr" eaLnBrk="1" hangingPunct="1">
              <a:lnSpc>
                <a:spcPct val="75000"/>
              </a:lnSpc>
              <a:spcBef>
                <a:spcPct val="30000"/>
              </a:spcBef>
              <a:buClr>
                <a:schemeClr val="hlink"/>
              </a:buClr>
              <a:buFont typeface="Wingdings" panose="05000000000000000000" pitchFamily="2" charset="2"/>
              <a:buNone/>
            </a:pPr>
            <a:r>
              <a:rPr kumimoji="1" lang="en-US" altLang="ja-JP" sz="1800" b="1" dirty="0">
                <a:latin typeface="Helvetica" panose="020B0604020202020204" pitchFamily="34" charset="0"/>
                <a:ea typeface="ＭＳ Ｐゴシック" panose="020B0600070205080204" pitchFamily="34" charset="-128"/>
              </a:rPr>
              <a:t>Georges Buffon</a:t>
            </a:r>
          </a:p>
          <a:p>
            <a:pPr algn="ctr" eaLnBrk="1" hangingPunct="1">
              <a:lnSpc>
                <a:spcPct val="75000"/>
              </a:lnSpc>
              <a:spcBef>
                <a:spcPct val="30000"/>
              </a:spcBef>
              <a:buClr>
                <a:schemeClr val="hlink"/>
              </a:buClr>
              <a:buFont typeface="Wingdings" panose="05000000000000000000" pitchFamily="2" charset="2"/>
              <a:buNone/>
            </a:pPr>
            <a:r>
              <a:rPr kumimoji="1" lang="en-US" altLang="ja-JP" sz="1800" b="1" dirty="0">
                <a:latin typeface="Helvetica" panose="020B0604020202020204" pitchFamily="34" charset="0"/>
                <a:ea typeface="ＭＳ Ｐゴシック" panose="020B0600070205080204" pitchFamily="34" charset="-128"/>
              </a:rPr>
              <a:t> (1707 ~ 1788)</a:t>
            </a:r>
          </a:p>
        </p:txBody>
      </p:sp>
      <p:graphicFrame>
        <p:nvGraphicFramePr>
          <p:cNvPr id="494609" name="Object 17"/>
          <p:cNvGraphicFramePr>
            <a:graphicFrameLocks noChangeAspect="1"/>
          </p:cNvGraphicFramePr>
          <p:nvPr>
            <p:extLst>
              <p:ext uri="{D42A27DB-BD31-4B8C-83A1-F6EECF244321}">
                <p14:modId xmlns:p14="http://schemas.microsoft.com/office/powerpoint/2010/main" val="3229245431"/>
              </p:ext>
            </p:extLst>
          </p:nvPr>
        </p:nvGraphicFramePr>
        <p:xfrm>
          <a:off x="2070894" y="6187280"/>
          <a:ext cx="2514600" cy="390525"/>
        </p:xfrm>
        <a:graphic>
          <a:graphicData uri="http://schemas.openxmlformats.org/presentationml/2006/ole">
            <mc:AlternateContent xmlns:mc="http://schemas.openxmlformats.org/markup-compatibility/2006">
              <mc:Choice xmlns:v="urn:schemas-microsoft-com:vml" Requires="v">
                <p:oleObj spid="_x0000_s81976" name="Equation" r:id="rId4" imgW="1143000" imgH="177480" progId="Equation.DSMT4">
                  <p:embed/>
                </p:oleObj>
              </mc:Choice>
              <mc:Fallback>
                <p:oleObj name="Equation" r:id="rId4" imgW="1143000" imgH="177480" progId="Equation.DSMT4">
                  <p:embed/>
                  <p:pic>
                    <p:nvPicPr>
                      <p:cNvPr id="494609"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894" y="6187280"/>
                        <a:ext cx="25146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10" name="Object 18"/>
          <p:cNvGraphicFramePr>
            <a:graphicFrameLocks noChangeAspect="1"/>
          </p:cNvGraphicFramePr>
          <p:nvPr>
            <p:extLst>
              <p:ext uri="{D42A27DB-BD31-4B8C-83A1-F6EECF244321}">
                <p14:modId xmlns:p14="http://schemas.microsoft.com/office/powerpoint/2010/main" val="1583507700"/>
              </p:ext>
            </p:extLst>
          </p:nvPr>
        </p:nvGraphicFramePr>
        <p:xfrm>
          <a:off x="1620838" y="4100515"/>
          <a:ext cx="330200" cy="419100"/>
        </p:xfrm>
        <a:graphic>
          <a:graphicData uri="http://schemas.openxmlformats.org/presentationml/2006/ole">
            <mc:AlternateContent xmlns:mc="http://schemas.openxmlformats.org/markup-compatibility/2006">
              <mc:Choice xmlns:v="urn:schemas-microsoft-com:vml" Requires="v">
                <p:oleObj spid="_x0000_s81977" name="数式" r:id="rId6" imgW="139680" imgH="177480" progId="Equation.3">
                  <p:embed/>
                </p:oleObj>
              </mc:Choice>
              <mc:Fallback>
                <p:oleObj name="数式" r:id="rId6" imgW="139680" imgH="177480" progId="Equation.3">
                  <p:embed/>
                  <p:pic>
                    <p:nvPicPr>
                      <p:cNvPr id="49461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838" y="4100515"/>
                        <a:ext cx="33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11" name="Object 19"/>
          <p:cNvGraphicFramePr>
            <a:graphicFrameLocks noChangeAspect="1"/>
          </p:cNvGraphicFramePr>
          <p:nvPr>
            <p:extLst>
              <p:ext uri="{D42A27DB-BD31-4B8C-83A1-F6EECF244321}">
                <p14:modId xmlns:p14="http://schemas.microsoft.com/office/powerpoint/2010/main" val="3140935516"/>
              </p:ext>
            </p:extLst>
          </p:nvPr>
        </p:nvGraphicFramePr>
        <p:xfrm>
          <a:off x="663288" y="4491725"/>
          <a:ext cx="719137" cy="419100"/>
        </p:xfrm>
        <a:graphic>
          <a:graphicData uri="http://schemas.openxmlformats.org/presentationml/2006/ole">
            <mc:AlternateContent xmlns:mc="http://schemas.openxmlformats.org/markup-compatibility/2006">
              <mc:Choice xmlns:v="urn:schemas-microsoft-com:vml" Requires="v">
                <p:oleObj spid="_x0000_s81978" name="Equation" r:id="rId8" imgW="304560" imgH="177480" progId="Equation.DSMT4">
                  <p:embed/>
                </p:oleObj>
              </mc:Choice>
              <mc:Fallback>
                <p:oleObj name="Equation" r:id="rId8" imgW="304560" imgH="177480" progId="Equation.DSMT4">
                  <p:embed/>
                  <p:pic>
                    <p:nvPicPr>
                      <p:cNvPr id="494611"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288" y="4491725"/>
                        <a:ext cx="71913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12" name="Object 20"/>
          <p:cNvGraphicFramePr>
            <a:graphicFrameLocks noChangeAspect="1"/>
          </p:cNvGraphicFramePr>
          <p:nvPr>
            <p:extLst>
              <p:ext uri="{D42A27DB-BD31-4B8C-83A1-F6EECF244321}">
                <p14:modId xmlns:p14="http://schemas.microsoft.com/office/powerpoint/2010/main" val="2468503771"/>
              </p:ext>
            </p:extLst>
          </p:nvPr>
        </p:nvGraphicFramePr>
        <p:xfrm>
          <a:off x="1587573" y="4989650"/>
          <a:ext cx="330200" cy="419100"/>
        </p:xfrm>
        <a:graphic>
          <a:graphicData uri="http://schemas.openxmlformats.org/presentationml/2006/ole">
            <mc:AlternateContent xmlns:mc="http://schemas.openxmlformats.org/markup-compatibility/2006">
              <mc:Choice xmlns:v="urn:schemas-microsoft-com:vml" Requires="v">
                <p:oleObj spid="_x0000_s81979" name="数式" r:id="rId10" imgW="139680" imgH="177480" progId="Equation.3">
                  <p:embed/>
                </p:oleObj>
              </mc:Choice>
              <mc:Fallback>
                <p:oleObj name="数式" r:id="rId10" imgW="139680" imgH="177480" progId="Equation.3">
                  <p:embed/>
                  <p:pic>
                    <p:nvPicPr>
                      <p:cNvPr id="494612"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7573" y="4989650"/>
                        <a:ext cx="33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13" name="Object 21"/>
          <p:cNvGraphicFramePr>
            <a:graphicFrameLocks noChangeAspect="1"/>
          </p:cNvGraphicFramePr>
          <p:nvPr>
            <p:extLst>
              <p:ext uri="{D42A27DB-BD31-4B8C-83A1-F6EECF244321}">
                <p14:modId xmlns:p14="http://schemas.microsoft.com/office/powerpoint/2010/main" val="460013089"/>
              </p:ext>
            </p:extLst>
          </p:nvPr>
        </p:nvGraphicFramePr>
        <p:xfrm>
          <a:off x="3786982" y="4341238"/>
          <a:ext cx="269875" cy="419100"/>
        </p:xfrm>
        <a:graphic>
          <a:graphicData uri="http://schemas.openxmlformats.org/presentationml/2006/ole">
            <mc:AlternateContent xmlns:mc="http://schemas.openxmlformats.org/markup-compatibility/2006">
              <mc:Choice xmlns:v="urn:schemas-microsoft-com:vml" Requires="v">
                <p:oleObj spid="_x0000_s81980" name="数式" r:id="rId12" imgW="114120" imgH="177480" progId="Equation.3">
                  <p:embed/>
                </p:oleObj>
              </mc:Choice>
              <mc:Fallback>
                <p:oleObj name="数式" r:id="rId12" imgW="114120" imgH="177480" progId="Equation.3">
                  <p:embed/>
                  <p:pic>
                    <p:nvPicPr>
                      <p:cNvPr id="494613"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6982" y="4341238"/>
                        <a:ext cx="26987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直接连接符 2"/>
          <p:cNvCxnSpPr/>
          <p:nvPr/>
        </p:nvCxnSpPr>
        <p:spPr>
          <a:xfrm flipH="1">
            <a:off x="3584575" y="4967288"/>
            <a:ext cx="866" cy="59531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aphicFrame>
        <p:nvGraphicFramePr>
          <p:cNvPr id="25" name="Object 20"/>
          <p:cNvGraphicFramePr>
            <a:graphicFrameLocks noChangeAspect="1"/>
          </p:cNvGraphicFramePr>
          <p:nvPr>
            <p:extLst>
              <p:ext uri="{D42A27DB-BD31-4B8C-83A1-F6EECF244321}">
                <p14:modId xmlns:p14="http://schemas.microsoft.com/office/powerpoint/2010/main" val="1739016503"/>
              </p:ext>
            </p:extLst>
          </p:nvPr>
        </p:nvGraphicFramePr>
        <p:xfrm>
          <a:off x="3578225" y="5110163"/>
          <a:ext cx="300038" cy="330200"/>
        </p:xfrm>
        <a:graphic>
          <a:graphicData uri="http://schemas.openxmlformats.org/presentationml/2006/ole">
            <mc:AlternateContent xmlns:mc="http://schemas.openxmlformats.org/markup-compatibility/2006">
              <mc:Choice xmlns:v="urn:schemas-microsoft-com:vml" Requires="v">
                <p:oleObj spid="_x0000_s81981" name="Equation" r:id="rId14" imgW="126720" imgH="139680" progId="Equation.DSMT4">
                  <p:embed/>
                </p:oleObj>
              </mc:Choice>
              <mc:Fallback>
                <p:oleObj name="Equation" r:id="rId14" imgW="126720" imgH="139680" progId="Equation.DSMT4">
                  <p:embed/>
                  <p:pic>
                    <p:nvPicPr>
                      <p:cNvPr id="494612" name="Object 20"/>
                      <p:cNvPicPr>
                        <a:picLocks noChangeAspect="1" noChangeArrowheads="1"/>
                      </p:cNvPicPr>
                      <p:nvPr/>
                    </p:nvPicPr>
                    <p:blipFill>
                      <a:blip r:embed="rId15"/>
                      <a:srcRect/>
                      <a:stretch>
                        <a:fillRect/>
                      </a:stretch>
                    </p:blipFill>
                    <p:spPr bwMode="auto">
                      <a:xfrm>
                        <a:off x="3578225" y="5110163"/>
                        <a:ext cx="30003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6" name="直接连接符 25"/>
          <p:cNvCxnSpPr/>
          <p:nvPr/>
        </p:nvCxnSpPr>
        <p:spPr>
          <a:xfrm flipH="1" flipV="1">
            <a:off x="3583709" y="4282282"/>
            <a:ext cx="866" cy="670720"/>
          </a:xfrm>
          <a:prstGeom prst="line">
            <a:avLst/>
          </a:prstGeom>
          <a:ln w="28575">
            <a:solidFill>
              <a:srgbClr val="11111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9" name="Object 20"/>
          <p:cNvGraphicFramePr>
            <a:graphicFrameLocks noChangeAspect="1"/>
          </p:cNvGraphicFramePr>
          <p:nvPr>
            <p:extLst>
              <p:ext uri="{D42A27DB-BD31-4B8C-83A1-F6EECF244321}">
                <p14:modId xmlns:p14="http://schemas.microsoft.com/office/powerpoint/2010/main" val="3182270662"/>
              </p:ext>
            </p:extLst>
          </p:nvPr>
        </p:nvGraphicFramePr>
        <p:xfrm>
          <a:off x="3588185" y="4400470"/>
          <a:ext cx="222250" cy="310444"/>
        </p:xfrm>
        <a:graphic>
          <a:graphicData uri="http://schemas.openxmlformats.org/presentationml/2006/ole">
            <mc:AlternateContent xmlns:mc="http://schemas.openxmlformats.org/markup-compatibility/2006">
              <mc:Choice xmlns:v="urn:schemas-microsoft-com:vml" Requires="v">
                <p:oleObj spid="_x0000_s81982" name="Equation" r:id="rId16" imgW="126720" imgH="177480" progId="Equation.DSMT4">
                  <p:embed/>
                </p:oleObj>
              </mc:Choice>
              <mc:Fallback>
                <p:oleObj name="Equation" r:id="rId16" imgW="126720" imgH="177480" progId="Equation.DSMT4">
                  <p:embed/>
                  <p:pic>
                    <p:nvPicPr>
                      <p:cNvPr id="25" name="Object 20"/>
                      <p:cNvPicPr>
                        <a:picLocks noChangeAspect="1" noChangeArrowheads="1"/>
                      </p:cNvPicPr>
                      <p:nvPr/>
                    </p:nvPicPr>
                    <p:blipFill>
                      <a:blip r:embed="rId17"/>
                      <a:srcRect/>
                      <a:stretch>
                        <a:fillRect/>
                      </a:stretch>
                    </p:blipFill>
                    <p:spPr bwMode="auto">
                      <a:xfrm>
                        <a:off x="3588185" y="4400470"/>
                        <a:ext cx="222250" cy="310444"/>
                      </a:xfrm>
                      <a:prstGeom prst="rect">
                        <a:avLst/>
                      </a:prstGeom>
                      <a:noFill/>
                      <a:ln>
                        <a:noFill/>
                      </a:ln>
                      <a:effectLst/>
                    </p:spPr>
                  </p:pic>
                </p:oleObj>
              </mc:Fallback>
            </mc:AlternateContent>
          </a:graphicData>
        </a:graphic>
      </p:graphicFrame>
      <p:graphicFrame>
        <p:nvGraphicFramePr>
          <p:cNvPr id="30" name="Object 19"/>
          <p:cNvGraphicFramePr>
            <a:graphicFrameLocks noChangeAspect="1"/>
          </p:cNvGraphicFramePr>
          <p:nvPr>
            <p:extLst>
              <p:ext uri="{D42A27DB-BD31-4B8C-83A1-F6EECF244321}">
                <p14:modId xmlns:p14="http://schemas.microsoft.com/office/powerpoint/2010/main" val="518280725"/>
              </p:ext>
            </p:extLst>
          </p:nvPr>
        </p:nvGraphicFramePr>
        <p:xfrm>
          <a:off x="5746750" y="4072804"/>
          <a:ext cx="2886075" cy="2430463"/>
        </p:xfrm>
        <a:graphic>
          <a:graphicData uri="http://schemas.openxmlformats.org/presentationml/2006/ole">
            <mc:AlternateContent xmlns:mc="http://schemas.openxmlformats.org/markup-compatibility/2006">
              <mc:Choice xmlns:v="urn:schemas-microsoft-com:vml" Requires="v">
                <p:oleObj spid="_x0000_s81983" name="Equation" r:id="rId18" imgW="1714320" imgH="1447560" progId="Equation.DSMT4">
                  <p:embed/>
                </p:oleObj>
              </mc:Choice>
              <mc:Fallback>
                <p:oleObj name="Equation" r:id="rId18" imgW="1714320" imgH="1447560" progId="Equation.DSMT4">
                  <p:embed/>
                  <p:pic>
                    <p:nvPicPr>
                      <p:cNvPr id="494611" name="Object 19"/>
                      <p:cNvPicPr>
                        <a:picLocks noChangeAspect="1" noChangeArrowheads="1"/>
                      </p:cNvPicPr>
                      <p:nvPr/>
                    </p:nvPicPr>
                    <p:blipFill>
                      <a:blip r:embed="rId19"/>
                      <a:srcRect/>
                      <a:stretch>
                        <a:fillRect/>
                      </a:stretch>
                    </p:blipFill>
                    <p:spPr bwMode="auto">
                      <a:xfrm>
                        <a:off x="5746750" y="4072804"/>
                        <a:ext cx="2886075" cy="2430463"/>
                      </a:xfrm>
                      <a:prstGeom prst="rect">
                        <a:avLst/>
                      </a:prstGeom>
                      <a:noFill/>
                      <a:ln>
                        <a:noFill/>
                      </a:ln>
                      <a:effectLst/>
                    </p:spPr>
                  </p:pic>
                </p:oleObj>
              </mc:Fallback>
            </mc:AlternateContent>
          </a:graphicData>
        </a:graphic>
      </p:graphicFrame>
      <p:graphicFrame>
        <p:nvGraphicFramePr>
          <p:cNvPr id="35" name="Object 19"/>
          <p:cNvGraphicFramePr>
            <a:graphicFrameLocks noChangeAspect="1"/>
          </p:cNvGraphicFramePr>
          <p:nvPr>
            <p:extLst>
              <p:ext uri="{D42A27DB-BD31-4B8C-83A1-F6EECF244321}">
                <p14:modId xmlns:p14="http://schemas.microsoft.com/office/powerpoint/2010/main" val="3517468128"/>
              </p:ext>
            </p:extLst>
          </p:nvPr>
        </p:nvGraphicFramePr>
        <p:xfrm>
          <a:off x="2006112" y="4310044"/>
          <a:ext cx="1370722" cy="289517"/>
        </p:xfrm>
        <a:graphic>
          <a:graphicData uri="http://schemas.openxmlformats.org/presentationml/2006/ole">
            <mc:AlternateContent xmlns:mc="http://schemas.openxmlformats.org/markup-compatibility/2006">
              <mc:Choice xmlns:v="urn:schemas-microsoft-com:vml" Requires="v">
                <p:oleObj spid="_x0000_s81984" name="Equation" r:id="rId20" imgW="1079280" imgH="228600" progId="Equation.DSMT4">
                  <p:embed/>
                </p:oleObj>
              </mc:Choice>
              <mc:Fallback>
                <p:oleObj name="Equation" r:id="rId20" imgW="1079280" imgH="228600" progId="Equation.DSMT4">
                  <p:embed/>
                  <p:pic>
                    <p:nvPicPr>
                      <p:cNvPr id="30" name="Object 19"/>
                      <p:cNvPicPr>
                        <a:picLocks noChangeAspect="1" noChangeArrowheads="1"/>
                      </p:cNvPicPr>
                      <p:nvPr/>
                    </p:nvPicPr>
                    <p:blipFill>
                      <a:blip r:embed="rId21"/>
                      <a:srcRect/>
                      <a:stretch>
                        <a:fillRect/>
                      </a:stretch>
                    </p:blipFill>
                    <p:spPr bwMode="auto">
                      <a:xfrm>
                        <a:off x="2006112" y="4310044"/>
                        <a:ext cx="1370722" cy="289517"/>
                      </a:xfrm>
                      <a:prstGeom prst="rect">
                        <a:avLst/>
                      </a:prstGeom>
                      <a:noFill/>
                      <a:ln>
                        <a:noFill/>
                      </a:ln>
                      <a:effectLst/>
                    </p:spPr>
                  </p:pic>
                </p:oleObj>
              </mc:Fallback>
            </mc:AlternateContent>
          </a:graphicData>
        </a:graphic>
      </p:graphicFrame>
      <p:sp>
        <p:nvSpPr>
          <p:cNvPr id="13" name="矩形 12"/>
          <p:cNvSpPr/>
          <p:nvPr/>
        </p:nvSpPr>
        <p:spPr>
          <a:xfrm>
            <a:off x="218283" y="5744442"/>
            <a:ext cx="5392230" cy="437043"/>
          </a:xfrm>
          <a:prstGeom prst="rect">
            <a:avLst/>
          </a:prstGeom>
        </p:spPr>
        <p:txBody>
          <a:bodyPr wrap="square">
            <a:spAutoFit/>
          </a:bodyPr>
          <a:lstStyle/>
          <a:p>
            <a:pPr lvl="1">
              <a:lnSpc>
                <a:spcPct val="80000"/>
              </a:lnSpc>
              <a:buFontTx/>
              <a:buNone/>
            </a:pPr>
            <a:r>
              <a:rPr lang="en-US" altLang="ja-JP" sz="2400" b="1" i="1" dirty="0">
                <a:solidFill>
                  <a:schemeClr val="folHlink"/>
                </a:solidFill>
                <a:latin typeface="Arial" panose="020B0604020202020204" pitchFamily="34" charset="0"/>
                <a:ea typeface="ＭＳ Ｐゴシック" panose="020B0600070205080204" pitchFamily="34" charset="-128"/>
              </a:rPr>
              <a:t>You can get </a:t>
            </a:r>
            <a:r>
              <a:rPr lang="en-US" altLang="ja-JP" b="1" i="1" dirty="0">
                <a:solidFill>
                  <a:srgbClr val="FF0000"/>
                </a:solidFill>
                <a:latin typeface="Symbol" panose="05050102010706020507" pitchFamily="18" charset="2"/>
                <a:ea typeface="ＭＳ Ｐゴシック" panose="020B0600070205080204" pitchFamily="34" charset="-128"/>
              </a:rPr>
              <a:t>p</a:t>
            </a:r>
            <a:r>
              <a:rPr lang="en-US" altLang="ja-JP" sz="2400" b="1" i="1" dirty="0">
                <a:solidFill>
                  <a:srgbClr val="FF0000"/>
                </a:solidFill>
                <a:latin typeface="Symbol" panose="05050102010706020507" pitchFamily="18" charset="2"/>
                <a:ea typeface="ＭＳ Ｐゴシック" panose="020B0600070205080204" pitchFamily="34" charset="-128"/>
              </a:rPr>
              <a:t> </a:t>
            </a:r>
            <a:r>
              <a:rPr lang="en-US" altLang="ja-JP" sz="2400" b="1" i="1" dirty="0">
                <a:solidFill>
                  <a:schemeClr val="folHlink"/>
                </a:solidFill>
                <a:latin typeface="Arial" panose="020B0604020202020204" pitchFamily="34" charset="0"/>
                <a:ea typeface="ＭＳ Ｐゴシック" panose="020B0600070205080204" pitchFamily="34" charset="-128"/>
              </a:rPr>
              <a:t>by random throws.</a:t>
            </a:r>
          </a:p>
        </p:txBody>
      </p:sp>
      <p:sp>
        <p:nvSpPr>
          <p:cNvPr id="38" name="Line 8"/>
          <p:cNvSpPr>
            <a:spLocks noChangeShapeType="1"/>
          </p:cNvSpPr>
          <p:nvPr/>
        </p:nvSpPr>
        <p:spPr bwMode="auto">
          <a:xfrm flipH="1">
            <a:off x="2496525" y="4757738"/>
            <a:ext cx="585428" cy="530298"/>
          </a:xfrm>
          <a:prstGeom prst="line">
            <a:avLst/>
          </a:prstGeom>
          <a:noFill/>
          <a:ln w="12700">
            <a:solidFill>
              <a:srgbClr val="008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cxnSp>
        <p:nvCxnSpPr>
          <p:cNvPr id="39" name="直接连接符 38"/>
          <p:cNvCxnSpPr/>
          <p:nvPr/>
        </p:nvCxnSpPr>
        <p:spPr>
          <a:xfrm flipH="1" flipV="1">
            <a:off x="2507457" y="4648200"/>
            <a:ext cx="866" cy="670720"/>
          </a:xfrm>
          <a:prstGeom prst="line">
            <a:avLst/>
          </a:prstGeom>
          <a:ln w="28575">
            <a:solidFill>
              <a:srgbClr val="11111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0" name="Object 19"/>
          <p:cNvGraphicFramePr>
            <a:graphicFrameLocks noChangeAspect="1"/>
          </p:cNvGraphicFramePr>
          <p:nvPr>
            <p:extLst>
              <p:ext uri="{D42A27DB-BD31-4B8C-83A1-F6EECF244321}">
                <p14:modId xmlns:p14="http://schemas.microsoft.com/office/powerpoint/2010/main" val="168255330"/>
              </p:ext>
            </p:extLst>
          </p:nvPr>
        </p:nvGraphicFramePr>
        <p:xfrm>
          <a:off x="2516982" y="4753844"/>
          <a:ext cx="261937" cy="360362"/>
        </p:xfrm>
        <a:graphic>
          <a:graphicData uri="http://schemas.openxmlformats.org/presentationml/2006/ole">
            <mc:AlternateContent xmlns:mc="http://schemas.openxmlformats.org/markup-compatibility/2006">
              <mc:Choice xmlns:v="urn:schemas-microsoft-com:vml" Requires="v">
                <p:oleObj spid="_x0000_s81985" name="Equation" r:id="rId22" imgW="164880" imgH="228600" progId="Equation.DSMT4">
                  <p:embed/>
                </p:oleObj>
              </mc:Choice>
              <mc:Fallback>
                <p:oleObj name="Equation" r:id="rId22" imgW="164880" imgH="228600" progId="Equation.DSMT4">
                  <p:embed/>
                  <p:pic>
                    <p:nvPicPr>
                      <p:cNvPr id="35" name="Object 19"/>
                      <p:cNvPicPr>
                        <a:picLocks noChangeAspect="1" noChangeArrowheads="1"/>
                      </p:cNvPicPr>
                      <p:nvPr/>
                    </p:nvPicPr>
                    <p:blipFill>
                      <a:blip r:embed="rId23"/>
                      <a:srcRect/>
                      <a:stretch>
                        <a:fillRect/>
                      </a:stretch>
                    </p:blipFill>
                    <p:spPr bwMode="auto">
                      <a:xfrm>
                        <a:off x="2516982" y="4753844"/>
                        <a:ext cx="261937" cy="360362"/>
                      </a:xfrm>
                      <a:prstGeom prst="rect">
                        <a:avLst/>
                      </a:prstGeom>
                      <a:noFill/>
                      <a:ln>
                        <a:noFill/>
                      </a:ln>
                      <a:effectLst/>
                    </p:spPr>
                  </p:pic>
                </p:oleObj>
              </mc:Fallback>
            </mc:AlternateContent>
          </a:graphicData>
        </a:graphic>
      </p:graphicFrame>
      <p:graphicFrame>
        <p:nvGraphicFramePr>
          <p:cNvPr id="41" name="Object 19"/>
          <p:cNvGraphicFramePr>
            <a:graphicFrameLocks noChangeAspect="1"/>
          </p:cNvGraphicFramePr>
          <p:nvPr>
            <p:extLst>
              <p:ext uri="{D42A27DB-BD31-4B8C-83A1-F6EECF244321}">
                <p14:modId xmlns:p14="http://schemas.microsoft.com/office/powerpoint/2010/main" val="2687294493"/>
              </p:ext>
            </p:extLst>
          </p:nvPr>
        </p:nvGraphicFramePr>
        <p:xfrm>
          <a:off x="6340474" y="3653704"/>
          <a:ext cx="1317625" cy="419100"/>
        </p:xfrm>
        <a:graphic>
          <a:graphicData uri="http://schemas.openxmlformats.org/presentationml/2006/ole">
            <mc:AlternateContent xmlns:mc="http://schemas.openxmlformats.org/markup-compatibility/2006">
              <mc:Choice xmlns:v="urn:schemas-microsoft-com:vml" Requires="v">
                <p:oleObj spid="_x0000_s81986" name="Equation" r:id="rId24" imgW="558720" imgH="177480" progId="Equation.DSMT4">
                  <p:embed/>
                </p:oleObj>
              </mc:Choice>
              <mc:Fallback>
                <p:oleObj name="Equation" r:id="rId24" imgW="558720" imgH="177480" progId="Equation.DSMT4">
                  <p:embed/>
                  <p:pic>
                    <p:nvPicPr>
                      <p:cNvPr id="494611" name="Object 19"/>
                      <p:cNvPicPr>
                        <a:picLocks noChangeAspect="1" noChangeArrowheads="1"/>
                      </p:cNvPicPr>
                      <p:nvPr/>
                    </p:nvPicPr>
                    <p:blipFill>
                      <a:blip r:embed="rId25"/>
                      <a:srcRect/>
                      <a:stretch>
                        <a:fillRect/>
                      </a:stretch>
                    </p:blipFill>
                    <p:spPr bwMode="auto">
                      <a:xfrm>
                        <a:off x="6340474" y="3653704"/>
                        <a:ext cx="13176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22441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内容占位符 49153" descr="下载"/>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74638"/>
            <a:ext cx="2819400" cy="3889375"/>
          </a:xfrm>
        </p:spPr>
      </p:pic>
      <p:sp>
        <p:nvSpPr>
          <p:cNvPr id="48130" name="文本框 49154"/>
          <p:cNvSpPr txBox="1">
            <a:spLocks noChangeArrowheads="1"/>
          </p:cNvSpPr>
          <p:nvPr/>
        </p:nvSpPr>
        <p:spPr bwMode="auto">
          <a:xfrm>
            <a:off x="3575050" y="330200"/>
            <a:ext cx="51022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Georgia" panose="02040502050405020303" pitchFamily="18" charset="0"/>
              </a:rPr>
              <a:t>Lars Onsager (November 27, 1903 – October 5, 1976) was a Norwegian-born American physical chemist and theoretical physicist, winner of the 1968 Nobel Prize in Chemistry. He held the Gibbs Professorship of Theoretical Chemistry at Yale University</a:t>
            </a:r>
            <a:r>
              <a:rPr lang="en-US" altLang="zh-CN" sz="2000">
                <a:latin typeface="Georgia" panose="02040502050405020303" pitchFamily="18" charset="0"/>
              </a:rPr>
              <a:t>.</a:t>
            </a:r>
          </a:p>
          <a:p>
            <a:endParaRPr lang="en-US" altLang="zh-CN" sz="2400">
              <a:latin typeface="Georgia" panose="02040502050405020303" pitchFamily="18" charset="0"/>
            </a:endParaRPr>
          </a:p>
          <a:p>
            <a:r>
              <a:rPr lang="zh-CN" altLang="en-US" sz="2000">
                <a:latin typeface="Georgia" panose="02040502050405020303" pitchFamily="18" charset="0"/>
              </a:rPr>
              <a:t>During the 1940s, Onsager studied the statistical-mechanical theory of phase transitions in solids</a:t>
            </a:r>
            <a:r>
              <a:rPr lang="en-US" altLang="zh-CN" sz="2000">
                <a:latin typeface="Georgia" panose="02040502050405020303" pitchFamily="18" charset="0"/>
              </a:rPr>
              <a:t>.</a:t>
            </a:r>
            <a:r>
              <a:rPr lang="zh-CN" altLang="en-US" sz="2000">
                <a:latin typeface="Georgia" panose="02040502050405020303" pitchFamily="18" charset="0"/>
              </a:rPr>
              <a:t> He obtained the exact solution for the two dimensional Ising model in zero field in 1944</a:t>
            </a:r>
            <a:r>
              <a:rPr lang="en-US" altLang="zh-CN" sz="2000">
                <a:latin typeface="Georgia" panose="02040502050405020303" pitchFamily="18" charset="0"/>
              </a:rPr>
              <a:t>.</a:t>
            </a:r>
          </a:p>
        </p:txBody>
      </p:sp>
      <p:sp>
        <p:nvSpPr>
          <p:cNvPr id="48131" name="文本框 49155"/>
          <p:cNvSpPr txBox="1">
            <a:spLocks noChangeArrowheads="1"/>
          </p:cNvSpPr>
          <p:nvPr/>
        </p:nvSpPr>
        <p:spPr bwMode="auto">
          <a:xfrm>
            <a:off x="434975" y="4652963"/>
            <a:ext cx="82423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latin typeface="Georgia" panose="02040502050405020303" pitchFamily="18" charset="0"/>
              </a:rPr>
              <a:t>for 1D chain: T</a:t>
            </a:r>
            <a:r>
              <a:rPr lang="en-US" altLang="zh-CN" sz="2400" baseline="-25000">
                <a:latin typeface="Georgia" panose="02040502050405020303" pitchFamily="18" charset="0"/>
              </a:rPr>
              <a:t>C</a:t>
            </a:r>
            <a:r>
              <a:rPr lang="en-US" altLang="zh-CN" sz="2400">
                <a:latin typeface="Georgia" panose="02040502050405020303" pitchFamily="18" charset="0"/>
              </a:rPr>
              <a:t>=0   (Ising proved)</a:t>
            </a:r>
          </a:p>
          <a:p>
            <a:r>
              <a:rPr lang="en-US" altLang="zh-CN" sz="2400">
                <a:latin typeface="Georgia" panose="02040502050405020303" pitchFamily="18" charset="0"/>
              </a:rPr>
              <a:t>for 2D square lattice: K</a:t>
            </a:r>
            <a:r>
              <a:rPr lang="en-US" altLang="zh-CN" sz="2400" baseline="-25000">
                <a:latin typeface="Georgia" panose="02040502050405020303" pitchFamily="18" charset="0"/>
              </a:rPr>
              <a:t>B</a:t>
            </a:r>
            <a:r>
              <a:rPr lang="en-US" altLang="zh-CN" sz="2400">
                <a:latin typeface="Georgia" panose="02040502050405020303" pitchFamily="18" charset="0"/>
              </a:rPr>
              <a:t>T</a:t>
            </a:r>
            <a:r>
              <a:rPr lang="en-US" altLang="zh-CN" sz="2400" baseline="-25000">
                <a:latin typeface="Georgia" panose="02040502050405020303" pitchFamily="18" charset="0"/>
              </a:rPr>
              <a:t>C</a:t>
            </a:r>
            <a:r>
              <a:rPr lang="en-US" altLang="zh-CN" sz="2400">
                <a:latin typeface="Georgia" panose="02040502050405020303" pitchFamily="18" charset="0"/>
              </a:rPr>
              <a:t>/J=2/ln(1+sqrt(2))=2.26918531421   (Onsager proved)</a:t>
            </a:r>
          </a:p>
          <a:p>
            <a:r>
              <a:rPr lang="en-US" altLang="zh-CN" sz="2400">
                <a:latin typeface="Georgia" panose="02040502050405020303" pitchFamily="18" charset="0"/>
              </a:rPr>
              <a:t>for 3D lattice:   ????</a:t>
            </a:r>
          </a:p>
        </p:txBody>
      </p:sp>
    </p:spTree>
    <p:extLst>
      <p:ext uri="{BB962C8B-B14F-4D97-AF65-F5344CB8AC3E}">
        <p14:creationId xmlns:p14="http://schemas.microsoft.com/office/powerpoint/2010/main" val="13174227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50177"/>
          <p:cNvSpPr>
            <a:spLocks noGrp="1" noChangeArrowheads="1"/>
          </p:cNvSpPr>
          <p:nvPr>
            <p:ph type="title"/>
          </p:nvPr>
        </p:nvSpPr>
        <p:spPr/>
        <p:txBody>
          <a:bodyPr/>
          <a:lstStyle/>
          <a:p>
            <a:r>
              <a:rPr lang="zh-CN" altLang="en-US">
                <a:solidFill>
                  <a:srgbClr val="FF0000"/>
                </a:solidFill>
                <a:latin typeface="Georgia" panose="02040502050405020303" pitchFamily="18" charset="0"/>
              </a:rPr>
              <a:t>C</a:t>
            </a:r>
            <a:r>
              <a:rPr lang="en-US" altLang="zh-CN">
                <a:solidFill>
                  <a:srgbClr val="FF0000"/>
                </a:solidFill>
                <a:latin typeface="Georgia" panose="02040502050405020303" pitchFamily="18" charset="0"/>
              </a:rPr>
              <a:t>ode example</a:t>
            </a:r>
            <a:endParaRPr lang="zh-CN" altLang="en-US">
              <a:solidFill>
                <a:srgbClr val="FF0000"/>
              </a:solidFill>
              <a:latin typeface="Georgia" panose="02040502050405020303" pitchFamily="18" charset="0"/>
            </a:endParaRPr>
          </a:p>
        </p:txBody>
      </p:sp>
      <p:sp>
        <p:nvSpPr>
          <p:cNvPr id="49154" name="文本占位符 50178"/>
          <p:cNvSpPr>
            <a:spLocks noGrp="1" noChangeArrowheads="1"/>
          </p:cNvSpPr>
          <p:nvPr>
            <p:ph idx="1"/>
          </p:nvPr>
        </p:nvSpPr>
        <p:spPr/>
        <p:txBody>
          <a:bodyPr/>
          <a:lstStyle/>
          <a:p>
            <a:r>
              <a:rPr lang="en-US" altLang="zh-CN" dirty="0">
                <a:latin typeface="Georgia" panose="02040502050405020303" pitchFamily="18" charset="0"/>
                <a:hlinkClick r:id="rId2" action="ppaction://hlinkfile"/>
              </a:rPr>
              <a:t>8.5</a:t>
            </a:r>
            <a:r>
              <a:rPr lang="zh-CN" altLang="en-US" dirty="0">
                <a:latin typeface="Georgia" panose="02040502050405020303" pitchFamily="18" charset="0"/>
                <a:hlinkClick r:id="rId2" action="ppaction://hlinkfile"/>
              </a:rPr>
              <a:t>.</a:t>
            </a:r>
            <a:r>
              <a:rPr lang="en-US" altLang="zh-CN" dirty="0" err="1">
                <a:latin typeface="Georgia" panose="02040502050405020303" pitchFamily="18" charset="0"/>
                <a:hlinkClick r:id="rId2" action="ppaction://hlinkfile"/>
              </a:rPr>
              <a:t>Ising.c</a:t>
            </a:r>
            <a:r>
              <a:rPr lang="zh-CN" altLang="en-US" dirty="0">
                <a:latin typeface="Georgia" panose="02040502050405020303" pitchFamily="18" charset="0"/>
                <a:hlinkClick r:id="rId2" action="ppaction://hlinkfile"/>
              </a:rPr>
              <a:t>pp</a:t>
            </a:r>
            <a:endParaRPr lang="en-US" altLang="zh-CN" dirty="0">
              <a:latin typeface="Georgia" panose="02040502050405020303" pitchFamily="18" charset="0"/>
            </a:endParaRPr>
          </a:p>
          <a:p>
            <a:endParaRPr lang="en-US" altLang="zh-CN" dirty="0">
              <a:latin typeface="Georgia" panose="02040502050405020303" pitchFamily="18" charset="0"/>
            </a:endParaRPr>
          </a:p>
          <a:p>
            <a:r>
              <a:rPr lang="en-US" altLang="zh-CN" dirty="0">
                <a:latin typeface="Georgia" panose="02040502050405020303" pitchFamily="18" charset="0"/>
                <a:hlinkClick r:id="rId3" action="ppaction://hlinkfile"/>
              </a:rPr>
              <a:t>ising2d.f90</a:t>
            </a:r>
            <a:endParaRPr lang="zh-CN" altLang="en-US" dirty="0">
              <a:latin typeface="Georgia" panose="02040502050405020303" pitchFamily="18" charset="0"/>
            </a:endParaRPr>
          </a:p>
        </p:txBody>
      </p:sp>
    </p:spTree>
    <p:extLst>
      <p:ext uri="{BB962C8B-B14F-4D97-AF65-F5344CB8AC3E}">
        <p14:creationId xmlns:p14="http://schemas.microsoft.com/office/powerpoint/2010/main" val="7162665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Critical slowing down</a:t>
            </a:r>
            <a:endParaRPr lang="zh-CN" altLang="en-US" dirty="0"/>
          </a:p>
        </p:txBody>
      </p:sp>
      <p:pic>
        <p:nvPicPr>
          <p:cNvPr id="80898" name="Picture 2" descr="relax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6" y="1772816"/>
            <a:ext cx="5443805" cy="388843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201821" y="5877272"/>
            <a:ext cx="7484979" cy="523220"/>
          </a:xfrm>
          <a:prstGeom prst="rect">
            <a:avLst/>
          </a:prstGeom>
        </p:spPr>
        <p:txBody>
          <a:bodyPr wrap="square">
            <a:spAutoFit/>
          </a:bodyPr>
          <a:lstStyle/>
          <a:p>
            <a:r>
              <a:rPr lang="zh-CN" altLang="en-US" dirty="0"/>
              <a:t>https://www.ibiblio.org/e-notes/Perc/ising1k.htm</a:t>
            </a:r>
          </a:p>
        </p:txBody>
      </p:sp>
      <p:sp>
        <p:nvSpPr>
          <p:cNvPr id="5" name="矩形 4"/>
          <p:cNvSpPr/>
          <p:nvPr/>
        </p:nvSpPr>
        <p:spPr>
          <a:xfrm>
            <a:off x="5652120" y="1484784"/>
            <a:ext cx="1555371"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05304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04800" y="647477"/>
            <a:ext cx="4454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zh-CN" dirty="0" err="1">
                <a:solidFill>
                  <a:schemeClr val="tx2"/>
                </a:solidFill>
                <a:latin typeface="Arial" panose="020B0604020202020204" pitchFamily="34" charset="0"/>
                <a:ea typeface="宋体" panose="02010600030101010101" pitchFamily="2" charset="-122"/>
              </a:rPr>
              <a:t>Swendsen</a:t>
            </a:r>
            <a:r>
              <a:rPr kumimoji="0" lang="en-US" altLang="zh-CN" dirty="0">
                <a:solidFill>
                  <a:schemeClr val="tx2"/>
                </a:solidFill>
                <a:latin typeface="Arial" panose="020B0604020202020204" pitchFamily="34" charset="0"/>
                <a:ea typeface="宋体" panose="02010600030101010101" pitchFamily="2" charset="-122"/>
              </a:rPr>
              <a:t>-Wang method</a:t>
            </a:r>
            <a:endParaRPr kumimoji="0" lang="en-US" altLang="zh-CN" i="0" dirty="0">
              <a:ea typeface="宋体" panose="02010600030101010101" pitchFamily="2" charset="-122"/>
            </a:endParaRPr>
          </a:p>
        </p:txBody>
      </p:sp>
      <p:sp>
        <p:nvSpPr>
          <p:cNvPr id="505859" name="Text Box 3"/>
          <p:cNvSpPr txBox="1">
            <a:spLocks noChangeArrowheads="1"/>
          </p:cNvSpPr>
          <p:nvPr/>
        </p:nvSpPr>
        <p:spPr bwMode="auto">
          <a:xfrm>
            <a:off x="0" y="1306513"/>
            <a:ext cx="883920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spcBef>
                <a:spcPct val="0"/>
              </a:spcBef>
              <a:buFont typeface="Symbol" panose="05050102010706020507" pitchFamily="18" charset="2"/>
              <a:buChar char="·"/>
            </a:pPr>
            <a:r>
              <a:rPr kumimoji="0" lang="en-US" altLang="zh-CN" sz="2300" i="0">
                <a:latin typeface="Arial" panose="020B0604020202020204" pitchFamily="34" charset="0"/>
                <a:ea typeface="宋体" panose="02010600030101010101" pitchFamily="2" charset="-122"/>
              </a:rPr>
              <a:t> Choose an initial spin state.  </a:t>
            </a:r>
          </a:p>
          <a:p>
            <a:pPr lvl="2">
              <a:spcBef>
                <a:spcPct val="0"/>
              </a:spcBef>
              <a:buFont typeface="Symbol" panose="05050102010706020507" pitchFamily="18" charset="2"/>
              <a:buChar char="·"/>
            </a:pPr>
            <a:r>
              <a:rPr kumimoji="0" lang="en-US" altLang="zh-CN" sz="2300" i="0">
                <a:latin typeface="Arial" panose="020B0604020202020204" pitchFamily="34" charset="0"/>
                <a:ea typeface="宋体" panose="02010600030101010101" pitchFamily="2" charset="-122"/>
              </a:rPr>
              <a:t> Place bonds between each pair of spins with probability </a:t>
            </a:r>
            <a:r>
              <a:rPr kumimoji="0" lang="en-US" altLang="zh-CN" sz="2400">
                <a:latin typeface="Times New Roman" panose="02020603050405020304" pitchFamily="18" charset="0"/>
                <a:ea typeface="宋体" panose="02010600030101010101" pitchFamily="2" charset="-122"/>
              </a:rPr>
              <a:t>p</a:t>
            </a:r>
            <a:r>
              <a:rPr kumimoji="0" lang="en-US" altLang="zh-CN" sz="2300" i="0">
                <a:latin typeface="Arial" panose="020B0604020202020204" pitchFamily="34" charset="0"/>
                <a:ea typeface="宋体" panose="02010600030101010101" pitchFamily="2" charset="-122"/>
              </a:rPr>
              <a:t>.</a:t>
            </a:r>
          </a:p>
          <a:p>
            <a:pPr lvl="2">
              <a:spcBef>
                <a:spcPct val="0"/>
              </a:spcBef>
              <a:buFont typeface="Symbol" panose="05050102010706020507" pitchFamily="18" charset="2"/>
              <a:buChar char="·"/>
            </a:pPr>
            <a:r>
              <a:rPr kumimoji="0" lang="en-US" altLang="zh-CN" sz="2300" i="0">
                <a:latin typeface="Arial" panose="020B0604020202020204" pitchFamily="34" charset="0"/>
                <a:ea typeface="宋体" panose="02010600030101010101" pitchFamily="2" charset="-122"/>
              </a:rPr>
              <a:t> Find all clusters </a:t>
            </a:r>
            <a:r>
              <a:rPr kumimoji="0" lang="en-US" altLang="zh-CN" sz="2400">
                <a:latin typeface="Times New Roman" panose="02020603050405020304" pitchFamily="18" charset="0"/>
                <a:ea typeface="宋体" panose="02010600030101010101" pitchFamily="2" charset="-122"/>
              </a:rPr>
              <a:t>i.e.</a:t>
            </a:r>
            <a:r>
              <a:rPr kumimoji="0" lang="en-US" altLang="zh-CN" sz="2300" i="0">
                <a:latin typeface="Arial" panose="020B0604020202020204" pitchFamily="34" charset="0"/>
                <a:ea typeface="宋体" panose="02010600030101010101" pitchFamily="2" charset="-122"/>
              </a:rPr>
              <a:t> connected networks of bonds.  </a:t>
            </a:r>
          </a:p>
          <a:p>
            <a:pPr lvl="2">
              <a:spcBef>
                <a:spcPct val="0"/>
              </a:spcBef>
              <a:buFont typeface="Symbol" panose="05050102010706020507" pitchFamily="18" charset="2"/>
              <a:buChar char="·"/>
            </a:pPr>
            <a:r>
              <a:rPr kumimoji="0" lang="en-US" altLang="zh-CN" sz="2300" i="0">
                <a:latin typeface="Arial" panose="020B0604020202020204" pitchFamily="34" charset="0"/>
                <a:ea typeface="宋体" panose="02010600030101010101" pitchFamily="2" charset="-122"/>
              </a:rPr>
              <a:t> Randomly assign a spin value to all sites in each cluster.</a:t>
            </a:r>
          </a:p>
          <a:p>
            <a:pPr lvl="2">
              <a:spcBef>
                <a:spcPct val="0"/>
              </a:spcBef>
              <a:buFont typeface="Symbol" panose="05050102010706020507" pitchFamily="18" charset="2"/>
              <a:buChar char="·"/>
            </a:pPr>
            <a:r>
              <a:rPr kumimoji="0" lang="en-US" altLang="zh-CN" sz="2300" i="0">
                <a:latin typeface="Arial" panose="020B0604020202020204" pitchFamily="34" charset="0"/>
                <a:ea typeface="宋体" panose="02010600030101010101" pitchFamily="2" charset="-122"/>
              </a:rPr>
              <a:t> Erase bonds</a:t>
            </a:r>
            <a:r>
              <a:rPr kumimoji="0" lang="en-US" altLang="zh-CN" sz="2400" i="0">
                <a:latin typeface="Times New Roman" panose="02020603050405020304" pitchFamily="18" charset="0"/>
                <a:ea typeface="宋体" panose="02010600030101010101" pitchFamily="2" charset="-122"/>
              </a:rPr>
              <a:t> </a:t>
            </a:r>
            <a:r>
              <a:rPr kumimoji="0" lang="en-US" altLang="zh-CN" sz="2400" i="0">
                <a:latin typeface="Times New Roman" panose="02020603050405020304" pitchFamily="18" charset="0"/>
                <a:ea typeface="宋体" panose="02010600030101010101" pitchFamily="2" charset="-122"/>
                <a:sym typeface="Symbol" panose="05050102010706020507" pitchFamily="18" charset="2"/>
              </a:rPr>
              <a:t></a:t>
            </a:r>
            <a:r>
              <a:rPr kumimoji="0" lang="en-US" altLang="zh-CN" sz="2400" i="0">
                <a:latin typeface="Times New Roman" panose="02020603050405020304" pitchFamily="18" charset="0"/>
                <a:ea typeface="宋体" panose="02010600030101010101" pitchFamily="2" charset="-122"/>
              </a:rPr>
              <a:t> </a:t>
            </a:r>
            <a:r>
              <a:rPr kumimoji="0" lang="en-US" altLang="zh-CN" sz="2400">
                <a:latin typeface="Times New Roman" panose="02020603050405020304" pitchFamily="18" charset="0"/>
                <a:ea typeface="宋体" panose="02010600030101010101" pitchFamily="2" charset="-122"/>
              </a:rPr>
              <a:t>new spin state</a:t>
            </a:r>
            <a:r>
              <a:rPr kumimoji="0" lang="en-US" altLang="zh-CN" sz="2400" i="0">
                <a:latin typeface="Times New Roman" panose="02020603050405020304" pitchFamily="18" charset="0"/>
                <a:ea typeface="宋体" panose="02010600030101010101" pitchFamily="2" charset="-122"/>
              </a:rPr>
              <a:t>. </a:t>
            </a:r>
          </a:p>
        </p:txBody>
      </p:sp>
      <p:sp>
        <p:nvSpPr>
          <p:cNvPr id="505860" name="Text Box 4"/>
          <p:cNvSpPr txBox="1">
            <a:spLocks noChangeArrowheads="1"/>
          </p:cNvSpPr>
          <p:nvPr/>
        </p:nvSpPr>
        <p:spPr bwMode="auto">
          <a:xfrm>
            <a:off x="517525" y="3165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endParaRPr kumimoji="0" lang="zh-CN" altLang="zh-CN" sz="2400" i="0">
              <a:latin typeface="Times New Roman" panose="02020603050405020304" pitchFamily="18" charset="0"/>
            </a:endParaRPr>
          </a:p>
        </p:txBody>
      </p:sp>
      <p:pic>
        <p:nvPicPr>
          <p:cNvPr id="505861" name="Picture 5" descr="fig1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886200"/>
            <a:ext cx="2362200" cy="22606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pic>
        <p:nvPicPr>
          <p:cNvPr id="505862" name="Picture 6" descr="fig1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3886200"/>
            <a:ext cx="2362200" cy="2262188"/>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pic>
        <p:nvPicPr>
          <p:cNvPr id="505863" name="Picture 7" descr="fig1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3886200"/>
            <a:ext cx="2362200" cy="22606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505864" name="Text Box 8"/>
          <p:cNvSpPr txBox="1">
            <a:spLocks noChangeArrowheads="1"/>
          </p:cNvSpPr>
          <p:nvPr/>
        </p:nvSpPr>
        <p:spPr bwMode="auto">
          <a:xfrm>
            <a:off x="381000" y="6172200"/>
            <a:ext cx="815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zh-CN" sz="2400">
                <a:latin typeface="Times New Roman" panose="02020603050405020304" pitchFamily="18" charset="0"/>
                <a:ea typeface="宋体" panose="02010600030101010101" pitchFamily="2" charset="-122"/>
              </a:rPr>
              <a:t>     original spins	    clusters formed      “decorated” clusters</a:t>
            </a:r>
            <a:endParaRPr kumimoji="0" lang="en-US" altLang="zh-CN" i="0">
              <a:ea typeface="宋体" panose="02010600030101010101" pitchFamily="2" charset="-122"/>
            </a:endParaRPr>
          </a:p>
        </p:txBody>
      </p:sp>
      <p:sp>
        <p:nvSpPr>
          <p:cNvPr id="9" name="Rectangle 2"/>
          <p:cNvSpPr txBox="1">
            <a:spLocks noChangeArrowheads="1"/>
          </p:cNvSpPr>
          <p:nvPr/>
        </p:nvSpPr>
        <p:spPr>
          <a:xfrm>
            <a:off x="899592" y="124014"/>
            <a:ext cx="7772400" cy="54868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zh-CN" sz="3000" b="1" dirty="0">
                <a:ea typeface="宋体" panose="02010600030101010101" pitchFamily="2" charset="-122"/>
              </a:rPr>
              <a:t>Cluster Flipping Methods</a:t>
            </a:r>
            <a:endParaRPr lang="en-US" altLang="zh-CN" b="1" dirty="0">
              <a:ea typeface="宋体" panose="02010600030101010101" pitchFamily="2" charset="-122"/>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3343220152"/>
              </p:ext>
            </p:extLst>
          </p:nvPr>
        </p:nvGraphicFramePr>
        <p:xfrm>
          <a:off x="1475656" y="3234531"/>
          <a:ext cx="2095500" cy="449263"/>
        </p:xfrm>
        <a:graphic>
          <a:graphicData uri="http://schemas.openxmlformats.org/presentationml/2006/ole">
            <mc:AlternateContent xmlns:mc="http://schemas.openxmlformats.org/markup-compatibility/2006">
              <mc:Choice xmlns:v="urn:schemas-microsoft-com:vml" Requires="v">
                <p:oleObj spid="_x0000_s75896" name="Equation" r:id="rId6" imgW="1714320" imgH="368280" progId="Equation.3">
                  <p:embed/>
                </p:oleObj>
              </mc:Choice>
              <mc:Fallback>
                <p:oleObj name="Equation" r:id="rId6" imgW="1714320" imgH="368280" progId="Equation.3">
                  <p:embed/>
                  <p:pic>
                    <p:nvPicPr>
                      <p:cNvPr id="50381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656" y="3234531"/>
                        <a:ext cx="2095500" cy="449263"/>
                      </a:xfrm>
                      <a:prstGeom prst="rect">
                        <a:avLst/>
                      </a:prstGeom>
                      <a:solidFill>
                        <a:srgbClr val="CCFFFF"/>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1702195119"/>
              </p:ext>
            </p:extLst>
          </p:nvPr>
        </p:nvGraphicFramePr>
        <p:xfrm>
          <a:off x="4368800" y="3236913"/>
          <a:ext cx="1452563" cy="444500"/>
        </p:xfrm>
        <a:graphic>
          <a:graphicData uri="http://schemas.openxmlformats.org/presentationml/2006/ole">
            <mc:AlternateContent xmlns:mc="http://schemas.openxmlformats.org/markup-compatibility/2006">
              <mc:Choice xmlns:v="urn:schemas-microsoft-com:vml" Requires="v">
                <p:oleObj spid="_x0000_s75897" name="Equation" r:id="rId8" imgW="749160" imgH="228600" progId="Equation.DSMT4">
                  <p:embed/>
                </p:oleObj>
              </mc:Choice>
              <mc:Fallback>
                <p:oleObj name="Equation" r:id="rId8" imgW="749160" imgH="228600" progId="Equation.DSMT4">
                  <p:embed/>
                  <p:pic>
                    <p:nvPicPr>
                      <p:cNvPr id="503812" name="Object 4"/>
                      <p:cNvPicPr>
                        <a:picLocks noChangeAspect="1" noChangeArrowheads="1"/>
                      </p:cNvPicPr>
                      <p:nvPr/>
                    </p:nvPicPr>
                    <p:blipFill>
                      <a:blip r:embed="rId9"/>
                      <a:srcRect/>
                      <a:stretch>
                        <a:fillRect/>
                      </a:stretch>
                    </p:blipFill>
                    <p:spPr bwMode="auto">
                      <a:xfrm>
                        <a:off x="4368800" y="3236913"/>
                        <a:ext cx="1452563" cy="444500"/>
                      </a:xfrm>
                      <a:prstGeom prst="rect">
                        <a:avLst/>
                      </a:prstGeom>
                      <a:solidFill>
                        <a:srgbClr val="CCFFFF"/>
                      </a:solidFill>
                      <a:ln w="12700" cap="sq">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文本框 12">
            <a:extLst>
              <a:ext uri="{FF2B5EF4-FFF2-40B4-BE49-F238E27FC236}">
                <a16:creationId xmlns:a16="http://schemas.microsoft.com/office/drawing/2014/main" id="{CBD49487-D7F6-4707-9768-A252FD1B61E4}"/>
              </a:ext>
            </a:extLst>
          </p:cNvPr>
          <p:cNvSpPr txBox="1"/>
          <p:nvPr/>
        </p:nvSpPr>
        <p:spPr>
          <a:xfrm>
            <a:off x="4914900" y="647079"/>
            <a:ext cx="4572000" cy="461665"/>
          </a:xfrm>
          <a:prstGeom prst="rect">
            <a:avLst/>
          </a:prstGeom>
          <a:noFill/>
        </p:spPr>
        <p:txBody>
          <a:bodyPr wrap="square">
            <a:spAutoFit/>
          </a:bodyPr>
          <a:lstStyle/>
          <a:p>
            <a:r>
              <a:rPr lang="en-US" altLang="zh-CN" sz="2400" dirty="0"/>
              <a:t>Phys. Rev. Lett. 58, 86 (1987)</a:t>
            </a:r>
            <a:endParaRPr lang="zh-CN" altLang="en-US" sz="2400" dirty="0"/>
          </a:p>
        </p:txBody>
      </p:sp>
    </p:spTree>
    <p:extLst>
      <p:ext uri="{BB962C8B-B14F-4D97-AF65-F5344CB8AC3E}">
        <p14:creationId xmlns:p14="http://schemas.microsoft.com/office/powerpoint/2010/main" val="30473614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381000" y="609600"/>
            <a:ext cx="8610600" cy="318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0"/>
              </a:spcBef>
              <a:tabLst>
                <a:tab pos="342900" algn="l"/>
              </a:tabLst>
              <a:defRPr kumimoji="1" sz="2400">
                <a:solidFill>
                  <a:schemeClr val="tx1"/>
                </a:solidFill>
                <a:latin typeface="Times New Roman" panose="02020603050405020304" pitchFamily="18" charset="0"/>
              </a:defRPr>
            </a:lvl1pPr>
            <a:lvl2pPr>
              <a:spcBef>
                <a:spcPct val="0"/>
              </a:spcBef>
              <a:tabLst>
                <a:tab pos="342900" algn="l"/>
              </a:tabLst>
              <a:defRPr kumimoji="1" sz="2400">
                <a:solidFill>
                  <a:schemeClr val="tx1"/>
                </a:solidFill>
                <a:latin typeface="Times New Roman" panose="02020603050405020304" pitchFamily="18" charset="0"/>
              </a:defRPr>
            </a:lvl2pPr>
            <a:lvl3pPr>
              <a:spcBef>
                <a:spcPct val="0"/>
              </a:spcBef>
              <a:tabLst>
                <a:tab pos="342900" algn="l"/>
              </a:tabLst>
              <a:defRPr kumimoji="1" sz="2400">
                <a:solidFill>
                  <a:schemeClr val="tx1"/>
                </a:solidFill>
                <a:latin typeface="Times New Roman" panose="02020603050405020304" pitchFamily="18" charset="0"/>
              </a:defRPr>
            </a:lvl3pPr>
            <a:lvl4pPr>
              <a:spcBef>
                <a:spcPct val="0"/>
              </a:spcBef>
              <a:tabLst>
                <a:tab pos="342900" algn="l"/>
              </a:tabLst>
              <a:defRPr kumimoji="1" sz="2400">
                <a:solidFill>
                  <a:schemeClr val="tx1"/>
                </a:solidFill>
                <a:latin typeface="Times New Roman" panose="02020603050405020304" pitchFamily="18" charset="0"/>
              </a:defRPr>
            </a:lvl4pPr>
            <a:lvl5pPr>
              <a:spcBef>
                <a:spcPct val="0"/>
              </a:spcBef>
              <a:tabLst>
                <a:tab pos="34290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34290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34290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34290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342900" algn="l"/>
              </a:tabLst>
              <a:defRPr kumimoji="1" sz="2400">
                <a:solidFill>
                  <a:schemeClr val="tx1"/>
                </a:solidFill>
                <a:latin typeface="Times New Roman" panose="02020603050405020304" pitchFamily="18" charset="0"/>
              </a:defRPr>
            </a:lvl9pPr>
          </a:lstStyle>
          <a:p>
            <a:r>
              <a:rPr kumimoji="0" lang="en-US" altLang="zh-CN" i="0" dirty="0">
                <a:latin typeface="Arial" panose="020B0604020202020204" pitchFamily="34" charset="0"/>
                <a:ea typeface="宋体" panose="02010600030101010101" pitchFamily="2" charset="-122"/>
              </a:rPr>
              <a:t>High </a:t>
            </a:r>
            <a:r>
              <a:rPr kumimoji="0" lang="en-US" altLang="zh-CN" dirty="0">
                <a:latin typeface="Arial" panose="020B0604020202020204" pitchFamily="34" charset="0"/>
                <a:ea typeface="宋体" panose="02010600030101010101" pitchFamily="2" charset="-122"/>
              </a:rPr>
              <a:t>T</a:t>
            </a:r>
            <a:r>
              <a:rPr kumimoji="0" lang="en-US" altLang="zh-CN" i="0" dirty="0">
                <a:latin typeface="Arial" panose="020B0604020202020204" pitchFamily="34" charset="0"/>
                <a:ea typeface="宋体" panose="02010600030101010101" pitchFamily="2" charset="-122"/>
              </a:rPr>
              <a:t>: clusters are small.</a:t>
            </a:r>
            <a:r>
              <a:rPr kumimoji="0" lang="en-US" altLang="zh-CN" sz="2300" i="0" dirty="0">
                <a:latin typeface="Arial" panose="020B0604020202020204" pitchFamily="34" charset="0"/>
                <a:ea typeface="宋体" panose="02010600030101010101" pitchFamily="2" charset="-122"/>
              </a:rPr>
              <a:t>  </a:t>
            </a:r>
          </a:p>
          <a:p>
            <a:endParaRPr kumimoji="0" lang="en-US" altLang="zh-CN" sz="800" i="0" dirty="0">
              <a:latin typeface="Arial" panose="020B0604020202020204" pitchFamily="34" charset="0"/>
              <a:ea typeface="宋体" panose="02010600030101010101" pitchFamily="2" charset="-122"/>
            </a:endParaRPr>
          </a:p>
          <a:p>
            <a:r>
              <a:rPr kumimoji="0" lang="en-US" altLang="zh-CN" i="0" dirty="0">
                <a:latin typeface="Arial" panose="020B0604020202020204" pitchFamily="34" charset="0"/>
                <a:ea typeface="宋体" panose="02010600030101010101" pitchFamily="2" charset="-122"/>
              </a:rPr>
              <a:t>Low </a:t>
            </a:r>
            <a:r>
              <a:rPr kumimoji="0" lang="en-US" altLang="zh-CN" dirty="0">
                <a:latin typeface="Arial" panose="020B0604020202020204" pitchFamily="34" charset="0"/>
                <a:ea typeface="宋体" panose="02010600030101010101" pitchFamily="2" charset="-122"/>
              </a:rPr>
              <a:t>T</a:t>
            </a:r>
            <a:r>
              <a:rPr kumimoji="0" lang="en-US" altLang="zh-CN" i="0" dirty="0">
                <a:latin typeface="Arial" panose="020B0604020202020204" pitchFamily="34" charset="0"/>
                <a:ea typeface="宋体" panose="02010600030101010101" pitchFamily="2" charset="-122"/>
              </a:rPr>
              <a:t>: most nearest neighbors in the same state are in the 	same cluster </a:t>
            </a:r>
            <a:r>
              <a:rPr kumimoji="0" lang="en-US" altLang="zh-CN" i="0" dirty="0">
                <a:latin typeface="Arial" panose="020B0604020202020204" pitchFamily="34" charset="0"/>
                <a:ea typeface="宋体" panose="02010600030101010101" pitchFamily="2" charset="-122"/>
                <a:sym typeface="Symbol" panose="05050102010706020507" pitchFamily="18" charset="2"/>
              </a:rPr>
              <a:t></a:t>
            </a:r>
            <a:r>
              <a:rPr kumimoji="0" lang="en-US" altLang="zh-CN" i="0" dirty="0">
                <a:latin typeface="Arial" panose="020B0604020202020204" pitchFamily="34" charset="0"/>
                <a:ea typeface="宋体" panose="02010600030101010101" pitchFamily="2" charset="-122"/>
              </a:rPr>
              <a:t> system oscillates between similar 	structures</a:t>
            </a:r>
            <a:r>
              <a:rPr kumimoji="0" lang="en-US" altLang="zh-CN" sz="2300" i="0" dirty="0">
                <a:latin typeface="Arial" panose="020B0604020202020204" pitchFamily="34" charset="0"/>
                <a:ea typeface="宋体" panose="02010600030101010101" pitchFamily="2" charset="-122"/>
              </a:rPr>
              <a:t>. </a:t>
            </a:r>
          </a:p>
          <a:p>
            <a:pPr>
              <a:buFontTx/>
              <a:buNone/>
            </a:pPr>
            <a:r>
              <a:rPr kumimoji="0" lang="en-US" altLang="zh-CN" sz="800" i="0" dirty="0">
                <a:latin typeface="Arial" panose="020B0604020202020204" pitchFamily="34" charset="0"/>
                <a:ea typeface="宋体" panose="02010600030101010101" pitchFamily="2" charset="-122"/>
              </a:rPr>
              <a:t> </a:t>
            </a:r>
          </a:p>
          <a:p>
            <a:r>
              <a:rPr kumimoji="0" lang="en-US" altLang="zh-CN" i="0" dirty="0">
                <a:latin typeface="Arial" panose="020B0604020202020204" pitchFamily="34" charset="0"/>
                <a:ea typeface="宋体" panose="02010600030101010101" pitchFamily="2" charset="-122"/>
              </a:rPr>
              <a:t>Near </a:t>
            </a:r>
            <a:r>
              <a:rPr kumimoji="0" lang="en-US" altLang="zh-CN" dirty="0">
                <a:latin typeface="Arial" panose="020B0604020202020204" pitchFamily="34" charset="0"/>
                <a:ea typeface="宋体" panose="02010600030101010101" pitchFamily="2" charset="-122"/>
              </a:rPr>
              <a:t>T</a:t>
            </a:r>
            <a:r>
              <a:rPr kumimoji="0" lang="en-US" altLang="zh-CN" baseline="-25000" dirty="0">
                <a:latin typeface="Arial" panose="020B0604020202020204" pitchFamily="34" charset="0"/>
                <a:ea typeface="宋体" panose="02010600030101010101" pitchFamily="2" charset="-122"/>
              </a:rPr>
              <a:t>c</a:t>
            </a:r>
            <a:r>
              <a:rPr kumimoji="0" lang="en-US" altLang="zh-CN" i="0" dirty="0">
                <a:latin typeface="Arial" panose="020B0604020202020204" pitchFamily="34" charset="0"/>
                <a:ea typeface="宋体" panose="02010600030101010101" pitchFamily="2" charset="-122"/>
              </a:rPr>
              <a:t>: a rich array of clusters is produced and each 	configuration differs substantially from its predecessor</a:t>
            </a:r>
          </a:p>
          <a:p>
            <a:pPr>
              <a:buFontTx/>
              <a:buNone/>
            </a:pPr>
            <a:r>
              <a:rPr kumimoji="0" lang="en-US" altLang="zh-CN" sz="1600" i="0" dirty="0">
                <a:latin typeface="Arial" panose="020B0604020202020204" pitchFamily="34" charset="0"/>
                <a:ea typeface="宋体" panose="02010600030101010101" pitchFamily="2" charset="-122"/>
              </a:rPr>
              <a:t> </a:t>
            </a:r>
          </a:p>
          <a:p>
            <a:pPr>
              <a:buFontTx/>
              <a:buNone/>
            </a:pPr>
            <a:r>
              <a:rPr kumimoji="0" lang="en-US" altLang="zh-CN" i="0" dirty="0">
                <a:latin typeface="Arial" panose="020B0604020202020204" pitchFamily="34" charset="0"/>
                <a:ea typeface="宋体" panose="02010600030101010101" pitchFamily="2" charset="-122"/>
                <a:sym typeface="Symbol" panose="05050102010706020507" pitchFamily="18" charset="2"/>
              </a:rPr>
              <a:t>	</a:t>
            </a:r>
            <a:r>
              <a:rPr kumimoji="0" lang="en-US" altLang="zh-CN" sz="2500" b="1" i="0" dirty="0">
                <a:solidFill>
                  <a:srgbClr val="FF9966"/>
                </a:solidFill>
                <a:effectLst>
                  <a:outerShdw blurRad="38100" dist="38100" dir="2700000" algn="tl">
                    <a:srgbClr val="000000"/>
                  </a:outerShdw>
                </a:effectLst>
                <a:latin typeface="Arial" panose="020B0604020202020204" pitchFamily="34" charset="0"/>
                <a:ea typeface="宋体" panose="02010600030101010101" pitchFamily="2" charset="-122"/>
                <a:sym typeface="Symbol" panose="05050102010706020507" pitchFamily="18" charset="2"/>
              </a:rPr>
              <a:t></a:t>
            </a:r>
            <a:r>
              <a:rPr kumimoji="0" lang="en-US" altLang="zh-CN" sz="2500" b="1" i="0" dirty="0">
                <a:solidFill>
                  <a:srgbClr val="FF9966"/>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0" lang="en-US" altLang="zh-CN" sz="2500" b="1" dirty="0">
                <a:solidFill>
                  <a:srgbClr val="FF9966"/>
                </a:solidFill>
                <a:effectLst>
                  <a:outerShdw blurRad="38100" dist="38100" dir="2700000" algn="tl">
                    <a:srgbClr val="000000"/>
                  </a:outerShdw>
                </a:effectLst>
                <a:latin typeface="Arial" panose="020B0604020202020204" pitchFamily="34" charset="0"/>
                <a:ea typeface="宋体" panose="02010600030101010101" pitchFamily="2" charset="-122"/>
              </a:rPr>
              <a:t>critical slowing down is reduced!</a:t>
            </a:r>
          </a:p>
        </p:txBody>
      </p:sp>
    </p:spTree>
    <p:extLst>
      <p:ext uri="{BB962C8B-B14F-4D97-AF65-F5344CB8AC3E}">
        <p14:creationId xmlns:p14="http://schemas.microsoft.com/office/powerpoint/2010/main" val="2864210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Text Box 2"/>
          <p:cNvSpPr txBox="1">
            <a:spLocks noChangeArrowheads="1"/>
          </p:cNvSpPr>
          <p:nvPr/>
        </p:nvSpPr>
        <p:spPr bwMode="auto">
          <a:xfrm>
            <a:off x="517525" y="574675"/>
            <a:ext cx="2427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zh-CN" dirty="0">
                <a:solidFill>
                  <a:schemeClr val="tx2"/>
                </a:solidFill>
                <a:latin typeface="Arial" panose="020B0604020202020204" pitchFamily="34" charset="0"/>
                <a:ea typeface="宋体" panose="02010600030101010101" pitchFamily="2" charset="-122"/>
              </a:rPr>
              <a:t>Wolff method</a:t>
            </a:r>
            <a:endParaRPr kumimoji="0" lang="en-US" altLang="zh-CN" i="0" dirty="0">
              <a:ea typeface="宋体" panose="02010600030101010101" pitchFamily="2" charset="-122"/>
            </a:endParaRPr>
          </a:p>
        </p:txBody>
      </p:sp>
      <p:sp>
        <p:nvSpPr>
          <p:cNvPr id="506883" name="Text Box 3"/>
          <p:cNvSpPr txBox="1">
            <a:spLocks noChangeArrowheads="1"/>
          </p:cNvSpPr>
          <p:nvPr/>
        </p:nvSpPr>
        <p:spPr bwMode="auto">
          <a:xfrm>
            <a:off x="6183" y="1916832"/>
            <a:ext cx="8612188"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endParaRPr kumimoji="0" lang="en-US" altLang="zh-CN" sz="2000" i="0" dirty="0">
              <a:latin typeface="Arial" panose="020B0604020202020204" pitchFamily="34" charset="0"/>
              <a:ea typeface="宋体" panose="02010600030101010101" pitchFamily="2" charset="-122"/>
            </a:endParaRPr>
          </a:p>
          <a:p>
            <a:pPr lvl="1">
              <a:spcBef>
                <a:spcPct val="0"/>
              </a:spcBef>
              <a:buFontTx/>
              <a:buNone/>
            </a:pPr>
            <a:r>
              <a:rPr lang="en-US" altLang="zh-CN" sz="2600" dirty="0">
                <a:latin typeface="Times New Roman" panose="02020603050405020304" pitchFamily="18" charset="0"/>
                <a:ea typeface="宋体" panose="02010600030101010101" pitchFamily="2" charset="-122"/>
              </a:rPr>
              <a:t>Grow single clusters and flip them sequentially:</a:t>
            </a:r>
            <a:endParaRPr lang="en-US" altLang="zh-CN" sz="2600" dirty="0">
              <a:latin typeface="Arial" panose="020B0604020202020204" pitchFamily="34" charset="0"/>
              <a:ea typeface="宋体" panose="02010600030101010101" pitchFamily="2" charset="-122"/>
            </a:endParaRPr>
          </a:p>
          <a:p>
            <a:pPr>
              <a:spcBef>
                <a:spcPct val="0"/>
              </a:spcBef>
              <a:buFontTx/>
              <a:buNone/>
            </a:pPr>
            <a:endParaRPr kumimoji="0" lang="en-US" altLang="zh-CN" sz="1600" i="0" dirty="0">
              <a:latin typeface="Arial" panose="020B0604020202020204" pitchFamily="34" charset="0"/>
              <a:ea typeface="宋体" panose="02010600030101010101" pitchFamily="2" charset="-122"/>
            </a:endParaRPr>
          </a:p>
          <a:p>
            <a:pPr lvl="1">
              <a:spcBef>
                <a:spcPct val="0"/>
              </a:spcBef>
              <a:buFont typeface="Symbol" panose="05050102010706020507" pitchFamily="18" charset="2"/>
              <a:buChar char="·"/>
            </a:pPr>
            <a:r>
              <a:rPr kumimoji="0" lang="en-US" altLang="zh-CN" sz="2300" i="0" dirty="0">
                <a:latin typeface="Arial" panose="020B0604020202020204" pitchFamily="34" charset="0"/>
                <a:ea typeface="宋体" panose="02010600030101010101" pitchFamily="2" charset="-122"/>
              </a:rPr>
              <a:t> </a:t>
            </a:r>
            <a:r>
              <a:rPr kumimoji="0" lang="en-US" altLang="zh-CN" sz="2400" i="0" dirty="0">
                <a:latin typeface="Arial" panose="020B0604020202020204" pitchFamily="34" charset="0"/>
                <a:ea typeface="宋体" panose="02010600030101010101" pitchFamily="2" charset="-122"/>
              </a:rPr>
              <a:t>Randomly choose a site.</a:t>
            </a:r>
          </a:p>
          <a:p>
            <a:pPr lvl="1">
              <a:spcBef>
                <a:spcPct val="0"/>
              </a:spcBef>
              <a:buFont typeface="Symbol" panose="05050102010706020507" pitchFamily="18" charset="2"/>
              <a:buChar char="·"/>
            </a:pPr>
            <a:r>
              <a:rPr kumimoji="0" lang="en-US" altLang="zh-CN" sz="2400" i="0" dirty="0">
                <a:latin typeface="Arial" panose="020B0604020202020204" pitchFamily="34" charset="0"/>
                <a:ea typeface="宋体" panose="02010600030101010101" pitchFamily="2" charset="-122"/>
              </a:rPr>
              <a:t> Draw bonds to all nearest neighbors that are in the same </a:t>
            </a:r>
          </a:p>
          <a:p>
            <a:pPr lvl="1">
              <a:spcBef>
                <a:spcPct val="0"/>
              </a:spcBef>
              <a:buFont typeface="Symbol" panose="05050102010706020507" pitchFamily="18" charset="2"/>
              <a:buNone/>
            </a:pPr>
            <a:r>
              <a:rPr kumimoji="0" lang="en-US" altLang="zh-CN" sz="2400" i="0" dirty="0">
                <a:latin typeface="Arial" panose="020B0604020202020204" pitchFamily="34" charset="0"/>
                <a:ea typeface="宋体" panose="02010600030101010101" pitchFamily="2" charset="-122"/>
              </a:rPr>
              <a:t>	state with probability </a:t>
            </a:r>
            <a:r>
              <a:rPr kumimoji="0" lang="en-US" altLang="zh-CN" sz="2500" dirty="0">
                <a:latin typeface="Times New Roman" panose="02020603050405020304" pitchFamily="18" charset="0"/>
                <a:ea typeface="宋体" panose="02010600030101010101" pitchFamily="2" charset="-122"/>
              </a:rPr>
              <a:t>p </a:t>
            </a:r>
            <a:r>
              <a:rPr kumimoji="0" lang="en-US" altLang="zh-CN" sz="2500" i="0" dirty="0">
                <a:latin typeface="Times New Roman" panose="02020603050405020304" pitchFamily="18" charset="0"/>
                <a:ea typeface="宋体" panose="02010600030101010101" pitchFamily="2" charset="-122"/>
              </a:rPr>
              <a:t>= 1</a:t>
            </a:r>
            <a:r>
              <a:rPr kumimoji="0" lang="en-US" altLang="zh-CN" sz="1600" i="0" dirty="0">
                <a:latin typeface="Times New Roman" panose="02020603050405020304" pitchFamily="18" charset="0"/>
                <a:ea typeface="宋体" panose="02010600030101010101" pitchFamily="2" charset="-122"/>
              </a:rPr>
              <a:t> </a:t>
            </a:r>
            <a:r>
              <a:rPr kumimoji="0" lang="en-US" altLang="zh-CN" sz="2500" i="0" dirty="0">
                <a:latin typeface="Times New Roman" panose="02020603050405020304" pitchFamily="18" charset="0"/>
                <a:ea typeface="宋体" panose="02010600030101010101" pitchFamily="2" charset="-122"/>
              </a:rPr>
              <a:t>– </a:t>
            </a:r>
            <a:r>
              <a:rPr kumimoji="0" lang="en-US" altLang="zh-CN" sz="2500" dirty="0">
                <a:latin typeface="Times New Roman" panose="02020603050405020304" pitchFamily="18" charset="0"/>
                <a:ea typeface="宋体" panose="02010600030101010101" pitchFamily="2" charset="-122"/>
              </a:rPr>
              <a:t>e</a:t>
            </a:r>
            <a:r>
              <a:rPr kumimoji="0" lang="en-US" altLang="zh-CN" sz="2500" baseline="30000" dirty="0">
                <a:latin typeface="Times New Roman" panose="02020603050405020304" pitchFamily="18" charset="0"/>
                <a:ea typeface="宋体" panose="02010600030101010101" pitchFamily="2" charset="-122"/>
              </a:rPr>
              <a:t>-K</a:t>
            </a:r>
            <a:r>
              <a:rPr kumimoji="0" lang="en-US" altLang="zh-CN" sz="2400" i="0" dirty="0">
                <a:latin typeface="Arial" panose="020B0604020202020204" pitchFamily="34" charset="0"/>
                <a:ea typeface="宋体" panose="02010600030101010101" pitchFamily="2" charset="-122"/>
              </a:rPr>
              <a:t>.   Repeat, iteratively, </a:t>
            </a:r>
          </a:p>
          <a:p>
            <a:pPr lvl="1">
              <a:spcBef>
                <a:spcPct val="0"/>
              </a:spcBef>
              <a:buFont typeface="Symbol" panose="05050102010706020507" pitchFamily="18" charset="2"/>
              <a:buNone/>
            </a:pPr>
            <a:r>
              <a:rPr kumimoji="0" lang="en-US" altLang="zh-CN" sz="2400" i="0" dirty="0">
                <a:latin typeface="Arial" panose="020B0604020202020204" pitchFamily="34" charset="0"/>
                <a:ea typeface="宋体" panose="02010600030101010101" pitchFamily="2" charset="-122"/>
              </a:rPr>
              <a:t>	to form a cluster of connected sites.</a:t>
            </a:r>
          </a:p>
          <a:p>
            <a:pPr lvl="1">
              <a:spcBef>
                <a:spcPct val="0"/>
              </a:spcBef>
              <a:buFont typeface="Symbol" panose="05050102010706020507" pitchFamily="18" charset="2"/>
              <a:buChar char="·"/>
            </a:pPr>
            <a:r>
              <a:rPr kumimoji="0" lang="en-US" altLang="zh-CN" sz="2400" i="0" dirty="0">
                <a:latin typeface="Arial" panose="020B0604020202020204" pitchFamily="34" charset="0"/>
                <a:ea typeface="宋体" panose="02010600030101010101" pitchFamily="2" charset="-122"/>
              </a:rPr>
              <a:t> Flip the entire cluster of connected sites. </a:t>
            </a:r>
          </a:p>
          <a:p>
            <a:pPr lvl="1">
              <a:spcBef>
                <a:spcPct val="0"/>
              </a:spcBef>
              <a:buFont typeface="Symbol" panose="05050102010706020507" pitchFamily="18" charset="2"/>
              <a:buChar char="·"/>
            </a:pPr>
            <a:r>
              <a:rPr kumimoji="0" lang="en-US" altLang="zh-CN" sz="2400" i="0" dirty="0">
                <a:latin typeface="Arial" panose="020B0604020202020204" pitchFamily="34" charset="0"/>
                <a:ea typeface="宋体" panose="02010600030101010101" pitchFamily="2" charset="-122"/>
              </a:rPr>
              <a:t> Choose another initial site and repeat the process.  </a:t>
            </a:r>
          </a:p>
          <a:p>
            <a:pPr>
              <a:spcBef>
                <a:spcPct val="0"/>
              </a:spcBef>
              <a:buFontTx/>
              <a:buNone/>
            </a:pPr>
            <a:endParaRPr kumimoji="0" lang="en-US" altLang="zh-CN" sz="2400" i="0" dirty="0">
              <a:latin typeface="Arial" panose="020B0604020202020204" pitchFamily="34" charset="0"/>
              <a:ea typeface="宋体" panose="02010600030101010101" pitchFamily="2" charset="-122"/>
            </a:endParaRPr>
          </a:p>
          <a:p>
            <a:pPr lvl="1">
              <a:spcBef>
                <a:spcPct val="0"/>
              </a:spcBef>
              <a:buFontTx/>
              <a:buNone/>
            </a:pPr>
            <a:r>
              <a:rPr lang="en-US" altLang="zh-CN" sz="2400" dirty="0">
                <a:solidFill>
                  <a:schemeClr val="accent2"/>
                </a:solidFill>
                <a:latin typeface="Arial" panose="020B0604020202020204" pitchFamily="34" charset="0"/>
                <a:ea typeface="宋体" panose="02010600030101010101" pitchFamily="2" charset="-122"/>
              </a:rPr>
              <a:t>Wolff kinetics has a smaller </a:t>
            </a:r>
            <a:r>
              <a:rPr lang="en-US" altLang="zh-CN" sz="2400" dirty="0" err="1">
                <a:solidFill>
                  <a:schemeClr val="accent2"/>
                </a:solidFill>
                <a:latin typeface="Arial" panose="020B0604020202020204" pitchFamily="34" charset="0"/>
                <a:ea typeface="宋体" panose="02010600030101010101" pitchFamily="2" charset="-122"/>
              </a:rPr>
              <a:t>prefactor</a:t>
            </a:r>
            <a:r>
              <a:rPr lang="en-US" altLang="zh-CN" sz="2400" dirty="0">
                <a:solidFill>
                  <a:schemeClr val="accent2"/>
                </a:solidFill>
                <a:latin typeface="Arial" panose="020B0604020202020204" pitchFamily="34" charset="0"/>
                <a:ea typeface="宋体" panose="02010600030101010101" pitchFamily="2" charset="-122"/>
              </a:rPr>
              <a:t> and smaller dynamic </a:t>
            </a:r>
          </a:p>
          <a:p>
            <a:pPr lvl="1">
              <a:spcBef>
                <a:spcPct val="0"/>
              </a:spcBef>
              <a:buFontTx/>
              <a:buNone/>
            </a:pPr>
            <a:r>
              <a:rPr lang="en-US" altLang="zh-CN" sz="2400" dirty="0">
                <a:solidFill>
                  <a:schemeClr val="accent2"/>
                </a:solidFill>
                <a:latin typeface="Arial" panose="020B0604020202020204" pitchFamily="34" charset="0"/>
                <a:ea typeface="宋体" panose="02010600030101010101" pitchFamily="2" charset="-122"/>
              </a:rPr>
              <a:t>exponent than does the </a:t>
            </a:r>
            <a:r>
              <a:rPr lang="en-US" altLang="zh-CN" sz="2400" dirty="0" err="1">
                <a:solidFill>
                  <a:schemeClr val="accent2"/>
                </a:solidFill>
                <a:latin typeface="Arial" panose="020B0604020202020204" pitchFamily="34" charset="0"/>
                <a:ea typeface="宋体" panose="02010600030101010101" pitchFamily="2" charset="-122"/>
              </a:rPr>
              <a:t>Swendsen</a:t>
            </a:r>
            <a:r>
              <a:rPr lang="en-US" altLang="zh-CN" sz="2400" dirty="0">
                <a:solidFill>
                  <a:schemeClr val="accent2"/>
                </a:solidFill>
                <a:latin typeface="Arial" panose="020B0604020202020204" pitchFamily="34" charset="0"/>
                <a:ea typeface="宋体" panose="02010600030101010101" pitchFamily="2" charset="-122"/>
              </a:rPr>
              <a:t>-Wang method</a:t>
            </a:r>
            <a:r>
              <a:rPr lang="en-US" altLang="zh-CN" sz="2400" dirty="0">
                <a:latin typeface="Arial" panose="020B0604020202020204" pitchFamily="34" charset="0"/>
                <a:ea typeface="宋体" panose="02010600030101010101" pitchFamily="2" charset="-122"/>
              </a:rPr>
              <a:t>. </a:t>
            </a:r>
          </a:p>
          <a:p>
            <a:pPr>
              <a:spcBef>
                <a:spcPct val="0"/>
              </a:spcBef>
              <a:buFontTx/>
              <a:buNone/>
            </a:pPr>
            <a:endParaRPr kumimoji="0" lang="en-US" altLang="zh-CN" sz="2400" i="0"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4427984" y="404664"/>
            <a:ext cx="4049674" cy="1774699"/>
          </a:xfrm>
          <a:prstGeom prst="rect">
            <a:avLst/>
          </a:prstGeom>
        </p:spPr>
      </p:pic>
      <p:sp>
        <p:nvSpPr>
          <p:cNvPr id="6" name="文本框 5">
            <a:extLst>
              <a:ext uri="{FF2B5EF4-FFF2-40B4-BE49-F238E27FC236}">
                <a16:creationId xmlns:a16="http://schemas.microsoft.com/office/drawing/2014/main" id="{46847A6A-0972-402E-A066-D0CB99C591C5}"/>
              </a:ext>
            </a:extLst>
          </p:cNvPr>
          <p:cNvSpPr txBox="1"/>
          <p:nvPr/>
        </p:nvSpPr>
        <p:spPr>
          <a:xfrm>
            <a:off x="251520" y="1289558"/>
            <a:ext cx="4572000" cy="461665"/>
          </a:xfrm>
          <a:prstGeom prst="rect">
            <a:avLst/>
          </a:prstGeom>
          <a:noFill/>
        </p:spPr>
        <p:txBody>
          <a:bodyPr wrap="square">
            <a:spAutoFit/>
          </a:bodyPr>
          <a:lstStyle/>
          <a:p>
            <a:r>
              <a:rPr lang="en-US" altLang="zh-CN" sz="2400" dirty="0"/>
              <a:t>Phys. Rev. Lett. 62, 361 (1989)</a:t>
            </a:r>
            <a:endParaRPr lang="zh-CN" altLang="en-US" sz="2400" dirty="0"/>
          </a:p>
        </p:txBody>
      </p:sp>
    </p:spTree>
    <p:extLst>
      <p:ext uri="{BB962C8B-B14F-4D97-AF65-F5344CB8AC3E}">
        <p14:creationId xmlns:p14="http://schemas.microsoft.com/office/powerpoint/2010/main" val="34139430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4000" dirty="0">
                <a:solidFill>
                  <a:srgbClr val="FF0000"/>
                </a:solidFill>
              </a:rPr>
              <a:t>Quantum Monte Carlo Simulations</a:t>
            </a:r>
            <a:endParaRPr lang="zh-CN" altLang="en-US" sz="4000" dirty="0">
              <a:solidFill>
                <a:srgbClr val="FF0000"/>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4111473582"/>
              </p:ext>
            </p:extLst>
          </p:nvPr>
        </p:nvGraphicFramePr>
        <p:xfrm>
          <a:off x="447824" y="1574790"/>
          <a:ext cx="8585200" cy="1035050"/>
        </p:xfrm>
        <a:graphic>
          <a:graphicData uri="http://schemas.openxmlformats.org/presentationml/2006/ole">
            <mc:AlternateContent xmlns:mc="http://schemas.openxmlformats.org/markup-compatibility/2006">
              <mc:Choice xmlns:v="urn:schemas-microsoft-com:vml" Requires="v">
                <p:oleObj spid="_x0000_s69872" name="Equation" r:id="rId4" imgW="3682800" imgH="444240" progId="Equation.DSMT4">
                  <p:embed/>
                </p:oleObj>
              </mc:Choice>
              <mc:Fallback>
                <p:oleObj name="Equation" r:id="rId4" imgW="3682800" imgH="444240" progId="Equation.DSMT4">
                  <p:embed/>
                  <p:pic>
                    <p:nvPicPr>
                      <p:cNvPr id="911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824" y="1574790"/>
                        <a:ext cx="858520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9"/>
          <p:cNvSpPr txBox="1">
            <a:spLocks noChangeArrowheads="1"/>
          </p:cNvSpPr>
          <p:nvPr/>
        </p:nvSpPr>
        <p:spPr bwMode="auto">
          <a:xfrm>
            <a:off x="683568" y="980728"/>
            <a:ext cx="51410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ea typeface="宋体" panose="02010600030101010101" pitchFamily="2" charset="-122"/>
              </a:rPr>
              <a:t>Many Body Schrodinger Equation </a:t>
            </a:r>
          </a:p>
        </p:txBody>
      </p:sp>
      <p:sp>
        <p:nvSpPr>
          <p:cNvPr id="6" name="矩形 5"/>
          <p:cNvSpPr/>
          <p:nvPr/>
        </p:nvSpPr>
        <p:spPr>
          <a:xfrm>
            <a:off x="349946" y="3018378"/>
            <a:ext cx="3717998" cy="523220"/>
          </a:xfrm>
          <a:prstGeom prst="rect">
            <a:avLst/>
          </a:prstGeom>
        </p:spPr>
        <p:txBody>
          <a:bodyPr wrap="square">
            <a:spAutoFit/>
          </a:bodyPr>
          <a:lstStyle/>
          <a:p>
            <a:r>
              <a:rPr lang="en-US" altLang="zh-CN" dirty="0" err="1">
                <a:solidFill>
                  <a:srgbClr val="0033CC"/>
                </a:solidFill>
              </a:rPr>
              <a:t>Variational</a:t>
            </a:r>
            <a:r>
              <a:rPr lang="en-US" altLang="zh-CN" dirty="0">
                <a:solidFill>
                  <a:srgbClr val="0033CC"/>
                </a:solidFill>
              </a:rPr>
              <a:t> Monte Carlo</a:t>
            </a:r>
            <a:endParaRPr lang="zh-CN" altLang="en-US" dirty="0">
              <a:solidFill>
                <a:srgbClr val="0033CC"/>
              </a:solidFill>
            </a:endParaRPr>
          </a:p>
        </p:txBody>
      </p:sp>
      <p:graphicFrame>
        <p:nvGraphicFramePr>
          <p:cNvPr id="14" name="Object 3"/>
          <p:cNvGraphicFramePr>
            <a:graphicFrameLocks noChangeAspect="1"/>
          </p:cNvGraphicFramePr>
          <p:nvPr>
            <p:extLst>
              <p:ext uri="{D42A27DB-BD31-4B8C-83A1-F6EECF244321}">
                <p14:modId xmlns:p14="http://schemas.microsoft.com/office/powerpoint/2010/main" val="22819389"/>
              </p:ext>
            </p:extLst>
          </p:nvPr>
        </p:nvGraphicFramePr>
        <p:xfrm>
          <a:off x="4067944" y="2609840"/>
          <a:ext cx="4706938" cy="1400175"/>
        </p:xfrm>
        <a:graphic>
          <a:graphicData uri="http://schemas.openxmlformats.org/presentationml/2006/ole">
            <mc:AlternateContent xmlns:mc="http://schemas.openxmlformats.org/markup-compatibility/2006">
              <mc:Choice xmlns:v="urn:schemas-microsoft-com:vml" Requires="v">
                <p:oleObj spid="_x0000_s69873" name="Equation" r:id="rId6" imgW="1892160" imgH="558720" progId="Equation.DSMT4">
                  <p:embed/>
                </p:oleObj>
              </mc:Choice>
              <mc:Fallback>
                <p:oleObj name="Equation" r:id="rId6" imgW="1892160" imgH="558720" progId="Equation.DSMT4">
                  <p:embed/>
                  <p:pic>
                    <p:nvPicPr>
                      <p:cNvPr id="81923" name="Object 3"/>
                      <p:cNvPicPr>
                        <a:picLocks noChangeAspect="1" noChangeArrowheads="1"/>
                      </p:cNvPicPr>
                      <p:nvPr/>
                    </p:nvPicPr>
                    <p:blipFill>
                      <a:blip r:embed="rId7"/>
                      <a:srcRect/>
                      <a:stretch>
                        <a:fillRect/>
                      </a:stretch>
                    </p:blipFill>
                    <p:spPr bwMode="auto">
                      <a:xfrm>
                        <a:off x="4067944" y="2609840"/>
                        <a:ext cx="4706938" cy="1400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919189881"/>
              </p:ext>
            </p:extLst>
          </p:nvPr>
        </p:nvGraphicFramePr>
        <p:xfrm>
          <a:off x="1147962" y="3884280"/>
          <a:ext cx="6550025" cy="2035175"/>
        </p:xfrm>
        <a:graphic>
          <a:graphicData uri="http://schemas.openxmlformats.org/presentationml/2006/ole">
            <mc:AlternateContent xmlns:mc="http://schemas.openxmlformats.org/markup-compatibility/2006">
              <mc:Choice xmlns:v="urn:schemas-microsoft-com:vml" Requires="v">
                <p:oleObj spid="_x0000_s69874" name="Equation" r:id="rId8" imgW="2616120" imgH="812520" progId="Equation.DSMT4">
                  <p:embed/>
                </p:oleObj>
              </mc:Choice>
              <mc:Fallback>
                <p:oleObj name="Equation" r:id="rId8" imgW="2616120" imgH="812520" progId="Equation.DSMT4">
                  <p:embed/>
                  <p:pic>
                    <p:nvPicPr>
                      <p:cNvPr id="81924" name="Object 4"/>
                      <p:cNvPicPr>
                        <a:picLocks noChangeAspect="1" noChangeArrowheads="1"/>
                      </p:cNvPicPr>
                      <p:nvPr/>
                    </p:nvPicPr>
                    <p:blipFill>
                      <a:blip r:embed="rId9"/>
                      <a:srcRect/>
                      <a:stretch>
                        <a:fillRect/>
                      </a:stretch>
                    </p:blipFill>
                    <p:spPr bwMode="auto">
                      <a:xfrm>
                        <a:off x="1147962" y="3884280"/>
                        <a:ext cx="6550025" cy="2035175"/>
                      </a:xfrm>
                      <a:prstGeom prst="rect">
                        <a:avLst/>
                      </a:prstGeom>
                      <a:noFill/>
                      <a:effectLst>
                        <a:outerShdw dist="28398" dir="1593903"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2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555"/>
            <a:ext cx="8229600" cy="706090"/>
          </a:xfrm>
        </p:spPr>
        <p:txBody>
          <a:bodyPr>
            <a:normAutofit/>
          </a:bodyPr>
          <a:lstStyle/>
          <a:p>
            <a:r>
              <a:rPr lang="en-US" altLang="zh-CN" sz="4000" dirty="0">
                <a:solidFill>
                  <a:srgbClr val="FF0000"/>
                </a:solidFill>
              </a:rPr>
              <a:t>Diffusion Monte Carlo Simulations</a:t>
            </a:r>
            <a:endParaRPr lang="zh-CN" altLang="en-US" sz="4000" dirty="0">
              <a:solidFill>
                <a:srgbClr val="FF0000"/>
              </a:solidFill>
            </a:endParaRPr>
          </a:p>
        </p:txBody>
      </p:sp>
      <p:graphicFrame>
        <p:nvGraphicFramePr>
          <p:cNvPr id="3" name="Object 3">
            <a:extLst>
              <a:ext uri="{FF2B5EF4-FFF2-40B4-BE49-F238E27FC236}">
                <a16:creationId xmlns:a16="http://schemas.microsoft.com/office/drawing/2014/main" id="{7DAC1B37-FA27-416F-95DC-BCD015599CAB}"/>
              </a:ext>
            </a:extLst>
          </p:cNvPr>
          <p:cNvGraphicFramePr>
            <a:graphicFrameLocks noChangeAspect="1"/>
          </p:cNvGraphicFramePr>
          <p:nvPr>
            <p:extLst>
              <p:ext uri="{D42A27DB-BD31-4B8C-83A1-F6EECF244321}">
                <p14:modId xmlns:p14="http://schemas.microsoft.com/office/powerpoint/2010/main" val="598078323"/>
              </p:ext>
            </p:extLst>
          </p:nvPr>
        </p:nvGraphicFramePr>
        <p:xfrm>
          <a:off x="159271" y="612237"/>
          <a:ext cx="5019493" cy="955518"/>
        </p:xfrm>
        <a:graphic>
          <a:graphicData uri="http://schemas.openxmlformats.org/presentationml/2006/ole">
            <mc:AlternateContent xmlns:mc="http://schemas.openxmlformats.org/markup-compatibility/2006">
              <mc:Choice xmlns:v="urn:schemas-microsoft-com:vml" Requires="v">
                <p:oleObj spid="_x0000_s80949" name="Equation" r:id="rId4" imgW="2400120" imgH="457200" progId="Equation.DSMT4">
                  <p:embed/>
                </p:oleObj>
              </mc:Choice>
              <mc:Fallback>
                <p:oleObj name="Equation" r:id="rId4" imgW="2400120" imgH="457200" progId="Equation.DSMT4">
                  <p:embed/>
                  <p:pic>
                    <p:nvPicPr>
                      <p:cNvPr id="446467" name="Object 3">
                        <a:extLst>
                          <a:ext uri="{FF2B5EF4-FFF2-40B4-BE49-F238E27FC236}">
                            <a16:creationId xmlns:a16="http://schemas.microsoft.com/office/drawing/2014/main" id="{8E656681-E474-4174-B4BF-73DD2850A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71" y="612237"/>
                        <a:ext cx="5019493" cy="955518"/>
                      </a:xfrm>
                      <a:prstGeom prst="rect">
                        <a:avLst/>
                      </a:prstGeom>
                      <a:noFill/>
                      <a:ln>
                        <a:noFill/>
                      </a:ln>
                      <a:effectLst/>
                    </p:spPr>
                  </p:pic>
                </p:oleObj>
              </mc:Fallback>
            </mc:AlternateContent>
          </a:graphicData>
        </a:graphic>
      </p:graphicFrame>
      <p:sp>
        <p:nvSpPr>
          <p:cNvPr id="4" name="Text Box 4">
            <a:extLst>
              <a:ext uri="{FF2B5EF4-FFF2-40B4-BE49-F238E27FC236}">
                <a16:creationId xmlns:a16="http://schemas.microsoft.com/office/drawing/2014/main" id="{402FEA0D-216A-4FE9-AD2B-DB7918B39596}"/>
              </a:ext>
            </a:extLst>
          </p:cNvPr>
          <p:cNvSpPr txBox="1">
            <a:spLocks noChangeArrowheads="1"/>
          </p:cNvSpPr>
          <p:nvPr/>
        </p:nvSpPr>
        <p:spPr bwMode="auto">
          <a:xfrm>
            <a:off x="232217" y="1711303"/>
            <a:ext cx="18362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ea typeface="宋体" panose="02010600030101010101" pitchFamily="2" charset="-122"/>
              </a:rPr>
              <a:t>Let </a:t>
            </a:r>
            <a:r>
              <a:rPr lang="en-US" altLang="zh-CN" dirty="0">
                <a:ea typeface="宋体" panose="02010600030101010101" pitchFamily="2" charset="-122"/>
                <a:sym typeface="Symbol" panose="05050102010706020507" pitchFamily="18" charset="2"/>
              </a:rPr>
              <a:t> = i</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a:t>
            </a:r>
          </a:p>
        </p:txBody>
      </p:sp>
      <p:graphicFrame>
        <p:nvGraphicFramePr>
          <p:cNvPr id="5" name="Object 5">
            <a:extLst>
              <a:ext uri="{FF2B5EF4-FFF2-40B4-BE49-F238E27FC236}">
                <a16:creationId xmlns:a16="http://schemas.microsoft.com/office/drawing/2014/main" id="{32696BEA-70A6-4F62-B6E3-C8B75C107B51}"/>
              </a:ext>
            </a:extLst>
          </p:cNvPr>
          <p:cNvGraphicFramePr>
            <a:graphicFrameLocks noGrp="1" noChangeAspect="1"/>
          </p:cNvGraphicFramePr>
          <p:nvPr>
            <p:ph idx="1"/>
            <p:extLst>
              <p:ext uri="{D42A27DB-BD31-4B8C-83A1-F6EECF244321}">
                <p14:modId xmlns:p14="http://schemas.microsoft.com/office/powerpoint/2010/main" val="4282195224"/>
              </p:ext>
            </p:extLst>
          </p:nvPr>
        </p:nvGraphicFramePr>
        <p:xfrm>
          <a:off x="2032604" y="1429344"/>
          <a:ext cx="2635928" cy="839110"/>
        </p:xfrm>
        <a:graphic>
          <a:graphicData uri="http://schemas.openxmlformats.org/presentationml/2006/ole">
            <mc:AlternateContent xmlns:mc="http://schemas.openxmlformats.org/markup-compatibility/2006">
              <mc:Choice xmlns:v="urn:schemas-microsoft-com:vml" Requires="v">
                <p:oleObj spid="_x0000_s80950" name="Equation" r:id="rId6" imgW="1155600" imgH="368280" progId="Equation.DSMT4">
                  <p:embed/>
                </p:oleObj>
              </mc:Choice>
              <mc:Fallback>
                <p:oleObj name="Equation" r:id="rId6" imgW="1155600" imgH="368280" progId="Equation.DSMT4">
                  <p:embed/>
                  <p:pic>
                    <p:nvPicPr>
                      <p:cNvPr id="446469" name="Object 5">
                        <a:extLst>
                          <a:ext uri="{FF2B5EF4-FFF2-40B4-BE49-F238E27FC236}">
                            <a16:creationId xmlns:a16="http://schemas.microsoft.com/office/drawing/2014/main" id="{E9F56A90-5973-452C-B8D8-6812FFE2C3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604" y="1429344"/>
                        <a:ext cx="2635928" cy="839110"/>
                      </a:xfrm>
                      <a:prstGeom prst="rect">
                        <a:avLst/>
                      </a:prstGeom>
                      <a:noFill/>
                      <a:ln>
                        <a:noFill/>
                      </a:ln>
                      <a:effectLst/>
                    </p:spPr>
                  </p:pic>
                </p:oleObj>
              </mc:Fallback>
            </mc:AlternateContent>
          </a:graphicData>
        </a:graphic>
      </p:graphicFrame>
      <p:sp>
        <p:nvSpPr>
          <p:cNvPr id="6" name="Text Box 6">
            <a:extLst>
              <a:ext uri="{FF2B5EF4-FFF2-40B4-BE49-F238E27FC236}">
                <a16:creationId xmlns:a16="http://schemas.microsoft.com/office/drawing/2014/main" id="{FD29CBF6-7B87-4103-8BE5-A7702BC5E604}"/>
              </a:ext>
            </a:extLst>
          </p:cNvPr>
          <p:cNvSpPr txBox="1">
            <a:spLocks noChangeArrowheads="1"/>
          </p:cNvSpPr>
          <p:nvPr/>
        </p:nvSpPr>
        <p:spPr bwMode="auto">
          <a:xfrm>
            <a:off x="159271" y="2415202"/>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ea typeface="宋体" panose="02010600030101010101" pitchFamily="2" charset="-122"/>
              </a:rPr>
              <a:t>As </a:t>
            </a:r>
            <a:r>
              <a:rPr lang="en-US" altLang="zh-CN" sz="2400" b="1" dirty="0">
                <a:latin typeface="Symbol" panose="05050102010706020507" pitchFamily="18" charset="2"/>
                <a:ea typeface="宋体" panose="02010600030101010101" pitchFamily="2" charset="-122"/>
              </a:rPr>
              <a:t>t</a:t>
            </a:r>
            <a:r>
              <a:rPr lang="en-US" altLang="zh-CN" sz="2400" b="1" dirty="0">
                <a:ea typeface="宋体" panose="02010600030101010101" pitchFamily="2" charset="-122"/>
              </a:rPr>
              <a:t> -&gt; </a:t>
            </a:r>
            <a:r>
              <a:rPr lang="en-US" altLang="zh-CN" sz="2400" b="1" dirty="0">
                <a:ea typeface="宋体" panose="02010600030101010101" pitchFamily="2" charset="-122"/>
                <a:sym typeface="Symbol" panose="05050102010706020507" pitchFamily="18" charset="2"/>
              </a:rPr>
              <a:t>, only the ground state survive. </a:t>
            </a:r>
            <a:endParaRPr lang="en-US" altLang="zh-CN" sz="2400" b="1" dirty="0">
              <a:ea typeface="宋体" panose="02010600030101010101" pitchFamily="2" charset="-122"/>
            </a:endParaRPr>
          </a:p>
        </p:txBody>
      </p:sp>
      <p:sp>
        <p:nvSpPr>
          <p:cNvPr id="9" name="文本框 8">
            <a:extLst>
              <a:ext uri="{FF2B5EF4-FFF2-40B4-BE49-F238E27FC236}">
                <a16:creationId xmlns:a16="http://schemas.microsoft.com/office/drawing/2014/main" id="{DFAAAA4D-3AA5-409D-B223-33F98EB27977}"/>
              </a:ext>
            </a:extLst>
          </p:cNvPr>
          <p:cNvSpPr txBox="1"/>
          <p:nvPr/>
        </p:nvSpPr>
        <p:spPr>
          <a:xfrm>
            <a:off x="963873" y="3178760"/>
            <a:ext cx="3384376" cy="954107"/>
          </a:xfrm>
          <a:prstGeom prst="rect">
            <a:avLst/>
          </a:prstGeom>
          <a:noFill/>
        </p:spPr>
        <p:txBody>
          <a:bodyPr wrap="square">
            <a:spAutoFit/>
          </a:bodyPr>
          <a:lstStyle/>
          <a:p>
            <a:r>
              <a:rPr lang="en-US" altLang="zh-CN" dirty="0"/>
              <a:t>Schrödinger equation</a:t>
            </a:r>
          </a:p>
          <a:p>
            <a:r>
              <a:rPr lang="en-US" altLang="zh-CN" dirty="0"/>
              <a:t>→diffusion equation</a:t>
            </a:r>
            <a:endParaRPr lang="zh-CN" altLang="en-US" dirty="0"/>
          </a:p>
        </p:txBody>
      </p:sp>
      <p:graphicFrame>
        <p:nvGraphicFramePr>
          <p:cNvPr id="10" name="Object 12">
            <a:extLst>
              <a:ext uri="{FF2B5EF4-FFF2-40B4-BE49-F238E27FC236}">
                <a16:creationId xmlns:a16="http://schemas.microsoft.com/office/drawing/2014/main" id="{3E433A22-8842-45D5-83F5-96C6DCC5D94A}"/>
              </a:ext>
            </a:extLst>
          </p:cNvPr>
          <p:cNvGraphicFramePr>
            <a:graphicFrameLocks noChangeAspect="1"/>
          </p:cNvGraphicFramePr>
          <p:nvPr>
            <p:extLst>
              <p:ext uri="{D42A27DB-BD31-4B8C-83A1-F6EECF244321}">
                <p14:modId xmlns:p14="http://schemas.microsoft.com/office/powerpoint/2010/main" val="534948908"/>
              </p:ext>
            </p:extLst>
          </p:nvPr>
        </p:nvGraphicFramePr>
        <p:xfrm>
          <a:off x="296863" y="4468813"/>
          <a:ext cx="4721225" cy="619125"/>
        </p:xfrm>
        <a:graphic>
          <a:graphicData uri="http://schemas.openxmlformats.org/presentationml/2006/ole">
            <mc:AlternateContent xmlns:mc="http://schemas.openxmlformats.org/markup-compatibility/2006">
              <mc:Choice xmlns:v="urn:schemas-microsoft-com:vml" Requires="v">
                <p:oleObj spid="_x0000_s80951" name="Equation" r:id="rId8" imgW="2997000" imgH="393480" progId="Equation.DSMT4">
                  <p:embed/>
                </p:oleObj>
              </mc:Choice>
              <mc:Fallback>
                <p:oleObj name="Equation" r:id="rId8" imgW="2997000" imgH="393480" progId="Equation.DSMT4">
                  <p:embed/>
                  <p:pic>
                    <p:nvPicPr>
                      <p:cNvPr id="25612" name="Object 12">
                        <a:extLst>
                          <a:ext uri="{FF2B5EF4-FFF2-40B4-BE49-F238E27FC236}">
                            <a16:creationId xmlns:a16="http://schemas.microsoft.com/office/drawing/2014/main" id="{77C6DAE8-1BB6-461E-87D1-FE9B177D619D}"/>
                          </a:ext>
                        </a:extLst>
                      </p:cNvPr>
                      <p:cNvPicPr>
                        <a:picLocks noChangeAspect="1" noChangeArrowheads="1"/>
                      </p:cNvPicPr>
                      <p:nvPr/>
                    </p:nvPicPr>
                    <p:blipFill>
                      <a:blip r:embed="rId9"/>
                      <a:srcRect/>
                      <a:stretch>
                        <a:fillRect/>
                      </a:stretch>
                    </p:blipFill>
                    <p:spPr bwMode="auto">
                      <a:xfrm>
                        <a:off x="296863" y="4468813"/>
                        <a:ext cx="47212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3">
            <a:extLst>
              <a:ext uri="{FF2B5EF4-FFF2-40B4-BE49-F238E27FC236}">
                <a16:creationId xmlns:a16="http://schemas.microsoft.com/office/drawing/2014/main" id="{1CCD67F6-A492-418C-87CB-75D876E7ADA8}"/>
              </a:ext>
            </a:extLst>
          </p:cNvPr>
          <p:cNvSpPr txBox="1">
            <a:spLocks noChangeArrowheads="1"/>
          </p:cNvSpPr>
          <p:nvPr/>
        </p:nvSpPr>
        <p:spPr bwMode="auto">
          <a:xfrm>
            <a:off x="1731342" y="5021379"/>
            <a:ext cx="1161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dirty="0">
                <a:ea typeface="굴림" panose="020B0600000101010101" pitchFamily="34" charset="-127"/>
              </a:rPr>
              <a:t>Diffusion</a:t>
            </a:r>
          </a:p>
        </p:txBody>
      </p:sp>
      <p:sp>
        <p:nvSpPr>
          <p:cNvPr id="12" name="Text Box 14">
            <a:extLst>
              <a:ext uri="{FF2B5EF4-FFF2-40B4-BE49-F238E27FC236}">
                <a16:creationId xmlns:a16="http://schemas.microsoft.com/office/drawing/2014/main" id="{53C00883-0ED7-47E8-BB19-FBF9BEA6981A}"/>
              </a:ext>
            </a:extLst>
          </p:cNvPr>
          <p:cNvSpPr txBox="1">
            <a:spLocks noChangeArrowheads="1"/>
          </p:cNvSpPr>
          <p:nvPr/>
        </p:nvSpPr>
        <p:spPr bwMode="auto">
          <a:xfrm>
            <a:off x="3255342" y="5021379"/>
            <a:ext cx="1425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2000" dirty="0">
                <a:ea typeface="굴림" panose="020B0600000101010101" pitchFamily="34" charset="-127"/>
              </a:rPr>
              <a:t>Birth/death</a:t>
            </a:r>
          </a:p>
        </p:txBody>
      </p:sp>
      <p:sp>
        <p:nvSpPr>
          <p:cNvPr id="13" name="AutoShape 16">
            <a:extLst>
              <a:ext uri="{FF2B5EF4-FFF2-40B4-BE49-F238E27FC236}">
                <a16:creationId xmlns:a16="http://schemas.microsoft.com/office/drawing/2014/main" id="{AB5D4673-2686-48E4-A1D8-4379DA2046FA}"/>
              </a:ext>
            </a:extLst>
          </p:cNvPr>
          <p:cNvSpPr>
            <a:spLocks noChangeArrowheads="1"/>
          </p:cNvSpPr>
          <p:nvPr/>
        </p:nvSpPr>
        <p:spPr bwMode="auto">
          <a:xfrm>
            <a:off x="1655142" y="4487979"/>
            <a:ext cx="1361454" cy="914400"/>
          </a:xfrm>
          <a:prstGeom prst="roundRect">
            <a:avLst>
              <a:gd name="adj" fmla="val 16667"/>
            </a:avLst>
          </a:prstGeom>
          <a:solidFill>
            <a:srgbClr val="993300">
              <a:alpha val="28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7">
            <a:extLst>
              <a:ext uri="{FF2B5EF4-FFF2-40B4-BE49-F238E27FC236}">
                <a16:creationId xmlns:a16="http://schemas.microsoft.com/office/drawing/2014/main" id="{4C8E43E8-E90E-4EC0-80F5-9A8689EC79DB}"/>
              </a:ext>
            </a:extLst>
          </p:cNvPr>
          <p:cNvSpPr>
            <a:spLocks noChangeArrowheads="1"/>
          </p:cNvSpPr>
          <p:nvPr/>
        </p:nvSpPr>
        <p:spPr bwMode="auto">
          <a:xfrm>
            <a:off x="3189288" y="4487979"/>
            <a:ext cx="1828800" cy="914400"/>
          </a:xfrm>
          <a:prstGeom prst="roundRect">
            <a:avLst>
              <a:gd name="adj" fmla="val 16667"/>
            </a:avLst>
          </a:prstGeom>
          <a:solidFill>
            <a:srgbClr val="00800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文本框 30">
            <a:extLst>
              <a:ext uri="{FF2B5EF4-FFF2-40B4-BE49-F238E27FC236}">
                <a16:creationId xmlns:a16="http://schemas.microsoft.com/office/drawing/2014/main" id="{AE11B915-38B7-4732-91BC-41DAA69B718E}"/>
              </a:ext>
            </a:extLst>
          </p:cNvPr>
          <p:cNvSpPr txBox="1"/>
          <p:nvPr/>
        </p:nvSpPr>
        <p:spPr>
          <a:xfrm>
            <a:off x="108899" y="5524724"/>
            <a:ext cx="8273660" cy="1200329"/>
          </a:xfrm>
          <a:prstGeom prst="rect">
            <a:avLst/>
          </a:prstGeom>
          <a:noFill/>
        </p:spPr>
        <p:txBody>
          <a:bodyPr wrap="square">
            <a:spAutoFit/>
          </a:bodyPr>
          <a:lstStyle/>
          <a:p>
            <a:pPr>
              <a:buFont typeface="Times" panose="02020603050405020304" pitchFamily="18" charset="0"/>
              <a:buChar char="•"/>
            </a:pPr>
            <a:r>
              <a:rPr lang="en-US" altLang="ko-KR" sz="2400" dirty="0">
                <a:ea typeface="굴림" panose="020B0600000101010101" pitchFamily="34" charset="-127"/>
              </a:rPr>
              <a:t>Generate walkers with a guess distribution</a:t>
            </a:r>
          </a:p>
          <a:p>
            <a:pPr>
              <a:buFont typeface="Times" panose="02020603050405020304" pitchFamily="18" charset="0"/>
              <a:buChar char="•"/>
            </a:pPr>
            <a:r>
              <a:rPr lang="en-US" altLang="ko-KR" sz="2400" dirty="0">
                <a:ea typeface="굴림" panose="020B0600000101010101" pitchFamily="34" charset="-127"/>
              </a:rPr>
              <a:t>Each time step: Take a random step (diffuse); A walker can either die, give birth, or just keep going</a:t>
            </a:r>
          </a:p>
        </p:txBody>
      </p:sp>
      <p:grpSp>
        <p:nvGrpSpPr>
          <p:cNvPr id="34" name="组合 33">
            <a:extLst>
              <a:ext uri="{FF2B5EF4-FFF2-40B4-BE49-F238E27FC236}">
                <a16:creationId xmlns:a16="http://schemas.microsoft.com/office/drawing/2014/main" id="{45DAB132-0EF8-48B9-A79C-8CF622AA53E3}"/>
              </a:ext>
            </a:extLst>
          </p:cNvPr>
          <p:cNvGrpSpPr/>
          <p:nvPr/>
        </p:nvGrpSpPr>
        <p:grpSpPr>
          <a:xfrm>
            <a:off x="5410759" y="912167"/>
            <a:ext cx="3736639" cy="5033665"/>
            <a:chOff x="5410759" y="912167"/>
            <a:chExt cx="3736639" cy="5033665"/>
          </a:xfrm>
        </p:grpSpPr>
        <p:grpSp>
          <p:nvGrpSpPr>
            <p:cNvPr id="25" name="组合 24">
              <a:extLst>
                <a:ext uri="{FF2B5EF4-FFF2-40B4-BE49-F238E27FC236}">
                  <a16:creationId xmlns:a16="http://schemas.microsoft.com/office/drawing/2014/main" id="{6D0B3E96-35B7-4D25-B28C-7DA8670CE616}"/>
                </a:ext>
              </a:extLst>
            </p:cNvPr>
            <p:cNvGrpSpPr/>
            <p:nvPr/>
          </p:nvGrpSpPr>
          <p:grpSpPr>
            <a:xfrm>
              <a:off x="5410759" y="912167"/>
              <a:ext cx="3736639" cy="5033665"/>
              <a:chOff x="9485113" y="1086899"/>
              <a:chExt cx="3736639" cy="5033665"/>
            </a:xfrm>
          </p:grpSpPr>
          <p:sp>
            <p:nvSpPr>
              <p:cNvPr id="15" name="Text Box 20">
                <a:extLst>
                  <a:ext uri="{FF2B5EF4-FFF2-40B4-BE49-F238E27FC236}">
                    <a16:creationId xmlns:a16="http://schemas.microsoft.com/office/drawing/2014/main" id="{2791FF98-66F5-4859-889E-550C58BE650A}"/>
                  </a:ext>
                </a:extLst>
              </p:cNvPr>
              <p:cNvSpPr txBox="1">
                <a:spLocks noChangeArrowheads="1"/>
              </p:cNvSpPr>
              <p:nvPr/>
            </p:nvSpPr>
            <p:spPr bwMode="auto">
              <a:xfrm>
                <a:off x="12533113" y="3068099"/>
                <a:ext cx="3417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ea typeface="宋体" panose="02010600030101010101" pitchFamily="2" charset="-122"/>
                    <a:sym typeface="Symbol" panose="05050102010706020507" pitchFamily="18" charset="2"/>
                  </a:rPr>
                  <a:t></a:t>
                </a:r>
                <a:endParaRPr lang="en-US" altLang="ko-KR" dirty="0">
                  <a:ea typeface="굴림" panose="020B0600000101010101" pitchFamily="34" charset="-127"/>
                </a:endParaRPr>
              </a:p>
            </p:txBody>
          </p:sp>
          <p:pic>
            <p:nvPicPr>
              <p:cNvPr id="16" name="Picture 9">
                <a:extLst>
                  <a:ext uri="{FF2B5EF4-FFF2-40B4-BE49-F238E27FC236}">
                    <a16:creationId xmlns:a16="http://schemas.microsoft.com/office/drawing/2014/main" id="{32F489B5-1A97-4EC5-AB49-A35143F630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85113" y="1696499"/>
                <a:ext cx="29432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3">
                <a:extLst>
                  <a:ext uri="{FF2B5EF4-FFF2-40B4-BE49-F238E27FC236}">
                    <a16:creationId xmlns:a16="http://schemas.microsoft.com/office/drawing/2014/main" id="{20640853-EC89-4426-8E4C-993CE28A7A42}"/>
                  </a:ext>
                </a:extLst>
              </p:cNvPr>
              <p:cNvSpPr>
                <a:spLocks noChangeArrowheads="1"/>
              </p:cNvSpPr>
              <p:nvPr/>
            </p:nvSpPr>
            <p:spPr bwMode="auto">
              <a:xfrm>
                <a:off x="9756576" y="1664749"/>
                <a:ext cx="2489200" cy="386080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 name="Picture 8">
                <a:extLst>
                  <a:ext uri="{FF2B5EF4-FFF2-40B4-BE49-F238E27FC236}">
                    <a16:creationId xmlns:a16="http://schemas.microsoft.com/office/drawing/2014/main" id="{323DE8BA-23A2-4E94-B2D3-D1AC5C71A1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89913" y="1239299"/>
                <a:ext cx="2438400" cy="29845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9">
                <a:extLst>
                  <a:ext uri="{FF2B5EF4-FFF2-40B4-BE49-F238E27FC236}">
                    <a16:creationId xmlns:a16="http://schemas.microsoft.com/office/drawing/2014/main" id="{E51882C2-DF13-4B7D-BCF1-B40A9714AA9F}"/>
                  </a:ext>
                </a:extLst>
              </p:cNvPr>
              <p:cNvSpPr>
                <a:spLocks noChangeArrowheads="1"/>
              </p:cNvSpPr>
              <p:nvPr/>
            </p:nvSpPr>
            <p:spPr bwMode="auto">
              <a:xfrm>
                <a:off x="9713713" y="1086899"/>
                <a:ext cx="2590800" cy="53340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7">
                <a:extLst>
                  <a:ext uri="{FF2B5EF4-FFF2-40B4-BE49-F238E27FC236}">
                    <a16:creationId xmlns:a16="http://schemas.microsoft.com/office/drawing/2014/main" id="{D78B631B-AB67-417D-B99D-CA4AE0330B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800000" flipV="1">
                <a:off x="9866113" y="5558887"/>
                <a:ext cx="2286000" cy="4572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1">
                <a:extLst>
                  <a:ext uri="{FF2B5EF4-FFF2-40B4-BE49-F238E27FC236}">
                    <a16:creationId xmlns:a16="http://schemas.microsoft.com/office/drawing/2014/main" id="{7DD3E72A-A8A6-43D7-BF57-7FEF607EAE54}"/>
                  </a:ext>
                </a:extLst>
              </p:cNvPr>
              <p:cNvSpPr>
                <a:spLocks noChangeArrowheads="1"/>
              </p:cNvSpPr>
              <p:nvPr/>
            </p:nvSpPr>
            <p:spPr bwMode="auto">
              <a:xfrm>
                <a:off x="9713713" y="5506499"/>
                <a:ext cx="2590800" cy="60960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40">
                <a:extLst>
                  <a:ext uri="{FF2B5EF4-FFF2-40B4-BE49-F238E27FC236}">
                    <a16:creationId xmlns:a16="http://schemas.microsoft.com/office/drawing/2014/main" id="{94A86BE2-9EBB-4E64-84A5-E3CABD4F97A1}"/>
                  </a:ext>
                </a:extLst>
              </p:cNvPr>
              <p:cNvSpPr>
                <a:spLocks noChangeShapeType="1"/>
              </p:cNvSpPr>
              <p:nvPr/>
            </p:nvSpPr>
            <p:spPr bwMode="auto">
              <a:xfrm>
                <a:off x="12456913" y="1848899"/>
                <a:ext cx="0" cy="3429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41">
                <a:extLst>
                  <a:ext uri="{FF2B5EF4-FFF2-40B4-BE49-F238E27FC236}">
                    <a16:creationId xmlns:a16="http://schemas.microsoft.com/office/drawing/2014/main" id="{46293BBE-96FE-4D4F-81FF-8CFAD1AA6F5A}"/>
                  </a:ext>
                </a:extLst>
              </p:cNvPr>
              <p:cNvSpPr txBox="1">
                <a:spLocks noChangeArrowheads="1"/>
              </p:cNvSpPr>
              <p:nvPr/>
            </p:nvSpPr>
            <p:spPr bwMode="auto">
              <a:xfrm>
                <a:off x="12304513" y="1163099"/>
                <a:ext cx="9172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400" dirty="0">
                    <a:ea typeface="굴림" panose="020B0600000101010101" pitchFamily="34" charset="-127"/>
                  </a:rPr>
                  <a:t>Initial</a:t>
                </a:r>
              </a:p>
            </p:txBody>
          </p:sp>
          <p:sp>
            <p:nvSpPr>
              <p:cNvPr id="24" name="Text Box 42">
                <a:extLst>
                  <a:ext uri="{FF2B5EF4-FFF2-40B4-BE49-F238E27FC236}">
                    <a16:creationId xmlns:a16="http://schemas.microsoft.com/office/drawing/2014/main" id="{8B7169B4-86B0-4F51-A066-EE75D4CC8727}"/>
                  </a:ext>
                </a:extLst>
              </p:cNvPr>
              <p:cNvSpPr txBox="1">
                <a:spLocks noChangeArrowheads="1"/>
              </p:cNvSpPr>
              <p:nvPr/>
            </p:nvSpPr>
            <p:spPr bwMode="auto">
              <a:xfrm>
                <a:off x="12304513" y="5658899"/>
                <a:ext cx="8162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400" dirty="0">
                    <a:ea typeface="굴림" panose="020B0600000101010101" pitchFamily="34" charset="-127"/>
                  </a:rPr>
                  <a:t>Final</a:t>
                </a:r>
              </a:p>
            </p:txBody>
          </p:sp>
        </p:grpSp>
        <p:sp>
          <p:nvSpPr>
            <p:cNvPr id="33" name="文本框 32">
              <a:extLst>
                <a:ext uri="{FF2B5EF4-FFF2-40B4-BE49-F238E27FC236}">
                  <a16:creationId xmlns:a16="http://schemas.microsoft.com/office/drawing/2014/main" id="{61C35833-1600-42A7-BB09-37BD0CBFBF73}"/>
                </a:ext>
              </a:extLst>
            </p:cNvPr>
            <p:cNvSpPr txBox="1"/>
            <p:nvPr/>
          </p:nvSpPr>
          <p:spPr>
            <a:xfrm>
              <a:off x="5508104" y="2660471"/>
              <a:ext cx="1368152" cy="461665"/>
            </a:xfrm>
            <a:prstGeom prst="rect">
              <a:avLst/>
            </a:prstGeom>
            <a:noFill/>
          </p:spPr>
          <p:txBody>
            <a:bodyPr wrap="square">
              <a:spAutoFit/>
            </a:bodyPr>
            <a:lstStyle/>
            <a:p>
              <a:r>
                <a:rPr lang="en-US" altLang="ko-KR" sz="2400" dirty="0">
                  <a:ea typeface="굴림" panose="020B0600000101010101" pitchFamily="34" charset="-127"/>
                </a:rPr>
                <a:t> walkers </a:t>
              </a:r>
              <a:endParaRPr lang="zh-CN" altLang="en-US" sz="2400" dirty="0"/>
            </a:p>
          </p:txBody>
        </p:sp>
      </p:grpSp>
      <p:sp>
        <p:nvSpPr>
          <p:cNvPr id="28" name="文本框 27">
            <a:extLst>
              <a:ext uri="{FF2B5EF4-FFF2-40B4-BE49-F238E27FC236}">
                <a16:creationId xmlns:a16="http://schemas.microsoft.com/office/drawing/2014/main" id="{58F69FB7-5224-4115-B1FC-BE3337C475E9}"/>
              </a:ext>
            </a:extLst>
          </p:cNvPr>
          <p:cNvSpPr txBox="1"/>
          <p:nvPr/>
        </p:nvSpPr>
        <p:spPr>
          <a:xfrm>
            <a:off x="4660587" y="6267131"/>
            <a:ext cx="4231893" cy="461665"/>
          </a:xfrm>
          <a:prstGeom prst="rect">
            <a:avLst/>
          </a:prstGeom>
          <a:noFill/>
        </p:spPr>
        <p:txBody>
          <a:bodyPr wrap="square">
            <a:spAutoFit/>
          </a:bodyPr>
          <a:lstStyle/>
          <a:p>
            <a:r>
              <a:rPr lang="en-US" altLang="zh-CN" sz="2400" dirty="0">
                <a:solidFill>
                  <a:srgbClr val="FF0000"/>
                </a:solidFill>
              </a:rPr>
              <a:t>Warning:</a:t>
            </a:r>
            <a:r>
              <a:rPr lang="zh-CN" altLang="en-US" sz="2400" dirty="0">
                <a:solidFill>
                  <a:srgbClr val="FF0000"/>
                </a:solidFill>
              </a:rPr>
              <a:t> </a:t>
            </a:r>
            <a:r>
              <a:rPr lang="en-US" altLang="zh-CN" sz="2400" dirty="0">
                <a:solidFill>
                  <a:srgbClr val="FF0000"/>
                </a:solidFill>
              </a:rPr>
              <a:t>Fermion Sign Problem!</a:t>
            </a:r>
            <a:endParaRPr lang="zh-CN" altLang="en-US" sz="2400" dirty="0">
              <a:solidFill>
                <a:srgbClr val="FF0000"/>
              </a:solidFill>
            </a:endParaRPr>
          </a:p>
        </p:txBody>
      </p:sp>
    </p:spTree>
    <p:extLst>
      <p:ext uri="{BB962C8B-B14F-4D97-AF65-F5344CB8AC3E}">
        <p14:creationId xmlns:p14="http://schemas.microsoft.com/office/powerpoint/2010/main" val="385423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animBg="1"/>
      <p:bldP spid="14" grpId="0" animBg="1"/>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7889"/>
          <p:cNvSpPr>
            <a:spLocks noGrp="1" noChangeArrowheads="1"/>
          </p:cNvSpPr>
          <p:nvPr>
            <p:ph type="title"/>
          </p:nvPr>
        </p:nvSpPr>
        <p:spPr>
          <a:xfrm>
            <a:off x="457200" y="274638"/>
            <a:ext cx="8229600" cy="562075"/>
          </a:xfrm>
        </p:spPr>
        <p:txBody>
          <a:bodyPr>
            <a:normAutofit fontScale="90000"/>
          </a:bodyPr>
          <a:lstStyle/>
          <a:p>
            <a:r>
              <a:rPr lang="en-US" altLang="zh-CN" dirty="0">
                <a:solidFill>
                  <a:srgbClr val="FF0000"/>
                </a:solidFill>
                <a:latin typeface="Georgia" panose="02040502050405020303" pitchFamily="18" charset="0"/>
              </a:rPr>
              <a:t>Homework</a:t>
            </a:r>
          </a:p>
        </p:txBody>
      </p:sp>
      <mc:AlternateContent xmlns:mc="http://schemas.openxmlformats.org/markup-compatibility/2006" xmlns:a14="http://schemas.microsoft.com/office/drawing/2010/main">
        <mc:Choice Requires="a14">
          <p:sp>
            <p:nvSpPr>
              <p:cNvPr id="5" name="文本占位符 51202"/>
              <p:cNvSpPr txBox="1">
                <a:spLocks noChangeArrowheads="1"/>
              </p:cNvSpPr>
              <p:nvPr/>
            </p:nvSpPr>
            <p:spPr>
              <a:xfrm>
                <a:off x="457200" y="1052737"/>
                <a:ext cx="7931150" cy="47525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altLang="zh-CN" sz="3000" dirty="0">
                    <a:latin typeface="Times New Roman" panose="02020603050405020304" pitchFamily="18" charset="0"/>
                    <a:cs typeface="Times New Roman" panose="02020603050405020304" pitchFamily="18" charset="0"/>
                  </a:rPr>
                  <a:t>1. The interior of a </a:t>
                </a:r>
                <a:r>
                  <a:rPr lang="zh-CN" altLang="en-US" sz="3000" dirty="0">
                    <a:latin typeface="Times New Roman" panose="02020603050405020304" pitchFamily="18" charset="0"/>
                    <a:cs typeface="Times New Roman" panose="02020603050405020304" pitchFamily="18" charset="0"/>
                  </a:rPr>
                  <a:t>𝑑</a:t>
                </a:r>
                <a:r>
                  <a:rPr lang="en-US" altLang="zh-CN" sz="3000" dirty="0">
                    <a:latin typeface="Times New Roman" panose="02020603050405020304" pitchFamily="18" charset="0"/>
                    <a:cs typeface="Times New Roman" panose="02020603050405020304" pitchFamily="18" charset="0"/>
                  </a:rPr>
                  <a:t>-dimensional hypersphere of unit radius is defined by the condition </a:t>
                </a:r>
                <a14:m>
                  <m:oMath xmlns:m="http://schemas.openxmlformats.org/officeDocument/2006/math">
                    <m:sSubSup>
                      <m:sSubSupPr>
                        <m:ctrlPr>
                          <a:rPr lang="en-US" altLang="zh-CN" i="1">
                            <a:solidFill>
                              <a:prstClr val="black"/>
                            </a:solidFill>
                            <a:latin typeface="Cambria Math" panose="02040503050406030204" pitchFamily="18" charset="0"/>
                          </a:rPr>
                        </m:ctrlPr>
                      </m:sSubSupPr>
                      <m:e>
                        <m:r>
                          <a:rPr lang="en-US" altLang="zh-CN"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1</m:t>
                        </m:r>
                      </m:sub>
                      <m:sup>
                        <m:r>
                          <a:rPr lang="en-US" altLang="zh-CN" i="1">
                            <a:solidFill>
                              <a:prstClr val="black"/>
                            </a:solidFill>
                            <a:latin typeface="Cambria Math" panose="02040503050406030204" pitchFamily="18" charset="0"/>
                          </a:rPr>
                          <m:t>2</m:t>
                        </m:r>
                      </m:sup>
                    </m:sSubSup>
                    <m:r>
                      <a:rPr lang="en-US" altLang="zh-CN" i="1">
                        <a:solidFill>
                          <a:prstClr val="black"/>
                        </a:solidFill>
                        <a:latin typeface="Cambria Math" panose="02040503050406030204" pitchFamily="18" charset="0"/>
                      </a:rPr>
                      <m:t>+</m:t>
                    </m:r>
                    <m:sSubSup>
                      <m:sSubSupPr>
                        <m:ctrlPr>
                          <a:rPr lang="en-US" altLang="zh-CN" i="1">
                            <a:solidFill>
                              <a:prstClr val="black"/>
                            </a:solidFill>
                            <a:latin typeface="Cambria Math" panose="02040503050406030204" pitchFamily="18" charset="0"/>
                          </a:rPr>
                        </m:ctrlPr>
                      </m:sSubSupPr>
                      <m:e>
                        <m:r>
                          <a:rPr lang="en-US" altLang="zh-CN"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2</m:t>
                        </m:r>
                      </m:sub>
                      <m:sup>
                        <m:r>
                          <a:rPr lang="en-US" altLang="zh-CN" i="1">
                            <a:solidFill>
                              <a:prstClr val="black"/>
                            </a:solidFill>
                            <a:latin typeface="Cambria Math" panose="02040503050406030204" pitchFamily="18" charset="0"/>
                          </a:rPr>
                          <m:t>2</m:t>
                        </m:r>
                      </m:sup>
                    </m:sSubSup>
                    <m:r>
                      <a:rPr lang="en-US" altLang="zh-CN" i="1">
                        <a:solidFill>
                          <a:prstClr val="black"/>
                        </a:solidFill>
                        <a:latin typeface="Cambria Math" panose="02040503050406030204" pitchFamily="18" charset="0"/>
                      </a:rPr>
                      <m:t>+</m:t>
                    </m:r>
                    <m:r>
                      <a:rPr lang="en-US" altLang="zh-CN" dirty="0">
                        <a:solidFill>
                          <a:prstClr val="black"/>
                        </a:solidFill>
                        <a:latin typeface="Cambria Math" panose="02040503050406030204" pitchFamily="18" charset="0"/>
                        <a:ea typeface="Cambria Math" panose="02040503050406030204" pitchFamily="18" charset="0"/>
                      </a:rPr>
                      <m:t>⋯+</m:t>
                    </m:r>
                    <m:sSubSup>
                      <m:sSubSupPr>
                        <m:ctrlPr>
                          <a:rPr lang="en-US" altLang="zh-CN" i="1">
                            <a:solidFill>
                              <a:prstClr val="black"/>
                            </a:solidFill>
                            <a:latin typeface="Cambria Math" panose="02040503050406030204" pitchFamily="18" charset="0"/>
                          </a:rPr>
                        </m:ctrlPr>
                      </m:sSubSupPr>
                      <m:e>
                        <m:r>
                          <a:rPr lang="en-US" altLang="zh-CN" i="1">
                            <a:solidFill>
                              <a:prstClr val="black"/>
                            </a:solidFill>
                            <a:latin typeface="Cambria Math" panose="02040503050406030204" pitchFamily="18" charset="0"/>
                          </a:rPr>
                          <m:t>𝑥</m:t>
                        </m:r>
                      </m:e>
                      <m:sub>
                        <m:r>
                          <a:rPr lang="en-US" altLang="zh-CN" i="1">
                            <a:solidFill>
                              <a:prstClr val="black"/>
                            </a:solidFill>
                            <a:latin typeface="Cambria Math" panose="02040503050406030204" pitchFamily="18" charset="0"/>
                          </a:rPr>
                          <m:t>𝑑</m:t>
                        </m:r>
                      </m:sub>
                      <m:sup>
                        <m:r>
                          <a:rPr lang="en-US" altLang="zh-CN" i="1">
                            <a:solidFill>
                              <a:prstClr val="black"/>
                            </a:solidFill>
                            <a:latin typeface="Cambria Math" panose="02040503050406030204" pitchFamily="18" charset="0"/>
                          </a:rPr>
                          <m:t>2</m:t>
                        </m:r>
                      </m:sup>
                    </m:sSubSup>
                    <m:r>
                      <a:rPr lang="en-US" altLang="zh-CN" i="1">
                        <a:solidFill>
                          <a:prstClr val="black"/>
                        </a:solidFill>
                        <a:latin typeface="Cambria Math" panose="02040503050406030204" pitchFamily="18" charset="0"/>
                        <a:ea typeface="Cambria Math" panose="02040503050406030204" pitchFamily="18" charset="0"/>
                      </a:rPr>
                      <m:t>≤1</m:t>
                    </m:r>
                  </m:oMath>
                </a14:m>
                <a:r>
                  <a:rPr lang="en-US" altLang="zh-CN" sz="3000" dirty="0">
                    <a:latin typeface="Times New Roman" panose="02020603050405020304" pitchFamily="18" charset="0"/>
                    <a:cs typeface="Times New Roman" panose="02020603050405020304" pitchFamily="18" charset="0"/>
                  </a:rPr>
                  <a:t>. Write a program that finds the volume of a hypersphere using a Monte Carlo method. Test your program for </a:t>
                </a:r>
                <a:r>
                  <a:rPr lang="zh-CN" altLang="en-US" sz="3000" dirty="0">
                    <a:latin typeface="Times New Roman" panose="02020603050405020304" pitchFamily="18" charset="0"/>
                    <a:cs typeface="Times New Roman" panose="02020603050405020304" pitchFamily="18" charset="0"/>
                  </a:rPr>
                  <a:t>𝑑</a:t>
                </a:r>
                <a:r>
                  <a:rPr lang="en-US" altLang="zh-CN" sz="3000" dirty="0">
                    <a:latin typeface="Times New Roman" panose="02020603050405020304" pitchFamily="18" charset="0"/>
                    <a:cs typeface="Times New Roman" panose="02020603050405020304" pitchFamily="18" charset="0"/>
                  </a:rPr>
                  <a:t>=2 and </a:t>
                </a:r>
                <a:r>
                  <a:rPr lang="zh-CN" altLang="en-US" sz="3000" dirty="0">
                    <a:latin typeface="Times New Roman" panose="02020603050405020304" pitchFamily="18" charset="0"/>
                    <a:cs typeface="Times New Roman" panose="02020603050405020304" pitchFamily="18" charset="0"/>
                  </a:rPr>
                  <a:t>𝑑</a:t>
                </a:r>
                <a:r>
                  <a:rPr lang="en-US" altLang="zh-CN" sz="3000" dirty="0">
                    <a:latin typeface="Times New Roman" panose="02020603050405020304" pitchFamily="18" charset="0"/>
                    <a:cs typeface="Times New Roman" panose="02020603050405020304" pitchFamily="18" charset="0"/>
                  </a:rPr>
                  <a:t>=3 and then calculate the volume for </a:t>
                </a:r>
                <a:r>
                  <a:rPr lang="zh-CN" altLang="en-US" sz="3000" dirty="0">
                    <a:latin typeface="Times New Roman" panose="02020603050405020304" pitchFamily="18" charset="0"/>
                    <a:cs typeface="Times New Roman" panose="02020603050405020304" pitchFamily="18" charset="0"/>
                  </a:rPr>
                  <a:t>𝑑</a:t>
                </a:r>
                <a:r>
                  <a:rPr lang="en-US" altLang="zh-CN" sz="3000" dirty="0">
                    <a:latin typeface="Times New Roman" panose="02020603050405020304" pitchFamily="18" charset="0"/>
                    <a:cs typeface="Times New Roman" panose="02020603050405020304" pitchFamily="18" charset="0"/>
                  </a:rPr>
                  <a:t>=4 and </a:t>
                </a:r>
                <a:r>
                  <a:rPr lang="zh-CN" altLang="en-US" sz="3000" dirty="0">
                    <a:latin typeface="Times New Roman" panose="02020603050405020304" pitchFamily="18" charset="0"/>
                    <a:cs typeface="Times New Roman" panose="02020603050405020304" pitchFamily="18" charset="0"/>
                  </a:rPr>
                  <a:t>𝑑</a:t>
                </a:r>
                <a:r>
                  <a:rPr lang="en-US" altLang="zh-CN" sz="3000" dirty="0">
                    <a:latin typeface="Times New Roman" panose="02020603050405020304" pitchFamily="18" charset="0"/>
                    <a:cs typeface="Times New Roman" panose="02020603050405020304" pitchFamily="18" charset="0"/>
                  </a:rPr>
                  <a:t>=5, compare your results with the exact results. </a:t>
                </a:r>
              </a:p>
              <a:p>
                <a:pPr marL="0" indent="0" fontAlgn="auto">
                  <a:spcAft>
                    <a:spcPts val="0"/>
                  </a:spcAft>
                  <a:buNone/>
                </a:pPr>
                <a:endParaRPr lang="en-US" altLang="zh-CN" sz="3000" dirty="0">
                  <a:latin typeface="Times New Roman" panose="02020603050405020304" pitchFamily="18" charset="0"/>
                  <a:cs typeface="Times New Roman" panose="02020603050405020304" pitchFamily="18" charset="0"/>
                </a:endParaRPr>
              </a:p>
              <a:p>
                <a:pPr marL="0" indent="0" fontAlgn="auto">
                  <a:spcAft>
                    <a:spcPts val="0"/>
                  </a:spcAft>
                  <a:buNone/>
                </a:pPr>
                <a:r>
                  <a:rPr lang="en-US" altLang="zh-CN" sz="3000" dirty="0">
                    <a:latin typeface="Times New Roman" panose="02020603050405020304" pitchFamily="18" charset="0"/>
                    <a:cs typeface="Times New Roman" panose="02020603050405020304" pitchFamily="18" charset="0"/>
                  </a:rPr>
                  <a:t>https://en.wikipedia.org/wiki/Hypersphere</a:t>
                </a:r>
              </a:p>
            </p:txBody>
          </p:sp>
        </mc:Choice>
        <mc:Fallback xmlns="">
          <p:sp>
            <p:nvSpPr>
              <p:cNvPr id="5" name="文本占位符 51202"/>
              <p:cNvSpPr txBox="1">
                <a:spLocks noRot="1" noChangeAspect="1" noMove="1" noResize="1" noEditPoints="1" noAdjustHandles="1" noChangeArrowheads="1" noChangeShapeType="1" noTextEdit="1"/>
              </p:cNvSpPr>
              <p:nvPr/>
            </p:nvSpPr>
            <p:spPr>
              <a:xfrm>
                <a:off x="457200" y="1052737"/>
                <a:ext cx="7931150" cy="4752528"/>
              </a:xfrm>
              <a:prstGeom prst="rect">
                <a:avLst/>
              </a:prstGeom>
              <a:blipFill>
                <a:blip r:embed="rId2"/>
                <a:stretch>
                  <a:fillRect l="-1768" t="-1797" r="-3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2024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占位符 51202"/>
          <p:cNvSpPr>
            <a:spLocks noGrp="1" noChangeArrowheads="1"/>
          </p:cNvSpPr>
          <p:nvPr>
            <p:ph type="body" sz="half" idx="1"/>
          </p:nvPr>
        </p:nvSpPr>
        <p:spPr>
          <a:xfrm>
            <a:off x="467544" y="188640"/>
            <a:ext cx="7931150" cy="1656184"/>
          </a:xfrm>
        </p:spPr>
        <p:txBody>
          <a:bodyPr>
            <a:normAutofit lnSpcReduction="10000"/>
          </a:bodyPr>
          <a:lstStyle/>
          <a:p>
            <a:pPr marL="0" indent="0" algn="just">
              <a:buNone/>
            </a:pPr>
            <a:r>
              <a:rPr lang="en-US" altLang="zh-CN" sz="2800" dirty="0">
                <a:latin typeface="Times New Roman" panose="02020603050405020304" pitchFamily="18" charset="0"/>
                <a:cs typeface="Times New Roman" panose="02020603050405020304" pitchFamily="18" charset="0"/>
              </a:rPr>
              <a:t>2. Write a MC code for </a:t>
            </a:r>
            <a:r>
              <a:rPr lang="en-US" altLang="zh-CN" sz="2800">
                <a:latin typeface="Times New Roman" panose="02020603050405020304" pitchFamily="18" charset="0"/>
                <a:cs typeface="Times New Roman" panose="02020603050405020304" pitchFamily="18" charset="0"/>
              </a:rPr>
              <a:t>a 3D </a:t>
            </a:r>
            <a:r>
              <a:rPr lang="en-US" altLang="zh-CN" sz="2800" dirty="0">
                <a:latin typeface="Times New Roman" panose="02020603050405020304" pitchFamily="18" charset="0"/>
                <a:cs typeface="Times New Roman" panose="02020603050405020304" pitchFamily="18" charset="0"/>
              </a:rPr>
              <a:t>Face-Centered Cubic lattice using the Heisenberg spin model (adopt periodic boundary condition). Estimate the ferromagnetic Curie temperature. </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796587729"/>
              </p:ext>
            </p:extLst>
          </p:nvPr>
        </p:nvGraphicFramePr>
        <p:xfrm>
          <a:off x="447675" y="2008188"/>
          <a:ext cx="5797550" cy="969962"/>
        </p:xfrm>
        <a:graphic>
          <a:graphicData uri="http://schemas.openxmlformats.org/presentationml/2006/ole">
            <mc:AlternateContent xmlns:mc="http://schemas.openxmlformats.org/markup-compatibility/2006">
              <mc:Choice xmlns:v="urn:schemas-microsoft-com:vml" Requires="v">
                <p:oleObj spid="_x0000_s49359" name="Equation" r:id="rId3" imgW="2349360" imgH="393480" progId="Equation.DSMT4">
                  <p:embed/>
                </p:oleObj>
              </mc:Choice>
              <mc:Fallback>
                <p:oleObj name="Equation" r:id="rId3" imgW="2349360" imgH="393480" progId="Equation.DSMT4">
                  <p:embed/>
                  <p:pic>
                    <p:nvPicPr>
                      <p:cNvPr id="7" name="Object 5"/>
                      <p:cNvPicPr>
                        <a:picLocks noChangeAspect="1" noChangeArrowheads="1"/>
                      </p:cNvPicPr>
                      <p:nvPr/>
                    </p:nvPicPr>
                    <p:blipFill>
                      <a:blip r:embed="rId4"/>
                      <a:srcRect/>
                      <a:stretch>
                        <a:fillRect/>
                      </a:stretch>
                    </p:blipFill>
                    <p:spPr bwMode="auto">
                      <a:xfrm>
                        <a:off x="447675" y="2008188"/>
                        <a:ext cx="5797550" cy="969962"/>
                      </a:xfrm>
                      <a:prstGeom prst="rect">
                        <a:avLst/>
                      </a:prstGeom>
                      <a:noFill/>
                      <a:ln>
                        <a:noFill/>
                      </a:ln>
                      <a:effectLst/>
                    </p:spPr>
                  </p:pic>
                </p:oleObj>
              </mc:Fallback>
            </mc:AlternateContent>
          </a:graphicData>
        </a:graphic>
      </p:graphicFrame>
      <p:sp>
        <p:nvSpPr>
          <p:cNvPr id="3" name="矩形 2"/>
          <p:cNvSpPr/>
          <p:nvPr/>
        </p:nvSpPr>
        <p:spPr>
          <a:xfrm>
            <a:off x="522254" y="4327164"/>
            <a:ext cx="7913029" cy="1938992"/>
          </a:xfrm>
          <a:prstGeom prst="rect">
            <a:avLst/>
          </a:prstGeom>
        </p:spPr>
        <p:txBody>
          <a:bodyPr wrap="square">
            <a:spAutoFit/>
          </a:bodyPr>
          <a:lstStyle/>
          <a:p>
            <a:r>
              <a:rPr lang="en-US" altLang="zh-CN" sz="2400" dirty="0"/>
              <a:t>To generate a randomly orientated 3D vector, you can refer to </a:t>
            </a:r>
            <a:r>
              <a:rPr lang="en-US" altLang="zh-CN" sz="2400" dirty="0">
                <a:hlinkClick r:id="rId5"/>
              </a:rPr>
              <a:t>http://www.sklogwiki.org/SklogWiki/index.php/Random_vector_on_a_sphere</a:t>
            </a:r>
            <a:endParaRPr lang="en-US" altLang="zh-CN" sz="2400" dirty="0"/>
          </a:p>
          <a:p>
            <a:r>
              <a:rPr lang="en-US" altLang="zh-CN" sz="2400" dirty="0"/>
              <a:t>Or </a:t>
            </a:r>
          </a:p>
          <a:p>
            <a:r>
              <a:rPr lang="en-US" altLang="zh-CN" sz="2400" dirty="0">
                <a:hlinkClick r:id="rId6"/>
              </a:rPr>
              <a:t>http://corysimon.github.io/articles/uniformdistn-on-sphere/</a:t>
            </a:r>
            <a:endParaRPr lang="zh-CN" altLang="en-US" sz="2400" dirty="0"/>
          </a:p>
        </p:txBody>
      </p:sp>
      <p:graphicFrame>
        <p:nvGraphicFramePr>
          <p:cNvPr id="2" name="对象 1">
            <a:extLst>
              <a:ext uri="{FF2B5EF4-FFF2-40B4-BE49-F238E27FC236}">
                <a16:creationId xmlns:a16="http://schemas.microsoft.com/office/drawing/2014/main" id="{31500E54-20CD-4E53-8651-FC011656CE99}"/>
              </a:ext>
            </a:extLst>
          </p:cNvPr>
          <p:cNvGraphicFramePr>
            <a:graphicFrameLocks noChangeAspect="1"/>
          </p:cNvGraphicFramePr>
          <p:nvPr>
            <p:extLst>
              <p:ext uri="{D42A27DB-BD31-4B8C-83A1-F6EECF244321}">
                <p14:modId xmlns:p14="http://schemas.microsoft.com/office/powerpoint/2010/main" val="3050273821"/>
              </p:ext>
            </p:extLst>
          </p:nvPr>
        </p:nvGraphicFramePr>
        <p:xfrm>
          <a:off x="6574780" y="1441313"/>
          <a:ext cx="1823914" cy="1633178"/>
        </p:xfrm>
        <a:graphic>
          <a:graphicData uri="http://schemas.openxmlformats.org/presentationml/2006/ole">
            <mc:AlternateContent xmlns:mc="http://schemas.openxmlformats.org/markup-compatibility/2006">
              <mc:Choice xmlns:v="urn:schemas-microsoft-com:vml" Requires="v">
                <p:oleObj spid="_x0000_s49360" name="Bitmap Image" r:id="rId7" imgW="2914560" imgH="2610000" progId="PBrush">
                  <p:embed/>
                </p:oleObj>
              </mc:Choice>
              <mc:Fallback>
                <p:oleObj name="Bitmap Image" r:id="rId7" imgW="2914560" imgH="2610000" progId="PBrush">
                  <p:embed/>
                  <p:pic>
                    <p:nvPicPr>
                      <p:cNvPr id="0" name=""/>
                      <p:cNvPicPr/>
                      <p:nvPr/>
                    </p:nvPicPr>
                    <p:blipFill>
                      <a:blip r:embed="rId8"/>
                      <a:stretch>
                        <a:fillRect/>
                      </a:stretch>
                    </p:blipFill>
                    <p:spPr>
                      <a:xfrm>
                        <a:off x="6574780" y="1441313"/>
                        <a:ext cx="1823914" cy="1633178"/>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D3460589-66FE-4DE3-9405-2D6744CED493}"/>
              </a:ext>
            </a:extLst>
          </p:cNvPr>
          <p:cNvSpPr txBox="1"/>
          <p:nvPr/>
        </p:nvSpPr>
        <p:spPr>
          <a:xfrm>
            <a:off x="496186" y="3056682"/>
            <a:ext cx="8478688" cy="954107"/>
          </a:xfrm>
          <a:prstGeom prst="rect">
            <a:avLst/>
          </a:prstGeom>
          <a:noFill/>
        </p:spPr>
        <p:txBody>
          <a:bodyPr wrap="square">
            <a:spAutoFit/>
          </a:bodyPr>
          <a:lstStyle/>
          <a:p>
            <a:r>
              <a:rPr lang="en-US" altLang="zh-CN" dirty="0"/>
              <a:t>https://www.physics-in-a-nutshell.com/article/11/close-packed-structures-fcc-and-hcp</a:t>
            </a:r>
            <a:endParaRPr lang="zh-CN" altLang="en-US" dirty="0"/>
          </a:p>
        </p:txBody>
      </p:sp>
    </p:spTree>
    <p:extLst>
      <p:ext uri="{BB962C8B-B14F-4D97-AF65-F5344CB8AC3E}">
        <p14:creationId xmlns:p14="http://schemas.microsoft.com/office/powerpoint/2010/main" val="109086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6385"/>
          <p:cNvSpPr>
            <a:spLocks noGrp="1" noChangeArrowheads="1"/>
          </p:cNvSpPr>
          <p:nvPr>
            <p:ph type="title"/>
          </p:nvPr>
        </p:nvSpPr>
        <p:spPr/>
        <p:txBody>
          <a:bodyPr/>
          <a:lstStyle/>
          <a:p>
            <a:r>
              <a:rPr lang="en-US" altLang="zh-CN" sz="4000" dirty="0">
                <a:solidFill>
                  <a:srgbClr val="FF0000"/>
                </a:solidFill>
                <a:latin typeface="Georgia" panose="02040502050405020303" pitchFamily="18" charset="0"/>
              </a:rPr>
              <a:t>Darts method to calculate Pi</a:t>
            </a:r>
          </a:p>
        </p:txBody>
      </p:sp>
      <p:pic>
        <p:nvPicPr>
          <p:cNvPr id="16387" name="内容占位符 1638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55650" y="3805238"/>
            <a:ext cx="4121150" cy="1208087"/>
          </a:xfrm>
        </p:spPr>
      </p:pic>
      <p:pic>
        <p:nvPicPr>
          <p:cNvPr id="15363" name="图片 16387" descr="images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5013325"/>
            <a:ext cx="19812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图片 16388" descr="basic_example_mon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275" y="1676400"/>
            <a:ext cx="33020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文本框 16389"/>
          <p:cNvSpPr txBox="1">
            <a:spLocks noChangeArrowheads="1"/>
          </p:cNvSpPr>
          <p:nvPr/>
        </p:nvSpPr>
        <p:spPr bwMode="auto">
          <a:xfrm>
            <a:off x="469900" y="2060575"/>
            <a:ext cx="412115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a:latin typeface="Georgia" panose="02040502050405020303" pitchFamily="18" charset="0"/>
              </a:rPr>
              <a:t>Circle:  </a:t>
            </a:r>
            <a:r>
              <a:rPr lang="en-US" altLang="zh-CN" sz="3600">
                <a:latin typeface="Symbol" panose="05050102010706020507" pitchFamily="18" charset="2"/>
              </a:rPr>
              <a:t>p</a:t>
            </a:r>
            <a:r>
              <a:rPr lang="en-US" altLang="zh-CN" sz="3600">
                <a:latin typeface="Georgia" panose="02040502050405020303" pitchFamily="18" charset="0"/>
              </a:rPr>
              <a:t>r</a:t>
            </a:r>
            <a:r>
              <a:rPr lang="en-US" altLang="zh-CN" sz="3600" baseline="30000">
                <a:latin typeface="Georgia" panose="02040502050405020303" pitchFamily="18" charset="0"/>
              </a:rPr>
              <a:t>2</a:t>
            </a:r>
            <a:r>
              <a:rPr lang="en-US" altLang="zh-CN" sz="3600">
                <a:latin typeface="Georgia" panose="02040502050405020303" pitchFamily="18" charset="0"/>
              </a:rPr>
              <a:t>/4=</a:t>
            </a:r>
            <a:r>
              <a:rPr lang="en-US" altLang="zh-CN" sz="3600">
                <a:latin typeface="Symbol" panose="05050102010706020507" pitchFamily="18" charset="2"/>
              </a:rPr>
              <a:t>p</a:t>
            </a:r>
            <a:r>
              <a:rPr lang="en-US" altLang="zh-CN" sz="3600">
                <a:latin typeface="Georgia" panose="02040502050405020303" pitchFamily="18" charset="0"/>
              </a:rPr>
              <a:t>/4</a:t>
            </a:r>
          </a:p>
          <a:p>
            <a:r>
              <a:rPr lang="en-US" altLang="zh-CN" sz="3600">
                <a:latin typeface="Georgia" panose="02040502050405020303" pitchFamily="18" charset="0"/>
              </a:rPr>
              <a:t>Square: r</a:t>
            </a:r>
            <a:r>
              <a:rPr lang="en-US" altLang="zh-CN" sz="3600" baseline="30000">
                <a:latin typeface="Georgia" panose="02040502050405020303" pitchFamily="18" charset="0"/>
              </a:rPr>
              <a:t>2</a:t>
            </a:r>
            <a:r>
              <a:rPr lang="en-US" altLang="zh-CN" sz="3600">
                <a:latin typeface="Georgia" panose="02040502050405020303" pitchFamily="18" charset="0"/>
              </a:rPr>
              <a:t>=1</a:t>
            </a:r>
          </a:p>
        </p:txBody>
      </p:sp>
      <p:sp>
        <p:nvSpPr>
          <p:cNvPr id="15366" name="文本框 16390"/>
          <p:cNvSpPr txBox="1">
            <a:spLocks noChangeArrowheads="1"/>
          </p:cNvSpPr>
          <p:nvPr/>
        </p:nvSpPr>
        <p:spPr bwMode="auto">
          <a:xfrm>
            <a:off x="755650" y="5748338"/>
            <a:ext cx="3167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dirty="0">
                <a:latin typeface="Georgia" panose="02040502050405020303" pitchFamily="18" charset="0"/>
                <a:hlinkClick r:id="rId5" action="ppaction://hlinkfile"/>
              </a:rPr>
              <a:t>Darts.c</a:t>
            </a:r>
            <a:r>
              <a:rPr lang="en-US" altLang="zh-CN" sz="3200" dirty="0">
                <a:latin typeface="Georgia" panose="02040502050405020303" pitchFamily="18" charset="0"/>
                <a:hlinkClick r:id="rId5" action="ppaction://hlinkfile"/>
              </a:rPr>
              <a:t>pp</a:t>
            </a:r>
            <a:endParaRPr lang="en-US" altLang="zh-CN" sz="3200" dirty="0">
              <a:latin typeface="Georgia" panose="02040502050405020303" pitchFamily="18" charset="0"/>
            </a:endParaRPr>
          </a:p>
        </p:txBody>
      </p:sp>
    </p:spTree>
    <p:extLst>
      <p:ext uri="{BB962C8B-B14F-4D97-AF65-F5344CB8AC3E}">
        <p14:creationId xmlns:p14="http://schemas.microsoft.com/office/powerpoint/2010/main" val="3821122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111957</TotalTime>
  <Words>4936</Words>
  <Application>Microsoft Office PowerPoint</Application>
  <PresentationFormat>全屏显示(4:3)</PresentationFormat>
  <Paragraphs>593</Paragraphs>
  <Slides>89</Slides>
  <Notes>11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89</vt:i4>
      </vt:variant>
    </vt:vector>
  </HeadingPairs>
  <TitlesOfParts>
    <vt:vector size="106" baseType="lpstr">
      <vt:lpstr>Arial Unicode MS</vt:lpstr>
      <vt:lpstr>Arial</vt:lpstr>
      <vt:lpstr>Calibri</vt:lpstr>
      <vt:lpstr>Cambria Math</vt:lpstr>
      <vt:lpstr>Georgia</vt:lpstr>
      <vt:lpstr>Helvetica</vt:lpstr>
      <vt:lpstr>Lucida Sans Unicode</vt:lpstr>
      <vt:lpstr>Monotype Corsiva</vt:lpstr>
      <vt:lpstr>Symbol</vt:lpstr>
      <vt:lpstr>Times</vt:lpstr>
      <vt:lpstr>Times New Roman</vt:lpstr>
      <vt:lpstr>Wingdings</vt:lpstr>
      <vt:lpstr>自定义设计方案</vt:lpstr>
      <vt:lpstr>Equation</vt:lpstr>
      <vt:lpstr>Bitmap Image</vt:lpstr>
      <vt:lpstr>数式</vt:lpstr>
      <vt:lpstr>BMP 图像</vt:lpstr>
      <vt:lpstr>PowerPoint 演示文稿</vt:lpstr>
      <vt:lpstr>Monte Carlo simulations</vt:lpstr>
      <vt:lpstr>What is Monte Carlo?</vt:lpstr>
      <vt:lpstr>PowerPoint 演示文稿</vt:lpstr>
      <vt:lpstr>PowerPoint 演示文稿</vt:lpstr>
      <vt:lpstr>PowerPoint 演示文稿</vt:lpstr>
      <vt:lpstr>PowerPoint 演示文稿</vt:lpstr>
      <vt:lpstr>Buffon’s needle to calculate Pi</vt:lpstr>
      <vt:lpstr>Darts method to calculate Pi</vt:lpstr>
      <vt:lpstr>PowerPoint 演示文稿</vt:lpstr>
      <vt:lpstr>Overview of pdf and cdf</vt:lpstr>
      <vt:lpstr>PowerPoint 演示文稿</vt:lpstr>
      <vt:lpstr>Random-number generators</vt:lpstr>
      <vt:lpstr>PowerPoint 演示文稿</vt:lpstr>
      <vt:lpstr>Linear congruential generator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PowerPoint 演示文稿</vt:lpstr>
      <vt:lpstr>Acceptance/Rejection Method</vt:lpstr>
      <vt:lpstr>PowerPoint 演示文稿</vt:lpstr>
      <vt:lpstr>PowerPoint 演示文稿</vt:lpstr>
      <vt:lpstr>PowerPoint 演示文稿</vt:lpstr>
      <vt:lpstr>PowerPoint 演示文稿</vt:lpstr>
      <vt:lpstr>Beta distribution</vt:lpstr>
      <vt:lpstr>PowerPoint 演示文稿</vt:lpstr>
      <vt:lpstr>PowerPoint 演示文稿</vt:lpstr>
      <vt:lpstr>PowerPoint 演示文稿</vt:lpstr>
      <vt:lpstr>Example</vt:lpstr>
      <vt:lpstr>PowerPoint 演示文稿</vt:lpstr>
      <vt:lpstr>Direct Transformation </vt:lpstr>
      <vt:lpstr>Monte Carlo Integration</vt:lpstr>
      <vt:lpstr>Hit and Miss method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Reduce error of Monte Carlo integration </vt:lpstr>
      <vt:lpstr>Importance sampling </vt:lpstr>
      <vt:lpstr>PowerPoint 演示文稿</vt:lpstr>
      <vt:lpstr>PowerPoint 演示文稿</vt:lpstr>
      <vt:lpstr>PowerPoint 演示文稿</vt:lpstr>
      <vt:lpstr>PowerPoint 演示文稿</vt:lpstr>
      <vt:lpstr>PowerPoint 演示文稿</vt:lpstr>
      <vt:lpstr>PowerPoint 演示文稿</vt:lpstr>
      <vt:lpstr>Nicholas Metropolis (1915-1999)</vt:lpstr>
      <vt:lpstr>PowerPoint 演示文稿</vt:lpstr>
      <vt:lpstr>PowerPoint 演示文稿</vt:lpstr>
      <vt:lpstr>PowerPoint 演示文稿</vt:lpstr>
      <vt:lpstr>PowerPoint 演示文稿</vt:lpstr>
      <vt:lpstr>PowerPoint 演示文稿</vt:lpstr>
      <vt:lpstr>Metropolis Monte Carlo steps</vt:lpstr>
      <vt:lpstr>PowerPoint 演示文稿</vt:lpstr>
      <vt:lpstr>PowerPoint 演示文稿</vt:lpstr>
      <vt:lpstr>PowerPoint 演示文稿</vt:lpstr>
      <vt:lpstr>PowerPoint 演示文稿</vt:lpstr>
      <vt:lpstr>Applications in statistical physics</vt:lpstr>
      <vt:lpstr>PowerPoint 演示文稿</vt:lpstr>
      <vt:lpstr>Discrete lattice system: Ising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 of the steps</vt:lpstr>
      <vt:lpstr>PowerPoint 演示文稿</vt:lpstr>
      <vt:lpstr>Code example</vt:lpstr>
      <vt:lpstr>Critical slowing down</vt:lpstr>
      <vt:lpstr>PowerPoint 演示文稿</vt:lpstr>
      <vt:lpstr>PowerPoint 演示文稿</vt:lpstr>
      <vt:lpstr>PowerPoint 演示文稿</vt:lpstr>
      <vt:lpstr>Quantum Monte Carlo Simulations</vt:lpstr>
      <vt:lpstr>Diffusion Monte Carlo Simulations</vt:lpstr>
      <vt:lpstr>Homework</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dpcuser</dc:creator>
  <cp:lastModifiedBy>Xiang Hongjun</cp:lastModifiedBy>
  <cp:revision>1227</cp:revision>
  <cp:lastPrinted>2016-12-23T03:25:54Z</cp:lastPrinted>
  <dcterms:created xsi:type="dcterms:W3CDTF">2013-11-08T11:08:08Z</dcterms:created>
  <dcterms:modified xsi:type="dcterms:W3CDTF">2022-12-04T10:45:23Z</dcterms:modified>
</cp:coreProperties>
</file>