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02"/>
  </p:notesMasterIdLst>
  <p:handoutMasterIdLst>
    <p:handoutMasterId r:id="rId103"/>
  </p:handoutMasterIdLst>
  <p:sldIdLst>
    <p:sldId id="578" r:id="rId3"/>
    <p:sldId id="516" r:id="rId4"/>
    <p:sldId id="517" r:id="rId5"/>
    <p:sldId id="518" r:id="rId6"/>
    <p:sldId id="519" r:id="rId7"/>
    <p:sldId id="520" r:id="rId8"/>
    <p:sldId id="480" r:id="rId9"/>
    <p:sldId id="546" r:id="rId10"/>
    <p:sldId id="547" r:id="rId11"/>
    <p:sldId id="580" r:id="rId12"/>
    <p:sldId id="481" r:id="rId13"/>
    <p:sldId id="482" r:id="rId14"/>
    <p:sldId id="483" r:id="rId15"/>
    <p:sldId id="484" r:id="rId16"/>
    <p:sldId id="485" r:id="rId17"/>
    <p:sldId id="521" r:id="rId18"/>
    <p:sldId id="522" r:id="rId19"/>
    <p:sldId id="524" r:id="rId20"/>
    <p:sldId id="525" r:id="rId21"/>
    <p:sldId id="490" r:id="rId22"/>
    <p:sldId id="527" r:id="rId23"/>
    <p:sldId id="491" r:id="rId24"/>
    <p:sldId id="492" r:id="rId25"/>
    <p:sldId id="528" r:id="rId26"/>
    <p:sldId id="529" r:id="rId27"/>
    <p:sldId id="530" r:id="rId28"/>
    <p:sldId id="531" r:id="rId29"/>
    <p:sldId id="532" r:id="rId30"/>
    <p:sldId id="533" r:id="rId31"/>
    <p:sldId id="534" r:id="rId32"/>
    <p:sldId id="535" r:id="rId33"/>
    <p:sldId id="497" r:id="rId34"/>
    <p:sldId id="498" r:id="rId35"/>
    <p:sldId id="536" r:id="rId36"/>
    <p:sldId id="537" r:id="rId37"/>
    <p:sldId id="538" r:id="rId38"/>
    <p:sldId id="539" r:id="rId39"/>
    <p:sldId id="540" r:id="rId40"/>
    <p:sldId id="541" r:id="rId41"/>
    <p:sldId id="542" r:id="rId42"/>
    <p:sldId id="543" r:id="rId43"/>
    <p:sldId id="544" r:id="rId44"/>
    <p:sldId id="583" r:id="rId45"/>
    <p:sldId id="582" r:id="rId46"/>
    <p:sldId id="584" r:id="rId47"/>
    <p:sldId id="622" r:id="rId48"/>
    <p:sldId id="499" r:id="rId49"/>
    <p:sldId id="500" r:id="rId50"/>
    <p:sldId id="501" r:id="rId51"/>
    <p:sldId id="589" r:id="rId52"/>
    <p:sldId id="502" r:id="rId53"/>
    <p:sldId id="503" r:id="rId54"/>
    <p:sldId id="504" r:id="rId55"/>
    <p:sldId id="548" r:id="rId56"/>
    <p:sldId id="549" r:id="rId57"/>
    <p:sldId id="604" r:id="rId58"/>
    <p:sldId id="595" r:id="rId59"/>
    <p:sldId id="596" r:id="rId60"/>
    <p:sldId id="623" r:id="rId61"/>
    <p:sldId id="598" r:id="rId62"/>
    <p:sldId id="620" r:id="rId63"/>
    <p:sldId id="621" r:id="rId64"/>
    <p:sldId id="601" r:id="rId65"/>
    <p:sldId id="602" r:id="rId66"/>
    <p:sldId id="603" r:id="rId67"/>
    <p:sldId id="550" r:id="rId68"/>
    <p:sldId id="551" r:id="rId69"/>
    <p:sldId id="552" r:id="rId70"/>
    <p:sldId id="553" r:id="rId71"/>
    <p:sldId id="606" r:id="rId72"/>
    <p:sldId id="607" r:id="rId73"/>
    <p:sldId id="608" r:id="rId74"/>
    <p:sldId id="609" r:id="rId75"/>
    <p:sldId id="610" r:id="rId76"/>
    <p:sldId id="611" r:id="rId77"/>
    <p:sldId id="612" r:id="rId78"/>
    <p:sldId id="613" r:id="rId79"/>
    <p:sldId id="614" r:id="rId80"/>
    <p:sldId id="615" r:id="rId81"/>
    <p:sldId id="616" r:id="rId82"/>
    <p:sldId id="617" r:id="rId83"/>
    <p:sldId id="557" r:id="rId84"/>
    <p:sldId id="618" r:id="rId85"/>
    <p:sldId id="591" r:id="rId86"/>
    <p:sldId id="567" r:id="rId87"/>
    <p:sldId id="568" r:id="rId88"/>
    <p:sldId id="569" r:id="rId89"/>
    <p:sldId id="570" r:id="rId90"/>
    <p:sldId id="571" r:id="rId91"/>
    <p:sldId id="572" r:id="rId92"/>
    <p:sldId id="573" r:id="rId93"/>
    <p:sldId id="574" r:id="rId94"/>
    <p:sldId id="575" r:id="rId95"/>
    <p:sldId id="588" r:id="rId96"/>
    <p:sldId id="619" r:id="rId97"/>
    <p:sldId id="577" r:id="rId98"/>
    <p:sldId id="592" r:id="rId99"/>
    <p:sldId id="593" r:id="rId100"/>
    <p:sldId id="605" r:id="rId101"/>
  </p:sldIdLst>
  <p:sldSz cx="9144000" cy="6858000" type="screen4x3"/>
  <p:notesSz cx="6858000" cy="9144000"/>
  <p:defaultTextStyle>
    <a:defPPr>
      <a:defRPr lang="zh-TW"/>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新細明體" pitchFamily="18" charset="-120"/>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3" autoAdjust="0"/>
    <p:restoredTop sz="90435" autoAdjust="0"/>
  </p:normalViewPr>
  <p:slideViewPr>
    <p:cSldViewPr>
      <p:cViewPr varScale="1">
        <p:scale>
          <a:sx n="86" d="100"/>
          <a:sy n="86" d="100"/>
        </p:scale>
        <p:origin x="1200"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103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47.xml"/><Relationship Id="rId3" Type="http://schemas.openxmlformats.org/officeDocument/2006/relationships/slide" Target="slides/slide9.xml"/><Relationship Id="rId7" Type="http://schemas.openxmlformats.org/officeDocument/2006/relationships/slide" Target="slides/slide14.xml"/><Relationship Id="rId12" Type="http://schemas.openxmlformats.org/officeDocument/2006/relationships/slide" Target="slides/slide33.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2.xml"/><Relationship Id="rId11" Type="http://schemas.openxmlformats.org/officeDocument/2006/relationships/slide" Target="slides/slide32.xml"/><Relationship Id="rId5" Type="http://schemas.openxmlformats.org/officeDocument/2006/relationships/slide" Target="slides/slide11.xml"/><Relationship Id="rId10" Type="http://schemas.openxmlformats.org/officeDocument/2006/relationships/slide" Target="slides/slide22.xml"/><Relationship Id="rId4" Type="http://schemas.openxmlformats.org/officeDocument/2006/relationships/slide" Target="slides/slide10.xml"/><Relationship Id="rId9" Type="http://schemas.openxmlformats.org/officeDocument/2006/relationships/slide" Target="slides/slide20.xml"/><Relationship Id="rId14"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TW"/>
          </a:p>
        </p:txBody>
      </p:sp>
      <p:sp>
        <p:nvSpPr>
          <p:cNvPr id="2324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TW"/>
          </a:p>
        </p:txBody>
      </p:sp>
      <p:sp>
        <p:nvSpPr>
          <p:cNvPr id="2324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TW"/>
          </a:p>
        </p:txBody>
      </p:sp>
      <p:sp>
        <p:nvSpPr>
          <p:cNvPr id="2324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881A20D-3646-4A74-97F7-4C942B73DA5D}" type="slidenum">
              <a:rPr lang="en-US" altLang="zh-TW"/>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zh-TW"/>
          </a:p>
        </p:txBody>
      </p:sp>
      <p:sp>
        <p:nvSpPr>
          <p:cNvPr id="1075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US" altLang="zh-TW"/>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75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zh-TW"/>
          </a:p>
        </p:txBody>
      </p:sp>
      <p:sp>
        <p:nvSpPr>
          <p:cNvPr id="1075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BF0F7F89-5FF4-452B-9380-B99B603C6F4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4894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0F7F89-5FF4-452B-9380-B99B603C6F43}" type="slidenum">
              <a:rPr lang="en-US" altLang="zh-TW" smtClean="0"/>
              <a:pPr>
                <a:defRPr/>
              </a:pPr>
              <a:t>54</a:t>
            </a:fld>
            <a:endParaRPr lang="en-US" altLang="zh-TW"/>
          </a:p>
        </p:txBody>
      </p:sp>
    </p:spTree>
    <p:extLst>
      <p:ext uri="{BB962C8B-B14F-4D97-AF65-F5344CB8AC3E}">
        <p14:creationId xmlns:p14="http://schemas.microsoft.com/office/powerpoint/2010/main" val="422867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53343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79097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9921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38491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5553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683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7826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84141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3157111F-726A-4C52-910F-BA37798170BD}" type="slidenum">
              <a:rPr lang="en-US" altLang="zh-TW"/>
              <a:pPr>
                <a:defRPr/>
              </a:pPr>
              <a:t>‹#›</a:t>
            </a:fld>
            <a:endParaRPr lang="en-US" altLang="zh-TW"/>
          </a:p>
        </p:txBody>
      </p:sp>
    </p:spTree>
    <p:extLst>
      <p:ext uri="{BB962C8B-B14F-4D97-AF65-F5344CB8AC3E}">
        <p14:creationId xmlns:p14="http://schemas.microsoft.com/office/powerpoint/2010/main" val="150207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6990B75A-0729-4DDB-81CB-83509F5241EA}" type="slidenum">
              <a:rPr lang="en-US" altLang="zh-TW"/>
              <a:pPr>
                <a:defRPr/>
              </a:pPr>
              <a:t>‹#›</a:t>
            </a:fld>
            <a:endParaRPr lang="en-US" altLang="zh-TW"/>
          </a:p>
        </p:txBody>
      </p:sp>
    </p:spTree>
    <p:extLst>
      <p:ext uri="{BB962C8B-B14F-4D97-AF65-F5344CB8AC3E}">
        <p14:creationId xmlns:p14="http://schemas.microsoft.com/office/powerpoint/2010/main" val="3028673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7E7AEE89-3444-43D7-B8C7-105A5473EFA0}" type="slidenum">
              <a:rPr lang="en-US" altLang="zh-TW"/>
              <a:pPr>
                <a:defRPr/>
              </a:pPr>
              <a:t>‹#›</a:t>
            </a:fld>
            <a:endParaRPr lang="en-US" altLang="zh-TW"/>
          </a:p>
        </p:txBody>
      </p:sp>
    </p:spTree>
    <p:extLst>
      <p:ext uri="{BB962C8B-B14F-4D97-AF65-F5344CB8AC3E}">
        <p14:creationId xmlns:p14="http://schemas.microsoft.com/office/powerpoint/2010/main" val="3271674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r>
              <a:rPr lang="en-US" altLang="zh-TW"/>
              <a:t>8-</a:t>
            </a:r>
            <a:fld id="{97052793-0064-48FD-A70F-9E8B7BE9FB47}" type="slidenum">
              <a:rPr lang="en-US" altLang="zh-TW"/>
              <a:pPr>
                <a:defRPr/>
              </a:pPr>
              <a:t>‹#›</a:t>
            </a:fld>
            <a:endParaRPr lang="en-US" altLang="zh-TW"/>
          </a:p>
        </p:txBody>
      </p:sp>
    </p:spTree>
    <p:extLst>
      <p:ext uri="{BB962C8B-B14F-4D97-AF65-F5344CB8AC3E}">
        <p14:creationId xmlns:p14="http://schemas.microsoft.com/office/powerpoint/2010/main" val="114477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TW"/>
              <a:t>8-</a:t>
            </a:r>
            <a:fld id="{D9B126A9-C588-4F4A-A19B-05B273653463}" type="slidenum">
              <a:rPr lang="en-US" altLang="zh-TW"/>
              <a:pPr>
                <a:defRPr/>
              </a:pPr>
              <a:t>‹#›</a:t>
            </a:fld>
            <a:endParaRPr lang="en-US" altLang="zh-TW"/>
          </a:p>
        </p:txBody>
      </p:sp>
    </p:spTree>
    <p:extLst>
      <p:ext uri="{BB962C8B-B14F-4D97-AF65-F5344CB8AC3E}">
        <p14:creationId xmlns:p14="http://schemas.microsoft.com/office/powerpoint/2010/main" val="169636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TW"/>
              <a:t>8-</a:t>
            </a:r>
            <a:fld id="{BB9EC8A0-6718-4818-B7AD-4DAA1A77230E}" type="slidenum">
              <a:rPr lang="en-US" altLang="zh-TW"/>
              <a:pPr>
                <a:defRPr/>
              </a:pPr>
              <a:t>‹#›</a:t>
            </a:fld>
            <a:endParaRPr lang="en-US" altLang="zh-TW"/>
          </a:p>
        </p:txBody>
      </p:sp>
    </p:spTree>
    <p:extLst>
      <p:ext uri="{BB962C8B-B14F-4D97-AF65-F5344CB8AC3E}">
        <p14:creationId xmlns:p14="http://schemas.microsoft.com/office/powerpoint/2010/main" val="2754780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TW"/>
              <a:t>8-</a:t>
            </a:r>
            <a:fld id="{A9E2241C-B72A-4DA4-8D43-A1677B25C472}" type="slidenum">
              <a:rPr lang="en-US" altLang="zh-TW"/>
              <a:pPr>
                <a:defRPr/>
              </a:pPr>
              <a:t>‹#›</a:t>
            </a:fld>
            <a:endParaRPr lang="en-US" altLang="zh-TW"/>
          </a:p>
        </p:txBody>
      </p:sp>
    </p:spTree>
    <p:extLst>
      <p:ext uri="{BB962C8B-B14F-4D97-AF65-F5344CB8AC3E}">
        <p14:creationId xmlns:p14="http://schemas.microsoft.com/office/powerpoint/2010/main" val="3360711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7"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2"/>
          </p:nvPr>
        </p:nvSpPr>
        <p:spPr>
          <a:ln/>
        </p:spPr>
        <p:txBody>
          <a:bodyPr/>
          <a:lstStyle>
            <a:lvl1pPr>
              <a:defRPr/>
            </a:lvl1pPr>
          </a:lstStyle>
          <a:p>
            <a:pPr>
              <a:defRPr/>
            </a:pPr>
            <a:r>
              <a:rPr lang="en-US" altLang="zh-TW"/>
              <a:t>8-</a:t>
            </a:r>
            <a:fld id="{3F9743A8-B316-4318-89E9-9AC64EF9C531}" type="slidenum">
              <a:rPr lang="en-US" altLang="zh-TW"/>
              <a:pPr>
                <a:defRPr/>
              </a:pPr>
              <a:t>‹#›</a:t>
            </a:fld>
            <a:endParaRPr lang="en-US" altLang="zh-TW"/>
          </a:p>
        </p:txBody>
      </p:sp>
    </p:spTree>
    <p:extLst>
      <p:ext uri="{BB962C8B-B14F-4D97-AF65-F5344CB8AC3E}">
        <p14:creationId xmlns:p14="http://schemas.microsoft.com/office/powerpoint/2010/main" val="249555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3A3D6CC1-9061-44B6-BCB8-F42B33B7E89E}" type="slidenum">
              <a:rPr lang="en-US" altLang="zh-TW"/>
              <a:pPr>
                <a:defRPr/>
              </a:pPr>
              <a:t>‹#›</a:t>
            </a:fld>
            <a:endParaRPr lang="en-US" altLang="zh-TW"/>
          </a:p>
        </p:txBody>
      </p:sp>
    </p:spTree>
    <p:extLst>
      <p:ext uri="{BB962C8B-B14F-4D97-AF65-F5344CB8AC3E}">
        <p14:creationId xmlns:p14="http://schemas.microsoft.com/office/powerpoint/2010/main" val="3514375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0B7AF8-2F61-4640-B85D-ECDF22DB9B64}" type="slidenum">
              <a:rPr kumimoji="0" lang="zh-CN" altLang="en-US"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9028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496" y="44624"/>
            <a:ext cx="8784976" cy="776511"/>
          </a:xfrm>
          <a:prstGeom prst="rect">
            <a:avLst/>
          </a:prstGeom>
        </p:spPr>
        <p:txBody>
          <a:bodyPr anchor="ctr">
            <a:normAutofit/>
          </a:bodyPr>
          <a:lstStyle>
            <a:lvl1pPr algn="ctr">
              <a:defRPr sz="3600" b="1">
                <a:latin typeface="+mj-lt"/>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196752"/>
            <a:ext cx="8229600" cy="4968552"/>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7" name="直接连接符 6"/>
          <p:cNvCxnSpPr/>
          <p:nvPr userDrawn="1"/>
        </p:nvCxnSpPr>
        <p:spPr>
          <a:xfrm>
            <a:off x="-14858" y="867534"/>
            <a:ext cx="86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灯片编号占位符 5"/>
          <p:cNvSpPr>
            <a:spLocks noGrp="1"/>
          </p:cNvSpPr>
          <p:nvPr>
            <p:ph type="sldNum" sz="quarter" idx="12"/>
          </p:nvPr>
        </p:nvSpPr>
        <p:spPr>
          <a:xfrm>
            <a:off x="8769012" y="6593914"/>
            <a:ext cx="411500" cy="260648"/>
          </a:xfrm>
          <a:prstGeom prst="rect">
            <a:avLst/>
          </a:prstGeom>
        </p:spPr>
        <p:txBody>
          <a:bodyPr/>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E0B7AF8-2F61-4640-B85D-ECDF22DB9B64}" type="slidenum">
              <a:rPr kumimoji="0" lang="zh-CN" altLang="en-US" sz="14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1" name="图片 10">
            <a:extLst>
              <a:ext uri="{FF2B5EF4-FFF2-40B4-BE49-F238E27FC236}">
                <a16:creationId xmlns:a16="http://schemas.microsoft.com/office/drawing/2014/main" id="{4CD1D326-5928-4A16-8015-45EFBF4E40B9}"/>
              </a:ext>
            </a:extLst>
          </p:cNvPr>
          <p:cNvPicPr>
            <a:picLocks noChangeAspect="1"/>
          </p:cNvPicPr>
          <p:nvPr userDrawn="1"/>
        </p:nvPicPr>
        <p:blipFill>
          <a:blip r:embed="rId2"/>
          <a:stretch>
            <a:fillRect/>
          </a:stretch>
        </p:blipFill>
        <p:spPr>
          <a:xfrm>
            <a:off x="8178538" y="63926"/>
            <a:ext cx="957148" cy="1080000"/>
          </a:xfrm>
          <a:prstGeom prst="rect">
            <a:avLst/>
          </a:prstGeom>
        </p:spPr>
      </p:pic>
    </p:spTree>
    <p:extLst>
      <p:ext uri="{BB962C8B-B14F-4D97-AF65-F5344CB8AC3E}">
        <p14:creationId xmlns:p14="http://schemas.microsoft.com/office/powerpoint/2010/main" val="36317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D99E65A9-036A-41F5-8109-ED4E3B2FE5F9}" type="slidenum">
              <a:rPr lang="en-US" altLang="zh-TW"/>
              <a:pPr>
                <a:defRPr/>
              </a:pPr>
              <a:t>‹#›</a:t>
            </a:fld>
            <a:endParaRPr lang="en-US" altLang="zh-TW"/>
          </a:p>
        </p:txBody>
      </p:sp>
    </p:spTree>
    <p:extLst>
      <p:ext uri="{BB962C8B-B14F-4D97-AF65-F5344CB8AC3E}">
        <p14:creationId xmlns:p14="http://schemas.microsoft.com/office/powerpoint/2010/main" val="2265467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文本与媒体剪辑">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A91F966-1915-EB40-A4B8-73318B85A574}"/>
              </a:ext>
            </a:extLst>
          </p:cNvPr>
          <p:cNvSpPr>
            <a:spLocks noGrp="1"/>
          </p:cNvSpPr>
          <p:nvPr>
            <p:ph type="body" sz="half" idx="1"/>
          </p:nvPr>
        </p:nvSpPr>
        <p:spPr>
          <a:xfrm>
            <a:off x="457200" y="1052513"/>
            <a:ext cx="4038600" cy="5073650"/>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媒体占位符 3">
            <a:extLst>
              <a:ext uri="{FF2B5EF4-FFF2-40B4-BE49-F238E27FC236}">
                <a16:creationId xmlns:a16="http://schemas.microsoft.com/office/drawing/2014/main" id="{60DE31F7-7F7B-1D48-BD5B-896A06078AA2}"/>
              </a:ext>
            </a:extLst>
          </p:cNvPr>
          <p:cNvSpPr>
            <a:spLocks noGrp="1"/>
          </p:cNvSpPr>
          <p:nvPr>
            <p:ph type="media" sz="half" idx="2"/>
          </p:nvPr>
        </p:nvSpPr>
        <p:spPr>
          <a:xfrm>
            <a:off x="4648200" y="1052513"/>
            <a:ext cx="4038600" cy="5073650"/>
          </a:xfrm>
          <a:prstGeom prst="rect">
            <a:avLst/>
          </a:prstGeom>
        </p:spPr>
        <p:txBody>
          <a:bodyPr/>
          <a:lstStyle/>
          <a:p>
            <a:endParaRPr lang="zh-CN" altLang="en-US"/>
          </a:p>
        </p:txBody>
      </p:sp>
      <p:sp>
        <p:nvSpPr>
          <p:cNvPr id="5" name="日期占位符 4">
            <a:extLst>
              <a:ext uri="{FF2B5EF4-FFF2-40B4-BE49-F238E27FC236}">
                <a16:creationId xmlns:a16="http://schemas.microsoft.com/office/drawing/2014/main" id="{AC4125AC-0A5B-B04F-BFDA-DC62DD1D2E39}"/>
              </a:ext>
            </a:extLst>
          </p:cNvPr>
          <p:cNvSpPr>
            <a:spLocks noGrp="1"/>
          </p:cNvSpPr>
          <p:nvPr>
            <p:ph type="dt" sz="half" idx="10"/>
          </p:nvPr>
        </p:nvSpPr>
        <p:spPr>
          <a:xfrm>
            <a:off x="457200" y="6245225"/>
            <a:ext cx="2133600" cy="47625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页脚占位符 5">
            <a:extLst>
              <a:ext uri="{FF2B5EF4-FFF2-40B4-BE49-F238E27FC236}">
                <a16:creationId xmlns:a16="http://schemas.microsoft.com/office/drawing/2014/main" id="{244DC8BC-F3BD-6344-95DA-71EC5998247B}"/>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灯片编号占位符 6">
            <a:extLst>
              <a:ext uri="{FF2B5EF4-FFF2-40B4-BE49-F238E27FC236}">
                <a16:creationId xmlns:a16="http://schemas.microsoft.com/office/drawing/2014/main" id="{7960D53D-9B3C-7943-8551-C6A558E393C8}"/>
              </a:ext>
            </a:extLst>
          </p:cNvPr>
          <p:cNvSpPr>
            <a:spLocks noGrp="1"/>
          </p:cNvSpPr>
          <p:nvPr>
            <p:ph type="sldNum" sz="quarter" idx="12"/>
          </p:nvPr>
        </p:nvSpPr>
        <p:spPr>
          <a:xfrm>
            <a:off x="6553200" y="6245225"/>
            <a:ext cx="2133600" cy="476250"/>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2C0C9EE-2773-B949-B0B1-9CF1F801DF4B}" type="slidenum">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A8974B32-5D53-6C4E-88E1-5A5D95B1D0C5}"/>
              </a:ext>
            </a:extLst>
          </p:cNvPr>
          <p:cNvPicPr>
            <a:picLocks noChangeAspect="1"/>
          </p:cNvPicPr>
          <p:nvPr userDrawn="1"/>
        </p:nvPicPr>
        <p:blipFill>
          <a:blip r:embed="rId2"/>
          <a:stretch>
            <a:fillRect/>
          </a:stretch>
        </p:blipFill>
        <p:spPr>
          <a:xfrm>
            <a:off x="8178538" y="63926"/>
            <a:ext cx="957148" cy="1080000"/>
          </a:xfrm>
          <a:prstGeom prst="rect">
            <a:avLst/>
          </a:prstGeom>
        </p:spPr>
      </p:pic>
      <p:cxnSp>
        <p:nvCxnSpPr>
          <p:cNvPr id="9" name="直接连接符 6">
            <a:extLst>
              <a:ext uri="{FF2B5EF4-FFF2-40B4-BE49-F238E27FC236}">
                <a16:creationId xmlns:a16="http://schemas.microsoft.com/office/drawing/2014/main" id="{16E5E9DE-05F4-5446-A7C5-A42E7B74024B}"/>
              </a:ext>
            </a:extLst>
          </p:cNvPr>
          <p:cNvCxnSpPr/>
          <p:nvPr userDrawn="1"/>
        </p:nvCxnSpPr>
        <p:spPr>
          <a:xfrm>
            <a:off x="-14858" y="867534"/>
            <a:ext cx="86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标题 1">
            <a:extLst>
              <a:ext uri="{FF2B5EF4-FFF2-40B4-BE49-F238E27FC236}">
                <a16:creationId xmlns:a16="http://schemas.microsoft.com/office/drawing/2014/main" id="{95C40A54-A51E-8440-81BC-977D21D004F1}"/>
              </a:ext>
            </a:extLst>
          </p:cNvPr>
          <p:cNvSpPr>
            <a:spLocks noGrp="1"/>
          </p:cNvSpPr>
          <p:nvPr>
            <p:ph type="title"/>
          </p:nvPr>
        </p:nvSpPr>
        <p:spPr>
          <a:xfrm>
            <a:off x="35496" y="44624"/>
            <a:ext cx="8784976" cy="776511"/>
          </a:xfrm>
          <a:prstGeom prst="rect">
            <a:avLst/>
          </a:prstGeom>
        </p:spPr>
        <p:txBody>
          <a:bodyPr anchor="ctr">
            <a:normAutofit/>
          </a:bodyPr>
          <a:lstStyle>
            <a:lvl1pPr algn="ctr">
              <a:defRPr sz="3600" b="1">
                <a:latin typeface="+mj-lt"/>
                <a:ea typeface="黑体"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2267885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文本与内容">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CD0FFBD2-D4BB-1D49-8514-E6FC0C2B686C}"/>
              </a:ext>
            </a:extLst>
          </p:cNvPr>
          <p:cNvSpPr>
            <a:spLocks noGrp="1"/>
          </p:cNvSpPr>
          <p:nvPr>
            <p:ph type="title"/>
          </p:nvPr>
        </p:nvSpPr>
        <p:spPr>
          <a:xfrm>
            <a:off x="35496" y="44624"/>
            <a:ext cx="8784976" cy="776511"/>
          </a:xfrm>
          <a:prstGeom prst="rect">
            <a:avLst/>
          </a:prstGeom>
        </p:spPr>
        <p:txBody>
          <a:bodyPr anchor="ctr">
            <a:normAutofit/>
          </a:bodyPr>
          <a:lstStyle>
            <a:lvl1pPr algn="ctr">
              <a:defRPr sz="3600" b="1">
                <a:latin typeface="+mj-lt"/>
                <a:ea typeface="黑体" panose="02010609060101010101" pitchFamily="49" charset="-122"/>
              </a:defRPr>
            </a:lvl1pPr>
          </a:lstStyle>
          <a:p>
            <a:r>
              <a:rPr lang="zh-CN" altLang="en-US" dirty="0"/>
              <a:t>单击此处编辑母版标题样式</a:t>
            </a:r>
          </a:p>
        </p:txBody>
      </p:sp>
      <p:sp>
        <p:nvSpPr>
          <p:cNvPr id="9" name="内容占位符 2">
            <a:extLst>
              <a:ext uri="{FF2B5EF4-FFF2-40B4-BE49-F238E27FC236}">
                <a16:creationId xmlns:a16="http://schemas.microsoft.com/office/drawing/2014/main" id="{411F4431-0162-1242-BA53-C12A6CDC5F73}"/>
              </a:ext>
            </a:extLst>
          </p:cNvPr>
          <p:cNvSpPr>
            <a:spLocks noGrp="1"/>
          </p:cNvSpPr>
          <p:nvPr>
            <p:ph idx="1"/>
          </p:nvPr>
        </p:nvSpPr>
        <p:spPr>
          <a:xfrm>
            <a:off x="457200" y="1196752"/>
            <a:ext cx="8229600" cy="4968552"/>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页脚占位符 4">
            <a:extLst>
              <a:ext uri="{FF2B5EF4-FFF2-40B4-BE49-F238E27FC236}">
                <a16:creationId xmlns:a16="http://schemas.microsoft.com/office/drawing/2014/main" id="{3DEE7A54-A558-324F-9C5D-6E51FE6C173A}"/>
              </a:ext>
            </a:extLst>
          </p:cNvPr>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11" name="直接连接符 6">
            <a:extLst>
              <a:ext uri="{FF2B5EF4-FFF2-40B4-BE49-F238E27FC236}">
                <a16:creationId xmlns:a16="http://schemas.microsoft.com/office/drawing/2014/main" id="{BDBC664B-E240-B24A-9DC6-C4A3BF126F55}"/>
              </a:ext>
            </a:extLst>
          </p:cNvPr>
          <p:cNvCxnSpPr/>
          <p:nvPr userDrawn="1"/>
        </p:nvCxnSpPr>
        <p:spPr>
          <a:xfrm>
            <a:off x="-14858" y="867534"/>
            <a:ext cx="8640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灯片编号占位符 5">
            <a:extLst>
              <a:ext uri="{FF2B5EF4-FFF2-40B4-BE49-F238E27FC236}">
                <a16:creationId xmlns:a16="http://schemas.microsoft.com/office/drawing/2014/main" id="{EA6BB21C-0F34-A642-AE10-D7BFA2DA40E2}"/>
              </a:ext>
            </a:extLst>
          </p:cNvPr>
          <p:cNvSpPr>
            <a:spLocks noGrp="1"/>
          </p:cNvSpPr>
          <p:nvPr>
            <p:ph type="sldNum" sz="quarter" idx="12"/>
          </p:nvPr>
        </p:nvSpPr>
        <p:spPr>
          <a:xfrm>
            <a:off x="8769012" y="6593914"/>
            <a:ext cx="411500" cy="260648"/>
          </a:xfrm>
          <a:prstGeom prst="rect">
            <a:avLst/>
          </a:prstGeom>
        </p:spPr>
        <p:txBody>
          <a:bodyPr/>
          <a:lstStyle>
            <a:lvl1pPr algn="r">
              <a:defRPr sz="14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E0B7AF8-2F61-4640-B85D-ECDF22DB9B64}" type="slidenum">
              <a:rPr kumimoji="0" lang="zh-CN" altLang="en-US" sz="14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3" name="图片 12">
            <a:extLst>
              <a:ext uri="{FF2B5EF4-FFF2-40B4-BE49-F238E27FC236}">
                <a16:creationId xmlns:a16="http://schemas.microsoft.com/office/drawing/2014/main" id="{2E97BB96-5DA0-1C45-B13A-C6DFBD9E696E}"/>
              </a:ext>
            </a:extLst>
          </p:cNvPr>
          <p:cNvPicPr>
            <a:picLocks noChangeAspect="1"/>
          </p:cNvPicPr>
          <p:nvPr userDrawn="1"/>
        </p:nvPicPr>
        <p:blipFill>
          <a:blip r:embed="rId2"/>
          <a:stretch>
            <a:fillRect/>
          </a:stretch>
        </p:blipFill>
        <p:spPr>
          <a:xfrm>
            <a:off x="8178538" y="63926"/>
            <a:ext cx="957148" cy="1080000"/>
          </a:xfrm>
          <a:prstGeom prst="rect">
            <a:avLst/>
          </a:prstGeom>
        </p:spPr>
      </p:pic>
    </p:spTree>
    <p:extLst>
      <p:ext uri="{BB962C8B-B14F-4D97-AF65-F5344CB8AC3E}">
        <p14:creationId xmlns:p14="http://schemas.microsoft.com/office/powerpoint/2010/main" val="104169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TW"/>
              <a:t>8-</a:t>
            </a:r>
            <a:fld id="{3EC48826-9DE9-45B8-BE1D-D43C40F763AB}" type="slidenum">
              <a:rPr lang="en-US" altLang="zh-TW"/>
              <a:pPr>
                <a:defRPr/>
              </a:pPr>
              <a:t>‹#›</a:t>
            </a:fld>
            <a:endParaRPr lang="en-US" altLang="zh-TW"/>
          </a:p>
        </p:txBody>
      </p:sp>
    </p:spTree>
    <p:extLst>
      <p:ext uri="{BB962C8B-B14F-4D97-AF65-F5344CB8AC3E}">
        <p14:creationId xmlns:p14="http://schemas.microsoft.com/office/powerpoint/2010/main" val="18155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TW"/>
              <a:t>8-</a:t>
            </a:r>
            <a:fld id="{BE8AE21E-760B-4467-8CC8-17A5EF98E5BF}" type="slidenum">
              <a:rPr lang="en-US" altLang="zh-TW"/>
              <a:pPr>
                <a:defRPr/>
              </a:pPr>
              <a:t>‹#›</a:t>
            </a:fld>
            <a:endParaRPr lang="en-US" altLang="zh-TW"/>
          </a:p>
        </p:txBody>
      </p:sp>
    </p:spTree>
    <p:extLst>
      <p:ext uri="{BB962C8B-B14F-4D97-AF65-F5344CB8AC3E}">
        <p14:creationId xmlns:p14="http://schemas.microsoft.com/office/powerpoint/2010/main" val="233358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TW"/>
              <a:t>8-</a:t>
            </a:r>
            <a:fld id="{C49F412E-7796-445F-B0C1-17787A22FE6E}" type="slidenum">
              <a:rPr lang="en-US" altLang="zh-TW"/>
              <a:pPr>
                <a:defRPr/>
              </a:pPr>
              <a:t>‹#›</a:t>
            </a:fld>
            <a:endParaRPr lang="en-US" altLang="zh-TW"/>
          </a:p>
        </p:txBody>
      </p:sp>
    </p:spTree>
    <p:extLst>
      <p:ext uri="{BB962C8B-B14F-4D97-AF65-F5344CB8AC3E}">
        <p14:creationId xmlns:p14="http://schemas.microsoft.com/office/powerpoint/2010/main" val="34937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zh-TW"/>
              <a:t>8-</a:t>
            </a:r>
            <a:fld id="{35DE654D-B737-407E-BED8-03E8E7EFBEF4}" type="slidenum">
              <a:rPr lang="en-US" altLang="zh-TW"/>
              <a:pPr>
                <a:defRPr/>
              </a:pPr>
              <a:t>‹#›</a:t>
            </a:fld>
            <a:endParaRPr lang="en-US" altLang="zh-TW"/>
          </a:p>
        </p:txBody>
      </p:sp>
    </p:spTree>
    <p:extLst>
      <p:ext uri="{BB962C8B-B14F-4D97-AF65-F5344CB8AC3E}">
        <p14:creationId xmlns:p14="http://schemas.microsoft.com/office/powerpoint/2010/main" val="3945070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zh-TW"/>
              <a:t>8-</a:t>
            </a:r>
            <a:fld id="{834DC4A7-5655-4108-9872-6106DFB0AE6E}" type="slidenum">
              <a:rPr lang="en-US" altLang="zh-TW"/>
              <a:pPr>
                <a:defRPr/>
              </a:pPr>
              <a:t>‹#›</a:t>
            </a:fld>
            <a:endParaRPr lang="en-US" altLang="zh-TW"/>
          </a:p>
        </p:txBody>
      </p:sp>
    </p:spTree>
    <p:extLst>
      <p:ext uri="{BB962C8B-B14F-4D97-AF65-F5344CB8AC3E}">
        <p14:creationId xmlns:p14="http://schemas.microsoft.com/office/powerpoint/2010/main" val="226835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TW"/>
              <a:t>8-</a:t>
            </a:r>
            <a:fld id="{1C1A40C4-BB44-452C-9076-C42DE1AF10A0}" type="slidenum">
              <a:rPr lang="en-US" altLang="zh-TW"/>
              <a:pPr>
                <a:defRPr/>
              </a:pPr>
              <a:t>‹#›</a:t>
            </a:fld>
            <a:endParaRPr lang="en-US" altLang="zh-TW"/>
          </a:p>
        </p:txBody>
      </p:sp>
    </p:spTree>
    <p:extLst>
      <p:ext uri="{BB962C8B-B14F-4D97-AF65-F5344CB8AC3E}">
        <p14:creationId xmlns:p14="http://schemas.microsoft.com/office/powerpoint/2010/main" val="266099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TW"/>
              <a:t>8-</a:t>
            </a:r>
            <a:fld id="{A2730181-315A-4AD6-94EC-97DA1374FBC4}" type="slidenum">
              <a:rPr lang="en-US" altLang="zh-TW"/>
              <a:pPr>
                <a:defRPr/>
              </a:pPr>
              <a:t>‹#›</a:t>
            </a:fld>
            <a:endParaRPr lang="en-US" altLang="zh-TW"/>
          </a:p>
        </p:txBody>
      </p:sp>
    </p:spTree>
    <p:extLst>
      <p:ext uri="{BB962C8B-B14F-4D97-AF65-F5344CB8AC3E}">
        <p14:creationId xmlns:p14="http://schemas.microsoft.com/office/powerpoint/2010/main" val="351011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mn-lt"/>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mn-lt"/>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atin typeface="+mn-lt"/>
              </a:defRPr>
            </a:lvl1pPr>
          </a:lstStyle>
          <a:p>
            <a:pPr>
              <a:defRPr/>
            </a:pPr>
            <a:r>
              <a:rPr lang="en-US" altLang="zh-TW"/>
              <a:t>8-</a:t>
            </a:r>
            <a:fld id="{C9E236F0-3DE5-4504-8EB0-BF368047267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4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1.bin"/><Relationship Id="rId1" Type="http://schemas.openxmlformats.org/officeDocument/2006/relationships/slideLayout" Target="../slideLayouts/slideLayout12.x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0.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4.bin"/><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0.wmf"/></Relationships>
</file>

<file path=ppt/slides/_rels/slide2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16.bin"/><Relationship Id="rId1" Type="http://schemas.openxmlformats.org/officeDocument/2006/relationships/slideLayout" Target="../slideLayouts/slideLayout12.xml"/><Relationship Id="rId5" Type="http://schemas.openxmlformats.org/officeDocument/2006/relationships/image" Target="../media/image42.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18.bin"/><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0.wmf"/><Relationship Id="rId7" Type="http://schemas.openxmlformats.org/officeDocument/2006/relationships/image" Target="../media/image49.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51.wmf"/><Relationship Id="rId4" Type="http://schemas.openxmlformats.org/officeDocument/2006/relationships/oleObject" Target="../embeddings/oleObject26.bin"/><Relationship Id="rId9"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29.bin"/><Relationship Id="rId1" Type="http://schemas.openxmlformats.org/officeDocument/2006/relationships/slideLayout" Target="../slideLayouts/slideLayout6.xml"/><Relationship Id="rId6" Type="http://schemas.openxmlformats.org/officeDocument/2006/relationships/oleObject" Target="../embeddings/oleObject31.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6.w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35.bin"/><Relationship Id="rId1" Type="http://schemas.openxmlformats.org/officeDocument/2006/relationships/slideLayout" Target="../slideLayouts/slideLayout12.xml"/><Relationship Id="rId6" Type="http://schemas.openxmlformats.org/officeDocument/2006/relationships/oleObject" Target="../embeddings/oleObject37.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5" Type="http://schemas.openxmlformats.org/officeDocument/2006/relationships/image" Target="../media/image65.wmf"/><Relationship Id="rId4" Type="http://schemas.openxmlformats.org/officeDocument/2006/relationships/oleObject" Target="../embeddings/oleObject41.bin"/><Relationship Id="rId9" Type="http://schemas.openxmlformats.org/officeDocument/2006/relationships/image" Target="../media/image67.wmf"/></Relationships>
</file>

<file path=ppt/slides/_rels/slide34.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72.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9.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47.bin"/><Relationship Id="rId14" Type="http://schemas.openxmlformats.org/officeDocument/2006/relationships/image" Target="../media/image73.wmf"/></Relationships>
</file>

<file path=ppt/slides/_rels/slide3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78.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5.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56.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87.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4.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62.bin"/></Relationships>
</file>

<file path=ppt/slides/_rels/slide3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oleObject" Target="../embeddings/oleObject65.bin"/><Relationship Id="rId4" Type="http://schemas.openxmlformats.org/officeDocument/2006/relationships/image" Target="../media/image8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2.wmf"/><Relationship Id="rId5" Type="http://schemas.openxmlformats.org/officeDocument/2006/relationships/oleObject" Target="../embeddings/oleObject68.bin"/><Relationship Id="rId4" Type="http://schemas.openxmlformats.org/officeDocument/2006/relationships/image" Target="../media/image9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2.wmf"/></Relationships>
</file>

<file path=ppt/slides/_rels/slide42.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oleObject" Target="../embeddings/oleObject70.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71.bin"/><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oleObject" Target="../embeddings/oleObject72.bin"/><Relationship Id="rId1" Type="http://schemas.openxmlformats.org/officeDocument/2006/relationships/slideLayout" Target="../slideLayouts/slideLayout12.xml"/><Relationship Id="rId5" Type="http://schemas.openxmlformats.org/officeDocument/2006/relationships/image" Target="../media/image99.wmf"/><Relationship Id="rId4" Type="http://schemas.openxmlformats.org/officeDocument/2006/relationships/oleObject" Target="../embeddings/oleObject7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image" Target="../media/image100.wmf"/><Relationship Id="rId7" Type="http://schemas.openxmlformats.org/officeDocument/2006/relationships/image" Target="../media/image102.wmf"/><Relationship Id="rId2" Type="http://schemas.openxmlformats.org/officeDocument/2006/relationships/oleObject" Target="../embeddings/oleObject74.bin"/><Relationship Id="rId1" Type="http://schemas.openxmlformats.org/officeDocument/2006/relationships/slideLayout" Target="../slideLayouts/slideLayout15.xml"/><Relationship Id="rId6" Type="http://schemas.openxmlformats.org/officeDocument/2006/relationships/oleObject" Target="../embeddings/oleObject76.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103.wmf"/></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6.wmf"/><Relationship Id="rId2" Type="http://schemas.openxmlformats.org/officeDocument/2006/relationships/oleObject" Target="../embeddings/oleObject75.bin"/><Relationship Id="rId1" Type="http://schemas.openxmlformats.org/officeDocument/2006/relationships/slideLayout" Target="../slideLayouts/slideLayout15.xml"/><Relationship Id="rId6" Type="http://schemas.openxmlformats.org/officeDocument/2006/relationships/oleObject" Target="../embeddings/oleObject80.bin"/><Relationship Id="rId5" Type="http://schemas.openxmlformats.org/officeDocument/2006/relationships/image" Target="../media/image105.wmf"/><Relationship Id="rId4" Type="http://schemas.openxmlformats.org/officeDocument/2006/relationships/oleObject" Target="../embeddings/oleObject79.bin"/></Relationships>
</file>

<file path=ppt/slides/_rels/slide51.x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83.bin"/><Relationship Id="rId5" Type="http://schemas.openxmlformats.org/officeDocument/2006/relationships/image" Target="../media/image108.wmf"/><Relationship Id="rId4" Type="http://schemas.openxmlformats.org/officeDocument/2006/relationships/oleObject" Target="../embeddings/oleObject82.bin"/></Relationships>
</file>

<file path=ppt/slides/_rels/slide52.x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oleObject" Target="../embeddings/oleObject84.bin"/><Relationship Id="rId1" Type="http://schemas.openxmlformats.org/officeDocument/2006/relationships/slideLayout" Target="../slideLayouts/slideLayout7.xml"/><Relationship Id="rId5" Type="http://schemas.openxmlformats.org/officeDocument/2006/relationships/image" Target="../media/image111.wmf"/><Relationship Id="rId4"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oleObject" Target="../embeddings/oleObject86.bin"/><Relationship Id="rId1" Type="http://schemas.openxmlformats.org/officeDocument/2006/relationships/slideLayout" Target="../slideLayouts/slideLayout7.xml"/><Relationship Id="rId5" Type="http://schemas.openxmlformats.org/officeDocument/2006/relationships/image" Target="../media/image113.wmf"/><Relationship Id="rId4" Type="http://schemas.openxmlformats.org/officeDocument/2006/relationships/oleObject" Target="../embeddings/oleObject87.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hyperlink" Target="code/4.2.Predictor-Corrector.cpp" TargetMode="Externa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image" Target="../media/image116.emf"/><Relationship Id="rId1" Type="http://schemas.openxmlformats.org/officeDocument/2006/relationships/slideLayout" Target="../slideLayouts/slideLayout7.xml"/><Relationship Id="rId6" Type="http://schemas.openxmlformats.org/officeDocument/2006/relationships/image" Target="../media/image118.wmf"/><Relationship Id="rId5" Type="http://schemas.openxmlformats.org/officeDocument/2006/relationships/oleObject" Target="../embeddings/oleObject89.bin"/><Relationship Id="rId4" Type="http://schemas.openxmlformats.org/officeDocument/2006/relationships/image" Target="../media/image117.wmf"/></Relationships>
</file>

<file path=ppt/slides/_rels/slide59.xml.rels><?xml version="1.0" encoding="UTF-8" standalone="yes"?>
<Relationships xmlns="http://schemas.openxmlformats.org/package/2006/relationships"><Relationship Id="rId13" Type="http://schemas.openxmlformats.org/officeDocument/2006/relationships/oleObject" Target="../embeddings/oleObject91.bin"/><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119.wmf"/><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oleObject" Target="../embeddings/oleObject90.bin"/><Relationship Id="rId5" Type="http://schemas.openxmlformats.org/officeDocument/2006/relationships/image" Target="../media/image26.png"/><Relationship Id="rId10" Type="http://schemas.openxmlformats.org/officeDocument/2006/relationships/image" Target="../media/image300.png"/><Relationship Id="rId4" Type="http://schemas.openxmlformats.org/officeDocument/2006/relationships/image" Target="../media/image25.png"/><Relationship Id="rId14" Type="http://schemas.openxmlformats.org/officeDocument/2006/relationships/image" Target="../media/image120.wmf"/></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92.bin"/><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wmf"/><Relationship Id="rId4" Type="http://schemas.openxmlformats.org/officeDocument/2006/relationships/oleObject" Target="../embeddings/oleObject93.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oleObject" Target="../embeddings/oleObject94.bin"/><Relationship Id="rId1" Type="http://schemas.openxmlformats.org/officeDocument/2006/relationships/slideLayout" Target="../slideLayouts/slideLayout7.xml"/><Relationship Id="rId5" Type="http://schemas.openxmlformats.org/officeDocument/2006/relationships/image" Target="../media/image130.wmf"/><Relationship Id="rId4" Type="http://schemas.openxmlformats.org/officeDocument/2006/relationships/oleObject" Target="../embeddings/oleObject95.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8.bin"/><Relationship Id="rId5" Type="http://schemas.openxmlformats.org/officeDocument/2006/relationships/image" Target="../media/image132.wmf"/><Relationship Id="rId4" Type="http://schemas.openxmlformats.org/officeDocument/2006/relationships/oleObject" Target="../embeddings/oleObject97.bin"/><Relationship Id="rId9" Type="http://schemas.openxmlformats.org/officeDocument/2006/relationships/image" Target="../media/image134.wmf"/></Relationships>
</file>

<file path=ppt/slides/_rels/slide75.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oleObject" Target="../embeddings/oleObject100.bin"/><Relationship Id="rId1" Type="http://schemas.openxmlformats.org/officeDocument/2006/relationships/slideLayout" Target="../slideLayouts/slideLayout7.xml"/><Relationship Id="rId5" Type="http://schemas.openxmlformats.org/officeDocument/2006/relationships/image" Target="../media/image136.wmf"/><Relationship Id="rId4" Type="http://schemas.openxmlformats.org/officeDocument/2006/relationships/oleObject" Target="../embeddings/oleObject101.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39.wmf"/><Relationship Id="rId5" Type="http://schemas.openxmlformats.org/officeDocument/2006/relationships/oleObject" Target="../embeddings/oleObject103.bin"/><Relationship Id="rId4" Type="http://schemas.openxmlformats.org/officeDocument/2006/relationships/image" Target="../media/image13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image" Target="../media/image140.png"/><Relationship Id="rId1" Type="http://schemas.openxmlformats.org/officeDocument/2006/relationships/slideLayout" Target="../slideLayouts/slideLayout7.xml"/><Relationship Id="rId4" Type="http://schemas.openxmlformats.org/officeDocument/2006/relationships/image" Target="../media/image141.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4.wmf"/><Relationship Id="rId12" Type="http://schemas.openxmlformats.org/officeDocument/2006/relationships/oleObject" Target="../embeddings/oleObject110.bin"/><Relationship Id="rId2"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7.bin"/><Relationship Id="rId11" Type="http://schemas.openxmlformats.org/officeDocument/2006/relationships/image" Target="../media/image146.wmf"/><Relationship Id="rId5" Type="http://schemas.openxmlformats.org/officeDocument/2006/relationships/image" Target="../media/image143.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45.wmf"/></Relationships>
</file>

<file path=ppt/slides/_rels/slide79.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image" Target="../media/image148.emf"/><Relationship Id="rId1" Type="http://schemas.openxmlformats.org/officeDocument/2006/relationships/slideLayout" Target="../slideLayouts/slideLayout2.xml"/><Relationship Id="rId4" Type="http://schemas.openxmlformats.org/officeDocument/2006/relationships/image" Target="../media/image127.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12.x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hyperlink" Target="code/4.5.Boundary.cpp" TargetMode="External"/><Relationship Id="rId1" Type="http://schemas.openxmlformats.org/officeDocument/2006/relationships/slideLayout" Target="../slideLayouts/slideLayout13.xml"/><Relationship Id="rId4" Type="http://schemas.openxmlformats.org/officeDocument/2006/relationships/image" Target="../media/image151.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5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oleObject" Target="../embeddings/oleObject111.bin"/><Relationship Id="rId1" Type="http://schemas.openxmlformats.org/officeDocument/2006/relationships/slideLayout" Target="../slideLayouts/slideLayout7.xml"/><Relationship Id="rId5" Type="http://schemas.openxmlformats.org/officeDocument/2006/relationships/image" Target="../media/image155.png"/><Relationship Id="rId4" Type="http://schemas.openxmlformats.org/officeDocument/2006/relationships/image" Target="../media/image154.png"/></Relationships>
</file>

<file path=ppt/slides/_rels/slide84.x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oleObject" Target="../embeddings/oleObject112.bin"/><Relationship Id="rId1" Type="http://schemas.openxmlformats.org/officeDocument/2006/relationships/slideLayout" Target="../slideLayouts/slideLayout2.xml"/><Relationship Id="rId4" Type="http://schemas.openxmlformats.org/officeDocument/2006/relationships/image" Target="../media/image15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image" Target="../media/image158.jpeg"/><Relationship Id="rId1" Type="http://schemas.openxmlformats.org/officeDocument/2006/relationships/slideLayout" Target="../slideLayouts/slideLayout2.xml"/><Relationship Id="rId6" Type="http://schemas.openxmlformats.org/officeDocument/2006/relationships/image" Target="../media/image160.wmf"/><Relationship Id="rId5" Type="http://schemas.openxmlformats.org/officeDocument/2006/relationships/oleObject" Target="../embeddings/oleObject114.bin"/><Relationship Id="rId4" Type="http://schemas.openxmlformats.org/officeDocument/2006/relationships/image" Target="../media/image159.wmf"/></Relationships>
</file>

<file path=ppt/slides/_rels/slide87.x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oleObject" Target="../embeddings/oleObject115.bin"/><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oleObject" Target="../embeddings/oleObject116.bin"/><Relationship Id="rId1" Type="http://schemas.openxmlformats.org/officeDocument/2006/relationships/slideLayout" Target="../slideLayouts/slideLayout7.xml"/><Relationship Id="rId4" Type="http://schemas.openxmlformats.org/officeDocument/2006/relationships/image" Target="../media/image165.jpg"/></Relationships>
</file>

<file path=ppt/slides/_rels/slide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image" Target="../media/image162.png"/><Relationship Id="rId1" Type="http://schemas.openxmlformats.org/officeDocument/2006/relationships/slideLayout" Target="../slideLayouts/slideLayout7.xml"/><Relationship Id="rId4" Type="http://schemas.openxmlformats.org/officeDocument/2006/relationships/image" Target="../media/image166.wmf"/></Relationships>
</file>

<file path=ppt/slides/_rels/slide91.x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oleObject" Target="../embeddings/oleObject118.bin"/><Relationship Id="rId1" Type="http://schemas.openxmlformats.org/officeDocument/2006/relationships/slideLayout" Target="../slideLayouts/slideLayout7.xml"/><Relationship Id="rId5" Type="http://schemas.openxmlformats.org/officeDocument/2006/relationships/image" Target="../media/image168.wmf"/><Relationship Id="rId4" Type="http://schemas.openxmlformats.org/officeDocument/2006/relationships/oleObject" Target="../embeddings/oleObject119.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69.wmf"/><Relationship Id="rId7" Type="http://schemas.openxmlformats.org/officeDocument/2006/relationships/image" Target="../media/image171.wmf"/><Relationship Id="rId2" Type="http://schemas.openxmlformats.org/officeDocument/2006/relationships/oleObject" Target="../embeddings/oleObject120.bin"/><Relationship Id="rId1" Type="http://schemas.openxmlformats.org/officeDocument/2006/relationships/slideLayout" Target="../slideLayouts/slideLayout2.xml"/><Relationship Id="rId6" Type="http://schemas.openxmlformats.org/officeDocument/2006/relationships/oleObject" Target="../embeddings/oleObject122.bin"/><Relationship Id="rId5" Type="http://schemas.openxmlformats.org/officeDocument/2006/relationships/image" Target="../media/image170.wmf"/><Relationship Id="rId4" Type="http://schemas.openxmlformats.org/officeDocument/2006/relationships/oleObject" Target="../embeddings/oleObject121.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72.wmf"/><Relationship Id="rId7" Type="http://schemas.openxmlformats.org/officeDocument/2006/relationships/image" Target="../media/image174.wmf"/><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5" Type="http://schemas.openxmlformats.org/officeDocument/2006/relationships/image" Target="../media/image173.wmf"/><Relationship Id="rId4" Type="http://schemas.openxmlformats.org/officeDocument/2006/relationships/oleObject" Target="../embeddings/oleObject124.bin"/></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75.wmf"/><Relationship Id="rId7" Type="http://schemas.openxmlformats.org/officeDocument/2006/relationships/image" Target="../media/image177.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5" Type="http://schemas.openxmlformats.org/officeDocument/2006/relationships/image" Target="../media/image176.wmf"/><Relationship Id="rId4" Type="http://schemas.openxmlformats.org/officeDocument/2006/relationships/oleObject" Target="../embeddings/oleObject127.bin"/><Relationship Id="rId9" Type="http://schemas.openxmlformats.org/officeDocument/2006/relationships/image" Target="../media/image178.wmf"/></Relationships>
</file>

<file path=ppt/slides/_rels/slide98.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image" Target="../media/image180.png"/><Relationship Id="rId7" Type="http://schemas.openxmlformats.org/officeDocument/2006/relationships/image" Target="../media/image184.png"/><Relationship Id="rId2"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83.png"/><Relationship Id="rId5" Type="http://schemas.openxmlformats.org/officeDocument/2006/relationships/image" Target="../media/image182.png"/><Relationship Id="rId4" Type="http://schemas.openxmlformats.org/officeDocument/2006/relationships/image" Target="../media/image18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6148"/>
          <p:cNvSpPr>
            <a:spLocks noGrp="1" noChangeArrowheads="1"/>
          </p:cNvSpPr>
          <p:nvPr/>
        </p:nvSpPr>
        <p:spPr bwMode="auto">
          <a:xfrm>
            <a:off x="467544" y="1844824"/>
            <a:ext cx="820826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20000"/>
              </a:spcBef>
              <a:buClr>
                <a:schemeClr val="accent1"/>
              </a:buClr>
              <a:buSzPct val="100000"/>
              <a:buFont typeface="Wingdings" panose="05000000000000000000" pitchFamily="2" charset="2"/>
              <a:buChar char="v"/>
              <a:defRPr sz="1600">
                <a:solidFill>
                  <a:schemeClr val="bg2"/>
                </a:solidFill>
                <a:latin typeface="Arial" panose="020B0604020202020204" pitchFamily="34" charset="0"/>
                <a:ea typeface="微软雅黑" panose="020B0503020204020204" pitchFamily="34" charset="-122"/>
              </a:defRPr>
            </a:lvl1pPr>
            <a:lvl2pPr marL="742950" indent="-285750">
              <a:lnSpc>
                <a:spcPct val="140000"/>
              </a:lnSpc>
              <a:spcBef>
                <a:spcPct val="20000"/>
              </a:spcBef>
              <a:buClr>
                <a:schemeClr val="accent1"/>
              </a:buClr>
              <a:buFont typeface="Wingdings" panose="05000000000000000000" pitchFamily="2" charset="2"/>
              <a:buChar char="n"/>
              <a:defRPr sz="1600">
                <a:solidFill>
                  <a:schemeClr val="bg2"/>
                </a:solidFill>
                <a:latin typeface="Arial" panose="020B0604020202020204" pitchFamily="34" charset="0"/>
                <a:ea typeface="微软雅黑" panose="020B0503020204020204" pitchFamily="34" charset="-122"/>
              </a:defRPr>
            </a:lvl2pPr>
            <a:lvl3pPr marL="1143000" indent="-228600">
              <a:lnSpc>
                <a:spcPct val="140000"/>
              </a:lnSpc>
              <a:spcBef>
                <a:spcPct val="20000"/>
              </a:spcBef>
              <a:buClr>
                <a:schemeClr val="accent1"/>
              </a:buClr>
              <a:buSzPct val="100000"/>
              <a:buFont typeface="Wingdings" panose="05000000000000000000" pitchFamily="2" charset="2"/>
              <a:buChar char="ü"/>
              <a:defRPr sz="1400">
                <a:solidFill>
                  <a:schemeClr val="bg2"/>
                </a:solidFill>
                <a:latin typeface="Arial" panose="020B0604020202020204" pitchFamily="34" charset="0"/>
                <a:ea typeface="微软雅黑" panose="020B0503020204020204" pitchFamily="34" charset="-122"/>
              </a:defRPr>
            </a:lvl3pPr>
            <a:lvl4pPr marL="1600200" indent="-228600">
              <a:lnSpc>
                <a:spcPct val="140000"/>
              </a:lnSpc>
              <a:spcBef>
                <a:spcPct val="20000"/>
              </a:spcBef>
              <a:buClr>
                <a:schemeClr val="accent1"/>
              </a:buClr>
              <a:buSzPct val="100000"/>
              <a:buFont typeface="Wingdings" panose="05000000000000000000" pitchFamily="2" charset="2"/>
              <a:buChar char="Ø"/>
              <a:defRPr sz="1400">
                <a:solidFill>
                  <a:schemeClr val="bg2"/>
                </a:solidFill>
                <a:latin typeface="Arial" panose="020B0604020202020204" pitchFamily="34" charset="0"/>
                <a:ea typeface="微软雅黑" panose="020B0503020204020204" pitchFamily="34" charset="-122"/>
              </a:defRPr>
            </a:lvl4pPr>
            <a:lvl5pPr marL="2057400" indent="-228600">
              <a:lnSpc>
                <a:spcPct val="140000"/>
              </a:lnSpc>
              <a:spcBef>
                <a:spcPct val="20000"/>
              </a:spcBef>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5pPr>
            <a:lvl6pPr marL="25146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6pPr>
            <a:lvl7pPr marL="29718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7pPr>
            <a:lvl8pPr marL="34290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8pPr>
            <a:lvl9pPr marL="3886200" indent="-228600" eaLnBrk="0" fontAlgn="base" hangingPunct="0">
              <a:lnSpc>
                <a:spcPct val="140000"/>
              </a:lnSpc>
              <a:spcBef>
                <a:spcPct val="20000"/>
              </a:spcBef>
              <a:spcAft>
                <a:spcPct val="0"/>
              </a:spcAft>
              <a:buClr>
                <a:srgbClr val="336699"/>
              </a:buClr>
              <a:buSzPct val="100000"/>
              <a:buFont typeface="Arial" panose="020B0604020202020204" pitchFamily="34" charset="0"/>
              <a:buChar char="•"/>
              <a:defRPr sz="1200">
                <a:solidFill>
                  <a:schemeClr val="bg2"/>
                </a:solidFill>
                <a:latin typeface="Arial" panose="020B0604020202020204" pitchFamily="34" charset="0"/>
                <a:ea typeface="微软雅黑" panose="020B0503020204020204" pitchFamily="34" charset="-122"/>
              </a:defRPr>
            </a:lvl9pPr>
          </a:lstStyle>
          <a:p>
            <a:pPr algn="ctr">
              <a:buSzTx/>
              <a:buNone/>
            </a:pPr>
            <a:r>
              <a:rPr lang="en-US" altLang="zh-CN" sz="3200" b="1" dirty="0">
                <a:solidFill>
                  <a:schemeClr val="tx1"/>
                </a:solidFill>
                <a:ea typeface="宋体" panose="02010600030101010101" pitchFamily="2" charset="-122"/>
              </a:rPr>
              <a:t>Chapter 6. Ordinary differential equations</a:t>
            </a:r>
          </a:p>
        </p:txBody>
      </p:sp>
    </p:spTree>
    <p:extLst>
      <p:ext uri="{BB962C8B-B14F-4D97-AF65-F5344CB8AC3E}">
        <p14:creationId xmlns:p14="http://schemas.microsoft.com/office/powerpoint/2010/main" val="84869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23528" y="274638"/>
            <a:ext cx="8517310" cy="1143000"/>
          </a:xfrm>
        </p:spPr>
        <p:txBody>
          <a:bodyPr/>
          <a:lstStyle/>
          <a:p>
            <a:pPr eaLnBrk="1" hangingPunct="1"/>
            <a:r>
              <a:rPr lang="en-US" altLang="zh-CN" sz="4000" dirty="0">
                <a:latin typeface="Times New Roman" panose="02020603050405020304" pitchFamily="18" charset="0"/>
              </a:rPr>
              <a:t>F</a:t>
            </a:r>
            <a:r>
              <a:rPr lang="en-US" altLang="zh-TW" sz="4000" dirty="0">
                <a:latin typeface="Times New Roman" panose="02020603050405020304" pitchFamily="18" charset="0"/>
              </a:rPr>
              <a:t>irst-order ordinary differential equation</a:t>
            </a:r>
          </a:p>
        </p:txBody>
      </p:sp>
      <p:sp>
        <p:nvSpPr>
          <p:cNvPr id="11268" name="Rectangle 3"/>
          <p:cNvSpPr>
            <a:spLocks noGrp="1" noChangeArrowheads="1"/>
          </p:cNvSpPr>
          <p:nvPr>
            <p:ph type="body" sz="half" idx="1"/>
          </p:nvPr>
        </p:nvSpPr>
        <p:spPr>
          <a:xfrm>
            <a:off x="611560" y="3168947"/>
            <a:ext cx="7272808" cy="548643"/>
          </a:xfrm>
        </p:spPr>
        <p:txBody>
          <a:bodyPr/>
          <a:lstStyle/>
          <a:p>
            <a:pPr marL="0" indent="0" eaLnBrk="1" hangingPunct="1">
              <a:buNone/>
            </a:pPr>
            <a:r>
              <a:rPr lang="en-US" altLang="zh-TW" sz="2800" dirty="0">
                <a:latin typeface="Times New Roman" panose="02020603050405020304" pitchFamily="18" charset="0"/>
              </a:rPr>
              <a:t>The solution based on Taylor series expansion:</a:t>
            </a:r>
          </a:p>
        </p:txBody>
      </p:sp>
      <p:graphicFrame>
        <p:nvGraphicFramePr>
          <p:cNvPr id="11269" name="Object 4"/>
          <p:cNvGraphicFramePr>
            <a:graphicFrameLocks noGrp="1" noChangeAspect="1"/>
          </p:cNvGraphicFramePr>
          <p:nvPr>
            <p:ph sz="quarter" idx="2"/>
            <p:extLst>
              <p:ext uri="{D42A27DB-BD31-4B8C-83A1-F6EECF244321}">
                <p14:modId xmlns:p14="http://schemas.microsoft.com/office/powerpoint/2010/main" val="2091236612"/>
              </p:ext>
            </p:extLst>
          </p:nvPr>
        </p:nvGraphicFramePr>
        <p:xfrm>
          <a:off x="1259632" y="1728787"/>
          <a:ext cx="6040292" cy="936104"/>
        </p:xfrm>
        <a:graphic>
          <a:graphicData uri="http://schemas.openxmlformats.org/presentationml/2006/ole">
            <mc:AlternateContent xmlns:mc="http://schemas.openxmlformats.org/markup-compatibility/2006">
              <mc:Choice xmlns:v="urn:schemas-microsoft-com:vml" Requires="v">
                <p:oleObj name="Equation" r:id="rId2" imgW="2540000" imgH="393700" progId="Equation.3">
                  <p:embed/>
                </p:oleObj>
              </mc:Choice>
              <mc:Fallback>
                <p:oleObj name="Equation" r:id="rId2" imgW="2540000" imgH="393700" progId="Equation.3">
                  <p:embed/>
                  <p:pic>
                    <p:nvPicPr>
                      <p:cNvPr id="1126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28787"/>
                        <a:ext cx="6040292" cy="936104"/>
                      </a:xfrm>
                      <a:prstGeom prst="rect">
                        <a:avLst/>
                      </a:prstGeom>
                      <a:noFill/>
                      <a:ln>
                        <a:noFill/>
                      </a:ln>
                      <a:effectLst/>
                    </p:spPr>
                  </p:pic>
                </p:oleObj>
              </mc:Fallback>
            </mc:AlternateContent>
          </a:graphicData>
        </a:graphic>
      </p:graphicFrame>
      <p:graphicFrame>
        <p:nvGraphicFramePr>
          <p:cNvPr id="11270" name="Object 6"/>
          <p:cNvGraphicFramePr>
            <a:graphicFrameLocks noGrp="1" noChangeAspect="1"/>
          </p:cNvGraphicFramePr>
          <p:nvPr>
            <p:ph sz="quarter" idx="3"/>
            <p:extLst>
              <p:ext uri="{D42A27DB-BD31-4B8C-83A1-F6EECF244321}">
                <p14:modId xmlns:p14="http://schemas.microsoft.com/office/powerpoint/2010/main" val="3674197417"/>
              </p:ext>
            </p:extLst>
          </p:nvPr>
        </p:nvGraphicFramePr>
        <p:xfrm>
          <a:off x="769938" y="4005263"/>
          <a:ext cx="7621587" cy="1865312"/>
        </p:xfrm>
        <a:graphic>
          <a:graphicData uri="http://schemas.openxmlformats.org/presentationml/2006/ole">
            <mc:AlternateContent xmlns:mc="http://schemas.openxmlformats.org/markup-compatibility/2006">
              <mc:Choice xmlns:v="urn:schemas-microsoft-com:vml" Requires="v">
                <p:oleObj name="Equation" r:id="rId4" imgW="3632040" imgH="888840" progId="Equation.DSMT4">
                  <p:embed/>
                </p:oleObj>
              </mc:Choice>
              <mc:Fallback>
                <p:oleObj name="Equation" r:id="rId4" imgW="3632040" imgH="888840" progId="Equation.DSMT4">
                  <p:embed/>
                  <p:pic>
                    <p:nvPicPr>
                      <p:cNvPr id="11270" name="Object 6"/>
                      <p:cNvPicPr>
                        <a:picLocks noChangeAspect="1" noChangeArrowheads="1"/>
                      </p:cNvPicPr>
                      <p:nvPr/>
                    </p:nvPicPr>
                    <p:blipFill>
                      <a:blip r:embed="rId5"/>
                      <a:srcRect/>
                      <a:stretch>
                        <a:fillRect/>
                      </a:stretch>
                    </p:blipFill>
                    <p:spPr bwMode="auto">
                      <a:xfrm>
                        <a:off x="769938" y="4005263"/>
                        <a:ext cx="7621587" cy="18653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5631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rPr>
              <a:t>Euler’s Method</a:t>
            </a:r>
          </a:p>
        </p:txBody>
      </p:sp>
      <p:sp>
        <p:nvSpPr>
          <p:cNvPr id="12292" name="Rectangle 3"/>
          <p:cNvSpPr>
            <a:spLocks noGrp="1" noChangeArrowheads="1"/>
          </p:cNvSpPr>
          <p:nvPr>
            <p:ph type="body" sz="half" idx="1"/>
          </p:nvPr>
        </p:nvSpPr>
        <p:spPr>
          <a:xfrm>
            <a:off x="457200" y="1600200"/>
            <a:ext cx="8291513" cy="4525963"/>
          </a:xfrm>
        </p:spPr>
        <p:txBody>
          <a:bodyPr/>
          <a:lstStyle/>
          <a:p>
            <a:pPr eaLnBrk="1" hangingPunct="1"/>
            <a:r>
              <a:rPr lang="en-US" altLang="zh-TW" sz="2800" dirty="0">
                <a:latin typeface="Times New Roman" panose="02020603050405020304" pitchFamily="18" charset="0"/>
              </a:rPr>
              <a:t>Only the term with the first derivative is used:</a:t>
            </a:r>
          </a:p>
          <a:p>
            <a:pPr eaLnBrk="1" hangingPunct="1"/>
            <a:endParaRPr lang="en-US" altLang="zh-TW" sz="2800" dirty="0">
              <a:latin typeface="Times New Roman" panose="02020603050405020304" pitchFamily="18" charset="0"/>
            </a:endParaRPr>
          </a:p>
          <a:p>
            <a:pPr eaLnBrk="1" hangingPunct="1"/>
            <a:endParaRPr lang="en-US" altLang="zh-TW" sz="2800" dirty="0">
              <a:latin typeface="Times New Roman" panose="02020603050405020304" pitchFamily="18" charset="0"/>
            </a:endParaRPr>
          </a:p>
          <a:p>
            <a:pPr eaLnBrk="1" hangingPunct="1"/>
            <a:r>
              <a:rPr lang="en-US" altLang="zh-TW" sz="2800" dirty="0">
                <a:latin typeface="Times New Roman" panose="02020603050405020304" pitchFamily="18" charset="0"/>
              </a:rPr>
              <a:t>This method is sometimes referred to as </a:t>
            </a:r>
            <a:r>
              <a:rPr lang="en-US" altLang="zh-TW" sz="2800" i="1" u="sng" dirty="0">
                <a:latin typeface="Times New Roman" panose="02020603050405020304" pitchFamily="18" charset="0"/>
              </a:rPr>
              <a:t>the one-step Euler’s method</a:t>
            </a:r>
            <a:r>
              <a:rPr lang="en-US" altLang="zh-TW" sz="2800" dirty="0">
                <a:latin typeface="Times New Roman" panose="02020603050405020304" pitchFamily="18" charset="0"/>
              </a:rPr>
              <a:t>, since it is performed one step at a time. </a:t>
            </a:r>
          </a:p>
        </p:txBody>
      </p:sp>
      <p:graphicFrame>
        <p:nvGraphicFramePr>
          <p:cNvPr id="12293" name="Object 4"/>
          <p:cNvGraphicFramePr>
            <a:graphicFrameLocks noGrp="1" noChangeAspect="1"/>
          </p:cNvGraphicFramePr>
          <p:nvPr>
            <p:ph sz="half" idx="2"/>
          </p:nvPr>
        </p:nvGraphicFramePr>
        <p:xfrm>
          <a:off x="1908175" y="2276475"/>
          <a:ext cx="3598863" cy="785813"/>
        </p:xfrm>
        <a:graphic>
          <a:graphicData uri="http://schemas.openxmlformats.org/presentationml/2006/ole">
            <mc:AlternateContent xmlns:mc="http://schemas.openxmlformats.org/markup-compatibility/2006">
              <mc:Choice xmlns:v="urn:schemas-microsoft-com:vml" Requires="v">
                <p:oleObj name="方程式" r:id="rId2" imgW="1803400" imgH="393700" progId="Equation.3">
                  <p:embed/>
                </p:oleObj>
              </mc:Choice>
              <mc:Fallback>
                <p:oleObj name="方程式" r:id="rId2" imgW="1803400" imgH="393700" progId="Equation.3">
                  <p:embed/>
                  <p:pic>
                    <p:nvPicPr>
                      <p:cNvPr id="1229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276475"/>
                        <a:ext cx="3598863"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299237"/>
            <a:ext cx="2952328" cy="200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73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TW" sz="4000">
                <a:latin typeface="Times New Roman" panose="02020603050405020304" pitchFamily="18" charset="0"/>
              </a:rPr>
              <a:t>Example: One-step Euler’s Method</a:t>
            </a:r>
          </a:p>
        </p:txBody>
      </p:sp>
      <p:sp>
        <p:nvSpPr>
          <p:cNvPr id="13316" name="Rectangle 3"/>
          <p:cNvSpPr>
            <a:spLocks noGrp="1" noChangeArrowheads="1"/>
          </p:cNvSpPr>
          <p:nvPr>
            <p:ph type="body" sz="half" idx="1"/>
          </p:nvPr>
        </p:nvSpPr>
        <p:spPr>
          <a:xfrm>
            <a:off x="457200" y="1600200"/>
            <a:ext cx="8362950" cy="4525963"/>
          </a:xfrm>
        </p:spPr>
        <p:txBody>
          <a:bodyPr/>
          <a:lstStyle/>
          <a:p>
            <a:pPr eaLnBrk="1" hangingPunct="1"/>
            <a:r>
              <a:rPr lang="en-US" altLang="zh-TW" sz="2800">
                <a:latin typeface="Times New Roman" panose="02020603050405020304" pitchFamily="18" charset="0"/>
              </a:rPr>
              <a:t>Consider the differential equation:</a:t>
            </a: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r>
              <a:rPr lang="en-US" altLang="zh-TW" sz="2800">
                <a:latin typeface="Times New Roman" panose="02020603050405020304" pitchFamily="18" charset="0"/>
              </a:rPr>
              <a:t>For </a:t>
            </a:r>
            <a:r>
              <a:rPr lang="en-US" altLang="zh-TW" sz="2800" i="1">
                <a:latin typeface="Times New Roman" panose="02020603050405020304" pitchFamily="18" charset="0"/>
              </a:rPr>
              <a:t>x</a:t>
            </a:r>
            <a:r>
              <a:rPr lang="en-US" altLang="zh-TW" sz="2800">
                <a:latin typeface="Times New Roman" panose="02020603050405020304" pitchFamily="18" charset="0"/>
              </a:rPr>
              <a:t> =1.1</a:t>
            </a: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buFontTx/>
              <a:buNone/>
            </a:pPr>
            <a:r>
              <a:rPr lang="en-US" altLang="zh-TW" sz="2800">
                <a:latin typeface="Times New Roman" panose="02020603050405020304" pitchFamily="18" charset="0"/>
              </a:rPr>
              <a:t>  Therefore, at </a:t>
            </a:r>
            <a:r>
              <a:rPr lang="en-US" altLang="zh-TW" sz="2800" i="1">
                <a:latin typeface="Times New Roman" panose="02020603050405020304" pitchFamily="18" charset="0"/>
              </a:rPr>
              <a:t>x</a:t>
            </a:r>
            <a:r>
              <a:rPr lang="en-US" altLang="zh-TW" sz="2800">
                <a:latin typeface="Times New Roman" panose="02020603050405020304" pitchFamily="18" charset="0"/>
              </a:rPr>
              <a:t>=1.1, </a:t>
            </a:r>
            <a:r>
              <a:rPr lang="en-US" altLang="zh-TW" sz="2800" i="1">
                <a:latin typeface="Times New Roman" panose="02020603050405020304" pitchFamily="18" charset="0"/>
              </a:rPr>
              <a:t>y</a:t>
            </a:r>
            <a:r>
              <a:rPr lang="en-US" altLang="zh-TW" sz="2800">
                <a:latin typeface="Times New Roman" panose="02020603050405020304" pitchFamily="18" charset="0"/>
              </a:rPr>
              <a:t>=1.44133 (true value).</a:t>
            </a:r>
          </a:p>
          <a:p>
            <a:pPr eaLnBrk="1" hangingPunct="1"/>
            <a:endParaRPr lang="en-US" altLang="zh-TW" sz="2800">
              <a:latin typeface="Times New Roman" panose="02020603050405020304" pitchFamily="18" charset="0"/>
            </a:endParaRPr>
          </a:p>
        </p:txBody>
      </p:sp>
      <p:graphicFrame>
        <p:nvGraphicFramePr>
          <p:cNvPr id="13317" name="Object 4"/>
          <p:cNvGraphicFramePr>
            <a:graphicFrameLocks noGrp="1" noChangeAspect="1"/>
          </p:cNvGraphicFramePr>
          <p:nvPr>
            <p:ph sz="half" idx="2"/>
          </p:nvPr>
        </p:nvGraphicFramePr>
        <p:xfrm>
          <a:off x="1403350" y="2205038"/>
          <a:ext cx="3529013" cy="700087"/>
        </p:xfrm>
        <a:graphic>
          <a:graphicData uri="http://schemas.openxmlformats.org/presentationml/2006/ole">
            <mc:AlternateContent xmlns:mc="http://schemas.openxmlformats.org/markup-compatibility/2006">
              <mc:Choice xmlns:v="urn:schemas-microsoft-com:vml" Requires="v">
                <p:oleObj name="方程式" r:id="rId2" imgW="1981200" imgH="393700" progId="Equation.3">
                  <p:embed/>
                </p:oleObj>
              </mc:Choice>
              <mc:Fallback>
                <p:oleObj name="方程式" r:id="rId2" imgW="1981200" imgH="393700" progId="Equation.3">
                  <p:embed/>
                  <p:pic>
                    <p:nvPicPr>
                      <p:cNvPr id="1331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205038"/>
                        <a:ext cx="3529013"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1524000" y="3810000"/>
          <a:ext cx="1944688" cy="615950"/>
        </p:xfrm>
        <a:graphic>
          <a:graphicData uri="http://schemas.openxmlformats.org/presentationml/2006/ole">
            <mc:AlternateContent xmlns:mc="http://schemas.openxmlformats.org/markup-compatibility/2006">
              <mc:Choice xmlns:v="urn:schemas-microsoft-com:vml" Requires="v">
                <p:oleObj name="方程式" r:id="rId4" imgW="1040948" imgH="330057" progId="Equation.3">
                  <p:embed/>
                </p:oleObj>
              </mc:Choice>
              <mc:Fallback>
                <p:oleObj name="方程式" r:id="rId4" imgW="1040948" imgH="330057" progId="Equation.3">
                  <p:embed/>
                  <p:pic>
                    <p:nvPicPr>
                      <p:cNvPr id="133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810000"/>
                        <a:ext cx="19446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1524000" y="4495800"/>
          <a:ext cx="2832100" cy="731838"/>
        </p:xfrm>
        <a:graphic>
          <a:graphicData uri="http://schemas.openxmlformats.org/presentationml/2006/ole">
            <mc:AlternateContent xmlns:mc="http://schemas.openxmlformats.org/markup-compatibility/2006">
              <mc:Choice xmlns:v="urn:schemas-microsoft-com:vml" Requires="v">
                <p:oleObj name="Equation" r:id="rId6" imgW="1524000" imgH="393700" progId="Equation.3">
                  <p:embed/>
                </p:oleObj>
              </mc:Choice>
              <mc:Fallback>
                <p:oleObj name="Equation" r:id="rId6" imgW="1524000" imgH="393700" progId="Equation.3">
                  <p:embed/>
                  <p:pic>
                    <p:nvPicPr>
                      <p:cNvPr id="1331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495800"/>
                        <a:ext cx="2832100"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35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2"/>
          <p:cNvGraphicFramePr>
            <a:graphicFrameLocks noChangeAspect="1"/>
          </p:cNvGraphicFramePr>
          <p:nvPr/>
        </p:nvGraphicFramePr>
        <p:xfrm>
          <a:off x="609600" y="533400"/>
          <a:ext cx="7924800" cy="5653088"/>
        </p:xfrm>
        <a:graphic>
          <a:graphicData uri="http://schemas.openxmlformats.org/presentationml/2006/ole">
            <mc:AlternateContent xmlns:mc="http://schemas.openxmlformats.org/markup-compatibility/2006">
              <mc:Choice xmlns:v="urn:schemas-microsoft-com:vml" Requires="v">
                <p:oleObj name="Equation" r:id="rId2" imgW="3543300" imgH="2527300" progId="Equation.3">
                  <p:embed/>
                </p:oleObj>
              </mc:Choice>
              <mc:Fallback>
                <p:oleObj name="Equation" r:id="rId2" imgW="3543300" imgH="2527300" progId="Equation.3">
                  <p:embed/>
                  <p:pic>
                    <p:nvPicPr>
                      <p:cNvPr id="1433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7924800" cy="565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3991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61925"/>
            <a:ext cx="8229600" cy="1143000"/>
          </a:xfrm>
        </p:spPr>
        <p:txBody>
          <a:bodyPr/>
          <a:lstStyle/>
          <a:p>
            <a:pPr eaLnBrk="1" hangingPunct="1"/>
            <a:r>
              <a:rPr lang="en-US" altLang="zh-TW">
                <a:latin typeface="Times New Roman" panose="02020603050405020304" pitchFamily="18" charset="0"/>
              </a:rPr>
              <a:t>Errors with Euler`s Method</a:t>
            </a:r>
          </a:p>
        </p:txBody>
      </p:sp>
      <p:sp>
        <p:nvSpPr>
          <p:cNvPr id="15364" name="Rectangle 3"/>
          <p:cNvSpPr>
            <a:spLocks noGrp="1" noChangeArrowheads="1"/>
          </p:cNvSpPr>
          <p:nvPr>
            <p:ph type="body" sz="half" idx="1"/>
          </p:nvPr>
        </p:nvSpPr>
        <p:spPr>
          <a:xfrm>
            <a:off x="457200" y="1199778"/>
            <a:ext cx="8507413" cy="4525963"/>
          </a:xfrm>
        </p:spPr>
        <p:txBody>
          <a:bodyPr/>
          <a:lstStyle/>
          <a:p>
            <a:pPr eaLnBrk="1" hangingPunct="1"/>
            <a:r>
              <a:rPr lang="en-US" altLang="zh-TW" sz="2400" i="1" dirty="0">
                <a:latin typeface="Times New Roman" panose="02020603050405020304" pitchFamily="18" charset="0"/>
              </a:rPr>
              <a:t>Local error</a:t>
            </a:r>
            <a:r>
              <a:rPr lang="en-US" altLang="zh-TW" sz="2400" dirty="0">
                <a:latin typeface="Times New Roman" panose="02020603050405020304" pitchFamily="18" charset="0"/>
              </a:rPr>
              <a:t>: over one step size.</a:t>
            </a:r>
          </a:p>
          <a:p>
            <a:pPr eaLnBrk="1" hangingPunct="1">
              <a:buFontTx/>
              <a:buNone/>
            </a:pPr>
            <a:r>
              <a:rPr lang="en-US" altLang="zh-TW" sz="2400" dirty="0">
                <a:latin typeface="Times New Roman" panose="02020603050405020304" pitchFamily="18" charset="0"/>
              </a:rPr>
              <a:t>    </a:t>
            </a:r>
            <a:r>
              <a:rPr lang="en-US" altLang="zh-TW" sz="2400" i="1" dirty="0">
                <a:latin typeface="Times New Roman" panose="02020603050405020304" pitchFamily="18" charset="0"/>
              </a:rPr>
              <a:t>Global error</a:t>
            </a:r>
            <a:r>
              <a:rPr lang="en-US" altLang="zh-TW" sz="2400" dirty="0">
                <a:latin typeface="Times New Roman" panose="02020603050405020304" pitchFamily="18" charset="0"/>
              </a:rPr>
              <a:t>: cumulative over the range of the solution.</a:t>
            </a:r>
          </a:p>
          <a:p>
            <a:pPr eaLnBrk="1" hangingPunct="1"/>
            <a:r>
              <a:rPr lang="en-US" altLang="zh-TW" sz="2400" dirty="0">
                <a:latin typeface="Times New Roman" panose="02020603050405020304" pitchFamily="18" charset="0"/>
              </a:rPr>
              <a:t>The error </a:t>
            </a:r>
            <a:r>
              <a:rPr lang="en-US" altLang="zh-TW" sz="2400" i="1" dirty="0">
                <a:latin typeface="Times New Roman" panose="02020603050405020304" pitchFamily="18" charset="0"/>
                <a:sym typeface="Symbol" panose="05050102010706020507" pitchFamily="18" charset="2"/>
              </a:rPr>
              <a:t></a:t>
            </a:r>
            <a:r>
              <a:rPr lang="en-US" altLang="zh-TW" sz="2400" dirty="0">
                <a:latin typeface="Times New Roman" panose="02020603050405020304" pitchFamily="18" charset="0"/>
              </a:rPr>
              <a:t>  using Euler`s method can be approximated using the second term of the Taylor series expansion as </a:t>
            </a:r>
          </a:p>
          <a:p>
            <a:pPr eaLnBrk="1" hangingPunct="1"/>
            <a:endParaRPr lang="en-US" altLang="zh-TW" sz="2400" dirty="0">
              <a:latin typeface="Times New Roman" panose="02020603050405020304" pitchFamily="18" charset="0"/>
            </a:endParaRPr>
          </a:p>
          <a:p>
            <a:pPr eaLnBrk="1" hangingPunct="1"/>
            <a:endParaRPr lang="en-US" altLang="zh-TW" sz="2400" dirty="0">
              <a:latin typeface="Times New Roman" panose="02020603050405020304" pitchFamily="18" charset="0"/>
            </a:endParaRPr>
          </a:p>
          <a:p>
            <a:pPr eaLnBrk="1" hangingPunct="1"/>
            <a:endParaRPr lang="en-US" altLang="zh-TW" sz="2400" dirty="0">
              <a:latin typeface="Times New Roman" panose="02020603050405020304" pitchFamily="18" charset="0"/>
            </a:endParaRPr>
          </a:p>
          <a:p>
            <a:pPr eaLnBrk="1" hangingPunct="1"/>
            <a:endParaRPr lang="en-US" altLang="zh-TW" sz="2400" dirty="0">
              <a:latin typeface="Times New Roman" panose="02020603050405020304" pitchFamily="18" charset="0"/>
            </a:endParaRPr>
          </a:p>
          <a:p>
            <a:pPr eaLnBrk="1" hangingPunct="1"/>
            <a:r>
              <a:rPr lang="en-US" altLang="zh-TW" sz="2400" dirty="0">
                <a:latin typeface="Times New Roman" panose="02020603050405020304" pitchFamily="18" charset="0"/>
              </a:rPr>
              <a:t>If the range is divided into </a:t>
            </a:r>
            <a:r>
              <a:rPr lang="en-US" altLang="zh-TW" sz="2400" i="1" dirty="0">
                <a:latin typeface="Times New Roman" panose="02020603050405020304" pitchFamily="18" charset="0"/>
              </a:rPr>
              <a:t>n</a:t>
            </a:r>
            <a:r>
              <a:rPr lang="en-US" altLang="zh-TW" sz="2400" dirty="0">
                <a:latin typeface="Times New Roman" panose="02020603050405020304" pitchFamily="18" charset="0"/>
              </a:rPr>
              <a:t> increments, then the error at the end of range for </a:t>
            </a:r>
            <a:r>
              <a:rPr lang="en-US" altLang="zh-TW" sz="2400" i="1" dirty="0">
                <a:latin typeface="Times New Roman" panose="02020603050405020304" pitchFamily="18" charset="0"/>
              </a:rPr>
              <a:t>x</a:t>
            </a:r>
            <a:r>
              <a:rPr lang="en-US" altLang="zh-TW" sz="2400" dirty="0">
                <a:latin typeface="Times New Roman" panose="02020603050405020304" pitchFamily="18" charset="0"/>
              </a:rPr>
              <a:t> would be </a:t>
            </a:r>
            <a:r>
              <a:rPr lang="en-US" altLang="zh-TW" sz="2400" i="1" dirty="0">
                <a:latin typeface="Times New Roman" panose="02020603050405020304" pitchFamily="18" charset="0"/>
              </a:rPr>
              <a:t>n</a:t>
            </a:r>
            <a:r>
              <a:rPr lang="en-US" altLang="zh-TW" sz="2400" i="1" dirty="0">
                <a:latin typeface="Times New Roman" panose="02020603050405020304" pitchFamily="18" charset="0"/>
                <a:sym typeface="Symbol" panose="05050102010706020507" pitchFamily="18" charset="2"/>
              </a:rPr>
              <a:t>.</a:t>
            </a:r>
          </a:p>
          <a:p>
            <a:pPr marL="0" indent="0" eaLnBrk="1" hangingPunct="1">
              <a:buNone/>
            </a:pPr>
            <a:r>
              <a:rPr lang="en-US" altLang="zh-TW" sz="2400" i="1" dirty="0">
                <a:latin typeface="Times New Roman" panose="02020603050405020304" pitchFamily="18" charset="0"/>
              </a:rPr>
              <a:t>    Global error</a:t>
            </a:r>
            <a:r>
              <a:rPr lang="en-US" altLang="zh-TW" sz="2400" dirty="0">
                <a:latin typeface="Times New Roman" panose="02020603050405020304" pitchFamily="18" charset="0"/>
              </a:rPr>
              <a:t>:                                       (h is step size)</a:t>
            </a:r>
            <a:endParaRPr lang="en-US" altLang="zh-TW" sz="2400" i="1" dirty="0">
              <a:latin typeface="Times New Roman" panose="02020603050405020304" pitchFamily="18" charset="0"/>
            </a:endParaRPr>
          </a:p>
        </p:txBody>
      </p:sp>
      <p:graphicFrame>
        <p:nvGraphicFramePr>
          <p:cNvPr id="15365" name="Object 6"/>
          <p:cNvGraphicFramePr>
            <a:graphicFrameLocks noGrp="1" noChangeAspect="1"/>
          </p:cNvGraphicFramePr>
          <p:nvPr>
            <p:ph sz="quarter" idx="3"/>
            <p:extLst>
              <p:ext uri="{D42A27DB-BD31-4B8C-83A1-F6EECF244321}">
                <p14:modId xmlns:p14="http://schemas.microsoft.com/office/powerpoint/2010/main" val="499161897"/>
              </p:ext>
            </p:extLst>
          </p:nvPr>
        </p:nvGraphicFramePr>
        <p:xfrm>
          <a:off x="1763688" y="3003011"/>
          <a:ext cx="4833938" cy="1685925"/>
        </p:xfrm>
        <a:graphic>
          <a:graphicData uri="http://schemas.openxmlformats.org/presentationml/2006/ole">
            <mc:AlternateContent xmlns:mc="http://schemas.openxmlformats.org/markup-compatibility/2006">
              <mc:Choice xmlns:v="urn:schemas-microsoft-com:vml" Requires="v">
                <p:oleObj name="Equation" r:id="rId2" imgW="2400300" imgH="838200" progId="Equation.3">
                  <p:embed/>
                </p:oleObj>
              </mc:Choice>
              <mc:Fallback>
                <p:oleObj name="Equation" r:id="rId2" imgW="2400300" imgH="838200" progId="Equation.3">
                  <p:embed/>
                  <p:pic>
                    <p:nvPicPr>
                      <p:cNvPr id="15365"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003011"/>
                        <a:ext cx="4833938" cy="168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Grp="1" noChangeAspect="1"/>
          </p:cNvGraphicFramePr>
          <p:nvPr>
            <p:ph sz="quarter" idx="3"/>
            <p:extLst>
              <p:ext uri="{D42A27DB-BD31-4B8C-83A1-F6EECF244321}">
                <p14:modId xmlns:p14="http://schemas.microsoft.com/office/powerpoint/2010/main" val="1781356084"/>
              </p:ext>
            </p:extLst>
          </p:nvPr>
        </p:nvGraphicFramePr>
        <p:xfrm>
          <a:off x="2699792" y="5257863"/>
          <a:ext cx="2595798" cy="935756"/>
        </p:xfrm>
        <a:graphic>
          <a:graphicData uri="http://schemas.openxmlformats.org/presentationml/2006/ole">
            <mc:AlternateContent xmlns:mc="http://schemas.openxmlformats.org/markup-compatibility/2006">
              <mc:Choice xmlns:v="urn:schemas-microsoft-com:vml" Requires="v">
                <p:oleObj name="Equation" r:id="rId4" imgW="1091880" imgH="393480" progId="Equation.DSMT4">
                  <p:embed/>
                </p:oleObj>
              </mc:Choice>
              <mc:Fallback>
                <p:oleObj name="Equation" r:id="rId4" imgW="1091880" imgH="393480" progId="Equation.DSMT4">
                  <p:embed/>
                  <p:pic>
                    <p:nvPicPr>
                      <p:cNvPr id="15365" name="Object 6"/>
                      <p:cNvPicPr>
                        <a:picLocks noChangeAspect="1" noChangeArrowheads="1"/>
                      </p:cNvPicPr>
                      <p:nvPr/>
                    </p:nvPicPr>
                    <p:blipFill>
                      <a:blip r:embed="rId5"/>
                      <a:srcRect/>
                      <a:stretch>
                        <a:fillRect/>
                      </a:stretch>
                    </p:blipFill>
                    <p:spPr bwMode="auto">
                      <a:xfrm>
                        <a:off x="2699792" y="5257863"/>
                        <a:ext cx="2595798" cy="9357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433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rPr>
              <a:t>Example: Analysis of Errors</a:t>
            </a:r>
          </a:p>
        </p:txBody>
      </p:sp>
      <p:sp>
        <p:nvSpPr>
          <p:cNvPr id="16388" name="Rectangle 3"/>
          <p:cNvSpPr>
            <a:spLocks noGrp="1" noChangeArrowheads="1"/>
          </p:cNvSpPr>
          <p:nvPr>
            <p:ph type="body" sz="half" idx="1"/>
          </p:nvPr>
        </p:nvSpPr>
        <p:spPr>
          <a:xfrm>
            <a:off x="457200" y="1600200"/>
            <a:ext cx="8362950" cy="4525963"/>
          </a:xfrm>
        </p:spPr>
        <p:txBody>
          <a:bodyPr/>
          <a:lstStyle/>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p:txBody>
      </p:sp>
      <p:graphicFrame>
        <p:nvGraphicFramePr>
          <p:cNvPr id="16390" name="Object 10"/>
          <p:cNvGraphicFramePr>
            <a:graphicFrameLocks noChangeAspect="1"/>
          </p:cNvGraphicFramePr>
          <p:nvPr/>
        </p:nvGraphicFramePr>
        <p:xfrm>
          <a:off x="914400" y="1524000"/>
          <a:ext cx="7081838" cy="4786313"/>
        </p:xfrm>
        <a:graphic>
          <a:graphicData uri="http://schemas.openxmlformats.org/presentationml/2006/ole">
            <mc:AlternateContent xmlns:mc="http://schemas.openxmlformats.org/markup-compatibility/2006">
              <mc:Choice xmlns:v="urn:schemas-microsoft-com:vml" Requires="v">
                <p:oleObj name="Equation" r:id="rId2" imgW="3975100" imgH="2692400" progId="Equation.3">
                  <p:embed/>
                </p:oleObj>
              </mc:Choice>
              <mc:Fallback>
                <p:oleObj name="Equation" r:id="rId2" imgW="3975100" imgH="2692400" progId="Equation.3">
                  <p:embed/>
                  <p:pic>
                    <p:nvPicPr>
                      <p:cNvPr id="1639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081838"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4085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11370147-273D-4FE8-8877-BACFCDB5DBF6}" type="slidenum">
              <a:rPr lang="en-US" altLang="zh-CN" smtClean="0">
                <a:latin typeface="Times New Roman" panose="02020603050405020304" pitchFamily="18" charset="0"/>
                <a:cs typeface="Times New Roman" panose="02020603050405020304" pitchFamily="18" charset="0"/>
              </a:rPr>
              <a:pPr>
                <a:defRPr/>
              </a:pPr>
              <a:t>16</a:t>
            </a:fld>
            <a:endParaRPr lang="en-US" altLang="zh-CN">
              <a:latin typeface="Times New Roman" panose="02020603050405020304" pitchFamily="18" charset="0"/>
              <a:cs typeface="Times New Roman" panose="02020603050405020304" pitchFamily="18" charset="0"/>
            </a:endParaRPr>
          </a:p>
        </p:txBody>
      </p:sp>
      <p:sp>
        <p:nvSpPr>
          <p:cNvPr id="4" name="矩形 3"/>
          <p:cNvSpPr/>
          <p:nvPr/>
        </p:nvSpPr>
        <p:spPr>
          <a:xfrm>
            <a:off x="-32492" y="506808"/>
            <a:ext cx="9328580" cy="584775"/>
          </a:xfrm>
          <a:prstGeom prst="rect">
            <a:avLst/>
          </a:prstGeom>
        </p:spPr>
        <p:txBody>
          <a:bodyPr wrap="none">
            <a:spAutoFit/>
          </a:bodyPr>
          <a:lstStyle/>
          <a:p>
            <a:pPr algn="ctr"/>
            <a:r>
              <a:rPr lang="en-US" altLang="zh-CN" sz="3200" b="1" dirty="0">
                <a:ea typeface="Cambria Math" panose="02040503050406030204" pitchFamily="18" charset="0"/>
                <a:cs typeface="Times New Roman" panose="02020603050405020304" pitchFamily="18" charset="0"/>
              </a:rPr>
              <a:t>Illustration of Euler Algorithm: Harmonic oscillator</a:t>
            </a:r>
          </a:p>
        </p:txBody>
      </p:sp>
      <p:grpSp>
        <p:nvGrpSpPr>
          <p:cNvPr id="10" name="组合 9"/>
          <p:cNvGrpSpPr/>
          <p:nvPr/>
        </p:nvGrpSpPr>
        <p:grpSpPr>
          <a:xfrm>
            <a:off x="382474" y="2144807"/>
            <a:ext cx="6750496" cy="1155994"/>
            <a:chOff x="467544" y="1996381"/>
            <a:chExt cx="6750496" cy="1155994"/>
          </a:xfrm>
        </p:grpSpPr>
        <p:sp>
          <p:nvSpPr>
            <p:cNvPr id="11" name="矩形 10"/>
            <p:cNvSpPr/>
            <p:nvPr/>
          </p:nvSpPr>
          <p:spPr>
            <a:xfrm>
              <a:off x="467544" y="2101034"/>
              <a:ext cx="6750496" cy="830997"/>
            </a:xfrm>
            <a:prstGeom prst="rect">
              <a:avLst/>
            </a:prstGeom>
          </p:spPr>
          <p:txBody>
            <a:bodyPr wrap="square">
              <a:spAutoFit/>
            </a:bodyPr>
            <a:lstStyle/>
            <a:p>
              <a:r>
                <a:rPr lang="fr-FR" altLang="zh-CN" sz="2400" dirty="0">
                  <a:ea typeface="Cambria Math" panose="02040503050406030204" pitchFamily="18" charset="0"/>
                  <a:cs typeface="Times New Roman" panose="02020603050405020304" pitchFamily="18" charset="0"/>
                </a:rPr>
                <a:t>position </a:t>
              </a:r>
            </a:p>
            <a:p>
              <a:r>
                <a:rPr lang="fr-FR" altLang="zh-CN" sz="2400" dirty="0">
                  <a:ea typeface="Cambria Math" panose="02040503050406030204" pitchFamily="18" charset="0"/>
                  <a:cs typeface="Times New Roman" panose="02020603050405020304" pitchFamily="18" charset="0"/>
                </a:rPr>
                <a:t>velocity </a:t>
              </a:r>
              <a:endParaRPr lang="zh-CN" altLang="en-US" sz="2400" dirty="0">
                <a:cs typeface="Times New Roman" panose="02020603050405020304" pitchFamily="18" charset="0"/>
              </a:endParaRPr>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367" y="2188413"/>
              <a:ext cx="1277392" cy="36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869" y="2551707"/>
              <a:ext cx="1255890" cy="319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996381"/>
              <a:ext cx="26955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590400"/>
              <a:ext cx="15335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6" name="矩形 15"/>
          <p:cNvSpPr/>
          <p:nvPr/>
        </p:nvSpPr>
        <p:spPr>
          <a:xfrm>
            <a:off x="86238" y="1599183"/>
            <a:ext cx="9036496" cy="461665"/>
          </a:xfrm>
          <a:prstGeom prst="rect">
            <a:avLst/>
          </a:prstGeom>
        </p:spPr>
        <p:txBody>
          <a:bodyPr wrap="square">
            <a:spAutoFit/>
          </a:bodyPr>
          <a:lstStyle/>
          <a:p>
            <a:r>
              <a:rPr lang="en-US" altLang="zh-CN" sz="2400" dirty="0">
                <a:ea typeface="Cambria Math" panose="02040503050406030204" pitchFamily="18" charset="0"/>
                <a:cs typeface="Times New Roman" panose="02020603050405020304" pitchFamily="18" charset="0"/>
              </a:rPr>
              <a:t>• Consider Newton’s second law: </a:t>
            </a:r>
          </a:p>
        </p:txBody>
      </p:sp>
      <p:grpSp>
        <p:nvGrpSpPr>
          <p:cNvPr id="17" name="组合 16"/>
          <p:cNvGrpSpPr/>
          <p:nvPr/>
        </p:nvGrpSpPr>
        <p:grpSpPr>
          <a:xfrm>
            <a:off x="389548" y="4365104"/>
            <a:ext cx="2314575" cy="781050"/>
            <a:chOff x="685209" y="4003157"/>
            <a:chExt cx="2314575" cy="781050"/>
          </a:xfrm>
        </p:grpSpPr>
        <p:pic>
          <p:nvPicPr>
            <p:cNvPr id="1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692" y="4003157"/>
              <a:ext cx="19431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209" y="4403207"/>
              <a:ext cx="2314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组合 19"/>
          <p:cNvGrpSpPr/>
          <p:nvPr/>
        </p:nvGrpSpPr>
        <p:grpSpPr>
          <a:xfrm>
            <a:off x="382474" y="3262771"/>
            <a:ext cx="4312428" cy="469812"/>
            <a:chOff x="750097" y="3257934"/>
            <a:chExt cx="4312428" cy="469812"/>
          </a:xfrm>
        </p:grpSpPr>
        <p:pic>
          <p:nvPicPr>
            <p:cNvPr id="21"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759" y="3371163"/>
              <a:ext cx="3266766" cy="35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矩形 21"/>
            <p:cNvSpPr/>
            <p:nvPr/>
          </p:nvSpPr>
          <p:spPr>
            <a:xfrm>
              <a:off x="750097" y="3257934"/>
              <a:ext cx="1039067" cy="461665"/>
            </a:xfrm>
            <a:prstGeom prst="rect">
              <a:avLst/>
            </a:prstGeom>
          </p:spPr>
          <p:txBody>
            <a:bodyPr wrap="none">
              <a:spAutoFit/>
            </a:bodyPr>
            <a:lstStyle/>
            <a:p>
              <a:r>
                <a:rPr lang="fr-FR" altLang="zh-CN" sz="2400" dirty="0">
                  <a:ea typeface="Cambria Math" panose="02040503050406030204" pitchFamily="18" charset="0"/>
                  <a:cs typeface="Times New Roman" panose="02020603050405020304" pitchFamily="18" charset="0"/>
                </a:rPr>
                <a:t>Define</a:t>
              </a:r>
              <a:endParaRPr lang="zh-CN" altLang="en-US" sz="2400" dirty="0">
                <a:cs typeface="Times New Roman" panose="02020603050405020304" pitchFamily="18" charset="0"/>
              </a:endParaRPr>
            </a:p>
          </p:txBody>
        </p:sp>
      </p:grpSp>
      <p:sp>
        <p:nvSpPr>
          <p:cNvPr id="5" name="矩形 4"/>
          <p:cNvSpPr/>
          <p:nvPr/>
        </p:nvSpPr>
        <p:spPr>
          <a:xfrm>
            <a:off x="382472" y="3732583"/>
            <a:ext cx="2778325" cy="461665"/>
          </a:xfrm>
          <a:prstGeom prst="rect">
            <a:avLst/>
          </a:prstGeom>
        </p:spPr>
        <p:txBody>
          <a:bodyPr wrap="none">
            <a:spAutoFit/>
          </a:bodyPr>
          <a:lstStyle/>
          <a:p>
            <a:r>
              <a:rPr lang="en-US" altLang="zh-CN" sz="2400" dirty="0">
                <a:ea typeface="Cambria Math" panose="02040503050406030204" pitchFamily="18" charset="0"/>
                <a:cs typeface="Times New Roman" panose="02020603050405020304" pitchFamily="18" charset="0"/>
              </a:rPr>
              <a:t>Discretized time axis</a:t>
            </a:r>
            <a:endParaRPr lang="zh-CN" altLang="en-US" sz="2400" dirty="0">
              <a:cs typeface="Times New Roman" panose="02020603050405020304" pitchFamily="18" charset="0"/>
            </a:endParaRPr>
          </a:p>
        </p:txBody>
      </p:sp>
      <p:grpSp>
        <p:nvGrpSpPr>
          <p:cNvPr id="9" name="组合 8"/>
          <p:cNvGrpSpPr/>
          <p:nvPr/>
        </p:nvGrpSpPr>
        <p:grpSpPr>
          <a:xfrm>
            <a:off x="3429038" y="3794138"/>
            <a:ext cx="4230097" cy="400110"/>
            <a:chOff x="3429038" y="3820978"/>
            <a:chExt cx="4230097" cy="400110"/>
          </a:xfrm>
        </p:grpSpPr>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38" y="3878811"/>
              <a:ext cx="3685695" cy="27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6999724" y="3820978"/>
                  <a:ext cx="65941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ea typeface="Cambria Math" panose="02040503050406030204" pitchFamily="18" charset="0"/>
                          </a:rPr>
                          <m:t>=</m:t>
                        </m:r>
                        <m:r>
                          <a:rPr lang="en-US" altLang="zh-CN" sz="2000" b="0" i="1" smtClean="0">
                            <a:latin typeface="Cambria Math"/>
                            <a:ea typeface="Cambria Math" panose="02040503050406030204" pitchFamily="18" charset="0"/>
                          </a:rPr>
                          <m:t>h</m:t>
                        </m:r>
                      </m:oMath>
                    </m:oMathPara>
                  </a14:m>
                  <a:endParaRPr lang="zh-CN" altLang="en-US" sz="2000" dirty="0">
                    <a:ea typeface="Cambria Math" panose="020405030504060302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999724" y="3820978"/>
                  <a:ext cx="659411" cy="400110"/>
                </a:xfrm>
                <a:prstGeom prst="rect">
                  <a:avLst/>
                </a:prstGeom>
                <a:blipFill>
                  <a:blip r:embed="rId10"/>
                  <a:stretch>
                    <a:fillRect/>
                  </a:stretch>
                </a:blipFill>
              </p:spPr>
              <p:txBody>
                <a:bodyPr/>
                <a:lstStyle/>
                <a:p>
                  <a:r>
                    <a:rPr lang="zh-CN" altLang="en-US">
                      <a:noFill/>
                    </a:rPr>
                    <a:t> </a:t>
                  </a:r>
                </a:p>
              </p:txBody>
            </p:sp>
          </mc:Fallback>
        </mc:AlternateContent>
      </p:grpSp>
      <p:pic>
        <p:nvPicPr>
          <p:cNvPr id="23"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6818" y="5408013"/>
            <a:ext cx="2787034" cy="1328142"/>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99724" y="5360097"/>
            <a:ext cx="1748740" cy="1376058"/>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24" name="矩形 23"/>
          <p:cNvSpPr/>
          <p:nvPr/>
        </p:nvSpPr>
        <p:spPr>
          <a:xfrm>
            <a:off x="3443739" y="4869160"/>
            <a:ext cx="2776722" cy="400110"/>
          </a:xfrm>
          <a:prstGeom prst="rect">
            <a:avLst/>
          </a:prstGeom>
        </p:spPr>
        <p:txBody>
          <a:bodyPr wrap="none">
            <a:spAutoFit/>
          </a:bodyPr>
          <a:lstStyle/>
          <a:p>
            <a:r>
              <a:rPr lang="en-US" altLang="zh-CN" sz="2000" dirty="0">
                <a:ea typeface="Cambria Math" panose="02040503050406030204" pitchFamily="18" charset="0"/>
                <a:cs typeface="Times New Roman" panose="02020603050405020304" pitchFamily="18" charset="0"/>
              </a:rPr>
              <a:t>Fortran implementations:</a:t>
            </a:r>
            <a:endParaRPr lang="zh-CN" altLang="en-US" sz="2000" dirty="0">
              <a:cs typeface="Times New Roman" panose="02020603050405020304" pitchFamily="18" charset="0"/>
            </a:endParaRPr>
          </a:p>
        </p:txBody>
      </p:sp>
    </p:spTree>
    <p:extLst>
      <p:ext uri="{BB962C8B-B14F-4D97-AF65-F5344CB8AC3E}">
        <p14:creationId xmlns:p14="http://schemas.microsoft.com/office/powerpoint/2010/main" val="3707124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3018098" y="5834986"/>
            <a:ext cx="2895600" cy="476250"/>
          </a:xfrm>
        </p:spPr>
        <p:txBody>
          <a:bodyPr/>
          <a:lstStyle/>
          <a:p>
            <a:pPr>
              <a:defRPr/>
            </a:pPr>
            <a:fld id="{11370147-273D-4FE8-8877-BACFCDB5DBF6}" type="slidenum">
              <a:rPr lang="en-US" altLang="zh-CN" smtClean="0">
                <a:latin typeface="Times New Roman" panose="02020603050405020304" pitchFamily="18" charset="0"/>
                <a:cs typeface="Times New Roman" panose="02020603050405020304" pitchFamily="18" charset="0"/>
              </a:rPr>
              <a:pPr>
                <a:defRPr/>
              </a:pPr>
              <a:t>17</a:t>
            </a:fld>
            <a:endParaRPr lang="en-US" altLang="zh-CN">
              <a:latin typeface="Times New Roman" panose="02020603050405020304" pitchFamily="18" charset="0"/>
              <a:cs typeface="Times New Roman" panose="02020603050405020304" pitchFamily="18" charset="0"/>
            </a:endParaRPr>
          </a:p>
        </p:txBody>
      </p:sp>
      <p:sp>
        <p:nvSpPr>
          <p:cNvPr id="4" name="矩形 3"/>
          <p:cNvSpPr/>
          <p:nvPr/>
        </p:nvSpPr>
        <p:spPr>
          <a:xfrm>
            <a:off x="-32492" y="506808"/>
            <a:ext cx="9328580" cy="584775"/>
          </a:xfrm>
          <a:prstGeom prst="rect">
            <a:avLst/>
          </a:prstGeom>
        </p:spPr>
        <p:txBody>
          <a:bodyPr wrap="none">
            <a:spAutoFit/>
          </a:bodyPr>
          <a:lstStyle/>
          <a:p>
            <a:pPr algn="ctr"/>
            <a:r>
              <a:rPr lang="en-US" altLang="zh-CN" sz="3200" b="1" dirty="0">
                <a:ea typeface="Cambria Math" panose="02040503050406030204" pitchFamily="18" charset="0"/>
                <a:cs typeface="Times New Roman" panose="02020603050405020304" pitchFamily="18" charset="0"/>
              </a:rPr>
              <a:t>Illustration of Euler Algorithm: Harmonic oscillator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645" y="3741184"/>
            <a:ext cx="3146162" cy="569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矩形 2"/>
              <p:cNvSpPr/>
              <p:nvPr/>
            </p:nvSpPr>
            <p:spPr>
              <a:xfrm>
                <a:off x="217426" y="2874745"/>
                <a:ext cx="3206334" cy="830997"/>
              </a:xfrm>
              <a:prstGeom prst="rect">
                <a:avLst/>
              </a:prstGeom>
            </p:spPr>
            <p:txBody>
              <a:bodyPr wrap="square">
                <a:spAutoFit/>
              </a:bodyPr>
              <a:lstStyle/>
              <a:p>
                <a:r>
                  <a:rPr lang="en-US" altLang="zh-CN" sz="2400" dirty="0">
                    <a:ea typeface="Cambria Math" panose="02040503050406030204" pitchFamily="18" charset="0"/>
                    <a:cs typeface="Times New Roman" panose="02020603050405020304" pitchFamily="18" charset="0"/>
                  </a:rPr>
                  <a:t>Integrated </a:t>
                </a:r>
                <a:r>
                  <a:rPr lang="en-US" altLang="zh-CN" sz="2400" dirty="0" err="1">
                    <a:ea typeface="Cambria Math" panose="02040503050406030204" pitchFamily="18" charset="0"/>
                    <a:cs typeface="Times New Roman" panose="02020603050405020304" pitchFamily="18" charset="0"/>
                  </a:rPr>
                  <a:t>eqs</a:t>
                </a:r>
                <a:r>
                  <a:rPr lang="en-US" altLang="zh-CN" sz="2400" dirty="0">
                    <a:ea typeface="Cambria Math" panose="02040503050406030204" pitchFamily="18" charset="0"/>
                    <a:cs typeface="Times New Roman" panose="02020603050405020304" pitchFamily="18" charset="0"/>
                  </a:rPr>
                  <a:t>. of motion for </a:t>
                </a:r>
                <a14:m>
                  <m:oMath xmlns:m="http://schemas.openxmlformats.org/officeDocument/2006/math">
                    <m:r>
                      <a:rPr lang="en-US" altLang="zh-CN" sz="2400" i="1" dirty="0" smtClean="0">
                        <a:latin typeface="Cambria Math"/>
                        <a:ea typeface="Cambria Math" panose="02040503050406030204" pitchFamily="18" charset="0"/>
                      </a:rPr>
                      <m:t>𝑘</m:t>
                    </m:r>
                    <m:r>
                      <a:rPr lang="en-US" altLang="zh-CN" sz="2400" i="1" dirty="0" smtClean="0">
                        <a:latin typeface="Cambria Math"/>
                        <a:ea typeface="Cambria Math" panose="02040503050406030204" pitchFamily="18" charset="0"/>
                      </a:rPr>
                      <m:t>=</m:t>
                    </m:r>
                    <m:r>
                      <a:rPr lang="en-US" altLang="zh-CN" sz="2400" i="1" dirty="0" smtClean="0">
                        <a:latin typeface="Cambria Math"/>
                        <a:ea typeface="Cambria Math" panose="02040503050406030204" pitchFamily="18" charset="0"/>
                      </a:rPr>
                      <m:t>𝑚</m:t>
                    </m:r>
                    <m:r>
                      <a:rPr lang="en-US" altLang="zh-CN" sz="2400" i="1" dirty="0" smtClean="0">
                        <a:latin typeface="Cambria Math"/>
                        <a:ea typeface="Cambria Math" panose="02040503050406030204" pitchFamily="18" charset="0"/>
                      </a:rPr>
                      <m:t>=1</m:t>
                    </m:r>
                  </m:oMath>
                </a14:m>
                <a:r>
                  <a:rPr lang="en-US" altLang="zh-CN" sz="2400" dirty="0">
                    <a:ea typeface="Cambria Math" panose="02040503050406030204" pitchFamily="18" charset="0"/>
                    <a:cs typeface="Times New Roman" panose="02020603050405020304" pitchFamily="18" charset="0"/>
                  </a:rPr>
                  <a:t>;</a:t>
                </a:r>
                <a:endParaRPr lang="zh-CN" altLang="en-US" sz="2400" dirty="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217426" y="2874745"/>
                <a:ext cx="3206334" cy="830997"/>
              </a:xfrm>
              <a:prstGeom prst="rect">
                <a:avLst/>
              </a:prstGeom>
              <a:blipFill>
                <a:blip r:embed="rId3"/>
                <a:stretch>
                  <a:fillRect l="-3042" t="-5882" b="-16176"/>
                </a:stretch>
              </a:blipFill>
            </p:spPr>
            <p:txBody>
              <a:bodyPr/>
              <a:lstStyle/>
              <a:p>
                <a:r>
                  <a:rPr lang="zh-CN" altLang="en-US">
                    <a:noFill/>
                  </a:rPr>
                  <a:t> </a:t>
                </a:r>
              </a:p>
            </p:txBody>
          </p:sp>
        </mc:Fallback>
      </mc:AlternateContent>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470" y="3356992"/>
            <a:ext cx="2890655" cy="2844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0074" y="3356992"/>
            <a:ext cx="2892642" cy="285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323528" y="1492486"/>
            <a:ext cx="7237132" cy="954107"/>
          </a:xfrm>
          <a:prstGeom prst="rect">
            <a:avLst/>
          </a:prstGeom>
        </p:spPr>
        <p:txBody>
          <a:bodyPr wrap="square">
            <a:spAutoFit/>
          </a:bodyPr>
          <a:lstStyle/>
          <a:p>
            <a:r>
              <a:rPr lang="en-US" altLang="zh-CN" sz="2400" dirty="0">
                <a:ea typeface="Cambria Math" panose="02040503050406030204" pitchFamily="18" charset="0"/>
                <a:cs typeface="Times New Roman" panose="02020603050405020304" pitchFamily="18" charset="0"/>
              </a:rPr>
              <a:t>• Euler is not a very good algorithm in practice</a:t>
            </a:r>
          </a:p>
          <a:p>
            <a:r>
              <a:rPr lang="en-US" altLang="zh-CN" sz="800" dirty="0">
                <a:ea typeface="Cambria Math" panose="02040503050406030204" pitchFamily="18" charset="0"/>
                <a:cs typeface="Times New Roman" panose="02020603050405020304" pitchFamily="18" charset="0"/>
              </a:rPr>
              <a:t> </a:t>
            </a:r>
          </a:p>
          <a:p>
            <a:r>
              <a:rPr lang="en-US" altLang="zh-CN" sz="2400" dirty="0">
                <a:ea typeface="Cambria Math" panose="02040503050406030204" pitchFamily="18" charset="0"/>
                <a:cs typeface="Times New Roman" panose="02020603050405020304" pitchFamily="18" charset="0"/>
              </a:rPr>
              <a:t>• Energy error unbounded (can diverge) </a:t>
            </a:r>
          </a:p>
        </p:txBody>
      </p:sp>
    </p:spTree>
    <p:extLst>
      <p:ext uri="{BB962C8B-B14F-4D97-AF65-F5344CB8AC3E}">
        <p14:creationId xmlns:p14="http://schemas.microsoft.com/office/powerpoint/2010/main" val="2406623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03784" y="188640"/>
            <a:ext cx="7715250" cy="1143000"/>
          </a:xfrm>
          <a:noFill/>
          <a:ln/>
        </p:spPr>
        <p:txBody>
          <a:bodyPr/>
          <a:lstStyle/>
          <a:p>
            <a:r>
              <a:rPr lang="en-US" altLang="zh-CN" dirty="0">
                <a:ea typeface="宋体" panose="02010600030101010101" pitchFamily="2" charset="-122"/>
              </a:rPr>
              <a:t>Midpoint method</a:t>
            </a:r>
          </a:p>
        </p:txBody>
      </p:sp>
      <p:sp>
        <p:nvSpPr>
          <p:cNvPr id="10243" name="Rectangle 3"/>
          <p:cNvSpPr>
            <a:spLocks noGrp="1" noChangeArrowheads="1"/>
          </p:cNvSpPr>
          <p:nvPr>
            <p:ph type="body" idx="1"/>
          </p:nvPr>
        </p:nvSpPr>
        <p:spPr>
          <a:xfrm>
            <a:off x="827584" y="1426909"/>
            <a:ext cx="7791450" cy="4114800"/>
          </a:xfrm>
          <a:noFill/>
          <a:ln/>
        </p:spPr>
        <p:txBody>
          <a:bodyPr/>
          <a:lstStyle/>
          <a:p>
            <a:r>
              <a:rPr lang="en-US" altLang="zh-CN" dirty="0">
                <a:ea typeface="宋体" panose="02010600030101010101" pitchFamily="2" charset="-122"/>
              </a:rPr>
              <a:t>A better estimate would come from evaluating the </a:t>
            </a:r>
            <a:r>
              <a:rPr lang="en-US" altLang="zh-CN" i="1" dirty="0">
                <a:ea typeface="宋体" panose="02010600030101010101" pitchFamily="2" charset="-122"/>
              </a:rPr>
              <a:t>f</a:t>
            </a:r>
            <a:r>
              <a:rPr lang="en-US" altLang="zh-CN" i="1" baseline="-25000" dirty="0">
                <a:ea typeface="宋体" panose="02010600030101010101" pitchFamily="2" charset="-122"/>
              </a:rPr>
              <a:t>i</a:t>
            </a:r>
            <a:r>
              <a:rPr lang="en-US" altLang="zh-CN" dirty="0">
                <a:latin typeface="Symbol" panose="05050102010706020507" pitchFamily="18" charset="2"/>
                <a:ea typeface="宋体" panose="02010600030101010101" pitchFamily="2" charset="-122"/>
              </a:rPr>
              <a:t></a:t>
            </a:r>
            <a:r>
              <a:rPr lang="en-US" altLang="zh-CN" dirty="0">
                <a:ea typeface="宋体" panose="02010600030101010101" pitchFamily="2" charset="-122"/>
              </a:rPr>
              <a:t> at the </a:t>
            </a:r>
            <a:r>
              <a:rPr lang="en-US" altLang="zh-CN" u="sng" dirty="0">
                <a:ea typeface="宋体" panose="02010600030101010101" pitchFamily="2" charset="-122"/>
              </a:rPr>
              <a:t>midpoint</a:t>
            </a:r>
            <a:r>
              <a:rPr lang="en-US" altLang="zh-CN" dirty="0">
                <a:ea typeface="宋体" panose="02010600030101010101" pitchFamily="2" charset="-122"/>
              </a:rPr>
              <a:t> of the </a:t>
            </a:r>
            <a:r>
              <a:rPr lang="en-US" altLang="zh-CN" dirty="0">
                <a:latin typeface="Symbol" panose="05050102010706020507" pitchFamily="18" charset="2"/>
                <a:ea typeface="宋体" panose="02010600030101010101" pitchFamily="2" charset="-122"/>
              </a:rPr>
              <a:t></a:t>
            </a:r>
            <a:r>
              <a:rPr lang="en-US" altLang="zh-CN" i="1" dirty="0">
                <a:ea typeface="宋体" panose="02010600030101010101" pitchFamily="2" charset="-122"/>
              </a:rPr>
              <a:t>x </a:t>
            </a:r>
            <a:r>
              <a:rPr lang="en-US" altLang="zh-CN" dirty="0">
                <a:ea typeface="宋体" panose="02010600030101010101" pitchFamily="2" charset="-122"/>
              </a:rPr>
              <a:t>interval.  The problem: we know </a:t>
            </a:r>
            <a:r>
              <a:rPr lang="en-US" altLang="zh-CN" i="1" dirty="0">
                <a:ea typeface="宋体" panose="02010600030101010101" pitchFamily="2" charset="-122"/>
              </a:rPr>
              <a:t>x </a:t>
            </a:r>
            <a:r>
              <a:rPr lang="en-US" altLang="zh-CN" dirty="0">
                <a:ea typeface="宋体" panose="02010600030101010101" pitchFamily="2" charset="-122"/>
              </a:rPr>
              <a:t>at the midpoint but we don</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t know the </a:t>
            </a:r>
            <a:r>
              <a:rPr lang="en-US" altLang="zh-CN" i="1" dirty="0" err="1">
                <a:ea typeface="宋体" panose="02010600030101010101" pitchFamily="2" charset="-122"/>
              </a:rPr>
              <a:t>y</a:t>
            </a:r>
            <a:r>
              <a:rPr lang="en-US" altLang="zh-CN" i="1" baseline="-25000" dirty="0" err="1">
                <a:ea typeface="宋体" panose="02010600030101010101" pitchFamily="2" charset="-122"/>
              </a:rPr>
              <a:t>i</a:t>
            </a:r>
            <a:r>
              <a:rPr lang="en-US" altLang="zh-CN" dirty="0">
                <a:ea typeface="宋体" panose="02010600030101010101" pitchFamily="2" charset="-122"/>
              </a:rPr>
              <a:t> at the midpoint (yet).  The solution is to use Euler</a:t>
            </a:r>
            <a:r>
              <a:rPr lang="en-US" altLang="zh-CN" dirty="0">
                <a:latin typeface="Arial" panose="020B0604020202020204" pitchFamily="34" charset="0"/>
                <a:ea typeface="宋体" panose="02010600030101010101" pitchFamily="2" charset="-122"/>
              </a:rPr>
              <a:t>’</a:t>
            </a:r>
            <a:r>
              <a:rPr lang="en-US" altLang="zh-CN" dirty="0">
                <a:ea typeface="宋体" panose="02010600030101010101" pitchFamily="2" charset="-122"/>
              </a:rPr>
              <a:t>s method to estimate </a:t>
            </a:r>
            <a:r>
              <a:rPr lang="en-US" altLang="zh-CN" dirty="0">
                <a:latin typeface="Symbol" panose="05050102010706020507" pitchFamily="18" charset="2"/>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and then </a:t>
            </a:r>
            <a:r>
              <a:rPr lang="en-US" altLang="zh-CN" u="sng" dirty="0">
                <a:ea typeface="宋体" panose="02010600030101010101" pitchFamily="2" charset="-122"/>
              </a:rPr>
              <a:t>re</a:t>
            </a:r>
            <a:r>
              <a:rPr lang="en-US" altLang="zh-CN" dirty="0">
                <a:ea typeface="宋体" panose="02010600030101010101" pitchFamily="2" charset="-122"/>
              </a:rPr>
              <a:t>-estimate </a:t>
            </a:r>
            <a:r>
              <a:rPr lang="en-US" altLang="zh-CN" dirty="0">
                <a:latin typeface="Symbol" panose="05050102010706020507" pitchFamily="18" charset="2"/>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using the derivatives evaluated halfway along the line segment encompassing the original </a:t>
            </a:r>
            <a:r>
              <a:rPr lang="en-US" altLang="zh-CN" dirty="0">
                <a:latin typeface="Symbol" panose="05050102010706020507" pitchFamily="18" charset="2"/>
                <a:ea typeface="宋体" panose="02010600030101010101" pitchFamily="2" charset="-122"/>
              </a:rPr>
              <a:t></a:t>
            </a:r>
            <a:r>
              <a:rPr lang="en-US" altLang="zh-CN" i="1" dirty="0">
                <a:ea typeface="宋体" panose="02010600030101010101" pitchFamily="2" charset="-122"/>
              </a:rPr>
              <a:t>y.</a:t>
            </a:r>
          </a:p>
        </p:txBody>
      </p:sp>
    </p:spTree>
    <p:extLst>
      <p:ext uri="{BB962C8B-B14F-4D97-AF65-F5344CB8AC3E}">
        <p14:creationId xmlns:p14="http://schemas.microsoft.com/office/powerpoint/2010/main" val="31701374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81100" y="304800"/>
            <a:ext cx="7715250" cy="1143000"/>
          </a:xfrm>
          <a:noFill/>
          <a:ln/>
        </p:spPr>
        <p:txBody>
          <a:bodyPr/>
          <a:lstStyle/>
          <a:p>
            <a:r>
              <a:rPr lang="en-US" altLang="zh-CN" dirty="0">
                <a:ea typeface="宋体" panose="02010600030101010101" pitchFamily="2" charset="-122"/>
              </a:rPr>
              <a:t>Midpoint method</a:t>
            </a:r>
          </a:p>
        </p:txBody>
      </p:sp>
      <p:graphicFrame>
        <p:nvGraphicFramePr>
          <p:cNvPr id="11268" name="Object 4"/>
          <p:cNvGraphicFramePr>
            <a:graphicFrameLocks/>
          </p:cNvGraphicFramePr>
          <p:nvPr>
            <p:extLst>
              <p:ext uri="{D42A27DB-BD31-4B8C-83A1-F6EECF244321}">
                <p14:modId xmlns:p14="http://schemas.microsoft.com/office/powerpoint/2010/main" val="2785676248"/>
              </p:ext>
            </p:extLst>
          </p:nvPr>
        </p:nvGraphicFramePr>
        <p:xfrm>
          <a:off x="1865313" y="1628775"/>
          <a:ext cx="5053012" cy="2341563"/>
        </p:xfrm>
        <a:graphic>
          <a:graphicData uri="http://schemas.openxmlformats.org/presentationml/2006/ole">
            <mc:AlternateContent xmlns:mc="http://schemas.openxmlformats.org/markup-compatibility/2006">
              <mc:Choice xmlns:v="urn:schemas-microsoft-com:vml" Requires="v">
                <p:oleObj name="Equation" r:id="rId2" imgW="2108160" imgH="927000" progId="Equation.DSMT4">
                  <p:embed/>
                </p:oleObj>
              </mc:Choice>
              <mc:Fallback>
                <p:oleObj name="Equation" r:id="rId2" imgW="2108160" imgH="927000" progId="Equation.DSMT4">
                  <p:embed/>
                  <p:pic>
                    <p:nvPicPr>
                      <p:cNvPr id="11268" name="Object 4"/>
                      <p:cNvPicPr>
                        <a:picLocks noChangeArrowheads="1"/>
                      </p:cNvPicPr>
                      <p:nvPr/>
                    </p:nvPicPr>
                    <p:blipFill>
                      <a:blip r:embed="rId3"/>
                      <a:srcRect/>
                      <a:stretch>
                        <a:fillRect/>
                      </a:stretch>
                    </p:blipFill>
                    <p:spPr bwMode="auto">
                      <a:xfrm>
                        <a:off x="1865313" y="1628775"/>
                        <a:ext cx="5053012" cy="2341563"/>
                      </a:xfrm>
                      <a:prstGeom prst="rect">
                        <a:avLst/>
                      </a:prstGeom>
                      <a:noFill/>
                      <a:ln>
                        <a:noFill/>
                      </a:ln>
                      <a:effectLst/>
                    </p:spPr>
                  </p:pic>
                </p:oleObj>
              </mc:Fallback>
            </mc:AlternateContent>
          </a:graphicData>
        </a:graphic>
      </p:graphicFrame>
      <p:pic>
        <p:nvPicPr>
          <p:cNvPr id="2" name="图片 1"/>
          <p:cNvPicPr>
            <a:picLocks noChangeAspect="1"/>
          </p:cNvPicPr>
          <p:nvPr/>
        </p:nvPicPr>
        <p:blipFill>
          <a:blip r:embed="rId4"/>
          <a:stretch>
            <a:fillRect/>
          </a:stretch>
        </p:blipFill>
        <p:spPr>
          <a:xfrm>
            <a:off x="2411760" y="4365103"/>
            <a:ext cx="5047488" cy="2251710"/>
          </a:xfrm>
          <a:prstGeom prst="rect">
            <a:avLst/>
          </a:prstGeom>
        </p:spPr>
      </p:pic>
    </p:spTree>
    <p:extLst>
      <p:ext uri="{BB962C8B-B14F-4D97-AF65-F5344CB8AC3E}">
        <p14:creationId xmlns:p14="http://schemas.microsoft.com/office/powerpoint/2010/main" val="6642921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4097"/>
          <p:cNvSpPr>
            <a:spLocks noGrp="1" noChangeArrowheads="1"/>
          </p:cNvSpPr>
          <p:nvPr>
            <p:ph type="title"/>
          </p:nvPr>
        </p:nvSpPr>
        <p:spPr/>
        <p:txBody>
          <a:bodyPr/>
          <a:lstStyle/>
          <a:p>
            <a:r>
              <a:rPr lang="en-US" altLang="zh-CN" sz="4000" dirty="0">
                <a:solidFill>
                  <a:srgbClr val="FF3300"/>
                </a:solidFill>
                <a:latin typeface="Georgia" panose="02040502050405020303" pitchFamily="18" charset="0"/>
              </a:rPr>
              <a:t>Ordinary differential equations</a:t>
            </a:r>
          </a:p>
        </p:txBody>
      </p:sp>
      <p:sp>
        <p:nvSpPr>
          <p:cNvPr id="4099" name="内容占位符 4098"/>
          <p:cNvSpPr>
            <a:spLocks noGrp="1" noChangeArrowheads="1"/>
          </p:cNvSpPr>
          <p:nvPr>
            <p:ph idx="1"/>
          </p:nvPr>
        </p:nvSpPr>
        <p:spPr>
          <a:xfrm>
            <a:off x="466852" y="1556792"/>
            <a:ext cx="8229600" cy="4104803"/>
          </a:xfrm>
        </p:spPr>
        <p:txBody>
          <a:bodyPr/>
          <a:lstStyle/>
          <a:p>
            <a:pPr>
              <a:lnSpc>
                <a:spcPct val="110000"/>
              </a:lnSpc>
            </a:pPr>
            <a:r>
              <a:rPr lang="zh-CN" altLang="en-US" sz="2800" dirty="0">
                <a:latin typeface="Georgia" panose="02040502050405020303" pitchFamily="18" charset="0"/>
              </a:rPr>
              <a:t>Initial-value problems</a:t>
            </a:r>
          </a:p>
          <a:p>
            <a:pPr>
              <a:lnSpc>
                <a:spcPct val="110000"/>
              </a:lnSpc>
            </a:pPr>
            <a:r>
              <a:rPr lang="zh-CN" altLang="en-US" sz="2800" dirty="0">
                <a:latin typeface="Georgia" panose="02040502050405020303" pitchFamily="18" charset="0"/>
              </a:rPr>
              <a:t>The Euler methods</a:t>
            </a:r>
          </a:p>
          <a:p>
            <a:pPr>
              <a:lnSpc>
                <a:spcPct val="110000"/>
              </a:lnSpc>
            </a:pPr>
            <a:r>
              <a:rPr lang="zh-CN" altLang="en-US" sz="2800" dirty="0">
                <a:latin typeface="Georgia" panose="02040502050405020303" pitchFamily="18" charset="0"/>
              </a:rPr>
              <a:t>The Runge</a:t>
            </a:r>
            <a:r>
              <a:rPr lang="en-US" altLang="zh-CN" sz="2800" dirty="0">
                <a:latin typeface="Georgia" panose="02040502050405020303" pitchFamily="18" charset="0"/>
              </a:rPr>
              <a:t>-</a:t>
            </a:r>
            <a:r>
              <a:rPr lang="zh-CN" altLang="en-US" sz="2800" dirty="0">
                <a:latin typeface="Georgia" panose="02040502050405020303" pitchFamily="18" charset="0"/>
              </a:rPr>
              <a:t>Kutta method</a:t>
            </a:r>
            <a:endParaRPr lang="en-US" altLang="zh-CN" sz="2800" dirty="0">
              <a:latin typeface="Georgia" panose="02040502050405020303" pitchFamily="18" charset="0"/>
            </a:endParaRPr>
          </a:p>
          <a:p>
            <a:pPr>
              <a:lnSpc>
                <a:spcPct val="110000"/>
              </a:lnSpc>
            </a:pPr>
            <a:r>
              <a:rPr lang="zh-CN" altLang="en-US" sz="2800" dirty="0">
                <a:latin typeface="Georgia" panose="02040502050405020303" pitchFamily="18" charset="0"/>
              </a:rPr>
              <a:t>Predictor-corrector methods</a:t>
            </a:r>
          </a:p>
          <a:p>
            <a:pPr>
              <a:lnSpc>
                <a:spcPct val="110000"/>
              </a:lnSpc>
            </a:pPr>
            <a:r>
              <a:rPr lang="zh-CN" altLang="en-US" sz="2800" dirty="0">
                <a:latin typeface="Georgia" panose="02040502050405020303" pitchFamily="18" charset="0"/>
              </a:rPr>
              <a:t>Boundary-value problems</a:t>
            </a:r>
          </a:p>
          <a:p>
            <a:pPr>
              <a:lnSpc>
                <a:spcPct val="110000"/>
              </a:lnSpc>
            </a:pPr>
            <a:r>
              <a:rPr lang="zh-CN" altLang="en-US" sz="2800" dirty="0">
                <a:latin typeface="Georgia" panose="02040502050405020303" pitchFamily="18" charset="0"/>
              </a:rPr>
              <a:t>The shooting method</a:t>
            </a:r>
          </a:p>
          <a:p>
            <a:pPr>
              <a:lnSpc>
                <a:spcPct val="110000"/>
              </a:lnSpc>
            </a:pPr>
            <a:r>
              <a:rPr lang="zh-CN" altLang="en-US" sz="2800" dirty="0">
                <a:latin typeface="Georgia" panose="02040502050405020303" pitchFamily="18" charset="0"/>
              </a:rPr>
              <a:t>Linear equations</a:t>
            </a:r>
            <a:endParaRPr lang="zh-CN" altLang="en-US" sz="2800" dirty="0">
              <a:solidFill>
                <a:schemeClr val="bg2"/>
              </a:solidFill>
              <a:latin typeface="Georgia" panose="02040502050405020303" pitchFamily="18" charset="0"/>
            </a:endParaRPr>
          </a:p>
        </p:txBody>
      </p:sp>
    </p:spTree>
    <p:extLst>
      <p:ext uri="{BB962C8B-B14F-4D97-AF65-F5344CB8AC3E}">
        <p14:creationId xmlns:p14="http://schemas.microsoft.com/office/powerpoint/2010/main" val="3912167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rPr>
              <a:t>Modified Euler’s Method</a:t>
            </a:r>
          </a:p>
        </p:txBody>
      </p:sp>
      <p:sp>
        <p:nvSpPr>
          <p:cNvPr id="21508" name="Rectangle 3"/>
          <p:cNvSpPr>
            <a:spLocks noGrp="1" noChangeArrowheads="1"/>
          </p:cNvSpPr>
          <p:nvPr>
            <p:ph type="body" sz="half" idx="1"/>
          </p:nvPr>
        </p:nvSpPr>
        <p:spPr>
          <a:xfrm>
            <a:off x="457200" y="1600200"/>
            <a:ext cx="8435975" cy="4525963"/>
          </a:xfrm>
        </p:spPr>
        <p:txBody>
          <a:bodyPr/>
          <a:lstStyle/>
          <a:p>
            <a:pPr marL="609600" indent="-609600" eaLnBrk="1" hangingPunct="1">
              <a:lnSpc>
                <a:spcPct val="90000"/>
              </a:lnSpc>
            </a:pPr>
            <a:r>
              <a:rPr lang="en-US" altLang="zh-TW" sz="2800">
                <a:latin typeface="Times New Roman" panose="02020603050405020304" pitchFamily="18" charset="0"/>
              </a:rPr>
              <a:t>Use an </a:t>
            </a:r>
            <a:r>
              <a:rPr lang="en-US" altLang="zh-TW" sz="2800" u="sng">
                <a:latin typeface="Times New Roman" panose="02020603050405020304" pitchFamily="18" charset="0"/>
              </a:rPr>
              <a:t>average slope</a:t>
            </a:r>
            <a:r>
              <a:rPr lang="en-US" altLang="zh-TW" sz="2800">
                <a:latin typeface="Times New Roman" panose="02020603050405020304" pitchFamily="18" charset="0"/>
              </a:rPr>
              <a:t>, rather than the slope at the start of the interval :</a:t>
            </a:r>
          </a:p>
          <a:p>
            <a:pPr marL="609600" indent="-609600" eaLnBrk="1" hangingPunct="1">
              <a:lnSpc>
                <a:spcPct val="90000"/>
              </a:lnSpc>
              <a:buFontTx/>
              <a:buAutoNum type="alphaLcPeriod"/>
            </a:pPr>
            <a:r>
              <a:rPr lang="en-US" altLang="zh-TW" sz="2800">
                <a:latin typeface="Times New Roman" panose="02020603050405020304" pitchFamily="18" charset="0"/>
              </a:rPr>
              <a:t>Evaluate the slope at the start of the interval</a:t>
            </a:r>
          </a:p>
          <a:p>
            <a:pPr marL="609600" indent="-609600" eaLnBrk="1" hangingPunct="1">
              <a:lnSpc>
                <a:spcPct val="90000"/>
              </a:lnSpc>
              <a:buFontTx/>
              <a:buAutoNum type="alphaLcPeriod"/>
            </a:pPr>
            <a:r>
              <a:rPr lang="en-US" altLang="zh-TW" sz="2800">
                <a:latin typeface="Times New Roman" panose="02020603050405020304" pitchFamily="18" charset="0"/>
              </a:rPr>
              <a:t>Estimate the value of the dependent variable </a:t>
            </a:r>
            <a:r>
              <a:rPr lang="en-US" altLang="zh-TW" sz="2800" i="1">
                <a:latin typeface="Times New Roman" panose="02020603050405020304" pitchFamily="18" charset="0"/>
              </a:rPr>
              <a:t>y</a:t>
            </a:r>
            <a:r>
              <a:rPr lang="en-US" altLang="zh-TW" sz="2800">
                <a:latin typeface="Times New Roman" panose="02020603050405020304" pitchFamily="18" charset="0"/>
              </a:rPr>
              <a:t> at the end of the interval using the Euler’s metod.</a:t>
            </a:r>
          </a:p>
          <a:p>
            <a:pPr marL="609600" indent="-609600" eaLnBrk="1" hangingPunct="1">
              <a:lnSpc>
                <a:spcPct val="90000"/>
              </a:lnSpc>
              <a:buFontTx/>
              <a:buAutoNum type="alphaLcPeriod"/>
            </a:pPr>
            <a:r>
              <a:rPr lang="en-US" altLang="zh-TW" sz="2800">
                <a:latin typeface="Times New Roman" panose="02020603050405020304" pitchFamily="18" charset="0"/>
              </a:rPr>
              <a:t>Evaluate the slope at the end of the interval.</a:t>
            </a:r>
          </a:p>
          <a:p>
            <a:pPr marL="609600" indent="-609600" eaLnBrk="1" hangingPunct="1">
              <a:lnSpc>
                <a:spcPct val="90000"/>
              </a:lnSpc>
              <a:buFontTx/>
              <a:buAutoNum type="alphaLcPeriod"/>
            </a:pPr>
            <a:r>
              <a:rPr lang="en-US" altLang="zh-TW" sz="2800">
                <a:latin typeface="Times New Roman" panose="02020603050405020304" pitchFamily="18" charset="0"/>
              </a:rPr>
              <a:t>Find the average slope using the slopes in a and c.</a:t>
            </a:r>
          </a:p>
          <a:p>
            <a:pPr marL="609600" indent="-609600" eaLnBrk="1" hangingPunct="1">
              <a:lnSpc>
                <a:spcPct val="90000"/>
              </a:lnSpc>
              <a:buFontTx/>
              <a:buAutoNum type="alphaLcPeriod"/>
            </a:pPr>
            <a:r>
              <a:rPr lang="en-US" altLang="zh-TW" sz="2800">
                <a:latin typeface="Times New Roman" panose="02020603050405020304" pitchFamily="18" charset="0"/>
              </a:rPr>
              <a:t>Compute a revised value of the dependent variable </a:t>
            </a:r>
            <a:r>
              <a:rPr lang="en-US" altLang="zh-TW" sz="2800" i="1">
                <a:latin typeface="Times New Roman" panose="02020603050405020304" pitchFamily="18" charset="0"/>
              </a:rPr>
              <a:t>y</a:t>
            </a:r>
            <a:r>
              <a:rPr lang="en-US" altLang="zh-TW" sz="2800">
                <a:latin typeface="Times New Roman" panose="02020603050405020304" pitchFamily="18" charset="0"/>
              </a:rPr>
              <a:t> at the end of the interval using the average slope of step d with Euler’s method.</a:t>
            </a:r>
          </a:p>
        </p:txBody>
      </p:sp>
    </p:spTree>
    <p:extLst>
      <p:ext uri="{BB962C8B-B14F-4D97-AF65-F5344CB8AC3E}">
        <p14:creationId xmlns:p14="http://schemas.microsoft.com/office/powerpoint/2010/main" val="46736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57582" y="3599547"/>
            <a:ext cx="6705614" cy="3008382"/>
          </a:xfrm>
          <a:prstGeom prst="rect">
            <a:avLst/>
          </a:prstGeom>
        </p:spPr>
      </p:pic>
      <p:sp>
        <p:nvSpPr>
          <p:cNvPr id="4" name="Rectangle 2"/>
          <p:cNvSpPr txBox="1">
            <a:spLocks noChangeArrowheads="1"/>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pPr eaLnBrk="1" hangingPunct="1"/>
            <a:r>
              <a:rPr lang="en-US" altLang="zh-TW">
                <a:latin typeface="Times New Roman" panose="02020603050405020304" pitchFamily="18" charset="0"/>
              </a:rPr>
              <a:t>Modified Euler’s Method</a:t>
            </a:r>
            <a:endParaRPr lang="en-US" altLang="zh-TW" dirty="0">
              <a:latin typeface="Times New Roman" panose="02020603050405020304" pitchFamily="18" charset="0"/>
            </a:endParaRPr>
          </a:p>
        </p:txBody>
      </p:sp>
      <p:sp>
        <p:nvSpPr>
          <p:cNvPr id="5" name="矩形 4"/>
          <p:cNvSpPr/>
          <p:nvPr/>
        </p:nvSpPr>
        <p:spPr>
          <a:xfrm>
            <a:off x="1346487" y="1104454"/>
            <a:ext cx="6903878" cy="523220"/>
          </a:xfrm>
          <a:prstGeom prst="rect">
            <a:avLst/>
          </a:prstGeom>
        </p:spPr>
        <p:txBody>
          <a:bodyPr wrap="none">
            <a:spAutoFit/>
          </a:bodyPr>
          <a:lstStyle/>
          <a:p>
            <a:r>
              <a:rPr lang="en-US" altLang="zh-CN" dirty="0"/>
              <a:t>Or improved Euler method, or </a:t>
            </a:r>
            <a:r>
              <a:rPr lang="en-US" altLang="zh-CN" dirty="0" err="1"/>
              <a:t>Heun’s</a:t>
            </a:r>
            <a:r>
              <a:rPr lang="en-US" altLang="zh-CN" dirty="0"/>
              <a:t> method </a:t>
            </a:r>
            <a:endParaRPr lang="zh-CN" altLang="en-US" dirty="0"/>
          </a:p>
        </p:txBody>
      </p:sp>
      <p:graphicFrame>
        <p:nvGraphicFramePr>
          <p:cNvPr id="6" name="Object 4"/>
          <p:cNvGraphicFramePr>
            <a:graphicFrameLocks/>
          </p:cNvGraphicFramePr>
          <p:nvPr>
            <p:extLst>
              <p:ext uri="{D42A27DB-BD31-4B8C-83A1-F6EECF244321}">
                <p14:modId xmlns:p14="http://schemas.microsoft.com/office/powerpoint/2010/main" val="64001628"/>
              </p:ext>
            </p:extLst>
          </p:nvPr>
        </p:nvGraphicFramePr>
        <p:xfrm>
          <a:off x="715963" y="1838325"/>
          <a:ext cx="7304087" cy="1603375"/>
        </p:xfrm>
        <a:graphic>
          <a:graphicData uri="http://schemas.openxmlformats.org/presentationml/2006/ole">
            <mc:AlternateContent xmlns:mc="http://schemas.openxmlformats.org/markup-compatibility/2006">
              <mc:Choice xmlns:v="urn:schemas-microsoft-com:vml" Requires="v">
                <p:oleObj name="Equation" r:id="rId3" imgW="3047760" imgH="634680" progId="Equation.DSMT4">
                  <p:embed/>
                </p:oleObj>
              </mc:Choice>
              <mc:Fallback>
                <p:oleObj name="Equation" r:id="rId3" imgW="3047760" imgH="634680" progId="Equation.DSMT4">
                  <p:embed/>
                  <p:pic>
                    <p:nvPicPr>
                      <p:cNvPr id="11268" name="Object 4"/>
                      <p:cNvPicPr>
                        <a:picLocks noChangeArrowheads="1"/>
                      </p:cNvPicPr>
                      <p:nvPr/>
                    </p:nvPicPr>
                    <p:blipFill>
                      <a:blip r:embed="rId4"/>
                      <a:srcRect/>
                      <a:stretch>
                        <a:fillRect/>
                      </a:stretch>
                    </p:blipFill>
                    <p:spPr bwMode="auto">
                      <a:xfrm>
                        <a:off x="715963" y="1838325"/>
                        <a:ext cx="7304087" cy="16033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651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TW" sz="4000" dirty="0">
                <a:latin typeface="Times New Roman" panose="02020603050405020304" pitchFamily="18" charset="0"/>
              </a:rPr>
              <a:t>Example: Modified Euler’s Method</a:t>
            </a:r>
          </a:p>
        </p:txBody>
      </p:sp>
      <p:sp>
        <p:nvSpPr>
          <p:cNvPr id="22532" name="Rectangle 3"/>
          <p:cNvSpPr>
            <a:spLocks noGrp="1" noChangeArrowheads="1"/>
          </p:cNvSpPr>
          <p:nvPr>
            <p:ph type="body" sz="half" idx="1"/>
          </p:nvPr>
        </p:nvSpPr>
        <p:spPr>
          <a:xfrm>
            <a:off x="468313" y="1628775"/>
            <a:ext cx="4038600" cy="4525963"/>
          </a:xfrm>
        </p:spPr>
        <p:txBody>
          <a:bodyPr/>
          <a:lstStyle/>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buFontTx/>
              <a:buNone/>
            </a:pPr>
            <a:endParaRPr lang="en-US" altLang="zh-TW" sz="2800">
              <a:latin typeface="Times New Roman" panose="02020603050405020304" pitchFamily="18" charset="0"/>
            </a:endParaRPr>
          </a:p>
          <a:p>
            <a:pPr eaLnBrk="1" hangingPunct="1">
              <a:buFontTx/>
              <a:buNone/>
            </a:pPr>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p:txBody>
      </p:sp>
      <p:graphicFrame>
        <p:nvGraphicFramePr>
          <p:cNvPr id="22533" name="Object 4"/>
          <p:cNvGraphicFramePr>
            <a:graphicFrameLocks noGrp="1" noChangeAspect="1"/>
          </p:cNvGraphicFramePr>
          <p:nvPr>
            <p:ph sz="quarter" idx="2"/>
          </p:nvPr>
        </p:nvGraphicFramePr>
        <p:xfrm>
          <a:off x="1219200" y="1371600"/>
          <a:ext cx="4422775" cy="785813"/>
        </p:xfrm>
        <a:graphic>
          <a:graphicData uri="http://schemas.openxmlformats.org/presentationml/2006/ole">
            <mc:AlternateContent xmlns:mc="http://schemas.openxmlformats.org/markup-compatibility/2006">
              <mc:Choice xmlns:v="urn:schemas-microsoft-com:vml" Requires="v">
                <p:oleObj name="Equation" r:id="rId2" imgW="2222500" imgH="393700" progId="Equation.3">
                  <p:embed/>
                </p:oleObj>
              </mc:Choice>
              <mc:Fallback>
                <p:oleObj name="Equation" r:id="rId2" imgW="2222500" imgH="393700" progId="Equation.3">
                  <p:embed/>
                  <p:pic>
                    <p:nvPicPr>
                      <p:cNvPr id="2253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442277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6"/>
          <p:cNvGraphicFramePr>
            <a:graphicFrameLocks noGrp="1" noChangeAspect="1"/>
          </p:cNvGraphicFramePr>
          <p:nvPr>
            <p:ph sz="quarter" idx="3"/>
          </p:nvPr>
        </p:nvGraphicFramePr>
        <p:xfrm>
          <a:off x="1143000" y="2286000"/>
          <a:ext cx="6934200" cy="4338638"/>
        </p:xfrm>
        <a:graphic>
          <a:graphicData uri="http://schemas.openxmlformats.org/presentationml/2006/ole">
            <mc:AlternateContent xmlns:mc="http://schemas.openxmlformats.org/markup-compatibility/2006">
              <mc:Choice xmlns:v="urn:schemas-microsoft-com:vml" Requires="v">
                <p:oleObj name="Equation" r:id="rId4" imgW="3975100" imgH="2489200" progId="Equation.3">
                  <p:embed/>
                </p:oleObj>
              </mc:Choice>
              <mc:Fallback>
                <p:oleObj name="Equation" r:id="rId4" imgW="3975100" imgH="2489200" progId="Equation.3">
                  <p:embed/>
                  <p:pic>
                    <p:nvPicPr>
                      <p:cNvPr id="2253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286000"/>
                        <a:ext cx="6934200" cy="433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87834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5" name="Object 3"/>
          <p:cNvGraphicFramePr>
            <a:graphicFrameLocks noChangeAspect="1"/>
          </p:cNvGraphicFramePr>
          <p:nvPr/>
        </p:nvGraphicFramePr>
        <p:xfrm>
          <a:off x="533400" y="838200"/>
          <a:ext cx="8405813" cy="5038725"/>
        </p:xfrm>
        <a:graphic>
          <a:graphicData uri="http://schemas.openxmlformats.org/presentationml/2006/ole">
            <mc:AlternateContent xmlns:mc="http://schemas.openxmlformats.org/markup-compatibility/2006">
              <mc:Choice xmlns:v="urn:schemas-microsoft-com:vml" Requires="v">
                <p:oleObj name="Equation" r:id="rId2" imgW="4457700" imgH="2514600" progId="Equation.3">
                  <p:embed/>
                </p:oleObj>
              </mc:Choice>
              <mc:Fallback>
                <p:oleObj name="Equation" r:id="rId2" imgW="4457700" imgH="2514600" progId="Equation.3">
                  <p:embed/>
                  <p:pic>
                    <p:nvPicPr>
                      <p:cNvPr id="2355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405813"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33760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TW" dirty="0" err="1"/>
              <a:t>Runge-Kutta</a:t>
            </a:r>
            <a:r>
              <a:rPr lang="en-US" altLang="zh-TW" dirty="0"/>
              <a:t> Methods</a:t>
            </a:r>
          </a:p>
        </p:txBody>
      </p:sp>
      <p:graphicFrame>
        <p:nvGraphicFramePr>
          <p:cNvPr id="30724" name="Object 4"/>
          <p:cNvGraphicFramePr>
            <a:graphicFrameLocks noChangeAspect="1"/>
          </p:cNvGraphicFramePr>
          <p:nvPr/>
        </p:nvGraphicFramePr>
        <p:xfrm>
          <a:off x="1212850" y="2174875"/>
          <a:ext cx="6723063" cy="2827338"/>
        </p:xfrm>
        <a:graphic>
          <a:graphicData uri="http://schemas.openxmlformats.org/presentationml/2006/ole">
            <mc:AlternateContent xmlns:mc="http://schemas.openxmlformats.org/markup-compatibility/2006">
              <mc:Choice xmlns:v="urn:schemas-microsoft-com:vml" Requires="v">
                <p:oleObj name="Equation" r:id="rId2" imgW="2717800" imgH="1143000" progId="Equation.3">
                  <p:embed/>
                </p:oleObj>
              </mc:Choice>
              <mc:Fallback>
                <p:oleObj name="Equation" r:id="rId2" imgW="2717800" imgH="1143000" progId="Equation.3">
                  <p:embed/>
                  <p:pic>
                    <p:nvPicPr>
                      <p:cNvPr id="307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850" y="2174875"/>
                        <a:ext cx="6723063" cy="282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31605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p:nvPr>
        </p:nvSpPr>
        <p:spPr/>
        <p:txBody>
          <a:bodyPr/>
          <a:lstStyle/>
          <a:p>
            <a:pPr eaLnBrk="1" hangingPunct="1">
              <a:defRPr/>
            </a:pPr>
            <a:r>
              <a:rPr lang="en-US" altLang="zh-TW"/>
              <a:t>RK Methods (cont)</a:t>
            </a:r>
          </a:p>
        </p:txBody>
      </p:sp>
      <p:graphicFrame>
        <p:nvGraphicFramePr>
          <p:cNvPr id="31748" name="Object 1028"/>
          <p:cNvGraphicFramePr>
            <a:graphicFrameLocks noChangeAspect="1"/>
          </p:cNvGraphicFramePr>
          <p:nvPr/>
        </p:nvGraphicFramePr>
        <p:xfrm>
          <a:off x="995363" y="2025650"/>
          <a:ext cx="7424737" cy="4051300"/>
        </p:xfrm>
        <a:graphic>
          <a:graphicData uri="http://schemas.openxmlformats.org/presentationml/2006/ole">
            <mc:AlternateContent xmlns:mc="http://schemas.openxmlformats.org/markup-compatibility/2006">
              <mc:Choice xmlns:v="urn:schemas-microsoft-com:vml" Requires="v">
                <p:oleObj name="Equation" r:id="rId2" imgW="3886200" imgH="2120900" progId="Equation.3">
                  <p:embed/>
                </p:oleObj>
              </mc:Choice>
              <mc:Fallback>
                <p:oleObj name="Equation" r:id="rId2" imgW="3886200" imgH="2120900" progId="Equation.3">
                  <p:embed/>
                  <p:pic>
                    <p:nvPicPr>
                      <p:cNvPr id="31748"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2025650"/>
                        <a:ext cx="7424737"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06056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zh-TW"/>
              <a:t>Taylor’s Expansion</a:t>
            </a:r>
          </a:p>
        </p:txBody>
      </p:sp>
      <p:graphicFrame>
        <p:nvGraphicFramePr>
          <p:cNvPr id="32772" name="Object 6"/>
          <p:cNvGraphicFramePr>
            <a:graphicFrameLocks noChangeAspect="1"/>
          </p:cNvGraphicFramePr>
          <p:nvPr/>
        </p:nvGraphicFramePr>
        <p:xfrm>
          <a:off x="4549775" y="4808538"/>
          <a:ext cx="4298950" cy="1500187"/>
        </p:xfrm>
        <a:graphic>
          <a:graphicData uri="http://schemas.openxmlformats.org/presentationml/2006/ole">
            <mc:AlternateContent xmlns:mc="http://schemas.openxmlformats.org/markup-compatibility/2006">
              <mc:Choice xmlns:v="urn:schemas-microsoft-com:vml" Requires="v">
                <p:oleObj name="Equation" r:id="rId2" imgW="2476500" imgH="863600" progId="Equation.3">
                  <p:embed/>
                </p:oleObj>
              </mc:Choice>
              <mc:Fallback>
                <p:oleObj name="Equation" r:id="rId2" imgW="2476500" imgH="863600" progId="Equation.3">
                  <p:embed/>
                  <p:pic>
                    <p:nvPicPr>
                      <p:cNvPr id="32772"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775" y="4808538"/>
                        <a:ext cx="4298950" cy="15001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2773" name="Object 4"/>
          <p:cNvGraphicFramePr>
            <a:graphicFrameLocks noChangeAspect="1"/>
          </p:cNvGraphicFramePr>
          <p:nvPr/>
        </p:nvGraphicFramePr>
        <p:xfrm>
          <a:off x="479425" y="2076450"/>
          <a:ext cx="8239125" cy="2205038"/>
        </p:xfrm>
        <a:graphic>
          <a:graphicData uri="http://schemas.openxmlformats.org/presentationml/2006/ole">
            <mc:AlternateContent xmlns:mc="http://schemas.openxmlformats.org/markup-compatibility/2006">
              <mc:Choice xmlns:v="urn:schemas-microsoft-com:vml" Requires="v">
                <p:oleObj name="Equation" r:id="rId4" imgW="3276600" imgH="876300" progId="Equation.3">
                  <p:embed/>
                </p:oleObj>
              </mc:Choice>
              <mc:Fallback>
                <p:oleObj name="Equation" r:id="rId4" imgW="3276600" imgH="876300" progId="Equation.3">
                  <p:embed/>
                  <p:pic>
                    <p:nvPicPr>
                      <p:cNvPr id="3277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2076450"/>
                        <a:ext cx="8239125" cy="220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5" name="Rectangle 7"/>
          <p:cNvSpPr>
            <a:spLocks noChangeArrowheads="1"/>
          </p:cNvSpPr>
          <p:nvPr/>
        </p:nvSpPr>
        <p:spPr bwMode="auto">
          <a:xfrm>
            <a:off x="4743450" y="2143125"/>
            <a:ext cx="1271588" cy="5286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TW" altLang="en-US"/>
          </a:p>
        </p:txBody>
      </p:sp>
      <p:sp>
        <p:nvSpPr>
          <p:cNvPr id="58376" name="Rectangle 8"/>
          <p:cNvSpPr>
            <a:spLocks noChangeArrowheads="1"/>
          </p:cNvSpPr>
          <p:nvPr/>
        </p:nvSpPr>
        <p:spPr bwMode="auto">
          <a:xfrm>
            <a:off x="5153025" y="2781300"/>
            <a:ext cx="1943100" cy="6429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TW" altLang="en-US"/>
          </a:p>
        </p:txBody>
      </p:sp>
    </p:spTree>
    <p:extLst>
      <p:ext uri="{BB962C8B-B14F-4D97-AF65-F5344CB8AC3E}">
        <p14:creationId xmlns:p14="http://schemas.microsoft.com/office/powerpoint/2010/main" val="426699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467544" y="753739"/>
            <a:ext cx="8229600" cy="1143000"/>
          </a:xfrm>
        </p:spPr>
        <p:txBody>
          <a:bodyPr/>
          <a:lstStyle/>
          <a:p>
            <a:pPr eaLnBrk="1" hangingPunct="1">
              <a:defRPr/>
            </a:pPr>
            <a:r>
              <a:rPr lang="en-US" altLang="zh-TW" dirty="0"/>
              <a:t>RK 1</a:t>
            </a:r>
            <a:r>
              <a:rPr lang="en-US" altLang="zh-TW" baseline="30000" dirty="0"/>
              <a:t>st</a:t>
            </a:r>
            <a:r>
              <a:rPr lang="en-US" altLang="zh-TW" dirty="0"/>
              <a:t> Order</a:t>
            </a:r>
          </a:p>
        </p:txBody>
      </p:sp>
      <p:grpSp>
        <p:nvGrpSpPr>
          <p:cNvPr id="33796" name="Group 1032"/>
          <p:cNvGrpSpPr>
            <a:grpSpLocks/>
          </p:cNvGrpSpPr>
          <p:nvPr/>
        </p:nvGrpSpPr>
        <p:grpSpPr bwMode="auto">
          <a:xfrm>
            <a:off x="1665288" y="2047875"/>
            <a:ext cx="5554662" cy="3584575"/>
            <a:chOff x="1049" y="1290"/>
            <a:chExt cx="3499" cy="2258"/>
          </a:xfrm>
        </p:grpSpPr>
        <p:sp>
          <p:nvSpPr>
            <p:cNvPr id="82951" name="Rectangle 1031"/>
            <p:cNvSpPr>
              <a:spLocks noChangeArrowheads="1"/>
            </p:cNvSpPr>
            <p:nvPr/>
          </p:nvSpPr>
          <p:spPr bwMode="auto">
            <a:xfrm>
              <a:off x="1294" y="3147"/>
              <a:ext cx="1820" cy="401"/>
            </a:xfrm>
            <a:prstGeom prst="rect">
              <a:avLst/>
            </a:prstGeom>
            <a:solidFill>
              <a:srgbClr val="FFFF99"/>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zh-TW" altLang="en-US"/>
            </a:p>
          </p:txBody>
        </p:sp>
        <p:graphicFrame>
          <p:nvGraphicFramePr>
            <p:cNvPr id="33801" name="Object 1030"/>
            <p:cNvGraphicFramePr>
              <a:graphicFrameLocks noChangeAspect="1"/>
            </p:cNvGraphicFramePr>
            <p:nvPr/>
          </p:nvGraphicFramePr>
          <p:xfrm>
            <a:off x="1049" y="1290"/>
            <a:ext cx="3499" cy="2208"/>
          </p:xfrm>
          <a:graphic>
            <a:graphicData uri="http://schemas.openxmlformats.org/presentationml/2006/ole">
              <mc:AlternateContent xmlns:mc="http://schemas.openxmlformats.org/markup-compatibility/2006">
                <mc:Choice xmlns:v="urn:schemas-microsoft-com:vml" Requires="v">
                  <p:oleObj name="Equation" r:id="rId2" imgW="2514600" imgH="1587500" progId="Equation.3">
                    <p:embed/>
                  </p:oleObj>
                </mc:Choice>
                <mc:Fallback>
                  <p:oleObj name="Equation" r:id="rId2" imgW="2514600" imgH="1587500" progId="Equation.3">
                    <p:embed/>
                    <p:pic>
                      <p:nvPicPr>
                        <p:cNvPr id="33801"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 y="1290"/>
                          <a:ext cx="3499" cy="2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aphicFrame>
        <p:nvGraphicFramePr>
          <p:cNvPr id="33797" name="Object 1033"/>
          <p:cNvGraphicFramePr>
            <a:graphicFrameLocks noChangeAspect="1"/>
          </p:cNvGraphicFramePr>
          <p:nvPr/>
        </p:nvGraphicFramePr>
        <p:xfrm>
          <a:off x="4098925" y="163513"/>
          <a:ext cx="4740275" cy="519112"/>
        </p:xfrm>
        <a:graphic>
          <a:graphicData uri="http://schemas.openxmlformats.org/presentationml/2006/ole">
            <mc:AlternateContent xmlns:mc="http://schemas.openxmlformats.org/markup-compatibility/2006">
              <mc:Choice xmlns:v="urn:schemas-microsoft-com:vml" Requires="v">
                <p:oleObj name="Equation" r:id="rId4" imgW="2667000" imgH="292100" progId="Equation.3">
                  <p:embed/>
                </p:oleObj>
              </mc:Choice>
              <mc:Fallback>
                <p:oleObj name="Equation" r:id="rId4" imgW="2667000" imgH="292100" progId="Equation.3">
                  <p:embed/>
                  <p:pic>
                    <p:nvPicPr>
                      <p:cNvPr id="33797"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63513"/>
                        <a:ext cx="47402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2954" name="Line 1034"/>
          <p:cNvSpPr>
            <a:spLocks noChangeShapeType="1"/>
          </p:cNvSpPr>
          <p:nvPr/>
        </p:nvSpPr>
        <p:spPr bwMode="auto">
          <a:xfrm>
            <a:off x="4108450" y="614363"/>
            <a:ext cx="20732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82955" name="Line 1035"/>
          <p:cNvSpPr>
            <a:spLocks noChangeShapeType="1"/>
          </p:cNvSpPr>
          <p:nvPr/>
        </p:nvSpPr>
        <p:spPr bwMode="auto">
          <a:xfrm>
            <a:off x="1749425" y="3605213"/>
            <a:ext cx="29479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Tree>
    <p:extLst>
      <p:ext uri="{BB962C8B-B14F-4D97-AF65-F5344CB8AC3E}">
        <p14:creationId xmlns:p14="http://schemas.microsoft.com/office/powerpoint/2010/main" val="15086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71513" y="495300"/>
            <a:ext cx="7772400" cy="1143000"/>
          </a:xfrm>
        </p:spPr>
        <p:txBody>
          <a:bodyPr/>
          <a:lstStyle/>
          <a:p>
            <a:pPr eaLnBrk="1" hangingPunct="1">
              <a:defRPr/>
            </a:pPr>
            <a:r>
              <a:rPr lang="en-US" altLang="zh-TW"/>
              <a:t>RK 2</a:t>
            </a:r>
            <a:r>
              <a:rPr lang="en-US" altLang="zh-TW" baseline="30000"/>
              <a:t>nd</a:t>
            </a:r>
            <a:r>
              <a:rPr lang="en-US" altLang="zh-TW"/>
              <a:t> Order</a:t>
            </a:r>
          </a:p>
        </p:txBody>
      </p:sp>
      <p:graphicFrame>
        <p:nvGraphicFramePr>
          <p:cNvPr id="34820" name="Object 4"/>
          <p:cNvGraphicFramePr>
            <a:graphicFrameLocks noChangeAspect="1"/>
          </p:cNvGraphicFramePr>
          <p:nvPr/>
        </p:nvGraphicFramePr>
        <p:xfrm>
          <a:off x="1227138" y="3900488"/>
          <a:ext cx="7370762" cy="2670175"/>
        </p:xfrm>
        <a:graphic>
          <a:graphicData uri="http://schemas.openxmlformats.org/presentationml/2006/ole">
            <mc:AlternateContent xmlns:mc="http://schemas.openxmlformats.org/markup-compatibility/2006">
              <mc:Choice xmlns:v="urn:schemas-microsoft-com:vml" Requires="v">
                <p:oleObj name="Equation" r:id="rId2" imgW="3505200" imgH="1270000" progId="Equation.3">
                  <p:embed/>
                </p:oleObj>
              </mc:Choice>
              <mc:Fallback>
                <p:oleObj name="Equation" r:id="rId2" imgW="3505200" imgH="1270000" progId="Equation.3">
                  <p:embed/>
                  <p:pic>
                    <p:nvPicPr>
                      <p:cNvPr id="3482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3900488"/>
                        <a:ext cx="7370762" cy="267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2947176851"/>
              </p:ext>
            </p:extLst>
          </p:nvPr>
        </p:nvGraphicFramePr>
        <p:xfrm>
          <a:off x="2192338" y="1763713"/>
          <a:ext cx="4173537" cy="1866900"/>
        </p:xfrm>
        <a:graphic>
          <a:graphicData uri="http://schemas.openxmlformats.org/presentationml/2006/ole">
            <mc:AlternateContent xmlns:mc="http://schemas.openxmlformats.org/markup-compatibility/2006">
              <mc:Choice xmlns:v="urn:schemas-microsoft-com:vml" Requires="v">
                <p:oleObj name="Equation" r:id="rId4" imgW="2044440" imgH="914400" progId="Equation.DSMT4">
                  <p:embed/>
                </p:oleObj>
              </mc:Choice>
              <mc:Fallback>
                <p:oleObj name="Equation" r:id="rId4" imgW="2044440" imgH="914400" progId="Equation.DSMT4">
                  <p:embed/>
                  <p:pic>
                    <p:nvPicPr>
                      <p:cNvPr id="34821" name="Object 5"/>
                      <p:cNvPicPr>
                        <a:picLocks noChangeAspect="1" noChangeArrowheads="1"/>
                      </p:cNvPicPr>
                      <p:nvPr/>
                    </p:nvPicPr>
                    <p:blipFill>
                      <a:blip r:embed="rId5"/>
                      <a:srcRect/>
                      <a:stretch>
                        <a:fillRect/>
                      </a:stretch>
                    </p:blipFill>
                    <p:spPr bwMode="auto">
                      <a:xfrm>
                        <a:off x="2192338" y="1763713"/>
                        <a:ext cx="4173537"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4822" name="Object 6"/>
          <p:cNvGraphicFramePr>
            <a:graphicFrameLocks noChangeAspect="1"/>
          </p:cNvGraphicFramePr>
          <p:nvPr/>
        </p:nvGraphicFramePr>
        <p:xfrm>
          <a:off x="4098925" y="163513"/>
          <a:ext cx="4740275" cy="519112"/>
        </p:xfrm>
        <a:graphic>
          <a:graphicData uri="http://schemas.openxmlformats.org/presentationml/2006/ole">
            <mc:AlternateContent xmlns:mc="http://schemas.openxmlformats.org/markup-compatibility/2006">
              <mc:Choice xmlns:v="urn:schemas-microsoft-com:vml" Requires="v">
                <p:oleObj name="Equation" r:id="rId6" imgW="2667000" imgH="292100" progId="Equation.3">
                  <p:embed/>
                </p:oleObj>
              </mc:Choice>
              <mc:Fallback>
                <p:oleObj name="Equation" r:id="rId6" imgW="2667000" imgH="292100" progId="Equation.3">
                  <p:embed/>
                  <p:pic>
                    <p:nvPicPr>
                      <p:cNvPr id="348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8925" y="163513"/>
                        <a:ext cx="47402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399" name="Line 7"/>
          <p:cNvSpPr>
            <a:spLocks noChangeShapeType="1"/>
          </p:cNvSpPr>
          <p:nvPr/>
        </p:nvSpPr>
        <p:spPr bwMode="auto">
          <a:xfrm flipV="1">
            <a:off x="4108450" y="685800"/>
            <a:ext cx="3763963"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sp>
        <p:nvSpPr>
          <p:cNvPr id="59400" name="Line 8"/>
          <p:cNvSpPr>
            <a:spLocks noChangeShapeType="1"/>
          </p:cNvSpPr>
          <p:nvPr/>
        </p:nvSpPr>
        <p:spPr bwMode="auto">
          <a:xfrm flipV="1">
            <a:off x="2103438" y="6653213"/>
            <a:ext cx="5251450"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新細明體" charset="0"/>
            </a:endParaRPr>
          </a:p>
        </p:txBody>
      </p:sp>
      <p:graphicFrame>
        <p:nvGraphicFramePr>
          <p:cNvPr id="34825" name="Object 9"/>
          <p:cNvGraphicFramePr>
            <a:graphicFrameLocks noChangeAspect="1"/>
          </p:cNvGraphicFramePr>
          <p:nvPr/>
        </p:nvGraphicFramePr>
        <p:xfrm>
          <a:off x="6691313" y="2452688"/>
          <a:ext cx="1974850" cy="1181100"/>
        </p:xfrm>
        <a:graphic>
          <a:graphicData uri="http://schemas.openxmlformats.org/presentationml/2006/ole">
            <mc:AlternateContent xmlns:mc="http://schemas.openxmlformats.org/markup-compatibility/2006">
              <mc:Choice xmlns:v="urn:schemas-microsoft-com:vml" Requires="v">
                <p:oleObj name="Equation" r:id="rId8" imgW="1168400" imgH="698500" progId="Equation.3">
                  <p:embed/>
                </p:oleObj>
              </mc:Choice>
              <mc:Fallback>
                <p:oleObj name="Equation" r:id="rId8" imgW="1168400" imgH="698500" progId="Equation.3">
                  <p:embed/>
                  <p:pic>
                    <p:nvPicPr>
                      <p:cNvPr id="348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1313" y="2452688"/>
                        <a:ext cx="1974850" cy="1181100"/>
                      </a:xfrm>
                      <a:prstGeom prst="rect">
                        <a:avLst/>
                      </a:prstGeom>
                      <a:solidFill>
                        <a:schemeClr val="bg1"/>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65814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0" name="Rectangle 14"/>
          <p:cNvSpPr>
            <a:spLocks noGrp="1" noChangeArrowheads="1"/>
          </p:cNvSpPr>
          <p:nvPr>
            <p:ph type="title"/>
          </p:nvPr>
        </p:nvSpPr>
        <p:spPr>
          <a:xfrm>
            <a:off x="457200" y="116632"/>
            <a:ext cx="8229600" cy="1143000"/>
          </a:xfrm>
        </p:spPr>
        <p:txBody>
          <a:bodyPr/>
          <a:lstStyle/>
          <a:p>
            <a:pPr eaLnBrk="1" hangingPunct="1">
              <a:defRPr/>
            </a:pPr>
            <a:r>
              <a:rPr lang="en-US" altLang="zh-TW"/>
              <a:t>RK 2</a:t>
            </a:r>
            <a:r>
              <a:rPr lang="en-US" altLang="zh-TW" baseline="30000"/>
              <a:t>nd</a:t>
            </a:r>
            <a:r>
              <a:rPr lang="en-US" altLang="zh-TW"/>
              <a:t> Order (cont)</a:t>
            </a:r>
          </a:p>
        </p:txBody>
      </p:sp>
      <p:graphicFrame>
        <p:nvGraphicFramePr>
          <p:cNvPr id="35844" name="Object 4"/>
          <p:cNvGraphicFramePr>
            <a:graphicFrameLocks noChangeAspect="1"/>
          </p:cNvGraphicFramePr>
          <p:nvPr>
            <p:extLst>
              <p:ext uri="{D42A27DB-BD31-4B8C-83A1-F6EECF244321}">
                <p14:modId xmlns:p14="http://schemas.microsoft.com/office/powerpoint/2010/main" val="1534730434"/>
              </p:ext>
            </p:extLst>
          </p:nvPr>
        </p:nvGraphicFramePr>
        <p:xfrm>
          <a:off x="2325688" y="1124744"/>
          <a:ext cx="4318000" cy="1555750"/>
        </p:xfrm>
        <a:graphic>
          <a:graphicData uri="http://schemas.openxmlformats.org/presentationml/2006/ole">
            <mc:AlternateContent xmlns:mc="http://schemas.openxmlformats.org/markup-compatibility/2006">
              <mc:Choice xmlns:v="urn:schemas-microsoft-com:vml" Requires="v">
                <p:oleObj name="Equation" r:id="rId2" imgW="2044700" imgH="736600" progId="Equation.3">
                  <p:embed/>
                </p:oleObj>
              </mc:Choice>
              <mc:Fallback>
                <p:oleObj name="Equation" r:id="rId2" imgW="2044700" imgH="736600" progId="Equation.3">
                  <p:embed/>
                  <p:pic>
                    <p:nvPicPr>
                      <p:cNvPr id="358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1124744"/>
                        <a:ext cx="4318000" cy="155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1" name="Text Box 5"/>
          <p:cNvSpPr txBox="1">
            <a:spLocks noChangeArrowheads="1"/>
          </p:cNvSpPr>
          <p:nvPr/>
        </p:nvSpPr>
        <p:spPr bwMode="auto">
          <a:xfrm>
            <a:off x="5257800" y="1416844"/>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defRPr/>
            </a:pPr>
            <a:endParaRPr lang="zh-TW" altLang="en-US"/>
          </a:p>
        </p:txBody>
      </p:sp>
      <p:graphicFrame>
        <p:nvGraphicFramePr>
          <p:cNvPr id="35846" name="Object 8"/>
          <p:cNvGraphicFramePr>
            <a:graphicFrameLocks noChangeAspect="1"/>
          </p:cNvGraphicFramePr>
          <p:nvPr>
            <p:extLst>
              <p:ext uri="{D42A27DB-BD31-4B8C-83A1-F6EECF244321}">
                <p14:modId xmlns:p14="http://schemas.microsoft.com/office/powerpoint/2010/main" val="1905136665"/>
              </p:ext>
            </p:extLst>
          </p:nvPr>
        </p:nvGraphicFramePr>
        <p:xfrm>
          <a:off x="493713" y="2774157"/>
          <a:ext cx="3716337" cy="419100"/>
        </p:xfrm>
        <a:graphic>
          <a:graphicData uri="http://schemas.openxmlformats.org/presentationml/2006/ole">
            <mc:AlternateContent xmlns:mc="http://schemas.openxmlformats.org/markup-compatibility/2006">
              <mc:Choice xmlns:v="urn:schemas-microsoft-com:vml" Requires="v">
                <p:oleObj name="Equation" r:id="rId4" imgW="1916868" imgH="215806" progId="Equation.3">
                  <p:embed/>
                </p:oleObj>
              </mc:Choice>
              <mc:Fallback>
                <p:oleObj name="Equation" r:id="rId4" imgW="1916868" imgH="215806" progId="Equation.3">
                  <p:embed/>
                  <p:pic>
                    <p:nvPicPr>
                      <p:cNvPr id="3584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13" y="2774157"/>
                        <a:ext cx="371633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35" name="Rectangle 19"/>
          <p:cNvSpPr>
            <a:spLocks noChangeArrowheads="1"/>
          </p:cNvSpPr>
          <p:nvPr/>
        </p:nvSpPr>
        <p:spPr bwMode="auto">
          <a:xfrm>
            <a:off x="2265363" y="4060032"/>
            <a:ext cx="4306887" cy="463550"/>
          </a:xfrm>
          <a:prstGeom prst="rect">
            <a:avLst/>
          </a:prstGeom>
          <a:solidFill>
            <a:srgbClr val="FFFF99"/>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zh-TW" altLang="en-US"/>
          </a:p>
        </p:txBody>
      </p:sp>
      <p:graphicFrame>
        <p:nvGraphicFramePr>
          <p:cNvPr id="35848" name="Object 12"/>
          <p:cNvGraphicFramePr>
            <a:graphicFrameLocks noChangeAspect="1"/>
          </p:cNvGraphicFramePr>
          <p:nvPr>
            <p:extLst>
              <p:ext uri="{D42A27DB-BD31-4B8C-83A1-F6EECF244321}">
                <p14:modId xmlns:p14="http://schemas.microsoft.com/office/powerpoint/2010/main" val="1959846520"/>
              </p:ext>
            </p:extLst>
          </p:nvPr>
        </p:nvGraphicFramePr>
        <p:xfrm>
          <a:off x="2327275" y="3245644"/>
          <a:ext cx="4887913" cy="1250950"/>
        </p:xfrm>
        <a:graphic>
          <a:graphicData uri="http://schemas.openxmlformats.org/presentationml/2006/ole">
            <mc:AlternateContent xmlns:mc="http://schemas.openxmlformats.org/markup-compatibility/2006">
              <mc:Choice xmlns:v="urn:schemas-microsoft-com:vml" Requires="v">
                <p:oleObj name="Equation" r:id="rId6" imgW="2730500" imgH="698500" progId="Equation.3">
                  <p:embed/>
                </p:oleObj>
              </mc:Choice>
              <mc:Fallback>
                <p:oleObj name="Equation" r:id="rId6" imgW="2730500" imgH="698500" progId="Equation.3">
                  <p:embed/>
                  <p:pic>
                    <p:nvPicPr>
                      <p:cNvPr id="35848"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7275" y="3245644"/>
                        <a:ext cx="48879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6" name="Rectangle 20"/>
          <p:cNvSpPr>
            <a:spLocks noChangeArrowheads="1"/>
          </p:cNvSpPr>
          <p:nvPr/>
        </p:nvSpPr>
        <p:spPr bwMode="auto">
          <a:xfrm>
            <a:off x="2915816" y="5337970"/>
            <a:ext cx="5208588" cy="901700"/>
          </a:xfrm>
          <a:prstGeom prst="rect">
            <a:avLst/>
          </a:prstGeom>
          <a:solidFill>
            <a:srgbClr val="FFFF99"/>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zh-TW" altLang="en-US"/>
          </a:p>
        </p:txBody>
      </p:sp>
      <p:graphicFrame>
        <p:nvGraphicFramePr>
          <p:cNvPr id="35850" name="Object 13"/>
          <p:cNvGraphicFramePr>
            <a:graphicFrameLocks noChangeAspect="1"/>
          </p:cNvGraphicFramePr>
          <p:nvPr>
            <p:extLst>
              <p:ext uri="{D42A27DB-BD31-4B8C-83A1-F6EECF244321}">
                <p14:modId xmlns:p14="http://schemas.microsoft.com/office/powerpoint/2010/main" val="989863590"/>
              </p:ext>
            </p:extLst>
          </p:nvPr>
        </p:nvGraphicFramePr>
        <p:xfrm>
          <a:off x="2972966" y="5349082"/>
          <a:ext cx="5008563" cy="874713"/>
        </p:xfrm>
        <a:graphic>
          <a:graphicData uri="http://schemas.openxmlformats.org/presentationml/2006/ole">
            <mc:AlternateContent xmlns:mc="http://schemas.openxmlformats.org/markup-compatibility/2006">
              <mc:Choice xmlns:v="urn:schemas-microsoft-com:vml" Requires="v">
                <p:oleObj name="方程式" r:id="rId8" imgW="2616200" imgH="457200" progId="Equation.3">
                  <p:embed/>
                </p:oleObj>
              </mc:Choice>
              <mc:Fallback>
                <p:oleObj name="方程式" r:id="rId8" imgW="2616200" imgH="457200" progId="Equation.3">
                  <p:embed/>
                  <p:pic>
                    <p:nvPicPr>
                      <p:cNvPr id="3585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2966" y="5349082"/>
                        <a:ext cx="500856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p:cNvSpPr txBox="1">
            <a:spLocks noChangeArrowheads="1"/>
          </p:cNvSpPr>
          <p:nvPr/>
        </p:nvSpPr>
        <p:spPr bwMode="auto">
          <a:xfrm>
            <a:off x="493713" y="3998763"/>
            <a:ext cx="1740693" cy="611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r>
              <a:rPr lang="en-US" altLang="zh-CN" sz="2000" b="1" dirty="0">
                <a:ea typeface="宋体" panose="02010600030101010101" pitchFamily="2" charset="-122"/>
              </a:rPr>
              <a:t>Midpoint </a:t>
            </a:r>
          </a:p>
          <a:p>
            <a:r>
              <a:rPr lang="en-US" altLang="zh-CN" sz="2000" b="1" dirty="0">
                <a:ea typeface="宋体" panose="02010600030101010101" pitchFamily="2" charset="-122"/>
              </a:rPr>
              <a:t>method</a:t>
            </a:r>
          </a:p>
        </p:txBody>
      </p:sp>
      <p:graphicFrame>
        <p:nvGraphicFramePr>
          <p:cNvPr id="13" name="Object 8"/>
          <p:cNvGraphicFramePr>
            <a:graphicFrameLocks noChangeAspect="1"/>
          </p:cNvGraphicFramePr>
          <p:nvPr>
            <p:extLst>
              <p:ext uri="{D42A27DB-BD31-4B8C-83A1-F6EECF244321}">
                <p14:modId xmlns:p14="http://schemas.microsoft.com/office/powerpoint/2010/main" val="1679585327"/>
              </p:ext>
            </p:extLst>
          </p:nvPr>
        </p:nvGraphicFramePr>
        <p:xfrm>
          <a:off x="493713" y="4752057"/>
          <a:ext cx="2832100" cy="765175"/>
        </p:xfrm>
        <a:graphic>
          <a:graphicData uri="http://schemas.openxmlformats.org/presentationml/2006/ole">
            <mc:AlternateContent xmlns:mc="http://schemas.openxmlformats.org/markup-compatibility/2006">
              <mc:Choice xmlns:v="urn:schemas-microsoft-com:vml" Requires="v">
                <p:oleObj name="Equation" r:id="rId10" imgW="1460160" imgH="393480" progId="Equation.DSMT4">
                  <p:embed/>
                </p:oleObj>
              </mc:Choice>
              <mc:Fallback>
                <p:oleObj name="Equation" r:id="rId10" imgW="1460160" imgH="393480" progId="Equation.DSMT4">
                  <p:embed/>
                  <p:pic>
                    <p:nvPicPr>
                      <p:cNvPr id="35846" name="Object 8"/>
                      <p:cNvPicPr>
                        <a:picLocks noChangeAspect="1" noChangeArrowheads="1"/>
                      </p:cNvPicPr>
                      <p:nvPr/>
                    </p:nvPicPr>
                    <p:blipFill>
                      <a:blip r:embed="rId11"/>
                      <a:srcRect/>
                      <a:stretch>
                        <a:fillRect/>
                      </a:stretch>
                    </p:blipFill>
                    <p:spPr bwMode="auto">
                      <a:xfrm>
                        <a:off x="493713" y="4752057"/>
                        <a:ext cx="28321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矩形 1"/>
          <p:cNvSpPr/>
          <p:nvPr/>
        </p:nvSpPr>
        <p:spPr>
          <a:xfrm>
            <a:off x="633708" y="5531784"/>
            <a:ext cx="2016224" cy="707886"/>
          </a:xfrm>
          <a:prstGeom prst="rect">
            <a:avLst/>
          </a:prstGeom>
        </p:spPr>
        <p:txBody>
          <a:bodyPr wrap="square">
            <a:spAutoFit/>
          </a:bodyPr>
          <a:lstStyle/>
          <a:p>
            <a:r>
              <a:rPr lang="en-US" altLang="zh-CN" sz="2000" b="1" dirty="0"/>
              <a:t>Modified</a:t>
            </a:r>
          </a:p>
          <a:p>
            <a:r>
              <a:rPr lang="en-US" altLang="zh-CN" sz="2000" b="1" dirty="0"/>
              <a:t>Euler’s method</a:t>
            </a:r>
            <a:endParaRPr lang="zh-CN" altLang="en-US" sz="2000" b="1" dirty="0"/>
          </a:p>
        </p:txBody>
      </p:sp>
      <p:cxnSp>
        <p:nvCxnSpPr>
          <p:cNvPr id="5" name="直接连接符 4"/>
          <p:cNvCxnSpPr/>
          <p:nvPr/>
        </p:nvCxnSpPr>
        <p:spPr bwMode="auto">
          <a:xfrm>
            <a:off x="355302" y="4752057"/>
            <a:ext cx="8258772" cy="0"/>
          </a:xfrm>
          <a:prstGeom prst="line">
            <a:avLst/>
          </a:prstGeom>
          <a:solidFill>
            <a:schemeClr val="accent1"/>
          </a:solidFill>
          <a:ln w="2857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193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文本框 5121"/>
          <p:cNvSpPr txBox="1">
            <a:spLocks noChangeArrowheads="1"/>
          </p:cNvSpPr>
          <p:nvPr/>
        </p:nvSpPr>
        <p:spPr bwMode="auto">
          <a:xfrm>
            <a:off x="466724" y="1641475"/>
            <a:ext cx="8785795" cy="456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400" dirty="0">
                <a:latin typeface="Georgia" panose="02040502050405020303" pitchFamily="18" charset="0"/>
                <a:sym typeface="Wingdings" panose="05000000000000000000" pitchFamily="2" charset="2"/>
              </a:rPr>
              <a:t></a:t>
            </a:r>
            <a:r>
              <a:rPr lang="zh-CN" altLang="en-US" sz="2400" dirty="0">
                <a:latin typeface="Georgia" panose="02040502050405020303" pitchFamily="18" charset="0"/>
              </a:rPr>
              <a:t>the motion of a </a:t>
            </a:r>
            <a:r>
              <a:rPr lang="zh-CN" altLang="en-US" sz="2400" dirty="0">
                <a:solidFill>
                  <a:srgbClr val="FF3300"/>
                </a:solidFill>
                <a:latin typeface="Georgia" panose="02040502050405020303" pitchFamily="18" charset="0"/>
              </a:rPr>
              <a:t>classical</a:t>
            </a:r>
            <a:r>
              <a:rPr lang="zh-CN" altLang="en-US" sz="2400" dirty="0">
                <a:latin typeface="Georgia" panose="02040502050405020303" pitchFamily="18" charset="0"/>
              </a:rPr>
              <a:t> particle is described by </a:t>
            </a:r>
            <a:r>
              <a:rPr lang="zh-CN" altLang="en-US" sz="2400" dirty="0">
                <a:solidFill>
                  <a:srgbClr val="FF3300"/>
                </a:solidFill>
                <a:latin typeface="Georgia" panose="02040502050405020303" pitchFamily="18" charset="0"/>
              </a:rPr>
              <a:t>Newton</a:t>
            </a:r>
            <a:r>
              <a:rPr lang="en-US" altLang="zh-CN" sz="2400" dirty="0">
                <a:solidFill>
                  <a:srgbClr val="FF3300"/>
                </a:solidFill>
                <a:latin typeface="Georgia" panose="02040502050405020303" pitchFamily="18" charset="0"/>
              </a:rPr>
              <a:t>’</a:t>
            </a:r>
            <a:r>
              <a:rPr lang="zh-CN" altLang="en-US" sz="2400" dirty="0">
                <a:solidFill>
                  <a:srgbClr val="FF3300"/>
                </a:solidFill>
                <a:latin typeface="Georgia" panose="02040502050405020303" pitchFamily="18" charset="0"/>
              </a:rPr>
              <a:t>s equation</a:t>
            </a:r>
          </a:p>
          <a:p>
            <a:pPr>
              <a:lnSpc>
                <a:spcPct val="110000"/>
              </a:lnSpc>
            </a:pPr>
            <a:endParaRPr lang="zh-CN" altLang="en-US" sz="2400" dirty="0">
              <a:solidFill>
                <a:srgbClr val="FF3300"/>
              </a:solidFill>
              <a:latin typeface="Georgia" panose="02040502050405020303" pitchFamily="18" charset="0"/>
            </a:endParaRPr>
          </a:p>
          <a:p>
            <a:pPr>
              <a:lnSpc>
                <a:spcPct val="110000"/>
              </a:lnSpc>
            </a:pPr>
            <a:endParaRPr lang="zh-CN" altLang="en-US" sz="2400" dirty="0">
              <a:solidFill>
                <a:srgbClr val="FF3300"/>
              </a:solidFill>
              <a:latin typeface="Georgia" panose="02040502050405020303" pitchFamily="18" charset="0"/>
            </a:endParaRPr>
          </a:p>
          <a:p>
            <a:pPr>
              <a:lnSpc>
                <a:spcPct val="110000"/>
              </a:lnSpc>
            </a:pPr>
            <a:r>
              <a:rPr lang="zh-CN" altLang="en-US" sz="2400" dirty="0">
                <a:latin typeface="Georgia" panose="02040502050405020303" pitchFamily="18" charset="0"/>
                <a:sym typeface="Wingdings" panose="05000000000000000000" pitchFamily="2" charset="2"/>
              </a:rPr>
              <a:t></a:t>
            </a:r>
            <a:r>
              <a:rPr lang="zh-CN" altLang="en-US" sz="2400" dirty="0">
                <a:latin typeface="Georgia" panose="02040502050405020303" pitchFamily="18" charset="0"/>
              </a:rPr>
              <a:t>The motion of a </a:t>
            </a:r>
            <a:r>
              <a:rPr lang="zh-CN" altLang="en-US" sz="2400" dirty="0">
                <a:solidFill>
                  <a:srgbClr val="FF3300"/>
                </a:solidFill>
                <a:latin typeface="Georgia" panose="02040502050405020303" pitchFamily="18" charset="0"/>
              </a:rPr>
              <a:t>quantum</a:t>
            </a:r>
            <a:r>
              <a:rPr lang="zh-CN" altLang="en-US" sz="2400" dirty="0">
                <a:latin typeface="Georgia" panose="02040502050405020303" pitchFamily="18" charset="0"/>
              </a:rPr>
              <a:t> particle is described by the </a:t>
            </a:r>
            <a:r>
              <a:rPr lang="zh-CN" altLang="en-US" sz="2400" dirty="0">
                <a:solidFill>
                  <a:srgbClr val="FF3300"/>
                </a:solidFill>
                <a:latin typeface="Georgia" panose="02040502050405020303" pitchFamily="18" charset="0"/>
              </a:rPr>
              <a:t>Schrodinger equation</a:t>
            </a:r>
            <a:endParaRPr lang="en-US" altLang="zh-CN" sz="2400" dirty="0">
              <a:solidFill>
                <a:srgbClr val="FF3300"/>
              </a:solidFill>
              <a:latin typeface="Georgia" panose="02040502050405020303" pitchFamily="18" charset="0"/>
            </a:endParaRPr>
          </a:p>
          <a:p>
            <a:pPr>
              <a:lnSpc>
                <a:spcPct val="110000"/>
              </a:lnSpc>
            </a:pPr>
            <a:endParaRPr lang="zh-CN" altLang="en-US" sz="2400" dirty="0">
              <a:latin typeface="Georgia" panose="02040502050405020303" pitchFamily="18" charset="0"/>
            </a:endParaRPr>
          </a:p>
          <a:p>
            <a:pPr>
              <a:lnSpc>
                <a:spcPct val="110000"/>
              </a:lnSpc>
            </a:pPr>
            <a:endParaRPr lang="zh-CN" altLang="en-US" sz="2400" dirty="0">
              <a:latin typeface="Georgia" panose="02040502050405020303" pitchFamily="18" charset="0"/>
            </a:endParaRPr>
          </a:p>
          <a:p>
            <a:pPr>
              <a:lnSpc>
                <a:spcPct val="110000"/>
              </a:lnSpc>
            </a:pPr>
            <a:endParaRPr lang="zh-CN" altLang="en-US" sz="2400" dirty="0">
              <a:latin typeface="Georgia" panose="02040502050405020303" pitchFamily="18" charset="0"/>
            </a:endParaRPr>
          </a:p>
          <a:p>
            <a:pPr>
              <a:lnSpc>
                <a:spcPct val="110000"/>
              </a:lnSpc>
            </a:pPr>
            <a:r>
              <a:rPr lang="zh-CN" altLang="en-US" sz="2400" dirty="0">
                <a:latin typeface="Georgia" panose="02040502050405020303" pitchFamily="18" charset="0"/>
                <a:sym typeface="Wingdings" panose="05000000000000000000" pitchFamily="2" charset="2"/>
              </a:rPr>
              <a:t></a:t>
            </a:r>
            <a:r>
              <a:rPr lang="zh-CN" altLang="en-US" sz="2400" dirty="0">
                <a:latin typeface="Georgia" panose="02040502050405020303" pitchFamily="18" charset="0"/>
              </a:rPr>
              <a:t>The </a:t>
            </a:r>
            <a:r>
              <a:rPr lang="zh-CN" altLang="en-US" sz="2400" dirty="0">
                <a:solidFill>
                  <a:srgbClr val="FF3300"/>
                </a:solidFill>
                <a:latin typeface="Georgia" panose="02040502050405020303" pitchFamily="18" charset="0"/>
              </a:rPr>
              <a:t>dynamics of bulk materials </a:t>
            </a:r>
            <a:r>
              <a:rPr lang="zh-CN" altLang="en-US" sz="2400" dirty="0">
                <a:latin typeface="Georgia" panose="02040502050405020303" pitchFamily="18" charset="0"/>
              </a:rPr>
              <a:t>such as fluids and solids are described by </a:t>
            </a:r>
            <a:r>
              <a:rPr lang="zh-CN" altLang="en-US" sz="2400" dirty="0">
                <a:solidFill>
                  <a:srgbClr val="FF3300"/>
                </a:solidFill>
                <a:latin typeface="Georgia" panose="02040502050405020303" pitchFamily="18" charset="0"/>
              </a:rPr>
              <a:t>differential equations</a:t>
            </a:r>
            <a:r>
              <a:rPr lang="zh-CN" altLang="en-US" sz="2400" dirty="0">
                <a:latin typeface="Georgia" panose="02040502050405020303" pitchFamily="18" charset="0"/>
              </a:rPr>
              <a:t>.</a:t>
            </a:r>
          </a:p>
        </p:txBody>
      </p:sp>
      <p:sp>
        <p:nvSpPr>
          <p:cNvPr id="5123" name="文本占位符 5122"/>
          <p:cNvSpPr>
            <a:spLocks noGrp="1" noChangeArrowheads="1"/>
          </p:cNvSpPr>
          <p:nvPr>
            <p:ph type="body" sz="half" idx="1"/>
          </p:nvPr>
        </p:nvSpPr>
        <p:spPr>
          <a:xfrm>
            <a:off x="466725" y="127000"/>
            <a:ext cx="8064500" cy="998538"/>
          </a:xfrm>
        </p:spPr>
        <p:txBody>
          <a:bodyPr/>
          <a:lstStyle/>
          <a:p>
            <a:pPr>
              <a:buFontTx/>
              <a:buNone/>
            </a:pPr>
            <a:r>
              <a:rPr lang="zh-CN" altLang="en-US" sz="2800">
                <a:latin typeface="Georgia" panose="02040502050405020303" pitchFamily="18" charset="0"/>
              </a:rPr>
              <a:t>   Most problems in physics and engineering appear in the form of </a:t>
            </a:r>
            <a:r>
              <a:rPr lang="zh-CN" altLang="en-US" sz="2800">
                <a:solidFill>
                  <a:srgbClr val="FF3300"/>
                </a:solidFill>
                <a:latin typeface="Georgia" panose="02040502050405020303" pitchFamily="18" charset="0"/>
              </a:rPr>
              <a:t>differential equations</a:t>
            </a:r>
            <a:r>
              <a:rPr lang="zh-CN" altLang="en-US" sz="2800">
                <a:latin typeface="Georgia" panose="02040502050405020303" pitchFamily="18" charset="0"/>
              </a:rPr>
              <a:t>. </a:t>
            </a:r>
          </a:p>
        </p:txBody>
      </p:sp>
      <p:pic>
        <p:nvPicPr>
          <p:cNvPr id="5124" name="内容占位符 5123"/>
          <p:cNvPicPr>
            <a:picLocks noGrp="1" noChangeAspect="1" noChangeArrowheads="1"/>
          </p:cNvPicPr>
          <p:nvPr>
            <p:ph sz="quarter" idx="2"/>
          </p:nvPr>
        </p:nvPicPr>
        <p:blipFill>
          <a:blip r:embed="rId2" cstate="print">
            <a:extLst>
              <a:ext uri="{28A0092B-C50C-407E-A947-70E740481C1C}">
                <a14:useLocalDpi xmlns:a14="http://schemas.microsoft.com/office/drawing/2010/main" val="0"/>
              </a:ext>
            </a:extLst>
          </a:blip>
          <a:srcRect/>
          <a:stretch>
            <a:fillRect/>
          </a:stretch>
        </p:blipFill>
        <p:spPr>
          <a:xfrm>
            <a:off x="2843808" y="2175917"/>
            <a:ext cx="3708400" cy="1028700"/>
          </a:xfrm>
        </p:spPr>
      </p:pic>
      <p:pic>
        <p:nvPicPr>
          <p:cNvPr id="5125" name="内容占位符 5124"/>
          <p:cNvPicPr>
            <a:picLocks noGrp="1" noChangeAspect="1" noChangeArrowheads="1"/>
          </p:cNvPicPr>
          <p:nvPr>
            <p:ph sz="quarter" idx="3"/>
          </p:nvPr>
        </p:nvPicPr>
        <p:blipFill>
          <a:blip r:embed="rId3" cstate="print">
            <a:extLst>
              <a:ext uri="{28A0092B-C50C-407E-A947-70E740481C1C}">
                <a14:useLocalDpi xmlns:a14="http://schemas.microsoft.com/office/drawing/2010/main" val="0"/>
              </a:ext>
            </a:extLst>
          </a:blip>
          <a:srcRect/>
          <a:stretch>
            <a:fillRect/>
          </a:stretch>
        </p:blipFill>
        <p:spPr>
          <a:xfrm>
            <a:off x="2660140" y="4077072"/>
            <a:ext cx="4398962" cy="1065212"/>
          </a:xfrm>
        </p:spPr>
      </p:pic>
      <p:sp>
        <p:nvSpPr>
          <p:cNvPr id="5126" name="文本框 5125"/>
          <p:cNvSpPr txBox="1">
            <a:spLocks noChangeArrowheads="1"/>
          </p:cNvSpPr>
          <p:nvPr/>
        </p:nvSpPr>
        <p:spPr bwMode="auto">
          <a:xfrm>
            <a:off x="755650" y="1123950"/>
            <a:ext cx="2838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solidFill>
                  <a:srgbClr val="0000FF"/>
                </a:solidFill>
                <a:latin typeface="Georgia" panose="02040502050405020303" pitchFamily="18" charset="0"/>
              </a:rPr>
              <a:t>For example</a:t>
            </a:r>
          </a:p>
        </p:txBody>
      </p:sp>
    </p:spTree>
    <p:extLst>
      <p:ext uri="{BB962C8B-B14F-4D97-AF65-F5344CB8AC3E}">
        <p14:creationId xmlns:p14="http://schemas.microsoft.com/office/powerpoint/2010/main" val="1177075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6" grpId="0" bldLvl="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pPr eaLnBrk="1" hangingPunct="1">
              <a:defRPr/>
            </a:pPr>
            <a:r>
              <a:rPr lang="en-US" altLang="zh-TW"/>
              <a:t>RK 4</a:t>
            </a:r>
            <a:r>
              <a:rPr lang="en-US" altLang="zh-TW" baseline="30000"/>
              <a:t>th</a:t>
            </a:r>
            <a:r>
              <a:rPr lang="en-US" altLang="zh-TW"/>
              <a:t> Order</a:t>
            </a:r>
          </a:p>
        </p:txBody>
      </p:sp>
      <p:sp>
        <p:nvSpPr>
          <p:cNvPr id="84995" name="Rectangle 1027"/>
          <p:cNvSpPr>
            <a:spLocks noGrp="1" noChangeArrowheads="1"/>
          </p:cNvSpPr>
          <p:nvPr>
            <p:ph type="body" idx="1"/>
          </p:nvPr>
        </p:nvSpPr>
        <p:spPr>
          <a:xfrm>
            <a:off x="457200" y="1268760"/>
            <a:ext cx="8229600" cy="4525963"/>
          </a:xfrm>
        </p:spPr>
        <p:txBody>
          <a:bodyPr/>
          <a:lstStyle/>
          <a:p>
            <a:pPr eaLnBrk="1" hangingPunct="1">
              <a:defRPr/>
            </a:pPr>
            <a:r>
              <a:rPr lang="en-US" altLang="zh-TW" dirty="0"/>
              <a:t>Mostly commonly used one</a:t>
            </a:r>
          </a:p>
          <a:p>
            <a:pPr eaLnBrk="1" hangingPunct="1">
              <a:defRPr/>
            </a:pPr>
            <a:r>
              <a:rPr lang="en-US" altLang="zh-TW" dirty="0"/>
              <a:t>Higher order … more evaluation, but less gain on accuracy</a:t>
            </a:r>
          </a:p>
        </p:txBody>
      </p:sp>
      <p:sp>
        <p:nvSpPr>
          <p:cNvPr id="84998" name="AutoShape 1030"/>
          <p:cNvSpPr>
            <a:spLocks noChangeArrowheads="1"/>
          </p:cNvSpPr>
          <p:nvPr/>
        </p:nvSpPr>
        <p:spPr bwMode="auto">
          <a:xfrm>
            <a:off x="5940152" y="2896167"/>
            <a:ext cx="2370583" cy="1525588"/>
          </a:xfrm>
          <a:prstGeom prst="cloudCallout">
            <a:avLst>
              <a:gd name="adj1" fmla="val -62491"/>
              <a:gd name="adj2" fmla="val -25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r>
              <a:rPr lang="en-US" altLang="zh-TW" i="1" dirty="0">
                <a:latin typeface="Times New Roman" charset="0"/>
                <a:ea typeface="新細明體" charset="0"/>
              </a:rPr>
              <a:t>Classical</a:t>
            </a:r>
            <a:r>
              <a:rPr lang="en-US" altLang="zh-TW" dirty="0">
                <a:latin typeface="Times New Roman" charset="0"/>
                <a:ea typeface="新細明體" charset="0"/>
              </a:rPr>
              <a:t> 4</a:t>
            </a:r>
            <a:r>
              <a:rPr lang="en-US" altLang="zh-TW" baseline="30000" dirty="0">
                <a:latin typeface="Times New Roman" charset="0"/>
                <a:ea typeface="新細明體" charset="0"/>
              </a:rPr>
              <a:t>th</a:t>
            </a:r>
            <a:r>
              <a:rPr lang="en-US" altLang="zh-TW" dirty="0">
                <a:latin typeface="Times New Roman" charset="0"/>
                <a:ea typeface="新細明體" charset="0"/>
              </a:rPr>
              <a:t> order RK</a:t>
            </a:r>
          </a:p>
        </p:txBody>
      </p:sp>
      <p:sp>
        <p:nvSpPr>
          <p:cNvPr id="84997" name="Rectangle 1029"/>
          <p:cNvSpPr>
            <a:spLocks noChangeArrowheads="1"/>
          </p:cNvSpPr>
          <p:nvPr/>
        </p:nvSpPr>
        <p:spPr bwMode="auto">
          <a:xfrm>
            <a:off x="1606277" y="3345430"/>
            <a:ext cx="4043362" cy="2611437"/>
          </a:xfrm>
          <a:prstGeom prst="rect">
            <a:avLst/>
          </a:prstGeom>
          <a:solidFill>
            <a:srgbClr val="FFFF99"/>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zh-TW" altLang="en-US"/>
          </a:p>
        </p:txBody>
      </p:sp>
      <p:graphicFrame>
        <p:nvGraphicFramePr>
          <p:cNvPr id="36871" name="Object 8"/>
          <p:cNvGraphicFramePr>
            <a:graphicFrameLocks noChangeAspect="1"/>
          </p:cNvGraphicFramePr>
          <p:nvPr>
            <p:extLst>
              <p:ext uri="{D42A27DB-BD31-4B8C-83A1-F6EECF244321}">
                <p14:modId xmlns:p14="http://schemas.microsoft.com/office/powerpoint/2010/main" val="2931675279"/>
              </p:ext>
            </p:extLst>
          </p:nvPr>
        </p:nvGraphicFramePr>
        <p:xfrm>
          <a:off x="1763439" y="3400992"/>
          <a:ext cx="3729038" cy="2501900"/>
        </p:xfrm>
        <a:graphic>
          <a:graphicData uri="http://schemas.openxmlformats.org/presentationml/2006/ole">
            <mc:AlternateContent xmlns:mc="http://schemas.openxmlformats.org/markup-compatibility/2006">
              <mc:Choice xmlns:v="urn:schemas-microsoft-com:vml" Requires="v">
                <p:oleObj name="Equation" r:id="rId2" imgW="2082800" imgH="1397000" progId="Equation.3">
                  <p:embed/>
                </p:oleObj>
              </mc:Choice>
              <mc:Fallback>
                <p:oleObj name="Equation" r:id="rId2" imgW="2082800" imgH="1397000" progId="Equation.3">
                  <p:embed/>
                  <p:pic>
                    <p:nvPicPr>
                      <p:cNvPr id="36871"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439" y="3400992"/>
                        <a:ext cx="3729038" cy="250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971600" y="6158467"/>
            <a:ext cx="6051657" cy="523220"/>
          </a:xfrm>
          <a:prstGeom prst="rect">
            <a:avLst/>
          </a:prstGeom>
          <a:noFill/>
        </p:spPr>
        <p:txBody>
          <a:bodyPr wrap="none" rtlCol="0">
            <a:spAutoFit/>
          </a:bodyPr>
          <a:lstStyle/>
          <a:p>
            <a:r>
              <a:rPr lang="en-US" altLang="zh-CN" dirty="0"/>
              <a:t>Error per step O(h</a:t>
            </a:r>
            <a:r>
              <a:rPr lang="en-US" altLang="zh-CN" baseline="30000" dirty="0"/>
              <a:t>5</a:t>
            </a:r>
            <a:r>
              <a:rPr lang="en-US" altLang="zh-CN" dirty="0"/>
              <a:t>), global error: O(h</a:t>
            </a:r>
            <a:r>
              <a:rPr lang="en-US" altLang="zh-CN" baseline="30000" dirty="0"/>
              <a:t>4</a:t>
            </a:r>
            <a:r>
              <a:rPr lang="en-US" altLang="zh-CN" dirty="0"/>
              <a:t>) </a:t>
            </a:r>
            <a:endParaRPr lang="zh-CN" altLang="en-US" dirty="0"/>
          </a:p>
        </p:txBody>
      </p:sp>
    </p:spTree>
    <p:extLst>
      <p:ext uri="{BB962C8B-B14F-4D97-AF65-F5344CB8AC3E}">
        <p14:creationId xmlns:p14="http://schemas.microsoft.com/office/powerpoint/2010/main" val="222289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スライド番号プレースホルダ 5"/>
          <p:cNvSpPr>
            <a:spLocks noGrp="1"/>
          </p:cNvSpPr>
          <p:nvPr>
            <p:ph type="sldNum" sz="quarter" idx="12"/>
          </p:nvPr>
        </p:nvSpPr>
        <p:spPr>
          <a:xfrm>
            <a:off x="6299968" y="545569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fld id="{942C8D46-997E-4057-9580-9CB2B01BFA4A}" type="slidenum">
              <a:rPr lang="en-US" altLang="ja-JP" sz="2600">
                <a:solidFill>
                  <a:schemeClr val="bg1"/>
                </a:solidFill>
              </a:rPr>
              <a:pPr/>
              <a:t>31</a:t>
            </a:fld>
            <a:endParaRPr lang="en-US" altLang="ja-JP" sz="2600">
              <a:solidFill>
                <a:schemeClr val="bg1"/>
              </a:solidFill>
            </a:endParaRPr>
          </a:p>
        </p:txBody>
      </p:sp>
      <p:sp>
        <p:nvSpPr>
          <p:cNvPr id="51203" name="Line 3"/>
          <p:cNvSpPr>
            <a:spLocks noChangeShapeType="1"/>
          </p:cNvSpPr>
          <p:nvPr/>
        </p:nvSpPr>
        <p:spPr bwMode="auto">
          <a:xfrm>
            <a:off x="980256" y="5671592"/>
            <a:ext cx="6934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4" name="Line 4"/>
          <p:cNvSpPr>
            <a:spLocks noChangeShapeType="1"/>
          </p:cNvSpPr>
          <p:nvPr/>
        </p:nvSpPr>
        <p:spPr bwMode="auto">
          <a:xfrm flipV="1">
            <a:off x="980256" y="1632992"/>
            <a:ext cx="0" cy="403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5"/>
          <p:cNvSpPr>
            <a:spLocks noChangeShapeType="1"/>
          </p:cNvSpPr>
          <p:nvPr/>
        </p:nvSpPr>
        <p:spPr bwMode="auto">
          <a:xfrm flipH="1">
            <a:off x="1970856" y="4452392"/>
            <a:ext cx="0" cy="12192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6" name="Line 6"/>
          <p:cNvSpPr>
            <a:spLocks noChangeShapeType="1"/>
          </p:cNvSpPr>
          <p:nvPr/>
        </p:nvSpPr>
        <p:spPr bwMode="auto">
          <a:xfrm>
            <a:off x="4637856" y="2090192"/>
            <a:ext cx="0" cy="35814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7"/>
          <p:cNvSpPr>
            <a:spLocks noChangeShapeType="1"/>
          </p:cNvSpPr>
          <p:nvPr/>
        </p:nvSpPr>
        <p:spPr bwMode="auto">
          <a:xfrm>
            <a:off x="7152456" y="2775992"/>
            <a:ext cx="0" cy="28956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5096" name="Text Box 8"/>
          <p:cNvSpPr txBox="1">
            <a:spLocks noChangeArrowheads="1"/>
          </p:cNvSpPr>
          <p:nvPr/>
        </p:nvSpPr>
        <p:spPr bwMode="auto">
          <a:xfrm>
            <a:off x="1818456" y="5595392"/>
            <a:ext cx="457200" cy="477054"/>
          </a:xfrm>
          <a:prstGeom prst="rect">
            <a:avLst/>
          </a:prstGeom>
          <a:noFill/>
          <a:ln w="9525">
            <a:noFill/>
            <a:miter lim="800000"/>
            <a:headEnd/>
            <a:tailEnd/>
          </a:ln>
          <a:effec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dirty="0">
                <a:latin typeface="Times New Roman" panose="02020603050405020304" pitchFamily="18" charset="0"/>
              </a:rPr>
              <a:t>x</a:t>
            </a:r>
            <a:r>
              <a:rPr lang="en-US" altLang="ja-JP" sz="2500" baseline="-25000" dirty="0">
                <a:latin typeface="Times New Roman" panose="02020603050405020304" pitchFamily="18" charset="0"/>
              </a:rPr>
              <a:t>i</a:t>
            </a:r>
            <a:endParaRPr lang="en-US" altLang="ja-JP" sz="2500" b="0" dirty="0">
              <a:effectLst>
                <a:outerShdw blurRad="38100" dist="38100" dir="2700000" algn="tl">
                  <a:srgbClr val="C0C0C0"/>
                </a:outerShdw>
              </a:effectLst>
              <a:latin typeface="Times New Roman" panose="02020603050405020304" pitchFamily="18" charset="0"/>
            </a:endParaRPr>
          </a:p>
        </p:txBody>
      </p:sp>
      <p:sp>
        <p:nvSpPr>
          <p:cNvPr id="51209" name="Text Box 9"/>
          <p:cNvSpPr txBox="1">
            <a:spLocks noChangeArrowheads="1"/>
          </p:cNvSpPr>
          <p:nvPr/>
        </p:nvSpPr>
        <p:spPr bwMode="auto">
          <a:xfrm>
            <a:off x="4180656" y="5595392"/>
            <a:ext cx="1295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dirty="0">
                <a:latin typeface="Times New Roman" panose="02020603050405020304" pitchFamily="18" charset="0"/>
              </a:rPr>
              <a:t>x</a:t>
            </a:r>
            <a:r>
              <a:rPr lang="en-US" altLang="ja-JP" sz="2500" baseline="-25000" dirty="0">
                <a:latin typeface="Times New Roman" panose="02020603050405020304" pitchFamily="18" charset="0"/>
              </a:rPr>
              <a:t>i </a:t>
            </a:r>
            <a:r>
              <a:rPr lang="en-US" altLang="ja-JP" sz="2500" dirty="0">
                <a:latin typeface="Times New Roman" panose="02020603050405020304" pitchFamily="18" charset="0"/>
              </a:rPr>
              <a:t>+ h/2</a:t>
            </a:r>
          </a:p>
        </p:txBody>
      </p:sp>
      <p:sp>
        <p:nvSpPr>
          <p:cNvPr id="51210" name="Text Box 10"/>
          <p:cNvSpPr txBox="1">
            <a:spLocks noChangeArrowheads="1"/>
          </p:cNvSpPr>
          <p:nvPr/>
        </p:nvSpPr>
        <p:spPr bwMode="auto">
          <a:xfrm>
            <a:off x="6695256" y="5595392"/>
            <a:ext cx="1295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dirty="0">
                <a:latin typeface="Times New Roman" panose="02020603050405020304" pitchFamily="18" charset="0"/>
              </a:rPr>
              <a:t>x</a:t>
            </a:r>
            <a:r>
              <a:rPr lang="en-US" altLang="ja-JP" sz="2500" baseline="-25000" dirty="0">
                <a:latin typeface="Times New Roman" panose="02020603050405020304" pitchFamily="18" charset="0"/>
              </a:rPr>
              <a:t>i </a:t>
            </a:r>
            <a:r>
              <a:rPr lang="en-US" altLang="ja-JP" sz="2500" dirty="0">
                <a:latin typeface="Times New Roman" panose="02020603050405020304" pitchFamily="18" charset="0"/>
              </a:rPr>
              <a:t>+ h</a:t>
            </a:r>
          </a:p>
        </p:txBody>
      </p:sp>
      <p:sp>
        <p:nvSpPr>
          <p:cNvPr id="51211" name="Line 11"/>
          <p:cNvSpPr>
            <a:spLocks noChangeShapeType="1"/>
          </p:cNvSpPr>
          <p:nvPr/>
        </p:nvSpPr>
        <p:spPr bwMode="auto">
          <a:xfrm flipV="1">
            <a:off x="1970856" y="2090192"/>
            <a:ext cx="2667000" cy="2286000"/>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p:cNvSpPr>
            <a:spLocks noChangeShapeType="1"/>
          </p:cNvSpPr>
          <p:nvPr/>
        </p:nvSpPr>
        <p:spPr bwMode="auto">
          <a:xfrm flipV="1">
            <a:off x="4015949" y="1849687"/>
            <a:ext cx="1227405" cy="541337"/>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13"/>
          <p:cNvSpPr>
            <a:spLocks noChangeShapeType="1"/>
          </p:cNvSpPr>
          <p:nvPr/>
        </p:nvSpPr>
        <p:spPr bwMode="auto">
          <a:xfrm flipV="1">
            <a:off x="1970856" y="3229224"/>
            <a:ext cx="2666999" cy="1129754"/>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4"/>
          <p:cNvSpPr>
            <a:spLocks noChangeShapeType="1"/>
          </p:cNvSpPr>
          <p:nvPr/>
        </p:nvSpPr>
        <p:spPr bwMode="auto">
          <a:xfrm flipV="1">
            <a:off x="3952056" y="3080792"/>
            <a:ext cx="1066800" cy="30480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5"/>
          <p:cNvSpPr>
            <a:spLocks noChangeShapeType="1"/>
          </p:cNvSpPr>
          <p:nvPr/>
        </p:nvSpPr>
        <p:spPr bwMode="auto">
          <a:xfrm flipV="1">
            <a:off x="1970856" y="2775992"/>
            <a:ext cx="5181600" cy="1600200"/>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Freeform 16"/>
          <p:cNvSpPr>
            <a:spLocks/>
          </p:cNvSpPr>
          <p:nvPr/>
        </p:nvSpPr>
        <p:spPr bwMode="auto">
          <a:xfrm>
            <a:off x="1589856" y="2699792"/>
            <a:ext cx="7086600" cy="2057400"/>
          </a:xfrm>
          <a:custGeom>
            <a:avLst/>
            <a:gdLst>
              <a:gd name="T0" fmla="*/ 0 w 4224"/>
              <a:gd name="T1" fmla="*/ 1080 h 1080"/>
              <a:gd name="T2" fmla="*/ 672 w 4224"/>
              <a:gd name="T3" fmla="*/ 552 h 1080"/>
              <a:gd name="T4" fmla="*/ 1344 w 4224"/>
              <a:gd name="T5" fmla="*/ 216 h 1080"/>
              <a:gd name="T6" fmla="*/ 2016 w 4224"/>
              <a:gd name="T7" fmla="*/ 24 h 1080"/>
              <a:gd name="T8" fmla="*/ 2688 w 4224"/>
              <a:gd name="T9" fmla="*/ 72 h 1080"/>
              <a:gd name="T10" fmla="*/ 3312 w 4224"/>
              <a:gd name="T11" fmla="*/ 264 h 1080"/>
              <a:gd name="T12" fmla="*/ 3792 w 4224"/>
              <a:gd name="T13" fmla="*/ 360 h 1080"/>
              <a:gd name="T14" fmla="*/ 4224 w 4224"/>
              <a:gd name="T15" fmla="*/ 216 h 1080"/>
              <a:gd name="T16" fmla="*/ 0 60000 65536"/>
              <a:gd name="T17" fmla="*/ 0 60000 65536"/>
              <a:gd name="T18" fmla="*/ 0 60000 65536"/>
              <a:gd name="T19" fmla="*/ 0 60000 65536"/>
              <a:gd name="T20" fmla="*/ 0 60000 65536"/>
              <a:gd name="T21" fmla="*/ 0 60000 65536"/>
              <a:gd name="T22" fmla="*/ 0 60000 65536"/>
              <a:gd name="T23" fmla="*/ 0 60000 65536"/>
              <a:gd name="T24" fmla="*/ 0 w 4224"/>
              <a:gd name="T25" fmla="*/ 0 h 1080"/>
              <a:gd name="T26" fmla="*/ 4224 w 4224"/>
              <a:gd name="T27" fmla="*/ 1080 h 10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24" h="1080">
                <a:moveTo>
                  <a:pt x="0" y="1080"/>
                </a:moveTo>
                <a:cubicBezTo>
                  <a:pt x="224" y="888"/>
                  <a:pt x="448" y="696"/>
                  <a:pt x="672" y="552"/>
                </a:cubicBezTo>
                <a:cubicBezTo>
                  <a:pt x="896" y="408"/>
                  <a:pt x="1120" y="304"/>
                  <a:pt x="1344" y="216"/>
                </a:cubicBezTo>
                <a:cubicBezTo>
                  <a:pt x="1568" y="128"/>
                  <a:pt x="1792" y="48"/>
                  <a:pt x="2016" y="24"/>
                </a:cubicBezTo>
                <a:cubicBezTo>
                  <a:pt x="2240" y="0"/>
                  <a:pt x="2472" y="32"/>
                  <a:pt x="2688" y="72"/>
                </a:cubicBezTo>
                <a:cubicBezTo>
                  <a:pt x="2904" y="112"/>
                  <a:pt x="3128" y="216"/>
                  <a:pt x="3312" y="264"/>
                </a:cubicBezTo>
                <a:cubicBezTo>
                  <a:pt x="3496" y="312"/>
                  <a:pt x="3640" y="368"/>
                  <a:pt x="3792" y="360"/>
                </a:cubicBezTo>
                <a:cubicBezTo>
                  <a:pt x="3944" y="352"/>
                  <a:pt x="4084" y="284"/>
                  <a:pt x="4224" y="216"/>
                </a:cubicBezTo>
              </a:path>
            </a:pathLst>
          </a:custGeom>
          <a:noFill/>
          <a:ln w="5715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endParaRPr lang="ja-JP" altLang="en-US"/>
          </a:p>
        </p:txBody>
      </p:sp>
      <p:sp>
        <p:nvSpPr>
          <p:cNvPr id="51217" name="Line 17"/>
          <p:cNvSpPr>
            <a:spLocks noChangeShapeType="1"/>
          </p:cNvSpPr>
          <p:nvPr/>
        </p:nvSpPr>
        <p:spPr bwMode="auto">
          <a:xfrm>
            <a:off x="6771456" y="2623592"/>
            <a:ext cx="914400" cy="30480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Text Box 18"/>
          <p:cNvSpPr txBox="1">
            <a:spLocks noChangeArrowheads="1"/>
          </p:cNvSpPr>
          <p:nvPr/>
        </p:nvSpPr>
        <p:spPr bwMode="auto">
          <a:xfrm>
            <a:off x="1589856" y="3842792"/>
            <a:ext cx="5334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i="1" dirty="0">
                <a:solidFill>
                  <a:srgbClr val="D60093"/>
                </a:solidFill>
                <a:latin typeface="Times New Roman" panose="02020603050405020304" pitchFamily="18" charset="0"/>
              </a:rPr>
              <a:t>S</a:t>
            </a:r>
            <a:r>
              <a:rPr lang="en-US" altLang="ja-JP" sz="2500" i="1" baseline="-25000" dirty="0">
                <a:solidFill>
                  <a:srgbClr val="D60093"/>
                </a:solidFill>
                <a:latin typeface="Times New Roman" panose="02020603050405020304" pitchFamily="18" charset="0"/>
              </a:rPr>
              <a:t>1</a:t>
            </a:r>
            <a:endParaRPr lang="en-US" altLang="ja-JP" sz="2500" i="1" dirty="0">
              <a:solidFill>
                <a:srgbClr val="FF0000"/>
              </a:solidFill>
              <a:latin typeface="Times New Roman" panose="02020603050405020304" pitchFamily="18" charset="0"/>
            </a:endParaRPr>
          </a:p>
        </p:txBody>
      </p:sp>
      <p:sp>
        <p:nvSpPr>
          <p:cNvPr id="51219" name="Text Box 19"/>
          <p:cNvSpPr txBox="1">
            <a:spLocks noChangeArrowheads="1"/>
          </p:cNvSpPr>
          <p:nvPr/>
        </p:nvSpPr>
        <p:spPr bwMode="auto">
          <a:xfrm>
            <a:off x="4256856" y="1556792"/>
            <a:ext cx="5334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i="1" dirty="0">
                <a:solidFill>
                  <a:srgbClr val="D60093"/>
                </a:solidFill>
                <a:latin typeface="Times New Roman" panose="02020603050405020304" pitchFamily="18" charset="0"/>
              </a:rPr>
              <a:t>S</a:t>
            </a:r>
            <a:r>
              <a:rPr lang="en-US" altLang="ja-JP" sz="2500" i="1" baseline="-25000" dirty="0">
                <a:solidFill>
                  <a:srgbClr val="D60093"/>
                </a:solidFill>
                <a:latin typeface="Times New Roman" panose="02020603050405020304" pitchFamily="18" charset="0"/>
              </a:rPr>
              <a:t>2</a:t>
            </a:r>
            <a:endParaRPr lang="en-US" altLang="ja-JP" sz="2500" i="1" dirty="0">
              <a:solidFill>
                <a:srgbClr val="FF0000"/>
              </a:solidFill>
              <a:latin typeface="Times New Roman" panose="02020603050405020304" pitchFamily="18" charset="0"/>
            </a:endParaRPr>
          </a:p>
        </p:txBody>
      </p:sp>
      <p:sp>
        <p:nvSpPr>
          <p:cNvPr id="345108" name="Text Box 20"/>
          <p:cNvSpPr txBox="1">
            <a:spLocks noChangeArrowheads="1"/>
          </p:cNvSpPr>
          <p:nvPr/>
        </p:nvSpPr>
        <p:spPr bwMode="auto">
          <a:xfrm>
            <a:off x="5018856" y="2852192"/>
            <a:ext cx="533400" cy="477054"/>
          </a:xfrm>
          <a:prstGeom prst="rect">
            <a:avLst/>
          </a:prstGeom>
          <a:noFill/>
          <a:ln w="9525">
            <a:noFill/>
            <a:miter lim="800000"/>
            <a:headEnd/>
            <a:tailEnd/>
          </a:ln>
          <a:effec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i="1" dirty="0">
                <a:solidFill>
                  <a:srgbClr val="D60093"/>
                </a:solidFill>
                <a:latin typeface="Times New Roman" panose="02020603050405020304" pitchFamily="18" charset="0"/>
              </a:rPr>
              <a:t>S</a:t>
            </a:r>
            <a:r>
              <a:rPr lang="en-US" altLang="ja-JP" sz="2500" i="1" baseline="-25000" dirty="0">
                <a:solidFill>
                  <a:srgbClr val="D60093"/>
                </a:solidFill>
                <a:latin typeface="Times New Roman" panose="02020603050405020304" pitchFamily="18" charset="0"/>
              </a:rPr>
              <a:t>3</a:t>
            </a:r>
            <a:endParaRPr lang="en-US" altLang="ja-JP" sz="2500" b="0" dirty="0">
              <a:effectLst>
                <a:outerShdw blurRad="38100" dist="38100" dir="2700000" algn="tl">
                  <a:srgbClr val="C0C0C0"/>
                </a:outerShdw>
              </a:effectLst>
              <a:latin typeface="Times New Roman" panose="02020603050405020304" pitchFamily="18" charset="0"/>
            </a:endParaRPr>
          </a:p>
        </p:txBody>
      </p:sp>
      <p:sp>
        <p:nvSpPr>
          <p:cNvPr id="345109" name="Text Box 21"/>
          <p:cNvSpPr txBox="1">
            <a:spLocks noChangeArrowheads="1"/>
          </p:cNvSpPr>
          <p:nvPr/>
        </p:nvSpPr>
        <p:spPr bwMode="auto">
          <a:xfrm>
            <a:off x="7076256" y="2166392"/>
            <a:ext cx="762000" cy="473075"/>
          </a:xfrm>
          <a:prstGeom prst="rect">
            <a:avLst/>
          </a:prstGeom>
          <a:noFill/>
          <a:ln w="9525">
            <a:noFill/>
            <a:miter lim="800000"/>
            <a:headEnd/>
            <a:tailEnd/>
          </a:ln>
          <a:effectLst/>
        </p:spPr>
        <p:txBody>
          <a:bodyPr>
            <a:spAutoFit/>
          </a:bodyP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ja-JP" sz="2500" i="1" dirty="0">
                <a:solidFill>
                  <a:srgbClr val="D60093"/>
                </a:solidFill>
                <a:latin typeface="Times New Roman" panose="02020603050405020304" pitchFamily="18" charset="0"/>
              </a:rPr>
              <a:t>S</a:t>
            </a:r>
            <a:r>
              <a:rPr lang="en-US" altLang="ja-JP" sz="2500" i="1" baseline="-25000" dirty="0">
                <a:solidFill>
                  <a:srgbClr val="D60093"/>
                </a:solidFill>
                <a:latin typeface="Times New Roman" panose="02020603050405020304" pitchFamily="18" charset="0"/>
              </a:rPr>
              <a:t>4</a:t>
            </a:r>
            <a:endParaRPr lang="en-US" altLang="ja-JP" sz="2500" b="0" dirty="0">
              <a:effectLst>
                <a:outerShdw blurRad="38100" dist="38100" dir="2700000" algn="tl">
                  <a:srgbClr val="C0C0C0"/>
                </a:outerShdw>
              </a:effectLst>
              <a:latin typeface="Times New Roman" panose="02020603050405020304" pitchFamily="18" charset="0"/>
            </a:endParaRPr>
          </a:p>
        </p:txBody>
      </p:sp>
      <p:sp>
        <p:nvSpPr>
          <p:cNvPr id="51222" name="Line 22"/>
          <p:cNvSpPr>
            <a:spLocks noChangeShapeType="1"/>
          </p:cNvSpPr>
          <p:nvPr/>
        </p:nvSpPr>
        <p:spPr bwMode="auto">
          <a:xfrm flipV="1">
            <a:off x="1970856" y="3004592"/>
            <a:ext cx="5181600" cy="1371600"/>
          </a:xfrm>
          <a:prstGeom prst="line">
            <a:avLst/>
          </a:prstGeom>
          <a:noFill/>
          <a:ln w="38100" cap="rnd">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23"/>
          <p:cNvSpPr>
            <a:spLocks noChangeShapeType="1"/>
          </p:cNvSpPr>
          <p:nvPr/>
        </p:nvSpPr>
        <p:spPr bwMode="auto">
          <a:xfrm flipV="1">
            <a:off x="1513656" y="3385592"/>
            <a:ext cx="1600200" cy="137160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Oval 24"/>
          <p:cNvSpPr>
            <a:spLocks noChangeArrowheads="1"/>
          </p:cNvSpPr>
          <p:nvPr/>
        </p:nvSpPr>
        <p:spPr bwMode="auto">
          <a:xfrm>
            <a:off x="1894656" y="4299992"/>
            <a:ext cx="152400" cy="152400"/>
          </a:xfrm>
          <a:prstGeom prst="ellipse">
            <a:avLst/>
          </a:prstGeom>
          <a:solidFill>
            <a:srgbClr val="66FF66"/>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endParaRPr lang="ja-JP" altLang="en-US"/>
          </a:p>
        </p:txBody>
      </p:sp>
      <p:sp>
        <p:nvSpPr>
          <p:cNvPr id="51225" name="Oval 25"/>
          <p:cNvSpPr>
            <a:spLocks noChangeArrowheads="1"/>
          </p:cNvSpPr>
          <p:nvPr/>
        </p:nvSpPr>
        <p:spPr bwMode="auto">
          <a:xfrm>
            <a:off x="7076256" y="3156992"/>
            <a:ext cx="152400" cy="152400"/>
          </a:xfrm>
          <a:prstGeom prst="ellipse">
            <a:avLst/>
          </a:prstGeom>
          <a:solidFill>
            <a:srgbClr val="66FF66"/>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endParaRPr lang="ja-JP" altLang="en-US"/>
          </a:p>
        </p:txBody>
      </p:sp>
      <p:sp>
        <p:nvSpPr>
          <p:cNvPr id="51226" name="Oval 26"/>
          <p:cNvSpPr>
            <a:spLocks noChangeArrowheads="1"/>
          </p:cNvSpPr>
          <p:nvPr/>
        </p:nvSpPr>
        <p:spPr bwMode="auto">
          <a:xfrm>
            <a:off x="7076256" y="2928392"/>
            <a:ext cx="152400" cy="152400"/>
          </a:xfrm>
          <a:prstGeom prst="ellipse">
            <a:avLst/>
          </a:prstGeom>
          <a:solidFill>
            <a:srgbClr val="FFCCFF"/>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ＭＳ Ｐゴシック" panose="020B0600070205080204" pitchFamily="34" charset="-128"/>
              </a:defRPr>
            </a:lvl1pPr>
            <a:lvl2pPr marL="37931725" indent="-37474525">
              <a:defRPr sz="2800" b="1">
                <a:solidFill>
                  <a:schemeClr val="tx1"/>
                </a:solidFill>
                <a:latin typeface="Arial" panose="020B0604020202020204" pitchFamily="34" charset="0"/>
                <a:ea typeface="ＭＳ Ｐゴシック" panose="020B0600070205080204" pitchFamily="34" charset="-128"/>
              </a:defRPr>
            </a:lvl2pPr>
            <a:lvl3pPr>
              <a:defRPr sz="2800" b="1">
                <a:solidFill>
                  <a:schemeClr val="tx1"/>
                </a:solidFill>
                <a:latin typeface="Arial" panose="020B0604020202020204" pitchFamily="34" charset="0"/>
                <a:ea typeface="ＭＳ Ｐゴシック" panose="020B0600070205080204" pitchFamily="34" charset="-128"/>
              </a:defRPr>
            </a:lvl3pPr>
            <a:lvl4pPr>
              <a:defRPr sz="2800" b="1">
                <a:solidFill>
                  <a:schemeClr val="tx1"/>
                </a:solidFill>
                <a:latin typeface="Arial" panose="020B0604020202020204" pitchFamily="34" charset="0"/>
                <a:ea typeface="ＭＳ Ｐゴシック" panose="020B0600070205080204" pitchFamily="34" charset="-128"/>
              </a:defRPr>
            </a:lvl4pPr>
            <a:lvl5pPr>
              <a:defRPr sz="2800" b="1">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800" b="1">
                <a:solidFill>
                  <a:schemeClr val="tx1"/>
                </a:solidFill>
                <a:latin typeface="Arial" panose="020B0604020202020204" pitchFamily="34" charset="0"/>
                <a:ea typeface="ＭＳ Ｐゴシック" panose="020B0600070205080204" pitchFamily="34" charset="-128"/>
              </a:defRPr>
            </a:lvl9pPr>
          </a:lstStyle>
          <a:p>
            <a:endParaRPr lang="ja-JP" altLang="en-US"/>
          </a:p>
        </p:txBody>
      </p:sp>
      <p:sp>
        <p:nvSpPr>
          <p:cNvPr id="51227" name="AutoShape 29"/>
          <p:cNvSpPr>
            <a:spLocks noGrp="1" noChangeArrowheads="1"/>
          </p:cNvSpPr>
          <p:nvPr>
            <p:ph type="title"/>
          </p:nvPr>
        </p:nvSpPr>
        <p:spPr/>
        <p:txBody>
          <a:bodyPr/>
          <a:lstStyle/>
          <a:p>
            <a:r>
              <a:rPr lang="en-US" altLang="ja-JP"/>
              <a:t>Runge-Kutta 4th order</a:t>
            </a:r>
          </a:p>
        </p:txBody>
      </p:sp>
      <p:sp>
        <p:nvSpPr>
          <p:cNvPr id="2" name="文本框 1"/>
          <p:cNvSpPr txBox="1"/>
          <p:nvPr/>
        </p:nvSpPr>
        <p:spPr>
          <a:xfrm>
            <a:off x="1818456" y="1632992"/>
            <a:ext cx="1967205" cy="523220"/>
          </a:xfrm>
          <a:prstGeom prst="rect">
            <a:avLst/>
          </a:prstGeom>
          <a:noFill/>
          <a:ln w="19050">
            <a:solidFill>
              <a:schemeClr val="tx1"/>
            </a:solidFill>
          </a:ln>
        </p:spPr>
        <p:txBody>
          <a:bodyPr wrap="none" rtlCol="0">
            <a:spAutoFit/>
          </a:bodyPr>
          <a:lstStyle/>
          <a:p>
            <a:r>
              <a:rPr lang="en-US" altLang="zh-CN" b="1" i="1" dirty="0"/>
              <a:t>S</a:t>
            </a:r>
            <a:r>
              <a:rPr lang="en-US" altLang="zh-CN" dirty="0"/>
              <a:t>: same as </a:t>
            </a:r>
            <a:r>
              <a:rPr lang="en-US" altLang="zh-CN" i="1" dirty="0"/>
              <a:t>k</a:t>
            </a:r>
            <a:endParaRPr lang="zh-CN" altLang="en-US" i="1" dirty="0"/>
          </a:p>
        </p:txBody>
      </p:sp>
    </p:spTree>
    <p:extLst>
      <p:ext uri="{BB962C8B-B14F-4D97-AF65-F5344CB8AC3E}">
        <p14:creationId xmlns:p14="http://schemas.microsoft.com/office/powerpoint/2010/main" val="200383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152400"/>
            <a:ext cx="8229600" cy="1143000"/>
          </a:xfrm>
        </p:spPr>
        <p:txBody>
          <a:bodyPr/>
          <a:lstStyle/>
          <a:p>
            <a:pPr eaLnBrk="1" hangingPunct="1"/>
            <a:r>
              <a:rPr lang="en-US" altLang="zh-TW" sz="4000" dirty="0">
                <a:latin typeface="Times New Roman" panose="02020603050405020304" pitchFamily="18" charset="0"/>
              </a:rPr>
              <a:t>Fourth-order </a:t>
            </a:r>
            <a:r>
              <a:rPr lang="en-US" altLang="zh-TW" sz="4000" dirty="0" err="1">
                <a:latin typeface="Times New Roman" panose="02020603050405020304" pitchFamily="18" charset="0"/>
              </a:rPr>
              <a:t>Runge-Kutta</a:t>
            </a:r>
            <a:r>
              <a:rPr lang="en-US" altLang="zh-TW" sz="4000" dirty="0">
                <a:latin typeface="Times New Roman" panose="02020603050405020304" pitchFamily="18" charset="0"/>
              </a:rPr>
              <a:t> Methods</a:t>
            </a:r>
          </a:p>
        </p:txBody>
      </p:sp>
      <p:sp>
        <p:nvSpPr>
          <p:cNvPr id="29700" name="Rectangle 3"/>
          <p:cNvSpPr>
            <a:spLocks noGrp="1" noChangeArrowheads="1"/>
          </p:cNvSpPr>
          <p:nvPr>
            <p:ph type="body" sz="half" idx="1"/>
          </p:nvPr>
        </p:nvSpPr>
        <p:spPr>
          <a:xfrm>
            <a:off x="457200" y="1600200"/>
            <a:ext cx="8435975" cy="4525963"/>
          </a:xfrm>
        </p:spPr>
        <p:txBody>
          <a:bodyPr/>
          <a:lstStyle/>
          <a:p>
            <a:pPr marL="533400" indent="-533400" eaLnBrk="1" hangingPunct="1"/>
            <a:endParaRPr lang="en-US" altLang="zh-TW" sz="2800">
              <a:latin typeface="Times New Roman" panose="02020603050405020304" pitchFamily="18" charset="0"/>
            </a:endParaRPr>
          </a:p>
          <a:p>
            <a:pPr marL="533400" indent="-533400" eaLnBrk="1" hangingPunct="1">
              <a:buFontTx/>
              <a:buAutoNum type="arabicPeriod"/>
            </a:pPr>
            <a:r>
              <a:rPr lang="en-US" altLang="zh-TW" sz="2800">
                <a:latin typeface="Times New Roman" panose="02020603050405020304" pitchFamily="18" charset="0"/>
              </a:rPr>
              <a:t>Compute the slope </a:t>
            </a:r>
            <a:r>
              <a:rPr lang="en-US" altLang="zh-TW" sz="2800" i="1">
                <a:latin typeface="Times New Roman" panose="02020603050405020304" pitchFamily="18" charset="0"/>
              </a:rPr>
              <a:t>S</a:t>
            </a:r>
            <a:r>
              <a:rPr lang="en-US" altLang="zh-TW" sz="2800" baseline="-25000">
                <a:latin typeface="Times New Roman" panose="02020603050405020304" pitchFamily="18" charset="0"/>
              </a:rPr>
              <a:t>1</a:t>
            </a:r>
            <a:r>
              <a:rPr lang="en-US" altLang="zh-TW" sz="2800">
                <a:latin typeface="Times New Roman" panose="02020603050405020304" pitchFamily="18" charset="0"/>
              </a:rPr>
              <a:t> at (</a:t>
            </a:r>
            <a:r>
              <a:rPr lang="en-US" altLang="zh-TW" sz="2800" i="1">
                <a:latin typeface="Times New Roman" panose="02020603050405020304" pitchFamily="18" charset="0"/>
              </a:rPr>
              <a:t>x</a:t>
            </a:r>
            <a:r>
              <a:rPr lang="en-US" altLang="zh-TW" sz="2800" i="1" baseline="-25000">
                <a:latin typeface="Times New Roman" panose="02020603050405020304" pitchFamily="18" charset="0"/>
              </a:rPr>
              <a:t>i</a:t>
            </a:r>
            <a:r>
              <a:rPr lang="en-US" altLang="zh-TW" sz="2800">
                <a:latin typeface="Times New Roman" panose="02020603050405020304" pitchFamily="18" charset="0"/>
              </a:rPr>
              <a:t>,</a:t>
            </a:r>
            <a:r>
              <a:rPr lang="en-US" altLang="zh-TW" sz="2800" i="1">
                <a:latin typeface="Times New Roman" panose="02020603050405020304" pitchFamily="18" charset="0"/>
              </a:rPr>
              <a:t>y</a:t>
            </a:r>
            <a:r>
              <a:rPr lang="en-US" altLang="zh-TW" sz="2800" i="1" baseline="-25000">
                <a:latin typeface="Times New Roman" panose="02020603050405020304" pitchFamily="18" charset="0"/>
              </a:rPr>
              <a:t>i</a:t>
            </a:r>
            <a:r>
              <a:rPr lang="en-US" altLang="zh-TW" sz="2800">
                <a:latin typeface="Times New Roman" panose="02020603050405020304" pitchFamily="18" charset="0"/>
              </a:rPr>
              <a:t>). </a:t>
            </a:r>
          </a:p>
          <a:p>
            <a:pPr marL="533400" indent="-533400" eaLnBrk="1" hangingPunct="1">
              <a:buFontTx/>
              <a:buAutoNum type="arabicPeriod"/>
            </a:pPr>
            <a:endParaRPr lang="en-US" altLang="zh-TW" sz="2800">
              <a:latin typeface="Times New Roman" panose="02020603050405020304" pitchFamily="18" charset="0"/>
            </a:endParaRPr>
          </a:p>
          <a:p>
            <a:pPr marL="533400" indent="-533400" eaLnBrk="1" hangingPunct="1">
              <a:buFontTx/>
              <a:buAutoNum type="arabicPeriod"/>
            </a:pPr>
            <a:r>
              <a:rPr lang="en-US" altLang="zh-TW" sz="2800">
                <a:latin typeface="Times New Roman" panose="02020603050405020304" pitchFamily="18" charset="0"/>
              </a:rPr>
              <a:t>Estimate </a:t>
            </a:r>
            <a:r>
              <a:rPr lang="en-US" altLang="zh-TW" sz="2800" i="1">
                <a:latin typeface="Times New Roman" panose="02020603050405020304" pitchFamily="18" charset="0"/>
              </a:rPr>
              <a:t>y</a:t>
            </a:r>
            <a:r>
              <a:rPr lang="en-US" altLang="zh-TW" sz="2800">
                <a:latin typeface="Times New Roman" panose="02020603050405020304" pitchFamily="18" charset="0"/>
              </a:rPr>
              <a:t> at the mid-point of the interval.</a:t>
            </a:r>
          </a:p>
          <a:p>
            <a:pPr marL="533400" indent="-533400" eaLnBrk="1" hangingPunct="1">
              <a:buFontTx/>
              <a:buAutoNum type="arabicPeriod"/>
            </a:pPr>
            <a:endParaRPr lang="en-US" altLang="zh-TW" sz="2800">
              <a:latin typeface="Times New Roman" panose="02020603050405020304" pitchFamily="18" charset="0"/>
            </a:endParaRPr>
          </a:p>
          <a:p>
            <a:pPr marL="533400" indent="-533400" eaLnBrk="1" hangingPunct="1">
              <a:buFontTx/>
              <a:buAutoNum type="arabicPeriod"/>
            </a:pPr>
            <a:r>
              <a:rPr lang="en-US" altLang="zh-TW" sz="2800">
                <a:latin typeface="Times New Roman" panose="02020603050405020304" pitchFamily="18" charset="0"/>
              </a:rPr>
              <a:t>Estimate the slope </a:t>
            </a:r>
            <a:r>
              <a:rPr lang="en-US" altLang="zh-TW" sz="2800" i="1">
                <a:latin typeface="Times New Roman" panose="02020603050405020304" pitchFamily="18" charset="0"/>
              </a:rPr>
              <a:t>S</a:t>
            </a:r>
            <a:r>
              <a:rPr lang="en-US" altLang="zh-TW" sz="2800" baseline="-25000">
                <a:latin typeface="Times New Roman" panose="02020603050405020304" pitchFamily="18" charset="0"/>
              </a:rPr>
              <a:t>2</a:t>
            </a:r>
            <a:r>
              <a:rPr lang="en-US" altLang="zh-TW" sz="2800">
                <a:latin typeface="Times New Roman" panose="02020603050405020304" pitchFamily="18" charset="0"/>
              </a:rPr>
              <a:t> at mid-interval.</a:t>
            </a:r>
          </a:p>
          <a:p>
            <a:pPr marL="533400" indent="-533400" eaLnBrk="1" hangingPunct="1">
              <a:buFontTx/>
              <a:buAutoNum type="arabicPeriod"/>
            </a:pPr>
            <a:endParaRPr lang="en-US" altLang="zh-TW" sz="2800">
              <a:latin typeface="Times New Roman" panose="02020603050405020304" pitchFamily="18" charset="0"/>
            </a:endParaRPr>
          </a:p>
          <a:p>
            <a:pPr marL="533400" indent="-533400" eaLnBrk="1" hangingPunct="1">
              <a:buFontTx/>
              <a:buAutoNum type="arabicPeriod"/>
            </a:pPr>
            <a:r>
              <a:rPr lang="en-US" altLang="zh-TW" sz="2800">
                <a:latin typeface="Times New Roman" panose="02020603050405020304" pitchFamily="18" charset="0"/>
              </a:rPr>
              <a:t>Revise the estimate of </a:t>
            </a:r>
            <a:r>
              <a:rPr lang="en-US" altLang="zh-TW" sz="2800" i="1">
                <a:latin typeface="Times New Roman" panose="02020603050405020304" pitchFamily="18" charset="0"/>
              </a:rPr>
              <a:t>y</a:t>
            </a:r>
            <a:r>
              <a:rPr lang="en-US" altLang="zh-TW" sz="2800">
                <a:latin typeface="Times New Roman" panose="02020603050405020304" pitchFamily="18" charset="0"/>
              </a:rPr>
              <a:t> at mid-interval</a:t>
            </a:r>
          </a:p>
          <a:p>
            <a:pPr marL="533400" indent="-533400" eaLnBrk="1" hangingPunct="1">
              <a:buFontTx/>
              <a:buNone/>
            </a:pPr>
            <a:endParaRPr lang="en-US" altLang="zh-TW" sz="2800">
              <a:latin typeface="Times New Roman" panose="02020603050405020304" pitchFamily="18" charset="0"/>
            </a:endParaRPr>
          </a:p>
          <a:p>
            <a:pPr marL="533400" indent="-533400" eaLnBrk="1" hangingPunct="1">
              <a:buFontTx/>
              <a:buNone/>
            </a:pPr>
            <a:endParaRPr lang="en-US" altLang="zh-TW" sz="2800">
              <a:latin typeface="Times New Roman" panose="02020603050405020304" pitchFamily="18" charset="0"/>
            </a:endParaRPr>
          </a:p>
        </p:txBody>
      </p:sp>
      <p:graphicFrame>
        <p:nvGraphicFramePr>
          <p:cNvPr id="29701" name="Object 11"/>
          <p:cNvGraphicFramePr>
            <a:graphicFrameLocks noGrp="1" noChangeAspect="1"/>
          </p:cNvGraphicFramePr>
          <p:nvPr>
            <p:ph sz="quarter" idx="3"/>
          </p:nvPr>
        </p:nvGraphicFramePr>
        <p:xfrm>
          <a:off x="1066800" y="1219200"/>
          <a:ext cx="6330950" cy="787400"/>
        </p:xfrm>
        <a:graphic>
          <a:graphicData uri="http://schemas.openxmlformats.org/presentationml/2006/ole">
            <mc:AlternateContent xmlns:mc="http://schemas.openxmlformats.org/markup-compatibility/2006">
              <mc:Choice xmlns:v="urn:schemas-microsoft-com:vml" Requires="v">
                <p:oleObj name="Equation" r:id="rId2" imgW="3162300" imgH="393700" progId="Equation.3">
                  <p:embed/>
                </p:oleObj>
              </mc:Choice>
              <mc:Fallback>
                <p:oleObj name="Equation" r:id="rId2" imgW="3162300" imgH="393700" progId="Equation.3">
                  <p:embed/>
                  <p:pic>
                    <p:nvPicPr>
                      <p:cNvPr id="29701"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33095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16"/>
          <p:cNvGraphicFramePr>
            <a:graphicFrameLocks noChangeAspect="1"/>
          </p:cNvGraphicFramePr>
          <p:nvPr/>
        </p:nvGraphicFramePr>
        <p:xfrm>
          <a:off x="2362200" y="2743200"/>
          <a:ext cx="1655763" cy="446088"/>
        </p:xfrm>
        <a:graphic>
          <a:graphicData uri="http://schemas.openxmlformats.org/presentationml/2006/ole">
            <mc:AlternateContent xmlns:mc="http://schemas.openxmlformats.org/markup-compatibility/2006">
              <mc:Choice xmlns:v="urn:schemas-microsoft-com:vml" Requires="v">
                <p:oleObj name="方程式" r:id="rId4" imgW="850900" imgH="228600" progId="Equation.3">
                  <p:embed/>
                </p:oleObj>
              </mc:Choice>
              <mc:Fallback>
                <p:oleObj name="方程式" r:id="rId4" imgW="850900" imgH="228600" progId="Equation.3">
                  <p:embed/>
                  <p:pic>
                    <p:nvPicPr>
                      <p:cNvPr id="29702"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743200"/>
                        <a:ext cx="1655763"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21"/>
          <p:cNvGraphicFramePr>
            <a:graphicFrameLocks noChangeAspect="1"/>
          </p:cNvGraphicFramePr>
          <p:nvPr/>
        </p:nvGraphicFramePr>
        <p:xfrm>
          <a:off x="2286000" y="3581400"/>
          <a:ext cx="2447925" cy="684213"/>
        </p:xfrm>
        <a:graphic>
          <a:graphicData uri="http://schemas.openxmlformats.org/presentationml/2006/ole">
            <mc:AlternateContent xmlns:mc="http://schemas.openxmlformats.org/markup-compatibility/2006">
              <mc:Choice xmlns:v="urn:schemas-microsoft-com:vml" Requires="v">
                <p:oleObj name="方程式" r:id="rId6" imgW="1409088" imgH="393529" progId="Equation.3">
                  <p:embed/>
                </p:oleObj>
              </mc:Choice>
              <mc:Fallback>
                <p:oleObj name="方程式" r:id="rId6" imgW="1409088" imgH="393529" progId="Equation.3">
                  <p:embed/>
                  <p:pic>
                    <p:nvPicPr>
                      <p:cNvPr id="29703"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581400"/>
                        <a:ext cx="2447925"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23"/>
          <p:cNvGraphicFramePr>
            <a:graphicFrameLocks noChangeAspect="1"/>
          </p:cNvGraphicFramePr>
          <p:nvPr/>
        </p:nvGraphicFramePr>
        <p:xfrm>
          <a:off x="2286000" y="4724400"/>
          <a:ext cx="3576638" cy="455613"/>
        </p:xfrm>
        <a:graphic>
          <a:graphicData uri="http://schemas.openxmlformats.org/presentationml/2006/ole">
            <mc:AlternateContent xmlns:mc="http://schemas.openxmlformats.org/markup-compatibility/2006">
              <mc:Choice xmlns:v="urn:schemas-microsoft-com:vml" Requires="v">
                <p:oleObj name="方程式" r:id="rId8" imgW="1790700" imgH="228600" progId="Equation.3">
                  <p:embed/>
                </p:oleObj>
              </mc:Choice>
              <mc:Fallback>
                <p:oleObj name="方程式" r:id="rId8" imgW="1790700" imgH="228600" progId="Equation.3">
                  <p:embed/>
                  <p:pic>
                    <p:nvPicPr>
                      <p:cNvPr id="29704"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724400"/>
                        <a:ext cx="357663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25"/>
          <p:cNvGraphicFramePr>
            <a:graphicFrameLocks noChangeAspect="1"/>
          </p:cNvGraphicFramePr>
          <p:nvPr/>
        </p:nvGraphicFramePr>
        <p:xfrm>
          <a:off x="2286000" y="5715000"/>
          <a:ext cx="2047875" cy="784225"/>
        </p:xfrm>
        <a:graphic>
          <a:graphicData uri="http://schemas.openxmlformats.org/presentationml/2006/ole">
            <mc:AlternateContent xmlns:mc="http://schemas.openxmlformats.org/markup-compatibility/2006">
              <mc:Choice xmlns:v="urn:schemas-microsoft-com:vml" Requires="v">
                <p:oleObj name="Equation" r:id="rId10" imgW="1028254" imgH="393529" progId="Equation.3">
                  <p:embed/>
                </p:oleObj>
              </mc:Choice>
              <mc:Fallback>
                <p:oleObj name="Equation" r:id="rId10" imgW="1028254" imgH="393529" progId="Equation.3">
                  <p:embed/>
                  <p:pic>
                    <p:nvPicPr>
                      <p:cNvPr id="29705"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5715000"/>
                        <a:ext cx="204787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910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533400" y="533400"/>
            <a:ext cx="8229600" cy="5486400"/>
          </a:xfrm>
        </p:spPr>
        <p:txBody>
          <a:bodyPr/>
          <a:lstStyle/>
          <a:p>
            <a:pPr marL="609600" indent="-609600" eaLnBrk="1" hangingPunct="1">
              <a:buFontTx/>
              <a:buAutoNum type="arabicPeriod" startAt="5"/>
            </a:pPr>
            <a:r>
              <a:rPr lang="en-US" altLang="zh-TW" sz="2800">
                <a:latin typeface="Times New Roman" panose="02020603050405020304" pitchFamily="18" charset="0"/>
              </a:rPr>
              <a:t>Compute a revised estimate of the slope </a:t>
            </a:r>
            <a:r>
              <a:rPr lang="en-US" altLang="zh-TW" sz="2800" i="1">
                <a:latin typeface="Times New Roman" panose="02020603050405020304" pitchFamily="18" charset="0"/>
              </a:rPr>
              <a:t>S</a:t>
            </a:r>
            <a:r>
              <a:rPr lang="en-US" altLang="zh-TW" sz="2800" baseline="-25000">
                <a:latin typeface="Times New Roman" panose="02020603050405020304" pitchFamily="18" charset="0"/>
              </a:rPr>
              <a:t>3</a:t>
            </a:r>
            <a:r>
              <a:rPr lang="en-US" altLang="zh-TW" sz="2800">
                <a:latin typeface="Times New Roman" panose="02020603050405020304" pitchFamily="18" charset="0"/>
              </a:rPr>
              <a:t> at mid-interval.</a:t>
            </a:r>
          </a:p>
          <a:p>
            <a:pPr marL="609600" indent="-609600" eaLnBrk="1" hangingPunct="1">
              <a:buFontTx/>
              <a:buAutoNum type="arabicPeriod" startAt="5"/>
            </a:pPr>
            <a:endParaRPr lang="en-US" altLang="zh-TW" sz="2800">
              <a:latin typeface="Times New Roman" panose="02020603050405020304" pitchFamily="18" charset="0"/>
            </a:endParaRPr>
          </a:p>
          <a:p>
            <a:pPr marL="609600" indent="-609600" eaLnBrk="1" hangingPunct="1">
              <a:buFontTx/>
              <a:buAutoNum type="arabicPeriod" startAt="5"/>
            </a:pPr>
            <a:r>
              <a:rPr lang="en-US" altLang="zh-TW" sz="2800">
                <a:latin typeface="Times New Roman" panose="02020603050405020304" pitchFamily="18" charset="0"/>
              </a:rPr>
              <a:t>Estimate </a:t>
            </a:r>
            <a:r>
              <a:rPr lang="en-US" altLang="zh-TW" sz="2800" i="1">
                <a:latin typeface="Times New Roman" panose="02020603050405020304" pitchFamily="18" charset="0"/>
              </a:rPr>
              <a:t>y</a:t>
            </a:r>
            <a:r>
              <a:rPr lang="en-US" altLang="zh-TW" sz="2800">
                <a:latin typeface="Times New Roman" panose="02020603050405020304" pitchFamily="18" charset="0"/>
              </a:rPr>
              <a:t> at the end of the interval. </a:t>
            </a:r>
          </a:p>
          <a:p>
            <a:pPr marL="609600" indent="-609600" eaLnBrk="1" hangingPunct="1">
              <a:buFontTx/>
              <a:buAutoNum type="arabicPeriod" startAt="5"/>
            </a:pPr>
            <a:endParaRPr lang="en-US" altLang="zh-TW" sz="2800">
              <a:latin typeface="Times New Roman" panose="02020603050405020304" pitchFamily="18" charset="0"/>
            </a:endParaRPr>
          </a:p>
          <a:p>
            <a:pPr marL="609600" indent="-609600" eaLnBrk="1" hangingPunct="1">
              <a:buFontTx/>
              <a:buAutoNum type="arabicPeriod" startAt="5"/>
            </a:pPr>
            <a:r>
              <a:rPr lang="en-US" altLang="zh-TW" sz="2800">
                <a:latin typeface="Times New Roman" panose="02020603050405020304" pitchFamily="18" charset="0"/>
              </a:rPr>
              <a:t>Estimate the slope </a:t>
            </a:r>
            <a:r>
              <a:rPr lang="en-US" altLang="zh-TW" sz="2800" i="1">
                <a:latin typeface="Times New Roman" panose="02020603050405020304" pitchFamily="18" charset="0"/>
              </a:rPr>
              <a:t>S</a:t>
            </a:r>
            <a:r>
              <a:rPr lang="en-US" altLang="zh-TW" sz="2800" baseline="-25000">
                <a:latin typeface="Times New Roman" panose="02020603050405020304" pitchFamily="18" charset="0"/>
              </a:rPr>
              <a:t>4</a:t>
            </a:r>
            <a:r>
              <a:rPr lang="en-US" altLang="zh-TW" sz="2800">
                <a:latin typeface="Times New Roman" panose="02020603050405020304" pitchFamily="18" charset="0"/>
              </a:rPr>
              <a:t> at the end of the interval </a:t>
            </a:r>
          </a:p>
          <a:p>
            <a:pPr marL="609600" indent="-609600" eaLnBrk="1" hangingPunct="1">
              <a:buFontTx/>
              <a:buAutoNum type="arabicPeriod" startAt="5"/>
            </a:pPr>
            <a:endParaRPr lang="en-US" altLang="zh-TW" sz="2800">
              <a:latin typeface="Times New Roman" panose="02020603050405020304" pitchFamily="18" charset="0"/>
            </a:endParaRPr>
          </a:p>
          <a:p>
            <a:pPr marL="609600" indent="-609600" eaLnBrk="1" hangingPunct="1">
              <a:buFontTx/>
              <a:buAutoNum type="arabicPeriod" startAt="5"/>
            </a:pPr>
            <a:r>
              <a:rPr lang="en-US" altLang="zh-TW" sz="2800">
                <a:latin typeface="Times New Roman" panose="02020603050405020304" pitchFamily="18" charset="0"/>
              </a:rPr>
              <a:t>Estimate </a:t>
            </a:r>
            <a:r>
              <a:rPr lang="en-US" altLang="zh-TW" i="1">
                <a:latin typeface="Times New Roman" panose="02020603050405020304" pitchFamily="18" charset="0"/>
              </a:rPr>
              <a:t>y</a:t>
            </a:r>
            <a:r>
              <a:rPr lang="en-US" altLang="zh-TW" i="1" baseline="-25000">
                <a:latin typeface="Times New Roman" panose="02020603050405020304" pitchFamily="18" charset="0"/>
              </a:rPr>
              <a:t>i+</a:t>
            </a:r>
            <a:r>
              <a:rPr lang="en-US" altLang="zh-TW" baseline="-25000">
                <a:latin typeface="Times New Roman" panose="02020603050405020304" pitchFamily="18" charset="0"/>
              </a:rPr>
              <a:t>1</a:t>
            </a:r>
            <a:r>
              <a:rPr lang="en-US" altLang="zh-TW">
                <a:latin typeface="Times New Roman" panose="02020603050405020304" pitchFamily="18" charset="0"/>
              </a:rPr>
              <a:t> </a:t>
            </a:r>
            <a:r>
              <a:rPr lang="en-US" altLang="zh-TW" sz="2800">
                <a:latin typeface="Times New Roman" panose="02020603050405020304" pitchFamily="18" charset="0"/>
              </a:rPr>
              <a:t>again.</a:t>
            </a:r>
          </a:p>
          <a:p>
            <a:pPr marL="609600" indent="-609600" eaLnBrk="1" hangingPunct="1">
              <a:buFontTx/>
              <a:buNone/>
            </a:pPr>
            <a:endParaRPr lang="en-US" altLang="zh-TW" sz="2800">
              <a:latin typeface="Times New Roman" panose="02020603050405020304" pitchFamily="18" charset="0"/>
            </a:endParaRPr>
          </a:p>
          <a:p>
            <a:pPr marL="609600" indent="-609600" eaLnBrk="1" hangingPunct="1">
              <a:buFontTx/>
              <a:buAutoNum type="arabicPeriod" startAt="5"/>
            </a:pPr>
            <a:endParaRPr lang="en-US" altLang="zh-TW" sz="2800">
              <a:latin typeface="Times New Roman" panose="02020603050405020304" pitchFamily="18" charset="0"/>
            </a:endParaRPr>
          </a:p>
          <a:p>
            <a:pPr marL="609600" indent="-609600" eaLnBrk="1" hangingPunct="1">
              <a:buFontTx/>
              <a:buAutoNum type="arabicPeriod" startAt="5"/>
            </a:pPr>
            <a:endParaRPr lang="en-US" altLang="zh-TW" sz="2800">
              <a:latin typeface="Times New Roman" panose="02020603050405020304" pitchFamily="18" charset="0"/>
            </a:endParaRPr>
          </a:p>
        </p:txBody>
      </p:sp>
      <p:graphicFrame>
        <p:nvGraphicFramePr>
          <p:cNvPr id="30724" name="Object 4"/>
          <p:cNvGraphicFramePr>
            <a:graphicFrameLocks noChangeAspect="1"/>
          </p:cNvGraphicFramePr>
          <p:nvPr/>
        </p:nvGraphicFramePr>
        <p:xfrm>
          <a:off x="2133600" y="1600200"/>
          <a:ext cx="3598863" cy="455613"/>
        </p:xfrm>
        <a:graphic>
          <a:graphicData uri="http://schemas.openxmlformats.org/presentationml/2006/ole">
            <mc:AlternateContent xmlns:mc="http://schemas.openxmlformats.org/markup-compatibility/2006">
              <mc:Choice xmlns:v="urn:schemas-microsoft-com:vml" Requires="v">
                <p:oleObj name="方程式" r:id="rId2" imgW="1803400" imgH="228600" progId="Equation.3">
                  <p:embed/>
                </p:oleObj>
              </mc:Choice>
              <mc:Fallback>
                <p:oleObj name="方程式" r:id="rId2" imgW="1803400" imgH="228600" progId="Equation.3">
                  <p:embed/>
                  <p:pic>
                    <p:nvPicPr>
                      <p:cNvPr id="307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00200"/>
                        <a:ext cx="359886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5"/>
          <p:cNvGraphicFramePr>
            <a:graphicFrameLocks noChangeAspect="1"/>
          </p:cNvGraphicFramePr>
          <p:nvPr/>
        </p:nvGraphicFramePr>
        <p:xfrm>
          <a:off x="2133600" y="2514600"/>
          <a:ext cx="1987550" cy="519113"/>
        </p:xfrm>
        <a:graphic>
          <a:graphicData uri="http://schemas.openxmlformats.org/presentationml/2006/ole">
            <mc:AlternateContent xmlns:mc="http://schemas.openxmlformats.org/markup-compatibility/2006">
              <mc:Choice xmlns:v="urn:schemas-microsoft-com:vml" Requires="v">
                <p:oleObj name="Equation" r:id="rId4" imgW="876300" imgH="228600" progId="Equation.3">
                  <p:embed/>
                </p:oleObj>
              </mc:Choice>
              <mc:Fallback>
                <p:oleObj name="Equation" r:id="rId4" imgW="876300" imgH="228600" progId="Equation.3">
                  <p:embed/>
                  <p:pic>
                    <p:nvPicPr>
                      <p:cNvPr id="307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14600"/>
                        <a:ext cx="1987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6"/>
          <p:cNvGraphicFramePr>
            <a:graphicFrameLocks noChangeAspect="1"/>
          </p:cNvGraphicFramePr>
          <p:nvPr/>
        </p:nvGraphicFramePr>
        <p:xfrm>
          <a:off x="2133600" y="3581400"/>
          <a:ext cx="2951163" cy="474663"/>
        </p:xfrm>
        <a:graphic>
          <a:graphicData uri="http://schemas.openxmlformats.org/presentationml/2006/ole">
            <mc:AlternateContent xmlns:mc="http://schemas.openxmlformats.org/markup-compatibility/2006">
              <mc:Choice xmlns:v="urn:schemas-microsoft-com:vml" Requires="v">
                <p:oleObj name="方程式" r:id="rId6" imgW="1422400" imgH="228600" progId="Equation.3">
                  <p:embed/>
                </p:oleObj>
              </mc:Choice>
              <mc:Fallback>
                <p:oleObj name="方程式" r:id="rId6" imgW="1422400" imgH="228600" progId="Equation.3">
                  <p:embed/>
                  <p:pic>
                    <p:nvPicPr>
                      <p:cNvPr id="3072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581400"/>
                        <a:ext cx="295116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p:cNvGraphicFramePr>
            <a:graphicFrameLocks noChangeAspect="1"/>
          </p:cNvGraphicFramePr>
          <p:nvPr/>
        </p:nvGraphicFramePr>
        <p:xfrm>
          <a:off x="2197100" y="4724400"/>
          <a:ext cx="4083050" cy="785813"/>
        </p:xfrm>
        <a:graphic>
          <a:graphicData uri="http://schemas.openxmlformats.org/presentationml/2006/ole">
            <mc:AlternateContent xmlns:mc="http://schemas.openxmlformats.org/markup-compatibility/2006">
              <mc:Choice xmlns:v="urn:schemas-microsoft-com:vml" Requires="v">
                <p:oleObj name="Equation" r:id="rId8" imgW="2044700" imgH="393700" progId="Equation.3">
                  <p:embed/>
                </p:oleObj>
              </mc:Choice>
              <mc:Fallback>
                <p:oleObj name="Equation" r:id="rId8" imgW="2044700" imgH="393700" progId="Equation.3">
                  <p:embed/>
                  <p:pic>
                    <p:nvPicPr>
                      <p:cNvPr id="3072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7100" y="4724400"/>
                        <a:ext cx="408305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3870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457200" y="332656"/>
            <a:ext cx="8458200" cy="1143000"/>
          </a:xfrm>
        </p:spPr>
        <p:txBody>
          <a:bodyPr/>
          <a:lstStyle/>
          <a:p>
            <a:r>
              <a:rPr lang="en-US" altLang="zh-CN">
                <a:ea typeface="宋体" panose="02010600030101010101" pitchFamily="2" charset="-122"/>
                <a:cs typeface="Times New Roman" panose="02020603050405020304" pitchFamily="18" charset="0"/>
              </a:rPr>
              <a:t>Example</a:t>
            </a:r>
          </a:p>
        </p:txBody>
      </p:sp>
      <p:sp>
        <p:nvSpPr>
          <p:cNvPr id="3083" name="Rectangle 6"/>
          <p:cNvSpPr>
            <a:spLocks noChangeArrowheads="1"/>
          </p:cNvSpPr>
          <p:nvPr/>
        </p:nvSpPr>
        <p:spPr bwMode="auto">
          <a:xfrm>
            <a:off x="381000" y="1780456"/>
            <a:ext cx="7010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800">
                <a:latin typeface="Times New Roman" panose="02020603050405020304" pitchFamily="18" charset="0"/>
                <a:ea typeface="宋体" panose="02010600030101010101" pitchFamily="2" charset="-122"/>
                <a:cs typeface="Times New Roman" panose="02020603050405020304" pitchFamily="18" charset="0"/>
              </a:rPr>
              <a:t>A ball at 1200K is allowed to cool down in air at an ambient temperature of 300K.  Assuming heat is lost only due to radiation, the differential equation for the temperature of the ball is given by</a:t>
            </a:r>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100">
              <a:latin typeface="Times New Roman" panose="02020603050405020304" pitchFamily="18" charset="0"/>
              <a:ea typeface="宋体" panose="02010600030101010101" pitchFamily="2" charset="-122"/>
            </a:endParaRPr>
          </a:p>
          <a:p>
            <a:pPr algn="just"/>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endParaRPr>
          </a:p>
        </p:txBody>
      </p:sp>
      <p:graphicFrame>
        <p:nvGraphicFramePr>
          <p:cNvPr id="3074" name="Object 5"/>
          <p:cNvGraphicFramePr>
            <a:graphicFrameLocks noChangeAspect="1"/>
          </p:cNvGraphicFramePr>
          <p:nvPr>
            <p:extLst>
              <p:ext uri="{D42A27DB-BD31-4B8C-83A1-F6EECF244321}">
                <p14:modId xmlns:p14="http://schemas.microsoft.com/office/powerpoint/2010/main" val="3651785830"/>
              </p:ext>
            </p:extLst>
          </p:nvPr>
        </p:nvGraphicFramePr>
        <p:xfrm>
          <a:off x="1214438" y="2847975"/>
          <a:ext cx="4430712" cy="555625"/>
        </p:xfrm>
        <a:graphic>
          <a:graphicData uri="http://schemas.openxmlformats.org/presentationml/2006/ole">
            <mc:AlternateContent xmlns:mc="http://schemas.openxmlformats.org/markup-compatibility/2006">
              <mc:Choice xmlns:v="urn:schemas-microsoft-com:vml" Requires="v">
                <p:oleObj name="Equation" r:id="rId3" imgW="3111480" imgH="393480" progId="Equation.DSMT4">
                  <p:embed/>
                </p:oleObj>
              </mc:Choice>
              <mc:Fallback>
                <p:oleObj name="Equation" r:id="rId3" imgW="3111480" imgH="393480" progId="Equation.DSMT4">
                  <p:embed/>
                  <p:pic>
                    <p:nvPicPr>
                      <p:cNvPr id="3074" name="Object 5"/>
                      <p:cNvPicPr>
                        <a:picLocks noChangeAspect="1" noChangeArrowheads="1"/>
                      </p:cNvPicPr>
                      <p:nvPr/>
                    </p:nvPicPr>
                    <p:blipFill>
                      <a:blip r:embed="rId4"/>
                      <a:srcRect/>
                      <a:stretch>
                        <a:fillRect/>
                      </a:stretch>
                    </p:blipFill>
                    <p:spPr bwMode="auto">
                      <a:xfrm>
                        <a:off x="1214438" y="2847975"/>
                        <a:ext cx="443071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7"/>
          <p:cNvSpPr>
            <a:spLocks noChangeArrowheads="1"/>
          </p:cNvSpPr>
          <p:nvPr/>
        </p:nvSpPr>
        <p:spPr bwMode="auto">
          <a:xfrm>
            <a:off x="381000" y="3456856"/>
            <a:ext cx="2349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a:latin typeface="Times New Roman" panose="02020603050405020304" pitchFamily="18" charset="0"/>
              <a:ea typeface="宋体" panose="02010600030101010101" pitchFamily="2" charset="-122"/>
            </a:endParaRPr>
          </a:p>
          <a:p>
            <a:pPr algn="just"/>
            <a:r>
              <a:rPr lang="en-US" altLang="zh-CN" sz="1800">
                <a:latin typeface="Times New Roman" panose="02020603050405020304" pitchFamily="18" charset="0"/>
                <a:ea typeface="宋体" panose="02010600030101010101" pitchFamily="2" charset="-122"/>
                <a:cs typeface="Times New Roman" panose="02020603050405020304" pitchFamily="18" charset="0"/>
              </a:rPr>
              <a:t>Find the temperature at</a:t>
            </a:r>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endParaRPr>
          </a:p>
        </p:txBody>
      </p:sp>
      <p:graphicFrame>
        <p:nvGraphicFramePr>
          <p:cNvPr id="3075" name="Object 4"/>
          <p:cNvGraphicFramePr>
            <a:graphicFrameLocks noChangeAspect="1"/>
          </p:cNvGraphicFramePr>
          <p:nvPr>
            <p:extLst>
              <p:ext uri="{D42A27DB-BD31-4B8C-83A1-F6EECF244321}">
                <p14:modId xmlns:p14="http://schemas.microsoft.com/office/powerpoint/2010/main" val="3682551952"/>
              </p:ext>
            </p:extLst>
          </p:nvPr>
        </p:nvGraphicFramePr>
        <p:xfrm>
          <a:off x="2743200" y="3786187"/>
          <a:ext cx="762000" cy="284163"/>
        </p:xfrm>
        <a:graphic>
          <a:graphicData uri="http://schemas.openxmlformats.org/presentationml/2006/ole">
            <mc:AlternateContent xmlns:mc="http://schemas.openxmlformats.org/markup-compatibility/2006">
              <mc:Choice xmlns:v="urn:schemas-microsoft-com:vml" Requires="v">
                <p:oleObj name="Equation" r:id="rId5" imgW="482181" imgH="177646" progId="Equation.3">
                  <p:embed/>
                </p:oleObj>
              </mc:Choice>
              <mc:Fallback>
                <p:oleObj name="Equation" r:id="rId5" imgW="482181" imgH="177646" progId="Equation.3">
                  <p:embed/>
                  <p:pic>
                    <p:nvPicPr>
                      <p:cNvPr id="307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786187"/>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Rectangle 8"/>
          <p:cNvSpPr>
            <a:spLocks noChangeArrowheads="1"/>
          </p:cNvSpPr>
          <p:nvPr/>
        </p:nvSpPr>
        <p:spPr bwMode="auto">
          <a:xfrm>
            <a:off x="3581400" y="3761656"/>
            <a:ext cx="4443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800">
                <a:latin typeface="Times New Roman" panose="02020603050405020304" pitchFamily="18" charset="0"/>
                <a:ea typeface="宋体" panose="02010600030101010101" pitchFamily="2" charset="-122"/>
                <a:cs typeface="Times New Roman" panose="02020603050405020304" pitchFamily="18" charset="0"/>
              </a:rPr>
              <a:t>seconds using Runge-Kutta 4</a:t>
            </a:r>
            <a:r>
              <a:rPr lang="en-US" altLang="zh-CN" sz="1800" baseline="30000">
                <a:latin typeface="Times New Roman" panose="02020603050405020304" pitchFamily="18" charset="0"/>
                <a:ea typeface="宋体" panose="02010600030101010101" pitchFamily="2" charset="-122"/>
                <a:cs typeface="Times New Roman" panose="02020603050405020304" pitchFamily="18" charset="0"/>
              </a:rPr>
              <a:t>th</a:t>
            </a:r>
            <a:r>
              <a:rPr lang="en-US" altLang="zh-CN" sz="1800">
                <a:latin typeface="Times New Roman" panose="02020603050405020304" pitchFamily="18" charset="0"/>
                <a:ea typeface="宋体" panose="02010600030101010101" pitchFamily="2" charset="-122"/>
                <a:cs typeface="Times New Roman" panose="02020603050405020304" pitchFamily="18" charset="0"/>
              </a:rPr>
              <a:t> order method.  </a:t>
            </a:r>
            <a:endParaRPr lang="en-US" altLang="zh-CN">
              <a:latin typeface="Times New Roman" panose="02020603050405020304" pitchFamily="18" charset="0"/>
              <a:ea typeface="宋体" panose="02010600030101010101" pitchFamily="2" charset="-122"/>
            </a:endParaRPr>
          </a:p>
        </p:txBody>
      </p:sp>
      <p:graphicFrame>
        <p:nvGraphicFramePr>
          <p:cNvPr id="3076" name="Object 3"/>
          <p:cNvGraphicFramePr>
            <a:graphicFrameLocks noChangeAspect="1"/>
          </p:cNvGraphicFramePr>
          <p:nvPr>
            <p:extLst>
              <p:ext uri="{D42A27DB-BD31-4B8C-83A1-F6EECF244321}">
                <p14:modId xmlns:p14="http://schemas.microsoft.com/office/powerpoint/2010/main" val="1852365992"/>
              </p:ext>
            </p:extLst>
          </p:nvPr>
        </p:nvGraphicFramePr>
        <p:xfrm>
          <a:off x="2705100" y="4252193"/>
          <a:ext cx="838200" cy="300038"/>
        </p:xfrm>
        <a:graphic>
          <a:graphicData uri="http://schemas.openxmlformats.org/presentationml/2006/ole">
            <mc:AlternateContent xmlns:mc="http://schemas.openxmlformats.org/markup-compatibility/2006">
              <mc:Choice xmlns:v="urn:schemas-microsoft-com:vml" Requires="v">
                <p:oleObj name="Equation" r:id="rId7" imgW="507780" imgH="177723" progId="Equation.3">
                  <p:embed/>
                </p:oleObj>
              </mc:Choice>
              <mc:Fallback>
                <p:oleObj name="Equation" r:id="rId7" imgW="507780" imgH="177723" progId="Equation.3">
                  <p:embed/>
                  <p:pic>
                    <p:nvPicPr>
                      <p:cNvPr id="3076"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5100" y="4252193"/>
                        <a:ext cx="838200" cy="300038"/>
                      </a:xfrm>
                      <a:prstGeom prst="rect">
                        <a:avLst/>
                      </a:prstGeom>
                      <a:noFill/>
                    </p:spPr>
                  </p:pic>
                </p:oleObj>
              </mc:Fallback>
            </mc:AlternateContent>
          </a:graphicData>
        </a:graphic>
      </p:graphicFrame>
      <p:sp>
        <p:nvSpPr>
          <p:cNvPr id="3086" name="Rectangle 9"/>
          <p:cNvSpPr>
            <a:spLocks noChangeArrowheads="1"/>
          </p:cNvSpPr>
          <p:nvPr/>
        </p:nvSpPr>
        <p:spPr bwMode="auto">
          <a:xfrm>
            <a:off x="3581400" y="4218856"/>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latin typeface="Times New Roman" panose="02020603050405020304" pitchFamily="18" charset="0"/>
                <a:ea typeface="宋体" panose="02010600030101010101" pitchFamily="2" charset="-122"/>
                <a:cs typeface="Times New Roman" panose="02020603050405020304" pitchFamily="18" charset="0"/>
              </a:rPr>
              <a:t>seconds.</a:t>
            </a:r>
            <a:endParaRPr lang="en-US" altLang="zh-CN" sz="1800">
              <a:latin typeface="Times New Roman" panose="02020603050405020304" pitchFamily="18" charset="0"/>
              <a:ea typeface="宋体" panose="02010600030101010101" pitchFamily="2" charset="-122"/>
            </a:endParaRPr>
          </a:p>
        </p:txBody>
      </p:sp>
      <p:graphicFrame>
        <p:nvGraphicFramePr>
          <p:cNvPr id="3077" name="Object 11"/>
          <p:cNvGraphicFramePr>
            <a:graphicFrameLocks noChangeAspect="1"/>
          </p:cNvGraphicFramePr>
          <p:nvPr>
            <p:extLst>
              <p:ext uri="{D42A27DB-BD31-4B8C-83A1-F6EECF244321}">
                <p14:modId xmlns:p14="http://schemas.microsoft.com/office/powerpoint/2010/main" val="2203646338"/>
              </p:ext>
            </p:extLst>
          </p:nvPr>
        </p:nvGraphicFramePr>
        <p:xfrm>
          <a:off x="2590800" y="4676056"/>
          <a:ext cx="2971800" cy="544513"/>
        </p:xfrm>
        <a:graphic>
          <a:graphicData uri="http://schemas.openxmlformats.org/presentationml/2006/ole">
            <mc:AlternateContent xmlns:mc="http://schemas.openxmlformats.org/markup-compatibility/2006">
              <mc:Choice xmlns:v="urn:schemas-microsoft-com:vml" Requires="v">
                <p:oleObj name="Equation" r:id="rId9" imgW="2133600" imgH="393700" progId="Equation.3">
                  <p:embed/>
                </p:oleObj>
              </mc:Choice>
              <mc:Fallback>
                <p:oleObj name="Equation" r:id="rId9" imgW="2133600" imgH="393700" progId="Equation.3">
                  <p:embed/>
                  <p:pic>
                    <p:nvPicPr>
                      <p:cNvPr id="307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4676056"/>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0"/>
          <p:cNvGraphicFramePr>
            <a:graphicFrameLocks noChangeAspect="1"/>
          </p:cNvGraphicFramePr>
          <p:nvPr>
            <p:extLst>
              <p:ext uri="{D42A27DB-BD31-4B8C-83A1-F6EECF244321}">
                <p14:modId xmlns:p14="http://schemas.microsoft.com/office/powerpoint/2010/main" val="1261362778"/>
              </p:ext>
            </p:extLst>
          </p:nvPr>
        </p:nvGraphicFramePr>
        <p:xfrm>
          <a:off x="2532063" y="5252319"/>
          <a:ext cx="3165475" cy="366712"/>
        </p:xfrm>
        <a:graphic>
          <a:graphicData uri="http://schemas.openxmlformats.org/presentationml/2006/ole">
            <mc:AlternateContent xmlns:mc="http://schemas.openxmlformats.org/markup-compatibility/2006">
              <mc:Choice xmlns:v="urn:schemas-microsoft-com:vml" Requires="v">
                <p:oleObj name="Equation" r:id="rId11" imgW="2412720" imgH="279360" progId="Equation.DSMT4">
                  <p:embed/>
                </p:oleObj>
              </mc:Choice>
              <mc:Fallback>
                <p:oleObj name="Equation" r:id="rId11" imgW="2412720" imgH="279360" progId="Equation.DSMT4">
                  <p:embed/>
                  <p:pic>
                    <p:nvPicPr>
                      <p:cNvPr id="3078" name="Object 10"/>
                      <p:cNvPicPr>
                        <a:picLocks noChangeAspect="1" noChangeArrowheads="1"/>
                      </p:cNvPicPr>
                      <p:nvPr/>
                    </p:nvPicPr>
                    <p:blipFill>
                      <a:blip r:embed="rId12"/>
                      <a:srcRect/>
                      <a:stretch>
                        <a:fillRect/>
                      </a:stretch>
                    </p:blipFill>
                    <p:spPr bwMode="auto">
                      <a:xfrm>
                        <a:off x="2532063" y="5252319"/>
                        <a:ext cx="31654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Text Box 19"/>
          <p:cNvSpPr txBox="1">
            <a:spLocks noChangeArrowheads="1"/>
          </p:cNvSpPr>
          <p:nvPr/>
        </p:nvSpPr>
        <p:spPr bwMode="auto">
          <a:xfrm>
            <a:off x="457200" y="4218856"/>
            <a:ext cx="216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zh-CN" sz="1800">
                <a:latin typeface="Times New Roman" panose="02020603050405020304" pitchFamily="18" charset="0"/>
                <a:ea typeface="宋体" panose="02010600030101010101" pitchFamily="2" charset="-122"/>
              </a:rPr>
              <a:t>Assume a step size of</a:t>
            </a:r>
          </a:p>
        </p:txBody>
      </p:sp>
      <p:graphicFrame>
        <p:nvGraphicFramePr>
          <p:cNvPr id="3079" name="Object 20"/>
          <p:cNvGraphicFramePr>
            <a:graphicFrameLocks noChangeAspect="1"/>
          </p:cNvGraphicFramePr>
          <p:nvPr>
            <p:extLst>
              <p:ext uri="{D42A27DB-BD31-4B8C-83A1-F6EECF244321}">
                <p14:modId xmlns:p14="http://schemas.microsoft.com/office/powerpoint/2010/main" val="4016259603"/>
              </p:ext>
            </p:extLst>
          </p:nvPr>
        </p:nvGraphicFramePr>
        <p:xfrm>
          <a:off x="2590800" y="5701581"/>
          <a:ext cx="3124200" cy="584200"/>
        </p:xfrm>
        <a:graphic>
          <a:graphicData uri="http://schemas.openxmlformats.org/presentationml/2006/ole">
            <mc:AlternateContent xmlns:mc="http://schemas.openxmlformats.org/markup-compatibility/2006">
              <mc:Choice xmlns:v="urn:schemas-microsoft-com:vml" Requires="v">
                <p:oleObj name="Equation" r:id="rId13" imgW="2082800" imgH="393700" progId="Equation.3">
                  <p:embed/>
                </p:oleObj>
              </mc:Choice>
              <mc:Fallback>
                <p:oleObj name="Equation" r:id="rId13" imgW="2082800" imgH="393700" progId="Equation.3">
                  <p:embed/>
                  <p:pic>
                    <p:nvPicPr>
                      <p:cNvPr id="3079"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5701581"/>
                        <a:ext cx="31242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0877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2"/>
          <p:cNvSpPr>
            <a:spLocks noGrp="1" noChangeArrowheads="1"/>
          </p:cNvSpPr>
          <p:nvPr>
            <p:ph type="title"/>
          </p:nvPr>
        </p:nvSpPr>
        <p:spPr/>
        <p:txBody>
          <a:bodyPr/>
          <a:lstStyle/>
          <a:p>
            <a:r>
              <a:rPr lang="en-US" altLang="zh-CN">
                <a:ea typeface="宋体" panose="02010600030101010101" pitchFamily="2" charset="-122"/>
                <a:cs typeface="Times New Roman" panose="02020603050405020304" pitchFamily="18" charset="0"/>
              </a:rPr>
              <a:t>Solution</a:t>
            </a:r>
          </a:p>
        </p:txBody>
      </p:sp>
      <p:sp>
        <p:nvSpPr>
          <p:cNvPr id="4106" name="Rectangle 55"/>
          <p:cNvSpPr>
            <a:spLocks noChangeArrowheads="1"/>
          </p:cNvSpPr>
          <p:nvPr/>
        </p:nvSpPr>
        <p:spPr bwMode="auto">
          <a:xfrm>
            <a:off x="1143000" y="1981200"/>
            <a:ext cx="1289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2000">
                <a:latin typeface="Times New Roman" panose="02020603050405020304" pitchFamily="18" charset="0"/>
                <a:ea typeface="宋体" panose="02010600030101010101" pitchFamily="2" charset="-122"/>
                <a:cs typeface="Times New Roman" panose="02020603050405020304" pitchFamily="18" charset="0"/>
              </a:rPr>
              <a:t>Step 1:</a:t>
            </a:r>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endParaRPr>
          </a:p>
        </p:txBody>
      </p:sp>
      <p:graphicFrame>
        <p:nvGraphicFramePr>
          <p:cNvPr id="4098" name="Object 63"/>
          <p:cNvGraphicFramePr>
            <a:graphicFrameLocks noChangeAspect="1"/>
          </p:cNvGraphicFramePr>
          <p:nvPr/>
        </p:nvGraphicFramePr>
        <p:xfrm>
          <a:off x="2438400" y="2090738"/>
          <a:ext cx="2743200" cy="347662"/>
        </p:xfrm>
        <a:graphic>
          <a:graphicData uri="http://schemas.openxmlformats.org/presentationml/2006/ole">
            <mc:AlternateContent xmlns:mc="http://schemas.openxmlformats.org/markup-compatibility/2006">
              <mc:Choice xmlns:v="urn:schemas-microsoft-com:vml" Requires="v">
                <p:oleObj name="Equation" r:id="rId3" imgW="1803400" imgH="228600" progId="Equation.3">
                  <p:embed/>
                </p:oleObj>
              </mc:Choice>
              <mc:Fallback>
                <p:oleObj name="Equation" r:id="rId3" imgW="1803400" imgH="228600" progId="Equation.3">
                  <p:embed/>
                  <p:pic>
                    <p:nvPicPr>
                      <p:cNvPr id="4098" name="Object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090738"/>
                        <a:ext cx="2743200"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2"/>
          <p:cNvGraphicFramePr>
            <a:graphicFrameLocks noChangeAspect="1"/>
          </p:cNvGraphicFramePr>
          <p:nvPr/>
        </p:nvGraphicFramePr>
        <p:xfrm>
          <a:off x="685800" y="2667000"/>
          <a:ext cx="6172200" cy="347663"/>
        </p:xfrm>
        <a:graphic>
          <a:graphicData uri="http://schemas.openxmlformats.org/presentationml/2006/ole">
            <mc:AlternateContent xmlns:mc="http://schemas.openxmlformats.org/markup-compatibility/2006">
              <mc:Choice xmlns:v="urn:schemas-microsoft-com:vml" Requires="v">
                <p:oleObj name="Equation" r:id="rId5" imgW="4305240" imgH="241200" progId="Equation.3">
                  <p:embed/>
                </p:oleObj>
              </mc:Choice>
              <mc:Fallback>
                <p:oleObj name="Equation" r:id="rId5" imgW="4305240" imgH="241200" progId="Equation.3">
                  <p:embed/>
                  <p:pic>
                    <p:nvPicPr>
                      <p:cNvPr id="4099"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61722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8"/>
          <p:cNvGraphicFramePr>
            <a:graphicFrameLocks noChangeAspect="1"/>
          </p:cNvGraphicFramePr>
          <p:nvPr/>
        </p:nvGraphicFramePr>
        <p:xfrm>
          <a:off x="630238" y="3200400"/>
          <a:ext cx="5999162" cy="990600"/>
        </p:xfrm>
        <a:graphic>
          <a:graphicData uri="http://schemas.openxmlformats.org/presentationml/2006/ole">
            <mc:AlternateContent xmlns:mc="http://schemas.openxmlformats.org/markup-compatibility/2006">
              <mc:Choice xmlns:v="urn:schemas-microsoft-com:vml" Requires="v">
                <p:oleObj name="Equation" r:id="rId7" imgW="4152600" imgH="685800" progId="Equation.3">
                  <p:embed/>
                </p:oleObj>
              </mc:Choice>
              <mc:Fallback>
                <p:oleObj name="Equation" r:id="rId7" imgW="4152600" imgH="685800" progId="Equation.3">
                  <p:embed/>
                  <p:pic>
                    <p:nvPicPr>
                      <p:cNvPr id="410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238" y="3200400"/>
                        <a:ext cx="599916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69"/>
          <p:cNvGraphicFramePr>
            <a:graphicFrameLocks noChangeAspect="1"/>
          </p:cNvGraphicFramePr>
          <p:nvPr/>
        </p:nvGraphicFramePr>
        <p:xfrm>
          <a:off x="660400" y="4267200"/>
          <a:ext cx="6578600" cy="1066800"/>
        </p:xfrm>
        <a:graphic>
          <a:graphicData uri="http://schemas.openxmlformats.org/presentationml/2006/ole">
            <mc:AlternateContent xmlns:mc="http://schemas.openxmlformats.org/markup-compatibility/2006">
              <mc:Choice xmlns:v="urn:schemas-microsoft-com:vml" Requires="v">
                <p:oleObj name="Equation" r:id="rId9" imgW="4228920" imgH="685800" progId="Equation.3">
                  <p:embed/>
                </p:oleObj>
              </mc:Choice>
              <mc:Fallback>
                <p:oleObj name="Equation" r:id="rId9" imgW="4228920" imgH="685800" progId="Equation.3">
                  <p:embed/>
                  <p:pic>
                    <p:nvPicPr>
                      <p:cNvPr id="4101" name="Object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0400" y="4267200"/>
                        <a:ext cx="6578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70"/>
          <p:cNvGraphicFramePr>
            <a:graphicFrameLocks noChangeAspect="1"/>
          </p:cNvGraphicFramePr>
          <p:nvPr/>
        </p:nvGraphicFramePr>
        <p:xfrm>
          <a:off x="636588" y="5486400"/>
          <a:ext cx="6923087" cy="762000"/>
        </p:xfrm>
        <a:graphic>
          <a:graphicData uri="http://schemas.openxmlformats.org/presentationml/2006/ole">
            <mc:AlternateContent xmlns:mc="http://schemas.openxmlformats.org/markup-compatibility/2006">
              <mc:Choice xmlns:v="urn:schemas-microsoft-com:vml" Requires="v">
                <p:oleObj name="Equation" r:id="rId11" imgW="4152600" imgH="457200" progId="Equation.3">
                  <p:embed/>
                </p:oleObj>
              </mc:Choice>
              <mc:Fallback>
                <p:oleObj name="Equation" r:id="rId11" imgW="4152600" imgH="457200" progId="Equation.3">
                  <p:embed/>
                  <p:pic>
                    <p:nvPicPr>
                      <p:cNvPr id="4102" name="Object 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588" y="5486400"/>
                        <a:ext cx="69230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4893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p:txBody>
          <a:bodyPr/>
          <a:lstStyle/>
          <a:p>
            <a:r>
              <a:rPr lang="en-US" altLang="zh-CN">
                <a:ea typeface="宋体" panose="02010600030101010101" pitchFamily="2" charset="-122"/>
              </a:rPr>
              <a:t>Solution Cont</a:t>
            </a:r>
          </a:p>
        </p:txBody>
      </p:sp>
      <p:graphicFrame>
        <p:nvGraphicFramePr>
          <p:cNvPr id="5122" name="Object 13"/>
          <p:cNvGraphicFramePr>
            <a:graphicFrameLocks noChangeAspect="1"/>
          </p:cNvGraphicFramePr>
          <p:nvPr/>
        </p:nvGraphicFramePr>
        <p:xfrm>
          <a:off x="762000" y="4724400"/>
          <a:ext cx="288925" cy="414338"/>
        </p:xfrm>
        <a:graphic>
          <a:graphicData uri="http://schemas.openxmlformats.org/presentationml/2006/ole">
            <mc:AlternateContent xmlns:mc="http://schemas.openxmlformats.org/markup-compatibility/2006">
              <mc:Choice xmlns:v="urn:schemas-microsoft-com:vml" Requires="v">
                <p:oleObj name="Equation" r:id="rId3" imgW="152268" imgH="215713" progId="Equation.3">
                  <p:embed/>
                </p:oleObj>
              </mc:Choice>
              <mc:Fallback>
                <p:oleObj name="Equation" r:id="rId3" imgW="152268" imgH="215713" progId="Equation.3">
                  <p:embed/>
                  <p:pic>
                    <p:nvPicPr>
                      <p:cNvPr id="512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724400"/>
                        <a:ext cx="2889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9" name="Rectangle 15"/>
          <p:cNvSpPr>
            <a:spLocks noChangeArrowheads="1"/>
          </p:cNvSpPr>
          <p:nvPr/>
        </p:nvSpPr>
        <p:spPr bwMode="auto">
          <a:xfrm>
            <a:off x="1219200" y="4724400"/>
            <a:ext cx="392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sz="1900">
                <a:ea typeface="宋体" panose="02010600030101010101" pitchFamily="2" charset="-122"/>
              </a:rPr>
              <a:t>is the approximate temperature at </a:t>
            </a:r>
          </a:p>
        </p:txBody>
      </p:sp>
      <p:graphicFrame>
        <p:nvGraphicFramePr>
          <p:cNvPr id="5123" name="Object 19"/>
          <p:cNvGraphicFramePr>
            <a:graphicFrameLocks noChangeAspect="1"/>
          </p:cNvGraphicFramePr>
          <p:nvPr/>
        </p:nvGraphicFramePr>
        <p:xfrm>
          <a:off x="990600" y="5370513"/>
          <a:ext cx="2667000" cy="344487"/>
        </p:xfrm>
        <a:graphic>
          <a:graphicData uri="http://schemas.openxmlformats.org/presentationml/2006/ole">
            <mc:AlternateContent xmlns:mc="http://schemas.openxmlformats.org/markup-compatibility/2006">
              <mc:Choice xmlns:v="urn:schemas-microsoft-com:vml" Requires="v">
                <p:oleObj name="Equation" r:id="rId5" imgW="1777680" imgH="228600" progId="Equation.3">
                  <p:embed/>
                </p:oleObj>
              </mc:Choice>
              <mc:Fallback>
                <p:oleObj name="Equation" r:id="rId5" imgW="1777680" imgH="228600" progId="Equation.3">
                  <p:embed/>
                  <p:pic>
                    <p:nvPicPr>
                      <p:cNvPr id="5123"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370513"/>
                        <a:ext cx="26670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6"/>
          <p:cNvGraphicFramePr>
            <a:graphicFrameLocks noChangeAspect="1"/>
          </p:cNvGraphicFramePr>
          <p:nvPr/>
        </p:nvGraphicFramePr>
        <p:xfrm>
          <a:off x="1143000" y="5949950"/>
          <a:ext cx="2362200" cy="365125"/>
        </p:xfrm>
        <a:graphic>
          <a:graphicData uri="http://schemas.openxmlformats.org/presentationml/2006/ole">
            <mc:AlternateContent xmlns:mc="http://schemas.openxmlformats.org/markup-compatibility/2006">
              <mc:Choice xmlns:v="urn:schemas-microsoft-com:vml" Requires="v">
                <p:oleObj name="Equation" r:id="rId7" imgW="1422360" imgH="215640" progId="Equation.3">
                  <p:embed/>
                </p:oleObj>
              </mc:Choice>
              <mc:Fallback>
                <p:oleObj name="Equation" r:id="rId7" imgW="1422360" imgH="215640" progId="Equation.3">
                  <p:embed/>
                  <p:pic>
                    <p:nvPicPr>
                      <p:cNvPr id="5124"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949950"/>
                        <a:ext cx="2362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26"/>
          <p:cNvGraphicFramePr>
            <a:graphicFrameLocks noChangeAspect="1"/>
          </p:cNvGraphicFramePr>
          <p:nvPr/>
        </p:nvGraphicFramePr>
        <p:xfrm>
          <a:off x="990600" y="1828800"/>
          <a:ext cx="7272338" cy="2438400"/>
        </p:xfrm>
        <a:graphic>
          <a:graphicData uri="http://schemas.openxmlformats.org/presentationml/2006/ole">
            <mc:AlternateContent xmlns:mc="http://schemas.openxmlformats.org/markup-compatibility/2006">
              <mc:Choice xmlns:v="urn:schemas-microsoft-com:vml" Requires="v">
                <p:oleObj name="Equation" r:id="rId9" imgW="4241520" imgH="1422360" progId="Equation.3">
                  <p:embed/>
                </p:oleObj>
              </mc:Choice>
              <mc:Fallback>
                <p:oleObj name="Equation" r:id="rId9" imgW="4241520" imgH="1422360" progId="Equation.3">
                  <p:embed/>
                  <p:pic>
                    <p:nvPicPr>
                      <p:cNvPr id="5125"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1828800"/>
                        <a:ext cx="7272338"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1746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p:txBody>
          <a:bodyPr/>
          <a:lstStyle/>
          <a:p>
            <a:r>
              <a:rPr lang="en-US" altLang="zh-CN">
                <a:ea typeface="宋体" panose="02010600030101010101" pitchFamily="2" charset="-122"/>
              </a:rPr>
              <a:t>Solution Cont</a:t>
            </a:r>
          </a:p>
        </p:txBody>
      </p:sp>
      <p:sp>
        <p:nvSpPr>
          <p:cNvPr id="6154" name="Rectangle 36"/>
          <p:cNvSpPr>
            <a:spLocks noChangeArrowheads="1"/>
          </p:cNvSpPr>
          <p:nvPr/>
        </p:nvSpPr>
        <p:spPr bwMode="auto">
          <a:xfrm>
            <a:off x="609600" y="2133600"/>
            <a:ext cx="1128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2000" b="1">
                <a:latin typeface="Times New Roman" panose="02020603050405020304" pitchFamily="18" charset="0"/>
                <a:ea typeface="宋体" panose="02010600030101010101" pitchFamily="2" charset="-122"/>
                <a:cs typeface="Times New Roman" panose="02020603050405020304" pitchFamily="18" charset="0"/>
              </a:rPr>
              <a:t>Step 2:</a:t>
            </a:r>
            <a:r>
              <a:rPr lang="en-US" altLang="zh-CN" sz="1200">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Times New Roman" panose="02020603050405020304" pitchFamily="18" charset="0"/>
              <a:ea typeface="宋体" panose="02010600030101010101" pitchFamily="2" charset="-122"/>
            </a:endParaRPr>
          </a:p>
        </p:txBody>
      </p:sp>
      <p:graphicFrame>
        <p:nvGraphicFramePr>
          <p:cNvPr id="6146" name="Object 76"/>
          <p:cNvGraphicFramePr>
            <a:graphicFrameLocks noChangeAspect="1"/>
          </p:cNvGraphicFramePr>
          <p:nvPr/>
        </p:nvGraphicFramePr>
        <p:xfrm>
          <a:off x="1828800" y="2133600"/>
          <a:ext cx="2667000" cy="349250"/>
        </p:xfrm>
        <a:graphic>
          <a:graphicData uri="http://schemas.openxmlformats.org/presentationml/2006/ole">
            <mc:AlternateContent xmlns:mc="http://schemas.openxmlformats.org/markup-compatibility/2006">
              <mc:Choice xmlns:v="urn:schemas-microsoft-com:vml" Requires="v">
                <p:oleObj name="Equation" r:id="rId3" imgW="1675673" imgH="215806" progId="Equation.3">
                  <p:embed/>
                </p:oleObj>
              </mc:Choice>
              <mc:Fallback>
                <p:oleObj name="Equation" r:id="rId3" imgW="1675673" imgH="215806" progId="Equation.3">
                  <p:embed/>
                  <p:pic>
                    <p:nvPicPr>
                      <p:cNvPr id="6146"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33600"/>
                        <a:ext cx="2667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2"/>
          <p:cNvGraphicFramePr>
            <a:graphicFrameLocks noChangeAspect="1"/>
          </p:cNvGraphicFramePr>
          <p:nvPr/>
        </p:nvGraphicFramePr>
        <p:xfrm>
          <a:off x="881063" y="2751138"/>
          <a:ext cx="6827837" cy="330200"/>
        </p:xfrm>
        <a:graphic>
          <a:graphicData uri="http://schemas.openxmlformats.org/presentationml/2006/ole">
            <mc:AlternateContent xmlns:mc="http://schemas.openxmlformats.org/markup-compatibility/2006">
              <mc:Choice xmlns:v="urn:schemas-microsoft-com:vml" Requires="v">
                <p:oleObj name="Equation" r:id="rId5" imgW="4762440" imgH="228600" progId="Equation.3">
                  <p:embed/>
                </p:oleObj>
              </mc:Choice>
              <mc:Fallback>
                <p:oleObj name="Equation" r:id="rId5" imgW="4762440" imgH="228600" progId="Equation.3">
                  <p:embed/>
                  <p:pic>
                    <p:nvPicPr>
                      <p:cNvPr id="6147" name="Object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63" y="2751138"/>
                        <a:ext cx="68278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7"/>
          <p:cNvGraphicFramePr>
            <a:graphicFrameLocks noChangeAspect="1"/>
          </p:cNvGraphicFramePr>
          <p:nvPr/>
        </p:nvGraphicFramePr>
        <p:xfrm>
          <a:off x="914400" y="3276600"/>
          <a:ext cx="6475413" cy="990600"/>
        </p:xfrm>
        <a:graphic>
          <a:graphicData uri="http://schemas.openxmlformats.org/presentationml/2006/ole">
            <mc:AlternateContent xmlns:mc="http://schemas.openxmlformats.org/markup-compatibility/2006">
              <mc:Choice xmlns:v="urn:schemas-microsoft-com:vml" Requires="v">
                <p:oleObj name="Equation" r:id="rId7" imgW="4483080" imgH="685800" progId="Equation.3">
                  <p:embed/>
                </p:oleObj>
              </mc:Choice>
              <mc:Fallback>
                <p:oleObj name="Equation" r:id="rId7" imgW="4483080" imgH="685800" progId="Equation.3">
                  <p:embed/>
                  <p:pic>
                    <p:nvPicPr>
                      <p:cNvPr id="6148"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276600"/>
                        <a:ext cx="647541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68"/>
          <p:cNvGraphicFramePr>
            <a:graphicFrameLocks noChangeAspect="1"/>
          </p:cNvGraphicFramePr>
          <p:nvPr/>
        </p:nvGraphicFramePr>
        <p:xfrm>
          <a:off x="914400" y="4343400"/>
          <a:ext cx="6973888" cy="1066800"/>
        </p:xfrm>
        <a:graphic>
          <a:graphicData uri="http://schemas.openxmlformats.org/presentationml/2006/ole">
            <mc:AlternateContent xmlns:mc="http://schemas.openxmlformats.org/markup-compatibility/2006">
              <mc:Choice xmlns:v="urn:schemas-microsoft-com:vml" Requires="v">
                <p:oleObj name="Equation" r:id="rId9" imgW="4483080" imgH="685800" progId="Equation.3">
                  <p:embed/>
                </p:oleObj>
              </mc:Choice>
              <mc:Fallback>
                <p:oleObj name="Equation" r:id="rId9" imgW="4483080" imgH="685800" progId="Equation.3">
                  <p:embed/>
                  <p:pic>
                    <p:nvPicPr>
                      <p:cNvPr id="6149"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4343400"/>
                        <a:ext cx="69738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9"/>
          <p:cNvGraphicFramePr>
            <a:graphicFrameLocks noChangeAspect="1"/>
          </p:cNvGraphicFramePr>
          <p:nvPr/>
        </p:nvGraphicFramePr>
        <p:xfrm>
          <a:off x="990600" y="5562600"/>
          <a:ext cx="6321425" cy="711200"/>
        </p:xfrm>
        <a:graphic>
          <a:graphicData uri="http://schemas.openxmlformats.org/presentationml/2006/ole">
            <mc:AlternateContent xmlns:mc="http://schemas.openxmlformats.org/markup-compatibility/2006">
              <mc:Choice xmlns:v="urn:schemas-microsoft-com:vml" Requires="v">
                <p:oleObj name="Equation" r:id="rId11" imgW="4063680" imgH="457200" progId="Equation.3">
                  <p:embed/>
                </p:oleObj>
              </mc:Choice>
              <mc:Fallback>
                <p:oleObj name="Equation" r:id="rId11" imgW="4063680" imgH="457200" progId="Equation.3">
                  <p:embed/>
                  <p:pic>
                    <p:nvPicPr>
                      <p:cNvPr id="6150" name="Object 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562600"/>
                        <a:ext cx="63214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1418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2"/>
          <p:cNvSpPr>
            <a:spLocks noGrp="1" noChangeArrowheads="1"/>
          </p:cNvSpPr>
          <p:nvPr>
            <p:ph type="title"/>
          </p:nvPr>
        </p:nvSpPr>
        <p:spPr/>
        <p:txBody>
          <a:bodyPr/>
          <a:lstStyle/>
          <a:p>
            <a:r>
              <a:rPr lang="en-US" altLang="zh-CN">
                <a:ea typeface="宋体" panose="02010600030101010101" pitchFamily="2" charset="-122"/>
              </a:rPr>
              <a:t>Solution Cont</a:t>
            </a:r>
          </a:p>
        </p:txBody>
      </p:sp>
      <p:sp>
        <p:nvSpPr>
          <p:cNvPr id="7176" name="Rectangle 15"/>
          <p:cNvSpPr>
            <a:spLocks noChangeArrowheads="1"/>
          </p:cNvSpPr>
          <p:nvPr/>
        </p:nvSpPr>
        <p:spPr bwMode="auto">
          <a:xfrm>
            <a:off x="990600" y="4495800"/>
            <a:ext cx="42751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sz="1900">
                <a:latin typeface="Symbol" panose="05050102010706020507" pitchFamily="18" charset="2"/>
                <a:ea typeface="宋体" panose="02010600030101010101" pitchFamily="2" charset="-122"/>
              </a:rPr>
              <a:t>q</a:t>
            </a:r>
            <a:r>
              <a:rPr lang="en-US" altLang="zh-CN" sz="1900" baseline="-25000">
                <a:latin typeface="Symbol" panose="05050102010706020507" pitchFamily="18" charset="2"/>
                <a:ea typeface="宋体" panose="02010600030101010101" pitchFamily="2" charset="-122"/>
              </a:rPr>
              <a:t>2</a:t>
            </a:r>
            <a:r>
              <a:rPr lang="en-US" altLang="zh-CN" sz="1900">
                <a:ea typeface="宋体" panose="02010600030101010101" pitchFamily="2" charset="-122"/>
              </a:rPr>
              <a:t> is the approximate temperature at </a:t>
            </a:r>
          </a:p>
        </p:txBody>
      </p:sp>
      <p:graphicFrame>
        <p:nvGraphicFramePr>
          <p:cNvPr id="7170" name="Object 16"/>
          <p:cNvGraphicFramePr>
            <a:graphicFrameLocks noChangeAspect="1"/>
          </p:cNvGraphicFramePr>
          <p:nvPr/>
        </p:nvGraphicFramePr>
        <p:xfrm>
          <a:off x="1524000" y="5105400"/>
          <a:ext cx="2806700" cy="355600"/>
        </p:xfrm>
        <a:graphic>
          <a:graphicData uri="http://schemas.openxmlformats.org/presentationml/2006/ole">
            <mc:AlternateContent xmlns:mc="http://schemas.openxmlformats.org/markup-compatibility/2006">
              <mc:Choice xmlns:v="urn:schemas-microsoft-com:vml" Requires="v">
                <p:oleObj name="Equation" r:id="rId3" imgW="1726920" imgH="215640" progId="Equation.3">
                  <p:embed/>
                </p:oleObj>
              </mc:Choice>
              <mc:Fallback>
                <p:oleObj name="Equation" r:id="rId3" imgW="1726920" imgH="215640" progId="Equation.3">
                  <p:embed/>
                  <p:pic>
                    <p:nvPicPr>
                      <p:cNvPr id="717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105400"/>
                        <a:ext cx="2806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21"/>
          <p:cNvGraphicFramePr>
            <a:graphicFrameLocks noChangeAspect="1"/>
          </p:cNvGraphicFramePr>
          <p:nvPr/>
        </p:nvGraphicFramePr>
        <p:xfrm>
          <a:off x="1760538" y="5638800"/>
          <a:ext cx="2193925" cy="338138"/>
        </p:xfrm>
        <a:graphic>
          <a:graphicData uri="http://schemas.openxmlformats.org/presentationml/2006/ole">
            <mc:AlternateContent xmlns:mc="http://schemas.openxmlformats.org/markup-compatibility/2006">
              <mc:Choice xmlns:v="urn:schemas-microsoft-com:vml" Requires="v">
                <p:oleObj name="Equation" r:id="rId5" imgW="1422360" imgH="215640" progId="Equation.3">
                  <p:embed/>
                </p:oleObj>
              </mc:Choice>
              <mc:Fallback>
                <p:oleObj name="Equation" r:id="rId5" imgW="1422360" imgH="215640" progId="Equation.3">
                  <p:embed/>
                  <p:pic>
                    <p:nvPicPr>
                      <p:cNvPr id="7171"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5638800"/>
                        <a:ext cx="219392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25"/>
          <p:cNvGraphicFramePr>
            <a:graphicFrameLocks noChangeAspect="1"/>
          </p:cNvGraphicFramePr>
          <p:nvPr/>
        </p:nvGraphicFramePr>
        <p:xfrm>
          <a:off x="533400" y="1905000"/>
          <a:ext cx="7794625" cy="2438400"/>
        </p:xfrm>
        <a:graphic>
          <a:graphicData uri="http://schemas.openxmlformats.org/presentationml/2006/ole">
            <mc:AlternateContent xmlns:mc="http://schemas.openxmlformats.org/markup-compatibility/2006">
              <mc:Choice xmlns:v="urn:schemas-microsoft-com:vml" Requires="v">
                <p:oleObj name="Equation" r:id="rId7" imgW="4546440" imgH="1422360" progId="Equation.3">
                  <p:embed/>
                </p:oleObj>
              </mc:Choice>
              <mc:Fallback>
                <p:oleObj name="Equation" r:id="rId7" imgW="4546440" imgH="1422360" progId="Equation.3">
                  <p:embed/>
                  <p:pic>
                    <p:nvPicPr>
                      <p:cNvPr id="7172"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1905000"/>
                        <a:ext cx="7794625"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498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title"/>
          </p:nvPr>
        </p:nvSpPr>
        <p:spPr/>
        <p:txBody>
          <a:bodyPr/>
          <a:lstStyle/>
          <a:p>
            <a:r>
              <a:rPr lang="en-US" altLang="zh-CN" sz="4000">
                <a:ea typeface="宋体" panose="02010600030101010101" pitchFamily="2" charset="-122"/>
                <a:cs typeface="Times New Roman" panose="02020603050405020304" pitchFamily="18" charset="0"/>
              </a:rPr>
              <a:t>Solution Cont</a:t>
            </a:r>
          </a:p>
        </p:txBody>
      </p:sp>
      <p:sp>
        <p:nvSpPr>
          <p:cNvPr id="8199" name="Rectangle 19"/>
          <p:cNvSpPr>
            <a:spLocks noChangeArrowheads="1"/>
          </p:cNvSpPr>
          <p:nvPr/>
        </p:nvSpPr>
        <p:spPr bwMode="auto">
          <a:xfrm>
            <a:off x="152400" y="2590800"/>
            <a:ext cx="84582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900">
                <a:ea typeface="宋体" panose="02010600030101010101" pitchFamily="2" charset="-122"/>
              </a:rPr>
              <a:t>The exact solution of the ordinary differential equation is given by the solution of a non-linear equation as</a:t>
            </a:r>
          </a:p>
        </p:txBody>
      </p:sp>
      <p:graphicFrame>
        <p:nvGraphicFramePr>
          <p:cNvPr id="8194" name="Object 20"/>
          <p:cNvGraphicFramePr>
            <a:graphicFrameLocks noChangeAspect="1"/>
          </p:cNvGraphicFramePr>
          <p:nvPr/>
        </p:nvGraphicFramePr>
        <p:xfrm>
          <a:off x="838200" y="3411538"/>
          <a:ext cx="7162800" cy="636587"/>
        </p:xfrm>
        <a:graphic>
          <a:graphicData uri="http://schemas.openxmlformats.org/presentationml/2006/ole">
            <mc:AlternateContent xmlns:mc="http://schemas.openxmlformats.org/markup-compatibility/2006">
              <mc:Choice xmlns:v="urn:schemas-microsoft-com:vml" Requires="v">
                <p:oleObj name="Equation" r:id="rId3" imgW="4394200" imgH="393700" progId="Equation.3">
                  <p:embed/>
                </p:oleObj>
              </mc:Choice>
              <mc:Fallback>
                <p:oleObj name="Equation" r:id="rId3" imgW="4394200" imgH="393700" progId="Equation.3">
                  <p:embed/>
                  <p:pic>
                    <p:nvPicPr>
                      <p:cNvPr id="819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11538"/>
                        <a:ext cx="71628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Rectangle 22"/>
          <p:cNvSpPr>
            <a:spLocks noChangeArrowheads="1"/>
          </p:cNvSpPr>
          <p:nvPr/>
        </p:nvSpPr>
        <p:spPr bwMode="auto">
          <a:xfrm>
            <a:off x="304800" y="4267200"/>
            <a:ext cx="6491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900">
                <a:ea typeface="宋体" panose="02010600030101010101" pitchFamily="2" charset="-122"/>
              </a:rPr>
              <a:t>The solution to this nonlinear equation at t=480 seconds is</a:t>
            </a:r>
          </a:p>
        </p:txBody>
      </p:sp>
      <p:graphicFrame>
        <p:nvGraphicFramePr>
          <p:cNvPr id="8195" name="Object 23"/>
          <p:cNvGraphicFramePr>
            <a:graphicFrameLocks noChangeAspect="1"/>
          </p:cNvGraphicFramePr>
          <p:nvPr/>
        </p:nvGraphicFramePr>
        <p:xfrm>
          <a:off x="492125" y="5008563"/>
          <a:ext cx="1911350" cy="338137"/>
        </p:xfrm>
        <a:graphic>
          <a:graphicData uri="http://schemas.openxmlformats.org/presentationml/2006/ole">
            <mc:AlternateContent xmlns:mc="http://schemas.openxmlformats.org/markup-compatibility/2006">
              <mc:Choice xmlns:v="urn:schemas-microsoft-com:vml" Requires="v">
                <p:oleObj name="Equation" r:id="rId5" imgW="1168200" imgH="203040" progId="Equation.3">
                  <p:embed/>
                </p:oleObj>
              </mc:Choice>
              <mc:Fallback>
                <p:oleObj name="Equation" r:id="rId5" imgW="1168200" imgH="203040" progId="Equation.3">
                  <p:embed/>
                  <p:pic>
                    <p:nvPicPr>
                      <p:cNvPr id="8195"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25" y="5008563"/>
                        <a:ext cx="1911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938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6145"/>
          <p:cNvSpPr>
            <a:spLocks noGrp="1" noChangeArrowheads="1"/>
          </p:cNvSpPr>
          <p:nvPr>
            <p:ph idx="1"/>
          </p:nvPr>
        </p:nvSpPr>
        <p:spPr>
          <a:xfrm>
            <a:off x="323850" y="622300"/>
            <a:ext cx="8208963" cy="1006475"/>
          </a:xfrm>
        </p:spPr>
        <p:txBody>
          <a:bodyPr/>
          <a:lstStyle/>
          <a:p>
            <a:pPr>
              <a:lnSpc>
                <a:spcPct val="90000"/>
              </a:lnSpc>
              <a:buFontTx/>
              <a:buNone/>
            </a:pPr>
            <a:r>
              <a:rPr lang="zh-CN" altLang="en-US">
                <a:latin typeface="Georgia" panose="02040502050405020303" pitchFamily="18" charset="0"/>
              </a:rPr>
              <a:t> </a:t>
            </a:r>
            <a:r>
              <a:rPr lang="zh-CN" altLang="en-US" sz="2800">
                <a:latin typeface="Georgia" panose="02040502050405020303" pitchFamily="18" charset="0"/>
              </a:rPr>
              <a:t>  In general, we can </a:t>
            </a:r>
            <a:r>
              <a:rPr lang="zh-CN" altLang="en-US" sz="2800">
                <a:solidFill>
                  <a:srgbClr val="FF3300"/>
                </a:solidFill>
                <a:latin typeface="Georgia" panose="02040502050405020303" pitchFamily="18" charset="0"/>
              </a:rPr>
              <a:t>classify ordinary differential equations</a:t>
            </a:r>
            <a:r>
              <a:rPr lang="zh-CN" altLang="en-US" sz="2800">
                <a:latin typeface="Georgia" panose="02040502050405020303" pitchFamily="18" charset="0"/>
              </a:rPr>
              <a:t> into </a:t>
            </a:r>
            <a:r>
              <a:rPr lang="zh-CN" altLang="en-US" sz="2800">
                <a:solidFill>
                  <a:srgbClr val="FF3300"/>
                </a:solidFill>
                <a:latin typeface="Georgia" panose="02040502050405020303" pitchFamily="18" charset="0"/>
              </a:rPr>
              <a:t>three</a:t>
            </a:r>
            <a:r>
              <a:rPr lang="zh-CN" altLang="en-US" sz="2800">
                <a:latin typeface="Georgia" panose="02040502050405020303" pitchFamily="18" charset="0"/>
              </a:rPr>
              <a:t> major categories:</a:t>
            </a:r>
            <a:endParaRPr lang="zh-CN" altLang="en-US">
              <a:latin typeface="Georgia" panose="02040502050405020303" pitchFamily="18" charset="0"/>
            </a:endParaRPr>
          </a:p>
        </p:txBody>
      </p:sp>
      <p:graphicFrame>
        <p:nvGraphicFramePr>
          <p:cNvPr id="6147" name="表格 6146"/>
          <p:cNvGraphicFramePr/>
          <p:nvPr/>
        </p:nvGraphicFramePr>
        <p:xfrm>
          <a:off x="323850" y="2060575"/>
          <a:ext cx="8478838" cy="3829050"/>
        </p:xfrm>
        <a:graphic>
          <a:graphicData uri="http://schemas.openxmlformats.org/drawingml/2006/table">
            <a:tbl>
              <a:tblPr/>
              <a:tblGrid>
                <a:gridCol w="2768600">
                  <a:extLst>
                    <a:ext uri="{9D8B030D-6E8A-4147-A177-3AD203B41FA5}">
                      <a16:colId xmlns:a16="http://schemas.microsoft.com/office/drawing/2014/main" val="20000"/>
                    </a:ext>
                  </a:extLst>
                </a:gridCol>
                <a:gridCol w="5710238">
                  <a:extLst>
                    <a:ext uri="{9D8B030D-6E8A-4147-A177-3AD203B41FA5}">
                      <a16:colId xmlns:a16="http://schemas.microsoft.com/office/drawing/2014/main" val="20001"/>
                    </a:ext>
                  </a:extLst>
                </a:gridCol>
              </a:tblGrid>
              <a:tr h="108585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solidFill>
                            <a:schemeClr val="bg1"/>
                          </a:solidFill>
                          <a:latin typeface="Georgia" panose="02040502050405020303" charset="0"/>
                        </a:rPr>
                        <a:t>initial-value problems</a:t>
                      </a:r>
                      <a:endParaRPr lang="zh-CN" altLang="en-US">
                        <a:solidFill>
                          <a:schemeClr val="bg1"/>
                        </a:solidFill>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solidFill>
                            <a:schemeClr val="bg1"/>
                          </a:solidFill>
                          <a:latin typeface="Georgia" panose="02040502050405020303" charset="0"/>
                        </a:rPr>
                        <a:t>time-dependent equations with given initial conditions</a:t>
                      </a:r>
                      <a:endParaRPr lang="zh-CN" altLang="en-US">
                        <a:solidFill>
                          <a:schemeClr val="bg1"/>
                        </a:solidFill>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4F81BD">
                        <a:alpha val="100000"/>
                      </a:srgbClr>
                    </a:solidFill>
                  </a:tcPr>
                </a:tc>
                <a:extLst>
                  <a:ext uri="{0D108BD9-81ED-4DB2-BD59-A6C34878D82A}">
                    <a16:rowId xmlns:a16="http://schemas.microsoft.com/office/drawing/2014/main" val="10000"/>
                  </a:ext>
                </a:extLst>
              </a:tr>
              <a:tr h="1371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latin typeface="Georgia" panose="02040502050405020303" charset="0"/>
                        </a:rPr>
                        <a:t>boundary-value problems</a:t>
                      </a:r>
                      <a:endParaRPr lang="zh-CN" altLang="en-US">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latin typeface="Georgia" panose="02040502050405020303" charset="0"/>
                        </a:rPr>
                        <a:t>differential equations with specified boundary conditions</a:t>
                      </a:r>
                      <a:endParaRPr lang="zh-CN" altLang="en-US">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D0D8E8">
                        <a:alpha val="100000"/>
                      </a:srgbClr>
                    </a:solidFill>
                  </a:tcPr>
                </a:tc>
                <a:extLst>
                  <a:ext uri="{0D108BD9-81ED-4DB2-BD59-A6C34878D82A}">
                    <a16:rowId xmlns:a16="http://schemas.microsoft.com/office/drawing/2014/main" val="10001"/>
                  </a:ext>
                </a:extLst>
              </a:tr>
              <a:tr h="13716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solidFill>
                            <a:srgbClr val="0000FF"/>
                          </a:solidFill>
                          <a:latin typeface="Georgia" panose="02040502050405020303" charset="0"/>
                        </a:rPr>
                        <a:t>eigenvalue problems</a:t>
                      </a:r>
                      <a:endParaRPr lang="zh-CN" altLang="en-US">
                        <a:solidFill>
                          <a:srgbClr val="0000FF"/>
                        </a:solidFill>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100000"/>
                      </a:schemeClr>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en-US" altLang="zh-CN">
                          <a:solidFill>
                            <a:srgbClr val="0000FF"/>
                          </a:solidFill>
                          <a:latin typeface="Georgia" panose="02040502050405020303" charset="0"/>
                        </a:rPr>
                        <a:t>solutions for selected parameters (eigenvalues) in the equations</a:t>
                      </a:r>
                      <a:endParaRPr lang="zh-CN" altLang="en-US">
                        <a:solidFill>
                          <a:srgbClr val="0000FF"/>
                        </a:solidFill>
                        <a:latin typeface="Georgia" panose="02040502050405020303" charset="0"/>
                      </a:endParaRPr>
                    </a:p>
                  </a:txBody>
                  <a:tcPr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chemeClr val="accent1">
                        <a:alpha val="10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1339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altLang="zh-CN">
                <a:ea typeface="宋体" panose="02010600030101010101" pitchFamily="2" charset="-122"/>
              </a:rPr>
              <a:t>Comparison with exact results</a:t>
            </a:r>
          </a:p>
        </p:txBody>
      </p:sp>
      <p:sp>
        <p:nvSpPr>
          <p:cNvPr id="38917" name="Rectangle 39"/>
          <p:cNvSpPr>
            <a:spLocks noChangeArrowheads="1"/>
          </p:cNvSpPr>
          <p:nvPr/>
        </p:nvSpPr>
        <p:spPr bwMode="auto">
          <a:xfrm>
            <a:off x="1153327" y="6021288"/>
            <a:ext cx="753347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sz="1900" dirty="0">
                <a:ea typeface="宋体" panose="02010600030101010101" pitchFamily="2" charset="-122"/>
              </a:rPr>
              <a:t>Comparison of </a:t>
            </a:r>
            <a:r>
              <a:rPr lang="en-US" altLang="zh-CN" sz="1900" dirty="0" err="1">
                <a:ea typeface="宋体" panose="02010600030101010101" pitchFamily="2" charset="-122"/>
              </a:rPr>
              <a:t>Runge-Kutta</a:t>
            </a:r>
            <a:r>
              <a:rPr lang="en-US" altLang="zh-CN" sz="1900" dirty="0">
                <a:ea typeface="宋体" panose="02010600030101010101" pitchFamily="2" charset="-122"/>
              </a:rPr>
              <a:t> 4th order method with exact solution    </a:t>
            </a:r>
          </a:p>
        </p:txBody>
      </p:sp>
      <p:pic>
        <p:nvPicPr>
          <p:cNvPr id="38918" name="Picture 4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981200"/>
            <a:ext cx="6172200" cy="4098925"/>
          </a:xfrm>
          <a:noFill/>
        </p:spPr>
      </p:pic>
    </p:spTree>
    <p:extLst>
      <p:ext uri="{BB962C8B-B14F-4D97-AF65-F5344CB8AC3E}">
        <p14:creationId xmlns:p14="http://schemas.microsoft.com/office/powerpoint/2010/main" val="3870936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547" name="Group 203"/>
          <p:cNvGraphicFramePr>
            <a:graphicFrameLocks noGrp="1"/>
          </p:cNvGraphicFramePr>
          <p:nvPr/>
        </p:nvGraphicFramePr>
        <p:xfrm>
          <a:off x="914400" y="2514600"/>
          <a:ext cx="7239000" cy="3276601"/>
        </p:xfrm>
        <a:graphic>
          <a:graphicData uri="http://schemas.openxmlformats.org/drawingml/2006/table">
            <a:tbl>
              <a:tblPr/>
              <a:tblGrid>
                <a:gridCol w="1752600">
                  <a:extLst>
                    <a:ext uri="{9D8B030D-6E8A-4147-A177-3AD203B41FA5}">
                      <a16:colId xmlns:a16="http://schemas.microsoft.com/office/drawing/2014/main" val="3165526366"/>
                    </a:ext>
                  </a:extLst>
                </a:gridCol>
                <a:gridCol w="1524000">
                  <a:extLst>
                    <a:ext uri="{9D8B030D-6E8A-4147-A177-3AD203B41FA5}">
                      <a16:colId xmlns:a16="http://schemas.microsoft.com/office/drawing/2014/main" val="4081157508"/>
                    </a:ext>
                  </a:extLst>
                </a:gridCol>
                <a:gridCol w="1981200">
                  <a:extLst>
                    <a:ext uri="{9D8B030D-6E8A-4147-A177-3AD203B41FA5}">
                      <a16:colId xmlns:a16="http://schemas.microsoft.com/office/drawing/2014/main" val="3257725681"/>
                    </a:ext>
                  </a:extLst>
                </a:gridCol>
                <a:gridCol w="1981200">
                  <a:extLst>
                    <a:ext uri="{9D8B030D-6E8A-4147-A177-3AD203B41FA5}">
                      <a16:colId xmlns:a16="http://schemas.microsoft.com/office/drawing/2014/main" val="2661839972"/>
                    </a:ext>
                  </a:extLst>
                </a:gridCol>
              </a:tblGrid>
              <a:tr h="982663">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Step size, </a:t>
                      </a:r>
                      <a:r>
                        <a:rPr kumimoji="0" lang="en-US" altLang="zh-CN" sz="2400" b="0" i="1" u="none" strike="noStrike" cap="none" normalizeH="0" baseline="0">
                          <a:ln>
                            <a:noFill/>
                          </a:ln>
                          <a:solidFill>
                            <a:schemeClr val="tx1"/>
                          </a:solidFill>
                          <a:effectLst/>
                          <a:latin typeface="Tahoma" panose="020B0604030504040204" pitchFamily="34" charset="0"/>
                          <a:ea typeface="宋体" panose="02010600030101010101" pitchFamily="2" charset="-122"/>
                        </a:rPr>
                        <a:t>h</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Symbol" panose="05050102010706020507" pitchFamily="18" charset="2"/>
                          <a:ea typeface="宋体" panose="02010600030101010101" pitchFamily="2" charset="-122"/>
                        </a:rPr>
                        <a:t>q</a:t>
                      </a: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 (480) </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r>
                        <a:rPr kumimoji="0" lang="en-US" altLang="zh-CN" sz="24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az-Cyrl-AZ" altLang="zh-CN" sz="2400" b="0" i="0" u="none" strike="noStrike" cap="none" normalizeH="0" baseline="0">
                          <a:ln>
                            <a:noFill/>
                          </a:ln>
                          <a:solidFill>
                            <a:schemeClr val="tx1"/>
                          </a:solidFill>
                          <a:effectLst/>
                          <a:latin typeface="Tahoma" panose="020B0604030504040204" pitchFamily="34" charset="0"/>
                        </a:rPr>
                        <a:t>є</a:t>
                      </a:r>
                      <a:r>
                        <a:rPr kumimoji="0" lang="en-US" altLang="zh-CN" sz="24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t</a:t>
                      </a:r>
                      <a:r>
                        <a:rPr kumimoji="0" lang="en-US" altLang="zh-CN"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50290378"/>
                  </a:ext>
                </a:extLst>
              </a:tr>
              <a:tr h="2293938">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−90.278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594.91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646.16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647.54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647.57</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737.85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52.660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0.033626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0.00086900</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l" eaLnBrk="0" hangingPunct="0">
                        <a:spcBef>
                          <a:spcPct val="20000"/>
                        </a:spcBef>
                        <a:buClr>
                          <a:schemeClr val="tx1"/>
                        </a:buClr>
                        <a:buSzPct val="55000"/>
                        <a:defRPr sz="2400">
                          <a:solidFill>
                            <a:schemeClr val="tx1"/>
                          </a:solidFill>
                          <a:latin typeface="Tahoma" panose="020B0604030504040204" pitchFamily="34" charset="0"/>
                        </a:defRPr>
                      </a:lvl2pPr>
                      <a:lvl3pPr marL="1143000" indent="-228600" algn="l" eaLnBrk="0" hangingPunct="0">
                        <a:spcBef>
                          <a:spcPct val="20000"/>
                        </a:spcBef>
                        <a:buClr>
                          <a:schemeClr val="tx1"/>
                        </a:buClr>
                        <a:buSzPct val="50000"/>
                        <a:defRPr sz="2000">
                          <a:solidFill>
                            <a:schemeClr val="tx1"/>
                          </a:solidFill>
                          <a:latin typeface="Tahoma" panose="020B0604030504040204" pitchFamily="34" charset="0"/>
                        </a:defRPr>
                      </a:lvl3pPr>
                      <a:lvl4pPr marL="1600200" indent="-228600" algn="l" eaLnBrk="0" hangingPunct="0">
                        <a:spcBef>
                          <a:spcPct val="20000"/>
                        </a:spcBef>
                        <a:buClr>
                          <a:schemeClr val="tx1"/>
                        </a:buClr>
                        <a:buSzPct val="55000"/>
                        <a:defRPr>
                          <a:solidFill>
                            <a:schemeClr val="tx1"/>
                          </a:solidFill>
                          <a:latin typeface="Tahoma" panose="020B0604030504040204" pitchFamily="34" charset="0"/>
                        </a:defRPr>
                      </a:lvl4pPr>
                      <a:lvl5pPr marL="2057400" indent="-228600" algn="l" eaLnBrk="0" hangingPunct="0">
                        <a:spcBef>
                          <a:spcPct val="20000"/>
                        </a:spcBef>
                        <a:buClr>
                          <a:schemeClr val="tx1"/>
                        </a:buClr>
                        <a:buSzPct val="50000"/>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defRPr>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113.94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8.1319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0.21807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0.0051926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0.00013419</a:t>
                      </a:r>
                      <a:endPar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84895737"/>
                  </a:ext>
                </a:extLst>
              </a:tr>
            </a:tbl>
          </a:graphicData>
        </a:graphic>
      </p:graphicFrame>
      <p:sp>
        <p:nvSpPr>
          <p:cNvPr id="9238" name="Rectangle 2"/>
          <p:cNvSpPr>
            <a:spLocks noGrp="1" noChangeArrowheads="1"/>
          </p:cNvSpPr>
          <p:nvPr>
            <p:ph type="title"/>
          </p:nvPr>
        </p:nvSpPr>
        <p:spPr/>
        <p:txBody>
          <a:bodyPr/>
          <a:lstStyle/>
          <a:p>
            <a:r>
              <a:rPr lang="en-US" altLang="zh-CN">
                <a:ea typeface="宋体" panose="02010600030101010101" pitchFamily="2" charset="-122"/>
              </a:rPr>
              <a:t>Effect of step size</a:t>
            </a:r>
          </a:p>
        </p:txBody>
      </p:sp>
      <p:sp>
        <p:nvSpPr>
          <p:cNvPr id="9239" name="Rectangle 77"/>
          <p:cNvSpPr>
            <a:spLocks noChangeArrowheads="1"/>
          </p:cNvSpPr>
          <p:nvPr/>
        </p:nvSpPr>
        <p:spPr bwMode="auto">
          <a:xfrm>
            <a:off x="457200" y="1905000"/>
            <a:ext cx="8123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zh-CN" sz="1900" b="1">
                <a:ea typeface="宋体" panose="02010600030101010101" pitchFamily="2" charset="-122"/>
              </a:rPr>
              <a:t>Table 1.  Temperature at 480 seconds as a function of step size, h</a:t>
            </a:r>
          </a:p>
        </p:txBody>
      </p:sp>
      <p:graphicFrame>
        <p:nvGraphicFramePr>
          <p:cNvPr id="9218" name="Object 204"/>
          <p:cNvGraphicFramePr>
            <a:graphicFrameLocks noGrp="1" noChangeAspect="1"/>
          </p:cNvGraphicFramePr>
          <p:nvPr>
            <p:ph idx="1"/>
          </p:nvPr>
        </p:nvGraphicFramePr>
        <p:xfrm>
          <a:off x="2438400" y="6019800"/>
          <a:ext cx="2286000" cy="398463"/>
        </p:xfrm>
        <a:graphic>
          <a:graphicData uri="http://schemas.openxmlformats.org/presentationml/2006/ole">
            <mc:AlternateContent xmlns:mc="http://schemas.openxmlformats.org/markup-compatibility/2006">
              <mc:Choice xmlns:v="urn:schemas-microsoft-com:vml" Requires="v">
                <p:oleObj name="Equation" r:id="rId3" imgW="1168200" imgH="203040" progId="Equation.3">
                  <p:embed/>
                </p:oleObj>
              </mc:Choice>
              <mc:Fallback>
                <p:oleObj name="Equation" r:id="rId3" imgW="1168200" imgH="203040" progId="Equation.3">
                  <p:embed/>
                  <p:pic>
                    <p:nvPicPr>
                      <p:cNvPr id="9218" name="Object 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6019800"/>
                        <a:ext cx="22860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0" name="Text Box 206"/>
          <p:cNvSpPr txBox="1">
            <a:spLocks noChangeArrowheads="1"/>
          </p:cNvSpPr>
          <p:nvPr/>
        </p:nvSpPr>
        <p:spPr bwMode="auto">
          <a:xfrm>
            <a:off x="4800600" y="6019800"/>
            <a:ext cx="933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eaLnBrk="1" hangingPunct="1"/>
            <a:r>
              <a:rPr lang="en-US" altLang="zh-CN" sz="1900">
                <a:ea typeface="宋体" panose="02010600030101010101" pitchFamily="2" charset="-122"/>
              </a:rPr>
              <a:t>(exact)</a:t>
            </a:r>
          </a:p>
        </p:txBody>
      </p:sp>
    </p:spTree>
    <p:extLst>
      <p:ext uri="{BB962C8B-B14F-4D97-AF65-F5344CB8AC3E}">
        <p14:creationId xmlns:p14="http://schemas.microsoft.com/office/powerpoint/2010/main" val="55853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altLang="zh-CN" sz="4000">
                <a:ea typeface="宋体" panose="02010600030101010101" pitchFamily="2" charset="-122"/>
                <a:cs typeface="Times New Roman" panose="02020603050405020304" pitchFamily="18" charset="0"/>
              </a:rPr>
              <a:t>Effects of step size on Runge-Kutta 4</a:t>
            </a:r>
            <a:r>
              <a:rPr lang="en-US" altLang="zh-CN" sz="4000" baseline="30000">
                <a:ea typeface="宋体" panose="02010600030101010101" pitchFamily="2" charset="-122"/>
                <a:cs typeface="Times New Roman" panose="02020603050405020304" pitchFamily="18" charset="0"/>
              </a:rPr>
              <a:t>th</a:t>
            </a:r>
            <a:r>
              <a:rPr lang="en-US" altLang="zh-CN" sz="4000">
                <a:ea typeface="宋体" panose="02010600030101010101" pitchFamily="2" charset="-122"/>
                <a:cs typeface="Times New Roman" panose="02020603050405020304" pitchFamily="18" charset="0"/>
              </a:rPr>
              <a:t> Order Method</a:t>
            </a:r>
          </a:p>
        </p:txBody>
      </p:sp>
      <p:sp>
        <p:nvSpPr>
          <p:cNvPr id="39941" name="Rectangle 104"/>
          <p:cNvSpPr>
            <a:spLocks noChangeArrowheads="1"/>
          </p:cNvSpPr>
          <p:nvPr/>
        </p:nvSpPr>
        <p:spPr bwMode="auto">
          <a:xfrm>
            <a:off x="609600" y="5943600"/>
            <a:ext cx="69913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algn="l"/>
            <a:r>
              <a:rPr lang="en-US" altLang="zh-CN" sz="1900" b="1" dirty="0">
                <a:ea typeface="宋体" panose="02010600030101010101" pitchFamily="2" charset="-122"/>
              </a:rPr>
              <a:t>Figure 2.  </a:t>
            </a:r>
            <a:r>
              <a:rPr lang="en-US" altLang="zh-CN" sz="1900" dirty="0">
                <a:ea typeface="宋体" panose="02010600030101010101" pitchFamily="2" charset="-122"/>
              </a:rPr>
              <a:t>Effect of step size in </a:t>
            </a:r>
            <a:r>
              <a:rPr lang="en-US" altLang="zh-CN" sz="1900" dirty="0" err="1">
                <a:ea typeface="宋体" panose="02010600030101010101" pitchFamily="2" charset="-122"/>
              </a:rPr>
              <a:t>Runge-Kutta</a:t>
            </a:r>
            <a:r>
              <a:rPr lang="en-US" altLang="zh-CN" sz="1900" dirty="0">
                <a:ea typeface="宋体" panose="02010600030101010101" pitchFamily="2" charset="-122"/>
              </a:rPr>
              <a:t> 4th order method </a:t>
            </a:r>
          </a:p>
        </p:txBody>
      </p:sp>
      <p:pic>
        <p:nvPicPr>
          <p:cNvPr id="39942" name="Picture 10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981200"/>
            <a:ext cx="5791200" cy="3959225"/>
          </a:xfrm>
          <a:noFill/>
        </p:spPr>
      </p:pic>
    </p:spTree>
    <p:extLst>
      <p:ext uri="{BB962C8B-B14F-4D97-AF65-F5344CB8AC3E}">
        <p14:creationId xmlns:p14="http://schemas.microsoft.com/office/powerpoint/2010/main" val="3118873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Adaptive Runge-Kutta Methods</a:t>
            </a:r>
          </a:p>
        </p:txBody>
      </p:sp>
      <p:sp>
        <p:nvSpPr>
          <p:cNvPr id="4099" name="Rectangle 3"/>
          <p:cNvSpPr>
            <a:spLocks noGrp="1" noChangeArrowheads="1"/>
          </p:cNvSpPr>
          <p:nvPr>
            <p:ph type="body" idx="1"/>
          </p:nvPr>
        </p:nvSpPr>
        <p:spPr>
          <a:xfrm>
            <a:off x="228600" y="1371600"/>
            <a:ext cx="5105400" cy="5257800"/>
          </a:xfrm>
        </p:spPr>
        <p:txBody>
          <a:bodyPr/>
          <a:lstStyle/>
          <a:p>
            <a:pPr eaLnBrk="1" hangingPunct="1">
              <a:lnSpc>
                <a:spcPct val="90000"/>
              </a:lnSpc>
            </a:pPr>
            <a:r>
              <a:rPr lang="en-US" altLang="en-US" sz="2400"/>
              <a:t>The solutions to some ODE problems exhibit multiple time scales - for some parts of the solution the variable changes slowly, while for others there are abrupt changes.</a:t>
            </a:r>
          </a:p>
          <a:p>
            <a:pPr eaLnBrk="1" hangingPunct="1">
              <a:lnSpc>
                <a:spcPct val="90000"/>
              </a:lnSpc>
            </a:pPr>
            <a:r>
              <a:rPr lang="en-US" altLang="en-US" sz="2400"/>
              <a:t>Constant step-size algorithms would have to apply a small step-size to the entire computation, wasting many more calculations on regions of gradual change.</a:t>
            </a:r>
          </a:p>
          <a:p>
            <a:pPr eaLnBrk="1" hangingPunct="1">
              <a:lnSpc>
                <a:spcPct val="90000"/>
              </a:lnSpc>
            </a:pPr>
            <a:r>
              <a:rPr lang="en-US" altLang="en-US" sz="2400"/>
              <a:t>Adaptive algorithms, on the other hand, can change step-size depending on the region. </a:t>
            </a:r>
          </a:p>
        </p:txBody>
      </p:sp>
      <p:pic>
        <p:nvPicPr>
          <p:cNvPr id="4100" name="Picture 4" descr="cha32907_2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295400"/>
            <a:ext cx="39814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0007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Adaptive Stepsize Control</a:t>
            </a:r>
          </a:p>
        </p:txBody>
      </p:sp>
      <p:sp>
        <p:nvSpPr>
          <p:cNvPr id="19459" name="Rectangle 3"/>
          <p:cNvSpPr>
            <a:spLocks noGrp="1" noChangeArrowheads="1"/>
          </p:cNvSpPr>
          <p:nvPr>
            <p:ph type="body" idx="1"/>
          </p:nvPr>
        </p:nvSpPr>
        <p:spPr>
          <a:xfrm>
            <a:off x="457200" y="1600200"/>
            <a:ext cx="8075240" cy="5257799"/>
          </a:xfrm>
        </p:spPr>
        <p:txBody>
          <a:bodyPr/>
          <a:lstStyle/>
          <a:p>
            <a:pPr eaLnBrk="1" hangingPunct="1">
              <a:lnSpc>
                <a:spcPct val="90000"/>
              </a:lnSpc>
            </a:pPr>
            <a:r>
              <a:rPr lang="en-US" altLang="en-US" dirty="0"/>
              <a:t>Estimate local truncation error from difference between one </a:t>
            </a:r>
            <a:r>
              <a:rPr lang="en-US" altLang="en-US" i="1" dirty="0"/>
              <a:t>h</a:t>
            </a:r>
            <a:r>
              <a:rPr lang="en-US" altLang="en-US" dirty="0"/>
              <a:t> step and two steps of </a:t>
            </a:r>
            <a:r>
              <a:rPr lang="en-US" altLang="en-US" i="1" dirty="0"/>
              <a:t>h</a:t>
            </a:r>
            <a:r>
              <a:rPr lang="en-US" altLang="en-US" dirty="0"/>
              <a:t>/2</a:t>
            </a:r>
          </a:p>
          <a:p>
            <a:pPr eaLnBrk="1" hangingPunct="1">
              <a:lnSpc>
                <a:spcPct val="90000"/>
              </a:lnSpc>
            </a:pPr>
            <a:r>
              <a:rPr lang="en-US" altLang="en-US" dirty="0"/>
              <a:t>Or difference of 4 and 5-th order </a:t>
            </a:r>
            <a:r>
              <a:rPr lang="en-US" altLang="en-US" dirty="0" err="1"/>
              <a:t>Runge-Kutta</a:t>
            </a:r>
            <a:r>
              <a:rPr lang="en-US" altLang="en-US" dirty="0"/>
              <a:t> (</a:t>
            </a:r>
            <a:r>
              <a:rPr lang="en-US" altLang="en-US" dirty="0" err="1"/>
              <a:t>Runge</a:t>
            </a:r>
            <a:r>
              <a:rPr lang="en-US" altLang="en-US" dirty="0"/>
              <a:t>–</a:t>
            </a:r>
            <a:r>
              <a:rPr lang="en-US" altLang="en-US" dirty="0" err="1"/>
              <a:t>Kutta</a:t>
            </a:r>
            <a:r>
              <a:rPr lang="en-US" altLang="en-US" dirty="0"/>
              <a:t>–Fehlberg method)</a:t>
            </a:r>
          </a:p>
          <a:p>
            <a:pPr eaLnBrk="1" hangingPunct="1">
              <a:lnSpc>
                <a:spcPct val="90000"/>
              </a:lnSpc>
            </a:pPr>
            <a:r>
              <a:rPr lang="en-US" altLang="en-US" dirty="0"/>
              <a:t>Increase </a:t>
            </a:r>
            <a:r>
              <a:rPr lang="en-US" altLang="en-US" i="1" dirty="0"/>
              <a:t>h</a:t>
            </a:r>
            <a:r>
              <a:rPr lang="en-US" altLang="en-US" dirty="0"/>
              <a:t> if error is small than tolerance, decrease </a:t>
            </a:r>
            <a:r>
              <a:rPr lang="en-US" altLang="en-US" i="1" dirty="0"/>
              <a:t>h</a:t>
            </a:r>
            <a:r>
              <a:rPr lang="en-US" altLang="en-US" dirty="0"/>
              <a:t> if error is bigger than tolerance.</a:t>
            </a:r>
          </a:p>
        </p:txBody>
      </p:sp>
      <p:sp>
        <p:nvSpPr>
          <p:cNvPr id="2" name="文本框 1"/>
          <p:cNvSpPr txBox="1"/>
          <p:nvPr/>
        </p:nvSpPr>
        <p:spPr>
          <a:xfrm>
            <a:off x="1979712" y="5445224"/>
            <a:ext cx="4883068" cy="523220"/>
          </a:xfrm>
          <a:prstGeom prst="rect">
            <a:avLst/>
          </a:prstGeom>
          <a:noFill/>
        </p:spPr>
        <p:txBody>
          <a:bodyPr wrap="none" rtlCol="0">
            <a:spAutoFit/>
          </a:bodyPr>
          <a:lstStyle/>
          <a:p>
            <a:r>
              <a:rPr lang="en-US" altLang="zh-CN" dirty="0">
                <a:solidFill>
                  <a:srgbClr val="002060"/>
                </a:solidFill>
              </a:rPr>
              <a:t>See </a:t>
            </a:r>
            <a:r>
              <a:rPr lang="en-US" altLang="zh-CN" dirty="0" err="1">
                <a:solidFill>
                  <a:srgbClr val="002060"/>
                </a:solidFill>
              </a:rPr>
              <a:t>odeint</a:t>
            </a:r>
            <a:r>
              <a:rPr lang="en-US" altLang="zh-CN" dirty="0">
                <a:solidFill>
                  <a:srgbClr val="002060"/>
                </a:solidFill>
              </a:rPr>
              <a:t> in Numerical Recipes</a:t>
            </a:r>
            <a:endParaRPr lang="zh-CN" altLang="en-US" dirty="0">
              <a:solidFill>
                <a:srgbClr val="002060"/>
              </a:solidFill>
            </a:endParaRPr>
          </a:p>
        </p:txBody>
      </p:sp>
    </p:spTree>
    <p:extLst>
      <p:ext uri="{BB962C8B-B14F-4D97-AF65-F5344CB8AC3E}">
        <p14:creationId xmlns:p14="http://schemas.microsoft.com/office/powerpoint/2010/main" val="3096566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609600"/>
            <a:ext cx="7772400" cy="1143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pPr eaLnBrk="1" hangingPunct="1">
              <a:defRPr/>
            </a:pPr>
            <a:r>
              <a:rPr lang="en-US" altLang="zh-TW" dirty="0"/>
              <a:t>Adaptive Step with RK4</a:t>
            </a:r>
          </a:p>
        </p:txBody>
      </p:sp>
      <p:graphicFrame>
        <p:nvGraphicFramePr>
          <p:cNvPr id="7" name="对象 6">
            <a:extLst>
              <a:ext uri="{FF2B5EF4-FFF2-40B4-BE49-F238E27FC236}">
                <a16:creationId xmlns:a16="http://schemas.microsoft.com/office/drawing/2014/main" id="{2159856B-92B4-469A-A7A6-80B272229A5F}"/>
              </a:ext>
            </a:extLst>
          </p:cNvPr>
          <p:cNvGraphicFramePr>
            <a:graphicFrameLocks noChangeAspect="1"/>
          </p:cNvGraphicFramePr>
          <p:nvPr>
            <p:extLst>
              <p:ext uri="{D42A27DB-BD31-4B8C-83A1-F6EECF244321}">
                <p14:modId xmlns:p14="http://schemas.microsoft.com/office/powerpoint/2010/main" val="1408209053"/>
              </p:ext>
            </p:extLst>
          </p:nvPr>
        </p:nvGraphicFramePr>
        <p:xfrm>
          <a:off x="1359762" y="1988840"/>
          <a:ext cx="6424476" cy="3548608"/>
        </p:xfrm>
        <a:graphic>
          <a:graphicData uri="http://schemas.openxmlformats.org/presentationml/2006/ole">
            <mc:AlternateContent xmlns:mc="http://schemas.openxmlformats.org/markup-compatibility/2006">
              <mc:Choice xmlns:v="urn:schemas-microsoft-com:vml" Requires="v">
                <p:oleObj name="Bitmap Image" r:id="rId2" imgW="4591080" imgH="1943280" progId="PBrush">
                  <p:embed/>
                </p:oleObj>
              </mc:Choice>
              <mc:Fallback>
                <p:oleObj name="Bitmap Image" r:id="rId2" imgW="4591080" imgH="1943280" progId="PBrush">
                  <p:embed/>
                  <p:pic>
                    <p:nvPicPr>
                      <p:cNvPr id="0" name=""/>
                      <p:cNvPicPr/>
                      <p:nvPr/>
                    </p:nvPicPr>
                    <p:blipFill>
                      <a:blip r:embed="rId3"/>
                      <a:stretch>
                        <a:fillRect/>
                      </a:stretch>
                    </p:blipFill>
                    <p:spPr>
                      <a:xfrm>
                        <a:off x="1359762" y="1988840"/>
                        <a:ext cx="6424476" cy="3548608"/>
                      </a:xfrm>
                      <a:prstGeom prst="rect">
                        <a:avLst/>
                      </a:prstGeom>
                    </p:spPr>
                  </p:pic>
                </p:oleObj>
              </mc:Fallback>
            </mc:AlternateContent>
          </a:graphicData>
        </a:graphic>
      </p:graphicFrame>
    </p:spTree>
    <p:extLst>
      <p:ext uri="{BB962C8B-B14F-4D97-AF65-F5344CB8AC3E}">
        <p14:creationId xmlns:p14="http://schemas.microsoft.com/office/powerpoint/2010/main" val="3464784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687FD9E-CE91-4708-9997-92781574F876}"/>
              </a:ext>
            </a:extLst>
          </p:cNvPr>
          <p:cNvGraphicFramePr>
            <a:graphicFrameLocks noChangeAspect="1"/>
          </p:cNvGraphicFramePr>
          <p:nvPr>
            <p:extLst>
              <p:ext uri="{D42A27DB-BD31-4B8C-83A1-F6EECF244321}">
                <p14:modId xmlns:p14="http://schemas.microsoft.com/office/powerpoint/2010/main" val="268977906"/>
              </p:ext>
            </p:extLst>
          </p:nvPr>
        </p:nvGraphicFramePr>
        <p:xfrm>
          <a:off x="278605" y="1268760"/>
          <a:ext cx="8586789" cy="3076550"/>
        </p:xfrm>
        <a:graphic>
          <a:graphicData uri="http://schemas.openxmlformats.org/presentationml/2006/ole">
            <mc:AlternateContent xmlns:mc="http://schemas.openxmlformats.org/markup-compatibility/2006">
              <mc:Choice xmlns:v="urn:schemas-microsoft-com:vml" Requires="v">
                <p:oleObj name="Bitmap Image" r:id="rId2" imgW="7124760" imgH="2552760" progId="PBrush">
                  <p:embed/>
                </p:oleObj>
              </mc:Choice>
              <mc:Fallback>
                <p:oleObj name="Bitmap Image" r:id="rId2" imgW="7124760" imgH="2552760" progId="PBrush">
                  <p:embed/>
                  <p:pic>
                    <p:nvPicPr>
                      <p:cNvPr id="0" name=""/>
                      <p:cNvPicPr/>
                      <p:nvPr/>
                    </p:nvPicPr>
                    <p:blipFill>
                      <a:blip r:embed="rId3"/>
                      <a:stretch>
                        <a:fillRect/>
                      </a:stretch>
                    </p:blipFill>
                    <p:spPr>
                      <a:xfrm>
                        <a:off x="278605" y="1268760"/>
                        <a:ext cx="8586789" cy="3076550"/>
                      </a:xfrm>
                      <a:prstGeom prst="rect">
                        <a:avLst/>
                      </a:prstGeom>
                    </p:spPr>
                  </p:pic>
                </p:oleObj>
              </mc:Fallback>
            </mc:AlternateContent>
          </a:graphicData>
        </a:graphic>
      </p:graphicFrame>
    </p:spTree>
    <p:extLst>
      <p:ext uri="{BB962C8B-B14F-4D97-AF65-F5344CB8AC3E}">
        <p14:creationId xmlns:p14="http://schemas.microsoft.com/office/powerpoint/2010/main" val="3772919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TW" dirty="0">
                <a:latin typeface="Times New Roman" panose="02020603050405020304" pitchFamily="18" charset="0"/>
              </a:rPr>
              <a:t>Predictor-Corrector Methods</a:t>
            </a:r>
          </a:p>
        </p:txBody>
      </p:sp>
      <p:sp>
        <p:nvSpPr>
          <p:cNvPr id="31748" name="Rectangle 3"/>
          <p:cNvSpPr>
            <a:spLocks noGrp="1" noChangeArrowheads="1"/>
          </p:cNvSpPr>
          <p:nvPr>
            <p:ph type="body" idx="1"/>
          </p:nvPr>
        </p:nvSpPr>
        <p:spPr/>
        <p:txBody>
          <a:bodyPr/>
          <a:lstStyle/>
          <a:p>
            <a:pPr eaLnBrk="1" hangingPunct="1"/>
            <a:r>
              <a:rPr lang="en-US" altLang="zh-TW" dirty="0">
                <a:latin typeface="Times New Roman" panose="02020603050405020304" pitchFamily="18" charset="0"/>
              </a:rPr>
              <a:t>Unless the step sizes are small, Euler’s method and </a:t>
            </a:r>
            <a:r>
              <a:rPr lang="en-US" altLang="zh-TW" dirty="0" err="1">
                <a:latin typeface="Times New Roman" panose="02020603050405020304" pitchFamily="18" charset="0"/>
              </a:rPr>
              <a:t>Runge-Kutta</a:t>
            </a:r>
            <a:r>
              <a:rPr lang="en-US" altLang="zh-TW" dirty="0">
                <a:latin typeface="Times New Roman" panose="02020603050405020304" pitchFamily="18" charset="0"/>
              </a:rPr>
              <a:t> may not yield precise solutions. </a:t>
            </a:r>
          </a:p>
          <a:p>
            <a:pPr eaLnBrk="1" hangingPunct="1"/>
            <a:r>
              <a:rPr lang="en-US" altLang="zh-TW" dirty="0">
                <a:latin typeface="Times New Roman" panose="02020603050405020304" pitchFamily="18" charset="0"/>
              </a:rPr>
              <a:t>The Predictor-Corrector Methods iterate several times over the same interval until the solution converges to within an acceptable tolerance.</a:t>
            </a:r>
          </a:p>
          <a:p>
            <a:pPr eaLnBrk="1" hangingPunct="1"/>
            <a:r>
              <a:rPr lang="en-US" altLang="zh-TW" dirty="0">
                <a:latin typeface="Times New Roman" panose="02020603050405020304" pitchFamily="18" charset="0"/>
              </a:rPr>
              <a:t>Two parts: </a:t>
            </a:r>
            <a:r>
              <a:rPr lang="en-US" altLang="zh-TW" i="1" u="sng" dirty="0">
                <a:latin typeface="Times New Roman" panose="02020603050405020304" pitchFamily="18" charset="0"/>
              </a:rPr>
              <a:t>predictor part</a:t>
            </a:r>
            <a:r>
              <a:rPr lang="en-US" altLang="zh-TW" dirty="0">
                <a:latin typeface="Times New Roman" panose="02020603050405020304" pitchFamily="18" charset="0"/>
              </a:rPr>
              <a:t> and </a:t>
            </a:r>
            <a:r>
              <a:rPr lang="en-US" altLang="zh-TW" i="1" u="sng" dirty="0">
                <a:latin typeface="Times New Roman" panose="02020603050405020304" pitchFamily="18" charset="0"/>
              </a:rPr>
              <a:t>corrector part</a:t>
            </a:r>
            <a:r>
              <a:rPr lang="en-US" altLang="zh-TW" dirty="0">
                <a:latin typeface="Times New Roman" panose="02020603050405020304" pitchFamily="18" charset="0"/>
              </a:rPr>
              <a:t>. </a:t>
            </a:r>
          </a:p>
        </p:txBody>
      </p:sp>
    </p:spTree>
    <p:extLst>
      <p:ext uri="{BB962C8B-B14F-4D97-AF65-F5344CB8AC3E}">
        <p14:creationId xmlns:p14="http://schemas.microsoft.com/office/powerpoint/2010/main" val="1699693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TW" sz="4000">
                <a:latin typeface="Times New Roman" panose="02020603050405020304" pitchFamily="18" charset="0"/>
              </a:rPr>
              <a:t>Euler-trapezoidal Method</a:t>
            </a:r>
          </a:p>
        </p:txBody>
      </p:sp>
      <p:sp>
        <p:nvSpPr>
          <p:cNvPr id="32772" name="Rectangle 3"/>
          <p:cNvSpPr>
            <a:spLocks noGrp="1" noChangeArrowheads="1"/>
          </p:cNvSpPr>
          <p:nvPr>
            <p:ph type="body" sz="half" idx="1"/>
          </p:nvPr>
        </p:nvSpPr>
        <p:spPr>
          <a:xfrm>
            <a:off x="457200" y="1600200"/>
            <a:ext cx="8362950" cy="4525963"/>
          </a:xfrm>
        </p:spPr>
        <p:txBody>
          <a:bodyPr/>
          <a:lstStyle/>
          <a:p>
            <a:pPr marL="533400" indent="-533400" eaLnBrk="1" hangingPunct="1"/>
            <a:r>
              <a:rPr lang="en-US" altLang="zh-TW" sz="2400" u="sng" dirty="0">
                <a:latin typeface="Times New Roman" panose="02020603050405020304" pitchFamily="18" charset="0"/>
              </a:rPr>
              <a:t>Euler’s method</a:t>
            </a:r>
            <a:r>
              <a:rPr lang="en-US" altLang="zh-TW" sz="2400" dirty="0">
                <a:latin typeface="Times New Roman" panose="02020603050405020304" pitchFamily="18" charset="0"/>
              </a:rPr>
              <a:t> is the predictor algorithm.</a:t>
            </a:r>
          </a:p>
          <a:p>
            <a:pPr marL="533400" indent="-533400" eaLnBrk="1" hangingPunct="1"/>
            <a:r>
              <a:rPr lang="en-US" altLang="zh-TW" sz="2400" dirty="0">
                <a:latin typeface="Times New Roman" panose="02020603050405020304" pitchFamily="18" charset="0"/>
              </a:rPr>
              <a:t>The </a:t>
            </a:r>
            <a:r>
              <a:rPr lang="en-US" altLang="zh-TW" sz="2400" u="sng" dirty="0">
                <a:latin typeface="Times New Roman" panose="02020603050405020304" pitchFamily="18" charset="0"/>
              </a:rPr>
              <a:t>trapezoidal rule</a:t>
            </a:r>
            <a:r>
              <a:rPr lang="en-US" altLang="zh-TW" sz="2400" dirty="0">
                <a:latin typeface="Times New Roman" panose="02020603050405020304" pitchFamily="18" charset="0"/>
              </a:rPr>
              <a:t> is the corrector equation.</a:t>
            </a:r>
          </a:p>
          <a:p>
            <a:pPr marL="533400" indent="-533400" eaLnBrk="1" hangingPunct="1"/>
            <a:r>
              <a:rPr lang="en-US" altLang="zh-TW" sz="2400" dirty="0">
                <a:latin typeface="Times New Roman" panose="02020603050405020304" pitchFamily="18" charset="0"/>
              </a:rPr>
              <a:t>Euler formula (predictor):</a:t>
            </a:r>
            <a:br>
              <a:rPr lang="en-US" altLang="zh-TW" sz="2400" dirty="0">
                <a:latin typeface="Times New Roman" panose="02020603050405020304" pitchFamily="18" charset="0"/>
              </a:rPr>
            </a:br>
            <a:endParaRPr lang="en-US" altLang="zh-TW" sz="2400" dirty="0">
              <a:latin typeface="Times New Roman" panose="02020603050405020304" pitchFamily="18" charset="0"/>
            </a:endParaRPr>
          </a:p>
          <a:p>
            <a:pPr marL="533400" indent="-533400" eaLnBrk="1" hangingPunct="1"/>
            <a:endParaRPr lang="en-US" altLang="zh-TW" sz="2400" dirty="0">
              <a:latin typeface="Times New Roman" panose="02020603050405020304" pitchFamily="18" charset="0"/>
            </a:endParaRPr>
          </a:p>
          <a:p>
            <a:pPr marL="533400" indent="-533400" eaLnBrk="1" hangingPunct="1"/>
            <a:r>
              <a:rPr lang="en-US" altLang="zh-TW" sz="2400" dirty="0">
                <a:latin typeface="Times New Roman" panose="02020603050405020304" pitchFamily="18" charset="0"/>
              </a:rPr>
              <a:t>Trapezoidal rule (corrector):</a:t>
            </a:r>
          </a:p>
          <a:p>
            <a:pPr marL="533400" indent="-533400" eaLnBrk="1" hangingPunct="1"/>
            <a:endParaRPr lang="en-US" altLang="zh-TW" sz="2400" dirty="0">
              <a:latin typeface="Times New Roman" panose="02020603050405020304" pitchFamily="18" charset="0"/>
            </a:endParaRPr>
          </a:p>
          <a:p>
            <a:pPr marL="533400" indent="-533400" eaLnBrk="1" hangingPunct="1"/>
            <a:endParaRPr lang="en-US" altLang="zh-TW" sz="2400" dirty="0">
              <a:latin typeface="Times New Roman" panose="02020603050405020304" pitchFamily="18" charset="0"/>
            </a:endParaRPr>
          </a:p>
          <a:p>
            <a:pPr marL="533400" indent="-533400" eaLnBrk="1" hangingPunct="1">
              <a:buFontTx/>
              <a:buNone/>
            </a:pPr>
            <a:r>
              <a:rPr lang="en-US" altLang="zh-TW" sz="2400" dirty="0">
                <a:latin typeface="Times New Roman" panose="02020603050405020304" pitchFamily="18" charset="0"/>
              </a:rPr>
              <a:t>       The corrector equation can be applied as many times as necessary to get convergence.</a:t>
            </a:r>
          </a:p>
        </p:txBody>
      </p:sp>
      <p:graphicFrame>
        <p:nvGraphicFramePr>
          <p:cNvPr id="32773" name="Object 26"/>
          <p:cNvGraphicFramePr>
            <a:graphicFrameLocks noGrp="1" noChangeAspect="1"/>
          </p:cNvGraphicFramePr>
          <p:nvPr>
            <p:ph sz="quarter" idx="2"/>
          </p:nvPr>
        </p:nvGraphicFramePr>
        <p:xfrm>
          <a:off x="2276475" y="2895600"/>
          <a:ext cx="2414588" cy="914400"/>
        </p:xfrm>
        <a:graphic>
          <a:graphicData uri="http://schemas.openxmlformats.org/presentationml/2006/ole">
            <mc:AlternateContent xmlns:mc="http://schemas.openxmlformats.org/markup-compatibility/2006">
              <mc:Choice xmlns:v="urn:schemas-microsoft-com:vml" Requires="v">
                <p:oleObj name="Equation" r:id="rId2" imgW="1206500" imgH="457200" progId="Equation.3">
                  <p:embed/>
                </p:oleObj>
              </mc:Choice>
              <mc:Fallback>
                <p:oleObj name="Equation" r:id="rId2" imgW="1206500" imgH="457200" progId="Equation.3">
                  <p:embed/>
                  <p:pic>
                    <p:nvPicPr>
                      <p:cNvPr id="32773"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75" y="2895600"/>
                        <a:ext cx="24145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28"/>
          <p:cNvGraphicFramePr>
            <a:graphicFrameLocks noGrp="1" noChangeAspect="1"/>
          </p:cNvGraphicFramePr>
          <p:nvPr>
            <p:ph sz="quarter" idx="3"/>
            <p:extLst>
              <p:ext uri="{D42A27DB-BD31-4B8C-83A1-F6EECF244321}">
                <p14:modId xmlns:p14="http://schemas.microsoft.com/office/powerpoint/2010/main" val="982345695"/>
              </p:ext>
            </p:extLst>
          </p:nvPr>
        </p:nvGraphicFramePr>
        <p:xfrm>
          <a:off x="2195513" y="4187825"/>
          <a:ext cx="3925887" cy="917575"/>
        </p:xfrm>
        <a:graphic>
          <a:graphicData uri="http://schemas.openxmlformats.org/presentationml/2006/ole">
            <mc:AlternateContent xmlns:mc="http://schemas.openxmlformats.org/markup-compatibility/2006">
              <mc:Choice xmlns:v="urn:schemas-microsoft-com:vml" Requires="v">
                <p:oleObj name="Equation" r:id="rId4" imgW="1955520" imgH="457200" progId="Equation.DSMT4">
                  <p:embed/>
                </p:oleObj>
              </mc:Choice>
              <mc:Fallback>
                <p:oleObj name="Equation" r:id="rId4" imgW="1955520" imgH="457200" progId="Equation.DSMT4">
                  <p:embed/>
                  <p:pic>
                    <p:nvPicPr>
                      <p:cNvPr id="32774" name="Object 28"/>
                      <p:cNvPicPr>
                        <a:picLocks noChangeAspect="1" noChangeArrowheads="1"/>
                      </p:cNvPicPr>
                      <p:nvPr/>
                    </p:nvPicPr>
                    <p:blipFill>
                      <a:blip r:embed="rId5"/>
                      <a:srcRect/>
                      <a:stretch>
                        <a:fillRect/>
                      </a:stretch>
                    </p:blipFill>
                    <p:spPr bwMode="auto">
                      <a:xfrm>
                        <a:off x="2195513" y="4187825"/>
                        <a:ext cx="3925887"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755576" y="5983943"/>
            <a:ext cx="4190571" cy="523220"/>
          </a:xfrm>
          <a:prstGeom prst="rect">
            <a:avLst/>
          </a:prstGeom>
        </p:spPr>
        <p:txBody>
          <a:bodyPr wrap="none">
            <a:spAutoFit/>
          </a:bodyPr>
          <a:lstStyle/>
          <a:p>
            <a:r>
              <a:rPr lang="en-US" altLang="zh-CN" dirty="0"/>
              <a:t>If only apply </a:t>
            </a:r>
            <a:r>
              <a:rPr lang="en-US" altLang="zh-TW" dirty="0"/>
              <a:t>corrector once</a:t>
            </a:r>
            <a:endParaRPr lang="zh-CN" altLang="en-US" dirty="0"/>
          </a:p>
        </p:txBody>
      </p:sp>
      <p:sp>
        <p:nvSpPr>
          <p:cNvPr id="3" name="矩形 2"/>
          <p:cNvSpPr/>
          <p:nvPr/>
        </p:nvSpPr>
        <p:spPr>
          <a:xfrm>
            <a:off x="5629505" y="5982355"/>
            <a:ext cx="2457148" cy="523220"/>
          </a:xfrm>
          <a:prstGeom prst="rect">
            <a:avLst/>
          </a:prstGeom>
        </p:spPr>
        <p:txBody>
          <a:bodyPr wrap="none">
            <a:spAutoFit/>
          </a:bodyPr>
          <a:lstStyle/>
          <a:p>
            <a:r>
              <a:rPr lang="en-US" altLang="zh-CN" dirty="0" err="1"/>
              <a:t>Heun’s</a:t>
            </a:r>
            <a:r>
              <a:rPr lang="en-US" altLang="zh-CN" dirty="0"/>
              <a:t> method </a:t>
            </a:r>
            <a:endParaRPr lang="zh-CN" altLang="en-US" dirty="0"/>
          </a:p>
        </p:txBody>
      </p:sp>
      <p:cxnSp>
        <p:nvCxnSpPr>
          <p:cNvPr id="5" name="直接箭头连接符 4"/>
          <p:cNvCxnSpPr/>
          <p:nvPr/>
        </p:nvCxnSpPr>
        <p:spPr bwMode="auto">
          <a:xfrm>
            <a:off x="5004048" y="6243965"/>
            <a:ext cx="489949"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p:cNvSpPr/>
          <p:nvPr/>
        </p:nvSpPr>
        <p:spPr bwMode="auto">
          <a:xfrm>
            <a:off x="755576" y="5914877"/>
            <a:ext cx="7272808" cy="7200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1594132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sz="quarter"/>
          </p:nvPr>
        </p:nvSpPr>
        <p:spPr>
          <a:xfrm>
            <a:off x="457200" y="274638"/>
            <a:ext cx="8382000" cy="1143000"/>
          </a:xfrm>
        </p:spPr>
        <p:txBody>
          <a:bodyPr/>
          <a:lstStyle/>
          <a:p>
            <a:pPr eaLnBrk="1" hangingPunct="1"/>
            <a:r>
              <a:rPr lang="en-US" altLang="zh-TW" sz="4000" dirty="0">
                <a:latin typeface="Times New Roman" panose="02020603050405020304" pitchFamily="18" charset="0"/>
              </a:rPr>
              <a:t>Example: Euler-trapezoidal Met</a:t>
            </a:r>
            <a:r>
              <a:rPr lang="en-US" altLang="zh-CN" sz="4000" dirty="0">
                <a:latin typeface="Times New Roman" panose="02020603050405020304" pitchFamily="18" charset="0"/>
              </a:rPr>
              <a:t>h</a:t>
            </a:r>
            <a:r>
              <a:rPr lang="en-US" altLang="zh-TW" sz="4000" dirty="0">
                <a:latin typeface="Times New Roman" panose="02020603050405020304" pitchFamily="18" charset="0"/>
              </a:rPr>
              <a:t>od</a:t>
            </a:r>
          </a:p>
        </p:txBody>
      </p:sp>
      <p:graphicFrame>
        <p:nvGraphicFramePr>
          <p:cNvPr id="33796" name="Object 3"/>
          <p:cNvGraphicFramePr>
            <a:graphicFrameLocks noGrp="1" noChangeAspect="1"/>
          </p:cNvGraphicFramePr>
          <p:nvPr>
            <p:ph sz="quarter" idx="1"/>
            <p:extLst>
              <p:ext uri="{D42A27DB-BD31-4B8C-83A1-F6EECF244321}">
                <p14:modId xmlns:p14="http://schemas.microsoft.com/office/powerpoint/2010/main" val="423705577"/>
              </p:ext>
            </p:extLst>
          </p:nvPr>
        </p:nvGraphicFramePr>
        <p:xfrm>
          <a:off x="971600" y="2351393"/>
          <a:ext cx="2145880" cy="1120576"/>
        </p:xfrm>
        <a:graphic>
          <a:graphicData uri="http://schemas.openxmlformats.org/presentationml/2006/ole">
            <mc:AlternateContent xmlns:mc="http://schemas.openxmlformats.org/markup-compatibility/2006">
              <mc:Choice xmlns:v="urn:schemas-microsoft-com:vml" Requires="v">
                <p:oleObj name="Equation" r:id="rId2" imgW="850680" imgH="444240" progId="Equation.DSMT4">
                  <p:embed/>
                </p:oleObj>
              </mc:Choice>
              <mc:Fallback>
                <p:oleObj name="Equation" r:id="rId2" imgW="850680" imgH="444240" progId="Equation.DSMT4">
                  <p:embed/>
                  <p:pic>
                    <p:nvPicPr>
                      <p:cNvPr id="33796" name="Object 3"/>
                      <p:cNvPicPr>
                        <a:picLocks noChangeAspect="1" noChangeArrowheads="1"/>
                      </p:cNvPicPr>
                      <p:nvPr/>
                    </p:nvPicPr>
                    <p:blipFill>
                      <a:blip r:embed="rId3"/>
                      <a:srcRect/>
                      <a:stretch>
                        <a:fillRect/>
                      </a:stretch>
                    </p:blipFill>
                    <p:spPr bwMode="auto">
                      <a:xfrm>
                        <a:off x="971600" y="2351393"/>
                        <a:ext cx="2145880" cy="1120576"/>
                      </a:xfrm>
                      <a:prstGeom prst="rect">
                        <a:avLst/>
                      </a:prstGeom>
                      <a:noFill/>
                      <a:ln>
                        <a:noFill/>
                      </a:ln>
                      <a:effectLst/>
                    </p:spPr>
                  </p:pic>
                </p:oleObj>
              </mc:Fallback>
            </mc:AlternateContent>
          </a:graphicData>
        </a:graphic>
      </p:graphicFrame>
      <p:graphicFrame>
        <p:nvGraphicFramePr>
          <p:cNvPr id="7" name="Object 3"/>
          <p:cNvGraphicFramePr>
            <a:graphicFrameLocks noGrp="1" noChangeAspect="1"/>
          </p:cNvGraphicFramePr>
          <p:nvPr>
            <p:ph sz="quarter" idx="1"/>
            <p:extLst>
              <p:ext uri="{D42A27DB-BD31-4B8C-83A1-F6EECF244321}">
                <p14:modId xmlns:p14="http://schemas.microsoft.com/office/powerpoint/2010/main" val="4014901848"/>
              </p:ext>
            </p:extLst>
          </p:nvPr>
        </p:nvGraphicFramePr>
        <p:xfrm>
          <a:off x="1151017" y="1414655"/>
          <a:ext cx="6082433" cy="858492"/>
        </p:xfrm>
        <a:graphic>
          <a:graphicData uri="http://schemas.openxmlformats.org/presentationml/2006/ole">
            <mc:AlternateContent xmlns:mc="http://schemas.openxmlformats.org/markup-compatibility/2006">
              <mc:Choice xmlns:v="urn:schemas-microsoft-com:vml" Requires="v">
                <p:oleObj name="Equation" r:id="rId4" imgW="2794000" imgH="393700" progId="Equation.3">
                  <p:embed/>
                </p:oleObj>
              </mc:Choice>
              <mc:Fallback>
                <p:oleObj name="Equation" r:id="rId4" imgW="2794000" imgH="393700" progId="Equation.3">
                  <p:embed/>
                  <p:pic>
                    <p:nvPicPr>
                      <p:cNvPr id="3379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017" y="1414655"/>
                        <a:ext cx="6082433" cy="858492"/>
                      </a:xfrm>
                      <a:prstGeom prst="rect">
                        <a:avLst/>
                      </a:prstGeom>
                      <a:noFill/>
                      <a:ln>
                        <a:noFill/>
                      </a:ln>
                      <a:effectLst/>
                    </p:spPr>
                  </p:pic>
                </p:oleObj>
              </mc:Fallback>
            </mc:AlternateContent>
          </a:graphicData>
        </a:graphic>
      </p:graphicFrame>
      <p:graphicFrame>
        <p:nvGraphicFramePr>
          <p:cNvPr id="8" name="Object 3"/>
          <p:cNvGraphicFramePr>
            <a:graphicFrameLocks noGrp="1" noChangeAspect="1"/>
          </p:cNvGraphicFramePr>
          <p:nvPr>
            <p:ph sz="quarter" idx="1"/>
            <p:extLst>
              <p:ext uri="{D42A27DB-BD31-4B8C-83A1-F6EECF244321}">
                <p14:modId xmlns:p14="http://schemas.microsoft.com/office/powerpoint/2010/main" val="1741420635"/>
              </p:ext>
            </p:extLst>
          </p:nvPr>
        </p:nvGraphicFramePr>
        <p:xfrm>
          <a:off x="3622028" y="2374236"/>
          <a:ext cx="3069778" cy="951431"/>
        </p:xfrm>
        <a:graphic>
          <a:graphicData uri="http://schemas.openxmlformats.org/presentationml/2006/ole">
            <mc:AlternateContent xmlns:mc="http://schemas.openxmlformats.org/markup-compatibility/2006">
              <mc:Choice xmlns:v="urn:schemas-microsoft-com:vml" Requires="v">
                <p:oleObj name="Equation" r:id="rId6" imgW="1269720" imgH="393480" progId="Equation.DSMT4">
                  <p:embed/>
                </p:oleObj>
              </mc:Choice>
              <mc:Fallback>
                <p:oleObj name="Equation" r:id="rId6" imgW="1269720" imgH="393480" progId="Equation.DSMT4">
                  <p:embed/>
                  <p:pic>
                    <p:nvPicPr>
                      <p:cNvPr id="33796" name="Object 3"/>
                      <p:cNvPicPr>
                        <a:picLocks noChangeAspect="1" noChangeArrowheads="1"/>
                      </p:cNvPicPr>
                      <p:nvPr/>
                    </p:nvPicPr>
                    <p:blipFill>
                      <a:blip r:embed="rId7"/>
                      <a:srcRect/>
                      <a:stretch>
                        <a:fillRect/>
                      </a:stretch>
                    </p:blipFill>
                    <p:spPr bwMode="auto">
                      <a:xfrm>
                        <a:off x="3622028" y="2374236"/>
                        <a:ext cx="3069778" cy="951431"/>
                      </a:xfrm>
                      <a:prstGeom prst="rect">
                        <a:avLst/>
                      </a:prstGeom>
                      <a:noFill/>
                      <a:ln>
                        <a:noFill/>
                      </a:ln>
                      <a:effectLst/>
                    </p:spPr>
                  </p:pic>
                </p:oleObj>
              </mc:Fallback>
            </mc:AlternateContent>
          </a:graphicData>
        </a:graphic>
      </p:graphicFrame>
      <p:graphicFrame>
        <p:nvGraphicFramePr>
          <p:cNvPr id="9" name="Object 3"/>
          <p:cNvGraphicFramePr>
            <a:graphicFrameLocks noGrp="1" noChangeAspect="1"/>
          </p:cNvGraphicFramePr>
          <p:nvPr>
            <p:ph sz="quarter" idx="1"/>
            <p:extLst>
              <p:ext uri="{D42A27DB-BD31-4B8C-83A1-F6EECF244321}">
                <p14:modId xmlns:p14="http://schemas.microsoft.com/office/powerpoint/2010/main" val="868430764"/>
              </p:ext>
            </p:extLst>
          </p:nvPr>
        </p:nvGraphicFramePr>
        <p:xfrm>
          <a:off x="2231155" y="3501444"/>
          <a:ext cx="2925762" cy="1092200"/>
        </p:xfrm>
        <a:graphic>
          <a:graphicData uri="http://schemas.openxmlformats.org/presentationml/2006/ole">
            <mc:AlternateContent xmlns:mc="http://schemas.openxmlformats.org/markup-compatibility/2006">
              <mc:Choice xmlns:v="urn:schemas-microsoft-com:vml" Requires="v">
                <p:oleObj name="Equation" r:id="rId8" imgW="1054080" imgH="393480" progId="Equation.DSMT4">
                  <p:embed/>
                </p:oleObj>
              </mc:Choice>
              <mc:Fallback>
                <p:oleObj name="Equation" r:id="rId8" imgW="1054080" imgH="393480" progId="Equation.DSMT4">
                  <p:embed/>
                  <p:pic>
                    <p:nvPicPr>
                      <p:cNvPr id="8" name="Object 3"/>
                      <p:cNvPicPr>
                        <a:picLocks noChangeAspect="1" noChangeArrowheads="1"/>
                      </p:cNvPicPr>
                      <p:nvPr/>
                    </p:nvPicPr>
                    <p:blipFill>
                      <a:blip r:embed="rId9"/>
                      <a:srcRect/>
                      <a:stretch>
                        <a:fillRect/>
                      </a:stretch>
                    </p:blipFill>
                    <p:spPr bwMode="auto">
                      <a:xfrm>
                        <a:off x="2231155" y="3501444"/>
                        <a:ext cx="2925762" cy="1092200"/>
                      </a:xfrm>
                      <a:prstGeom prst="rect">
                        <a:avLst/>
                      </a:prstGeom>
                      <a:noFill/>
                      <a:ln>
                        <a:noFill/>
                      </a:ln>
                      <a:effectLst/>
                    </p:spPr>
                  </p:pic>
                </p:oleObj>
              </mc:Fallback>
            </mc:AlternateContent>
          </a:graphicData>
        </a:graphic>
      </p:graphicFrame>
      <p:graphicFrame>
        <p:nvGraphicFramePr>
          <p:cNvPr id="10" name="Object 3"/>
          <p:cNvGraphicFramePr>
            <a:graphicFrameLocks noGrp="1" noChangeAspect="1"/>
          </p:cNvGraphicFramePr>
          <p:nvPr>
            <p:ph sz="quarter" idx="1"/>
            <p:extLst>
              <p:ext uri="{D42A27DB-BD31-4B8C-83A1-F6EECF244321}">
                <p14:modId xmlns:p14="http://schemas.microsoft.com/office/powerpoint/2010/main" val="496726963"/>
              </p:ext>
            </p:extLst>
          </p:nvPr>
        </p:nvGraphicFramePr>
        <p:xfrm>
          <a:off x="1907704" y="4798797"/>
          <a:ext cx="3776907" cy="1106636"/>
        </p:xfrm>
        <a:graphic>
          <a:graphicData uri="http://schemas.openxmlformats.org/presentationml/2006/ole">
            <mc:AlternateContent xmlns:mc="http://schemas.openxmlformats.org/markup-compatibility/2006">
              <mc:Choice xmlns:v="urn:schemas-microsoft-com:vml" Requires="v">
                <p:oleObj name="Equation" r:id="rId10" imgW="1473120" imgH="431640" progId="Equation.DSMT4">
                  <p:embed/>
                </p:oleObj>
              </mc:Choice>
              <mc:Fallback>
                <p:oleObj name="Equation" r:id="rId10" imgW="1473120" imgH="431640" progId="Equation.DSMT4">
                  <p:embed/>
                  <p:pic>
                    <p:nvPicPr>
                      <p:cNvPr id="9" name="Object 3"/>
                      <p:cNvPicPr>
                        <a:picLocks noChangeAspect="1" noChangeArrowheads="1"/>
                      </p:cNvPicPr>
                      <p:nvPr/>
                    </p:nvPicPr>
                    <p:blipFill>
                      <a:blip r:embed="rId11"/>
                      <a:srcRect/>
                      <a:stretch>
                        <a:fillRect/>
                      </a:stretch>
                    </p:blipFill>
                    <p:spPr bwMode="auto">
                      <a:xfrm>
                        <a:off x="1907704" y="4798797"/>
                        <a:ext cx="3776907" cy="1106636"/>
                      </a:xfrm>
                      <a:prstGeom prst="rect">
                        <a:avLst/>
                      </a:prstGeom>
                      <a:noFill/>
                      <a:ln>
                        <a:noFill/>
                      </a:ln>
                      <a:effectLst/>
                    </p:spPr>
                  </p:pic>
                </p:oleObj>
              </mc:Fallback>
            </mc:AlternateContent>
          </a:graphicData>
        </a:graphic>
      </p:graphicFrame>
      <p:sp>
        <p:nvSpPr>
          <p:cNvPr id="5" name="右箭头 4"/>
          <p:cNvSpPr/>
          <p:nvPr/>
        </p:nvSpPr>
        <p:spPr bwMode="auto">
          <a:xfrm>
            <a:off x="3117480" y="2737456"/>
            <a:ext cx="504056"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279410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a:xfrm>
            <a:off x="457200" y="44450"/>
            <a:ext cx="8229600" cy="1143000"/>
          </a:xfrm>
        </p:spPr>
        <p:txBody>
          <a:bodyPr/>
          <a:lstStyle/>
          <a:p>
            <a:r>
              <a:rPr lang="en-US" altLang="zh-CN" sz="4000">
                <a:solidFill>
                  <a:srgbClr val="FF3300"/>
                </a:solidFill>
                <a:latin typeface="Georgia" panose="02040502050405020303" pitchFamily="18" charset="0"/>
              </a:rPr>
              <a:t>Initial-value problems</a:t>
            </a:r>
          </a:p>
        </p:txBody>
      </p:sp>
      <p:sp>
        <p:nvSpPr>
          <p:cNvPr id="7171" name="内容占位符 7170"/>
          <p:cNvSpPr>
            <a:spLocks noGrp="1" noChangeArrowheads="1"/>
          </p:cNvSpPr>
          <p:nvPr>
            <p:ph idx="1"/>
          </p:nvPr>
        </p:nvSpPr>
        <p:spPr>
          <a:xfrm>
            <a:off x="457200" y="1052513"/>
            <a:ext cx="8229600" cy="4525962"/>
          </a:xfrm>
        </p:spPr>
        <p:txBody>
          <a:bodyPr/>
          <a:lstStyle/>
          <a:p>
            <a:r>
              <a:rPr lang="zh-CN" altLang="en-US" sz="2800">
                <a:latin typeface="Georgia" panose="02040502050405020303" pitchFamily="18" charset="0"/>
              </a:rPr>
              <a:t>Typically, initial-value problems involve </a:t>
            </a:r>
            <a:r>
              <a:rPr lang="zh-CN" altLang="en-US" sz="2800">
                <a:solidFill>
                  <a:srgbClr val="FF3300"/>
                </a:solidFill>
                <a:latin typeface="Georgia" panose="02040502050405020303" pitchFamily="18" charset="0"/>
              </a:rPr>
              <a:t>dynamical systems</a:t>
            </a:r>
            <a:r>
              <a:rPr lang="en-US" altLang="zh-CN" sz="2800">
                <a:latin typeface="Georgia" panose="02040502050405020303" pitchFamily="18" charset="0"/>
              </a:rPr>
              <a:t>.</a:t>
            </a:r>
            <a:r>
              <a:rPr lang="en-US" altLang="zh-CN" sz="2800">
                <a:solidFill>
                  <a:srgbClr val="FF3300"/>
                </a:solidFill>
                <a:latin typeface="Georgia" panose="02040502050405020303" pitchFamily="18" charset="0"/>
              </a:rPr>
              <a:t> </a:t>
            </a:r>
            <a:r>
              <a:rPr lang="zh-CN" altLang="en-US" sz="2800">
                <a:latin typeface="Georgia" panose="02040502050405020303" pitchFamily="18" charset="0"/>
              </a:rPr>
              <a:t>For example, the motion of the </a:t>
            </a:r>
            <a:r>
              <a:rPr lang="en-US" altLang="zh-CN" sz="2800">
                <a:latin typeface="Georgia" panose="02040502050405020303" pitchFamily="18" charset="0"/>
              </a:rPr>
              <a:t>m</a:t>
            </a:r>
            <a:r>
              <a:rPr lang="zh-CN" altLang="en-US" sz="2800">
                <a:latin typeface="Georgia" panose="02040502050405020303" pitchFamily="18" charset="0"/>
              </a:rPr>
              <a:t>oon, </a:t>
            </a:r>
            <a:r>
              <a:rPr lang="en-US" altLang="zh-CN" sz="2800">
                <a:latin typeface="Georgia" panose="02040502050405020303" pitchFamily="18" charset="0"/>
              </a:rPr>
              <a:t>e</a:t>
            </a:r>
            <a:r>
              <a:rPr lang="zh-CN" altLang="en-US" sz="2800">
                <a:latin typeface="Georgia" panose="02040502050405020303" pitchFamily="18" charset="0"/>
              </a:rPr>
              <a:t>arth, and </a:t>
            </a:r>
            <a:r>
              <a:rPr lang="en-US" altLang="zh-CN" sz="2800">
                <a:latin typeface="Georgia" panose="02040502050405020303" pitchFamily="18" charset="0"/>
              </a:rPr>
              <a:t>s</a:t>
            </a:r>
            <a:r>
              <a:rPr lang="zh-CN" altLang="en-US" sz="2800">
                <a:latin typeface="Georgia" panose="02040502050405020303" pitchFamily="18" charset="0"/>
              </a:rPr>
              <a:t>un, the dynamics of a rocket, or the propagation of ocean waves. </a:t>
            </a:r>
          </a:p>
          <a:p>
            <a:endParaRPr lang="zh-CN" altLang="en-US" sz="2800">
              <a:latin typeface="Georgia" panose="02040502050405020303" pitchFamily="18" charset="0"/>
            </a:endParaRPr>
          </a:p>
          <a:p>
            <a:r>
              <a:rPr lang="en-US" altLang="zh-CN" sz="2800">
                <a:latin typeface="Georgia" panose="02040502050405020303" pitchFamily="18" charset="0"/>
              </a:rPr>
              <a:t>A</a:t>
            </a:r>
            <a:r>
              <a:rPr lang="zh-CN" altLang="en-US" sz="2800">
                <a:latin typeface="Georgia" panose="02040502050405020303" pitchFamily="18" charset="0"/>
              </a:rPr>
              <a:t> </a:t>
            </a:r>
            <a:r>
              <a:rPr lang="zh-CN" altLang="en-US" sz="2800">
                <a:solidFill>
                  <a:srgbClr val="FF3300"/>
                </a:solidFill>
                <a:latin typeface="Georgia" panose="02040502050405020303" pitchFamily="18" charset="0"/>
              </a:rPr>
              <a:t>dynamical system</a:t>
            </a:r>
            <a:r>
              <a:rPr lang="zh-CN" altLang="en-US" sz="2800">
                <a:latin typeface="Georgia" panose="02040502050405020303" pitchFamily="18" charset="0"/>
              </a:rPr>
              <a:t> can be described by </a:t>
            </a:r>
            <a:r>
              <a:rPr lang="zh-CN" altLang="en-US" sz="2800">
                <a:solidFill>
                  <a:srgbClr val="FF3300"/>
                </a:solidFill>
                <a:latin typeface="Georgia" panose="02040502050405020303" pitchFamily="18" charset="0"/>
              </a:rPr>
              <a:t>a set of first-order differential equations</a:t>
            </a:r>
            <a:r>
              <a:rPr lang="en-US" altLang="zh-CN" sz="2800">
                <a:latin typeface="Georgia" panose="02040502050405020303" pitchFamily="18" charset="0"/>
              </a:rPr>
              <a:t>:</a:t>
            </a:r>
          </a:p>
        </p:txBody>
      </p:sp>
      <p:grpSp>
        <p:nvGrpSpPr>
          <p:cNvPr id="7172" name="组合 7171"/>
          <p:cNvGrpSpPr>
            <a:grpSpLocks/>
          </p:cNvGrpSpPr>
          <p:nvPr/>
        </p:nvGrpSpPr>
        <p:grpSpPr bwMode="auto">
          <a:xfrm>
            <a:off x="679450" y="5735638"/>
            <a:ext cx="7785100" cy="862012"/>
            <a:chOff x="0" y="0"/>
            <a:chExt cx="12259" cy="1358"/>
          </a:xfrm>
        </p:grpSpPr>
        <p:pic>
          <p:nvPicPr>
            <p:cNvPr id="2" name="图片 71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6"/>
              <a:ext cx="8738"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文本框 7173"/>
            <p:cNvSpPr txBox="1">
              <a:spLocks noChangeArrowheads="1"/>
            </p:cNvSpPr>
            <p:nvPr/>
          </p:nvSpPr>
          <p:spPr bwMode="auto">
            <a:xfrm>
              <a:off x="8965" y="142"/>
              <a:ext cx="3295"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a:latin typeface="Georgia" panose="02040502050405020303" pitchFamily="18" charset="0"/>
                </a:rPr>
                <a:t>the generalized velocity vector</a:t>
              </a:r>
            </a:p>
          </p:txBody>
        </p:sp>
        <p:sp>
          <p:nvSpPr>
            <p:cNvPr id="7174" name="矩形 7174"/>
            <p:cNvSpPr>
              <a:spLocks noChangeArrowheads="1"/>
            </p:cNvSpPr>
            <p:nvPr/>
          </p:nvSpPr>
          <p:spPr bwMode="auto">
            <a:xfrm>
              <a:off x="0" y="0"/>
              <a:ext cx="11914" cy="13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7176" name="组合 7175"/>
          <p:cNvGrpSpPr>
            <a:grpSpLocks/>
          </p:cNvGrpSpPr>
          <p:nvPr/>
        </p:nvGrpSpPr>
        <p:grpSpPr bwMode="auto">
          <a:xfrm>
            <a:off x="682625" y="4654550"/>
            <a:ext cx="7835900" cy="977900"/>
            <a:chOff x="0" y="0"/>
            <a:chExt cx="12340" cy="1542"/>
          </a:xfrm>
        </p:grpSpPr>
        <p:sp>
          <p:nvSpPr>
            <p:cNvPr id="3" name="文本框 7176"/>
            <p:cNvSpPr txBox="1">
              <a:spLocks noChangeArrowheads="1"/>
            </p:cNvSpPr>
            <p:nvPr/>
          </p:nvSpPr>
          <p:spPr bwMode="auto">
            <a:xfrm>
              <a:off x="8738" y="224"/>
              <a:ext cx="3602" cy="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a:latin typeface="Georgia" panose="02040502050405020303" pitchFamily="18" charset="0"/>
                </a:rPr>
                <a:t>the </a:t>
              </a:r>
              <a:r>
                <a:rPr lang="en-US" altLang="zh-CN" sz="2000">
                  <a:latin typeface="Georgia" panose="02040502050405020303" pitchFamily="18" charset="0"/>
                </a:rPr>
                <a:t>generalized position </a:t>
              </a:r>
              <a:r>
                <a:rPr lang="zh-CN" altLang="en-US" sz="2000">
                  <a:latin typeface="Georgia" panose="02040502050405020303" pitchFamily="18" charset="0"/>
                </a:rPr>
                <a:t>vector</a:t>
              </a:r>
            </a:p>
          </p:txBody>
        </p:sp>
        <p:sp>
          <p:nvSpPr>
            <p:cNvPr id="7177" name="矩形 7177"/>
            <p:cNvSpPr>
              <a:spLocks noChangeArrowheads="1"/>
            </p:cNvSpPr>
            <p:nvPr/>
          </p:nvSpPr>
          <p:spPr bwMode="auto">
            <a:xfrm>
              <a:off x="0" y="0"/>
              <a:ext cx="11914" cy="15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7178" name="图片 71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 y="20"/>
              <a:ext cx="2995"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图片 71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0" y="360"/>
              <a:ext cx="427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82538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sz="quarter"/>
          </p:nvPr>
        </p:nvSpPr>
        <p:spPr>
          <a:xfrm>
            <a:off x="457200" y="274638"/>
            <a:ext cx="8382000" cy="1143000"/>
          </a:xfrm>
        </p:spPr>
        <p:txBody>
          <a:bodyPr/>
          <a:lstStyle/>
          <a:p>
            <a:pPr eaLnBrk="1" hangingPunct="1"/>
            <a:r>
              <a:rPr lang="en-US" altLang="zh-TW" sz="4000" dirty="0">
                <a:latin typeface="Times New Roman" panose="02020603050405020304" pitchFamily="18" charset="0"/>
              </a:rPr>
              <a:t>Example: Euler-trapezoidal Met</a:t>
            </a:r>
            <a:r>
              <a:rPr lang="en-US" altLang="zh-CN" sz="4000" dirty="0">
                <a:latin typeface="Times New Roman" panose="02020603050405020304" pitchFamily="18" charset="0"/>
              </a:rPr>
              <a:t>h</a:t>
            </a:r>
            <a:r>
              <a:rPr lang="en-US" altLang="zh-TW" sz="4000" dirty="0">
                <a:latin typeface="Times New Roman" panose="02020603050405020304" pitchFamily="18" charset="0"/>
              </a:rPr>
              <a:t>od</a:t>
            </a:r>
          </a:p>
        </p:txBody>
      </p:sp>
      <p:graphicFrame>
        <p:nvGraphicFramePr>
          <p:cNvPr id="33796" name="Object 3"/>
          <p:cNvGraphicFramePr>
            <a:graphicFrameLocks noGrp="1" noChangeAspect="1"/>
          </p:cNvGraphicFramePr>
          <p:nvPr>
            <p:ph sz="quarter" idx="1"/>
          </p:nvPr>
        </p:nvGraphicFramePr>
        <p:xfrm>
          <a:off x="1066800" y="1524000"/>
          <a:ext cx="5556250" cy="784225"/>
        </p:xfrm>
        <a:graphic>
          <a:graphicData uri="http://schemas.openxmlformats.org/presentationml/2006/ole">
            <mc:AlternateContent xmlns:mc="http://schemas.openxmlformats.org/markup-compatibility/2006">
              <mc:Choice xmlns:v="urn:schemas-microsoft-com:vml" Requires="v">
                <p:oleObj name="Equation" r:id="rId2" imgW="2794000" imgH="393700" progId="Equation.3">
                  <p:embed/>
                </p:oleObj>
              </mc:Choice>
              <mc:Fallback>
                <p:oleObj name="Equation" r:id="rId2" imgW="2794000" imgH="393700" progId="Equation.3">
                  <p:embed/>
                  <p:pic>
                    <p:nvPicPr>
                      <p:cNvPr id="3379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55562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4"/>
          <p:cNvGraphicFramePr>
            <a:graphicFrameLocks noGrp="1" noChangeAspect="1"/>
          </p:cNvGraphicFramePr>
          <p:nvPr>
            <p:ph sz="quarter" idx="2"/>
          </p:nvPr>
        </p:nvGraphicFramePr>
        <p:xfrm>
          <a:off x="1066800" y="2286000"/>
          <a:ext cx="5995988" cy="2935288"/>
        </p:xfrm>
        <a:graphic>
          <a:graphicData uri="http://schemas.openxmlformats.org/presentationml/2006/ole">
            <mc:AlternateContent xmlns:mc="http://schemas.openxmlformats.org/markup-compatibility/2006">
              <mc:Choice xmlns:v="urn:schemas-microsoft-com:vml" Requires="v">
                <p:oleObj name="Equation" r:id="rId4" imgW="2959100" imgH="1447800" progId="Equation.3">
                  <p:embed/>
                </p:oleObj>
              </mc:Choice>
              <mc:Fallback>
                <p:oleObj name="Equation" r:id="rId4" imgW="2959100" imgH="1447800" progId="Equation.3">
                  <p:embed/>
                  <p:pic>
                    <p:nvPicPr>
                      <p:cNvPr id="3379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86000"/>
                        <a:ext cx="5995988" cy="293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9"/>
          <p:cNvGraphicFramePr>
            <a:graphicFrameLocks noChangeAspect="1"/>
          </p:cNvGraphicFramePr>
          <p:nvPr/>
        </p:nvGraphicFramePr>
        <p:xfrm>
          <a:off x="1066800" y="5257800"/>
          <a:ext cx="6765925" cy="1374775"/>
        </p:xfrm>
        <a:graphic>
          <a:graphicData uri="http://schemas.openxmlformats.org/presentationml/2006/ole">
            <mc:AlternateContent xmlns:mc="http://schemas.openxmlformats.org/markup-compatibility/2006">
              <mc:Choice xmlns:v="urn:schemas-microsoft-com:vml" Requires="v">
                <p:oleObj name="Equation" r:id="rId6" imgW="3365500" imgH="685800" progId="Equation.3">
                  <p:embed/>
                </p:oleObj>
              </mc:Choice>
              <mc:Fallback>
                <p:oleObj name="Equation" r:id="rId6" imgW="3365500" imgH="685800" progId="Equation.3">
                  <p:embed/>
                  <p:pic>
                    <p:nvPicPr>
                      <p:cNvPr id="3379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5257800"/>
                        <a:ext cx="676592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99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9" name="Object 2"/>
          <p:cNvGraphicFramePr>
            <a:graphicFrameLocks noChangeAspect="1"/>
          </p:cNvGraphicFramePr>
          <p:nvPr>
            <p:extLst>
              <p:ext uri="{D42A27DB-BD31-4B8C-83A1-F6EECF244321}">
                <p14:modId xmlns:p14="http://schemas.microsoft.com/office/powerpoint/2010/main" val="4206874265"/>
              </p:ext>
            </p:extLst>
          </p:nvPr>
        </p:nvGraphicFramePr>
        <p:xfrm>
          <a:off x="685800" y="381000"/>
          <a:ext cx="7529513" cy="4733925"/>
        </p:xfrm>
        <a:graphic>
          <a:graphicData uri="http://schemas.openxmlformats.org/presentationml/2006/ole">
            <mc:AlternateContent xmlns:mc="http://schemas.openxmlformats.org/markup-compatibility/2006">
              <mc:Choice xmlns:v="urn:schemas-microsoft-com:vml" Requires="v">
                <p:oleObj name="Equation" r:id="rId2" imgW="3759200" imgH="2362200" progId="Equation.DSMT4">
                  <p:embed/>
                </p:oleObj>
              </mc:Choice>
              <mc:Fallback>
                <p:oleObj name="Equation" r:id="rId2" imgW="3759200" imgH="2362200" progId="Equation.DSMT4">
                  <p:embed/>
                  <p:pic>
                    <p:nvPicPr>
                      <p:cNvPr id="3481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1000"/>
                        <a:ext cx="7529513" cy="473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3"/>
          <p:cNvGraphicFramePr>
            <a:graphicFrameLocks noChangeAspect="1"/>
          </p:cNvGraphicFramePr>
          <p:nvPr/>
        </p:nvGraphicFramePr>
        <p:xfrm>
          <a:off x="762000" y="5105400"/>
          <a:ext cx="6246813" cy="965200"/>
        </p:xfrm>
        <a:graphic>
          <a:graphicData uri="http://schemas.openxmlformats.org/presentationml/2006/ole">
            <mc:AlternateContent xmlns:mc="http://schemas.openxmlformats.org/markup-compatibility/2006">
              <mc:Choice xmlns:v="urn:schemas-microsoft-com:vml" Requires="v">
                <p:oleObj name="Equation" r:id="rId4" imgW="3124200" imgH="482600" progId="Equation.3">
                  <p:embed/>
                </p:oleObj>
              </mc:Choice>
              <mc:Fallback>
                <p:oleObj name="Equation" r:id="rId4" imgW="3124200" imgH="482600" progId="Equation.3">
                  <p:embed/>
                  <p:pic>
                    <p:nvPicPr>
                      <p:cNvPr id="3482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105400"/>
                        <a:ext cx="62468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75090962"/>
              </p:ext>
            </p:extLst>
          </p:nvPr>
        </p:nvGraphicFramePr>
        <p:xfrm>
          <a:off x="4211960" y="5949280"/>
          <a:ext cx="3778250" cy="520700"/>
        </p:xfrm>
        <a:graphic>
          <a:graphicData uri="http://schemas.openxmlformats.org/presentationml/2006/ole">
            <mc:AlternateContent xmlns:mc="http://schemas.openxmlformats.org/markup-compatibility/2006">
              <mc:Choice xmlns:v="urn:schemas-microsoft-com:vml" Requires="v">
                <p:oleObj name="Equation" r:id="rId6" imgW="1473120" imgH="203040" progId="Equation.DSMT4">
                  <p:embed/>
                </p:oleObj>
              </mc:Choice>
              <mc:Fallback>
                <p:oleObj name="Equation" r:id="rId6" imgW="1473120" imgH="203040" progId="Equation.DSMT4">
                  <p:embed/>
                  <p:pic>
                    <p:nvPicPr>
                      <p:cNvPr id="10" name="Object 3"/>
                      <p:cNvPicPr>
                        <a:picLocks noChangeAspect="1" noChangeArrowheads="1"/>
                      </p:cNvPicPr>
                      <p:nvPr/>
                    </p:nvPicPr>
                    <p:blipFill>
                      <a:blip r:embed="rId7"/>
                      <a:srcRect/>
                      <a:stretch>
                        <a:fillRect/>
                      </a:stretch>
                    </p:blipFill>
                    <p:spPr bwMode="auto">
                      <a:xfrm>
                        <a:off x="4211960" y="5949280"/>
                        <a:ext cx="3778250" cy="520700"/>
                      </a:xfrm>
                      <a:prstGeom prst="rect">
                        <a:avLst/>
                      </a:prstGeom>
                      <a:noFill/>
                      <a:ln w="9525">
                        <a:solidFill>
                          <a:schemeClr val="tx1"/>
                        </a:solidFill>
                      </a:ln>
                      <a:effectLst/>
                    </p:spPr>
                  </p:pic>
                </p:oleObj>
              </mc:Fallback>
            </mc:AlternateContent>
          </a:graphicData>
        </a:graphic>
      </p:graphicFrame>
    </p:spTree>
    <p:extLst>
      <p:ext uri="{BB962C8B-B14F-4D97-AF65-F5344CB8AC3E}">
        <p14:creationId xmlns:p14="http://schemas.microsoft.com/office/powerpoint/2010/main" val="438475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3" name="Object 2"/>
          <p:cNvGraphicFramePr>
            <a:graphicFrameLocks noChangeAspect="1"/>
          </p:cNvGraphicFramePr>
          <p:nvPr/>
        </p:nvGraphicFramePr>
        <p:xfrm>
          <a:off x="723900" y="609600"/>
          <a:ext cx="6848475" cy="1217613"/>
        </p:xfrm>
        <a:graphic>
          <a:graphicData uri="http://schemas.openxmlformats.org/presentationml/2006/ole">
            <mc:AlternateContent xmlns:mc="http://schemas.openxmlformats.org/markup-compatibility/2006">
              <mc:Choice xmlns:v="urn:schemas-microsoft-com:vml" Requires="v">
                <p:oleObj name="Equation" r:id="rId2" imgW="3429000" imgH="609600" progId="Equation.3">
                  <p:embed/>
                </p:oleObj>
              </mc:Choice>
              <mc:Fallback>
                <p:oleObj name="Equation" r:id="rId2" imgW="3429000" imgH="609600" progId="Equation.3">
                  <p:embed/>
                  <p:pic>
                    <p:nvPicPr>
                      <p:cNvPr id="3584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609600"/>
                        <a:ext cx="6848475" cy="1217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3"/>
          <p:cNvGraphicFramePr>
            <a:graphicFrameLocks noChangeAspect="1"/>
          </p:cNvGraphicFramePr>
          <p:nvPr/>
        </p:nvGraphicFramePr>
        <p:xfrm>
          <a:off x="762000" y="2133600"/>
          <a:ext cx="6097588" cy="4570413"/>
        </p:xfrm>
        <a:graphic>
          <a:graphicData uri="http://schemas.openxmlformats.org/presentationml/2006/ole">
            <mc:AlternateContent xmlns:mc="http://schemas.openxmlformats.org/markup-compatibility/2006">
              <mc:Choice xmlns:v="urn:schemas-microsoft-com:vml" Requires="v">
                <p:oleObj name="Equation" r:id="rId4" imgW="3048000" imgH="2286000" progId="Equation.3">
                  <p:embed/>
                </p:oleObj>
              </mc:Choice>
              <mc:Fallback>
                <p:oleObj name="Equation" r:id="rId4" imgW="3048000" imgH="2286000" progId="Equation.3">
                  <p:embed/>
                  <p:pic>
                    <p:nvPicPr>
                      <p:cNvPr id="3584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6097588" cy="457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84874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7" name="Object 2"/>
          <p:cNvGraphicFramePr>
            <a:graphicFrameLocks noChangeAspect="1"/>
          </p:cNvGraphicFramePr>
          <p:nvPr>
            <p:extLst>
              <p:ext uri="{D42A27DB-BD31-4B8C-83A1-F6EECF244321}">
                <p14:modId xmlns:p14="http://schemas.microsoft.com/office/powerpoint/2010/main" val="2933286698"/>
              </p:ext>
            </p:extLst>
          </p:nvPr>
        </p:nvGraphicFramePr>
        <p:xfrm>
          <a:off x="914400" y="332656"/>
          <a:ext cx="7269163" cy="5516563"/>
        </p:xfrm>
        <a:graphic>
          <a:graphicData uri="http://schemas.openxmlformats.org/presentationml/2006/ole">
            <mc:AlternateContent xmlns:mc="http://schemas.openxmlformats.org/markup-compatibility/2006">
              <mc:Choice xmlns:v="urn:schemas-microsoft-com:vml" Requires="v">
                <p:oleObj name="Equation" r:id="rId2" imgW="3632200" imgH="2755900" progId="Equation.3">
                  <p:embed/>
                </p:oleObj>
              </mc:Choice>
              <mc:Fallback>
                <p:oleObj name="Equation" r:id="rId2" imgW="3632200" imgH="2755900" progId="Equation.3">
                  <p:embed/>
                  <p:pic>
                    <p:nvPicPr>
                      <p:cNvPr id="3686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2656"/>
                        <a:ext cx="7269163" cy="551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3958460765"/>
              </p:ext>
            </p:extLst>
          </p:nvPr>
        </p:nvGraphicFramePr>
        <p:xfrm>
          <a:off x="2411760" y="5960368"/>
          <a:ext cx="3678238" cy="520700"/>
        </p:xfrm>
        <a:graphic>
          <a:graphicData uri="http://schemas.openxmlformats.org/presentationml/2006/ole">
            <mc:AlternateContent xmlns:mc="http://schemas.openxmlformats.org/markup-compatibility/2006">
              <mc:Choice xmlns:v="urn:schemas-microsoft-com:vml" Requires="v">
                <p:oleObj name="Equation" r:id="rId4" imgW="1434960" imgH="203040" progId="Equation.DSMT4">
                  <p:embed/>
                </p:oleObj>
              </mc:Choice>
              <mc:Fallback>
                <p:oleObj name="Equation" r:id="rId4" imgW="1434960" imgH="203040" progId="Equation.DSMT4">
                  <p:embed/>
                  <p:pic>
                    <p:nvPicPr>
                      <p:cNvPr id="10" name="Object 3"/>
                      <p:cNvPicPr>
                        <a:picLocks noChangeAspect="1" noChangeArrowheads="1"/>
                      </p:cNvPicPr>
                      <p:nvPr/>
                    </p:nvPicPr>
                    <p:blipFill>
                      <a:blip r:embed="rId5"/>
                      <a:srcRect/>
                      <a:stretch>
                        <a:fillRect/>
                      </a:stretch>
                    </p:blipFill>
                    <p:spPr bwMode="auto">
                      <a:xfrm>
                        <a:off x="2411760" y="5960368"/>
                        <a:ext cx="3678238" cy="520700"/>
                      </a:xfrm>
                      <a:prstGeom prst="rect">
                        <a:avLst/>
                      </a:prstGeom>
                      <a:noFill/>
                      <a:ln w="9525">
                        <a:solidFill>
                          <a:schemeClr val="tx1"/>
                        </a:solidFill>
                      </a:ln>
                      <a:effectLst/>
                    </p:spPr>
                  </p:pic>
                </p:oleObj>
              </mc:Fallback>
            </mc:AlternateContent>
          </a:graphicData>
        </a:graphic>
      </p:graphicFrame>
    </p:spTree>
    <p:extLst>
      <p:ext uri="{BB962C8B-B14F-4D97-AF65-F5344CB8AC3E}">
        <p14:creationId xmlns:p14="http://schemas.microsoft.com/office/powerpoint/2010/main" val="2037934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5361"/>
          <p:cNvSpPr>
            <a:spLocks noGrp="1" noChangeArrowheads="1"/>
          </p:cNvSpPr>
          <p:nvPr>
            <p:ph type="title"/>
          </p:nvPr>
        </p:nvSpPr>
        <p:spPr/>
        <p:txBody>
          <a:bodyPr/>
          <a:lstStyle/>
          <a:p>
            <a:r>
              <a:rPr lang="zh-CN" altLang="en-US" sz="4000">
                <a:solidFill>
                  <a:srgbClr val="FF0000"/>
                </a:solidFill>
                <a:latin typeface="Georgia" panose="02040502050405020303" pitchFamily="18" charset="0"/>
              </a:rPr>
              <a:t>Code example</a:t>
            </a:r>
          </a:p>
        </p:txBody>
      </p:sp>
      <p:sp>
        <p:nvSpPr>
          <p:cNvPr id="15363" name="内容占位符 15362"/>
          <p:cNvSpPr>
            <a:spLocks noGrp="1" noChangeArrowheads="1"/>
          </p:cNvSpPr>
          <p:nvPr>
            <p:ph idx="1"/>
          </p:nvPr>
        </p:nvSpPr>
        <p:spPr>
          <a:xfrm>
            <a:off x="457200" y="1412875"/>
            <a:ext cx="8229600" cy="5256213"/>
          </a:xfrm>
        </p:spPr>
        <p:txBody>
          <a:bodyPr/>
          <a:lstStyle/>
          <a:p>
            <a:pPr>
              <a:lnSpc>
                <a:spcPct val="80000"/>
              </a:lnSpc>
            </a:pPr>
            <a:r>
              <a:rPr lang="en-US" altLang="zh-CN" sz="2800" dirty="0">
                <a:solidFill>
                  <a:srgbClr val="FF0000"/>
                </a:solidFill>
                <a:latin typeface="Georgia" panose="02040502050405020303" pitchFamily="18" charset="0"/>
              </a:rPr>
              <a:t>T</a:t>
            </a:r>
            <a:r>
              <a:rPr lang="zh-CN" altLang="en-US" sz="2800" dirty="0">
                <a:solidFill>
                  <a:srgbClr val="FF0000"/>
                </a:solidFill>
                <a:latin typeface="Georgia" panose="02040502050405020303" pitchFamily="18" charset="0"/>
              </a:rPr>
              <a:t>he </a:t>
            </a:r>
            <a:r>
              <a:rPr lang="en-US" altLang="zh-CN" sz="2800" dirty="0">
                <a:solidFill>
                  <a:srgbClr val="FF0000"/>
                </a:solidFill>
                <a:latin typeface="Georgia" panose="02040502050405020303" pitchFamily="18" charset="0"/>
              </a:rPr>
              <a:t>harmonic oscillation</a:t>
            </a:r>
            <a:r>
              <a:rPr lang="en-US" altLang="zh-CN" sz="2800" dirty="0">
                <a:latin typeface="Georgia" panose="02040502050405020303" pitchFamily="18" charset="0"/>
              </a:rPr>
              <a:t>. </a:t>
            </a:r>
          </a:p>
          <a:p>
            <a:pPr>
              <a:lnSpc>
                <a:spcPct val="80000"/>
              </a:lnSpc>
            </a:pPr>
            <a:r>
              <a:rPr lang="en-US" altLang="zh-CN" sz="2800" dirty="0">
                <a:latin typeface="Georgia" panose="02040502050405020303" pitchFamily="18" charset="0"/>
              </a:rPr>
              <a:t>Euler method: poor accuracy with</a:t>
            </a:r>
            <a:r>
              <a:rPr lang="zh-CN" altLang="en-US" sz="2800" dirty="0">
                <a:latin typeface="Georgia" panose="02040502050405020303" pitchFamily="18" charset="0"/>
              </a:rPr>
              <a:t> </a:t>
            </a:r>
            <a:r>
              <a:rPr lang="en-US" altLang="zh-CN" sz="2800" dirty="0">
                <a:latin typeface="Georgia" panose="02040502050405020303" pitchFamily="18" charset="0"/>
              </a:rPr>
              <a:t>t</a:t>
            </a:r>
            <a:r>
              <a:rPr lang="zh-CN" altLang="en-US" sz="2800" dirty="0">
                <a:latin typeface="Georgia" panose="02040502050405020303" pitchFamily="18" charset="0"/>
              </a:rPr>
              <a:t> = 0.02</a:t>
            </a:r>
            <a:r>
              <a:rPr lang="en-US" altLang="zh-CN" sz="2800" dirty="0">
                <a:latin typeface="Symbol" panose="05050102010706020507" pitchFamily="18" charset="2"/>
              </a:rPr>
              <a:t>p</a:t>
            </a:r>
            <a:r>
              <a:rPr lang="zh-CN" altLang="en-US" sz="2800" dirty="0">
                <a:latin typeface="Georgia" panose="02040502050405020303" pitchFamily="18" charset="0"/>
              </a:rPr>
              <a:t>.</a:t>
            </a:r>
            <a:endParaRPr lang="zh-CN" altLang="en-US" dirty="0">
              <a:latin typeface="Georgia" panose="02040502050405020303" pitchFamily="18" charset="0"/>
            </a:endParaRPr>
          </a:p>
          <a:p>
            <a:pPr>
              <a:lnSpc>
                <a:spcPct val="80000"/>
              </a:lnSpc>
            </a:pPr>
            <a:r>
              <a:rPr lang="en-US" altLang="zh-CN" sz="2800" dirty="0">
                <a:latin typeface="Georgia" panose="02040502050405020303" pitchFamily="18" charset="0"/>
              </a:rPr>
              <a:t>Predictor-corrector method: m</a:t>
            </a:r>
            <a:r>
              <a:rPr lang="zh-CN" altLang="en-US" sz="2800" dirty="0">
                <a:latin typeface="Georgia" panose="02040502050405020303" pitchFamily="18" charset="0"/>
              </a:rPr>
              <a:t>uch better</a:t>
            </a:r>
            <a:r>
              <a:rPr lang="en-US" altLang="zh-CN" sz="2800" dirty="0">
                <a:latin typeface="Georgia" panose="02040502050405020303" pitchFamily="18" charset="0"/>
              </a:rPr>
              <a:t>?</a:t>
            </a:r>
          </a:p>
          <a:p>
            <a:pPr>
              <a:lnSpc>
                <a:spcPct val="80000"/>
              </a:lnSpc>
            </a:pPr>
            <a:endParaRPr lang="zh-CN" altLang="en-US" sz="4000" dirty="0">
              <a:latin typeface="Georgia" panose="02040502050405020303" pitchFamily="18" charset="0"/>
            </a:endParaRPr>
          </a:p>
          <a:p>
            <a:pPr>
              <a:lnSpc>
                <a:spcPct val="80000"/>
              </a:lnSpc>
            </a:pPr>
            <a:r>
              <a:rPr lang="zh-CN" altLang="en-US" sz="2800" dirty="0">
                <a:latin typeface="Georgia" panose="02040502050405020303" pitchFamily="18" charset="0"/>
              </a:rPr>
              <a:t>// Predict the next position and velocity</a:t>
            </a:r>
          </a:p>
          <a:p>
            <a:pPr>
              <a:lnSpc>
                <a:spcPct val="80000"/>
              </a:lnSpc>
            </a:pPr>
            <a:r>
              <a:rPr lang="zh-CN" altLang="en-US" sz="2800" dirty="0">
                <a:latin typeface="Georgia" panose="02040502050405020303" pitchFamily="18" charset="0"/>
              </a:rPr>
              <a:t>x[i+1] = x[i]+v[i]*dt;</a:t>
            </a:r>
          </a:p>
          <a:p>
            <a:pPr>
              <a:lnSpc>
                <a:spcPct val="80000"/>
              </a:lnSpc>
            </a:pPr>
            <a:r>
              <a:rPr lang="zh-CN" altLang="en-US" sz="2800" dirty="0">
                <a:latin typeface="Georgia" panose="02040502050405020303" pitchFamily="18" charset="0"/>
              </a:rPr>
              <a:t>v[i+1] = v[i]-x[i]*dt;</a:t>
            </a:r>
          </a:p>
          <a:p>
            <a:pPr>
              <a:lnSpc>
                <a:spcPct val="80000"/>
              </a:lnSpc>
            </a:pPr>
            <a:endParaRPr lang="zh-CN" altLang="en-US" dirty="0">
              <a:latin typeface="Georgia" panose="02040502050405020303" pitchFamily="18" charset="0"/>
            </a:endParaRPr>
          </a:p>
          <a:p>
            <a:pPr>
              <a:lnSpc>
                <a:spcPct val="80000"/>
              </a:lnSpc>
            </a:pPr>
            <a:r>
              <a:rPr lang="zh-CN" altLang="en-US" sz="2800" dirty="0">
                <a:latin typeface="Georgia" panose="02040502050405020303" pitchFamily="18" charset="0"/>
              </a:rPr>
              <a:t>// Correct the new position and velocity</a:t>
            </a:r>
          </a:p>
          <a:p>
            <a:pPr>
              <a:lnSpc>
                <a:spcPct val="80000"/>
              </a:lnSpc>
            </a:pPr>
            <a:r>
              <a:rPr lang="zh-CN" altLang="en-US" sz="2800" dirty="0">
                <a:latin typeface="Georgia" panose="02040502050405020303" pitchFamily="18" charset="0"/>
              </a:rPr>
              <a:t>x[i+1] = x[i]+(v[i]+v[i+1])*dt/2;</a:t>
            </a:r>
          </a:p>
          <a:p>
            <a:pPr>
              <a:lnSpc>
                <a:spcPct val="80000"/>
              </a:lnSpc>
            </a:pPr>
            <a:r>
              <a:rPr lang="zh-CN" altLang="en-US" sz="2800" dirty="0">
                <a:latin typeface="Georgia" panose="02040502050405020303" pitchFamily="18" charset="0"/>
              </a:rPr>
              <a:t>v[i+1] = v[i]-(x[i]+x[i+1])*dt/2;</a:t>
            </a:r>
          </a:p>
        </p:txBody>
      </p:sp>
    </p:spTree>
    <p:extLst>
      <p:ext uri="{BB962C8B-B14F-4D97-AF65-F5344CB8AC3E}">
        <p14:creationId xmlns:p14="http://schemas.microsoft.com/office/powerpoint/2010/main" val="126699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6385"/>
          <p:cNvSpPr>
            <a:spLocks noGrp="1" noChangeArrowheads="1"/>
          </p:cNvSpPr>
          <p:nvPr>
            <p:ph type="title"/>
          </p:nvPr>
        </p:nvSpPr>
        <p:spPr>
          <a:xfrm>
            <a:off x="457200" y="44450"/>
            <a:ext cx="8229600" cy="1143000"/>
          </a:xfrm>
        </p:spPr>
        <p:txBody>
          <a:bodyPr/>
          <a:lstStyle/>
          <a:p>
            <a:r>
              <a:rPr lang="zh-CN" altLang="en-US" sz="4000">
                <a:solidFill>
                  <a:srgbClr val="FF0000"/>
                </a:solidFill>
                <a:latin typeface="Georgia" panose="02040502050405020303" pitchFamily="18" charset="0"/>
              </a:rPr>
              <a:t>Code example</a:t>
            </a:r>
          </a:p>
        </p:txBody>
      </p:sp>
      <p:sp>
        <p:nvSpPr>
          <p:cNvPr id="17410" name="文本框 16386"/>
          <p:cNvSpPr txBox="1">
            <a:spLocks noChangeArrowheads="1"/>
          </p:cNvSpPr>
          <p:nvPr/>
        </p:nvSpPr>
        <p:spPr bwMode="auto">
          <a:xfrm>
            <a:off x="755650" y="1187450"/>
            <a:ext cx="6989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dirty="0">
                <a:latin typeface="Georgia" panose="02040502050405020303" pitchFamily="18" charset="0"/>
                <a:hlinkClick r:id="rId2" action="ppaction://hlinkfile"/>
              </a:rPr>
              <a:t>P</a:t>
            </a:r>
            <a:r>
              <a:rPr lang="en-US" altLang="zh-CN" sz="3200" dirty="0">
                <a:latin typeface="Georgia" panose="02040502050405020303" pitchFamily="18" charset="0"/>
                <a:hlinkClick r:id="rId2" action="ppaction://hlinkfile"/>
              </a:rPr>
              <a:t>redictor-Corrector</a:t>
            </a:r>
            <a:r>
              <a:rPr lang="zh-CN" altLang="en-US" sz="3200" dirty="0">
                <a:latin typeface="Georgia" panose="02040502050405020303" pitchFamily="18" charset="0"/>
                <a:hlinkClick r:id="rId2" action="ppaction://hlinkfile"/>
              </a:rPr>
              <a:t>.c</a:t>
            </a:r>
            <a:r>
              <a:rPr lang="en-US" altLang="zh-CN" sz="3200" dirty="0">
                <a:latin typeface="Georgia" panose="02040502050405020303" pitchFamily="18" charset="0"/>
                <a:hlinkClick r:id="rId2" action="ppaction://hlinkfile"/>
              </a:rPr>
              <a:t>pp</a:t>
            </a:r>
            <a:endParaRPr lang="en-US" altLang="zh-CN" sz="3200" dirty="0">
              <a:latin typeface="Georgia" panose="02040502050405020303" pitchFamily="18" charset="0"/>
            </a:endParaRPr>
          </a:p>
        </p:txBody>
      </p:sp>
      <p:pic>
        <p:nvPicPr>
          <p:cNvPr id="16388" name="图片 16387" descr="Graph1"/>
          <p:cNvPicPr>
            <a:picLocks noChangeAspect="1" noChangeArrowheads="1"/>
          </p:cNvPicPr>
          <p:nvPr/>
        </p:nvPicPr>
        <p:blipFill>
          <a:blip r:embed="rId3" cstate="print">
            <a:extLst>
              <a:ext uri="{28A0092B-C50C-407E-A947-70E740481C1C}">
                <a14:useLocalDpi xmlns:a14="http://schemas.microsoft.com/office/drawing/2010/main" val="0"/>
              </a:ext>
            </a:extLst>
          </a:blip>
          <a:srcRect l="6100" t="8517" r="12370"/>
          <a:stretch>
            <a:fillRect/>
          </a:stretch>
        </p:blipFill>
        <p:spPr bwMode="auto">
          <a:xfrm>
            <a:off x="177800" y="2638425"/>
            <a:ext cx="4278313"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16388" descr="3"/>
          <p:cNvPicPr>
            <a:picLocks noChangeAspect="1" noChangeArrowheads="1"/>
          </p:cNvPicPr>
          <p:nvPr/>
        </p:nvPicPr>
        <p:blipFill>
          <a:blip r:embed="rId4" cstate="print">
            <a:extLst>
              <a:ext uri="{28A0092B-C50C-407E-A947-70E740481C1C}">
                <a14:useLocalDpi xmlns:a14="http://schemas.microsoft.com/office/drawing/2010/main" val="0"/>
              </a:ext>
            </a:extLst>
          </a:blip>
          <a:srcRect l="4723" t="7899" r="11597"/>
          <a:stretch>
            <a:fillRect/>
          </a:stretch>
        </p:blipFill>
        <p:spPr bwMode="auto">
          <a:xfrm>
            <a:off x="4632325" y="2638425"/>
            <a:ext cx="4360863"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3456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linds(horizontal)">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txBox="1">
            <a:spLocks noChangeArrowheads="1"/>
          </p:cNvSpPr>
          <p:nvPr/>
        </p:nvSpPr>
        <p:spPr>
          <a:xfrm>
            <a:off x="1295400" y="228600"/>
            <a:ext cx="6705600" cy="762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pPr lvl="0"/>
            <a:r>
              <a:rPr lang="zh-CN" altLang="en-US" sz="4000" b="1" dirty="0">
                <a:solidFill>
                  <a:sysClr val="windowText" lastClr="000000"/>
                </a:solidFill>
                <a:latin typeface="Calibri"/>
                <a:ea typeface="黑体" panose="02010609060101010101" pitchFamily="49" charset="-122"/>
              </a:rPr>
              <a:t>分子动力学模拟</a:t>
            </a:r>
            <a:endParaRPr lang="zh-CN" altLang="en-US" sz="4000" dirty="0">
              <a:solidFill>
                <a:schemeClr val="accent2"/>
              </a:solidFill>
              <a:latin typeface="Century Gothic" panose="020B0502020202020204" pitchFamily="34" charset="0"/>
            </a:endParaRPr>
          </a:p>
        </p:txBody>
      </p:sp>
      <p:sp>
        <p:nvSpPr>
          <p:cNvPr id="4" name="Rectangle 6"/>
          <p:cNvSpPr>
            <a:spLocks noChangeArrowheads="1"/>
          </p:cNvSpPr>
          <p:nvPr/>
        </p:nvSpPr>
        <p:spPr bwMode="auto">
          <a:xfrm>
            <a:off x="479896" y="1524000"/>
            <a:ext cx="8382000" cy="103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lvl="1">
              <a:buClr>
                <a:srgbClr val="00CC66"/>
              </a:buClr>
              <a:buFont typeface="Wingdings" panose="05000000000000000000" pitchFamily="2" charset="2"/>
              <a:buChar char="Ø"/>
            </a:pPr>
            <a:r>
              <a:rPr lang="zh-CN" altLang="en-US" sz="2000" dirty="0">
                <a:effectLst/>
              </a:rPr>
              <a:t>分子动力学模拟是在分子模型的基础上用计算机做实验</a:t>
            </a:r>
          </a:p>
          <a:p>
            <a:pPr lvl="1">
              <a:buClr>
                <a:srgbClr val="00CC66"/>
              </a:buClr>
              <a:buFont typeface="Wingdings" panose="05000000000000000000" pitchFamily="2" charset="2"/>
              <a:buChar char="Ø"/>
            </a:pPr>
            <a:r>
              <a:rPr lang="zh-CN" altLang="en-US" sz="2000" dirty="0">
                <a:effectLst/>
              </a:rPr>
              <a:t>通过模拟微观粒子的运动来计算宏观性质</a:t>
            </a:r>
          </a:p>
        </p:txBody>
      </p:sp>
      <p:sp>
        <p:nvSpPr>
          <p:cNvPr id="5" name="Rectangle 10"/>
          <p:cNvSpPr>
            <a:spLocks noChangeArrowheads="1"/>
          </p:cNvSpPr>
          <p:nvPr/>
        </p:nvSpPr>
        <p:spPr bwMode="auto">
          <a:xfrm>
            <a:off x="1042392" y="2776736"/>
            <a:ext cx="2438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11"/>
          <p:cNvSpPr>
            <a:spLocks noChangeArrowheads="1"/>
          </p:cNvSpPr>
          <p:nvPr/>
        </p:nvSpPr>
        <p:spPr bwMode="auto">
          <a:xfrm>
            <a:off x="1347192" y="30053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7" name="Oval 12"/>
          <p:cNvSpPr>
            <a:spLocks noChangeArrowheads="1"/>
          </p:cNvSpPr>
          <p:nvPr/>
        </p:nvSpPr>
        <p:spPr bwMode="auto">
          <a:xfrm>
            <a:off x="2566392" y="47579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8" name="Oval 13"/>
          <p:cNvSpPr>
            <a:spLocks noChangeArrowheads="1"/>
          </p:cNvSpPr>
          <p:nvPr/>
        </p:nvSpPr>
        <p:spPr bwMode="auto">
          <a:xfrm>
            <a:off x="1423392" y="34625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9" name="Oval 14"/>
          <p:cNvSpPr>
            <a:spLocks noChangeArrowheads="1"/>
          </p:cNvSpPr>
          <p:nvPr/>
        </p:nvSpPr>
        <p:spPr bwMode="auto">
          <a:xfrm>
            <a:off x="2032992" y="30053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0" name="Oval 15"/>
          <p:cNvSpPr>
            <a:spLocks noChangeArrowheads="1"/>
          </p:cNvSpPr>
          <p:nvPr/>
        </p:nvSpPr>
        <p:spPr bwMode="auto">
          <a:xfrm>
            <a:off x="2337792" y="34625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1" name="Oval 16"/>
          <p:cNvSpPr>
            <a:spLocks noChangeArrowheads="1"/>
          </p:cNvSpPr>
          <p:nvPr/>
        </p:nvSpPr>
        <p:spPr bwMode="auto">
          <a:xfrm>
            <a:off x="1651992" y="39959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2" name="Oval 17"/>
          <p:cNvSpPr>
            <a:spLocks noChangeArrowheads="1"/>
          </p:cNvSpPr>
          <p:nvPr/>
        </p:nvSpPr>
        <p:spPr bwMode="auto">
          <a:xfrm>
            <a:off x="2642592" y="35387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 name="Oval 18"/>
          <p:cNvSpPr>
            <a:spLocks noChangeArrowheads="1"/>
          </p:cNvSpPr>
          <p:nvPr/>
        </p:nvSpPr>
        <p:spPr bwMode="auto">
          <a:xfrm>
            <a:off x="2261592" y="43769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4" name="Oval 19"/>
          <p:cNvSpPr>
            <a:spLocks noChangeArrowheads="1"/>
          </p:cNvSpPr>
          <p:nvPr/>
        </p:nvSpPr>
        <p:spPr bwMode="auto">
          <a:xfrm>
            <a:off x="2871192" y="39959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 name="Oval 20"/>
          <p:cNvSpPr>
            <a:spLocks noChangeArrowheads="1"/>
          </p:cNvSpPr>
          <p:nvPr/>
        </p:nvSpPr>
        <p:spPr bwMode="auto">
          <a:xfrm>
            <a:off x="1804392" y="33101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6" name="Oval 21"/>
          <p:cNvSpPr>
            <a:spLocks noChangeArrowheads="1"/>
          </p:cNvSpPr>
          <p:nvPr/>
        </p:nvSpPr>
        <p:spPr bwMode="auto">
          <a:xfrm>
            <a:off x="1194792" y="38435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7" name="Oval 22"/>
          <p:cNvSpPr>
            <a:spLocks noChangeArrowheads="1"/>
          </p:cNvSpPr>
          <p:nvPr/>
        </p:nvSpPr>
        <p:spPr bwMode="auto">
          <a:xfrm>
            <a:off x="3023592" y="44531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 name="Oval 23"/>
          <p:cNvSpPr>
            <a:spLocks noChangeArrowheads="1"/>
          </p:cNvSpPr>
          <p:nvPr/>
        </p:nvSpPr>
        <p:spPr bwMode="auto">
          <a:xfrm>
            <a:off x="1880592" y="44531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9" name="Oval 24"/>
          <p:cNvSpPr>
            <a:spLocks noChangeArrowheads="1"/>
          </p:cNvSpPr>
          <p:nvPr/>
        </p:nvSpPr>
        <p:spPr bwMode="auto">
          <a:xfrm>
            <a:off x="2642592" y="30053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20" name="Oval 25"/>
          <p:cNvSpPr>
            <a:spLocks noChangeArrowheads="1"/>
          </p:cNvSpPr>
          <p:nvPr/>
        </p:nvSpPr>
        <p:spPr bwMode="auto">
          <a:xfrm>
            <a:off x="2109192" y="38435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21" name="Oval 26"/>
          <p:cNvSpPr>
            <a:spLocks noChangeArrowheads="1"/>
          </p:cNvSpPr>
          <p:nvPr/>
        </p:nvSpPr>
        <p:spPr bwMode="auto">
          <a:xfrm>
            <a:off x="1270992" y="4681736"/>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22" name="AutoShape 27"/>
          <p:cNvSpPr>
            <a:spLocks noChangeArrowheads="1"/>
          </p:cNvSpPr>
          <p:nvPr/>
        </p:nvSpPr>
        <p:spPr bwMode="auto">
          <a:xfrm>
            <a:off x="3937992" y="3843536"/>
            <a:ext cx="1981200" cy="152400"/>
          </a:xfrm>
          <a:prstGeom prst="rightArrow">
            <a:avLst>
              <a:gd name="adj1" fmla="val 50000"/>
              <a:gd name="adj2" fmla="val 3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28"/>
          <p:cNvSpPr>
            <a:spLocks noChangeArrowheads="1"/>
          </p:cNvSpPr>
          <p:nvPr/>
        </p:nvSpPr>
        <p:spPr bwMode="auto">
          <a:xfrm>
            <a:off x="6300192" y="2852936"/>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a:buClr>
                <a:srgbClr val="00CC66"/>
              </a:buClr>
              <a:buFont typeface="Wingdings" panose="05000000000000000000" pitchFamily="2" charset="2"/>
              <a:buNone/>
            </a:pPr>
            <a:r>
              <a:rPr lang="zh-CN" altLang="en-US" sz="2400" dirty="0">
                <a:effectLst/>
              </a:rPr>
              <a:t>温度</a:t>
            </a:r>
          </a:p>
          <a:p>
            <a:pPr>
              <a:buClr>
                <a:srgbClr val="00CC66"/>
              </a:buClr>
              <a:buFont typeface="Wingdings" panose="05000000000000000000" pitchFamily="2" charset="2"/>
              <a:buNone/>
            </a:pPr>
            <a:r>
              <a:rPr lang="zh-CN" altLang="en-US" sz="2400" dirty="0">
                <a:effectLst/>
              </a:rPr>
              <a:t>压力</a:t>
            </a:r>
          </a:p>
          <a:p>
            <a:pPr>
              <a:buClr>
                <a:srgbClr val="00CC66"/>
              </a:buClr>
              <a:buFont typeface="Wingdings" panose="05000000000000000000" pitchFamily="2" charset="2"/>
              <a:buNone/>
            </a:pPr>
            <a:r>
              <a:rPr lang="zh-CN" altLang="en-US" sz="2400" dirty="0">
                <a:effectLst/>
              </a:rPr>
              <a:t>黏度</a:t>
            </a:r>
          </a:p>
          <a:p>
            <a:pPr>
              <a:buClr>
                <a:srgbClr val="00CC66"/>
              </a:buClr>
              <a:buFont typeface="Wingdings" panose="05000000000000000000" pitchFamily="2" charset="2"/>
              <a:buNone/>
            </a:pPr>
            <a:r>
              <a:rPr lang="zh-CN" altLang="en-US" sz="2400" dirty="0">
                <a:effectLst/>
              </a:rPr>
              <a:t>输运性质</a:t>
            </a:r>
          </a:p>
          <a:p>
            <a:pPr>
              <a:buClr>
                <a:srgbClr val="00CC66"/>
              </a:buClr>
              <a:buFont typeface="Wingdings" panose="05000000000000000000" pitchFamily="2" charset="2"/>
              <a:buNone/>
            </a:pPr>
            <a:r>
              <a:rPr lang="zh-CN" altLang="en-US" sz="2400" dirty="0">
                <a:effectLst/>
              </a:rPr>
              <a:t>表面张力</a:t>
            </a:r>
          </a:p>
          <a:p>
            <a:pPr>
              <a:buClr>
                <a:srgbClr val="00CC66"/>
              </a:buClr>
              <a:buFont typeface="Wingdings" panose="05000000000000000000" pitchFamily="2" charset="2"/>
              <a:buNone/>
            </a:pPr>
            <a:r>
              <a:rPr lang="zh-CN" altLang="en-US" sz="2400" dirty="0">
                <a:effectLst/>
              </a:rPr>
              <a:t>．．．．</a:t>
            </a:r>
          </a:p>
          <a:p>
            <a:pPr>
              <a:buClr>
                <a:srgbClr val="00CC66"/>
              </a:buClr>
              <a:buFont typeface="Wingdings" panose="05000000000000000000" pitchFamily="2" charset="2"/>
              <a:buNone/>
            </a:pPr>
            <a:r>
              <a:rPr lang="zh-CN" altLang="en-US" sz="2400" dirty="0">
                <a:effectLst/>
              </a:rPr>
              <a:t>化学反应</a:t>
            </a:r>
          </a:p>
          <a:p>
            <a:pPr lvl="1">
              <a:buClr>
                <a:srgbClr val="00CC66"/>
              </a:buClr>
              <a:buFont typeface="Wingdings" panose="05000000000000000000" pitchFamily="2" charset="2"/>
              <a:buNone/>
            </a:pPr>
            <a:endParaRPr lang="zh-CN" altLang="en-US" dirty="0">
              <a:effectLst/>
            </a:endParaRPr>
          </a:p>
        </p:txBody>
      </p:sp>
      <p:sp>
        <p:nvSpPr>
          <p:cNvPr id="24" name="Text Box 29"/>
          <p:cNvSpPr txBox="1">
            <a:spLocks noChangeArrowheads="1"/>
          </p:cNvSpPr>
          <p:nvPr/>
        </p:nvSpPr>
        <p:spPr bwMode="auto">
          <a:xfrm>
            <a:off x="3845917" y="4068961"/>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Arial" panose="020B0604020202020204" pitchFamily="34" charset="0"/>
              </a:rPr>
              <a:t>分子间的作用模型</a:t>
            </a:r>
          </a:p>
        </p:txBody>
      </p:sp>
      <p:sp>
        <p:nvSpPr>
          <p:cNvPr id="25" name="Text Box 30"/>
          <p:cNvSpPr txBox="1">
            <a:spLocks noChangeArrowheads="1"/>
          </p:cNvSpPr>
          <p:nvPr/>
        </p:nvSpPr>
        <p:spPr bwMode="auto">
          <a:xfrm>
            <a:off x="4058642" y="2827536"/>
            <a:ext cx="1454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latin typeface="Arial" panose="020B0604020202020204" pitchFamily="34" charset="0"/>
              </a:rPr>
              <a:t>牛顿力学</a:t>
            </a:r>
          </a:p>
          <a:p>
            <a:r>
              <a:rPr lang="zh-CN" altLang="en-US" sz="2000">
                <a:latin typeface="Arial" panose="020B0604020202020204" pitchFamily="34" charset="0"/>
              </a:rPr>
              <a:t>量子力学</a:t>
            </a:r>
          </a:p>
          <a:p>
            <a:r>
              <a:rPr lang="zh-CN" altLang="en-US" sz="2000">
                <a:latin typeface="Arial" panose="020B0604020202020204" pitchFamily="34" charset="0"/>
              </a:rPr>
              <a:t>统计力学等</a:t>
            </a:r>
          </a:p>
        </p:txBody>
      </p:sp>
    </p:spTree>
    <p:extLst>
      <p:ext uri="{BB962C8B-B14F-4D97-AF65-F5344CB8AC3E}">
        <p14:creationId xmlns:p14="http://schemas.microsoft.com/office/powerpoint/2010/main" val="3619424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a:extLst>
              <a:ext uri="{FF2B5EF4-FFF2-40B4-BE49-F238E27FC236}">
                <a16:creationId xmlns:a16="http://schemas.microsoft.com/office/drawing/2014/main" id="{52AF84C6-C343-3D41-8542-24724EA1ECE9}"/>
              </a:ext>
            </a:extLst>
          </p:cNvPr>
          <p:cNvSpPr txBox="1">
            <a:spLocks/>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zh-CN" altLang="en-US" sz="3600" b="1" i="0" u="none" strike="noStrike" kern="1200" cap="none" spc="0" normalizeH="0" baseline="0" noProof="0" dirty="0">
                <a:ln>
                  <a:noFill/>
                </a:ln>
                <a:solidFill>
                  <a:sysClr val="windowText" lastClr="000000"/>
                </a:solidFill>
                <a:effectLst/>
                <a:uLnTx/>
                <a:uFillTx/>
                <a:latin typeface="Calibri"/>
                <a:ea typeface="黑体" panose="02010609060101010101" pitchFamily="49" charset="-122"/>
                <a:cs typeface="+mj-cs"/>
              </a:rPr>
              <a:t>分子动力学</a:t>
            </a:r>
            <a:r>
              <a:rPr lang="zh-CN" altLang="en-US" dirty="0">
                <a:solidFill>
                  <a:sysClr val="windowText" lastClr="000000"/>
                </a:solidFill>
                <a:latin typeface="Calibri"/>
              </a:rPr>
              <a:t>简介</a:t>
            </a:r>
            <a:endParaRPr kumimoji="1" lang="zh-CN" altLang="en-US" sz="3600" b="1" i="0" u="none" strike="noStrike" kern="1200" cap="none" spc="0" normalizeH="0" baseline="0" noProof="0" dirty="0">
              <a:ln>
                <a:noFill/>
              </a:ln>
              <a:solidFill>
                <a:sysClr val="windowText" lastClr="000000"/>
              </a:solidFill>
              <a:effectLst/>
              <a:uLnTx/>
              <a:uFillTx/>
              <a:latin typeface="Calibri"/>
              <a:ea typeface="黑体" panose="02010609060101010101" pitchFamily="49" charset="-122"/>
              <a:cs typeface="+mj-cs"/>
            </a:endParaRPr>
          </a:p>
        </p:txBody>
      </p:sp>
      <p:sp>
        <p:nvSpPr>
          <p:cNvPr id="21" name="文本框 20">
            <a:extLst>
              <a:ext uri="{FF2B5EF4-FFF2-40B4-BE49-F238E27FC236}">
                <a16:creationId xmlns:a16="http://schemas.microsoft.com/office/drawing/2014/main" id="{079052FD-796C-CC44-87DF-8A1C4D3DF7D3}"/>
              </a:ext>
            </a:extLst>
          </p:cNvPr>
          <p:cNvSpPr txBox="1"/>
          <p:nvPr/>
        </p:nvSpPr>
        <p:spPr>
          <a:xfrm>
            <a:off x="3923928" y="3068960"/>
            <a:ext cx="2808312" cy="646331"/>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rPr>
              <a:t>分子</a:t>
            </a:r>
            <a:r>
              <a:rPr kumimoji="0" lang="zh-CN" altLang="en-US" sz="3600" b="1" i="0" u="none" strike="noStrike" kern="0" cap="none" spc="0" normalizeH="0" baseline="0" noProof="0" dirty="0">
                <a:ln>
                  <a:noFill/>
                </a:ln>
                <a:solidFill>
                  <a:srgbClr val="00B0F0"/>
                </a:solidFill>
                <a:effectLst/>
                <a:uLnTx/>
                <a:uFillTx/>
                <a:latin typeface="Calibri"/>
                <a:ea typeface="宋体" panose="02010600030101010101" pitchFamily="2" charset="-122"/>
                <a:cs typeface="+mn-cs"/>
              </a:rPr>
              <a:t>动力</a:t>
            </a:r>
            <a:r>
              <a:rPr kumimoji="0" lang="zh-CN" altLang="en-US" sz="36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学</a:t>
            </a:r>
          </a:p>
        </p:txBody>
      </p:sp>
      <p:sp>
        <p:nvSpPr>
          <p:cNvPr id="22" name="文本框 21">
            <a:extLst>
              <a:ext uri="{FF2B5EF4-FFF2-40B4-BE49-F238E27FC236}">
                <a16:creationId xmlns:a16="http://schemas.microsoft.com/office/drawing/2014/main" id="{F6B3FC3A-F85D-C244-882E-465327CF02FD}"/>
              </a:ext>
            </a:extLst>
          </p:cNvPr>
          <p:cNvSpPr txBox="1"/>
          <p:nvPr/>
        </p:nvSpPr>
        <p:spPr>
          <a:xfrm>
            <a:off x="3185581" y="2924944"/>
            <a:ext cx="666339" cy="1200329"/>
          </a:xfrm>
          <a:prstGeom prst="rect">
            <a:avLst/>
          </a:prstGeom>
          <a:noFill/>
        </p:spPr>
        <p:txBody>
          <a:bodyPr wrap="square" rtlCol="0">
            <a:spAutoFit/>
          </a:bodyPr>
          <a:lstStyle/>
          <a:p>
            <a:pPr eaLnBrk="1" fontAlgn="auto" hangingPunct="1">
              <a:spcBef>
                <a:spcPts val="0"/>
              </a:spcBef>
              <a:spcAft>
                <a:spcPts val="0"/>
              </a:spcAft>
            </a:pPr>
            <a:r>
              <a:rPr lang="zh-CN" altLang="en-US" sz="1800" dirty="0">
                <a:solidFill>
                  <a:srgbClr val="C00000"/>
                </a:solidFill>
                <a:latin typeface="Calibri"/>
                <a:ea typeface="宋体" panose="02010600030101010101" pitchFamily="2" charset="-122"/>
              </a:rPr>
              <a:t>对象</a:t>
            </a:r>
            <a:endParaRPr lang="en-US" altLang="zh-CN" sz="1800" dirty="0">
              <a:solidFill>
                <a:srgbClr val="C00000"/>
              </a:solidFill>
              <a:latin typeface="Calibri"/>
              <a:ea typeface="宋体" panose="02010600030101010101" pitchFamily="2" charset="-122"/>
            </a:endParaRPr>
          </a:p>
          <a:p>
            <a:pPr eaLnBrk="1" fontAlgn="auto" hangingPunct="1">
              <a:spcBef>
                <a:spcPts val="0"/>
              </a:spcBef>
              <a:spcAft>
                <a:spcPts val="0"/>
              </a:spcAft>
            </a:pPr>
            <a:r>
              <a:rPr lang="zh-CN" altLang="en-US" sz="1800" dirty="0">
                <a:solidFill>
                  <a:prstClr val="black"/>
                </a:solidFill>
                <a:latin typeface="Calibri"/>
                <a:ea typeface="宋体" panose="02010600030101010101" pitchFamily="2" charset="-122"/>
              </a:rPr>
              <a:t>原子分子尺度</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1CEEA01-3714-FF4D-9FE6-69BD71BA20F4}"/>
                  </a:ext>
                </a:extLst>
              </p:cNvPr>
              <p:cNvSpPr txBox="1"/>
              <p:nvPr/>
            </p:nvSpPr>
            <p:spPr>
              <a:xfrm>
                <a:off x="3995936" y="1078900"/>
                <a:ext cx="3741482" cy="871264"/>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1" i="0" u="none" strike="noStrike" kern="0" cap="none" spc="0" normalizeH="0" baseline="0" noProof="0" smtClean="0">
                              <a:ln>
                                <a:noFill/>
                              </a:ln>
                              <a:solidFill>
                                <a:prstClr val="black"/>
                              </a:solidFill>
                              <a:effectLst/>
                              <a:uLnTx/>
                              <a:uFillTx/>
                              <a:latin typeface="Cambria Math" panose="02040503050406030204" pitchFamily="18" charset="0"/>
                              <a:cs typeface="+mn-cs"/>
                            </a:rPr>
                            <m:t>𝐟</m:t>
                          </m:r>
                        </m:e>
                        <m:sub>
                          <m:r>
                            <a:rPr kumimoji="0" lang="en-US" altLang="zh-CN" sz="1800" b="1" i="1" u="none" strike="noStrike" kern="0" cap="none" spc="0" normalizeH="0" baseline="0" noProof="0" smtClean="0">
                              <a:ln>
                                <a:noFill/>
                              </a:ln>
                              <a:solidFill>
                                <a:prstClr val="black"/>
                              </a:solidFill>
                              <a:effectLst/>
                              <a:uLnTx/>
                              <a:uFillTx/>
                              <a:latin typeface="Cambria Math" panose="02040503050406030204" pitchFamily="18" charset="0"/>
                              <a:cs typeface="+mn-cs"/>
                            </a:rPr>
                            <m:t>𝒊</m:t>
                          </m:r>
                        </m:sub>
                      </m:s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m:t>
                          </m:r>
                        </m:sub>
                      </m:sSub>
                      <m:f>
                        <m:f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𝑑</m:t>
                              </m:r>
                            </m:e>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sup>
                          </m:sSup>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1" i="0" u="none" strike="noStrike" kern="0" cap="none" spc="0" normalizeH="0" baseline="0" noProof="0" smtClean="0">
                                  <a:ln>
                                    <a:noFill/>
                                  </a:ln>
                                  <a:solidFill>
                                    <a:prstClr val="black"/>
                                  </a:solidFill>
                                  <a:effectLst/>
                                  <a:uLnTx/>
                                  <a:uFillTx/>
                                  <a:latin typeface="Cambria Math" panose="02040503050406030204" pitchFamily="18" charset="0"/>
                                  <a:cs typeface="+mn-cs"/>
                                </a:rPr>
                                <m:t>𝐫</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m:t>
                              </m:r>
                            </m:sub>
                          </m:sSub>
                        </m:num>
                        <m:den>
                          <m:sSup>
                            <m:s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𝑑𝑡</m:t>
                              </m:r>
                            </m:e>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sup>
                          </m:sSup>
                        </m:den>
                      </m:f>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𝑁</m:t>
                          </m:r>
                        </m:sup>
                        <m:e>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𝑟</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𝑖𝑗</m:t>
                                  </m:r>
                                </m:sub>
                              </m:sSub>
                            </m:sub>
                          </m:s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nary>
                    </m:oMath>
                  </m:oMathPara>
                </a14:m>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23" name="文本框 22">
                <a:extLst>
                  <a:ext uri="{FF2B5EF4-FFF2-40B4-BE49-F238E27FC236}">
                    <a16:creationId xmlns:a16="http://schemas.microsoft.com/office/drawing/2014/main" id="{61CEEA01-3714-FF4D-9FE6-69BD71BA20F4}"/>
                  </a:ext>
                </a:extLst>
              </p:cNvPr>
              <p:cNvSpPr txBox="1">
                <a:spLocks noRot="1" noChangeAspect="1" noMove="1" noResize="1" noEditPoints="1" noAdjustHandles="1" noChangeArrowheads="1" noChangeShapeType="1" noTextEdit="1"/>
              </p:cNvSpPr>
              <p:nvPr/>
            </p:nvSpPr>
            <p:spPr>
              <a:xfrm>
                <a:off x="3995936" y="1078900"/>
                <a:ext cx="3741482" cy="871264"/>
              </a:xfrm>
              <a:prstGeom prst="rect">
                <a:avLst/>
              </a:prstGeom>
              <a:blipFill>
                <a:blip r:embed="rId2"/>
                <a:stretch>
                  <a:fillRect/>
                </a:stretch>
              </a:blipFill>
              <a:ln w="25400" cap="flat" cmpd="sng" algn="ctr">
                <a:solidFill>
                  <a:srgbClr val="4F81BD"/>
                </a:solidFill>
                <a:prstDash val="solid"/>
              </a:ln>
              <a:effectLst/>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67888F44-0F85-B24D-B561-22DFF1E19132}"/>
              </a:ext>
            </a:extLst>
          </p:cNvPr>
          <p:cNvSpPr txBox="1"/>
          <p:nvPr/>
        </p:nvSpPr>
        <p:spPr>
          <a:xfrm>
            <a:off x="220934" y="1960876"/>
            <a:ext cx="2448272"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气体、固体、液体</a:t>
            </a:r>
          </a:p>
        </p:txBody>
      </p:sp>
      <p:sp>
        <p:nvSpPr>
          <p:cNvPr id="25" name="文本框 24">
            <a:extLst>
              <a:ext uri="{FF2B5EF4-FFF2-40B4-BE49-F238E27FC236}">
                <a16:creationId xmlns:a16="http://schemas.microsoft.com/office/drawing/2014/main" id="{8FD13351-DB94-FB46-A002-F13BD7C36ED6}"/>
              </a:ext>
            </a:extLst>
          </p:cNvPr>
          <p:cNvSpPr txBox="1"/>
          <p:nvPr/>
        </p:nvSpPr>
        <p:spPr>
          <a:xfrm>
            <a:off x="220934" y="4292566"/>
            <a:ext cx="2592288" cy="923330"/>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无机材料：固体物化</a:t>
            </a: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有机材料：高分子化学、生物医药、蛋白质</a:t>
            </a: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DNA</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6" name="文本框 25">
            <a:extLst>
              <a:ext uri="{FF2B5EF4-FFF2-40B4-BE49-F238E27FC236}">
                <a16:creationId xmlns:a16="http://schemas.microsoft.com/office/drawing/2014/main" id="{3C7BB44D-05FF-4949-AF8C-7E1B541B7D62}"/>
              </a:ext>
            </a:extLst>
          </p:cNvPr>
          <p:cNvSpPr txBox="1"/>
          <p:nvPr/>
        </p:nvSpPr>
        <p:spPr>
          <a:xfrm>
            <a:off x="268323" y="3047466"/>
            <a:ext cx="2580903" cy="646331"/>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结构、形态等</a:t>
            </a: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缺陷、位错、表面</a:t>
            </a:r>
            <a: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25442E04-7234-C046-809B-83A288E9CFB2}"/>
              </a:ext>
            </a:extLst>
          </p:cNvPr>
          <p:cNvSpPr txBox="1"/>
          <p:nvPr/>
        </p:nvSpPr>
        <p:spPr>
          <a:xfrm>
            <a:off x="3438642" y="5890046"/>
            <a:ext cx="5463806" cy="923330"/>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结构：成形、演化，相图</a:t>
            </a: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性质：热力学性质（能量、温度、热容、压强、声子）</a:t>
            </a:r>
            <a:br>
              <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b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力学性质（硬度等）</a:t>
            </a:r>
          </a:p>
        </p:txBody>
      </p:sp>
      <p:cxnSp>
        <p:nvCxnSpPr>
          <p:cNvPr id="28" name="直线箭头连接符 15">
            <a:extLst>
              <a:ext uri="{FF2B5EF4-FFF2-40B4-BE49-F238E27FC236}">
                <a16:creationId xmlns:a16="http://schemas.microsoft.com/office/drawing/2014/main" id="{91E29051-7BE2-F54A-898A-71F74AFAE45D}"/>
              </a:ext>
            </a:extLst>
          </p:cNvPr>
          <p:cNvCxnSpPr>
            <a:cxnSpLocks/>
          </p:cNvCxnSpPr>
          <p:nvPr/>
        </p:nvCxnSpPr>
        <p:spPr>
          <a:xfrm>
            <a:off x="5289146" y="3803341"/>
            <a:ext cx="2934" cy="2001923"/>
          </a:xfrm>
          <a:prstGeom prst="straightConnector1">
            <a:avLst/>
          </a:prstGeom>
          <a:noFill/>
          <a:ln w="9525" cap="flat" cmpd="sng" algn="ctr">
            <a:solidFill>
              <a:srgbClr val="4F81BD">
                <a:shade val="95000"/>
                <a:satMod val="105000"/>
              </a:srgbClr>
            </a:solidFill>
            <a:prstDash val="solid"/>
            <a:headEnd type="triangle"/>
            <a:tailEnd type="triangle"/>
          </a:ln>
          <a:effectLst/>
        </p:spPr>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42EF084-2AD4-6342-B89A-E0E815897CCB}"/>
                  </a:ext>
                </a:extLst>
              </p:cNvPr>
              <p:cNvSpPr txBox="1"/>
              <p:nvPr/>
            </p:nvSpPr>
            <p:spPr>
              <a:xfrm>
                <a:off x="5388707" y="4259955"/>
                <a:ext cx="2681198" cy="1148263"/>
              </a:xfrm>
              <a:prstGeom prst="rect">
                <a:avLst/>
              </a:prstGeom>
              <a:solidFill>
                <a:sysClr val="window" lastClr="FFFFFF"/>
              </a:solidFill>
              <a:ln w="25400" cap="flat" cmpd="sng" algn="ctr">
                <a:solidFill>
                  <a:srgbClr val="4F81B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能量均分定理：</a:t>
                </a: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3</m:t>
                          </m:r>
                        </m:num>
                        <m:den>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𝑁</m:t>
                      </m:r>
                      <m:sSub>
                        <m:sSub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𝑘</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sub>
                      </m:s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𝑇</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 &lt;</m:t>
                      </m:r>
                      <m:f>
                        <m:f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𝑚</m:t>
                          </m:r>
                        </m:num>
                        <m:den>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den>
                      </m:f>
                      <m:nary>
                        <m:naryPr>
                          <m:chr m:val="∑"/>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𝑁</m:t>
                          </m:r>
                        </m:sup>
                        <m:e>
                          <m:sSubSup>
                            <m:sSubSupPr>
                              <m:ctrlP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𝑣</m:t>
                              </m:r>
                            </m:e>
                            <m:sub>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𝑖</m:t>
                              </m:r>
                            </m:sub>
                            <m:sup>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sup>
                          </m:sSubSup>
                        </m:e>
                      </m:nary>
                      <m:r>
                        <a:rPr kumimoji="0" lang="en-US" altLang="zh-CN" sz="1800" b="0" i="1" u="none" strike="noStrike" kern="0" cap="none" spc="0" normalizeH="0" baseline="0" noProof="0" smtClean="0">
                          <a:ln>
                            <a:noFill/>
                          </a:ln>
                          <a:solidFill>
                            <a:prstClr val="black"/>
                          </a:solidFill>
                          <a:effectLst/>
                          <a:uLnTx/>
                          <a:uFillTx/>
                          <a:latin typeface="Cambria Math" panose="02040503050406030204" pitchFamily="18" charset="0"/>
                          <a:cs typeface="+mn-cs"/>
                        </a:rPr>
                        <m:t>&gt;</m:t>
                      </m:r>
                    </m:oMath>
                  </m:oMathPara>
                </a14:m>
                <a:endPar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29" name="文本框 28">
                <a:extLst>
                  <a:ext uri="{FF2B5EF4-FFF2-40B4-BE49-F238E27FC236}">
                    <a16:creationId xmlns:a16="http://schemas.microsoft.com/office/drawing/2014/main" id="{942EF084-2AD4-6342-B89A-E0E815897CCB}"/>
                  </a:ext>
                </a:extLst>
              </p:cNvPr>
              <p:cNvSpPr txBox="1">
                <a:spLocks noRot="1" noChangeAspect="1" noMove="1" noResize="1" noEditPoints="1" noAdjustHandles="1" noChangeArrowheads="1" noChangeShapeType="1" noTextEdit="1"/>
              </p:cNvSpPr>
              <p:nvPr/>
            </p:nvSpPr>
            <p:spPr>
              <a:xfrm>
                <a:off x="5388707" y="4259955"/>
                <a:ext cx="2681198" cy="1148263"/>
              </a:xfrm>
              <a:prstGeom prst="rect">
                <a:avLst/>
              </a:prstGeom>
              <a:blipFill>
                <a:blip r:embed="rId3"/>
                <a:stretch>
                  <a:fillRect l="-1577" t="-3646"/>
                </a:stretch>
              </a:blipFill>
              <a:ln w="25400" cap="flat" cmpd="sng" algn="ctr">
                <a:solidFill>
                  <a:srgbClr val="4F81BD"/>
                </a:solidFill>
                <a:prstDash val="solid"/>
              </a:ln>
              <a:effectLst/>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7BBA2673-E00E-F24B-BAD6-B198A3E61BD5}"/>
              </a:ext>
            </a:extLst>
          </p:cNvPr>
          <p:cNvSpPr txBox="1"/>
          <p:nvPr/>
        </p:nvSpPr>
        <p:spPr>
          <a:xfrm>
            <a:off x="220934" y="1106160"/>
            <a:ext cx="3217708"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压力、电场、磁场、应变应力</a:t>
            </a:r>
          </a:p>
        </p:txBody>
      </p:sp>
      <p:cxnSp>
        <p:nvCxnSpPr>
          <p:cNvPr id="31" name="直线箭头连接符 27">
            <a:extLst>
              <a:ext uri="{FF2B5EF4-FFF2-40B4-BE49-F238E27FC236}">
                <a16:creationId xmlns:a16="http://schemas.microsoft.com/office/drawing/2014/main" id="{9F21F083-E593-BB49-9F01-DD11004A7FDC}"/>
              </a:ext>
            </a:extLst>
          </p:cNvPr>
          <p:cNvCxnSpPr/>
          <p:nvPr/>
        </p:nvCxnSpPr>
        <p:spPr>
          <a:xfrm>
            <a:off x="5293821" y="2084888"/>
            <a:ext cx="0" cy="912064"/>
          </a:xfrm>
          <a:prstGeom prst="straightConnector1">
            <a:avLst/>
          </a:prstGeom>
          <a:noFill/>
          <a:ln w="9525" cap="flat" cmpd="sng" algn="ctr">
            <a:solidFill>
              <a:srgbClr val="4F81BD">
                <a:shade val="95000"/>
                <a:satMod val="105000"/>
              </a:srgbClr>
            </a:solidFill>
            <a:prstDash val="solid"/>
            <a:headEnd type="triangle"/>
            <a:tailEnd type="triangle"/>
          </a:ln>
          <a:effectLst/>
        </p:spPr>
      </p:cxnSp>
      <p:sp>
        <p:nvSpPr>
          <p:cNvPr id="32" name="矩形 31">
            <a:extLst>
              <a:ext uri="{FF2B5EF4-FFF2-40B4-BE49-F238E27FC236}">
                <a16:creationId xmlns:a16="http://schemas.microsoft.com/office/drawing/2014/main" id="{6E592691-4BA4-854A-8ABB-FE8B9496B7C8}"/>
              </a:ext>
            </a:extLst>
          </p:cNvPr>
          <p:cNvSpPr/>
          <p:nvPr/>
        </p:nvSpPr>
        <p:spPr>
          <a:xfrm>
            <a:off x="5293821" y="2445110"/>
            <a:ext cx="646331" cy="369332"/>
          </a:xfrm>
          <a:prstGeom prst="rect">
            <a:avLst/>
          </a:prstGeom>
        </p:spPr>
        <p:txBody>
          <a:bodyPr wrap="none">
            <a:spAutoFit/>
          </a:bodyPr>
          <a:lstStyle/>
          <a:p>
            <a:pPr eaLnBrk="1" fontAlgn="auto" hangingPunct="1">
              <a:spcBef>
                <a:spcPts val="0"/>
              </a:spcBef>
              <a:spcAft>
                <a:spcPts val="0"/>
              </a:spcAft>
            </a:pPr>
            <a:r>
              <a:rPr lang="zh-CN" altLang="en-US" sz="1800" dirty="0">
                <a:solidFill>
                  <a:prstClr val="black"/>
                </a:solidFill>
                <a:latin typeface="Calibri"/>
                <a:ea typeface="宋体" panose="02010600030101010101" pitchFamily="2" charset="-122"/>
              </a:rPr>
              <a:t>方法</a:t>
            </a:r>
            <a:endParaRPr lang="en-US" altLang="zh-CN" sz="1800" dirty="0">
              <a:solidFill>
                <a:prstClr val="black"/>
              </a:solidFill>
              <a:latin typeface="Calibri"/>
              <a:ea typeface="宋体" panose="02010600030101010101" pitchFamily="2" charset="-122"/>
            </a:endParaRPr>
          </a:p>
        </p:txBody>
      </p:sp>
      <p:sp>
        <p:nvSpPr>
          <p:cNvPr id="33" name="右大括号 32">
            <a:extLst>
              <a:ext uri="{FF2B5EF4-FFF2-40B4-BE49-F238E27FC236}">
                <a16:creationId xmlns:a16="http://schemas.microsoft.com/office/drawing/2014/main" id="{09C50D6D-1B83-9F46-BA28-3B665DD87BBB}"/>
              </a:ext>
            </a:extLst>
          </p:cNvPr>
          <p:cNvSpPr/>
          <p:nvPr/>
        </p:nvSpPr>
        <p:spPr>
          <a:xfrm>
            <a:off x="2813222" y="2101498"/>
            <a:ext cx="432048" cy="2817011"/>
          </a:xfrm>
          <a:prstGeom prst="rightBrace">
            <a:avLst/>
          </a:prstGeom>
          <a:noFill/>
          <a:ln w="25400"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下箭头 33">
            <a:extLst>
              <a:ext uri="{FF2B5EF4-FFF2-40B4-BE49-F238E27FC236}">
                <a16:creationId xmlns:a16="http://schemas.microsoft.com/office/drawing/2014/main" id="{C641B4EA-43A5-8948-8FF6-22BD5959FE70}"/>
              </a:ext>
            </a:extLst>
          </p:cNvPr>
          <p:cNvSpPr/>
          <p:nvPr/>
        </p:nvSpPr>
        <p:spPr>
          <a:xfrm>
            <a:off x="1475656" y="1547500"/>
            <a:ext cx="216024" cy="369332"/>
          </a:xfrm>
          <a:prstGeom prst="downArrow">
            <a:avLst/>
          </a:prstGeom>
          <a:solidFill>
            <a:srgbClr val="1F497D"/>
          </a:solidFill>
          <a:ln w="9525" cap="flat" cmpd="sng" algn="ctr">
            <a:solidFill>
              <a:srgbClr val="4F81BD">
                <a:shade val="95000"/>
                <a:satMod val="10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w="0"/>
              <a:solidFill>
                <a:srgbClr val="4F81BD"/>
              </a:solidFill>
              <a:effectLst>
                <a:outerShdw blurRad="38100" dist="25400" dir="5400000" algn="ctr" rotWithShape="0">
                  <a:srgbClr val="6E747A">
                    <a:alpha val="43000"/>
                  </a:srgbClr>
                </a:outerShdw>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1587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animBg="1"/>
      <p:bldP spid="24" grpId="0" animBg="1"/>
      <p:bldP spid="25" grpId="0" animBg="1"/>
      <p:bldP spid="26" grpId="0" animBg="1"/>
      <p:bldP spid="27" grpId="0" animBg="1"/>
      <p:bldP spid="29" grpId="0" animBg="1"/>
      <p:bldP spid="30" grpId="0" animBg="1"/>
      <p:bldP spid="32" grpId="0"/>
      <p:bldP spid="33" grpId="0" animBg="1"/>
      <p:bldP spid="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5FCAC8-58A9-8B4D-B88F-766A9B667FF6}"/>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a:ln>
                  <a:noFill/>
                </a:ln>
                <a:solidFill>
                  <a:srgbClr val="0000FF"/>
                </a:solidFill>
                <a:effectLst/>
                <a:uLnTx/>
                <a:uFillTx/>
                <a:latin typeface="Calibri"/>
                <a:ea typeface="黑体" panose="02010609060101010101" pitchFamily="49" charset="-122"/>
                <a:cs typeface="+mj-cs"/>
                <a:sym typeface="Symbol" pitchFamily="2" charset="2"/>
              </a:rPr>
              <a:t>粒子运动方程的数值解法</a:t>
            </a:r>
            <a:endParaRPr kumimoji="0" lang="zh-CN" altLang="en-US"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sym typeface="Symbol" pitchFamily="2" charset="2"/>
            </a:endParaRPr>
          </a:p>
        </p:txBody>
      </p:sp>
      <p:sp>
        <p:nvSpPr>
          <p:cNvPr id="4" name="Rectangle 3">
            <a:extLst>
              <a:ext uri="{FF2B5EF4-FFF2-40B4-BE49-F238E27FC236}">
                <a16:creationId xmlns:a16="http://schemas.microsoft.com/office/drawing/2014/main" id="{102EBE30-C305-7C4A-A465-4380A6876E52}"/>
              </a:ext>
            </a:extLst>
          </p:cNvPr>
          <p:cNvSpPr txBox="1">
            <a:spLocks noChangeArrowheads="1"/>
          </p:cNvSpPr>
          <p:nvPr/>
        </p:nvSpPr>
        <p:spPr>
          <a:xfrm>
            <a:off x="396961" y="846928"/>
            <a:ext cx="8229600" cy="23762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70000"/>
              </a:lnSpc>
              <a:spcBef>
                <a:spcPct val="20000"/>
              </a:spcBef>
              <a:spcAft>
                <a:spcPts val="0"/>
              </a:spcAft>
              <a:buClrTx/>
              <a:buSzTx/>
              <a:buFontTx/>
              <a:buNone/>
              <a:tabLst/>
              <a:defRPr/>
            </a:pP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   设粒子的坐标、速度及其作用力分别用</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x</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t</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v</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t</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f</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err="1">
                <a:ln>
                  <a:noFill/>
                </a:ln>
                <a:solidFill>
                  <a:sysClr val="windowText" lastClr="000000"/>
                </a:solidFill>
                <a:effectLst/>
                <a:uLnTx/>
                <a:uFillTx/>
                <a:latin typeface="Calibri"/>
                <a:ea typeface="宋体" panose="02010600030101010101" pitchFamily="2" charset="-122"/>
                <a:cs typeface="+mn-cs"/>
              </a:rPr>
              <a:t>x</a:t>
            </a:r>
            <a:r>
              <a:rPr kumimoji="0" lang="en-US" altLang="zh-CN" sz="2800" b="0" i="0" u="none" strike="noStrike" kern="1200" cap="none" spc="0" normalizeH="0" baseline="0" noProof="0" dirty="0" err="1">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err="1">
                <a:ln>
                  <a:noFill/>
                </a:ln>
                <a:solidFill>
                  <a:sysClr val="windowText" lastClr="000000"/>
                </a:solidFill>
                <a:effectLst/>
                <a:uLnTx/>
                <a:uFillTx/>
                <a:latin typeface="Calibri"/>
                <a:ea typeface="宋体" panose="02010600030101010101" pitchFamily="2" charset="-122"/>
                <a:cs typeface="+mn-cs"/>
              </a:rPr>
              <a:t>t</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表示，其初始值为</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x</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(0)</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v</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(0)</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en-US" altLang="zh-CN" sz="28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f</a:t>
            </a: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(0)</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。则决定粒子运动的</a:t>
            </a:r>
            <a:r>
              <a:rPr kumimoji="0" lang="zh-CN" altLang="en-US" sz="28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牛顿方程</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是</a:t>
            </a:r>
          </a:p>
        </p:txBody>
      </p:sp>
      <p:pic>
        <p:nvPicPr>
          <p:cNvPr id="5" name="Picture 4">
            <a:extLst>
              <a:ext uri="{FF2B5EF4-FFF2-40B4-BE49-F238E27FC236}">
                <a16:creationId xmlns:a16="http://schemas.microsoft.com/office/drawing/2014/main" id="{04E0722C-272A-CD4D-8DD2-D424C3EA7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487" y="3429000"/>
            <a:ext cx="3686549"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4"/>
          <p:cNvGraphicFramePr>
            <a:graphicFrameLocks noChangeAspect="1"/>
          </p:cNvGraphicFramePr>
          <p:nvPr>
            <p:extLst>
              <p:ext uri="{D42A27DB-BD31-4B8C-83A1-F6EECF244321}">
                <p14:modId xmlns:p14="http://schemas.microsoft.com/office/powerpoint/2010/main" val="2454614721"/>
              </p:ext>
            </p:extLst>
          </p:nvPr>
        </p:nvGraphicFramePr>
        <p:xfrm>
          <a:off x="3498850" y="4532858"/>
          <a:ext cx="2128837" cy="1030288"/>
        </p:xfrm>
        <a:graphic>
          <a:graphicData uri="http://schemas.openxmlformats.org/presentationml/2006/ole">
            <mc:AlternateContent xmlns:mc="http://schemas.openxmlformats.org/markup-compatibility/2006">
              <mc:Choice xmlns:v="urn:schemas-microsoft-com:vml" Requires="v">
                <p:oleObj name="Equation" r:id="rId3" imgW="812520" imgH="393480" progId="Equation.DSMT4">
                  <p:embed/>
                </p:oleObj>
              </mc:Choice>
              <mc:Fallback>
                <p:oleObj name="Equation" r:id="rId3" imgW="812520" imgH="393480" progId="Equation.DSMT4">
                  <p:embed/>
                  <p:pic>
                    <p:nvPicPr>
                      <p:cNvPr id="3074" name="Object 4"/>
                      <p:cNvPicPr>
                        <a:picLocks noChangeAspect="1" noChangeArrowheads="1"/>
                      </p:cNvPicPr>
                      <p:nvPr/>
                    </p:nvPicPr>
                    <p:blipFill>
                      <a:blip r:embed="rId4"/>
                      <a:srcRect/>
                      <a:stretch>
                        <a:fillRect/>
                      </a:stretch>
                    </p:blipFill>
                    <p:spPr bwMode="auto">
                      <a:xfrm>
                        <a:off x="3498850" y="4532858"/>
                        <a:ext cx="212883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021114705"/>
              </p:ext>
            </p:extLst>
          </p:nvPr>
        </p:nvGraphicFramePr>
        <p:xfrm>
          <a:off x="6355036" y="3612629"/>
          <a:ext cx="731837" cy="533400"/>
        </p:xfrm>
        <a:graphic>
          <a:graphicData uri="http://schemas.openxmlformats.org/presentationml/2006/ole">
            <mc:AlternateContent xmlns:mc="http://schemas.openxmlformats.org/markup-compatibility/2006">
              <mc:Choice xmlns:v="urn:schemas-microsoft-com:vml" Requires="v">
                <p:oleObj name="Equation" r:id="rId5" imgW="279360" imgH="203040" progId="Equation.DSMT4">
                  <p:embed/>
                </p:oleObj>
              </mc:Choice>
              <mc:Fallback>
                <p:oleObj name="Equation" r:id="rId5" imgW="279360" imgH="203040" progId="Equation.DSMT4">
                  <p:embed/>
                  <p:pic>
                    <p:nvPicPr>
                      <p:cNvPr id="8" name="Object 4"/>
                      <p:cNvPicPr>
                        <a:picLocks noChangeAspect="1" noChangeArrowheads="1"/>
                      </p:cNvPicPr>
                      <p:nvPr/>
                    </p:nvPicPr>
                    <p:blipFill>
                      <a:blip r:embed="rId6"/>
                      <a:srcRect/>
                      <a:stretch>
                        <a:fillRect/>
                      </a:stretch>
                    </p:blipFill>
                    <p:spPr bwMode="auto">
                      <a:xfrm>
                        <a:off x="6355036" y="3612629"/>
                        <a:ext cx="7318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2411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2B652-0310-409B-8BF0-9A538A31D776}"/>
              </a:ext>
            </a:extLst>
          </p:cNvPr>
          <p:cNvSpPr>
            <a:spLocks noGrp="1"/>
          </p:cNvSpPr>
          <p:nvPr>
            <p:ph type="title"/>
          </p:nvPr>
        </p:nvSpPr>
        <p:spPr>
          <a:xfrm>
            <a:off x="457200" y="274638"/>
            <a:ext cx="8229600" cy="562074"/>
          </a:xfrm>
        </p:spPr>
        <p:txBody>
          <a:bodyPr/>
          <a:lstStyle/>
          <a:p>
            <a:r>
              <a:rPr kumimoji="0" lang="en-US" altLang="zh-CN" sz="3600" b="1" dirty="0">
                <a:solidFill>
                  <a:srgbClr val="0000FF"/>
                </a:solidFill>
                <a:latin typeface="Calibri"/>
                <a:ea typeface="黑体" panose="02010609060101010101" pitchFamily="49" charset="-122"/>
              </a:rPr>
              <a:t>Euler-Cromer</a:t>
            </a:r>
            <a:r>
              <a:rPr kumimoji="0" lang="zh-CN" altLang="en-US" sz="3600" b="1" dirty="0">
                <a:solidFill>
                  <a:srgbClr val="0000FF"/>
                </a:solidFill>
                <a:latin typeface="Calibri"/>
                <a:ea typeface="黑体" panose="02010609060101010101" pitchFamily="49" charset="-122"/>
              </a:rPr>
              <a:t>算法</a:t>
            </a:r>
          </a:p>
        </p:txBody>
      </p:sp>
      <p:grpSp>
        <p:nvGrpSpPr>
          <p:cNvPr id="4" name="组合 3">
            <a:extLst>
              <a:ext uri="{FF2B5EF4-FFF2-40B4-BE49-F238E27FC236}">
                <a16:creationId xmlns:a16="http://schemas.microsoft.com/office/drawing/2014/main" id="{E8FCE9A7-F7D1-4864-A019-0E4647185432}"/>
              </a:ext>
            </a:extLst>
          </p:cNvPr>
          <p:cNvGrpSpPr/>
          <p:nvPr/>
        </p:nvGrpSpPr>
        <p:grpSpPr>
          <a:xfrm>
            <a:off x="547756" y="1598360"/>
            <a:ext cx="6750496" cy="1155994"/>
            <a:chOff x="467544" y="1996381"/>
            <a:chExt cx="6750496" cy="1155994"/>
          </a:xfrm>
        </p:grpSpPr>
        <p:sp>
          <p:nvSpPr>
            <p:cNvPr id="5" name="矩形 4">
              <a:extLst>
                <a:ext uri="{FF2B5EF4-FFF2-40B4-BE49-F238E27FC236}">
                  <a16:creationId xmlns:a16="http://schemas.microsoft.com/office/drawing/2014/main" id="{41A797B6-94AC-40D0-8CC1-83369F44A3FF}"/>
                </a:ext>
              </a:extLst>
            </p:cNvPr>
            <p:cNvSpPr/>
            <p:nvPr/>
          </p:nvSpPr>
          <p:spPr>
            <a:xfrm>
              <a:off x="467544" y="2101034"/>
              <a:ext cx="6750496" cy="830997"/>
            </a:xfrm>
            <a:prstGeom prst="rect">
              <a:avLst/>
            </a:prstGeom>
          </p:spPr>
          <p:txBody>
            <a:bodyPr wrap="square">
              <a:spAutoFit/>
            </a:bodyPr>
            <a:lstStyle/>
            <a:p>
              <a:r>
                <a:rPr lang="fr-FR" altLang="zh-CN" sz="2400" dirty="0">
                  <a:ea typeface="Cambria Math" panose="02040503050406030204" pitchFamily="18" charset="0"/>
                  <a:cs typeface="Times New Roman" panose="02020603050405020304" pitchFamily="18" charset="0"/>
                </a:rPr>
                <a:t>position </a:t>
              </a:r>
            </a:p>
            <a:p>
              <a:r>
                <a:rPr lang="fr-FR" altLang="zh-CN" sz="2400" dirty="0">
                  <a:ea typeface="Cambria Math" panose="02040503050406030204" pitchFamily="18" charset="0"/>
                  <a:cs typeface="Times New Roman" panose="02020603050405020304" pitchFamily="18" charset="0"/>
                </a:rPr>
                <a:t>velocity </a:t>
              </a:r>
              <a:endParaRPr lang="zh-CN" altLang="en-US" sz="2400" dirty="0">
                <a:cs typeface="Times New Roman" panose="02020603050405020304" pitchFamily="18" charset="0"/>
              </a:endParaRPr>
            </a:p>
          </p:txBody>
        </p:sp>
        <p:pic>
          <p:nvPicPr>
            <p:cNvPr id="6" name="Picture 4">
              <a:extLst>
                <a:ext uri="{FF2B5EF4-FFF2-40B4-BE49-F238E27FC236}">
                  <a16:creationId xmlns:a16="http://schemas.microsoft.com/office/drawing/2014/main" id="{9F1E7984-CBB1-4378-8C2F-299C291E4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367" y="2188413"/>
              <a:ext cx="1277392" cy="36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a:extLst>
                <a:ext uri="{FF2B5EF4-FFF2-40B4-BE49-F238E27FC236}">
                  <a16:creationId xmlns:a16="http://schemas.microsoft.com/office/drawing/2014/main" id="{0E83DFAD-D8D7-4531-8BD2-48BF44CEB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869" y="2551707"/>
              <a:ext cx="1255890" cy="319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a:extLst>
                <a:ext uri="{FF2B5EF4-FFF2-40B4-BE49-F238E27FC236}">
                  <a16:creationId xmlns:a16="http://schemas.microsoft.com/office/drawing/2014/main" id="{9EB22685-124E-478A-800B-8348DC090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996381"/>
              <a:ext cx="26955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a:extLst>
                <a:ext uri="{FF2B5EF4-FFF2-40B4-BE49-F238E27FC236}">
                  <a16:creationId xmlns:a16="http://schemas.microsoft.com/office/drawing/2014/main" id="{004B87CC-2A5F-45F2-9EAF-714E3DA5D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590400"/>
              <a:ext cx="15335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矩形 9">
            <a:extLst>
              <a:ext uri="{FF2B5EF4-FFF2-40B4-BE49-F238E27FC236}">
                <a16:creationId xmlns:a16="http://schemas.microsoft.com/office/drawing/2014/main" id="{66D60B98-47C3-48C6-8E03-26E1D868A43B}"/>
              </a:ext>
            </a:extLst>
          </p:cNvPr>
          <p:cNvSpPr/>
          <p:nvPr/>
        </p:nvSpPr>
        <p:spPr>
          <a:xfrm>
            <a:off x="251520" y="1052736"/>
            <a:ext cx="9036496" cy="461665"/>
          </a:xfrm>
          <a:prstGeom prst="rect">
            <a:avLst/>
          </a:prstGeom>
        </p:spPr>
        <p:txBody>
          <a:bodyPr wrap="square">
            <a:spAutoFit/>
          </a:bodyPr>
          <a:lstStyle/>
          <a:p>
            <a:r>
              <a:rPr lang="en-US" altLang="zh-CN" sz="2400" dirty="0">
                <a:ea typeface="Cambria Math" panose="02040503050406030204" pitchFamily="18" charset="0"/>
                <a:cs typeface="Times New Roman" panose="02020603050405020304" pitchFamily="18" charset="0"/>
              </a:rPr>
              <a:t>• Consider Newton’s second law: </a:t>
            </a:r>
          </a:p>
        </p:txBody>
      </p:sp>
      <p:grpSp>
        <p:nvGrpSpPr>
          <p:cNvPr id="14" name="组合 13">
            <a:extLst>
              <a:ext uri="{FF2B5EF4-FFF2-40B4-BE49-F238E27FC236}">
                <a16:creationId xmlns:a16="http://schemas.microsoft.com/office/drawing/2014/main" id="{5D893313-088E-42A3-9C7F-B778AB72B4FF}"/>
              </a:ext>
            </a:extLst>
          </p:cNvPr>
          <p:cNvGrpSpPr/>
          <p:nvPr/>
        </p:nvGrpSpPr>
        <p:grpSpPr>
          <a:xfrm>
            <a:off x="547756" y="2716324"/>
            <a:ext cx="4312428" cy="469812"/>
            <a:chOff x="750097" y="3257934"/>
            <a:chExt cx="4312428" cy="469812"/>
          </a:xfrm>
        </p:grpSpPr>
        <p:pic>
          <p:nvPicPr>
            <p:cNvPr id="15" name="Picture 4">
              <a:extLst>
                <a:ext uri="{FF2B5EF4-FFF2-40B4-BE49-F238E27FC236}">
                  <a16:creationId xmlns:a16="http://schemas.microsoft.com/office/drawing/2014/main" id="{2CD1E440-C41B-4CDC-A933-4F5C292AB5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759" y="3371163"/>
              <a:ext cx="3266766" cy="35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a:extLst>
                <a:ext uri="{FF2B5EF4-FFF2-40B4-BE49-F238E27FC236}">
                  <a16:creationId xmlns:a16="http://schemas.microsoft.com/office/drawing/2014/main" id="{524A9C42-EFC5-436F-A8F8-5E5728D77511}"/>
                </a:ext>
              </a:extLst>
            </p:cNvPr>
            <p:cNvSpPr/>
            <p:nvPr/>
          </p:nvSpPr>
          <p:spPr>
            <a:xfrm>
              <a:off x="750097" y="3257934"/>
              <a:ext cx="1039067" cy="461665"/>
            </a:xfrm>
            <a:prstGeom prst="rect">
              <a:avLst/>
            </a:prstGeom>
          </p:spPr>
          <p:txBody>
            <a:bodyPr wrap="none">
              <a:spAutoFit/>
            </a:bodyPr>
            <a:lstStyle/>
            <a:p>
              <a:r>
                <a:rPr lang="fr-FR" altLang="zh-CN" sz="2400" dirty="0">
                  <a:ea typeface="Cambria Math" panose="02040503050406030204" pitchFamily="18" charset="0"/>
                  <a:cs typeface="Times New Roman" panose="02020603050405020304" pitchFamily="18" charset="0"/>
                </a:rPr>
                <a:t>Define</a:t>
              </a:r>
              <a:endParaRPr lang="zh-CN" altLang="en-US" sz="2400" dirty="0">
                <a:cs typeface="Times New Roman" panose="02020603050405020304" pitchFamily="18" charset="0"/>
              </a:endParaRPr>
            </a:p>
          </p:txBody>
        </p:sp>
      </p:grpSp>
      <p:sp>
        <p:nvSpPr>
          <p:cNvPr id="17" name="矩形 16">
            <a:extLst>
              <a:ext uri="{FF2B5EF4-FFF2-40B4-BE49-F238E27FC236}">
                <a16:creationId xmlns:a16="http://schemas.microsoft.com/office/drawing/2014/main" id="{06AF2244-2B87-4F34-A2E9-FB72B3EBDF34}"/>
              </a:ext>
            </a:extLst>
          </p:cNvPr>
          <p:cNvSpPr/>
          <p:nvPr/>
        </p:nvSpPr>
        <p:spPr>
          <a:xfrm>
            <a:off x="547754" y="3186136"/>
            <a:ext cx="2778325" cy="461665"/>
          </a:xfrm>
          <a:prstGeom prst="rect">
            <a:avLst/>
          </a:prstGeom>
        </p:spPr>
        <p:txBody>
          <a:bodyPr wrap="none">
            <a:spAutoFit/>
          </a:bodyPr>
          <a:lstStyle/>
          <a:p>
            <a:r>
              <a:rPr lang="en-US" altLang="zh-CN" sz="2400" dirty="0">
                <a:ea typeface="Cambria Math" panose="02040503050406030204" pitchFamily="18" charset="0"/>
                <a:cs typeface="Times New Roman" panose="02020603050405020304" pitchFamily="18" charset="0"/>
              </a:rPr>
              <a:t>Discretized time axis</a:t>
            </a:r>
            <a:endParaRPr lang="zh-CN" altLang="en-US" sz="2400" dirty="0">
              <a:cs typeface="Times New Roman" panose="02020603050405020304" pitchFamily="18" charset="0"/>
            </a:endParaRPr>
          </a:p>
        </p:txBody>
      </p:sp>
      <p:grpSp>
        <p:nvGrpSpPr>
          <p:cNvPr id="18" name="组合 17">
            <a:extLst>
              <a:ext uri="{FF2B5EF4-FFF2-40B4-BE49-F238E27FC236}">
                <a16:creationId xmlns:a16="http://schemas.microsoft.com/office/drawing/2014/main" id="{4CC1FE77-52FF-49BC-8979-E3E877BA2DB2}"/>
              </a:ext>
            </a:extLst>
          </p:cNvPr>
          <p:cNvGrpSpPr/>
          <p:nvPr/>
        </p:nvGrpSpPr>
        <p:grpSpPr>
          <a:xfrm>
            <a:off x="3594320" y="3247691"/>
            <a:ext cx="4230097" cy="400110"/>
            <a:chOff x="3429038" y="3820978"/>
            <a:chExt cx="4230097" cy="400110"/>
          </a:xfrm>
        </p:grpSpPr>
        <p:pic>
          <p:nvPicPr>
            <p:cNvPr id="19" name="Picture 2">
              <a:extLst>
                <a:ext uri="{FF2B5EF4-FFF2-40B4-BE49-F238E27FC236}">
                  <a16:creationId xmlns:a16="http://schemas.microsoft.com/office/drawing/2014/main" id="{40B26916-016B-4349-BBE5-57FF5C005F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38" y="3878811"/>
              <a:ext cx="3685695" cy="27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0" name="TextBox 5">
                  <a:extLst>
                    <a:ext uri="{FF2B5EF4-FFF2-40B4-BE49-F238E27FC236}">
                      <a16:creationId xmlns:a16="http://schemas.microsoft.com/office/drawing/2014/main" id="{3EFBFEFC-C5CB-45C7-8485-D1EC45B74ADE}"/>
                    </a:ext>
                  </a:extLst>
                </p:cNvPr>
                <p:cNvSpPr txBox="1"/>
                <p:nvPr/>
              </p:nvSpPr>
              <p:spPr>
                <a:xfrm>
                  <a:off x="6999724" y="3820978"/>
                  <a:ext cx="65941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ea typeface="Cambria Math" panose="02040503050406030204" pitchFamily="18" charset="0"/>
                          </a:rPr>
                          <m:t>=</m:t>
                        </m:r>
                        <m:r>
                          <a:rPr lang="en-US" altLang="zh-CN" sz="2000" b="0" i="1" smtClean="0">
                            <a:latin typeface="Cambria Math"/>
                            <a:ea typeface="Cambria Math" panose="02040503050406030204" pitchFamily="18" charset="0"/>
                          </a:rPr>
                          <m:t>h</m:t>
                        </m:r>
                      </m:oMath>
                    </m:oMathPara>
                  </a14:m>
                  <a:endParaRPr lang="zh-CN" altLang="en-US" sz="2000" dirty="0">
                    <a:ea typeface="Cambria Math" panose="020405030504060302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999724" y="3820978"/>
                  <a:ext cx="659411" cy="400110"/>
                </a:xfrm>
                <a:prstGeom prst="rect">
                  <a:avLst/>
                </a:prstGeom>
                <a:blipFill>
                  <a:blip r:embed="rId10"/>
                  <a:stretch>
                    <a:fillRect/>
                  </a:stretch>
                </a:blipFill>
              </p:spPr>
              <p:txBody>
                <a:bodyPr/>
                <a:lstStyle/>
                <a:p>
                  <a:r>
                    <a:rPr lang="zh-CN" altLang="en-US">
                      <a:noFill/>
                    </a:rPr>
                    <a:t> </a:t>
                  </a:r>
                </a:p>
              </p:txBody>
            </p:sp>
          </mc:Fallback>
        </mc:AlternateContent>
      </p:grpSp>
      <p:graphicFrame>
        <p:nvGraphicFramePr>
          <p:cNvPr id="22" name="Object 4">
            <a:extLst>
              <a:ext uri="{FF2B5EF4-FFF2-40B4-BE49-F238E27FC236}">
                <a16:creationId xmlns:a16="http://schemas.microsoft.com/office/drawing/2014/main" id="{5AA63C0C-6B2D-4309-A2A6-D374D892BB4C}"/>
              </a:ext>
            </a:extLst>
          </p:cNvPr>
          <p:cNvGraphicFramePr>
            <a:graphicFrameLocks noChangeAspect="1"/>
          </p:cNvGraphicFramePr>
          <p:nvPr>
            <p:extLst>
              <p:ext uri="{D42A27DB-BD31-4B8C-83A1-F6EECF244321}">
                <p14:modId xmlns:p14="http://schemas.microsoft.com/office/powerpoint/2010/main" val="3229692274"/>
              </p:ext>
            </p:extLst>
          </p:nvPr>
        </p:nvGraphicFramePr>
        <p:xfrm>
          <a:off x="5005520" y="3838262"/>
          <a:ext cx="2760662" cy="1195387"/>
        </p:xfrm>
        <a:graphic>
          <a:graphicData uri="http://schemas.openxmlformats.org/presentationml/2006/ole">
            <mc:AlternateContent xmlns:mc="http://schemas.openxmlformats.org/markup-compatibility/2006">
              <mc:Choice xmlns:v="urn:schemas-microsoft-com:vml" Requires="v">
                <p:oleObj name="Equation" r:id="rId11" imgW="1054080" imgH="457200" progId="Equation.DSMT4">
                  <p:embed/>
                </p:oleObj>
              </mc:Choice>
              <mc:Fallback>
                <p:oleObj name="Equation" r:id="rId11" imgW="1054080" imgH="457200" progId="Equation.DSMT4">
                  <p:embed/>
                  <p:pic>
                    <p:nvPicPr>
                      <p:cNvPr id="8" name="Object 4"/>
                      <p:cNvPicPr>
                        <a:picLocks noChangeAspect="1" noChangeArrowheads="1"/>
                      </p:cNvPicPr>
                      <p:nvPr/>
                    </p:nvPicPr>
                    <p:blipFill>
                      <a:blip r:embed="rId12"/>
                      <a:srcRect/>
                      <a:stretch>
                        <a:fillRect/>
                      </a:stretch>
                    </p:blipFill>
                    <p:spPr bwMode="auto">
                      <a:xfrm>
                        <a:off x="5005520" y="3838262"/>
                        <a:ext cx="2760662"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4">
            <a:extLst>
              <a:ext uri="{FF2B5EF4-FFF2-40B4-BE49-F238E27FC236}">
                <a16:creationId xmlns:a16="http://schemas.microsoft.com/office/drawing/2014/main" id="{47CD226F-F27A-469C-8BC3-F3B8CE91BAF6}"/>
              </a:ext>
            </a:extLst>
          </p:cNvPr>
          <p:cNvGraphicFramePr>
            <a:graphicFrameLocks noChangeAspect="1"/>
          </p:cNvGraphicFramePr>
          <p:nvPr>
            <p:extLst>
              <p:ext uri="{D42A27DB-BD31-4B8C-83A1-F6EECF244321}">
                <p14:modId xmlns:p14="http://schemas.microsoft.com/office/powerpoint/2010/main" val="1488737001"/>
              </p:ext>
            </p:extLst>
          </p:nvPr>
        </p:nvGraphicFramePr>
        <p:xfrm>
          <a:off x="1117088" y="3838262"/>
          <a:ext cx="2760662" cy="1195387"/>
        </p:xfrm>
        <a:graphic>
          <a:graphicData uri="http://schemas.openxmlformats.org/presentationml/2006/ole">
            <mc:AlternateContent xmlns:mc="http://schemas.openxmlformats.org/markup-compatibility/2006">
              <mc:Choice xmlns:v="urn:schemas-microsoft-com:vml" Requires="v">
                <p:oleObj name="Equation" r:id="rId13" imgW="1054080" imgH="457200" progId="Equation.DSMT4">
                  <p:embed/>
                </p:oleObj>
              </mc:Choice>
              <mc:Fallback>
                <p:oleObj name="Equation" r:id="rId13" imgW="1054080" imgH="457200" progId="Equation.DSMT4">
                  <p:embed/>
                  <p:pic>
                    <p:nvPicPr>
                      <p:cNvPr id="22" name="Object 4">
                        <a:extLst>
                          <a:ext uri="{FF2B5EF4-FFF2-40B4-BE49-F238E27FC236}">
                            <a16:creationId xmlns:a16="http://schemas.microsoft.com/office/drawing/2014/main" id="{5AA63C0C-6B2D-4309-A2A6-D374D892BB4C}"/>
                          </a:ext>
                        </a:extLst>
                      </p:cNvPr>
                      <p:cNvPicPr>
                        <a:picLocks noChangeAspect="1" noChangeArrowheads="1"/>
                      </p:cNvPicPr>
                      <p:nvPr/>
                    </p:nvPicPr>
                    <p:blipFill>
                      <a:blip r:embed="rId14"/>
                      <a:srcRect/>
                      <a:stretch>
                        <a:fillRect/>
                      </a:stretch>
                    </p:blipFill>
                    <p:spPr bwMode="auto">
                      <a:xfrm>
                        <a:off x="1117088" y="3838262"/>
                        <a:ext cx="2760662"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文本框 24">
            <a:extLst>
              <a:ext uri="{FF2B5EF4-FFF2-40B4-BE49-F238E27FC236}">
                <a16:creationId xmlns:a16="http://schemas.microsoft.com/office/drawing/2014/main" id="{B1170A01-BAE4-460C-9255-86561C391E5A}"/>
              </a:ext>
            </a:extLst>
          </p:cNvPr>
          <p:cNvSpPr txBox="1"/>
          <p:nvPr/>
        </p:nvSpPr>
        <p:spPr>
          <a:xfrm>
            <a:off x="1444678" y="5057926"/>
            <a:ext cx="1151330" cy="523220"/>
          </a:xfrm>
          <a:prstGeom prst="rect">
            <a:avLst/>
          </a:prstGeom>
          <a:noFill/>
        </p:spPr>
        <p:txBody>
          <a:bodyPr wrap="square">
            <a:spAutoFit/>
          </a:bodyPr>
          <a:lstStyle/>
          <a:p>
            <a:r>
              <a:rPr lang="en-US" altLang="zh-CN" sz="2800" dirty="0"/>
              <a:t>Euler</a:t>
            </a:r>
            <a:endParaRPr lang="zh-CN" altLang="en-US" dirty="0"/>
          </a:p>
        </p:txBody>
      </p:sp>
      <p:sp>
        <p:nvSpPr>
          <p:cNvPr id="26" name="文本框 25">
            <a:extLst>
              <a:ext uri="{FF2B5EF4-FFF2-40B4-BE49-F238E27FC236}">
                <a16:creationId xmlns:a16="http://schemas.microsoft.com/office/drawing/2014/main" id="{4637E75B-8388-48E7-9429-F0FAB93B2AB7}"/>
              </a:ext>
            </a:extLst>
          </p:cNvPr>
          <p:cNvSpPr txBox="1"/>
          <p:nvPr/>
        </p:nvSpPr>
        <p:spPr>
          <a:xfrm>
            <a:off x="5014884" y="5025294"/>
            <a:ext cx="2294892" cy="523220"/>
          </a:xfrm>
          <a:prstGeom prst="rect">
            <a:avLst/>
          </a:prstGeom>
          <a:noFill/>
        </p:spPr>
        <p:txBody>
          <a:bodyPr wrap="square">
            <a:spAutoFit/>
          </a:bodyPr>
          <a:lstStyle/>
          <a:p>
            <a:r>
              <a:rPr lang="en-US" altLang="zh-CN" sz="2800" dirty="0"/>
              <a:t>Euler-Cromer</a:t>
            </a:r>
            <a:endParaRPr lang="zh-CN" altLang="en-US" dirty="0"/>
          </a:p>
        </p:txBody>
      </p:sp>
      <p:sp>
        <p:nvSpPr>
          <p:cNvPr id="27" name="矩形 26">
            <a:extLst>
              <a:ext uri="{FF2B5EF4-FFF2-40B4-BE49-F238E27FC236}">
                <a16:creationId xmlns:a16="http://schemas.microsoft.com/office/drawing/2014/main" id="{D6732A4B-F515-4774-BBC3-514934B66358}"/>
              </a:ext>
            </a:extLst>
          </p:cNvPr>
          <p:cNvSpPr/>
          <p:nvPr/>
        </p:nvSpPr>
        <p:spPr bwMode="auto">
          <a:xfrm>
            <a:off x="1043608" y="3842726"/>
            <a:ext cx="2881791" cy="11825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
        <p:nvSpPr>
          <p:cNvPr id="28" name="矩形 27">
            <a:extLst>
              <a:ext uri="{FF2B5EF4-FFF2-40B4-BE49-F238E27FC236}">
                <a16:creationId xmlns:a16="http://schemas.microsoft.com/office/drawing/2014/main" id="{BD99D211-76E3-44DA-9EEA-2FF59E520FCC}"/>
              </a:ext>
            </a:extLst>
          </p:cNvPr>
          <p:cNvSpPr/>
          <p:nvPr/>
        </p:nvSpPr>
        <p:spPr bwMode="auto">
          <a:xfrm>
            <a:off x="4871322" y="3837165"/>
            <a:ext cx="2881791" cy="11825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
        <p:nvSpPr>
          <p:cNvPr id="29" name="箭头: 右 28">
            <a:extLst>
              <a:ext uri="{FF2B5EF4-FFF2-40B4-BE49-F238E27FC236}">
                <a16:creationId xmlns:a16="http://schemas.microsoft.com/office/drawing/2014/main" id="{F6447E22-A93E-4B7A-AAD9-125AAE0C29BF}"/>
              </a:ext>
            </a:extLst>
          </p:cNvPr>
          <p:cNvSpPr/>
          <p:nvPr/>
        </p:nvSpPr>
        <p:spPr bwMode="auto">
          <a:xfrm>
            <a:off x="4141424" y="4293096"/>
            <a:ext cx="576064" cy="2880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
        <p:nvSpPr>
          <p:cNvPr id="33" name="文本框 32">
            <a:extLst>
              <a:ext uri="{FF2B5EF4-FFF2-40B4-BE49-F238E27FC236}">
                <a16:creationId xmlns:a16="http://schemas.microsoft.com/office/drawing/2014/main" id="{F74A7144-CD79-4E2B-A24B-EF848B78DD5A}"/>
              </a:ext>
            </a:extLst>
          </p:cNvPr>
          <p:cNvSpPr txBox="1"/>
          <p:nvPr/>
        </p:nvSpPr>
        <p:spPr>
          <a:xfrm>
            <a:off x="5095527" y="5989626"/>
            <a:ext cx="1990452" cy="523220"/>
          </a:xfrm>
          <a:prstGeom prst="rect">
            <a:avLst/>
          </a:prstGeom>
          <a:noFill/>
        </p:spPr>
        <p:txBody>
          <a:bodyPr wrap="square">
            <a:spAutoFit/>
          </a:bodyPr>
          <a:lstStyle/>
          <a:p>
            <a:r>
              <a:rPr lang="en-US" altLang="zh-CN" dirty="0" err="1">
                <a:ea typeface="宋体" panose="02010600030101010101" pitchFamily="2" charset="-122"/>
              </a:rPr>
              <a:t>symplectic</a:t>
            </a:r>
            <a:endParaRPr lang="zh-CN" altLang="en-US" dirty="0"/>
          </a:p>
        </p:txBody>
      </p:sp>
      <p:sp>
        <p:nvSpPr>
          <p:cNvPr id="35" name="文本框 34">
            <a:extLst>
              <a:ext uri="{FF2B5EF4-FFF2-40B4-BE49-F238E27FC236}">
                <a16:creationId xmlns:a16="http://schemas.microsoft.com/office/drawing/2014/main" id="{B9839506-4C6F-4A10-B4C9-77E053D39AB2}"/>
              </a:ext>
            </a:extLst>
          </p:cNvPr>
          <p:cNvSpPr txBox="1"/>
          <p:nvPr/>
        </p:nvSpPr>
        <p:spPr>
          <a:xfrm>
            <a:off x="4976049" y="5501949"/>
            <a:ext cx="4644406" cy="461665"/>
          </a:xfrm>
          <a:prstGeom prst="rect">
            <a:avLst/>
          </a:prstGeom>
          <a:noFill/>
        </p:spPr>
        <p:txBody>
          <a:bodyPr wrap="square">
            <a:spAutoFit/>
          </a:bodyPr>
          <a:lstStyle/>
          <a:p>
            <a:pPr eaLnBrk="1" hangingPunct="1"/>
            <a:r>
              <a:rPr lang="en-US" altLang="zh-TW" sz="2400" dirty="0">
                <a:latin typeface="Times New Roman" panose="02020603050405020304" pitchFamily="18" charset="0"/>
              </a:rPr>
              <a:t>Local error: </a:t>
            </a:r>
            <a:r>
              <a:rPr lang="en-US" altLang="zh-CN" sz="2400" dirty="0">
                <a:latin typeface="Times New Roman" panose="02020603050405020304" pitchFamily="18" charset="0"/>
              </a:rPr>
              <a:t>O</a:t>
            </a:r>
            <a:r>
              <a:rPr lang="en-US" altLang="zh-CN" sz="2400" dirty="0"/>
              <a:t>(h</a:t>
            </a:r>
            <a:r>
              <a:rPr lang="en-US" altLang="zh-CN" sz="2400" baseline="30000" dirty="0"/>
              <a:t>2</a:t>
            </a:r>
            <a:r>
              <a:rPr lang="en-US" altLang="zh-CN" sz="2400" dirty="0"/>
              <a:t>)</a:t>
            </a:r>
            <a:endParaRPr lang="en-US" altLang="zh-TW" sz="2400" dirty="0">
              <a:latin typeface="Times New Roman" panose="02020603050405020304" pitchFamily="18" charset="0"/>
            </a:endParaRPr>
          </a:p>
        </p:txBody>
      </p:sp>
      <p:sp>
        <p:nvSpPr>
          <p:cNvPr id="36" name="文本框 35">
            <a:extLst>
              <a:ext uri="{FF2B5EF4-FFF2-40B4-BE49-F238E27FC236}">
                <a16:creationId xmlns:a16="http://schemas.microsoft.com/office/drawing/2014/main" id="{7A94C741-0B84-4AF7-81A3-5D38CB3C8B28}"/>
              </a:ext>
            </a:extLst>
          </p:cNvPr>
          <p:cNvSpPr txBox="1"/>
          <p:nvPr/>
        </p:nvSpPr>
        <p:spPr>
          <a:xfrm>
            <a:off x="904598" y="5547338"/>
            <a:ext cx="4644406" cy="461665"/>
          </a:xfrm>
          <a:prstGeom prst="rect">
            <a:avLst/>
          </a:prstGeom>
          <a:noFill/>
        </p:spPr>
        <p:txBody>
          <a:bodyPr wrap="square">
            <a:spAutoFit/>
          </a:bodyPr>
          <a:lstStyle/>
          <a:p>
            <a:pPr eaLnBrk="1" hangingPunct="1"/>
            <a:r>
              <a:rPr lang="en-US" altLang="zh-TW" sz="2400" dirty="0">
                <a:latin typeface="Times New Roman" panose="02020603050405020304" pitchFamily="18" charset="0"/>
              </a:rPr>
              <a:t>Local error: </a:t>
            </a:r>
            <a:r>
              <a:rPr lang="en-US" altLang="zh-CN" sz="2400" dirty="0">
                <a:latin typeface="Times New Roman" panose="02020603050405020304" pitchFamily="18" charset="0"/>
              </a:rPr>
              <a:t>O</a:t>
            </a:r>
            <a:r>
              <a:rPr lang="en-US" altLang="zh-CN" sz="2400" dirty="0"/>
              <a:t>(h</a:t>
            </a:r>
            <a:r>
              <a:rPr lang="en-US" altLang="zh-CN" sz="2400" baseline="30000" dirty="0"/>
              <a:t>2</a:t>
            </a:r>
            <a:r>
              <a:rPr lang="en-US" altLang="zh-CN" sz="2400" dirty="0"/>
              <a:t>)</a:t>
            </a:r>
            <a:endParaRPr lang="en-US" altLang="zh-TW" sz="2400" dirty="0">
              <a:latin typeface="Times New Roman" panose="02020603050405020304" pitchFamily="18" charset="0"/>
            </a:endParaRPr>
          </a:p>
        </p:txBody>
      </p:sp>
    </p:spTree>
    <p:extLst>
      <p:ext uri="{BB962C8B-B14F-4D97-AF65-F5344CB8AC3E}">
        <p14:creationId xmlns:p14="http://schemas.microsoft.com/office/powerpoint/2010/main" val="163398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8193"/>
          <p:cNvSpPr>
            <a:spLocks noGrp="1" noChangeArrowheads="1"/>
          </p:cNvSpPr>
          <p:nvPr>
            <p:ph type="title"/>
          </p:nvPr>
        </p:nvSpPr>
        <p:spPr>
          <a:xfrm>
            <a:off x="457200" y="0"/>
            <a:ext cx="8229600" cy="1116013"/>
          </a:xfrm>
        </p:spPr>
        <p:txBody>
          <a:bodyPr/>
          <a:lstStyle/>
          <a:p>
            <a:r>
              <a:rPr lang="en-US" altLang="zh-CN" sz="4000">
                <a:solidFill>
                  <a:srgbClr val="FF3300"/>
                </a:solidFill>
                <a:latin typeface="Georgia" panose="02040502050405020303" pitchFamily="18" charset="0"/>
              </a:rPr>
              <a:t>Example</a:t>
            </a:r>
          </a:p>
        </p:txBody>
      </p:sp>
      <p:sp>
        <p:nvSpPr>
          <p:cNvPr id="8195" name="内容占位符 8194"/>
          <p:cNvSpPr>
            <a:spLocks noGrp="1" noChangeArrowheads="1"/>
          </p:cNvSpPr>
          <p:nvPr>
            <p:ph idx="1"/>
          </p:nvPr>
        </p:nvSpPr>
        <p:spPr>
          <a:xfrm>
            <a:off x="457200" y="836613"/>
            <a:ext cx="8229600" cy="4525962"/>
          </a:xfrm>
        </p:spPr>
        <p:txBody>
          <a:bodyPr/>
          <a:lstStyle/>
          <a:p>
            <a:r>
              <a:rPr lang="zh-CN" altLang="en-US" sz="2800">
                <a:latin typeface="Georgia" panose="02040502050405020303" pitchFamily="18" charset="0"/>
              </a:rPr>
              <a:t>A particle moving in one dimension under an </a:t>
            </a:r>
            <a:r>
              <a:rPr lang="zh-CN" altLang="en-US" sz="2800">
                <a:solidFill>
                  <a:srgbClr val="FF3300"/>
                </a:solidFill>
                <a:latin typeface="Georgia" panose="02040502050405020303" pitchFamily="18" charset="0"/>
              </a:rPr>
              <a:t>elastic force</a:t>
            </a:r>
          </a:p>
          <a:p>
            <a:endParaRPr lang="zh-CN" altLang="en-US" sz="2800">
              <a:solidFill>
                <a:srgbClr val="FF3300"/>
              </a:solidFill>
              <a:latin typeface="Georgia" panose="02040502050405020303" pitchFamily="18" charset="0"/>
            </a:endParaRPr>
          </a:p>
          <a:p>
            <a:endParaRPr lang="zh-CN" altLang="en-US" sz="2800">
              <a:solidFill>
                <a:srgbClr val="FF3300"/>
              </a:solidFill>
              <a:latin typeface="Georgia" panose="02040502050405020303" pitchFamily="18" charset="0"/>
            </a:endParaRPr>
          </a:p>
          <a:p>
            <a:r>
              <a:rPr lang="zh-CN" altLang="en-US" sz="2800">
                <a:latin typeface="Georgia" panose="02040502050405020303" pitchFamily="18" charset="0"/>
              </a:rPr>
              <a:t>Define y</a:t>
            </a:r>
            <a:r>
              <a:rPr lang="zh-CN" altLang="en-US" sz="2800" baseline="-25000">
                <a:latin typeface="Georgia" panose="02040502050405020303" pitchFamily="18" charset="0"/>
              </a:rPr>
              <a:t>1</a:t>
            </a:r>
            <a:r>
              <a:rPr lang="zh-CN" altLang="en-US" sz="2800">
                <a:latin typeface="Georgia" panose="02040502050405020303" pitchFamily="18" charset="0"/>
              </a:rPr>
              <a:t>=x; y</a:t>
            </a:r>
            <a:r>
              <a:rPr lang="zh-CN" altLang="en-US" sz="2800" baseline="-25000">
                <a:latin typeface="Georgia" panose="02040502050405020303" pitchFamily="18" charset="0"/>
              </a:rPr>
              <a:t>2</a:t>
            </a:r>
            <a:r>
              <a:rPr lang="zh-CN" altLang="en-US" sz="2800">
                <a:latin typeface="Georgia" panose="02040502050405020303" pitchFamily="18" charset="0"/>
              </a:rPr>
              <a:t>=v;</a:t>
            </a:r>
          </a:p>
          <a:p>
            <a:endParaRPr lang="zh-CN" altLang="en-US" sz="2800">
              <a:latin typeface="Georgia" panose="02040502050405020303" pitchFamily="18" charset="0"/>
            </a:endParaRPr>
          </a:p>
          <a:p>
            <a:r>
              <a:rPr lang="zh-CN" altLang="en-US" sz="2800">
                <a:latin typeface="Georgia" panose="02040502050405020303" pitchFamily="18" charset="0"/>
              </a:rPr>
              <a:t>Then we obtain:</a:t>
            </a:r>
          </a:p>
          <a:p>
            <a:endParaRPr lang="zh-CN" altLang="en-US">
              <a:latin typeface="Georgia" panose="02040502050405020303" pitchFamily="18" charset="0"/>
            </a:endParaRPr>
          </a:p>
        </p:txBody>
      </p:sp>
      <p:sp>
        <p:nvSpPr>
          <p:cNvPr id="8196" name="文本框 8195"/>
          <p:cNvSpPr txBox="1">
            <a:spLocks noChangeArrowheads="1"/>
          </p:cNvSpPr>
          <p:nvPr/>
        </p:nvSpPr>
        <p:spPr bwMode="auto">
          <a:xfrm>
            <a:off x="4211638" y="3644900"/>
            <a:ext cx="4330700" cy="2233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a:latin typeface="Georgia" panose="02040502050405020303" pitchFamily="18" charset="0"/>
              </a:rPr>
              <a:t>If the </a:t>
            </a:r>
            <a:r>
              <a:rPr lang="zh-CN" altLang="en-US" sz="2800">
                <a:solidFill>
                  <a:srgbClr val="FF3300"/>
                </a:solidFill>
                <a:latin typeface="Georgia" panose="02040502050405020303" pitchFamily="18" charset="0"/>
              </a:rPr>
              <a:t>initial position</a:t>
            </a:r>
            <a:r>
              <a:rPr lang="zh-CN" altLang="en-US" sz="2800">
                <a:latin typeface="Georgia" panose="02040502050405020303" pitchFamily="18" charset="0"/>
              </a:rPr>
              <a:t> y</a:t>
            </a:r>
            <a:r>
              <a:rPr lang="zh-CN" altLang="en-US" sz="2800" baseline="-25000">
                <a:latin typeface="Georgia" panose="02040502050405020303" pitchFamily="18" charset="0"/>
              </a:rPr>
              <a:t>1</a:t>
            </a:r>
            <a:r>
              <a:rPr lang="zh-CN" altLang="en-US" sz="2800">
                <a:latin typeface="Georgia" panose="02040502050405020303" pitchFamily="18" charset="0"/>
              </a:rPr>
              <a:t>(0)=x(0) and the </a:t>
            </a:r>
            <a:r>
              <a:rPr lang="zh-CN" altLang="en-US" sz="2800">
                <a:solidFill>
                  <a:srgbClr val="FF3300"/>
                </a:solidFill>
                <a:latin typeface="Georgia" panose="02040502050405020303" pitchFamily="18" charset="0"/>
              </a:rPr>
              <a:t>initial velocity</a:t>
            </a:r>
            <a:r>
              <a:rPr lang="zh-CN" altLang="en-US" sz="2800">
                <a:latin typeface="Georgia" panose="02040502050405020303" pitchFamily="18" charset="0"/>
              </a:rPr>
              <a:t> y</a:t>
            </a:r>
            <a:r>
              <a:rPr lang="zh-CN" altLang="en-US" sz="2800" baseline="-25000">
                <a:latin typeface="Georgia" panose="02040502050405020303" pitchFamily="18" charset="0"/>
              </a:rPr>
              <a:t>2</a:t>
            </a:r>
            <a:r>
              <a:rPr lang="zh-CN" altLang="en-US" sz="2800">
                <a:latin typeface="Georgia" panose="02040502050405020303" pitchFamily="18" charset="0"/>
              </a:rPr>
              <a:t>(0) = v(0) are given, we can solve the problem numerically.</a:t>
            </a:r>
          </a:p>
        </p:txBody>
      </p:sp>
      <p:pic>
        <p:nvPicPr>
          <p:cNvPr id="8197" name="图片 81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025" y="1758950"/>
            <a:ext cx="374015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图片 819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463" y="4371975"/>
            <a:ext cx="21034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836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196"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B8C13C-EC70-2848-BE03-E2A0AE64574E}"/>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lvl="0" fontAlgn="auto">
              <a:spcAft>
                <a:spcPts val="0"/>
              </a:spcAft>
            </a:pPr>
            <a:r>
              <a:rPr kumimoji="0" lang="en-US" altLang="zh-CN" sz="3200" b="1" i="0" u="none" strike="noStrike" kern="1200" cap="none" spc="0" normalizeH="0" baseline="0" noProof="0" dirty="0" err="1">
                <a:ln>
                  <a:noFill/>
                </a:ln>
                <a:solidFill>
                  <a:srgbClr val="0000FF"/>
                </a:solidFill>
                <a:effectLst/>
                <a:uLnTx/>
                <a:uFillTx/>
                <a:latin typeface="Calibri"/>
                <a:ea typeface="黑体" panose="02010609060101010101" pitchFamily="49" charset="-122"/>
                <a:cs typeface="+mj-cs"/>
              </a:rPr>
              <a:t>Verlet</a:t>
            </a:r>
            <a:r>
              <a:rPr kumimoji="0" lang="zh-CN" altLang="en-US" sz="32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rPr>
              <a:t>算法</a:t>
            </a:r>
          </a:p>
        </p:txBody>
      </p:sp>
      <p:sp>
        <p:nvSpPr>
          <p:cNvPr id="9" name="矩形 8"/>
          <p:cNvSpPr/>
          <p:nvPr/>
        </p:nvSpPr>
        <p:spPr>
          <a:xfrm>
            <a:off x="435135" y="1597646"/>
            <a:ext cx="8568952" cy="2000548"/>
          </a:xfrm>
          <a:prstGeom prst="rect">
            <a:avLst/>
          </a:prstGeom>
        </p:spPr>
        <p:txBody>
          <a:bodyPr wrap="square">
            <a:spAutoFit/>
          </a:bodyPr>
          <a:lstStyle/>
          <a:p>
            <a:pPr eaLnBrk="1" hangingPunct="1">
              <a:buFontTx/>
              <a:buNone/>
            </a:pPr>
            <a:r>
              <a:rPr lang="en-US" altLang="zh-CN" sz="2400" dirty="0">
                <a:ea typeface="宋体" panose="02010600030101010101" pitchFamily="2" charset="-122"/>
              </a:rPr>
              <a:t>r(</a:t>
            </a:r>
            <a:r>
              <a:rPr lang="en-US" altLang="zh-CN" sz="2400" dirty="0" err="1">
                <a:ea typeface="宋体" panose="02010600030101010101" pitchFamily="2" charset="-122"/>
              </a:rPr>
              <a:t>t+h</a:t>
            </a:r>
            <a:r>
              <a:rPr lang="en-US" altLang="zh-CN" sz="2400" dirty="0">
                <a:ea typeface="宋体" panose="02010600030101010101" pitchFamily="2" charset="-122"/>
              </a:rPr>
              <a:t>) = r(t) + v(t) h + 1/2 a(t) h</a:t>
            </a:r>
            <a:r>
              <a:rPr lang="en-US" altLang="zh-CN" sz="2400" baseline="30000" dirty="0">
                <a:ea typeface="宋体" panose="02010600030101010101" pitchFamily="2" charset="-122"/>
              </a:rPr>
              <a:t>2</a:t>
            </a:r>
            <a:r>
              <a:rPr lang="en-US" altLang="zh-CN" sz="2400" dirty="0">
                <a:ea typeface="宋体" panose="02010600030101010101" pitchFamily="2" charset="-122"/>
              </a:rPr>
              <a:t> + b(t) h</a:t>
            </a:r>
            <a:r>
              <a:rPr lang="en-US" altLang="zh-CN" sz="2400" baseline="30000" dirty="0">
                <a:ea typeface="宋体" panose="02010600030101010101" pitchFamily="2" charset="-122"/>
              </a:rPr>
              <a:t>3</a:t>
            </a:r>
            <a:r>
              <a:rPr lang="en-US" altLang="zh-CN" sz="2400" dirty="0">
                <a:ea typeface="宋体" panose="02010600030101010101" pitchFamily="2" charset="-122"/>
              </a:rPr>
              <a:t> + O(h</a:t>
            </a:r>
            <a:r>
              <a:rPr lang="en-US" altLang="zh-CN" sz="2400" baseline="30000" dirty="0">
                <a:ea typeface="宋体" panose="02010600030101010101" pitchFamily="2" charset="-122"/>
              </a:rPr>
              <a:t>4</a:t>
            </a:r>
            <a:r>
              <a:rPr lang="en-US" altLang="zh-CN" sz="2400" dirty="0">
                <a:ea typeface="宋体" panose="02010600030101010101" pitchFamily="2" charset="-122"/>
              </a:rPr>
              <a:t>)	</a:t>
            </a:r>
            <a:r>
              <a:rPr lang="en-US" altLang="zh-CN" sz="2400" dirty="0">
                <a:solidFill>
                  <a:schemeClr val="tx2"/>
                </a:solidFill>
                <a:ea typeface="宋体" panose="02010600030101010101" pitchFamily="2" charset="-122"/>
              </a:rPr>
              <a:t>Taylor expand</a:t>
            </a:r>
            <a:endParaRPr lang="en-US" altLang="zh-CN" sz="2400" dirty="0">
              <a:ea typeface="宋体" panose="02010600030101010101" pitchFamily="2" charset="-122"/>
            </a:endParaRPr>
          </a:p>
          <a:p>
            <a:pPr eaLnBrk="1" hangingPunct="1">
              <a:buFontTx/>
              <a:buNone/>
            </a:pPr>
            <a:r>
              <a:rPr lang="en-US" altLang="zh-CN" sz="2400" dirty="0">
                <a:ea typeface="宋体" panose="02010600030101010101" pitchFamily="2" charset="-122"/>
              </a:rPr>
              <a:t>r(t-h) = r(t)  -  v(t) h + 1/2 a(t) h</a:t>
            </a:r>
            <a:r>
              <a:rPr lang="en-US" altLang="zh-CN" sz="2400" baseline="30000" dirty="0">
                <a:ea typeface="宋体" panose="02010600030101010101" pitchFamily="2" charset="-122"/>
              </a:rPr>
              <a:t>2</a:t>
            </a:r>
            <a:r>
              <a:rPr lang="en-US" altLang="zh-CN" sz="2400" dirty="0">
                <a:ea typeface="宋体" panose="02010600030101010101" pitchFamily="2" charset="-122"/>
              </a:rPr>
              <a:t> -  b(t) h</a:t>
            </a:r>
            <a:r>
              <a:rPr lang="en-US" altLang="zh-CN" sz="2400" baseline="30000" dirty="0">
                <a:ea typeface="宋体" panose="02010600030101010101" pitchFamily="2" charset="-122"/>
              </a:rPr>
              <a:t>3</a:t>
            </a:r>
            <a:r>
              <a:rPr lang="en-US" altLang="zh-CN" sz="2400" dirty="0">
                <a:ea typeface="宋体" panose="02010600030101010101" pitchFamily="2" charset="-122"/>
              </a:rPr>
              <a:t> + O(h</a:t>
            </a:r>
            <a:r>
              <a:rPr lang="en-US" altLang="zh-CN" sz="2400" baseline="30000" dirty="0">
                <a:ea typeface="宋体" panose="02010600030101010101" pitchFamily="2" charset="-122"/>
              </a:rPr>
              <a:t>4</a:t>
            </a:r>
            <a:r>
              <a:rPr lang="en-US" altLang="zh-CN" sz="2400" dirty="0">
                <a:ea typeface="宋体" panose="02010600030101010101" pitchFamily="2" charset="-122"/>
              </a:rPr>
              <a:t>) 	</a:t>
            </a:r>
            <a:r>
              <a:rPr lang="en-US" altLang="zh-CN" sz="2400" dirty="0">
                <a:solidFill>
                  <a:schemeClr val="tx2"/>
                </a:solidFill>
                <a:ea typeface="宋体" panose="02010600030101010101" pitchFamily="2" charset="-122"/>
              </a:rPr>
              <a:t>Reverse time</a:t>
            </a:r>
          </a:p>
          <a:p>
            <a:pPr eaLnBrk="1" hangingPunct="1">
              <a:buFontTx/>
              <a:buNone/>
            </a:pPr>
            <a:endParaRPr lang="en-US" altLang="zh-CN" sz="2400" dirty="0">
              <a:solidFill>
                <a:schemeClr val="tx2"/>
              </a:solidFill>
              <a:ea typeface="宋体" panose="02010600030101010101" pitchFamily="2" charset="-122"/>
            </a:endParaRPr>
          </a:p>
          <a:p>
            <a:pPr eaLnBrk="1" hangingPunct="1">
              <a:buFontTx/>
              <a:buNone/>
            </a:pPr>
            <a:r>
              <a:rPr lang="en-US" altLang="zh-CN" sz="2400" dirty="0">
                <a:solidFill>
                  <a:schemeClr val="accent2"/>
                </a:solidFill>
                <a:ea typeface="宋体" panose="02010600030101010101" pitchFamily="2" charset="-122"/>
              </a:rPr>
              <a:t>r(</a:t>
            </a:r>
            <a:r>
              <a:rPr lang="en-US" altLang="zh-CN" sz="2400" dirty="0" err="1">
                <a:solidFill>
                  <a:schemeClr val="accent2"/>
                </a:solidFill>
                <a:ea typeface="宋体" panose="02010600030101010101" pitchFamily="2" charset="-122"/>
              </a:rPr>
              <a:t>t+h</a:t>
            </a:r>
            <a:r>
              <a:rPr lang="en-US" altLang="zh-CN" sz="2400" dirty="0">
                <a:solidFill>
                  <a:schemeClr val="accent2"/>
                </a:solidFill>
                <a:ea typeface="宋体" panose="02010600030101010101" pitchFamily="2" charset="-122"/>
              </a:rPr>
              <a:t>) = 2 r(t) - r(t-h) + a(t) h</a:t>
            </a:r>
            <a:r>
              <a:rPr lang="en-US" altLang="zh-CN" sz="2400" baseline="30000" dirty="0">
                <a:solidFill>
                  <a:schemeClr val="accent2"/>
                </a:solidFill>
                <a:ea typeface="宋体" panose="02010600030101010101" pitchFamily="2" charset="-122"/>
              </a:rPr>
              <a:t>2</a:t>
            </a:r>
            <a:r>
              <a:rPr lang="en-US" altLang="zh-CN" sz="2400" dirty="0">
                <a:solidFill>
                  <a:schemeClr val="accent2"/>
                </a:solidFill>
                <a:ea typeface="宋体" panose="02010600030101010101" pitchFamily="2" charset="-122"/>
              </a:rPr>
              <a:t> + O(h</a:t>
            </a:r>
            <a:r>
              <a:rPr lang="en-US" altLang="zh-CN" sz="2400" baseline="30000" dirty="0">
                <a:solidFill>
                  <a:schemeClr val="accent2"/>
                </a:solidFill>
                <a:ea typeface="宋体" panose="02010600030101010101" pitchFamily="2" charset="-122"/>
              </a:rPr>
              <a:t>4</a:t>
            </a:r>
            <a:r>
              <a:rPr lang="en-US" altLang="zh-CN" sz="2400" dirty="0">
                <a:solidFill>
                  <a:schemeClr val="accent2"/>
                </a:solidFill>
                <a:ea typeface="宋体" panose="02010600030101010101" pitchFamily="2" charset="-122"/>
              </a:rPr>
              <a:t>)</a:t>
            </a:r>
            <a:r>
              <a:rPr lang="en-US" altLang="zh-CN" sz="2400" dirty="0">
                <a:ea typeface="宋体" panose="02010600030101010101" pitchFamily="2" charset="-122"/>
              </a:rPr>
              <a:t> 		</a:t>
            </a:r>
            <a:r>
              <a:rPr lang="en-US" altLang="zh-CN" sz="2400" dirty="0">
                <a:solidFill>
                  <a:srgbClr val="FF3300"/>
                </a:solidFill>
                <a:ea typeface="宋体" panose="02010600030101010101" pitchFamily="2" charset="-122"/>
              </a:rPr>
              <a:t>Add</a:t>
            </a:r>
            <a:endParaRPr lang="en-US" altLang="zh-CN" sz="2400" dirty="0">
              <a:solidFill>
                <a:schemeClr val="tx2"/>
              </a:solidFill>
              <a:ea typeface="宋体" panose="02010600030101010101" pitchFamily="2" charset="-122"/>
            </a:endParaRPr>
          </a:p>
          <a:p>
            <a:pPr eaLnBrk="1" hangingPunct="1">
              <a:buFontTx/>
              <a:buNone/>
            </a:pPr>
            <a:r>
              <a:rPr lang="en-US" altLang="zh-CN" sz="2400" dirty="0">
                <a:solidFill>
                  <a:schemeClr val="accent2"/>
                </a:solidFill>
                <a:ea typeface="宋体" panose="02010600030101010101" pitchFamily="2" charset="-122"/>
              </a:rPr>
              <a:t>v(t) =  [r(</a:t>
            </a:r>
            <a:r>
              <a:rPr lang="en-US" altLang="zh-CN" sz="2400" dirty="0" err="1">
                <a:solidFill>
                  <a:schemeClr val="accent2"/>
                </a:solidFill>
                <a:ea typeface="宋体" panose="02010600030101010101" pitchFamily="2" charset="-122"/>
              </a:rPr>
              <a:t>t+h</a:t>
            </a:r>
            <a:r>
              <a:rPr lang="en-US" altLang="zh-CN" sz="2400" dirty="0">
                <a:solidFill>
                  <a:schemeClr val="accent2"/>
                </a:solidFill>
                <a:ea typeface="宋体" panose="02010600030101010101" pitchFamily="2" charset="-122"/>
              </a:rPr>
              <a:t>) - r(t-h)]/(2h)  + O(h</a:t>
            </a:r>
            <a:r>
              <a:rPr lang="en-US" altLang="zh-CN" sz="2400" baseline="30000" dirty="0">
                <a:solidFill>
                  <a:schemeClr val="accent2"/>
                </a:solidFill>
                <a:ea typeface="宋体" panose="02010600030101010101" pitchFamily="2" charset="-122"/>
              </a:rPr>
              <a:t>2</a:t>
            </a:r>
            <a:r>
              <a:rPr lang="en-US" altLang="zh-CN" sz="2400" dirty="0">
                <a:solidFill>
                  <a:schemeClr val="accent2"/>
                </a:solidFill>
                <a:ea typeface="宋体" panose="02010600030101010101" pitchFamily="2" charset="-122"/>
              </a:rPr>
              <a:t>) 	</a:t>
            </a:r>
            <a:r>
              <a:rPr lang="en-US" altLang="zh-CN" sz="2400" dirty="0">
                <a:ea typeface="宋体" panose="02010600030101010101" pitchFamily="2" charset="-122"/>
              </a:rPr>
              <a:t>	</a:t>
            </a:r>
            <a:r>
              <a:rPr lang="en-US" altLang="zh-CN" sz="2400" i="1" dirty="0">
                <a:solidFill>
                  <a:srgbClr val="FF3300"/>
                </a:solidFill>
                <a:ea typeface="宋体" panose="02010600030101010101" pitchFamily="2" charset="-122"/>
              </a:rPr>
              <a:t>estimate</a:t>
            </a:r>
            <a:r>
              <a:rPr lang="en-US" altLang="zh-CN" sz="2400" dirty="0">
                <a:solidFill>
                  <a:srgbClr val="FF3300"/>
                </a:solidFill>
                <a:ea typeface="宋体" panose="02010600030101010101" pitchFamily="2" charset="-122"/>
              </a:rPr>
              <a:t> velocities</a:t>
            </a:r>
            <a:endParaRPr lang="en-US" altLang="zh-CN" sz="2400" dirty="0">
              <a:solidFill>
                <a:srgbClr val="666699"/>
              </a:solidFill>
              <a:ea typeface="宋体" panose="02010600030101010101" pitchFamily="2" charset="-122"/>
            </a:endParaRPr>
          </a:p>
        </p:txBody>
      </p:sp>
      <p:pic>
        <p:nvPicPr>
          <p:cNvPr id="11" name="图片 10"/>
          <p:cNvPicPr>
            <a:picLocks noChangeAspect="1"/>
          </p:cNvPicPr>
          <p:nvPr/>
        </p:nvPicPr>
        <p:blipFill>
          <a:blip r:embed="rId2"/>
          <a:stretch>
            <a:fillRect/>
          </a:stretch>
        </p:blipFill>
        <p:spPr>
          <a:xfrm>
            <a:off x="611560" y="821135"/>
            <a:ext cx="5667375" cy="704850"/>
          </a:xfrm>
          <a:prstGeom prst="rect">
            <a:avLst/>
          </a:prstGeom>
        </p:spPr>
      </p:pic>
      <p:sp>
        <p:nvSpPr>
          <p:cNvPr id="15" name="文本框 14">
            <a:extLst>
              <a:ext uri="{FF2B5EF4-FFF2-40B4-BE49-F238E27FC236}">
                <a16:creationId xmlns:a16="http://schemas.microsoft.com/office/drawing/2014/main" id="{3CE6E1D8-6350-44D4-9A5E-E92110399981}"/>
              </a:ext>
            </a:extLst>
          </p:cNvPr>
          <p:cNvSpPr txBox="1"/>
          <p:nvPr/>
        </p:nvSpPr>
        <p:spPr>
          <a:xfrm>
            <a:off x="219111" y="3645824"/>
            <a:ext cx="8784976" cy="3108543"/>
          </a:xfrm>
          <a:prstGeom prst="rect">
            <a:avLst/>
          </a:prstGeom>
          <a:noFill/>
        </p:spPr>
        <p:txBody>
          <a:bodyPr wrap="square">
            <a:spAutoFit/>
          </a:bodyPr>
          <a:lstStyle/>
          <a:p>
            <a:pPr eaLnBrk="1" hangingPunct="1">
              <a:buFontTx/>
              <a:buNone/>
            </a:pPr>
            <a:r>
              <a:rPr lang="en-US" altLang="zh-CN" dirty="0"/>
              <a:t>Pros: </a:t>
            </a:r>
            <a:r>
              <a:rPr lang="en-US" altLang="zh-CN" dirty="0">
                <a:ea typeface="宋体" panose="02010600030101010101" pitchFamily="2" charset="-122"/>
              </a:rPr>
              <a:t>Time reversal invariance (</a:t>
            </a:r>
            <a:r>
              <a:rPr lang="en-US" altLang="zh-CN" dirty="0" err="1">
                <a:ea typeface="宋体" panose="02010600030101010101" pitchFamily="2" charset="-122"/>
              </a:rPr>
              <a:t>symplectic</a:t>
            </a:r>
            <a:r>
              <a:rPr lang="en-US" altLang="zh-CN" dirty="0">
                <a:ea typeface="宋体" panose="02010600030101010101" pitchFamily="2" charset="-122"/>
              </a:rPr>
              <a:t>) is built in (</a:t>
            </a:r>
            <a:r>
              <a:rPr lang="en-US" altLang="zh-CN" b="1" i="1" dirty="0">
                <a:solidFill>
                  <a:srgbClr val="800000"/>
                </a:solidFill>
                <a:ea typeface="宋体" panose="02010600030101010101" pitchFamily="2" charset="-122"/>
              </a:rPr>
              <a:t>energy does not drift either up or down).</a:t>
            </a:r>
            <a:r>
              <a:rPr lang="en-US" altLang="zh-CN" dirty="0">
                <a:solidFill>
                  <a:schemeClr val="tx2"/>
                </a:solidFill>
                <a:ea typeface="宋体" panose="02010600030101010101" pitchFamily="2" charset="-122"/>
              </a:rPr>
              <a:t>  </a:t>
            </a:r>
            <a:endParaRPr lang="en-US" altLang="zh-CN" dirty="0">
              <a:solidFill>
                <a:srgbClr val="FF3300"/>
              </a:solidFill>
              <a:ea typeface="宋体" panose="02010600030101010101" pitchFamily="2" charset="-122"/>
            </a:endParaRPr>
          </a:p>
          <a:p>
            <a:r>
              <a:rPr lang="en-US" altLang="zh-CN" dirty="0"/>
              <a:t>Cons: </a:t>
            </a:r>
          </a:p>
          <a:p>
            <a:r>
              <a:rPr lang="en-US" altLang="zh-CN" dirty="0"/>
              <a:t>(1) compute difference of two large terms </a:t>
            </a:r>
          </a:p>
          <a:p>
            <a:r>
              <a:rPr lang="en-US" altLang="zh-CN" dirty="0"/>
              <a:t>(2) velocities are not available until the positions have been computed at the next step</a:t>
            </a:r>
          </a:p>
          <a:p>
            <a:r>
              <a:rPr lang="en-US" altLang="zh-CN" dirty="0"/>
              <a:t>(3) not a self-starting algorithm</a:t>
            </a:r>
            <a:endParaRPr lang="zh-CN" altLang="en-US" dirty="0"/>
          </a:p>
        </p:txBody>
      </p:sp>
    </p:spTree>
    <p:extLst>
      <p:ext uri="{BB962C8B-B14F-4D97-AF65-F5344CB8AC3E}">
        <p14:creationId xmlns:p14="http://schemas.microsoft.com/office/powerpoint/2010/main" val="1769307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B8C13C-EC70-2848-BE03-E2A0AE64574E}"/>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lvl="0" fontAlgn="auto">
              <a:spcAft>
                <a:spcPts val="0"/>
              </a:spcAft>
            </a:pPr>
            <a:r>
              <a:rPr kumimoji="0" lang="en-US" altLang="zh-CN"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rPr>
              <a:t>leap-frog algorithm </a:t>
            </a:r>
            <a:endParaRPr kumimoji="0" lang="zh-CN" altLang="en-US"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endParaRPr>
          </a:p>
        </p:txBody>
      </p:sp>
      <p:graphicFrame>
        <p:nvGraphicFramePr>
          <p:cNvPr id="15" name="Object 4">
            <a:extLst>
              <a:ext uri="{FF2B5EF4-FFF2-40B4-BE49-F238E27FC236}">
                <a16:creationId xmlns:a16="http://schemas.microsoft.com/office/drawing/2014/main" id="{2C58E11D-A1D2-4F6C-8F08-71D7CA3A1033}"/>
              </a:ext>
            </a:extLst>
          </p:cNvPr>
          <p:cNvGraphicFramePr>
            <a:graphicFrameLocks noChangeAspect="1"/>
          </p:cNvGraphicFramePr>
          <p:nvPr>
            <p:extLst>
              <p:ext uri="{D42A27DB-BD31-4B8C-83A1-F6EECF244321}">
                <p14:modId xmlns:p14="http://schemas.microsoft.com/office/powerpoint/2010/main" val="3935765788"/>
              </p:ext>
            </p:extLst>
          </p:nvPr>
        </p:nvGraphicFramePr>
        <p:xfrm>
          <a:off x="2106279" y="1329680"/>
          <a:ext cx="4292600" cy="1030288"/>
        </p:xfrm>
        <a:graphic>
          <a:graphicData uri="http://schemas.openxmlformats.org/presentationml/2006/ole">
            <mc:AlternateContent xmlns:mc="http://schemas.openxmlformats.org/markup-compatibility/2006">
              <mc:Choice xmlns:v="urn:schemas-microsoft-com:vml" Requires="v">
                <p:oleObj name="Equation" r:id="rId2" imgW="1638000" imgH="393480" progId="Equation.DSMT4">
                  <p:embed/>
                </p:oleObj>
              </mc:Choice>
              <mc:Fallback>
                <p:oleObj name="Equation" r:id="rId2" imgW="1638000" imgH="393480" progId="Equation.DSMT4">
                  <p:embed/>
                  <p:pic>
                    <p:nvPicPr>
                      <p:cNvPr id="8" name="Object 4"/>
                      <p:cNvPicPr>
                        <a:picLocks noChangeAspect="1" noChangeArrowheads="1"/>
                      </p:cNvPicPr>
                      <p:nvPr/>
                    </p:nvPicPr>
                    <p:blipFill>
                      <a:blip r:embed="rId3"/>
                      <a:srcRect/>
                      <a:stretch>
                        <a:fillRect/>
                      </a:stretch>
                    </p:blipFill>
                    <p:spPr bwMode="auto">
                      <a:xfrm>
                        <a:off x="2106279" y="1329680"/>
                        <a:ext cx="429260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a:extLst>
              <a:ext uri="{FF2B5EF4-FFF2-40B4-BE49-F238E27FC236}">
                <a16:creationId xmlns:a16="http://schemas.microsoft.com/office/drawing/2014/main" id="{C609517F-95F1-4B37-9E1D-9573D67B6A48}"/>
              </a:ext>
            </a:extLst>
          </p:cNvPr>
          <p:cNvGraphicFramePr>
            <a:graphicFrameLocks noChangeAspect="1"/>
          </p:cNvGraphicFramePr>
          <p:nvPr>
            <p:extLst>
              <p:ext uri="{D42A27DB-BD31-4B8C-83A1-F6EECF244321}">
                <p14:modId xmlns:p14="http://schemas.microsoft.com/office/powerpoint/2010/main" val="959795092"/>
              </p:ext>
            </p:extLst>
          </p:nvPr>
        </p:nvGraphicFramePr>
        <p:xfrm>
          <a:off x="1940386" y="522015"/>
          <a:ext cx="4624387" cy="1030288"/>
        </p:xfrm>
        <a:graphic>
          <a:graphicData uri="http://schemas.openxmlformats.org/presentationml/2006/ole">
            <mc:AlternateContent xmlns:mc="http://schemas.openxmlformats.org/markup-compatibility/2006">
              <mc:Choice xmlns:v="urn:schemas-microsoft-com:vml" Requires="v">
                <p:oleObj name="Equation" r:id="rId4" imgW="1765080" imgH="393480" progId="Equation.DSMT4">
                  <p:embed/>
                </p:oleObj>
              </mc:Choice>
              <mc:Fallback>
                <p:oleObj name="Equation" r:id="rId4" imgW="1765080" imgH="393480" progId="Equation.DSMT4">
                  <p:embed/>
                  <p:pic>
                    <p:nvPicPr>
                      <p:cNvPr id="15" name="Object 4">
                        <a:extLst>
                          <a:ext uri="{FF2B5EF4-FFF2-40B4-BE49-F238E27FC236}">
                            <a16:creationId xmlns:a16="http://schemas.microsoft.com/office/drawing/2014/main" id="{2C58E11D-A1D2-4F6C-8F08-71D7CA3A1033}"/>
                          </a:ext>
                        </a:extLst>
                      </p:cNvPr>
                      <p:cNvPicPr>
                        <a:picLocks noChangeAspect="1" noChangeArrowheads="1"/>
                      </p:cNvPicPr>
                      <p:nvPr/>
                    </p:nvPicPr>
                    <p:blipFill>
                      <a:blip r:embed="rId5"/>
                      <a:srcRect/>
                      <a:stretch>
                        <a:fillRect/>
                      </a:stretch>
                    </p:blipFill>
                    <p:spPr bwMode="auto">
                      <a:xfrm>
                        <a:off x="1940386" y="522015"/>
                        <a:ext cx="462438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4631" name="Picture 7" descr="Leapfrog Integrator">
            <a:extLst>
              <a:ext uri="{FF2B5EF4-FFF2-40B4-BE49-F238E27FC236}">
                <a16:creationId xmlns:a16="http://schemas.microsoft.com/office/drawing/2014/main" id="{8D4AAD03-8F8D-4CB5-AB3B-E308112A3D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0386" y="2359968"/>
            <a:ext cx="5877364" cy="227931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B3D1E93D-213A-4D9F-BF96-2D085279111A}"/>
              </a:ext>
            </a:extLst>
          </p:cNvPr>
          <p:cNvSpPr txBox="1"/>
          <p:nvPr/>
        </p:nvSpPr>
        <p:spPr>
          <a:xfrm>
            <a:off x="359024" y="5013176"/>
            <a:ext cx="8784976" cy="1384995"/>
          </a:xfrm>
          <a:prstGeom prst="rect">
            <a:avLst/>
          </a:prstGeom>
          <a:noFill/>
        </p:spPr>
        <p:txBody>
          <a:bodyPr wrap="square">
            <a:spAutoFit/>
          </a:bodyPr>
          <a:lstStyle/>
          <a:p>
            <a:r>
              <a:rPr lang="en-US" altLang="zh-CN" dirty="0"/>
              <a:t>Pros: it explicitly includes the velocity and also does not require the calculation of the differences of large numbers. </a:t>
            </a:r>
          </a:p>
          <a:p>
            <a:r>
              <a:rPr lang="en-US" altLang="zh-CN" dirty="0"/>
              <a:t>Cons: the positions and velocities are not </a:t>
            </a:r>
            <a:r>
              <a:rPr lang="en-US" altLang="zh-CN" dirty="0" err="1"/>
              <a:t>synchronised</a:t>
            </a:r>
            <a:r>
              <a:rPr lang="en-US" altLang="zh-CN" dirty="0"/>
              <a:t>. </a:t>
            </a:r>
            <a:endParaRPr lang="zh-CN" altLang="en-US" dirty="0"/>
          </a:p>
        </p:txBody>
      </p:sp>
    </p:spTree>
    <p:extLst>
      <p:ext uri="{BB962C8B-B14F-4D97-AF65-F5344CB8AC3E}">
        <p14:creationId xmlns:p14="http://schemas.microsoft.com/office/powerpoint/2010/main" val="1512829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B8C13C-EC70-2848-BE03-E2A0AE64574E}"/>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lvl="0" fontAlgn="auto">
              <a:spcAft>
                <a:spcPts val="0"/>
              </a:spcAft>
            </a:pPr>
            <a:r>
              <a:rPr kumimoji="0" lang="en-US" altLang="zh-CN"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rPr>
              <a:t>Velocity-</a:t>
            </a:r>
            <a:r>
              <a:rPr kumimoji="0" lang="en-US" altLang="zh-CN" sz="2800" b="1" i="0" u="none" strike="noStrike" kern="1200" cap="none" spc="0" normalizeH="0" baseline="0" noProof="0" dirty="0" err="1">
                <a:ln>
                  <a:noFill/>
                </a:ln>
                <a:solidFill>
                  <a:srgbClr val="0000FF"/>
                </a:solidFill>
                <a:effectLst/>
                <a:uLnTx/>
                <a:uFillTx/>
                <a:latin typeface="Calibri"/>
                <a:ea typeface="黑体" panose="02010609060101010101" pitchFamily="49" charset="-122"/>
                <a:cs typeface="+mj-cs"/>
              </a:rPr>
              <a:t>Verlet</a:t>
            </a:r>
            <a:r>
              <a:rPr kumimoji="0" lang="en-US" altLang="zh-CN"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rPr>
              <a:t> algorithm </a:t>
            </a:r>
            <a:endParaRPr kumimoji="0" lang="zh-CN" altLang="en-US"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endParaRPr>
          </a:p>
        </p:txBody>
      </p:sp>
      <p:sp>
        <p:nvSpPr>
          <p:cNvPr id="12" name="Rectangle 5"/>
          <p:cNvSpPr>
            <a:spLocks noChangeArrowheads="1"/>
          </p:cNvSpPr>
          <p:nvPr/>
        </p:nvSpPr>
        <p:spPr bwMode="auto">
          <a:xfrm>
            <a:off x="1470968" y="980728"/>
            <a:ext cx="6202064" cy="104028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20000"/>
              </a:spcBef>
            </a:pPr>
            <a:r>
              <a:rPr lang="en-US" altLang="zh-CN" sz="2800" b="1" dirty="0">
                <a:ea typeface="宋体" panose="02010600030101010101" pitchFamily="2" charset="-122"/>
              </a:rPr>
              <a:t>r</a:t>
            </a:r>
            <a:r>
              <a:rPr lang="en-US" altLang="zh-CN" sz="2800" dirty="0">
                <a:ea typeface="宋体" panose="02010600030101010101" pitchFamily="2" charset="-122"/>
              </a:rPr>
              <a:t>(</a:t>
            </a:r>
            <a:r>
              <a:rPr lang="en-US" altLang="zh-CN" sz="2800" dirty="0" err="1">
                <a:ea typeface="宋体" panose="02010600030101010101" pitchFamily="2" charset="-122"/>
              </a:rPr>
              <a:t>t+h</a:t>
            </a:r>
            <a:r>
              <a:rPr lang="en-US" altLang="zh-CN" sz="2800" dirty="0">
                <a:ea typeface="宋体" panose="02010600030101010101" pitchFamily="2" charset="-122"/>
              </a:rPr>
              <a:t>) =  </a:t>
            </a:r>
            <a:r>
              <a:rPr lang="en-US" altLang="zh-CN" sz="2800" b="1" dirty="0">
                <a:ea typeface="宋体" panose="02010600030101010101" pitchFamily="2" charset="-122"/>
              </a:rPr>
              <a:t>r</a:t>
            </a:r>
            <a:r>
              <a:rPr lang="en-US" altLang="zh-CN" sz="2800" dirty="0">
                <a:ea typeface="宋体" panose="02010600030101010101" pitchFamily="2" charset="-122"/>
              </a:rPr>
              <a:t>(t) +h [</a:t>
            </a:r>
            <a:r>
              <a:rPr lang="en-US" altLang="zh-CN" sz="2800" b="1" dirty="0">
                <a:ea typeface="宋体" panose="02010600030101010101" pitchFamily="2" charset="-122"/>
              </a:rPr>
              <a:t>v</a:t>
            </a:r>
            <a:r>
              <a:rPr lang="en-US" altLang="zh-CN" sz="2800" dirty="0">
                <a:ea typeface="宋体" panose="02010600030101010101" pitchFamily="2" charset="-122"/>
              </a:rPr>
              <a:t>(t) +(h/2) </a:t>
            </a:r>
            <a:r>
              <a:rPr lang="en-US" altLang="zh-CN" sz="2800" b="1" dirty="0">
                <a:ea typeface="宋体" panose="02010600030101010101" pitchFamily="2" charset="-122"/>
              </a:rPr>
              <a:t>a</a:t>
            </a:r>
            <a:r>
              <a:rPr lang="en-US" altLang="zh-CN" sz="2800" dirty="0">
                <a:ea typeface="宋体" panose="02010600030101010101" pitchFamily="2" charset="-122"/>
              </a:rPr>
              <a:t>(t)]</a:t>
            </a:r>
          </a:p>
          <a:p>
            <a:pPr lvl="1" eaLnBrk="1" hangingPunct="1">
              <a:spcBef>
                <a:spcPct val="20000"/>
              </a:spcBef>
            </a:pPr>
            <a:r>
              <a:rPr lang="en-US" altLang="zh-CN" sz="2800" b="1" dirty="0">
                <a:ea typeface="宋体" panose="02010600030101010101" pitchFamily="2" charset="-122"/>
              </a:rPr>
              <a:t>v</a:t>
            </a:r>
            <a:r>
              <a:rPr lang="en-US" altLang="zh-CN" sz="2800" dirty="0">
                <a:ea typeface="宋体" panose="02010600030101010101" pitchFamily="2" charset="-122"/>
              </a:rPr>
              <a:t>(</a:t>
            </a:r>
            <a:r>
              <a:rPr lang="en-US" altLang="zh-CN" sz="2800" dirty="0" err="1">
                <a:ea typeface="宋体" panose="02010600030101010101" pitchFamily="2" charset="-122"/>
              </a:rPr>
              <a:t>t+h</a:t>
            </a:r>
            <a:r>
              <a:rPr lang="en-US" altLang="zh-CN" sz="2800" dirty="0">
                <a:ea typeface="宋体" panose="02010600030101010101" pitchFamily="2" charset="-122"/>
              </a:rPr>
              <a:t>) =  </a:t>
            </a:r>
            <a:r>
              <a:rPr lang="en-US" altLang="zh-CN" sz="2800" b="1" dirty="0">
                <a:ea typeface="宋体" panose="02010600030101010101" pitchFamily="2" charset="-122"/>
              </a:rPr>
              <a:t>v</a:t>
            </a:r>
            <a:r>
              <a:rPr lang="en-US" altLang="zh-CN" sz="2800" dirty="0">
                <a:ea typeface="宋体" panose="02010600030101010101" pitchFamily="2" charset="-122"/>
              </a:rPr>
              <a:t>(t) + (h/2) [</a:t>
            </a:r>
            <a:r>
              <a:rPr lang="en-US" altLang="zh-CN" sz="2800" b="1" dirty="0">
                <a:ea typeface="宋体" panose="02010600030101010101" pitchFamily="2" charset="-122"/>
              </a:rPr>
              <a:t>a</a:t>
            </a:r>
            <a:r>
              <a:rPr lang="en-US" altLang="zh-CN" sz="2800" dirty="0">
                <a:ea typeface="宋体" panose="02010600030101010101" pitchFamily="2" charset="-122"/>
              </a:rPr>
              <a:t>(t)+</a:t>
            </a:r>
            <a:r>
              <a:rPr lang="en-US" altLang="zh-CN" sz="2800" b="1" dirty="0">
                <a:ea typeface="宋体" panose="02010600030101010101" pitchFamily="2" charset="-122"/>
              </a:rPr>
              <a:t>a</a:t>
            </a:r>
            <a:r>
              <a:rPr lang="en-US" altLang="zh-CN" sz="2800" dirty="0">
                <a:ea typeface="宋体" panose="02010600030101010101" pitchFamily="2" charset="-122"/>
              </a:rPr>
              <a:t>(</a:t>
            </a:r>
            <a:r>
              <a:rPr lang="en-US" altLang="zh-CN" sz="2800" dirty="0" err="1">
                <a:ea typeface="宋体" panose="02010600030101010101" pitchFamily="2" charset="-122"/>
              </a:rPr>
              <a:t>t+h</a:t>
            </a:r>
            <a:r>
              <a:rPr lang="en-US" altLang="zh-CN" sz="2800" dirty="0">
                <a:ea typeface="宋体" panose="02010600030101010101" pitchFamily="2" charset="-122"/>
              </a:rPr>
              <a:t>)] </a:t>
            </a:r>
          </a:p>
        </p:txBody>
      </p:sp>
      <p:sp>
        <p:nvSpPr>
          <p:cNvPr id="15" name="文本框 14">
            <a:extLst>
              <a:ext uri="{FF2B5EF4-FFF2-40B4-BE49-F238E27FC236}">
                <a16:creationId xmlns:a16="http://schemas.microsoft.com/office/drawing/2014/main" id="{1A33BE4F-F438-4549-88A5-E82AEEB51ECB}"/>
              </a:ext>
            </a:extLst>
          </p:cNvPr>
          <p:cNvSpPr txBox="1"/>
          <p:nvPr/>
        </p:nvSpPr>
        <p:spPr>
          <a:xfrm>
            <a:off x="1376772" y="3998988"/>
            <a:ext cx="6390456" cy="523220"/>
          </a:xfrm>
          <a:prstGeom prst="rect">
            <a:avLst/>
          </a:prstGeom>
          <a:noFill/>
        </p:spPr>
        <p:txBody>
          <a:bodyPr wrap="square">
            <a:spAutoFit/>
          </a:bodyPr>
          <a:lstStyle/>
          <a:p>
            <a:r>
              <a:rPr lang="en-US" altLang="zh-CN" dirty="0"/>
              <a:t>Pros: self-starting, smaller round-off error</a:t>
            </a:r>
          </a:p>
        </p:txBody>
      </p:sp>
      <p:sp>
        <p:nvSpPr>
          <p:cNvPr id="16" name="文本框 15">
            <a:extLst>
              <a:ext uri="{FF2B5EF4-FFF2-40B4-BE49-F238E27FC236}">
                <a16:creationId xmlns:a16="http://schemas.microsoft.com/office/drawing/2014/main" id="{DE465E84-790B-4475-9256-2A6014A9ABCF}"/>
              </a:ext>
            </a:extLst>
          </p:cNvPr>
          <p:cNvSpPr txBox="1"/>
          <p:nvPr/>
        </p:nvSpPr>
        <p:spPr>
          <a:xfrm>
            <a:off x="1036081" y="2532947"/>
            <a:ext cx="7758608" cy="954107"/>
          </a:xfrm>
          <a:prstGeom prst="rect">
            <a:avLst/>
          </a:prstGeom>
          <a:noFill/>
        </p:spPr>
        <p:txBody>
          <a:bodyPr wrap="square">
            <a:spAutoFit/>
          </a:bodyPr>
          <a:lstStyle/>
          <a:p>
            <a:r>
              <a:rPr lang="en-US" altLang="zh-CN" dirty="0"/>
              <a:t>Error in velocity </a:t>
            </a:r>
            <a:r>
              <a:rPr lang="en-US" altLang="zh-CN" dirty="0" err="1"/>
              <a:t>Verlet</a:t>
            </a:r>
            <a:r>
              <a:rPr lang="en-US" altLang="zh-CN" dirty="0"/>
              <a:t> algorithm is of the same order as in the basic </a:t>
            </a:r>
            <a:r>
              <a:rPr lang="en-US" altLang="zh-CN" dirty="0" err="1"/>
              <a:t>Verlet</a:t>
            </a:r>
            <a:r>
              <a:rPr lang="en-US" altLang="zh-CN" dirty="0"/>
              <a:t> algorithm. </a:t>
            </a:r>
            <a:endParaRPr lang="zh-CN" altLang="en-US" dirty="0"/>
          </a:p>
        </p:txBody>
      </p:sp>
      <p:sp>
        <p:nvSpPr>
          <p:cNvPr id="17" name="文本框 16">
            <a:extLst>
              <a:ext uri="{FF2B5EF4-FFF2-40B4-BE49-F238E27FC236}">
                <a16:creationId xmlns:a16="http://schemas.microsoft.com/office/drawing/2014/main" id="{496A90FF-11F3-4997-AD35-D246011C24CC}"/>
              </a:ext>
            </a:extLst>
          </p:cNvPr>
          <p:cNvSpPr txBox="1"/>
          <p:nvPr/>
        </p:nvSpPr>
        <p:spPr>
          <a:xfrm>
            <a:off x="1282577" y="5032136"/>
            <a:ext cx="6313760" cy="523220"/>
          </a:xfrm>
          <a:prstGeom prst="rect">
            <a:avLst/>
          </a:prstGeom>
          <a:noFill/>
        </p:spPr>
        <p:txBody>
          <a:bodyPr wrap="square">
            <a:spAutoFit/>
          </a:bodyPr>
          <a:lstStyle/>
          <a:p>
            <a:pPr algn="ctr"/>
            <a:r>
              <a:rPr lang="en-US" altLang="zh-CN" b="1" dirty="0">
                <a:solidFill>
                  <a:srgbClr val="FF0000"/>
                </a:solidFill>
              </a:rPr>
              <a:t>Widely adopted in MD simulations!</a:t>
            </a:r>
          </a:p>
        </p:txBody>
      </p:sp>
    </p:spTree>
    <p:extLst>
      <p:ext uri="{BB962C8B-B14F-4D97-AF65-F5344CB8AC3E}">
        <p14:creationId xmlns:p14="http://schemas.microsoft.com/office/powerpoint/2010/main" val="2231963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8AAB14-FF5E-4543-AE69-9A0487B9AADB}"/>
              </a:ext>
            </a:extLst>
          </p:cNvPr>
          <p:cNvPicPr>
            <a:picLocks noChangeAspect="1"/>
          </p:cNvPicPr>
          <p:nvPr/>
        </p:nvPicPr>
        <p:blipFill>
          <a:blip r:embed="rId2"/>
          <a:stretch>
            <a:fillRect/>
          </a:stretch>
        </p:blipFill>
        <p:spPr>
          <a:xfrm>
            <a:off x="755576" y="3176345"/>
            <a:ext cx="3024336" cy="2659078"/>
          </a:xfrm>
          <a:prstGeom prst="rect">
            <a:avLst/>
          </a:prstGeom>
        </p:spPr>
      </p:pic>
      <p:sp>
        <p:nvSpPr>
          <p:cNvPr id="4" name="Rectangle 2">
            <a:extLst>
              <a:ext uri="{FF2B5EF4-FFF2-40B4-BE49-F238E27FC236}">
                <a16:creationId xmlns:a16="http://schemas.microsoft.com/office/drawing/2014/main" id="{C343704F-4571-2E48-8495-7D6CB8A7D0C6}"/>
              </a:ext>
            </a:extLst>
          </p:cNvPr>
          <p:cNvSpPr txBox="1">
            <a:spLocks noChangeArrowheads="1"/>
          </p:cNvSpPr>
          <p:nvPr/>
        </p:nvSpPr>
        <p:spPr>
          <a:xfrm>
            <a:off x="457200" y="274638"/>
            <a:ext cx="8229600" cy="561975"/>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Calibri"/>
                <a:ea typeface="黑体" panose="02010609060101010101" pitchFamily="49" charset="-122"/>
                <a:cs typeface="+mj-cs"/>
              </a:rPr>
              <a:t>势函数</a:t>
            </a:r>
          </a:p>
        </p:txBody>
      </p:sp>
      <p:sp>
        <p:nvSpPr>
          <p:cNvPr id="5" name="Rectangle 3">
            <a:extLst>
              <a:ext uri="{FF2B5EF4-FFF2-40B4-BE49-F238E27FC236}">
                <a16:creationId xmlns:a16="http://schemas.microsoft.com/office/drawing/2014/main" id="{20120B36-346C-3F43-B7FF-3E60EC81A7F3}"/>
              </a:ext>
            </a:extLst>
          </p:cNvPr>
          <p:cNvSpPr txBox="1">
            <a:spLocks noChangeArrowheads="1"/>
          </p:cNvSpPr>
          <p:nvPr/>
        </p:nvSpPr>
        <p:spPr>
          <a:xfrm>
            <a:off x="457200" y="864882"/>
            <a:ext cx="8686800" cy="1123958"/>
          </a:xfr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在</a:t>
            </a:r>
            <a:r>
              <a:rPr kumimoji="1" lang="en-US" altLang="zh-CN" sz="32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Lennard-Jones</a:t>
            </a:r>
            <a:r>
              <a:rPr kumimoji="1" lang="zh-CN" altLang="en-US" sz="32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势作用下，第</a:t>
            </a:r>
            <a:r>
              <a:rPr kumimoji="1" lang="en-US" altLang="zh-CN" sz="3200" b="0" i="1"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j</a:t>
            </a:r>
            <a:r>
              <a:rPr kumimoji="1" lang="zh-CN" altLang="en-US" sz="32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个粒子与第</a:t>
            </a:r>
            <a:r>
              <a:rPr kumimoji="1" lang="en-US" altLang="zh-CN" sz="3200" b="0" i="0" u="none" strike="noStrike" kern="1200" cap="none" spc="0" normalizeH="0" baseline="0" noProof="0" dirty="0" err="1">
                <a:ln>
                  <a:noFill/>
                </a:ln>
                <a:solidFill>
                  <a:sysClr val="windowText" lastClr="000000"/>
                </a:solidFill>
                <a:effectLst/>
                <a:uLnTx/>
                <a:uFillTx/>
                <a:latin typeface="Calibri"/>
                <a:ea typeface="宋体" panose="02010600030101010101" pitchFamily="2" charset="-122"/>
                <a:cs typeface="+mn-cs"/>
              </a:rPr>
              <a:t>i</a:t>
            </a:r>
            <a:r>
              <a:rPr kumimoji="1" lang="zh-CN" altLang="en-US" sz="32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个原子上的力为：</a:t>
            </a:r>
          </a:p>
        </p:txBody>
      </p:sp>
      <p:pic>
        <p:nvPicPr>
          <p:cNvPr id="6" name="图片 5">
            <a:extLst>
              <a:ext uri="{FF2B5EF4-FFF2-40B4-BE49-F238E27FC236}">
                <a16:creationId xmlns:a16="http://schemas.microsoft.com/office/drawing/2014/main" id="{46D9D132-BE2E-7746-B5C8-5C107D6529B4}"/>
              </a:ext>
            </a:extLst>
          </p:cNvPr>
          <p:cNvPicPr>
            <a:picLocks noChangeAspect="1"/>
          </p:cNvPicPr>
          <p:nvPr/>
        </p:nvPicPr>
        <p:blipFill>
          <a:blip r:embed="rId3"/>
          <a:stretch>
            <a:fillRect/>
          </a:stretch>
        </p:blipFill>
        <p:spPr>
          <a:xfrm>
            <a:off x="755576" y="1948774"/>
            <a:ext cx="4494969" cy="755457"/>
          </a:xfrm>
          <a:prstGeom prst="rect">
            <a:avLst/>
          </a:prstGeom>
        </p:spPr>
      </p:pic>
      <p:sp>
        <p:nvSpPr>
          <p:cNvPr id="7" name="文本框 6"/>
          <p:cNvSpPr txBox="1"/>
          <p:nvPr/>
        </p:nvSpPr>
        <p:spPr>
          <a:xfrm>
            <a:off x="5004048" y="3209544"/>
            <a:ext cx="3518912" cy="2677656"/>
          </a:xfrm>
          <a:prstGeom prst="rect">
            <a:avLst/>
          </a:prstGeom>
          <a:noFill/>
        </p:spPr>
        <p:txBody>
          <a:bodyPr wrap="none" rtlCol="0">
            <a:spAutoFit/>
          </a:bodyPr>
          <a:lstStyle/>
          <a:p>
            <a:pPr marL="457200" indent="-457200">
              <a:buFont typeface="Arial" panose="020B0604020202020204" pitchFamily="34" charset="0"/>
              <a:buChar char="•"/>
            </a:pPr>
            <a:r>
              <a:rPr lang="zh-CN" altLang="en-US" dirty="0"/>
              <a:t>其他势函数：</a:t>
            </a:r>
            <a:endParaRPr lang="en-US" altLang="zh-CN" dirty="0"/>
          </a:p>
          <a:p>
            <a:pPr marL="457200" indent="-457200">
              <a:buFont typeface="Wingdings" panose="05000000000000000000" pitchFamily="2" charset="2"/>
              <a:buChar char="Ø"/>
            </a:pPr>
            <a:r>
              <a:rPr lang="zh-CN" altLang="en-US" dirty="0"/>
              <a:t>库仑势</a:t>
            </a:r>
            <a:endParaRPr lang="en-US" altLang="zh-CN" dirty="0"/>
          </a:p>
          <a:p>
            <a:pPr marL="457200" indent="-457200">
              <a:buFont typeface="Wingdings" panose="05000000000000000000" pitchFamily="2" charset="2"/>
              <a:buChar char="Ø"/>
            </a:pPr>
            <a:r>
              <a:rPr lang="zh-CN" altLang="en-US" dirty="0"/>
              <a:t>第一性原理势能面</a:t>
            </a:r>
            <a:endParaRPr lang="en-US" altLang="zh-CN" dirty="0"/>
          </a:p>
          <a:p>
            <a:pPr marL="457200" indent="-457200">
              <a:buFont typeface="Wingdings" panose="05000000000000000000" pitchFamily="2" charset="2"/>
              <a:buChar char="Ø"/>
            </a:pPr>
            <a:r>
              <a:rPr lang="zh-CN" altLang="en-US" dirty="0"/>
              <a:t>神经网络势函数</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538907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AC77B3-AF15-B44E-B02A-D358EF1FD469}"/>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fontAlgn="auto">
              <a:spcAft>
                <a:spcPts val="0"/>
              </a:spcAft>
            </a:pPr>
            <a:r>
              <a:rPr kumimoji="0" lang="zh-CN" altLang="en-US" sz="2800">
                <a:solidFill>
                  <a:srgbClr val="0000FF"/>
                </a:solidFill>
                <a:latin typeface="SimSun" panose="02010600030101010101" pitchFamily="2" charset="-122"/>
                <a:sym typeface="Symbol" pitchFamily="2" charset="2"/>
              </a:rPr>
              <a:t>分子动力学模拟的基本步骤</a:t>
            </a:r>
            <a:endParaRPr kumimoji="0" lang="zh-CN" altLang="en-US" sz="2800" dirty="0">
              <a:solidFill>
                <a:srgbClr val="0000FF"/>
              </a:solidFill>
              <a:latin typeface="SimSun" panose="02010600030101010101" pitchFamily="2" charset="-122"/>
              <a:sym typeface="Symbol" pitchFamily="2" charset="2"/>
            </a:endParaRPr>
          </a:p>
        </p:txBody>
      </p:sp>
      <p:sp>
        <p:nvSpPr>
          <p:cNvPr id="4" name="Rectangle 3">
            <a:extLst>
              <a:ext uri="{FF2B5EF4-FFF2-40B4-BE49-F238E27FC236}">
                <a16:creationId xmlns:a16="http://schemas.microsoft.com/office/drawing/2014/main" id="{1FF4A73E-EBAD-2B4C-8020-A5E8DEE33A52}"/>
              </a:ext>
            </a:extLst>
          </p:cNvPr>
          <p:cNvSpPr txBox="1">
            <a:spLocks noChangeArrowheads="1"/>
          </p:cNvSpPr>
          <p:nvPr/>
        </p:nvSpPr>
        <p:spPr>
          <a:xfrm>
            <a:off x="457200" y="1052513"/>
            <a:ext cx="8229600" cy="53292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分子动力学模拟的实际步骤可以划分为四步：</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1</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设定模拟所采用的模型</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模型的设定，也就是势函数的选取。势函数的研究和物理系统上对物质的描述研究息息相关。</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2</a:t>
            </a:r>
            <a:r>
              <a:rPr kumimoji="0" lang="zh-CN" altLang="en-US" sz="28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给定初始条件</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运动方程的求解需要知道粒子的初始位置和速度，不同的算法要求不同的初始条件。</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如：</a:t>
            </a:r>
            <a:r>
              <a:rPr kumimoji="0" lang="en-US" altLang="zh-CN" sz="2400" b="0" i="0" u="none" strike="noStrike" kern="1200" cap="none" spc="0" normalizeH="0" baseline="0" noProof="0" dirty="0" err="1">
                <a:ln>
                  <a:noFill/>
                </a:ln>
                <a:solidFill>
                  <a:sysClr val="windowText" lastClr="000000"/>
                </a:solidFill>
                <a:effectLst/>
                <a:uLnTx/>
                <a:uFillTx/>
                <a:latin typeface="Calibri"/>
                <a:ea typeface="宋体" panose="02010600030101010101" pitchFamily="2" charset="-122"/>
                <a:cs typeface="+mn-cs"/>
              </a:rPr>
              <a:t>verlet</a:t>
            </a:r>
            <a:r>
              <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算法需要两组坐标来启动计算，零时刻的坐标和速度值。 </a:t>
            </a:r>
          </a:p>
        </p:txBody>
      </p:sp>
    </p:spTree>
    <p:extLst>
      <p:ext uri="{BB962C8B-B14F-4D97-AF65-F5344CB8AC3E}">
        <p14:creationId xmlns:p14="http://schemas.microsoft.com/office/powerpoint/2010/main" val="37259814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44E33B-F487-9548-BAB3-062F53B7A3EE}"/>
              </a:ext>
            </a:extLst>
          </p:cNvPr>
          <p:cNvSpPr txBox="1">
            <a:spLocks noChangeArrowheads="1"/>
          </p:cNvSpPr>
          <p:nvPr/>
        </p:nvSpPr>
        <p:spPr>
          <a:xfrm>
            <a:off x="35496" y="44624"/>
            <a:ext cx="8784976" cy="776511"/>
          </a:xfrm>
          <a:prstGeom prst="rect">
            <a:avLst/>
          </a:prstGeom>
        </p:spPr>
        <p:txBody>
          <a:bodyPr anchor="ctr">
            <a:normAutofit/>
          </a:bodyPr>
          <a:lstStyle>
            <a:lvl1pPr algn="ctr" defTabSz="914400" rtl="0" eaLnBrk="1" latinLnBrk="0" hangingPunct="1">
              <a:spcBef>
                <a:spcPct val="0"/>
              </a:spcBef>
              <a:buNone/>
              <a:defRPr sz="3600" b="1" kern="1200">
                <a:solidFill>
                  <a:schemeClr val="tx1"/>
                </a:solidFill>
                <a:latin typeface="+mj-lt"/>
                <a:ea typeface="黑体" panose="02010609060101010101" pitchFamily="49" charset="-122"/>
                <a:cs typeface="+mj-cs"/>
              </a:defRPr>
            </a:lvl1pPr>
          </a:lstStyle>
          <a:p>
            <a:pPr fontAlgn="auto">
              <a:spcAft>
                <a:spcPts val="0"/>
              </a:spcAft>
            </a:pPr>
            <a:r>
              <a:rPr kumimoji="0" lang="zh-CN" altLang="en-US" sz="2800">
                <a:solidFill>
                  <a:srgbClr val="0000FF"/>
                </a:solidFill>
                <a:latin typeface="SimSun" panose="02010600030101010101" pitchFamily="2" charset="-122"/>
                <a:sym typeface="Symbol" pitchFamily="2" charset="2"/>
              </a:rPr>
              <a:t>分子动力学模拟的基本步骤</a:t>
            </a:r>
            <a:endParaRPr kumimoji="0" lang="zh-CN" altLang="en-US" sz="2800" dirty="0">
              <a:solidFill>
                <a:srgbClr val="0000FF"/>
              </a:solidFill>
              <a:latin typeface="SimSun" panose="02010600030101010101" pitchFamily="2" charset="-122"/>
              <a:sym typeface="Symbol" pitchFamily="2" charset="2"/>
            </a:endParaRPr>
          </a:p>
        </p:txBody>
      </p:sp>
      <p:sp>
        <p:nvSpPr>
          <p:cNvPr id="4" name="Rectangle 3">
            <a:extLst>
              <a:ext uri="{FF2B5EF4-FFF2-40B4-BE49-F238E27FC236}">
                <a16:creationId xmlns:a16="http://schemas.microsoft.com/office/drawing/2014/main" id="{B428EA42-C3C9-8445-8C2F-AFF1F650AE28}"/>
              </a:ext>
            </a:extLst>
          </p:cNvPr>
          <p:cNvSpPr txBox="1">
            <a:spLocks noChangeArrowheads="1"/>
          </p:cNvSpPr>
          <p:nvPr/>
        </p:nvSpPr>
        <p:spPr>
          <a:xfrm>
            <a:off x="457200" y="1196752"/>
            <a:ext cx="8229600" cy="49685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28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3</a:t>
            </a:r>
            <a:r>
              <a:rPr kumimoji="0" lang="zh-CN" altLang="en-US" sz="28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a:ln>
                  <a:noFill/>
                </a:ln>
                <a:solidFill>
                  <a:srgbClr val="FF0000"/>
                </a:solidFill>
                <a:effectLst/>
                <a:uLnTx/>
                <a:uFillTx/>
                <a:latin typeface="Calibri"/>
                <a:ea typeface="宋体" panose="02010600030101010101" pitchFamily="2" charset="-122"/>
                <a:cs typeface="+mn-cs"/>
              </a:rPr>
              <a:t>趋于平衡的计算过程</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为使得系统平衡，模拟中设计一个趋衡过程，即在这个过程中，增加或者从系统中移出能量，直到持续给出确定的能量值。</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称这时的系统已经达到平衡。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zh-CN" sz="28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4</a:t>
            </a:r>
            <a:r>
              <a:rPr kumimoji="0" lang="zh-CN" altLang="en-US" sz="28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a:t>
            </a:r>
            <a:r>
              <a:rPr kumimoji="0" lang="zh-CN" altLang="en-US" sz="2800" b="0" i="0" u="none" strike="noStrike" kern="1200" cap="none" spc="0" normalizeH="0" baseline="0" noProof="0">
                <a:ln>
                  <a:noFill/>
                </a:ln>
                <a:solidFill>
                  <a:srgbClr val="FF0000"/>
                </a:solidFill>
                <a:effectLst/>
                <a:uLnTx/>
                <a:uFillTx/>
                <a:latin typeface="Calibri"/>
                <a:ea typeface="宋体" panose="02010600030101010101" pitchFamily="2" charset="-122"/>
                <a:cs typeface="+mn-cs"/>
              </a:rPr>
              <a:t>宏观物理量的计算</a:t>
            </a:r>
          </a:p>
          <a:p>
            <a:pPr marL="742950" marR="0" lvl="1" indent="-285750" algn="just" defTabSz="914400" rtl="0" eaLnBrk="1" fontAlgn="auto" latinLnBrk="0" hangingPunct="1">
              <a:lnSpc>
                <a:spcPct val="100000"/>
              </a:lnSpc>
              <a:spcBef>
                <a:spcPct val="0"/>
              </a:spcBef>
              <a:spcAft>
                <a:spcPts val="0"/>
              </a:spcAft>
              <a:buClrTx/>
              <a:buSzTx/>
              <a:buFont typeface="Arial" pitchFamily="34" charset="0"/>
              <a:buChar char="–"/>
              <a:tabLst/>
              <a:defRPr/>
            </a:pPr>
            <a:endPar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endParaRPr>
          </a:p>
          <a:p>
            <a:pPr marL="742950" marR="0" lvl="1" indent="-285750" algn="just"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实际计算宏观物理量往往是在分子动力学模拟的最后阶段进行的。</a:t>
            </a:r>
          </a:p>
          <a:p>
            <a:pPr marL="742950" marR="0" lvl="1" indent="-285750" algn="just" defTabSz="914400" rtl="0" eaLnBrk="1" fontAlgn="auto" latinLnBrk="0" hangingPunct="1">
              <a:lnSpc>
                <a:spcPct val="100000"/>
              </a:lnSpc>
              <a:spcBef>
                <a:spcPct val="0"/>
              </a:spcBef>
              <a:spcAft>
                <a:spcPts val="0"/>
              </a:spcAft>
              <a:buClrTx/>
              <a:buSzTx/>
              <a:buFont typeface="Arial" pitchFamily="34" charset="0"/>
              <a:buChar char="–"/>
              <a:tabLst/>
              <a:defRPr/>
            </a:pPr>
            <a:r>
              <a:rPr kumimoji="0" lang="zh-CN" altLang="en-US" sz="2400" b="0" i="0" u="none" strike="noStrike" kern="1200" cap="none" spc="0" normalizeH="0" baseline="0" noProof="0">
                <a:ln>
                  <a:noFill/>
                </a:ln>
                <a:solidFill>
                  <a:sysClr val="windowText" lastClr="000000"/>
                </a:solidFill>
                <a:effectLst/>
                <a:uLnTx/>
                <a:uFillTx/>
                <a:latin typeface="Calibri"/>
                <a:ea typeface="宋体" panose="02010600030101010101" pitchFamily="2" charset="-122"/>
                <a:cs typeface="+mn-cs"/>
              </a:rPr>
              <a:t>它是沿着相空间轨迹求平均来计算得到的。</a:t>
            </a:r>
            <a:endParaRPr kumimoji="0" lang="zh-CN" altLang="en-US" sz="24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3306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2769"/>
          <p:cNvSpPr>
            <a:spLocks noGrp="1" noChangeArrowheads="1"/>
          </p:cNvSpPr>
          <p:nvPr>
            <p:ph type="title"/>
          </p:nvPr>
        </p:nvSpPr>
        <p:spPr/>
        <p:txBody>
          <a:bodyPr/>
          <a:lstStyle/>
          <a:p>
            <a:r>
              <a:rPr lang="en-US" altLang="zh-CN" sz="4000" dirty="0">
                <a:solidFill>
                  <a:srgbClr val="FF3300"/>
                </a:solidFill>
                <a:latin typeface="Georgia" panose="02040502050405020303" pitchFamily="18" charset="0"/>
              </a:rPr>
              <a:t>Boundary-value problems</a:t>
            </a:r>
          </a:p>
        </p:txBody>
      </p:sp>
      <p:sp>
        <p:nvSpPr>
          <p:cNvPr id="32771" name="内容占位符 32770"/>
          <p:cNvSpPr>
            <a:spLocks noGrp="1" noChangeArrowheads="1"/>
          </p:cNvSpPr>
          <p:nvPr>
            <p:ph idx="1"/>
          </p:nvPr>
        </p:nvSpPr>
        <p:spPr/>
        <p:txBody>
          <a:bodyPr/>
          <a:lstStyle/>
          <a:p>
            <a:pPr>
              <a:lnSpc>
                <a:spcPct val="140000"/>
              </a:lnSpc>
            </a:pPr>
            <a:r>
              <a:rPr lang="zh-CN" altLang="en-US" sz="2800" dirty="0">
                <a:latin typeface="Georgia" panose="02040502050405020303" pitchFamily="18" charset="0"/>
              </a:rPr>
              <a:t>The solution of the </a:t>
            </a:r>
            <a:r>
              <a:rPr lang="zh-CN" altLang="en-US" sz="2800" dirty="0">
                <a:solidFill>
                  <a:srgbClr val="FF3300"/>
                </a:solidFill>
                <a:latin typeface="Georgia" panose="02040502050405020303" pitchFamily="18" charset="0"/>
              </a:rPr>
              <a:t>Poisson equation</a:t>
            </a:r>
            <a:r>
              <a:rPr lang="zh-CN" altLang="en-US" sz="2800" dirty="0">
                <a:latin typeface="Georgia" panose="02040502050405020303" pitchFamily="18" charset="0"/>
              </a:rPr>
              <a:t> with a given charge distribution and known boundary values of the electrostatic potential.</a:t>
            </a:r>
          </a:p>
          <a:p>
            <a:pPr>
              <a:lnSpc>
                <a:spcPct val="140000"/>
              </a:lnSpc>
            </a:pPr>
            <a:r>
              <a:rPr lang="zh-CN" altLang="en-US" sz="2800" dirty="0">
                <a:solidFill>
                  <a:srgbClr val="FF3300"/>
                </a:solidFill>
                <a:latin typeface="Georgia" panose="02040502050405020303" pitchFamily="18" charset="0"/>
              </a:rPr>
              <a:t>Wave equations </a:t>
            </a:r>
            <a:r>
              <a:rPr lang="zh-CN" altLang="en-US" sz="2800" dirty="0">
                <a:latin typeface="Georgia" panose="02040502050405020303" pitchFamily="18" charset="0"/>
              </a:rPr>
              <a:t>with given boundary conditions.</a:t>
            </a:r>
          </a:p>
          <a:p>
            <a:pPr>
              <a:lnSpc>
                <a:spcPct val="140000"/>
              </a:lnSpc>
            </a:pPr>
            <a:r>
              <a:rPr lang="zh-CN" altLang="en-US" sz="2800" dirty="0">
                <a:latin typeface="Georgia" panose="02040502050405020303" pitchFamily="18" charset="0"/>
              </a:rPr>
              <a:t>The </a:t>
            </a:r>
            <a:r>
              <a:rPr lang="zh-CN" altLang="en-US" sz="2800" dirty="0">
                <a:solidFill>
                  <a:srgbClr val="FF3300"/>
                </a:solidFill>
                <a:latin typeface="Georgia" panose="02040502050405020303" pitchFamily="18" charset="0"/>
              </a:rPr>
              <a:t>stationary Schrodinger equation</a:t>
            </a:r>
            <a:r>
              <a:rPr lang="zh-CN" altLang="en-US" sz="2800" dirty="0">
                <a:latin typeface="Georgia" panose="02040502050405020303" pitchFamily="18" charset="0"/>
              </a:rPr>
              <a:t> with a given potential and boundary conditions.</a:t>
            </a:r>
          </a:p>
        </p:txBody>
      </p:sp>
    </p:spTree>
    <p:extLst>
      <p:ext uri="{BB962C8B-B14F-4D97-AF65-F5344CB8AC3E}">
        <p14:creationId xmlns:p14="http://schemas.microsoft.com/office/powerpoint/2010/main" val="2980813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3793"/>
          <p:cNvSpPr>
            <a:spLocks noGrp="1" noChangeArrowheads="1"/>
          </p:cNvSpPr>
          <p:nvPr>
            <p:ph type="title"/>
          </p:nvPr>
        </p:nvSpPr>
        <p:spPr>
          <a:xfrm>
            <a:off x="457200" y="98425"/>
            <a:ext cx="8229600" cy="1089025"/>
          </a:xfrm>
        </p:spPr>
        <p:txBody>
          <a:bodyPr/>
          <a:lstStyle/>
          <a:p>
            <a:r>
              <a:rPr lang="en-US" altLang="zh-CN" sz="4000">
                <a:solidFill>
                  <a:srgbClr val="FF3300"/>
                </a:solidFill>
                <a:latin typeface="Georgia" panose="02040502050405020303" pitchFamily="18" charset="0"/>
              </a:rPr>
              <a:t>One-dimensional example</a:t>
            </a:r>
          </a:p>
        </p:txBody>
      </p:sp>
      <p:sp>
        <p:nvSpPr>
          <p:cNvPr id="33795" name="矩形 33794"/>
          <p:cNvSpPr>
            <a:spLocks noGrp="1" noChangeArrowheads="1"/>
          </p:cNvSpPr>
          <p:nvPr/>
        </p:nvSpPr>
        <p:spPr bwMode="auto">
          <a:xfrm>
            <a:off x="457200" y="1989138"/>
            <a:ext cx="8229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dirty="0">
                <a:latin typeface="Georgia" panose="02040502050405020303" pitchFamily="18" charset="0"/>
              </a:rPr>
              <a:t>Where u is a function of x, u' and u'' are the 1st and 2nd derivatives of u with respect to x; </a:t>
            </a:r>
          </a:p>
          <a:p>
            <a:r>
              <a:rPr lang="zh-CN" altLang="en-US" sz="2800" dirty="0">
                <a:latin typeface="Georgia" panose="02040502050405020303" pitchFamily="18" charset="0"/>
              </a:rPr>
              <a:t>	f(u,u';x) is a function of u, u', and x. </a:t>
            </a:r>
          </a:p>
          <a:p>
            <a:pPr>
              <a:buFont typeface="Arial" panose="020B0604020202020204" pitchFamily="34" charset="0"/>
              <a:buChar char="•"/>
            </a:pPr>
            <a:endParaRPr lang="zh-CN" altLang="en-US" sz="2800" dirty="0">
              <a:latin typeface="Georgia" panose="02040502050405020303" pitchFamily="18" charset="0"/>
            </a:endParaRPr>
          </a:p>
          <a:p>
            <a:pPr>
              <a:buFont typeface="Arial" panose="020B0604020202020204" pitchFamily="34" charset="0"/>
              <a:buChar char="•"/>
            </a:pPr>
            <a:r>
              <a:rPr lang="zh-CN" altLang="en-US" sz="2800" dirty="0">
                <a:latin typeface="Georgia" panose="02040502050405020303" pitchFamily="18" charset="0"/>
              </a:rPr>
              <a:t>Either u or u</a:t>
            </a:r>
            <a:r>
              <a:rPr lang="zh-CN" altLang="en-US" dirty="0">
                <a:latin typeface="Georgia" panose="02040502050405020303" pitchFamily="18" charset="0"/>
              </a:rPr>
              <a:t> ' </a:t>
            </a:r>
            <a:r>
              <a:rPr lang="zh-CN" altLang="en-US" sz="2800" dirty="0">
                <a:latin typeface="Georgia" panose="02040502050405020303" pitchFamily="18" charset="0"/>
              </a:rPr>
              <a:t> is given at each boundary point </a:t>
            </a:r>
            <a:r>
              <a:rPr lang="en-US" altLang="zh-CN" sz="2800" dirty="0">
                <a:latin typeface="Georgia" panose="02040502050405020303" pitchFamily="18" charset="0"/>
              </a:rPr>
              <a:t>(x=a and x=b)</a:t>
            </a:r>
            <a:r>
              <a:rPr lang="zh-CN" altLang="en-US" sz="2800" dirty="0">
                <a:latin typeface="Georgia" panose="02040502050405020303" pitchFamily="18" charset="0"/>
              </a:rPr>
              <a:t>. </a:t>
            </a:r>
          </a:p>
        </p:txBody>
      </p:sp>
      <p:pic>
        <p:nvPicPr>
          <p:cNvPr id="33796" name="图片 337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38" y="1187450"/>
            <a:ext cx="2574925" cy="565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025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268760"/>
            <a:ext cx="8697714" cy="4013406"/>
          </a:xfrm>
          <a:prstGeom prst="rect">
            <a:avLst/>
          </a:prstGeom>
        </p:spPr>
        <p:txBody>
          <a:bodyPr wrap="square">
            <a:spAutoFit/>
          </a:bodyPr>
          <a:lstStyle/>
          <a:p>
            <a:pPr marL="457200" indent="-457200">
              <a:lnSpc>
                <a:spcPct val="130000"/>
              </a:lnSpc>
              <a:buFont typeface="Arial" panose="020B0604020202020204" pitchFamily="34" charset="0"/>
              <a:buChar char="•"/>
            </a:pPr>
            <a:r>
              <a:rPr lang="zh-CN" altLang="en-US" dirty="0">
                <a:latin typeface="Georgia" panose="02040502050405020303" pitchFamily="18" charset="0"/>
              </a:rPr>
              <a:t>For problems in </a:t>
            </a:r>
            <a:r>
              <a:rPr lang="zh-CN" altLang="en-US" dirty="0">
                <a:solidFill>
                  <a:srgbClr val="FF3300"/>
                </a:solidFill>
                <a:latin typeface="Georgia" panose="02040502050405020303" pitchFamily="18" charset="0"/>
              </a:rPr>
              <a:t>one dimension</a:t>
            </a:r>
            <a:r>
              <a:rPr lang="zh-CN" altLang="en-US" dirty="0">
                <a:latin typeface="Georgia" panose="02040502050405020303" pitchFamily="18" charset="0"/>
              </a:rPr>
              <a:t>, we can have a total of </a:t>
            </a:r>
            <a:r>
              <a:rPr lang="zh-CN" altLang="en-US" dirty="0">
                <a:solidFill>
                  <a:srgbClr val="FF3300"/>
                </a:solidFill>
                <a:latin typeface="Georgia" panose="02040502050405020303" pitchFamily="18" charset="0"/>
              </a:rPr>
              <a:t>four possible types</a:t>
            </a:r>
            <a:r>
              <a:rPr lang="zh-CN" altLang="en-US" dirty="0">
                <a:latin typeface="Georgia" panose="02040502050405020303" pitchFamily="18" charset="0"/>
              </a:rPr>
              <a:t> of </a:t>
            </a:r>
            <a:r>
              <a:rPr lang="zh-CN" altLang="en-US" dirty="0">
                <a:solidFill>
                  <a:srgbClr val="FF3300"/>
                </a:solidFill>
                <a:latin typeface="Georgia" panose="02040502050405020303" pitchFamily="18" charset="0"/>
              </a:rPr>
              <a:t>boundary conditions:</a:t>
            </a:r>
          </a:p>
          <a:p>
            <a:pPr lvl="1">
              <a:lnSpc>
                <a:spcPct val="130000"/>
              </a:lnSpc>
            </a:pPr>
            <a:r>
              <a:rPr lang="zh-CN" altLang="en-US" dirty="0">
                <a:latin typeface="Georgia" panose="02040502050405020303" pitchFamily="18" charset="0"/>
              </a:rPr>
              <a:t>(1) u(</a:t>
            </a:r>
            <a:r>
              <a:rPr lang="en-US" altLang="zh-CN" dirty="0">
                <a:latin typeface="Georgia" panose="02040502050405020303" pitchFamily="18" charset="0"/>
              </a:rPr>
              <a:t>a</a:t>
            </a:r>
            <a:r>
              <a:rPr lang="zh-CN" altLang="en-US" dirty="0">
                <a:latin typeface="Georgia" panose="02040502050405020303" pitchFamily="18" charset="0"/>
              </a:rPr>
              <a:t>) = u</a:t>
            </a:r>
            <a:r>
              <a:rPr lang="en-US" altLang="zh-CN" baseline="-25000" dirty="0">
                <a:latin typeface="Georgia" panose="02040502050405020303" pitchFamily="18" charset="0"/>
              </a:rPr>
              <a:t>a</a:t>
            </a:r>
            <a:r>
              <a:rPr lang="zh-CN" altLang="en-US" dirty="0">
                <a:latin typeface="Georgia" panose="02040502050405020303" pitchFamily="18" charset="0"/>
              </a:rPr>
              <a:t> and u(</a:t>
            </a:r>
            <a:r>
              <a:rPr lang="en-US" altLang="zh-CN" dirty="0">
                <a:latin typeface="Georgia" panose="02040502050405020303" pitchFamily="18" charset="0"/>
              </a:rPr>
              <a:t>b</a:t>
            </a:r>
            <a:r>
              <a:rPr lang="zh-CN" altLang="en-US" dirty="0">
                <a:latin typeface="Georgia" panose="02040502050405020303" pitchFamily="18" charset="0"/>
              </a:rPr>
              <a:t>) = u</a:t>
            </a:r>
            <a:r>
              <a:rPr lang="en-US" altLang="zh-CN" baseline="-25000" dirty="0">
                <a:latin typeface="Georgia" panose="02040502050405020303" pitchFamily="18" charset="0"/>
              </a:rPr>
              <a:t>b</a:t>
            </a:r>
            <a:r>
              <a:rPr lang="zh-CN" altLang="en-US" dirty="0">
                <a:latin typeface="Georgia" panose="02040502050405020303" pitchFamily="18" charset="0"/>
              </a:rPr>
              <a:t>;</a:t>
            </a:r>
          </a:p>
          <a:p>
            <a:pPr lvl="1">
              <a:lnSpc>
                <a:spcPct val="130000"/>
              </a:lnSpc>
            </a:pPr>
            <a:r>
              <a:rPr lang="zh-CN" altLang="en-US" dirty="0">
                <a:latin typeface="Georgia" panose="02040502050405020303" pitchFamily="18" charset="0"/>
              </a:rPr>
              <a:t>(2) u(</a:t>
            </a:r>
            <a:r>
              <a:rPr lang="en-US" altLang="zh-CN" dirty="0">
                <a:latin typeface="Georgia" panose="02040502050405020303" pitchFamily="18" charset="0"/>
              </a:rPr>
              <a:t>a</a:t>
            </a:r>
            <a:r>
              <a:rPr lang="zh-CN" altLang="en-US" dirty="0">
                <a:latin typeface="Georgia" panose="02040502050405020303" pitchFamily="18" charset="0"/>
              </a:rPr>
              <a:t>) = u</a:t>
            </a:r>
            <a:r>
              <a:rPr lang="en-US" altLang="zh-CN" baseline="-25000" dirty="0">
                <a:latin typeface="Georgia" panose="02040502050405020303" pitchFamily="18" charset="0"/>
              </a:rPr>
              <a:t>a</a:t>
            </a:r>
            <a:r>
              <a:rPr lang="zh-CN" altLang="en-US" dirty="0">
                <a:latin typeface="Georgia" panose="02040502050405020303" pitchFamily="18" charset="0"/>
              </a:rPr>
              <a:t> and u'(</a:t>
            </a:r>
            <a:r>
              <a:rPr lang="en-US" altLang="zh-CN" dirty="0">
                <a:latin typeface="Georgia" panose="02040502050405020303" pitchFamily="18" charset="0"/>
              </a:rPr>
              <a:t>b</a:t>
            </a:r>
            <a:r>
              <a:rPr lang="zh-CN" altLang="en-US" dirty="0">
                <a:latin typeface="Georgia" panose="02040502050405020303" pitchFamily="18" charset="0"/>
              </a:rPr>
              <a:t>) = v</a:t>
            </a:r>
            <a:r>
              <a:rPr lang="en-US" altLang="zh-CN" baseline="-25000" dirty="0">
                <a:latin typeface="Georgia" panose="02040502050405020303" pitchFamily="18" charset="0"/>
              </a:rPr>
              <a:t>b</a:t>
            </a:r>
            <a:r>
              <a:rPr lang="zh-CN" altLang="en-US" dirty="0">
                <a:latin typeface="Georgia" panose="02040502050405020303" pitchFamily="18" charset="0"/>
              </a:rPr>
              <a:t>;</a:t>
            </a:r>
          </a:p>
          <a:p>
            <a:pPr lvl="1">
              <a:lnSpc>
                <a:spcPct val="130000"/>
              </a:lnSpc>
            </a:pPr>
            <a:r>
              <a:rPr lang="zh-CN" altLang="en-US" dirty="0">
                <a:latin typeface="Georgia" panose="02040502050405020303" pitchFamily="18" charset="0"/>
              </a:rPr>
              <a:t>(3) u'(</a:t>
            </a:r>
            <a:r>
              <a:rPr lang="en-US" altLang="zh-CN" dirty="0">
                <a:latin typeface="Georgia" panose="02040502050405020303" pitchFamily="18" charset="0"/>
              </a:rPr>
              <a:t>a</a:t>
            </a:r>
            <a:r>
              <a:rPr lang="zh-CN" altLang="en-US" dirty="0">
                <a:latin typeface="Georgia" panose="02040502050405020303" pitchFamily="18" charset="0"/>
              </a:rPr>
              <a:t>) = v</a:t>
            </a:r>
            <a:r>
              <a:rPr lang="en-US" altLang="zh-CN" baseline="-25000" dirty="0">
                <a:latin typeface="Georgia" panose="02040502050405020303" pitchFamily="18" charset="0"/>
              </a:rPr>
              <a:t>a</a:t>
            </a:r>
            <a:r>
              <a:rPr lang="zh-CN" altLang="en-US" dirty="0">
                <a:latin typeface="Georgia" panose="02040502050405020303" pitchFamily="18" charset="0"/>
              </a:rPr>
              <a:t> and u(</a:t>
            </a:r>
            <a:r>
              <a:rPr lang="en-US" altLang="zh-CN" dirty="0">
                <a:latin typeface="Georgia" panose="02040502050405020303" pitchFamily="18" charset="0"/>
              </a:rPr>
              <a:t>b</a:t>
            </a:r>
            <a:r>
              <a:rPr lang="zh-CN" altLang="en-US" dirty="0">
                <a:latin typeface="Georgia" panose="02040502050405020303" pitchFamily="18" charset="0"/>
              </a:rPr>
              <a:t>) = u</a:t>
            </a:r>
            <a:r>
              <a:rPr lang="en-US" altLang="zh-CN" baseline="-25000" dirty="0">
                <a:latin typeface="Georgia" panose="02040502050405020303" pitchFamily="18" charset="0"/>
              </a:rPr>
              <a:t>b</a:t>
            </a:r>
            <a:r>
              <a:rPr lang="zh-CN" altLang="en-US" dirty="0">
                <a:latin typeface="Georgia" panose="02040502050405020303" pitchFamily="18" charset="0"/>
              </a:rPr>
              <a:t>;</a:t>
            </a:r>
          </a:p>
          <a:p>
            <a:pPr lvl="1">
              <a:lnSpc>
                <a:spcPct val="130000"/>
              </a:lnSpc>
            </a:pPr>
            <a:r>
              <a:rPr lang="zh-CN" altLang="en-US" dirty="0">
                <a:latin typeface="Georgia" panose="02040502050405020303" pitchFamily="18" charset="0"/>
              </a:rPr>
              <a:t>(4) u'(</a:t>
            </a:r>
            <a:r>
              <a:rPr lang="en-US" altLang="zh-CN" dirty="0">
                <a:latin typeface="Georgia" panose="02040502050405020303" pitchFamily="18" charset="0"/>
              </a:rPr>
              <a:t>a</a:t>
            </a:r>
            <a:r>
              <a:rPr lang="zh-CN" altLang="en-US" dirty="0">
                <a:latin typeface="Georgia" panose="02040502050405020303" pitchFamily="18" charset="0"/>
              </a:rPr>
              <a:t>) = v</a:t>
            </a:r>
            <a:r>
              <a:rPr lang="en-US" altLang="zh-CN" baseline="-25000" dirty="0">
                <a:latin typeface="Georgia" panose="02040502050405020303" pitchFamily="18" charset="0"/>
              </a:rPr>
              <a:t>a</a:t>
            </a:r>
            <a:r>
              <a:rPr lang="zh-CN" altLang="en-US" dirty="0">
                <a:latin typeface="Georgia" panose="02040502050405020303" pitchFamily="18" charset="0"/>
              </a:rPr>
              <a:t> and u'(</a:t>
            </a:r>
            <a:r>
              <a:rPr lang="en-US" altLang="zh-CN" dirty="0">
                <a:latin typeface="Georgia" panose="02040502050405020303" pitchFamily="18" charset="0"/>
              </a:rPr>
              <a:t>b</a:t>
            </a:r>
            <a:r>
              <a:rPr lang="zh-CN" altLang="en-US" dirty="0">
                <a:latin typeface="Georgia" panose="02040502050405020303" pitchFamily="18" charset="0"/>
              </a:rPr>
              <a:t>) = v</a:t>
            </a:r>
            <a:r>
              <a:rPr lang="en-US" altLang="zh-CN" baseline="-25000" dirty="0">
                <a:latin typeface="Georgia" panose="02040502050405020303" pitchFamily="18" charset="0"/>
              </a:rPr>
              <a:t>b</a:t>
            </a:r>
            <a:r>
              <a:rPr lang="zh-CN" altLang="en-US" dirty="0">
                <a:latin typeface="Georgia" panose="02040502050405020303" pitchFamily="18" charset="0"/>
              </a:rPr>
              <a:t>.</a:t>
            </a:r>
          </a:p>
          <a:p>
            <a:pPr>
              <a:lnSpc>
                <a:spcPct val="130000"/>
              </a:lnSpc>
            </a:pPr>
            <a:r>
              <a:rPr lang="zh-CN" altLang="en-US" dirty="0">
                <a:solidFill>
                  <a:srgbClr val="FF3300"/>
                </a:solidFill>
                <a:latin typeface="Georgia" panose="02040502050405020303" pitchFamily="18" charset="0"/>
              </a:rPr>
              <a:t>     (2) is the same as (3) </a:t>
            </a:r>
            <a:r>
              <a:rPr lang="zh-CN" altLang="en-US" dirty="0">
                <a:latin typeface="Georgia" panose="02040502050405020303" pitchFamily="18" charset="0"/>
              </a:rPr>
              <a:t>by reversing the direction.</a:t>
            </a:r>
          </a:p>
        </p:txBody>
      </p:sp>
    </p:spTree>
    <p:extLst>
      <p:ext uri="{BB962C8B-B14F-4D97-AF65-F5344CB8AC3E}">
        <p14:creationId xmlns:p14="http://schemas.microsoft.com/office/powerpoint/2010/main" val="3376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35841"/>
          <p:cNvSpPr>
            <a:spLocks noGrp="1" noChangeArrowheads="1"/>
          </p:cNvSpPr>
          <p:nvPr>
            <p:ph idx="1"/>
          </p:nvPr>
        </p:nvSpPr>
        <p:spPr>
          <a:xfrm>
            <a:off x="457200" y="404813"/>
            <a:ext cx="8229600" cy="5721350"/>
          </a:xfrm>
        </p:spPr>
        <p:txBody>
          <a:bodyPr/>
          <a:lstStyle/>
          <a:p>
            <a:pPr>
              <a:lnSpc>
                <a:spcPct val="90000"/>
              </a:lnSpc>
            </a:pPr>
            <a:r>
              <a:rPr lang="zh-CN" altLang="en-US" sz="2800" dirty="0">
                <a:latin typeface="Georgia" panose="02040502050405020303" pitchFamily="18" charset="0"/>
              </a:rPr>
              <a:t>The </a:t>
            </a:r>
            <a:r>
              <a:rPr lang="zh-CN" altLang="en-US" sz="2800" dirty="0">
                <a:solidFill>
                  <a:srgbClr val="FF3300"/>
                </a:solidFill>
                <a:latin typeface="Georgia" panose="02040502050405020303" pitchFamily="18" charset="0"/>
              </a:rPr>
              <a:t>boundary-value</a:t>
            </a:r>
            <a:r>
              <a:rPr lang="zh-CN" altLang="en-US" sz="2800" dirty="0">
                <a:latin typeface="Georgia" panose="02040502050405020303" pitchFamily="18" charset="0"/>
              </a:rPr>
              <a:t> problem is </a:t>
            </a:r>
            <a:r>
              <a:rPr lang="zh-CN" altLang="en-US" sz="2800" dirty="0">
                <a:solidFill>
                  <a:srgbClr val="FF3300"/>
                </a:solidFill>
                <a:latin typeface="Georgia" panose="02040502050405020303" pitchFamily="18" charset="0"/>
              </a:rPr>
              <a:t>more difficult</a:t>
            </a:r>
            <a:r>
              <a:rPr lang="zh-CN" altLang="en-US" sz="2800" dirty="0">
                <a:latin typeface="Georgia" panose="02040502050405020303" pitchFamily="18" charset="0"/>
              </a:rPr>
              <a:t> </a:t>
            </a:r>
            <a:r>
              <a:rPr lang="zh-CN" altLang="en-US" sz="2800" dirty="0">
                <a:solidFill>
                  <a:srgbClr val="FF3300"/>
                </a:solidFill>
                <a:latin typeface="Georgia" panose="02040502050405020303" pitchFamily="18" charset="0"/>
              </a:rPr>
              <a:t>to</a:t>
            </a:r>
            <a:r>
              <a:rPr lang="zh-CN" altLang="en-US" sz="2800" dirty="0">
                <a:latin typeface="Georgia" panose="02040502050405020303" pitchFamily="18" charset="0"/>
              </a:rPr>
              <a:t> solve than the similar </a:t>
            </a:r>
            <a:r>
              <a:rPr lang="zh-CN" altLang="en-US" sz="2800" dirty="0">
                <a:solidFill>
                  <a:srgbClr val="FF3300"/>
                </a:solidFill>
                <a:latin typeface="Georgia" panose="02040502050405020303" pitchFamily="18" charset="0"/>
              </a:rPr>
              <a:t>initial-value problem</a:t>
            </a:r>
            <a:r>
              <a:rPr lang="zh-CN" altLang="en-US" sz="2800" dirty="0">
                <a:latin typeface="Georgia" panose="02040502050405020303" pitchFamily="18" charset="0"/>
              </a:rPr>
              <a:t> with the differential equation. </a:t>
            </a:r>
          </a:p>
          <a:p>
            <a:pPr>
              <a:lnSpc>
                <a:spcPct val="90000"/>
              </a:lnSpc>
            </a:pPr>
            <a:endParaRPr lang="zh-CN" altLang="en-US" sz="2800" dirty="0">
              <a:latin typeface="Georgia" panose="02040502050405020303" pitchFamily="18" charset="0"/>
            </a:endParaRPr>
          </a:p>
          <a:p>
            <a:pPr>
              <a:lnSpc>
                <a:spcPct val="90000"/>
              </a:lnSpc>
            </a:pPr>
            <a:r>
              <a:rPr lang="zh-CN" altLang="en-US" sz="2800" dirty="0">
                <a:latin typeface="Georgia" panose="02040502050405020303" pitchFamily="18" charset="0"/>
              </a:rPr>
              <a:t>For example, </a:t>
            </a:r>
            <a:r>
              <a:rPr lang="zh-CN" altLang="en-US" sz="2800" dirty="0">
                <a:solidFill>
                  <a:srgbClr val="FF3300"/>
                </a:solidFill>
                <a:latin typeface="Georgia" panose="02040502050405020303" pitchFamily="18" charset="0"/>
              </a:rPr>
              <a:t>if</a:t>
            </a:r>
            <a:r>
              <a:rPr lang="zh-CN" altLang="en-US" sz="2800" dirty="0">
                <a:latin typeface="Georgia" panose="02040502050405020303" pitchFamily="18" charset="0"/>
              </a:rPr>
              <a:t> we want to solve </a:t>
            </a:r>
            <a:r>
              <a:rPr lang="zh-CN" altLang="en-US" sz="2800" dirty="0">
                <a:solidFill>
                  <a:srgbClr val="FF3300"/>
                </a:solidFill>
                <a:latin typeface="Georgia" panose="02040502050405020303" pitchFamily="18" charset="0"/>
              </a:rPr>
              <a:t>an initial-value problem </a:t>
            </a:r>
            <a:r>
              <a:rPr lang="zh-CN" altLang="en-US" sz="2800" dirty="0">
                <a:latin typeface="Georgia" panose="02040502050405020303" pitchFamily="18" charset="0"/>
              </a:rPr>
              <a:t>and the initial conditions u(</a:t>
            </a:r>
            <a:r>
              <a:rPr lang="en-US" altLang="zh-CN" sz="2800" dirty="0">
                <a:latin typeface="Georgia" panose="02040502050405020303" pitchFamily="18" charset="0"/>
              </a:rPr>
              <a:t>a</a:t>
            </a:r>
            <a:r>
              <a:rPr lang="zh-CN" altLang="en-US" sz="2800" dirty="0">
                <a:latin typeface="Georgia" panose="02040502050405020303" pitchFamily="18" charset="0"/>
              </a:rPr>
              <a:t>) = u</a:t>
            </a:r>
            <a:r>
              <a:rPr lang="en-US" altLang="zh-CN" sz="2800" baseline="-25000" dirty="0">
                <a:latin typeface="Georgia" panose="02040502050405020303" pitchFamily="18" charset="0"/>
              </a:rPr>
              <a:t>a</a:t>
            </a:r>
            <a:r>
              <a:rPr lang="zh-CN" altLang="en-US" sz="2800" dirty="0">
                <a:latin typeface="Georgia" panose="02040502050405020303" pitchFamily="18" charset="0"/>
              </a:rPr>
              <a:t> </a:t>
            </a:r>
            <a:r>
              <a:rPr lang="zh-CN" altLang="en-US" sz="2800" dirty="0">
                <a:solidFill>
                  <a:srgbClr val="FF3300"/>
                </a:solidFill>
                <a:latin typeface="Georgia" panose="02040502050405020303" pitchFamily="18" charset="0"/>
              </a:rPr>
              <a:t>and </a:t>
            </a:r>
            <a:r>
              <a:rPr lang="zh-CN" altLang="en-US" sz="2800" dirty="0">
                <a:latin typeface="Georgia" panose="02040502050405020303" pitchFamily="18" charset="0"/>
              </a:rPr>
              <a:t>u'(</a:t>
            </a:r>
            <a:r>
              <a:rPr lang="en-US" altLang="zh-CN" sz="2800" dirty="0">
                <a:latin typeface="Georgia" panose="02040502050405020303" pitchFamily="18" charset="0"/>
              </a:rPr>
              <a:t>a</a:t>
            </a:r>
            <a:r>
              <a:rPr lang="zh-CN" altLang="en-US" sz="2800" dirty="0">
                <a:latin typeface="Georgia" panose="02040502050405020303" pitchFamily="18" charset="0"/>
              </a:rPr>
              <a:t>) = v</a:t>
            </a:r>
            <a:r>
              <a:rPr lang="en-US" altLang="zh-CN" sz="2800" baseline="-25000" dirty="0">
                <a:latin typeface="Georgia" panose="02040502050405020303" pitchFamily="18" charset="0"/>
              </a:rPr>
              <a:t>a</a:t>
            </a:r>
            <a:r>
              <a:rPr lang="zh-CN" altLang="en-US" sz="2800" dirty="0">
                <a:latin typeface="Georgia" panose="02040502050405020303" pitchFamily="18" charset="0"/>
              </a:rPr>
              <a:t>, the solution will follow the algorithms discussed earlier.</a:t>
            </a:r>
          </a:p>
          <a:p>
            <a:pPr>
              <a:lnSpc>
                <a:spcPct val="90000"/>
              </a:lnSpc>
            </a:pPr>
            <a:endParaRPr lang="zh-CN" altLang="en-US" sz="2800" dirty="0">
              <a:latin typeface="Georgia" panose="02040502050405020303" pitchFamily="18" charset="0"/>
            </a:endParaRPr>
          </a:p>
          <a:p>
            <a:pPr>
              <a:lnSpc>
                <a:spcPct val="90000"/>
              </a:lnSpc>
            </a:pPr>
            <a:r>
              <a:rPr lang="zh-CN" altLang="en-US" sz="2800" dirty="0">
                <a:latin typeface="Georgia" panose="02040502050405020303" pitchFamily="18" charset="0"/>
              </a:rPr>
              <a:t>However, for the </a:t>
            </a:r>
            <a:r>
              <a:rPr lang="zh-CN" altLang="en-US" sz="2800" dirty="0">
                <a:solidFill>
                  <a:srgbClr val="FF3300"/>
                </a:solidFill>
                <a:latin typeface="Georgia" panose="02040502050405020303" pitchFamily="18" charset="0"/>
              </a:rPr>
              <a:t>boundary-value problem</a:t>
            </a:r>
            <a:r>
              <a:rPr lang="zh-CN" altLang="en-US" sz="2800" dirty="0">
                <a:latin typeface="Georgia" panose="02040502050405020303" pitchFamily="18" charset="0"/>
              </a:rPr>
              <a:t>, we know </a:t>
            </a:r>
            <a:r>
              <a:rPr lang="zh-CN" altLang="en-US" sz="2800" dirty="0">
                <a:solidFill>
                  <a:srgbClr val="FF3300"/>
                </a:solidFill>
                <a:latin typeface="Georgia" panose="02040502050405020303" pitchFamily="18" charset="0"/>
              </a:rPr>
              <a:t>only</a:t>
            </a:r>
            <a:r>
              <a:rPr lang="zh-CN" altLang="en-US" sz="2800" dirty="0">
                <a:latin typeface="Georgia" panose="02040502050405020303" pitchFamily="18" charset="0"/>
              </a:rPr>
              <a:t> u(</a:t>
            </a:r>
            <a:r>
              <a:rPr lang="en-US" altLang="zh-CN" sz="2800" dirty="0">
                <a:latin typeface="Georgia" panose="02040502050405020303" pitchFamily="18" charset="0"/>
              </a:rPr>
              <a:t>a</a:t>
            </a:r>
            <a:r>
              <a:rPr lang="zh-CN" altLang="en-US" sz="2800" dirty="0">
                <a:latin typeface="Georgia" panose="02040502050405020303" pitchFamily="18" charset="0"/>
              </a:rPr>
              <a:t>) </a:t>
            </a:r>
            <a:r>
              <a:rPr lang="zh-CN" altLang="en-US" sz="2800" dirty="0">
                <a:solidFill>
                  <a:srgbClr val="FF3300"/>
                </a:solidFill>
                <a:latin typeface="Georgia" panose="02040502050405020303" pitchFamily="18" charset="0"/>
              </a:rPr>
              <a:t>or</a:t>
            </a:r>
            <a:r>
              <a:rPr lang="zh-CN" altLang="en-US" sz="2800" dirty="0">
                <a:latin typeface="Georgia" panose="02040502050405020303" pitchFamily="18" charset="0"/>
              </a:rPr>
              <a:t> u'(</a:t>
            </a:r>
            <a:r>
              <a:rPr lang="en-US" altLang="zh-CN" sz="2800" dirty="0">
                <a:latin typeface="Georgia" panose="02040502050405020303" pitchFamily="18" charset="0"/>
              </a:rPr>
              <a:t>a</a:t>
            </a:r>
            <a:r>
              <a:rPr lang="zh-CN" altLang="en-US" sz="2800" dirty="0">
                <a:latin typeface="Georgia" panose="02040502050405020303" pitchFamily="18" charset="0"/>
              </a:rPr>
              <a:t>), which is </a:t>
            </a:r>
            <a:r>
              <a:rPr lang="zh-CN" altLang="en-US" sz="2800" dirty="0">
                <a:solidFill>
                  <a:srgbClr val="FF3300"/>
                </a:solidFill>
                <a:latin typeface="Georgia" panose="02040502050405020303" pitchFamily="18" charset="0"/>
              </a:rPr>
              <a:t>not sufficient</a:t>
            </a:r>
            <a:r>
              <a:rPr lang="zh-CN" altLang="en-US" sz="2800" dirty="0">
                <a:latin typeface="Georgia" panose="02040502050405020303" pitchFamily="18" charset="0"/>
              </a:rPr>
              <a:t> to start an algorithm for the initial-value problem without some further work.</a:t>
            </a:r>
          </a:p>
        </p:txBody>
      </p:sp>
    </p:spTree>
    <p:extLst>
      <p:ext uri="{BB962C8B-B14F-4D97-AF65-F5344CB8AC3E}">
        <p14:creationId xmlns:p14="http://schemas.microsoft.com/office/powerpoint/2010/main" val="3802188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778694"/>
            <a:ext cx="8229600" cy="1143000"/>
          </a:xfrm>
        </p:spPr>
        <p:txBody>
          <a:bodyPr/>
          <a:lstStyle/>
          <a:p>
            <a:pPr eaLnBrk="1" hangingPunct="1"/>
            <a:r>
              <a:rPr lang="en-US" altLang="zh-TW" dirty="0">
                <a:latin typeface="Times New Roman" panose="02020603050405020304" pitchFamily="18" charset="0"/>
              </a:rPr>
              <a:t>General first-order ordinary differential equation</a:t>
            </a:r>
          </a:p>
        </p:txBody>
      </p:sp>
      <p:graphicFrame>
        <p:nvGraphicFramePr>
          <p:cNvPr id="11269" name="Object 4"/>
          <p:cNvGraphicFramePr>
            <a:graphicFrameLocks noGrp="1" noChangeAspect="1"/>
          </p:cNvGraphicFramePr>
          <p:nvPr>
            <p:ph sz="quarter" idx="2"/>
            <p:extLst>
              <p:ext uri="{D42A27DB-BD31-4B8C-83A1-F6EECF244321}">
                <p14:modId xmlns:p14="http://schemas.microsoft.com/office/powerpoint/2010/main" val="2450554623"/>
              </p:ext>
            </p:extLst>
          </p:nvPr>
        </p:nvGraphicFramePr>
        <p:xfrm>
          <a:off x="1259632" y="2564904"/>
          <a:ext cx="6040292" cy="936104"/>
        </p:xfrm>
        <a:graphic>
          <a:graphicData uri="http://schemas.openxmlformats.org/presentationml/2006/ole">
            <mc:AlternateContent xmlns:mc="http://schemas.openxmlformats.org/markup-compatibility/2006">
              <mc:Choice xmlns:v="urn:schemas-microsoft-com:vml" Requires="v">
                <p:oleObj name="Equation" r:id="rId2" imgW="2540000" imgH="393700" progId="Equation.3">
                  <p:embed/>
                </p:oleObj>
              </mc:Choice>
              <mc:Fallback>
                <p:oleObj name="Equation" r:id="rId2" imgW="2540000" imgH="393700" progId="Equation.3">
                  <p:embed/>
                  <p:pic>
                    <p:nvPicPr>
                      <p:cNvPr id="1126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64904"/>
                        <a:ext cx="6040292" cy="9361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621474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wharder\Desktop\untitlsdfed.png"/>
          <p:cNvPicPr>
            <a:picLocks noChangeAspect="1" noChangeArrowheads="1"/>
          </p:cNvPicPr>
          <p:nvPr/>
        </p:nvPicPr>
        <p:blipFill>
          <a:blip r:embed="rId2"/>
          <a:srcRect/>
          <a:stretch>
            <a:fillRect/>
          </a:stretch>
        </p:blipFill>
        <p:spPr bwMode="auto">
          <a:xfrm>
            <a:off x="2046288" y="2813050"/>
            <a:ext cx="5334000" cy="4000500"/>
          </a:xfrm>
          <a:prstGeom prst="rect">
            <a:avLst/>
          </a:prstGeom>
          <a:noFill/>
          <a:ln w="9525">
            <a:noFill/>
            <a:miter lim="800000"/>
            <a:headEnd/>
            <a:tailEnd/>
          </a:ln>
        </p:spPr>
      </p:pic>
      <p:sp>
        <p:nvSpPr>
          <p:cNvPr id="5" name="Content Placeholder 2"/>
          <p:cNvSpPr txBox="1">
            <a:spLocks/>
          </p:cNvSpPr>
          <p:nvPr/>
        </p:nvSpPr>
        <p:spPr>
          <a:xfrm>
            <a:off x="467544" y="1181133"/>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800" dirty="0">
                <a:latin typeface="Arial" charset="0"/>
                <a:cs typeface="Arial" charset="0"/>
              </a:rPr>
              <a:t>	A boundary-value problem could be restated as:</a:t>
            </a:r>
          </a:p>
          <a:p>
            <a:pPr lvl="1"/>
            <a:r>
              <a:rPr lang="en-CA" sz="2400" dirty="0">
                <a:latin typeface="Arial" charset="0"/>
                <a:cs typeface="Arial" charset="0"/>
              </a:rPr>
              <a:t>Given one initial condition </a:t>
            </a:r>
            <a:r>
              <a:rPr lang="en-CA" sz="2400" i="1" dirty="0">
                <a:latin typeface="Times New Roman" pitchFamily="18" charset="0"/>
                <a:cs typeface="Times New Roman" pitchFamily="18" charset="0"/>
              </a:rPr>
              <a:t>u</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a</a:t>
            </a:r>
            <a:r>
              <a:rPr lang="en-CA" sz="2400" dirty="0">
                <a:latin typeface="Times New Roman" pitchFamily="18" charset="0"/>
                <a:cs typeface="Times New Roman" pitchFamily="18" charset="0"/>
              </a:rPr>
              <a:t>) =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a</a:t>
            </a:r>
            <a:r>
              <a:rPr lang="en-CA" sz="2400" dirty="0">
                <a:latin typeface="Arial" charset="0"/>
                <a:cs typeface="Arial" charset="0"/>
              </a:rPr>
              <a:t>, what slope is required at that initial point so that the solution to that initial condition passes through the point </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b</a:t>
            </a:r>
            <a:r>
              <a:rPr lang="en-CA" sz="2400" dirty="0">
                <a:latin typeface="Times New Roman" pitchFamily="18" charset="0"/>
                <a:cs typeface="Times New Roman" pitchFamily="18" charset="0"/>
              </a:rPr>
              <a:t>,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b</a:t>
            </a:r>
            <a:r>
              <a:rPr lang="en-CA" sz="2400" dirty="0">
                <a:latin typeface="Times New Roman" pitchFamily="18" charset="0"/>
                <a:cs typeface="Times New Roman" pitchFamily="18" charset="0"/>
              </a:rPr>
              <a:t>)</a:t>
            </a:r>
            <a:r>
              <a:rPr lang="en-CA" sz="2400" dirty="0">
                <a:latin typeface="Arial" charset="0"/>
                <a:cs typeface="Arial" charset="0"/>
              </a:rPr>
              <a:t>?</a:t>
            </a: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r>
              <a:rPr lang="en-CA" sz="2800" dirty="0">
                <a:latin typeface="Arial" charset="0"/>
                <a:cs typeface="Arial" charset="0"/>
              </a:rPr>
              <a:t>	</a:t>
            </a:r>
          </a:p>
        </p:txBody>
      </p:sp>
      <p:sp>
        <p:nvSpPr>
          <p:cNvPr id="6" name="Oval 4"/>
          <p:cNvSpPr/>
          <p:nvPr/>
        </p:nvSpPr>
        <p:spPr>
          <a:xfrm>
            <a:off x="6862763" y="3990975"/>
            <a:ext cx="46037" cy="460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 name="Oval 5"/>
          <p:cNvSpPr/>
          <p:nvPr/>
        </p:nvSpPr>
        <p:spPr>
          <a:xfrm>
            <a:off x="2713038" y="4319588"/>
            <a:ext cx="46037" cy="4603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Rectangle 6"/>
          <p:cNvSpPr>
            <a:spLocks noChangeArrowheads="1"/>
          </p:cNvSpPr>
          <p:nvPr/>
        </p:nvSpPr>
        <p:spPr bwMode="auto">
          <a:xfrm>
            <a:off x="6975475" y="3825875"/>
            <a:ext cx="760413" cy="368300"/>
          </a:xfrm>
          <a:prstGeom prst="rect">
            <a:avLst/>
          </a:prstGeom>
          <a:noFill/>
          <a:ln w="9525">
            <a:noFill/>
            <a:miter lim="800000"/>
            <a:headEnd/>
            <a:tailEnd/>
          </a:ln>
        </p:spPr>
        <p:txBody>
          <a:bodyPr wrap="none">
            <a:spAutoFit/>
          </a:bodyPr>
          <a:lstStyle/>
          <a:p>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b</a:t>
            </a:r>
            <a:r>
              <a:rPr lang="en-CA" dirty="0">
                <a:latin typeface="Times New Roman" pitchFamily="18" charset="0"/>
                <a:cs typeface="Times New Roman" pitchFamily="18" charset="0"/>
              </a:rPr>
              <a:t>, </a:t>
            </a:r>
            <a:r>
              <a:rPr lang="en-CA" i="1" dirty="0" err="1">
                <a:latin typeface="Times New Roman" pitchFamily="18" charset="0"/>
                <a:cs typeface="Times New Roman" pitchFamily="18" charset="0"/>
              </a:rPr>
              <a:t>u</a:t>
            </a:r>
            <a:r>
              <a:rPr lang="en-CA" i="1" baseline="-25000" dirty="0" err="1">
                <a:latin typeface="Times New Roman" pitchFamily="18" charset="0"/>
                <a:cs typeface="Times New Roman" pitchFamily="18" charset="0"/>
              </a:rPr>
              <a:t>b</a:t>
            </a:r>
            <a:r>
              <a:rPr lang="en-CA" dirty="0">
                <a:latin typeface="Times New Roman" pitchFamily="18" charset="0"/>
                <a:cs typeface="Times New Roman" pitchFamily="18" charset="0"/>
              </a:rPr>
              <a:t>)</a:t>
            </a:r>
            <a:endParaRPr lang="en-CA" dirty="0"/>
          </a:p>
        </p:txBody>
      </p:sp>
      <p:sp>
        <p:nvSpPr>
          <p:cNvPr id="9" name="Rectangle 7"/>
          <p:cNvSpPr>
            <a:spLocks noChangeArrowheads="1"/>
          </p:cNvSpPr>
          <p:nvPr/>
        </p:nvSpPr>
        <p:spPr bwMode="auto">
          <a:xfrm>
            <a:off x="1835150" y="4149725"/>
            <a:ext cx="762000" cy="368300"/>
          </a:xfrm>
          <a:prstGeom prst="rect">
            <a:avLst/>
          </a:prstGeom>
          <a:noFill/>
          <a:ln w="9525">
            <a:noFill/>
            <a:miter lim="800000"/>
            <a:headEnd/>
            <a:tailEnd/>
          </a:ln>
        </p:spPr>
        <p:txBody>
          <a:bodyPr wrap="none">
            <a:spAutoFit/>
          </a:bodyPr>
          <a:lstStyle/>
          <a:p>
            <a:r>
              <a:rPr lang="en-CA">
                <a:latin typeface="Times New Roman" pitchFamily="18" charset="0"/>
                <a:cs typeface="Times New Roman" pitchFamily="18" charset="0"/>
              </a:rPr>
              <a:t>(</a:t>
            </a:r>
            <a:r>
              <a:rPr lang="en-CA" i="1">
                <a:latin typeface="Times New Roman" pitchFamily="18" charset="0"/>
                <a:cs typeface="Times New Roman" pitchFamily="18" charset="0"/>
              </a:rPr>
              <a:t>a</a:t>
            </a:r>
            <a:r>
              <a:rPr lang="en-CA">
                <a:latin typeface="Times New Roman" pitchFamily="18" charset="0"/>
                <a:cs typeface="Times New Roman" pitchFamily="18" charset="0"/>
              </a:rPr>
              <a:t>, </a:t>
            </a:r>
            <a:r>
              <a:rPr lang="en-CA" i="1">
                <a:latin typeface="Times New Roman" pitchFamily="18" charset="0"/>
                <a:cs typeface="Times New Roman" pitchFamily="18" charset="0"/>
              </a:rPr>
              <a:t>u</a:t>
            </a:r>
            <a:r>
              <a:rPr lang="en-CA" i="1" baseline="-25000">
                <a:latin typeface="Times New Roman" pitchFamily="18" charset="0"/>
                <a:cs typeface="Times New Roman" pitchFamily="18" charset="0"/>
              </a:rPr>
              <a:t>a</a:t>
            </a:r>
            <a:r>
              <a:rPr lang="en-CA">
                <a:latin typeface="Times New Roman" pitchFamily="18" charset="0"/>
                <a:cs typeface="Times New Roman" pitchFamily="18" charset="0"/>
              </a:rPr>
              <a:t>)</a:t>
            </a:r>
            <a:endParaRPr lang="en-CA"/>
          </a:p>
        </p:txBody>
      </p:sp>
      <p:sp>
        <p:nvSpPr>
          <p:cNvPr id="12" name="矩形 11"/>
          <p:cNvSpPr/>
          <p:nvPr/>
        </p:nvSpPr>
        <p:spPr>
          <a:xfrm>
            <a:off x="922399" y="260648"/>
            <a:ext cx="3760966" cy="523220"/>
          </a:xfrm>
          <a:prstGeom prst="rect">
            <a:avLst/>
          </a:prstGeom>
        </p:spPr>
        <p:txBody>
          <a:bodyPr wrap="none">
            <a:spAutoFit/>
          </a:bodyPr>
          <a:lstStyle/>
          <a:p>
            <a:pPr algn="ctr">
              <a:buFont typeface="Arial" charset="0"/>
              <a:buNone/>
            </a:pPr>
            <a:r>
              <a:rPr lang="en-CA" altLang="zh-CN" i="1" dirty="0">
                <a:cs typeface="Times New Roman" pitchFamily="18" charset="0"/>
              </a:rPr>
              <a:t>u</a:t>
            </a:r>
            <a:r>
              <a:rPr lang="en-CA" altLang="zh-CN" baseline="30000" dirty="0">
                <a:cs typeface="Times New Roman" pitchFamily="18" charset="0"/>
              </a:rPr>
              <a:t>(2)</a:t>
            </a:r>
            <a:r>
              <a:rPr lang="en-CA" altLang="zh-CN" dirty="0">
                <a:cs typeface="Times New Roman" pitchFamily="18" charset="0"/>
              </a:rPr>
              <a:t>(</a:t>
            </a:r>
            <a:r>
              <a:rPr lang="en-CA" altLang="zh-CN" i="1" dirty="0">
                <a:cs typeface="Times New Roman" pitchFamily="18" charset="0"/>
              </a:rPr>
              <a:t>x</a:t>
            </a:r>
            <a:r>
              <a:rPr lang="en-CA" altLang="zh-CN" dirty="0">
                <a:cs typeface="Times New Roman" pitchFamily="18" charset="0"/>
              </a:rPr>
              <a:t>)</a:t>
            </a:r>
            <a:r>
              <a:rPr lang="en-CA" altLang="zh-CN" i="1" dirty="0">
                <a:cs typeface="Times New Roman" pitchFamily="18" charset="0"/>
              </a:rPr>
              <a:t> = f</a:t>
            </a:r>
            <a:r>
              <a:rPr lang="en-CA" altLang="zh-CN" dirty="0">
                <a:cs typeface="Times New Roman" pitchFamily="18" charset="0"/>
              </a:rPr>
              <a:t>(</a:t>
            </a:r>
            <a:r>
              <a:rPr lang="en-CA" altLang="zh-CN" i="1" dirty="0">
                <a:cs typeface="Times New Roman" pitchFamily="18" charset="0"/>
              </a:rPr>
              <a:t>x</a:t>
            </a:r>
            <a:r>
              <a:rPr lang="en-CA" altLang="zh-CN" dirty="0">
                <a:cs typeface="Times New Roman" pitchFamily="18" charset="0"/>
              </a:rPr>
              <a:t>, </a:t>
            </a:r>
            <a:r>
              <a:rPr lang="en-CA" altLang="zh-CN" i="1" dirty="0">
                <a:cs typeface="Times New Roman" pitchFamily="18" charset="0"/>
              </a:rPr>
              <a:t>u</a:t>
            </a:r>
            <a:r>
              <a:rPr lang="en-CA" altLang="zh-CN" dirty="0">
                <a:cs typeface="Times New Roman" pitchFamily="18" charset="0"/>
              </a:rPr>
              <a:t>(</a:t>
            </a:r>
            <a:r>
              <a:rPr lang="en-CA" altLang="zh-CN" i="1" dirty="0">
                <a:cs typeface="Times New Roman" pitchFamily="18" charset="0"/>
              </a:rPr>
              <a:t>x</a:t>
            </a:r>
            <a:r>
              <a:rPr lang="en-CA" altLang="zh-CN" dirty="0">
                <a:cs typeface="Times New Roman" pitchFamily="18" charset="0"/>
              </a:rPr>
              <a:t>), </a:t>
            </a:r>
            <a:r>
              <a:rPr lang="en-CA" altLang="zh-CN" i="1" dirty="0">
                <a:cs typeface="Times New Roman" pitchFamily="18" charset="0"/>
              </a:rPr>
              <a:t>u</a:t>
            </a:r>
            <a:r>
              <a:rPr lang="en-CA" altLang="zh-CN" baseline="30000" dirty="0">
                <a:cs typeface="Times New Roman" pitchFamily="18" charset="0"/>
              </a:rPr>
              <a:t>(1)</a:t>
            </a:r>
            <a:r>
              <a:rPr lang="en-CA" altLang="zh-CN" dirty="0">
                <a:cs typeface="Times New Roman" pitchFamily="18" charset="0"/>
              </a:rPr>
              <a:t>(</a:t>
            </a:r>
            <a:r>
              <a:rPr lang="en-CA" altLang="zh-CN" i="1" dirty="0">
                <a:cs typeface="Times New Roman" pitchFamily="18" charset="0"/>
              </a:rPr>
              <a:t>x</a:t>
            </a:r>
            <a:r>
              <a:rPr lang="en-CA" altLang="zh-CN" dirty="0">
                <a:cs typeface="Times New Roman" pitchFamily="18" charset="0"/>
              </a:rPr>
              <a:t>))</a:t>
            </a:r>
            <a:endParaRPr lang="en-CA" altLang="zh-CN" i="1" dirty="0">
              <a:cs typeface="Times New Roman" pitchFamily="18" charset="0"/>
            </a:endParaRPr>
          </a:p>
        </p:txBody>
      </p:sp>
      <p:sp>
        <p:nvSpPr>
          <p:cNvPr id="13" name="矩形 12"/>
          <p:cNvSpPr/>
          <p:nvPr/>
        </p:nvSpPr>
        <p:spPr>
          <a:xfrm>
            <a:off x="3563888" y="45204"/>
            <a:ext cx="4572000" cy="954107"/>
          </a:xfrm>
          <a:prstGeom prst="rect">
            <a:avLst/>
          </a:prstGeom>
        </p:spPr>
        <p:txBody>
          <a:bodyPr>
            <a:spAutoFit/>
          </a:bodyPr>
          <a:lstStyle/>
          <a:p>
            <a:pPr algn="ctr">
              <a:buFont typeface="Arial" charset="0"/>
              <a:buNone/>
            </a:pPr>
            <a:r>
              <a:rPr lang="en-CA" altLang="zh-CN" i="1" dirty="0">
                <a:cs typeface="Times New Roman" pitchFamily="18" charset="0"/>
              </a:rPr>
              <a:t>u</a:t>
            </a:r>
            <a:r>
              <a:rPr lang="en-CA" altLang="zh-CN" dirty="0">
                <a:cs typeface="Times New Roman" pitchFamily="18" charset="0"/>
              </a:rPr>
              <a:t>(</a:t>
            </a:r>
            <a:r>
              <a:rPr lang="en-CA" altLang="zh-CN" i="1" dirty="0">
                <a:cs typeface="Times New Roman" pitchFamily="18" charset="0"/>
              </a:rPr>
              <a:t>a</a:t>
            </a:r>
            <a:r>
              <a:rPr lang="en-CA" altLang="zh-CN" dirty="0">
                <a:cs typeface="Times New Roman" pitchFamily="18" charset="0"/>
              </a:rPr>
              <a:t>) = </a:t>
            </a:r>
            <a:r>
              <a:rPr lang="en-CA" altLang="zh-CN" i="1" dirty="0" err="1">
                <a:cs typeface="Times New Roman" pitchFamily="18" charset="0"/>
              </a:rPr>
              <a:t>u</a:t>
            </a:r>
            <a:r>
              <a:rPr lang="en-CA" altLang="zh-CN" i="1" baseline="-25000" dirty="0" err="1">
                <a:cs typeface="Times New Roman" pitchFamily="18" charset="0"/>
              </a:rPr>
              <a:t>a</a:t>
            </a:r>
            <a:endParaRPr lang="en-CA" altLang="zh-CN" i="1" dirty="0">
              <a:cs typeface="Times New Roman" pitchFamily="18" charset="0"/>
            </a:endParaRPr>
          </a:p>
          <a:p>
            <a:pPr algn="ctr">
              <a:buFont typeface="Arial" charset="0"/>
              <a:buNone/>
            </a:pPr>
            <a:r>
              <a:rPr lang="en-CA" altLang="zh-CN" i="1" dirty="0">
                <a:cs typeface="Times New Roman" pitchFamily="18" charset="0"/>
              </a:rPr>
              <a:t>u</a:t>
            </a:r>
            <a:r>
              <a:rPr lang="en-CA" altLang="zh-CN" dirty="0">
                <a:cs typeface="Times New Roman" pitchFamily="18" charset="0"/>
              </a:rPr>
              <a:t>(</a:t>
            </a:r>
            <a:r>
              <a:rPr lang="en-CA" altLang="zh-CN" i="1" dirty="0">
                <a:cs typeface="Times New Roman" pitchFamily="18" charset="0"/>
              </a:rPr>
              <a:t>b</a:t>
            </a:r>
            <a:r>
              <a:rPr lang="en-CA" altLang="zh-CN" dirty="0">
                <a:cs typeface="Times New Roman" pitchFamily="18" charset="0"/>
              </a:rPr>
              <a:t>) = </a:t>
            </a:r>
            <a:r>
              <a:rPr lang="en-CA" altLang="zh-CN" i="1" dirty="0" err="1">
                <a:cs typeface="Times New Roman" pitchFamily="18" charset="0"/>
              </a:rPr>
              <a:t>u</a:t>
            </a:r>
            <a:r>
              <a:rPr lang="en-CA" altLang="zh-CN" i="1" baseline="-25000" dirty="0" err="1">
                <a:cs typeface="Times New Roman" pitchFamily="18" charset="0"/>
              </a:rPr>
              <a:t>b</a:t>
            </a:r>
            <a:endParaRPr lang="en-CA" altLang="zh-CN" i="1" dirty="0">
              <a:cs typeface="Times New Roman" pitchFamily="18" charset="0"/>
            </a:endParaRPr>
          </a:p>
        </p:txBody>
      </p:sp>
    </p:spTree>
    <p:extLst>
      <p:ext uri="{BB962C8B-B14F-4D97-AF65-F5344CB8AC3E}">
        <p14:creationId xmlns:p14="http://schemas.microsoft.com/office/powerpoint/2010/main" val="36821423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5616" y="197525"/>
            <a:ext cx="7317837" cy="523220"/>
          </a:xfrm>
          <a:prstGeom prst="rect">
            <a:avLst/>
          </a:prstGeom>
        </p:spPr>
        <p:txBody>
          <a:bodyPr wrap="none">
            <a:spAutoFit/>
          </a:bodyPr>
          <a:lstStyle/>
          <a:p>
            <a:r>
              <a:rPr lang="en-US" altLang="zh-CN" b="1" dirty="0"/>
              <a:t>Boundary-value problem for 2nd-order ODEs </a:t>
            </a:r>
            <a:endParaRPr lang="zh-CN" altLang="en-US" b="1" dirty="0"/>
          </a:p>
        </p:txBody>
      </p:sp>
      <p:pic>
        <p:nvPicPr>
          <p:cNvPr id="4" name="Picture 2" descr="C:\Users\dwharder\Desktop\untitlsdfed.png"/>
          <p:cNvPicPr>
            <a:picLocks noChangeAspect="1" noChangeArrowheads="1"/>
          </p:cNvPicPr>
          <p:nvPr/>
        </p:nvPicPr>
        <p:blipFill>
          <a:blip r:embed="rId2"/>
          <a:srcRect/>
          <a:stretch>
            <a:fillRect/>
          </a:stretch>
        </p:blipFill>
        <p:spPr bwMode="auto">
          <a:xfrm>
            <a:off x="2056632" y="2481610"/>
            <a:ext cx="5334000" cy="4000500"/>
          </a:xfrm>
          <a:prstGeom prst="rect">
            <a:avLst/>
          </a:prstGeom>
          <a:noFill/>
          <a:ln w="9525">
            <a:noFill/>
            <a:miter lim="800000"/>
            <a:headEnd/>
            <a:tailEnd/>
          </a:ln>
        </p:spPr>
      </p:pic>
      <p:sp>
        <p:nvSpPr>
          <p:cNvPr id="5" name="Content Placeholder 2"/>
          <p:cNvSpPr txBox="1">
            <a:spLocks/>
          </p:cNvSpPr>
          <p:nvPr/>
        </p:nvSpPr>
        <p:spPr>
          <a:xfrm>
            <a:off x="467544" y="1052736"/>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800" dirty="0">
                <a:latin typeface="Arial" charset="0"/>
                <a:cs typeface="Arial" charset="0"/>
              </a:rPr>
              <a:t>	We will consider two possible cases:</a:t>
            </a:r>
          </a:p>
          <a:p>
            <a:pPr lvl="1"/>
            <a:r>
              <a:rPr lang="en-CA" sz="2400" dirty="0">
                <a:latin typeface="Arial" charset="0"/>
                <a:cs typeface="Arial" charset="0"/>
              </a:rPr>
              <a:t>When the ODE is linear, and</a:t>
            </a:r>
          </a:p>
          <a:p>
            <a:pPr lvl="1"/>
            <a:r>
              <a:rPr lang="en-CA" sz="2400" dirty="0">
                <a:latin typeface="Arial" charset="0"/>
                <a:cs typeface="Arial" charset="0"/>
              </a:rPr>
              <a:t>When it is not</a:t>
            </a: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r>
              <a:rPr lang="en-CA" sz="2800" dirty="0">
                <a:latin typeface="Arial" charset="0"/>
                <a:cs typeface="Arial" charset="0"/>
              </a:rPr>
              <a:t>	</a:t>
            </a:r>
          </a:p>
        </p:txBody>
      </p:sp>
      <p:sp>
        <p:nvSpPr>
          <p:cNvPr id="6" name="Oval 4"/>
          <p:cNvSpPr/>
          <p:nvPr/>
        </p:nvSpPr>
        <p:spPr>
          <a:xfrm>
            <a:off x="6873107" y="3659535"/>
            <a:ext cx="46037" cy="4603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 name="Oval 5"/>
          <p:cNvSpPr/>
          <p:nvPr/>
        </p:nvSpPr>
        <p:spPr>
          <a:xfrm>
            <a:off x="2723382" y="3988148"/>
            <a:ext cx="46037" cy="4603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Rectangle 6"/>
          <p:cNvSpPr>
            <a:spLocks noChangeArrowheads="1"/>
          </p:cNvSpPr>
          <p:nvPr/>
        </p:nvSpPr>
        <p:spPr bwMode="auto">
          <a:xfrm>
            <a:off x="6985819" y="3494435"/>
            <a:ext cx="760413" cy="368300"/>
          </a:xfrm>
          <a:prstGeom prst="rect">
            <a:avLst/>
          </a:prstGeom>
          <a:noFill/>
          <a:ln w="9525">
            <a:noFill/>
            <a:miter lim="800000"/>
            <a:headEnd/>
            <a:tailEnd/>
          </a:ln>
        </p:spPr>
        <p:txBody>
          <a:bodyPr wrap="none">
            <a:spAutoFit/>
          </a:bodyPr>
          <a:lstStyle/>
          <a:p>
            <a:r>
              <a:rPr lang="en-CA">
                <a:latin typeface="Times New Roman" pitchFamily="18" charset="0"/>
                <a:cs typeface="Times New Roman" pitchFamily="18" charset="0"/>
              </a:rPr>
              <a:t>(</a:t>
            </a:r>
            <a:r>
              <a:rPr lang="en-CA" i="1">
                <a:latin typeface="Times New Roman" pitchFamily="18" charset="0"/>
                <a:cs typeface="Times New Roman" pitchFamily="18" charset="0"/>
              </a:rPr>
              <a:t>b</a:t>
            </a:r>
            <a:r>
              <a:rPr lang="en-CA">
                <a:latin typeface="Times New Roman" pitchFamily="18" charset="0"/>
                <a:cs typeface="Times New Roman" pitchFamily="18" charset="0"/>
              </a:rPr>
              <a:t>, </a:t>
            </a:r>
            <a:r>
              <a:rPr lang="en-CA" i="1">
                <a:latin typeface="Times New Roman" pitchFamily="18" charset="0"/>
                <a:cs typeface="Times New Roman" pitchFamily="18" charset="0"/>
              </a:rPr>
              <a:t>u</a:t>
            </a:r>
            <a:r>
              <a:rPr lang="en-CA" i="1" baseline="-25000">
                <a:latin typeface="Times New Roman" pitchFamily="18" charset="0"/>
                <a:cs typeface="Times New Roman" pitchFamily="18" charset="0"/>
              </a:rPr>
              <a:t>b</a:t>
            </a:r>
            <a:r>
              <a:rPr lang="en-CA">
                <a:latin typeface="Times New Roman" pitchFamily="18" charset="0"/>
                <a:cs typeface="Times New Roman" pitchFamily="18" charset="0"/>
              </a:rPr>
              <a:t>)</a:t>
            </a:r>
            <a:endParaRPr lang="en-CA"/>
          </a:p>
        </p:txBody>
      </p:sp>
      <p:sp>
        <p:nvSpPr>
          <p:cNvPr id="9" name="Rectangle 7"/>
          <p:cNvSpPr>
            <a:spLocks noChangeArrowheads="1"/>
          </p:cNvSpPr>
          <p:nvPr/>
        </p:nvSpPr>
        <p:spPr bwMode="auto">
          <a:xfrm>
            <a:off x="1845494" y="3818285"/>
            <a:ext cx="762000" cy="368300"/>
          </a:xfrm>
          <a:prstGeom prst="rect">
            <a:avLst/>
          </a:prstGeom>
          <a:noFill/>
          <a:ln w="9525">
            <a:noFill/>
            <a:miter lim="800000"/>
            <a:headEnd/>
            <a:tailEnd/>
          </a:ln>
        </p:spPr>
        <p:txBody>
          <a:bodyPr wrap="none">
            <a:spAutoFit/>
          </a:bodyPr>
          <a:lstStyle/>
          <a:p>
            <a:r>
              <a:rPr lang="en-CA">
                <a:latin typeface="Times New Roman" pitchFamily="18" charset="0"/>
                <a:cs typeface="Times New Roman" pitchFamily="18" charset="0"/>
              </a:rPr>
              <a:t>(</a:t>
            </a:r>
            <a:r>
              <a:rPr lang="en-CA" i="1">
                <a:latin typeface="Times New Roman" pitchFamily="18" charset="0"/>
                <a:cs typeface="Times New Roman" pitchFamily="18" charset="0"/>
              </a:rPr>
              <a:t>a</a:t>
            </a:r>
            <a:r>
              <a:rPr lang="en-CA">
                <a:latin typeface="Times New Roman" pitchFamily="18" charset="0"/>
                <a:cs typeface="Times New Roman" pitchFamily="18" charset="0"/>
              </a:rPr>
              <a:t>, </a:t>
            </a:r>
            <a:r>
              <a:rPr lang="en-CA" i="1">
                <a:latin typeface="Times New Roman" pitchFamily="18" charset="0"/>
                <a:cs typeface="Times New Roman" pitchFamily="18" charset="0"/>
              </a:rPr>
              <a:t>u</a:t>
            </a:r>
            <a:r>
              <a:rPr lang="en-CA" i="1" baseline="-25000">
                <a:latin typeface="Times New Roman" pitchFamily="18" charset="0"/>
                <a:cs typeface="Times New Roman" pitchFamily="18" charset="0"/>
              </a:rPr>
              <a:t>a</a:t>
            </a:r>
            <a:r>
              <a:rPr lang="en-CA">
                <a:latin typeface="Times New Roman" pitchFamily="18" charset="0"/>
                <a:cs typeface="Times New Roman" pitchFamily="18" charset="0"/>
              </a:rPr>
              <a:t>)</a:t>
            </a:r>
            <a:endParaRPr lang="en-CA"/>
          </a:p>
        </p:txBody>
      </p:sp>
    </p:spTree>
    <p:extLst>
      <p:ext uri="{BB962C8B-B14F-4D97-AF65-F5344CB8AC3E}">
        <p14:creationId xmlns:p14="http://schemas.microsoft.com/office/powerpoint/2010/main" val="323375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r>
              <a:rPr lang="en-CA">
                <a:latin typeface="Arial" charset="0"/>
                <a:cs typeface="Arial" charset="0"/>
              </a:rPr>
              <a:t>2</a:t>
            </a:r>
            <a:r>
              <a:rPr lang="en-CA" baseline="30000">
                <a:latin typeface="Arial" charset="0"/>
                <a:cs typeface="Arial" charset="0"/>
              </a:rPr>
              <a:t>nd</a:t>
            </a:r>
            <a:r>
              <a:rPr lang="en-CA">
                <a:latin typeface="Arial" charset="0"/>
                <a:cs typeface="Arial" charset="0"/>
              </a:rPr>
              <a:t>-order Linear ODEs</a:t>
            </a:r>
          </a:p>
        </p:txBody>
      </p:sp>
      <p:sp>
        <p:nvSpPr>
          <p:cNvPr id="4" name="Content Placeholder 2"/>
          <p:cNvSpPr txBox="1">
            <a:spLocks/>
          </p:cNvSpPr>
          <p:nvPr/>
        </p:nvSpPr>
        <p:spPr>
          <a:xfrm>
            <a:off x="457200" y="1268760"/>
            <a:ext cx="8229600" cy="5256584"/>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600" dirty="0">
                <a:latin typeface="Arial" charset="0"/>
                <a:cs typeface="Arial" charset="0"/>
              </a:rPr>
              <a:t>	A 2</a:t>
            </a:r>
            <a:r>
              <a:rPr lang="en-CA" sz="2600" baseline="30000" dirty="0">
                <a:latin typeface="Arial" charset="0"/>
                <a:cs typeface="Arial" charset="0"/>
              </a:rPr>
              <a:t>nd</a:t>
            </a:r>
            <a:r>
              <a:rPr lang="en-CA" sz="2600" dirty="0">
                <a:latin typeface="Arial" charset="0"/>
                <a:cs typeface="Arial" charset="0"/>
              </a:rPr>
              <a:t>-order ODE is said to be </a:t>
            </a:r>
            <a:r>
              <a:rPr lang="en-CA" sz="2600" i="1" dirty="0">
                <a:latin typeface="Arial" charset="0"/>
                <a:cs typeface="Arial" charset="0"/>
              </a:rPr>
              <a:t>linear</a:t>
            </a:r>
            <a:r>
              <a:rPr lang="en-CA" sz="2600" dirty="0">
                <a:latin typeface="Arial" charset="0"/>
                <a:cs typeface="Arial" charset="0"/>
              </a:rPr>
              <a:t> if it can be written as</a:t>
            </a:r>
          </a:p>
          <a:p>
            <a:pPr algn="ctr">
              <a:buFont typeface="Arial" charset="0"/>
              <a:buNone/>
            </a:pP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(2)</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q</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(1)</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r</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 </a:t>
            </a:r>
            <a:r>
              <a:rPr lang="en-CA" sz="2600" i="1" dirty="0">
                <a:latin typeface="Times New Roman" pitchFamily="18" charset="0"/>
                <a:cs typeface="Times New Roman" pitchFamily="18" charset="0"/>
              </a:rPr>
              <a:t>g</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endParaRPr lang="en-CA" sz="2600" i="1" dirty="0">
              <a:latin typeface="Times New Roman" pitchFamily="18" charset="0"/>
              <a:cs typeface="Times New Roman" pitchFamily="18" charset="0"/>
            </a:endParaRPr>
          </a:p>
          <a:p>
            <a:pPr algn="ctr">
              <a:buFont typeface="Arial" charset="0"/>
              <a:buNone/>
            </a:pPr>
            <a:r>
              <a:rPr lang="en-CA" sz="2600" dirty="0">
                <a:latin typeface="Arial" charset="0"/>
                <a:cs typeface="Arial" charset="0"/>
              </a:rPr>
              <a:t>	or</a:t>
            </a:r>
          </a:p>
          <a:p>
            <a:pPr algn="ctr">
              <a:buFontTx/>
              <a:buNone/>
            </a:pP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(2)</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g</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q</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(1)</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r</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endParaRPr lang="en-CA" sz="2600" i="1" dirty="0">
              <a:latin typeface="Times New Roman" pitchFamily="18" charset="0"/>
              <a:cs typeface="Times New Roman" pitchFamily="18" charset="0"/>
            </a:endParaRPr>
          </a:p>
          <a:p>
            <a:pPr>
              <a:buFont typeface="Arial" charset="0"/>
              <a:buNone/>
            </a:pPr>
            <a:endParaRPr lang="en-CA" sz="2600" dirty="0">
              <a:latin typeface="Arial" charset="0"/>
              <a:cs typeface="Arial" charset="0"/>
            </a:endParaRPr>
          </a:p>
          <a:p>
            <a:pPr>
              <a:buFont typeface="Arial" charset="0"/>
              <a:buNone/>
            </a:pPr>
            <a:r>
              <a:rPr lang="en-CA" sz="2600" dirty="0">
                <a:latin typeface="Arial" charset="0"/>
                <a:cs typeface="Arial" charset="0"/>
              </a:rPr>
              <a:t>	We will also consider the corresponding </a:t>
            </a:r>
            <a:r>
              <a:rPr lang="en-CA" sz="2600" i="1" dirty="0">
                <a:latin typeface="Arial" charset="0"/>
                <a:cs typeface="Arial" charset="0"/>
              </a:rPr>
              <a:t>homogenous</a:t>
            </a:r>
            <a:r>
              <a:rPr lang="en-CA" sz="2600" dirty="0">
                <a:latin typeface="Arial" charset="0"/>
                <a:cs typeface="Arial" charset="0"/>
              </a:rPr>
              <a:t> LODE:</a:t>
            </a:r>
          </a:p>
          <a:p>
            <a:pPr algn="ctr">
              <a:buFont typeface="Arial" charset="0"/>
              <a:buNone/>
            </a:pP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(2)</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q</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(1)</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r</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 </a:t>
            </a:r>
            <a:r>
              <a:rPr lang="en-CA" sz="2600" b="1" dirty="0">
                <a:solidFill>
                  <a:srgbClr val="FF0000"/>
                </a:solidFill>
                <a:latin typeface="Times New Roman" pitchFamily="18" charset="0"/>
                <a:cs typeface="Times New Roman" pitchFamily="18" charset="0"/>
              </a:rPr>
              <a:t>0</a:t>
            </a:r>
            <a:endParaRPr lang="en-CA" sz="2600" b="1" dirty="0">
              <a:solidFill>
                <a:srgbClr val="FF0000"/>
              </a:solidFill>
              <a:latin typeface="Arial" charset="0"/>
              <a:cs typeface="Arial" charset="0"/>
            </a:endParaRPr>
          </a:p>
          <a:p>
            <a:pPr algn="ctr">
              <a:buFont typeface="Arial" charset="0"/>
              <a:buNone/>
            </a:pPr>
            <a:r>
              <a:rPr lang="en-CA" sz="2600" dirty="0">
                <a:latin typeface="Arial" charset="0"/>
                <a:cs typeface="Arial" charset="0"/>
              </a:rPr>
              <a:t>or</a:t>
            </a:r>
          </a:p>
          <a:p>
            <a:pPr algn="ctr">
              <a:buFontTx/>
              <a:buNone/>
            </a:pP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(2)</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 </a:t>
            </a:r>
            <a:r>
              <a:rPr lang="en-CA" sz="2600" i="1" dirty="0">
                <a:latin typeface="Times New Roman" pitchFamily="18" charset="0"/>
                <a:cs typeface="Times New Roman" pitchFamily="18" charset="0"/>
              </a:rPr>
              <a:t> –q</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baseline="30000" dirty="0">
                <a:latin typeface="Times New Roman" pitchFamily="18" charset="0"/>
                <a:cs typeface="Times New Roman" pitchFamily="18" charset="0"/>
              </a:rPr>
              <a:t>(1)</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 – r</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 </a:t>
            </a:r>
            <a:r>
              <a:rPr lang="en-CA" sz="2600" i="1" dirty="0">
                <a:latin typeface="Times New Roman" pitchFamily="18" charset="0"/>
                <a:cs typeface="Times New Roman" pitchFamily="18" charset="0"/>
              </a:rPr>
              <a:t>u</a:t>
            </a:r>
            <a:r>
              <a:rPr lang="en-CA" sz="2600" dirty="0">
                <a:latin typeface="Times New Roman" pitchFamily="18" charset="0"/>
                <a:cs typeface="Times New Roman" pitchFamily="18" charset="0"/>
              </a:rPr>
              <a:t>(</a:t>
            </a:r>
            <a:r>
              <a:rPr lang="en-CA" sz="2600" i="1" dirty="0">
                <a:latin typeface="Times New Roman" pitchFamily="18" charset="0"/>
                <a:cs typeface="Times New Roman" pitchFamily="18" charset="0"/>
              </a:rPr>
              <a:t>x</a:t>
            </a:r>
            <a:r>
              <a:rPr lang="en-CA" sz="2600" dirty="0">
                <a:latin typeface="Times New Roman" pitchFamily="18" charset="0"/>
                <a:cs typeface="Times New Roman" pitchFamily="18" charset="0"/>
              </a:rPr>
              <a:t>)</a:t>
            </a:r>
            <a:endParaRPr lang="en-CA" sz="2600" dirty="0">
              <a:latin typeface="Arial" charset="0"/>
              <a:cs typeface="Arial" charset="0"/>
            </a:endParaRPr>
          </a:p>
        </p:txBody>
      </p:sp>
    </p:spTree>
    <p:extLst>
      <p:ext uri="{BB962C8B-B14F-4D97-AF65-F5344CB8AC3E}">
        <p14:creationId xmlns:p14="http://schemas.microsoft.com/office/powerpoint/2010/main" val="190767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r>
              <a:rPr lang="en-CA" dirty="0">
                <a:latin typeface="Arial" charset="0"/>
                <a:cs typeface="Arial" charset="0"/>
              </a:rPr>
              <a:t>2</a:t>
            </a:r>
            <a:r>
              <a:rPr lang="en-CA" baseline="30000" dirty="0">
                <a:latin typeface="Arial" charset="0"/>
                <a:cs typeface="Arial" charset="0"/>
              </a:rPr>
              <a:t>nd</a:t>
            </a:r>
            <a:r>
              <a:rPr lang="en-CA" dirty="0">
                <a:latin typeface="Arial" charset="0"/>
                <a:cs typeface="Arial" charset="0"/>
              </a:rPr>
              <a:t>-order Linear ODEs</a:t>
            </a:r>
          </a:p>
        </p:txBody>
      </p:sp>
      <p:sp>
        <p:nvSpPr>
          <p:cNvPr id="4" name="Content Placeholder 2"/>
          <p:cNvSpPr txBox="1">
            <a:spLocks/>
          </p:cNvSpPr>
          <p:nvPr/>
        </p:nvSpPr>
        <p:spPr>
          <a:xfrm>
            <a:off x="457199" y="1310576"/>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800" dirty="0">
                <a:latin typeface="Arial" charset="0"/>
                <a:cs typeface="Arial" charset="0"/>
              </a:rPr>
              <a:t>	To demonstrate 2</a:t>
            </a:r>
            <a:r>
              <a:rPr lang="en-CA" sz="2800" baseline="30000" dirty="0">
                <a:latin typeface="Arial" charset="0"/>
                <a:cs typeface="Arial" charset="0"/>
              </a:rPr>
              <a:t>nd</a:t>
            </a:r>
            <a:r>
              <a:rPr lang="en-CA" sz="2800" dirty="0">
                <a:latin typeface="Arial" charset="0"/>
                <a:cs typeface="Arial" charset="0"/>
              </a:rPr>
              <a:t>-order LODEs, we will consider the example</a:t>
            </a: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endParaRPr lang="en-CA" sz="2800" dirty="0">
              <a:latin typeface="Arial" charset="0"/>
              <a:cs typeface="Arial" charset="0"/>
            </a:endParaRPr>
          </a:p>
          <a:p>
            <a:pPr>
              <a:buFont typeface="Arial" charset="0"/>
              <a:buNone/>
            </a:pPr>
            <a:r>
              <a:rPr lang="en-CA" sz="2800" dirty="0">
                <a:latin typeface="Arial" charset="0"/>
                <a:cs typeface="Arial" charset="0"/>
              </a:rPr>
              <a:t>	The corresponding homogeneous LODE is the </a:t>
            </a:r>
          </a:p>
          <a:p>
            <a:pPr>
              <a:buFont typeface="Arial" charset="0"/>
              <a:buNone/>
            </a:pPr>
            <a:endParaRPr lang="en-CA" sz="2800" dirty="0">
              <a:latin typeface="Arial" charset="0"/>
              <a:cs typeface="Arial" charset="0"/>
            </a:endParaRPr>
          </a:p>
          <a:p>
            <a:pPr>
              <a:buFont typeface="Arial" charset="0"/>
              <a:buNone/>
            </a:pPr>
            <a:r>
              <a:rPr lang="en-CA" sz="2800" dirty="0">
                <a:latin typeface="Arial" charset="0"/>
                <a:cs typeface="Arial" charset="0"/>
              </a:rPr>
              <a:t>	</a:t>
            </a:r>
          </a:p>
        </p:txBody>
      </p:sp>
      <p:graphicFrame>
        <p:nvGraphicFramePr>
          <p:cNvPr id="5" name="Object 2"/>
          <p:cNvGraphicFramePr>
            <a:graphicFrameLocks noChangeAspect="1"/>
          </p:cNvGraphicFramePr>
          <p:nvPr>
            <p:extLst>
              <p:ext uri="{D42A27DB-BD31-4B8C-83A1-F6EECF244321}">
                <p14:modId xmlns:p14="http://schemas.microsoft.com/office/powerpoint/2010/main" val="907407823"/>
              </p:ext>
            </p:extLst>
          </p:nvPr>
        </p:nvGraphicFramePr>
        <p:xfrm>
          <a:off x="1943865" y="2331069"/>
          <a:ext cx="5256267" cy="2011316"/>
        </p:xfrm>
        <a:graphic>
          <a:graphicData uri="http://schemas.openxmlformats.org/presentationml/2006/ole">
            <mc:AlternateContent xmlns:mc="http://schemas.openxmlformats.org/markup-compatibility/2006">
              <mc:Choice xmlns:v="urn:schemas-microsoft-com:vml" Requires="v">
                <p:oleObj name="Equation" r:id="rId2" imgW="1892160" imgH="723600" progId="Equation.DSMT4">
                  <p:embed/>
                </p:oleObj>
              </mc:Choice>
              <mc:Fallback>
                <p:oleObj name="Equation" r:id="rId2" imgW="1892160" imgH="723600"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65" y="2331069"/>
                        <a:ext cx="5256267" cy="2011316"/>
                      </a:xfrm>
                      <a:prstGeom prst="rect">
                        <a:avLst/>
                      </a:prstGeom>
                      <a:no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259757692"/>
              </p:ext>
            </p:extLst>
          </p:nvPr>
        </p:nvGraphicFramePr>
        <p:xfrm>
          <a:off x="2411760" y="5445224"/>
          <a:ext cx="5325705" cy="671210"/>
        </p:xfrm>
        <a:graphic>
          <a:graphicData uri="http://schemas.openxmlformats.org/presentationml/2006/ole">
            <mc:AlternateContent xmlns:mc="http://schemas.openxmlformats.org/markup-compatibility/2006">
              <mc:Choice xmlns:v="urn:schemas-microsoft-com:vml" Requires="v">
                <p:oleObj name="Equation" r:id="rId4" imgW="1917360" imgH="241200" progId="Equation.DSMT4">
                  <p:embed/>
                </p:oleObj>
              </mc:Choice>
              <mc:Fallback>
                <p:oleObj name="Equation" r:id="rId4" imgW="1917360" imgH="241200" progId="Equation.DSMT4">
                  <p:embed/>
                  <p:pic>
                    <p:nvPicPr>
                      <p:cNvPr id="10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5445224"/>
                        <a:ext cx="5325705" cy="671210"/>
                      </a:xfrm>
                      <a:prstGeom prst="rect">
                        <a:avLst/>
                      </a:prstGeom>
                      <a:noFill/>
                    </p:spPr>
                  </p:pic>
                </p:oleObj>
              </mc:Fallback>
            </mc:AlternateContent>
          </a:graphicData>
        </a:graphic>
      </p:graphicFrame>
    </p:spTree>
    <p:extLst>
      <p:ext uri="{BB962C8B-B14F-4D97-AF65-F5344CB8AC3E}">
        <p14:creationId xmlns:p14="http://schemas.microsoft.com/office/powerpoint/2010/main" val="125760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13557" y="764704"/>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400" dirty="0">
                <a:latin typeface="Arial" charset="0"/>
                <a:cs typeface="Arial" charset="0"/>
              </a:rPr>
              <a:t>	Recall that if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g</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is a solution to a 2</a:t>
            </a:r>
            <a:r>
              <a:rPr lang="en-CA" sz="2400" baseline="30000" dirty="0">
                <a:latin typeface="Arial" charset="0"/>
                <a:cs typeface="Arial" charset="0"/>
              </a:rPr>
              <a:t>nd</a:t>
            </a:r>
            <a:r>
              <a:rPr lang="en-CA" sz="2400" dirty="0">
                <a:latin typeface="Arial" charset="0"/>
                <a:cs typeface="Arial" charset="0"/>
              </a:rPr>
              <a:t>-order LODE and </a:t>
            </a:r>
            <a:r>
              <a:rPr lang="en-CA" sz="2400" i="1" dirty="0">
                <a:latin typeface="Times New Roman" pitchFamily="18" charset="0"/>
                <a:cs typeface="Times New Roman" pitchFamily="18" charset="0"/>
              </a:rPr>
              <a:t>u</a:t>
            </a:r>
            <a:r>
              <a:rPr lang="en-CA" sz="2400" baseline="-25000" dirty="0">
                <a:latin typeface="Times New Roman" pitchFamily="18" charset="0"/>
                <a:cs typeface="Times New Roman" pitchFamily="18" charset="0"/>
              </a:rPr>
              <a:t>0</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is a solution to the corresponding homogenous LODE, then </a:t>
            </a:r>
          </a:p>
          <a:p>
            <a:pPr algn="ctr">
              <a:buFontTx/>
              <a:buNone/>
            </a:pP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g</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 + c</a:t>
            </a:r>
            <a:r>
              <a:rPr lang="en-CA" sz="2400" dirty="0">
                <a:latin typeface="Arial" charset="0"/>
                <a:cs typeface="Arial" charset="0"/>
              </a:rPr>
              <a:t>·</a:t>
            </a:r>
            <a:r>
              <a:rPr lang="en-CA" sz="2400" i="1" dirty="0">
                <a:latin typeface="Times New Roman" pitchFamily="18" charset="0"/>
                <a:cs typeface="Times New Roman" pitchFamily="18" charset="0"/>
              </a:rPr>
              <a:t>u</a:t>
            </a:r>
            <a:r>
              <a:rPr lang="en-CA" sz="2400" baseline="-25000" dirty="0">
                <a:latin typeface="Times New Roman" pitchFamily="18" charset="0"/>
                <a:cs typeface="Times New Roman" pitchFamily="18" charset="0"/>
              </a:rPr>
              <a:t>0</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endParaRPr lang="en-CA" sz="2400" i="1" dirty="0">
              <a:latin typeface="Times New Roman" pitchFamily="18" charset="0"/>
              <a:cs typeface="Times New Roman" pitchFamily="18" charset="0"/>
            </a:endParaRPr>
          </a:p>
          <a:p>
            <a:pPr>
              <a:buFont typeface="Arial" charset="0"/>
              <a:buNone/>
            </a:pPr>
            <a:r>
              <a:rPr lang="en-CA" sz="2400" dirty="0">
                <a:latin typeface="Arial" charset="0"/>
                <a:cs typeface="Arial" charset="0"/>
              </a:rPr>
              <a:t>	is also a solution the LODE</a:t>
            </a: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r>
              <a:rPr lang="en-CA" sz="2400" dirty="0">
                <a:latin typeface="Arial" charset="0"/>
                <a:cs typeface="Arial" charset="0"/>
              </a:rPr>
              <a:t>	</a:t>
            </a:r>
          </a:p>
        </p:txBody>
      </p:sp>
      <p:graphicFrame>
        <p:nvGraphicFramePr>
          <p:cNvPr id="4" name="Object 2"/>
          <p:cNvGraphicFramePr>
            <a:graphicFrameLocks noChangeAspect="1"/>
          </p:cNvGraphicFramePr>
          <p:nvPr>
            <p:extLst>
              <p:ext uri="{D42A27DB-BD31-4B8C-83A1-F6EECF244321}">
                <p14:modId xmlns:p14="http://schemas.microsoft.com/office/powerpoint/2010/main" val="2210965648"/>
              </p:ext>
            </p:extLst>
          </p:nvPr>
        </p:nvGraphicFramePr>
        <p:xfrm>
          <a:off x="350069" y="2956595"/>
          <a:ext cx="7523163" cy="706438"/>
        </p:xfrm>
        <a:graphic>
          <a:graphicData uri="http://schemas.openxmlformats.org/presentationml/2006/ole">
            <mc:AlternateContent xmlns:mc="http://schemas.openxmlformats.org/markup-compatibility/2006">
              <mc:Choice xmlns:v="urn:schemas-microsoft-com:vml" Requires="v">
                <p:oleObj name="Equation" r:id="rId2" imgW="4457520" imgH="419040" progId="Equation.DSMT4">
                  <p:embed/>
                </p:oleObj>
              </mc:Choice>
              <mc:Fallback>
                <p:oleObj name="Equation" r:id="rId2" imgW="4457520" imgH="419040" progId="Equation.DSMT4">
                  <p:embed/>
                  <p:pic>
                    <p:nvPicPr>
                      <p:cNvPr id="7" name="Object 2"/>
                      <p:cNvPicPr>
                        <a:picLocks noChangeAspect="1" noChangeArrowheads="1"/>
                      </p:cNvPicPr>
                      <p:nvPr/>
                    </p:nvPicPr>
                    <p:blipFill>
                      <a:blip r:embed="rId3"/>
                      <a:srcRect/>
                      <a:stretch>
                        <a:fillRect/>
                      </a:stretch>
                    </p:blipFill>
                    <p:spPr bwMode="auto">
                      <a:xfrm>
                        <a:off x="350069" y="2956595"/>
                        <a:ext cx="7523163" cy="70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2"/>
          <p:cNvGraphicFramePr>
            <a:graphicFrameLocks noChangeAspect="1"/>
          </p:cNvGraphicFramePr>
          <p:nvPr>
            <p:extLst>
              <p:ext uri="{D42A27DB-BD31-4B8C-83A1-F6EECF244321}">
                <p14:modId xmlns:p14="http://schemas.microsoft.com/office/powerpoint/2010/main" val="1617401973"/>
              </p:ext>
            </p:extLst>
          </p:nvPr>
        </p:nvGraphicFramePr>
        <p:xfrm>
          <a:off x="767582" y="3661445"/>
          <a:ext cx="8147050" cy="449263"/>
        </p:xfrm>
        <a:graphic>
          <a:graphicData uri="http://schemas.openxmlformats.org/presentationml/2006/ole">
            <mc:AlternateContent xmlns:mc="http://schemas.openxmlformats.org/markup-compatibility/2006">
              <mc:Choice xmlns:v="urn:schemas-microsoft-com:vml" Requires="v">
                <p:oleObj name="Equation" r:id="rId4" imgW="4825800" imgH="266400" progId="Equation.DSMT4">
                  <p:embed/>
                </p:oleObj>
              </mc:Choice>
              <mc:Fallback>
                <p:oleObj name="Equation" r:id="rId4" imgW="4825800" imgH="266400" progId="Equation.DSMT4">
                  <p:embed/>
                  <p:pic>
                    <p:nvPicPr>
                      <p:cNvPr id="8" name="Object 2"/>
                      <p:cNvPicPr>
                        <a:picLocks noChangeAspect="1" noChangeArrowheads="1"/>
                      </p:cNvPicPr>
                      <p:nvPr/>
                    </p:nvPicPr>
                    <p:blipFill>
                      <a:blip r:embed="rId5"/>
                      <a:srcRect/>
                      <a:stretch>
                        <a:fillRect/>
                      </a:stretch>
                    </p:blipFill>
                    <p:spPr bwMode="auto">
                      <a:xfrm>
                        <a:off x="767582" y="3661445"/>
                        <a:ext cx="81470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
          <p:cNvGraphicFramePr>
            <a:graphicFrameLocks noChangeAspect="1"/>
          </p:cNvGraphicFramePr>
          <p:nvPr>
            <p:extLst>
              <p:ext uri="{D42A27DB-BD31-4B8C-83A1-F6EECF244321}">
                <p14:modId xmlns:p14="http://schemas.microsoft.com/office/powerpoint/2010/main" val="3001647754"/>
              </p:ext>
            </p:extLst>
          </p:nvPr>
        </p:nvGraphicFramePr>
        <p:xfrm>
          <a:off x="348482" y="4547270"/>
          <a:ext cx="8555037" cy="512763"/>
        </p:xfrm>
        <a:graphic>
          <a:graphicData uri="http://schemas.openxmlformats.org/presentationml/2006/ole">
            <mc:AlternateContent xmlns:mc="http://schemas.openxmlformats.org/markup-compatibility/2006">
              <mc:Choice xmlns:v="urn:schemas-microsoft-com:vml" Requires="v">
                <p:oleObj name="Equation" r:id="rId6" imgW="5067000" imgH="304560" progId="Equation.DSMT4">
                  <p:embed/>
                </p:oleObj>
              </mc:Choice>
              <mc:Fallback>
                <p:oleObj name="Equation" r:id="rId6" imgW="5067000" imgH="304560" progId="Equation.DSMT4">
                  <p:embed/>
                  <p:pic>
                    <p:nvPicPr>
                      <p:cNvPr id="2" name="Object 1"/>
                      <p:cNvPicPr>
                        <a:picLocks noChangeAspect="1" noChangeArrowheads="1"/>
                      </p:cNvPicPr>
                      <p:nvPr/>
                    </p:nvPicPr>
                    <p:blipFill>
                      <a:blip r:embed="rId7"/>
                      <a:srcRect/>
                      <a:stretch>
                        <a:fillRect/>
                      </a:stretch>
                    </p:blipFill>
                    <p:spPr bwMode="auto">
                      <a:xfrm>
                        <a:off x="348482" y="4547270"/>
                        <a:ext cx="85550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185815510"/>
              </p:ext>
            </p:extLst>
          </p:nvPr>
        </p:nvGraphicFramePr>
        <p:xfrm>
          <a:off x="221482" y="5059890"/>
          <a:ext cx="1908175" cy="855663"/>
        </p:xfrm>
        <a:graphic>
          <a:graphicData uri="http://schemas.openxmlformats.org/presentationml/2006/ole">
            <mc:AlternateContent xmlns:mc="http://schemas.openxmlformats.org/markup-compatibility/2006">
              <mc:Choice xmlns:v="urn:schemas-microsoft-com:vml" Requires="v">
                <p:oleObj name="Equation" r:id="rId8" imgW="1130040" imgH="507960" progId="Equation.DSMT4">
                  <p:embed/>
                </p:oleObj>
              </mc:Choice>
              <mc:Fallback>
                <p:oleObj name="Equation" r:id="rId8" imgW="1130040" imgH="507960" progId="Equation.DSMT4">
                  <p:embed/>
                  <p:pic>
                    <p:nvPicPr>
                      <p:cNvPr id="10" name="Object 9"/>
                      <p:cNvPicPr>
                        <a:picLocks noChangeAspect="1" noChangeArrowheads="1"/>
                      </p:cNvPicPr>
                      <p:nvPr/>
                    </p:nvPicPr>
                    <p:blipFill>
                      <a:blip r:embed="rId9"/>
                      <a:srcRect/>
                      <a:stretch>
                        <a:fillRect/>
                      </a:stretch>
                    </p:blipFill>
                    <p:spPr bwMode="auto">
                      <a:xfrm>
                        <a:off x="221482" y="5059890"/>
                        <a:ext cx="190817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6"/>
          <p:cNvSpPr>
            <a:spLocks noChangeArrowheads="1"/>
          </p:cNvSpPr>
          <p:nvPr/>
        </p:nvSpPr>
        <p:spPr bwMode="auto">
          <a:xfrm>
            <a:off x="4726807" y="4157824"/>
            <a:ext cx="596900" cy="400050"/>
          </a:xfrm>
          <a:prstGeom prst="rect">
            <a:avLst/>
          </a:prstGeom>
          <a:noFill/>
          <a:ln w="9525">
            <a:noFill/>
            <a:miter lim="800000"/>
            <a:headEnd/>
            <a:tailEnd/>
          </a:ln>
        </p:spPr>
        <p:txBody>
          <a:bodyPr wrap="none">
            <a:spAutoFit/>
          </a:bodyPr>
          <a:lstStyle/>
          <a:p>
            <a:r>
              <a:rPr lang="en-CA" sz="2000" i="1">
                <a:latin typeface="Times New Roman" pitchFamily="18" charset="0"/>
                <a:cs typeface="Times New Roman" pitchFamily="18" charset="0"/>
              </a:rPr>
              <a:t>g</a:t>
            </a:r>
            <a:r>
              <a:rPr lang="en-CA" sz="2000">
                <a:latin typeface="Times New Roman" pitchFamily="18" charset="0"/>
                <a:cs typeface="Times New Roman" pitchFamily="18" charset="0"/>
              </a:rPr>
              <a:t>(</a:t>
            </a:r>
            <a:r>
              <a:rPr lang="en-CA" sz="2000" i="1">
                <a:latin typeface="Times New Roman" pitchFamily="18" charset="0"/>
                <a:cs typeface="Times New Roman" pitchFamily="18" charset="0"/>
              </a:rPr>
              <a:t>x</a:t>
            </a:r>
            <a:r>
              <a:rPr lang="en-CA" sz="2000">
                <a:latin typeface="Times New Roman" pitchFamily="18" charset="0"/>
                <a:cs typeface="Times New Roman" pitchFamily="18" charset="0"/>
              </a:rPr>
              <a:t>)</a:t>
            </a:r>
            <a:endParaRPr lang="en-CA" sz="2000"/>
          </a:p>
        </p:txBody>
      </p:sp>
      <p:cxnSp>
        <p:nvCxnSpPr>
          <p:cNvPr id="9" name="Straight Arrow Connector 11"/>
          <p:cNvCxnSpPr/>
          <p:nvPr/>
        </p:nvCxnSpPr>
        <p:spPr>
          <a:xfrm flipV="1">
            <a:off x="5158607" y="4486437"/>
            <a:ext cx="3384550"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8"/>
          <p:cNvSpPr>
            <a:spLocks noChangeArrowheads="1"/>
          </p:cNvSpPr>
          <p:nvPr/>
        </p:nvSpPr>
        <p:spPr bwMode="auto">
          <a:xfrm>
            <a:off x="8614594" y="4157824"/>
            <a:ext cx="312738" cy="400050"/>
          </a:xfrm>
          <a:prstGeom prst="rect">
            <a:avLst/>
          </a:prstGeom>
          <a:noFill/>
          <a:ln w="9525">
            <a:noFill/>
            <a:miter lim="800000"/>
            <a:headEnd/>
            <a:tailEnd/>
          </a:ln>
        </p:spPr>
        <p:txBody>
          <a:bodyPr wrap="none">
            <a:spAutoFit/>
          </a:bodyPr>
          <a:lstStyle/>
          <a:p>
            <a:r>
              <a:rPr lang="en-CA" sz="2000">
                <a:latin typeface="Times New Roman" pitchFamily="18" charset="0"/>
                <a:cs typeface="Times New Roman" pitchFamily="18" charset="0"/>
              </a:rPr>
              <a:t>0</a:t>
            </a:r>
            <a:endParaRPr lang="en-CA" sz="2000"/>
          </a:p>
        </p:txBody>
      </p:sp>
      <p:cxnSp>
        <p:nvCxnSpPr>
          <p:cNvPr id="11" name="Straight Arrow Connector 13"/>
          <p:cNvCxnSpPr/>
          <p:nvPr/>
        </p:nvCxnSpPr>
        <p:spPr>
          <a:xfrm flipV="1">
            <a:off x="1197794" y="4486437"/>
            <a:ext cx="3384550"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44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5536" y="1340768"/>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400" dirty="0">
                <a:latin typeface="Arial" charset="0"/>
                <a:cs typeface="Arial" charset="0"/>
              </a:rPr>
              <a:t>	Suppose we have redefine a boundary-value problem in terms of two IVPs, the first on the LODE with constraints</a:t>
            </a: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r>
              <a:rPr lang="en-CA" sz="2400" dirty="0">
                <a:latin typeface="Arial" charset="0"/>
                <a:cs typeface="Arial" charset="0"/>
              </a:rPr>
              <a:t>	and the second on the homogenous LODE with constraints</a:t>
            </a: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r>
              <a:rPr lang="en-CA" sz="2400" dirty="0">
                <a:latin typeface="Arial" charset="0"/>
                <a:cs typeface="Arial" charset="0"/>
              </a:rPr>
              <a:t>	Let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g</a:t>
            </a:r>
            <a:r>
              <a:rPr lang="en-CA" sz="2400" dirty="0">
                <a:latin typeface="Times New Roman" pitchFamily="18" charset="0"/>
                <a:cs typeface="Times New Roman" pitchFamily="18" charset="0"/>
              </a:rPr>
              <a:t>(x)</a:t>
            </a:r>
            <a:r>
              <a:rPr lang="en-CA" sz="2400" dirty="0">
                <a:latin typeface="Arial" charset="0"/>
                <a:cs typeface="Arial" charset="0"/>
              </a:rPr>
              <a:t> and </a:t>
            </a:r>
            <a:r>
              <a:rPr lang="en-CA" sz="2400" i="1" dirty="0">
                <a:latin typeface="Times New Roman" pitchFamily="18" charset="0"/>
                <a:cs typeface="Times New Roman" pitchFamily="18" charset="0"/>
              </a:rPr>
              <a:t>u</a:t>
            </a:r>
            <a:r>
              <a:rPr lang="en-CA" sz="2400" baseline="-25000" dirty="0">
                <a:latin typeface="Times New Roman" pitchFamily="18" charset="0"/>
                <a:cs typeface="Times New Roman" pitchFamily="18" charset="0"/>
              </a:rPr>
              <a:t>0</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be the solutions, respectively</a:t>
            </a:r>
          </a:p>
          <a:p>
            <a:pPr>
              <a:buFont typeface="Arial" charset="0"/>
              <a:buNone/>
            </a:pPr>
            <a:endParaRPr lang="en-CA" sz="2400" dirty="0">
              <a:latin typeface="Arial" charset="0"/>
              <a:cs typeface="Arial" charset="0"/>
            </a:endParaRPr>
          </a:p>
          <a:p>
            <a:pPr>
              <a:buFont typeface="Arial" charset="0"/>
              <a:buNone/>
            </a:pPr>
            <a:endParaRPr lang="en-CA" sz="2400" dirty="0">
              <a:latin typeface="Arial" charset="0"/>
              <a:cs typeface="Arial" charset="0"/>
            </a:endParaRPr>
          </a:p>
          <a:p>
            <a:pPr>
              <a:buFont typeface="Arial" charset="0"/>
              <a:buNone/>
            </a:pPr>
            <a:r>
              <a:rPr lang="en-CA" sz="2400" dirty="0">
                <a:latin typeface="Arial" charset="0"/>
                <a:cs typeface="Arial" charset="0"/>
              </a:rPr>
              <a:t>	</a:t>
            </a:r>
          </a:p>
        </p:txBody>
      </p:sp>
      <p:graphicFrame>
        <p:nvGraphicFramePr>
          <p:cNvPr id="4" name="Object 2"/>
          <p:cNvGraphicFramePr>
            <a:graphicFrameLocks noChangeAspect="1"/>
          </p:cNvGraphicFramePr>
          <p:nvPr>
            <p:extLst>
              <p:ext uri="{D42A27DB-BD31-4B8C-83A1-F6EECF244321}">
                <p14:modId xmlns:p14="http://schemas.microsoft.com/office/powerpoint/2010/main" val="2429186873"/>
              </p:ext>
            </p:extLst>
          </p:nvPr>
        </p:nvGraphicFramePr>
        <p:xfrm>
          <a:off x="3853111" y="2133466"/>
          <a:ext cx="1244600" cy="898525"/>
        </p:xfrm>
        <a:graphic>
          <a:graphicData uri="http://schemas.openxmlformats.org/presentationml/2006/ole">
            <mc:AlternateContent xmlns:mc="http://schemas.openxmlformats.org/markup-compatibility/2006">
              <mc:Choice xmlns:v="urn:schemas-microsoft-com:vml" Requires="v">
                <p:oleObj name="Equation" r:id="rId2" imgW="736560" imgH="533160" progId="Equation.DSMT4">
                  <p:embed/>
                </p:oleObj>
              </mc:Choice>
              <mc:Fallback>
                <p:oleObj name="Equation" r:id="rId2" imgW="736560" imgH="533160" progId="Equation.DSMT4">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111" y="2133466"/>
                        <a:ext cx="12446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427679273"/>
              </p:ext>
            </p:extLst>
          </p:nvPr>
        </p:nvGraphicFramePr>
        <p:xfrm>
          <a:off x="3905499" y="3500842"/>
          <a:ext cx="1157287" cy="898525"/>
        </p:xfrm>
        <a:graphic>
          <a:graphicData uri="http://schemas.openxmlformats.org/presentationml/2006/ole">
            <mc:AlternateContent xmlns:mc="http://schemas.openxmlformats.org/markup-compatibility/2006">
              <mc:Choice xmlns:v="urn:schemas-microsoft-com:vml" Requires="v">
                <p:oleObj name="Equation" r:id="rId4" imgW="685800" imgH="533160" progId="Equation.DSMT4">
                  <p:embed/>
                </p:oleObj>
              </mc:Choice>
              <mc:Fallback>
                <p:oleObj name="Equation" r:id="rId4" imgW="685800" imgH="533160" progId="Equation.DSMT4">
                  <p:embed/>
                  <p:pic>
                    <p:nvPicPr>
                      <p:cNvPr id="409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499" y="3500842"/>
                        <a:ext cx="115728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67544" y="404664"/>
            <a:ext cx="8463984" cy="523220"/>
          </a:xfrm>
          <a:prstGeom prst="rect">
            <a:avLst/>
          </a:prstGeom>
        </p:spPr>
        <p:txBody>
          <a:bodyPr wrap="none">
            <a:spAutoFit/>
          </a:bodyPr>
          <a:lstStyle/>
          <a:p>
            <a:r>
              <a:rPr lang="en-US" altLang="zh-CN" b="1" dirty="0"/>
              <a:t>Solve boundary-value problem for 2nd-order LODEs </a:t>
            </a:r>
            <a:endParaRPr lang="zh-CN" altLang="en-US" b="1" dirty="0"/>
          </a:p>
        </p:txBody>
      </p:sp>
    </p:spTree>
    <p:extLst>
      <p:ext uri="{BB962C8B-B14F-4D97-AF65-F5344CB8AC3E}">
        <p14:creationId xmlns:p14="http://schemas.microsoft.com/office/powerpoint/2010/main" val="314895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C:\Users\dwharder\Desktop\Untitlxed.png"/>
          <p:cNvPicPr>
            <a:picLocks noChangeAspect="1" noChangeArrowheads="1"/>
          </p:cNvPicPr>
          <p:nvPr/>
        </p:nvPicPr>
        <p:blipFill>
          <a:blip r:embed="rId2"/>
          <a:srcRect/>
          <a:stretch>
            <a:fillRect/>
          </a:stretch>
        </p:blipFill>
        <p:spPr bwMode="auto">
          <a:xfrm>
            <a:off x="5734299" y="2282230"/>
            <a:ext cx="2638425" cy="3524250"/>
          </a:xfrm>
          <a:prstGeom prst="rect">
            <a:avLst/>
          </a:prstGeom>
          <a:noFill/>
          <a:ln w="9525">
            <a:noFill/>
            <a:miter lim="800000"/>
            <a:headEnd/>
            <a:tailEnd/>
          </a:ln>
        </p:spPr>
      </p:pic>
      <p:sp>
        <p:nvSpPr>
          <p:cNvPr id="4" name="Content Placeholder 2"/>
          <p:cNvSpPr txBox="1">
            <a:spLocks/>
          </p:cNvSpPr>
          <p:nvPr/>
        </p:nvSpPr>
        <p:spPr>
          <a:xfrm>
            <a:off x="220589" y="782947"/>
            <a:ext cx="8229600" cy="668427"/>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000" dirty="0">
                <a:latin typeface="Arial" charset="0"/>
                <a:cs typeface="Arial" charset="0"/>
              </a:rPr>
              <a:t>	For example, given the LODE from before, we create the two IVPs</a:t>
            </a:r>
          </a:p>
          <a:p>
            <a:pPr>
              <a:buFont typeface="Arial" charset="0"/>
              <a:buNone/>
            </a:pPr>
            <a:endParaRPr lang="en-CA" sz="2000" dirty="0">
              <a:latin typeface="Arial" charset="0"/>
              <a:cs typeface="Arial" charset="0"/>
            </a:endParaRPr>
          </a:p>
          <a:p>
            <a:pPr>
              <a:buFont typeface="Arial" charset="0"/>
              <a:buNone/>
            </a:pPr>
            <a:endParaRPr lang="en-CA" sz="2000" dirty="0">
              <a:latin typeface="Arial" charset="0"/>
              <a:cs typeface="Arial" charset="0"/>
            </a:endParaRPr>
          </a:p>
          <a:p>
            <a:pPr>
              <a:buFont typeface="Arial" charset="0"/>
              <a:buNone/>
            </a:pPr>
            <a:endParaRPr lang="en-CA" sz="2000" dirty="0">
              <a:latin typeface="Arial" charset="0"/>
              <a:cs typeface="Arial" charset="0"/>
            </a:endParaRPr>
          </a:p>
          <a:p>
            <a:pPr>
              <a:buFont typeface="Arial" charset="0"/>
              <a:buNone/>
            </a:pPr>
            <a:r>
              <a:rPr lang="en-CA" sz="2000" dirty="0">
                <a:latin typeface="Arial" charset="0"/>
                <a:cs typeface="Arial" charset="0"/>
              </a:rPr>
              <a:t>	</a:t>
            </a:r>
          </a:p>
          <a:p>
            <a:pPr>
              <a:buFont typeface="Arial" charset="0"/>
              <a:buNone/>
            </a:pPr>
            <a:endParaRPr lang="en-CA" sz="2000" dirty="0">
              <a:latin typeface="Arial" charset="0"/>
              <a:cs typeface="Arial" charset="0"/>
            </a:endParaRPr>
          </a:p>
          <a:p>
            <a:pPr>
              <a:buFont typeface="Arial" charset="0"/>
              <a:buNone/>
            </a:pPr>
            <a:endParaRPr lang="en-CA" sz="2000" dirty="0">
              <a:latin typeface="Arial" charset="0"/>
              <a:cs typeface="Arial" charset="0"/>
            </a:endParaRPr>
          </a:p>
          <a:p>
            <a:pPr>
              <a:buFont typeface="Arial" charset="0"/>
              <a:buNone/>
            </a:pPr>
            <a:r>
              <a:rPr lang="en-CA" sz="2000" dirty="0">
                <a:latin typeface="Arial" charset="0"/>
                <a:cs typeface="Arial" charset="0"/>
              </a:rPr>
              <a:t>					</a:t>
            </a:r>
            <a:endParaRPr lang="en-CA" sz="1800" dirty="0">
              <a:latin typeface="Consolas" pitchFamily="49" charset="0"/>
              <a:cs typeface="Consolas" pitchFamily="49"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4066051416"/>
              </p:ext>
            </p:extLst>
          </p:nvPr>
        </p:nvGraphicFramePr>
        <p:xfrm>
          <a:off x="1210979" y="1344018"/>
          <a:ext cx="3605212" cy="1403350"/>
        </p:xfrm>
        <a:graphic>
          <a:graphicData uri="http://schemas.openxmlformats.org/presentationml/2006/ole">
            <mc:AlternateContent xmlns:mc="http://schemas.openxmlformats.org/markup-compatibility/2006">
              <mc:Choice xmlns:v="urn:schemas-microsoft-com:vml" Requires="v">
                <p:oleObj name="Equation" r:id="rId3" imgW="1892160" imgH="736560" progId="Equation.DSMT4">
                  <p:embed/>
                </p:oleObj>
              </mc:Choice>
              <mc:Fallback>
                <p:oleObj name="Equation" r:id="rId3" imgW="1892160" imgH="736560" progId="Equation.DSMT4">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979" y="1344018"/>
                        <a:ext cx="3605212"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81532963"/>
              </p:ext>
            </p:extLst>
          </p:nvPr>
        </p:nvGraphicFramePr>
        <p:xfrm>
          <a:off x="1104089" y="3021006"/>
          <a:ext cx="3652837" cy="1403350"/>
        </p:xfrm>
        <a:graphic>
          <a:graphicData uri="http://schemas.openxmlformats.org/presentationml/2006/ole">
            <mc:AlternateContent xmlns:mc="http://schemas.openxmlformats.org/markup-compatibility/2006">
              <mc:Choice xmlns:v="urn:schemas-microsoft-com:vml" Requires="v">
                <p:oleObj name="Equation" r:id="rId5" imgW="1917360" imgH="736560" progId="Equation.DSMT4">
                  <p:embed/>
                </p:oleObj>
              </mc:Choice>
              <mc:Fallback>
                <p:oleObj name="Equation" r:id="rId5" imgW="1917360" imgH="736560" progId="Equation.DSMT4">
                  <p:embed/>
                  <p:pic>
                    <p:nvPicPr>
                      <p:cNvPr id="512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089" y="3021006"/>
                        <a:ext cx="3652837"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0"/>
          <p:cNvSpPr>
            <a:spLocks noChangeArrowheads="1"/>
          </p:cNvSpPr>
          <p:nvPr/>
        </p:nvSpPr>
        <p:spPr bwMode="auto">
          <a:xfrm>
            <a:off x="6886824" y="3385543"/>
            <a:ext cx="633412" cy="369887"/>
          </a:xfrm>
          <a:prstGeom prst="rect">
            <a:avLst/>
          </a:prstGeom>
          <a:noFill/>
          <a:ln w="9525">
            <a:noFill/>
            <a:miter lim="800000"/>
            <a:headEnd/>
            <a:tailEnd/>
          </a:ln>
        </p:spPr>
        <p:txBody>
          <a:bodyPr wrap="none">
            <a:spAutoFit/>
          </a:bodyPr>
          <a:lstStyle/>
          <a:p>
            <a:r>
              <a:rPr lang="en-CA" i="1" dirty="0" err="1">
                <a:latin typeface="Times New Roman" pitchFamily="18" charset="0"/>
                <a:cs typeface="Times New Roman" pitchFamily="18" charset="0"/>
              </a:rPr>
              <a:t>u</a:t>
            </a:r>
            <a:r>
              <a:rPr lang="en-CA" i="1" baseline="-25000" dirty="0" err="1">
                <a:latin typeface="Times New Roman" pitchFamily="18" charset="0"/>
                <a:cs typeface="Times New Roman" pitchFamily="18" charset="0"/>
              </a:rPr>
              <a:t>g</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x</a:t>
            </a:r>
            <a:r>
              <a:rPr lang="en-CA" dirty="0">
                <a:latin typeface="Times New Roman" pitchFamily="18" charset="0"/>
                <a:cs typeface="Times New Roman" pitchFamily="18" charset="0"/>
              </a:rPr>
              <a:t>)</a:t>
            </a:r>
            <a:endParaRPr lang="en-CA" dirty="0"/>
          </a:p>
        </p:txBody>
      </p:sp>
      <p:sp>
        <p:nvSpPr>
          <p:cNvPr id="8" name="Rectangle 11"/>
          <p:cNvSpPr>
            <a:spLocks noChangeArrowheads="1"/>
          </p:cNvSpPr>
          <p:nvPr/>
        </p:nvSpPr>
        <p:spPr bwMode="auto">
          <a:xfrm>
            <a:off x="6742361" y="4457105"/>
            <a:ext cx="633507" cy="369332"/>
          </a:xfrm>
          <a:prstGeom prst="rect">
            <a:avLst/>
          </a:prstGeom>
          <a:noFill/>
          <a:ln w="9525">
            <a:noFill/>
            <a:miter lim="800000"/>
            <a:headEnd/>
            <a:tailEnd/>
          </a:ln>
        </p:spPr>
        <p:txBody>
          <a:bodyPr wrap="none">
            <a:spAutoFit/>
          </a:bodyPr>
          <a:lstStyle/>
          <a:p>
            <a:r>
              <a:rPr lang="en-CA" i="1" dirty="0">
                <a:latin typeface="Times New Roman" pitchFamily="18" charset="0"/>
                <a:cs typeface="Times New Roman" pitchFamily="18" charset="0"/>
              </a:rPr>
              <a:t>u</a:t>
            </a:r>
            <a:r>
              <a:rPr lang="en-CA" baseline="-25000" dirty="0">
                <a:latin typeface="Times New Roman" pitchFamily="18" charset="0"/>
                <a:cs typeface="Times New Roman" pitchFamily="18" charset="0"/>
              </a:rPr>
              <a:t>0</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x</a:t>
            </a:r>
            <a:r>
              <a:rPr lang="en-CA" dirty="0">
                <a:latin typeface="Times New Roman" pitchFamily="18" charset="0"/>
                <a:cs typeface="Times New Roman" pitchFamily="18" charset="0"/>
              </a:rPr>
              <a:t>)</a:t>
            </a:r>
            <a:endParaRPr lang="en-CA" dirty="0"/>
          </a:p>
        </p:txBody>
      </p:sp>
      <p:sp>
        <p:nvSpPr>
          <p:cNvPr id="9" name="Oval 12"/>
          <p:cNvSpPr/>
          <p:nvPr/>
        </p:nvSpPr>
        <p:spPr>
          <a:xfrm>
            <a:off x="6499474" y="3668118"/>
            <a:ext cx="46037" cy="460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0" name="Oval 13"/>
          <p:cNvSpPr/>
          <p:nvPr/>
        </p:nvSpPr>
        <p:spPr>
          <a:xfrm>
            <a:off x="7645649" y="2534643"/>
            <a:ext cx="46037" cy="460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11" name="Rectangle 14"/>
          <p:cNvSpPr>
            <a:spLocks noChangeArrowheads="1"/>
          </p:cNvSpPr>
          <p:nvPr/>
        </p:nvSpPr>
        <p:spPr bwMode="auto">
          <a:xfrm>
            <a:off x="5589836" y="3520480"/>
            <a:ext cx="762000" cy="369888"/>
          </a:xfrm>
          <a:prstGeom prst="rect">
            <a:avLst/>
          </a:prstGeom>
          <a:noFill/>
          <a:ln w="9525">
            <a:noFill/>
            <a:miter lim="800000"/>
            <a:headEnd/>
            <a:tailEnd/>
          </a:ln>
        </p:spPr>
        <p:txBody>
          <a:bodyPr wrap="none">
            <a:spAutoFit/>
          </a:bodyPr>
          <a:lstStyle/>
          <a:p>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a</a:t>
            </a:r>
            <a:r>
              <a:rPr lang="en-CA" dirty="0">
                <a:latin typeface="Times New Roman" pitchFamily="18" charset="0"/>
                <a:cs typeface="Times New Roman" pitchFamily="18" charset="0"/>
              </a:rPr>
              <a:t>, </a:t>
            </a:r>
            <a:r>
              <a:rPr lang="en-CA" i="1" dirty="0" err="1">
                <a:latin typeface="Times New Roman" pitchFamily="18" charset="0"/>
                <a:cs typeface="Times New Roman" pitchFamily="18" charset="0"/>
              </a:rPr>
              <a:t>u</a:t>
            </a:r>
            <a:r>
              <a:rPr lang="en-CA" i="1" baseline="-25000" dirty="0" err="1">
                <a:latin typeface="Times New Roman" pitchFamily="18" charset="0"/>
                <a:cs typeface="Times New Roman" pitchFamily="18" charset="0"/>
              </a:rPr>
              <a:t>a</a:t>
            </a:r>
            <a:r>
              <a:rPr lang="en-CA" dirty="0">
                <a:latin typeface="Times New Roman" pitchFamily="18" charset="0"/>
                <a:cs typeface="Times New Roman" pitchFamily="18" charset="0"/>
              </a:rPr>
              <a:t>)</a:t>
            </a:r>
            <a:endParaRPr lang="en-CA" dirty="0"/>
          </a:p>
        </p:txBody>
      </p:sp>
      <p:sp>
        <p:nvSpPr>
          <p:cNvPr id="12" name="Rectangle 16"/>
          <p:cNvSpPr>
            <a:spLocks noChangeArrowheads="1"/>
          </p:cNvSpPr>
          <p:nvPr/>
        </p:nvSpPr>
        <p:spPr bwMode="auto">
          <a:xfrm>
            <a:off x="7709149" y="2377480"/>
            <a:ext cx="762000" cy="369888"/>
          </a:xfrm>
          <a:prstGeom prst="rect">
            <a:avLst/>
          </a:prstGeom>
          <a:noFill/>
          <a:ln w="9525">
            <a:noFill/>
            <a:miter lim="800000"/>
            <a:headEnd/>
            <a:tailEnd/>
          </a:ln>
        </p:spPr>
        <p:txBody>
          <a:bodyPr wrap="none">
            <a:spAutoFit/>
          </a:bodyPr>
          <a:lstStyle/>
          <a:p>
            <a:r>
              <a:rPr lang="en-CA">
                <a:latin typeface="Times New Roman" pitchFamily="18" charset="0"/>
                <a:cs typeface="Times New Roman" pitchFamily="18" charset="0"/>
              </a:rPr>
              <a:t>(</a:t>
            </a:r>
            <a:r>
              <a:rPr lang="en-CA" i="1">
                <a:latin typeface="Times New Roman" pitchFamily="18" charset="0"/>
                <a:cs typeface="Times New Roman" pitchFamily="18" charset="0"/>
              </a:rPr>
              <a:t>b</a:t>
            </a:r>
            <a:r>
              <a:rPr lang="en-CA">
                <a:latin typeface="Times New Roman" pitchFamily="18" charset="0"/>
                <a:cs typeface="Times New Roman" pitchFamily="18" charset="0"/>
              </a:rPr>
              <a:t>, </a:t>
            </a:r>
            <a:r>
              <a:rPr lang="en-CA" i="1">
                <a:latin typeface="Times New Roman" pitchFamily="18" charset="0"/>
                <a:cs typeface="Times New Roman" pitchFamily="18" charset="0"/>
              </a:rPr>
              <a:t>u</a:t>
            </a:r>
            <a:r>
              <a:rPr lang="en-CA" i="1" baseline="-25000">
                <a:latin typeface="Times New Roman" pitchFamily="18" charset="0"/>
                <a:cs typeface="Times New Roman" pitchFamily="18" charset="0"/>
              </a:rPr>
              <a:t>b</a:t>
            </a:r>
            <a:r>
              <a:rPr lang="en-CA">
                <a:latin typeface="Times New Roman" pitchFamily="18" charset="0"/>
                <a:cs typeface="Times New Roman" pitchFamily="18" charset="0"/>
              </a:rPr>
              <a:t>)</a:t>
            </a:r>
            <a:endParaRPr lang="en-CA"/>
          </a:p>
        </p:txBody>
      </p:sp>
      <p:sp>
        <p:nvSpPr>
          <p:cNvPr id="13" name="矩形 12"/>
          <p:cNvSpPr/>
          <p:nvPr/>
        </p:nvSpPr>
        <p:spPr>
          <a:xfrm>
            <a:off x="2546294" y="4585641"/>
            <a:ext cx="3692036" cy="461665"/>
          </a:xfrm>
          <a:prstGeom prst="rect">
            <a:avLst/>
          </a:prstGeom>
        </p:spPr>
        <p:txBody>
          <a:bodyPr wrap="none">
            <a:spAutoFit/>
          </a:bodyPr>
          <a:lstStyle/>
          <a:p>
            <a:pPr>
              <a:buFont typeface="Arial" charset="0"/>
              <a:buNone/>
            </a:pPr>
            <a:r>
              <a:rPr lang="en-CA" altLang="zh-CN" sz="2400" dirty="0">
                <a:latin typeface="Arial" charset="0"/>
                <a:cs typeface="Arial" charset="0"/>
              </a:rPr>
              <a:t>The plots of the solutions:</a:t>
            </a:r>
          </a:p>
        </p:txBody>
      </p:sp>
    </p:spTree>
    <p:extLst>
      <p:ext uri="{BB962C8B-B14F-4D97-AF65-F5344CB8AC3E}">
        <p14:creationId xmlns:p14="http://schemas.microsoft.com/office/powerpoint/2010/main" val="22275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descr="C:\Users\dwharder\Desktop\Untitlxed.png"/>
          <p:cNvPicPr>
            <a:picLocks noChangeAspect="1" noChangeArrowheads="1"/>
          </p:cNvPicPr>
          <p:nvPr/>
        </p:nvPicPr>
        <p:blipFill>
          <a:blip r:embed="rId2"/>
          <a:srcRect/>
          <a:stretch>
            <a:fillRect/>
          </a:stretch>
        </p:blipFill>
        <p:spPr bwMode="auto">
          <a:xfrm>
            <a:off x="5374259" y="2426246"/>
            <a:ext cx="2638425" cy="3524250"/>
          </a:xfrm>
          <a:prstGeom prst="rect">
            <a:avLst/>
          </a:prstGeom>
          <a:noFill/>
          <a:ln w="9525">
            <a:noFill/>
            <a:miter lim="800000"/>
            <a:headEnd/>
            <a:tailEnd/>
          </a:ln>
        </p:spPr>
      </p:pic>
      <p:sp>
        <p:nvSpPr>
          <p:cNvPr id="4" name="Content Placeholder 2"/>
          <p:cNvSpPr txBox="1">
            <a:spLocks/>
          </p:cNvSpPr>
          <p:nvPr/>
        </p:nvSpPr>
        <p:spPr>
          <a:xfrm>
            <a:off x="35496" y="692696"/>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400" dirty="0">
                <a:latin typeface="Arial" charset="0"/>
                <a:cs typeface="Arial" charset="0"/>
              </a:rPr>
              <a:t>	Having found these two solutions,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g</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and </a:t>
            </a:r>
            <a:r>
              <a:rPr lang="en-CA" sz="2400" i="1" dirty="0">
                <a:latin typeface="Times New Roman" pitchFamily="18" charset="0"/>
                <a:cs typeface="Times New Roman" pitchFamily="18" charset="0"/>
              </a:rPr>
              <a:t>u</a:t>
            </a:r>
            <a:r>
              <a:rPr lang="en-CA" sz="2400" baseline="-25000" dirty="0">
                <a:latin typeface="Times New Roman" pitchFamily="18" charset="0"/>
                <a:cs typeface="Times New Roman" pitchFamily="18" charset="0"/>
              </a:rPr>
              <a:t>0</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we now want to find a linear combination</a:t>
            </a:r>
          </a:p>
          <a:p>
            <a:pPr>
              <a:buFont typeface="Arial" charset="0"/>
              <a:buNone/>
            </a:pPr>
            <a:endParaRPr lang="en-CA" sz="2400" dirty="0">
              <a:latin typeface="Arial" charset="0"/>
              <a:cs typeface="Arial" charset="0"/>
            </a:endParaRPr>
          </a:p>
          <a:p>
            <a:pPr>
              <a:buFont typeface="Arial" charset="0"/>
              <a:buNone/>
            </a:pPr>
            <a:r>
              <a:rPr lang="en-CA" sz="2400" dirty="0">
                <a:latin typeface="Arial" charset="0"/>
                <a:cs typeface="Arial" charset="0"/>
              </a:rPr>
              <a:t>	of these two such that it satisfies the second boundary value</a:t>
            </a:r>
          </a:p>
          <a:p>
            <a:pPr lvl="1"/>
            <a:r>
              <a:rPr lang="en-CA" sz="2000" dirty="0">
                <a:latin typeface="Arial" charset="0"/>
                <a:cs typeface="Arial" charset="0"/>
              </a:rPr>
              <a:t>For example, here we see</a:t>
            </a:r>
          </a:p>
          <a:p>
            <a:pPr marL="457200" lvl="1" indent="0">
              <a:buFontTx/>
              <a:buNone/>
            </a:pPr>
            <a:r>
              <a:rPr lang="en-CA" sz="2000" i="1" dirty="0">
                <a:latin typeface="Times New Roman" pitchFamily="18" charset="0"/>
                <a:cs typeface="Times New Roman" pitchFamily="18" charset="0"/>
              </a:rPr>
              <a:t>	</a:t>
            </a:r>
            <a:r>
              <a:rPr lang="en-CA" sz="2000" i="1" dirty="0" err="1">
                <a:latin typeface="Times New Roman" pitchFamily="18" charset="0"/>
                <a:cs typeface="Times New Roman" pitchFamily="18" charset="0"/>
              </a:rPr>
              <a:t>u</a:t>
            </a:r>
            <a:r>
              <a:rPr lang="en-CA" sz="2000" i="1" baseline="-25000" dirty="0" err="1">
                <a:latin typeface="Times New Roman" pitchFamily="18" charset="0"/>
                <a:cs typeface="Times New Roman" pitchFamily="18" charset="0"/>
              </a:rPr>
              <a:t>g</a:t>
            </a:r>
            <a:r>
              <a:rPr lang="en-CA" sz="2000" dirty="0">
                <a:latin typeface="Times New Roman" pitchFamily="18" charset="0"/>
                <a:cs typeface="Times New Roman" pitchFamily="18" charset="0"/>
              </a:rPr>
              <a:t>(</a:t>
            </a:r>
            <a:r>
              <a:rPr lang="en-CA" sz="2000" i="1" dirty="0">
                <a:latin typeface="Times New Roman" pitchFamily="18" charset="0"/>
                <a:cs typeface="Times New Roman" pitchFamily="18" charset="0"/>
              </a:rPr>
              <a:t>x</a:t>
            </a:r>
            <a:r>
              <a:rPr lang="en-CA" sz="2000" dirty="0">
                <a:latin typeface="Times New Roman" pitchFamily="18" charset="0"/>
                <a:cs typeface="Times New Roman" pitchFamily="18" charset="0"/>
              </a:rPr>
              <a:t>)</a:t>
            </a:r>
            <a:r>
              <a:rPr lang="en-CA" sz="2000" dirty="0">
                <a:latin typeface="Arial" charset="0"/>
                <a:cs typeface="Arial" charset="0"/>
              </a:rPr>
              <a:t>, </a:t>
            </a:r>
            <a:r>
              <a:rPr lang="en-CA" sz="2000" i="1" dirty="0" err="1">
                <a:latin typeface="Times New Roman" pitchFamily="18" charset="0"/>
                <a:cs typeface="Times New Roman" pitchFamily="18" charset="0"/>
              </a:rPr>
              <a:t>u</a:t>
            </a:r>
            <a:r>
              <a:rPr lang="en-CA" sz="2000" i="1" baseline="-25000" dirty="0" err="1">
                <a:latin typeface="Times New Roman" pitchFamily="18" charset="0"/>
                <a:cs typeface="Times New Roman" pitchFamily="18" charset="0"/>
              </a:rPr>
              <a:t>g</a:t>
            </a:r>
            <a:r>
              <a:rPr lang="en-CA" sz="2000" dirty="0">
                <a:latin typeface="Times New Roman" pitchFamily="18" charset="0"/>
                <a:cs typeface="Times New Roman" pitchFamily="18" charset="0"/>
              </a:rPr>
              <a:t>(</a:t>
            </a:r>
            <a:r>
              <a:rPr lang="en-CA" sz="2000" i="1" dirty="0">
                <a:latin typeface="Times New Roman" pitchFamily="18" charset="0"/>
                <a:cs typeface="Times New Roman" pitchFamily="18" charset="0"/>
              </a:rPr>
              <a:t>x</a:t>
            </a:r>
            <a:r>
              <a:rPr lang="en-CA" sz="2000" dirty="0">
                <a:latin typeface="Times New Roman" pitchFamily="18" charset="0"/>
                <a:cs typeface="Times New Roman" pitchFamily="18" charset="0"/>
              </a:rPr>
              <a:t>) + </a:t>
            </a:r>
            <a:r>
              <a:rPr lang="en-CA" sz="2000" i="1" dirty="0">
                <a:latin typeface="Times New Roman" pitchFamily="18" charset="0"/>
                <a:cs typeface="Times New Roman" pitchFamily="18" charset="0"/>
              </a:rPr>
              <a:t>u</a:t>
            </a:r>
            <a:r>
              <a:rPr lang="en-CA" sz="2000" baseline="-25000" dirty="0">
                <a:latin typeface="Times New Roman" pitchFamily="18" charset="0"/>
                <a:cs typeface="Times New Roman" pitchFamily="18" charset="0"/>
              </a:rPr>
              <a:t>0</a:t>
            </a:r>
            <a:r>
              <a:rPr lang="en-CA" sz="2000" dirty="0">
                <a:latin typeface="Times New Roman" pitchFamily="18" charset="0"/>
                <a:cs typeface="Times New Roman" pitchFamily="18" charset="0"/>
              </a:rPr>
              <a:t>(</a:t>
            </a:r>
            <a:r>
              <a:rPr lang="en-CA" sz="2000" i="1" dirty="0">
                <a:latin typeface="Times New Roman" pitchFamily="18" charset="0"/>
                <a:cs typeface="Times New Roman" pitchFamily="18" charset="0"/>
              </a:rPr>
              <a:t>x</a:t>
            </a:r>
            <a:r>
              <a:rPr lang="en-CA" sz="2000" dirty="0">
                <a:latin typeface="Times New Roman" pitchFamily="18" charset="0"/>
                <a:cs typeface="Times New Roman" pitchFamily="18" charset="0"/>
              </a:rPr>
              <a:t>)</a:t>
            </a:r>
            <a:r>
              <a:rPr lang="en-CA" sz="2000" dirty="0">
                <a:latin typeface="Arial" charset="0"/>
                <a:cs typeface="Arial" charset="0"/>
              </a:rPr>
              <a:t>, and </a:t>
            </a:r>
            <a:r>
              <a:rPr lang="en-CA" sz="2000" i="1" dirty="0" err="1">
                <a:latin typeface="Times New Roman" pitchFamily="18" charset="0"/>
                <a:cs typeface="Times New Roman" pitchFamily="18" charset="0"/>
              </a:rPr>
              <a:t>u</a:t>
            </a:r>
            <a:r>
              <a:rPr lang="en-CA" sz="2000" i="1" baseline="-25000" dirty="0" err="1">
                <a:latin typeface="Times New Roman" pitchFamily="18" charset="0"/>
                <a:cs typeface="Times New Roman" pitchFamily="18" charset="0"/>
              </a:rPr>
              <a:t>g</a:t>
            </a:r>
            <a:r>
              <a:rPr lang="en-CA" sz="2000" dirty="0">
                <a:latin typeface="Times New Roman" pitchFamily="18" charset="0"/>
                <a:cs typeface="Times New Roman" pitchFamily="18" charset="0"/>
              </a:rPr>
              <a:t>(</a:t>
            </a:r>
            <a:r>
              <a:rPr lang="en-CA" sz="2000" i="1" dirty="0">
                <a:latin typeface="Times New Roman" pitchFamily="18" charset="0"/>
                <a:cs typeface="Times New Roman" pitchFamily="18" charset="0"/>
              </a:rPr>
              <a:t>x</a:t>
            </a:r>
            <a:r>
              <a:rPr lang="en-CA" sz="2000" dirty="0">
                <a:latin typeface="Times New Roman" pitchFamily="18" charset="0"/>
                <a:cs typeface="Times New Roman" pitchFamily="18" charset="0"/>
              </a:rPr>
              <a:t>) – </a:t>
            </a:r>
            <a:r>
              <a:rPr lang="en-CA" sz="2000" i="1" dirty="0">
                <a:latin typeface="Times New Roman" pitchFamily="18" charset="0"/>
                <a:cs typeface="Times New Roman" pitchFamily="18" charset="0"/>
              </a:rPr>
              <a:t>u</a:t>
            </a:r>
            <a:r>
              <a:rPr lang="en-CA" sz="2000" baseline="-25000" dirty="0">
                <a:latin typeface="Times New Roman" pitchFamily="18" charset="0"/>
                <a:cs typeface="Times New Roman" pitchFamily="18" charset="0"/>
              </a:rPr>
              <a:t>0</a:t>
            </a:r>
            <a:r>
              <a:rPr lang="en-CA" sz="2000" dirty="0">
                <a:latin typeface="Times New Roman" pitchFamily="18" charset="0"/>
                <a:cs typeface="Times New Roman" pitchFamily="18" charset="0"/>
              </a:rPr>
              <a:t>(</a:t>
            </a:r>
            <a:r>
              <a:rPr lang="en-CA" sz="2000" i="1" dirty="0">
                <a:latin typeface="Times New Roman" pitchFamily="18" charset="0"/>
                <a:cs typeface="Times New Roman" pitchFamily="18" charset="0"/>
              </a:rPr>
              <a:t>x</a:t>
            </a:r>
            <a:r>
              <a:rPr lang="en-CA" sz="2000" dirty="0">
                <a:latin typeface="Times New Roman" pitchFamily="18" charset="0"/>
                <a:cs typeface="Times New Roman" pitchFamily="18" charset="0"/>
              </a:rPr>
              <a:t>)</a:t>
            </a:r>
            <a:r>
              <a:rPr lang="en-CA" sz="2000" dirty="0">
                <a:latin typeface="Arial" charset="0"/>
                <a:cs typeface="Arial" charset="0"/>
              </a:rPr>
              <a:t> </a:t>
            </a:r>
          </a:p>
          <a:p>
            <a:pPr>
              <a:buFont typeface="Arial" charset="0"/>
              <a:buNone/>
            </a:pPr>
            <a:r>
              <a:rPr lang="en-CA" sz="2400" dirty="0">
                <a:latin typeface="Arial" charset="0"/>
                <a:cs typeface="Arial" charset="0"/>
              </a:rPr>
              <a:t>	</a:t>
            </a:r>
          </a:p>
          <a:p>
            <a:pPr>
              <a:buFontTx/>
              <a:buNone/>
            </a:pPr>
            <a:r>
              <a:rPr lang="en-CA" sz="2400" dirty="0">
                <a:latin typeface="Arial" charset="0"/>
                <a:cs typeface="Arial" charset="0"/>
              </a:rPr>
              <a:t>	It seems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g</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 + 2</a:t>
            </a:r>
            <a:r>
              <a:rPr lang="en-CA" sz="2400" i="1" dirty="0">
                <a:latin typeface="Times New Roman" pitchFamily="18" charset="0"/>
                <a:cs typeface="Times New Roman" pitchFamily="18" charset="0"/>
              </a:rPr>
              <a:t>u</a:t>
            </a:r>
            <a:r>
              <a:rPr lang="en-CA" sz="2400" baseline="-25000" dirty="0">
                <a:latin typeface="Times New Roman" pitchFamily="18" charset="0"/>
                <a:cs typeface="Times New Roman" pitchFamily="18" charset="0"/>
              </a:rPr>
              <a:t>0</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will pass</a:t>
            </a:r>
            <a:br>
              <a:rPr lang="en-CA" sz="2400" dirty="0">
                <a:latin typeface="Arial" charset="0"/>
                <a:cs typeface="Arial" charset="0"/>
              </a:rPr>
            </a:br>
            <a:r>
              <a:rPr lang="en-CA" sz="2400" dirty="0">
                <a:latin typeface="Arial" charset="0"/>
                <a:cs typeface="Arial" charset="0"/>
              </a:rPr>
              <a:t>close to the second boundary point</a:t>
            </a:r>
          </a:p>
          <a:p>
            <a:pPr>
              <a:buFont typeface="Arial" charset="0"/>
              <a:buNone/>
            </a:pPr>
            <a:endParaRPr lang="en-CA" sz="2400" dirty="0">
              <a:latin typeface="Arial" charset="0"/>
              <a:cs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884339456"/>
              </p:ext>
            </p:extLst>
          </p:nvPr>
        </p:nvGraphicFramePr>
        <p:xfrm>
          <a:off x="3254946" y="1464221"/>
          <a:ext cx="1630363" cy="427038"/>
        </p:xfrm>
        <a:graphic>
          <a:graphicData uri="http://schemas.openxmlformats.org/presentationml/2006/ole">
            <mc:AlternateContent xmlns:mc="http://schemas.openxmlformats.org/markup-compatibility/2006">
              <mc:Choice xmlns:v="urn:schemas-microsoft-com:vml" Requires="v">
                <p:oleObj name="Equation" r:id="rId3" imgW="965160" imgH="253800" progId="Equation.DSMT4">
                  <p:embed/>
                </p:oleObj>
              </mc:Choice>
              <mc:Fallback>
                <p:oleObj name="Equation" r:id="rId3" imgW="965160" imgH="253800" progId="Equation.DSMT4">
                  <p:embed/>
                  <p:pic>
                    <p:nvPicPr>
                      <p:cNvPr id="6146" name="Object 4"/>
                      <p:cNvPicPr>
                        <a:picLocks noChangeAspect="1" noChangeArrowheads="1"/>
                      </p:cNvPicPr>
                      <p:nvPr/>
                    </p:nvPicPr>
                    <p:blipFill>
                      <a:blip r:embed="rId4"/>
                      <a:srcRect/>
                      <a:stretch>
                        <a:fillRect/>
                      </a:stretch>
                    </p:blipFill>
                    <p:spPr bwMode="auto">
                      <a:xfrm>
                        <a:off x="3254946" y="1464221"/>
                        <a:ext cx="163036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Oval 12"/>
          <p:cNvSpPr/>
          <p:nvPr/>
        </p:nvSpPr>
        <p:spPr>
          <a:xfrm>
            <a:off x="6139434" y="3812134"/>
            <a:ext cx="46037" cy="460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2400"/>
          </a:p>
        </p:txBody>
      </p:sp>
      <p:sp>
        <p:nvSpPr>
          <p:cNvPr id="7" name="Oval 13"/>
          <p:cNvSpPr/>
          <p:nvPr/>
        </p:nvSpPr>
        <p:spPr>
          <a:xfrm>
            <a:off x="7285609" y="2678659"/>
            <a:ext cx="46037" cy="4603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2400"/>
          </a:p>
        </p:txBody>
      </p:sp>
      <p:sp>
        <p:nvSpPr>
          <p:cNvPr id="8" name="Rectangle 14"/>
          <p:cNvSpPr>
            <a:spLocks noChangeArrowheads="1"/>
          </p:cNvSpPr>
          <p:nvPr/>
        </p:nvSpPr>
        <p:spPr bwMode="auto">
          <a:xfrm>
            <a:off x="7333234" y="3880396"/>
            <a:ext cx="782587" cy="461665"/>
          </a:xfrm>
          <a:prstGeom prst="rect">
            <a:avLst/>
          </a:prstGeom>
          <a:noFill/>
          <a:ln w="9525">
            <a:noFill/>
            <a:miter lim="800000"/>
            <a:headEnd/>
            <a:tailEnd/>
          </a:ln>
        </p:spPr>
        <p:txBody>
          <a:bodyPr wrap="none">
            <a:spAutoFit/>
          </a:bodyPr>
          <a:lstStyle/>
          <a:p>
            <a:r>
              <a:rPr lang="en-CA" sz="2400" i="1" dirty="0" err="1">
                <a:cs typeface="Times New Roman" pitchFamily="18" charset="0"/>
              </a:rPr>
              <a:t>u</a:t>
            </a:r>
            <a:r>
              <a:rPr lang="en-CA" sz="2400" i="1" baseline="-25000" dirty="0" err="1">
                <a:cs typeface="Times New Roman" pitchFamily="18" charset="0"/>
              </a:rPr>
              <a:t>g</a:t>
            </a:r>
            <a:r>
              <a:rPr lang="en-CA" sz="2400" dirty="0">
                <a:cs typeface="Times New Roman" pitchFamily="18" charset="0"/>
              </a:rPr>
              <a:t>(</a:t>
            </a:r>
            <a:r>
              <a:rPr lang="en-CA" sz="2400" i="1" dirty="0">
                <a:cs typeface="Times New Roman" pitchFamily="18" charset="0"/>
              </a:rPr>
              <a:t>x</a:t>
            </a:r>
            <a:r>
              <a:rPr lang="en-CA" sz="2400" dirty="0">
                <a:cs typeface="Times New Roman" pitchFamily="18" charset="0"/>
              </a:rPr>
              <a:t>)</a:t>
            </a:r>
            <a:endParaRPr lang="en-CA" sz="2400" dirty="0"/>
          </a:p>
        </p:txBody>
      </p:sp>
      <p:sp>
        <p:nvSpPr>
          <p:cNvPr id="9" name="Rectangle 15"/>
          <p:cNvSpPr>
            <a:spLocks noChangeArrowheads="1"/>
          </p:cNvSpPr>
          <p:nvPr/>
        </p:nvSpPr>
        <p:spPr bwMode="auto">
          <a:xfrm>
            <a:off x="7247509" y="3169196"/>
            <a:ext cx="1707519" cy="461665"/>
          </a:xfrm>
          <a:prstGeom prst="rect">
            <a:avLst/>
          </a:prstGeom>
          <a:noFill/>
          <a:ln w="9525">
            <a:noFill/>
            <a:miter lim="800000"/>
            <a:headEnd/>
            <a:tailEnd/>
          </a:ln>
        </p:spPr>
        <p:txBody>
          <a:bodyPr wrap="none">
            <a:spAutoFit/>
          </a:bodyPr>
          <a:lstStyle/>
          <a:p>
            <a:r>
              <a:rPr lang="en-CA" sz="2400" i="1" dirty="0" err="1">
                <a:cs typeface="Times New Roman" pitchFamily="18" charset="0"/>
              </a:rPr>
              <a:t>u</a:t>
            </a:r>
            <a:r>
              <a:rPr lang="en-CA" sz="2400" i="1" baseline="-25000" dirty="0" err="1">
                <a:cs typeface="Times New Roman" pitchFamily="18" charset="0"/>
              </a:rPr>
              <a:t>g</a:t>
            </a:r>
            <a:r>
              <a:rPr lang="en-CA" sz="2400" dirty="0">
                <a:cs typeface="Times New Roman" pitchFamily="18" charset="0"/>
              </a:rPr>
              <a:t>(</a:t>
            </a:r>
            <a:r>
              <a:rPr lang="en-CA" sz="2400" i="1" dirty="0">
                <a:cs typeface="Times New Roman" pitchFamily="18" charset="0"/>
              </a:rPr>
              <a:t>x</a:t>
            </a:r>
            <a:r>
              <a:rPr lang="en-CA" sz="2400" dirty="0">
                <a:cs typeface="Times New Roman" pitchFamily="18" charset="0"/>
              </a:rPr>
              <a:t>) + </a:t>
            </a:r>
            <a:r>
              <a:rPr lang="en-CA" sz="2400" i="1" dirty="0">
                <a:cs typeface="Times New Roman" pitchFamily="18" charset="0"/>
              </a:rPr>
              <a:t>u</a:t>
            </a:r>
            <a:r>
              <a:rPr lang="en-CA" sz="2400" baseline="-25000" dirty="0">
                <a:cs typeface="Times New Roman" pitchFamily="18" charset="0"/>
              </a:rPr>
              <a:t>0</a:t>
            </a:r>
            <a:r>
              <a:rPr lang="en-CA" sz="2400" dirty="0">
                <a:cs typeface="Times New Roman" pitchFamily="18" charset="0"/>
              </a:rPr>
              <a:t>(</a:t>
            </a:r>
            <a:r>
              <a:rPr lang="en-CA" sz="2400" i="1" dirty="0">
                <a:cs typeface="Times New Roman" pitchFamily="18" charset="0"/>
              </a:rPr>
              <a:t>x</a:t>
            </a:r>
            <a:r>
              <a:rPr lang="en-CA" sz="2400" dirty="0">
                <a:cs typeface="Times New Roman" pitchFamily="18" charset="0"/>
              </a:rPr>
              <a:t>)</a:t>
            </a:r>
            <a:endParaRPr lang="en-CA" sz="2400" dirty="0"/>
          </a:p>
        </p:txBody>
      </p:sp>
      <p:sp>
        <p:nvSpPr>
          <p:cNvPr id="10" name="Rectangle 16"/>
          <p:cNvSpPr>
            <a:spLocks noChangeArrowheads="1"/>
          </p:cNvSpPr>
          <p:nvPr/>
        </p:nvSpPr>
        <p:spPr bwMode="auto">
          <a:xfrm>
            <a:off x="7245921" y="4537621"/>
            <a:ext cx="1688283" cy="461665"/>
          </a:xfrm>
          <a:prstGeom prst="rect">
            <a:avLst/>
          </a:prstGeom>
          <a:noFill/>
          <a:ln w="9525">
            <a:noFill/>
            <a:miter lim="800000"/>
            <a:headEnd/>
            <a:tailEnd/>
          </a:ln>
        </p:spPr>
        <p:txBody>
          <a:bodyPr wrap="none">
            <a:spAutoFit/>
          </a:bodyPr>
          <a:lstStyle/>
          <a:p>
            <a:r>
              <a:rPr lang="en-CA" sz="2400" i="1" dirty="0" err="1">
                <a:cs typeface="Times New Roman" pitchFamily="18" charset="0"/>
              </a:rPr>
              <a:t>u</a:t>
            </a:r>
            <a:r>
              <a:rPr lang="en-CA" sz="2400" i="1" baseline="-25000" dirty="0" err="1">
                <a:cs typeface="Times New Roman" pitchFamily="18" charset="0"/>
              </a:rPr>
              <a:t>g</a:t>
            </a:r>
            <a:r>
              <a:rPr lang="en-CA" sz="2400" dirty="0">
                <a:cs typeface="Times New Roman" pitchFamily="18" charset="0"/>
              </a:rPr>
              <a:t>(</a:t>
            </a:r>
            <a:r>
              <a:rPr lang="en-CA" sz="2400" i="1" dirty="0">
                <a:cs typeface="Times New Roman" pitchFamily="18" charset="0"/>
              </a:rPr>
              <a:t>x</a:t>
            </a:r>
            <a:r>
              <a:rPr lang="en-CA" sz="2400" dirty="0">
                <a:cs typeface="Times New Roman" pitchFamily="18" charset="0"/>
              </a:rPr>
              <a:t>) – </a:t>
            </a:r>
            <a:r>
              <a:rPr lang="en-CA" sz="2400" i="1" dirty="0">
                <a:cs typeface="Times New Roman" pitchFamily="18" charset="0"/>
              </a:rPr>
              <a:t>u</a:t>
            </a:r>
            <a:r>
              <a:rPr lang="en-CA" sz="2400" baseline="-25000" dirty="0">
                <a:cs typeface="Times New Roman" pitchFamily="18" charset="0"/>
              </a:rPr>
              <a:t>0</a:t>
            </a:r>
            <a:r>
              <a:rPr lang="en-CA" sz="2400" dirty="0">
                <a:cs typeface="Times New Roman" pitchFamily="18" charset="0"/>
              </a:rPr>
              <a:t>(</a:t>
            </a:r>
            <a:r>
              <a:rPr lang="en-CA" sz="2400" i="1" dirty="0">
                <a:cs typeface="Times New Roman" pitchFamily="18" charset="0"/>
              </a:rPr>
              <a:t>x</a:t>
            </a:r>
            <a:r>
              <a:rPr lang="en-CA" sz="2400" dirty="0">
                <a:cs typeface="Times New Roman" pitchFamily="18" charset="0"/>
              </a:rPr>
              <a:t>)</a:t>
            </a:r>
            <a:endParaRPr lang="en-CA" sz="2400" dirty="0"/>
          </a:p>
        </p:txBody>
      </p:sp>
      <p:sp>
        <p:nvSpPr>
          <p:cNvPr id="11" name="Rectangle 17"/>
          <p:cNvSpPr>
            <a:spLocks noChangeArrowheads="1"/>
          </p:cNvSpPr>
          <p:nvPr/>
        </p:nvSpPr>
        <p:spPr bwMode="auto">
          <a:xfrm>
            <a:off x="5229796" y="3664496"/>
            <a:ext cx="954107" cy="461665"/>
          </a:xfrm>
          <a:prstGeom prst="rect">
            <a:avLst/>
          </a:prstGeom>
          <a:noFill/>
          <a:ln w="9525">
            <a:noFill/>
            <a:miter lim="800000"/>
            <a:headEnd/>
            <a:tailEnd/>
          </a:ln>
        </p:spPr>
        <p:txBody>
          <a:bodyPr wrap="none">
            <a:spAutoFit/>
          </a:bodyPr>
          <a:lstStyle/>
          <a:p>
            <a:r>
              <a:rPr lang="en-CA" sz="2400">
                <a:cs typeface="Times New Roman" pitchFamily="18" charset="0"/>
              </a:rPr>
              <a:t>(</a:t>
            </a:r>
            <a:r>
              <a:rPr lang="en-CA" sz="2400" i="1">
                <a:cs typeface="Times New Roman" pitchFamily="18" charset="0"/>
              </a:rPr>
              <a:t>a</a:t>
            </a:r>
            <a:r>
              <a:rPr lang="en-CA" sz="2400">
                <a:cs typeface="Times New Roman" pitchFamily="18" charset="0"/>
              </a:rPr>
              <a:t>, </a:t>
            </a:r>
            <a:r>
              <a:rPr lang="en-CA" sz="2400" i="1">
                <a:cs typeface="Times New Roman" pitchFamily="18" charset="0"/>
              </a:rPr>
              <a:t>u</a:t>
            </a:r>
            <a:r>
              <a:rPr lang="en-CA" sz="2400" i="1" baseline="-25000">
                <a:cs typeface="Times New Roman" pitchFamily="18" charset="0"/>
              </a:rPr>
              <a:t>a</a:t>
            </a:r>
            <a:r>
              <a:rPr lang="en-CA" sz="2400">
                <a:cs typeface="Times New Roman" pitchFamily="18" charset="0"/>
              </a:rPr>
              <a:t>)</a:t>
            </a:r>
            <a:endParaRPr lang="en-CA" sz="2400"/>
          </a:p>
        </p:txBody>
      </p:sp>
      <p:sp>
        <p:nvSpPr>
          <p:cNvPr id="12" name="Rectangle 18"/>
          <p:cNvSpPr>
            <a:spLocks noChangeArrowheads="1"/>
          </p:cNvSpPr>
          <p:nvPr/>
        </p:nvSpPr>
        <p:spPr bwMode="auto">
          <a:xfrm>
            <a:off x="7349109" y="2521496"/>
            <a:ext cx="954107" cy="461665"/>
          </a:xfrm>
          <a:prstGeom prst="rect">
            <a:avLst/>
          </a:prstGeom>
          <a:noFill/>
          <a:ln w="9525">
            <a:noFill/>
            <a:miter lim="800000"/>
            <a:headEnd/>
            <a:tailEnd/>
          </a:ln>
        </p:spPr>
        <p:txBody>
          <a:bodyPr wrap="none">
            <a:spAutoFit/>
          </a:bodyPr>
          <a:lstStyle/>
          <a:p>
            <a:r>
              <a:rPr lang="en-CA" sz="2400">
                <a:cs typeface="Times New Roman" pitchFamily="18" charset="0"/>
              </a:rPr>
              <a:t>(</a:t>
            </a:r>
            <a:r>
              <a:rPr lang="en-CA" sz="2400" i="1">
                <a:cs typeface="Times New Roman" pitchFamily="18" charset="0"/>
              </a:rPr>
              <a:t>b</a:t>
            </a:r>
            <a:r>
              <a:rPr lang="en-CA" sz="2400">
                <a:cs typeface="Times New Roman" pitchFamily="18" charset="0"/>
              </a:rPr>
              <a:t>, </a:t>
            </a:r>
            <a:r>
              <a:rPr lang="en-CA" sz="2400" i="1">
                <a:cs typeface="Times New Roman" pitchFamily="18" charset="0"/>
              </a:rPr>
              <a:t>u</a:t>
            </a:r>
            <a:r>
              <a:rPr lang="en-CA" sz="2400" i="1" baseline="-25000">
                <a:cs typeface="Times New Roman" pitchFamily="18" charset="0"/>
              </a:rPr>
              <a:t>b</a:t>
            </a:r>
            <a:r>
              <a:rPr lang="en-CA" sz="2400">
                <a:cs typeface="Times New Roman" pitchFamily="18" charset="0"/>
              </a:rPr>
              <a:t>)</a:t>
            </a:r>
            <a:endParaRPr lang="en-CA" sz="2400"/>
          </a:p>
        </p:txBody>
      </p:sp>
    </p:spTree>
    <p:extLst>
      <p:ext uri="{BB962C8B-B14F-4D97-AF65-F5344CB8AC3E}">
        <p14:creationId xmlns:p14="http://schemas.microsoft.com/office/powerpoint/2010/main" val="41995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95536" y="908720"/>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400">
                <a:latin typeface="Arial" charset="0"/>
                <a:cs typeface="Arial" charset="0"/>
              </a:rPr>
              <a:t>	We want to find the appropriate linear combination </a:t>
            </a:r>
          </a:p>
          <a:p>
            <a:pPr>
              <a:buFont typeface="Arial" charset="0"/>
              <a:buNone/>
            </a:pPr>
            <a:endParaRPr lang="en-CA" sz="2400">
              <a:latin typeface="Arial" charset="0"/>
              <a:cs typeface="Arial" charset="0"/>
            </a:endParaRPr>
          </a:p>
          <a:p>
            <a:pPr>
              <a:buFont typeface="Arial" charset="0"/>
              <a:buNone/>
            </a:pPr>
            <a:r>
              <a:rPr lang="en-CA" sz="2400">
                <a:latin typeface="Arial" charset="0"/>
                <a:cs typeface="Arial" charset="0"/>
              </a:rPr>
              <a:t>	to match our second boundary condition</a:t>
            </a:r>
          </a:p>
          <a:p>
            <a:pPr>
              <a:buFont typeface="Arial" charset="0"/>
              <a:buNone/>
            </a:pPr>
            <a:endParaRPr lang="en-CA" sz="2400">
              <a:latin typeface="Arial" charset="0"/>
              <a:cs typeface="Arial" charset="0"/>
            </a:endParaRPr>
          </a:p>
          <a:p>
            <a:pPr>
              <a:buFont typeface="Arial" charset="0"/>
              <a:buNone/>
            </a:pPr>
            <a:r>
              <a:rPr lang="en-CA" sz="2400">
                <a:latin typeface="Arial" charset="0"/>
                <a:cs typeface="Arial" charset="0"/>
              </a:rPr>
              <a:t>	First, we note </a:t>
            </a:r>
          </a:p>
          <a:p>
            <a:pPr>
              <a:buFont typeface="Arial" charset="0"/>
              <a:buNone/>
            </a:pPr>
            <a:endParaRPr lang="en-CA" sz="2400">
              <a:latin typeface="Arial" charset="0"/>
              <a:cs typeface="Arial" charset="0"/>
            </a:endParaRPr>
          </a:p>
          <a:p>
            <a:pPr>
              <a:buFont typeface="Arial" charset="0"/>
              <a:buNone/>
            </a:pPr>
            <a:r>
              <a:rPr lang="en-CA" sz="2400">
                <a:latin typeface="Arial" charset="0"/>
                <a:cs typeface="Arial" charset="0"/>
              </a:rPr>
              <a:t>	We want                                 </a:t>
            </a:r>
          </a:p>
          <a:p>
            <a:pPr>
              <a:buFont typeface="Arial" charset="0"/>
              <a:buNone/>
            </a:pPr>
            <a:r>
              <a:rPr lang="en-CA" sz="2400">
                <a:latin typeface="Arial" charset="0"/>
                <a:cs typeface="Arial" charset="0"/>
              </a:rPr>
              <a:t>	</a:t>
            </a:r>
          </a:p>
          <a:p>
            <a:pPr>
              <a:buFont typeface="Arial" charset="0"/>
              <a:buNone/>
            </a:pPr>
            <a:r>
              <a:rPr lang="en-CA" sz="2400">
                <a:latin typeface="Arial" charset="0"/>
                <a:cs typeface="Arial" charset="0"/>
              </a:rPr>
              <a:t>	Solving this for </a:t>
            </a:r>
            <a:r>
              <a:rPr lang="en-CA" sz="2400" i="1">
                <a:latin typeface="Times New Roman" pitchFamily="18" charset="0"/>
                <a:cs typeface="Times New Roman" pitchFamily="18" charset="0"/>
              </a:rPr>
              <a:t>c</a:t>
            </a:r>
            <a:r>
              <a:rPr lang="en-CA" sz="2400">
                <a:latin typeface="Arial" charset="0"/>
                <a:cs typeface="Arial" charset="0"/>
              </a:rPr>
              <a:t> yields  </a:t>
            </a:r>
          </a:p>
          <a:p>
            <a:pPr>
              <a:buFont typeface="Arial" charset="0"/>
              <a:buNone/>
            </a:pPr>
            <a:endParaRPr lang="en-CA" sz="2400">
              <a:latin typeface="Arial" charset="0"/>
              <a:cs typeface="Arial" charset="0"/>
            </a:endParaRPr>
          </a:p>
          <a:p>
            <a:pPr>
              <a:buFont typeface="Arial" charset="0"/>
              <a:buNone/>
            </a:pPr>
            <a:endParaRPr lang="en-CA" sz="2400" dirty="0">
              <a:latin typeface="Arial" charset="0"/>
              <a:cs typeface="Arial" charset="0"/>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495638672"/>
              </p:ext>
            </p:extLst>
          </p:nvPr>
        </p:nvGraphicFramePr>
        <p:xfrm>
          <a:off x="3614986" y="1350045"/>
          <a:ext cx="1630363" cy="427038"/>
        </p:xfrm>
        <a:graphic>
          <a:graphicData uri="http://schemas.openxmlformats.org/presentationml/2006/ole">
            <mc:AlternateContent xmlns:mc="http://schemas.openxmlformats.org/markup-compatibility/2006">
              <mc:Choice xmlns:v="urn:schemas-microsoft-com:vml" Requires="v">
                <p:oleObj name="Equation" r:id="rId2" imgW="965160" imgH="253800" progId="Equation.DSMT4">
                  <p:embed/>
                </p:oleObj>
              </mc:Choice>
              <mc:Fallback>
                <p:oleObj name="Equation" r:id="rId2" imgW="965160" imgH="253800" progId="Equation.DSMT4">
                  <p:embed/>
                  <p:pic>
                    <p:nvPicPr>
                      <p:cNvPr id="7170" name="Object 4"/>
                      <p:cNvPicPr>
                        <a:picLocks noChangeAspect="1" noChangeArrowheads="1"/>
                      </p:cNvPicPr>
                      <p:nvPr/>
                    </p:nvPicPr>
                    <p:blipFill>
                      <a:blip r:embed="rId3"/>
                      <a:srcRect/>
                      <a:stretch>
                        <a:fillRect/>
                      </a:stretch>
                    </p:blipFill>
                    <p:spPr bwMode="auto">
                      <a:xfrm>
                        <a:off x="3614986" y="1350045"/>
                        <a:ext cx="163036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055878813"/>
              </p:ext>
            </p:extLst>
          </p:nvPr>
        </p:nvGraphicFramePr>
        <p:xfrm>
          <a:off x="2835524" y="2713708"/>
          <a:ext cx="3173412" cy="427037"/>
        </p:xfrm>
        <a:graphic>
          <a:graphicData uri="http://schemas.openxmlformats.org/presentationml/2006/ole">
            <mc:AlternateContent xmlns:mc="http://schemas.openxmlformats.org/markup-compatibility/2006">
              <mc:Choice xmlns:v="urn:schemas-microsoft-com:vml" Requires="v">
                <p:oleObj name="Equation" r:id="rId4" imgW="1879560" imgH="253800" progId="Equation.DSMT4">
                  <p:embed/>
                </p:oleObj>
              </mc:Choice>
              <mc:Fallback>
                <p:oleObj name="Equation" r:id="rId4" imgW="1879560" imgH="253800" progId="Equation.DSMT4">
                  <p:embed/>
                  <p:pic>
                    <p:nvPicPr>
                      <p:cNvPr id="7171" name="Object 3"/>
                      <p:cNvPicPr>
                        <a:picLocks noChangeAspect="1" noChangeArrowheads="1"/>
                      </p:cNvPicPr>
                      <p:nvPr/>
                    </p:nvPicPr>
                    <p:blipFill>
                      <a:blip r:embed="rId5"/>
                      <a:srcRect/>
                      <a:stretch>
                        <a:fillRect/>
                      </a:stretch>
                    </p:blipFill>
                    <p:spPr bwMode="auto">
                      <a:xfrm>
                        <a:off x="2835524" y="2713708"/>
                        <a:ext cx="3173412"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015230476"/>
              </p:ext>
            </p:extLst>
          </p:nvPr>
        </p:nvGraphicFramePr>
        <p:xfrm>
          <a:off x="2283074" y="3555083"/>
          <a:ext cx="2300287" cy="476250"/>
        </p:xfrm>
        <a:graphic>
          <a:graphicData uri="http://schemas.openxmlformats.org/presentationml/2006/ole">
            <mc:AlternateContent xmlns:mc="http://schemas.openxmlformats.org/markup-compatibility/2006">
              <mc:Choice xmlns:v="urn:schemas-microsoft-com:vml" Requires="v">
                <p:oleObj name="Equation" r:id="rId6" imgW="1218960" imgH="253800" progId="Equation.DSMT4">
                  <p:embed/>
                </p:oleObj>
              </mc:Choice>
              <mc:Fallback>
                <p:oleObj name="Equation" r:id="rId6" imgW="1218960" imgH="253800" progId="Equation.DSMT4">
                  <p:embed/>
                  <p:pic>
                    <p:nvPicPr>
                      <p:cNvPr id="7172" name="Object 6"/>
                      <p:cNvPicPr>
                        <a:picLocks noChangeAspect="1" noChangeArrowheads="1"/>
                      </p:cNvPicPr>
                      <p:nvPr/>
                    </p:nvPicPr>
                    <p:blipFill>
                      <a:blip r:embed="rId7"/>
                      <a:srcRect/>
                      <a:stretch>
                        <a:fillRect/>
                      </a:stretch>
                    </p:blipFill>
                    <p:spPr bwMode="auto">
                      <a:xfrm>
                        <a:off x="2283074" y="3555083"/>
                        <a:ext cx="230028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633777123"/>
              </p:ext>
            </p:extLst>
          </p:nvPr>
        </p:nvGraphicFramePr>
        <p:xfrm>
          <a:off x="4032499" y="4145633"/>
          <a:ext cx="2070100" cy="1089025"/>
        </p:xfrm>
        <a:graphic>
          <a:graphicData uri="http://schemas.openxmlformats.org/presentationml/2006/ole">
            <mc:AlternateContent xmlns:mc="http://schemas.openxmlformats.org/markup-compatibility/2006">
              <mc:Choice xmlns:v="urn:schemas-microsoft-com:vml" Requires="v">
                <p:oleObj name="Equation" r:id="rId8" imgW="914400" imgH="482400" progId="Equation.DSMT4">
                  <p:embed/>
                </p:oleObj>
              </mc:Choice>
              <mc:Fallback>
                <p:oleObj name="Equation" r:id="rId8" imgW="914400" imgH="482400" progId="Equation.DSMT4">
                  <p:embed/>
                  <p:pic>
                    <p:nvPicPr>
                      <p:cNvPr id="7173" name="Object 7"/>
                      <p:cNvPicPr>
                        <a:picLocks noChangeAspect="1" noChangeArrowheads="1"/>
                      </p:cNvPicPr>
                      <p:nvPr/>
                    </p:nvPicPr>
                    <p:blipFill>
                      <a:blip r:embed="rId9"/>
                      <a:srcRect/>
                      <a:stretch>
                        <a:fillRect/>
                      </a:stretch>
                    </p:blipFill>
                    <p:spPr bwMode="auto">
                      <a:xfrm>
                        <a:off x="4032499" y="4145633"/>
                        <a:ext cx="2070100" cy="1089025"/>
                      </a:xfrm>
                      <a:prstGeom prst="rect">
                        <a:avLst/>
                      </a:prstGeom>
                      <a:noFill/>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1319090662"/>
              </p:ext>
            </p:extLst>
          </p:nvPr>
        </p:nvGraphicFramePr>
        <p:xfrm>
          <a:off x="7463086" y="1297658"/>
          <a:ext cx="1244600" cy="898525"/>
        </p:xfrm>
        <a:graphic>
          <a:graphicData uri="http://schemas.openxmlformats.org/presentationml/2006/ole">
            <mc:AlternateContent xmlns:mc="http://schemas.openxmlformats.org/markup-compatibility/2006">
              <mc:Choice xmlns:v="urn:schemas-microsoft-com:vml" Requires="v">
                <p:oleObj name="Equation" r:id="rId10" imgW="736560" imgH="533160" progId="Equation.DSMT4">
                  <p:embed/>
                </p:oleObj>
              </mc:Choice>
              <mc:Fallback>
                <p:oleObj name="Equation" r:id="rId10" imgW="736560" imgH="533160" progId="Equation.DSMT4">
                  <p:embed/>
                  <p:pic>
                    <p:nvPicPr>
                      <p:cNvPr id="7174" name="Object 2"/>
                      <p:cNvPicPr>
                        <a:picLocks noChangeAspect="1" noChangeArrowheads="1"/>
                      </p:cNvPicPr>
                      <p:nvPr/>
                    </p:nvPicPr>
                    <p:blipFill>
                      <a:blip r:embed="rId11"/>
                      <a:srcRect/>
                      <a:stretch>
                        <a:fillRect/>
                      </a:stretch>
                    </p:blipFill>
                    <p:spPr bwMode="auto">
                      <a:xfrm>
                        <a:off x="7463086" y="1297658"/>
                        <a:ext cx="12446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771131557"/>
              </p:ext>
            </p:extLst>
          </p:nvPr>
        </p:nvGraphicFramePr>
        <p:xfrm>
          <a:off x="7515474" y="2427958"/>
          <a:ext cx="1157287" cy="898525"/>
        </p:xfrm>
        <a:graphic>
          <a:graphicData uri="http://schemas.openxmlformats.org/presentationml/2006/ole">
            <mc:AlternateContent xmlns:mc="http://schemas.openxmlformats.org/markup-compatibility/2006">
              <mc:Choice xmlns:v="urn:schemas-microsoft-com:vml" Requires="v">
                <p:oleObj name="Equation" r:id="rId12" imgW="685800" imgH="533160" progId="Equation.DSMT4">
                  <p:embed/>
                </p:oleObj>
              </mc:Choice>
              <mc:Fallback>
                <p:oleObj name="Equation" r:id="rId12" imgW="685800" imgH="533160" progId="Equation.DSMT4">
                  <p:embed/>
                  <p:pic>
                    <p:nvPicPr>
                      <p:cNvPr id="7175" name="Object 9"/>
                      <p:cNvPicPr>
                        <a:picLocks noChangeAspect="1" noChangeArrowheads="1"/>
                      </p:cNvPicPr>
                      <p:nvPr/>
                    </p:nvPicPr>
                    <p:blipFill>
                      <a:blip r:embed="rId13"/>
                      <a:srcRect/>
                      <a:stretch>
                        <a:fillRect/>
                      </a:stretch>
                    </p:blipFill>
                    <p:spPr bwMode="auto">
                      <a:xfrm>
                        <a:off x="7515474" y="2427958"/>
                        <a:ext cx="115728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848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43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118" y="4767288"/>
            <a:ext cx="396081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内容占位符 43010"/>
          <p:cNvSpPr>
            <a:spLocks noGrp="1" noChangeArrowheads="1"/>
          </p:cNvSpPr>
          <p:nvPr>
            <p:ph idx="1"/>
          </p:nvPr>
        </p:nvSpPr>
        <p:spPr>
          <a:xfrm>
            <a:off x="251520" y="1527399"/>
            <a:ext cx="8712968" cy="3239889"/>
          </a:xfrm>
        </p:spPr>
        <p:txBody>
          <a:bodyPr/>
          <a:lstStyle/>
          <a:p>
            <a:pPr>
              <a:lnSpc>
                <a:spcPct val="120000"/>
              </a:lnSpc>
            </a:pPr>
            <a:r>
              <a:rPr lang="en-US" altLang="zh-CN" sz="2400" dirty="0">
                <a:latin typeface="Georgia" panose="02040502050405020303" pitchFamily="18" charset="0"/>
              </a:rPr>
              <a:t>Obtain </a:t>
            </a:r>
            <a:r>
              <a:rPr lang="zh-CN" altLang="en-US" sz="2400" dirty="0">
                <a:solidFill>
                  <a:srgbClr val="FF3300"/>
                </a:solidFill>
                <a:latin typeface="Georgia" panose="02040502050405020303" pitchFamily="18" charset="0"/>
              </a:rPr>
              <a:t>two trial solutions</a:t>
            </a:r>
            <a:r>
              <a:rPr lang="zh-CN" altLang="en-US" sz="2400" dirty="0">
                <a:latin typeface="Georgia" panose="02040502050405020303" pitchFamily="18" charset="0"/>
              </a:rPr>
              <a:t> u</a:t>
            </a:r>
            <a:r>
              <a:rPr lang="zh-CN" altLang="en-US" sz="2400" baseline="-250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0</a:t>
            </a:r>
            <a:r>
              <a:rPr lang="zh-CN" altLang="en-US" sz="2400" dirty="0">
                <a:latin typeface="Georgia" panose="02040502050405020303" pitchFamily="18" charset="0"/>
              </a:rPr>
              <a:t> (x) and u</a:t>
            </a:r>
            <a:r>
              <a:rPr lang="zh-CN" altLang="en-US" sz="2400" baseline="-250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1</a:t>
            </a:r>
            <a:r>
              <a:rPr lang="zh-CN" altLang="en-US" sz="2400" dirty="0">
                <a:latin typeface="Georgia" panose="02040502050405020303" pitchFamily="18" charset="0"/>
              </a:rPr>
              <a:t> (x) </a:t>
            </a:r>
            <a:r>
              <a:rPr lang="en-US" altLang="zh-CN" sz="2400" dirty="0">
                <a:latin typeface="Georgia" panose="02040502050405020303" pitchFamily="18" charset="0"/>
              </a:rPr>
              <a:t>of the IVP with </a:t>
            </a:r>
            <a:r>
              <a:rPr lang="zh-CN" altLang="en-US" sz="2400" dirty="0">
                <a:latin typeface="Georgia" panose="02040502050405020303" pitchFamily="18" charset="0"/>
              </a:rPr>
              <a:t>u(0) = u</a:t>
            </a:r>
            <a:r>
              <a:rPr lang="zh-CN" altLang="en-US" sz="2400" baseline="-25000" dirty="0">
                <a:latin typeface="Georgia" panose="02040502050405020303" pitchFamily="18" charset="0"/>
              </a:rPr>
              <a:t>0</a:t>
            </a:r>
            <a:r>
              <a:rPr lang="zh-CN" altLang="en-US" sz="2400" dirty="0">
                <a:latin typeface="Georgia" panose="02040502050405020303" pitchFamily="18" charset="0"/>
              </a:rPr>
              <a:t>, where </a:t>
            </a:r>
            <a:r>
              <a:rPr lang="zh-CN" altLang="en-US" sz="24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0</a:t>
            </a:r>
            <a:r>
              <a:rPr lang="zh-CN" altLang="en-US" sz="2400" dirty="0">
                <a:latin typeface="Georgia" panose="02040502050405020303" pitchFamily="18" charset="0"/>
              </a:rPr>
              <a:t> and </a:t>
            </a:r>
            <a:r>
              <a:rPr lang="zh-CN" altLang="en-US" sz="24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1</a:t>
            </a:r>
            <a:r>
              <a:rPr lang="zh-CN" altLang="en-US" sz="2400" dirty="0">
                <a:latin typeface="Georgia" panose="02040502050405020303" pitchFamily="18" charset="0"/>
              </a:rPr>
              <a:t> are two different </a:t>
            </a:r>
            <a:r>
              <a:rPr lang="en-US" altLang="zh-CN" sz="2400" dirty="0">
                <a:latin typeface="Georgia" panose="02040502050405020303" pitchFamily="18" charset="0"/>
              </a:rPr>
              <a:t>values of </a:t>
            </a:r>
            <a:r>
              <a:rPr lang="zh-CN" altLang="en-US" sz="2400" dirty="0">
                <a:latin typeface="Georgia" panose="02040502050405020303" pitchFamily="18" charset="0"/>
              </a:rPr>
              <a:t>u'(0). </a:t>
            </a:r>
          </a:p>
          <a:p>
            <a:pPr>
              <a:lnSpc>
                <a:spcPct val="120000"/>
              </a:lnSpc>
            </a:pPr>
            <a:r>
              <a:rPr lang="zh-CN" altLang="en-US" sz="2400" dirty="0">
                <a:latin typeface="Georgia" panose="02040502050405020303" pitchFamily="18" charset="0"/>
              </a:rPr>
              <a:t>The correct solution of the equation is given by</a:t>
            </a:r>
          </a:p>
          <a:p>
            <a:pPr>
              <a:lnSpc>
                <a:spcPct val="120000"/>
              </a:lnSpc>
            </a:pPr>
            <a:endParaRPr lang="zh-CN" altLang="en-US" sz="2400" dirty="0">
              <a:latin typeface="Georgia" panose="02040502050405020303" pitchFamily="18" charset="0"/>
            </a:endParaRPr>
          </a:p>
          <a:p>
            <a:pPr>
              <a:lnSpc>
                <a:spcPct val="120000"/>
              </a:lnSpc>
              <a:buFontTx/>
              <a:buNone/>
            </a:pPr>
            <a:r>
              <a:rPr lang="zh-CN" altLang="en-US" sz="2400" dirty="0">
                <a:latin typeface="Georgia" panose="02040502050405020303" pitchFamily="18" charset="0"/>
              </a:rPr>
              <a:t>   where a and b are determined from u(0) = u</a:t>
            </a:r>
            <a:r>
              <a:rPr lang="zh-CN" altLang="en-US" sz="2400" baseline="-25000" dirty="0">
                <a:latin typeface="Georgia" panose="02040502050405020303" pitchFamily="18" charset="0"/>
              </a:rPr>
              <a:t>0</a:t>
            </a:r>
            <a:r>
              <a:rPr lang="zh-CN" altLang="en-US" sz="2400" dirty="0">
                <a:latin typeface="Georgia" panose="02040502050405020303" pitchFamily="18" charset="0"/>
              </a:rPr>
              <a:t> and u(1) = u</a:t>
            </a:r>
            <a:r>
              <a:rPr lang="zh-CN" altLang="en-US" sz="2400" baseline="-25000" dirty="0">
                <a:latin typeface="Georgia" panose="02040502050405020303" pitchFamily="18" charset="0"/>
              </a:rPr>
              <a:t>1</a:t>
            </a:r>
            <a:r>
              <a:rPr lang="zh-CN" altLang="en-US" sz="2400" dirty="0">
                <a:latin typeface="Georgia" panose="02040502050405020303" pitchFamily="18" charset="0"/>
              </a:rPr>
              <a:t>. Note that u</a:t>
            </a:r>
            <a:r>
              <a:rPr lang="zh-CN" altLang="en-US" sz="2400" baseline="-250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0</a:t>
            </a:r>
            <a:r>
              <a:rPr lang="zh-CN" altLang="en-US" sz="2400" dirty="0">
                <a:latin typeface="Georgia" panose="02040502050405020303" pitchFamily="18" charset="0"/>
              </a:rPr>
              <a:t>(0) = u</a:t>
            </a:r>
            <a:r>
              <a:rPr lang="zh-CN" altLang="en-US" sz="2400" baseline="-25000" dirty="0">
                <a:latin typeface="Georgia" panose="02040502050405020303" pitchFamily="18" charset="0"/>
                <a:sym typeface="Symbol" panose="05050102010706020507" pitchFamily="18" charset="2"/>
              </a:rPr>
              <a:t>α</a:t>
            </a:r>
            <a:r>
              <a:rPr lang="zh-CN" altLang="en-US" sz="2400" baseline="-25000" dirty="0">
                <a:latin typeface="Georgia" panose="02040502050405020303" pitchFamily="18" charset="0"/>
              </a:rPr>
              <a:t>1</a:t>
            </a:r>
            <a:r>
              <a:rPr lang="zh-CN" altLang="en-US" sz="2400" dirty="0">
                <a:latin typeface="Georgia" panose="02040502050405020303" pitchFamily="18" charset="0"/>
              </a:rPr>
              <a:t>(0) = u(0) = u</a:t>
            </a:r>
            <a:r>
              <a:rPr lang="zh-CN" altLang="en-US" sz="2400" baseline="-25000" dirty="0">
                <a:latin typeface="Georgia" panose="02040502050405020303" pitchFamily="18" charset="0"/>
              </a:rPr>
              <a:t>0</a:t>
            </a:r>
            <a:r>
              <a:rPr lang="zh-CN" altLang="en-US" sz="2400" dirty="0">
                <a:latin typeface="Georgia" panose="02040502050405020303" pitchFamily="18" charset="0"/>
              </a:rPr>
              <a:t>. So we have</a:t>
            </a:r>
          </a:p>
          <a:p>
            <a:endParaRPr lang="zh-CN" altLang="en-US" sz="2800" dirty="0">
              <a:latin typeface="Georgia" panose="02040502050405020303" pitchFamily="18" charset="0"/>
            </a:endParaRPr>
          </a:p>
        </p:txBody>
      </p:sp>
      <p:pic>
        <p:nvPicPr>
          <p:cNvPr id="43012" name="图片 43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633" y="2908524"/>
            <a:ext cx="4549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39552" y="123134"/>
            <a:ext cx="8424936" cy="523220"/>
          </a:xfrm>
          <a:prstGeom prst="rect">
            <a:avLst/>
          </a:prstGeom>
        </p:spPr>
        <p:txBody>
          <a:bodyPr wrap="square">
            <a:spAutoFit/>
          </a:bodyPr>
          <a:lstStyle/>
          <a:p>
            <a:r>
              <a:rPr lang="en-US" altLang="zh-CN" b="1" dirty="0"/>
              <a:t>Alternative method for solving 2nd-order LODEs </a:t>
            </a:r>
            <a:endParaRPr lang="zh-CN" altLang="en-US" b="1" dirty="0"/>
          </a:p>
        </p:txBody>
      </p:sp>
      <p:pic>
        <p:nvPicPr>
          <p:cNvPr id="6" name="图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7624" y="806976"/>
            <a:ext cx="2574925" cy="565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4238749" y="816522"/>
            <a:ext cx="1725152" cy="523220"/>
          </a:xfrm>
          <a:prstGeom prst="rect">
            <a:avLst/>
          </a:prstGeom>
        </p:spPr>
        <p:txBody>
          <a:bodyPr wrap="none">
            <a:spAutoFit/>
          </a:bodyPr>
          <a:lstStyle/>
          <a:p>
            <a:r>
              <a:rPr lang="zh-CN" altLang="en-US" dirty="0">
                <a:latin typeface="Georgia" panose="02040502050405020303" pitchFamily="18" charset="0"/>
              </a:rPr>
              <a:t>u(0) = u</a:t>
            </a:r>
            <a:r>
              <a:rPr lang="zh-CN" altLang="en-US" baseline="-25000" dirty="0">
                <a:latin typeface="Georgia" panose="02040502050405020303" pitchFamily="18" charset="0"/>
              </a:rPr>
              <a:t>0</a:t>
            </a:r>
            <a:r>
              <a:rPr lang="zh-CN" altLang="en-US" dirty="0">
                <a:latin typeface="Georgia" panose="02040502050405020303" pitchFamily="18" charset="0"/>
              </a:rPr>
              <a:t> </a:t>
            </a:r>
            <a:endParaRPr lang="zh-CN" altLang="en-US" dirty="0"/>
          </a:p>
        </p:txBody>
      </p:sp>
    </p:spTree>
    <p:extLst>
      <p:ext uri="{BB962C8B-B14F-4D97-AF65-F5344CB8AC3E}">
        <p14:creationId xmlns:p14="http://schemas.microsoft.com/office/powerpoint/2010/main" val="1932913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TW" sz="4000">
                <a:latin typeface="Times New Roman" panose="02020603050405020304" pitchFamily="18" charset="0"/>
              </a:rPr>
              <a:t>Higher-Order Differential Equations</a:t>
            </a:r>
          </a:p>
        </p:txBody>
      </p:sp>
      <p:sp>
        <p:nvSpPr>
          <p:cNvPr id="56324" name="Rectangle 3"/>
          <p:cNvSpPr>
            <a:spLocks noGrp="1" noChangeArrowheads="1"/>
          </p:cNvSpPr>
          <p:nvPr>
            <p:ph type="body" sz="half" idx="1"/>
          </p:nvPr>
        </p:nvSpPr>
        <p:spPr>
          <a:xfrm>
            <a:off x="457200" y="1600200"/>
            <a:ext cx="8435975" cy="4525963"/>
          </a:xfrm>
        </p:spPr>
        <p:txBody>
          <a:bodyPr/>
          <a:lstStyle/>
          <a:p>
            <a:pPr eaLnBrk="1" hangingPunct="1"/>
            <a:r>
              <a:rPr lang="en-US" altLang="zh-TW" sz="2800">
                <a:latin typeface="Times New Roman" panose="02020603050405020304" pitchFamily="18" charset="0"/>
              </a:rPr>
              <a:t>Second order differential equation:</a:t>
            </a:r>
          </a:p>
          <a:p>
            <a:pPr eaLnBrk="1" hangingPunct="1"/>
            <a:endParaRPr lang="en-US" altLang="zh-TW" sz="2800">
              <a:latin typeface="Times New Roman" panose="02020603050405020304" pitchFamily="18" charset="0"/>
            </a:endParaRPr>
          </a:p>
          <a:p>
            <a:pPr eaLnBrk="1" hangingPunct="1"/>
            <a:endParaRPr lang="en-US" altLang="zh-TW" sz="2800">
              <a:latin typeface="Times New Roman" panose="02020603050405020304" pitchFamily="18" charset="0"/>
            </a:endParaRPr>
          </a:p>
          <a:p>
            <a:pPr eaLnBrk="1" hangingPunct="1">
              <a:buFontTx/>
              <a:buNone/>
            </a:pPr>
            <a:r>
              <a:rPr lang="en-US" altLang="zh-TW" sz="2800">
                <a:latin typeface="Times New Roman" panose="02020603050405020304" pitchFamily="18" charset="0"/>
              </a:rPr>
              <a:t>   Transform it into a system of first-order differential equations.</a:t>
            </a:r>
          </a:p>
        </p:txBody>
      </p:sp>
      <p:graphicFrame>
        <p:nvGraphicFramePr>
          <p:cNvPr id="56325" name="Object 4"/>
          <p:cNvGraphicFramePr>
            <a:graphicFrameLocks noGrp="1" noChangeAspect="1"/>
          </p:cNvGraphicFramePr>
          <p:nvPr>
            <p:ph sz="quarter" idx="2"/>
          </p:nvPr>
        </p:nvGraphicFramePr>
        <p:xfrm>
          <a:off x="1524000" y="4114800"/>
          <a:ext cx="4318000" cy="2428875"/>
        </p:xfrm>
        <a:graphic>
          <a:graphicData uri="http://schemas.openxmlformats.org/presentationml/2006/ole">
            <mc:AlternateContent xmlns:mc="http://schemas.openxmlformats.org/markup-compatibility/2006">
              <mc:Choice xmlns:v="urn:schemas-microsoft-com:vml" Requires="v">
                <p:oleObj name="Equation" r:id="rId2" imgW="2146300" imgH="1206500" progId="Equation.3">
                  <p:embed/>
                </p:oleObj>
              </mc:Choice>
              <mc:Fallback>
                <p:oleObj name="Equation" r:id="rId2" imgW="2146300" imgH="1206500" progId="Equation.3">
                  <p:embed/>
                  <p:pic>
                    <p:nvPicPr>
                      <p:cNvPr id="5632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800"/>
                        <a:ext cx="4318000" cy="242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9"/>
          <p:cNvGraphicFramePr>
            <a:graphicFrameLocks noGrp="1" noChangeAspect="1"/>
          </p:cNvGraphicFramePr>
          <p:nvPr>
            <p:ph sz="quarter" idx="3"/>
          </p:nvPr>
        </p:nvGraphicFramePr>
        <p:xfrm>
          <a:off x="1600200" y="2286000"/>
          <a:ext cx="2368550" cy="890588"/>
        </p:xfrm>
        <a:graphic>
          <a:graphicData uri="http://schemas.openxmlformats.org/presentationml/2006/ole">
            <mc:AlternateContent xmlns:mc="http://schemas.openxmlformats.org/markup-compatibility/2006">
              <mc:Choice xmlns:v="urn:schemas-microsoft-com:vml" Requires="v">
                <p:oleObj name="Equation" r:id="rId4" imgW="1180588" imgH="444307" progId="Equation.3">
                  <p:embed/>
                </p:oleObj>
              </mc:Choice>
              <mc:Fallback>
                <p:oleObj name="Equation" r:id="rId4" imgW="1180588" imgH="444307" progId="Equation.3">
                  <p:embed/>
                  <p:pic>
                    <p:nvPicPr>
                      <p:cNvPr id="5632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86000"/>
                        <a:ext cx="236855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536937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44033"/>
          <p:cNvSpPr>
            <a:spLocks noGrp="1" noChangeArrowheads="1"/>
          </p:cNvSpPr>
          <p:nvPr>
            <p:ph type="title"/>
          </p:nvPr>
        </p:nvSpPr>
        <p:spPr>
          <a:xfrm>
            <a:off x="457200" y="44450"/>
            <a:ext cx="8229600" cy="1143000"/>
          </a:xfrm>
        </p:spPr>
        <p:txBody>
          <a:bodyPr/>
          <a:lstStyle/>
          <a:p>
            <a:r>
              <a:rPr lang="zh-CN" altLang="en-US" sz="4000">
                <a:solidFill>
                  <a:srgbClr val="FF3300"/>
                </a:solidFill>
                <a:latin typeface="Georgia" panose="02040502050405020303" pitchFamily="18" charset="0"/>
              </a:rPr>
              <a:t>Code example</a:t>
            </a:r>
          </a:p>
        </p:txBody>
      </p:sp>
      <p:sp>
        <p:nvSpPr>
          <p:cNvPr id="45058" name="文本占位符 44034"/>
          <p:cNvSpPr>
            <a:spLocks noGrp="1" noChangeArrowheads="1"/>
          </p:cNvSpPr>
          <p:nvPr>
            <p:ph type="body" sz="half" idx="1"/>
          </p:nvPr>
        </p:nvSpPr>
        <p:spPr>
          <a:xfrm>
            <a:off x="457200" y="1557338"/>
            <a:ext cx="4038600" cy="576262"/>
          </a:xfrm>
        </p:spPr>
        <p:txBody>
          <a:bodyPr/>
          <a:lstStyle/>
          <a:p>
            <a:pPr marL="0" indent="0">
              <a:buNone/>
            </a:pPr>
            <a:r>
              <a:rPr lang="en-US" altLang="zh-CN" dirty="0">
                <a:latin typeface="Georgia" panose="02040502050405020303" pitchFamily="18" charset="0"/>
                <a:hlinkClick r:id="rId2" action="ppaction://hlinkfile"/>
              </a:rPr>
              <a:t>Boundary.cpp</a:t>
            </a:r>
          </a:p>
        </p:txBody>
      </p:sp>
      <p:pic>
        <p:nvPicPr>
          <p:cNvPr id="44036" name="内容占位符 4403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8069" t="9767" r="11516" b="6044"/>
          <a:stretch>
            <a:fillRect/>
          </a:stretch>
        </p:blipFill>
        <p:spPr>
          <a:xfrm>
            <a:off x="3492500" y="2689225"/>
            <a:ext cx="5410200" cy="3981450"/>
          </a:xfrm>
        </p:spPr>
      </p:pic>
      <p:pic>
        <p:nvPicPr>
          <p:cNvPr id="45060" name="图片 440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89225"/>
            <a:ext cx="3001963" cy="933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44527" y="4077072"/>
            <a:ext cx="3464410" cy="523220"/>
          </a:xfrm>
          <a:prstGeom prst="rect">
            <a:avLst/>
          </a:prstGeom>
        </p:spPr>
        <p:txBody>
          <a:bodyPr wrap="none">
            <a:spAutoFit/>
          </a:bodyPr>
          <a:lstStyle/>
          <a:p>
            <a:r>
              <a:rPr lang="zh-CN" altLang="en-US" dirty="0">
                <a:latin typeface="Georgia" panose="02040502050405020303" pitchFamily="18" charset="0"/>
              </a:rPr>
              <a:t>u(0) = 0 and u(1) = 1</a:t>
            </a:r>
            <a:endParaRPr lang="zh-CN" altLang="en-US" dirty="0"/>
          </a:p>
        </p:txBody>
      </p:sp>
    </p:spTree>
    <p:extLst>
      <p:ext uri="{BB962C8B-B14F-4D97-AF65-F5344CB8AC3E}">
        <p14:creationId xmlns:p14="http://schemas.microsoft.com/office/powerpoint/2010/main" val="297912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r>
              <a:rPr lang="en-CA" sz="4000" dirty="0">
                <a:latin typeface="Arial" charset="0"/>
                <a:cs typeface="Arial" charset="0"/>
              </a:rPr>
              <a:t>2</a:t>
            </a:r>
            <a:r>
              <a:rPr lang="en-CA" sz="4000" baseline="30000" dirty="0">
                <a:latin typeface="Arial" charset="0"/>
                <a:cs typeface="Arial" charset="0"/>
              </a:rPr>
              <a:t>nd</a:t>
            </a:r>
            <a:r>
              <a:rPr lang="en-CA" sz="4000" dirty="0">
                <a:latin typeface="Arial" charset="0"/>
                <a:cs typeface="Arial" charset="0"/>
              </a:rPr>
              <a:t>-order Non-linear ODEs</a:t>
            </a:r>
          </a:p>
        </p:txBody>
      </p:sp>
      <p:sp>
        <p:nvSpPr>
          <p:cNvPr id="4" name="Content Placeholder 2"/>
          <p:cNvSpPr txBox="1">
            <a:spLocks/>
          </p:cNvSpPr>
          <p:nvPr/>
        </p:nvSpPr>
        <p:spPr>
          <a:xfrm>
            <a:off x="457200" y="1124744"/>
            <a:ext cx="8229600" cy="4616450"/>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sz="2800" dirty="0">
                <a:latin typeface="Arial" charset="0"/>
                <a:cs typeface="Arial" charset="0"/>
              </a:rPr>
              <a:t>	What happens if the ODE is not linear?</a:t>
            </a:r>
          </a:p>
          <a:p>
            <a:pPr lvl="1"/>
            <a:r>
              <a:rPr lang="en-CA" sz="2400" dirty="0">
                <a:latin typeface="Arial" charset="0"/>
                <a:cs typeface="Arial" charset="0"/>
              </a:rPr>
              <a:t>In this case, there is no guarantee that we can find a solution using the previous simple technique</a:t>
            </a:r>
          </a:p>
          <a:p>
            <a:pPr lvl="1"/>
            <a:r>
              <a:rPr lang="en-CA" sz="2400" dirty="0">
                <a:latin typeface="Arial" charset="0"/>
                <a:cs typeface="Arial" charset="0"/>
              </a:rPr>
              <a:t>Instead, we will use</a:t>
            </a:r>
          </a:p>
          <a:p>
            <a:pPr lvl="1" algn="ctr">
              <a:buFont typeface="Arial" charset="0"/>
              <a:buNone/>
            </a:pPr>
            <a:r>
              <a:rPr lang="en-CA" sz="2400" i="1" dirty="0">
                <a:latin typeface="Times New Roman" pitchFamily="18" charset="0"/>
                <a:cs typeface="Times New Roman" pitchFamily="18" charset="0"/>
              </a:rPr>
              <a:t>  u</a:t>
            </a:r>
            <a:r>
              <a:rPr lang="en-CA" sz="2400" baseline="30000" dirty="0">
                <a:latin typeface="Times New Roman" pitchFamily="18" charset="0"/>
                <a:cs typeface="Times New Roman" pitchFamily="18" charset="0"/>
              </a:rPr>
              <a:t>(2)</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 = </a:t>
            </a:r>
            <a:r>
              <a:rPr lang="en-CA" sz="2400" i="1" dirty="0">
                <a:latin typeface="Times New Roman" pitchFamily="18" charset="0"/>
                <a:cs typeface="Times New Roman" pitchFamily="18" charset="0"/>
              </a:rPr>
              <a:t>f</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 </a:t>
            </a:r>
            <a:r>
              <a:rPr lang="en-CA" sz="2400" i="1" dirty="0">
                <a:latin typeface="Times New Roman" pitchFamily="18" charset="0"/>
                <a:cs typeface="Times New Roman" pitchFamily="18" charset="0"/>
              </a:rPr>
              <a:t>u</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 </a:t>
            </a:r>
            <a:r>
              <a:rPr lang="en-CA" sz="2400" i="1" dirty="0">
                <a:latin typeface="Times New Roman" pitchFamily="18" charset="0"/>
                <a:cs typeface="Times New Roman" pitchFamily="18" charset="0"/>
              </a:rPr>
              <a:t>u</a:t>
            </a:r>
            <a:r>
              <a:rPr lang="en-CA" sz="2400" baseline="30000" dirty="0">
                <a:latin typeface="Times New Roman" pitchFamily="18" charset="0"/>
                <a:cs typeface="Times New Roman" pitchFamily="18" charset="0"/>
              </a:rPr>
              <a:t>(1)</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p>
          <a:p>
            <a:pPr lvl="1">
              <a:buFont typeface="Arial" charset="0"/>
              <a:buNone/>
            </a:pPr>
            <a:r>
              <a:rPr lang="en-CA" sz="2400" dirty="0">
                <a:latin typeface="Arial" charset="0"/>
                <a:cs typeface="Arial" charset="0"/>
              </a:rPr>
              <a:t>	and let </a:t>
            </a:r>
            <a:r>
              <a:rPr lang="en-CA" sz="2400" i="1" dirty="0">
                <a:latin typeface="Times New Roman" pitchFamily="18" charset="0"/>
                <a:cs typeface="Times New Roman" pitchFamily="18" charset="0"/>
              </a:rPr>
              <a:t>u</a:t>
            </a:r>
            <a:r>
              <a:rPr lang="en-CA" sz="2400" i="1" baseline="-25000" dirty="0">
                <a:latin typeface="Times New Roman" pitchFamily="18" charset="0"/>
                <a:cs typeface="Times New Roman" pitchFamily="18" charset="0"/>
              </a:rPr>
              <a:t>s</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x</a:t>
            </a:r>
            <a:r>
              <a:rPr lang="en-CA" sz="2400" dirty="0">
                <a:latin typeface="Times New Roman" pitchFamily="18" charset="0"/>
                <a:cs typeface="Times New Roman" pitchFamily="18" charset="0"/>
              </a:rPr>
              <a:t>)</a:t>
            </a:r>
            <a:r>
              <a:rPr lang="en-CA" sz="2400" dirty="0">
                <a:latin typeface="Arial" charset="0"/>
                <a:cs typeface="Arial" charset="0"/>
              </a:rPr>
              <a:t> be the solution to the IVP</a:t>
            </a:r>
          </a:p>
          <a:p>
            <a:pPr lvl="1">
              <a:buFont typeface="Arial" charset="0"/>
              <a:buNone/>
            </a:pPr>
            <a:r>
              <a:rPr lang="en-CA" sz="2400" dirty="0">
                <a:latin typeface="Arial" charset="0"/>
                <a:cs typeface="Arial" charset="0"/>
              </a:rPr>
              <a:t>				</a:t>
            </a:r>
            <a:r>
              <a:rPr lang="en-CA" sz="2400" dirty="0">
                <a:latin typeface="Times New Roman" pitchFamily="18" charset="0"/>
                <a:cs typeface="Times New Roman" pitchFamily="18" charset="0"/>
              </a:rPr>
              <a:t>    </a:t>
            </a:r>
            <a:r>
              <a:rPr lang="en-CA" sz="2400" i="1" dirty="0">
                <a:latin typeface="Times New Roman" pitchFamily="18" charset="0"/>
                <a:cs typeface="Times New Roman" pitchFamily="18" charset="0"/>
              </a:rPr>
              <a:t>u</a:t>
            </a:r>
            <a:r>
              <a:rPr lang="en-CA" sz="2400" dirty="0">
                <a:latin typeface="Times New Roman" pitchFamily="18" charset="0"/>
                <a:cs typeface="Times New Roman" pitchFamily="18" charset="0"/>
              </a:rPr>
              <a:t>(</a:t>
            </a:r>
            <a:r>
              <a:rPr lang="en-CA" sz="2400" i="1" dirty="0">
                <a:latin typeface="Times New Roman" pitchFamily="18" charset="0"/>
                <a:cs typeface="Times New Roman" pitchFamily="18" charset="0"/>
              </a:rPr>
              <a:t>a</a:t>
            </a:r>
            <a:r>
              <a:rPr lang="en-CA" sz="2400" dirty="0">
                <a:latin typeface="Times New Roman" pitchFamily="18" charset="0"/>
                <a:cs typeface="Times New Roman" pitchFamily="18" charset="0"/>
              </a:rPr>
              <a:t>) = </a:t>
            </a:r>
            <a:r>
              <a:rPr lang="en-CA" sz="2400" i="1" dirty="0" err="1">
                <a:latin typeface="Times New Roman" pitchFamily="18" charset="0"/>
                <a:cs typeface="Times New Roman" pitchFamily="18" charset="0"/>
              </a:rPr>
              <a:t>u</a:t>
            </a:r>
            <a:r>
              <a:rPr lang="en-CA" sz="2400" i="1" baseline="-25000" dirty="0" err="1">
                <a:latin typeface="Times New Roman" pitchFamily="18" charset="0"/>
                <a:cs typeface="Times New Roman" pitchFamily="18" charset="0"/>
              </a:rPr>
              <a:t>a</a:t>
            </a:r>
            <a:endParaRPr lang="en-CA" sz="2400" i="1" dirty="0">
              <a:latin typeface="Times New Roman" pitchFamily="18" charset="0"/>
              <a:cs typeface="Times New Roman" pitchFamily="18" charset="0"/>
            </a:endParaRPr>
          </a:p>
          <a:p>
            <a:pPr lvl="1">
              <a:buFont typeface="Arial" charset="0"/>
              <a:buNone/>
            </a:pPr>
            <a:r>
              <a:rPr lang="en-CA" sz="2400" dirty="0">
                <a:latin typeface="Times New Roman" pitchFamily="18" charset="0"/>
                <a:cs typeface="Times New Roman" pitchFamily="18" charset="0"/>
              </a:rPr>
              <a:t>				   </a:t>
            </a:r>
            <a:r>
              <a:rPr lang="en-CA" sz="2400" i="1" dirty="0">
                <a:latin typeface="Times New Roman" pitchFamily="18" charset="0"/>
                <a:cs typeface="Times New Roman" pitchFamily="18" charset="0"/>
              </a:rPr>
              <a:t>u</a:t>
            </a:r>
            <a:r>
              <a:rPr lang="en-CA" sz="2400" baseline="30000" dirty="0">
                <a:latin typeface="Times New Roman" pitchFamily="18" charset="0"/>
                <a:cs typeface="Times New Roman" pitchFamily="18" charset="0"/>
              </a:rPr>
              <a:t>(1)</a:t>
            </a:r>
            <a:r>
              <a:rPr lang="en-CA" sz="2400" dirty="0">
                <a:latin typeface="Times New Roman" pitchFamily="18" charset="0"/>
                <a:cs typeface="Times New Roman" pitchFamily="18" charset="0"/>
              </a:rPr>
              <a:t> (</a:t>
            </a:r>
            <a:r>
              <a:rPr lang="en-CA" sz="2400" i="1" dirty="0">
                <a:latin typeface="Times New Roman" pitchFamily="18" charset="0"/>
                <a:cs typeface="Times New Roman" pitchFamily="18" charset="0"/>
              </a:rPr>
              <a:t>a</a:t>
            </a:r>
            <a:r>
              <a:rPr lang="en-CA" sz="2400" dirty="0">
                <a:latin typeface="Times New Roman" pitchFamily="18" charset="0"/>
                <a:cs typeface="Times New Roman" pitchFamily="18" charset="0"/>
              </a:rPr>
              <a:t>) = </a:t>
            </a:r>
            <a:r>
              <a:rPr lang="en-CA" sz="2400" i="1" dirty="0">
                <a:latin typeface="Times New Roman" pitchFamily="18" charset="0"/>
                <a:cs typeface="Times New Roman" pitchFamily="18" charset="0"/>
              </a:rPr>
              <a:t>s</a:t>
            </a:r>
            <a:endParaRPr lang="en-CA" sz="2800" dirty="0">
              <a:latin typeface="Arial" charset="0"/>
              <a:cs typeface="Arial" charset="0"/>
            </a:endParaRPr>
          </a:p>
          <a:p>
            <a:pPr>
              <a:buFont typeface="Arial" charset="0"/>
              <a:buNone/>
            </a:pPr>
            <a:r>
              <a:rPr lang="en-CA" sz="2800" dirty="0">
                <a:latin typeface="Arial" charset="0"/>
                <a:cs typeface="Arial" charset="0"/>
              </a:rPr>
              <a:t>	Now, define a new function</a:t>
            </a:r>
          </a:p>
          <a:p>
            <a:pPr algn="ctr">
              <a:buFont typeface="Arial" charset="0"/>
              <a:buNone/>
            </a:pPr>
            <a:r>
              <a:rPr lang="en-CA" sz="2800" dirty="0">
                <a:latin typeface="Times New Roman" pitchFamily="18" charset="0"/>
                <a:cs typeface="Times New Roman" pitchFamily="18" charset="0"/>
              </a:rPr>
              <a:t>err(</a:t>
            </a:r>
            <a:r>
              <a:rPr lang="en-CA" sz="2800" i="1" dirty="0">
                <a:latin typeface="Times New Roman" pitchFamily="18" charset="0"/>
                <a:cs typeface="Times New Roman" pitchFamily="18" charset="0"/>
              </a:rPr>
              <a:t>s</a:t>
            </a:r>
            <a:r>
              <a:rPr lang="en-CA" sz="2800" dirty="0">
                <a:latin typeface="Times New Roman" pitchFamily="18" charset="0"/>
                <a:cs typeface="Times New Roman" pitchFamily="18" charset="0"/>
              </a:rPr>
              <a:t>) = </a:t>
            </a:r>
            <a:r>
              <a:rPr lang="en-CA" sz="2800" i="1" dirty="0">
                <a:latin typeface="Times New Roman" pitchFamily="18" charset="0"/>
                <a:cs typeface="Times New Roman" pitchFamily="18" charset="0"/>
              </a:rPr>
              <a:t>u</a:t>
            </a:r>
            <a:r>
              <a:rPr lang="en-CA" sz="2800" i="1" baseline="-25000" dirty="0">
                <a:latin typeface="Times New Roman" pitchFamily="18" charset="0"/>
                <a:cs typeface="Times New Roman" pitchFamily="18" charset="0"/>
              </a:rPr>
              <a:t>s</a:t>
            </a:r>
            <a:r>
              <a:rPr lang="en-CA" sz="2800" dirty="0">
                <a:latin typeface="Times New Roman" pitchFamily="18" charset="0"/>
                <a:cs typeface="Times New Roman" pitchFamily="18" charset="0"/>
              </a:rPr>
              <a:t>(</a:t>
            </a:r>
            <a:r>
              <a:rPr lang="en-CA" sz="2800" i="1" dirty="0">
                <a:latin typeface="Times New Roman" pitchFamily="18" charset="0"/>
                <a:cs typeface="Times New Roman" pitchFamily="18" charset="0"/>
              </a:rPr>
              <a:t>b</a:t>
            </a:r>
            <a:r>
              <a:rPr lang="en-CA" sz="2800" dirty="0">
                <a:latin typeface="Times New Roman" pitchFamily="18" charset="0"/>
                <a:cs typeface="Times New Roman" pitchFamily="18" charset="0"/>
              </a:rPr>
              <a:t>) – </a:t>
            </a:r>
            <a:r>
              <a:rPr lang="en-CA" sz="2800" i="1" dirty="0" err="1">
                <a:latin typeface="Times New Roman" pitchFamily="18" charset="0"/>
                <a:cs typeface="Times New Roman" pitchFamily="18" charset="0"/>
              </a:rPr>
              <a:t>u</a:t>
            </a:r>
            <a:r>
              <a:rPr lang="en-CA" sz="2800" i="1" baseline="-25000" dirty="0" err="1">
                <a:latin typeface="Times New Roman" pitchFamily="18" charset="0"/>
                <a:cs typeface="Times New Roman" pitchFamily="18" charset="0"/>
              </a:rPr>
              <a:t>b</a:t>
            </a:r>
            <a:endParaRPr lang="en-CA" sz="2800" i="1" dirty="0">
              <a:latin typeface="Times New Roman" pitchFamily="18" charset="0"/>
              <a:cs typeface="Times New Roman" pitchFamily="18" charset="0"/>
            </a:endParaRPr>
          </a:p>
        </p:txBody>
      </p:sp>
      <p:sp>
        <p:nvSpPr>
          <p:cNvPr id="5" name="矩形 4"/>
          <p:cNvSpPr/>
          <p:nvPr/>
        </p:nvSpPr>
        <p:spPr>
          <a:xfrm>
            <a:off x="674584" y="5741194"/>
            <a:ext cx="7775504" cy="461665"/>
          </a:xfrm>
          <a:prstGeom prst="rect">
            <a:avLst/>
          </a:prstGeom>
        </p:spPr>
        <p:txBody>
          <a:bodyPr wrap="square">
            <a:spAutoFit/>
          </a:bodyPr>
          <a:lstStyle/>
          <a:p>
            <a:pPr>
              <a:buFont typeface="Arial" charset="0"/>
              <a:buNone/>
            </a:pPr>
            <a:r>
              <a:rPr lang="en-CA" altLang="zh-CN" sz="2400" dirty="0">
                <a:cs typeface="Arial" charset="0"/>
              </a:rPr>
              <a:t>When this function has a zero, we have a solution to the BVP</a:t>
            </a:r>
          </a:p>
        </p:txBody>
      </p:sp>
      <p:sp>
        <p:nvSpPr>
          <p:cNvPr id="6" name="矩形 5"/>
          <p:cNvSpPr/>
          <p:nvPr/>
        </p:nvSpPr>
        <p:spPr>
          <a:xfrm>
            <a:off x="5364088" y="4581128"/>
            <a:ext cx="3558988" cy="523220"/>
          </a:xfrm>
          <a:prstGeom prst="rect">
            <a:avLst/>
          </a:prstGeom>
          <a:ln w="19050">
            <a:solidFill>
              <a:schemeClr val="tx1"/>
            </a:solidFill>
          </a:ln>
        </p:spPr>
        <p:txBody>
          <a:bodyPr wrap="none">
            <a:spAutoFit/>
          </a:bodyPr>
          <a:lstStyle/>
          <a:p>
            <a:r>
              <a:rPr lang="en-US" altLang="zh-CN" dirty="0">
                <a:solidFill>
                  <a:srgbClr val="FF3300"/>
                </a:solidFill>
                <a:latin typeface="Georgia" panose="02040502050405020303" pitchFamily="18" charset="0"/>
              </a:rPr>
              <a:t>The shooting method</a:t>
            </a:r>
            <a:endParaRPr lang="zh-CN" altLang="en-US" dirty="0"/>
          </a:p>
        </p:txBody>
      </p:sp>
    </p:spTree>
    <p:extLst>
      <p:ext uri="{BB962C8B-B14F-4D97-AF65-F5344CB8AC3E}">
        <p14:creationId xmlns:p14="http://schemas.microsoft.com/office/powerpoint/2010/main" val="97880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9937"/>
          <p:cNvSpPr>
            <a:spLocks noGrp="1" noChangeArrowheads="1"/>
          </p:cNvSpPr>
          <p:nvPr>
            <p:ph type="title"/>
          </p:nvPr>
        </p:nvSpPr>
        <p:spPr/>
        <p:txBody>
          <a:bodyPr/>
          <a:lstStyle/>
          <a:p>
            <a:r>
              <a:rPr lang="en-US" altLang="zh-CN" dirty="0">
                <a:solidFill>
                  <a:srgbClr val="FF3300"/>
                </a:solidFill>
                <a:latin typeface="Georgia" panose="02040502050405020303" pitchFamily="18" charset="0"/>
              </a:rPr>
              <a:t>The shooting method</a:t>
            </a:r>
          </a:p>
        </p:txBody>
      </p:sp>
      <p:pic>
        <p:nvPicPr>
          <p:cNvPr id="40962" name="内容占位符 39938" descr="images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20850"/>
            <a:ext cx="2143125" cy="2143125"/>
          </a:xfrm>
        </p:spPr>
      </p:pic>
      <p:sp>
        <p:nvSpPr>
          <p:cNvPr id="40963" name="矩形 39939"/>
          <p:cNvSpPr>
            <a:spLocks noChangeArrowheads="1"/>
          </p:cNvSpPr>
          <p:nvPr/>
        </p:nvSpPr>
        <p:spPr bwMode="auto">
          <a:xfrm>
            <a:off x="4429125" y="1720850"/>
            <a:ext cx="2374900" cy="77152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FF3300"/>
                </a:solidFill>
                <a:latin typeface="Georgia" panose="02040502050405020303" pitchFamily="18" charset="0"/>
              </a:rPr>
              <a:t>Guess a value </a:t>
            </a:r>
          </a:p>
          <a:p>
            <a:pPr algn="ctr"/>
            <a:r>
              <a:rPr lang="en-US" altLang="zh-CN" sz="2400" dirty="0">
                <a:solidFill>
                  <a:srgbClr val="FF3300"/>
                </a:solidFill>
                <a:latin typeface="Georgia" panose="02040502050405020303" pitchFamily="18" charset="0"/>
              </a:rPr>
              <a:t>for s</a:t>
            </a:r>
          </a:p>
        </p:txBody>
      </p:sp>
      <p:sp>
        <p:nvSpPr>
          <p:cNvPr id="40964" name="直接连接符 39940"/>
          <p:cNvSpPr>
            <a:spLocks noChangeShapeType="1"/>
          </p:cNvSpPr>
          <p:nvPr/>
        </p:nvSpPr>
        <p:spPr bwMode="auto">
          <a:xfrm>
            <a:off x="5508625" y="2492375"/>
            <a:ext cx="0" cy="360363"/>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5" name="流程图: 决策 39941"/>
          <p:cNvSpPr>
            <a:spLocks noChangeArrowheads="1"/>
          </p:cNvSpPr>
          <p:nvPr/>
        </p:nvSpPr>
        <p:spPr bwMode="auto">
          <a:xfrm>
            <a:off x="4483100" y="4006850"/>
            <a:ext cx="2052638" cy="1006475"/>
          </a:xfrm>
          <a:prstGeom prst="flowChartDecision">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dirty="0" err="1">
                <a:solidFill>
                  <a:srgbClr val="FF3300"/>
                </a:solidFill>
                <a:latin typeface="Georgia" panose="02040502050405020303" pitchFamily="18" charset="0"/>
              </a:rPr>
              <a:t>u</a:t>
            </a:r>
            <a:r>
              <a:rPr lang="en-US" altLang="zh-CN" sz="2000" baseline="-25000" dirty="0" err="1">
                <a:solidFill>
                  <a:srgbClr val="FF3300"/>
                </a:solidFill>
                <a:latin typeface="Georgia" panose="02040502050405020303" pitchFamily="18" charset="0"/>
              </a:rPr>
              <a:t>b</a:t>
            </a:r>
            <a:r>
              <a:rPr lang="en-US" altLang="zh-CN" sz="2000" dirty="0">
                <a:solidFill>
                  <a:srgbClr val="FF3300"/>
                </a:solidFill>
                <a:latin typeface="Georgia" panose="02040502050405020303" pitchFamily="18" charset="0"/>
              </a:rPr>
              <a:t>-u</a:t>
            </a:r>
            <a:r>
              <a:rPr lang="en-US" altLang="zh-CN" sz="2000" baseline="-25000" dirty="0">
                <a:solidFill>
                  <a:srgbClr val="FF3300"/>
                </a:solidFill>
                <a:latin typeface="Georgia" panose="02040502050405020303" pitchFamily="18" charset="0"/>
              </a:rPr>
              <a:t>s</a:t>
            </a:r>
            <a:r>
              <a:rPr lang="en-US" altLang="zh-CN" sz="2000" dirty="0">
                <a:solidFill>
                  <a:srgbClr val="FF3300"/>
                </a:solidFill>
                <a:latin typeface="Georgia" panose="02040502050405020303" pitchFamily="18" charset="0"/>
              </a:rPr>
              <a:t>(b)</a:t>
            </a:r>
          </a:p>
        </p:txBody>
      </p:sp>
      <p:sp>
        <p:nvSpPr>
          <p:cNvPr id="40966" name="矩形 39942"/>
          <p:cNvSpPr>
            <a:spLocks noChangeArrowheads="1"/>
          </p:cNvSpPr>
          <p:nvPr/>
        </p:nvSpPr>
        <p:spPr bwMode="auto">
          <a:xfrm>
            <a:off x="4429125" y="2852738"/>
            <a:ext cx="2374900" cy="7731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FF3300"/>
                </a:solidFill>
                <a:latin typeface="Georgia" panose="02040502050405020303" pitchFamily="18" charset="0"/>
              </a:rPr>
              <a:t>Calculate u</a:t>
            </a:r>
            <a:r>
              <a:rPr lang="en-US" altLang="zh-CN" sz="2400" baseline="-25000" dirty="0">
                <a:solidFill>
                  <a:srgbClr val="FF3300"/>
                </a:solidFill>
                <a:latin typeface="Georgia" panose="02040502050405020303" pitchFamily="18" charset="0"/>
              </a:rPr>
              <a:t>s</a:t>
            </a:r>
            <a:r>
              <a:rPr lang="en-US" altLang="zh-CN" sz="2400" dirty="0">
                <a:solidFill>
                  <a:srgbClr val="FF3300"/>
                </a:solidFill>
                <a:latin typeface="Georgia" panose="02040502050405020303" pitchFamily="18" charset="0"/>
              </a:rPr>
              <a:t>(b)</a:t>
            </a:r>
            <a:endParaRPr lang="en-US" altLang="zh-CN" dirty="0">
              <a:latin typeface="Georgia" panose="02040502050405020303" pitchFamily="18" charset="0"/>
            </a:endParaRPr>
          </a:p>
        </p:txBody>
      </p:sp>
      <p:sp>
        <p:nvSpPr>
          <p:cNvPr id="40967" name="直接连接符 39943"/>
          <p:cNvSpPr>
            <a:spLocks noChangeShapeType="1"/>
          </p:cNvSpPr>
          <p:nvPr/>
        </p:nvSpPr>
        <p:spPr bwMode="auto">
          <a:xfrm>
            <a:off x="5508625" y="3625850"/>
            <a:ext cx="1588" cy="35877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8" name="直接连接符 39944"/>
          <p:cNvSpPr>
            <a:spLocks noChangeShapeType="1"/>
          </p:cNvSpPr>
          <p:nvPr/>
        </p:nvSpPr>
        <p:spPr bwMode="auto">
          <a:xfrm>
            <a:off x="5510213" y="5013325"/>
            <a:ext cx="0" cy="72072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69" name="矩形 39945"/>
          <p:cNvSpPr>
            <a:spLocks noChangeArrowheads="1"/>
          </p:cNvSpPr>
          <p:nvPr/>
        </p:nvSpPr>
        <p:spPr bwMode="auto">
          <a:xfrm>
            <a:off x="4483100" y="5759450"/>
            <a:ext cx="2376488" cy="773113"/>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FF3300"/>
                </a:solidFill>
                <a:latin typeface="Georgia" panose="02040502050405020303" pitchFamily="18" charset="0"/>
              </a:rPr>
              <a:t>Correct s</a:t>
            </a:r>
          </a:p>
        </p:txBody>
      </p:sp>
      <p:sp>
        <p:nvSpPr>
          <p:cNvPr id="40970" name="文本框 39946"/>
          <p:cNvSpPr txBox="1">
            <a:spLocks noChangeArrowheads="1"/>
          </p:cNvSpPr>
          <p:nvPr/>
        </p:nvSpPr>
        <p:spPr bwMode="auto">
          <a:xfrm>
            <a:off x="3923928" y="5035550"/>
            <a:ext cx="1867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solidFill>
                  <a:srgbClr val="0000FF"/>
                </a:solidFill>
                <a:latin typeface="Georgia" panose="02040502050405020303" pitchFamily="18" charset="0"/>
              </a:rPr>
              <a:t>converge</a:t>
            </a:r>
          </a:p>
        </p:txBody>
      </p:sp>
      <p:sp>
        <p:nvSpPr>
          <p:cNvPr id="40971" name="直接连接符 39947"/>
          <p:cNvSpPr>
            <a:spLocks noChangeShapeType="1"/>
          </p:cNvSpPr>
          <p:nvPr/>
        </p:nvSpPr>
        <p:spPr bwMode="auto">
          <a:xfrm>
            <a:off x="6535738" y="4510088"/>
            <a:ext cx="844550"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2" name="文本框 39948"/>
          <p:cNvSpPr txBox="1">
            <a:spLocks noChangeArrowheads="1"/>
          </p:cNvSpPr>
          <p:nvPr/>
        </p:nvSpPr>
        <p:spPr bwMode="auto">
          <a:xfrm>
            <a:off x="6561138" y="4562475"/>
            <a:ext cx="175527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dirty="0">
                <a:solidFill>
                  <a:srgbClr val="0000FF"/>
                </a:solidFill>
                <a:latin typeface="Georgia" panose="02040502050405020303" pitchFamily="18" charset="0"/>
              </a:rPr>
              <a:t>not</a:t>
            </a:r>
          </a:p>
          <a:p>
            <a:r>
              <a:rPr lang="en-US" altLang="zh-CN" dirty="0">
                <a:solidFill>
                  <a:srgbClr val="0000FF"/>
                </a:solidFill>
                <a:latin typeface="Georgia" panose="02040502050405020303" pitchFamily="18" charset="0"/>
              </a:rPr>
              <a:t>converge</a:t>
            </a:r>
          </a:p>
        </p:txBody>
      </p:sp>
      <p:sp>
        <p:nvSpPr>
          <p:cNvPr id="40973" name="矩形 39949"/>
          <p:cNvSpPr>
            <a:spLocks noChangeArrowheads="1"/>
          </p:cNvSpPr>
          <p:nvPr/>
        </p:nvSpPr>
        <p:spPr bwMode="auto">
          <a:xfrm>
            <a:off x="7381875" y="4024313"/>
            <a:ext cx="1304925" cy="773112"/>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dirty="0">
                <a:solidFill>
                  <a:srgbClr val="FF3300"/>
                </a:solidFill>
                <a:latin typeface="Georgia" panose="02040502050405020303" pitchFamily="18" charset="0"/>
              </a:rPr>
              <a:t>adjust s</a:t>
            </a:r>
          </a:p>
        </p:txBody>
      </p:sp>
      <p:sp>
        <p:nvSpPr>
          <p:cNvPr id="40974" name="直接连接符 39950"/>
          <p:cNvSpPr>
            <a:spLocks noChangeShapeType="1"/>
          </p:cNvSpPr>
          <p:nvPr/>
        </p:nvSpPr>
        <p:spPr bwMode="auto">
          <a:xfrm flipV="1">
            <a:off x="8027988" y="2635250"/>
            <a:ext cx="0" cy="13890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0975" name="直接连接符 39951"/>
          <p:cNvSpPr>
            <a:spLocks noChangeShapeType="1"/>
          </p:cNvSpPr>
          <p:nvPr/>
        </p:nvSpPr>
        <p:spPr bwMode="auto">
          <a:xfrm flipH="1">
            <a:off x="5510213" y="2636838"/>
            <a:ext cx="2517775" cy="0"/>
          </a:xfrm>
          <a:prstGeom prst="line">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矩形 1"/>
          <p:cNvSpPr/>
          <p:nvPr/>
        </p:nvSpPr>
        <p:spPr>
          <a:xfrm>
            <a:off x="486544" y="4850466"/>
            <a:ext cx="3150419" cy="1384995"/>
          </a:xfrm>
          <a:prstGeom prst="rect">
            <a:avLst/>
          </a:prstGeom>
        </p:spPr>
        <p:txBody>
          <a:bodyPr wrap="square">
            <a:spAutoFit/>
          </a:bodyPr>
          <a:lstStyle/>
          <a:p>
            <a:r>
              <a:rPr lang="en-US" altLang="zh-CN" dirty="0"/>
              <a:t>Find root using secant method or bisection method</a:t>
            </a:r>
            <a:endParaRPr lang="zh-CN" altLang="en-US" dirty="0"/>
          </a:p>
        </p:txBody>
      </p:sp>
    </p:spTree>
    <p:extLst>
      <p:ext uri="{BB962C8B-B14F-4D97-AF65-F5344CB8AC3E}">
        <p14:creationId xmlns:p14="http://schemas.microsoft.com/office/powerpoint/2010/main" val="8648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706090"/>
          </a:xfrm>
          <a:prstGeom prst="rect">
            <a:avLst/>
          </a:prstGeom>
        </p:spPr>
        <p:txBody>
          <a:bodyPr/>
          <a:lst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2pPr>
            <a:lvl3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3pPr>
            <a:lvl4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4pPr>
            <a:lvl5pPr algn="ctr" rtl="0" eaLnBrk="0" fontAlgn="base" hangingPunct="0">
              <a:spcBef>
                <a:spcPct val="0"/>
              </a:spcBef>
              <a:spcAft>
                <a:spcPct val="0"/>
              </a:spcAft>
              <a:defRPr kumimoji="1" sz="4400">
                <a:solidFill>
                  <a:schemeClr val="tx2"/>
                </a:solidFill>
                <a:latin typeface="Arial" panose="020B0604020202020204" pitchFamily="34" charset="0"/>
                <a:ea typeface="新細明體" pitchFamily="18" charset="-120"/>
              </a:defRPr>
            </a:lvl5pPr>
            <a:lvl6pPr marL="4572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6pPr>
            <a:lvl7pPr marL="9144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7pPr>
            <a:lvl8pPr marL="13716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8pPr>
            <a:lvl9pPr marL="1828800" algn="ctr" rtl="0" fontAlgn="base">
              <a:spcBef>
                <a:spcPct val="0"/>
              </a:spcBef>
              <a:spcAft>
                <a:spcPct val="0"/>
              </a:spcAft>
              <a:defRPr kumimoji="1" sz="4400">
                <a:solidFill>
                  <a:schemeClr val="tx2"/>
                </a:solidFill>
                <a:latin typeface="Arial" panose="020B0604020202020204" pitchFamily="34" charset="0"/>
                <a:ea typeface="新細明體" pitchFamily="18" charset="-120"/>
              </a:defRPr>
            </a:lvl9pPr>
          </a:lstStyle>
          <a:p>
            <a:r>
              <a:rPr lang="en-CA" sz="3600" b="1" dirty="0">
                <a:latin typeface="Arial" charset="0"/>
                <a:cs typeface="Arial" charset="0"/>
              </a:rPr>
              <a:t>Shooting Method: e</a:t>
            </a:r>
            <a:r>
              <a:rPr lang="en-CA" altLang="zh-CN" sz="3600" b="1" dirty="0">
                <a:latin typeface="Arial" charset="0"/>
                <a:cs typeface="Arial" charset="0"/>
              </a:rPr>
              <a:t>xample</a:t>
            </a:r>
            <a:endParaRPr lang="en-CA" sz="3600" b="1" dirty="0">
              <a:latin typeface="Arial" charset="0"/>
              <a:cs typeface="Arial" charset="0"/>
            </a:endParaRPr>
          </a:p>
        </p:txBody>
      </p:sp>
      <p:sp>
        <p:nvSpPr>
          <p:cNvPr id="4" name="Content Placeholder 2"/>
          <p:cNvSpPr txBox="1">
            <a:spLocks/>
          </p:cNvSpPr>
          <p:nvPr/>
        </p:nvSpPr>
        <p:spPr>
          <a:xfrm>
            <a:off x="483261" y="1124744"/>
            <a:ext cx="8229600" cy="648072"/>
          </a:xfrm>
          <a:prstGeom prst="rect">
            <a:avLst/>
          </a:prstGeom>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CA" dirty="0">
                <a:latin typeface="Arial" charset="0"/>
                <a:cs typeface="Arial" charset="0"/>
              </a:rPr>
              <a:t>	Consider the following non-linear BVP:</a:t>
            </a:r>
          </a:p>
        </p:txBody>
      </p:sp>
      <p:graphicFrame>
        <p:nvGraphicFramePr>
          <p:cNvPr id="5" name="Object 2"/>
          <p:cNvGraphicFramePr>
            <a:graphicFrameLocks noChangeAspect="1"/>
          </p:cNvGraphicFramePr>
          <p:nvPr>
            <p:extLst>
              <p:ext uri="{D42A27DB-BD31-4B8C-83A1-F6EECF244321}">
                <p14:modId xmlns:p14="http://schemas.microsoft.com/office/powerpoint/2010/main" val="260612378"/>
              </p:ext>
            </p:extLst>
          </p:nvPr>
        </p:nvGraphicFramePr>
        <p:xfrm>
          <a:off x="1403648" y="1772887"/>
          <a:ext cx="5560046" cy="1656184"/>
        </p:xfrm>
        <a:graphic>
          <a:graphicData uri="http://schemas.openxmlformats.org/presentationml/2006/ole">
            <mc:AlternateContent xmlns:mc="http://schemas.openxmlformats.org/markup-compatibility/2006">
              <mc:Choice xmlns:v="urn:schemas-microsoft-com:vml" Requires="v">
                <p:oleObj name="Equation" r:id="rId2" imgW="2514600" imgH="749160" progId="Equation.DSMT4">
                  <p:embed/>
                </p:oleObj>
              </mc:Choice>
              <mc:Fallback>
                <p:oleObj name="Equation" r:id="rId2" imgW="2514600" imgH="749160" progId="Equation.DSMT4">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772887"/>
                        <a:ext cx="5560046" cy="1656184"/>
                      </a:xfrm>
                      <a:prstGeom prst="rect">
                        <a:avLst/>
                      </a:prstGeom>
                      <a:noFill/>
                    </p:spPr>
                  </p:pic>
                </p:oleObj>
              </mc:Fallback>
            </mc:AlternateContent>
          </a:graphicData>
        </a:graphic>
      </p:graphicFrame>
      <p:pic>
        <p:nvPicPr>
          <p:cNvPr id="7" name="Picture 2" descr="C:\Users\dwharder\Desktop\xcwd.png"/>
          <p:cNvPicPr>
            <a:picLocks noChangeAspect="1" noChangeArrowheads="1"/>
          </p:cNvPicPr>
          <p:nvPr/>
        </p:nvPicPr>
        <p:blipFill>
          <a:blip r:embed="rId4"/>
          <a:srcRect/>
          <a:stretch>
            <a:fillRect/>
          </a:stretch>
        </p:blipFill>
        <p:spPr bwMode="auto">
          <a:xfrm>
            <a:off x="479235" y="3356992"/>
            <a:ext cx="4304924" cy="3228693"/>
          </a:xfrm>
          <a:prstGeom prst="rect">
            <a:avLst/>
          </a:prstGeom>
          <a:noFill/>
          <a:ln w="9525">
            <a:noFill/>
            <a:miter lim="800000"/>
            <a:headEnd/>
            <a:tailEnd/>
          </a:ln>
        </p:spPr>
      </p:pic>
      <p:pic>
        <p:nvPicPr>
          <p:cNvPr id="8" name="图片 7"/>
          <p:cNvPicPr>
            <a:picLocks noChangeAspect="1"/>
          </p:cNvPicPr>
          <p:nvPr/>
        </p:nvPicPr>
        <p:blipFill>
          <a:blip r:embed="rId5"/>
          <a:stretch>
            <a:fillRect/>
          </a:stretch>
        </p:blipFill>
        <p:spPr>
          <a:xfrm>
            <a:off x="4769705" y="3573016"/>
            <a:ext cx="3922223" cy="2808312"/>
          </a:xfrm>
          <a:prstGeom prst="rect">
            <a:avLst/>
          </a:prstGeom>
        </p:spPr>
      </p:pic>
    </p:spTree>
    <p:extLst>
      <p:ext uri="{BB962C8B-B14F-4D97-AF65-F5344CB8AC3E}">
        <p14:creationId xmlns:p14="http://schemas.microsoft.com/office/powerpoint/2010/main" val="7592075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67544" y="116632"/>
            <a:ext cx="8229600" cy="648072"/>
          </a:xfrm>
        </p:spPr>
        <p:txBody>
          <a:bodyPr/>
          <a:lstStyle/>
          <a:p>
            <a:pPr eaLnBrk="1" hangingPunct="1"/>
            <a:r>
              <a:rPr lang="en-US" altLang="zh-CN" sz="3200" dirty="0">
                <a:solidFill>
                  <a:srgbClr val="FF3300"/>
                </a:solidFill>
                <a:latin typeface="Georgia" panose="02040502050405020303" pitchFamily="18" charset="0"/>
              </a:rPr>
              <a:t>Shooting method for eigenvalue problem</a:t>
            </a:r>
            <a:endParaRPr lang="en-US" altLang="zh-CN" sz="3200" dirty="0">
              <a:ea typeface="宋体" panose="02010600030101010101" pitchFamily="2" charset="-122"/>
            </a:endParaRPr>
          </a:p>
        </p:txBody>
      </p:sp>
      <p:graphicFrame>
        <p:nvGraphicFramePr>
          <p:cNvPr id="2050" name="Object 4"/>
          <p:cNvGraphicFramePr>
            <a:graphicFrameLocks noChangeAspect="1"/>
          </p:cNvGraphicFramePr>
          <p:nvPr>
            <p:extLst>
              <p:ext uri="{D42A27DB-BD31-4B8C-83A1-F6EECF244321}">
                <p14:modId xmlns:p14="http://schemas.microsoft.com/office/powerpoint/2010/main" val="4117135772"/>
              </p:ext>
            </p:extLst>
          </p:nvPr>
        </p:nvGraphicFramePr>
        <p:xfrm>
          <a:off x="901068" y="864654"/>
          <a:ext cx="4114800" cy="1685925"/>
        </p:xfrm>
        <a:graphic>
          <a:graphicData uri="http://schemas.openxmlformats.org/presentationml/2006/ole">
            <mc:AlternateContent xmlns:mc="http://schemas.openxmlformats.org/markup-compatibility/2006">
              <mc:Choice xmlns:v="urn:schemas-microsoft-com:vml" Requires="v">
                <p:oleObj name="Equation" r:id="rId2" imgW="1549080" imgH="634680" progId="Equation.DSMT4">
                  <p:embed/>
                </p:oleObj>
              </mc:Choice>
              <mc:Fallback>
                <p:oleObj name="Equation" r:id="rId2" imgW="1549080" imgH="634680" progId="Equation.DSMT4">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68" y="864654"/>
                        <a:ext cx="4114800" cy="1685925"/>
                      </a:xfrm>
                      <a:prstGeom prst="rect">
                        <a:avLst/>
                      </a:prstGeom>
                      <a:noFill/>
                      <a:ln>
                        <a:noFill/>
                      </a:ln>
                      <a:effectLst/>
                    </p:spPr>
                  </p:pic>
                </p:oleObj>
              </mc:Fallback>
            </mc:AlternateContent>
          </a:graphicData>
        </a:graphic>
      </p:graphicFrame>
      <p:sp>
        <p:nvSpPr>
          <p:cNvPr id="2053" name="Text Box 6"/>
          <p:cNvSpPr txBox="1">
            <a:spLocks noChangeArrowheads="1"/>
          </p:cNvSpPr>
          <p:nvPr/>
        </p:nvSpPr>
        <p:spPr bwMode="auto">
          <a:xfrm>
            <a:off x="5634596" y="1247787"/>
            <a:ext cx="2590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dirty="0">
                <a:ea typeface="宋体" panose="02010600030101010101" pitchFamily="2" charset="-122"/>
                <a:sym typeface="Symbol" panose="05050102010706020507" pitchFamily="18" charset="2"/>
              </a:rPr>
              <a:t> is also unknown.</a:t>
            </a:r>
          </a:p>
        </p:txBody>
      </p:sp>
      <p:sp>
        <p:nvSpPr>
          <p:cNvPr id="2" name="文本框 1"/>
          <p:cNvSpPr txBox="1"/>
          <p:nvPr/>
        </p:nvSpPr>
        <p:spPr>
          <a:xfrm>
            <a:off x="901068" y="4181831"/>
            <a:ext cx="7416823" cy="1815882"/>
          </a:xfrm>
          <a:prstGeom prst="rect">
            <a:avLst/>
          </a:prstGeom>
          <a:noFill/>
        </p:spPr>
        <p:txBody>
          <a:bodyPr wrap="square" rtlCol="0">
            <a:spAutoFit/>
          </a:bodyPr>
          <a:lstStyle/>
          <a:p>
            <a:pPr marL="514350" indent="-514350">
              <a:buAutoNum type="arabicParenBoth"/>
            </a:pPr>
            <a:r>
              <a:rPr lang="en-US" altLang="zh-CN" dirty="0"/>
              <a:t>Select an arbitrary non-zero </a:t>
            </a:r>
            <a:r>
              <a:rPr lang="en-US" altLang="zh-CN" dirty="0">
                <a:latin typeface="Georgia" panose="02040502050405020303" pitchFamily="18" charset="0"/>
              </a:rPr>
              <a:t>y</a:t>
            </a:r>
            <a:r>
              <a:rPr lang="zh-CN" altLang="en-US" dirty="0">
                <a:latin typeface="Georgia" panose="02040502050405020303" pitchFamily="18" charset="0"/>
              </a:rPr>
              <a:t>'</a:t>
            </a:r>
            <a:r>
              <a:rPr lang="en-US" altLang="zh-CN" dirty="0"/>
              <a:t>(0) (note that the magnitude of y does not matter)</a:t>
            </a:r>
          </a:p>
          <a:p>
            <a:pPr marL="514350" indent="-514350">
              <a:buAutoNum type="arabicParenBoth"/>
            </a:pPr>
            <a:r>
              <a:rPr lang="en-US" altLang="zh-CN" dirty="0"/>
              <a:t>Choose a trivial </a:t>
            </a:r>
            <a:r>
              <a:rPr lang="el-GR" altLang="zh-CN" dirty="0"/>
              <a:t>λ</a:t>
            </a:r>
            <a:r>
              <a:rPr lang="en-US" altLang="zh-CN" dirty="0"/>
              <a:t>, compute y(1) with this </a:t>
            </a:r>
            <a:r>
              <a:rPr lang="el-GR" altLang="zh-CN" dirty="0"/>
              <a:t>λ</a:t>
            </a:r>
            <a:endParaRPr lang="en-US" altLang="zh-CN" dirty="0"/>
          </a:p>
          <a:p>
            <a:pPr marL="514350" indent="-514350">
              <a:buAutoNum type="arabicParenBoth"/>
            </a:pPr>
            <a:r>
              <a:rPr lang="en-US" altLang="zh-CN" dirty="0"/>
              <a:t>Adjust </a:t>
            </a:r>
            <a:r>
              <a:rPr lang="el-GR" altLang="zh-CN" dirty="0"/>
              <a:t>λ</a:t>
            </a:r>
            <a:r>
              <a:rPr lang="en-US" altLang="zh-CN" dirty="0"/>
              <a:t> so that the computed y(1) = 0</a:t>
            </a:r>
            <a:endParaRPr lang="zh-CN" altLang="en-US" dirty="0"/>
          </a:p>
        </p:txBody>
      </p:sp>
      <p:pic>
        <p:nvPicPr>
          <p:cNvPr id="3" name="图片 2"/>
          <p:cNvPicPr>
            <a:picLocks noChangeAspect="1"/>
          </p:cNvPicPr>
          <p:nvPr/>
        </p:nvPicPr>
        <p:blipFill>
          <a:blip r:embed="rId4"/>
          <a:stretch>
            <a:fillRect/>
          </a:stretch>
        </p:blipFill>
        <p:spPr>
          <a:xfrm>
            <a:off x="2411760" y="2613338"/>
            <a:ext cx="4023791" cy="1535741"/>
          </a:xfrm>
          <a:prstGeom prst="rect">
            <a:avLst/>
          </a:prstGeom>
        </p:spPr>
      </p:pic>
    </p:spTree>
    <p:extLst>
      <p:ext uri="{BB962C8B-B14F-4D97-AF65-F5344CB8AC3E}">
        <p14:creationId xmlns:p14="http://schemas.microsoft.com/office/powerpoint/2010/main" val="21315160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Finite-Difference Methods</a:t>
            </a:r>
          </a:p>
        </p:txBody>
      </p:sp>
      <p:sp>
        <p:nvSpPr>
          <p:cNvPr id="12291" name="Rectangle 3"/>
          <p:cNvSpPr>
            <a:spLocks noGrp="1" noChangeArrowheads="1"/>
          </p:cNvSpPr>
          <p:nvPr>
            <p:ph type="body" idx="1"/>
          </p:nvPr>
        </p:nvSpPr>
        <p:spPr/>
        <p:txBody>
          <a:bodyPr/>
          <a:lstStyle/>
          <a:p>
            <a:pPr eaLnBrk="1" hangingPunct="1"/>
            <a:r>
              <a:rPr lang="en-US" altLang="en-US"/>
              <a:t>The most common alternatives to the shooting method are finite-difference approaches.</a:t>
            </a:r>
          </a:p>
          <a:p>
            <a:pPr eaLnBrk="1" hangingPunct="1"/>
            <a:r>
              <a:rPr lang="en-US" altLang="en-US"/>
              <a:t>In these techniques, finite differences are substituted for the derivatives in the original equation, transforming a linear differential equation into a set of simultaneous algebraic equations.</a:t>
            </a:r>
          </a:p>
        </p:txBody>
      </p:sp>
    </p:spTree>
    <p:extLst>
      <p:ext uri="{BB962C8B-B14F-4D97-AF65-F5344CB8AC3E}">
        <p14:creationId xmlns:p14="http://schemas.microsoft.com/office/powerpoint/2010/main" val="40051165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Finite-Difference Example</a:t>
            </a:r>
          </a:p>
        </p:txBody>
      </p:sp>
      <p:sp>
        <p:nvSpPr>
          <p:cNvPr id="13315" name="Rectangle 3"/>
          <p:cNvSpPr>
            <a:spLocks noGrp="1" noChangeArrowheads="1"/>
          </p:cNvSpPr>
          <p:nvPr>
            <p:ph type="body" idx="1"/>
          </p:nvPr>
        </p:nvSpPr>
        <p:spPr/>
        <p:txBody>
          <a:bodyPr/>
          <a:lstStyle/>
          <a:p>
            <a:pPr eaLnBrk="1" hangingPunct="1"/>
            <a:r>
              <a:rPr lang="en-US" altLang="en-US" sz="2400" dirty="0"/>
              <a:t>Convert:</a:t>
            </a:r>
            <a:br>
              <a:rPr lang="en-US" altLang="en-US" sz="2400" dirty="0"/>
            </a:br>
            <a:br>
              <a:rPr lang="en-US" altLang="en-US" sz="2400" dirty="0"/>
            </a:br>
            <a:r>
              <a:rPr lang="en-US" altLang="en-US" sz="2400" dirty="0"/>
              <a:t>into </a:t>
            </a:r>
            <a:r>
              <a:rPr lang="en-US" altLang="en-US" sz="2400" i="1" dirty="0"/>
              <a:t>n</a:t>
            </a:r>
            <a:r>
              <a:rPr lang="en-US" altLang="en-US" sz="2400" dirty="0"/>
              <a:t>-1 simultaneous equations at each interior point using centered difference equations:</a:t>
            </a:r>
            <a:endParaRPr lang="en-US" altLang="en-US" sz="2800" dirty="0"/>
          </a:p>
        </p:txBody>
      </p:sp>
      <p:pic>
        <p:nvPicPr>
          <p:cNvPr id="13316" name="Picture 4" descr="fig2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389563"/>
            <a:ext cx="6553200"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317" name="Object 6"/>
          <p:cNvGraphicFramePr>
            <a:graphicFrameLocks noChangeAspect="1"/>
          </p:cNvGraphicFramePr>
          <p:nvPr>
            <p:extLst>
              <p:ext uri="{D42A27DB-BD31-4B8C-83A1-F6EECF244321}">
                <p14:modId xmlns:p14="http://schemas.microsoft.com/office/powerpoint/2010/main" val="3992706568"/>
              </p:ext>
            </p:extLst>
          </p:nvPr>
        </p:nvGraphicFramePr>
        <p:xfrm>
          <a:off x="3332163" y="1600200"/>
          <a:ext cx="2479675" cy="784225"/>
        </p:xfrm>
        <a:graphic>
          <a:graphicData uri="http://schemas.openxmlformats.org/presentationml/2006/ole">
            <mc:AlternateContent xmlns:mc="http://schemas.openxmlformats.org/markup-compatibility/2006">
              <mc:Choice xmlns:v="urn:schemas-microsoft-com:vml" Requires="v">
                <p:oleObj name="Equation" r:id="rId3" imgW="1244600" imgH="393700" progId="Equation.DSMT4">
                  <p:embed/>
                </p:oleObj>
              </mc:Choice>
              <mc:Fallback>
                <p:oleObj name="Equation" r:id="rId3" imgW="1244600" imgH="393700" progId="Equation.DSMT4">
                  <p:embed/>
                  <p:pic>
                    <p:nvPicPr>
                      <p:cNvPr id="1331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2163" y="1600200"/>
                        <a:ext cx="247967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7"/>
          <p:cNvGraphicFramePr>
            <a:graphicFrameLocks noChangeAspect="1"/>
          </p:cNvGraphicFramePr>
          <p:nvPr/>
        </p:nvGraphicFramePr>
        <p:xfrm>
          <a:off x="2447925" y="3243263"/>
          <a:ext cx="4248150" cy="2111375"/>
        </p:xfrm>
        <a:graphic>
          <a:graphicData uri="http://schemas.openxmlformats.org/presentationml/2006/ole">
            <mc:AlternateContent xmlns:mc="http://schemas.openxmlformats.org/markup-compatibility/2006">
              <mc:Choice xmlns:v="urn:schemas-microsoft-com:vml" Requires="v">
                <p:oleObj name="Equation" r:id="rId5" imgW="2146300" imgH="1066800" progId="Equation.3">
                  <p:embed/>
                </p:oleObj>
              </mc:Choice>
              <mc:Fallback>
                <p:oleObj name="Equation" r:id="rId5" imgW="2146300" imgH="1066800" progId="Equation.3">
                  <p:embed/>
                  <p:pic>
                    <p:nvPicPr>
                      <p:cNvPr id="1331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7925" y="3243263"/>
                        <a:ext cx="424815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19510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Finite-Difference Example (cont)</a:t>
            </a:r>
          </a:p>
        </p:txBody>
      </p:sp>
      <p:sp>
        <p:nvSpPr>
          <p:cNvPr id="14339" name="Rectangle 3"/>
          <p:cNvSpPr>
            <a:spLocks noGrp="1" noChangeArrowheads="1"/>
          </p:cNvSpPr>
          <p:nvPr>
            <p:ph type="body" idx="1"/>
          </p:nvPr>
        </p:nvSpPr>
        <p:spPr>
          <a:xfrm>
            <a:off x="428625" y="1417638"/>
            <a:ext cx="8229600" cy="4525963"/>
          </a:xfrm>
        </p:spPr>
        <p:txBody>
          <a:bodyPr/>
          <a:lstStyle/>
          <a:p>
            <a:pPr eaLnBrk="1" hangingPunct="1"/>
            <a:r>
              <a:rPr lang="en-US" altLang="en-US"/>
              <a:t>Since </a:t>
            </a:r>
            <a:r>
              <a:rPr lang="en-US" altLang="en-US" i="1"/>
              <a:t>T</a:t>
            </a:r>
            <a:r>
              <a:rPr lang="en-US" altLang="en-US" baseline="-25000"/>
              <a:t>0</a:t>
            </a:r>
            <a:r>
              <a:rPr lang="en-US" altLang="en-US"/>
              <a:t> and </a:t>
            </a:r>
            <a:r>
              <a:rPr lang="en-US" altLang="en-US" i="1" dirty="0" err="1"/>
              <a:t>T</a:t>
            </a:r>
            <a:r>
              <a:rPr lang="en-US" altLang="en-US" i="1" baseline="-25000" dirty="0" err="1"/>
              <a:t>n</a:t>
            </a:r>
            <a:r>
              <a:rPr lang="en-US" altLang="en-US" dirty="0"/>
              <a:t> are known, they will be on the right-hand-side of the linear algebra system (in this case, in the first and last entries, respectively):</a:t>
            </a:r>
          </a:p>
        </p:txBody>
      </p:sp>
      <p:graphicFrame>
        <p:nvGraphicFramePr>
          <p:cNvPr id="14340" name="Object 4"/>
          <p:cNvGraphicFramePr>
            <a:graphicFrameLocks noChangeAspect="1"/>
          </p:cNvGraphicFramePr>
          <p:nvPr/>
        </p:nvGraphicFramePr>
        <p:xfrm>
          <a:off x="487363" y="3598863"/>
          <a:ext cx="8170862" cy="1658937"/>
        </p:xfrm>
        <a:graphic>
          <a:graphicData uri="http://schemas.openxmlformats.org/presentationml/2006/ole">
            <mc:AlternateContent xmlns:mc="http://schemas.openxmlformats.org/markup-compatibility/2006">
              <mc:Choice xmlns:v="urn:schemas-microsoft-com:vml" Requires="v">
                <p:oleObj name="Equation" r:id="rId2" imgW="4127500" imgH="838200" progId="Equation.3">
                  <p:embed/>
                </p:oleObj>
              </mc:Choice>
              <mc:Fallback>
                <p:oleObj name="Equation" r:id="rId2" imgW="4127500" imgH="838200" progId="Equation.3">
                  <p:embed/>
                  <p:pic>
                    <p:nvPicPr>
                      <p:cNvPr id="143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3598863"/>
                        <a:ext cx="8170862" cy="165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1547664" y="5681991"/>
            <a:ext cx="6667210" cy="523220"/>
          </a:xfrm>
          <a:prstGeom prst="rect">
            <a:avLst/>
          </a:prstGeom>
        </p:spPr>
        <p:txBody>
          <a:bodyPr wrap="none">
            <a:spAutoFit/>
          </a:bodyPr>
          <a:lstStyle/>
          <a:p>
            <a:r>
              <a:rPr lang="en-US" altLang="zh-CN" dirty="0"/>
              <a:t>Can be solved, e.g., by Gaussian elimination </a:t>
            </a:r>
            <a:endParaRPr lang="zh-CN" altLang="en-US" dirty="0"/>
          </a:p>
        </p:txBody>
      </p:sp>
    </p:spTree>
    <p:extLst>
      <p:ext uri="{BB962C8B-B14F-4D97-AF65-F5344CB8AC3E}">
        <p14:creationId xmlns:p14="http://schemas.microsoft.com/office/powerpoint/2010/main" val="14740932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79512" y="4941168"/>
            <a:ext cx="8691563" cy="1371224"/>
          </a:xfrm>
          <a:prstGeom prst="rect">
            <a:avLst/>
          </a:prstGeom>
        </p:spPr>
      </p:pic>
      <p:sp>
        <p:nvSpPr>
          <p:cNvPr id="5" name="Rectangle 4"/>
          <p:cNvSpPr/>
          <p:nvPr/>
        </p:nvSpPr>
        <p:spPr>
          <a:xfrm>
            <a:off x="76200" y="304800"/>
            <a:ext cx="9067800" cy="461665"/>
          </a:xfrm>
          <a:prstGeom prst="rect">
            <a:avLst/>
          </a:prstGeom>
        </p:spPr>
        <p:txBody>
          <a:bodyPr wrap="square">
            <a:spAutoFit/>
          </a:bodyPr>
          <a:lstStyle/>
          <a:p>
            <a:r>
              <a:rPr lang="en-US" sz="2400" dirty="0"/>
              <a:t>Numerical methods of solving the 1D Schrödinger equation</a:t>
            </a:r>
          </a:p>
        </p:txBody>
      </p:sp>
      <p:pic>
        <p:nvPicPr>
          <p:cNvPr id="6" name="Picture 5"/>
          <p:cNvPicPr>
            <a:picLocks noChangeAspect="1"/>
          </p:cNvPicPr>
          <p:nvPr/>
        </p:nvPicPr>
        <p:blipFill>
          <a:blip r:embed="rId3"/>
          <a:stretch>
            <a:fillRect/>
          </a:stretch>
        </p:blipFill>
        <p:spPr>
          <a:xfrm>
            <a:off x="152400" y="1150235"/>
            <a:ext cx="8634413" cy="3578225"/>
          </a:xfrm>
          <a:prstGeom prst="rect">
            <a:avLst/>
          </a:prstGeom>
        </p:spPr>
      </p:pic>
      <p:sp>
        <p:nvSpPr>
          <p:cNvPr id="8" name="TextBox 7"/>
          <p:cNvSpPr txBox="1"/>
          <p:nvPr/>
        </p:nvSpPr>
        <p:spPr>
          <a:xfrm>
            <a:off x="4114800" y="4191000"/>
            <a:ext cx="228600" cy="400110"/>
          </a:xfrm>
          <a:prstGeom prst="rect">
            <a:avLst/>
          </a:prstGeom>
          <a:noFill/>
        </p:spPr>
        <p:txBody>
          <a:bodyPr wrap="square" rtlCol="0">
            <a:spAutoFit/>
          </a:bodyPr>
          <a:lstStyle/>
          <a:p>
            <a:r>
              <a:rPr lang="en-US" sz="2000" dirty="0">
                <a:latin typeface="+mj-lt"/>
              </a:rPr>
              <a:t>!</a:t>
            </a:r>
          </a:p>
        </p:txBody>
      </p:sp>
      <p:sp>
        <p:nvSpPr>
          <p:cNvPr id="9" name="TextBox 8"/>
          <p:cNvSpPr txBox="1"/>
          <p:nvPr/>
        </p:nvSpPr>
        <p:spPr>
          <a:xfrm>
            <a:off x="5410200" y="4191000"/>
            <a:ext cx="228600" cy="400110"/>
          </a:xfrm>
          <a:prstGeom prst="rect">
            <a:avLst/>
          </a:prstGeom>
          <a:noFill/>
        </p:spPr>
        <p:txBody>
          <a:bodyPr wrap="square" rtlCol="0">
            <a:spAutoFit/>
          </a:bodyPr>
          <a:lstStyle/>
          <a:p>
            <a:r>
              <a:rPr lang="en-US" sz="2000" dirty="0">
                <a:latin typeface="+mj-lt"/>
              </a:rPr>
              <a:t>!</a:t>
            </a:r>
          </a:p>
        </p:txBody>
      </p:sp>
      <p:sp>
        <p:nvSpPr>
          <p:cNvPr id="10" name="TextBox 9"/>
          <p:cNvSpPr txBox="1"/>
          <p:nvPr/>
        </p:nvSpPr>
        <p:spPr>
          <a:xfrm>
            <a:off x="6705600" y="4191000"/>
            <a:ext cx="228600" cy="400110"/>
          </a:xfrm>
          <a:prstGeom prst="rect">
            <a:avLst/>
          </a:prstGeom>
          <a:noFill/>
        </p:spPr>
        <p:txBody>
          <a:bodyPr wrap="square" rtlCol="0">
            <a:spAutoFit/>
          </a:bodyPr>
          <a:lstStyle/>
          <a:p>
            <a:r>
              <a:rPr lang="en-US" sz="2000" dirty="0">
                <a:latin typeface="+mj-lt"/>
              </a:rPr>
              <a:t>!</a:t>
            </a:r>
          </a:p>
        </p:txBody>
      </p:sp>
      <p:sp>
        <p:nvSpPr>
          <p:cNvPr id="2" name="矩形 1"/>
          <p:cNvSpPr/>
          <p:nvPr/>
        </p:nvSpPr>
        <p:spPr bwMode="auto">
          <a:xfrm>
            <a:off x="6144434" y="5733256"/>
            <a:ext cx="1019854" cy="43358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2067770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304800"/>
            <a:ext cx="9067800" cy="461665"/>
          </a:xfrm>
          <a:prstGeom prst="rect">
            <a:avLst/>
          </a:prstGeom>
        </p:spPr>
        <p:txBody>
          <a:bodyPr wrap="square">
            <a:spAutoFit/>
          </a:bodyPr>
          <a:lstStyle/>
          <a:p>
            <a:r>
              <a:rPr lang="en-US" sz="2400" dirty="0"/>
              <a:t>Numerical methods of solving the 1D Schrödinger equation -- continued</a:t>
            </a:r>
          </a:p>
        </p:txBody>
      </p:sp>
      <p:graphicFrame>
        <p:nvGraphicFramePr>
          <p:cNvPr id="6" name="Object 5"/>
          <p:cNvGraphicFramePr>
            <a:graphicFrameLocks noChangeAspect="1"/>
          </p:cNvGraphicFramePr>
          <p:nvPr>
            <p:extLst>
              <p:ext uri="{D42A27DB-BD31-4B8C-83A1-F6EECF244321}">
                <p14:modId xmlns:p14="http://schemas.microsoft.com/office/powerpoint/2010/main" val="1963404808"/>
              </p:ext>
            </p:extLst>
          </p:nvPr>
        </p:nvGraphicFramePr>
        <p:xfrm>
          <a:off x="188913" y="1189038"/>
          <a:ext cx="6291262" cy="1935162"/>
        </p:xfrm>
        <a:graphic>
          <a:graphicData uri="http://schemas.openxmlformats.org/presentationml/2006/ole">
            <mc:AlternateContent xmlns:mc="http://schemas.openxmlformats.org/markup-compatibility/2006">
              <mc:Choice xmlns:v="urn:schemas-microsoft-com:vml" Requires="v">
                <p:oleObj name="Equation" r:id="rId2" imgW="4457520" imgH="1371600" progId="Equation.DSMT4">
                  <p:embed/>
                </p:oleObj>
              </mc:Choice>
              <mc:Fallback>
                <p:oleObj name="Equation" r:id="rId2" imgW="4457520" imgH="1371600" progId="Equation.DSMT4">
                  <p:embed/>
                  <p:pic>
                    <p:nvPicPr>
                      <p:cNvPr id="6" name="Object 5"/>
                      <p:cNvPicPr/>
                      <p:nvPr/>
                    </p:nvPicPr>
                    <p:blipFill>
                      <a:blip r:embed="rId3"/>
                      <a:stretch>
                        <a:fillRect/>
                      </a:stretch>
                    </p:blipFill>
                    <p:spPr>
                      <a:xfrm>
                        <a:off x="188913" y="1189038"/>
                        <a:ext cx="6291262" cy="1935162"/>
                      </a:xfrm>
                      <a:prstGeom prst="rect">
                        <a:avLst/>
                      </a:prstGeom>
                    </p:spPr>
                  </p:pic>
                </p:oleObj>
              </mc:Fallback>
            </mc:AlternateContent>
          </a:graphicData>
        </a:graphic>
      </p:graphicFrame>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30185" b="37544"/>
          <a:stretch/>
        </p:blipFill>
        <p:spPr>
          <a:xfrm>
            <a:off x="838200" y="3428225"/>
            <a:ext cx="7237897" cy="2204225"/>
          </a:xfrm>
          <a:prstGeom prst="rect">
            <a:avLst/>
          </a:prstGeom>
        </p:spPr>
      </p:pic>
      <p:cxnSp>
        <p:nvCxnSpPr>
          <p:cNvPr id="11" name="Straight Arrow Connector 10"/>
          <p:cNvCxnSpPr/>
          <p:nvPr/>
        </p:nvCxnSpPr>
        <p:spPr>
          <a:xfrm>
            <a:off x="1295400" y="5181600"/>
            <a:ext cx="685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05800" y="4953000"/>
            <a:ext cx="457200" cy="461665"/>
          </a:xfrm>
          <a:prstGeom prst="rect">
            <a:avLst/>
          </a:prstGeom>
          <a:noFill/>
        </p:spPr>
        <p:txBody>
          <a:bodyPr wrap="square" rtlCol="0">
            <a:spAutoFit/>
          </a:bodyPr>
          <a:lstStyle/>
          <a:p>
            <a:r>
              <a:rPr lang="en-US" sz="2400" i="1" dirty="0">
                <a:latin typeface="+mj-lt"/>
              </a:rPr>
              <a:t>x</a:t>
            </a:r>
          </a:p>
        </p:txBody>
      </p:sp>
      <p:sp>
        <p:nvSpPr>
          <p:cNvPr id="13" name="TextBox 12"/>
          <p:cNvSpPr txBox="1"/>
          <p:nvPr/>
        </p:nvSpPr>
        <p:spPr>
          <a:xfrm>
            <a:off x="1066800" y="5181600"/>
            <a:ext cx="1600200" cy="461665"/>
          </a:xfrm>
          <a:prstGeom prst="rect">
            <a:avLst/>
          </a:prstGeom>
          <a:noFill/>
        </p:spPr>
        <p:txBody>
          <a:bodyPr wrap="square" rtlCol="0">
            <a:spAutoFit/>
          </a:bodyPr>
          <a:lstStyle/>
          <a:p>
            <a:r>
              <a:rPr lang="en-US" sz="2400" i="1" dirty="0">
                <a:latin typeface="+mj-lt"/>
              </a:rPr>
              <a:t>x</a:t>
            </a:r>
            <a:r>
              <a:rPr lang="en-US" sz="2400" i="1" baseline="-25000" dirty="0">
                <a:latin typeface="+mj-lt"/>
              </a:rPr>
              <a:t>0</a:t>
            </a:r>
            <a:r>
              <a:rPr lang="en-US" sz="2400" i="1" dirty="0">
                <a:latin typeface="+mj-lt"/>
              </a:rPr>
              <a:t>=0</a:t>
            </a:r>
          </a:p>
        </p:txBody>
      </p:sp>
      <p:sp>
        <p:nvSpPr>
          <p:cNvPr id="14" name="TextBox 13"/>
          <p:cNvSpPr txBox="1"/>
          <p:nvPr/>
        </p:nvSpPr>
        <p:spPr>
          <a:xfrm>
            <a:off x="2438400" y="5105400"/>
            <a:ext cx="457200" cy="461665"/>
          </a:xfrm>
          <a:prstGeom prst="rect">
            <a:avLst/>
          </a:prstGeom>
          <a:noFill/>
        </p:spPr>
        <p:txBody>
          <a:bodyPr wrap="square" rtlCol="0">
            <a:spAutoFit/>
          </a:bodyPr>
          <a:lstStyle/>
          <a:p>
            <a:r>
              <a:rPr lang="en-US" sz="2400" i="1" dirty="0">
                <a:latin typeface="+mj-lt"/>
              </a:rPr>
              <a:t>x</a:t>
            </a:r>
            <a:r>
              <a:rPr lang="en-US" sz="2400" i="1" baseline="-25000" dirty="0">
                <a:latin typeface="+mj-lt"/>
              </a:rPr>
              <a:t>3</a:t>
            </a:r>
            <a:endParaRPr lang="en-US" sz="2400" i="1" dirty="0">
              <a:latin typeface="+mj-lt"/>
            </a:endParaRPr>
          </a:p>
        </p:txBody>
      </p:sp>
      <p:sp>
        <p:nvSpPr>
          <p:cNvPr id="15" name="TextBox 14"/>
          <p:cNvSpPr txBox="1"/>
          <p:nvPr/>
        </p:nvSpPr>
        <p:spPr>
          <a:xfrm>
            <a:off x="2895600" y="5105400"/>
            <a:ext cx="457200" cy="461665"/>
          </a:xfrm>
          <a:prstGeom prst="rect">
            <a:avLst/>
          </a:prstGeom>
          <a:noFill/>
        </p:spPr>
        <p:txBody>
          <a:bodyPr wrap="square" rtlCol="0">
            <a:spAutoFit/>
          </a:bodyPr>
          <a:lstStyle/>
          <a:p>
            <a:r>
              <a:rPr lang="en-US" sz="2400" i="1" dirty="0">
                <a:latin typeface="+mj-lt"/>
              </a:rPr>
              <a:t>x</a:t>
            </a:r>
            <a:r>
              <a:rPr lang="en-US" sz="2400" i="1" baseline="-25000" dirty="0">
                <a:latin typeface="+mj-lt"/>
              </a:rPr>
              <a:t>4</a:t>
            </a:r>
            <a:endParaRPr lang="en-US" sz="2400" i="1" dirty="0">
              <a:latin typeface="+mj-lt"/>
            </a:endParaRPr>
          </a:p>
        </p:txBody>
      </p:sp>
      <p:sp>
        <p:nvSpPr>
          <p:cNvPr id="16" name="TextBox 15"/>
          <p:cNvSpPr txBox="1"/>
          <p:nvPr/>
        </p:nvSpPr>
        <p:spPr>
          <a:xfrm>
            <a:off x="6781800" y="5183832"/>
            <a:ext cx="685800" cy="461665"/>
          </a:xfrm>
          <a:prstGeom prst="rect">
            <a:avLst/>
          </a:prstGeom>
          <a:noFill/>
        </p:spPr>
        <p:txBody>
          <a:bodyPr wrap="square" rtlCol="0">
            <a:spAutoFit/>
          </a:bodyPr>
          <a:lstStyle/>
          <a:p>
            <a:r>
              <a:rPr lang="en-US" sz="2400" i="1" dirty="0">
                <a:latin typeface="+mj-lt"/>
              </a:rPr>
              <a:t>x</a:t>
            </a:r>
            <a:r>
              <a:rPr lang="en-US" sz="2400" i="1" baseline="-25000" dirty="0">
                <a:latin typeface="+mj-lt"/>
              </a:rPr>
              <a:t>N-1</a:t>
            </a:r>
            <a:endParaRPr lang="en-US" sz="2400" i="1" dirty="0">
              <a:latin typeface="+mj-lt"/>
            </a:endParaRPr>
          </a:p>
        </p:txBody>
      </p:sp>
      <p:sp>
        <p:nvSpPr>
          <p:cNvPr id="17" name="TextBox 16"/>
          <p:cNvSpPr txBox="1"/>
          <p:nvPr/>
        </p:nvSpPr>
        <p:spPr>
          <a:xfrm>
            <a:off x="7391400" y="5181600"/>
            <a:ext cx="990600" cy="461665"/>
          </a:xfrm>
          <a:prstGeom prst="rect">
            <a:avLst/>
          </a:prstGeom>
          <a:noFill/>
        </p:spPr>
        <p:txBody>
          <a:bodyPr wrap="square" rtlCol="0">
            <a:spAutoFit/>
          </a:bodyPr>
          <a:lstStyle/>
          <a:p>
            <a:r>
              <a:rPr lang="en-US" sz="2400" i="1" dirty="0" err="1">
                <a:latin typeface="+mj-lt"/>
              </a:rPr>
              <a:t>x</a:t>
            </a:r>
            <a:r>
              <a:rPr lang="en-US" sz="2400" i="1" baseline="-25000" dirty="0" err="1">
                <a:latin typeface="+mj-lt"/>
              </a:rPr>
              <a:t>N</a:t>
            </a:r>
            <a:r>
              <a:rPr lang="en-US" sz="2400" i="1" dirty="0">
                <a:latin typeface="+mj-lt"/>
              </a:rPr>
              <a:t>=a</a:t>
            </a:r>
          </a:p>
        </p:txBody>
      </p:sp>
      <p:cxnSp>
        <p:nvCxnSpPr>
          <p:cNvPr id="19" name="Straight Arrow Connector 18"/>
          <p:cNvCxnSpPr/>
          <p:nvPr/>
        </p:nvCxnSpPr>
        <p:spPr>
          <a:xfrm>
            <a:off x="4419600" y="5414665"/>
            <a:ext cx="4572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58252" y="5360898"/>
            <a:ext cx="381000" cy="461665"/>
          </a:xfrm>
          <a:prstGeom prst="rect">
            <a:avLst/>
          </a:prstGeom>
          <a:noFill/>
        </p:spPr>
        <p:txBody>
          <a:bodyPr wrap="square" rtlCol="0">
            <a:spAutoFit/>
          </a:bodyPr>
          <a:lstStyle/>
          <a:p>
            <a:r>
              <a:rPr lang="en-US" sz="2400" i="1" dirty="0">
                <a:latin typeface="+mj-lt"/>
              </a:rPr>
              <a:t>s</a:t>
            </a:r>
          </a:p>
        </p:txBody>
      </p:sp>
      <p:sp>
        <p:nvSpPr>
          <p:cNvPr id="21" name="TextBox 20"/>
          <p:cNvSpPr txBox="1"/>
          <p:nvPr/>
        </p:nvSpPr>
        <p:spPr>
          <a:xfrm>
            <a:off x="685800" y="5943600"/>
            <a:ext cx="6172200" cy="461665"/>
          </a:xfrm>
          <a:prstGeom prst="rect">
            <a:avLst/>
          </a:prstGeom>
          <a:noFill/>
        </p:spPr>
        <p:txBody>
          <a:bodyPr wrap="square" rtlCol="0">
            <a:spAutoFit/>
          </a:bodyPr>
          <a:lstStyle/>
          <a:p>
            <a:r>
              <a:rPr lang="en-US" sz="2400" dirty="0">
                <a:latin typeface="+mj-lt"/>
              </a:rPr>
              <a:t>Discretize </a:t>
            </a:r>
            <a:r>
              <a:rPr lang="en-US" sz="2400" i="1" dirty="0">
                <a:latin typeface="+mj-lt"/>
              </a:rPr>
              <a:t>x </a:t>
            </a:r>
            <a:r>
              <a:rPr lang="en-US" sz="2400" dirty="0">
                <a:latin typeface="+mj-lt"/>
              </a:rPr>
              <a:t>into </a:t>
            </a:r>
            <a:r>
              <a:rPr lang="en-US" sz="2400" i="1" dirty="0">
                <a:latin typeface="+mj-lt"/>
              </a:rPr>
              <a:t>N</a:t>
            </a:r>
            <a:r>
              <a:rPr lang="en-US" sz="2400" dirty="0">
                <a:latin typeface="+mj-lt"/>
              </a:rPr>
              <a:t> segments </a:t>
            </a:r>
            <a:r>
              <a:rPr lang="en-US" sz="2400" i="1" dirty="0">
                <a:latin typeface="+mj-lt"/>
              </a:rPr>
              <a:t>s,</a:t>
            </a:r>
            <a:r>
              <a:rPr lang="en-US" sz="2400" dirty="0">
                <a:latin typeface="+mj-lt"/>
              </a:rPr>
              <a:t> with </a:t>
            </a:r>
            <a:r>
              <a:rPr lang="en-US" sz="2400" i="1" dirty="0">
                <a:latin typeface="+mj-lt"/>
              </a:rPr>
              <a:t>s=a/N.</a:t>
            </a:r>
            <a:endParaRPr lang="en-US" sz="2400" dirty="0">
              <a:latin typeface="+mj-lt"/>
            </a:endParaRPr>
          </a:p>
        </p:txBody>
      </p:sp>
    </p:spTree>
    <p:extLst>
      <p:ext uri="{BB962C8B-B14F-4D97-AF65-F5344CB8AC3E}">
        <p14:creationId xmlns:p14="http://schemas.microsoft.com/office/powerpoint/2010/main" val="19480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a:spLocks noGrp="1" noChangeArrowheads="1"/>
          </p:cNvSpPr>
          <p:nvPr>
            <p:ph type="body" idx="1"/>
          </p:nvPr>
        </p:nvSpPr>
        <p:spPr>
          <a:xfrm>
            <a:off x="457200" y="533400"/>
            <a:ext cx="8229600" cy="5903913"/>
          </a:xfrm>
        </p:spPr>
        <p:txBody>
          <a:bodyPr/>
          <a:lstStyle/>
          <a:p>
            <a:pPr eaLnBrk="1" hangingPunct="1"/>
            <a:r>
              <a:rPr lang="en-US" altLang="zh-TW" sz="2800" dirty="0">
                <a:latin typeface="Times New Roman" panose="02020603050405020304" pitchFamily="18" charset="0"/>
              </a:rPr>
              <a:t>In general, any system of </a:t>
            </a:r>
            <a:r>
              <a:rPr lang="en-US" altLang="zh-TW" sz="2800" i="1" dirty="0">
                <a:latin typeface="Times New Roman" panose="02020603050405020304" pitchFamily="18" charset="0"/>
              </a:rPr>
              <a:t>n</a:t>
            </a:r>
            <a:r>
              <a:rPr lang="en-US" altLang="zh-TW" sz="2800" dirty="0">
                <a:latin typeface="Times New Roman" panose="02020603050405020304" pitchFamily="18" charset="0"/>
              </a:rPr>
              <a:t> equations of the following type can be solved using any of the methods to be discussed:</a:t>
            </a:r>
          </a:p>
        </p:txBody>
      </p:sp>
      <p:graphicFrame>
        <p:nvGraphicFramePr>
          <p:cNvPr id="57348" name="Object 7"/>
          <p:cNvGraphicFramePr>
            <a:graphicFrameLocks noChangeAspect="1"/>
          </p:cNvGraphicFramePr>
          <p:nvPr/>
        </p:nvGraphicFramePr>
        <p:xfrm>
          <a:off x="1447800" y="2057400"/>
          <a:ext cx="2903538" cy="3687763"/>
        </p:xfrm>
        <a:graphic>
          <a:graphicData uri="http://schemas.openxmlformats.org/presentationml/2006/ole">
            <mc:AlternateContent xmlns:mc="http://schemas.openxmlformats.org/markup-compatibility/2006">
              <mc:Choice xmlns:v="urn:schemas-microsoft-com:vml" Requires="v">
                <p:oleObj name="Equation" r:id="rId2" imgW="1447800" imgH="1841500" progId="Equation.3">
                  <p:embed/>
                </p:oleObj>
              </mc:Choice>
              <mc:Fallback>
                <p:oleObj name="Equation" r:id="rId2" imgW="1447800" imgH="1841500" progId="Equation.3">
                  <p:embed/>
                  <p:pic>
                    <p:nvPicPr>
                      <p:cNvPr id="5734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2903538"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47955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9616" t="38604" r="20767"/>
          <a:stretch/>
        </p:blipFill>
        <p:spPr>
          <a:xfrm>
            <a:off x="990600" y="1371600"/>
            <a:ext cx="6096914" cy="9906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139415723"/>
              </p:ext>
            </p:extLst>
          </p:nvPr>
        </p:nvGraphicFramePr>
        <p:xfrm>
          <a:off x="869950" y="2185988"/>
          <a:ext cx="7773988" cy="4335462"/>
        </p:xfrm>
        <a:graphic>
          <a:graphicData uri="http://schemas.openxmlformats.org/presentationml/2006/ole">
            <mc:AlternateContent xmlns:mc="http://schemas.openxmlformats.org/markup-compatibility/2006">
              <mc:Choice xmlns:v="urn:schemas-microsoft-com:vml" Requires="v">
                <p:oleObj name="Equation" r:id="rId3" imgW="5829120" imgH="3251160" progId="Equation.DSMT4">
                  <p:embed/>
                </p:oleObj>
              </mc:Choice>
              <mc:Fallback>
                <p:oleObj name="Equation" r:id="rId3" imgW="5829120" imgH="3251160" progId="Equation.DSMT4">
                  <p:embed/>
                  <p:pic>
                    <p:nvPicPr>
                      <p:cNvPr id="7" name="Object 6"/>
                      <p:cNvPicPr/>
                      <p:nvPr/>
                    </p:nvPicPr>
                    <p:blipFill>
                      <a:blip r:embed="rId4"/>
                      <a:stretch>
                        <a:fillRect/>
                      </a:stretch>
                    </p:blipFill>
                    <p:spPr>
                      <a:xfrm>
                        <a:off x="869950" y="2185988"/>
                        <a:ext cx="7773988" cy="4335462"/>
                      </a:xfrm>
                      <a:prstGeom prst="rect">
                        <a:avLst/>
                      </a:prstGeom>
                    </p:spPr>
                  </p:pic>
                </p:oleObj>
              </mc:Fallback>
            </mc:AlternateContent>
          </a:graphicData>
        </a:graphic>
      </p:graphicFrame>
      <p:sp>
        <p:nvSpPr>
          <p:cNvPr id="8" name="Rectangle 4"/>
          <p:cNvSpPr/>
          <p:nvPr/>
        </p:nvSpPr>
        <p:spPr>
          <a:xfrm>
            <a:off x="76200" y="304800"/>
            <a:ext cx="9067800" cy="461665"/>
          </a:xfrm>
          <a:prstGeom prst="rect">
            <a:avLst/>
          </a:prstGeom>
        </p:spPr>
        <p:txBody>
          <a:bodyPr wrap="square">
            <a:spAutoFit/>
          </a:bodyPr>
          <a:lstStyle/>
          <a:p>
            <a:r>
              <a:rPr lang="en-US" sz="2400" dirty="0"/>
              <a:t>Numerical methods of solving the 1D Schrödinger equation -- continued</a:t>
            </a:r>
          </a:p>
        </p:txBody>
      </p:sp>
      <p:sp>
        <p:nvSpPr>
          <p:cNvPr id="9" name="矩形 8"/>
          <p:cNvSpPr/>
          <p:nvPr/>
        </p:nvSpPr>
        <p:spPr bwMode="auto">
          <a:xfrm>
            <a:off x="6012160" y="1732172"/>
            <a:ext cx="1008112" cy="32867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a:ln>
                <a:noFill/>
              </a:ln>
              <a:solidFill>
                <a:schemeClr val="tx1"/>
              </a:solidFill>
              <a:effectLst/>
              <a:latin typeface="Times New Roman" panose="02020603050405020304" pitchFamily="18" charset="0"/>
              <a:ea typeface="新細明體" pitchFamily="18" charset="-120"/>
            </a:endParaRPr>
          </a:p>
        </p:txBody>
      </p:sp>
    </p:spTree>
    <p:extLst>
      <p:ext uri="{BB962C8B-B14F-4D97-AF65-F5344CB8AC3E}">
        <p14:creationId xmlns:p14="http://schemas.microsoft.com/office/powerpoint/2010/main" val="20969777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228600"/>
            <a:ext cx="8229600" cy="1569660"/>
          </a:xfrm>
          <a:prstGeom prst="rect">
            <a:avLst/>
          </a:prstGeom>
          <a:noFill/>
        </p:spPr>
        <p:txBody>
          <a:bodyPr wrap="square" rtlCol="0">
            <a:spAutoFit/>
          </a:bodyPr>
          <a:lstStyle/>
          <a:p>
            <a:r>
              <a:rPr lang="en-US" sz="2400" dirty="0">
                <a:latin typeface="+mj-lt"/>
              </a:rPr>
              <a:t>In this way, our numerical solution is cast in terms of an</a:t>
            </a:r>
          </a:p>
          <a:p>
            <a:r>
              <a:rPr lang="en-US" sz="2400" dirty="0">
                <a:latin typeface="+mj-lt"/>
              </a:rPr>
              <a:t>eigenvalue problem where the </a:t>
            </a:r>
            <a:r>
              <a:rPr lang="en-US" sz="2400" i="1" dirty="0">
                <a:latin typeface="+mj-lt"/>
              </a:rPr>
              <a:t>N-1 </a:t>
            </a:r>
            <a:r>
              <a:rPr lang="en-US" sz="2400" dirty="0">
                <a:latin typeface="+mj-lt"/>
              </a:rPr>
              <a:t>unknown eigenvector </a:t>
            </a:r>
          </a:p>
          <a:p>
            <a:r>
              <a:rPr lang="en-US" sz="2400" dirty="0">
                <a:latin typeface="+mj-lt"/>
              </a:rPr>
              <a:t>components are </a:t>
            </a:r>
            <a:r>
              <a:rPr lang="en-US" sz="2400" i="1" dirty="0" err="1">
                <a:latin typeface="Symbol" panose="05050102010706020507" pitchFamily="18" charset="2"/>
              </a:rPr>
              <a:t>y</a:t>
            </a:r>
            <a:r>
              <a:rPr lang="en-US" sz="2400" i="1" baseline="-25000" dirty="0" err="1"/>
              <a:t>n</a:t>
            </a:r>
            <a:r>
              <a:rPr lang="en-US" sz="2400" i="1" dirty="0">
                <a:latin typeface="Symbol" panose="05050102010706020507" pitchFamily="18" charset="2"/>
              </a:rPr>
              <a:t> </a:t>
            </a:r>
            <a:r>
              <a:rPr lang="en-US" sz="2400" i="1" dirty="0"/>
              <a:t>(x</a:t>
            </a:r>
            <a:r>
              <a:rPr lang="en-US" sz="2400" i="1" baseline="-25000" dirty="0"/>
              <a:t>i</a:t>
            </a:r>
            <a:r>
              <a:rPr lang="en-US" sz="2400" i="1" dirty="0"/>
              <a:t>)</a:t>
            </a:r>
          </a:p>
          <a:p>
            <a:endParaRPr lang="en-US" sz="2400" dirty="0">
              <a:latin typeface="+mj-lt"/>
            </a:endParaRPr>
          </a:p>
        </p:txBody>
      </p:sp>
      <p:graphicFrame>
        <p:nvGraphicFramePr>
          <p:cNvPr id="6" name="Object 5"/>
          <p:cNvGraphicFramePr>
            <a:graphicFrameLocks noChangeAspect="1"/>
          </p:cNvGraphicFramePr>
          <p:nvPr/>
        </p:nvGraphicFramePr>
        <p:xfrm>
          <a:off x="1143000" y="1600200"/>
          <a:ext cx="6065695" cy="2255837"/>
        </p:xfrm>
        <a:graphic>
          <a:graphicData uri="http://schemas.openxmlformats.org/presentationml/2006/ole">
            <mc:AlternateContent xmlns:mc="http://schemas.openxmlformats.org/markup-compatibility/2006">
              <mc:Choice xmlns:v="urn:schemas-microsoft-com:vml" Requires="v">
                <p:oleObj name="Equation" r:id="rId2" imgW="4609800" imgH="1714320" progId="Equation.DSMT4">
                  <p:embed/>
                </p:oleObj>
              </mc:Choice>
              <mc:Fallback>
                <p:oleObj name="Equation" r:id="rId2" imgW="4609800" imgH="1714320" progId="Equation.DSMT4">
                  <p:embed/>
                  <p:pic>
                    <p:nvPicPr>
                      <p:cNvPr id="6" name="Object 5"/>
                      <p:cNvPicPr/>
                      <p:nvPr/>
                    </p:nvPicPr>
                    <p:blipFill>
                      <a:blip r:embed="rId3"/>
                      <a:stretch>
                        <a:fillRect/>
                      </a:stretch>
                    </p:blipFill>
                    <p:spPr>
                      <a:xfrm>
                        <a:off x="1143000" y="1600200"/>
                        <a:ext cx="6065695" cy="2255837"/>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1611313" y="3836988"/>
          <a:ext cx="5921375" cy="2387600"/>
        </p:xfrm>
        <a:graphic>
          <a:graphicData uri="http://schemas.openxmlformats.org/presentationml/2006/ole">
            <mc:AlternateContent xmlns:mc="http://schemas.openxmlformats.org/markup-compatibility/2006">
              <mc:Choice xmlns:v="urn:schemas-microsoft-com:vml" Requires="v">
                <p:oleObj name="Equation" r:id="rId4" imgW="4000320" imgH="1612800" progId="Equation.DSMT4">
                  <p:embed/>
                </p:oleObj>
              </mc:Choice>
              <mc:Fallback>
                <p:oleObj name="Equation" r:id="rId4" imgW="4000320" imgH="1612800" progId="Equation.DSMT4">
                  <p:embed/>
                  <p:pic>
                    <p:nvPicPr>
                      <p:cNvPr id="7" name="Object 6"/>
                      <p:cNvPicPr/>
                      <p:nvPr/>
                    </p:nvPicPr>
                    <p:blipFill>
                      <a:blip r:embed="rId5"/>
                      <a:stretch>
                        <a:fillRect/>
                      </a:stretch>
                    </p:blipFill>
                    <p:spPr>
                      <a:xfrm>
                        <a:off x="1611313" y="3836988"/>
                        <a:ext cx="5921375" cy="2387600"/>
                      </a:xfrm>
                      <a:prstGeom prst="rect">
                        <a:avLst/>
                      </a:prstGeom>
                    </p:spPr>
                  </p:pic>
                </p:oleObj>
              </mc:Fallback>
            </mc:AlternateContent>
          </a:graphicData>
        </a:graphic>
      </p:graphicFrame>
    </p:spTree>
    <p:extLst>
      <p:ext uri="{BB962C8B-B14F-4D97-AF65-F5344CB8AC3E}">
        <p14:creationId xmlns:p14="http://schemas.microsoft.com/office/powerpoint/2010/main" val="427773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6000" cy="2595880"/>
        </p:xfrm>
        <a:graphic>
          <a:graphicData uri="http://schemas.openxmlformats.org/drawingml/2006/table">
            <a:tbl>
              <a:tblPr firstRow="1" bandRow="1">
                <a:tableStyleId>{5C22544A-7EE6-4342-B048-85BDC9FD1C3A}</a:tableStyleId>
              </a:tblPr>
              <a:tblGrid>
                <a:gridCol w="679373">
                  <a:extLst>
                    <a:ext uri="{9D8B030D-6E8A-4147-A177-3AD203B41FA5}">
                      <a16:colId xmlns:a16="http://schemas.microsoft.com/office/drawing/2014/main" val="20000"/>
                    </a:ext>
                  </a:extLst>
                </a:gridCol>
                <a:gridCol w="1773716">
                  <a:extLst>
                    <a:ext uri="{9D8B030D-6E8A-4147-A177-3AD203B41FA5}">
                      <a16:colId xmlns:a16="http://schemas.microsoft.com/office/drawing/2014/main" val="20001"/>
                    </a:ext>
                  </a:extLst>
                </a:gridCol>
                <a:gridCol w="1652530">
                  <a:extLst>
                    <a:ext uri="{9D8B030D-6E8A-4147-A177-3AD203B41FA5}">
                      <a16:colId xmlns:a16="http://schemas.microsoft.com/office/drawing/2014/main" val="20002"/>
                    </a:ext>
                  </a:extLst>
                </a:gridCol>
                <a:gridCol w="1990381">
                  <a:extLst>
                    <a:ext uri="{9D8B030D-6E8A-4147-A177-3AD203B41FA5}">
                      <a16:colId xmlns:a16="http://schemas.microsoft.com/office/drawing/2014/main" val="20003"/>
                    </a:ext>
                  </a:extLst>
                </a:gridCol>
              </a:tblGrid>
              <a:tr h="370840">
                <a:tc>
                  <a:txBody>
                    <a:bodyPr/>
                    <a:lstStyle/>
                    <a:p>
                      <a:pPr algn="ctr"/>
                      <a:r>
                        <a:rPr lang="en-US" dirty="0">
                          <a:latin typeface="+mn-lt"/>
                        </a:rPr>
                        <a:t>n</a:t>
                      </a:r>
                    </a:p>
                  </a:txBody>
                  <a:tcPr/>
                </a:tc>
                <a:tc>
                  <a:txBody>
                    <a:bodyPr/>
                    <a:lstStyle/>
                    <a:p>
                      <a:pPr algn="ctr"/>
                      <a:r>
                        <a:rPr lang="en-US" dirty="0">
                          <a:latin typeface="Symbol" panose="05050102010706020507" pitchFamily="18" charset="2"/>
                        </a:rPr>
                        <a:t>l</a:t>
                      </a:r>
                    </a:p>
                  </a:txBody>
                  <a:tcPr/>
                </a:tc>
                <a:tc>
                  <a:txBody>
                    <a:bodyPr/>
                    <a:lstStyle/>
                    <a:p>
                      <a:pPr algn="ctr"/>
                      <a:r>
                        <a:rPr lang="en-US" baseline="0" dirty="0">
                          <a:latin typeface="Symbol" panose="05050102010706020507" pitchFamily="18" charset="2"/>
                        </a:rPr>
                        <a:t>l/</a:t>
                      </a:r>
                      <a:r>
                        <a:rPr lang="en-US" dirty="0"/>
                        <a:t>s</a:t>
                      </a:r>
                      <a:r>
                        <a:rPr lang="en-US" baseline="30000" dirty="0"/>
                        <a:t>2</a:t>
                      </a:r>
                      <a:endParaRPr lang="en-US" dirty="0"/>
                    </a:p>
                  </a:txBody>
                  <a:tcPr/>
                </a:tc>
                <a:tc>
                  <a:txBody>
                    <a:bodyPr/>
                    <a:lstStyle/>
                    <a:p>
                      <a:pPr algn="ctr"/>
                      <a:r>
                        <a:rPr lang="en-US" dirty="0" err="1"/>
                        <a:t>E</a:t>
                      </a:r>
                      <a:r>
                        <a:rPr lang="en-US" baseline="-25000" dirty="0" err="1"/>
                        <a:t>v</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0.1980622645</a:t>
                      </a:r>
                    </a:p>
                  </a:txBody>
                  <a:tcPr/>
                </a:tc>
                <a:tc>
                  <a:txBody>
                    <a:bodyPr/>
                    <a:lstStyle/>
                    <a:p>
                      <a:r>
                        <a:rPr lang="en-US" dirty="0"/>
                        <a:t>9.7050509605</a:t>
                      </a:r>
                    </a:p>
                  </a:txBody>
                  <a:tcPr/>
                </a:tc>
                <a:tc>
                  <a:txBody>
                    <a:bodyPr/>
                    <a:lstStyle/>
                    <a:p>
                      <a:r>
                        <a:rPr lang="en-US" dirty="0"/>
                        <a:t>9.869604401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a:t>0.7530203960</a:t>
                      </a:r>
                    </a:p>
                  </a:txBody>
                  <a:tcPr/>
                </a:tc>
                <a:tc>
                  <a:txBody>
                    <a:bodyPr/>
                    <a:lstStyle/>
                    <a:p>
                      <a:r>
                        <a:rPr lang="en-US" dirty="0"/>
                        <a:t>36.897999404</a:t>
                      </a:r>
                    </a:p>
                  </a:txBody>
                  <a:tcPr/>
                </a:tc>
                <a:tc>
                  <a:txBody>
                    <a:bodyPr/>
                    <a:lstStyle/>
                    <a:p>
                      <a:r>
                        <a:rPr lang="en-US" dirty="0"/>
                        <a:t>39.47841760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1.554958132</a:t>
                      </a:r>
                    </a:p>
                  </a:txBody>
                  <a:tcPr/>
                </a:tc>
                <a:tc>
                  <a:txBody>
                    <a:bodyPr/>
                    <a:lstStyle/>
                    <a:p>
                      <a:r>
                        <a:rPr lang="en-US" dirty="0"/>
                        <a:t>76.192948468</a:t>
                      </a:r>
                    </a:p>
                  </a:txBody>
                  <a:tcPr/>
                </a:tc>
                <a:tc>
                  <a:txBody>
                    <a:bodyPr/>
                    <a:lstStyle/>
                    <a:p>
                      <a:r>
                        <a:rPr lang="en-US" dirty="0"/>
                        <a:t>88.82643960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2.445041868</a:t>
                      </a:r>
                    </a:p>
                  </a:txBody>
                  <a:tcPr/>
                </a:tc>
                <a:tc>
                  <a:txBody>
                    <a:bodyPr/>
                    <a:lstStyle/>
                    <a:p>
                      <a:r>
                        <a:rPr lang="en-US" dirty="0"/>
                        <a:t>119.80705153</a:t>
                      </a:r>
                    </a:p>
                  </a:txBody>
                  <a:tcPr/>
                </a:tc>
                <a:tc>
                  <a:txBody>
                    <a:bodyPr/>
                    <a:lstStyle/>
                    <a:p>
                      <a:r>
                        <a:rPr lang="en-US" dirty="0"/>
                        <a:t>157.9136704</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3.246979605</a:t>
                      </a:r>
                    </a:p>
                  </a:txBody>
                  <a:tcPr/>
                </a:tc>
                <a:tc>
                  <a:txBody>
                    <a:bodyPr/>
                    <a:lstStyle/>
                    <a:p>
                      <a:r>
                        <a:rPr lang="en-US" dirty="0"/>
                        <a:t>159.10200064</a:t>
                      </a:r>
                    </a:p>
                  </a:txBody>
                  <a:tcPr/>
                </a:tc>
                <a:tc>
                  <a:txBody>
                    <a:bodyPr/>
                    <a:lstStyle/>
                    <a:p>
                      <a:r>
                        <a:rPr lang="en-US" dirty="0"/>
                        <a:t>246.7401100</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3.801937736</a:t>
                      </a:r>
                    </a:p>
                  </a:txBody>
                  <a:tcPr/>
                </a:tc>
                <a:tc>
                  <a:txBody>
                    <a:bodyPr/>
                    <a:lstStyle/>
                    <a:p>
                      <a:r>
                        <a:rPr lang="en-US" dirty="0"/>
                        <a:t>186.29494906</a:t>
                      </a:r>
                    </a:p>
                  </a:txBody>
                  <a:tcPr/>
                </a:tc>
                <a:tc>
                  <a:txBody>
                    <a:bodyPr/>
                    <a:lstStyle/>
                    <a:p>
                      <a:r>
                        <a:rPr lang="en-US" dirty="0"/>
                        <a:t>355.3057584</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237780" y="132202"/>
            <a:ext cx="5772839" cy="461665"/>
          </a:xfrm>
          <a:prstGeom prst="rect">
            <a:avLst/>
          </a:prstGeom>
          <a:noFill/>
        </p:spPr>
        <p:txBody>
          <a:bodyPr wrap="square" rtlCol="0">
            <a:spAutoFit/>
          </a:bodyPr>
          <a:lstStyle/>
          <a:p>
            <a:r>
              <a:rPr lang="en-US" sz="2400" dirty="0">
                <a:latin typeface="+mj-lt"/>
              </a:rPr>
              <a:t>Example for </a:t>
            </a:r>
            <a:r>
              <a:rPr lang="en-US" sz="2400" i="1" dirty="0">
                <a:latin typeface="+mj-lt"/>
              </a:rPr>
              <a:t>N=7:</a:t>
            </a:r>
            <a:endParaRPr lang="en-US" sz="2400" dirty="0">
              <a:latin typeface="+mj-lt"/>
            </a:endParaRPr>
          </a:p>
        </p:txBody>
      </p:sp>
    </p:spTree>
    <p:extLst>
      <p:ext uri="{BB962C8B-B14F-4D97-AF65-F5344CB8AC3E}">
        <p14:creationId xmlns:p14="http://schemas.microsoft.com/office/powerpoint/2010/main" val="34733934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7543800" cy="461665"/>
          </a:xfrm>
          <a:prstGeom prst="rect">
            <a:avLst/>
          </a:prstGeom>
          <a:noFill/>
        </p:spPr>
        <p:txBody>
          <a:bodyPr wrap="square" rtlCol="0">
            <a:spAutoFit/>
          </a:bodyPr>
          <a:lstStyle/>
          <a:p>
            <a:r>
              <a:rPr lang="en-US" sz="2400" dirty="0">
                <a:latin typeface="+mj-lt"/>
              </a:rPr>
              <a:t>Convergence of results with respect to  </a:t>
            </a:r>
            <a:r>
              <a:rPr lang="en-US" sz="2400" i="1" dirty="0">
                <a:latin typeface="+mj-lt"/>
              </a:rPr>
              <a:t>N</a:t>
            </a:r>
            <a:endParaRPr lang="en-US" sz="2400" dirty="0">
              <a:latin typeface="+mj-lt"/>
            </a:endParaRPr>
          </a:p>
        </p:txBody>
      </p:sp>
      <p:graphicFrame>
        <p:nvGraphicFramePr>
          <p:cNvPr id="6" name="Table 5"/>
          <p:cNvGraphicFramePr>
            <a:graphicFrameLocks noGrp="1"/>
          </p:cNvGraphicFramePr>
          <p:nvPr/>
        </p:nvGraphicFramePr>
        <p:xfrm>
          <a:off x="990600" y="1243274"/>
          <a:ext cx="6540708" cy="1635810"/>
        </p:xfrm>
        <a:graphic>
          <a:graphicData uri="http://schemas.openxmlformats.org/drawingml/2006/table">
            <a:tbl>
              <a:tblPr firstRow="1" bandRow="1">
                <a:tableStyleId>{5C22544A-7EE6-4342-B048-85BDC9FD1C3A}</a:tableStyleId>
              </a:tblPr>
              <a:tblGrid>
                <a:gridCol w="1018636">
                  <a:extLst>
                    <a:ext uri="{9D8B030D-6E8A-4147-A177-3AD203B41FA5}">
                      <a16:colId xmlns:a16="http://schemas.microsoft.com/office/drawing/2014/main" val="20000"/>
                    </a:ext>
                  </a:extLst>
                </a:gridCol>
                <a:gridCol w="2042630">
                  <a:extLst>
                    <a:ext uri="{9D8B030D-6E8A-4147-A177-3AD203B41FA5}">
                      <a16:colId xmlns:a16="http://schemas.microsoft.com/office/drawing/2014/main" val="20001"/>
                    </a:ext>
                  </a:extLst>
                </a:gridCol>
                <a:gridCol w="1560120">
                  <a:extLst>
                    <a:ext uri="{9D8B030D-6E8A-4147-A177-3AD203B41FA5}">
                      <a16:colId xmlns:a16="http://schemas.microsoft.com/office/drawing/2014/main" val="20002"/>
                    </a:ext>
                  </a:extLst>
                </a:gridCol>
                <a:gridCol w="1919322">
                  <a:extLst>
                    <a:ext uri="{9D8B030D-6E8A-4147-A177-3AD203B41FA5}">
                      <a16:colId xmlns:a16="http://schemas.microsoft.com/office/drawing/2014/main" val="20003"/>
                    </a:ext>
                  </a:extLst>
                </a:gridCol>
              </a:tblGrid>
              <a:tr h="545270">
                <a:tc>
                  <a:txBody>
                    <a:bodyPr/>
                    <a:lstStyle/>
                    <a:p>
                      <a:endParaRPr lang="en-US" dirty="0"/>
                    </a:p>
                  </a:txBody>
                  <a:tcPr/>
                </a:tc>
                <a:tc>
                  <a:txBody>
                    <a:bodyPr/>
                    <a:lstStyle/>
                    <a:p>
                      <a:pPr algn="ctr"/>
                      <a:r>
                        <a:rPr lang="en-US" dirty="0"/>
                        <a:t>N=4</a:t>
                      </a:r>
                    </a:p>
                  </a:txBody>
                  <a:tcPr/>
                </a:tc>
                <a:tc>
                  <a:txBody>
                    <a:bodyPr/>
                    <a:lstStyle/>
                    <a:p>
                      <a:pPr algn="ctr"/>
                      <a:r>
                        <a:rPr lang="en-US" dirty="0"/>
                        <a:t>N=8</a:t>
                      </a:r>
                    </a:p>
                  </a:txBody>
                  <a:tcPr/>
                </a:tc>
                <a:tc>
                  <a:txBody>
                    <a:bodyPr/>
                    <a:lstStyle/>
                    <a:p>
                      <a:pPr algn="ctr"/>
                      <a:r>
                        <a:rPr lang="en-US" dirty="0"/>
                        <a:t>Exact</a:t>
                      </a:r>
                    </a:p>
                  </a:txBody>
                  <a:tcPr/>
                </a:tc>
                <a:extLst>
                  <a:ext uri="{0D108BD9-81ED-4DB2-BD59-A6C34878D82A}">
                    <a16:rowId xmlns:a16="http://schemas.microsoft.com/office/drawing/2014/main" val="10000"/>
                  </a:ext>
                </a:extLst>
              </a:tr>
              <a:tr h="545270">
                <a:tc>
                  <a:txBody>
                    <a:bodyPr/>
                    <a:lstStyle/>
                    <a:p>
                      <a:pPr algn="ctr"/>
                      <a:r>
                        <a:rPr lang="en-US" dirty="0">
                          <a:latin typeface="+mn-lt"/>
                        </a:rPr>
                        <a:t>n</a:t>
                      </a:r>
                      <a:r>
                        <a:rPr lang="en-US" dirty="0">
                          <a:latin typeface="Symbol" panose="05050102010706020507" pitchFamily="18" charset="2"/>
                        </a:rPr>
                        <a:t>=1</a:t>
                      </a:r>
                    </a:p>
                  </a:txBody>
                  <a:tcPr/>
                </a:tc>
                <a:tc>
                  <a:txBody>
                    <a:bodyPr/>
                    <a:lstStyle/>
                    <a:p>
                      <a:pPr algn="ctr"/>
                      <a:r>
                        <a:rPr lang="en-US" dirty="0"/>
                        <a:t>9.54915028</a:t>
                      </a:r>
                    </a:p>
                  </a:txBody>
                  <a:tcPr/>
                </a:tc>
                <a:tc>
                  <a:txBody>
                    <a:bodyPr/>
                    <a:lstStyle/>
                    <a:p>
                      <a:pPr algn="ctr"/>
                      <a:r>
                        <a:rPr lang="en-US" dirty="0"/>
                        <a:t>9.7697954</a:t>
                      </a:r>
                    </a:p>
                  </a:txBody>
                  <a:tcPr/>
                </a:tc>
                <a:tc>
                  <a:txBody>
                    <a:bodyPr/>
                    <a:lstStyle/>
                    <a:p>
                      <a:pPr algn="ctr"/>
                      <a:r>
                        <a:rPr lang="en-US" dirty="0"/>
                        <a:t>9.869604404</a:t>
                      </a:r>
                    </a:p>
                  </a:txBody>
                  <a:tcPr/>
                </a:tc>
                <a:extLst>
                  <a:ext uri="{0D108BD9-81ED-4DB2-BD59-A6C34878D82A}">
                    <a16:rowId xmlns:a16="http://schemas.microsoft.com/office/drawing/2014/main" val="10001"/>
                  </a:ext>
                </a:extLst>
              </a:tr>
              <a:tr h="5452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n</a:t>
                      </a:r>
                      <a:r>
                        <a:rPr lang="en-US" dirty="0">
                          <a:latin typeface="Symbol" panose="05050102010706020507" pitchFamily="18" charset="2"/>
                        </a:rPr>
                        <a:t>=2</a:t>
                      </a:r>
                    </a:p>
                  </a:txBody>
                  <a:tcPr/>
                </a:tc>
                <a:tc>
                  <a:txBody>
                    <a:bodyPr/>
                    <a:lstStyle/>
                    <a:p>
                      <a:pPr algn="ctr"/>
                      <a:r>
                        <a:rPr lang="en-US" dirty="0"/>
                        <a:t>34.54915031</a:t>
                      </a:r>
                    </a:p>
                  </a:txBody>
                  <a:tcPr/>
                </a:tc>
                <a:tc>
                  <a:txBody>
                    <a:bodyPr/>
                    <a:lstStyle/>
                    <a:p>
                      <a:pPr algn="ctr"/>
                      <a:r>
                        <a:rPr lang="en-US" dirty="0"/>
                        <a:t>37.9008002</a:t>
                      </a:r>
                    </a:p>
                  </a:txBody>
                  <a:tcPr/>
                </a:tc>
                <a:tc>
                  <a:txBody>
                    <a:bodyPr/>
                    <a:lstStyle/>
                    <a:p>
                      <a:pPr algn="ctr"/>
                      <a:r>
                        <a:rPr lang="en-US" dirty="0"/>
                        <a:t>39.47841762</a:t>
                      </a:r>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573374" y="838200"/>
            <a:ext cx="7607508" cy="461665"/>
          </a:xfrm>
          <a:prstGeom prst="rect">
            <a:avLst/>
          </a:prstGeom>
          <a:noFill/>
        </p:spPr>
        <p:txBody>
          <a:bodyPr wrap="square" rtlCol="0">
            <a:spAutoFit/>
          </a:bodyPr>
          <a:lstStyle/>
          <a:p>
            <a:r>
              <a:rPr lang="en-US" sz="2400" dirty="0">
                <a:latin typeface="+mj-lt"/>
              </a:rPr>
              <a:t>Numerical results from second-order approximation:</a:t>
            </a:r>
          </a:p>
        </p:txBody>
      </p:sp>
      <p:sp>
        <p:nvSpPr>
          <p:cNvPr id="8" name="TextBox 7"/>
          <p:cNvSpPr txBox="1"/>
          <p:nvPr/>
        </p:nvSpPr>
        <p:spPr>
          <a:xfrm>
            <a:off x="573374" y="2997288"/>
            <a:ext cx="7607508" cy="461665"/>
          </a:xfrm>
          <a:prstGeom prst="rect">
            <a:avLst/>
          </a:prstGeom>
          <a:noFill/>
        </p:spPr>
        <p:txBody>
          <a:bodyPr wrap="square" rtlCol="0">
            <a:spAutoFit/>
          </a:bodyPr>
          <a:lstStyle/>
          <a:p>
            <a:r>
              <a:rPr lang="en-US" sz="2400" dirty="0">
                <a:latin typeface="+mj-lt"/>
              </a:rPr>
              <a:t>Numerical results from </a:t>
            </a:r>
            <a:r>
              <a:rPr lang="en-US" sz="2400" dirty="0" err="1">
                <a:latin typeface="+mj-lt"/>
              </a:rPr>
              <a:t>Numerov</a:t>
            </a:r>
            <a:r>
              <a:rPr lang="en-US" sz="2400" dirty="0">
                <a:latin typeface="+mj-lt"/>
              </a:rPr>
              <a:t> approximation:</a:t>
            </a:r>
          </a:p>
        </p:txBody>
      </p:sp>
      <p:graphicFrame>
        <p:nvGraphicFramePr>
          <p:cNvPr id="9" name="Table 8"/>
          <p:cNvGraphicFramePr>
            <a:graphicFrameLocks noGrp="1"/>
          </p:cNvGraphicFramePr>
          <p:nvPr/>
        </p:nvGraphicFramePr>
        <p:xfrm>
          <a:off x="1770660" y="3479903"/>
          <a:ext cx="4980588" cy="1635810"/>
        </p:xfrm>
        <a:graphic>
          <a:graphicData uri="http://schemas.openxmlformats.org/drawingml/2006/table">
            <a:tbl>
              <a:tblPr firstRow="1" bandRow="1">
                <a:tableStyleId>{5C22544A-7EE6-4342-B048-85BDC9FD1C3A}</a:tableStyleId>
              </a:tblPr>
              <a:tblGrid>
                <a:gridCol w="1018636">
                  <a:extLst>
                    <a:ext uri="{9D8B030D-6E8A-4147-A177-3AD203B41FA5}">
                      <a16:colId xmlns:a16="http://schemas.microsoft.com/office/drawing/2014/main" val="20000"/>
                    </a:ext>
                  </a:extLst>
                </a:gridCol>
                <a:gridCol w="2042630">
                  <a:extLst>
                    <a:ext uri="{9D8B030D-6E8A-4147-A177-3AD203B41FA5}">
                      <a16:colId xmlns:a16="http://schemas.microsoft.com/office/drawing/2014/main" val="20001"/>
                    </a:ext>
                  </a:extLst>
                </a:gridCol>
                <a:gridCol w="1919322">
                  <a:extLst>
                    <a:ext uri="{9D8B030D-6E8A-4147-A177-3AD203B41FA5}">
                      <a16:colId xmlns:a16="http://schemas.microsoft.com/office/drawing/2014/main" val="20002"/>
                    </a:ext>
                  </a:extLst>
                </a:gridCol>
              </a:tblGrid>
              <a:tr h="545270">
                <a:tc>
                  <a:txBody>
                    <a:bodyPr/>
                    <a:lstStyle/>
                    <a:p>
                      <a:endParaRPr lang="en-US" dirty="0"/>
                    </a:p>
                  </a:txBody>
                  <a:tcPr/>
                </a:tc>
                <a:tc>
                  <a:txBody>
                    <a:bodyPr/>
                    <a:lstStyle/>
                    <a:p>
                      <a:pPr algn="ctr"/>
                      <a:r>
                        <a:rPr lang="en-US" dirty="0"/>
                        <a:t>N=4</a:t>
                      </a:r>
                    </a:p>
                  </a:txBody>
                  <a:tcPr/>
                </a:tc>
                <a:tc>
                  <a:txBody>
                    <a:bodyPr/>
                    <a:lstStyle/>
                    <a:p>
                      <a:pPr algn="ctr"/>
                      <a:r>
                        <a:rPr lang="en-US" dirty="0"/>
                        <a:t>Exact</a:t>
                      </a:r>
                    </a:p>
                  </a:txBody>
                  <a:tcPr/>
                </a:tc>
                <a:extLst>
                  <a:ext uri="{0D108BD9-81ED-4DB2-BD59-A6C34878D82A}">
                    <a16:rowId xmlns:a16="http://schemas.microsoft.com/office/drawing/2014/main" val="10000"/>
                  </a:ext>
                </a:extLst>
              </a:tr>
              <a:tr h="545270">
                <a:tc>
                  <a:txBody>
                    <a:bodyPr/>
                    <a:lstStyle/>
                    <a:p>
                      <a:pPr algn="ctr"/>
                      <a:r>
                        <a:rPr lang="en-US" dirty="0">
                          <a:latin typeface="+mn-lt"/>
                        </a:rPr>
                        <a:t>n</a:t>
                      </a:r>
                      <a:r>
                        <a:rPr lang="en-US" dirty="0">
                          <a:latin typeface="Symbol" panose="05050102010706020507" pitchFamily="18" charset="2"/>
                        </a:rPr>
                        <a:t>=1</a:t>
                      </a:r>
                    </a:p>
                  </a:txBody>
                  <a:tcPr/>
                </a:tc>
                <a:tc>
                  <a:txBody>
                    <a:bodyPr/>
                    <a:lstStyle/>
                    <a:p>
                      <a:pPr algn="ctr"/>
                      <a:r>
                        <a:rPr lang="en-US" dirty="0"/>
                        <a:t>9.863097625</a:t>
                      </a:r>
                    </a:p>
                  </a:txBody>
                  <a:tcPr/>
                </a:tc>
                <a:tc>
                  <a:txBody>
                    <a:bodyPr/>
                    <a:lstStyle/>
                    <a:p>
                      <a:pPr algn="ctr"/>
                      <a:r>
                        <a:rPr lang="en-US" dirty="0"/>
                        <a:t>9.869604404</a:t>
                      </a:r>
                    </a:p>
                  </a:txBody>
                  <a:tcPr/>
                </a:tc>
                <a:extLst>
                  <a:ext uri="{0D108BD9-81ED-4DB2-BD59-A6C34878D82A}">
                    <a16:rowId xmlns:a16="http://schemas.microsoft.com/office/drawing/2014/main" val="10001"/>
                  </a:ext>
                </a:extLst>
              </a:tr>
              <a:tr h="5452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n</a:t>
                      </a:r>
                      <a:r>
                        <a:rPr lang="en-US" dirty="0">
                          <a:latin typeface="Symbol" panose="05050102010706020507" pitchFamily="18" charset="2"/>
                        </a:rPr>
                        <a:t>=2</a:t>
                      </a:r>
                    </a:p>
                  </a:txBody>
                  <a:tcPr/>
                </a:tc>
                <a:tc>
                  <a:txBody>
                    <a:bodyPr/>
                    <a:lstStyle/>
                    <a:p>
                      <a:pPr algn="ctr"/>
                      <a:r>
                        <a:rPr lang="en-US" dirty="0"/>
                        <a:t>39.04581620</a:t>
                      </a:r>
                    </a:p>
                  </a:txBody>
                  <a:tcPr/>
                </a:tc>
                <a:tc>
                  <a:txBody>
                    <a:bodyPr/>
                    <a:lstStyle/>
                    <a:p>
                      <a:pPr algn="ctr"/>
                      <a:r>
                        <a:rPr lang="en-US" dirty="0"/>
                        <a:t>39.47841762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52806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2"/>
          <p:cNvSpPr txBox="1">
            <a:spLocks/>
          </p:cNvSpPr>
          <p:nvPr/>
        </p:nvSpPr>
        <p:spPr>
          <a:xfrm>
            <a:off x="237407" y="18854"/>
            <a:ext cx="8906594" cy="768145"/>
          </a:xfrm>
          <a:prstGeom prst="rect">
            <a:avLst/>
          </a:prstGeom>
        </p:spPr>
        <p:txBody>
          <a:bodyPr anchor="ctr">
            <a:normAutofit fontScale="77500" lnSpcReduction="20000"/>
          </a:bodyPr>
          <a:lstStyle/>
          <a:p>
            <a:pPr fontAlgn="auto">
              <a:spcAft>
                <a:spcPts val="0"/>
              </a:spcAft>
              <a:defRPr/>
            </a:pPr>
            <a:r>
              <a:rPr lang="en-US" altLang="ko-KR" sz="3600" b="1" dirty="0" err="1">
                <a:solidFill>
                  <a:srgbClr val="002060"/>
                </a:solidFill>
              </a:rPr>
              <a:t>Numerov</a:t>
            </a:r>
            <a:r>
              <a:rPr lang="en-US" altLang="ko-KR" sz="3600" b="1" dirty="0">
                <a:solidFill>
                  <a:srgbClr val="002060"/>
                </a:solidFill>
              </a:rPr>
              <a:t> </a:t>
            </a:r>
            <a:r>
              <a:rPr lang="en-US" altLang="zh-CN" sz="3600" b="1" dirty="0">
                <a:solidFill>
                  <a:srgbClr val="002060"/>
                </a:solidFill>
              </a:rPr>
              <a:t>method for </a:t>
            </a:r>
            <a:r>
              <a:rPr lang="en-US" altLang="ko-KR" sz="3600" b="1" dirty="0">
                <a:solidFill>
                  <a:srgbClr val="002060"/>
                </a:solidFill>
              </a:rPr>
              <a:t>integrating Schrödinger equation</a:t>
            </a:r>
            <a:r>
              <a:rPr lang="en-US" altLang="zh-CN" sz="3600" b="1" dirty="0">
                <a:solidFill>
                  <a:srgbClr val="002060"/>
                </a:solidFill>
              </a:rPr>
              <a:t> </a:t>
            </a:r>
            <a:endParaRPr lang="ko-KR" altLang="en-US" sz="3600" b="1" dirty="0">
              <a:solidFill>
                <a:srgbClr val="002060"/>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996817273"/>
              </p:ext>
            </p:extLst>
          </p:nvPr>
        </p:nvGraphicFramePr>
        <p:xfrm>
          <a:off x="620526" y="2393945"/>
          <a:ext cx="3832225" cy="815975"/>
        </p:xfrm>
        <a:graphic>
          <a:graphicData uri="http://schemas.openxmlformats.org/presentationml/2006/ole">
            <mc:AlternateContent xmlns:mc="http://schemas.openxmlformats.org/markup-compatibility/2006">
              <mc:Choice xmlns:v="urn:schemas-microsoft-com:vml" Requires="v">
                <p:oleObj name="Equation" r:id="rId2" imgW="1968480" imgH="419040" progId="Equation.3">
                  <p:embed/>
                </p:oleObj>
              </mc:Choice>
              <mc:Fallback>
                <p:oleObj name="Equation" r:id="rId2" imgW="1968480" imgH="419040" progId="Equation.3">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26" y="2393945"/>
                        <a:ext cx="3832225"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1132348516"/>
              </p:ext>
            </p:extLst>
          </p:nvPr>
        </p:nvGraphicFramePr>
        <p:xfrm>
          <a:off x="5209381" y="1574795"/>
          <a:ext cx="2816225" cy="1638300"/>
        </p:xfrm>
        <a:graphic>
          <a:graphicData uri="http://schemas.openxmlformats.org/presentationml/2006/ole">
            <mc:AlternateContent xmlns:mc="http://schemas.openxmlformats.org/markup-compatibility/2006">
              <mc:Choice xmlns:v="urn:schemas-microsoft-com:vml" Requires="v">
                <p:oleObj name="Equation" r:id="rId4" imgW="1396800" imgH="812520" progId="Equation.3">
                  <p:embed/>
                </p:oleObj>
              </mc:Choice>
              <mc:Fallback>
                <p:oleObj name="Equation" r:id="rId4" imgW="1396800" imgH="812520" progId="Equation.3">
                  <p:embed/>
                  <p:pic>
                    <p:nvPicPr>
                      <p:cNvPr id="10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9381" y="1574795"/>
                        <a:ext cx="2816225" cy="163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p:nvPr/>
        </p:nvSpPr>
        <p:spPr>
          <a:xfrm>
            <a:off x="620526" y="1654033"/>
            <a:ext cx="5027242" cy="523220"/>
          </a:xfrm>
          <a:prstGeom prst="rect">
            <a:avLst/>
          </a:prstGeom>
          <a:noFill/>
        </p:spPr>
        <p:txBody>
          <a:bodyPr wrap="square">
            <a:spAutoFit/>
          </a:bodyPr>
          <a:lstStyle/>
          <a:p>
            <a:pPr>
              <a:defRPr/>
            </a:pPr>
            <a:r>
              <a:rPr lang="en-US" altLang="ko-KR" dirty="0">
                <a:latin typeface="+mn-lt"/>
              </a:rPr>
              <a:t>1D Schrödinger equation</a:t>
            </a:r>
            <a:endParaRPr lang="ko-KR" altLang="en-US" dirty="0">
              <a:latin typeface="+mn-lt"/>
            </a:endParaRPr>
          </a:p>
        </p:txBody>
      </p:sp>
      <p:graphicFrame>
        <p:nvGraphicFramePr>
          <p:cNvPr id="1028" name="Object 6"/>
          <p:cNvGraphicFramePr>
            <a:graphicFrameLocks noChangeAspect="1"/>
          </p:cNvGraphicFramePr>
          <p:nvPr>
            <p:extLst>
              <p:ext uri="{D42A27DB-BD31-4B8C-83A1-F6EECF244321}">
                <p14:modId xmlns:p14="http://schemas.microsoft.com/office/powerpoint/2010/main" val="2907863401"/>
              </p:ext>
            </p:extLst>
          </p:nvPr>
        </p:nvGraphicFramePr>
        <p:xfrm>
          <a:off x="2267942" y="4217796"/>
          <a:ext cx="4751388" cy="1357312"/>
        </p:xfrm>
        <a:graphic>
          <a:graphicData uri="http://schemas.openxmlformats.org/presentationml/2006/ole">
            <mc:AlternateContent xmlns:mc="http://schemas.openxmlformats.org/markup-compatibility/2006">
              <mc:Choice xmlns:v="urn:schemas-microsoft-com:vml" Requires="v">
                <p:oleObj name="Equation" r:id="rId6" imgW="2666880" imgH="761760" progId="Equation.DSMT4">
                  <p:embed/>
                </p:oleObj>
              </mc:Choice>
              <mc:Fallback>
                <p:oleObj name="Equation" r:id="rId6" imgW="2666880" imgH="761760" progId="Equation.DSMT4">
                  <p:embed/>
                  <p:pic>
                    <p:nvPicPr>
                      <p:cNvPr id="1028" name="Object 6"/>
                      <p:cNvPicPr>
                        <a:picLocks noChangeAspect="1" noChangeArrowheads="1"/>
                      </p:cNvPicPr>
                      <p:nvPr/>
                    </p:nvPicPr>
                    <p:blipFill>
                      <a:blip r:embed="rId7"/>
                      <a:srcRect/>
                      <a:stretch>
                        <a:fillRect/>
                      </a:stretch>
                    </p:blipFill>
                    <p:spPr bwMode="auto">
                      <a:xfrm>
                        <a:off x="2267942" y="4217796"/>
                        <a:ext cx="4751388" cy="135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p:nvPr/>
        </p:nvSpPr>
        <p:spPr>
          <a:xfrm>
            <a:off x="744885" y="3705569"/>
            <a:ext cx="7358062" cy="523220"/>
          </a:xfrm>
          <a:prstGeom prst="rect">
            <a:avLst/>
          </a:prstGeom>
          <a:noFill/>
        </p:spPr>
        <p:txBody>
          <a:bodyPr>
            <a:spAutoFit/>
          </a:bodyPr>
          <a:lstStyle/>
          <a:p>
            <a:pPr>
              <a:defRPr/>
            </a:pPr>
            <a:r>
              <a:rPr lang="en-US" altLang="ko-KR" dirty="0" err="1">
                <a:latin typeface="+mn-lt"/>
              </a:rPr>
              <a:t>Numerov</a:t>
            </a:r>
            <a:r>
              <a:rPr lang="ko-KR" altLang="en-US" dirty="0">
                <a:latin typeface="+mn-lt"/>
              </a:rPr>
              <a:t> </a:t>
            </a:r>
            <a:r>
              <a:rPr lang="en-US" altLang="ko-KR" dirty="0">
                <a:latin typeface="+mn-lt"/>
              </a:rPr>
              <a:t>method for integrating the equation:</a:t>
            </a:r>
            <a:endParaRPr lang="ko-KR" altLang="en-US" dirty="0">
              <a:latin typeface="+mn-lt"/>
            </a:endParaRPr>
          </a:p>
        </p:txBody>
      </p:sp>
      <p:sp>
        <p:nvSpPr>
          <p:cNvPr id="2" name="矩形 1"/>
          <p:cNvSpPr/>
          <p:nvPr/>
        </p:nvSpPr>
        <p:spPr>
          <a:xfrm>
            <a:off x="323528" y="620688"/>
            <a:ext cx="8712968" cy="954107"/>
          </a:xfrm>
          <a:prstGeom prst="rect">
            <a:avLst/>
          </a:prstGeom>
        </p:spPr>
        <p:txBody>
          <a:bodyPr wrap="square">
            <a:spAutoFit/>
          </a:bodyPr>
          <a:lstStyle/>
          <a:p>
            <a:r>
              <a:rPr lang="en-US" altLang="zh-CN" dirty="0"/>
              <a:t>Integrating ordinary differential equations of second order in which the first-order term does not appear.</a:t>
            </a:r>
            <a:endParaRPr lang="zh-CN" altLang="en-US" dirty="0"/>
          </a:p>
        </p:txBody>
      </p:sp>
      <p:sp>
        <p:nvSpPr>
          <p:cNvPr id="3" name="矩形 2"/>
          <p:cNvSpPr/>
          <p:nvPr/>
        </p:nvSpPr>
        <p:spPr>
          <a:xfrm>
            <a:off x="1258672" y="5575108"/>
            <a:ext cx="7745611" cy="461665"/>
          </a:xfrm>
          <a:prstGeom prst="rect">
            <a:avLst/>
          </a:prstGeom>
        </p:spPr>
        <p:txBody>
          <a:bodyPr wrap="square">
            <a:spAutoFit/>
          </a:bodyPr>
          <a:lstStyle/>
          <a:p>
            <a:r>
              <a:rPr lang="en-US" altLang="zh-CN" sz="2400" dirty="0"/>
              <a:t>See http://physics.ucsc.edu/~peter/242/numerov.pdf</a:t>
            </a:r>
            <a:endParaRPr lang="zh-CN" altLang="en-US" sz="2400" dirty="0"/>
          </a:p>
        </p:txBody>
      </p:sp>
      <p:sp>
        <p:nvSpPr>
          <p:cNvPr id="5" name="矩形 4"/>
          <p:cNvSpPr/>
          <p:nvPr/>
        </p:nvSpPr>
        <p:spPr>
          <a:xfrm>
            <a:off x="1008974" y="6087335"/>
            <a:ext cx="7093973" cy="523220"/>
          </a:xfrm>
          <a:prstGeom prst="rect">
            <a:avLst/>
          </a:prstGeom>
          <a:ln w="19050">
            <a:solidFill>
              <a:srgbClr val="002060"/>
            </a:solidFill>
          </a:ln>
        </p:spPr>
        <p:txBody>
          <a:bodyPr wrap="square">
            <a:spAutoFit/>
          </a:bodyPr>
          <a:lstStyle/>
          <a:p>
            <a:r>
              <a:rPr lang="en-US" altLang="zh-CN" dirty="0">
                <a:solidFill>
                  <a:srgbClr val="002060"/>
                </a:solidFill>
              </a:rPr>
              <a:t>Combine with shooting method for solving BVP</a:t>
            </a:r>
            <a:endParaRPr lang="zh-CN" altLang="en-US" dirty="0">
              <a:solidFill>
                <a:srgbClr val="002060"/>
              </a:solidFill>
            </a:endParaRPr>
          </a:p>
        </p:txBody>
      </p:sp>
    </p:spTree>
    <p:extLst>
      <p:ext uri="{BB962C8B-B14F-4D97-AF65-F5344CB8AC3E}">
        <p14:creationId xmlns:p14="http://schemas.microsoft.com/office/powerpoint/2010/main" val="7583984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772816"/>
            <a:ext cx="8208912" cy="2246769"/>
          </a:xfrm>
          <a:prstGeom prst="rect">
            <a:avLst/>
          </a:prstGeom>
        </p:spPr>
        <p:txBody>
          <a:bodyPr wrap="square">
            <a:spAutoFit/>
          </a:bodyPr>
          <a:lstStyle/>
          <a:p>
            <a:r>
              <a:rPr lang="en-US" altLang="zh-CN" dirty="0"/>
              <a:t>1. </a:t>
            </a:r>
            <a:r>
              <a:rPr lang="en-US" altLang="zh-CN" dirty="0">
                <a:cs typeface="Times New Roman" panose="02020603050405020304" pitchFamily="18" charset="0"/>
              </a:rPr>
              <a:t>Write a code to numerically solves the motion of a simple pendulum using Euler’s method, midpoint method, RK4, Euler-trapezoidal method (implement these methods by yourself). Plot the angle and total energy as a function of time. Explain the results.</a:t>
            </a:r>
            <a:endParaRPr lang="zh-CN" altLang="en-US" dirty="0">
              <a:cs typeface="Times New Roman" panose="02020603050405020304" pitchFamily="18" charset="0"/>
            </a:endParaRPr>
          </a:p>
        </p:txBody>
      </p:sp>
      <p:sp>
        <p:nvSpPr>
          <p:cNvPr id="3" name="文本框 2"/>
          <p:cNvSpPr txBox="1"/>
          <p:nvPr/>
        </p:nvSpPr>
        <p:spPr>
          <a:xfrm>
            <a:off x="755576" y="620688"/>
            <a:ext cx="1899879" cy="523220"/>
          </a:xfrm>
          <a:prstGeom prst="rect">
            <a:avLst/>
          </a:prstGeom>
          <a:noFill/>
        </p:spPr>
        <p:txBody>
          <a:bodyPr wrap="none" rtlCol="0">
            <a:spAutoFit/>
          </a:bodyPr>
          <a:lstStyle/>
          <a:p>
            <a:r>
              <a:rPr lang="en-US" altLang="zh-CN" b="1" dirty="0"/>
              <a:t>Homework</a:t>
            </a:r>
            <a:endParaRPr lang="zh-CN" altLang="en-US" b="1" dirty="0"/>
          </a:p>
        </p:txBody>
      </p:sp>
    </p:spTree>
    <p:extLst>
      <p:ext uri="{BB962C8B-B14F-4D97-AF65-F5344CB8AC3E}">
        <p14:creationId xmlns:p14="http://schemas.microsoft.com/office/powerpoint/2010/main" val="2917728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260648"/>
            <a:ext cx="8136904" cy="2985433"/>
          </a:xfrm>
          <a:prstGeom prst="rect">
            <a:avLst/>
          </a:prstGeom>
        </p:spPr>
        <p:txBody>
          <a:bodyPr wrap="square">
            <a:spAutoFit/>
          </a:bodyPr>
          <a:lstStyle/>
          <a:p>
            <a:r>
              <a:rPr lang="en-US" altLang="zh-CN" dirty="0">
                <a:cs typeface="Times New Roman" panose="02020603050405020304" pitchFamily="18" charset="0"/>
              </a:rPr>
              <a:t>2. Write a code to numerically solves radial Schrödinger equation for</a:t>
            </a:r>
          </a:p>
          <a:p>
            <a:endParaRPr lang="en-US" altLang="zh-CN" dirty="0">
              <a:cs typeface="Times New Roman" panose="02020603050405020304" pitchFamily="18" charset="0"/>
            </a:endParaRPr>
          </a:p>
          <a:p>
            <a:endParaRPr lang="en-US" altLang="zh-CN" dirty="0">
              <a:cs typeface="Times New Roman" panose="02020603050405020304" pitchFamily="18" charset="0"/>
            </a:endParaRPr>
          </a:p>
          <a:p>
            <a:pPr marL="514350" indent="-514350">
              <a:buAutoNum type="arabicParenBoth"/>
            </a:pPr>
            <a:r>
              <a:rPr lang="en-US" altLang="zh-CN" dirty="0">
                <a:cs typeface="Times New Roman" panose="02020603050405020304" pitchFamily="18" charset="0"/>
              </a:rPr>
              <a:t>V(r)=-1/r (hydrogen atom)</a:t>
            </a:r>
          </a:p>
          <a:p>
            <a:endParaRPr lang="en-US" altLang="zh-CN" sz="1600" dirty="0">
              <a:cs typeface="Times New Roman" panose="02020603050405020304" pitchFamily="18" charset="0"/>
            </a:endParaRPr>
          </a:p>
          <a:p>
            <a:r>
              <a:rPr lang="en-US" altLang="zh-CN" dirty="0">
                <a:cs typeface="Times New Roman" panose="02020603050405020304" pitchFamily="18" charset="0"/>
              </a:rPr>
              <a:t>(2) </a:t>
            </a:r>
          </a:p>
        </p:txBody>
      </p:sp>
      <p:graphicFrame>
        <p:nvGraphicFramePr>
          <p:cNvPr id="5" name="Object 2"/>
          <p:cNvGraphicFramePr>
            <a:graphicFrameLocks noChangeAspect="1"/>
          </p:cNvGraphicFramePr>
          <p:nvPr>
            <p:extLst>
              <p:ext uri="{D42A27DB-BD31-4B8C-83A1-F6EECF244321}">
                <p14:modId xmlns:p14="http://schemas.microsoft.com/office/powerpoint/2010/main" val="1856487371"/>
              </p:ext>
            </p:extLst>
          </p:nvPr>
        </p:nvGraphicFramePr>
        <p:xfrm>
          <a:off x="1403648" y="1202325"/>
          <a:ext cx="5821136" cy="839787"/>
        </p:xfrm>
        <a:graphic>
          <a:graphicData uri="http://schemas.openxmlformats.org/presentationml/2006/ole">
            <mc:AlternateContent xmlns:mc="http://schemas.openxmlformats.org/markup-compatibility/2006">
              <mc:Choice xmlns:v="urn:schemas-microsoft-com:vml" Requires="v">
                <p:oleObj name="Equation" r:id="rId2" imgW="2730240" imgH="393480" progId="Equation.DSMT4">
                  <p:embed/>
                </p:oleObj>
              </mc:Choice>
              <mc:Fallback>
                <p:oleObj name="Equation" r:id="rId2" imgW="2730240" imgH="393480" progId="Equation.DSMT4">
                  <p:embed/>
                  <p:pic>
                    <p:nvPicPr>
                      <p:cNvPr id="1026" name="Object 2"/>
                      <p:cNvPicPr>
                        <a:picLocks noChangeAspect="1" noChangeArrowheads="1"/>
                      </p:cNvPicPr>
                      <p:nvPr/>
                    </p:nvPicPr>
                    <p:blipFill>
                      <a:blip r:embed="rId3"/>
                      <a:srcRect/>
                      <a:stretch>
                        <a:fillRect/>
                      </a:stretch>
                    </p:blipFill>
                    <p:spPr bwMode="auto">
                      <a:xfrm>
                        <a:off x="1403648" y="1202325"/>
                        <a:ext cx="5821136" cy="839787"/>
                      </a:xfrm>
                      <a:prstGeom prst="rect">
                        <a:avLst/>
                      </a:prstGeom>
                      <a:noFill/>
                      <a:ln>
                        <a:noFill/>
                      </a:ln>
                      <a:effectLst/>
                    </p:spPr>
                  </p:pic>
                </p:oleObj>
              </mc:Fallback>
            </mc:AlternateContent>
          </a:graphicData>
        </a:graphic>
      </p:graphicFrame>
      <p:graphicFrame>
        <p:nvGraphicFramePr>
          <p:cNvPr id="4" name="对象 3">
            <a:extLst>
              <a:ext uri="{FF2B5EF4-FFF2-40B4-BE49-F238E27FC236}">
                <a16:creationId xmlns:a16="http://schemas.microsoft.com/office/drawing/2014/main" id="{A8E1FFB3-F1F8-4FCF-B3DA-5F8E7C08AA95}"/>
              </a:ext>
            </a:extLst>
          </p:cNvPr>
          <p:cNvGraphicFramePr>
            <a:graphicFrameLocks noChangeAspect="1"/>
          </p:cNvGraphicFramePr>
          <p:nvPr>
            <p:extLst>
              <p:ext uri="{D42A27DB-BD31-4B8C-83A1-F6EECF244321}">
                <p14:modId xmlns:p14="http://schemas.microsoft.com/office/powerpoint/2010/main" val="1756599614"/>
              </p:ext>
            </p:extLst>
          </p:nvPr>
        </p:nvGraphicFramePr>
        <p:xfrm>
          <a:off x="1115350" y="2484637"/>
          <a:ext cx="5886666" cy="1985119"/>
        </p:xfrm>
        <a:graphic>
          <a:graphicData uri="http://schemas.openxmlformats.org/presentationml/2006/ole">
            <mc:AlternateContent xmlns:mc="http://schemas.openxmlformats.org/markup-compatibility/2006">
              <mc:Choice xmlns:v="urn:schemas-microsoft-com:vml" Requires="v">
                <p:oleObj name="Bitmap Image" r:id="rId4" imgW="4081320" imgH="1376280" progId="PBrush">
                  <p:embed/>
                </p:oleObj>
              </mc:Choice>
              <mc:Fallback>
                <p:oleObj name="Bitmap Image" r:id="rId4" imgW="4081320" imgH="1376280" progId="PBrush">
                  <p:embed/>
                  <p:pic>
                    <p:nvPicPr>
                      <p:cNvPr id="0" name=""/>
                      <p:cNvPicPr/>
                      <p:nvPr/>
                    </p:nvPicPr>
                    <p:blipFill>
                      <a:blip r:embed="rId5"/>
                      <a:stretch>
                        <a:fillRect/>
                      </a:stretch>
                    </p:blipFill>
                    <p:spPr>
                      <a:xfrm>
                        <a:off x="1115350" y="2484637"/>
                        <a:ext cx="5886666" cy="1985119"/>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14BAC740-0CC8-4073-84D5-01CA86778702}"/>
              </a:ext>
            </a:extLst>
          </p:cNvPr>
          <p:cNvSpPr txBox="1"/>
          <p:nvPr/>
        </p:nvSpPr>
        <p:spPr>
          <a:xfrm>
            <a:off x="1208913" y="6186052"/>
            <a:ext cx="6480720" cy="523220"/>
          </a:xfrm>
          <a:prstGeom prst="rect">
            <a:avLst/>
          </a:prstGeom>
          <a:noFill/>
        </p:spPr>
        <p:txBody>
          <a:bodyPr wrap="square">
            <a:spAutoFit/>
          </a:bodyPr>
          <a:lstStyle/>
          <a:p>
            <a:r>
              <a:rPr lang="en-US" altLang="zh-CN" dirty="0">
                <a:solidFill>
                  <a:srgbClr val="0070C0"/>
                </a:solidFill>
                <a:cs typeface="Times New Roman" panose="02020603050405020304" pitchFamily="18" charset="0"/>
              </a:rPr>
              <a:t>Compute and plot the first three eigenstates</a:t>
            </a:r>
          </a:p>
        </p:txBody>
      </p:sp>
      <p:graphicFrame>
        <p:nvGraphicFramePr>
          <p:cNvPr id="8" name="对象 7">
            <a:extLst>
              <a:ext uri="{FF2B5EF4-FFF2-40B4-BE49-F238E27FC236}">
                <a16:creationId xmlns:a16="http://schemas.microsoft.com/office/drawing/2014/main" id="{65F8DB5C-BA4E-4EB4-A210-8694A8695604}"/>
              </a:ext>
            </a:extLst>
          </p:cNvPr>
          <p:cNvGraphicFramePr>
            <a:graphicFrameLocks noChangeAspect="1"/>
          </p:cNvGraphicFramePr>
          <p:nvPr>
            <p:extLst>
              <p:ext uri="{D42A27DB-BD31-4B8C-83A1-F6EECF244321}">
                <p14:modId xmlns:p14="http://schemas.microsoft.com/office/powerpoint/2010/main" val="3647001421"/>
              </p:ext>
            </p:extLst>
          </p:nvPr>
        </p:nvGraphicFramePr>
        <p:xfrm>
          <a:off x="815486" y="4509120"/>
          <a:ext cx="7267575" cy="681037"/>
        </p:xfrm>
        <a:graphic>
          <a:graphicData uri="http://schemas.openxmlformats.org/presentationml/2006/ole">
            <mc:AlternateContent xmlns:mc="http://schemas.openxmlformats.org/markup-compatibility/2006">
              <mc:Choice xmlns:v="urn:schemas-microsoft-com:vml" Requires="v">
                <p:oleObj name="Bitmap Image" r:id="rId6" imgW="7267680" imgH="681120" progId="PBrush">
                  <p:embed/>
                </p:oleObj>
              </mc:Choice>
              <mc:Fallback>
                <p:oleObj name="Bitmap Image" r:id="rId6" imgW="7267680" imgH="681120" progId="PBrush">
                  <p:embed/>
                  <p:pic>
                    <p:nvPicPr>
                      <p:cNvPr id="0" name=""/>
                      <p:cNvPicPr/>
                      <p:nvPr/>
                    </p:nvPicPr>
                    <p:blipFill>
                      <a:blip r:embed="rId7"/>
                      <a:stretch>
                        <a:fillRect/>
                      </a:stretch>
                    </p:blipFill>
                    <p:spPr>
                      <a:xfrm>
                        <a:off x="815486" y="4509120"/>
                        <a:ext cx="7267575" cy="681037"/>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56D7280C-4376-4DC7-AB22-A56EA413D35C}"/>
              </a:ext>
            </a:extLst>
          </p:cNvPr>
          <p:cNvSpPr txBox="1"/>
          <p:nvPr/>
        </p:nvSpPr>
        <p:spPr>
          <a:xfrm>
            <a:off x="4716016" y="4351691"/>
            <a:ext cx="4572000" cy="523220"/>
          </a:xfrm>
          <a:prstGeom prst="rect">
            <a:avLst/>
          </a:prstGeom>
          <a:noFill/>
        </p:spPr>
        <p:txBody>
          <a:bodyPr wrap="square">
            <a:spAutoFit/>
          </a:bodyPr>
          <a:lstStyle/>
          <a:p>
            <a:r>
              <a:rPr lang="en-US" altLang="zh-CN" dirty="0"/>
              <a:t>Z</a:t>
            </a:r>
            <a:r>
              <a:rPr lang="en-US" altLang="zh-CN" baseline="-25000" dirty="0"/>
              <a:t>ion</a:t>
            </a:r>
            <a:endParaRPr lang="zh-CN" altLang="en-US" baseline="-25000" dirty="0"/>
          </a:p>
        </p:txBody>
      </p:sp>
      <p:sp>
        <p:nvSpPr>
          <p:cNvPr id="12" name="文本框 11">
            <a:extLst>
              <a:ext uri="{FF2B5EF4-FFF2-40B4-BE49-F238E27FC236}">
                <a16:creationId xmlns:a16="http://schemas.microsoft.com/office/drawing/2014/main" id="{D07C2984-7B0B-4348-BC16-BE3A54320595}"/>
              </a:ext>
            </a:extLst>
          </p:cNvPr>
          <p:cNvSpPr txBox="1"/>
          <p:nvPr/>
        </p:nvSpPr>
        <p:spPr>
          <a:xfrm>
            <a:off x="971600" y="5085976"/>
            <a:ext cx="696321" cy="523220"/>
          </a:xfrm>
          <a:prstGeom prst="rect">
            <a:avLst/>
          </a:prstGeom>
          <a:noFill/>
        </p:spPr>
        <p:txBody>
          <a:bodyPr wrap="square">
            <a:spAutoFit/>
          </a:bodyPr>
          <a:lstStyle/>
          <a:p>
            <a:r>
              <a:rPr lang="en-US" altLang="zh-CN" dirty="0" err="1"/>
              <a:t>r</a:t>
            </a:r>
            <a:r>
              <a:rPr lang="en-US" altLang="zh-CN" baseline="-25000" dirty="0" err="1"/>
              <a:t>loc</a:t>
            </a:r>
            <a:endParaRPr lang="zh-CN" altLang="en-US" baseline="-25000" dirty="0"/>
          </a:p>
        </p:txBody>
      </p:sp>
      <p:sp>
        <p:nvSpPr>
          <p:cNvPr id="14" name="文本框 13">
            <a:extLst>
              <a:ext uri="{FF2B5EF4-FFF2-40B4-BE49-F238E27FC236}">
                <a16:creationId xmlns:a16="http://schemas.microsoft.com/office/drawing/2014/main" id="{C18FAC03-B3A9-4AD8-8529-46DD44B86882}"/>
              </a:ext>
            </a:extLst>
          </p:cNvPr>
          <p:cNvSpPr txBox="1"/>
          <p:nvPr/>
        </p:nvSpPr>
        <p:spPr>
          <a:xfrm>
            <a:off x="2376828" y="5138067"/>
            <a:ext cx="5706233" cy="523220"/>
          </a:xfrm>
          <a:prstGeom prst="rect">
            <a:avLst/>
          </a:prstGeom>
          <a:noFill/>
        </p:spPr>
        <p:txBody>
          <a:bodyPr wrap="square">
            <a:spAutoFit/>
          </a:bodyPr>
          <a:lstStyle/>
          <a:p>
            <a:r>
              <a:rPr lang="en-US" altLang="zh-CN" dirty="0"/>
              <a:t>C</a:t>
            </a:r>
            <a:r>
              <a:rPr lang="en-US" altLang="zh-CN" baseline="-25000" dirty="0"/>
              <a:t>1</a:t>
            </a:r>
            <a:r>
              <a:rPr lang="en-US" altLang="zh-CN" dirty="0"/>
              <a:t>              C</a:t>
            </a:r>
            <a:r>
              <a:rPr lang="en-US" altLang="zh-CN" baseline="-25000" dirty="0"/>
              <a:t>2</a:t>
            </a:r>
            <a:r>
              <a:rPr lang="en-US" altLang="zh-CN" dirty="0"/>
              <a:t>              C</a:t>
            </a:r>
            <a:r>
              <a:rPr lang="en-US" altLang="zh-CN" baseline="-25000" dirty="0"/>
              <a:t>3</a:t>
            </a:r>
            <a:r>
              <a:rPr lang="en-US" altLang="zh-CN" dirty="0"/>
              <a:t>             C</a:t>
            </a:r>
            <a:r>
              <a:rPr lang="en-US" altLang="zh-CN" baseline="-25000" dirty="0"/>
              <a:t>4</a:t>
            </a:r>
            <a:endParaRPr lang="zh-CN" altLang="en-US" baseline="-25000" dirty="0"/>
          </a:p>
        </p:txBody>
      </p:sp>
      <p:sp>
        <p:nvSpPr>
          <p:cNvPr id="16" name="文本框 15">
            <a:extLst>
              <a:ext uri="{FF2B5EF4-FFF2-40B4-BE49-F238E27FC236}">
                <a16:creationId xmlns:a16="http://schemas.microsoft.com/office/drawing/2014/main" id="{DE95EA5E-76EE-4184-BD13-677964AD5C5C}"/>
              </a:ext>
            </a:extLst>
          </p:cNvPr>
          <p:cNvSpPr txBox="1"/>
          <p:nvPr/>
        </p:nvSpPr>
        <p:spPr>
          <a:xfrm>
            <a:off x="442821" y="5673990"/>
            <a:ext cx="8784976" cy="461665"/>
          </a:xfrm>
          <a:prstGeom prst="rect">
            <a:avLst/>
          </a:prstGeom>
          <a:noFill/>
        </p:spPr>
        <p:txBody>
          <a:bodyPr wrap="square">
            <a:spAutoFit/>
          </a:bodyPr>
          <a:lstStyle/>
          <a:p>
            <a:r>
              <a:rPr lang="en-US" altLang="zh-CN" sz="2400" dirty="0"/>
              <a:t>See </a:t>
            </a:r>
            <a:r>
              <a:rPr lang="zh-CN" altLang="en-US" sz="2400" dirty="0"/>
              <a:t>https://journals.aps.org/prb/pdf/10.1103/PhysRevB.47.4174</a:t>
            </a:r>
          </a:p>
        </p:txBody>
      </p:sp>
      <p:sp>
        <p:nvSpPr>
          <p:cNvPr id="18" name="文本框 17">
            <a:extLst>
              <a:ext uri="{FF2B5EF4-FFF2-40B4-BE49-F238E27FC236}">
                <a16:creationId xmlns:a16="http://schemas.microsoft.com/office/drawing/2014/main" id="{3E5A831D-7E5A-402D-92F8-40EBE692807C}"/>
              </a:ext>
            </a:extLst>
          </p:cNvPr>
          <p:cNvSpPr txBox="1"/>
          <p:nvPr/>
        </p:nvSpPr>
        <p:spPr>
          <a:xfrm>
            <a:off x="6550925" y="2610358"/>
            <a:ext cx="2448272" cy="461665"/>
          </a:xfrm>
          <a:prstGeom prst="rect">
            <a:avLst/>
          </a:prstGeom>
          <a:noFill/>
        </p:spPr>
        <p:txBody>
          <a:bodyPr wrap="square">
            <a:spAutoFit/>
          </a:bodyPr>
          <a:lstStyle/>
          <a:p>
            <a:r>
              <a:rPr lang="en-US" altLang="zh-CN" sz="2400" dirty="0"/>
              <a:t>erf: error function</a:t>
            </a:r>
            <a:endParaRPr lang="zh-CN" altLang="en-US" sz="2400" dirty="0"/>
          </a:p>
        </p:txBody>
      </p:sp>
    </p:spTree>
    <p:extLst>
      <p:ext uri="{BB962C8B-B14F-4D97-AF65-F5344CB8AC3E}">
        <p14:creationId xmlns:p14="http://schemas.microsoft.com/office/powerpoint/2010/main" val="734323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2"/>
          <p:cNvSpPr txBox="1">
            <a:spLocks/>
          </p:cNvSpPr>
          <p:nvPr/>
        </p:nvSpPr>
        <p:spPr>
          <a:xfrm>
            <a:off x="237407" y="18854"/>
            <a:ext cx="8906594" cy="768145"/>
          </a:xfrm>
          <a:prstGeom prst="rect">
            <a:avLst/>
          </a:prstGeom>
        </p:spPr>
        <p:txBody>
          <a:bodyPr anchor="ctr">
            <a:normAutofit/>
          </a:bodyPr>
          <a:lstStyle/>
          <a:p>
            <a:pPr fontAlgn="auto">
              <a:spcAft>
                <a:spcPts val="0"/>
              </a:spcAft>
              <a:defRPr/>
            </a:pPr>
            <a:r>
              <a:rPr lang="en-US" altLang="zh-CN" sz="3600" b="1" dirty="0">
                <a:solidFill>
                  <a:srgbClr val="002060"/>
                </a:solidFill>
              </a:rPr>
              <a:t>Solve</a:t>
            </a:r>
            <a:r>
              <a:rPr lang="en-US" altLang="ko-KR" sz="3600" b="1" dirty="0">
                <a:solidFill>
                  <a:srgbClr val="002060"/>
                </a:solidFill>
              </a:rPr>
              <a:t> </a:t>
            </a:r>
            <a:r>
              <a:rPr lang="en-US" altLang="zh-CN" sz="3600" b="1" dirty="0">
                <a:solidFill>
                  <a:srgbClr val="002060"/>
                </a:solidFill>
              </a:rPr>
              <a:t>radial Schrödinger equation</a:t>
            </a:r>
            <a:endParaRPr kumimoji="0" lang="ko-KR" altLang="en-US" sz="3600" b="1" dirty="0">
              <a:solidFill>
                <a:srgbClr val="002060"/>
              </a:solidFill>
              <a:effectLst>
                <a:outerShdw blurRad="50000" dist="30000" dir="5400000" algn="tl" rotWithShape="0">
                  <a:srgbClr val="000000">
                    <a:alpha val="30000"/>
                  </a:srgbClr>
                </a:outerShdw>
              </a:effectLst>
              <a:latin typeface="+mj-lt"/>
              <a:ea typeface="+mj-ea"/>
              <a:cs typeface="+mj-cs"/>
            </a:endParaRPr>
          </a:p>
        </p:txBody>
      </p:sp>
      <p:graphicFrame>
        <p:nvGraphicFramePr>
          <p:cNvPr id="1026" name="Object 2"/>
          <p:cNvGraphicFramePr>
            <a:graphicFrameLocks noChangeAspect="1"/>
          </p:cNvGraphicFramePr>
          <p:nvPr/>
        </p:nvGraphicFramePr>
        <p:xfrm>
          <a:off x="2452687" y="669119"/>
          <a:ext cx="3683000" cy="815975"/>
        </p:xfrm>
        <a:graphic>
          <a:graphicData uri="http://schemas.openxmlformats.org/presentationml/2006/ole">
            <mc:AlternateContent xmlns:mc="http://schemas.openxmlformats.org/markup-compatibility/2006">
              <mc:Choice xmlns:v="urn:schemas-microsoft-com:vml" Requires="v">
                <p:oleObj name="Equation" r:id="rId2" imgW="1892160" imgH="419040" progId="Equation.DSMT4">
                  <p:embed/>
                </p:oleObj>
              </mc:Choice>
              <mc:Fallback>
                <p:oleObj name="Equation" r:id="rId2" imgW="1892160" imgH="419040" progId="Equation.DSMT4">
                  <p:embed/>
                  <p:pic>
                    <p:nvPicPr>
                      <p:cNvPr id="1026" name="Object 2"/>
                      <p:cNvPicPr>
                        <a:picLocks noChangeAspect="1" noChangeArrowheads="1"/>
                      </p:cNvPicPr>
                      <p:nvPr/>
                    </p:nvPicPr>
                    <p:blipFill>
                      <a:blip r:embed="rId3"/>
                      <a:srcRect/>
                      <a:stretch>
                        <a:fillRect/>
                      </a:stretch>
                    </p:blipFill>
                    <p:spPr bwMode="auto">
                      <a:xfrm>
                        <a:off x="2452687" y="669119"/>
                        <a:ext cx="36830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424833" y="1516844"/>
            <a:ext cx="8352928" cy="954107"/>
          </a:xfrm>
          <a:prstGeom prst="rect">
            <a:avLst/>
          </a:prstGeom>
        </p:spPr>
        <p:txBody>
          <a:bodyPr wrap="square">
            <a:spAutoFit/>
          </a:bodyPr>
          <a:lstStyle/>
          <a:p>
            <a:r>
              <a:rPr lang="en-US" altLang="zh-CN" dirty="0"/>
              <a:t>For a spherically symmetric potential, the solution of the Schrodinger equation can be written as </a:t>
            </a:r>
          </a:p>
        </p:txBody>
      </p:sp>
      <p:graphicFrame>
        <p:nvGraphicFramePr>
          <p:cNvPr id="13" name="Object 2"/>
          <p:cNvGraphicFramePr>
            <a:graphicFrameLocks noChangeAspect="1"/>
          </p:cNvGraphicFramePr>
          <p:nvPr/>
        </p:nvGraphicFramePr>
        <p:xfrm>
          <a:off x="1219199" y="2532255"/>
          <a:ext cx="6149975" cy="568325"/>
        </p:xfrm>
        <a:graphic>
          <a:graphicData uri="http://schemas.openxmlformats.org/presentationml/2006/ole">
            <mc:AlternateContent xmlns:mc="http://schemas.openxmlformats.org/markup-compatibility/2006">
              <mc:Choice xmlns:v="urn:schemas-microsoft-com:vml" Requires="v">
                <p:oleObj name="Equation" r:id="rId4" imgW="2616120" imgH="241200" progId="Equation.DSMT4">
                  <p:embed/>
                </p:oleObj>
              </mc:Choice>
              <mc:Fallback>
                <p:oleObj name="Equation" r:id="rId4" imgW="2616120" imgH="241200" progId="Equation.DSMT4">
                  <p:embed/>
                  <p:pic>
                    <p:nvPicPr>
                      <p:cNvPr id="13" name="Object 2"/>
                      <p:cNvPicPr>
                        <a:picLocks noChangeAspect="1" noChangeArrowheads="1"/>
                      </p:cNvPicPr>
                      <p:nvPr/>
                    </p:nvPicPr>
                    <p:blipFill>
                      <a:blip r:embed="rId5"/>
                      <a:srcRect/>
                      <a:stretch>
                        <a:fillRect/>
                      </a:stretch>
                    </p:blipFill>
                    <p:spPr bwMode="auto">
                      <a:xfrm>
                        <a:off x="1219199" y="2532255"/>
                        <a:ext cx="6149975" cy="568325"/>
                      </a:xfrm>
                      <a:prstGeom prst="rect">
                        <a:avLst/>
                      </a:prstGeom>
                      <a:noFill/>
                      <a:ln>
                        <a:noFill/>
                      </a:ln>
                      <a:effectLst/>
                    </p:spPr>
                  </p:pic>
                </p:oleObj>
              </mc:Fallback>
            </mc:AlternateContent>
          </a:graphicData>
        </a:graphic>
      </p:graphicFrame>
      <p:graphicFrame>
        <p:nvGraphicFramePr>
          <p:cNvPr id="14" name="Object 2"/>
          <p:cNvGraphicFramePr>
            <a:graphicFrameLocks noChangeAspect="1"/>
          </p:cNvGraphicFramePr>
          <p:nvPr/>
        </p:nvGraphicFramePr>
        <p:xfrm>
          <a:off x="971600" y="3200796"/>
          <a:ext cx="5016500" cy="939800"/>
        </p:xfrm>
        <a:graphic>
          <a:graphicData uri="http://schemas.openxmlformats.org/presentationml/2006/ole">
            <mc:AlternateContent xmlns:mc="http://schemas.openxmlformats.org/markup-compatibility/2006">
              <mc:Choice xmlns:v="urn:schemas-microsoft-com:vml" Requires="v">
                <p:oleObj name="Equation" r:id="rId6" imgW="2577960" imgH="482400" progId="Equation.DSMT4">
                  <p:embed/>
                </p:oleObj>
              </mc:Choice>
              <mc:Fallback>
                <p:oleObj name="Equation" r:id="rId6" imgW="2577960" imgH="482400" progId="Equation.DSMT4">
                  <p:embed/>
                  <p:pic>
                    <p:nvPicPr>
                      <p:cNvPr id="14" name="Object 2"/>
                      <p:cNvPicPr>
                        <a:picLocks noChangeAspect="1" noChangeArrowheads="1"/>
                      </p:cNvPicPr>
                      <p:nvPr/>
                    </p:nvPicPr>
                    <p:blipFill>
                      <a:blip r:embed="rId7"/>
                      <a:srcRect/>
                      <a:stretch>
                        <a:fillRect/>
                      </a:stretch>
                    </p:blipFill>
                    <p:spPr bwMode="auto">
                      <a:xfrm>
                        <a:off x="971600" y="3200796"/>
                        <a:ext cx="5016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424833" y="4067605"/>
            <a:ext cx="8345951" cy="1815882"/>
          </a:xfrm>
          <a:prstGeom prst="rect">
            <a:avLst/>
          </a:prstGeom>
        </p:spPr>
        <p:txBody>
          <a:bodyPr wrap="square">
            <a:spAutoFit/>
          </a:bodyPr>
          <a:lstStyle/>
          <a:p>
            <a:r>
              <a:rPr lang="en-US" altLang="zh-CN" dirty="0"/>
              <a:t>Shooting method: The energy eigenvalues can be found by integrating the radial Schrodinger equation from some large radius </a:t>
            </a:r>
            <a:r>
              <a:rPr lang="en-US" altLang="zh-CN" dirty="0" err="1"/>
              <a:t>r</a:t>
            </a:r>
            <a:r>
              <a:rPr lang="en-US" altLang="zh-CN" baseline="-25000" dirty="0" err="1"/>
              <a:t>max</a:t>
            </a:r>
            <a:r>
              <a:rPr lang="en-US" altLang="zh-CN" dirty="0"/>
              <a:t> inward to r = 0 and checking whether the solution vanishes there.</a:t>
            </a:r>
            <a:endParaRPr lang="zh-CN" altLang="en-US" dirty="0"/>
          </a:p>
        </p:txBody>
      </p:sp>
      <p:graphicFrame>
        <p:nvGraphicFramePr>
          <p:cNvPr id="15" name="Object 2"/>
          <p:cNvGraphicFramePr>
            <a:graphicFrameLocks noChangeAspect="1"/>
          </p:cNvGraphicFramePr>
          <p:nvPr/>
        </p:nvGraphicFramePr>
        <p:xfrm>
          <a:off x="6615111" y="3448446"/>
          <a:ext cx="1508125" cy="444500"/>
        </p:xfrm>
        <a:graphic>
          <a:graphicData uri="http://schemas.openxmlformats.org/presentationml/2006/ole">
            <mc:AlternateContent xmlns:mc="http://schemas.openxmlformats.org/markup-compatibility/2006">
              <mc:Choice xmlns:v="urn:schemas-microsoft-com:vml" Requires="v">
                <p:oleObj name="Equation" r:id="rId8" imgW="774360" imgH="228600" progId="Equation.DSMT4">
                  <p:embed/>
                </p:oleObj>
              </mc:Choice>
              <mc:Fallback>
                <p:oleObj name="Equation" r:id="rId8" imgW="774360" imgH="228600" progId="Equation.DSMT4">
                  <p:embed/>
                  <p:pic>
                    <p:nvPicPr>
                      <p:cNvPr id="15" name="Object 2"/>
                      <p:cNvPicPr>
                        <a:picLocks noChangeAspect="1" noChangeArrowheads="1"/>
                      </p:cNvPicPr>
                      <p:nvPr/>
                    </p:nvPicPr>
                    <p:blipFill>
                      <a:blip r:embed="rId9"/>
                      <a:srcRect/>
                      <a:stretch>
                        <a:fillRect/>
                      </a:stretch>
                    </p:blipFill>
                    <p:spPr bwMode="auto">
                      <a:xfrm>
                        <a:off x="6615111" y="3448446"/>
                        <a:ext cx="150812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451295" y="5883487"/>
            <a:ext cx="8727081" cy="954107"/>
          </a:xfrm>
          <a:prstGeom prst="rect">
            <a:avLst/>
          </a:prstGeom>
        </p:spPr>
        <p:txBody>
          <a:bodyPr wrap="square">
            <a:spAutoFit/>
          </a:bodyPr>
          <a:lstStyle/>
          <a:p>
            <a:r>
              <a:rPr lang="en-US" altLang="zh-CN" dirty="0"/>
              <a:t>For the starting values at </a:t>
            </a:r>
            <a:r>
              <a:rPr lang="en-US" altLang="zh-CN" dirty="0" err="1"/>
              <a:t>r</a:t>
            </a:r>
            <a:r>
              <a:rPr lang="en-US" altLang="zh-CN" baseline="-25000" dirty="0" err="1"/>
              <a:t>max</a:t>
            </a:r>
            <a:r>
              <a:rPr lang="en-US" altLang="zh-CN" dirty="0"/>
              <a:t>, you can take u(</a:t>
            </a:r>
            <a:r>
              <a:rPr lang="en-US" altLang="zh-CN" dirty="0" err="1"/>
              <a:t>r</a:t>
            </a:r>
            <a:r>
              <a:rPr lang="en-US" altLang="zh-CN" baseline="-25000" dirty="0" err="1"/>
              <a:t>max</a:t>
            </a:r>
            <a:r>
              <a:rPr lang="en-US" altLang="zh-CN" dirty="0"/>
              <a:t>)=0, u(</a:t>
            </a:r>
            <a:r>
              <a:rPr lang="en-US" altLang="zh-CN" dirty="0" err="1"/>
              <a:t>r</a:t>
            </a:r>
            <a:r>
              <a:rPr lang="en-US" altLang="zh-CN" baseline="-25000" dirty="0" err="1"/>
              <a:t>max</a:t>
            </a:r>
            <a:r>
              <a:rPr lang="en-US" altLang="zh-CN" dirty="0"/>
              <a:t>-h) equal to a very small value. </a:t>
            </a:r>
            <a:endParaRPr lang="zh-CN" altLang="en-US" dirty="0"/>
          </a:p>
        </p:txBody>
      </p:sp>
    </p:spTree>
    <p:extLst>
      <p:ext uri="{BB962C8B-B14F-4D97-AF65-F5344CB8AC3E}">
        <p14:creationId xmlns:p14="http://schemas.microsoft.com/office/powerpoint/2010/main" val="21553109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2"/>
          <p:cNvSpPr txBox="1">
            <a:spLocks/>
          </p:cNvSpPr>
          <p:nvPr/>
        </p:nvSpPr>
        <p:spPr>
          <a:xfrm>
            <a:off x="237407" y="18854"/>
            <a:ext cx="8906594" cy="768145"/>
          </a:xfrm>
          <a:prstGeom prst="rect">
            <a:avLst/>
          </a:prstGeom>
        </p:spPr>
        <p:txBody>
          <a:bodyPr anchor="ctr">
            <a:normAutofit/>
          </a:bodyPr>
          <a:lstStyle/>
          <a:p>
            <a:pPr fontAlgn="auto">
              <a:spcAft>
                <a:spcPts val="0"/>
              </a:spcAft>
              <a:defRPr/>
            </a:pPr>
            <a:r>
              <a:rPr lang="en-US" altLang="zh-CN" sz="3600" dirty="0">
                <a:solidFill>
                  <a:srgbClr val="002060"/>
                </a:solidFill>
              </a:rPr>
              <a:t>Use of non-uniform grid (optional)</a:t>
            </a:r>
            <a:endParaRPr kumimoji="0" lang="ko-KR" altLang="en-US" sz="3600" dirty="0">
              <a:solidFill>
                <a:srgbClr val="002060"/>
              </a:solidFill>
              <a:effectLst>
                <a:outerShdw blurRad="50000" dist="30000" dir="5400000" algn="tl" rotWithShape="0">
                  <a:srgbClr val="000000">
                    <a:alpha val="30000"/>
                  </a:srgbClr>
                </a:outerShdw>
              </a:effectLst>
              <a:latin typeface="+mj-lt"/>
              <a:ea typeface="+mj-ea"/>
              <a:cs typeface="+mj-cs"/>
            </a:endParaRPr>
          </a:p>
        </p:txBody>
      </p:sp>
      <p:pic>
        <p:nvPicPr>
          <p:cNvPr id="2" name="图片 1"/>
          <p:cNvPicPr>
            <a:picLocks noChangeAspect="1"/>
          </p:cNvPicPr>
          <p:nvPr/>
        </p:nvPicPr>
        <p:blipFill>
          <a:blip r:embed="rId2"/>
          <a:stretch>
            <a:fillRect/>
          </a:stretch>
        </p:blipFill>
        <p:spPr>
          <a:xfrm>
            <a:off x="395536" y="725929"/>
            <a:ext cx="2880320" cy="4328020"/>
          </a:xfrm>
          <a:prstGeom prst="rect">
            <a:avLst/>
          </a:prstGeom>
        </p:spPr>
      </p:pic>
      <p:sp>
        <p:nvSpPr>
          <p:cNvPr id="3" name="矩形 2"/>
          <p:cNvSpPr/>
          <p:nvPr/>
        </p:nvSpPr>
        <p:spPr>
          <a:xfrm>
            <a:off x="3951951" y="883200"/>
            <a:ext cx="4821882" cy="954107"/>
          </a:xfrm>
          <a:prstGeom prst="rect">
            <a:avLst/>
          </a:prstGeom>
        </p:spPr>
        <p:txBody>
          <a:bodyPr wrap="square">
            <a:spAutoFit/>
          </a:bodyPr>
          <a:lstStyle/>
          <a:p>
            <a:r>
              <a:rPr lang="en-US" altLang="zh-CN" dirty="0"/>
              <a:t>Consider a grid with grid points </a:t>
            </a:r>
          </a:p>
          <a:p>
            <a:r>
              <a:rPr lang="en-US" altLang="zh-CN" dirty="0"/>
              <a:t>given by the following formula: </a:t>
            </a:r>
          </a:p>
        </p:txBody>
      </p:sp>
      <p:pic>
        <p:nvPicPr>
          <p:cNvPr id="8" name="图片 7"/>
          <p:cNvPicPr>
            <a:picLocks noChangeAspect="1"/>
          </p:cNvPicPr>
          <p:nvPr/>
        </p:nvPicPr>
        <p:blipFill>
          <a:blip r:embed="rId3"/>
          <a:stretch>
            <a:fillRect/>
          </a:stretch>
        </p:blipFill>
        <p:spPr>
          <a:xfrm>
            <a:off x="3332673" y="2050764"/>
            <a:ext cx="5711041" cy="555879"/>
          </a:xfrm>
          <a:prstGeom prst="rect">
            <a:avLst/>
          </a:prstGeom>
        </p:spPr>
      </p:pic>
      <p:pic>
        <p:nvPicPr>
          <p:cNvPr id="9" name="图片 8"/>
          <p:cNvPicPr>
            <a:picLocks noChangeAspect="1"/>
          </p:cNvPicPr>
          <p:nvPr/>
        </p:nvPicPr>
        <p:blipFill>
          <a:blip r:embed="rId4"/>
          <a:stretch>
            <a:fillRect/>
          </a:stretch>
        </p:blipFill>
        <p:spPr>
          <a:xfrm>
            <a:off x="4305816" y="2780928"/>
            <a:ext cx="3764756" cy="426244"/>
          </a:xfrm>
          <a:prstGeom prst="rect">
            <a:avLst/>
          </a:prstGeom>
        </p:spPr>
      </p:pic>
      <p:sp>
        <p:nvSpPr>
          <p:cNvPr id="10" name="矩形 9"/>
          <p:cNvSpPr/>
          <p:nvPr/>
        </p:nvSpPr>
        <p:spPr>
          <a:xfrm>
            <a:off x="4211960" y="4074403"/>
            <a:ext cx="4572000" cy="954107"/>
          </a:xfrm>
          <a:prstGeom prst="rect">
            <a:avLst/>
          </a:prstGeom>
        </p:spPr>
        <p:txBody>
          <a:bodyPr>
            <a:spAutoFit/>
          </a:bodyPr>
          <a:lstStyle/>
          <a:p>
            <a:r>
              <a:rPr lang="en-US" altLang="zh-CN" dirty="0"/>
              <a:t>in terms of j, the radial Schrodinger equation becomes</a:t>
            </a:r>
            <a:endParaRPr lang="zh-CN" altLang="en-US" dirty="0"/>
          </a:p>
        </p:txBody>
      </p:sp>
      <p:pic>
        <p:nvPicPr>
          <p:cNvPr id="11" name="图片 10"/>
          <p:cNvPicPr>
            <a:picLocks noChangeAspect="1"/>
          </p:cNvPicPr>
          <p:nvPr/>
        </p:nvPicPr>
        <p:blipFill>
          <a:blip r:embed="rId5"/>
          <a:stretch>
            <a:fillRect/>
          </a:stretch>
        </p:blipFill>
        <p:spPr>
          <a:xfrm>
            <a:off x="5000322" y="3355760"/>
            <a:ext cx="2375744" cy="570055"/>
          </a:xfrm>
          <a:prstGeom prst="rect">
            <a:avLst/>
          </a:prstGeom>
        </p:spPr>
      </p:pic>
      <p:pic>
        <p:nvPicPr>
          <p:cNvPr id="12" name="图片 11"/>
          <p:cNvPicPr>
            <a:picLocks noChangeAspect="1"/>
          </p:cNvPicPr>
          <p:nvPr/>
        </p:nvPicPr>
        <p:blipFill>
          <a:blip r:embed="rId6"/>
          <a:stretch>
            <a:fillRect/>
          </a:stretch>
        </p:blipFill>
        <p:spPr>
          <a:xfrm>
            <a:off x="4343138" y="5088895"/>
            <a:ext cx="4269856" cy="659706"/>
          </a:xfrm>
          <a:prstGeom prst="rect">
            <a:avLst/>
          </a:prstGeom>
        </p:spPr>
      </p:pic>
      <p:pic>
        <p:nvPicPr>
          <p:cNvPr id="16" name="图片 15"/>
          <p:cNvPicPr>
            <a:picLocks noChangeAspect="1"/>
          </p:cNvPicPr>
          <p:nvPr/>
        </p:nvPicPr>
        <p:blipFill>
          <a:blip r:embed="rId7"/>
          <a:stretch>
            <a:fillRect/>
          </a:stretch>
        </p:blipFill>
        <p:spPr>
          <a:xfrm>
            <a:off x="4371017" y="5936538"/>
            <a:ext cx="1891025" cy="251175"/>
          </a:xfrm>
          <a:prstGeom prst="rect">
            <a:avLst/>
          </a:prstGeom>
        </p:spPr>
      </p:pic>
      <p:pic>
        <p:nvPicPr>
          <p:cNvPr id="17" name="图片 16"/>
          <p:cNvPicPr>
            <a:picLocks noChangeAspect="1"/>
          </p:cNvPicPr>
          <p:nvPr/>
        </p:nvPicPr>
        <p:blipFill>
          <a:blip r:embed="rId8"/>
          <a:stretch>
            <a:fillRect/>
          </a:stretch>
        </p:blipFill>
        <p:spPr>
          <a:xfrm>
            <a:off x="6910114" y="5844802"/>
            <a:ext cx="1360400" cy="342911"/>
          </a:xfrm>
          <a:prstGeom prst="rect">
            <a:avLst/>
          </a:prstGeom>
        </p:spPr>
      </p:pic>
      <p:sp>
        <p:nvSpPr>
          <p:cNvPr id="18" name="矩形 17"/>
          <p:cNvSpPr/>
          <p:nvPr/>
        </p:nvSpPr>
        <p:spPr>
          <a:xfrm>
            <a:off x="237407" y="5068526"/>
            <a:ext cx="3758529" cy="1384995"/>
          </a:xfrm>
          <a:prstGeom prst="rect">
            <a:avLst/>
          </a:prstGeom>
        </p:spPr>
        <p:txBody>
          <a:bodyPr wrap="square">
            <a:spAutoFit/>
          </a:bodyPr>
          <a:lstStyle/>
          <a:p>
            <a:r>
              <a:rPr lang="en-US" altLang="zh-CN" dirty="0"/>
              <a:t>wave function oscillates more rapidly near the nucleus </a:t>
            </a:r>
            <a:endParaRPr lang="zh-CN" altLang="en-US" dirty="0"/>
          </a:p>
        </p:txBody>
      </p:sp>
    </p:spTree>
    <p:extLst>
      <p:ext uri="{BB962C8B-B14F-4D97-AF65-F5344CB8AC3E}">
        <p14:creationId xmlns:p14="http://schemas.microsoft.com/office/powerpoint/2010/main" val="10588354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93D25FA-DDCA-450B-A567-2610A4BF4B70}"/>
              </a:ext>
            </a:extLst>
          </p:cNvPr>
          <p:cNvSpPr/>
          <p:nvPr/>
        </p:nvSpPr>
        <p:spPr>
          <a:xfrm>
            <a:off x="395536" y="980728"/>
            <a:ext cx="8032824" cy="3108543"/>
          </a:xfrm>
          <a:prstGeom prst="rect">
            <a:avLst/>
          </a:prstGeom>
        </p:spPr>
        <p:txBody>
          <a:bodyPr wrap="square">
            <a:spAutoFit/>
          </a:bodyPr>
          <a:lstStyle/>
          <a:p>
            <a:r>
              <a:rPr lang="zh-CN" altLang="en-US" dirty="0"/>
              <a:t>供参考：https://www.iue.tuwien.ac.at/uploads/tx_sbdownloader/Bachelor-Arbeit_Marie_ERTL_09-2016.pdf#:~:text=The%20shooting%20method%20is%20a%20numerical%20method%20to,parameter%20energy%20as%20the%20eigenvalue%20of%20the%20system.</a:t>
            </a:r>
          </a:p>
        </p:txBody>
      </p:sp>
    </p:spTree>
    <p:extLst>
      <p:ext uri="{BB962C8B-B14F-4D97-AF65-F5344CB8AC3E}">
        <p14:creationId xmlns:p14="http://schemas.microsoft.com/office/powerpoint/2010/main" val="4183677366"/>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anose="02020603050405020304"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Times New Roman" panose="02020603050405020304"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9768</TotalTime>
  <Words>4152</Words>
  <Application>Microsoft Office PowerPoint</Application>
  <PresentationFormat>全屏显示(4:3)</PresentationFormat>
  <Paragraphs>594</Paragraphs>
  <Slides>99</Slides>
  <Notes>10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99</vt:i4>
      </vt:variant>
    </vt:vector>
  </HeadingPairs>
  <TitlesOfParts>
    <vt:vector size="116" baseType="lpstr">
      <vt:lpstr>宋体</vt:lpstr>
      <vt:lpstr>Arial</vt:lpstr>
      <vt:lpstr>Calibri</vt:lpstr>
      <vt:lpstr>Cambria Math</vt:lpstr>
      <vt:lpstr>Century Gothic</vt:lpstr>
      <vt:lpstr>Consolas</vt:lpstr>
      <vt:lpstr>Garamond</vt:lpstr>
      <vt:lpstr>Georgia</vt:lpstr>
      <vt:lpstr>Symbol</vt:lpstr>
      <vt:lpstr>Tahoma</vt:lpstr>
      <vt:lpstr>Times New Roman</vt:lpstr>
      <vt:lpstr>Wingdings</vt:lpstr>
      <vt:lpstr>預設簡報設計</vt:lpstr>
      <vt:lpstr>自定义设计方案</vt:lpstr>
      <vt:lpstr>Equation</vt:lpstr>
      <vt:lpstr>方程式</vt:lpstr>
      <vt:lpstr>Bitmap Image</vt:lpstr>
      <vt:lpstr>PowerPoint 演示文稿</vt:lpstr>
      <vt:lpstr>Ordinary differential equations</vt:lpstr>
      <vt:lpstr>PowerPoint 演示文稿</vt:lpstr>
      <vt:lpstr>PowerPoint 演示文稿</vt:lpstr>
      <vt:lpstr>Initial-value problems</vt:lpstr>
      <vt:lpstr>Example</vt:lpstr>
      <vt:lpstr>General first-order ordinary differential equation</vt:lpstr>
      <vt:lpstr>Higher-Order Differential Equations</vt:lpstr>
      <vt:lpstr>PowerPoint 演示文稿</vt:lpstr>
      <vt:lpstr>First-order ordinary differential equation</vt:lpstr>
      <vt:lpstr>Euler’s Method</vt:lpstr>
      <vt:lpstr>Example: One-step Euler’s Method</vt:lpstr>
      <vt:lpstr>PowerPoint 演示文稿</vt:lpstr>
      <vt:lpstr>Errors with Euler`s Method</vt:lpstr>
      <vt:lpstr>Example: Analysis of Errors</vt:lpstr>
      <vt:lpstr>PowerPoint 演示文稿</vt:lpstr>
      <vt:lpstr>PowerPoint 演示文稿</vt:lpstr>
      <vt:lpstr>Midpoint method</vt:lpstr>
      <vt:lpstr>Midpoint method</vt:lpstr>
      <vt:lpstr>Modified Euler’s Method</vt:lpstr>
      <vt:lpstr>PowerPoint 演示文稿</vt:lpstr>
      <vt:lpstr>Example: Modified Euler’s Method</vt:lpstr>
      <vt:lpstr>PowerPoint 演示文稿</vt:lpstr>
      <vt:lpstr>Runge-Kutta Methods</vt:lpstr>
      <vt:lpstr>RK Methods (cont)</vt:lpstr>
      <vt:lpstr>Taylor’s Expansion</vt:lpstr>
      <vt:lpstr>RK 1st Order</vt:lpstr>
      <vt:lpstr>RK 2nd Order</vt:lpstr>
      <vt:lpstr>RK 2nd Order (cont)</vt:lpstr>
      <vt:lpstr>RK 4th Order</vt:lpstr>
      <vt:lpstr>Runge-Kutta 4th order</vt:lpstr>
      <vt:lpstr>Fourth-order Runge-Kutta Methods</vt:lpstr>
      <vt:lpstr>PowerPoint 演示文稿</vt:lpstr>
      <vt:lpstr>Example</vt:lpstr>
      <vt:lpstr>Solution</vt:lpstr>
      <vt:lpstr>Solution Cont</vt:lpstr>
      <vt:lpstr>Solution Cont</vt:lpstr>
      <vt:lpstr>Solution Cont</vt:lpstr>
      <vt:lpstr>Solution Cont</vt:lpstr>
      <vt:lpstr>Comparison with exact results</vt:lpstr>
      <vt:lpstr>Effect of step size</vt:lpstr>
      <vt:lpstr>Effects of step size on Runge-Kutta 4th Order Method</vt:lpstr>
      <vt:lpstr>Adaptive Runge-Kutta Methods</vt:lpstr>
      <vt:lpstr>Adaptive Stepsize Control</vt:lpstr>
      <vt:lpstr>PowerPoint 演示文稿</vt:lpstr>
      <vt:lpstr>PowerPoint 演示文稿</vt:lpstr>
      <vt:lpstr>Predictor-Corrector Methods</vt:lpstr>
      <vt:lpstr>Euler-trapezoidal Method</vt:lpstr>
      <vt:lpstr>Example: Euler-trapezoidal Method</vt:lpstr>
      <vt:lpstr>Example: Euler-trapezoidal Method</vt:lpstr>
      <vt:lpstr>PowerPoint 演示文稿</vt:lpstr>
      <vt:lpstr>PowerPoint 演示文稿</vt:lpstr>
      <vt:lpstr>PowerPoint 演示文稿</vt:lpstr>
      <vt:lpstr>Code example</vt:lpstr>
      <vt:lpstr>Code example</vt:lpstr>
      <vt:lpstr>PowerPoint 演示文稿</vt:lpstr>
      <vt:lpstr>PowerPoint 演示文稿</vt:lpstr>
      <vt:lpstr>PowerPoint 演示文稿</vt:lpstr>
      <vt:lpstr>Euler-Cromer算法</vt:lpstr>
      <vt:lpstr>PowerPoint 演示文稿</vt:lpstr>
      <vt:lpstr>PowerPoint 演示文稿</vt:lpstr>
      <vt:lpstr>PowerPoint 演示文稿</vt:lpstr>
      <vt:lpstr>PowerPoint 演示文稿</vt:lpstr>
      <vt:lpstr>PowerPoint 演示文稿</vt:lpstr>
      <vt:lpstr>PowerPoint 演示文稿</vt:lpstr>
      <vt:lpstr>Boundary-value problems</vt:lpstr>
      <vt:lpstr>One-dimensional 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Code example</vt:lpstr>
      <vt:lpstr>PowerPoint 演示文稿</vt:lpstr>
      <vt:lpstr>The shooting method</vt:lpstr>
      <vt:lpstr>PowerPoint 演示文稿</vt:lpstr>
      <vt:lpstr>Shooting method for eigenvalue problem</vt:lpstr>
      <vt:lpstr>Finite-Difference Methods</vt:lpstr>
      <vt:lpstr>Finite-Difference Example</vt:lpstr>
      <vt:lpstr>Finite-Difference Example (cont)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Chap8</dc:title>
  <dc:creator>cbyang</dc:creator>
  <cp:lastModifiedBy>尹 朝阳</cp:lastModifiedBy>
  <cp:revision>445</cp:revision>
  <dcterms:created xsi:type="dcterms:W3CDTF">2002-03-12T11:45:19Z</dcterms:created>
  <dcterms:modified xsi:type="dcterms:W3CDTF">2022-11-27T16:19:20Z</dcterms:modified>
</cp:coreProperties>
</file>