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9"/>
  </p:notesMasterIdLst>
  <p:handoutMasterIdLst>
    <p:handoutMasterId r:id="rId110"/>
  </p:handoutMasterIdLst>
  <p:sldIdLst>
    <p:sldId id="342" r:id="rId2"/>
    <p:sldId id="375" r:id="rId3"/>
    <p:sldId id="383" r:id="rId4"/>
    <p:sldId id="384" r:id="rId5"/>
    <p:sldId id="385" r:id="rId6"/>
    <p:sldId id="386" r:id="rId7"/>
    <p:sldId id="387" r:id="rId8"/>
    <p:sldId id="388" r:id="rId9"/>
    <p:sldId id="389" r:id="rId10"/>
    <p:sldId id="390" r:id="rId11"/>
    <p:sldId id="409" r:id="rId12"/>
    <p:sldId id="408" r:id="rId13"/>
    <p:sldId id="391" r:id="rId14"/>
    <p:sldId id="392" r:id="rId15"/>
    <p:sldId id="393" r:id="rId16"/>
    <p:sldId id="407" r:id="rId17"/>
    <p:sldId id="504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11" r:id="rId28"/>
    <p:sldId id="497" r:id="rId29"/>
    <p:sldId id="498" r:id="rId30"/>
    <p:sldId id="415" r:id="rId31"/>
    <p:sldId id="416" r:id="rId32"/>
    <p:sldId id="417" r:id="rId33"/>
    <p:sldId id="418" r:id="rId34"/>
    <p:sldId id="419" r:id="rId35"/>
    <p:sldId id="420" r:id="rId36"/>
    <p:sldId id="421" r:id="rId37"/>
    <p:sldId id="422" r:id="rId38"/>
    <p:sldId id="462" r:id="rId39"/>
    <p:sldId id="423" r:id="rId40"/>
    <p:sldId id="424" r:id="rId41"/>
    <p:sldId id="425" r:id="rId42"/>
    <p:sldId id="426" r:id="rId43"/>
    <p:sldId id="427" r:id="rId44"/>
    <p:sldId id="429" r:id="rId45"/>
    <p:sldId id="274" r:id="rId46"/>
    <p:sldId id="428" r:id="rId47"/>
    <p:sldId id="279" r:id="rId48"/>
    <p:sldId id="326" r:id="rId49"/>
    <p:sldId id="330" r:id="rId50"/>
    <p:sldId id="465" r:id="rId51"/>
    <p:sldId id="466" r:id="rId52"/>
    <p:sldId id="505" r:id="rId53"/>
    <p:sldId id="467" r:id="rId54"/>
    <p:sldId id="282" r:id="rId55"/>
    <p:sldId id="309" r:id="rId56"/>
    <p:sldId id="284" r:id="rId57"/>
    <p:sldId id="313" r:id="rId58"/>
    <p:sldId id="312" r:id="rId59"/>
    <p:sldId id="287" r:id="rId60"/>
    <p:sldId id="288" r:id="rId61"/>
    <p:sldId id="463" r:id="rId62"/>
    <p:sldId id="327" r:id="rId63"/>
    <p:sldId id="506" r:id="rId64"/>
    <p:sldId id="289" r:id="rId65"/>
    <p:sldId id="290" r:id="rId66"/>
    <p:sldId id="315" r:id="rId67"/>
    <p:sldId id="468" r:id="rId68"/>
    <p:sldId id="469" r:id="rId69"/>
    <p:sldId id="470" r:id="rId70"/>
    <p:sldId id="471" r:id="rId71"/>
    <p:sldId id="472" r:id="rId72"/>
    <p:sldId id="473" r:id="rId73"/>
    <p:sldId id="474" r:id="rId74"/>
    <p:sldId id="476" r:id="rId75"/>
    <p:sldId id="479" r:id="rId76"/>
    <p:sldId id="478" r:id="rId77"/>
    <p:sldId id="430" r:id="rId78"/>
    <p:sldId id="431" r:id="rId79"/>
    <p:sldId id="432" r:id="rId80"/>
    <p:sldId id="433" r:id="rId81"/>
    <p:sldId id="434" r:id="rId82"/>
    <p:sldId id="435" r:id="rId83"/>
    <p:sldId id="436" r:id="rId84"/>
    <p:sldId id="438" r:id="rId85"/>
    <p:sldId id="439" r:id="rId86"/>
    <p:sldId id="502" r:id="rId87"/>
    <p:sldId id="445" r:id="rId88"/>
    <p:sldId id="446" r:id="rId89"/>
    <p:sldId id="447" r:id="rId90"/>
    <p:sldId id="448" r:id="rId91"/>
    <p:sldId id="454" r:id="rId92"/>
    <p:sldId id="455" r:id="rId93"/>
    <p:sldId id="456" r:id="rId94"/>
    <p:sldId id="457" r:id="rId95"/>
    <p:sldId id="458" r:id="rId96"/>
    <p:sldId id="459" r:id="rId97"/>
    <p:sldId id="486" r:id="rId98"/>
    <p:sldId id="489" r:id="rId99"/>
    <p:sldId id="503" r:id="rId100"/>
    <p:sldId id="491" r:id="rId101"/>
    <p:sldId id="492" r:id="rId102"/>
    <p:sldId id="493" r:id="rId103"/>
    <p:sldId id="501" r:id="rId104"/>
    <p:sldId id="461" r:id="rId105"/>
    <p:sldId id="507" r:id="rId106"/>
    <p:sldId id="460" r:id="rId107"/>
    <p:sldId id="508" r:id="rId108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DF"/>
    <a:srgbClr val="00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38" autoAdjust="0"/>
    <p:restoredTop sz="89135" autoAdjust="0"/>
  </p:normalViewPr>
  <p:slideViewPr>
    <p:cSldViewPr>
      <p:cViewPr varScale="1">
        <p:scale>
          <a:sx n="86" d="100"/>
          <a:sy n="86" d="100"/>
        </p:scale>
        <p:origin x="148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628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2" d="100"/>
        <a:sy n="172" d="100"/>
      </p:scale>
      <p:origin x="0" y="-113620"/>
    </p:cViewPr>
  </p:sorterViewPr>
  <p:notesViewPr>
    <p:cSldViewPr>
      <p:cViewPr varScale="1">
        <p:scale>
          <a:sx n="57" d="100"/>
          <a:sy n="57" d="100"/>
        </p:scale>
        <p:origin x="281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56.xml"/><Relationship Id="rId13" Type="http://schemas.openxmlformats.org/officeDocument/2006/relationships/slide" Target="slides/slide62.xml"/><Relationship Id="rId18" Type="http://schemas.openxmlformats.org/officeDocument/2006/relationships/slide" Target="slides/slide70.xml"/><Relationship Id="rId3" Type="http://schemas.openxmlformats.org/officeDocument/2006/relationships/slide" Target="slides/slide47.xml"/><Relationship Id="rId7" Type="http://schemas.openxmlformats.org/officeDocument/2006/relationships/slide" Target="slides/slide55.xml"/><Relationship Id="rId12" Type="http://schemas.openxmlformats.org/officeDocument/2006/relationships/slide" Target="slides/slide60.xml"/><Relationship Id="rId17" Type="http://schemas.openxmlformats.org/officeDocument/2006/relationships/slide" Target="slides/slide66.xml"/><Relationship Id="rId2" Type="http://schemas.openxmlformats.org/officeDocument/2006/relationships/slide" Target="slides/slide45.xml"/><Relationship Id="rId16" Type="http://schemas.openxmlformats.org/officeDocument/2006/relationships/slide" Target="slides/slide65.xml"/><Relationship Id="rId1" Type="http://schemas.openxmlformats.org/officeDocument/2006/relationships/slide" Target="slides/slide31.xml"/><Relationship Id="rId6" Type="http://schemas.openxmlformats.org/officeDocument/2006/relationships/slide" Target="slides/slide54.xml"/><Relationship Id="rId11" Type="http://schemas.openxmlformats.org/officeDocument/2006/relationships/slide" Target="slides/slide59.xml"/><Relationship Id="rId5" Type="http://schemas.openxmlformats.org/officeDocument/2006/relationships/slide" Target="slides/slide49.xml"/><Relationship Id="rId15" Type="http://schemas.openxmlformats.org/officeDocument/2006/relationships/slide" Target="slides/slide64.xml"/><Relationship Id="rId10" Type="http://schemas.openxmlformats.org/officeDocument/2006/relationships/slide" Target="slides/slide58.xml"/><Relationship Id="rId4" Type="http://schemas.openxmlformats.org/officeDocument/2006/relationships/slide" Target="slides/slide48.xml"/><Relationship Id="rId9" Type="http://schemas.openxmlformats.org/officeDocument/2006/relationships/slide" Target="slides/slide57.xml"/><Relationship Id="rId14" Type="http://schemas.openxmlformats.org/officeDocument/2006/relationships/slide" Target="slides/slide6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F504E9-A3B8-432B-B5DE-89A9246FA33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按一下以編輯母片</a:t>
            </a:r>
          </a:p>
          <a:p>
            <a:pPr lvl="1"/>
            <a:r>
              <a:rPr lang="en-US" altLang="zh-CN"/>
              <a:t>第二層</a:t>
            </a:r>
          </a:p>
          <a:p>
            <a:pPr lvl="2"/>
            <a:r>
              <a:rPr lang="en-US" altLang="zh-CN"/>
              <a:t>第三層</a:t>
            </a:r>
          </a:p>
          <a:p>
            <a:pPr lvl="3"/>
            <a:r>
              <a:rPr lang="en-US" altLang="zh-CN"/>
              <a:t>第四層</a:t>
            </a:r>
          </a:p>
          <a:p>
            <a:pPr lvl="4"/>
            <a:r>
              <a:rPr lang="en-US" altLang="zh-CN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8A44350-A02A-438F-8C1A-F1CC22F5B1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6913"/>
            <a:ext cx="4641850" cy="3481387"/>
          </a:xfrm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62236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84144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2179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172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72767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04987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0993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24450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47483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81746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96797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7- </a:t>
            </a:r>
            <a:fld id="{FBA23A48-C829-4DAB-8D73-61B6B78C08C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056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7- </a:t>
            </a:r>
            <a:fld id="{BB8FAB90-9EC6-4E14-AF4D-C2DF0079D81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001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7- </a:t>
            </a:r>
            <a:fld id="{D58168A8-A620-42D9-9F41-3172EC22245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715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567228-2DE0-4A91-A24A-94D552BA20B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24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7- </a:t>
            </a:r>
            <a:fld id="{CEB67794-77A8-43E7-ADE2-2A0C915C612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972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7- </a:t>
            </a:r>
            <a:fld id="{749966BC-6FCF-4105-895D-6CF360FCBFC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911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7- </a:t>
            </a:r>
            <a:fld id="{78E93935-BA34-45AA-B5B8-FFB5C81F17C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813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7- </a:t>
            </a:r>
            <a:fld id="{9099B763-CDAA-4F79-BB21-34A129BDB80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673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7- </a:t>
            </a:r>
            <a:fld id="{D16FC87B-5BF6-4AE1-A829-73D0BD1EB4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270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7- </a:t>
            </a:r>
            <a:fld id="{00F0813B-5070-447E-ACC6-CB3E28FC566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045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7- </a:t>
            </a:r>
            <a:fld id="{E0B8DF2F-1781-4DDF-B4D0-F1A552DDA3E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674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7- </a:t>
            </a:r>
            <a:fld id="{1A916166-A21C-46D6-8825-C5A90353A67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641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altLang="zh-TW"/>
              <a:t>7- </a:t>
            </a:r>
            <a:fld id="{3AA2E18F-C2B5-4B62-8A6D-A8E8C4B92C9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6.bin"/><Relationship Id="rId13" Type="http://schemas.openxmlformats.org/officeDocument/2006/relationships/image" Target="../media/image270.wmf"/><Relationship Id="rId3" Type="http://schemas.openxmlformats.org/officeDocument/2006/relationships/image" Target="../media/image265.wmf"/><Relationship Id="rId7" Type="http://schemas.openxmlformats.org/officeDocument/2006/relationships/image" Target="../media/image267.wmf"/><Relationship Id="rId12" Type="http://schemas.openxmlformats.org/officeDocument/2006/relationships/oleObject" Target="../embeddings/oleObject278.bin"/><Relationship Id="rId17" Type="http://schemas.openxmlformats.org/officeDocument/2006/relationships/image" Target="../media/image272.wmf"/><Relationship Id="rId2" Type="http://schemas.openxmlformats.org/officeDocument/2006/relationships/oleObject" Target="../embeddings/oleObject273.bin"/><Relationship Id="rId16" Type="http://schemas.openxmlformats.org/officeDocument/2006/relationships/oleObject" Target="../embeddings/oleObject28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5.bin"/><Relationship Id="rId11" Type="http://schemas.openxmlformats.org/officeDocument/2006/relationships/image" Target="../media/image269.wmf"/><Relationship Id="rId5" Type="http://schemas.openxmlformats.org/officeDocument/2006/relationships/image" Target="../media/image266.wmf"/><Relationship Id="rId15" Type="http://schemas.openxmlformats.org/officeDocument/2006/relationships/image" Target="../media/image271.wmf"/><Relationship Id="rId10" Type="http://schemas.openxmlformats.org/officeDocument/2006/relationships/oleObject" Target="../embeddings/oleObject277.bin"/><Relationship Id="rId4" Type="http://schemas.openxmlformats.org/officeDocument/2006/relationships/oleObject" Target="../embeddings/oleObject274.bin"/><Relationship Id="rId9" Type="http://schemas.openxmlformats.org/officeDocument/2006/relationships/image" Target="../media/image268.wmf"/><Relationship Id="rId14" Type="http://schemas.openxmlformats.org/officeDocument/2006/relationships/oleObject" Target="../embeddings/oleObject279.bin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4.bin"/><Relationship Id="rId3" Type="http://schemas.openxmlformats.org/officeDocument/2006/relationships/image" Target="../media/image273.wmf"/><Relationship Id="rId7" Type="http://schemas.openxmlformats.org/officeDocument/2006/relationships/image" Target="../media/image275.wmf"/><Relationship Id="rId2" Type="http://schemas.openxmlformats.org/officeDocument/2006/relationships/oleObject" Target="../embeddings/oleObject28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3.bin"/><Relationship Id="rId11" Type="http://schemas.openxmlformats.org/officeDocument/2006/relationships/image" Target="../media/image277.wmf"/><Relationship Id="rId5" Type="http://schemas.openxmlformats.org/officeDocument/2006/relationships/image" Target="../media/image274.wmf"/><Relationship Id="rId10" Type="http://schemas.openxmlformats.org/officeDocument/2006/relationships/oleObject" Target="../embeddings/oleObject285.bin"/><Relationship Id="rId4" Type="http://schemas.openxmlformats.org/officeDocument/2006/relationships/oleObject" Target="../embeddings/oleObject282.bin"/><Relationship Id="rId9" Type="http://schemas.openxmlformats.org/officeDocument/2006/relationships/image" Target="../media/image276.wmf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9.bin"/><Relationship Id="rId3" Type="http://schemas.openxmlformats.org/officeDocument/2006/relationships/image" Target="../media/image278.wmf"/><Relationship Id="rId7" Type="http://schemas.openxmlformats.org/officeDocument/2006/relationships/image" Target="../media/image280.wmf"/><Relationship Id="rId2" Type="http://schemas.openxmlformats.org/officeDocument/2006/relationships/oleObject" Target="../embeddings/oleObject28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8.bin"/><Relationship Id="rId11" Type="http://schemas.openxmlformats.org/officeDocument/2006/relationships/image" Target="../media/image282.wmf"/><Relationship Id="rId5" Type="http://schemas.openxmlformats.org/officeDocument/2006/relationships/image" Target="../media/image279.wmf"/><Relationship Id="rId10" Type="http://schemas.openxmlformats.org/officeDocument/2006/relationships/oleObject" Target="../embeddings/oleObject290.bin"/><Relationship Id="rId4" Type="http://schemas.openxmlformats.org/officeDocument/2006/relationships/oleObject" Target="../embeddings/oleObject287.bin"/><Relationship Id="rId9" Type="http://schemas.openxmlformats.org/officeDocument/2006/relationships/image" Target="../media/image281.wmf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3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4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4.bin"/><Relationship Id="rId3" Type="http://schemas.openxmlformats.org/officeDocument/2006/relationships/image" Target="../media/image285.wmf"/><Relationship Id="rId7" Type="http://schemas.openxmlformats.org/officeDocument/2006/relationships/image" Target="../media/image287.wmf"/><Relationship Id="rId2" Type="http://schemas.openxmlformats.org/officeDocument/2006/relationships/oleObject" Target="../embeddings/oleObject29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3.bin"/><Relationship Id="rId5" Type="http://schemas.openxmlformats.org/officeDocument/2006/relationships/image" Target="../media/image286.wmf"/><Relationship Id="rId10" Type="http://schemas.openxmlformats.org/officeDocument/2006/relationships/hyperlink" Target="mailto:863565131@qq.com" TargetMode="External"/><Relationship Id="rId4" Type="http://schemas.openxmlformats.org/officeDocument/2006/relationships/oleObject" Target="../embeddings/oleObject292.bin"/><Relationship Id="rId9" Type="http://schemas.openxmlformats.org/officeDocument/2006/relationships/image" Target="../media/image28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60.bin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6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61.wmf"/><Relationship Id="rId3" Type="http://schemas.openxmlformats.org/officeDocument/2006/relationships/image" Target="../media/image50.wmf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67.bin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6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image" Target="../media/image18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64.wmf"/><Relationship Id="rId5" Type="http://schemas.openxmlformats.org/officeDocument/2006/relationships/image" Target="../media/image62.w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63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7" Type="http://schemas.openxmlformats.org/officeDocument/2006/relationships/image" Target="../media/image68.w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7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74.wmf"/><Relationship Id="rId3" Type="http://schemas.openxmlformats.org/officeDocument/2006/relationships/image" Target="../media/image69.wmf"/><Relationship Id="rId7" Type="http://schemas.openxmlformats.org/officeDocument/2006/relationships/image" Target="../media/image71.wmf"/><Relationship Id="rId12" Type="http://schemas.openxmlformats.org/officeDocument/2006/relationships/oleObject" Target="../embeddings/oleObject82.bin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73.wmf"/><Relationship Id="rId5" Type="http://schemas.openxmlformats.org/officeDocument/2006/relationships/image" Target="../media/image70.wmf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8.bin"/><Relationship Id="rId9" Type="http://schemas.openxmlformats.org/officeDocument/2006/relationships/image" Target="../media/image7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7" Type="http://schemas.openxmlformats.org/officeDocument/2006/relationships/image" Target="../media/image77.wmf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5.bin"/><Relationship Id="rId5" Type="http://schemas.openxmlformats.org/officeDocument/2006/relationships/image" Target="../media/image76.wmf"/><Relationship Id="rId4" Type="http://schemas.openxmlformats.org/officeDocument/2006/relationships/oleObject" Target="../embeddings/oleObject8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91.bin"/><Relationship Id="rId2" Type="http://schemas.openxmlformats.org/officeDocument/2006/relationships/oleObject" Target="../embeddings/oleObject8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82.wmf"/><Relationship Id="rId5" Type="http://schemas.openxmlformats.org/officeDocument/2006/relationships/image" Target="../media/image79.wmf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7.bin"/><Relationship Id="rId9" Type="http://schemas.openxmlformats.org/officeDocument/2006/relationships/image" Target="../media/image8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7" Type="http://schemas.openxmlformats.org/officeDocument/2006/relationships/image" Target="../media/image86.wmf"/><Relationship Id="rId2" Type="http://schemas.openxmlformats.org/officeDocument/2006/relationships/oleObject" Target="../embeddings/oleObject9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4.bin"/><Relationship Id="rId5" Type="http://schemas.openxmlformats.org/officeDocument/2006/relationships/image" Target="../media/image85.wmf"/><Relationship Id="rId4" Type="http://schemas.openxmlformats.org/officeDocument/2006/relationships/oleObject" Target="../embeddings/oleObject9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7" Type="http://schemas.openxmlformats.org/officeDocument/2006/relationships/image" Target="../media/image85.wmf"/><Relationship Id="rId2" Type="http://schemas.openxmlformats.org/officeDocument/2006/relationships/oleObject" Target="../embeddings/oleObject9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7.bin"/><Relationship Id="rId5" Type="http://schemas.openxmlformats.org/officeDocument/2006/relationships/image" Target="../media/image88.wmf"/><Relationship Id="rId4" Type="http://schemas.openxmlformats.org/officeDocument/2006/relationships/oleObject" Target="../embeddings/oleObject96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oleObject" Target="../embeddings/oleObject9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wmf"/><Relationship Id="rId4" Type="http://schemas.openxmlformats.org/officeDocument/2006/relationships/oleObject" Target="../embeddings/oleObject9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7" Type="http://schemas.openxmlformats.org/officeDocument/2006/relationships/image" Target="../media/image93.wmf"/><Relationship Id="rId2" Type="http://schemas.openxmlformats.org/officeDocument/2006/relationships/oleObject" Target="../embeddings/oleObject10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2.bin"/><Relationship Id="rId5" Type="http://schemas.openxmlformats.org/officeDocument/2006/relationships/image" Target="../media/image92.wmf"/><Relationship Id="rId4" Type="http://schemas.openxmlformats.org/officeDocument/2006/relationships/oleObject" Target="../embeddings/oleObject10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3" Type="http://schemas.openxmlformats.org/officeDocument/2006/relationships/image" Target="../media/image94.wmf"/><Relationship Id="rId7" Type="http://schemas.openxmlformats.org/officeDocument/2006/relationships/image" Target="../media/image96.wmf"/><Relationship Id="rId2" Type="http://schemas.openxmlformats.org/officeDocument/2006/relationships/oleObject" Target="../embeddings/oleObject10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5.bin"/><Relationship Id="rId5" Type="http://schemas.openxmlformats.org/officeDocument/2006/relationships/image" Target="../media/image95.wmf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9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oleObject" Target="../embeddings/oleObject10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wmf"/><Relationship Id="rId4" Type="http://schemas.openxmlformats.org/officeDocument/2006/relationships/oleObject" Target="../embeddings/oleObject10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3" Type="http://schemas.openxmlformats.org/officeDocument/2006/relationships/image" Target="../media/image90.wmf"/><Relationship Id="rId7" Type="http://schemas.openxmlformats.org/officeDocument/2006/relationships/image" Target="../media/image101.wmf"/><Relationship Id="rId2" Type="http://schemas.openxmlformats.org/officeDocument/2006/relationships/oleObject" Target="../embeddings/oleObject10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1.bin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0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oleObject" Target="../embeddings/oleObject113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7" Type="http://schemas.openxmlformats.org/officeDocument/2006/relationships/image" Target="../media/image106.wmf"/><Relationship Id="rId2" Type="http://schemas.openxmlformats.org/officeDocument/2006/relationships/oleObject" Target="../embeddings/oleObject1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6.bin"/><Relationship Id="rId5" Type="http://schemas.openxmlformats.org/officeDocument/2006/relationships/image" Target="../media/image105.wmf"/><Relationship Id="rId4" Type="http://schemas.openxmlformats.org/officeDocument/2006/relationships/oleObject" Target="../embeddings/oleObject11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oleObject" Target="../embeddings/oleObject11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wmf"/><Relationship Id="rId4" Type="http://schemas.openxmlformats.org/officeDocument/2006/relationships/oleObject" Target="../embeddings/oleObject118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oleObject" Target="../embeddings/oleObject119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oleObject" Target="../embeddings/oleObject120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oleObject" Target="../embeddings/oleObject12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wmf"/><Relationship Id="rId4" Type="http://schemas.openxmlformats.org/officeDocument/2006/relationships/oleObject" Target="../embeddings/oleObject11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oleObject" Target="../embeddings/oleObject12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wmf"/><Relationship Id="rId4" Type="http://schemas.openxmlformats.org/officeDocument/2006/relationships/oleObject" Target="../embeddings/oleObject12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7.bin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8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oleObject" Target="../embeddings/oleObject12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6.wmf"/><Relationship Id="rId4" Type="http://schemas.openxmlformats.org/officeDocument/2006/relationships/oleObject" Target="../embeddings/oleObject125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oleObject" Target="../embeddings/oleObject12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8.wmf"/><Relationship Id="rId4" Type="http://schemas.openxmlformats.org/officeDocument/2006/relationships/oleObject" Target="../embeddings/oleObject127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13" Type="http://schemas.openxmlformats.org/officeDocument/2006/relationships/image" Target="../media/image116.wmf"/><Relationship Id="rId3" Type="http://schemas.openxmlformats.org/officeDocument/2006/relationships/image" Target="../media/image119.wmf"/><Relationship Id="rId7" Type="http://schemas.openxmlformats.org/officeDocument/2006/relationships/image" Target="../media/image121.wmf"/><Relationship Id="rId12" Type="http://schemas.openxmlformats.org/officeDocument/2006/relationships/oleObject" Target="../embeddings/oleObject133.bin"/><Relationship Id="rId2" Type="http://schemas.openxmlformats.org/officeDocument/2006/relationships/oleObject" Target="../embeddings/oleObject12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0.bin"/><Relationship Id="rId11" Type="http://schemas.openxmlformats.org/officeDocument/2006/relationships/image" Target="../media/image118.wmf"/><Relationship Id="rId5" Type="http://schemas.openxmlformats.org/officeDocument/2006/relationships/image" Target="../media/image120.wmf"/><Relationship Id="rId10" Type="http://schemas.openxmlformats.org/officeDocument/2006/relationships/oleObject" Target="../embeddings/oleObject132.bin"/><Relationship Id="rId4" Type="http://schemas.openxmlformats.org/officeDocument/2006/relationships/oleObject" Target="../embeddings/oleObject129.bin"/><Relationship Id="rId9" Type="http://schemas.openxmlformats.org/officeDocument/2006/relationships/image" Target="../media/image122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oleObject" Target="../embeddings/oleObject13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.wmf"/><Relationship Id="rId4" Type="http://schemas.openxmlformats.org/officeDocument/2006/relationships/oleObject" Target="../embeddings/oleObject135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oleObject" Target="../embeddings/oleObject13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jpeg"/><Relationship Id="rId5" Type="http://schemas.openxmlformats.org/officeDocument/2006/relationships/image" Target="../media/image126.wmf"/><Relationship Id="rId4" Type="http://schemas.openxmlformats.org/officeDocument/2006/relationships/oleObject" Target="../embeddings/oleObject137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8.bin"/><Relationship Id="rId2" Type="http://schemas.openxmlformats.org/officeDocument/2006/relationships/image" Target="../media/image1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7" Type="http://schemas.openxmlformats.org/officeDocument/2006/relationships/image" Target="../media/image133.wmf"/><Relationship Id="rId2" Type="http://schemas.openxmlformats.org/officeDocument/2006/relationships/oleObject" Target="../embeddings/oleObject13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1.bin"/><Relationship Id="rId5" Type="http://schemas.openxmlformats.org/officeDocument/2006/relationships/image" Target="../media/image132.wmf"/><Relationship Id="rId4" Type="http://schemas.openxmlformats.org/officeDocument/2006/relationships/oleObject" Target="../embeddings/oleObject140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oleObject" Target="../embeddings/oleObject14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5.wmf"/><Relationship Id="rId3" Type="http://schemas.openxmlformats.org/officeDocument/2006/relationships/image" Target="../media/image5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7.wmf"/><Relationship Id="rId2" Type="http://schemas.openxmlformats.org/officeDocument/2006/relationships/oleObject" Target="../embeddings/oleObject9.bin"/><Relationship Id="rId16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4.wmf"/><Relationship Id="rId5" Type="http://schemas.openxmlformats.org/officeDocument/2006/relationships/image" Target="../media/image12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5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oleObject" Target="../embeddings/oleObject14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6.wmf"/><Relationship Id="rId4" Type="http://schemas.openxmlformats.org/officeDocument/2006/relationships/oleObject" Target="../embeddings/oleObject144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7" Type="http://schemas.openxmlformats.org/officeDocument/2006/relationships/image" Target="../media/image139.wmf"/><Relationship Id="rId2" Type="http://schemas.openxmlformats.org/officeDocument/2006/relationships/oleObject" Target="../embeddings/oleObject14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7.bin"/><Relationship Id="rId5" Type="http://schemas.openxmlformats.org/officeDocument/2006/relationships/image" Target="../media/image138.wmf"/><Relationship Id="rId4" Type="http://schemas.openxmlformats.org/officeDocument/2006/relationships/oleObject" Target="../embeddings/oleObject146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oleObject" Target="../embeddings/oleObject14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1.wmf"/><Relationship Id="rId4" Type="http://schemas.openxmlformats.org/officeDocument/2006/relationships/oleObject" Target="../embeddings/oleObject149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oleObject" Target="../embeddings/oleObject150.bin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oleObject" Target="../embeddings/oleObject15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4.wmf"/><Relationship Id="rId4" Type="http://schemas.openxmlformats.org/officeDocument/2006/relationships/oleObject" Target="../embeddings/oleObject152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oleObject" Target="../embeddings/oleObject15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jpeg"/><Relationship Id="rId5" Type="http://schemas.openxmlformats.org/officeDocument/2006/relationships/image" Target="../media/image147.wmf"/><Relationship Id="rId4" Type="http://schemas.openxmlformats.org/officeDocument/2006/relationships/oleObject" Target="../embeddings/oleObject154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oleObject" Target="../embeddings/oleObject15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wmf"/><Relationship Id="rId4" Type="http://schemas.openxmlformats.org/officeDocument/2006/relationships/oleObject" Target="../embeddings/oleObject156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7" Type="http://schemas.openxmlformats.org/officeDocument/2006/relationships/image" Target="../media/image153.wmf"/><Relationship Id="rId2" Type="http://schemas.openxmlformats.org/officeDocument/2006/relationships/oleObject" Target="../embeddings/oleObject15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9.bin"/><Relationship Id="rId5" Type="http://schemas.openxmlformats.org/officeDocument/2006/relationships/image" Target="../media/image152.wmf"/><Relationship Id="rId4" Type="http://schemas.openxmlformats.org/officeDocument/2006/relationships/oleObject" Target="../embeddings/oleObject15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2.wmf"/><Relationship Id="rId3" Type="http://schemas.openxmlformats.org/officeDocument/2006/relationships/image" Target="../media/image18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4.wmf"/><Relationship Id="rId2" Type="http://schemas.openxmlformats.org/officeDocument/2006/relationships/oleObject" Target="../embeddings/oleObject17.bin"/><Relationship Id="rId16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1.wmf"/><Relationship Id="rId5" Type="http://schemas.openxmlformats.org/officeDocument/2006/relationships/image" Target="../media/image5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3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oleObject" Target="../embeddings/oleObject16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6.wmf"/><Relationship Id="rId4" Type="http://schemas.openxmlformats.org/officeDocument/2006/relationships/oleObject" Target="../embeddings/oleObject161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oleObject" Target="../embeddings/oleObject162.bin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7" Type="http://schemas.openxmlformats.org/officeDocument/2006/relationships/image" Target="../media/image160.wmf"/><Relationship Id="rId2" Type="http://schemas.openxmlformats.org/officeDocument/2006/relationships/oleObject" Target="../embeddings/oleObject16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5.bin"/><Relationship Id="rId5" Type="http://schemas.openxmlformats.org/officeDocument/2006/relationships/image" Target="../media/image159.wmf"/><Relationship Id="rId4" Type="http://schemas.openxmlformats.org/officeDocument/2006/relationships/oleObject" Target="../embeddings/oleObject164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oleObject" Target="../embeddings/oleObject166.bin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7" Type="http://schemas.openxmlformats.org/officeDocument/2006/relationships/image" Target="../media/image164.wmf"/><Relationship Id="rId2" Type="http://schemas.openxmlformats.org/officeDocument/2006/relationships/oleObject" Target="../embeddings/oleObject16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9.bin"/><Relationship Id="rId5" Type="http://schemas.openxmlformats.org/officeDocument/2006/relationships/image" Target="../media/image163.wmf"/><Relationship Id="rId4" Type="http://schemas.openxmlformats.org/officeDocument/2006/relationships/oleObject" Target="../embeddings/oleObject168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7" Type="http://schemas.openxmlformats.org/officeDocument/2006/relationships/image" Target="../media/image167.wmf"/><Relationship Id="rId2" Type="http://schemas.openxmlformats.org/officeDocument/2006/relationships/oleObject" Target="../embeddings/oleObject17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2.bin"/><Relationship Id="rId5" Type="http://schemas.openxmlformats.org/officeDocument/2006/relationships/image" Target="../media/image166.wmf"/><Relationship Id="rId4" Type="http://schemas.openxmlformats.org/officeDocument/2006/relationships/oleObject" Target="../embeddings/oleObject171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oleObject" Target="../embeddings/oleObject17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8.wmf"/><Relationship Id="rId4" Type="http://schemas.openxmlformats.org/officeDocument/2006/relationships/oleObject" Target="../embeddings/oleObject174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7" Type="http://schemas.openxmlformats.org/officeDocument/2006/relationships/image" Target="../media/image171.wmf"/><Relationship Id="rId2" Type="http://schemas.openxmlformats.org/officeDocument/2006/relationships/oleObject" Target="../embeddings/oleObject17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7.bin"/><Relationship Id="rId5" Type="http://schemas.openxmlformats.org/officeDocument/2006/relationships/image" Target="../media/image170.wmf"/><Relationship Id="rId4" Type="http://schemas.openxmlformats.org/officeDocument/2006/relationships/oleObject" Target="../embeddings/oleObject176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oleObject" Target="../embeddings/oleObject178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27.wmf"/><Relationship Id="rId18" Type="http://schemas.openxmlformats.org/officeDocument/2006/relationships/image" Target="../media/image28.wmf"/><Relationship Id="rId3" Type="http://schemas.openxmlformats.org/officeDocument/2006/relationships/image" Target="../media/image5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30.bin"/><Relationship Id="rId17" Type="http://schemas.openxmlformats.org/officeDocument/2006/relationships/oleObject" Target="../embeddings/oleObject33.bin"/><Relationship Id="rId2" Type="http://schemas.openxmlformats.org/officeDocument/2006/relationships/oleObject" Target="../embeddings/oleObject25.bin"/><Relationship Id="rId16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14.wmf"/><Relationship Id="rId5" Type="http://schemas.openxmlformats.org/officeDocument/2006/relationships/image" Target="../media/image25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29.bin"/><Relationship Id="rId19" Type="http://schemas.openxmlformats.org/officeDocument/2006/relationships/oleObject" Target="../embeddings/oleObject34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31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oleObject" Target="../embeddings/oleObject17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4.wmf"/><Relationship Id="rId4" Type="http://schemas.openxmlformats.org/officeDocument/2006/relationships/oleObject" Target="../embeddings/oleObject180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oleObject" Target="../embeddings/oleObject18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6.wmf"/><Relationship Id="rId4" Type="http://schemas.openxmlformats.org/officeDocument/2006/relationships/oleObject" Target="../embeddings/oleObject182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oleObject" Target="../embeddings/oleObject18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8.wmf"/><Relationship Id="rId4" Type="http://schemas.openxmlformats.org/officeDocument/2006/relationships/oleObject" Target="../embeddings/oleObject184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2" Type="http://schemas.openxmlformats.org/officeDocument/2006/relationships/oleObject" Target="../embeddings/oleObject185.bin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jpe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wmf"/><Relationship Id="rId2" Type="http://schemas.openxmlformats.org/officeDocument/2006/relationships/oleObject" Target="../embeddings/oleObject186.bin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0.bin"/><Relationship Id="rId3" Type="http://schemas.openxmlformats.org/officeDocument/2006/relationships/image" Target="../media/image182.wmf"/><Relationship Id="rId7" Type="http://schemas.openxmlformats.org/officeDocument/2006/relationships/image" Target="../media/image184.wmf"/><Relationship Id="rId2" Type="http://schemas.openxmlformats.org/officeDocument/2006/relationships/oleObject" Target="../embeddings/oleObject18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9.bin"/><Relationship Id="rId5" Type="http://schemas.openxmlformats.org/officeDocument/2006/relationships/image" Target="../media/image183.wmf"/><Relationship Id="rId4" Type="http://schemas.openxmlformats.org/officeDocument/2006/relationships/oleObject" Target="../embeddings/oleObject188.bin"/><Relationship Id="rId9" Type="http://schemas.openxmlformats.org/officeDocument/2006/relationships/image" Target="../media/image185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wmf"/><Relationship Id="rId7" Type="http://schemas.openxmlformats.org/officeDocument/2006/relationships/image" Target="../media/image188.wmf"/><Relationship Id="rId2" Type="http://schemas.openxmlformats.org/officeDocument/2006/relationships/oleObject" Target="../embeddings/oleObject19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3.bin"/><Relationship Id="rId5" Type="http://schemas.openxmlformats.org/officeDocument/2006/relationships/image" Target="../media/image187.wmf"/><Relationship Id="rId4" Type="http://schemas.openxmlformats.org/officeDocument/2006/relationships/oleObject" Target="../embeddings/oleObject19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2.w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oleObject" Target="../embeddings/oleObject194.bin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8.bin"/><Relationship Id="rId3" Type="http://schemas.openxmlformats.org/officeDocument/2006/relationships/image" Target="../media/image190.wmf"/><Relationship Id="rId7" Type="http://schemas.openxmlformats.org/officeDocument/2006/relationships/image" Target="../media/image192.wmf"/><Relationship Id="rId2" Type="http://schemas.openxmlformats.org/officeDocument/2006/relationships/oleObject" Target="../embeddings/oleObject19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7.bin"/><Relationship Id="rId5" Type="http://schemas.openxmlformats.org/officeDocument/2006/relationships/image" Target="../media/image191.wmf"/><Relationship Id="rId4" Type="http://schemas.openxmlformats.org/officeDocument/2006/relationships/oleObject" Target="../embeddings/oleObject196.bin"/><Relationship Id="rId9" Type="http://schemas.openxmlformats.org/officeDocument/2006/relationships/image" Target="../media/image193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2" Type="http://schemas.openxmlformats.org/officeDocument/2006/relationships/oleObject" Target="../embeddings/oleObject19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5.wmf"/><Relationship Id="rId4" Type="http://schemas.openxmlformats.org/officeDocument/2006/relationships/oleObject" Target="../embeddings/oleObject200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wmf"/><Relationship Id="rId7" Type="http://schemas.openxmlformats.org/officeDocument/2006/relationships/image" Target="../media/image198.wmf"/><Relationship Id="rId2" Type="http://schemas.openxmlformats.org/officeDocument/2006/relationships/oleObject" Target="../embeddings/oleObject20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3.bin"/><Relationship Id="rId5" Type="http://schemas.openxmlformats.org/officeDocument/2006/relationships/image" Target="../media/image197.wmf"/><Relationship Id="rId4" Type="http://schemas.openxmlformats.org/officeDocument/2006/relationships/oleObject" Target="../embeddings/oleObject202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wmf"/><Relationship Id="rId2" Type="http://schemas.openxmlformats.org/officeDocument/2006/relationships/oleObject" Target="../embeddings/oleObject20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0.wmf"/><Relationship Id="rId4" Type="http://schemas.openxmlformats.org/officeDocument/2006/relationships/oleObject" Target="../embeddings/oleObject205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oleObject" Target="../embeddings/oleObject206.bin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0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203.wmf"/><Relationship Id="rId5" Type="http://schemas.openxmlformats.org/officeDocument/2006/relationships/oleObject" Target="../embeddings/oleObject207.bin"/><Relationship Id="rId4" Type="http://schemas.openxmlformats.org/officeDocument/2006/relationships/image" Target="../media/image20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9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5.wmf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13" Type="http://schemas.openxmlformats.org/officeDocument/2006/relationships/oleObject" Target="../embeddings/oleObject215.bin"/><Relationship Id="rId18" Type="http://schemas.openxmlformats.org/officeDocument/2006/relationships/image" Target="../media/image213.wmf"/><Relationship Id="rId3" Type="http://schemas.openxmlformats.org/officeDocument/2006/relationships/oleObject" Target="../embeddings/oleObject210.bin"/><Relationship Id="rId21" Type="http://schemas.openxmlformats.org/officeDocument/2006/relationships/oleObject" Target="../embeddings/oleObject219.bin"/><Relationship Id="rId7" Type="http://schemas.openxmlformats.org/officeDocument/2006/relationships/oleObject" Target="../embeddings/oleObject212.bin"/><Relationship Id="rId12" Type="http://schemas.openxmlformats.org/officeDocument/2006/relationships/image" Target="../media/image210.wmf"/><Relationship Id="rId17" Type="http://schemas.openxmlformats.org/officeDocument/2006/relationships/oleObject" Target="../embeddings/oleObject217.bin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12.wmf"/><Relationship Id="rId20" Type="http://schemas.openxmlformats.org/officeDocument/2006/relationships/image" Target="../media/image21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7.wmf"/><Relationship Id="rId11" Type="http://schemas.openxmlformats.org/officeDocument/2006/relationships/oleObject" Target="../embeddings/oleObject214.bin"/><Relationship Id="rId5" Type="http://schemas.openxmlformats.org/officeDocument/2006/relationships/oleObject" Target="../embeddings/oleObject211.bin"/><Relationship Id="rId15" Type="http://schemas.openxmlformats.org/officeDocument/2006/relationships/oleObject" Target="../embeddings/oleObject216.bin"/><Relationship Id="rId10" Type="http://schemas.openxmlformats.org/officeDocument/2006/relationships/image" Target="../media/image209.wmf"/><Relationship Id="rId19" Type="http://schemas.openxmlformats.org/officeDocument/2006/relationships/oleObject" Target="../embeddings/oleObject218.bin"/><Relationship Id="rId4" Type="http://schemas.openxmlformats.org/officeDocument/2006/relationships/image" Target="../media/image206.wmf"/><Relationship Id="rId9" Type="http://schemas.openxmlformats.org/officeDocument/2006/relationships/oleObject" Target="../embeddings/oleObject213.bin"/><Relationship Id="rId14" Type="http://schemas.openxmlformats.org/officeDocument/2006/relationships/image" Target="../media/image211.wmf"/><Relationship Id="rId22" Type="http://schemas.openxmlformats.org/officeDocument/2006/relationships/image" Target="../media/image21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47.bin"/><Relationship Id="rId26" Type="http://schemas.openxmlformats.org/officeDocument/2006/relationships/oleObject" Target="../embeddings/oleObject51.bin"/><Relationship Id="rId3" Type="http://schemas.openxmlformats.org/officeDocument/2006/relationships/image" Target="../media/image33.wmf"/><Relationship Id="rId21" Type="http://schemas.openxmlformats.org/officeDocument/2006/relationships/image" Target="../media/image41.w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39.wmf"/><Relationship Id="rId25" Type="http://schemas.openxmlformats.org/officeDocument/2006/relationships/image" Target="../media/image43.wmf"/><Relationship Id="rId2" Type="http://schemas.openxmlformats.org/officeDocument/2006/relationships/oleObject" Target="../embeddings/oleObject39.bin"/><Relationship Id="rId16" Type="http://schemas.openxmlformats.org/officeDocument/2006/relationships/oleObject" Target="../embeddings/oleObject46.bin"/><Relationship Id="rId20" Type="http://schemas.openxmlformats.org/officeDocument/2006/relationships/oleObject" Target="../embeddings/oleObject48.bin"/><Relationship Id="rId29" Type="http://schemas.openxmlformats.org/officeDocument/2006/relationships/image" Target="../media/image45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37.wmf"/><Relationship Id="rId24" Type="http://schemas.openxmlformats.org/officeDocument/2006/relationships/oleObject" Target="../embeddings/oleObject50.bin"/><Relationship Id="rId5" Type="http://schemas.openxmlformats.org/officeDocument/2006/relationships/image" Target="../media/image34.wmf"/><Relationship Id="rId15" Type="http://schemas.openxmlformats.org/officeDocument/2006/relationships/image" Target="../media/image30.wmf"/><Relationship Id="rId23" Type="http://schemas.openxmlformats.org/officeDocument/2006/relationships/image" Target="../media/image42.wmf"/><Relationship Id="rId28" Type="http://schemas.openxmlformats.org/officeDocument/2006/relationships/oleObject" Target="../embeddings/oleObject52.bin"/><Relationship Id="rId10" Type="http://schemas.openxmlformats.org/officeDocument/2006/relationships/oleObject" Target="../embeddings/oleObject43.bin"/><Relationship Id="rId19" Type="http://schemas.openxmlformats.org/officeDocument/2006/relationships/image" Target="../media/image40.wmf"/><Relationship Id="rId31" Type="http://schemas.openxmlformats.org/officeDocument/2006/relationships/image" Target="../media/image46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45.bin"/><Relationship Id="rId22" Type="http://schemas.openxmlformats.org/officeDocument/2006/relationships/oleObject" Target="../embeddings/oleObject49.bin"/><Relationship Id="rId27" Type="http://schemas.openxmlformats.org/officeDocument/2006/relationships/image" Target="../media/image44.wmf"/><Relationship Id="rId30" Type="http://schemas.openxmlformats.org/officeDocument/2006/relationships/oleObject" Target="../embeddings/oleObject53.bin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3" Type="http://schemas.openxmlformats.org/officeDocument/2006/relationships/oleObject" Target="../embeddings/oleObject220.bin"/><Relationship Id="rId7" Type="http://schemas.openxmlformats.org/officeDocument/2006/relationships/oleObject" Target="../embeddings/oleObject22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7.wmf"/><Relationship Id="rId5" Type="http://schemas.openxmlformats.org/officeDocument/2006/relationships/oleObject" Target="../embeddings/oleObject221.bin"/><Relationship Id="rId10" Type="http://schemas.openxmlformats.org/officeDocument/2006/relationships/image" Target="../media/image219.wmf"/><Relationship Id="rId4" Type="http://schemas.openxmlformats.org/officeDocument/2006/relationships/image" Target="../media/image216.wmf"/><Relationship Id="rId9" Type="http://schemas.openxmlformats.org/officeDocument/2006/relationships/oleObject" Target="../embeddings/oleObject223.bin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3" Type="http://schemas.openxmlformats.org/officeDocument/2006/relationships/oleObject" Target="../embeddings/oleObject224.bin"/><Relationship Id="rId7" Type="http://schemas.openxmlformats.org/officeDocument/2006/relationships/oleObject" Target="../embeddings/oleObject226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1.wmf"/><Relationship Id="rId5" Type="http://schemas.openxmlformats.org/officeDocument/2006/relationships/oleObject" Target="../embeddings/oleObject225.bin"/><Relationship Id="rId4" Type="http://schemas.openxmlformats.org/officeDocument/2006/relationships/image" Target="../media/image220.w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7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4.wmf"/><Relationship Id="rId5" Type="http://schemas.openxmlformats.org/officeDocument/2006/relationships/oleObject" Target="../embeddings/oleObject228.bin"/><Relationship Id="rId4" Type="http://schemas.openxmlformats.org/officeDocument/2006/relationships/image" Target="../media/image223.wmf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3" Type="http://schemas.openxmlformats.org/officeDocument/2006/relationships/oleObject" Target="../embeddings/oleObject229.bin"/><Relationship Id="rId7" Type="http://schemas.openxmlformats.org/officeDocument/2006/relationships/oleObject" Target="../embeddings/oleObject23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6.wmf"/><Relationship Id="rId5" Type="http://schemas.openxmlformats.org/officeDocument/2006/relationships/oleObject" Target="../embeddings/oleObject230.bin"/><Relationship Id="rId10" Type="http://schemas.openxmlformats.org/officeDocument/2006/relationships/image" Target="../media/image228.wmf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232.bin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3" Type="http://schemas.openxmlformats.org/officeDocument/2006/relationships/oleObject" Target="../embeddings/oleObject233.bin"/><Relationship Id="rId7" Type="http://schemas.openxmlformats.org/officeDocument/2006/relationships/oleObject" Target="../embeddings/oleObject235.bin"/><Relationship Id="rId12" Type="http://schemas.openxmlformats.org/officeDocument/2006/relationships/image" Target="../media/image23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wmf"/><Relationship Id="rId11" Type="http://schemas.openxmlformats.org/officeDocument/2006/relationships/oleObject" Target="../embeddings/oleObject237.bin"/><Relationship Id="rId5" Type="http://schemas.openxmlformats.org/officeDocument/2006/relationships/oleObject" Target="../embeddings/oleObject234.bin"/><Relationship Id="rId10" Type="http://schemas.openxmlformats.org/officeDocument/2006/relationships/image" Target="../media/image232.wmf"/><Relationship Id="rId4" Type="http://schemas.openxmlformats.org/officeDocument/2006/relationships/image" Target="../media/image229.wmf"/><Relationship Id="rId9" Type="http://schemas.openxmlformats.org/officeDocument/2006/relationships/oleObject" Target="../embeddings/oleObject236.bin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3" Type="http://schemas.openxmlformats.org/officeDocument/2006/relationships/oleObject" Target="../embeddings/oleObject238.bin"/><Relationship Id="rId7" Type="http://schemas.openxmlformats.org/officeDocument/2006/relationships/oleObject" Target="../embeddings/oleObject240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5.wmf"/><Relationship Id="rId5" Type="http://schemas.openxmlformats.org/officeDocument/2006/relationships/oleObject" Target="../embeddings/oleObject239.bin"/><Relationship Id="rId10" Type="http://schemas.openxmlformats.org/officeDocument/2006/relationships/image" Target="../media/image237.wmf"/><Relationship Id="rId4" Type="http://schemas.openxmlformats.org/officeDocument/2006/relationships/image" Target="../media/image234.wmf"/><Relationship Id="rId9" Type="http://schemas.openxmlformats.org/officeDocument/2006/relationships/oleObject" Target="../embeddings/oleObject241.bin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wmf"/><Relationship Id="rId13" Type="http://schemas.openxmlformats.org/officeDocument/2006/relationships/oleObject" Target="../embeddings/oleObject247.bin"/><Relationship Id="rId3" Type="http://schemas.openxmlformats.org/officeDocument/2006/relationships/oleObject" Target="../embeddings/oleObject242.bin"/><Relationship Id="rId7" Type="http://schemas.openxmlformats.org/officeDocument/2006/relationships/oleObject" Target="../embeddings/oleObject244.bin"/><Relationship Id="rId12" Type="http://schemas.openxmlformats.org/officeDocument/2006/relationships/image" Target="../media/image241.wmf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4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9.wmf"/><Relationship Id="rId11" Type="http://schemas.openxmlformats.org/officeDocument/2006/relationships/oleObject" Target="../embeddings/oleObject246.bin"/><Relationship Id="rId5" Type="http://schemas.openxmlformats.org/officeDocument/2006/relationships/oleObject" Target="../embeddings/oleObject243.bin"/><Relationship Id="rId15" Type="http://schemas.openxmlformats.org/officeDocument/2006/relationships/oleObject" Target="../embeddings/oleObject248.bin"/><Relationship Id="rId10" Type="http://schemas.openxmlformats.org/officeDocument/2006/relationships/image" Target="../media/image222.wmf"/><Relationship Id="rId4" Type="http://schemas.openxmlformats.org/officeDocument/2006/relationships/image" Target="../media/image238.wmf"/><Relationship Id="rId9" Type="http://schemas.openxmlformats.org/officeDocument/2006/relationships/oleObject" Target="../embeddings/oleObject245.bin"/><Relationship Id="rId14" Type="http://schemas.openxmlformats.org/officeDocument/2006/relationships/image" Target="../media/image242.wmf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2.bin"/><Relationship Id="rId13" Type="http://schemas.openxmlformats.org/officeDocument/2006/relationships/image" Target="../media/image249.wmf"/><Relationship Id="rId18" Type="http://schemas.openxmlformats.org/officeDocument/2006/relationships/oleObject" Target="../embeddings/oleObject257.bin"/><Relationship Id="rId3" Type="http://schemas.openxmlformats.org/officeDocument/2006/relationships/image" Target="../media/image244.wmf"/><Relationship Id="rId21" Type="http://schemas.openxmlformats.org/officeDocument/2006/relationships/oleObject" Target="../embeddings/oleObject259.bin"/><Relationship Id="rId7" Type="http://schemas.openxmlformats.org/officeDocument/2006/relationships/image" Target="../media/image246.wmf"/><Relationship Id="rId12" Type="http://schemas.openxmlformats.org/officeDocument/2006/relationships/oleObject" Target="../embeddings/oleObject254.bin"/><Relationship Id="rId17" Type="http://schemas.openxmlformats.org/officeDocument/2006/relationships/image" Target="../media/image251.wmf"/><Relationship Id="rId25" Type="http://schemas.openxmlformats.org/officeDocument/2006/relationships/image" Target="../media/image254.wmf"/><Relationship Id="rId2" Type="http://schemas.openxmlformats.org/officeDocument/2006/relationships/oleObject" Target="../embeddings/oleObject249.bin"/><Relationship Id="rId16" Type="http://schemas.openxmlformats.org/officeDocument/2006/relationships/oleObject" Target="../embeddings/oleObject256.bin"/><Relationship Id="rId20" Type="http://schemas.openxmlformats.org/officeDocument/2006/relationships/oleObject" Target="../embeddings/oleObject25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1.bin"/><Relationship Id="rId11" Type="http://schemas.openxmlformats.org/officeDocument/2006/relationships/image" Target="../media/image248.wmf"/><Relationship Id="rId24" Type="http://schemas.openxmlformats.org/officeDocument/2006/relationships/oleObject" Target="../embeddings/oleObject261.bin"/><Relationship Id="rId5" Type="http://schemas.openxmlformats.org/officeDocument/2006/relationships/image" Target="../media/image245.wmf"/><Relationship Id="rId15" Type="http://schemas.openxmlformats.org/officeDocument/2006/relationships/image" Target="../media/image250.wmf"/><Relationship Id="rId23" Type="http://schemas.openxmlformats.org/officeDocument/2006/relationships/image" Target="../media/image253.wmf"/><Relationship Id="rId10" Type="http://schemas.openxmlformats.org/officeDocument/2006/relationships/oleObject" Target="../embeddings/oleObject253.bin"/><Relationship Id="rId19" Type="http://schemas.openxmlformats.org/officeDocument/2006/relationships/image" Target="../media/image252.wmf"/><Relationship Id="rId4" Type="http://schemas.openxmlformats.org/officeDocument/2006/relationships/oleObject" Target="../embeddings/oleObject250.bin"/><Relationship Id="rId9" Type="http://schemas.openxmlformats.org/officeDocument/2006/relationships/image" Target="../media/image247.wmf"/><Relationship Id="rId14" Type="http://schemas.openxmlformats.org/officeDocument/2006/relationships/oleObject" Target="../embeddings/oleObject255.bin"/><Relationship Id="rId22" Type="http://schemas.openxmlformats.org/officeDocument/2006/relationships/oleObject" Target="../embeddings/oleObject260.bin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5.bin"/><Relationship Id="rId13" Type="http://schemas.openxmlformats.org/officeDocument/2006/relationships/oleObject" Target="../embeddings/oleObject268.bin"/><Relationship Id="rId18" Type="http://schemas.openxmlformats.org/officeDocument/2006/relationships/image" Target="../media/image261.wmf"/><Relationship Id="rId3" Type="http://schemas.openxmlformats.org/officeDocument/2006/relationships/image" Target="../media/image246.wmf"/><Relationship Id="rId21" Type="http://schemas.openxmlformats.org/officeDocument/2006/relationships/oleObject" Target="../embeddings/oleObject272.bin"/><Relationship Id="rId7" Type="http://schemas.openxmlformats.org/officeDocument/2006/relationships/image" Target="../media/image256.wmf"/><Relationship Id="rId12" Type="http://schemas.openxmlformats.org/officeDocument/2006/relationships/oleObject" Target="../embeddings/oleObject267.bin"/><Relationship Id="rId17" Type="http://schemas.openxmlformats.org/officeDocument/2006/relationships/oleObject" Target="../embeddings/oleObject270.bin"/><Relationship Id="rId2" Type="http://schemas.openxmlformats.org/officeDocument/2006/relationships/oleObject" Target="../embeddings/oleObject262.bin"/><Relationship Id="rId16" Type="http://schemas.openxmlformats.org/officeDocument/2006/relationships/image" Target="../media/image260.wmf"/><Relationship Id="rId20" Type="http://schemas.openxmlformats.org/officeDocument/2006/relationships/image" Target="../media/image26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4.bin"/><Relationship Id="rId11" Type="http://schemas.openxmlformats.org/officeDocument/2006/relationships/image" Target="../media/image258.wmf"/><Relationship Id="rId5" Type="http://schemas.openxmlformats.org/officeDocument/2006/relationships/image" Target="../media/image255.wmf"/><Relationship Id="rId15" Type="http://schemas.openxmlformats.org/officeDocument/2006/relationships/oleObject" Target="../embeddings/oleObject269.bin"/><Relationship Id="rId10" Type="http://schemas.openxmlformats.org/officeDocument/2006/relationships/oleObject" Target="../embeddings/oleObject266.bin"/><Relationship Id="rId19" Type="http://schemas.openxmlformats.org/officeDocument/2006/relationships/oleObject" Target="../embeddings/oleObject271.bin"/><Relationship Id="rId4" Type="http://schemas.openxmlformats.org/officeDocument/2006/relationships/oleObject" Target="../embeddings/oleObject263.bin"/><Relationship Id="rId9" Type="http://schemas.openxmlformats.org/officeDocument/2006/relationships/image" Target="../media/image257.wmf"/><Relationship Id="rId14" Type="http://schemas.openxmlformats.org/officeDocument/2006/relationships/image" Target="../media/image259.wmf"/><Relationship Id="rId22" Type="http://schemas.openxmlformats.org/officeDocument/2006/relationships/image" Target="../media/image263.wmf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148"/>
          <p:cNvSpPr>
            <a:spLocks noGrp="1" noChangeArrowheads="1"/>
          </p:cNvSpPr>
          <p:nvPr/>
        </p:nvSpPr>
        <p:spPr bwMode="auto">
          <a:xfrm>
            <a:off x="611560" y="1844824"/>
            <a:ext cx="8172834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0" hangingPunct="0">
              <a:buClr>
                <a:srgbClr val="336699"/>
              </a:buClr>
              <a:buSzTx/>
              <a:buNone/>
            </a:pPr>
            <a:r>
              <a:rPr kumimoji="0" lang="en-US" altLang="zh-CN" sz="3200" b="1" dirty="0">
                <a:solidFill>
                  <a:srgbClr val="333333"/>
                </a:solidFill>
                <a:ea typeface="宋体" panose="02010600030101010101" pitchFamily="2" charset="-122"/>
              </a:rPr>
              <a:t>Chapter 4. Differentiation and integration</a:t>
            </a:r>
          </a:p>
        </p:txBody>
      </p:sp>
    </p:spTree>
    <p:extLst>
      <p:ext uri="{BB962C8B-B14F-4D97-AF65-F5344CB8AC3E}">
        <p14:creationId xmlns:p14="http://schemas.microsoft.com/office/powerpoint/2010/main" val="196249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(cont)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Remarks:</a:t>
            </a:r>
          </a:p>
          <a:p>
            <a:pPr lvl="1"/>
            <a:r>
              <a:rPr lang="en-US" altLang="zh-TW" dirty="0"/>
              <a:t>FD, BD, CD each involves 2 function calls, 1 subtraction, and 1 division: same computation time</a:t>
            </a:r>
          </a:p>
          <a:p>
            <a:pPr lvl="1"/>
            <a:r>
              <a:rPr lang="en-US" altLang="zh-TW" dirty="0"/>
              <a:t>CD is the most accurate (hence, the most recommended method)</a:t>
            </a:r>
            <a:endParaRPr lang="en-US" altLang="zh-TW" i="1" dirty="0"/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215640" progId="Equation.3">
                  <p:embed/>
                </p:oleObj>
              </mc:Choice>
              <mc:Fallback>
                <p:oleObj name="Equation" r:id="rId2" imgW="114120" imgH="215640" progId="Equation.3">
                  <p:embed/>
                  <p:pic>
                    <p:nvPicPr>
                      <p:cNvPr id="11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094952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5500688" y="1978571"/>
            <a:ext cx="2857500" cy="928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18443" name="Text Box 2"/>
          <p:cNvSpPr txBox="1">
            <a:spLocks noChangeArrowheads="1"/>
          </p:cNvSpPr>
          <p:nvPr/>
        </p:nvSpPr>
        <p:spPr bwMode="auto">
          <a:xfrm>
            <a:off x="107950" y="188913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336799"/>
                </a:solidFill>
                <a:latin typeface="Verdana" panose="020B0604030504040204" pitchFamily="34" charset="0"/>
              </a:rPr>
              <a:t>Example: Gauss-</a:t>
            </a:r>
            <a:r>
              <a:rPr lang="en-US" altLang="zh-CN" sz="2400" b="1" dirty="0" err="1">
                <a:solidFill>
                  <a:srgbClr val="336799"/>
                </a:solidFill>
                <a:latin typeface="Verdana" panose="020B0604030504040204" pitchFamily="34" charset="0"/>
              </a:rPr>
              <a:t>Hermite</a:t>
            </a:r>
            <a:r>
              <a:rPr lang="en-US" altLang="zh-CN" sz="2400" b="1" dirty="0">
                <a:solidFill>
                  <a:srgbClr val="336799"/>
                </a:solidFill>
                <a:latin typeface="Verdana" panose="020B0604030504040204" pitchFamily="34" charset="0"/>
              </a:rPr>
              <a:t> quadrature </a:t>
            </a:r>
          </a:p>
        </p:txBody>
      </p:sp>
      <p:sp>
        <p:nvSpPr>
          <p:cNvPr id="18444" name="Text Box 2"/>
          <p:cNvSpPr txBox="1">
            <a:spLocks noChangeArrowheads="1"/>
          </p:cNvSpPr>
          <p:nvPr/>
        </p:nvSpPr>
        <p:spPr bwMode="auto">
          <a:xfrm>
            <a:off x="285750" y="692696"/>
            <a:ext cx="7620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200" b="1">
                <a:solidFill>
                  <a:srgbClr val="C10000"/>
                </a:solidFill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18445" name="Text Box 2"/>
          <p:cNvSpPr txBox="1">
            <a:spLocks noChangeArrowheads="1"/>
          </p:cNvSpPr>
          <p:nvPr/>
        </p:nvSpPr>
        <p:spPr bwMode="auto">
          <a:xfrm>
            <a:off x="214313" y="764134"/>
            <a:ext cx="81438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200" b="1">
                <a:solidFill>
                  <a:srgbClr val="990000"/>
                </a:solidFill>
                <a:latin typeface="Verdana" panose="020B0604030504040204" pitchFamily="34" charset="0"/>
              </a:rPr>
              <a:t>Gauss-Hermite quadrature nodes and weights </a:t>
            </a: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338890"/>
              </p:ext>
            </p:extLst>
          </p:nvPr>
        </p:nvGraphicFramePr>
        <p:xfrm>
          <a:off x="214313" y="1192759"/>
          <a:ext cx="4714875" cy="1543050"/>
        </p:xfrm>
        <a:graphic>
          <a:graphicData uri="http://schemas.openxmlformats.org/drawingml/2006/table">
            <a:tbl>
              <a:tblPr/>
              <a:tblGrid>
                <a:gridCol w="2500312">
                  <a:extLst>
                    <a:ext uri="{9D8B030D-6E8A-4147-A177-3AD203B41FA5}">
                      <a16:colId xmlns:a16="http://schemas.microsoft.com/office/drawing/2014/main" val="2166511826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val="3032780189"/>
                    </a:ext>
                  </a:extLst>
                </a:gridCol>
              </a:tblGrid>
              <a:tr h="514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341358"/>
                  </a:ext>
                </a:extLst>
              </a:tr>
              <a:tr h="514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de-DE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Reference Sans Serif" panose="020B0604030504040204" pitchFamily="34" charset="0"/>
                          <a:ea typeface="宋体" panose="02010600030101010101" pitchFamily="2" charset="-122"/>
                        </a:rPr>
                        <a:t>±</a:t>
                      </a:r>
                      <a:r>
                        <a:rPr kumimoji="0" lang="de-DE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1.22474487139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0.295408975151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177182"/>
                  </a:ext>
                </a:extLst>
              </a:tr>
              <a:tr h="514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  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1.1816359006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197228"/>
                  </a:ext>
                </a:extLst>
              </a:tr>
            </a:tbl>
          </a:graphicData>
        </a:graphic>
      </p:graphicFrame>
      <p:graphicFrame>
        <p:nvGraphicFramePr>
          <p:cNvPr id="184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260805"/>
              </p:ext>
            </p:extLst>
          </p:nvPr>
        </p:nvGraphicFramePr>
        <p:xfrm>
          <a:off x="1154113" y="1264196"/>
          <a:ext cx="3190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480" imgH="228600" progId="Equation.DSMT4">
                  <p:embed/>
                </p:oleObj>
              </mc:Choice>
              <mc:Fallback>
                <p:oleObj name="Equation" r:id="rId2" imgW="177480" imgH="228600" progId="Equation.DSMT4">
                  <p:embed/>
                  <p:pic>
                    <p:nvPicPr>
                      <p:cNvPr id="184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1264196"/>
                        <a:ext cx="31908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554807"/>
              </p:ext>
            </p:extLst>
          </p:nvPr>
        </p:nvGraphicFramePr>
        <p:xfrm>
          <a:off x="3714750" y="1264196"/>
          <a:ext cx="4095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" imgH="228600" progId="Equation.DSMT4">
                  <p:embed/>
                </p:oleObj>
              </mc:Choice>
              <mc:Fallback>
                <p:oleObj name="Equation" r:id="rId4" imgW="228600" imgH="228600" progId="Equation.DSMT4">
                  <p:embed/>
                  <p:pic>
                    <p:nvPicPr>
                      <p:cNvPr id="1843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1264196"/>
                        <a:ext cx="4095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7464"/>
              </p:ext>
            </p:extLst>
          </p:nvPr>
        </p:nvGraphicFramePr>
        <p:xfrm>
          <a:off x="214313" y="3835946"/>
          <a:ext cx="4357687" cy="2301875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683777558"/>
                    </a:ext>
                  </a:extLst>
                </a:gridCol>
                <a:gridCol w="2071687">
                  <a:extLst>
                    <a:ext uri="{9D8B030D-6E8A-4147-A177-3AD203B41FA5}">
                      <a16:colId xmlns:a16="http://schemas.microsoft.com/office/drawing/2014/main" val="3678320742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749197"/>
                  </a:ext>
                </a:extLst>
              </a:tr>
              <a:tr h="460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de-DE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Reference Sans Serif" panose="020B0604030504040204" pitchFamily="34" charset="0"/>
                          <a:ea typeface="宋体" panose="02010600030101010101" pitchFamily="2" charset="-122"/>
                        </a:rPr>
                        <a:t>±</a:t>
                      </a:r>
                      <a:r>
                        <a:rPr kumimoji="0" lang="de-DE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2.651961356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0.0009717812450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332982"/>
                  </a:ext>
                </a:extLst>
              </a:tr>
              <a:tr h="460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de-DE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Reference Sans Serif" panose="020B0604030504040204" pitchFamily="34" charset="0"/>
                          <a:ea typeface="宋体" panose="02010600030101010101" pitchFamily="2" charset="-122"/>
                        </a:rPr>
                        <a:t>±</a:t>
                      </a:r>
                      <a:r>
                        <a:rPr kumimoji="0" lang="de-DE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1.673551628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0.05451558281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997721"/>
                  </a:ext>
                </a:extLst>
              </a:tr>
              <a:tr h="460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Reference Sans Serif" panose="020B0604030504040204" pitchFamily="34" charset="0"/>
                          <a:ea typeface="宋体" panose="02010600030101010101" pitchFamily="2" charset="-122"/>
                        </a:rPr>
                        <a:t>±</a:t>
                      </a:r>
                      <a:r>
                        <a:rPr kumimoji="0" lang="de-DE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0.8162878828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0.4256072526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692278"/>
                  </a:ext>
                </a:extLst>
              </a:tr>
              <a:tr h="460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0.8102646175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693841"/>
                  </a:ext>
                </a:extLst>
              </a:tr>
            </a:tbl>
          </a:graphicData>
        </a:graphic>
      </p:graphicFrame>
      <p:graphicFrame>
        <p:nvGraphicFramePr>
          <p:cNvPr id="1843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838537"/>
              </p:ext>
            </p:extLst>
          </p:nvPr>
        </p:nvGraphicFramePr>
        <p:xfrm>
          <a:off x="1154113" y="3907384"/>
          <a:ext cx="3190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480" imgH="228600" progId="Equation.DSMT4">
                  <p:embed/>
                </p:oleObj>
              </mc:Choice>
              <mc:Fallback>
                <p:oleObj name="Equation" r:id="rId6" imgW="177480" imgH="228600" progId="Equation.DSMT4">
                  <p:embed/>
                  <p:pic>
                    <p:nvPicPr>
                      <p:cNvPr id="1843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3907384"/>
                        <a:ext cx="31908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383297"/>
              </p:ext>
            </p:extLst>
          </p:nvPr>
        </p:nvGraphicFramePr>
        <p:xfrm>
          <a:off x="3214688" y="3907384"/>
          <a:ext cx="4095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8600" imgH="228600" progId="Equation.DSMT4">
                  <p:embed/>
                </p:oleObj>
              </mc:Choice>
              <mc:Fallback>
                <p:oleObj name="Equation" r:id="rId8" imgW="228600" imgH="228600" progId="Equation.DSMT4">
                  <p:embed/>
                  <p:pic>
                    <p:nvPicPr>
                      <p:cNvPr id="1843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3907384"/>
                        <a:ext cx="4095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81" name="Text Box 2"/>
          <p:cNvSpPr txBox="1">
            <a:spLocks noChangeArrowheads="1"/>
          </p:cNvSpPr>
          <p:nvPr/>
        </p:nvSpPr>
        <p:spPr bwMode="auto">
          <a:xfrm>
            <a:off x="5072063" y="1192759"/>
            <a:ext cx="33575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336799"/>
                </a:solidFill>
                <a:latin typeface="Verdana" panose="020B0604030504040204" pitchFamily="34" charset="0"/>
              </a:rPr>
              <a:t>3-Point Gauss-Hermite quadrature </a:t>
            </a:r>
          </a:p>
        </p:txBody>
      </p:sp>
      <p:graphicFrame>
        <p:nvGraphicFramePr>
          <p:cNvPr id="1843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513877"/>
              </p:ext>
            </p:extLst>
          </p:nvPr>
        </p:nvGraphicFramePr>
        <p:xfrm>
          <a:off x="5656263" y="1978571"/>
          <a:ext cx="2525712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18960" imgH="431640" progId="Equation.DSMT4">
                  <p:embed/>
                </p:oleObj>
              </mc:Choice>
              <mc:Fallback>
                <p:oleObj name="Equation" r:id="rId10" imgW="1218960" imgH="431640" progId="Equation.DSMT4">
                  <p:embed/>
                  <p:pic>
                    <p:nvPicPr>
                      <p:cNvPr id="1843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6263" y="1978571"/>
                        <a:ext cx="2525712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Pfeil nach rechts 17"/>
          <p:cNvSpPr/>
          <p:nvPr/>
        </p:nvSpPr>
        <p:spPr>
          <a:xfrm>
            <a:off x="4071938" y="2978696"/>
            <a:ext cx="1000125" cy="214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</p:txBody>
      </p:sp>
      <p:graphicFrame>
        <p:nvGraphicFramePr>
          <p:cNvPr id="1843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895287"/>
              </p:ext>
            </p:extLst>
          </p:nvPr>
        </p:nvGraphicFramePr>
        <p:xfrm>
          <a:off x="7274615" y="3229522"/>
          <a:ext cx="1473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11000" imgH="177480" progId="Equation.DSMT4">
                  <p:embed/>
                </p:oleObj>
              </mc:Choice>
              <mc:Fallback>
                <p:oleObj name="Equation" r:id="rId12" imgW="711000" imgH="177480" progId="Equation.DSMT4">
                  <p:embed/>
                  <p:pic>
                    <p:nvPicPr>
                      <p:cNvPr id="1843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4615" y="3229522"/>
                        <a:ext cx="1473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83" name="Text Box 2"/>
          <p:cNvSpPr txBox="1">
            <a:spLocks noChangeArrowheads="1"/>
          </p:cNvSpPr>
          <p:nvPr/>
        </p:nvSpPr>
        <p:spPr bwMode="auto">
          <a:xfrm>
            <a:off x="5168900" y="2884856"/>
            <a:ext cx="35004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336799"/>
                </a:solidFill>
                <a:latin typeface="Verdana" panose="020B0604030504040204" pitchFamily="34" charset="0"/>
              </a:rPr>
              <a:t>Polynomial exactness up to  degree</a:t>
            </a:r>
          </a:p>
        </p:txBody>
      </p:sp>
      <p:sp>
        <p:nvSpPr>
          <p:cNvPr id="18484" name="Text Box 2"/>
          <p:cNvSpPr txBox="1">
            <a:spLocks noChangeArrowheads="1"/>
          </p:cNvSpPr>
          <p:nvPr/>
        </p:nvSpPr>
        <p:spPr bwMode="auto">
          <a:xfrm>
            <a:off x="5072063" y="3764509"/>
            <a:ext cx="33575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336799"/>
                </a:solidFill>
                <a:latin typeface="Verdana" panose="020B0604030504040204" pitchFamily="34" charset="0"/>
              </a:rPr>
              <a:t>7-Point Gauss-</a:t>
            </a:r>
            <a:r>
              <a:rPr lang="en-US" altLang="zh-CN" sz="2000" b="1" dirty="0" err="1">
                <a:solidFill>
                  <a:srgbClr val="336799"/>
                </a:solidFill>
                <a:latin typeface="Verdana" panose="020B0604030504040204" pitchFamily="34" charset="0"/>
              </a:rPr>
              <a:t>Hermite</a:t>
            </a:r>
            <a:r>
              <a:rPr lang="en-US" altLang="zh-CN" sz="2000" b="1" dirty="0">
                <a:solidFill>
                  <a:srgbClr val="336799"/>
                </a:solidFill>
                <a:latin typeface="Verdana" panose="020B0604030504040204" pitchFamily="34" charset="0"/>
              </a:rPr>
              <a:t> quadrature </a:t>
            </a:r>
          </a:p>
        </p:txBody>
      </p:sp>
      <p:sp>
        <p:nvSpPr>
          <p:cNvPr id="24" name="Rechteck 23"/>
          <p:cNvSpPr/>
          <p:nvPr/>
        </p:nvSpPr>
        <p:spPr>
          <a:xfrm>
            <a:off x="142875" y="3621634"/>
            <a:ext cx="9001125" cy="46037"/>
          </a:xfrm>
          <a:prstGeom prst="rect">
            <a:avLst/>
          </a:prstGeom>
          <a:solidFill>
            <a:schemeClr val="accent4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214938" y="4550321"/>
            <a:ext cx="3000375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</p:txBody>
      </p:sp>
      <p:graphicFrame>
        <p:nvGraphicFramePr>
          <p:cNvPr id="1844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165398"/>
              </p:ext>
            </p:extLst>
          </p:nvPr>
        </p:nvGraphicFramePr>
        <p:xfrm>
          <a:off x="5370513" y="4621759"/>
          <a:ext cx="2525712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18960" imgH="431640" progId="Equation.DSMT4">
                  <p:embed/>
                </p:oleObj>
              </mc:Choice>
              <mc:Fallback>
                <p:oleObj name="Equation" r:id="rId14" imgW="1218960" imgH="431640" progId="Equation.DSMT4">
                  <p:embed/>
                  <p:pic>
                    <p:nvPicPr>
                      <p:cNvPr id="1844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0513" y="4621759"/>
                        <a:ext cx="2525712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Pfeil nach rechts 25"/>
          <p:cNvSpPr/>
          <p:nvPr/>
        </p:nvSpPr>
        <p:spPr>
          <a:xfrm>
            <a:off x="4500563" y="5050384"/>
            <a:ext cx="57150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18488" name="Text Box 2"/>
          <p:cNvSpPr txBox="1">
            <a:spLocks noChangeArrowheads="1"/>
          </p:cNvSpPr>
          <p:nvPr/>
        </p:nvSpPr>
        <p:spPr bwMode="auto">
          <a:xfrm>
            <a:off x="4857750" y="5550446"/>
            <a:ext cx="35004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336799"/>
                </a:solidFill>
                <a:latin typeface="Verdana" panose="020B0604030504040204" pitchFamily="34" charset="0"/>
              </a:rPr>
              <a:t>Polynomial exactness up to  degree</a:t>
            </a:r>
          </a:p>
        </p:txBody>
      </p:sp>
      <p:graphicFrame>
        <p:nvGraphicFramePr>
          <p:cNvPr id="1844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523458"/>
              </p:ext>
            </p:extLst>
          </p:nvPr>
        </p:nvGraphicFramePr>
        <p:xfrm>
          <a:off x="6945398" y="5890032"/>
          <a:ext cx="16827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12520" imgH="177480" progId="Equation.DSMT4">
                  <p:embed/>
                </p:oleObj>
              </mc:Choice>
              <mc:Fallback>
                <p:oleObj name="Equation" r:id="rId16" imgW="812520" imgH="177480" progId="Equation.DSMT4">
                  <p:embed/>
                  <p:pic>
                    <p:nvPicPr>
                      <p:cNvPr id="1844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5398" y="5890032"/>
                        <a:ext cx="168275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742555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Text Box 2"/>
          <p:cNvSpPr txBox="1">
            <a:spLocks noChangeArrowheads="1"/>
          </p:cNvSpPr>
          <p:nvPr/>
        </p:nvSpPr>
        <p:spPr bwMode="auto">
          <a:xfrm>
            <a:off x="107950" y="188913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336799"/>
                </a:solidFill>
                <a:latin typeface="Verdana" panose="020B0604030504040204" pitchFamily="34" charset="0"/>
              </a:rPr>
              <a:t>Example: Gauss-Hermite quadrature </a:t>
            </a:r>
          </a:p>
        </p:txBody>
      </p:sp>
      <p:sp>
        <p:nvSpPr>
          <p:cNvPr id="19464" name="Text Box 2"/>
          <p:cNvSpPr txBox="1">
            <a:spLocks noChangeArrowheads="1"/>
          </p:cNvSpPr>
          <p:nvPr/>
        </p:nvSpPr>
        <p:spPr bwMode="auto">
          <a:xfrm>
            <a:off x="285750" y="798859"/>
            <a:ext cx="7620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200" b="1">
                <a:solidFill>
                  <a:srgbClr val="C10000"/>
                </a:solidFill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19465" name="Text Box 2"/>
          <p:cNvSpPr txBox="1">
            <a:spLocks noChangeArrowheads="1"/>
          </p:cNvSpPr>
          <p:nvPr/>
        </p:nvSpPr>
        <p:spPr bwMode="auto">
          <a:xfrm>
            <a:off x="214313" y="870297"/>
            <a:ext cx="8143875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200" b="1">
                <a:solidFill>
                  <a:srgbClr val="990000"/>
                </a:solidFill>
                <a:latin typeface="Verdana" panose="020B0604030504040204" pitchFamily="34" charset="0"/>
              </a:rPr>
              <a:t>Suppose                   to evaluate</a:t>
            </a:r>
          </a:p>
          <a:p>
            <a:pPr>
              <a:spcBef>
                <a:spcPct val="50000"/>
              </a:spcBef>
            </a:pPr>
            <a:r>
              <a:rPr lang="en-US" altLang="zh-CN" sz="2200" b="1">
                <a:solidFill>
                  <a:srgbClr val="990000"/>
                </a:solidFill>
                <a:latin typeface="Verdana" panose="020B0604030504040204" pitchFamily="34" charset="0"/>
              </a:rPr>
              <a:t>where</a:t>
            </a:r>
          </a:p>
          <a:p>
            <a:pPr>
              <a:spcBef>
                <a:spcPct val="50000"/>
              </a:spcBef>
            </a:pPr>
            <a:endParaRPr lang="en-US" altLang="zh-CN" sz="2200" b="1">
              <a:solidFill>
                <a:srgbClr val="990000"/>
              </a:solidFill>
              <a:latin typeface="Verdana" panose="020B0604030504040204" pitchFamily="34" charset="0"/>
            </a:endParaRPr>
          </a:p>
          <a:p>
            <a:pPr>
              <a:spcBef>
                <a:spcPct val="50000"/>
              </a:spcBef>
            </a:pPr>
            <a:endParaRPr lang="en-US" altLang="zh-CN" sz="2200" b="1">
              <a:solidFill>
                <a:srgbClr val="990000"/>
              </a:solidFill>
              <a:latin typeface="Verdana" panose="020B0604030504040204" pitchFamily="34" charset="0"/>
            </a:endParaRPr>
          </a:p>
          <a:p>
            <a:pPr>
              <a:spcBef>
                <a:spcPct val="50000"/>
              </a:spcBef>
            </a:pPr>
            <a:endParaRPr lang="en-US" altLang="zh-CN" sz="2200" b="1">
              <a:solidFill>
                <a:srgbClr val="990000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1945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076722"/>
              </p:ext>
            </p:extLst>
          </p:nvPr>
        </p:nvGraphicFramePr>
        <p:xfrm>
          <a:off x="5357813" y="798859"/>
          <a:ext cx="26035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7120" imgH="469800" progId="Equation.DSMT4">
                  <p:embed/>
                </p:oleObj>
              </mc:Choice>
              <mc:Fallback>
                <p:oleObj name="Equation" r:id="rId2" imgW="1257120" imgH="469800" progId="Equation.DSMT4">
                  <p:embed/>
                  <p:pic>
                    <p:nvPicPr>
                      <p:cNvPr id="1945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798859"/>
                        <a:ext cx="260350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378559"/>
              </p:ext>
            </p:extLst>
          </p:nvPr>
        </p:nvGraphicFramePr>
        <p:xfrm>
          <a:off x="1714500" y="870297"/>
          <a:ext cx="16525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99920" imgH="228600" progId="Equation.DSMT4">
                  <p:embed/>
                </p:oleObj>
              </mc:Choice>
              <mc:Fallback>
                <p:oleObj name="Equation" r:id="rId4" imgW="799920" imgH="228600" progId="Equation.DSMT4">
                  <p:embed/>
                  <p:pic>
                    <p:nvPicPr>
                      <p:cNvPr id="1945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870297"/>
                        <a:ext cx="165258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684640"/>
              </p:ext>
            </p:extLst>
          </p:nvPr>
        </p:nvGraphicFramePr>
        <p:xfrm>
          <a:off x="1357313" y="1584672"/>
          <a:ext cx="2709862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07880" imgH="507960" progId="Equation.DSMT4">
                  <p:embed/>
                </p:oleObj>
              </mc:Choice>
              <mc:Fallback>
                <p:oleObj name="Equation" r:id="rId6" imgW="1307880" imgH="507960" progId="Equation.DSMT4">
                  <p:embed/>
                  <p:pic>
                    <p:nvPicPr>
                      <p:cNvPr id="1946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1584672"/>
                        <a:ext cx="2709862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2"/>
          <p:cNvSpPr txBox="1">
            <a:spLocks noChangeArrowheads="1"/>
          </p:cNvSpPr>
          <p:nvPr/>
        </p:nvSpPr>
        <p:spPr bwMode="auto">
          <a:xfrm>
            <a:off x="0" y="3013422"/>
            <a:ext cx="7620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Verdana" panose="020B0604030504040204" pitchFamily="34" charset="0"/>
              </a:rPr>
              <a:t>Variable transformation :</a:t>
            </a:r>
          </a:p>
        </p:txBody>
      </p:sp>
      <p:sp>
        <p:nvSpPr>
          <p:cNvPr id="29" name="Rechteck 28"/>
          <p:cNvSpPr/>
          <p:nvPr/>
        </p:nvSpPr>
        <p:spPr>
          <a:xfrm>
            <a:off x="3857625" y="2441922"/>
            <a:ext cx="5000625" cy="1785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</p:txBody>
      </p:sp>
      <p:graphicFrame>
        <p:nvGraphicFramePr>
          <p:cNvPr id="1946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678206"/>
              </p:ext>
            </p:extLst>
          </p:nvPr>
        </p:nvGraphicFramePr>
        <p:xfrm>
          <a:off x="4000500" y="2513359"/>
          <a:ext cx="4100513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65080" imgH="685800" progId="Equation.DSMT4">
                  <p:embed/>
                </p:oleObj>
              </mc:Choice>
              <mc:Fallback>
                <p:oleObj name="Equation" r:id="rId8" imgW="1765080" imgH="685800" progId="Equation.DSMT4">
                  <p:embed/>
                  <p:pic>
                    <p:nvPicPr>
                      <p:cNvPr id="1946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2513359"/>
                        <a:ext cx="4100513" cy="159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360214"/>
              </p:ext>
            </p:extLst>
          </p:nvPr>
        </p:nvGraphicFramePr>
        <p:xfrm>
          <a:off x="214313" y="4656484"/>
          <a:ext cx="8488362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619440" imgH="520560" progId="Equation.DSMT4">
                  <p:embed/>
                </p:oleObj>
              </mc:Choice>
              <mc:Fallback>
                <p:oleObj name="Equation" r:id="rId10" imgW="3619440" imgH="520560" progId="Equation.DSMT4">
                  <p:embed/>
                  <p:pic>
                    <p:nvPicPr>
                      <p:cNvPr id="1946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4656484"/>
                        <a:ext cx="8488362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Nach oben gebogener Pfeil 36"/>
          <p:cNvSpPr/>
          <p:nvPr/>
        </p:nvSpPr>
        <p:spPr>
          <a:xfrm rot="10800000">
            <a:off x="1643063" y="3799234"/>
            <a:ext cx="2214562" cy="71437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19666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6072188" y="4587775"/>
            <a:ext cx="1428750" cy="7143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FF0000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6072188" y="3587650"/>
            <a:ext cx="1428750" cy="7143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FF0000"/>
              </a:solidFill>
            </a:endParaRPr>
          </a:p>
        </p:txBody>
      </p:sp>
      <p:sp>
        <p:nvSpPr>
          <p:cNvPr id="20490" name="Text Box 2"/>
          <p:cNvSpPr txBox="1">
            <a:spLocks noChangeArrowheads="1"/>
          </p:cNvSpPr>
          <p:nvPr/>
        </p:nvSpPr>
        <p:spPr bwMode="auto">
          <a:xfrm>
            <a:off x="107950" y="188913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336799"/>
                </a:solidFill>
                <a:latin typeface="Verdana" panose="020B0604030504040204" pitchFamily="34" charset="0"/>
              </a:rPr>
              <a:t>Example: Gauss-Hermite quadrature </a:t>
            </a:r>
          </a:p>
        </p:txBody>
      </p:sp>
      <p:sp>
        <p:nvSpPr>
          <p:cNvPr id="20491" name="Text Box 2"/>
          <p:cNvSpPr txBox="1">
            <a:spLocks noChangeArrowheads="1"/>
          </p:cNvSpPr>
          <p:nvPr/>
        </p:nvSpPr>
        <p:spPr bwMode="auto">
          <a:xfrm>
            <a:off x="285750" y="730150"/>
            <a:ext cx="7620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200" b="1">
                <a:solidFill>
                  <a:srgbClr val="C10000"/>
                </a:solidFill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20492" name="Text Box 2"/>
          <p:cNvSpPr txBox="1">
            <a:spLocks noChangeArrowheads="1"/>
          </p:cNvSpPr>
          <p:nvPr/>
        </p:nvSpPr>
        <p:spPr bwMode="auto">
          <a:xfrm>
            <a:off x="214313" y="801588"/>
            <a:ext cx="8715375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200" b="1">
                <a:latin typeface="Verdana" panose="020B0604030504040204" pitchFamily="34" charset="0"/>
              </a:rPr>
              <a:t>Using quadrature nodes based on the weight function   </a:t>
            </a:r>
          </a:p>
          <a:p>
            <a:pPr>
              <a:spcBef>
                <a:spcPct val="50000"/>
              </a:spcBef>
            </a:pPr>
            <a:r>
              <a:rPr lang="en-US" altLang="zh-CN" sz="2200" b="1">
                <a:latin typeface="Verdana" panose="020B0604030504040204" pitchFamily="34" charset="0"/>
              </a:rPr>
              <a:t>                 we have</a:t>
            </a:r>
          </a:p>
          <a:p>
            <a:pPr>
              <a:spcBef>
                <a:spcPct val="50000"/>
              </a:spcBef>
            </a:pPr>
            <a:endParaRPr lang="en-US" altLang="zh-CN" sz="2200" b="1" u="sng">
              <a:solidFill>
                <a:srgbClr val="990000"/>
              </a:solidFill>
              <a:latin typeface="Verdana" panose="020B0604030504040204" pitchFamily="34" charset="0"/>
            </a:endParaRPr>
          </a:p>
          <a:p>
            <a:pPr>
              <a:spcBef>
                <a:spcPct val="50000"/>
              </a:spcBef>
            </a:pPr>
            <a:endParaRPr lang="en-US" altLang="zh-CN" sz="2200" b="1">
              <a:solidFill>
                <a:srgbClr val="990000"/>
              </a:solidFill>
              <a:latin typeface="Verdana" panose="020B0604030504040204" pitchFamily="34" charset="0"/>
            </a:endParaRPr>
          </a:p>
          <a:p>
            <a:pPr>
              <a:spcBef>
                <a:spcPct val="50000"/>
              </a:spcBef>
            </a:pPr>
            <a:endParaRPr lang="en-US" altLang="zh-CN" sz="2200" b="1">
              <a:solidFill>
                <a:srgbClr val="990000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2048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229669"/>
              </p:ext>
            </p:extLst>
          </p:nvPr>
        </p:nvGraphicFramePr>
        <p:xfrm>
          <a:off x="214313" y="1230213"/>
          <a:ext cx="16224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400" imgH="253800" progId="Equation.DSMT4">
                  <p:embed/>
                </p:oleObj>
              </mc:Choice>
              <mc:Fallback>
                <p:oleObj name="Equation" r:id="rId2" imgW="698400" imgH="253800" progId="Equation.DSMT4">
                  <p:embed/>
                  <p:pic>
                    <p:nvPicPr>
                      <p:cNvPr id="2048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1230213"/>
                        <a:ext cx="162242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808168"/>
              </p:ext>
            </p:extLst>
          </p:nvPr>
        </p:nvGraphicFramePr>
        <p:xfrm>
          <a:off x="1114425" y="1801713"/>
          <a:ext cx="568801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25680" imgH="431640" progId="Equation.DSMT4">
                  <p:embed/>
                </p:oleObj>
              </mc:Choice>
              <mc:Fallback>
                <p:oleObj name="Equation" r:id="rId4" imgW="2425680" imgH="431640" progId="Equation.DSMT4">
                  <p:embed/>
                  <p:pic>
                    <p:nvPicPr>
                      <p:cNvPr id="2048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1801713"/>
                        <a:ext cx="5688013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45277"/>
              </p:ext>
            </p:extLst>
          </p:nvPr>
        </p:nvGraphicFramePr>
        <p:xfrm>
          <a:off x="3522441" y="2940930"/>
          <a:ext cx="42878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0" imgH="228600" progId="Equation.DSMT4">
                  <p:embed/>
                </p:oleObj>
              </mc:Choice>
              <mc:Fallback>
                <p:oleObj name="Equation" r:id="rId6" imgW="1396800" imgH="228600" progId="Equation.DSMT4">
                  <p:embed/>
                  <p:pic>
                    <p:nvPicPr>
                      <p:cNvPr id="2048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441" y="2940930"/>
                        <a:ext cx="428783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Rechteck 14"/>
          <p:cNvSpPr>
            <a:spLocks noChangeArrowheads="1"/>
          </p:cNvSpPr>
          <p:nvPr/>
        </p:nvSpPr>
        <p:spPr bwMode="auto">
          <a:xfrm>
            <a:off x="142875" y="2944713"/>
            <a:ext cx="457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Verdana" panose="020B0604030504040204" pitchFamily="34" charset="0"/>
              </a:rPr>
              <a:t>For special case</a:t>
            </a:r>
          </a:p>
        </p:txBody>
      </p:sp>
      <p:graphicFrame>
        <p:nvGraphicFramePr>
          <p:cNvPr id="2048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554365"/>
              </p:ext>
            </p:extLst>
          </p:nvPr>
        </p:nvGraphicFramePr>
        <p:xfrm>
          <a:off x="180975" y="3516213"/>
          <a:ext cx="7297738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11480" imgH="431640" progId="Equation.DSMT4">
                  <p:embed/>
                </p:oleObj>
              </mc:Choice>
              <mc:Fallback>
                <p:oleObj name="Equation" r:id="rId8" imgW="3111480" imgH="431640" progId="Equation.DSMT4">
                  <p:embed/>
                  <p:pic>
                    <p:nvPicPr>
                      <p:cNvPr id="2048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3516213"/>
                        <a:ext cx="7297738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2033"/>
              </p:ext>
            </p:extLst>
          </p:nvPr>
        </p:nvGraphicFramePr>
        <p:xfrm>
          <a:off x="214313" y="4516338"/>
          <a:ext cx="7205662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73320" imgH="431640" progId="Equation.DSMT4">
                  <p:embed/>
                </p:oleObj>
              </mc:Choice>
              <mc:Fallback>
                <p:oleObj name="Equation" r:id="rId10" imgW="3073320" imgH="431640" progId="Equation.DSMT4">
                  <p:embed/>
                  <p:pic>
                    <p:nvPicPr>
                      <p:cNvPr id="2048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4516338"/>
                        <a:ext cx="7205662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103877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84" y="177552"/>
            <a:ext cx="7772400" cy="1143000"/>
          </a:xfrm>
        </p:spPr>
        <p:txBody>
          <a:bodyPr/>
          <a:lstStyle/>
          <a:p>
            <a:r>
              <a:rPr lang="en-US" altLang="zh-CN" dirty="0"/>
              <a:t>Avoid singularity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1784" y="1549152"/>
            <a:ext cx="8350696" cy="1303784"/>
          </a:xfrm>
        </p:spPr>
        <p:txBody>
          <a:bodyPr/>
          <a:lstStyle/>
          <a:p>
            <a:r>
              <a:rPr lang="en-US" altLang="zh-CN" dirty="0"/>
              <a:t>If an numerical integration contains singularity, first remove the singularity by hand.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429000"/>
            <a:ext cx="7831807" cy="164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5488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99592" y="1700808"/>
            <a:ext cx="76328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 Compute the derivative of f (x) = sin x at x = π/3 using the Richardson extrapolation algorithm. Start with h = 1 and find the number of rows in the Richardson table required to estimate the derivative with six significant decimal digits. Output the Richardson table.</a:t>
            </a:r>
            <a:endParaRPr lang="zh-CN" altLang="en-US" dirty="0"/>
          </a:p>
        </p:txBody>
      </p:sp>
      <p:sp>
        <p:nvSpPr>
          <p:cNvPr id="4" name="标题 21505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latin typeface="Georgia" panose="02040502050405020303" pitchFamily="18" charset="0"/>
              </a:rPr>
              <a:t>Homework</a:t>
            </a:r>
            <a:endParaRPr lang="en-US" altLang="zh-CN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28425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39552" y="404664"/>
                <a:ext cx="7632848" cy="1170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2. Radial wave function of the 3s orbital is: </a:t>
                </a:r>
              </a:p>
              <a:p>
                <a:r>
                  <a:rPr lang="en-US" altLang="zh-CN" dirty="0"/>
                  <a:t>R</a:t>
                </a:r>
                <a:r>
                  <a:rPr lang="en-US" altLang="zh-CN" baseline="-25000" dirty="0"/>
                  <a:t>3s</a:t>
                </a:r>
                <a:r>
                  <a:rPr lang="en-US" altLang="zh-CN" b="0" i="0" dirty="0">
                    <a:solidFill>
                      <a:srgbClr val="212529"/>
                    </a:solidFill>
                    <a:effectLst/>
                    <a:latin typeface="-apple-system"/>
                  </a:rPr>
                  <a:t>(r)=</a:t>
                </a:r>
                <a:r>
                  <a:rPr lang="pl-PL" altLang="zh-CN" b="0" i="0" dirty="0">
                    <a:solidFill>
                      <a:srgbClr val="212529"/>
                    </a:solidFill>
                    <a:effectLst/>
                    <a:latin typeface="-apple-system"/>
                  </a:rPr>
                  <a:t>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altLang="zh-CN" b="0" i="1" dirty="0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9</m:t>
                        </m:r>
                        <m:rad>
                          <m:radPr>
                            <m:degHide m:val="on"/>
                            <m:ctrlPr>
                              <a:rPr lang="en-US" altLang="zh-CN" b="0" i="1" dirty="0" smtClean="0">
                                <a:solidFill>
                                  <a:srgbClr val="212529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dirty="0" smtClean="0">
                                <a:solidFill>
                                  <a:srgbClr val="212529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pl-PL" altLang="zh-CN" b="0" i="0" dirty="0">
                    <a:solidFill>
                      <a:srgbClr val="212529"/>
                    </a:solidFill>
                    <a:effectLst/>
                    <a:latin typeface="-apple-system"/>
                  </a:rPr>
                  <a:t> × (6 - 6</a:t>
                </a:r>
                <a:r>
                  <a:rPr lang="pl-PL" altLang="zh-CN" b="0" i="1" dirty="0">
                    <a:solidFill>
                      <a:srgbClr val="212529"/>
                    </a:solidFill>
                    <a:effectLst/>
                    <a:latin typeface="-apple-system"/>
                  </a:rPr>
                  <a:t>ρ</a:t>
                </a:r>
                <a:r>
                  <a:rPr lang="pl-PL" altLang="zh-CN" b="0" i="0" dirty="0">
                    <a:solidFill>
                      <a:srgbClr val="212529"/>
                    </a:solidFill>
                    <a:effectLst/>
                    <a:latin typeface="-apple-system"/>
                  </a:rPr>
                  <a:t> + </a:t>
                </a:r>
                <a:r>
                  <a:rPr lang="pl-PL" altLang="zh-CN" b="0" i="1" dirty="0">
                    <a:solidFill>
                      <a:srgbClr val="212529"/>
                    </a:solidFill>
                    <a:effectLst/>
                    <a:latin typeface="-apple-system"/>
                  </a:rPr>
                  <a:t>ρ</a:t>
                </a:r>
                <a:r>
                  <a:rPr lang="pl-PL" altLang="zh-CN" b="0" i="0" baseline="30000" dirty="0">
                    <a:solidFill>
                      <a:srgbClr val="212529"/>
                    </a:solidFill>
                    <a:effectLst/>
                    <a:latin typeface="-apple-system"/>
                  </a:rPr>
                  <a:t>2</a:t>
                </a:r>
                <a:r>
                  <a:rPr lang="pl-PL" altLang="zh-CN" b="0" i="0" dirty="0">
                    <a:solidFill>
                      <a:srgbClr val="212529"/>
                    </a:solidFill>
                    <a:effectLst/>
                    <a:latin typeface="-apple-system"/>
                  </a:rPr>
                  <a:t>) × </a:t>
                </a:r>
                <a:r>
                  <a:rPr lang="pl-PL" altLang="zh-CN" b="0" i="1" dirty="0">
                    <a:solidFill>
                      <a:srgbClr val="212529"/>
                    </a:solidFill>
                    <a:effectLst/>
                    <a:latin typeface="-apple-system"/>
                  </a:rPr>
                  <a:t>Z</a:t>
                </a:r>
                <a:r>
                  <a:rPr lang="pl-PL" altLang="zh-CN" b="0" i="0" baseline="30000" dirty="0">
                    <a:solidFill>
                      <a:srgbClr val="212529"/>
                    </a:solidFill>
                    <a:effectLst/>
                    <a:latin typeface="-apple-system"/>
                  </a:rPr>
                  <a:t>3/2</a:t>
                </a:r>
                <a:r>
                  <a:rPr lang="pl-PL" altLang="zh-CN" b="0" i="0" dirty="0">
                    <a:solidFill>
                      <a:srgbClr val="212529"/>
                    </a:solidFill>
                    <a:effectLst/>
                    <a:latin typeface="-apple-system"/>
                  </a:rPr>
                  <a:t> × e</a:t>
                </a:r>
                <a:r>
                  <a:rPr lang="pl-PL" altLang="zh-CN" b="0" i="0" baseline="30000" dirty="0">
                    <a:solidFill>
                      <a:srgbClr val="212529"/>
                    </a:solidFill>
                    <a:effectLst/>
                    <a:latin typeface="-apple-system"/>
                  </a:rPr>
                  <a:t>-</a:t>
                </a:r>
                <a:r>
                  <a:rPr lang="pl-PL" altLang="zh-CN" b="0" i="1" baseline="30000" dirty="0">
                    <a:solidFill>
                      <a:srgbClr val="212529"/>
                    </a:solidFill>
                    <a:effectLst/>
                    <a:latin typeface="-apple-system"/>
                  </a:rPr>
                  <a:t>ρ</a:t>
                </a:r>
                <a:r>
                  <a:rPr lang="pl-PL" altLang="zh-CN" b="0" i="0" baseline="30000" dirty="0">
                    <a:solidFill>
                      <a:srgbClr val="212529"/>
                    </a:solidFill>
                    <a:effectLst/>
                    <a:latin typeface="-apple-system"/>
                  </a:rPr>
                  <a:t>/2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04664"/>
                <a:ext cx="7632848" cy="1170641"/>
              </a:xfrm>
              <a:prstGeom prst="rect">
                <a:avLst/>
              </a:prstGeom>
              <a:blipFill>
                <a:blip r:embed="rId2"/>
                <a:stretch>
                  <a:fillRect l="-1677" t="-5208" b="-3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1A4D065F-1291-4EB3-986D-2D4C889680F2}"/>
              </a:ext>
            </a:extLst>
          </p:cNvPr>
          <p:cNvSpPr txBox="1"/>
          <p:nvPr/>
        </p:nvSpPr>
        <p:spPr>
          <a:xfrm>
            <a:off x="467544" y="1490008"/>
            <a:ext cx="842493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0" i="1" dirty="0">
                <a:solidFill>
                  <a:srgbClr val="212529"/>
                </a:solidFill>
                <a:effectLst/>
                <a:latin typeface="-apple-system"/>
              </a:rPr>
              <a:t>r</a:t>
            </a:r>
            <a:r>
              <a:rPr lang="en-US" altLang="zh-CN" sz="2400" b="0" i="0" dirty="0">
                <a:solidFill>
                  <a:srgbClr val="212529"/>
                </a:solidFill>
                <a:effectLst/>
                <a:latin typeface="-apple-system"/>
              </a:rPr>
              <a:t> = radius expressed in atomic units (1 Bohr radius = 52.9 pm)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212529"/>
                </a:solidFill>
                <a:effectLst/>
                <a:latin typeface="-apple-system"/>
              </a:rPr>
              <a:t>e = 2.71828 approximately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0" i="1" dirty="0">
                <a:solidFill>
                  <a:srgbClr val="212529"/>
                </a:solidFill>
                <a:effectLst/>
                <a:latin typeface="-apple-system"/>
              </a:rPr>
              <a:t>Z</a:t>
            </a:r>
            <a:r>
              <a:rPr lang="en-US" altLang="zh-CN" sz="2400" b="0" i="0" dirty="0">
                <a:solidFill>
                  <a:srgbClr val="212529"/>
                </a:solidFill>
                <a:effectLst/>
                <a:latin typeface="-apple-system"/>
              </a:rPr>
              <a:t> = effective nuclear charge for that orbital in that atom.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0" i="1" dirty="0">
                <a:solidFill>
                  <a:srgbClr val="212529"/>
                </a:solidFill>
                <a:effectLst/>
                <a:latin typeface="-apple-system"/>
              </a:rPr>
              <a:t>ρ</a:t>
            </a:r>
            <a:r>
              <a:rPr lang="en-US" altLang="zh-CN" sz="2400" b="0" i="0" dirty="0">
                <a:solidFill>
                  <a:srgbClr val="212529"/>
                </a:solidFill>
                <a:effectLst/>
                <a:latin typeface="-apple-system"/>
              </a:rPr>
              <a:t> = 2</a:t>
            </a:r>
            <a:r>
              <a:rPr lang="en-US" altLang="zh-CN" sz="2400" b="0" i="1" dirty="0">
                <a:solidFill>
                  <a:srgbClr val="212529"/>
                </a:solidFill>
                <a:effectLst/>
                <a:latin typeface="-apple-system"/>
              </a:rPr>
              <a:t>Zr</a:t>
            </a:r>
            <a:r>
              <a:rPr lang="en-US" altLang="zh-CN" sz="2400" b="0" i="0" dirty="0">
                <a:solidFill>
                  <a:srgbClr val="212529"/>
                </a:solidFill>
                <a:effectLst/>
                <a:latin typeface="-apple-system"/>
              </a:rPr>
              <a:t>/</a:t>
            </a:r>
            <a:r>
              <a:rPr lang="en-US" altLang="zh-CN" sz="2400" b="0" i="1" dirty="0">
                <a:solidFill>
                  <a:srgbClr val="212529"/>
                </a:solidFill>
                <a:effectLst/>
                <a:latin typeface="-apple-system"/>
              </a:rPr>
              <a:t>n</a:t>
            </a:r>
            <a:r>
              <a:rPr lang="en-US" altLang="zh-CN" sz="2400" b="0" i="0" dirty="0">
                <a:solidFill>
                  <a:srgbClr val="212529"/>
                </a:solidFill>
                <a:effectLst/>
                <a:latin typeface="-apple-system"/>
              </a:rPr>
              <a:t> where </a:t>
            </a:r>
            <a:r>
              <a:rPr lang="en-US" altLang="zh-CN" sz="2400" b="0" i="1" dirty="0">
                <a:solidFill>
                  <a:srgbClr val="212529"/>
                </a:solidFill>
                <a:effectLst/>
                <a:latin typeface="-apple-system"/>
              </a:rPr>
              <a:t>n</a:t>
            </a:r>
            <a:r>
              <a:rPr lang="en-US" altLang="zh-CN" sz="2400" b="0" i="0" dirty="0">
                <a:solidFill>
                  <a:srgbClr val="212529"/>
                </a:solidFill>
                <a:effectLst/>
                <a:latin typeface="-apple-system"/>
              </a:rPr>
              <a:t> is the principal quantum number (3 for the 3</a:t>
            </a:r>
            <a:r>
              <a:rPr lang="en-US" altLang="zh-CN" sz="2400" b="0" i="1" dirty="0">
                <a:solidFill>
                  <a:srgbClr val="212529"/>
                </a:solidFill>
                <a:effectLst/>
                <a:latin typeface="-apple-system"/>
              </a:rPr>
              <a:t>s</a:t>
            </a:r>
            <a:r>
              <a:rPr lang="en-US" altLang="zh-CN" sz="2400" b="0" i="0" dirty="0">
                <a:solidFill>
                  <a:srgbClr val="212529"/>
                </a:solidFill>
                <a:effectLst/>
                <a:latin typeface="-apple-system"/>
              </a:rPr>
              <a:t> orbital)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C28BDE4-3724-4CD4-9856-0C44FF5F052B}"/>
                  </a:ext>
                </a:extLst>
              </p:cNvPr>
              <p:cNvSpPr txBox="1"/>
              <p:nvPr/>
            </p:nvSpPr>
            <p:spPr>
              <a:xfrm>
                <a:off x="539552" y="3560237"/>
                <a:ext cx="8424936" cy="2809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0" i="0" dirty="0">
                    <a:solidFill>
                      <a:srgbClr val="212529"/>
                    </a:solidFill>
                    <a:effectLst/>
                    <a:latin typeface="-apple-system"/>
                  </a:rPr>
                  <a:t>Compute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b="0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40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sz="2400" b="0" i="0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R</m:t>
                        </m:r>
                        <m:r>
                          <m:rPr>
                            <m:nor/>
                          </m:rPr>
                          <a:rPr lang="en-US" altLang="zh-CN" sz="2400" baseline="-25000" dirty="0"/>
                          <m:t>3</m:t>
                        </m:r>
                        <m:r>
                          <m:rPr>
                            <m:nor/>
                          </m:rPr>
                          <a:rPr lang="en-US" altLang="zh-CN" sz="2400" baseline="-25000" dirty="0"/>
                          <m:t>s</m:t>
                        </m:r>
                      </m:e>
                    </m:nary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212529"/>
                        </a:solidFill>
                        <a:effectLst/>
                        <a:latin typeface="Cambria Math" panose="02040503050406030204" pitchFamily="18" charset="0"/>
                      </a:rPr>
                      <m:t>𝑑𝑟</m:t>
                    </m:r>
                    <m:r>
                      <a:rPr lang="en-US" altLang="zh-CN" sz="2400" b="0" i="1" smtClean="0">
                        <a:solidFill>
                          <a:srgbClr val="212529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0" i="0" dirty="0">
                    <a:solidFill>
                      <a:srgbClr val="212529"/>
                    </a:solidFill>
                    <a:effectLst/>
                    <a:latin typeface="-apple-system"/>
                  </a:rPr>
                  <a:t> for Si atom (Z=14) </a:t>
                </a:r>
                <a:r>
                  <a:rPr lang="en-US" altLang="zh-CN" sz="2400" dirty="0">
                    <a:solidFill>
                      <a:srgbClr val="212529"/>
                    </a:solidFill>
                    <a:latin typeface="-apple-system"/>
                  </a:rPr>
                  <a:t>with Simpson’s rule using </a:t>
                </a:r>
                <a:r>
                  <a:rPr lang="en-US" altLang="zh-CN" sz="2400" b="0" i="0" dirty="0">
                    <a:solidFill>
                      <a:srgbClr val="212529"/>
                    </a:solidFill>
                    <a:effectLst/>
                    <a:latin typeface="-apple-system"/>
                  </a:rPr>
                  <a:t>two different radial grids:</a:t>
                </a:r>
              </a:p>
              <a:p>
                <a:pPr marL="457200" indent="-457200">
                  <a:buAutoNum type="arabicParenBoth"/>
                </a:pPr>
                <a:r>
                  <a:rPr lang="en-US" altLang="zh-CN" sz="2400" dirty="0">
                    <a:solidFill>
                      <a:srgbClr val="212529"/>
                    </a:solidFill>
                    <a:latin typeface="-apple-system"/>
                  </a:rPr>
                  <a:t>Equal spacing grids: r[</a:t>
                </a:r>
                <a:r>
                  <a:rPr lang="en-US" altLang="zh-CN" sz="2400" dirty="0" err="1">
                    <a:solidFill>
                      <a:srgbClr val="212529"/>
                    </a:solidFill>
                    <a:latin typeface="-apple-system"/>
                  </a:rPr>
                  <a:t>i</a:t>
                </a:r>
                <a:r>
                  <a:rPr lang="en-US" altLang="zh-CN" sz="2400" dirty="0">
                    <a:solidFill>
                      <a:srgbClr val="212529"/>
                    </a:solidFill>
                    <a:latin typeface="-apple-system"/>
                  </a:rPr>
                  <a:t>]=(i-1)h; </a:t>
                </a:r>
                <a:r>
                  <a:rPr lang="pt-BR" altLang="zh-CN" sz="2400" b="0" i="0" dirty="0">
                    <a:solidFill>
                      <a:srgbClr val="212529"/>
                    </a:solidFill>
                    <a:effectLst/>
                    <a:latin typeface="-apple-system"/>
                  </a:rPr>
                  <a:t>i = 1, ..., N (try different N)</a:t>
                </a:r>
                <a:endParaRPr lang="en-US" altLang="zh-CN" sz="2400" dirty="0">
                  <a:solidFill>
                    <a:srgbClr val="212529"/>
                  </a:solidFill>
                  <a:latin typeface="-apple-system"/>
                </a:endParaRPr>
              </a:p>
              <a:p>
                <a:pPr marL="457200" indent="-457200">
                  <a:buAutoNum type="arabicParenBoth"/>
                </a:pPr>
                <a:r>
                  <a:rPr lang="en-US" altLang="zh-CN" sz="2400" dirty="0">
                    <a:solidFill>
                      <a:srgbClr val="212529"/>
                    </a:solidFill>
                    <a:latin typeface="-apple-system"/>
                  </a:rPr>
                  <a:t>A</a:t>
                </a:r>
                <a:r>
                  <a:rPr lang="en-US" altLang="zh-CN" sz="2400" b="0" i="0" dirty="0">
                    <a:solidFill>
                      <a:srgbClr val="212529"/>
                    </a:solidFill>
                    <a:effectLst/>
                    <a:latin typeface="-apple-system"/>
                  </a:rPr>
                  <a:t> nonuniform integration grid, more finely spaced at small r than at large r: </a:t>
                </a:r>
                <a:r>
                  <a:rPr lang="pt-BR" altLang="zh-CN" sz="2400" b="0" i="0" dirty="0">
                    <a:solidFill>
                      <a:srgbClr val="212529"/>
                    </a:solidFill>
                    <a:effectLst/>
                    <a:latin typeface="-apple-system"/>
                  </a:rPr>
                  <a:t>r[i] = r</a:t>
                </a:r>
                <a:r>
                  <a:rPr lang="pt-BR" altLang="zh-CN" sz="2400" b="0" i="0" baseline="-25000" dirty="0">
                    <a:solidFill>
                      <a:srgbClr val="212529"/>
                    </a:solidFill>
                    <a:effectLst/>
                    <a:latin typeface="-apple-system"/>
                  </a:rPr>
                  <a:t>0</a:t>
                </a:r>
                <a:r>
                  <a:rPr lang="pt-BR" altLang="zh-CN" sz="2400" b="0" i="0" dirty="0">
                    <a:solidFill>
                      <a:srgbClr val="212529"/>
                    </a:solidFill>
                    <a:effectLst/>
                    <a:latin typeface="-apple-system"/>
                  </a:rPr>
                  <a:t> (e</a:t>
                </a:r>
                <a:r>
                  <a:rPr lang="pt-BR" altLang="zh-CN" sz="2400" b="0" i="0" baseline="30000" dirty="0">
                    <a:solidFill>
                      <a:srgbClr val="212529"/>
                    </a:solidFill>
                    <a:effectLst/>
                    <a:latin typeface="-apple-system"/>
                  </a:rPr>
                  <a:t>t[i]</a:t>
                </a:r>
                <a:r>
                  <a:rPr lang="pt-BR" altLang="zh-CN" sz="2400" b="0" i="0" dirty="0">
                    <a:solidFill>
                      <a:srgbClr val="212529"/>
                    </a:solidFill>
                    <a:effectLst/>
                    <a:latin typeface="-apple-system"/>
                  </a:rPr>
                  <a:t>-1); t[i]=(i-1)h</a:t>
                </a:r>
                <a:r>
                  <a:rPr lang="pt-BR" altLang="zh-CN" sz="2400" b="0" i="0">
                    <a:solidFill>
                      <a:srgbClr val="212529"/>
                    </a:solidFill>
                    <a:effectLst/>
                    <a:latin typeface="-apple-system"/>
                  </a:rPr>
                  <a:t>; i = 1, ..., N (</a:t>
                </a:r>
                <a:r>
                  <a:rPr lang="pt-BR" altLang="zh-CN" sz="2400" b="0" i="0" dirty="0">
                    <a:solidFill>
                      <a:srgbClr val="212529"/>
                    </a:solidFill>
                    <a:effectLst/>
                    <a:latin typeface="-apple-system"/>
                  </a:rPr>
                  <a:t>One typically choose r0 = 0.0005 a.u., try different N).</a:t>
                </a:r>
              </a:p>
              <a:p>
                <a:pPr marL="457200" indent="-457200">
                  <a:buAutoNum type="arabicParenBoth"/>
                </a:pPr>
                <a:r>
                  <a:rPr lang="pt-BR" altLang="zh-CN" sz="2400" dirty="0">
                    <a:solidFill>
                      <a:srgbClr val="212529"/>
                    </a:solidFill>
                    <a:latin typeface="-apple-system"/>
                  </a:rPr>
                  <a:t>Find out which one is more efficient, and discuss the reason.</a:t>
                </a:r>
                <a:endParaRPr lang="en-US" altLang="zh-CN" sz="2400" b="0" i="0" dirty="0">
                  <a:solidFill>
                    <a:srgbClr val="212529"/>
                  </a:solidFill>
                  <a:effectLst/>
                  <a:latin typeface="-apple-system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C28BDE4-3724-4CD4-9856-0C44FF5F0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560237"/>
                <a:ext cx="8424936" cy="2809936"/>
              </a:xfrm>
              <a:prstGeom prst="rect">
                <a:avLst/>
              </a:prstGeom>
              <a:blipFill>
                <a:blip r:embed="rId3"/>
                <a:stretch>
                  <a:fillRect l="-1158" b="-4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80229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052736"/>
            <a:ext cx="8424936" cy="404717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95536" y="260648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选做（不用交）</a:t>
            </a:r>
          </a:p>
        </p:txBody>
      </p:sp>
    </p:spTree>
    <p:extLst>
      <p:ext uri="{BB962C8B-B14F-4D97-AF65-F5344CB8AC3E}">
        <p14:creationId xmlns:p14="http://schemas.microsoft.com/office/powerpoint/2010/main" val="93588783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DB32FF0-BE94-4426-9936-E2CD0673082B}"/>
              </a:ext>
            </a:extLst>
          </p:cNvPr>
          <p:cNvSpPr txBox="1"/>
          <p:nvPr/>
        </p:nvSpPr>
        <p:spPr>
          <a:xfrm>
            <a:off x="395536" y="54868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u="none" strike="noStrike" baseline="0" dirty="0">
                <a:solidFill>
                  <a:srgbClr val="333333"/>
                </a:solidFill>
                <a:latin typeface="OpenSans-Regular"/>
              </a:rPr>
              <a:t>1. </a:t>
            </a:r>
            <a:r>
              <a:rPr lang="zh-CN" altLang="en-US" sz="2800" b="0" i="0" u="none" strike="noStrike" baseline="0" dirty="0">
                <a:solidFill>
                  <a:srgbClr val="333333"/>
                </a:solidFill>
                <a:latin typeface="MicrosoftYaHei"/>
              </a:rPr>
              <a:t>求</a:t>
            </a:r>
            <a:r>
              <a:rPr lang="zh-CN" altLang="en-US" dirty="0">
                <a:solidFill>
                  <a:srgbClr val="333333"/>
                </a:solidFill>
                <a:latin typeface="MicrosoftYaHei"/>
              </a:rPr>
              <a:t>右边</a:t>
            </a:r>
            <a:r>
              <a:rPr lang="zh-CN" altLang="en-US" sz="2800" b="0" i="0" u="none" strike="noStrike" baseline="0" dirty="0">
                <a:solidFill>
                  <a:srgbClr val="333333"/>
                </a:solidFill>
                <a:latin typeface="MicrosoftYaHei"/>
              </a:rPr>
              <a:t>矩阵的</a:t>
            </a:r>
            <a:r>
              <a:rPr lang="en-US" altLang="zh-CN" sz="2800" b="0" i="0" u="none" strike="noStrike" baseline="0" dirty="0">
                <a:solidFill>
                  <a:srgbClr val="333333"/>
                </a:solidFill>
                <a:latin typeface="OpenSans-Regular"/>
              </a:rPr>
              <a:t>RREF</a:t>
            </a:r>
            <a:r>
              <a:rPr lang="zh-CN" altLang="en-US" sz="2800" b="0" i="0" u="none" strike="noStrike" baseline="0" dirty="0">
                <a:solidFill>
                  <a:srgbClr val="333333"/>
                </a:solidFill>
                <a:latin typeface="MicrosoftYaHei"/>
              </a:rPr>
              <a:t>（    ）</a:t>
            </a:r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4957914-E4EF-44D7-B716-D4721D2355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061015"/>
              </p:ext>
            </p:extLst>
          </p:nvPr>
        </p:nvGraphicFramePr>
        <p:xfrm>
          <a:off x="5160811" y="257348"/>
          <a:ext cx="1466049" cy="1278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114560" imgH="971640" progId="PBrush">
                  <p:embed/>
                </p:oleObj>
              </mc:Choice>
              <mc:Fallback>
                <p:oleObj name="Bitmap Image" r:id="rId2" imgW="1114560" imgH="971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60811" y="257348"/>
                        <a:ext cx="1466049" cy="1278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D2D8D8A-074A-4D5D-B73B-DF3219A852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85224"/>
              </p:ext>
            </p:extLst>
          </p:nvPr>
        </p:nvGraphicFramePr>
        <p:xfrm>
          <a:off x="596259" y="1879107"/>
          <a:ext cx="7340336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5205240" imgH="919080" progId="PBrush">
                  <p:embed/>
                </p:oleObj>
              </mc:Choice>
              <mc:Fallback>
                <p:oleObj name="Bitmap Image" r:id="rId4" imgW="5205240" imgH="919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6259" y="1879107"/>
                        <a:ext cx="7340336" cy="1296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2E2D63F-410B-4500-9169-9B5194F345BF}"/>
              </a:ext>
            </a:extLst>
          </p:cNvPr>
          <p:cNvSpPr txBox="1"/>
          <p:nvPr/>
        </p:nvSpPr>
        <p:spPr>
          <a:xfrm>
            <a:off x="1121455" y="1560102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(A)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E8FAF1-109D-4D44-9D65-06F982417E5E}"/>
              </a:ext>
            </a:extLst>
          </p:cNvPr>
          <p:cNvSpPr txBox="1"/>
          <p:nvPr/>
        </p:nvSpPr>
        <p:spPr>
          <a:xfrm>
            <a:off x="3053732" y="1560101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(B)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66D91F-3069-4D6D-B111-D9ACE0F58B80}"/>
              </a:ext>
            </a:extLst>
          </p:cNvPr>
          <p:cNvSpPr txBox="1"/>
          <p:nvPr/>
        </p:nvSpPr>
        <p:spPr>
          <a:xfrm>
            <a:off x="4993463" y="1560101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(C)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36DBCC-22B5-419C-ADD7-A493C34D56EF}"/>
              </a:ext>
            </a:extLst>
          </p:cNvPr>
          <p:cNvSpPr txBox="1"/>
          <p:nvPr/>
        </p:nvSpPr>
        <p:spPr>
          <a:xfrm>
            <a:off x="6626860" y="1560101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(D)</a:t>
            </a:r>
            <a:endParaRPr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0517E05-6FF5-4DA5-A5B1-CA149BF6546D}"/>
              </a:ext>
            </a:extLst>
          </p:cNvPr>
          <p:cNvSpPr txBox="1"/>
          <p:nvPr/>
        </p:nvSpPr>
        <p:spPr>
          <a:xfrm>
            <a:off x="395536" y="3862582"/>
            <a:ext cx="6822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计算如下</a:t>
            </a:r>
            <a:r>
              <a:rPr lang="en-US" altLang="zh-CN" dirty="0"/>
              <a:t>2x2</a:t>
            </a:r>
            <a:r>
              <a:rPr lang="zh-CN" altLang="en-US" dirty="0"/>
              <a:t>实对称阵的</a:t>
            </a:r>
            <a:r>
              <a:rPr lang="en-US" altLang="zh-CN" dirty="0"/>
              <a:t>Cholesky</a:t>
            </a:r>
            <a:r>
              <a:rPr lang="zh-CN" altLang="en-US" dirty="0"/>
              <a:t>分解：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E63F9FE8-D061-48F7-BAEC-AD985A42C2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944669"/>
              </p:ext>
            </p:extLst>
          </p:nvPr>
        </p:nvGraphicFramePr>
        <p:xfrm>
          <a:off x="7014172" y="3674352"/>
          <a:ext cx="1396279" cy="1126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1623960" imgH="1309680" progId="PBrush">
                  <p:embed/>
                </p:oleObj>
              </mc:Choice>
              <mc:Fallback>
                <p:oleObj name="Bitmap Image" r:id="rId6" imgW="1623960" imgH="1309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14172" y="3674352"/>
                        <a:ext cx="1396279" cy="1126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8F464AF6-1ACB-4A5D-A54C-14302A75FD2B}"/>
              </a:ext>
            </a:extLst>
          </p:cNvPr>
          <p:cNvSpPr txBox="1"/>
          <p:nvPr/>
        </p:nvSpPr>
        <p:spPr>
          <a:xfrm>
            <a:off x="395536" y="5101779"/>
            <a:ext cx="65527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已知待插值函数</a:t>
            </a:r>
            <a:r>
              <a:rPr lang="en-US" altLang="zh-CN" dirty="0"/>
              <a:t>f(x)</a:t>
            </a:r>
            <a:r>
              <a:rPr lang="zh-CN" altLang="en-US" dirty="0"/>
              <a:t>满足</a:t>
            </a:r>
            <a:endParaRPr lang="en-US" altLang="zh-CN" dirty="0"/>
          </a:p>
          <a:p>
            <a:r>
              <a:rPr lang="zh-CN" altLang="en-US" dirty="0"/>
              <a:t>利用拉格朗日插值法求多项式</a:t>
            </a:r>
            <a:r>
              <a:rPr lang="en-US" altLang="zh-CN" dirty="0"/>
              <a:t>p(x)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3523FA5-32A4-4154-B4D4-0D8CDC621C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687684"/>
              </p:ext>
            </p:extLst>
          </p:nvPr>
        </p:nvGraphicFramePr>
        <p:xfrm>
          <a:off x="4632828" y="5181683"/>
          <a:ext cx="4259028" cy="408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8" imgW="6458040" imgH="619200" progId="PBrush">
                  <p:embed/>
                </p:oleObj>
              </mc:Choice>
              <mc:Fallback>
                <p:oleObj name="Bitmap Image" r:id="rId8" imgW="6458040" imgH="619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32828" y="5181683"/>
                        <a:ext cx="4259028" cy="408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0BD18B06-B60C-4CB6-8B1A-C0266C8DB845}"/>
              </a:ext>
            </a:extLst>
          </p:cNvPr>
          <p:cNvSpPr/>
          <p:nvPr/>
        </p:nvSpPr>
        <p:spPr>
          <a:xfrm>
            <a:off x="202261" y="4296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课题测验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068E02E-D83E-4A17-83A7-138E63EB3F4A}"/>
              </a:ext>
            </a:extLst>
          </p:cNvPr>
          <p:cNvSpPr txBox="1"/>
          <p:nvPr/>
        </p:nvSpPr>
        <p:spPr>
          <a:xfrm>
            <a:off x="1691680" y="602722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/>
              <a:t>Email:</a:t>
            </a:r>
            <a:r>
              <a:rPr lang="zh-CN" altLang="en-US" dirty="0"/>
              <a:t> </a:t>
            </a:r>
            <a:r>
              <a:rPr lang="en-US" altLang="zh-CN" dirty="0">
                <a:hlinkClick r:id="rId10"/>
              </a:rPr>
              <a:t>863565131@qq.com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6863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92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4256088"/>
            <a:ext cx="755967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9" name="组合 9218"/>
          <p:cNvGrpSpPr>
            <a:grpSpLocks/>
          </p:cNvGrpSpPr>
          <p:nvPr/>
        </p:nvGrpSpPr>
        <p:grpSpPr bwMode="auto">
          <a:xfrm>
            <a:off x="539750" y="862013"/>
            <a:ext cx="8229600" cy="3141662"/>
            <a:chOff x="0" y="0"/>
            <a:chExt cx="12960" cy="4948"/>
          </a:xfrm>
        </p:grpSpPr>
        <p:grpSp>
          <p:nvGrpSpPr>
            <p:cNvPr id="2" name="组合 9219"/>
            <p:cNvGrpSpPr>
              <a:grpSpLocks/>
            </p:cNvGrpSpPr>
            <p:nvPr/>
          </p:nvGrpSpPr>
          <p:grpSpPr bwMode="auto">
            <a:xfrm>
              <a:off x="0" y="0"/>
              <a:ext cx="12960" cy="4949"/>
              <a:chOff x="0" y="0"/>
              <a:chExt cx="12960" cy="4949"/>
            </a:xfrm>
          </p:grpSpPr>
          <p:sp>
            <p:nvSpPr>
              <p:cNvPr id="9220" name="文本框 9220"/>
              <p:cNvSpPr txBox="1">
                <a:spLocks noChangeArrowheads="1"/>
              </p:cNvSpPr>
              <p:nvPr/>
            </p:nvSpPr>
            <p:spPr bwMode="auto">
              <a:xfrm>
                <a:off x="11375" y="1940"/>
                <a:ext cx="975" cy="8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>
                    <a:latin typeface="Georgia" panose="02040502050405020303" pitchFamily="18" charset="0"/>
                  </a:rPr>
                  <a:t>(1)</a:t>
                </a:r>
              </a:p>
            </p:txBody>
          </p:sp>
          <p:sp>
            <p:nvSpPr>
              <p:cNvPr id="9221" name="文本框 9221"/>
              <p:cNvSpPr txBox="1">
                <a:spLocks noChangeArrowheads="1"/>
              </p:cNvSpPr>
              <p:nvPr/>
            </p:nvSpPr>
            <p:spPr bwMode="auto">
              <a:xfrm>
                <a:off x="11475" y="3755"/>
                <a:ext cx="975" cy="8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>
                    <a:latin typeface="Georgia" panose="02040502050405020303" pitchFamily="18" charset="0"/>
                  </a:rPr>
                  <a:t>(2)</a:t>
                </a:r>
              </a:p>
            </p:txBody>
          </p:sp>
          <p:sp>
            <p:nvSpPr>
              <p:cNvPr id="9222" name="文本框 9222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2961" cy="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800" dirty="0">
                    <a:latin typeface="Georgia" panose="02040502050405020303" pitchFamily="18" charset="0"/>
                  </a:rPr>
                  <a:t>A 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Georgia" panose="02040502050405020303" pitchFamily="18" charset="0"/>
                  </a:rPr>
                  <a:t>five-point</a:t>
                </a:r>
                <a:r>
                  <a:rPr lang="zh-CN" altLang="en-US" sz="2800" dirty="0">
                    <a:latin typeface="Georgia" panose="02040502050405020303" pitchFamily="18" charset="0"/>
                  </a:rPr>
                  <a:t> formula can be derived by including the expansions of f</a:t>
                </a:r>
                <a:r>
                  <a:rPr lang="zh-CN" altLang="en-US" sz="2800" baseline="-25000" dirty="0">
                    <a:latin typeface="Georgia" panose="02040502050405020303" pitchFamily="18" charset="0"/>
                  </a:rPr>
                  <a:t>i+2</a:t>
                </a:r>
                <a:r>
                  <a:rPr lang="zh-CN" altLang="en-US" sz="2800" dirty="0">
                    <a:latin typeface="Georgia" panose="02040502050405020303" pitchFamily="18" charset="0"/>
                  </a:rPr>
                  <a:t> and f</a:t>
                </a:r>
                <a:r>
                  <a:rPr lang="zh-CN" altLang="en-US" sz="2800" baseline="-25000" dirty="0">
                    <a:latin typeface="Georgia" panose="02040502050405020303" pitchFamily="18" charset="0"/>
                  </a:rPr>
                  <a:t>i-2</a:t>
                </a:r>
                <a:r>
                  <a:rPr lang="zh-CN" altLang="en-US" sz="2800" dirty="0">
                    <a:latin typeface="Georgia" panose="02040502050405020303" pitchFamily="18" charset="0"/>
                  </a:rPr>
                  <a:t> around x</a:t>
                </a:r>
                <a:r>
                  <a:rPr lang="zh-CN" altLang="en-US" sz="2800" baseline="-25000" dirty="0">
                    <a:latin typeface="Georgia" panose="02040502050405020303" pitchFamily="18" charset="0"/>
                  </a:rPr>
                  <a:t>i</a:t>
                </a:r>
                <a:r>
                  <a:rPr lang="zh-CN" altLang="en-US" sz="2800" dirty="0">
                    <a:latin typeface="Georgia" panose="02040502050405020303" pitchFamily="18" charset="0"/>
                  </a:rPr>
                  <a:t>.</a:t>
                </a:r>
              </a:p>
            </p:txBody>
          </p:sp>
          <p:pic>
            <p:nvPicPr>
              <p:cNvPr id="9223" name="内容占位符 9223"/>
              <p:cNvPicPr>
                <a:picLocks noGrp="1"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1515"/>
                <a:ext cx="10066" cy="17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24" name="图片 922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" y="3187"/>
                <a:ext cx="10180" cy="1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225" name="矩形 9225"/>
            <p:cNvSpPr>
              <a:spLocks noChangeArrowheads="1"/>
            </p:cNvSpPr>
            <p:nvPr/>
          </p:nvSpPr>
          <p:spPr bwMode="auto">
            <a:xfrm>
              <a:off x="0" y="0"/>
              <a:ext cx="12960" cy="49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906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10241"/>
          <p:cNvGrpSpPr>
            <a:grpSpLocks/>
          </p:cNvGrpSpPr>
          <p:nvPr/>
        </p:nvGrpSpPr>
        <p:grpSpPr bwMode="auto">
          <a:xfrm>
            <a:off x="1044575" y="4069432"/>
            <a:ext cx="7488238" cy="1946275"/>
            <a:chOff x="0" y="0"/>
            <a:chExt cx="9899" cy="1630"/>
          </a:xfrm>
        </p:grpSpPr>
        <p:sp>
          <p:nvSpPr>
            <p:cNvPr id="2" name="文本框 10242"/>
            <p:cNvSpPr txBox="1">
              <a:spLocks noChangeArrowheads="1"/>
            </p:cNvSpPr>
            <p:nvPr/>
          </p:nvSpPr>
          <p:spPr bwMode="auto">
            <a:xfrm>
              <a:off x="0" y="0"/>
              <a:ext cx="2450" cy="6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dist">
                <a:lnSpc>
                  <a:spcPct val="110000"/>
                </a:lnSpc>
              </a:pPr>
              <a:r>
                <a:rPr lang="zh-CN" altLang="en-US" sz="2400">
                  <a:solidFill>
                    <a:srgbClr val="CC0000"/>
                  </a:solidFill>
                  <a:latin typeface="Georgia" panose="02040502050405020303" pitchFamily="18" charset="0"/>
                </a:rPr>
                <a:t>More points</a:t>
              </a:r>
            </a:p>
          </p:txBody>
        </p:sp>
        <p:sp>
          <p:nvSpPr>
            <p:cNvPr id="10243" name="文本框 10243"/>
            <p:cNvSpPr txBox="1">
              <a:spLocks noChangeArrowheads="1"/>
            </p:cNvSpPr>
            <p:nvPr/>
          </p:nvSpPr>
          <p:spPr bwMode="auto">
            <a:xfrm>
              <a:off x="6555" y="367"/>
              <a:ext cx="3345" cy="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dist"/>
              <a:r>
                <a:rPr lang="zh-CN" altLang="en-US" sz="2400">
                  <a:solidFill>
                    <a:srgbClr val="CC0000"/>
                  </a:solidFill>
                  <a:latin typeface="Georgia" panose="02040502050405020303" pitchFamily="18" charset="0"/>
                </a:rPr>
                <a:t>Higher accuracy</a:t>
              </a:r>
            </a:p>
          </p:txBody>
        </p:sp>
        <p:sp>
          <p:nvSpPr>
            <p:cNvPr id="10244" name="右箭头 10244"/>
            <p:cNvSpPr>
              <a:spLocks noChangeArrowheads="1"/>
            </p:cNvSpPr>
            <p:nvPr/>
          </p:nvSpPr>
          <p:spPr bwMode="auto">
            <a:xfrm>
              <a:off x="3740" y="417"/>
              <a:ext cx="1928" cy="575"/>
            </a:xfrm>
            <a:prstGeom prst="rightArrow">
              <a:avLst>
                <a:gd name="adj1" fmla="val 50000"/>
                <a:gd name="adj2" fmla="val 837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45" name="文本框 10245"/>
            <p:cNvSpPr txBox="1">
              <a:spLocks noChangeArrowheads="1"/>
            </p:cNvSpPr>
            <p:nvPr/>
          </p:nvSpPr>
          <p:spPr bwMode="auto">
            <a:xfrm>
              <a:off x="0" y="992"/>
              <a:ext cx="2450" cy="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dist"/>
              <a:r>
                <a:rPr lang="en-US" altLang="zh-CN" sz="2400">
                  <a:solidFill>
                    <a:srgbClr val="CC0000"/>
                  </a:solidFill>
                  <a:latin typeface="Georgia" panose="02040502050405020303" pitchFamily="18" charset="0"/>
                </a:rPr>
                <a:t>Smaller h</a:t>
              </a:r>
            </a:p>
          </p:txBody>
        </p:sp>
      </p:grpSp>
      <p:graphicFrame>
        <p:nvGraphicFramePr>
          <p:cNvPr id="10247" name="表格占位符 1024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87027530"/>
              </p:ext>
            </p:extLst>
          </p:nvPr>
        </p:nvGraphicFramePr>
        <p:xfrm>
          <a:off x="1476375" y="908720"/>
          <a:ext cx="6696075" cy="3017838"/>
        </p:xfrm>
        <a:graphic>
          <a:graphicData uri="http://schemas.openxmlformats.org/drawingml/2006/table">
            <a:tbl>
              <a:tblPr/>
              <a:tblGrid>
                <a:gridCol w="334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406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200" dirty="0">
                          <a:solidFill>
                            <a:schemeClr val="bg1"/>
                          </a:solidFill>
                          <a:latin typeface="Georgia" panose="02040502050405020303" charset="0"/>
                        </a:rPr>
                        <a:t>number of point</a:t>
                      </a:r>
                      <a:r>
                        <a:rPr lang="en-US" altLang="x-none" sz="3200" dirty="0">
                          <a:solidFill>
                            <a:schemeClr val="bg1"/>
                          </a:solidFill>
                          <a:latin typeface="Georgia" panose="02040502050405020303" charset="0"/>
                        </a:rPr>
                        <a:t>s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3200" dirty="0">
                          <a:solidFill>
                            <a:schemeClr val="bg1"/>
                          </a:solidFill>
                          <a:latin typeface="Georgia" panose="02040502050405020303" charset="0"/>
                        </a:rPr>
                        <a:t>in</a:t>
                      </a:r>
                      <a:r>
                        <a:rPr lang="zh-CN" altLang="en-US" sz="3200" dirty="0">
                          <a:solidFill>
                            <a:schemeClr val="bg1"/>
                          </a:solidFill>
                          <a:latin typeface="Georgia" panose="02040502050405020303" charset="0"/>
                        </a:rPr>
                        <a:t>accuracy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Georgia" panose="02040502050405020303" charset="0"/>
                        </a:rPr>
                        <a:t>2 </a:t>
                      </a:r>
                      <a:r>
                        <a:rPr lang="en-US" altLang="zh-CN" sz="2800" dirty="0">
                          <a:solidFill>
                            <a:srgbClr val="000000"/>
                          </a:solidFill>
                          <a:latin typeface="Georgia" panose="02040502050405020303" charset="0"/>
                        </a:rPr>
                        <a:t>(FD, BD)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Georgia" panose="02040502050405020303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Georgia" panose="02040502050405020303" charset="0"/>
                        </a:rPr>
                        <a:t>O(h)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06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Georgia" panose="02040502050405020303" charset="0"/>
                        </a:rPr>
                        <a:t>3 </a:t>
                      </a:r>
                      <a:r>
                        <a:rPr lang="en-US" altLang="zh-CN" sz="2800" dirty="0">
                          <a:solidFill>
                            <a:srgbClr val="000000"/>
                          </a:solidFill>
                          <a:latin typeface="Georgia" panose="02040502050405020303" charset="0"/>
                        </a:rPr>
                        <a:t>(CD)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Georgia" panose="02040502050405020303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Georgia" panose="02040502050405020303" charset="0"/>
                        </a:rPr>
                        <a:t>O(h</a:t>
                      </a:r>
                      <a:r>
                        <a:rPr lang="zh-CN" altLang="en-US" sz="2800" baseline="30000" dirty="0">
                          <a:solidFill>
                            <a:srgbClr val="000000"/>
                          </a:solidFill>
                          <a:latin typeface="Georgia" panose="02040502050405020303" charset="0"/>
                        </a:rPr>
                        <a:t>2</a:t>
                      </a: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Georgia" panose="02040502050405020303" charset="0"/>
                        </a:rPr>
                        <a:t>)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06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Georgia" panose="02040502050405020303" charset="0"/>
                        </a:rPr>
                        <a:t>5 </a:t>
                      </a:r>
                      <a:r>
                        <a:rPr lang="en-US" altLang="zh-CN" sz="2800" dirty="0">
                          <a:solidFill>
                            <a:srgbClr val="000000"/>
                          </a:solidFill>
                          <a:latin typeface="Georgia" panose="02040502050405020303" charset="0"/>
                        </a:rPr>
                        <a:t>(five-point)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Georgia" panose="02040502050405020303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Georgia" panose="02040502050405020303" charset="0"/>
                        </a:rPr>
                        <a:t>O(h</a:t>
                      </a:r>
                      <a:r>
                        <a:rPr lang="zh-CN" altLang="en-US" sz="2800" baseline="30000" dirty="0">
                          <a:solidFill>
                            <a:srgbClr val="000000"/>
                          </a:solidFill>
                          <a:latin typeface="Georgia" panose="02040502050405020303" charset="0"/>
                        </a:rPr>
                        <a:t>4</a:t>
                      </a: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Georgia" panose="02040502050405020303" charset="0"/>
                        </a:rPr>
                        <a:t>)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14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447800" y="4876800"/>
            <a:ext cx="6019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772400" cy="1143000"/>
          </a:xfrm>
          <a:noFill/>
          <a:ln/>
        </p:spPr>
        <p:txBody>
          <a:bodyPr/>
          <a:lstStyle/>
          <a:p>
            <a:r>
              <a:rPr lang="en-US" altLang="zh-TW" sz="3600"/>
              <a:t>Forward Difference Formula for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7278688" y="914400"/>
          <a:ext cx="11398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480" imgH="203040" progId="Equation.3">
                  <p:embed/>
                </p:oleObj>
              </mc:Choice>
              <mc:Fallback>
                <p:oleObj name="Equation" r:id="rId2" imgW="393480" imgH="203040" progId="Equation.3">
                  <p:embed/>
                  <p:pic>
                    <p:nvPicPr>
                      <p:cNvPr id="1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8688" y="914400"/>
                        <a:ext cx="113982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1143000" y="1905000"/>
          <a:ext cx="731520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76640" imgH="393480" progId="Equation.3">
                  <p:embed/>
                </p:oleObj>
              </mc:Choice>
              <mc:Fallback>
                <p:oleObj name="Equation" r:id="rId4" imgW="4076640" imgH="393480" progId="Equation.3">
                  <p:embed/>
                  <p:pic>
                    <p:nvPicPr>
                      <p:cNvPr id="122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05000"/>
                        <a:ext cx="7315200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143000" y="2590800"/>
          <a:ext cx="688340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35080" imgH="393480" progId="Equation.3">
                  <p:embed/>
                </p:oleObj>
              </mc:Choice>
              <mc:Fallback>
                <p:oleObj name="Equation" r:id="rId6" imgW="3835080" imgH="393480" progId="Equation.3">
                  <p:embed/>
                  <p:pic>
                    <p:nvPicPr>
                      <p:cNvPr id="122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90800"/>
                        <a:ext cx="6883400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381000" y="3276600"/>
            <a:ext cx="838200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441325" y="2827338"/>
            <a:ext cx="831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cs typeface="Times New Roman" panose="02020603050405020304" pitchFamily="18" charset="0"/>
              </a:rPr>
              <a:t>–2</a:t>
            </a:r>
            <a:r>
              <a:rPr lang="en-US" altLang="zh-TW" sz="200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zh-TW" altLang="en-US" sz="2000"/>
              <a:t>）</a:t>
            </a:r>
          </a:p>
        </p:txBody>
      </p:sp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423863" y="3276600"/>
          <a:ext cx="8294687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22760" imgH="393480" progId="Equation.3">
                  <p:embed/>
                </p:oleObj>
              </mc:Choice>
              <mc:Fallback>
                <p:oleObj name="Equation" r:id="rId8" imgW="4622760" imgH="393480" progId="Equation.3">
                  <p:embed/>
                  <p:pic>
                    <p:nvPicPr>
                      <p:cNvPr id="122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3276600"/>
                        <a:ext cx="8294687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990600" y="4114800"/>
          <a:ext cx="71628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68680" imgH="228600" progId="Equation.3">
                  <p:embed/>
                </p:oleObj>
              </mc:Choice>
              <mc:Fallback>
                <p:oleObj name="Equation" r:id="rId10" imgW="3568680" imgH="228600" progId="Equation.3">
                  <p:embed/>
                  <p:pic>
                    <p:nvPicPr>
                      <p:cNvPr id="122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14800"/>
                        <a:ext cx="71628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446565"/>
              </p:ext>
            </p:extLst>
          </p:nvPr>
        </p:nvGraphicFramePr>
        <p:xfrm>
          <a:off x="1752600" y="5029200"/>
          <a:ext cx="53721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98600" imgH="393480" progId="Equation.DSMT4">
                  <p:embed/>
                </p:oleObj>
              </mc:Choice>
              <mc:Fallback>
                <p:oleObj name="Equation" r:id="rId12" imgW="2298600" imgH="393480" progId="Equation.DSMT4">
                  <p:embed/>
                  <p:pic>
                    <p:nvPicPr>
                      <p:cNvPr id="122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029200"/>
                        <a:ext cx="53721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1828800" y="6019800"/>
          <a:ext cx="21336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25480" imgH="203040" progId="Equation.3">
                  <p:embed/>
                </p:oleObj>
              </mc:Choice>
              <mc:Fallback>
                <p:oleObj name="Equation" r:id="rId14" imgW="825480" imgH="203040" progId="Equation.3">
                  <p:embed/>
                  <p:pic>
                    <p:nvPicPr>
                      <p:cNvPr id="123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6019800"/>
                        <a:ext cx="21336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243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447800" y="4876800"/>
            <a:ext cx="6019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772400" cy="1143000"/>
          </a:xfrm>
          <a:noFill/>
          <a:ln/>
        </p:spPr>
        <p:txBody>
          <a:bodyPr/>
          <a:lstStyle/>
          <a:p>
            <a:r>
              <a:rPr lang="en-US" altLang="zh-TW" sz="3600"/>
              <a:t>Backward Difference Formula for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7391400" y="914400"/>
          <a:ext cx="11398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480" imgH="203040" progId="Equation.3">
                  <p:embed/>
                </p:oleObj>
              </mc:Choice>
              <mc:Fallback>
                <p:oleObj name="Equation" r:id="rId2" imgW="393480" imgH="203040" progId="Equation.3">
                  <p:embed/>
                  <p:pic>
                    <p:nvPicPr>
                      <p:cNvPr id="317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914400"/>
                        <a:ext cx="113982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1154113" y="1905000"/>
          <a:ext cx="7291387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3680" imgH="393480" progId="Equation.3">
                  <p:embed/>
                </p:oleObj>
              </mc:Choice>
              <mc:Fallback>
                <p:oleObj name="Equation" r:id="rId4" imgW="4063680" imgH="393480" progId="Equation.3">
                  <p:embed/>
                  <p:pic>
                    <p:nvPicPr>
                      <p:cNvPr id="317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1905000"/>
                        <a:ext cx="7291387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1143000" y="2590800"/>
          <a:ext cx="688340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35080" imgH="393480" progId="Equation.3">
                  <p:embed/>
                </p:oleObj>
              </mc:Choice>
              <mc:Fallback>
                <p:oleObj name="Equation" r:id="rId6" imgW="3835080" imgH="393480" progId="Equation.3">
                  <p:embed/>
                  <p:pic>
                    <p:nvPicPr>
                      <p:cNvPr id="317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90800"/>
                        <a:ext cx="6883400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381000" y="3276600"/>
            <a:ext cx="838200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441325" y="2827338"/>
            <a:ext cx="831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cs typeface="Times New Roman" panose="02020603050405020304" pitchFamily="18" charset="0"/>
              </a:rPr>
              <a:t>–2</a:t>
            </a:r>
            <a:r>
              <a:rPr lang="en-US" altLang="zh-TW" sz="200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zh-TW" altLang="en-US" sz="2000"/>
              <a:t>）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423863" y="3276600"/>
          <a:ext cx="8294687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22760" imgH="393480" progId="Equation.3">
                  <p:embed/>
                </p:oleObj>
              </mc:Choice>
              <mc:Fallback>
                <p:oleObj name="Equation" r:id="rId8" imgW="4622760" imgH="393480" progId="Equation.3">
                  <p:embed/>
                  <p:pic>
                    <p:nvPicPr>
                      <p:cNvPr id="317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3276600"/>
                        <a:ext cx="8294687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1003300" y="4114800"/>
          <a:ext cx="71374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55720" imgH="228600" progId="Equation.3">
                  <p:embed/>
                </p:oleObj>
              </mc:Choice>
              <mc:Fallback>
                <p:oleObj name="Equation" r:id="rId10" imgW="3555720" imgH="228600" progId="Equation.3">
                  <p:embed/>
                  <p:pic>
                    <p:nvPicPr>
                      <p:cNvPr id="3175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4114800"/>
                        <a:ext cx="71374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1703388" y="5029200"/>
          <a:ext cx="537368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98600" imgH="393480" progId="Equation.3">
                  <p:embed/>
                </p:oleObj>
              </mc:Choice>
              <mc:Fallback>
                <p:oleObj name="Equation" r:id="rId12" imgW="2298600" imgH="393480" progId="Equation.3">
                  <p:embed/>
                  <p:pic>
                    <p:nvPicPr>
                      <p:cNvPr id="317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5029200"/>
                        <a:ext cx="5373687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12"/>
          <p:cNvGraphicFramePr>
            <a:graphicFrameLocks noChangeAspect="1"/>
          </p:cNvGraphicFramePr>
          <p:nvPr/>
        </p:nvGraphicFramePr>
        <p:xfrm>
          <a:off x="1828800" y="6019800"/>
          <a:ext cx="21336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25480" imgH="203040" progId="Equation.3">
                  <p:embed/>
                </p:oleObj>
              </mc:Choice>
              <mc:Fallback>
                <p:oleObj name="Equation" r:id="rId14" imgW="825480" imgH="203040" progId="Equation.3">
                  <p:embed/>
                  <p:pic>
                    <p:nvPicPr>
                      <p:cNvPr id="3175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6019800"/>
                        <a:ext cx="21336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6849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7772400" cy="1143000"/>
          </a:xfrm>
        </p:spPr>
        <p:txBody>
          <a:bodyPr/>
          <a:lstStyle/>
          <a:p>
            <a:r>
              <a:rPr lang="en-US" altLang="zh-TW" sz="3600"/>
              <a:t>Central Difference Formula for</a:t>
            </a:r>
          </a:p>
        </p:txBody>
      </p:sp>
      <p:graphicFrame>
        <p:nvGraphicFramePr>
          <p:cNvPr id="32771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066800" y="1828800"/>
          <a:ext cx="72390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06760" imgH="393480" progId="Equation.3">
                  <p:embed/>
                </p:oleObj>
              </mc:Choice>
              <mc:Fallback>
                <p:oleObj name="Equation" r:id="rId2" imgW="4406760" imgH="393480" progId="Equation.3">
                  <p:embed/>
                  <p:pic>
                    <p:nvPicPr>
                      <p:cNvPr id="327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28800"/>
                        <a:ext cx="72390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7050088" y="838200"/>
          <a:ext cx="11398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480" imgH="203040" progId="Equation.3">
                  <p:embed/>
                </p:oleObj>
              </mc:Choice>
              <mc:Fallback>
                <p:oleObj name="Equation" r:id="rId4" imgW="393480" imgH="203040" progId="Equation.3">
                  <p:embed/>
                  <p:pic>
                    <p:nvPicPr>
                      <p:cNvPr id="327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0088" y="838200"/>
                        <a:ext cx="113982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1066800" y="2582863"/>
          <a:ext cx="7239000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06760" imgH="393480" progId="Equation.3">
                  <p:embed/>
                </p:oleObj>
              </mc:Choice>
              <mc:Fallback>
                <p:oleObj name="Equation" r:id="rId6" imgW="4406760" imgH="393480" progId="Equation.3">
                  <p:embed/>
                  <p:pic>
                    <p:nvPicPr>
                      <p:cNvPr id="327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82863"/>
                        <a:ext cx="7239000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533400" y="3276600"/>
            <a:ext cx="807720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441325" y="2757488"/>
            <a:ext cx="411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cs typeface="Times New Roman" panose="02020603050405020304" pitchFamily="18" charset="0"/>
              </a:rPr>
              <a:t>+</a:t>
            </a:r>
            <a:r>
              <a:rPr lang="en-US" altLang="zh-TW" sz="2000"/>
              <a:t>)</a:t>
            </a:r>
          </a:p>
        </p:txBody>
      </p:sp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681038" y="3276600"/>
          <a:ext cx="7624762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89240" imgH="393480" progId="Equation.3">
                  <p:embed/>
                </p:oleObj>
              </mc:Choice>
              <mc:Fallback>
                <p:oleObj name="Equation" r:id="rId8" imgW="4089240" imgH="393480" progId="Equation.3">
                  <p:embed/>
                  <p:pic>
                    <p:nvPicPr>
                      <p:cNvPr id="327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3276600"/>
                        <a:ext cx="7624762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13"/>
          <p:cNvGraphicFramePr>
            <a:graphicFrameLocks noChangeAspect="1"/>
          </p:cNvGraphicFramePr>
          <p:nvPr/>
        </p:nvGraphicFramePr>
        <p:xfrm>
          <a:off x="1392238" y="4572000"/>
          <a:ext cx="6300787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17640" imgH="393480" progId="Equation.3">
                  <p:embed/>
                </p:oleObj>
              </mc:Choice>
              <mc:Fallback>
                <p:oleObj name="Equation" r:id="rId10" imgW="2717640" imgH="393480" progId="Equation.3">
                  <p:embed/>
                  <p:pic>
                    <p:nvPicPr>
                      <p:cNvPr id="3278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4572000"/>
                        <a:ext cx="6300787" cy="9128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107504" y="5877272"/>
            <a:ext cx="778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Similar remark on the selection of FD|BD|CD applies for </a:t>
            </a:r>
            <a:r>
              <a:rPr lang="en-US" altLang="zh-TW" i="1" dirty="0"/>
              <a:t>f</a:t>
            </a:r>
            <a:r>
              <a:rPr lang="en-US" altLang="zh-TW" dirty="0"/>
              <a:t>”(x)</a:t>
            </a:r>
          </a:p>
        </p:txBody>
      </p:sp>
    </p:spTree>
    <p:extLst>
      <p:ext uri="{BB962C8B-B14F-4D97-AF65-F5344CB8AC3E}">
        <p14:creationId xmlns:p14="http://schemas.microsoft.com/office/powerpoint/2010/main" val="2080245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1267"/>
          <p:cNvGrpSpPr>
            <a:grpSpLocks/>
          </p:cNvGrpSpPr>
          <p:nvPr/>
        </p:nvGrpSpPr>
        <p:grpSpPr bwMode="auto">
          <a:xfrm>
            <a:off x="142875" y="1340768"/>
            <a:ext cx="9001760" cy="2897187"/>
            <a:chOff x="0" y="0"/>
            <a:chExt cx="14175" cy="4562"/>
          </a:xfrm>
        </p:grpSpPr>
        <p:sp>
          <p:nvSpPr>
            <p:cNvPr id="6" name="文本框 11268"/>
            <p:cNvSpPr txBox="1">
              <a:spLocks noChangeArrowheads="1"/>
            </p:cNvSpPr>
            <p:nvPr/>
          </p:nvSpPr>
          <p:spPr bwMode="auto">
            <a:xfrm>
              <a:off x="0" y="0"/>
              <a:ext cx="14175" cy="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dirty="0">
                  <a:latin typeface="Georgia" panose="02040502050405020303" pitchFamily="18" charset="0"/>
                </a:rPr>
                <a:t>Similarly, we can combine the expansions of f</a:t>
              </a:r>
              <a:r>
                <a:rPr lang="en-US" altLang="zh-CN" sz="2800" baseline="-25000" dirty="0">
                  <a:latin typeface="Georgia" panose="02040502050405020303" pitchFamily="18" charset="0"/>
                </a:rPr>
                <a:t>i±2</a:t>
              </a:r>
              <a:r>
                <a:rPr lang="en-US" altLang="zh-CN" sz="2800" dirty="0">
                  <a:latin typeface="Georgia" panose="02040502050405020303" pitchFamily="18" charset="0"/>
                </a:rPr>
                <a:t> and f</a:t>
              </a:r>
              <a:r>
                <a:rPr lang="en-US" altLang="zh-CN" sz="2800" baseline="-25000" dirty="0">
                  <a:latin typeface="Georgia" panose="02040502050405020303" pitchFamily="18" charset="0"/>
                </a:rPr>
                <a:t>i±1</a:t>
              </a:r>
              <a:r>
                <a:rPr lang="en-US" altLang="zh-CN" sz="2800" dirty="0">
                  <a:latin typeface="Georgia" panose="02040502050405020303" pitchFamily="18" charset="0"/>
                </a:rPr>
                <a:t> around x</a:t>
              </a:r>
              <a:r>
                <a:rPr lang="en-US" altLang="zh-CN" sz="2800" baseline="-25000" dirty="0">
                  <a:latin typeface="Georgia" panose="02040502050405020303" pitchFamily="18" charset="0"/>
                </a:rPr>
                <a:t>i</a:t>
              </a:r>
              <a:r>
                <a:rPr lang="en-US" altLang="zh-CN" sz="2800" dirty="0">
                  <a:latin typeface="Georgia" panose="02040502050405020303" pitchFamily="18" charset="0"/>
                </a:rPr>
                <a:t> and f</a:t>
              </a:r>
              <a:r>
                <a:rPr lang="en-US" altLang="zh-CN" sz="2800" baseline="-25000" dirty="0">
                  <a:latin typeface="Georgia" panose="02040502050405020303" pitchFamily="18" charset="0"/>
                </a:rPr>
                <a:t>i </a:t>
              </a:r>
              <a:r>
                <a:rPr lang="en-US" altLang="zh-CN" sz="2800" dirty="0">
                  <a:latin typeface="Georgia" panose="02040502050405020303" pitchFamily="18" charset="0"/>
                </a:rPr>
                <a:t>to cancel the </a:t>
              </a:r>
              <a:r>
                <a:rPr lang="en-US" altLang="zh-CN" sz="2800" dirty="0" err="1">
                  <a:latin typeface="Georgia" panose="02040502050405020303" pitchFamily="18" charset="0"/>
                </a:rPr>
                <a:t>f'</a:t>
              </a:r>
              <a:r>
                <a:rPr lang="en-US" altLang="zh-CN" sz="2800" baseline="-25000" dirty="0" err="1">
                  <a:latin typeface="Georgia" panose="02040502050405020303" pitchFamily="18" charset="0"/>
                </a:rPr>
                <a:t>i</a:t>
              </a:r>
              <a:r>
                <a:rPr lang="en-US" altLang="zh-CN" sz="2800" baseline="-25000" dirty="0">
                  <a:latin typeface="Georgia" panose="02040502050405020303" pitchFamily="18" charset="0"/>
                </a:rPr>
                <a:t> </a:t>
              </a:r>
              <a:r>
                <a:rPr lang="en-US" altLang="zh-CN" sz="2800" dirty="0">
                  <a:latin typeface="Georgia" panose="02040502050405020303" pitchFamily="18" charset="0"/>
                </a:rPr>
                <a:t>, f </a:t>
              </a:r>
              <a:r>
                <a:rPr lang="en-US" altLang="zh-CN" sz="2800" baseline="30000" dirty="0">
                  <a:latin typeface="Georgia" panose="02040502050405020303" pitchFamily="18" charset="0"/>
                </a:rPr>
                <a:t>(3)</a:t>
              </a:r>
              <a:r>
                <a:rPr lang="en-US" altLang="zh-CN" sz="2800" baseline="-25000" dirty="0" err="1">
                  <a:latin typeface="Georgia" panose="02040502050405020303" pitchFamily="18" charset="0"/>
                </a:rPr>
                <a:t>i</a:t>
              </a:r>
              <a:r>
                <a:rPr lang="en-US" altLang="zh-CN" sz="2800" dirty="0">
                  <a:latin typeface="Georgia" panose="02040502050405020303" pitchFamily="18" charset="0"/>
                </a:rPr>
                <a:t> , f </a:t>
              </a:r>
              <a:r>
                <a:rPr lang="en-US" altLang="zh-CN" sz="2800" baseline="30000" dirty="0">
                  <a:latin typeface="Georgia" panose="02040502050405020303" pitchFamily="18" charset="0"/>
                </a:rPr>
                <a:t>(4)</a:t>
              </a:r>
              <a:r>
                <a:rPr lang="en-US" altLang="zh-CN" sz="2800" baseline="-25000" dirty="0" err="1">
                  <a:latin typeface="Georgia" panose="02040502050405020303" pitchFamily="18" charset="0"/>
                </a:rPr>
                <a:t>i</a:t>
              </a:r>
              <a:r>
                <a:rPr lang="en-US" altLang="zh-CN" sz="2800" dirty="0">
                  <a:latin typeface="Georgia" panose="02040502050405020303" pitchFamily="18" charset="0"/>
                </a:rPr>
                <a:t> , and f</a:t>
              </a:r>
              <a:r>
                <a:rPr lang="en-US" altLang="zh-CN" sz="2800" baseline="30000" dirty="0">
                  <a:latin typeface="Georgia" panose="02040502050405020303" pitchFamily="18" charset="0"/>
                </a:rPr>
                <a:t> (5)</a:t>
              </a:r>
              <a:r>
                <a:rPr lang="en-US" altLang="zh-CN" sz="2800" dirty="0">
                  <a:latin typeface="Georgia" panose="02040502050405020303" pitchFamily="18" charset="0"/>
                </a:rPr>
                <a:t> </a:t>
              </a:r>
              <a:r>
                <a:rPr lang="en-US" altLang="zh-CN" sz="2800" baseline="-25000" dirty="0" err="1">
                  <a:latin typeface="Georgia" panose="02040502050405020303" pitchFamily="18" charset="0"/>
                </a:rPr>
                <a:t>i</a:t>
              </a:r>
              <a:r>
                <a:rPr lang="en-US" altLang="zh-CN" sz="2800" dirty="0">
                  <a:latin typeface="Georgia" panose="02040502050405020303" pitchFamily="18" charset="0"/>
                </a:rPr>
                <a:t> terms; then we have</a:t>
              </a:r>
            </a:p>
          </p:txBody>
        </p:sp>
        <p:sp>
          <p:nvSpPr>
            <p:cNvPr id="7" name="文本框 11269"/>
            <p:cNvSpPr txBox="1">
              <a:spLocks noChangeArrowheads="1"/>
            </p:cNvSpPr>
            <p:nvPr/>
          </p:nvSpPr>
          <p:spPr bwMode="auto">
            <a:xfrm>
              <a:off x="0" y="3747"/>
              <a:ext cx="14175" cy="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>
                  <a:latin typeface="Georgia" panose="02040502050405020303" pitchFamily="18" charset="0"/>
                </a:rPr>
                <a:t>the </a:t>
              </a:r>
              <a:r>
                <a:rPr lang="en-US" altLang="zh-CN" sz="2800">
                  <a:solidFill>
                    <a:srgbClr val="FF0000"/>
                  </a:solidFill>
                  <a:latin typeface="Georgia" panose="02040502050405020303" pitchFamily="18" charset="0"/>
                </a:rPr>
                <a:t>five-point</a:t>
              </a:r>
              <a:r>
                <a:rPr lang="en-US" altLang="zh-CN" sz="2800">
                  <a:latin typeface="Georgia" panose="02040502050405020303" pitchFamily="18" charset="0"/>
                </a:rPr>
                <a:t> formula for the </a:t>
              </a:r>
              <a:r>
                <a:rPr lang="en-US" altLang="zh-CN" sz="2800">
                  <a:solidFill>
                    <a:srgbClr val="FF0000"/>
                  </a:solidFill>
                  <a:latin typeface="Georgia" panose="02040502050405020303" pitchFamily="18" charset="0"/>
                </a:rPr>
                <a:t>second-order</a:t>
              </a:r>
              <a:r>
                <a:rPr lang="en-US" altLang="zh-CN" sz="2800">
                  <a:latin typeface="Georgia" panose="02040502050405020303" pitchFamily="18" charset="0"/>
                </a:rPr>
                <a:t> derivative</a:t>
              </a:r>
            </a:p>
          </p:txBody>
        </p:sp>
        <p:pic>
          <p:nvPicPr>
            <p:cNvPr id="8" name="图片 1127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" y="2160"/>
              <a:ext cx="14172" cy="1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65039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E2EB374-BBCF-49AD-93BE-894023DEFB57}"/>
              </a:ext>
            </a:extLst>
          </p:cNvPr>
          <p:cNvSpPr txBox="1"/>
          <p:nvPr/>
        </p:nvSpPr>
        <p:spPr>
          <a:xfrm>
            <a:off x="1475656" y="1628800"/>
            <a:ext cx="56886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 one use the interpolation method to estimate derivative?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662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Richardson Extrapolation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05000"/>
            <a:ext cx="38100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/>
              <a:t>Idea:</a:t>
            </a:r>
          </a:p>
          <a:p>
            <a:r>
              <a:rPr lang="en-US" altLang="zh-TW" sz="2800"/>
              <a:t>exact </a:t>
            </a:r>
          </a:p>
          <a:p>
            <a:pPr>
              <a:buFontTx/>
              <a:buNone/>
            </a:pPr>
            <a:r>
              <a:rPr lang="en-US" altLang="zh-TW" sz="2800"/>
              <a:t>	= computed+ error</a:t>
            </a:r>
          </a:p>
          <a:p>
            <a:endParaRPr lang="en-US" altLang="zh-TW" sz="2800"/>
          </a:p>
          <a:p>
            <a:r>
              <a:rPr lang="en-US" altLang="zh-TW" sz="2800"/>
              <a:t>The truncation error is of the form: </a:t>
            </a:r>
            <a:r>
              <a:rPr lang="en-US" altLang="zh-TW" sz="2800" i="1"/>
              <a:t>ch</a:t>
            </a:r>
            <a:r>
              <a:rPr lang="en-US" altLang="zh-TW" sz="2800" baseline="30000"/>
              <a:t>k</a:t>
            </a:r>
          </a:p>
          <a:p>
            <a:pPr lvl="1"/>
            <a:r>
              <a:rPr lang="en-US" altLang="zh-TW" sz="2400"/>
              <a:t>where </a:t>
            </a:r>
            <a:r>
              <a:rPr lang="en-US" altLang="zh-TW" sz="2400" i="1"/>
              <a:t>c</a:t>
            </a:r>
            <a:r>
              <a:rPr lang="en-US" altLang="zh-TW" sz="2400"/>
              <a:t> is some constant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TW" sz="2800"/>
          </a:p>
          <a:p>
            <a:r>
              <a:rPr lang="en-US" altLang="zh-TW" sz="2800"/>
              <a:t>Use different </a:t>
            </a:r>
            <a:r>
              <a:rPr lang="en-US" altLang="zh-TW" sz="2800" i="1"/>
              <a:t>h</a:t>
            </a:r>
            <a:r>
              <a:rPr lang="en-US" altLang="zh-TW" sz="2800"/>
              <a:t> to estimate the truncation error</a:t>
            </a:r>
          </a:p>
          <a:p>
            <a:r>
              <a:rPr lang="en-US" altLang="zh-TW" sz="2800"/>
              <a:t>Use extrapolation to get more accurate result</a:t>
            </a:r>
          </a:p>
        </p:txBody>
      </p:sp>
    </p:spTree>
    <p:extLst>
      <p:ext uri="{BB962C8B-B14F-4D97-AF65-F5344CB8AC3E}">
        <p14:creationId xmlns:p14="http://schemas.microsoft.com/office/powerpoint/2010/main" val="2420786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Example: CD for </a:t>
            </a:r>
            <a:r>
              <a:rPr lang="en-US" altLang="zh-TW" sz="2800" i="1" dirty="0">
                <a:latin typeface="+mj-lt"/>
              </a:rPr>
              <a:t>f </a:t>
            </a:r>
            <a:r>
              <a:rPr lang="en-US" altLang="zh-TW" sz="2800" dirty="0">
                <a:latin typeface="+mj-lt"/>
              </a:rPr>
              <a:t>'</a:t>
            </a:r>
            <a:r>
              <a:rPr lang="en-US" altLang="zh-TW" sz="2800" dirty="0"/>
              <a:t>(x)</a:t>
            </a:r>
          </a:p>
          <a:p>
            <a:pPr>
              <a:lnSpc>
                <a:spcPct val="90000"/>
              </a:lnSpc>
            </a:pPr>
            <a:endParaRPr lang="en-US" altLang="zh-TW" sz="2800" dirty="0"/>
          </a:p>
          <a:p>
            <a:pPr>
              <a:lnSpc>
                <a:spcPct val="90000"/>
              </a:lnSpc>
            </a:pPr>
            <a:endParaRPr lang="en-US" altLang="zh-TW" sz="2800" dirty="0"/>
          </a:p>
          <a:p>
            <a:pPr>
              <a:lnSpc>
                <a:spcPct val="90000"/>
              </a:lnSpc>
            </a:pPr>
            <a:endParaRPr lang="en-US" altLang="zh-TW" sz="2800" dirty="0"/>
          </a:p>
          <a:p>
            <a:pPr>
              <a:lnSpc>
                <a:spcPct val="90000"/>
              </a:lnSpc>
            </a:pPr>
            <a:r>
              <a:rPr lang="en-US" altLang="zh-TW" sz="2800" dirty="0"/>
              <a:t>Using Different </a:t>
            </a:r>
            <a:r>
              <a:rPr lang="en-US" altLang="zh-TW" sz="2800" i="1" dirty="0"/>
              <a:t>h </a:t>
            </a:r>
            <a:r>
              <a:rPr lang="en-US" altLang="zh-TW" sz="2800" dirty="0"/>
              <a:t>(</a:t>
            </a:r>
            <a:r>
              <a:rPr lang="en-US" altLang="zh-TW" sz="2800" i="1" dirty="0"/>
              <a:t>h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, </a:t>
            </a:r>
            <a:r>
              <a:rPr lang="en-US" altLang="zh-TW" sz="2800" i="1" dirty="0"/>
              <a:t>h</a:t>
            </a:r>
            <a:r>
              <a:rPr lang="en-US" altLang="zh-TW" sz="2800" baseline="-25000" dirty="0"/>
              <a:t>2</a:t>
            </a:r>
            <a:r>
              <a:rPr lang="en-US" altLang="zh-TW" sz="2800" dirty="0"/>
              <a:t>)</a:t>
            </a:r>
            <a:r>
              <a:rPr lang="zh-TW" altLang="en-US" sz="2800" dirty="0"/>
              <a:t>：</a:t>
            </a:r>
          </a:p>
          <a:p>
            <a:pPr>
              <a:lnSpc>
                <a:spcPct val="90000"/>
              </a:lnSpc>
              <a:buFontTx/>
              <a:buNone/>
            </a:pPr>
            <a:endParaRPr lang="zh-TW" alt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zh-TW" alt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en-US" altLang="zh-TW" sz="2800" i="1" dirty="0"/>
              <a:t>c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 and </a:t>
            </a:r>
            <a:r>
              <a:rPr lang="en-US" altLang="zh-TW" sz="2800" i="1" dirty="0"/>
              <a:t>c</a:t>
            </a:r>
            <a:r>
              <a:rPr lang="en-US" altLang="zh-TW" sz="2800" baseline="-25000" dirty="0"/>
              <a:t>2</a:t>
            </a:r>
            <a:r>
              <a:rPr lang="en-US" altLang="zh-TW" sz="2800" dirty="0"/>
              <a:t> could be different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/>
              <a:t>Richardson Extrapolation (cont)</a:t>
            </a:r>
          </a:p>
        </p:txBody>
      </p:sp>
      <p:grpSp>
        <p:nvGrpSpPr>
          <p:cNvPr id="19465" name="Group 9"/>
          <p:cNvGrpSpPr>
            <a:grpSpLocks/>
          </p:cNvGrpSpPr>
          <p:nvPr/>
        </p:nvGrpSpPr>
        <p:grpSpPr bwMode="auto">
          <a:xfrm>
            <a:off x="1524000" y="4495800"/>
            <a:ext cx="2743200" cy="990600"/>
            <a:chOff x="1098" y="1800"/>
            <a:chExt cx="1938" cy="798"/>
          </a:xfrm>
        </p:grpSpPr>
        <p:graphicFrame>
          <p:nvGraphicFramePr>
            <p:cNvPr id="19460" name="Object 4"/>
            <p:cNvGraphicFramePr>
              <a:graphicFrameLocks noChangeAspect="1"/>
            </p:cNvGraphicFramePr>
            <p:nvPr/>
          </p:nvGraphicFramePr>
          <p:xfrm>
            <a:off x="1098" y="1800"/>
            <a:ext cx="1887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41120" imgH="228600" progId="Equation.3">
                    <p:embed/>
                  </p:oleObj>
                </mc:Choice>
                <mc:Fallback>
                  <p:oleObj name="Equation" r:id="rId2" imgW="1041120" imgH="228600" progId="Equation.3">
                    <p:embed/>
                    <p:pic>
                      <p:nvPicPr>
                        <p:cNvPr id="1946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8" y="1800"/>
                          <a:ext cx="1887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1" name="Object 5"/>
            <p:cNvGraphicFramePr>
              <a:graphicFrameLocks noChangeAspect="1"/>
            </p:cNvGraphicFramePr>
            <p:nvPr/>
          </p:nvGraphicFramePr>
          <p:xfrm>
            <a:off x="1759" y="2188"/>
            <a:ext cx="1277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11000" imgH="228600" progId="Equation.3">
                    <p:embed/>
                  </p:oleObj>
                </mc:Choice>
                <mc:Fallback>
                  <p:oleObj name="Equation" r:id="rId4" imgW="711000" imgH="228600" progId="Equation.3">
                    <p:embed/>
                    <p:pic>
                      <p:nvPicPr>
                        <p:cNvPr id="1946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9" y="2188"/>
                          <a:ext cx="1277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794282"/>
              </p:ext>
            </p:extLst>
          </p:nvPr>
        </p:nvGraphicFramePr>
        <p:xfrm>
          <a:off x="1143000" y="2667000"/>
          <a:ext cx="4510088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97080" imgH="393480" progId="Equation.DSMT4">
                  <p:embed/>
                </p:oleObj>
              </mc:Choice>
              <mc:Fallback>
                <p:oleObj name="Equation" r:id="rId6" imgW="2197080" imgH="393480" progId="Equation.DSMT4">
                  <p:embed/>
                  <p:pic>
                    <p:nvPicPr>
                      <p:cNvPr id="194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667000"/>
                        <a:ext cx="4510088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224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图片 4097" descr="Simple_harmonic_oscill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032250"/>
            <a:ext cx="8636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标题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Georgia" panose="02040502050405020303" pitchFamily="18" charset="0"/>
              </a:rPr>
              <a:t>Numerical calculus</a:t>
            </a:r>
          </a:p>
        </p:txBody>
      </p:sp>
      <p:pic>
        <p:nvPicPr>
          <p:cNvPr id="4099" name="图片 4099" descr="Graph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3" t="11703" r="9015" b="7481"/>
          <a:stretch>
            <a:fillRect/>
          </a:stretch>
        </p:blipFill>
        <p:spPr bwMode="auto">
          <a:xfrm>
            <a:off x="1169988" y="4478338"/>
            <a:ext cx="301307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文本框 4100"/>
          <p:cNvSpPr txBox="1">
            <a:spLocks noChangeArrowheads="1"/>
          </p:cNvSpPr>
          <p:nvPr/>
        </p:nvSpPr>
        <p:spPr bwMode="auto">
          <a:xfrm>
            <a:off x="2333625" y="2582863"/>
            <a:ext cx="4768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4000">
              <a:latin typeface="Georgia" panose="02040502050405020303" pitchFamily="18" charset="0"/>
            </a:endParaRPr>
          </a:p>
        </p:txBody>
      </p:sp>
      <p:sp>
        <p:nvSpPr>
          <p:cNvPr id="4102" name="圆角矩形 4101"/>
          <p:cNvSpPr>
            <a:spLocks noChangeArrowheads="1"/>
          </p:cNvSpPr>
          <p:nvPr/>
        </p:nvSpPr>
        <p:spPr bwMode="auto">
          <a:xfrm>
            <a:off x="395288" y="2057400"/>
            <a:ext cx="1377950" cy="12287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>
                <a:latin typeface="Georgia" panose="02040502050405020303" pitchFamily="18" charset="0"/>
              </a:rPr>
              <a:t>x</a:t>
            </a:r>
          </a:p>
          <a:p>
            <a:pPr algn="ctr"/>
            <a:r>
              <a:rPr lang="zh-CN" altLang="en-US" sz="2800">
                <a:latin typeface="Georgia" panose="02040502050405020303" pitchFamily="18" charset="0"/>
              </a:rPr>
              <a:t>position</a:t>
            </a:r>
            <a:endParaRPr lang="en-US" altLang="zh-CN" sz="2800">
              <a:latin typeface="Georgia" panose="02040502050405020303" pitchFamily="18" charset="0"/>
            </a:endParaRPr>
          </a:p>
        </p:txBody>
      </p:sp>
      <p:sp>
        <p:nvSpPr>
          <p:cNvPr id="4103" name="圆角矩形 4102"/>
          <p:cNvSpPr>
            <a:spLocks noChangeArrowheads="1"/>
          </p:cNvSpPr>
          <p:nvPr/>
        </p:nvSpPr>
        <p:spPr bwMode="auto">
          <a:xfrm>
            <a:off x="3492500" y="2057400"/>
            <a:ext cx="1654175" cy="1266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>
                <a:latin typeface="Georgia" panose="02040502050405020303" pitchFamily="18" charset="0"/>
              </a:rPr>
              <a:t>v</a:t>
            </a:r>
          </a:p>
          <a:p>
            <a:pPr algn="ctr"/>
            <a:r>
              <a:rPr lang="zh-CN" altLang="en-US" sz="3200">
                <a:latin typeface="Georgia" panose="02040502050405020303" pitchFamily="18" charset="0"/>
              </a:rPr>
              <a:t>velocity</a:t>
            </a:r>
            <a:endParaRPr lang="en-US" altLang="zh-CN" sz="3200">
              <a:latin typeface="Georgia" panose="02040502050405020303" pitchFamily="18" charset="0"/>
            </a:endParaRPr>
          </a:p>
        </p:txBody>
      </p:sp>
      <p:sp>
        <p:nvSpPr>
          <p:cNvPr id="4104" name="圆角矩形 4103"/>
          <p:cNvSpPr>
            <a:spLocks noChangeArrowheads="1"/>
          </p:cNvSpPr>
          <p:nvPr/>
        </p:nvSpPr>
        <p:spPr bwMode="auto">
          <a:xfrm>
            <a:off x="6588125" y="2057400"/>
            <a:ext cx="2160588" cy="12652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>
                <a:latin typeface="Georgia" panose="02040502050405020303" pitchFamily="18" charset="0"/>
              </a:rPr>
              <a:t>a</a:t>
            </a:r>
          </a:p>
          <a:p>
            <a:pPr algn="ctr"/>
            <a:r>
              <a:rPr lang="zh-CN" altLang="en-US" sz="2800">
                <a:latin typeface="Georgia" panose="02040502050405020303" pitchFamily="18" charset="0"/>
              </a:rPr>
              <a:t>acceleration</a:t>
            </a:r>
            <a:endParaRPr lang="en-US" altLang="zh-CN" sz="2800">
              <a:latin typeface="Georgia" panose="02040502050405020303" pitchFamily="18" charset="0"/>
            </a:endParaRPr>
          </a:p>
        </p:txBody>
      </p:sp>
      <p:sp>
        <p:nvSpPr>
          <p:cNvPr id="4105" name="右箭头 4104"/>
          <p:cNvSpPr>
            <a:spLocks noChangeArrowheads="1"/>
          </p:cNvSpPr>
          <p:nvPr/>
        </p:nvSpPr>
        <p:spPr bwMode="auto">
          <a:xfrm rot="10800000">
            <a:off x="2205038" y="2794000"/>
            <a:ext cx="863600" cy="268288"/>
          </a:xfrm>
          <a:prstGeom prst="rightArrow">
            <a:avLst>
              <a:gd name="adj1" fmla="val 50000"/>
              <a:gd name="adj2" fmla="val 803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6" name="右箭头 4105"/>
          <p:cNvSpPr>
            <a:spLocks noChangeArrowheads="1"/>
          </p:cNvSpPr>
          <p:nvPr/>
        </p:nvSpPr>
        <p:spPr bwMode="auto">
          <a:xfrm rot="10800000">
            <a:off x="5378450" y="2689225"/>
            <a:ext cx="863600" cy="266700"/>
          </a:xfrm>
          <a:prstGeom prst="rightArrow">
            <a:avLst>
              <a:gd name="adj1" fmla="val 50000"/>
              <a:gd name="adj2" fmla="val 808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7" name="文本框 4106"/>
          <p:cNvSpPr txBox="1">
            <a:spLocks noChangeArrowheads="1"/>
          </p:cNvSpPr>
          <p:nvPr/>
        </p:nvSpPr>
        <p:spPr bwMode="auto">
          <a:xfrm>
            <a:off x="1774825" y="2057400"/>
            <a:ext cx="171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latin typeface="Georgia" panose="02040502050405020303" pitchFamily="18" charset="0"/>
              </a:rPr>
              <a:t>derivative </a:t>
            </a:r>
          </a:p>
        </p:txBody>
      </p:sp>
      <p:sp>
        <p:nvSpPr>
          <p:cNvPr id="4108" name="文本框 4107"/>
          <p:cNvSpPr txBox="1">
            <a:spLocks noChangeArrowheads="1"/>
          </p:cNvSpPr>
          <p:nvPr/>
        </p:nvSpPr>
        <p:spPr bwMode="auto">
          <a:xfrm>
            <a:off x="5148263" y="1917700"/>
            <a:ext cx="158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Georgia" panose="02040502050405020303" pitchFamily="18" charset="0"/>
              </a:rPr>
              <a:t>derivative </a:t>
            </a:r>
          </a:p>
        </p:txBody>
      </p:sp>
      <p:sp>
        <p:nvSpPr>
          <p:cNvPr id="4109" name="文本框 4108"/>
          <p:cNvSpPr txBox="1">
            <a:spLocks noChangeArrowheads="1"/>
          </p:cNvSpPr>
          <p:nvPr/>
        </p:nvSpPr>
        <p:spPr bwMode="auto">
          <a:xfrm>
            <a:off x="5148263" y="2955925"/>
            <a:ext cx="1439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Georgia" panose="02040502050405020303" pitchFamily="18" charset="0"/>
              </a:rPr>
              <a:t>integral</a:t>
            </a:r>
          </a:p>
        </p:txBody>
      </p:sp>
      <p:sp>
        <p:nvSpPr>
          <p:cNvPr id="4110" name="文本框 4109"/>
          <p:cNvSpPr txBox="1">
            <a:spLocks noChangeArrowheads="1"/>
          </p:cNvSpPr>
          <p:nvPr/>
        </p:nvSpPr>
        <p:spPr bwMode="auto">
          <a:xfrm>
            <a:off x="1990725" y="3062288"/>
            <a:ext cx="1501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Georgia" panose="02040502050405020303" pitchFamily="18" charset="0"/>
              </a:rPr>
              <a:t>integral</a:t>
            </a:r>
          </a:p>
        </p:txBody>
      </p:sp>
      <p:sp>
        <p:nvSpPr>
          <p:cNvPr id="4111" name="右箭头 4110"/>
          <p:cNvSpPr>
            <a:spLocks noChangeArrowheads="1"/>
          </p:cNvSpPr>
          <p:nvPr/>
        </p:nvSpPr>
        <p:spPr bwMode="auto">
          <a:xfrm>
            <a:off x="2205038" y="2506663"/>
            <a:ext cx="863600" cy="268287"/>
          </a:xfrm>
          <a:prstGeom prst="rightArrow">
            <a:avLst>
              <a:gd name="adj1" fmla="val 50000"/>
              <a:gd name="adj2" fmla="val 803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12" name="右箭头 4111"/>
          <p:cNvSpPr>
            <a:spLocks noChangeArrowheads="1"/>
          </p:cNvSpPr>
          <p:nvPr/>
        </p:nvSpPr>
        <p:spPr bwMode="auto">
          <a:xfrm>
            <a:off x="5378450" y="2366963"/>
            <a:ext cx="863600" cy="268287"/>
          </a:xfrm>
          <a:prstGeom prst="rightArrow">
            <a:avLst>
              <a:gd name="adj1" fmla="val 50000"/>
              <a:gd name="adj2" fmla="val 803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54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ldLvl="0" animBg="1"/>
      <p:bldP spid="4103" grpId="0" bldLvl="0" animBg="1"/>
      <p:bldP spid="4104" grpId="0" bldLvl="0" animBg="1"/>
      <p:bldP spid="4107" grpId="0" bldLvl="0"/>
      <p:bldP spid="4108" grpId="0" bldLvl="0"/>
      <p:bldP spid="4109" grpId="0" bldLvl="0"/>
      <p:bldP spid="4110" grpId="0" bldLvl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If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dirty="0"/>
              <a:t>Richardson Extrapolation (</a:t>
            </a:r>
            <a:r>
              <a:rPr lang="en-US" altLang="zh-TW" dirty="0" err="1"/>
              <a:t>cont</a:t>
            </a:r>
            <a:r>
              <a:rPr lang="en-US" altLang="zh-TW" dirty="0"/>
              <a:t>)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711325" y="2057400"/>
          <a:ext cx="145256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240" imgH="215640" progId="Equation.3">
                  <p:embed/>
                </p:oleObj>
              </mc:Choice>
              <mc:Fallback>
                <p:oleObj name="Equation" r:id="rId2" imgW="660240" imgH="215640" progId="Equation.3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25" y="2057400"/>
                        <a:ext cx="145256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1679575" y="2590800"/>
          <a:ext cx="34972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63560" imgH="228600" progId="Equation.3">
                  <p:embed/>
                </p:oleObj>
              </mc:Choice>
              <mc:Fallback>
                <p:oleObj name="Equation" r:id="rId4" imgW="1663560" imgH="228600" progId="Equation.3">
                  <p:embed/>
                  <p:pic>
                    <p:nvPicPr>
                      <p:cNvPr id="204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2590800"/>
                        <a:ext cx="349726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1711325" y="3200400"/>
          <a:ext cx="22161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93760" imgH="228600" progId="Equation.3">
                  <p:embed/>
                </p:oleObj>
              </mc:Choice>
              <mc:Fallback>
                <p:oleObj name="Equation" r:id="rId6" imgW="1193760" imgH="228600" progId="Equation.3">
                  <p:embed/>
                  <p:pic>
                    <p:nvPicPr>
                      <p:cNvPr id="204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25" y="3200400"/>
                        <a:ext cx="221615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4425950" y="2971800"/>
          <a:ext cx="189388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01440" imgH="431640" progId="Equation.DSMT4">
                  <p:embed/>
                </p:oleObj>
              </mc:Choice>
              <mc:Fallback>
                <p:oleObj name="Equation" r:id="rId8" imgW="901440" imgH="431640" progId="Equation.DSMT4">
                  <p:embed/>
                  <p:pic>
                    <p:nvPicPr>
                      <p:cNvPr id="204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2971800"/>
                        <a:ext cx="1893888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1676400" y="3860800"/>
          <a:ext cx="56134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806560" imgH="660240" progId="Equation.3">
                  <p:embed/>
                </p:oleObj>
              </mc:Choice>
              <mc:Fallback>
                <p:oleObj name="Equation" r:id="rId10" imgW="2806560" imgH="660240" progId="Equation.3">
                  <p:embed/>
                  <p:pic>
                    <p:nvPicPr>
                      <p:cNvPr id="204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860800"/>
                        <a:ext cx="56134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1735138" y="5208588"/>
          <a:ext cx="346233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160" imgH="482400" progId="Equation.3">
                  <p:embed/>
                </p:oleObj>
              </mc:Choice>
              <mc:Fallback>
                <p:oleObj name="Equation" r:id="rId12" imgW="1460160" imgH="482400" progId="Equation.3">
                  <p:embed/>
                  <p:pic>
                    <p:nvPicPr>
                      <p:cNvPr id="2049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8" y="5208588"/>
                        <a:ext cx="3462337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7056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/>
              <a:t>f</a:t>
            </a:r>
            <a:r>
              <a:rPr lang="en-US" altLang="zh-TW" dirty="0"/>
              <a:t>(x) = </a:t>
            </a:r>
            <a:r>
              <a:rPr lang="en-US" altLang="zh-TW" i="1" dirty="0"/>
              <a:t>x</a:t>
            </a:r>
            <a:r>
              <a:rPr lang="en-US" altLang="zh-TW" baseline="30000" dirty="0"/>
              <a:t>3</a:t>
            </a:r>
            <a:r>
              <a:rPr lang="en-US" altLang="zh-TW" dirty="0"/>
              <a:t>. Use CD with Richardson extrapolation to compute </a:t>
            </a:r>
            <a:r>
              <a:rPr lang="en-US" altLang="zh-TW" i="1" dirty="0"/>
              <a:t>f </a:t>
            </a:r>
            <a:r>
              <a:rPr lang="en-US" altLang="zh-TW" dirty="0"/>
              <a:t>'(1)</a:t>
            </a:r>
          </a:p>
          <a:p>
            <a:pPr>
              <a:buFontTx/>
              <a:buNone/>
            </a:pPr>
            <a:endParaRPr lang="en-US" altLang="zh-TW" dirty="0"/>
          </a:p>
          <a:p>
            <a:pPr>
              <a:buFontTx/>
              <a:buNone/>
            </a:pPr>
            <a:endParaRPr lang="en-US" altLang="zh-TW" dirty="0"/>
          </a:p>
          <a:p>
            <a:pPr>
              <a:buFontTx/>
              <a:buNone/>
            </a:pPr>
            <a:endParaRPr lang="en-US" altLang="zh-TW" dirty="0"/>
          </a:p>
          <a:p>
            <a:pPr>
              <a:buFontTx/>
              <a:buNone/>
            </a:pPr>
            <a:endParaRPr lang="en-US" altLang="zh-TW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1219200" y="3276600"/>
          <a:ext cx="12890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880" imgH="457200" progId="Equation.3">
                  <p:embed/>
                </p:oleObj>
              </mc:Choice>
              <mc:Fallback>
                <p:oleObj name="Equation" r:id="rId2" imgW="596880" imgH="457200" progId="Equation.3">
                  <p:embed/>
                  <p:pic>
                    <p:nvPicPr>
                      <p:cNvPr id="215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76600"/>
                        <a:ext cx="128905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3276600" y="3276600"/>
          <a:ext cx="26924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9720" imgH="457200" progId="Equation.3">
                  <p:embed/>
                </p:oleObj>
              </mc:Choice>
              <mc:Fallback>
                <p:oleObj name="Equation" r:id="rId4" imgW="1269720" imgH="457200" progId="Equation.3">
                  <p:embed/>
                  <p:pic>
                    <p:nvPicPr>
                      <p:cNvPr id="215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276600"/>
                        <a:ext cx="26924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685800" y="4572000"/>
          <a:ext cx="5334000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63480" imgH="660240" progId="Equation.3">
                  <p:embed/>
                </p:oleObj>
              </mc:Choice>
              <mc:Fallback>
                <p:oleObj name="Equation" r:id="rId6" imgW="2463480" imgH="660240" progId="Equation.3">
                  <p:embed/>
                  <p:pic>
                    <p:nvPicPr>
                      <p:cNvPr id="215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72000"/>
                        <a:ext cx="5334000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AutoShape 9"/>
          <p:cNvSpPr>
            <a:spLocks noChangeArrowheads="1"/>
          </p:cNvSpPr>
          <p:nvPr/>
        </p:nvSpPr>
        <p:spPr bwMode="auto">
          <a:xfrm>
            <a:off x="6248400" y="4267200"/>
            <a:ext cx="2644080" cy="1676400"/>
          </a:xfrm>
          <a:prstGeom prst="cloudCallout">
            <a:avLst>
              <a:gd name="adj1" fmla="val -54819"/>
              <a:gd name="adj2" fmla="val -871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sz="2400" dirty="0"/>
              <a:t>Magic?</a:t>
            </a:r>
          </a:p>
          <a:p>
            <a:pPr algn="ctr"/>
            <a:r>
              <a:rPr lang="en-US" altLang="zh-TW" sz="2400" dirty="0"/>
              <a:t>Coincidence?</a:t>
            </a:r>
          </a:p>
        </p:txBody>
      </p:sp>
    </p:spTree>
    <p:extLst>
      <p:ext uri="{BB962C8B-B14F-4D97-AF65-F5344CB8AC3E}">
        <p14:creationId xmlns:p14="http://schemas.microsoft.com/office/powerpoint/2010/main" val="2587380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7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Revisit CD Formula for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7315200" y="914400"/>
          <a:ext cx="10668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280" imgH="203040" progId="Equation.3">
                  <p:embed/>
                </p:oleObj>
              </mc:Choice>
              <mc:Fallback>
                <p:oleObj name="Equation" r:id="rId2" imgW="368280" imgH="203040" progId="Equation.3">
                  <p:embed/>
                  <p:pic>
                    <p:nvPicPr>
                      <p:cNvPr id="225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914400"/>
                        <a:ext cx="10668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685800" y="1982788"/>
          <a:ext cx="777875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41800" imgH="393480" progId="Equation.3">
                  <p:embed/>
                </p:oleObj>
              </mc:Choice>
              <mc:Fallback>
                <p:oleObj name="Equation" r:id="rId4" imgW="5041800" imgH="393480" progId="Equation.3">
                  <p:embed/>
                  <p:pic>
                    <p:nvPicPr>
                      <p:cNvPr id="22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82788"/>
                        <a:ext cx="777875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685800" y="2566988"/>
          <a:ext cx="80772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029200" imgH="393480" progId="Equation.3">
                  <p:embed/>
                </p:oleObj>
              </mc:Choice>
              <mc:Fallback>
                <p:oleObj name="Equation" r:id="rId6" imgW="5029200" imgH="393480" progId="Equation.3">
                  <p:embed/>
                  <p:pic>
                    <p:nvPicPr>
                      <p:cNvPr id="22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66988"/>
                        <a:ext cx="80772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228600" y="3200400"/>
            <a:ext cx="861060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304800" y="2743200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cs typeface="Times New Roman" panose="02020603050405020304" pitchFamily="18" charset="0"/>
              </a:rPr>
              <a:t>–</a:t>
            </a:r>
            <a:r>
              <a:rPr lang="en-US" altLang="zh-TW" sz="2000"/>
              <a:t>)</a:t>
            </a:r>
          </a:p>
        </p:txBody>
      </p:sp>
      <p:graphicFrame>
        <p:nvGraphicFramePr>
          <p:cNvPr id="225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59771"/>
              </p:ext>
            </p:extLst>
          </p:nvPr>
        </p:nvGraphicFramePr>
        <p:xfrm>
          <a:off x="1177925" y="3200400"/>
          <a:ext cx="62579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708360" imgH="393480" progId="Equation.DSMT4">
                  <p:embed/>
                </p:oleObj>
              </mc:Choice>
              <mc:Fallback>
                <p:oleObj name="Equation" r:id="rId8" imgW="3708360" imgH="393480" progId="Equation.DSMT4">
                  <p:embed/>
                  <p:pic>
                    <p:nvPicPr>
                      <p:cNvPr id="225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925" y="3200400"/>
                        <a:ext cx="6257925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056956"/>
              </p:ext>
            </p:extLst>
          </p:nvPr>
        </p:nvGraphicFramePr>
        <p:xfrm>
          <a:off x="642938" y="3962400"/>
          <a:ext cx="724852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784320" imgH="393480" progId="Equation.DSMT4">
                  <p:embed/>
                </p:oleObj>
              </mc:Choice>
              <mc:Fallback>
                <p:oleObj name="Equation" r:id="rId10" imgW="3784320" imgH="393480" progId="Equation.DSMT4">
                  <p:embed/>
                  <p:pic>
                    <p:nvPicPr>
                      <p:cNvPr id="225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962400"/>
                        <a:ext cx="7248525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4252913" y="3933825"/>
            <a:ext cx="1157287" cy="8048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5638800" y="3933825"/>
            <a:ext cx="13716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508000" y="5089525"/>
            <a:ext cx="2271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Change notation:</a:t>
            </a:r>
          </a:p>
        </p:txBody>
      </p:sp>
      <p:graphicFrame>
        <p:nvGraphicFramePr>
          <p:cNvPr id="22551" name="Object 23"/>
          <p:cNvGraphicFramePr>
            <a:graphicFrameLocks noChangeAspect="1"/>
          </p:cNvGraphicFramePr>
          <p:nvPr/>
        </p:nvGraphicFramePr>
        <p:xfrm>
          <a:off x="2043113" y="5553075"/>
          <a:ext cx="43291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33360" imgH="228600" progId="Equation.3">
                  <p:embed/>
                </p:oleObj>
              </mc:Choice>
              <mc:Fallback>
                <p:oleObj name="Equation" r:id="rId12" imgW="2133360" imgH="228600" progId="Equation.3">
                  <p:embed/>
                  <p:pic>
                    <p:nvPicPr>
                      <p:cNvPr id="2255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113" y="5553075"/>
                        <a:ext cx="4329112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2" name="Oval 24"/>
          <p:cNvSpPr>
            <a:spLocks noChangeArrowheads="1"/>
          </p:cNvSpPr>
          <p:nvPr/>
        </p:nvSpPr>
        <p:spPr bwMode="auto">
          <a:xfrm>
            <a:off x="3886200" y="5629275"/>
            <a:ext cx="314325" cy="37147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3" name="Oval 25"/>
          <p:cNvSpPr>
            <a:spLocks noChangeArrowheads="1"/>
          </p:cNvSpPr>
          <p:nvPr/>
        </p:nvSpPr>
        <p:spPr bwMode="auto">
          <a:xfrm>
            <a:off x="4681538" y="5624513"/>
            <a:ext cx="314325" cy="37147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2554" name="AutoShape 26"/>
          <p:cNvCxnSpPr>
            <a:cxnSpLocks noChangeShapeType="1"/>
            <a:stCxn id="22541" idx="4"/>
            <a:endCxn id="22552" idx="0"/>
          </p:cNvCxnSpPr>
          <p:nvPr/>
        </p:nvCxnSpPr>
        <p:spPr bwMode="auto">
          <a:xfrm flipH="1">
            <a:off x="4043363" y="4738688"/>
            <a:ext cx="788987" cy="8905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5" name="AutoShape 27"/>
          <p:cNvCxnSpPr>
            <a:cxnSpLocks noChangeShapeType="1"/>
            <a:stCxn id="22542" idx="4"/>
            <a:endCxn id="22553" idx="0"/>
          </p:cNvCxnSpPr>
          <p:nvPr/>
        </p:nvCxnSpPr>
        <p:spPr bwMode="auto">
          <a:xfrm flipH="1">
            <a:off x="4838700" y="4695825"/>
            <a:ext cx="1485900" cy="92868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63464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1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Error Analysis</a:t>
            </a:r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730375" y="2814638"/>
          <a:ext cx="4367213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52400" imgH="469800" progId="Equation.3">
                  <p:embed/>
                </p:oleObj>
              </mc:Choice>
              <mc:Fallback>
                <p:oleObj name="Equation" r:id="rId2" imgW="2552400" imgH="469800" progId="Equation.3">
                  <p:embed/>
                  <p:pic>
                    <p:nvPicPr>
                      <p:cNvPr id="23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2814638"/>
                        <a:ext cx="4367213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15"/>
          <p:cNvGraphicFramePr>
            <a:graphicFrameLocks noChangeAspect="1"/>
          </p:cNvGraphicFramePr>
          <p:nvPr/>
        </p:nvGraphicFramePr>
        <p:xfrm>
          <a:off x="1733550" y="2138363"/>
          <a:ext cx="43021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20760" imgH="228600" progId="Equation.3">
                  <p:embed/>
                </p:oleObj>
              </mc:Choice>
              <mc:Fallback>
                <p:oleObj name="Equation" r:id="rId4" imgW="2120760" imgH="228600" progId="Equation.3">
                  <p:embed/>
                  <p:pic>
                    <p:nvPicPr>
                      <p:cNvPr id="2356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2138363"/>
                        <a:ext cx="43021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201014"/>
              </p:ext>
            </p:extLst>
          </p:nvPr>
        </p:nvGraphicFramePr>
        <p:xfrm>
          <a:off x="3491880" y="4045573"/>
          <a:ext cx="23161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0" imgH="215640" progId="Equation.3">
                  <p:embed/>
                </p:oleObj>
              </mc:Choice>
              <mc:Fallback>
                <p:oleObj name="Equation" r:id="rId6" imgW="1143000" imgH="215640" progId="Equation.3">
                  <p:embed/>
                  <p:pic>
                    <p:nvPicPr>
                      <p:cNvPr id="2356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045573"/>
                        <a:ext cx="231616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1865313" y="4003675"/>
            <a:ext cx="1420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Assuming</a:t>
            </a: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1893888" y="4632325"/>
            <a:ext cx="435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Eliminate </a:t>
            </a:r>
            <a:r>
              <a:rPr lang="en-US" altLang="zh-TW" i="1"/>
              <a:t>a</a:t>
            </a:r>
            <a:r>
              <a:rPr lang="en-US" altLang="zh-TW" baseline="-25000"/>
              <a:t>1 </a:t>
            </a:r>
            <a:r>
              <a:rPr lang="en-US" altLang="zh-TW"/>
              <a:t>to get better accuracy</a:t>
            </a:r>
          </a:p>
        </p:txBody>
      </p:sp>
    </p:spTree>
    <p:extLst>
      <p:ext uri="{BB962C8B-B14F-4D97-AF65-F5344CB8AC3E}">
        <p14:creationId xmlns:p14="http://schemas.microsoft.com/office/powerpoint/2010/main" val="2934194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Error Analysis (cont)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2312988" y="3457575"/>
          <a:ext cx="4638675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71800" imgH="888840" progId="Equation.3">
                  <p:embed/>
                </p:oleObj>
              </mc:Choice>
              <mc:Fallback>
                <p:oleObj name="Equation" r:id="rId2" imgW="2971800" imgH="888840" progId="Equation.3">
                  <p:embed/>
                  <p:pic>
                    <p:nvPicPr>
                      <p:cNvPr id="24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88" y="3457575"/>
                        <a:ext cx="4638675" cy="138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4710113" y="4175125"/>
            <a:ext cx="842962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2587625" y="1914525"/>
          <a:ext cx="4367213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52400" imgH="469800" progId="Equation.3">
                  <p:embed/>
                </p:oleObj>
              </mc:Choice>
              <mc:Fallback>
                <p:oleObj name="Equation" r:id="rId4" imgW="2552400" imgH="469800" progId="Equation.3">
                  <p:embed/>
                  <p:pic>
                    <p:nvPicPr>
                      <p:cNvPr id="2458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1914525"/>
                        <a:ext cx="4367213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2619375" y="2809875"/>
          <a:ext cx="43021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20760" imgH="228600" progId="Equation.3">
                  <p:embed/>
                </p:oleObj>
              </mc:Choice>
              <mc:Fallback>
                <p:oleObj name="Equation" r:id="rId6" imgW="2120760" imgH="228600" progId="Equation.3">
                  <p:embed/>
                  <p:pic>
                    <p:nvPicPr>
                      <p:cNvPr id="2458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5" y="2809875"/>
                        <a:ext cx="43021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1922463" y="2068513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4</a:t>
            </a:r>
            <a:r>
              <a:rPr lang="en-US" altLang="zh-TW">
                <a:sym typeface="Symbol" panose="05050102010706020507" pitchFamily="18" charset="2"/>
              </a:rPr>
              <a:t></a:t>
            </a:r>
            <a:endParaRPr lang="en-US" altLang="zh-TW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V="1">
            <a:off x="1157288" y="3286125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1765300" y="278923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Times New Roman" panose="02020603050405020304" pitchFamily="18" charset="0"/>
              </a:rPr>
              <a:t>–)</a:t>
            </a:r>
            <a:endParaRPr lang="en-US" altLang="zh-TW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4822825" y="4903788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/>
              <a:t>O</a:t>
            </a:r>
            <a:r>
              <a:rPr lang="en-US" altLang="zh-TW"/>
              <a:t>(</a:t>
            </a:r>
            <a:r>
              <a:rPr lang="en-US" altLang="zh-TW" i="1"/>
              <a:t>h</a:t>
            </a:r>
            <a:r>
              <a:rPr lang="en-US" altLang="zh-TW" baseline="30000"/>
              <a:t>4</a:t>
            </a:r>
            <a:r>
              <a:rPr lang="en-US" altLang="zh-TW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5271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Revisit Previous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/>
              <a:t>f</a:t>
            </a:r>
            <a:r>
              <a:rPr lang="en-US" altLang="zh-TW"/>
              <a:t>(x) = </a:t>
            </a:r>
            <a:r>
              <a:rPr lang="en-US" altLang="zh-TW" i="1"/>
              <a:t>x</a:t>
            </a:r>
            <a:r>
              <a:rPr lang="en-US" altLang="zh-TW" baseline="30000"/>
              <a:t>3</a:t>
            </a:r>
            <a:r>
              <a:rPr lang="en-US" altLang="zh-TW"/>
              <a:t>. Use CD with Richardson extrapolation to compute </a:t>
            </a:r>
            <a:r>
              <a:rPr lang="en-US" altLang="zh-TW" i="1"/>
              <a:t>f</a:t>
            </a:r>
            <a:r>
              <a:rPr lang="en-US" altLang="zh-TW"/>
              <a:t>’(1)</a:t>
            </a:r>
          </a:p>
          <a:p>
            <a:r>
              <a:rPr lang="en-US" altLang="zh-TW" i="1"/>
              <a:t>a</a:t>
            </a:r>
            <a:r>
              <a:rPr lang="en-US" altLang="zh-TW" baseline="-25000"/>
              <a:t>2</a:t>
            </a:r>
            <a:r>
              <a:rPr lang="en-US" altLang="zh-TW"/>
              <a:t> involves f</a:t>
            </a:r>
            <a:r>
              <a:rPr lang="en-US" altLang="zh-TW" baseline="30000"/>
              <a:t>(5)</a:t>
            </a:r>
            <a:r>
              <a:rPr lang="en-US" altLang="zh-TW"/>
              <a:t>(x), hence, the exact solution is no surprise.</a:t>
            </a:r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037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Remark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How much effort did we use to get this level of accuracy?</a:t>
            </a:r>
          </a:p>
          <a:p>
            <a:pPr lvl="1"/>
            <a:r>
              <a:rPr lang="en-US" altLang="zh-TW"/>
              <a:t>F(h): f(x+h), f(x-h); one </a:t>
            </a:r>
            <a:r>
              <a:rPr lang="en-US" altLang="zh-TW">
                <a:cs typeface="Times New Roman" panose="02020603050405020304" pitchFamily="18" charset="0"/>
              </a:rPr>
              <a:t>–, one </a:t>
            </a: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</a:t>
            </a:r>
          </a:p>
          <a:p>
            <a:pPr lvl="1"/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F(h/2): f(x+h/2), f(x-h/2); </a:t>
            </a:r>
            <a:r>
              <a:rPr lang="en-US" altLang="zh-TW"/>
              <a:t>one </a:t>
            </a:r>
            <a:r>
              <a:rPr lang="en-US" altLang="zh-TW">
                <a:cs typeface="Times New Roman" panose="02020603050405020304" pitchFamily="18" charset="0"/>
              </a:rPr>
              <a:t>–, one </a:t>
            </a: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</a:t>
            </a:r>
          </a:p>
          <a:p>
            <a:pPr lvl="1"/>
            <a:r>
              <a:rPr lang="en-US" altLang="zh-TW"/>
              <a:t>R.E.: two </a:t>
            </a:r>
            <a:r>
              <a:rPr lang="en-US" altLang="zh-TW">
                <a:sym typeface="Symbol" panose="05050102010706020507" pitchFamily="18" charset="2"/>
              </a:rPr>
              <a:t>, </a:t>
            </a:r>
            <a:r>
              <a:rPr lang="en-US" altLang="zh-TW"/>
              <a:t>one </a:t>
            </a:r>
            <a:r>
              <a:rPr lang="en-US" altLang="zh-TW">
                <a:cs typeface="Times New Roman" panose="02020603050405020304" pitchFamily="18" charset="0"/>
              </a:rPr>
              <a:t>–</a:t>
            </a:r>
          </a:p>
        </p:txBody>
      </p:sp>
    </p:spTree>
    <p:extLst>
      <p:ext uri="{BB962C8B-B14F-4D97-AF65-F5344CB8AC3E}">
        <p14:creationId xmlns:p14="http://schemas.microsoft.com/office/powerpoint/2010/main" val="2626911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58775"/>
            <a:ext cx="8278688" cy="1143000"/>
          </a:xfrm>
        </p:spPr>
        <p:txBody>
          <a:bodyPr/>
          <a:lstStyle/>
          <a:p>
            <a:r>
              <a:rPr lang="en-US" altLang="zh-CN" sz="3200" b="1" dirty="0">
                <a:ea typeface="宋体" panose="02010600030101010101" pitchFamily="2" charset="-122"/>
              </a:rPr>
              <a:t>Richardson Extrapolation: General discussion</a:t>
            </a:r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69826"/>
            <a:ext cx="7772400" cy="4114800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Assuming the higher derivatives exist, we can hold </a:t>
            </a:r>
            <a:r>
              <a:rPr lang="en-US" altLang="zh-CN" sz="2800" i="1">
                <a:ea typeface="宋体" panose="02010600030101010101" pitchFamily="2" charset="-122"/>
              </a:rPr>
              <a:t>x</a:t>
            </a:r>
            <a:r>
              <a:rPr lang="en-US" altLang="zh-CN" sz="2800">
                <a:ea typeface="宋体" panose="02010600030101010101" pitchFamily="2" charset="-122"/>
              </a:rPr>
              <a:t> fixed (which also fixes the values of </a:t>
            </a:r>
            <a:r>
              <a:rPr lang="en-US" altLang="zh-CN" sz="2800" i="1">
                <a:ea typeface="宋体" panose="02010600030101010101" pitchFamily="2" charset="-122"/>
              </a:rPr>
              <a:t>f(x)</a:t>
            </a:r>
            <a:r>
              <a:rPr lang="en-US" altLang="zh-CN" sz="2800">
                <a:ea typeface="宋体" panose="02010600030101010101" pitchFamily="2" charset="-122"/>
              </a:rPr>
              <a:t>), to obtain the following formula.</a:t>
            </a:r>
          </a:p>
          <a:p>
            <a:endParaRPr lang="en-US" altLang="zh-CN" sz="2800">
              <a:ea typeface="宋体" panose="02010600030101010101" pitchFamily="2" charset="-122"/>
            </a:endParaRPr>
          </a:p>
          <a:p>
            <a:endParaRPr lang="en-US" altLang="zh-CN" sz="2800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Richardson Extrapolation examines the operator below as a function of </a:t>
            </a:r>
            <a:r>
              <a:rPr lang="en-US" altLang="zh-CN" sz="2800" i="1">
                <a:ea typeface="宋体" panose="02010600030101010101" pitchFamily="2" charset="-122"/>
              </a:rPr>
              <a:t>h.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812167"/>
              </p:ext>
            </p:extLst>
          </p:nvPr>
        </p:nvGraphicFramePr>
        <p:xfrm>
          <a:off x="1455738" y="3123976"/>
          <a:ext cx="638016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54200" imgH="393480" progId="Equation.DSMT4">
                  <p:embed/>
                </p:oleObj>
              </mc:Choice>
              <mc:Fallback>
                <p:oleObj name="Equation" r:id="rId2" imgW="3454200" imgH="393480" progId="Equation.DSMT4">
                  <p:embed/>
                  <p:pic>
                    <p:nvPicPr>
                      <p:cNvPr id="92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3123976"/>
                        <a:ext cx="6380162" cy="7270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608067"/>
              </p:ext>
            </p:extLst>
          </p:nvPr>
        </p:nvGraphicFramePr>
        <p:xfrm>
          <a:off x="2527300" y="5078189"/>
          <a:ext cx="354171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17360" imgH="393480" progId="Equation.DSMT4">
                  <p:embed/>
                </p:oleObj>
              </mc:Choice>
              <mc:Fallback>
                <p:oleObj name="Equation" r:id="rId4" imgW="1917360" imgH="393480" progId="Equation.DSMT4">
                  <p:embed/>
                  <p:pic>
                    <p:nvPicPr>
                      <p:cNvPr id="921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5078189"/>
                        <a:ext cx="3541713" cy="7270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281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650015"/>
              </p:ext>
            </p:extLst>
          </p:nvPr>
        </p:nvGraphicFramePr>
        <p:xfrm>
          <a:off x="2123728" y="129435"/>
          <a:ext cx="4524375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50880" imgH="1193760" progId="Equation.DSMT4">
                  <p:embed/>
                </p:oleObj>
              </mc:Choice>
              <mc:Fallback>
                <p:oleObj name="Equation" r:id="rId2" imgW="2450880" imgH="1193760" progId="Equation.DSMT4">
                  <p:embed/>
                  <p:pic>
                    <p:nvPicPr>
                      <p:cNvPr id="102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29435"/>
                        <a:ext cx="4524375" cy="22066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23528" y="2355493"/>
            <a:ext cx="2232248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宋体" panose="02010600030101010101" pitchFamily="2" charset="-122"/>
              </a:rPr>
              <a:t>先消去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en-US" altLang="zh-CN" i="1" baseline="-25000" dirty="0">
                <a:ea typeface="宋体" panose="02010600030101010101" pitchFamily="2" charset="-122"/>
              </a:rPr>
              <a:t>2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991024"/>
              </p:ext>
            </p:extLst>
          </p:nvPr>
        </p:nvGraphicFramePr>
        <p:xfrm>
          <a:off x="539552" y="2953035"/>
          <a:ext cx="7432675" cy="192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25880" imgH="1041120" progId="Equation.DSMT4">
                  <p:embed/>
                </p:oleObj>
              </mc:Choice>
              <mc:Fallback>
                <p:oleObj name="Equation" r:id="rId4" imgW="4025880" imgH="1041120" progId="Equation.DSMT4">
                  <p:embed/>
                  <p:pic>
                    <p:nvPicPr>
                      <p:cNvPr id="102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953035"/>
                        <a:ext cx="7432675" cy="19256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915816" y="2355493"/>
            <a:ext cx="2401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4 </a:t>
            </a:r>
            <a:r>
              <a:rPr lang="en-US" altLang="zh-CN" dirty="0" err="1">
                <a:ea typeface="宋体" panose="02010600030101010101" pitchFamily="2" charset="-122"/>
              </a:rPr>
              <a:t>Eq</a:t>
            </a:r>
            <a:r>
              <a:rPr lang="en-US" altLang="zh-CN" dirty="0">
                <a:ea typeface="宋体" panose="02010600030101010101" pitchFamily="2" charset="-122"/>
              </a:rPr>
              <a:t>(2)- </a:t>
            </a:r>
            <a:r>
              <a:rPr lang="en-US" altLang="zh-CN" dirty="0" err="1">
                <a:ea typeface="宋体" panose="02010600030101010101" pitchFamily="2" charset="-122"/>
              </a:rPr>
              <a:t>Eq</a:t>
            </a:r>
            <a:r>
              <a:rPr lang="en-US" altLang="zh-CN" dirty="0">
                <a:ea typeface="宋体" panose="02010600030101010101" pitchFamily="2" charset="-122"/>
              </a:rPr>
              <a:t>(1):</a:t>
            </a:r>
          </a:p>
        </p:txBody>
      </p:sp>
      <p:sp>
        <p:nvSpPr>
          <p:cNvPr id="14" name="矩形 13"/>
          <p:cNvSpPr/>
          <p:nvPr/>
        </p:nvSpPr>
        <p:spPr>
          <a:xfrm>
            <a:off x="2943602" y="4972428"/>
            <a:ext cx="2401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4 </a:t>
            </a:r>
            <a:r>
              <a:rPr lang="en-US" altLang="zh-CN" dirty="0" err="1">
                <a:ea typeface="宋体" panose="02010600030101010101" pitchFamily="2" charset="-122"/>
              </a:rPr>
              <a:t>Eq</a:t>
            </a:r>
            <a:r>
              <a:rPr lang="en-US" altLang="zh-CN" dirty="0">
                <a:ea typeface="宋体" panose="02010600030101010101" pitchFamily="2" charset="-122"/>
              </a:rPr>
              <a:t>(3)- </a:t>
            </a:r>
            <a:r>
              <a:rPr lang="en-US" altLang="zh-CN" dirty="0" err="1">
                <a:ea typeface="宋体" panose="02010600030101010101" pitchFamily="2" charset="-122"/>
              </a:rPr>
              <a:t>Eq</a:t>
            </a:r>
            <a:r>
              <a:rPr lang="en-US" altLang="zh-CN" dirty="0">
                <a:ea typeface="宋体" panose="02010600030101010101" pitchFamily="2" charset="-122"/>
              </a:rPr>
              <a:t>(2):</a:t>
            </a: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873962"/>
              </p:ext>
            </p:extLst>
          </p:nvPr>
        </p:nvGraphicFramePr>
        <p:xfrm>
          <a:off x="1619672" y="5564460"/>
          <a:ext cx="450215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38280" imgH="596880" progId="Equation.DSMT4">
                  <p:embed/>
                </p:oleObj>
              </mc:Choice>
              <mc:Fallback>
                <p:oleObj name="Equation" r:id="rId6" imgW="2438280" imgH="596880" progId="Equation.DSMT4">
                  <p:embed/>
                  <p:pic>
                    <p:nvPicPr>
                      <p:cNvPr id="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5564460"/>
                        <a:ext cx="4502150" cy="11049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1353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215060"/>
              </p:ext>
            </p:extLst>
          </p:nvPr>
        </p:nvGraphicFramePr>
        <p:xfrm>
          <a:off x="944563" y="965200"/>
          <a:ext cx="7246937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24000" imgH="1168200" progId="Equation.DSMT4">
                  <p:embed/>
                </p:oleObj>
              </mc:Choice>
              <mc:Fallback>
                <p:oleObj name="Equation" r:id="rId2" imgW="3924000" imgH="1168200" progId="Equation.DSMT4">
                  <p:embed/>
                  <p:pic>
                    <p:nvPicPr>
                      <p:cNvPr id="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965200"/>
                        <a:ext cx="7246937" cy="21605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左大括号 1"/>
          <p:cNvSpPr/>
          <p:nvPr/>
        </p:nvSpPr>
        <p:spPr bwMode="auto">
          <a:xfrm rot="5400000">
            <a:off x="2663788" y="-280086"/>
            <a:ext cx="504056" cy="2016224"/>
          </a:xfrm>
          <a:prstGeom prst="leftBrace">
            <a:avLst>
              <a:gd name="adj1" fmla="val 36068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itchFamily="18" charset="-120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099200"/>
              </p:ext>
            </p:extLst>
          </p:nvPr>
        </p:nvGraphicFramePr>
        <p:xfrm>
          <a:off x="2611016" y="120500"/>
          <a:ext cx="6096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120" imgH="203040" progId="Equation.DSMT4">
                  <p:embed/>
                </p:oleObj>
              </mc:Choice>
              <mc:Fallback>
                <p:oleObj name="Equation" r:id="rId4" imgW="330120" imgH="203040" progId="Equation.DSMT4">
                  <p:embed/>
                  <p:pic>
                    <p:nvPicPr>
                      <p:cNvPr id="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016" y="120500"/>
                        <a:ext cx="609600" cy="3762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32519"/>
              </p:ext>
            </p:extLst>
          </p:nvPr>
        </p:nvGraphicFramePr>
        <p:xfrm>
          <a:off x="5006776" y="120627"/>
          <a:ext cx="28257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228600" progId="Equation.DSMT4">
                  <p:embed/>
                </p:oleObj>
              </mc:Choice>
              <mc:Fallback>
                <p:oleObj name="Equation" r:id="rId6" imgW="152280" imgH="228600" progId="Equation.DSMT4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776" y="120627"/>
                        <a:ext cx="282575" cy="4238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圆角矩形标注 2"/>
          <p:cNvSpPr/>
          <p:nvPr/>
        </p:nvSpPr>
        <p:spPr bwMode="auto">
          <a:xfrm>
            <a:off x="4067944" y="1268760"/>
            <a:ext cx="648072" cy="715538"/>
          </a:xfrm>
          <a:prstGeom prst="wedgeRoundRectCallout">
            <a:avLst>
              <a:gd name="adj1" fmla="val 110287"/>
              <a:gd name="adj2" fmla="val -148484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itchFamily="18" charset="-12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44563" y="3546498"/>
            <a:ext cx="2232248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消去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en-US" altLang="zh-CN" i="1" baseline="-25000" dirty="0">
                <a:ea typeface="宋体" panose="02010600030101010101" pitchFamily="2" charset="-122"/>
              </a:rPr>
              <a:t>4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en-US" altLang="zh-CN" i="1" baseline="-25000" dirty="0">
                <a:ea typeface="宋体" panose="02010600030101010101" pitchFamily="2" charset="-122"/>
              </a:rPr>
              <a:t>4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6" name="矩形 15"/>
          <p:cNvSpPr/>
          <p:nvPr/>
        </p:nvSpPr>
        <p:spPr>
          <a:xfrm>
            <a:off x="3515206" y="3598119"/>
            <a:ext cx="25811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16 </a:t>
            </a:r>
            <a:r>
              <a:rPr lang="en-US" altLang="zh-CN" dirty="0" err="1">
                <a:ea typeface="宋体" panose="02010600030101010101" pitchFamily="2" charset="-122"/>
              </a:rPr>
              <a:t>Eq</a:t>
            </a:r>
            <a:r>
              <a:rPr lang="en-US" altLang="zh-CN" dirty="0">
                <a:ea typeface="宋体" panose="02010600030101010101" pitchFamily="2" charset="-122"/>
              </a:rPr>
              <a:t>(5)- </a:t>
            </a:r>
            <a:r>
              <a:rPr lang="en-US" altLang="zh-CN" dirty="0" err="1">
                <a:ea typeface="宋体" panose="02010600030101010101" pitchFamily="2" charset="-122"/>
              </a:rPr>
              <a:t>Eq</a:t>
            </a:r>
            <a:r>
              <a:rPr lang="en-US" altLang="zh-CN" dirty="0">
                <a:ea typeface="宋体" panose="02010600030101010101" pitchFamily="2" charset="-122"/>
              </a:rPr>
              <a:t>(4):</a:t>
            </a: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483337"/>
              </p:ext>
            </p:extLst>
          </p:nvPr>
        </p:nvGraphicFramePr>
        <p:xfrm>
          <a:off x="1050292" y="4284586"/>
          <a:ext cx="6683375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19440" imgH="1041120" progId="Equation.DSMT4">
                  <p:embed/>
                </p:oleObj>
              </mc:Choice>
              <mc:Fallback>
                <p:oleObj name="Equation" r:id="rId8" imgW="3619440" imgH="1041120" progId="Equation.DSMT4">
                  <p:embed/>
                  <p:pic>
                    <p:nvPicPr>
                      <p:cNvPr id="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292" y="4284586"/>
                        <a:ext cx="6683375" cy="19240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350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24" y="980728"/>
            <a:ext cx="3682335" cy="573443"/>
          </a:xfrm>
        </p:spPr>
        <p:txBody>
          <a:bodyPr/>
          <a:lstStyle/>
          <a:p>
            <a:pPr algn="l"/>
            <a:r>
              <a:rPr lang="en-US" altLang="zh-TW" sz="3200" dirty="0"/>
              <a:t>Taylor’s Expansion </a:t>
            </a: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143093"/>
              </p:ext>
            </p:extLst>
          </p:nvPr>
        </p:nvGraphicFramePr>
        <p:xfrm>
          <a:off x="1331640" y="3509334"/>
          <a:ext cx="6333703" cy="2743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81000" imgH="1206360" progId="Equation.DSMT4">
                  <p:embed/>
                </p:oleObj>
              </mc:Choice>
              <mc:Fallback>
                <p:oleObj name="Equation" r:id="rId2" imgW="2781000" imgH="1206360" progId="Equation.DSMT4">
                  <p:embed/>
                  <p:pic>
                    <p:nvPicPr>
                      <p:cNvPr id="41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509334"/>
                        <a:ext cx="6333703" cy="27431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6145"/>
          <p:cNvSpPr txBox="1">
            <a:spLocks noChangeArrowheads="1"/>
          </p:cNvSpPr>
          <p:nvPr/>
        </p:nvSpPr>
        <p:spPr bwMode="auto">
          <a:xfrm>
            <a:off x="457200" y="169085"/>
            <a:ext cx="8229600" cy="81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r>
              <a:rPr lang="en-US" altLang="zh-CN" sz="4000" dirty="0">
                <a:solidFill>
                  <a:srgbClr val="FF0000"/>
                </a:solidFill>
                <a:latin typeface="Georgia" panose="02040502050405020303" pitchFamily="18" charset="0"/>
              </a:rPr>
              <a:t>Numerical differentiation</a:t>
            </a:r>
          </a:p>
        </p:txBody>
      </p:sp>
      <p:pic>
        <p:nvPicPr>
          <p:cNvPr id="7" name="图片 615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54764"/>
            <a:ext cx="6988207" cy="182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9759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052736"/>
            <a:ext cx="7772400" cy="41148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Consider the following </a:t>
            </a:r>
            <a:r>
              <a:rPr lang="en-US" altLang="zh-CN" i="1" dirty="0">
                <a:ea typeface="宋体" panose="02010600030101010101" pitchFamily="2" charset="-122"/>
              </a:rPr>
              <a:t>property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where </a:t>
            </a:r>
            <a:r>
              <a:rPr lang="en-US" altLang="zh-CN" i="1" dirty="0">
                <a:ea typeface="宋体" panose="02010600030101010101" pitchFamily="2" charset="-122"/>
              </a:rPr>
              <a:t>L</a:t>
            </a:r>
            <a:r>
              <a:rPr lang="en-US" altLang="zh-CN" dirty="0">
                <a:ea typeface="宋体" panose="02010600030101010101" pitchFamily="2" charset="-122"/>
              </a:rPr>
              <a:t> is unknown, 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as are the coefficients, 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i="1" baseline="-25000" dirty="0">
                <a:ea typeface="宋体" panose="02010600030101010101" pitchFamily="2" charset="-122"/>
              </a:rPr>
              <a:t>k</a:t>
            </a:r>
            <a:r>
              <a:rPr lang="en-US" altLang="zh-CN" i="1" dirty="0"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372259"/>
              </p:ext>
            </p:extLst>
          </p:nvPr>
        </p:nvGraphicFramePr>
        <p:xfrm>
          <a:off x="1753097" y="1748061"/>
          <a:ext cx="2767012" cy="159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320" imgH="863280" progId="Equation.DSMT4">
                  <p:embed/>
                </p:oleObj>
              </mc:Choice>
              <mc:Fallback>
                <p:oleObj name="Equation" r:id="rId2" imgW="1498320" imgH="863280" progId="Equation.DSMT4">
                  <p:embed/>
                  <p:pic>
                    <p:nvPicPr>
                      <p:cNvPr id="122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3097" y="1748061"/>
                        <a:ext cx="2767012" cy="15954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914089"/>
              </p:ext>
            </p:extLst>
          </p:nvPr>
        </p:nvGraphicFramePr>
        <p:xfrm>
          <a:off x="1791197" y="4045174"/>
          <a:ext cx="24161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07880" imgH="291960" progId="Equation.DSMT4">
                  <p:embed/>
                </p:oleObj>
              </mc:Choice>
              <mc:Fallback>
                <p:oleObj name="Equation" r:id="rId4" imgW="1307880" imgH="291960" progId="Equation.DSMT4">
                  <p:embed/>
                  <p:pic>
                    <p:nvPicPr>
                      <p:cNvPr id="1229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197" y="4045174"/>
                        <a:ext cx="2416175" cy="5397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832520" y="342429"/>
            <a:ext cx="6857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ea typeface="宋体" panose="02010600030101010101" pitchFamily="2" charset="-122"/>
              </a:rPr>
              <a:t>Richardson extrapolation: general formula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525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701040" y="980728"/>
            <a:ext cx="7772400" cy="41148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Do not forget the formal definition is simply the central-differences formula: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New </a:t>
            </a:r>
            <a:r>
              <a:rPr lang="en-US" altLang="zh-CN" dirty="0" err="1">
                <a:ea typeface="宋体" panose="02010600030101010101" pitchFamily="2" charset="-122"/>
              </a:rPr>
              <a:t>symbology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sz="2800" i="1" dirty="0">
              <a:ea typeface="宋体" panose="02010600030101010101" pitchFamily="2" charset="-122"/>
            </a:endParaRPr>
          </a:p>
        </p:txBody>
      </p:sp>
      <p:graphicFrame>
        <p:nvGraphicFramePr>
          <p:cNvPr id="133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142363"/>
              </p:ext>
            </p:extLst>
          </p:nvPr>
        </p:nvGraphicFramePr>
        <p:xfrm>
          <a:off x="1513840" y="2131666"/>
          <a:ext cx="354171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17360" imgH="393480" progId="Equation.DSMT4">
                  <p:embed/>
                </p:oleObj>
              </mc:Choice>
              <mc:Fallback>
                <p:oleObj name="Equation" r:id="rId2" imgW="1917360" imgH="393480" progId="Equation.DSMT4">
                  <p:embed/>
                  <p:pic>
                    <p:nvPicPr>
                      <p:cNvPr id="133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3840" y="2131666"/>
                        <a:ext cx="3541713" cy="7270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969510"/>
              </p:ext>
            </p:extLst>
          </p:nvPr>
        </p:nvGraphicFramePr>
        <p:xfrm>
          <a:off x="1613853" y="3852516"/>
          <a:ext cx="3344862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55520" imgH="914400" progId="Equation.DSMT4">
                  <p:embed/>
                </p:oleObj>
              </mc:Choice>
              <mc:Fallback>
                <p:oleObj name="Equation" r:id="rId4" imgW="1955520" imgH="914400" progId="Equation.DSMT4">
                  <p:embed/>
                  <p:pic>
                    <p:nvPicPr>
                      <p:cNvPr id="133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3853" y="3852516"/>
                        <a:ext cx="3344862" cy="15636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Text Box 12"/>
          <p:cNvSpPr txBox="1">
            <a:spLocks noChangeArrowheads="1"/>
          </p:cNvSpPr>
          <p:nvPr/>
        </p:nvSpPr>
        <p:spPr bwMode="auto">
          <a:xfrm>
            <a:off x="5548883" y="4323451"/>
            <a:ext cx="1836737" cy="34925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600" i="1" dirty="0">
                <a:ea typeface="宋体" panose="02010600030101010101" pitchFamily="2" charset="-122"/>
              </a:rPr>
              <a:t>From previous slide</a:t>
            </a:r>
          </a:p>
        </p:txBody>
      </p:sp>
      <p:sp>
        <p:nvSpPr>
          <p:cNvPr id="13322" name="Line 13"/>
          <p:cNvSpPr>
            <a:spLocks noChangeShapeType="1"/>
          </p:cNvSpPr>
          <p:nvPr/>
        </p:nvSpPr>
        <p:spPr bwMode="auto">
          <a:xfrm flipH="1">
            <a:off x="4877752" y="4672702"/>
            <a:ext cx="666749" cy="37520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988882"/>
              </p:ext>
            </p:extLst>
          </p:nvPr>
        </p:nvGraphicFramePr>
        <p:xfrm>
          <a:off x="5544501" y="4720878"/>
          <a:ext cx="23431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9720" imgH="431640" progId="Equation.DSMT4">
                  <p:embed/>
                </p:oleObj>
              </mc:Choice>
              <mc:Fallback>
                <p:oleObj name="Equation" r:id="rId6" imgW="1269720" imgH="431640" progId="Equation.DSMT4">
                  <p:embed/>
                  <p:pic>
                    <p:nvPicPr>
                      <p:cNvPr id="122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4501" y="4720878"/>
                        <a:ext cx="2343150" cy="7969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030126"/>
              </p:ext>
            </p:extLst>
          </p:nvPr>
        </p:nvGraphicFramePr>
        <p:xfrm>
          <a:off x="2436813" y="5553075"/>
          <a:ext cx="156368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4400" imgH="253800" progId="Equation.DSMT4">
                  <p:embed/>
                </p:oleObj>
              </mc:Choice>
              <mc:Fallback>
                <p:oleObj name="Equation" r:id="rId8" imgW="914400" imgH="253800" progId="Equation.DSMT4">
                  <p:embed/>
                  <p:pic>
                    <p:nvPicPr>
                      <p:cNvPr id="133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13" y="5553075"/>
                        <a:ext cx="1563687" cy="4333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8812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6712"/>
            <a:ext cx="7772400" cy="4114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D(n,0) is just the central differences operator for different values of </a:t>
            </a:r>
            <a:r>
              <a:rPr lang="en-US" altLang="zh-CN" i="1">
                <a:ea typeface="宋体" panose="02010600030101010101" pitchFamily="2" charset="-122"/>
              </a:rPr>
              <a:t>h.</a:t>
            </a:r>
          </a:p>
          <a:p>
            <a:r>
              <a:rPr lang="en-US" altLang="zh-CN">
                <a:ea typeface="宋体" panose="02010600030101010101" pitchFamily="2" charset="-122"/>
              </a:rPr>
              <a:t>Okay, so we proceed by computing D(</a:t>
            </a:r>
            <a:r>
              <a:rPr lang="en-US" altLang="zh-CN" i="1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,0) for several values of </a:t>
            </a:r>
            <a:r>
              <a:rPr lang="en-US" altLang="zh-CN" i="1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Recalling our cancellation of the </a:t>
            </a:r>
            <a:r>
              <a:rPr lang="en-US" altLang="zh-CN" i="1">
                <a:ea typeface="宋体" panose="02010600030101010101" pitchFamily="2" charset="-122"/>
              </a:rPr>
              <a:t>h</a:t>
            </a:r>
            <a:r>
              <a:rPr lang="en-US" altLang="zh-CN" baseline="30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 term.</a:t>
            </a: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286416"/>
              </p:ext>
            </p:extLst>
          </p:nvPr>
        </p:nvGraphicFramePr>
        <p:xfrm>
          <a:off x="1698625" y="3659287"/>
          <a:ext cx="5440363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46240" imgH="838080" progId="Equation.DSMT4">
                  <p:embed/>
                </p:oleObj>
              </mc:Choice>
              <mc:Fallback>
                <p:oleObj name="Equation" r:id="rId2" imgW="2946240" imgH="838080" progId="Equation.DSMT4">
                  <p:embed/>
                  <p:pic>
                    <p:nvPicPr>
                      <p:cNvPr id="143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3659287"/>
                        <a:ext cx="5440363" cy="1549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1507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928" y="1124744"/>
            <a:ext cx="7772400" cy="41148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If we let </a:t>
            </a:r>
            <a:r>
              <a:rPr lang="en-US" altLang="zh-CN" i="1" dirty="0" err="1">
                <a:ea typeface="宋体" panose="02010600030101010101" pitchFamily="2" charset="-122"/>
              </a:rPr>
              <a:t>h</a:t>
            </a:r>
            <a:r>
              <a:rPr lang="en-US" altLang="zh-CN" i="1" dirty="0" err="1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ea typeface="宋体" panose="02010600030101010101" pitchFamily="2" charset="-122"/>
              </a:rPr>
              <a:t>h</a:t>
            </a:r>
            <a:r>
              <a:rPr lang="en-US" altLang="zh-CN" i="1" dirty="0">
                <a:ea typeface="宋体" panose="02010600030101010101" pitchFamily="2" charset="-122"/>
              </a:rPr>
              <a:t>/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en-US" altLang="zh-CN" baseline="30000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, then in general, we can write: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Let’s denote this operator as: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797520"/>
              </p:ext>
            </p:extLst>
          </p:nvPr>
        </p:nvGraphicFramePr>
        <p:xfrm>
          <a:off x="1341041" y="2318544"/>
          <a:ext cx="640238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66800" imgH="507960" progId="Equation.DSMT4">
                  <p:embed/>
                </p:oleObj>
              </mc:Choice>
              <mc:Fallback>
                <p:oleObj name="Equation" r:id="rId2" imgW="3466800" imgH="507960" progId="Equation.DSMT4">
                  <p:embed/>
                  <p:pic>
                    <p:nvPicPr>
                      <p:cNvPr id="1536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041" y="2318544"/>
                        <a:ext cx="6402387" cy="939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134902"/>
              </p:ext>
            </p:extLst>
          </p:nvPr>
        </p:nvGraphicFramePr>
        <p:xfrm>
          <a:off x="918766" y="4034632"/>
          <a:ext cx="7192962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33640" imgH="393480" progId="Equation.DSMT4">
                  <p:embed/>
                </p:oleObj>
              </mc:Choice>
              <mc:Fallback>
                <p:oleObj name="Equation" r:id="rId4" imgW="2933640" imgH="393480" progId="Equation.DSMT4">
                  <p:embed/>
                  <p:pic>
                    <p:nvPicPr>
                      <p:cNvPr id="1536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766" y="4034632"/>
                        <a:ext cx="7192962" cy="9667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935868"/>
              </p:ext>
            </p:extLst>
          </p:nvPr>
        </p:nvGraphicFramePr>
        <p:xfrm>
          <a:off x="2206625" y="5167313"/>
          <a:ext cx="4672013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760" imgH="469800" progId="Equation.DSMT4">
                  <p:embed/>
                </p:oleObj>
              </mc:Choice>
              <mc:Fallback>
                <p:oleObj name="Equation" r:id="rId6" imgW="1904760" imgH="469800" progId="Equation.DSMT4">
                  <p:embed/>
                  <p:pic>
                    <p:nvPicPr>
                      <p:cNvPr id="1536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5167313"/>
                        <a:ext cx="4672013" cy="11541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0617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0728"/>
            <a:ext cx="7772400" cy="41148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Now, we can formally define Richardson’s extrapolation operator as: 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or</a:t>
            </a:r>
          </a:p>
        </p:txBody>
      </p:sp>
      <p:grpSp>
        <p:nvGrpSpPr>
          <p:cNvPr id="16393" name="Group 11"/>
          <p:cNvGrpSpPr>
            <a:grpSpLocks/>
          </p:cNvGrpSpPr>
          <p:nvPr/>
        </p:nvGrpSpPr>
        <p:grpSpPr bwMode="auto">
          <a:xfrm>
            <a:off x="1206500" y="2322166"/>
            <a:ext cx="7150100" cy="1530350"/>
            <a:chOff x="760" y="2093"/>
            <a:chExt cx="4504" cy="964"/>
          </a:xfrm>
        </p:grpSpPr>
        <p:graphicFrame>
          <p:nvGraphicFramePr>
            <p:cNvPr id="16387" name="Object 4"/>
            <p:cNvGraphicFramePr>
              <a:graphicFrameLocks noChangeAspect="1"/>
            </p:cNvGraphicFramePr>
            <p:nvPr/>
          </p:nvGraphicFramePr>
          <p:xfrm>
            <a:off x="760" y="2093"/>
            <a:ext cx="4504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962160" imgH="419040" progId="Equation.DSMT4">
                    <p:embed/>
                  </p:oleObj>
                </mc:Choice>
                <mc:Fallback>
                  <p:oleObj name="Equation" r:id="rId2" imgW="3962160" imgH="419040" progId="Equation.DSMT4">
                    <p:embed/>
                    <p:pic>
                      <p:nvPicPr>
                        <p:cNvPr id="1638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0" y="2093"/>
                          <a:ext cx="4504" cy="477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4" name="Text Box 5"/>
            <p:cNvSpPr txBox="1">
              <a:spLocks noChangeArrowheads="1"/>
            </p:cNvSpPr>
            <p:nvPr/>
          </p:nvSpPr>
          <p:spPr bwMode="auto">
            <a:xfrm>
              <a:off x="1626" y="2865"/>
              <a:ext cx="69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400" i="1">
                  <a:ea typeface="宋体" panose="02010600030101010101" pitchFamily="2" charset="-122"/>
                </a:rPr>
                <a:t>new estimate</a:t>
              </a:r>
            </a:p>
          </p:txBody>
        </p:sp>
        <p:sp>
          <p:nvSpPr>
            <p:cNvPr id="16395" name="Line 6"/>
            <p:cNvSpPr>
              <a:spLocks noChangeShapeType="1"/>
            </p:cNvSpPr>
            <p:nvPr/>
          </p:nvSpPr>
          <p:spPr bwMode="auto">
            <a:xfrm flipV="1">
              <a:off x="1978" y="2493"/>
              <a:ext cx="233" cy="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6" name="Text Box 7"/>
            <p:cNvSpPr txBox="1">
              <a:spLocks noChangeArrowheads="1"/>
            </p:cNvSpPr>
            <p:nvPr/>
          </p:nvSpPr>
          <p:spPr bwMode="auto">
            <a:xfrm>
              <a:off x="3625" y="2854"/>
              <a:ext cx="6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400" i="1">
                  <a:ea typeface="宋体" panose="02010600030101010101" pitchFamily="2" charset="-122"/>
                </a:rPr>
                <a:t>old estimate</a:t>
              </a:r>
            </a:p>
          </p:txBody>
        </p:sp>
        <p:sp>
          <p:nvSpPr>
            <p:cNvPr id="16397" name="Line 8"/>
            <p:cNvSpPr>
              <a:spLocks noChangeShapeType="1"/>
            </p:cNvSpPr>
            <p:nvPr/>
          </p:nvSpPr>
          <p:spPr bwMode="auto">
            <a:xfrm flipH="1" flipV="1">
              <a:off x="3728" y="2503"/>
              <a:ext cx="249" cy="3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63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417957"/>
              </p:ext>
            </p:extLst>
          </p:nvPr>
        </p:nvGraphicFramePr>
        <p:xfrm>
          <a:off x="1330325" y="4527203"/>
          <a:ext cx="66452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82800" imgH="393480" progId="Equation.DSMT4">
                  <p:embed/>
                </p:oleObj>
              </mc:Choice>
              <mc:Fallback>
                <p:oleObj name="Equation" r:id="rId4" imgW="3682800" imgH="393480" progId="Equation.DSMT4">
                  <p:embed/>
                  <p:pic>
                    <p:nvPicPr>
                      <p:cNvPr id="163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4527203"/>
                        <a:ext cx="6645275" cy="711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1267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宋体" panose="02010600030101010101" pitchFamily="2" charset="-122"/>
              </a:rPr>
              <a:t>Richardson Extrapolation Formula</a:t>
            </a:r>
          </a:p>
        </p:txBody>
      </p:sp>
      <p:sp>
        <p:nvSpPr>
          <p:cNvPr id="174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Now, we can formally define Richardson’s extrapolation operator as: </a:t>
            </a:r>
          </a:p>
        </p:txBody>
      </p:sp>
      <p:sp>
        <p:nvSpPr>
          <p:cNvPr id="456714" name="Text Box 10"/>
          <p:cNvSpPr txBox="1">
            <a:spLocks noChangeArrowheads="1"/>
          </p:cNvSpPr>
          <p:nvPr/>
        </p:nvSpPr>
        <p:spPr bwMode="auto">
          <a:xfrm>
            <a:off x="1475656" y="4748212"/>
            <a:ext cx="237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b="1" dirty="0">
                <a:ea typeface="宋体" panose="02010600030101010101" pitchFamily="2" charset="-122"/>
              </a:rPr>
              <a:t>Memorize me!!!!</a:t>
            </a:r>
          </a:p>
        </p:txBody>
      </p:sp>
      <p:graphicFrame>
        <p:nvGraphicFramePr>
          <p:cNvPr id="17410" name="Object 11"/>
          <p:cNvGraphicFramePr>
            <a:graphicFrameLocks noChangeAspect="1"/>
          </p:cNvGraphicFramePr>
          <p:nvPr/>
        </p:nvGraphicFramePr>
        <p:xfrm>
          <a:off x="1030288" y="3346450"/>
          <a:ext cx="762476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2800" imgH="393480" progId="Equation.DSMT4">
                  <p:embed/>
                </p:oleObj>
              </mc:Choice>
              <mc:Fallback>
                <p:oleObj name="Equation" r:id="rId2" imgW="3682800" imgH="393480" progId="Equation.DSMT4">
                  <p:embed/>
                  <p:pic>
                    <p:nvPicPr>
                      <p:cNvPr id="1741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3346450"/>
                        <a:ext cx="7624762" cy="8159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83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56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56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1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Richardson Extrapolation Theorem</a:t>
            </a:r>
          </a:p>
        </p:txBody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These terms approach </a:t>
            </a:r>
            <a:r>
              <a:rPr lang="en-US" altLang="zh-CN" i="1">
                <a:ea typeface="宋体" panose="02010600030101010101" pitchFamily="2" charset="-122"/>
              </a:rPr>
              <a:t>f’(x) </a:t>
            </a:r>
            <a:r>
              <a:rPr lang="en-US" altLang="zh-CN">
                <a:ea typeface="宋体" panose="02010600030101010101" pitchFamily="2" charset="-122"/>
              </a:rPr>
              <a:t>very quickly.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1497013" y="2743200"/>
          <a:ext cx="3649662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33360" imgH="469800" progId="Equation.DSMT4">
                  <p:embed/>
                </p:oleObj>
              </mc:Choice>
              <mc:Fallback>
                <p:oleObj name="Equation" r:id="rId2" imgW="2133360" imgH="469800" progId="Equation.DSMT4">
                  <p:embed/>
                  <p:pic>
                    <p:nvPicPr>
                      <p:cNvPr id="184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2743200"/>
                        <a:ext cx="3649662" cy="8032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Line 5"/>
          <p:cNvSpPr>
            <a:spLocks noChangeShapeType="1"/>
          </p:cNvSpPr>
          <p:nvPr/>
        </p:nvSpPr>
        <p:spPr bwMode="auto">
          <a:xfrm flipH="1" flipV="1">
            <a:off x="3297238" y="3595688"/>
            <a:ext cx="492125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1" name="Text Box 6"/>
          <p:cNvSpPr txBox="1">
            <a:spLocks noChangeArrowheads="1"/>
          </p:cNvSpPr>
          <p:nvPr/>
        </p:nvSpPr>
        <p:spPr bwMode="auto">
          <a:xfrm>
            <a:off x="3767138" y="3968750"/>
            <a:ext cx="2532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600" i="1">
                <a:ea typeface="宋体" panose="02010600030101010101" pitchFamily="2" charset="-122"/>
              </a:rPr>
              <a:t>Order starts much higher!!!!</a:t>
            </a:r>
          </a:p>
        </p:txBody>
      </p:sp>
    </p:spTree>
    <p:extLst>
      <p:ext uri="{BB962C8B-B14F-4D97-AF65-F5344CB8AC3E}">
        <p14:creationId xmlns:p14="http://schemas.microsoft.com/office/powerpoint/2010/main" val="1451775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703154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Since 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, this leads to a two-dimensional triangular array of values as follows:</a:t>
            </a:r>
          </a:p>
          <a:p>
            <a:pPr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We must pick an initial value of </a:t>
            </a:r>
            <a:r>
              <a:rPr lang="en-US" altLang="zh-CN" i="1" dirty="0">
                <a:ea typeface="宋体" panose="02010600030101010101" pitchFamily="2" charset="-122"/>
              </a:rPr>
              <a:t>h</a:t>
            </a:r>
            <a:r>
              <a:rPr lang="en-US" altLang="zh-CN" dirty="0">
                <a:ea typeface="宋体" panose="02010600030101010101" pitchFamily="2" charset="-122"/>
              </a:rPr>
              <a:t> and a max iteration value </a:t>
            </a:r>
            <a:r>
              <a:rPr lang="en-US" altLang="zh-CN" i="1" dirty="0">
                <a:ea typeface="宋体" panose="02010600030101010101" pitchFamily="2" charset="-122"/>
              </a:rPr>
              <a:t>N.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648962"/>
              </p:ext>
            </p:extLst>
          </p:nvPr>
        </p:nvGraphicFramePr>
        <p:xfrm>
          <a:off x="1691680" y="2852936"/>
          <a:ext cx="4941887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19160" imgH="1168200" progId="Equation.DSMT4">
                  <p:embed/>
                </p:oleObj>
              </mc:Choice>
              <mc:Fallback>
                <p:oleObj name="Equation" r:id="rId2" imgW="2819160" imgH="1168200" progId="Equation.DSMT4">
                  <p:embed/>
                  <p:pic>
                    <p:nvPicPr>
                      <p:cNvPr id="1945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852936"/>
                        <a:ext cx="4941887" cy="20478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248993"/>
              </p:ext>
            </p:extLst>
          </p:nvPr>
        </p:nvGraphicFramePr>
        <p:xfrm>
          <a:off x="829395" y="476672"/>
          <a:ext cx="762476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82800" imgH="393480" progId="Equation.DSMT4">
                  <p:embed/>
                </p:oleObj>
              </mc:Choice>
              <mc:Fallback>
                <p:oleObj name="Equation" r:id="rId4" imgW="3682800" imgH="393480" progId="Equation.DSMT4">
                  <p:embed/>
                  <p:pic>
                    <p:nvPicPr>
                      <p:cNvPr id="1741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395" y="476672"/>
                        <a:ext cx="7624762" cy="8159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箭头: 直角上 4">
            <a:extLst>
              <a:ext uri="{FF2B5EF4-FFF2-40B4-BE49-F238E27FC236}">
                <a16:creationId xmlns:a16="http://schemas.microsoft.com/office/drawing/2014/main" id="{B77926A6-BCAC-436C-BB90-23051BB33308}"/>
              </a:ext>
            </a:extLst>
          </p:cNvPr>
          <p:cNvSpPr/>
          <p:nvPr/>
        </p:nvSpPr>
        <p:spPr bwMode="auto">
          <a:xfrm rot="5400000">
            <a:off x="2549624" y="3167607"/>
            <a:ext cx="285890" cy="302478"/>
          </a:xfrm>
          <a:prstGeom prst="bentUp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itchFamily="18" charset="-120"/>
            </a:endParaRPr>
          </a:p>
        </p:txBody>
      </p:sp>
      <p:sp>
        <p:nvSpPr>
          <p:cNvPr id="8" name="箭头: 直角上 7">
            <a:extLst>
              <a:ext uri="{FF2B5EF4-FFF2-40B4-BE49-F238E27FC236}">
                <a16:creationId xmlns:a16="http://schemas.microsoft.com/office/drawing/2014/main" id="{677BE49F-5BEC-4773-9AE2-6410A2CC83CC}"/>
              </a:ext>
            </a:extLst>
          </p:cNvPr>
          <p:cNvSpPr/>
          <p:nvPr/>
        </p:nvSpPr>
        <p:spPr bwMode="auto">
          <a:xfrm rot="5400000">
            <a:off x="2556847" y="3571945"/>
            <a:ext cx="285889" cy="288032"/>
          </a:xfrm>
          <a:prstGeom prst="bentUp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itchFamily="18" charset="-120"/>
            </a:endParaRPr>
          </a:p>
        </p:txBody>
      </p:sp>
      <p:sp>
        <p:nvSpPr>
          <p:cNvPr id="9" name="箭头: 直角上 8">
            <a:extLst>
              <a:ext uri="{FF2B5EF4-FFF2-40B4-BE49-F238E27FC236}">
                <a16:creationId xmlns:a16="http://schemas.microsoft.com/office/drawing/2014/main" id="{30F0C262-6058-493A-9B49-C45AB3F23A7E}"/>
              </a:ext>
            </a:extLst>
          </p:cNvPr>
          <p:cNvSpPr/>
          <p:nvPr/>
        </p:nvSpPr>
        <p:spPr bwMode="auto">
          <a:xfrm rot="5400000">
            <a:off x="3654970" y="3553942"/>
            <a:ext cx="285888" cy="324036"/>
          </a:xfrm>
          <a:prstGeom prst="bentUp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3554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287143"/>
            <a:ext cx="5436394" cy="41624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5408632"/>
            <a:ext cx="2301240" cy="118872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 bwMode="auto">
          <a:xfrm>
            <a:off x="3452794" y="5870296"/>
            <a:ext cx="720080" cy="30632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itchFamily="18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291949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Pseudocode for Richardson extrapolation algorithm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 bwMode="auto">
          <a:xfrm>
            <a:off x="3059832" y="3429000"/>
            <a:ext cx="504056" cy="3600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itchFamily="18" charset="-120"/>
              </a:rPr>
              <a:t>4t</a:t>
            </a:r>
            <a:endParaRPr kumimoji="1" lang="zh-CN" alt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2126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177003"/>
              </p:ext>
            </p:extLst>
          </p:nvPr>
        </p:nvGraphicFramePr>
        <p:xfrm>
          <a:off x="850900" y="2025650"/>
          <a:ext cx="2570163" cy="430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71600" imgH="2298600" progId="Equation.DSMT4">
                  <p:embed/>
                </p:oleObj>
              </mc:Choice>
              <mc:Fallback>
                <p:oleObj name="Equation" r:id="rId2" imgW="1371600" imgH="2298600" progId="Equation.DSMT4">
                  <p:embed/>
                  <p:pic>
                    <p:nvPicPr>
                      <p:cNvPr id="2048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2025650"/>
                        <a:ext cx="2570163" cy="43084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5"/>
          <p:cNvGraphicFramePr>
            <a:graphicFrameLocks noChangeAspect="1"/>
          </p:cNvGraphicFramePr>
          <p:nvPr/>
        </p:nvGraphicFramePr>
        <p:xfrm>
          <a:off x="3635375" y="5818188"/>
          <a:ext cx="19875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57120" imgH="393480" progId="Equation.DSMT4">
                  <p:embed/>
                </p:oleObj>
              </mc:Choice>
              <mc:Fallback>
                <p:oleObj name="Equation" r:id="rId4" imgW="1257120" imgH="393480" progId="Equation.DSMT4">
                  <p:embed/>
                  <p:pic>
                    <p:nvPicPr>
                      <p:cNvPr id="2048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818188"/>
                        <a:ext cx="1987550" cy="6223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893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772400" cy="1143000"/>
          </a:xfrm>
        </p:spPr>
        <p:txBody>
          <a:bodyPr/>
          <a:lstStyle/>
          <a:p>
            <a:r>
              <a:rPr lang="en-US" altLang="zh-TW" sz="3600"/>
              <a:t>Forward Difference Formula for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zh-TW"/>
          </a:p>
          <a:p>
            <a:pPr>
              <a:buFontTx/>
              <a:buNone/>
            </a:pPr>
            <a:r>
              <a:rPr lang="en-US" altLang="zh-TW"/>
              <a:t>                                           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7315200" y="914400"/>
          <a:ext cx="10668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280" imgH="203040" progId="Equation.3">
                  <p:embed/>
                </p:oleObj>
              </mc:Choice>
              <mc:Fallback>
                <p:oleObj name="Equation" r:id="rId2" imgW="368280" imgH="203040" progId="Equation.3">
                  <p:embed/>
                  <p:pic>
                    <p:nvPicPr>
                      <p:cNvPr id="5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914400"/>
                        <a:ext cx="10668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1558925" y="1995488"/>
          <a:ext cx="56721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38280" imgH="393480" progId="Equation.3">
                  <p:embed/>
                </p:oleObj>
              </mc:Choice>
              <mc:Fallback>
                <p:oleObj name="Equation" r:id="rId4" imgW="2438280" imgH="393480" progId="Equation.3">
                  <p:embed/>
                  <p:pic>
                    <p:nvPicPr>
                      <p:cNvPr id="51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1995488"/>
                        <a:ext cx="5672138" cy="914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1219200" y="3429000"/>
            <a:ext cx="1635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i="1"/>
              <a:t>Geometrically</a:t>
            </a:r>
          </a:p>
        </p:txBody>
      </p:sp>
      <p:grpSp>
        <p:nvGrpSpPr>
          <p:cNvPr id="5150" name="Group 30"/>
          <p:cNvGrpSpPr>
            <a:grpSpLocks/>
          </p:cNvGrpSpPr>
          <p:nvPr/>
        </p:nvGrpSpPr>
        <p:grpSpPr bwMode="auto">
          <a:xfrm>
            <a:off x="2552700" y="3875088"/>
            <a:ext cx="3619500" cy="2220912"/>
            <a:chOff x="1608" y="2441"/>
            <a:chExt cx="2280" cy="1399"/>
          </a:xfrm>
        </p:grpSpPr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 flipV="1">
              <a:off x="2160" y="3065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Line 12"/>
            <p:cNvSpPr>
              <a:spLocks noChangeShapeType="1"/>
            </p:cNvSpPr>
            <p:nvPr/>
          </p:nvSpPr>
          <p:spPr bwMode="auto">
            <a:xfrm flipV="1">
              <a:off x="2640" y="2825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" name="Line 13"/>
            <p:cNvSpPr>
              <a:spLocks noChangeShapeType="1"/>
            </p:cNvSpPr>
            <p:nvPr/>
          </p:nvSpPr>
          <p:spPr bwMode="auto">
            <a:xfrm>
              <a:off x="2160" y="3065"/>
              <a:ext cx="9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" name="Line 14"/>
            <p:cNvSpPr>
              <a:spLocks noChangeShapeType="1"/>
            </p:cNvSpPr>
            <p:nvPr/>
          </p:nvSpPr>
          <p:spPr bwMode="auto">
            <a:xfrm>
              <a:off x="2640" y="2825"/>
              <a:ext cx="4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" name="Line 15"/>
            <p:cNvSpPr>
              <a:spLocks noChangeShapeType="1"/>
            </p:cNvSpPr>
            <p:nvPr/>
          </p:nvSpPr>
          <p:spPr bwMode="auto">
            <a:xfrm flipH="1">
              <a:off x="2160" y="3209"/>
              <a:ext cx="14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>
              <a:off x="2496" y="3209"/>
              <a:ext cx="14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" name="Text Box 17"/>
            <p:cNvSpPr txBox="1">
              <a:spLocks noChangeArrowheads="1"/>
            </p:cNvSpPr>
            <p:nvPr/>
          </p:nvSpPr>
          <p:spPr bwMode="auto">
            <a:xfrm>
              <a:off x="2294" y="307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i="1">
                  <a:solidFill>
                    <a:srgbClr val="FF0000"/>
                  </a:solidFill>
                </a:rPr>
                <a:t>h</a:t>
              </a:r>
            </a:p>
          </p:txBody>
        </p:sp>
        <p:sp>
          <p:nvSpPr>
            <p:cNvPr id="5138" name="Line 18"/>
            <p:cNvSpPr>
              <a:spLocks noChangeShapeType="1"/>
            </p:cNvSpPr>
            <p:nvPr/>
          </p:nvSpPr>
          <p:spPr bwMode="auto">
            <a:xfrm flipV="1">
              <a:off x="2928" y="3065"/>
              <a:ext cx="0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39" name="Line 19"/>
            <p:cNvSpPr>
              <a:spLocks noChangeShapeType="1"/>
            </p:cNvSpPr>
            <p:nvPr/>
          </p:nvSpPr>
          <p:spPr bwMode="auto">
            <a:xfrm>
              <a:off x="2928" y="2633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140" name="Object 20"/>
            <p:cNvGraphicFramePr>
              <a:graphicFrameLocks noChangeAspect="1"/>
            </p:cNvGraphicFramePr>
            <p:nvPr/>
          </p:nvGraphicFramePr>
          <p:xfrm>
            <a:off x="2640" y="2873"/>
            <a:ext cx="76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77760" imgH="203040" progId="Equation.3">
                    <p:embed/>
                  </p:oleObj>
                </mc:Choice>
                <mc:Fallback>
                  <p:oleObj name="Equation" r:id="rId6" imgW="977760" imgH="203040" progId="Equation.3">
                    <p:embed/>
                    <p:pic>
                      <p:nvPicPr>
                        <p:cNvPr id="514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873"/>
                          <a:ext cx="76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1" name="Object 21"/>
            <p:cNvGraphicFramePr>
              <a:graphicFrameLocks noChangeAspect="1"/>
            </p:cNvGraphicFramePr>
            <p:nvPr/>
          </p:nvGraphicFramePr>
          <p:xfrm>
            <a:off x="1608" y="2489"/>
            <a:ext cx="216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42720" imgH="203040" progId="Equation.3">
                    <p:embed/>
                  </p:oleObj>
                </mc:Choice>
                <mc:Fallback>
                  <p:oleObj name="Equation" r:id="rId8" imgW="342720" imgH="203040" progId="Equation.3">
                    <p:embed/>
                    <p:pic>
                      <p:nvPicPr>
                        <p:cNvPr id="5141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8" y="2489"/>
                          <a:ext cx="216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2" name="Line 22"/>
            <p:cNvSpPr>
              <a:spLocks noChangeShapeType="1"/>
            </p:cNvSpPr>
            <p:nvPr/>
          </p:nvSpPr>
          <p:spPr bwMode="auto">
            <a:xfrm>
              <a:off x="1680" y="3593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3" name="Line 23"/>
            <p:cNvSpPr>
              <a:spLocks noChangeShapeType="1"/>
            </p:cNvSpPr>
            <p:nvPr/>
          </p:nvSpPr>
          <p:spPr bwMode="auto">
            <a:xfrm flipV="1">
              <a:off x="1920" y="2441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4" name="Freeform 24"/>
            <p:cNvSpPr>
              <a:spLocks/>
            </p:cNvSpPr>
            <p:nvPr/>
          </p:nvSpPr>
          <p:spPr bwMode="auto">
            <a:xfrm>
              <a:off x="1776" y="2681"/>
              <a:ext cx="1584" cy="864"/>
            </a:xfrm>
            <a:custGeom>
              <a:avLst/>
              <a:gdLst>
                <a:gd name="T0" fmla="*/ 0 w 1584"/>
                <a:gd name="T1" fmla="*/ 864 h 864"/>
                <a:gd name="T2" fmla="*/ 240 w 1584"/>
                <a:gd name="T3" fmla="*/ 528 h 864"/>
                <a:gd name="T4" fmla="*/ 624 w 1584"/>
                <a:gd name="T5" fmla="*/ 240 h 864"/>
                <a:gd name="T6" fmla="*/ 1056 w 1584"/>
                <a:gd name="T7" fmla="*/ 96 h 864"/>
                <a:gd name="T8" fmla="*/ 1584 w 1584"/>
                <a:gd name="T9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4" h="864">
                  <a:moveTo>
                    <a:pt x="0" y="864"/>
                  </a:moveTo>
                  <a:cubicBezTo>
                    <a:pt x="68" y="748"/>
                    <a:pt x="136" y="632"/>
                    <a:pt x="240" y="528"/>
                  </a:cubicBezTo>
                  <a:cubicBezTo>
                    <a:pt x="344" y="424"/>
                    <a:pt x="488" y="312"/>
                    <a:pt x="624" y="240"/>
                  </a:cubicBezTo>
                  <a:cubicBezTo>
                    <a:pt x="760" y="168"/>
                    <a:pt x="896" y="136"/>
                    <a:pt x="1056" y="96"/>
                  </a:cubicBezTo>
                  <a:cubicBezTo>
                    <a:pt x="1216" y="56"/>
                    <a:pt x="1400" y="28"/>
                    <a:pt x="158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5" name="Line 25"/>
            <p:cNvSpPr>
              <a:spLocks noChangeShapeType="1"/>
            </p:cNvSpPr>
            <p:nvPr/>
          </p:nvSpPr>
          <p:spPr bwMode="auto">
            <a:xfrm flipV="1">
              <a:off x="1920" y="2825"/>
              <a:ext cx="576" cy="43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146" name="Object 26"/>
            <p:cNvGraphicFramePr>
              <a:graphicFrameLocks noChangeAspect="1"/>
            </p:cNvGraphicFramePr>
            <p:nvPr/>
          </p:nvGraphicFramePr>
          <p:xfrm>
            <a:off x="2422" y="3593"/>
            <a:ext cx="476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42720" imgH="177480" progId="Equation.3">
                    <p:embed/>
                  </p:oleObj>
                </mc:Choice>
                <mc:Fallback>
                  <p:oleObj name="Equation" r:id="rId10" imgW="342720" imgH="177480" progId="Equation.3">
                    <p:embed/>
                    <p:pic>
                      <p:nvPicPr>
                        <p:cNvPr id="5146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2" y="3593"/>
                          <a:ext cx="476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7" name="Object 27"/>
            <p:cNvGraphicFramePr>
              <a:graphicFrameLocks noChangeAspect="1"/>
            </p:cNvGraphicFramePr>
            <p:nvPr/>
          </p:nvGraphicFramePr>
          <p:xfrm>
            <a:off x="2059" y="3646"/>
            <a:ext cx="178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26720" imgH="139680" progId="Equation.3">
                    <p:embed/>
                  </p:oleObj>
                </mc:Choice>
                <mc:Fallback>
                  <p:oleObj name="Equation" r:id="rId12" imgW="126720" imgH="139680" progId="Equation.3">
                    <p:embed/>
                    <p:pic>
                      <p:nvPicPr>
                        <p:cNvPr id="5147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9" y="3646"/>
                          <a:ext cx="178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8" name="Object 28"/>
            <p:cNvGraphicFramePr>
              <a:graphicFrameLocks noChangeAspect="1"/>
            </p:cNvGraphicFramePr>
            <p:nvPr/>
          </p:nvGraphicFramePr>
          <p:xfrm>
            <a:off x="2032" y="2841"/>
            <a:ext cx="232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68280" imgH="203040" progId="Equation.3">
                    <p:embed/>
                  </p:oleObj>
                </mc:Choice>
                <mc:Fallback>
                  <p:oleObj name="Equation" r:id="rId14" imgW="368280" imgH="203040" progId="Equation.3">
                    <p:embed/>
                    <p:pic>
                      <p:nvPicPr>
                        <p:cNvPr id="5148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2" y="2841"/>
                          <a:ext cx="232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637661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973307"/>
              </p:ext>
            </p:extLst>
          </p:nvPr>
        </p:nvGraphicFramePr>
        <p:xfrm>
          <a:off x="782638" y="2035175"/>
          <a:ext cx="5541962" cy="275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6560" imgH="1396800" progId="Equation.DSMT4">
                  <p:embed/>
                </p:oleObj>
              </mc:Choice>
              <mc:Fallback>
                <p:oleObj name="Equation" r:id="rId2" imgW="2806560" imgH="1396800" progId="Equation.DSMT4">
                  <p:embed/>
                  <p:pic>
                    <p:nvPicPr>
                      <p:cNvPr id="2150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2035175"/>
                        <a:ext cx="5541962" cy="27574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6"/>
          <p:cNvGraphicFramePr>
            <a:graphicFrameLocks noChangeAspect="1"/>
          </p:cNvGraphicFramePr>
          <p:nvPr/>
        </p:nvGraphicFramePr>
        <p:xfrm>
          <a:off x="4456113" y="4956175"/>
          <a:ext cx="11604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680" imgH="393480" progId="Equation.DSMT4">
                  <p:embed/>
                </p:oleObj>
              </mc:Choice>
              <mc:Fallback>
                <p:oleObj name="Equation" r:id="rId4" imgW="850680" imgH="393480" progId="Equation.DSMT4">
                  <p:embed/>
                  <p:pic>
                    <p:nvPicPr>
                      <p:cNvPr id="2150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4956175"/>
                        <a:ext cx="1160462" cy="5365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44683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881789"/>
              </p:ext>
            </p:extLst>
          </p:nvPr>
        </p:nvGraphicFramePr>
        <p:xfrm>
          <a:off x="687388" y="2052638"/>
          <a:ext cx="7778750" cy="253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79680" imgH="1396800" progId="Equation.DSMT4">
                  <p:embed/>
                </p:oleObj>
              </mc:Choice>
              <mc:Fallback>
                <p:oleObj name="Equation" r:id="rId2" imgW="4279680" imgH="1396800" progId="Equation.DSMT4">
                  <p:embed/>
                  <p:pic>
                    <p:nvPicPr>
                      <p:cNvPr id="2253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2052638"/>
                        <a:ext cx="7778750" cy="25384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5"/>
          <p:cNvGraphicFramePr>
            <a:graphicFrameLocks noChangeAspect="1"/>
          </p:cNvGraphicFramePr>
          <p:nvPr/>
        </p:nvGraphicFramePr>
        <p:xfrm>
          <a:off x="6735763" y="4789488"/>
          <a:ext cx="12461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393480" progId="Equation.DSMT4">
                  <p:embed/>
                </p:oleObj>
              </mc:Choice>
              <mc:Fallback>
                <p:oleObj name="Equation" r:id="rId4" imgW="914400" imgH="393480" progId="Equation.DSMT4">
                  <p:embed/>
                  <p:pic>
                    <p:nvPicPr>
                      <p:cNvPr id="2253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5763" y="4789488"/>
                        <a:ext cx="1246187" cy="5365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06115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23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 i="1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Which converges up to eight decimal places.</a:t>
            </a:r>
          </a:p>
          <a:p>
            <a:r>
              <a:rPr lang="en-US" altLang="zh-CN">
                <a:ea typeface="宋体" panose="02010600030101010101" pitchFamily="2" charset="-122"/>
              </a:rPr>
              <a:t>Is it accurate?</a:t>
            </a:r>
            <a:endParaRPr lang="en-US" altLang="zh-CN" i="1">
              <a:ea typeface="宋体" panose="02010600030101010101" pitchFamily="2" charset="-122"/>
            </a:endParaRPr>
          </a:p>
        </p:txBody>
      </p:sp>
      <p:graphicFrame>
        <p:nvGraphicFramePr>
          <p:cNvPr id="2355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551581"/>
              </p:ext>
            </p:extLst>
          </p:nvPr>
        </p:nvGraphicFramePr>
        <p:xfrm>
          <a:off x="673100" y="2057400"/>
          <a:ext cx="7826375" cy="191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613120" imgH="1371600" progId="Equation.DSMT4">
                  <p:embed/>
                </p:oleObj>
              </mc:Choice>
              <mc:Fallback>
                <p:oleObj name="Equation" r:id="rId2" imgW="5613120" imgH="1371600" progId="Equation.DSMT4">
                  <p:embed/>
                  <p:pic>
                    <p:nvPicPr>
                      <p:cNvPr id="2355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057400"/>
                        <a:ext cx="7826375" cy="19129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6"/>
          <p:cNvGraphicFramePr>
            <a:graphicFrameLocks noChangeAspect="1"/>
          </p:cNvGraphicFramePr>
          <p:nvPr/>
        </p:nvGraphicFramePr>
        <p:xfrm>
          <a:off x="6970713" y="4021138"/>
          <a:ext cx="11699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66680" imgH="393480" progId="Equation.DSMT4">
                  <p:embed/>
                </p:oleObj>
              </mc:Choice>
              <mc:Fallback>
                <p:oleObj name="Equation" r:id="rId4" imgW="1066680" imgH="393480" progId="Equation.DSMT4">
                  <p:embed/>
                  <p:pic>
                    <p:nvPicPr>
                      <p:cNvPr id="2355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0713" y="4021138"/>
                        <a:ext cx="1169987" cy="431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7"/>
          <p:cNvGraphicFramePr>
            <a:graphicFrameLocks noChangeAspect="1"/>
          </p:cNvGraphicFramePr>
          <p:nvPr/>
        </p:nvGraphicFramePr>
        <p:xfrm>
          <a:off x="5451475" y="4048125"/>
          <a:ext cx="11001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02960" imgH="393480" progId="Equation.DSMT4">
                  <p:embed/>
                </p:oleObj>
              </mc:Choice>
              <mc:Fallback>
                <p:oleObj name="Equation" r:id="rId6" imgW="1002960" imgH="393480" progId="Equation.DSMT4">
                  <p:embed/>
                  <p:pic>
                    <p:nvPicPr>
                      <p:cNvPr id="2355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1475" y="4048125"/>
                        <a:ext cx="1100138" cy="431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8"/>
          <p:cNvGraphicFramePr>
            <a:graphicFrameLocks noChangeAspect="1"/>
          </p:cNvGraphicFramePr>
          <p:nvPr/>
        </p:nvGraphicFramePr>
        <p:xfrm>
          <a:off x="4222750" y="4030663"/>
          <a:ext cx="10175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27000" imgH="393480" progId="Equation.DSMT4">
                  <p:embed/>
                </p:oleObj>
              </mc:Choice>
              <mc:Fallback>
                <p:oleObj name="Equation" r:id="rId8" imgW="927000" imgH="393480" progId="Equation.DSMT4">
                  <p:embed/>
                  <p:pic>
                    <p:nvPicPr>
                      <p:cNvPr id="2355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030663"/>
                        <a:ext cx="1017588" cy="431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11"/>
          <p:cNvGraphicFramePr>
            <a:graphicFrameLocks noChangeAspect="1"/>
          </p:cNvGraphicFramePr>
          <p:nvPr/>
        </p:nvGraphicFramePr>
        <p:xfrm>
          <a:off x="3070225" y="4046538"/>
          <a:ext cx="9652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14400" imgH="393480" progId="Equation.DSMT4">
                  <p:embed/>
                </p:oleObj>
              </mc:Choice>
              <mc:Fallback>
                <p:oleObj name="Equation" r:id="rId10" imgW="914400" imgH="393480" progId="Equation.DSMT4">
                  <p:embed/>
                  <p:pic>
                    <p:nvPicPr>
                      <p:cNvPr id="2355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4046538"/>
                        <a:ext cx="965200" cy="4159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12"/>
          <p:cNvGraphicFramePr>
            <a:graphicFrameLocks noChangeAspect="1"/>
          </p:cNvGraphicFramePr>
          <p:nvPr/>
        </p:nvGraphicFramePr>
        <p:xfrm>
          <a:off x="1906588" y="4060825"/>
          <a:ext cx="8699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50680" imgH="393480" progId="Equation.DSMT4">
                  <p:embed/>
                </p:oleObj>
              </mc:Choice>
              <mc:Fallback>
                <p:oleObj name="Equation" r:id="rId12" imgW="850680" imgH="393480" progId="Equation.DSMT4">
                  <p:embed/>
                  <p:pic>
                    <p:nvPicPr>
                      <p:cNvPr id="2355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4060825"/>
                        <a:ext cx="869950" cy="4016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68921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2458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We can look at the (theoretical) error term on this example.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Taking the derivative:</a:t>
            </a:r>
          </a:p>
        </p:txBody>
      </p:sp>
      <p:graphicFrame>
        <p:nvGraphicFramePr>
          <p:cNvPr id="24578" name="Object 1028"/>
          <p:cNvGraphicFramePr>
            <a:graphicFrameLocks noChangeAspect="1"/>
          </p:cNvGraphicFramePr>
          <p:nvPr/>
        </p:nvGraphicFramePr>
        <p:xfrm>
          <a:off x="1260475" y="3157538"/>
          <a:ext cx="5865813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29000" imgH="939600" progId="Equation.DSMT4">
                  <p:embed/>
                </p:oleObj>
              </mc:Choice>
              <mc:Fallback>
                <p:oleObj name="Equation" r:id="rId2" imgW="3429000" imgH="939600" progId="Equation.DSMT4">
                  <p:embed/>
                  <p:pic>
                    <p:nvPicPr>
                      <p:cNvPr id="24578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3157538"/>
                        <a:ext cx="5865813" cy="16065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 Box 1029"/>
          <p:cNvSpPr txBox="1">
            <a:spLocks noChangeArrowheads="1"/>
          </p:cNvSpPr>
          <p:nvPr/>
        </p:nvSpPr>
        <p:spPr bwMode="auto">
          <a:xfrm>
            <a:off x="5060950" y="4802188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en-US" altLang="zh-CN" baseline="42000">
                <a:ea typeface="宋体" panose="02010600030101010101" pitchFamily="2" charset="-122"/>
              </a:rPr>
              <a:t>-144</a:t>
            </a:r>
          </a:p>
        </p:txBody>
      </p:sp>
      <p:sp>
        <p:nvSpPr>
          <p:cNvPr id="24586" name="Line 1030"/>
          <p:cNvSpPr>
            <a:spLocks noChangeShapeType="1"/>
          </p:cNvSpPr>
          <p:nvPr/>
        </p:nvSpPr>
        <p:spPr bwMode="auto">
          <a:xfrm flipH="1" flipV="1">
            <a:off x="4581525" y="4703763"/>
            <a:ext cx="509588" cy="274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579" name="Object 1031"/>
          <p:cNvGraphicFramePr>
            <a:graphicFrameLocks noChangeAspect="1"/>
          </p:cNvGraphicFramePr>
          <p:nvPr/>
        </p:nvGraphicFramePr>
        <p:xfrm>
          <a:off x="2162175" y="5470525"/>
          <a:ext cx="33655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88760" imgH="203040" progId="Equation.DSMT4">
                  <p:embed/>
                </p:oleObj>
              </mc:Choice>
              <mc:Fallback>
                <p:oleObj name="Equation" r:id="rId4" imgW="1688760" imgH="203040" progId="Equation.DSMT4">
                  <p:embed/>
                  <p:pic>
                    <p:nvPicPr>
                      <p:cNvPr id="24579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5" y="5470525"/>
                        <a:ext cx="3365500" cy="4048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Text Box 1032"/>
          <p:cNvSpPr txBox="1">
            <a:spLocks noChangeArrowheads="1"/>
          </p:cNvSpPr>
          <p:nvPr/>
        </p:nvSpPr>
        <p:spPr bwMode="auto">
          <a:xfrm>
            <a:off x="5913438" y="5746750"/>
            <a:ext cx="1638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800" i="1">
                <a:ea typeface="宋体" panose="02010600030101010101" pitchFamily="2" charset="-122"/>
              </a:rPr>
              <a:t>Round-off error</a:t>
            </a:r>
          </a:p>
        </p:txBody>
      </p:sp>
    </p:spTree>
    <p:extLst>
      <p:ext uri="{BB962C8B-B14F-4D97-AF65-F5344CB8AC3E}">
        <p14:creationId xmlns:p14="http://schemas.microsoft.com/office/powerpoint/2010/main" val="39104289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0879" y="464246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Numerical Integration</a:t>
            </a:r>
            <a:endParaRPr lang="zh-CN" altLang="en-US" sz="3600" b="1" dirty="0">
              <a:latin typeface="Cambria Math" panose="020405030504060302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1547" y="1386523"/>
            <a:ext cx="7920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33CC"/>
                </a:solidFill>
              </a:rPr>
              <a:t>Why we need numerical integration?</a:t>
            </a:r>
            <a:endParaRPr lang="en-US" altLang="zh-CN" b="1" dirty="0">
              <a:solidFill>
                <a:srgbClr val="0033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758" y="1954784"/>
            <a:ext cx="8361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Numerical integration has been very important, even long before the appearance of computer.</a:t>
            </a:r>
          </a:p>
        </p:txBody>
      </p:sp>
      <p:sp>
        <p:nvSpPr>
          <p:cNvPr id="6" name="矩形 5"/>
          <p:cNvSpPr/>
          <p:nvPr/>
        </p:nvSpPr>
        <p:spPr>
          <a:xfrm>
            <a:off x="208550" y="2983016"/>
            <a:ext cx="86216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• Many complicate function can not be integrated analytically. </a:t>
            </a:r>
          </a:p>
          <a:p>
            <a:r>
              <a:rPr lang="en-US" altLang="zh-CN" sz="2400" dirty="0"/>
              <a:t>   Numerically method becomes the only way to get an answer.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9029" y="3750131"/>
            <a:ext cx="8621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• Many physical quantities are given in discrete form instead of   </a:t>
            </a:r>
          </a:p>
          <a:p>
            <a:r>
              <a:rPr lang="en-US" altLang="zh-CN" sz="2400" dirty="0"/>
              <a:t>   continuous form, thus the integrations and derivatives can only be </a:t>
            </a:r>
          </a:p>
          <a:p>
            <a:r>
              <a:rPr lang="en-US" altLang="zh-CN" sz="2400" dirty="0"/>
              <a:t>   obtained using numerical method.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3022" y="4995501"/>
            <a:ext cx="8361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33CC"/>
                </a:solidFill>
              </a:rPr>
              <a:t>e.g. </a:t>
            </a:r>
            <a:r>
              <a:rPr lang="en-US" altLang="zh-CN" sz="2400" dirty="0"/>
              <a:t>In </a:t>
            </a:r>
            <a:r>
              <a:rPr lang="en-US" altLang="zh-CN" sz="2400" i="1" dirty="0">
                <a:solidFill>
                  <a:srgbClr val="FF0000"/>
                </a:solidFill>
              </a:rPr>
              <a:t>ab initio </a:t>
            </a:r>
            <a:r>
              <a:rPr lang="en-US" altLang="zh-CN" sz="2400" dirty="0"/>
              <a:t>calculation, we need to calculate:</a:t>
            </a:r>
          </a:p>
          <a:p>
            <a:r>
              <a:rPr lang="en-US" altLang="zh-CN" sz="2400" dirty="0"/>
              <a:t>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0308" y="5425692"/>
                <a:ext cx="6107441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sz="2000" b="0" i="1" smtClean="0">
                              <a:latin typeface="Cambria Math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altLang="zh-CN" sz="2000" b="0" i="1" smtClean="0">
                          <a:latin typeface="Cambria Math"/>
                        </a:rPr>
                        <m:t>𝑑𝑥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               </m:t>
                      </m:r>
                      <m:r>
                        <a:rPr lang="zh-CN" altLang="en-US" sz="2000" b="0" i="1" smtClean="0">
                          <a:latin typeface="Cambria Math"/>
                        </a:rPr>
                        <m:t>𝜌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𝐷𝑒𝑛𝑠𝑖𝑡𝑦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𝑜𝑓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𝑒𝑙𝑒𝑐𝑡𝑟𝑜𝑛𝑠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08" y="5425692"/>
                <a:ext cx="6107441" cy="899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29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TW" dirty="0"/>
              <a:t>Numerical Integration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648200"/>
            <a:ext cx="7772400" cy="1600200"/>
          </a:xfrm>
        </p:spPr>
        <p:txBody>
          <a:bodyPr/>
          <a:lstStyle/>
          <a:p>
            <a:r>
              <a:rPr lang="en-US" altLang="zh-TW" sz="2400" dirty="0"/>
              <a:t>Example: the volume rate of flow (</a:t>
            </a:r>
            <a:r>
              <a:rPr lang="en-US" altLang="zh-TW" sz="2400" i="1" dirty="0"/>
              <a:t>Q</a:t>
            </a:r>
            <a:r>
              <a:rPr lang="en-US" altLang="zh-TW" sz="2400" dirty="0"/>
              <a:t>) of water in a channel or through a pipe is the integral of the velocity (</a:t>
            </a:r>
            <a:r>
              <a:rPr lang="en-US" altLang="zh-TW" sz="2400" i="1" dirty="0"/>
              <a:t>V</a:t>
            </a:r>
            <a:r>
              <a:rPr lang="en-US" altLang="zh-TW" sz="2400" dirty="0"/>
              <a:t>) and the incremental area (</a:t>
            </a:r>
            <a:r>
              <a:rPr lang="en-US" altLang="zh-TW" sz="2400" i="1" dirty="0" err="1"/>
              <a:t>dA</a:t>
            </a:r>
            <a:r>
              <a:rPr lang="en-US" altLang="zh-TW" sz="2400" dirty="0"/>
              <a:t>): </a:t>
            </a:r>
          </a:p>
        </p:txBody>
      </p:sp>
      <p:graphicFrame>
        <p:nvGraphicFramePr>
          <p:cNvPr id="137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563226"/>
              </p:ext>
            </p:extLst>
          </p:nvPr>
        </p:nvGraphicFramePr>
        <p:xfrm>
          <a:off x="3124200" y="1981200"/>
          <a:ext cx="24622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560" imgH="330120" progId="Equation.DSMT4">
                  <p:embed/>
                </p:oleObj>
              </mc:Choice>
              <mc:Fallback>
                <p:oleObj name="Equation" r:id="rId2" imgW="1231560" imgH="3301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981200"/>
                        <a:ext cx="246221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1" name="Object 5"/>
          <p:cNvGraphicFramePr>
            <a:graphicFrameLocks noChangeAspect="1"/>
          </p:cNvGraphicFramePr>
          <p:nvPr/>
        </p:nvGraphicFramePr>
        <p:xfrm>
          <a:off x="2590800" y="5943600"/>
          <a:ext cx="1295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640" imgH="279360" progId="Equation.3">
                  <p:embed/>
                </p:oleObj>
              </mc:Choice>
              <mc:Fallback>
                <p:oleObj name="Equation" r:id="rId4" imgW="647640" imgH="279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943600"/>
                        <a:ext cx="1295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7222" name="Picture 6" descr="C:\My Documents\WORKING\FIG0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743200"/>
            <a:ext cx="4303713" cy="17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223" name="Rectangle 7"/>
          <p:cNvSpPr>
            <a:spLocks noChangeArrowheads="1"/>
          </p:cNvSpPr>
          <p:nvPr/>
        </p:nvSpPr>
        <p:spPr bwMode="auto">
          <a:xfrm>
            <a:off x="762000" y="1447800"/>
            <a:ext cx="77724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/>
              <a:t>The area under the curve </a:t>
            </a:r>
            <a:r>
              <a:rPr lang="en-US" altLang="zh-TW" i="1"/>
              <a:t>f(x)</a:t>
            </a:r>
            <a:r>
              <a:rPr lang="en-US" altLang="zh-TW"/>
              <a:t> between </a:t>
            </a:r>
            <a:r>
              <a:rPr lang="en-US" altLang="zh-TW" i="1"/>
              <a:t>x=a</a:t>
            </a:r>
            <a:r>
              <a:rPr lang="en-US" altLang="zh-TW"/>
              <a:t> and </a:t>
            </a:r>
            <a:r>
              <a:rPr lang="en-US" altLang="zh-TW" i="1"/>
              <a:t>x=b</a:t>
            </a:r>
            <a:r>
              <a:rPr lang="en-US" altLang="zh-TW"/>
              <a:t>: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740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  <a:latin typeface="Georgia" panose="02040502050405020303" pitchFamily="18" charset="0"/>
              </a:rPr>
              <a:t>T</a:t>
            </a:r>
            <a:r>
              <a:rPr lang="zh-CN" altLang="en-US">
                <a:solidFill>
                  <a:srgbClr val="FF0000"/>
                </a:solidFill>
                <a:latin typeface="Georgia" panose="02040502050405020303" pitchFamily="18" charset="0"/>
              </a:rPr>
              <a:t>rapezoidal rule</a:t>
            </a:r>
          </a:p>
        </p:txBody>
      </p:sp>
      <p:pic>
        <p:nvPicPr>
          <p:cNvPr id="17410" name="内容占位符 17410" descr="Composite_trapezoidal_rule_illustration_small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73163" y="1600200"/>
            <a:ext cx="6796087" cy="4525963"/>
          </a:xfrm>
        </p:spPr>
      </p:pic>
    </p:spTree>
    <p:extLst>
      <p:ext uri="{BB962C8B-B14F-4D97-AF65-F5344CB8AC3E}">
        <p14:creationId xmlns:p14="http://schemas.microsoft.com/office/powerpoint/2010/main" val="24229372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630616" cy="887760"/>
          </a:xfrm>
        </p:spPr>
        <p:txBody>
          <a:bodyPr/>
          <a:lstStyle/>
          <a:p>
            <a:r>
              <a:rPr lang="en-US" altLang="zh-TW" dirty="0"/>
              <a:t>Trapezoidal Rule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/>
              <a:t> </a:t>
            </a:r>
          </a:p>
        </p:txBody>
      </p:sp>
      <p:pic>
        <p:nvPicPr>
          <p:cNvPr id="142345" name="Picture 9" descr="C:\My Documents\WORKING\FIG02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0"/>
            <a:ext cx="7620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2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086866"/>
              </p:ext>
            </p:extLst>
          </p:nvPr>
        </p:nvGraphicFramePr>
        <p:xfrm>
          <a:off x="1547664" y="1524000"/>
          <a:ext cx="5027613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14600" imgH="863280" progId="Equation.DSMT4">
                  <p:embed/>
                </p:oleObj>
              </mc:Choice>
              <mc:Fallback>
                <p:oleObj name="Equation" r:id="rId3" imgW="2514600" imgH="8632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524000"/>
                        <a:ext cx="5027613" cy="1727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835696" y="5013176"/>
            <a:ext cx="436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843808" y="5013176"/>
            <a:ext cx="436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7772400" cy="4114800"/>
          </a:xfrm>
        </p:spPr>
        <p:txBody>
          <a:bodyPr/>
          <a:lstStyle/>
          <a:p>
            <a:r>
              <a:rPr lang="en-US" altLang="zh-TW" dirty="0"/>
              <a:t>Another way to get the </a:t>
            </a:r>
            <a:r>
              <a:rPr lang="en-US" altLang="zh-TW"/>
              <a:t>trapezoidal formula</a:t>
            </a:r>
            <a:endParaRPr lang="en-US" altLang="zh-TW" dirty="0"/>
          </a:p>
          <a:p>
            <a:pPr>
              <a:buFontTx/>
              <a:buNone/>
            </a:pPr>
            <a:r>
              <a:rPr lang="en-US" altLang="zh-TW" sz="2800" dirty="0"/>
              <a:t>    The linear polynomial passing the data points: </a:t>
            </a:r>
          </a:p>
        </p:txBody>
      </p:sp>
      <p:graphicFrame>
        <p:nvGraphicFramePr>
          <p:cNvPr id="190468" name="Object 4"/>
          <p:cNvGraphicFramePr>
            <a:graphicFrameLocks noChangeAspect="1"/>
          </p:cNvGraphicFramePr>
          <p:nvPr/>
        </p:nvGraphicFramePr>
        <p:xfrm>
          <a:off x="1447800" y="1981200"/>
          <a:ext cx="46497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23800" imgH="431640" progId="Equation.3">
                  <p:embed/>
                </p:oleObj>
              </mc:Choice>
              <mc:Fallback>
                <p:oleObj name="Equation" r:id="rId2" imgW="23238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81200"/>
                        <a:ext cx="46497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616653"/>
              </p:ext>
            </p:extLst>
          </p:nvPr>
        </p:nvGraphicFramePr>
        <p:xfrm>
          <a:off x="698500" y="2971800"/>
          <a:ext cx="820102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01840" imgH="660240" progId="Equation.DSMT4">
                  <p:embed/>
                </p:oleObj>
              </mc:Choice>
              <mc:Fallback>
                <p:oleObj name="Equation" r:id="rId4" imgW="4101840" imgH="660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2971800"/>
                        <a:ext cx="8201025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0" name="Object 6"/>
          <p:cNvGraphicFramePr>
            <a:graphicFrameLocks noChangeAspect="1"/>
          </p:cNvGraphicFramePr>
          <p:nvPr/>
        </p:nvGraphicFramePr>
        <p:xfrm>
          <a:off x="647700" y="4419600"/>
          <a:ext cx="4748213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74560" imgH="634680" progId="Equation.3">
                  <p:embed/>
                </p:oleObj>
              </mc:Choice>
              <mc:Fallback>
                <p:oleObj name="Equation" r:id="rId6" imgW="2374560" imgH="634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419600"/>
                        <a:ext cx="4748213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r>
              <a:rPr lang="en-US" altLang="zh-TW" dirty="0"/>
              <a:t>The absolute value of the upper bound on the error for the Trapezoidal rule is:</a:t>
            </a:r>
          </a:p>
        </p:txBody>
      </p:sp>
      <p:graphicFrame>
        <p:nvGraphicFramePr>
          <p:cNvPr id="195587" name="Object 3"/>
          <p:cNvGraphicFramePr>
            <a:graphicFrameLocks noChangeAspect="1"/>
          </p:cNvGraphicFramePr>
          <p:nvPr/>
        </p:nvGraphicFramePr>
        <p:xfrm>
          <a:off x="1778000" y="2514600"/>
          <a:ext cx="381317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760" imgH="711000" progId="Equation.3">
                  <p:embed/>
                </p:oleObj>
              </mc:Choice>
              <mc:Fallback>
                <p:oleObj name="Equation" r:id="rId2" imgW="1904760" imgH="71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2514600"/>
                        <a:ext cx="3813175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475656" y="4869160"/>
            <a:ext cx="56886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Trapezoidal rule gives exact results for linear polynomials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7772400" cy="1143000"/>
          </a:xfrm>
        </p:spPr>
        <p:txBody>
          <a:bodyPr/>
          <a:lstStyle/>
          <a:p>
            <a:r>
              <a:rPr lang="en-US" altLang="zh-TW" sz="3600"/>
              <a:t>Backward Difference Formula for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7315200" y="914400"/>
          <a:ext cx="10668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280" imgH="203040" progId="Equation.3">
                  <p:embed/>
                </p:oleObj>
              </mc:Choice>
              <mc:Fallback>
                <p:oleObj name="Equation" r:id="rId2" imgW="368280" imgH="203040" progId="Equation.3">
                  <p:embed/>
                  <p:pic>
                    <p:nvPicPr>
                      <p:cNvPr id="6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914400"/>
                        <a:ext cx="10668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728663" y="3989388"/>
          <a:ext cx="3200400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85720" imgH="634680" progId="Equation.3">
                  <p:embed/>
                </p:oleObj>
              </mc:Choice>
              <mc:Fallback>
                <p:oleObj name="Equation" r:id="rId4" imgW="1485720" imgH="634680" progId="Equation.3">
                  <p:embed/>
                  <p:pic>
                    <p:nvPicPr>
                      <p:cNvPr id="61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3989388"/>
                        <a:ext cx="3200400" cy="13668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609600" y="1752600"/>
            <a:ext cx="1112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i="1"/>
              <a:t>Similarly</a:t>
            </a:r>
          </a:p>
        </p:txBody>
      </p:sp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1295400" y="2133600"/>
          <a:ext cx="6629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81000" imgH="393480" progId="Equation.3">
                  <p:embed/>
                </p:oleObj>
              </mc:Choice>
              <mc:Fallback>
                <p:oleObj name="Equation" r:id="rId6" imgW="2781000" imgH="393480" progId="Equation.3">
                  <p:embed/>
                  <p:pic>
                    <p:nvPicPr>
                      <p:cNvPr id="61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133600"/>
                        <a:ext cx="6629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3" name="Group 9"/>
          <p:cNvGrpSpPr>
            <a:grpSpLocks/>
          </p:cNvGrpSpPr>
          <p:nvPr/>
        </p:nvGrpSpPr>
        <p:grpSpPr bwMode="auto">
          <a:xfrm>
            <a:off x="4876800" y="4038600"/>
            <a:ext cx="3581400" cy="2209800"/>
            <a:chOff x="1632" y="1776"/>
            <a:chExt cx="2256" cy="1392"/>
          </a:xfrm>
        </p:grpSpPr>
        <p:sp>
          <p:nvSpPr>
            <p:cNvPr id="6154" name="Line 10"/>
            <p:cNvSpPr>
              <a:spLocks noChangeShapeType="1"/>
            </p:cNvSpPr>
            <p:nvPr/>
          </p:nvSpPr>
          <p:spPr bwMode="auto">
            <a:xfrm>
              <a:off x="1680" y="2928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Line 11"/>
            <p:cNvSpPr>
              <a:spLocks noChangeShapeType="1"/>
            </p:cNvSpPr>
            <p:nvPr/>
          </p:nvSpPr>
          <p:spPr bwMode="auto">
            <a:xfrm flipV="1">
              <a:off x="1920" y="1776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Freeform 12"/>
            <p:cNvSpPr>
              <a:spLocks/>
            </p:cNvSpPr>
            <p:nvPr/>
          </p:nvSpPr>
          <p:spPr bwMode="auto">
            <a:xfrm>
              <a:off x="1776" y="2016"/>
              <a:ext cx="1584" cy="864"/>
            </a:xfrm>
            <a:custGeom>
              <a:avLst/>
              <a:gdLst>
                <a:gd name="T0" fmla="*/ 0 w 1584"/>
                <a:gd name="T1" fmla="*/ 864 h 864"/>
                <a:gd name="T2" fmla="*/ 240 w 1584"/>
                <a:gd name="T3" fmla="*/ 528 h 864"/>
                <a:gd name="T4" fmla="*/ 624 w 1584"/>
                <a:gd name="T5" fmla="*/ 240 h 864"/>
                <a:gd name="T6" fmla="*/ 1056 w 1584"/>
                <a:gd name="T7" fmla="*/ 96 h 864"/>
                <a:gd name="T8" fmla="*/ 1584 w 1584"/>
                <a:gd name="T9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4" h="864">
                  <a:moveTo>
                    <a:pt x="0" y="864"/>
                  </a:moveTo>
                  <a:cubicBezTo>
                    <a:pt x="68" y="748"/>
                    <a:pt x="136" y="632"/>
                    <a:pt x="240" y="528"/>
                  </a:cubicBezTo>
                  <a:cubicBezTo>
                    <a:pt x="344" y="424"/>
                    <a:pt x="488" y="312"/>
                    <a:pt x="624" y="240"/>
                  </a:cubicBezTo>
                  <a:cubicBezTo>
                    <a:pt x="760" y="168"/>
                    <a:pt x="896" y="136"/>
                    <a:pt x="1056" y="96"/>
                  </a:cubicBezTo>
                  <a:cubicBezTo>
                    <a:pt x="1216" y="56"/>
                    <a:pt x="1400" y="28"/>
                    <a:pt x="158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Line 13"/>
            <p:cNvSpPr>
              <a:spLocks noChangeShapeType="1"/>
            </p:cNvSpPr>
            <p:nvPr/>
          </p:nvSpPr>
          <p:spPr bwMode="auto">
            <a:xfrm flipV="1">
              <a:off x="2207" y="2383"/>
              <a:ext cx="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158" name="Line 14"/>
            <p:cNvSpPr>
              <a:spLocks noChangeShapeType="1"/>
            </p:cNvSpPr>
            <p:nvPr/>
          </p:nvSpPr>
          <p:spPr bwMode="auto">
            <a:xfrm flipV="1">
              <a:off x="2688" y="2144"/>
              <a:ext cx="0" cy="7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59" name="Line 15"/>
            <p:cNvSpPr>
              <a:spLocks noChangeShapeType="1"/>
            </p:cNvSpPr>
            <p:nvPr/>
          </p:nvSpPr>
          <p:spPr bwMode="auto">
            <a:xfrm>
              <a:off x="2208" y="2384"/>
              <a:ext cx="9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160" name="Line 16"/>
            <p:cNvSpPr>
              <a:spLocks noChangeShapeType="1"/>
            </p:cNvSpPr>
            <p:nvPr/>
          </p:nvSpPr>
          <p:spPr bwMode="auto">
            <a:xfrm>
              <a:off x="2688" y="2144"/>
              <a:ext cx="4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161" name="Line 17"/>
            <p:cNvSpPr>
              <a:spLocks noChangeShapeType="1"/>
            </p:cNvSpPr>
            <p:nvPr/>
          </p:nvSpPr>
          <p:spPr bwMode="auto">
            <a:xfrm flipH="1">
              <a:off x="2208" y="2480"/>
              <a:ext cx="14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162" name="Line 18"/>
            <p:cNvSpPr>
              <a:spLocks noChangeShapeType="1"/>
            </p:cNvSpPr>
            <p:nvPr/>
          </p:nvSpPr>
          <p:spPr bwMode="auto">
            <a:xfrm>
              <a:off x="2544" y="2480"/>
              <a:ext cx="14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163" name="Text Box 19"/>
            <p:cNvSpPr txBox="1">
              <a:spLocks noChangeArrowheads="1"/>
            </p:cNvSpPr>
            <p:nvPr/>
          </p:nvSpPr>
          <p:spPr bwMode="auto">
            <a:xfrm>
              <a:off x="2342" y="234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i="1">
                  <a:solidFill>
                    <a:srgbClr val="FF0000"/>
                  </a:solidFill>
                </a:rPr>
                <a:t>h</a:t>
              </a:r>
            </a:p>
          </p:txBody>
        </p:sp>
        <p:graphicFrame>
          <p:nvGraphicFramePr>
            <p:cNvPr id="6164" name="Object 20"/>
            <p:cNvGraphicFramePr>
              <a:graphicFrameLocks noChangeAspect="1"/>
            </p:cNvGraphicFramePr>
            <p:nvPr/>
          </p:nvGraphicFramePr>
          <p:xfrm>
            <a:off x="1632" y="1856"/>
            <a:ext cx="216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42720" imgH="203040" progId="Equation.3">
                    <p:embed/>
                  </p:oleObj>
                </mc:Choice>
                <mc:Fallback>
                  <p:oleObj name="Equation" r:id="rId8" imgW="342720" imgH="203040" progId="Equation.3">
                    <p:embed/>
                    <p:pic>
                      <p:nvPicPr>
                        <p:cNvPr id="6164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856"/>
                          <a:ext cx="216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5" name="Object 21"/>
            <p:cNvGraphicFramePr>
              <a:graphicFrameLocks noChangeAspect="1"/>
            </p:cNvGraphicFramePr>
            <p:nvPr/>
          </p:nvGraphicFramePr>
          <p:xfrm>
            <a:off x="3744" y="2960"/>
            <a:ext cx="13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6720" imgH="139680" progId="Equation.3">
                    <p:embed/>
                  </p:oleObj>
                </mc:Choice>
                <mc:Fallback>
                  <p:oleObj name="Equation" r:id="rId10" imgW="126720" imgH="139680" progId="Equation.3">
                    <p:embed/>
                    <p:pic>
                      <p:nvPicPr>
                        <p:cNvPr id="6165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960"/>
                          <a:ext cx="13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6" name="Object 22"/>
            <p:cNvGraphicFramePr>
              <a:graphicFrameLocks noChangeAspect="1"/>
            </p:cNvGraphicFramePr>
            <p:nvPr/>
          </p:nvGraphicFramePr>
          <p:xfrm>
            <a:off x="2608" y="2959"/>
            <a:ext cx="176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26720" imgH="139680" progId="Equation.3">
                    <p:embed/>
                  </p:oleObj>
                </mc:Choice>
                <mc:Fallback>
                  <p:oleObj name="Equation" r:id="rId12" imgW="126720" imgH="139680" progId="Equation.3">
                    <p:embed/>
                    <p:pic>
                      <p:nvPicPr>
                        <p:cNvPr id="6166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2959"/>
                          <a:ext cx="176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7" name="Object 23"/>
            <p:cNvGraphicFramePr>
              <a:graphicFrameLocks noChangeAspect="1"/>
            </p:cNvGraphicFramePr>
            <p:nvPr/>
          </p:nvGraphicFramePr>
          <p:xfrm>
            <a:off x="2016" y="2912"/>
            <a:ext cx="48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42720" imgH="177480" progId="Equation.3">
                    <p:embed/>
                  </p:oleObj>
                </mc:Choice>
                <mc:Fallback>
                  <p:oleObj name="Equation" r:id="rId14" imgW="342720" imgH="177480" progId="Equation.3">
                    <p:embed/>
                    <p:pic>
                      <p:nvPicPr>
                        <p:cNvPr id="6167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912"/>
                          <a:ext cx="48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8" name="Line 24"/>
            <p:cNvSpPr>
              <a:spLocks noChangeShapeType="1"/>
            </p:cNvSpPr>
            <p:nvPr/>
          </p:nvSpPr>
          <p:spPr bwMode="auto">
            <a:xfrm flipV="1">
              <a:off x="2976" y="2384"/>
              <a:ext cx="0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169" name="Line 25"/>
            <p:cNvSpPr>
              <a:spLocks noChangeShapeType="1"/>
            </p:cNvSpPr>
            <p:nvPr/>
          </p:nvSpPr>
          <p:spPr bwMode="auto">
            <a:xfrm>
              <a:off x="2976" y="2000"/>
              <a:ext cx="0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170" name="Object 26"/>
            <p:cNvGraphicFramePr>
              <a:graphicFrameLocks noChangeAspect="1"/>
            </p:cNvGraphicFramePr>
            <p:nvPr/>
          </p:nvGraphicFramePr>
          <p:xfrm>
            <a:off x="2786" y="2192"/>
            <a:ext cx="766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977760" imgH="203040" progId="Equation.3">
                    <p:embed/>
                  </p:oleObj>
                </mc:Choice>
                <mc:Fallback>
                  <p:oleObj name="Equation" r:id="rId16" imgW="977760" imgH="203040" progId="Equation.3">
                    <p:embed/>
                    <p:pic>
                      <p:nvPicPr>
                        <p:cNvPr id="617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6" y="2192"/>
                          <a:ext cx="766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1" name="Line 27"/>
            <p:cNvSpPr>
              <a:spLocks noChangeShapeType="1"/>
            </p:cNvSpPr>
            <p:nvPr/>
          </p:nvSpPr>
          <p:spPr bwMode="auto">
            <a:xfrm flipV="1">
              <a:off x="2208" y="2000"/>
              <a:ext cx="960" cy="28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4648200" y="3429000"/>
            <a:ext cx="1635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i="1"/>
              <a:t>Geometrically</a:t>
            </a:r>
          </a:p>
        </p:txBody>
      </p:sp>
    </p:spTree>
    <p:extLst>
      <p:ext uri="{BB962C8B-B14F-4D97-AF65-F5344CB8AC3E}">
        <p14:creationId xmlns:p14="http://schemas.microsoft.com/office/powerpoint/2010/main" val="29357437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Trapezoidal Rule Error Analysis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382838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How accurate is this approximation?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Start with Taylor series for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1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dirty="0">
                <a:ea typeface="宋体" panose="02010600030101010101" pitchFamily="2" charset="-122"/>
              </a:rPr>
              <a:t> around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639423"/>
              </p:ext>
            </p:extLst>
          </p:nvPr>
        </p:nvGraphicFramePr>
        <p:xfrm>
          <a:off x="1411288" y="4364038"/>
          <a:ext cx="6342062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84400" imgH="241200" progId="Equation.DSMT4">
                  <p:embed/>
                </p:oleObj>
              </mc:Choice>
              <mc:Fallback>
                <p:oleObj name="Equation" r:id="rId2" imgW="2984400" imgH="241200" progId="Equation.DSMT4">
                  <p:embed/>
                  <p:pic>
                    <p:nvPicPr>
                      <p:cNvPr id="460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4364038"/>
                        <a:ext cx="6342062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949870"/>
              </p:ext>
            </p:extLst>
          </p:nvPr>
        </p:nvGraphicFramePr>
        <p:xfrm>
          <a:off x="2236788" y="2451100"/>
          <a:ext cx="4776787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47840" imgH="469800" progId="Equation.DSMT4">
                  <p:embed/>
                </p:oleObj>
              </mc:Choice>
              <mc:Fallback>
                <p:oleObj name="Equation" r:id="rId4" imgW="2247840" imgH="469800" progId="Equation.DSMT4">
                  <p:embed/>
                  <p:pic>
                    <p:nvPicPr>
                      <p:cNvPr id="460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8" y="2451100"/>
                        <a:ext cx="4776787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27056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Trapezoidal Rule Error Analysis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Expand LHS: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Expand RHS</a:t>
            </a:r>
          </a:p>
        </p:txBody>
      </p:sp>
      <p:graphicFrame>
        <p:nvGraphicFramePr>
          <p:cNvPr id="471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202021"/>
              </p:ext>
            </p:extLst>
          </p:nvPr>
        </p:nvGraphicFramePr>
        <p:xfrm>
          <a:off x="590550" y="2451100"/>
          <a:ext cx="8069263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97280" imgH="469800" progId="Equation.DSMT4">
                  <p:embed/>
                </p:oleObj>
              </mc:Choice>
              <mc:Fallback>
                <p:oleObj name="Equation" r:id="rId2" imgW="3797280" imgH="469800" progId="Equation.DSMT4">
                  <p:embed/>
                  <p:pic>
                    <p:nvPicPr>
                      <p:cNvPr id="471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2451100"/>
                        <a:ext cx="8069263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804696"/>
              </p:ext>
            </p:extLst>
          </p:nvPr>
        </p:nvGraphicFramePr>
        <p:xfrm>
          <a:off x="461963" y="4343400"/>
          <a:ext cx="8231187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73240" imgH="660240" progId="Equation.DSMT4">
                  <p:embed/>
                </p:oleObj>
              </mc:Choice>
              <mc:Fallback>
                <p:oleObj name="Equation" r:id="rId4" imgW="3873240" imgH="660240" progId="Equation.DSMT4">
                  <p:embed/>
                  <p:pic>
                    <p:nvPicPr>
                      <p:cNvPr id="471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4343400"/>
                        <a:ext cx="8231187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89139"/>
              </p:ext>
            </p:extLst>
          </p:nvPr>
        </p:nvGraphicFramePr>
        <p:xfrm>
          <a:off x="2627784" y="6014244"/>
          <a:ext cx="34004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00200" imgH="241200" progId="Equation.DSMT4">
                  <p:embed/>
                </p:oleObj>
              </mc:Choice>
              <mc:Fallback>
                <p:oleObj name="Equation" r:id="rId6" imgW="1600200" imgH="241200" progId="Equation.DSMT4">
                  <p:embed/>
                  <p:pic>
                    <p:nvPicPr>
                      <p:cNvPr id="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6014244"/>
                        <a:ext cx="340042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右箭头 1"/>
          <p:cNvSpPr/>
          <p:nvPr/>
        </p:nvSpPr>
        <p:spPr bwMode="auto">
          <a:xfrm>
            <a:off x="1259632" y="6096000"/>
            <a:ext cx="864096" cy="28532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42166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79660"/>
            <a:ext cx="7772400" cy="1143000"/>
          </a:xfrm>
        </p:spPr>
        <p:txBody>
          <a:bodyPr/>
          <a:lstStyle/>
          <a:p>
            <a:r>
              <a:rPr lang="en-US" altLang="zh-CN" sz="4000" dirty="0">
                <a:ea typeface="宋体" panose="02010600030101010101" pitchFamily="2" charset="-122"/>
              </a:rPr>
              <a:t>Trapezoidal Rule Error Analysis-2</a:t>
            </a:r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1197852" y="3647132"/>
            <a:ext cx="295232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7"/>
          <p:cNvCxnSpPr/>
          <p:nvPr/>
        </p:nvCxnSpPr>
        <p:spPr bwMode="auto">
          <a:xfrm flipH="1" flipV="1">
            <a:off x="1187624" y="1322660"/>
            <a:ext cx="10228" cy="23244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弧形 12"/>
          <p:cNvSpPr/>
          <p:nvPr/>
        </p:nvSpPr>
        <p:spPr bwMode="auto">
          <a:xfrm>
            <a:off x="1197852" y="1746611"/>
            <a:ext cx="2582060" cy="1584176"/>
          </a:xfrm>
          <a:prstGeom prst="arc">
            <a:avLst>
              <a:gd name="adj1" fmla="val 12586591"/>
              <a:gd name="adj2" fmla="val 2068290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itchFamily="18" charset="-120"/>
            </a:endParaRPr>
          </a:p>
        </p:txBody>
      </p:sp>
      <p:cxnSp>
        <p:nvCxnSpPr>
          <p:cNvPr id="15" name="直接连接符 14"/>
          <p:cNvCxnSpPr>
            <a:stCxn id="13" idx="0"/>
          </p:cNvCxnSpPr>
          <p:nvPr/>
        </p:nvCxnSpPr>
        <p:spPr bwMode="auto">
          <a:xfrm>
            <a:off x="1544708" y="1998479"/>
            <a:ext cx="2956" cy="164865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 bwMode="auto">
          <a:xfrm>
            <a:off x="3668207" y="2206972"/>
            <a:ext cx="0" cy="144016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3" idx="0"/>
            <a:endCxn id="13" idx="2"/>
          </p:cNvCxnSpPr>
          <p:nvPr/>
        </p:nvCxnSpPr>
        <p:spPr bwMode="auto">
          <a:xfrm>
            <a:off x="1544708" y="1998479"/>
            <a:ext cx="2123499" cy="2179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362607" y="36471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3415319" y="362636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2244018" y="1203267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f(x)</a:t>
            </a:r>
            <a:endParaRPr lang="zh-CN" altLang="en-US" b="1" dirty="0"/>
          </a:p>
        </p:txBody>
      </p:sp>
      <p:graphicFrame>
        <p:nvGraphicFramePr>
          <p:cNvPr id="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544659"/>
              </p:ext>
            </p:extLst>
          </p:nvPr>
        </p:nvGraphicFramePr>
        <p:xfrm>
          <a:off x="3962013" y="1197205"/>
          <a:ext cx="4751388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74560" imgH="812520" progId="Equation.DSMT4">
                  <p:embed/>
                </p:oleObj>
              </mc:Choice>
              <mc:Fallback>
                <p:oleObj name="Equation" r:id="rId2" imgW="2374560" imgH="812520" progId="Equation.DSMT4">
                  <p:embed/>
                  <p:pic>
                    <p:nvPicPr>
                      <p:cNvPr id="1904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013" y="1197205"/>
                        <a:ext cx="4751388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241765"/>
              </p:ext>
            </p:extLst>
          </p:nvPr>
        </p:nvGraphicFramePr>
        <p:xfrm>
          <a:off x="700695" y="4173067"/>
          <a:ext cx="7637462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93880" imgH="888840" progId="Equation.DSMT4">
                  <p:embed/>
                </p:oleObj>
              </mc:Choice>
              <mc:Fallback>
                <p:oleObj name="Equation" r:id="rId4" imgW="3593880" imgH="888840" progId="Equation.DSMT4">
                  <p:embed/>
                  <p:pic>
                    <p:nvPicPr>
                      <p:cNvPr id="481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695" y="4173067"/>
                        <a:ext cx="7637462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4317323" y="2986053"/>
            <a:ext cx="41408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Error in linear interpolation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25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Trapezoidal Rule Error Analysis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In general, error for a </a:t>
            </a:r>
            <a:r>
              <a:rPr lang="en-US" altLang="zh-CN" i="1" dirty="0">
                <a:ea typeface="宋体" panose="02010600030101010101" pitchFamily="2" charset="-122"/>
              </a:rPr>
              <a:t>single</a:t>
            </a:r>
            <a:r>
              <a:rPr lang="en-US" altLang="zh-CN" dirty="0">
                <a:ea typeface="宋体" panose="02010600030101010101" pitchFamily="2" charset="-122"/>
              </a:rPr>
              <a:t> segment proportional to </a:t>
            </a:r>
            <a:r>
              <a:rPr lang="en-US" altLang="zh-CN" i="1" dirty="0">
                <a:ea typeface="宋体" panose="02010600030101010101" pitchFamily="2" charset="-122"/>
              </a:rPr>
              <a:t>h</a:t>
            </a:r>
            <a:r>
              <a:rPr lang="en-US" altLang="zh-CN" baseline="30000" dirty="0">
                <a:ea typeface="宋体" panose="02010600030101010101" pitchFamily="2" charset="-122"/>
              </a:rPr>
              <a:t>3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Error for subdividing entire </a:t>
            </a:r>
            <a:r>
              <a:rPr lang="en-US" altLang="zh-CN" dirty="0" err="1">
                <a:ea typeface="宋体" panose="02010600030101010101" pitchFamily="2" charset="-122"/>
              </a:rPr>
              <a:t>a</a:t>
            </a:r>
            <a:r>
              <a:rPr lang="en-US" altLang="zh-CN" dirty="0" err="1">
                <a:ea typeface="宋体" panose="02010600030101010101" pitchFamily="2" charset="-122"/>
                <a:sym typeface="Symbol" panose="05050102010706020507" pitchFamily="18" charset="2"/>
              </a:rPr>
              <a:t>b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interval proportional to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h</a:t>
            </a:r>
            <a:r>
              <a:rPr lang="en-US" altLang="zh-CN" baseline="30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“Cubic local accuracy, quadratic global accuracy”</a:t>
            </a:r>
          </a:p>
        </p:txBody>
      </p:sp>
      <p:graphicFrame>
        <p:nvGraphicFramePr>
          <p:cNvPr id="481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864320"/>
              </p:ext>
            </p:extLst>
          </p:nvPr>
        </p:nvGraphicFramePr>
        <p:xfrm>
          <a:off x="2759075" y="1916113"/>
          <a:ext cx="342741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800" imgH="241200" progId="Equation.DSMT4">
                  <p:embed/>
                </p:oleObj>
              </mc:Choice>
              <mc:Fallback>
                <p:oleObj name="Equation" r:id="rId2" imgW="1612800" imgH="241200" progId="Equation.DSMT4">
                  <p:embed/>
                  <p:pic>
                    <p:nvPicPr>
                      <p:cNvPr id="481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1916113"/>
                        <a:ext cx="3427413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09352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382000" cy="1143000"/>
          </a:xfrm>
        </p:spPr>
        <p:txBody>
          <a:bodyPr/>
          <a:lstStyle/>
          <a:p>
            <a:r>
              <a:rPr lang="en-US" altLang="zh-TW" sz="3600"/>
              <a:t>Example: Trapezoidal Rule for Integration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/>
              <a:t>n</a:t>
            </a:r>
            <a:r>
              <a:rPr lang="en-US" altLang="zh-TW"/>
              <a:t> = 4</a:t>
            </a:r>
          </a:p>
          <a:p>
            <a:r>
              <a:rPr lang="en-US" altLang="zh-TW"/>
              <a:t>The trapezoidal rule provides</a:t>
            </a:r>
          </a:p>
        </p:txBody>
      </p:sp>
      <p:graphicFrame>
        <p:nvGraphicFramePr>
          <p:cNvPr id="145412" name="Object 4"/>
          <p:cNvGraphicFramePr>
            <a:graphicFrameLocks noChangeAspect="1"/>
          </p:cNvGraphicFramePr>
          <p:nvPr/>
        </p:nvGraphicFramePr>
        <p:xfrm>
          <a:off x="2971800" y="2057400"/>
          <a:ext cx="2943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120" imgH="228600" progId="Equation.3">
                  <p:embed/>
                </p:oleObj>
              </mc:Choice>
              <mc:Fallback>
                <p:oleObj name="Equation" r:id="rId2" imgW="147312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057400"/>
                        <a:ext cx="29432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3" name="Object 5"/>
          <p:cNvGraphicFramePr>
            <a:graphicFrameLocks noChangeAspect="1"/>
          </p:cNvGraphicFramePr>
          <p:nvPr/>
        </p:nvGraphicFramePr>
        <p:xfrm>
          <a:off x="825500" y="3352800"/>
          <a:ext cx="749141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46160" imgH="609480" progId="Equation.3">
                  <p:embed/>
                </p:oleObj>
              </mc:Choice>
              <mc:Fallback>
                <p:oleObj name="Equation" r:id="rId4" imgW="3746160" imgH="609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3352800"/>
                        <a:ext cx="7491413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/>
              <a:t> </a:t>
            </a:r>
          </a:p>
        </p:txBody>
      </p:sp>
      <p:pic>
        <p:nvPicPr>
          <p:cNvPr id="173060" name="Picture 4" descr="C:\My Documents\WORKING\FIG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8564563" cy="33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TW"/>
              <a:t>Example: Flow Rate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r>
              <a:rPr lang="en-US" altLang="zh-TW" sz="2400"/>
              <a:t>The flow rate (</a:t>
            </a:r>
            <a:r>
              <a:rPr lang="en-US" altLang="zh-TW" sz="2400" i="1"/>
              <a:t>Q</a:t>
            </a:r>
            <a:r>
              <a:rPr lang="en-US" altLang="zh-TW" sz="2400"/>
              <a:t>) of an incompressible fluid is given by the integral.</a:t>
            </a:r>
          </a:p>
          <a:p>
            <a:endParaRPr lang="en-US" altLang="zh-TW" sz="2400"/>
          </a:p>
          <a:p>
            <a:pPr>
              <a:buFontTx/>
              <a:buNone/>
            </a:pPr>
            <a:r>
              <a:rPr lang="en-US" altLang="zh-TW" sz="2400"/>
              <a:t>	in which </a:t>
            </a:r>
            <a:r>
              <a:rPr lang="en-US" altLang="zh-TW" sz="2400" i="1"/>
              <a:t>V</a:t>
            </a:r>
            <a:r>
              <a:rPr lang="en-US" altLang="zh-TW" sz="2400"/>
              <a:t> is the velocity and </a:t>
            </a:r>
            <a:r>
              <a:rPr lang="en-US" altLang="zh-TW" sz="2400" i="1"/>
              <a:t>A</a:t>
            </a:r>
            <a:r>
              <a:rPr lang="en-US" altLang="zh-TW" sz="2400"/>
              <a:t> is the area.</a:t>
            </a:r>
          </a:p>
          <a:p>
            <a:r>
              <a:rPr lang="en-US" altLang="zh-TW" sz="2400"/>
              <a:t>For a circular pipe of radius </a:t>
            </a:r>
            <a:r>
              <a:rPr lang="en-US" altLang="zh-TW" sz="2400" i="1"/>
              <a:t>r</a:t>
            </a:r>
            <a:r>
              <a:rPr lang="en-US" altLang="zh-TW" sz="2400"/>
              <a:t>, the incremental area </a:t>
            </a:r>
            <a:r>
              <a:rPr lang="en-US" altLang="zh-TW" sz="2400" i="1"/>
              <a:t>dA</a:t>
            </a:r>
            <a:r>
              <a:rPr lang="en-US" altLang="zh-TW" sz="2400"/>
              <a:t> is equal to 2</a:t>
            </a:r>
            <a:r>
              <a:rPr lang="en-US" altLang="zh-TW" sz="2400" i="1">
                <a:cs typeface="Times New Roman" panose="02020603050405020304" pitchFamily="18" charset="0"/>
              </a:rPr>
              <a:t>π</a:t>
            </a:r>
            <a:r>
              <a:rPr lang="en-US" altLang="zh-TW" sz="2400" i="1"/>
              <a:t>rdr.</a:t>
            </a:r>
          </a:p>
        </p:txBody>
      </p:sp>
      <p:graphicFrame>
        <p:nvGraphicFramePr>
          <p:cNvPr id="147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928831"/>
              </p:ext>
            </p:extLst>
          </p:nvPr>
        </p:nvGraphicFramePr>
        <p:xfrm>
          <a:off x="2895600" y="1981200"/>
          <a:ext cx="1295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7640" imgH="279360" progId="Equation.DSMT4">
                  <p:embed/>
                </p:oleObj>
              </mc:Choice>
              <mc:Fallback>
                <p:oleObj name="Equation" r:id="rId2" imgW="64764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81200"/>
                        <a:ext cx="1295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1" name="Object 5"/>
          <p:cNvGraphicFramePr>
            <a:graphicFrameLocks noChangeAspect="1"/>
          </p:cNvGraphicFramePr>
          <p:nvPr/>
        </p:nvGraphicFramePr>
        <p:xfrm>
          <a:off x="2286000" y="4038600"/>
          <a:ext cx="202882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5920" imgH="330120" progId="Equation.3">
                  <p:embed/>
                </p:oleObj>
              </mc:Choice>
              <mc:Fallback>
                <p:oleObj name="Equation" r:id="rId4" imgW="1015920" imgH="330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038600"/>
                        <a:ext cx="2028825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7464" name="Picture 8" descr="C:\My Documents\WORKING\FIG0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581400"/>
            <a:ext cx="289718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r>
              <a:rPr lang="en-US" altLang="zh-TW" sz="2400" dirty="0"/>
              <a:t>Table </a:t>
            </a:r>
            <a:r>
              <a:rPr lang="en-US" altLang="zh-CN" sz="2400" dirty="0"/>
              <a:t>1</a:t>
            </a:r>
            <a:r>
              <a:rPr lang="en-US" altLang="zh-TW" sz="2400" dirty="0"/>
              <a:t>: The Data for Estimating the Flow Rate of a Fluid in a Circular </a:t>
            </a:r>
            <a:r>
              <a:rPr lang="en-US" altLang="zh-TW" sz="2400" dirty="0" err="1"/>
              <a:t>Piple</a:t>
            </a:r>
            <a:endParaRPr lang="en-US" altLang="zh-TW" sz="2400" dirty="0"/>
          </a:p>
        </p:txBody>
      </p:sp>
      <p:graphicFrame>
        <p:nvGraphicFramePr>
          <p:cNvPr id="177196" name="Group 44"/>
          <p:cNvGraphicFramePr>
            <a:graphicFrameLocks noGrp="1"/>
          </p:cNvGraphicFramePr>
          <p:nvPr/>
        </p:nvGraphicFramePr>
        <p:xfrm>
          <a:off x="1066800" y="1676400"/>
          <a:ext cx="6096000" cy="368300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4415868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977501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34642812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i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  (ft)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V</a:t>
                      </a:r>
                      <a:r>
                        <a:rPr kumimoji="1" lang="en-US" altLang="zh-TW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i</a:t>
                      </a:r>
                      <a:r>
                        <a:rPr kumimoji="1" lang="en-US" altLang="zh-TW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(fps)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241129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10.000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54925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9.722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440839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1/6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8.889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8055786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7.500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840145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5.556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22106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5/12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3.056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454039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0.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8287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r>
              <a:rPr lang="en-US" altLang="zh-TW" sz="2800"/>
              <a:t>For a pipe of diameter of 1 ft</a:t>
            </a:r>
          </a:p>
          <a:p>
            <a:pPr>
              <a:buFontTx/>
              <a:buNone/>
            </a:pPr>
            <a:r>
              <a:rPr lang="en-US" altLang="zh-TW" sz="2800"/>
              <a:t>    trapezoidal rule: </a:t>
            </a:r>
          </a:p>
        </p:txBody>
      </p:sp>
      <p:graphicFrame>
        <p:nvGraphicFramePr>
          <p:cNvPr id="176132" name="Object 4"/>
          <p:cNvGraphicFramePr>
            <a:graphicFrameLocks noChangeAspect="1"/>
          </p:cNvGraphicFramePr>
          <p:nvPr/>
        </p:nvGraphicFramePr>
        <p:xfrm>
          <a:off x="1403350" y="2613025"/>
          <a:ext cx="5983288" cy="387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29000" imgH="2222280" progId="Equation.3">
                  <p:embed/>
                </p:oleObj>
              </mc:Choice>
              <mc:Fallback>
                <p:oleObj name="Equation" r:id="rId2" imgW="3429000" imgH="2222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613025"/>
                        <a:ext cx="5983288" cy="387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560831"/>
              </p:ext>
            </p:extLst>
          </p:nvPr>
        </p:nvGraphicFramePr>
        <p:xfrm>
          <a:off x="1524000" y="1676400"/>
          <a:ext cx="36449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82600" imgH="431640" progId="Equation.DSMT4">
                  <p:embed/>
                </p:oleObj>
              </mc:Choice>
              <mc:Fallback>
                <p:oleObj name="Equation" r:id="rId4" imgW="208260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36449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Simpson’s Rule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dirty="0"/>
              <a:t>Simpson’s rule:</a:t>
            </a:r>
          </a:p>
          <a:p>
            <a:endParaRPr lang="en-US" altLang="zh-TW" sz="2800" dirty="0"/>
          </a:p>
          <a:p>
            <a:endParaRPr lang="en-US" altLang="zh-TW" dirty="0"/>
          </a:p>
          <a:p>
            <a:pPr>
              <a:buFontTx/>
              <a:buNone/>
            </a:pPr>
            <a:r>
              <a:rPr lang="en-US" altLang="zh-TW" dirty="0"/>
              <a:t>   </a:t>
            </a:r>
            <a:r>
              <a:rPr lang="en-US" altLang="zh-TW" sz="2800" dirty="0"/>
              <a:t>where</a:t>
            </a:r>
          </a:p>
          <a:p>
            <a:r>
              <a:rPr lang="en-US" altLang="zh-TW" sz="2800" dirty="0"/>
              <a:t>Simpson’s rule can only be applied when there are an even number of subintervals:</a:t>
            </a:r>
          </a:p>
        </p:txBody>
      </p:sp>
      <p:graphicFrame>
        <p:nvGraphicFramePr>
          <p:cNvPr id="150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36761"/>
              </p:ext>
            </p:extLst>
          </p:nvPr>
        </p:nvGraphicFramePr>
        <p:xfrm>
          <a:off x="1676400" y="2667000"/>
          <a:ext cx="52038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03160" imgH="393480" progId="Equation.DSMT4">
                  <p:embed/>
                </p:oleObj>
              </mc:Choice>
              <mc:Fallback>
                <p:oleObj name="Equation" r:id="rId2" imgW="260316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67000"/>
                        <a:ext cx="5203825" cy="787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3" name="Object 5"/>
          <p:cNvGraphicFramePr>
            <a:graphicFrameLocks noChangeAspect="1"/>
          </p:cNvGraphicFramePr>
          <p:nvPr/>
        </p:nvGraphicFramePr>
        <p:xfrm>
          <a:off x="1371600" y="5257800"/>
          <a:ext cx="64484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25600" imgH="444240" progId="Equation.3">
                  <p:embed/>
                </p:oleObj>
              </mc:Choice>
              <mc:Fallback>
                <p:oleObj name="Equation" r:id="rId4" imgW="322560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257800"/>
                        <a:ext cx="64484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4" name="Object 6"/>
          <p:cNvGraphicFramePr>
            <a:graphicFrameLocks noChangeAspect="1"/>
          </p:cNvGraphicFramePr>
          <p:nvPr/>
        </p:nvGraphicFramePr>
        <p:xfrm>
          <a:off x="2209800" y="3581400"/>
          <a:ext cx="12192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98400" imgH="393480" progId="Equation.3">
                  <p:embed/>
                </p:oleObj>
              </mc:Choice>
              <mc:Fallback>
                <p:oleObj name="Equation" r:id="rId6" imgW="69840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581400"/>
                        <a:ext cx="121920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7772400" cy="1143000"/>
          </a:xfrm>
        </p:spPr>
        <p:txBody>
          <a:bodyPr/>
          <a:lstStyle/>
          <a:p>
            <a:r>
              <a:rPr lang="en-US" altLang="zh-TW" sz="3600"/>
              <a:t>Central Difference Formula for</a:t>
            </a:r>
          </a:p>
        </p:txBody>
      </p:sp>
      <p:graphicFrame>
        <p:nvGraphicFramePr>
          <p:cNvPr id="7171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066800" y="1828800"/>
          <a:ext cx="72390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06760" imgH="393480" progId="Equation.3">
                  <p:embed/>
                </p:oleObj>
              </mc:Choice>
              <mc:Fallback>
                <p:oleObj name="Equation" r:id="rId2" imgW="4406760" imgH="393480" progId="Equation.3">
                  <p:embed/>
                  <p:pic>
                    <p:nvPicPr>
                      <p:cNvPr id="7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28800"/>
                        <a:ext cx="72390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7086600" y="838200"/>
          <a:ext cx="10668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8280" imgH="203040" progId="Equation.3">
                  <p:embed/>
                </p:oleObj>
              </mc:Choice>
              <mc:Fallback>
                <p:oleObj name="Equation" r:id="rId4" imgW="368280" imgH="203040" progId="Equation.3">
                  <p:embed/>
                  <p:pic>
                    <p:nvPicPr>
                      <p:cNvPr id="7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838200"/>
                        <a:ext cx="10668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066800" y="2582863"/>
          <a:ext cx="7239000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06760" imgH="393480" progId="Equation.3">
                  <p:embed/>
                </p:oleObj>
              </mc:Choice>
              <mc:Fallback>
                <p:oleObj name="Equation" r:id="rId6" imgW="4406760" imgH="393480" progId="Equation.3">
                  <p:embed/>
                  <p:pic>
                    <p:nvPicPr>
                      <p:cNvPr id="71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82863"/>
                        <a:ext cx="7239000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533400" y="3276600"/>
            <a:ext cx="807720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441325" y="2757488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cs typeface="Times New Roman" panose="02020603050405020304" pitchFamily="18" charset="0"/>
              </a:rPr>
              <a:t>–</a:t>
            </a:r>
            <a:r>
              <a:rPr lang="en-US" altLang="zh-TW" sz="2000"/>
              <a:t>)</a:t>
            </a:r>
          </a:p>
        </p:txBody>
      </p:sp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533400" y="3429000"/>
          <a:ext cx="24384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07880" imgH="203040" progId="Equation.3">
                  <p:embed/>
                </p:oleObj>
              </mc:Choice>
              <mc:Fallback>
                <p:oleObj name="Equation" r:id="rId8" imgW="1307880" imgH="203040" progId="Equation.3">
                  <p:embed/>
                  <p:pic>
                    <p:nvPicPr>
                      <p:cNvPr id="71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429000"/>
                        <a:ext cx="24384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3048000" y="3429000"/>
          <a:ext cx="9906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95000" imgH="203040" progId="Equation.3">
                  <p:embed/>
                </p:oleObj>
              </mc:Choice>
              <mc:Fallback>
                <p:oleObj name="Equation" r:id="rId10" imgW="495000" imgH="203040" progId="Equation.3">
                  <p:embed/>
                  <p:pic>
                    <p:nvPicPr>
                      <p:cNvPr id="71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429000"/>
                        <a:ext cx="9906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4800600" y="3252788"/>
          <a:ext cx="13716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61760" imgH="393480" progId="Equation.3">
                  <p:embed/>
                </p:oleObj>
              </mc:Choice>
              <mc:Fallback>
                <p:oleObj name="Equation" r:id="rId12" imgW="761760" imgH="393480" progId="Equation.3">
                  <p:embed/>
                  <p:pic>
                    <p:nvPicPr>
                      <p:cNvPr id="71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252788"/>
                        <a:ext cx="1371600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7327900" y="3346450"/>
          <a:ext cx="10541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20560" imgH="228600" progId="Equation.3">
                  <p:embed/>
                </p:oleObj>
              </mc:Choice>
              <mc:Fallback>
                <p:oleObj name="Equation" r:id="rId14" imgW="520560" imgH="228600" progId="Equation.3">
                  <p:embed/>
                  <p:pic>
                    <p:nvPicPr>
                      <p:cNvPr id="71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900" y="3346450"/>
                        <a:ext cx="10541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1676400" y="4106863"/>
          <a:ext cx="65532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047760" imgH="393480" progId="Equation.3">
                  <p:embed/>
                </p:oleObj>
              </mc:Choice>
              <mc:Fallback>
                <p:oleObj name="Equation" r:id="rId16" imgW="3047760" imgH="393480" progId="Equation.3">
                  <p:embed/>
                  <p:pic>
                    <p:nvPicPr>
                      <p:cNvPr id="71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106863"/>
                        <a:ext cx="6553200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19996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r>
              <a:rPr lang="en-US" altLang="zh-TW" sz="2800" dirty="0"/>
              <a:t>Proof of Simpson’s Rule</a:t>
            </a:r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pPr>
              <a:buFontTx/>
              <a:buNone/>
            </a:pPr>
            <a:r>
              <a:rPr lang="en-US" altLang="zh-TW" sz="2800" dirty="0"/>
              <a:t>  Using a second-order polynomial to interpolate the function</a:t>
            </a:r>
          </a:p>
          <a:p>
            <a:pPr>
              <a:buFontTx/>
              <a:buNone/>
            </a:pPr>
            <a:r>
              <a:rPr lang="en-US" altLang="zh-TW" sz="2800" dirty="0"/>
              <a:t>     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151557" name="Picture 5" descr="C:\My Documents\WORKING\FIG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6326188" cy="297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528" y="1268760"/>
            <a:ext cx="8686800" cy="266429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Using the Lagrange form for a quadratic fit of three points: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Integration over the three points simplifies to: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642843"/>
              </p:ext>
            </p:extLst>
          </p:nvPr>
        </p:nvGraphicFramePr>
        <p:xfrm>
          <a:off x="2123728" y="3897707"/>
          <a:ext cx="4376646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400" imgH="711200" progId="Equation.3">
                  <p:embed/>
                </p:oleObj>
              </mc:Choice>
              <mc:Fallback>
                <p:oleObj name="Equation" r:id="rId2" imgW="1803400" imgH="711200" progId="Equation.3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897707"/>
                        <a:ext cx="4376646" cy="1728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654808"/>
              </p:ext>
            </p:extLst>
          </p:nvPr>
        </p:nvGraphicFramePr>
        <p:xfrm>
          <a:off x="323528" y="2384773"/>
          <a:ext cx="80772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27600" imgH="444500" progId="Equation.DSMT4">
                  <p:embed/>
                </p:oleObj>
              </mc:Choice>
              <mc:Fallback>
                <p:oleObj name="Equation" r:id="rId4" imgW="4927600" imgH="444500" progId="Equation.DSMT4">
                  <p:embed/>
                  <p:pic>
                    <p:nvPicPr>
                      <p:cNvPr id="614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384773"/>
                        <a:ext cx="80772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74546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1591072"/>
          </a:xfrm>
        </p:spPr>
        <p:txBody>
          <a:bodyPr/>
          <a:lstStyle/>
          <a:p>
            <a:r>
              <a:rPr lang="en-US" altLang="zh-TW" dirty="0"/>
              <a:t>The absolute value of the upper bound on the error for the Simpson’s rule is estimated by</a:t>
            </a:r>
          </a:p>
        </p:txBody>
      </p:sp>
      <p:graphicFrame>
        <p:nvGraphicFramePr>
          <p:cNvPr id="192515" name="Object 3"/>
          <p:cNvGraphicFramePr>
            <a:graphicFrameLocks noChangeAspect="1"/>
          </p:cNvGraphicFramePr>
          <p:nvPr/>
        </p:nvGraphicFramePr>
        <p:xfrm>
          <a:off x="1600200" y="2362200"/>
          <a:ext cx="4168775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82600" imgH="863280" progId="Equation.3">
                  <p:embed/>
                </p:oleObj>
              </mc:Choice>
              <mc:Fallback>
                <p:oleObj name="Equation" r:id="rId2" imgW="2082600" imgH="863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362200"/>
                        <a:ext cx="4168775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475656" y="4869160"/>
            <a:ext cx="56886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Simpson’s rule gives exact results for third-order polynomials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7484"/>
            <a:ext cx="7772400" cy="764704"/>
          </a:xfrm>
        </p:spPr>
        <p:txBody>
          <a:bodyPr/>
          <a:lstStyle/>
          <a:p>
            <a:r>
              <a:rPr lang="en-US" altLang="zh-TW" sz="3600" dirty="0"/>
              <a:t>Understand Error in Simpson’s Rule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944757"/>
              </p:ext>
            </p:extLst>
          </p:nvPr>
        </p:nvGraphicFramePr>
        <p:xfrm>
          <a:off x="304800" y="1196752"/>
          <a:ext cx="85344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6680" imgH="888840" progId="Equation.DSMT4">
                  <p:embed/>
                </p:oleObj>
              </mc:Choice>
              <mc:Fallback>
                <p:oleObj name="Equation" r:id="rId2" imgW="5206680" imgH="88884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196752"/>
                        <a:ext cx="85344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607226"/>
              </p:ext>
            </p:extLst>
          </p:nvPr>
        </p:nvGraphicFramePr>
        <p:xfrm>
          <a:off x="395536" y="2780928"/>
          <a:ext cx="5980113" cy="296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63480" imgH="1218960" progId="Equation.DSMT4">
                  <p:embed/>
                </p:oleObj>
              </mc:Choice>
              <mc:Fallback>
                <p:oleObj name="Equation" r:id="rId4" imgW="2463480" imgH="121896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780928"/>
                        <a:ext cx="5980113" cy="296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195736" y="5865292"/>
            <a:ext cx="208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Odd function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3131840" y="5517232"/>
            <a:ext cx="0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167384"/>
              </p:ext>
            </p:extLst>
          </p:nvPr>
        </p:nvGraphicFramePr>
        <p:xfrm>
          <a:off x="6012160" y="4653632"/>
          <a:ext cx="2625962" cy="1087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41120" imgH="431640" progId="Equation.DSMT4">
                  <p:embed/>
                </p:oleObj>
              </mc:Choice>
              <mc:Fallback>
                <p:oleObj name="Equation" r:id="rId6" imgW="1041120" imgH="431640" progId="Equation.DSMT4">
                  <p:embed/>
                  <p:pic>
                    <p:nvPicPr>
                      <p:cNvPr id="1925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4653632"/>
                        <a:ext cx="2625962" cy="10879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箭头 5"/>
          <p:cNvSpPr/>
          <p:nvPr/>
        </p:nvSpPr>
        <p:spPr bwMode="auto">
          <a:xfrm>
            <a:off x="5292080" y="5085184"/>
            <a:ext cx="648072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703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Flow Rate Problem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dirty="0"/>
              <a:t>Applying Simpson’s rule to the data of Table.</a:t>
            </a:r>
            <a:r>
              <a:rPr lang="en-US" altLang="zh-CN" sz="2800" dirty="0"/>
              <a:t>1</a:t>
            </a:r>
            <a:endParaRPr lang="en-US" altLang="zh-TW" sz="2800" dirty="0"/>
          </a:p>
        </p:txBody>
      </p:sp>
      <p:graphicFrame>
        <p:nvGraphicFramePr>
          <p:cNvPr id="152580" name="Object 4"/>
          <p:cNvGraphicFramePr>
            <a:graphicFrameLocks noChangeAspect="1"/>
          </p:cNvGraphicFramePr>
          <p:nvPr/>
        </p:nvGraphicFramePr>
        <p:xfrm>
          <a:off x="609600" y="2743200"/>
          <a:ext cx="802481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12920" imgH="1295280" progId="Equation.3">
                  <p:embed/>
                </p:oleObj>
              </mc:Choice>
              <mc:Fallback>
                <p:oleObj name="Equation" r:id="rId2" imgW="4012920" imgH="1295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743200"/>
                        <a:ext cx="8024813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4215"/>
            <a:ext cx="7772400" cy="1143000"/>
          </a:xfrm>
        </p:spPr>
        <p:txBody>
          <a:bodyPr/>
          <a:lstStyle/>
          <a:p>
            <a:r>
              <a:rPr lang="en-US" altLang="zh-TW" dirty="0"/>
              <a:t>Romberg Integration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44824"/>
            <a:ext cx="7772400" cy="4114800"/>
          </a:xfrm>
        </p:spPr>
        <p:txBody>
          <a:bodyPr/>
          <a:lstStyle/>
          <a:p>
            <a:r>
              <a:rPr lang="en-US" altLang="zh-TW" sz="2800" dirty="0"/>
              <a:t>Denoting the trapezoidal estimate as </a:t>
            </a:r>
            <a:r>
              <a:rPr lang="en-US" altLang="zh-TW" sz="2800" i="1" dirty="0"/>
              <a:t>I</a:t>
            </a:r>
            <a:r>
              <a:rPr lang="en-US" altLang="zh-TW" sz="2800" baseline="-25000" dirty="0"/>
              <a:t>00</a:t>
            </a:r>
          </a:p>
          <a:p>
            <a:endParaRPr lang="en-US" altLang="zh-TW" sz="2800" baseline="-25000" dirty="0"/>
          </a:p>
          <a:p>
            <a:endParaRPr lang="en-US" altLang="zh-TW" baseline="-25000" dirty="0"/>
          </a:p>
          <a:p>
            <a:pPr>
              <a:buFontTx/>
              <a:buNone/>
            </a:pPr>
            <a:r>
              <a:rPr lang="en-US" altLang="zh-TW" sz="2800" dirty="0"/>
              <a:t>   where </a:t>
            </a:r>
            <a:r>
              <a:rPr lang="en-US" altLang="zh-TW" sz="2800" i="1" dirty="0"/>
              <a:t>a</a:t>
            </a:r>
            <a:r>
              <a:rPr lang="en-US" altLang="zh-TW" sz="2800" dirty="0"/>
              <a:t> and </a:t>
            </a:r>
            <a:r>
              <a:rPr lang="en-US" altLang="zh-TW" sz="2800" i="1" dirty="0"/>
              <a:t>b</a:t>
            </a:r>
            <a:r>
              <a:rPr lang="en-US" altLang="zh-TW" sz="2800" dirty="0"/>
              <a:t> are the start and end of an interval.</a:t>
            </a:r>
          </a:p>
          <a:p>
            <a:r>
              <a:rPr lang="en-US" altLang="zh-TW" sz="2800" dirty="0"/>
              <a:t>A second estimate </a:t>
            </a:r>
            <a:r>
              <a:rPr lang="en-US" altLang="zh-TW" sz="2800" i="1" dirty="0"/>
              <a:t>I</a:t>
            </a:r>
            <a:r>
              <a:rPr lang="en-US" altLang="zh-TW" sz="2800" baseline="-25000" dirty="0"/>
              <a:t>10</a:t>
            </a:r>
            <a:r>
              <a:rPr lang="en-US" altLang="zh-TW" sz="2800" dirty="0"/>
              <a:t>:</a:t>
            </a:r>
            <a:endParaRPr lang="en-US" altLang="zh-TW" sz="2800" baseline="-25000" dirty="0"/>
          </a:p>
          <a:p>
            <a:endParaRPr lang="en-US" altLang="zh-TW" sz="2800" baseline="-25000" dirty="0"/>
          </a:p>
          <a:p>
            <a:endParaRPr lang="en-US" altLang="zh-TW" baseline="-25000" dirty="0"/>
          </a:p>
          <a:p>
            <a:pPr>
              <a:buFontTx/>
              <a:buNone/>
            </a:pPr>
            <a:r>
              <a:rPr lang="en-US" altLang="zh-TW" dirty="0"/>
              <a:t>   </a:t>
            </a:r>
            <a:endParaRPr lang="en-US" altLang="zh-TW" sz="2800" dirty="0"/>
          </a:p>
          <a:p>
            <a:pPr>
              <a:buFontTx/>
              <a:buNone/>
            </a:pPr>
            <a:endParaRPr lang="en-US" altLang="zh-TW" sz="2800" dirty="0"/>
          </a:p>
        </p:txBody>
      </p:sp>
      <p:graphicFrame>
        <p:nvGraphicFramePr>
          <p:cNvPr id="153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50684"/>
              </p:ext>
            </p:extLst>
          </p:nvPr>
        </p:nvGraphicFramePr>
        <p:xfrm>
          <a:off x="2133600" y="2454424"/>
          <a:ext cx="3048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3880" imgH="393480" progId="Equation.DSMT4">
                  <p:embed/>
                </p:oleObj>
              </mc:Choice>
              <mc:Fallback>
                <p:oleObj name="Equation" r:id="rId2" imgW="152388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454424"/>
                        <a:ext cx="3048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468819"/>
              </p:ext>
            </p:extLst>
          </p:nvPr>
        </p:nvGraphicFramePr>
        <p:xfrm>
          <a:off x="1790700" y="4105424"/>
          <a:ext cx="4418013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09680" imgH="812520" progId="Equation.DSMT4">
                  <p:embed/>
                </p:oleObj>
              </mc:Choice>
              <mc:Fallback>
                <p:oleObj name="Equation" r:id="rId4" imgW="2209680" imgH="8125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4105424"/>
                        <a:ext cx="4418013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985215"/>
              </p:ext>
            </p:extLst>
          </p:nvPr>
        </p:nvGraphicFramePr>
        <p:xfrm>
          <a:off x="1270000" y="5654824"/>
          <a:ext cx="65246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63760" imgH="393480" progId="Equation.DSMT4">
                  <p:embed/>
                </p:oleObj>
              </mc:Choice>
              <mc:Fallback>
                <p:oleObj name="Equation" r:id="rId6" imgW="326376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5654824"/>
                        <a:ext cx="65246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827584" y="1059128"/>
            <a:ext cx="6758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</a:rPr>
              <a:t>Step 1: estimate integral with different h</a:t>
            </a:r>
            <a:endParaRPr lang="zh-CN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615" y="261499"/>
            <a:ext cx="7772400" cy="5410200"/>
          </a:xfrm>
        </p:spPr>
        <p:txBody>
          <a:bodyPr/>
          <a:lstStyle/>
          <a:p>
            <a:r>
              <a:rPr lang="en-US" altLang="zh-TW" sz="2800" dirty="0"/>
              <a:t>A third estimate </a:t>
            </a:r>
            <a:r>
              <a:rPr lang="en-US" altLang="zh-TW" sz="2800" i="1" dirty="0"/>
              <a:t>I</a:t>
            </a:r>
            <a:r>
              <a:rPr lang="en-US" altLang="zh-TW" sz="2800" baseline="-25000" dirty="0"/>
              <a:t>20</a:t>
            </a:r>
            <a:r>
              <a:rPr lang="en-US" altLang="zh-TW" sz="2800" dirty="0"/>
              <a:t> can be obtained using three equally spaced intermediate points </a:t>
            </a:r>
            <a:r>
              <a:rPr lang="en-US" altLang="zh-TW" sz="2800" i="1" dirty="0"/>
              <a:t>m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, </a:t>
            </a:r>
            <a:r>
              <a:rPr lang="en-US" altLang="zh-TW" sz="2800" i="1" dirty="0"/>
              <a:t>m</a:t>
            </a:r>
            <a:r>
              <a:rPr lang="en-US" altLang="zh-TW" sz="2800" baseline="-25000" dirty="0"/>
              <a:t>2</a:t>
            </a:r>
            <a:r>
              <a:rPr lang="en-US" altLang="zh-TW" sz="2800" dirty="0"/>
              <a:t>, and </a:t>
            </a:r>
            <a:r>
              <a:rPr lang="en-US" altLang="zh-TW" sz="2800" i="1" dirty="0"/>
              <a:t>m</a:t>
            </a:r>
            <a:r>
              <a:rPr lang="en-US" altLang="zh-TW" sz="2800" baseline="-25000" dirty="0"/>
              <a:t>3</a:t>
            </a:r>
          </a:p>
          <a:p>
            <a:endParaRPr lang="en-US" altLang="zh-TW" sz="2800" baseline="-25000" dirty="0"/>
          </a:p>
          <a:p>
            <a:endParaRPr lang="en-US" altLang="zh-TW" baseline="-25000" dirty="0"/>
          </a:p>
          <a:p>
            <a:endParaRPr lang="en-US" altLang="zh-TW" baseline="-25000" dirty="0"/>
          </a:p>
          <a:p>
            <a:pPr>
              <a:buFontTx/>
              <a:buNone/>
            </a:pPr>
            <a:r>
              <a:rPr lang="en-US" altLang="zh-TW" sz="2800" dirty="0"/>
              <a:t>	and it can be rewritten as</a:t>
            </a:r>
          </a:p>
        </p:txBody>
      </p:sp>
      <p:graphicFrame>
        <p:nvGraphicFramePr>
          <p:cNvPr id="179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675069"/>
              </p:ext>
            </p:extLst>
          </p:nvPr>
        </p:nvGraphicFramePr>
        <p:xfrm>
          <a:off x="1258888" y="1404938"/>
          <a:ext cx="72612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32040" imgH="393480" progId="Equation.DSMT4">
                  <p:embed/>
                </p:oleObj>
              </mc:Choice>
              <mc:Fallback>
                <p:oleObj name="Equation" r:id="rId2" imgW="363204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404938"/>
                        <a:ext cx="72612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402979"/>
              </p:ext>
            </p:extLst>
          </p:nvPr>
        </p:nvGraphicFramePr>
        <p:xfrm>
          <a:off x="1322388" y="2928938"/>
          <a:ext cx="4545012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73040" imgH="736560" progId="Equation.DSMT4">
                  <p:embed/>
                </p:oleObj>
              </mc:Choice>
              <mc:Fallback>
                <p:oleObj name="Equation" r:id="rId4" imgW="2273040" imgH="7365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2928938"/>
                        <a:ext cx="4545012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08111" y="4446736"/>
            <a:ext cx="7772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/>
              <a:t>Continuing this subdividing of the interval leads to the following recursive relationship</a:t>
            </a:r>
          </a:p>
          <a:p>
            <a:endParaRPr lang="en-US" altLang="zh-TW" sz="2800"/>
          </a:p>
          <a:p>
            <a:endParaRPr lang="en-US" altLang="zh-TW" sz="2800"/>
          </a:p>
          <a:p>
            <a:endParaRPr lang="en-US" altLang="zh-TW" sz="2800"/>
          </a:p>
          <a:p>
            <a:endParaRPr lang="en-US" altLang="zh-TW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928692"/>
              </p:ext>
            </p:extLst>
          </p:nvPr>
        </p:nvGraphicFramePr>
        <p:xfrm>
          <a:off x="839788" y="5437188"/>
          <a:ext cx="70596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30520" imgH="507960" progId="Equation.DSMT4">
                  <p:embed/>
                </p:oleObj>
              </mc:Choice>
              <mc:Fallback>
                <p:oleObj name="Equation" r:id="rId6" imgW="3530520" imgH="507960" progId="Equation.DSMT4">
                  <p:embed/>
                  <p:pic>
                    <p:nvPicPr>
                      <p:cNvPr id="1802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5437188"/>
                        <a:ext cx="7059612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 txBox="1">
            <a:spLocks noChangeArrowheads="1"/>
          </p:cNvSpPr>
          <p:nvPr/>
        </p:nvSpPr>
        <p:spPr>
          <a:xfrm>
            <a:off x="575053" y="1900656"/>
            <a:ext cx="8067675" cy="317425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i="1" dirty="0">
              <a:ea typeface="宋体" panose="02010600030101010101" pitchFamily="2" charset="-122"/>
            </a:endParaRPr>
          </a:p>
          <a:p>
            <a:endParaRPr lang="en-US" altLang="zh-CN" i="1" dirty="0">
              <a:ea typeface="宋体" panose="02010600030101010101" pitchFamily="2" charset="-122"/>
            </a:endParaRPr>
          </a:p>
          <a:p>
            <a:pPr lvl="1"/>
            <a:r>
              <a:rPr lang="en-US" altLang="zh-CN" i="1" dirty="0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 : level of subdivision, </a:t>
            </a:r>
            <a:r>
              <a:rPr lang="en-US" altLang="zh-CN" i="1" dirty="0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+1 has more intervals.</a:t>
            </a:r>
          </a:p>
          <a:p>
            <a:pPr lvl="1"/>
            <a:r>
              <a:rPr lang="en-US" altLang="zh-CN" i="1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 : level of integration, </a:t>
            </a:r>
            <a:r>
              <a:rPr lang="en-US" altLang="zh-CN" i="1" dirty="0">
                <a:ea typeface="宋体" panose="02010600030101010101" pitchFamily="2" charset="-122"/>
              </a:rPr>
              <a:t>k </a:t>
            </a:r>
            <a:r>
              <a:rPr lang="en-US" altLang="zh-CN" dirty="0">
                <a:ea typeface="宋体" panose="02010600030101010101" pitchFamily="2" charset="-122"/>
              </a:rPr>
              <a:t>= 0 is original trapezoid estimate [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h</a:t>
            </a:r>
            <a:r>
              <a:rPr lang="en-US" altLang="zh-CN" i="1" baseline="30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)], </a:t>
            </a:r>
            <a:r>
              <a:rPr lang="en-US" altLang="zh-CN" i="1" dirty="0">
                <a:ea typeface="宋体" panose="02010600030101010101" pitchFamily="2" charset="-122"/>
              </a:rPr>
              <a:t>k </a:t>
            </a:r>
            <a:r>
              <a:rPr lang="en-US" altLang="zh-CN" dirty="0">
                <a:ea typeface="宋体" panose="02010600030101010101" pitchFamily="2" charset="-122"/>
              </a:rPr>
              <a:t>= 1 is improved [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h</a:t>
            </a:r>
            <a:r>
              <a:rPr lang="en-US" altLang="zh-CN" i="1" baseline="30000" dirty="0">
                <a:ea typeface="宋体" panose="02010600030101010101" pitchFamily="2" charset="-122"/>
              </a:rPr>
              <a:t>4</a:t>
            </a:r>
            <a:r>
              <a:rPr lang="en-US" altLang="zh-CN" dirty="0">
                <a:ea typeface="宋体" panose="02010600030101010101" pitchFamily="2" charset="-122"/>
              </a:rPr>
              <a:t>)], etc.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799185"/>
              </p:ext>
            </p:extLst>
          </p:nvPr>
        </p:nvGraphicFramePr>
        <p:xfrm>
          <a:off x="631825" y="1790899"/>
          <a:ext cx="822325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25600" imgH="431640" progId="Equation.DSMT4">
                  <p:embed/>
                </p:oleObj>
              </mc:Choice>
              <mc:Fallback>
                <p:oleObj name="Equation" r:id="rId2" imgW="3225600" imgH="431640" progId="Equation.DSMT4">
                  <p:embed/>
                  <p:pic>
                    <p:nvPicPr>
                      <p:cNvPr id="4403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1790899"/>
                        <a:ext cx="8223250" cy="10969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9"/>
          <p:cNvSpPr txBox="1">
            <a:spLocks noChangeArrowheads="1"/>
          </p:cNvSpPr>
          <p:nvPr/>
        </p:nvSpPr>
        <p:spPr>
          <a:xfrm>
            <a:off x="682178" y="0"/>
            <a:ext cx="7772400" cy="671736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Romberg Integration</a:t>
            </a:r>
          </a:p>
        </p:txBody>
      </p:sp>
      <p:sp>
        <p:nvSpPr>
          <p:cNvPr id="9" name="矩形 8"/>
          <p:cNvSpPr/>
          <p:nvPr/>
        </p:nvSpPr>
        <p:spPr>
          <a:xfrm>
            <a:off x="1595705" y="847286"/>
            <a:ext cx="61171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</a:rPr>
              <a:t>Step 2: Richardson extrapolation</a:t>
            </a:r>
            <a:endParaRPr lang="zh-CN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10285"/>
              </p:ext>
            </p:extLst>
          </p:nvPr>
        </p:nvGraphicFramePr>
        <p:xfrm>
          <a:off x="1331640" y="5240536"/>
          <a:ext cx="66452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82800" imgH="393480" progId="Equation.DSMT4">
                  <p:embed/>
                </p:oleObj>
              </mc:Choice>
              <mc:Fallback>
                <p:oleObj name="Equation" r:id="rId4" imgW="3682800" imgH="393480" progId="Equation.DSMT4">
                  <p:embed/>
                  <p:pic>
                    <p:nvPicPr>
                      <p:cNvPr id="163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240536"/>
                        <a:ext cx="664527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 bwMode="auto">
          <a:xfrm>
            <a:off x="755576" y="4725144"/>
            <a:ext cx="7920880" cy="1296144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itchFamily="18" charset="-12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11699" y="4797152"/>
            <a:ext cx="6885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Compare with the formula for differentiation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4552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Romberg Integration</a:t>
            </a:r>
          </a:p>
        </p:txBody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For example, </a:t>
            </a:r>
            <a:r>
              <a:rPr lang="en-US" altLang="zh-CN" i="1" dirty="0">
                <a:ea typeface="宋体" panose="02010600030101010101" pitchFamily="2" charset="-122"/>
              </a:rPr>
              <a:t>j </a:t>
            </a:r>
            <a:r>
              <a:rPr lang="en-US" altLang="zh-CN" dirty="0">
                <a:ea typeface="宋体" panose="02010600030101010101" pitchFamily="2" charset="-122"/>
              </a:rPr>
              <a:t>= 1, </a:t>
            </a:r>
            <a:r>
              <a:rPr lang="en-US" altLang="zh-CN" i="1" dirty="0">
                <a:ea typeface="宋体" panose="02010600030101010101" pitchFamily="2" charset="-122"/>
              </a:rPr>
              <a:t>k </a:t>
            </a:r>
            <a:r>
              <a:rPr lang="en-US" altLang="zh-CN" dirty="0">
                <a:ea typeface="宋体" panose="02010600030101010101" pitchFamily="2" charset="-122"/>
              </a:rPr>
              <a:t>= 1 leads to</a:t>
            </a:r>
          </a:p>
          <a:p>
            <a:endParaRPr lang="en-US" altLang="zh-CN" sz="3600" dirty="0">
              <a:ea typeface="宋体" panose="02010600030101010101" pitchFamily="2" charset="-122"/>
            </a:endParaRPr>
          </a:p>
        </p:txBody>
      </p:sp>
      <p:graphicFrame>
        <p:nvGraphicFramePr>
          <p:cNvPr id="450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576303"/>
              </p:ext>
            </p:extLst>
          </p:nvPr>
        </p:nvGraphicFramePr>
        <p:xfrm>
          <a:off x="1460500" y="2819400"/>
          <a:ext cx="45212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97080" imgH="431640" progId="Equation.DSMT4">
                  <p:embed/>
                </p:oleObj>
              </mc:Choice>
              <mc:Fallback>
                <p:oleObj name="Equation" r:id="rId2" imgW="2197080" imgH="431640" progId="Equation.DSMT4">
                  <p:embed/>
                  <p:pic>
                    <p:nvPicPr>
                      <p:cNvPr id="450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2819400"/>
                        <a:ext cx="4521200" cy="8874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613414"/>
              </p:ext>
            </p:extLst>
          </p:nvPr>
        </p:nvGraphicFramePr>
        <p:xfrm>
          <a:off x="6799263" y="2636838"/>
          <a:ext cx="1941512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1760" imgH="685800" progId="Equation.DSMT4">
                  <p:embed/>
                </p:oleObj>
              </mc:Choice>
              <mc:Fallback>
                <p:oleObj name="Equation" r:id="rId4" imgW="761760" imgH="685800" progId="Equation.DSMT4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9263" y="2636838"/>
                        <a:ext cx="1941512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931268"/>
              </p:ext>
            </p:extLst>
          </p:nvPr>
        </p:nvGraphicFramePr>
        <p:xfrm>
          <a:off x="1973263" y="4545013"/>
          <a:ext cx="3497262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71600" imgH="431640" progId="Equation.DSMT4">
                  <p:embed/>
                </p:oleObj>
              </mc:Choice>
              <mc:Fallback>
                <p:oleObj name="Equation" r:id="rId6" imgW="1371600" imgH="431640" progId="Equation.DSMT4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4545013"/>
                        <a:ext cx="3497262" cy="10969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14937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4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Consider the function: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Integrate from 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= 0 to </a:t>
            </a:r>
            <a:r>
              <a:rPr lang="en-US" altLang="zh-CN" i="1"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 = 0.8</a:t>
            </a:r>
          </a:p>
          <a:p>
            <a:r>
              <a:rPr lang="en-US" altLang="zh-CN">
                <a:ea typeface="宋体" panose="02010600030101010101" pitchFamily="2" charset="-122"/>
              </a:rPr>
              <a:t>Using the trapezoidal rule yields the following results:</a:t>
            </a:r>
          </a:p>
          <a:p>
            <a:endParaRPr lang="en-US" altLang="zh-CN" sz="3600">
              <a:ea typeface="宋体" panose="02010600030101010101" pitchFamily="2" charset="-122"/>
            </a:endParaRPr>
          </a:p>
        </p:txBody>
      </p:sp>
      <p:graphicFrame>
        <p:nvGraphicFramePr>
          <p:cNvPr id="46082" name="Object 5"/>
          <p:cNvGraphicFramePr>
            <a:graphicFrameLocks noChangeAspect="1"/>
          </p:cNvGraphicFramePr>
          <p:nvPr/>
        </p:nvGraphicFramePr>
        <p:xfrm>
          <a:off x="1314450" y="2628900"/>
          <a:ext cx="6400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85920" imgH="228600" progId="Equation.3">
                  <p:embed/>
                </p:oleObj>
              </mc:Choice>
              <mc:Fallback>
                <p:oleObj name="Equation" r:id="rId2" imgW="3085920" imgH="228600" progId="Equation.3">
                  <p:embed/>
                  <p:pic>
                    <p:nvPicPr>
                      <p:cNvPr id="4608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2628900"/>
                        <a:ext cx="6400800" cy="4746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55898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762000" y="2895600"/>
            <a:ext cx="3505200" cy="1676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772400" cy="1143000"/>
          </a:xfrm>
        </p:spPr>
        <p:txBody>
          <a:bodyPr/>
          <a:lstStyle/>
          <a:p>
            <a:r>
              <a:rPr lang="en-US" altLang="zh-TW" sz="3600"/>
              <a:t>Central Difference Formula for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7086600" y="838200"/>
          <a:ext cx="10668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280" imgH="203040" progId="Equation.3">
                  <p:embed/>
                </p:oleObj>
              </mc:Choice>
              <mc:Fallback>
                <p:oleObj name="Equation" r:id="rId2" imgW="368280" imgH="203040" progId="Equation.3">
                  <p:embed/>
                  <p:pic>
                    <p:nvPicPr>
                      <p:cNvPr id="8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838200"/>
                        <a:ext cx="10668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914400" y="2971800"/>
          <a:ext cx="31242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01720" imgH="393480" progId="Equation.3">
                  <p:embed/>
                </p:oleObj>
              </mc:Choice>
              <mc:Fallback>
                <p:oleObj name="Equation" r:id="rId4" imgW="1701720" imgH="393480" progId="Equation.3">
                  <p:embed/>
                  <p:pic>
                    <p:nvPicPr>
                      <p:cNvPr id="81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71800"/>
                        <a:ext cx="31242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914400" y="3886200"/>
          <a:ext cx="167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88840" imgH="228600" progId="Equation.3">
                  <p:embed/>
                </p:oleObj>
              </mc:Choice>
              <mc:Fallback>
                <p:oleObj name="Equation" r:id="rId6" imgW="888840" imgH="228600" progId="Equation.3">
                  <p:embed/>
                  <p:pic>
                    <p:nvPicPr>
                      <p:cNvPr id="81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86200"/>
                        <a:ext cx="1676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9" name="Group 7"/>
          <p:cNvGrpSpPr>
            <a:grpSpLocks/>
          </p:cNvGrpSpPr>
          <p:nvPr/>
        </p:nvGrpSpPr>
        <p:grpSpPr bwMode="auto">
          <a:xfrm>
            <a:off x="4724400" y="3352800"/>
            <a:ext cx="3619500" cy="2209800"/>
            <a:chOff x="1512" y="2032"/>
            <a:chExt cx="2280" cy="1392"/>
          </a:xfrm>
        </p:grpSpPr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1584" y="3184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 flipV="1">
              <a:off x="1824" y="2032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Freeform 10"/>
            <p:cNvSpPr>
              <a:spLocks/>
            </p:cNvSpPr>
            <p:nvPr/>
          </p:nvSpPr>
          <p:spPr bwMode="auto">
            <a:xfrm>
              <a:off x="1680" y="2272"/>
              <a:ext cx="1584" cy="864"/>
            </a:xfrm>
            <a:custGeom>
              <a:avLst/>
              <a:gdLst>
                <a:gd name="T0" fmla="*/ 0 w 1584"/>
                <a:gd name="T1" fmla="*/ 864 h 864"/>
                <a:gd name="T2" fmla="*/ 240 w 1584"/>
                <a:gd name="T3" fmla="*/ 528 h 864"/>
                <a:gd name="T4" fmla="*/ 624 w 1584"/>
                <a:gd name="T5" fmla="*/ 240 h 864"/>
                <a:gd name="T6" fmla="*/ 1056 w 1584"/>
                <a:gd name="T7" fmla="*/ 96 h 864"/>
                <a:gd name="T8" fmla="*/ 1584 w 1584"/>
                <a:gd name="T9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4" h="864">
                  <a:moveTo>
                    <a:pt x="0" y="864"/>
                  </a:moveTo>
                  <a:cubicBezTo>
                    <a:pt x="68" y="748"/>
                    <a:pt x="136" y="632"/>
                    <a:pt x="240" y="528"/>
                  </a:cubicBezTo>
                  <a:cubicBezTo>
                    <a:pt x="344" y="424"/>
                    <a:pt x="488" y="312"/>
                    <a:pt x="624" y="240"/>
                  </a:cubicBezTo>
                  <a:cubicBezTo>
                    <a:pt x="760" y="168"/>
                    <a:pt x="896" y="136"/>
                    <a:pt x="1056" y="96"/>
                  </a:cubicBezTo>
                  <a:cubicBezTo>
                    <a:pt x="1216" y="56"/>
                    <a:pt x="1400" y="28"/>
                    <a:pt x="158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203" name="Object 11"/>
            <p:cNvGraphicFramePr>
              <a:graphicFrameLocks noChangeAspect="1"/>
            </p:cNvGraphicFramePr>
            <p:nvPr/>
          </p:nvGraphicFramePr>
          <p:xfrm>
            <a:off x="1512" y="2064"/>
            <a:ext cx="216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42720" imgH="203040" progId="Equation.3">
                    <p:embed/>
                  </p:oleObj>
                </mc:Choice>
                <mc:Fallback>
                  <p:oleObj name="Equation" r:id="rId8" imgW="342720" imgH="203040" progId="Equation.3">
                    <p:embed/>
                    <p:pic>
                      <p:nvPicPr>
                        <p:cNvPr id="820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2" y="2064"/>
                          <a:ext cx="216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4" name="Object 12"/>
            <p:cNvGraphicFramePr>
              <a:graphicFrameLocks noChangeAspect="1"/>
            </p:cNvGraphicFramePr>
            <p:nvPr/>
          </p:nvGraphicFramePr>
          <p:xfrm>
            <a:off x="3648" y="3216"/>
            <a:ext cx="13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6720" imgH="139680" progId="Equation.3">
                    <p:embed/>
                  </p:oleObj>
                </mc:Choice>
                <mc:Fallback>
                  <p:oleObj name="Equation" r:id="rId10" imgW="126720" imgH="139680" progId="Equation.3">
                    <p:embed/>
                    <p:pic>
                      <p:nvPicPr>
                        <p:cNvPr id="820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216"/>
                          <a:ext cx="13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 flipV="1">
              <a:off x="2016" y="2688"/>
              <a:ext cx="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 flipV="1">
              <a:off x="2208" y="2544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 flipV="1">
              <a:off x="2448" y="2448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8" name="Line 16"/>
            <p:cNvSpPr>
              <a:spLocks noChangeShapeType="1"/>
            </p:cNvSpPr>
            <p:nvPr/>
          </p:nvSpPr>
          <p:spPr bwMode="auto">
            <a:xfrm>
              <a:off x="2016" y="2688"/>
              <a:ext cx="86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9" name="Line 17"/>
            <p:cNvSpPr>
              <a:spLocks noChangeShapeType="1"/>
            </p:cNvSpPr>
            <p:nvPr/>
          </p:nvSpPr>
          <p:spPr bwMode="auto">
            <a:xfrm>
              <a:off x="2448" y="2448"/>
              <a:ext cx="43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0" name="Line 18"/>
            <p:cNvSpPr>
              <a:spLocks noChangeShapeType="1"/>
            </p:cNvSpPr>
            <p:nvPr/>
          </p:nvSpPr>
          <p:spPr bwMode="auto">
            <a:xfrm>
              <a:off x="2688" y="2303"/>
              <a:ext cx="0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1" name="Line 19"/>
            <p:cNvSpPr>
              <a:spLocks noChangeShapeType="1"/>
            </p:cNvSpPr>
            <p:nvPr/>
          </p:nvSpPr>
          <p:spPr bwMode="auto">
            <a:xfrm flipV="1">
              <a:off x="2688" y="2688"/>
              <a:ext cx="0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 flipH="1">
              <a:off x="2016" y="2832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3" name="Line 21"/>
            <p:cNvSpPr>
              <a:spLocks noChangeShapeType="1"/>
            </p:cNvSpPr>
            <p:nvPr/>
          </p:nvSpPr>
          <p:spPr bwMode="auto">
            <a:xfrm>
              <a:off x="2352" y="2832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2102" y="269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i="1">
                  <a:solidFill>
                    <a:srgbClr val="FF0000"/>
                  </a:solidFill>
                </a:rPr>
                <a:t>2h</a:t>
              </a:r>
            </a:p>
          </p:txBody>
        </p:sp>
        <p:graphicFrame>
          <p:nvGraphicFramePr>
            <p:cNvPr id="8215" name="Object 23"/>
            <p:cNvGraphicFramePr>
              <a:graphicFrameLocks noChangeAspect="1"/>
            </p:cNvGraphicFramePr>
            <p:nvPr/>
          </p:nvGraphicFramePr>
          <p:xfrm>
            <a:off x="2496" y="2496"/>
            <a:ext cx="904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193760" imgH="203040" progId="Equation.3">
                    <p:embed/>
                  </p:oleObj>
                </mc:Choice>
                <mc:Fallback>
                  <p:oleObj name="Equation" r:id="rId12" imgW="1193760" imgH="203040" progId="Equation.3">
                    <p:embed/>
                    <p:pic>
                      <p:nvPicPr>
                        <p:cNvPr id="8215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496"/>
                          <a:ext cx="904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6" name="Object 24"/>
            <p:cNvGraphicFramePr>
              <a:graphicFrameLocks noChangeAspect="1"/>
            </p:cNvGraphicFramePr>
            <p:nvPr/>
          </p:nvGraphicFramePr>
          <p:xfrm>
            <a:off x="1728" y="3187"/>
            <a:ext cx="336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42720" imgH="177480" progId="Equation.3">
                    <p:embed/>
                  </p:oleObj>
                </mc:Choice>
                <mc:Fallback>
                  <p:oleObj name="Equation" r:id="rId14" imgW="342720" imgH="177480" progId="Equation.3">
                    <p:embed/>
                    <p:pic>
                      <p:nvPicPr>
                        <p:cNvPr id="8216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187"/>
                          <a:ext cx="336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7" name="Object 25"/>
            <p:cNvGraphicFramePr>
              <a:graphicFrameLocks noChangeAspect="1"/>
            </p:cNvGraphicFramePr>
            <p:nvPr/>
          </p:nvGraphicFramePr>
          <p:xfrm>
            <a:off x="2160" y="3216"/>
            <a:ext cx="13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26720" imgH="139680" progId="Equation.3">
                    <p:embed/>
                  </p:oleObj>
                </mc:Choice>
                <mc:Fallback>
                  <p:oleObj name="Equation" r:id="rId16" imgW="126720" imgH="139680" progId="Equation.3">
                    <p:embed/>
                    <p:pic>
                      <p:nvPicPr>
                        <p:cNvPr id="8217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216"/>
                          <a:ext cx="13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8" name="Object 26"/>
            <p:cNvGraphicFramePr>
              <a:graphicFrameLocks noChangeAspect="1"/>
            </p:cNvGraphicFramePr>
            <p:nvPr/>
          </p:nvGraphicFramePr>
          <p:xfrm>
            <a:off x="2400" y="3186"/>
            <a:ext cx="336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342720" imgH="177480" progId="Equation.3">
                    <p:embed/>
                  </p:oleObj>
                </mc:Choice>
                <mc:Fallback>
                  <p:oleObj name="Equation" r:id="rId17" imgW="342720" imgH="177480" progId="Equation.3">
                    <p:embed/>
                    <p:pic>
                      <p:nvPicPr>
                        <p:cNvPr id="8218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186"/>
                          <a:ext cx="336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9" name="Line 27"/>
            <p:cNvSpPr>
              <a:spLocks noChangeShapeType="1"/>
            </p:cNvSpPr>
            <p:nvPr/>
          </p:nvSpPr>
          <p:spPr bwMode="auto">
            <a:xfrm flipV="1">
              <a:off x="1824" y="2304"/>
              <a:ext cx="816" cy="48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8220" name="Object 28"/>
            <p:cNvGraphicFramePr>
              <a:graphicFrameLocks noChangeAspect="1"/>
            </p:cNvGraphicFramePr>
            <p:nvPr/>
          </p:nvGraphicFramePr>
          <p:xfrm>
            <a:off x="2024" y="2363"/>
            <a:ext cx="328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368280" imgH="203040" progId="Equation.3">
                    <p:embed/>
                  </p:oleObj>
                </mc:Choice>
                <mc:Fallback>
                  <p:oleObj name="Equation" r:id="rId19" imgW="368280" imgH="203040" progId="Equation.3">
                    <p:embed/>
                    <p:pic>
                      <p:nvPicPr>
                        <p:cNvPr id="822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4" y="2363"/>
                          <a:ext cx="328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21" name="Text Box 29"/>
          <p:cNvSpPr txBox="1">
            <a:spLocks noChangeArrowheads="1"/>
          </p:cNvSpPr>
          <p:nvPr/>
        </p:nvSpPr>
        <p:spPr bwMode="auto">
          <a:xfrm>
            <a:off x="5029200" y="2743200"/>
            <a:ext cx="1635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i="1"/>
              <a:t>Geometrically</a:t>
            </a:r>
          </a:p>
        </p:txBody>
      </p:sp>
    </p:spTree>
    <p:extLst>
      <p:ext uri="{BB962C8B-B14F-4D97-AF65-F5344CB8AC3E}">
        <p14:creationId xmlns:p14="http://schemas.microsoft.com/office/powerpoint/2010/main" val="8981919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830841"/>
              </p:ext>
            </p:extLst>
          </p:nvPr>
        </p:nvGraphicFramePr>
        <p:xfrm>
          <a:off x="2171700" y="2855640"/>
          <a:ext cx="3965575" cy="174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5520" imgH="863280" progId="Equation.DSMT4">
                  <p:embed/>
                </p:oleObj>
              </mc:Choice>
              <mc:Fallback>
                <p:oleObj name="Equation" r:id="rId2" imgW="1955520" imgH="863280" progId="Equation.DSMT4">
                  <p:embed/>
                  <p:pic>
                    <p:nvPicPr>
                      <p:cNvPr id="4710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2855640"/>
                        <a:ext cx="3965575" cy="17478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64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471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0240"/>
            <a:ext cx="7772400" cy="41148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Trapezoid Rules:</a:t>
            </a:r>
          </a:p>
        </p:txBody>
      </p:sp>
      <p:sp>
        <p:nvSpPr>
          <p:cNvPr id="47113" name="Text Box 4"/>
          <p:cNvSpPr txBox="1">
            <a:spLocks noChangeArrowheads="1"/>
          </p:cNvSpPr>
          <p:nvPr/>
        </p:nvSpPr>
        <p:spPr bwMode="auto">
          <a:xfrm>
            <a:off x="5059363" y="5552803"/>
            <a:ext cx="3684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i="1" dirty="0">
                <a:ea typeface="宋体" panose="02010600030101010101" pitchFamily="2" charset="-122"/>
              </a:rPr>
              <a:t>Exact integral is 1.64053334</a:t>
            </a:r>
            <a:endParaRPr lang="en-US" altLang="zh-CN" i="1" dirty="0">
              <a:ea typeface="宋体" panose="02010600030101010101" pitchFamily="2" charset="-122"/>
            </a:endParaRPr>
          </a:p>
        </p:txBody>
      </p:sp>
      <p:sp>
        <p:nvSpPr>
          <p:cNvPr id="47114" name="Line 7"/>
          <p:cNvSpPr>
            <a:spLocks noChangeShapeType="1"/>
          </p:cNvSpPr>
          <p:nvPr/>
        </p:nvSpPr>
        <p:spPr bwMode="auto">
          <a:xfrm>
            <a:off x="6019800" y="377004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710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401013"/>
              </p:ext>
            </p:extLst>
          </p:nvPr>
        </p:nvGraphicFramePr>
        <p:xfrm>
          <a:off x="2362200" y="4760640"/>
          <a:ext cx="42576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76440" imgH="393480" progId="Equation.3">
                  <p:embed/>
                </p:oleObj>
              </mc:Choice>
              <mc:Fallback>
                <p:oleObj name="Equation" r:id="rId4" imgW="2476440" imgH="393480" progId="Equation.3">
                  <p:embed/>
                  <p:pic>
                    <p:nvPicPr>
                      <p:cNvPr id="4710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760640"/>
                        <a:ext cx="4257675" cy="6762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5" name="AutoShape 10"/>
          <p:cNvSpPr>
            <a:spLocks/>
          </p:cNvSpPr>
          <p:nvPr/>
        </p:nvSpPr>
        <p:spPr bwMode="auto">
          <a:xfrm flipH="1">
            <a:off x="5791200" y="331284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zh-CN"/>
          </a:p>
        </p:txBody>
      </p:sp>
      <p:sp>
        <p:nvSpPr>
          <p:cNvPr id="47116" name="Line 11"/>
          <p:cNvSpPr>
            <a:spLocks noChangeShapeType="1"/>
          </p:cNvSpPr>
          <p:nvPr/>
        </p:nvSpPr>
        <p:spPr bwMode="auto">
          <a:xfrm>
            <a:off x="6400800" y="3770040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117" name="Text Box 12"/>
          <p:cNvSpPr txBox="1">
            <a:spLocks noChangeArrowheads="1"/>
          </p:cNvSpPr>
          <p:nvPr/>
        </p:nvSpPr>
        <p:spPr bwMode="auto">
          <a:xfrm>
            <a:off x="6677025" y="497019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=1, </a:t>
            </a:r>
            <a:r>
              <a:rPr lang="en-US" altLang="zh-CN" i="1">
                <a:ea typeface="宋体" panose="02010600030101010101" pitchFamily="2" charset="-122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=1)</a:t>
            </a:r>
          </a:p>
        </p:txBody>
      </p:sp>
      <p:sp>
        <p:nvSpPr>
          <p:cNvPr id="47118" name="Line 15"/>
          <p:cNvSpPr>
            <a:spLocks noChangeShapeType="1"/>
          </p:cNvSpPr>
          <p:nvPr/>
        </p:nvSpPr>
        <p:spPr bwMode="auto">
          <a:xfrm>
            <a:off x="1981200" y="3236640"/>
            <a:ext cx="42672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119" name="Line 17"/>
          <p:cNvSpPr>
            <a:spLocks noChangeShapeType="1"/>
          </p:cNvSpPr>
          <p:nvPr/>
        </p:nvSpPr>
        <p:spPr bwMode="auto">
          <a:xfrm>
            <a:off x="838200" y="316044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20" name="Line 18"/>
          <p:cNvSpPr>
            <a:spLocks noChangeShapeType="1"/>
          </p:cNvSpPr>
          <p:nvPr/>
        </p:nvSpPr>
        <p:spPr bwMode="auto">
          <a:xfrm>
            <a:off x="838200" y="316044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21" name="Text Box 19"/>
          <p:cNvSpPr txBox="1">
            <a:spLocks noChangeArrowheads="1"/>
          </p:cNvSpPr>
          <p:nvPr/>
        </p:nvSpPr>
        <p:spPr bwMode="auto">
          <a:xfrm>
            <a:off x="1066800" y="2703240"/>
            <a:ext cx="430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ea typeface="宋体" panose="02010600030101010101" pitchFamily="2" charset="-122"/>
              </a:rPr>
              <a:t> k</a:t>
            </a:r>
          </a:p>
        </p:txBody>
      </p:sp>
      <p:sp>
        <p:nvSpPr>
          <p:cNvPr id="47122" name="Text Box 20"/>
          <p:cNvSpPr txBox="1">
            <a:spLocks noChangeArrowheads="1"/>
          </p:cNvSpPr>
          <p:nvPr/>
        </p:nvSpPr>
        <p:spPr bwMode="auto">
          <a:xfrm>
            <a:off x="381000" y="323664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ea typeface="宋体" panose="02010600030101010101" pitchFamily="2" charset="-122"/>
              </a:rPr>
              <a:t> j</a:t>
            </a:r>
          </a:p>
        </p:txBody>
      </p:sp>
      <p:sp>
        <p:nvSpPr>
          <p:cNvPr id="47123" name="Text Box 21"/>
          <p:cNvSpPr txBox="1">
            <a:spLocks noChangeArrowheads="1"/>
          </p:cNvSpPr>
          <p:nvPr/>
        </p:nvSpPr>
        <p:spPr bwMode="auto">
          <a:xfrm>
            <a:off x="4800600" y="2550840"/>
            <a:ext cx="693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>
                <a:ea typeface="宋体" panose="02010600030101010101" pitchFamily="2" charset="-122"/>
              </a:rPr>
              <a:t>k</a:t>
            </a:r>
            <a:r>
              <a:rPr lang="en-US" altLang="zh-CN" sz="2000">
                <a:ea typeface="宋体" panose="02010600030101010101" pitchFamily="2" charset="-122"/>
              </a:rPr>
              <a:t> = 0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sp>
        <p:nvSpPr>
          <p:cNvPr id="47124" name="Text Box 22"/>
          <p:cNvSpPr txBox="1">
            <a:spLocks noChangeArrowheads="1"/>
          </p:cNvSpPr>
          <p:nvPr/>
        </p:nvSpPr>
        <p:spPr bwMode="auto">
          <a:xfrm>
            <a:off x="6324600" y="2550840"/>
            <a:ext cx="693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>
                <a:ea typeface="宋体" panose="02010600030101010101" pitchFamily="2" charset="-122"/>
              </a:rPr>
              <a:t>k</a:t>
            </a:r>
            <a:r>
              <a:rPr lang="en-US" altLang="zh-CN" sz="2000">
                <a:ea typeface="宋体" panose="02010600030101010101" pitchFamily="2" charset="-122"/>
              </a:rPr>
              <a:t> = 1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sp>
        <p:nvSpPr>
          <p:cNvPr id="47125" name="Text Box 23"/>
          <p:cNvSpPr txBox="1">
            <a:spLocks noChangeArrowheads="1"/>
          </p:cNvSpPr>
          <p:nvPr/>
        </p:nvSpPr>
        <p:spPr bwMode="auto">
          <a:xfrm>
            <a:off x="1524000" y="3236640"/>
            <a:ext cx="650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 dirty="0">
                <a:ea typeface="宋体" panose="02010600030101010101" pitchFamily="2" charset="-122"/>
              </a:rPr>
              <a:t>j</a:t>
            </a:r>
            <a:r>
              <a:rPr lang="en-US" altLang="zh-CN" sz="2000" dirty="0">
                <a:ea typeface="宋体" panose="02010600030101010101" pitchFamily="2" charset="-122"/>
              </a:rPr>
              <a:t> = 0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47126" name="Text Box 24"/>
          <p:cNvSpPr txBox="1">
            <a:spLocks noChangeArrowheads="1"/>
          </p:cNvSpPr>
          <p:nvPr/>
        </p:nvSpPr>
        <p:spPr bwMode="auto">
          <a:xfrm>
            <a:off x="1524000" y="3693840"/>
            <a:ext cx="650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 dirty="0">
                <a:ea typeface="宋体" panose="02010600030101010101" pitchFamily="2" charset="-122"/>
              </a:rPr>
              <a:t>j</a:t>
            </a:r>
            <a:r>
              <a:rPr lang="en-US" altLang="zh-CN" sz="2000" dirty="0">
                <a:ea typeface="宋体" panose="02010600030101010101" pitchFamily="2" charset="-122"/>
              </a:rPr>
              <a:t> = 1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47127" name="Text Box 25"/>
          <p:cNvSpPr txBox="1">
            <a:spLocks noChangeArrowheads="1"/>
          </p:cNvSpPr>
          <p:nvPr/>
        </p:nvSpPr>
        <p:spPr bwMode="auto">
          <a:xfrm>
            <a:off x="1524000" y="4227240"/>
            <a:ext cx="650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>
                <a:ea typeface="宋体" panose="02010600030101010101" pitchFamily="2" charset="-122"/>
              </a:rPr>
              <a:t>j</a:t>
            </a:r>
            <a:r>
              <a:rPr lang="en-US" altLang="zh-CN" sz="2000">
                <a:ea typeface="宋体" panose="02010600030101010101" pitchFamily="2" charset="-122"/>
              </a:rPr>
              <a:t> = 2</a:t>
            </a:r>
            <a:endParaRPr lang="en-US" altLang="zh-CN" sz="28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01687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331673"/>
              </p:ext>
            </p:extLst>
          </p:nvPr>
        </p:nvGraphicFramePr>
        <p:xfrm>
          <a:off x="1552575" y="2445667"/>
          <a:ext cx="5667375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93960" imgH="888840" progId="Equation.DSMT4">
                  <p:embed/>
                </p:oleObj>
              </mc:Choice>
              <mc:Fallback>
                <p:oleObj name="Equation" r:id="rId2" imgW="2793960" imgH="888840" progId="Equation.DSMT4">
                  <p:embed/>
                  <p:pic>
                    <p:nvPicPr>
                      <p:cNvPr id="481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2445667"/>
                        <a:ext cx="5667375" cy="18018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Line 6"/>
          <p:cNvSpPr>
            <a:spLocks noChangeShapeType="1"/>
          </p:cNvSpPr>
          <p:nvPr/>
        </p:nvSpPr>
        <p:spPr bwMode="auto">
          <a:xfrm>
            <a:off x="1514475" y="2902867"/>
            <a:ext cx="57912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136" name="Line 14"/>
          <p:cNvSpPr>
            <a:spLocks noChangeShapeType="1"/>
          </p:cNvSpPr>
          <p:nvPr/>
        </p:nvSpPr>
        <p:spPr bwMode="auto">
          <a:xfrm>
            <a:off x="828675" y="2445667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37" name="Line 15"/>
          <p:cNvSpPr>
            <a:spLocks noChangeShapeType="1"/>
          </p:cNvSpPr>
          <p:nvPr/>
        </p:nvSpPr>
        <p:spPr bwMode="auto">
          <a:xfrm>
            <a:off x="828675" y="2445667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38" name="Text Box 16"/>
          <p:cNvSpPr txBox="1">
            <a:spLocks noChangeArrowheads="1"/>
          </p:cNvSpPr>
          <p:nvPr/>
        </p:nvSpPr>
        <p:spPr bwMode="auto">
          <a:xfrm>
            <a:off x="1057275" y="1988467"/>
            <a:ext cx="430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ea typeface="宋体" panose="02010600030101010101" pitchFamily="2" charset="-122"/>
              </a:rPr>
              <a:t> k</a:t>
            </a:r>
          </a:p>
        </p:txBody>
      </p:sp>
      <p:sp>
        <p:nvSpPr>
          <p:cNvPr id="48139" name="Text Box 17"/>
          <p:cNvSpPr txBox="1">
            <a:spLocks noChangeArrowheads="1"/>
          </p:cNvSpPr>
          <p:nvPr/>
        </p:nvSpPr>
        <p:spPr bwMode="auto">
          <a:xfrm>
            <a:off x="371475" y="2521867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ea typeface="宋体" panose="02010600030101010101" pitchFamily="2" charset="-122"/>
              </a:rPr>
              <a:t> j</a:t>
            </a: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032732"/>
              </p:ext>
            </p:extLst>
          </p:nvPr>
        </p:nvGraphicFramePr>
        <p:xfrm>
          <a:off x="2047875" y="4807867"/>
          <a:ext cx="436403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9800" imgH="393480" progId="Equation.3">
                  <p:embed/>
                </p:oleObj>
              </mc:Choice>
              <mc:Fallback>
                <p:oleObj name="Equation" r:id="rId4" imgW="2539800" imgH="393480" progId="Equation.3">
                  <p:embed/>
                  <p:pic>
                    <p:nvPicPr>
                      <p:cNvPr id="481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4807867"/>
                        <a:ext cx="4364038" cy="6762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0" name="AutoShape 7"/>
          <p:cNvSpPr>
            <a:spLocks/>
          </p:cNvSpPr>
          <p:nvPr/>
        </p:nvSpPr>
        <p:spPr bwMode="auto">
          <a:xfrm flipH="1">
            <a:off x="5172075" y="3436267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zh-CN"/>
          </a:p>
        </p:txBody>
      </p:sp>
      <p:sp>
        <p:nvSpPr>
          <p:cNvPr id="48141" name="Line 8"/>
          <p:cNvSpPr>
            <a:spLocks noChangeShapeType="1"/>
          </p:cNvSpPr>
          <p:nvPr/>
        </p:nvSpPr>
        <p:spPr bwMode="auto">
          <a:xfrm>
            <a:off x="5476875" y="3817267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142" name="Line 9"/>
          <p:cNvSpPr>
            <a:spLocks noChangeShapeType="1"/>
          </p:cNvSpPr>
          <p:nvPr/>
        </p:nvSpPr>
        <p:spPr bwMode="auto">
          <a:xfrm>
            <a:off x="5857875" y="3817267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143" name="Rectangle 18"/>
          <p:cNvSpPr>
            <a:spLocks noChangeArrowheads="1"/>
          </p:cNvSpPr>
          <p:nvPr/>
        </p:nvSpPr>
        <p:spPr bwMode="auto">
          <a:xfrm>
            <a:off x="6772275" y="4884067"/>
            <a:ext cx="1406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=2, </a:t>
            </a:r>
            <a:r>
              <a:rPr lang="en-US" altLang="zh-CN" i="1">
                <a:ea typeface="宋体" panose="02010600030101010101" pitchFamily="2" charset="-122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=1)</a:t>
            </a:r>
          </a:p>
        </p:txBody>
      </p:sp>
      <p:sp>
        <p:nvSpPr>
          <p:cNvPr id="48144" name="Text Box 22"/>
          <p:cNvSpPr txBox="1">
            <a:spLocks noChangeArrowheads="1"/>
          </p:cNvSpPr>
          <p:nvPr/>
        </p:nvSpPr>
        <p:spPr bwMode="auto">
          <a:xfrm>
            <a:off x="6238875" y="1912267"/>
            <a:ext cx="693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>
                <a:ea typeface="宋体" panose="02010600030101010101" pitchFamily="2" charset="-122"/>
              </a:rPr>
              <a:t>k</a:t>
            </a:r>
            <a:r>
              <a:rPr lang="en-US" altLang="zh-CN" sz="2000">
                <a:ea typeface="宋体" panose="02010600030101010101" pitchFamily="2" charset="-122"/>
              </a:rPr>
              <a:t> = 1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sp>
        <p:nvSpPr>
          <p:cNvPr id="48145" name="Text Box 23"/>
          <p:cNvSpPr txBox="1">
            <a:spLocks noChangeArrowheads="1"/>
          </p:cNvSpPr>
          <p:nvPr/>
        </p:nvSpPr>
        <p:spPr bwMode="auto">
          <a:xfrm>
            <a:off x="4257675" y="1912267"/>
            <a:ext cx="693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>
                <a:ea typeface="宋体" panose="02010600030101010101" pitchFamily="2" charset="-122"/>
              </a:rPr>
              <a:t>k</a:t>
            </a:r>
            <a:r>
              <a:rPr lang="en-US" altLang="zh-CN" sz="2000">
                <a:ea typeface="宋体" panose="02010600030101010101" pitchFamily="2" charset="-122"/>
              </a:rPr>
              <a:t> = 0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sp>
        <p:nvSpPr>
          <p:cNvPr id="48146" name="Text Box 24"/>
          <p:cNvSpPr txBox="1">
            <a:spLocks noChangeArrowheads="1"/>
          </p:cNvSpPr>
          <p:nvPr/>
        </p:nvSpPr>
        <p:spPr bwMode="auto">
          <a:xfrm>
            <a:off x="5059363" y="5552405"/>
            <a:ext cx="3684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i="1">
                <a:ea typeface="宋体" panose="02010600030101010101" pitchFamily="2" charset="-122"/>
              </a:rPr>
              <a:t>Exact integral is 1.64053334</a:t>
            </a:r>
            <a:endParaRPr lang="en-US" altLang="zh-CN" i="1">
              <a:ea typeface="宋体" panose="02010600030101010101" pitchFamily="2" charset="-122"/>
            </a:endParaRPr>
          </a:p>
        </p:txBody>
      </p:sp>
      <p:sp>
        <p:nvSpPr>
          <p:cNvPr id="48147" name="Rectangle 25"/>
          <p:cNvSpPr>
            <a:spLocks noGrp="1" noChangeArrowheads="1"/>
          </p:cNvSpPr>
          <p:nvPr>
            <p:ph type="title"/>
          </p:nvPr>
        </p:nvSpPr>
        <p:spPr>
          <a:xfrm>
            <a:off x="685800" y="188242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856456" y="2842542"/>
            <a:ext cx="650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 dirty="0">
                <a:ea typeface="宋体" panose="02010600030101010101" pitchFamily="2" charset="-122"/>
              </a:rPr>
              <a:t>j</a:t>
            </a:r>
            <a:r>
              <a:rPr lang="en-US" altLang="zh-CN" sz="2000" dirty="0">
                <a:ea typeface="宋体" panose="02010600030101010101" pitchFamily="2" charset="-122"/>
              </a:rPr>
              <a:t> = 0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856456" y="3299742"/>
            <a:ext cx="650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 dirty="0">
                <a:ea typeface="宋体" panose="02010600030101010101" pitchFamily="2" charset="-122"/>
              </a:rPr>
              <a:t>j</a:t>
            </a:r>
            <a:r>
              <a:rPr lang="en-US" altLang="zh-CN" sz="2000" dirty="0">
                <a:ea typeface="宋体" panose="02010600030101010101" pitchFamily="2" charset="-122"/>
              </a:rPr>
              <a:t> = 1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856456" y="3833142"/>
            <a:ext cx="650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>
                <a:ea typeface="宋体" panose="02010600030101010101" pitchFamily="2" charset="-122"/>
              </a:rPr>
              <a:t>j</a:t>
            </a:r>
            <a:r>
              <a:rPr lang="en-US" altLang="zh-CN" sz="2000">
                <a:ea typeface="宋体" panose="02010600030101010101" pitchFamily="2" charset="-122"/>
              </a:rPr>
              <a:t> = 2</a:t>
            </a:r>
            <a:endParaRPr lang="en-US" altLang="zh-CN" sz="28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68571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3877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graphicFrame>
        <p:nvGraphicFramePr>
          <p:cNvPr id="4915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687258"/>
              </p:ext>
            </p:extLst>
          </p:nvPr>
        </p:nvGraphicFramePr>
        <p:xfrm>
          <a:off x="1601788" y="2528302"/>
          <a:ext cx="587216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95480" imgH="914400" progId="Equation.DSMT4">
                  <p:embed/>
                </p:oleObj>
              </mc:Choice>
              <mc:Fallback>
                <p:oleObj name="Equation" r:id="rId2" imgW="2895480" imgH="914400" progId="Equation.DSMT4">
                  <p:embed/>
                  <p:pic>
                    <p:nvPicPr>
                      <p:cNvPr id="4915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2528302"/>
                        <a:ext cx="5872162" cy="1854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Line 4"/>
          <p:cNvSpPr>
            <a:spLocks noChangeShapeType="1"/>
          </p:cNvSpPr>
          <p:nvPr/>
        </p:nvSpPr>
        <p:spPr bwMode="auto">
          <a:xfrm>
            <a:off x="1666875" y="3010902"/>
            <a:ext cx="57912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61" name="Line 5"/>
          <p:cNvSpPr>
            <a:spLocks noChangeShapeType="1"/>
          </p:cNvSpPr>
          <p:nvPr/>
        </p:nvSpPr>
        <p:spPr bwMode="auto">
          <a:xfrm>
            <a:off x="981075" y="2553702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62" name="Line 6"/>
          <p:cNvSpPr>
            <a:spLocks noChangeShapeType="1"/>
          </p:cNvSpPr>
          <p:nvPr/>
        </p:nvSpPr>
        <p:spPr bwMode="auto">
          <a:xfrm>
            <a:off x="981075" y="2553702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63" name="Text Box 7"/>
          <p:cNvSpPr txBox="1">
            <a:spLocks noChangeArrowheads="1"/>
          </p:cNvSpPr>
          <p:nvPr/>
        </p:nvSpPr>
        <p:spPr bwMode="auto">
          <a:xfrm>
            <a:off x="1209675" y="2096502"/>
            <a:ext cx="430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ea typeface="宋体" panose="02010600030101010101" pitchFamily="2" charset="-122"/>
              </a:rPr>
              <a:t> k</a:t>
            </a:r>
          </a:p>
        </p:txBody>
      </p:sp>
      <p:sp>
        <p:nvSpPr>
          <p:cNvPr id="49164" name="Text Box 8"/>
          <p:cNvSpPr txBox="1">
            <a:spLocks noChangeArrowheads="1"/>
          </p:cNvSpPr>
          <p:nvPr/>
        </p:nvSpPr>
        <p:spPr bwMode="auto">
          <a:xfrm>
            <a:off x="523875" y="2629902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ea typeface="宋体" panose="02010600030101010101" pitchFamily="2" charset="-122"/>
              </a:rPr>
              <a:t> j</a:t>
            </a:r>
          </a:p>
        </p:txBody>
      </p:sp>
      <p:sp>
        <p:nvSpPr>
          <p:cNvPr id="49165" name="AutoShape 10"/>
          <p:cNvSpPr>
            <a:spLocks/>
          </p:cNvSpPr>
          <p:nvPr/>
        </p:nvSpPr>
        <p:spPr bwMode="auto">
          <a:xfrm flipH="1">
            <a:off x="7480300" y="3579227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zh-CN"/>
          </a:p>
        </p:txBody>
      </p:sp>
      <p:grpSp>
        <p:nvGrpSpPr>
          <p:cNvPr id="49166" name="Group 19"/>
          <p:cNvGrpSpPr>
            <a:grpSpLocks/>
          </p:cNvGrpSpPr>
          <p:nvPr/>
        </p:nvGrpSpPr>
        <p:grpSpPr bwMode="auto">
          <a:xfrm>
            <a:off x="7673975" y="3971340"/>
            <a:ext cx="412750" cy="668337"/>
            <a:chOff x="3546" y="2766"/>
            <a:chExt cx="240" cy="672"/>
          </a:xfrm>
        </p:grpSpPr>
        <p:sp>
          <p:nvSpPr>
            <p:cNvPr id="49171" name="Line 11"/>
            <p:cNvSpPr>
              <a:spLocks noChangeShapeType="1"/>
            </p:cNvSpPr>
            <p:nvPr/>
          </p:nvSpPr>
          <p:spPr bwMode="auto">
            <a:xfrm>
              <a:off x="3546" y="276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72" name="Line 12"/>
            <p:cNvSpPr>
              <a:spLocks noChangeShapeType="1"/>
            </p:cNvSpPr>
            <p:nvPr/>
          </p:nvSpPr>
          <p:spPr bwMode="auto">
            <a:xfrm>
              <a:off x="3786" y="2766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9167" name="Rectangle 13"/>
          <p:cNvSpPr>
            <a:spLocks noChangeArrowheads="1"/>
          </p:cNvSpPr>
          <p:nvPr/>
        </p:nvSpPr>
        <p:spPr bwMode="auto">
          <a:xfrm>
            <a:off x="1571625" y="4915902"/>
            <a:ext cx="1406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=2, </a:t>
            </a:r>
            <a:r>
              <a:rPr lang="en-US" altLang="zh-CN" i="1">
                <a:ea typeface="宋体" panose="02010600030101010101" pitchFamily="2" charset="-122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=2)</a:t>
            </a:r>
          </a:p>
        </p:txBody>
      </p:sp>
      <p:sp>
        <p:nvSpPr>
          <p:cNvPr id="49168" name="Text Box 14"/>
          <p:cNvSpPr txBox="1">
            <a:spLocks noChangeArrowheads="1"/>
          </p:cNvSpPr>
          <p:nvPr/>
        </p:nvSpPr>
        <p:spPr bwMode="auto">
          <a:xfrm>
            <a:off x="6391275" y="2020302"/>
            <a:ext cx="6992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 dirty="0">
                <a:ea typeface="宋体" panose="02010600030101010101" pitchFamily="2" charset="-122"/>
              </a:rPr>
              <a:t>k</a:t>
            </a:r>
            <a:r>
              <a:rPr lang="en-US" altLang="zh-CN" sz="2000" dirty="0">
                <a:ea typeface="宋体" panose="02010600030101010101" pitchFamily="2" charset="-122"/>
              </a:rPr>
              <a:t> = 1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49169" name="Text Box 15"/>
          <p:cNvSpPr txBox="1">
            <a:spLocks noChangeArrowheads="1"/>
          </p:cNvSpPr>
          <p:nvPr/>
        </p:nvSpPr>
        <p:spPr bwMode="auto">
          <a:xfrm>
            <a:off x="4410075" y="2020302"/>
            <a:ext cx="6992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 dirty="0">
                <a:ea typeface="宋体" panose="02010600030101010101" pitchFamily="2" charset="-122"/>
              </a:rPr>
              <a:t>k</a:t>
            </a:r>
            <a:r>
              <a:rPr lang="en-US" altLang="zh-CN" sz="2000" dirty="0">
                <a:ea typeface="宋体" panose="02010600030101010101" pitchFamily="2" charset="-122"/>
              </a:rPr>
              <a:t> = 0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49170" name="Text Box 16"/>
          <p:cNvSpPr txBox="1">
            <a:spLocks noChangeArrowheads="1"/>
          </p:cNvSpPr>
          <p:nvPr/>
        </p:nvSpPr>
        <p:spPr bwMode="auto">
          <a:xfrm>
            <a:off x="5103813" y="5696421"/>
            <a:ext cx="3684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i="1" dirty="0">
                <a:ea typeface="宋体" panose="02010600030101010101" pitchFamily="2" charset="-122"/>
              </a:rPr>
              <a:t>Exact integral is 1.64053334</a:t>
            </a:r>
            <a:endParaRPr lang="en-US" altLang="zh-CN" i="1" dirty="0">
              <a:ea typeface="宋体" panose="02010600030101010101" pitchFamily="2" charset="-122"/>
            </a:endParaRPr>
          </a:p>
        </p:txBody>
      </p:sp>
      <p:graphicFrame>
        <p:nvGraphicFramePr>
          <p:cNvPr id="4915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098567"/>
              </p:ext>
            </p:extLst>
          </p:nvPr>
        </p:nvGraphicFramePr>
        <p:xfrm>
          <a:off x="3067050" y="4715877"/>
          <a:ext cx="549751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00400" imgH="393480" progId="Equation.3">
                  <p:embed/>
                </p:oleObj>
              </mc:Choice>
              <mc:Fallback>
                <p:oleObj name="Equation" r:id="rId4" imgW="3200400" imgH="393480" progId="Equation.3">
                  <p:embed/>
                  <p:pic>
                    <p:nvPicPr>
                      <p:cNvPr id="49155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4715877"/>
                        <a:ext cx="5497513" cy="6762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909638" y="2978358"/>
            <a:ext cx="650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 dirty="0">
                <a:ea typeface="宋体" panose="02010600030101010101" pitchFamily="2" charset="-122"/>
              </a:rPr>
              <a:t>j</a:t>
            </a:r>
            <a:r>
              <a:rPr lang="en-US" altLang="zh-CN" sz="2000" dirty="0">
                <a:ea typeface="宋体" panose="02010600030101010101" pitchFamily="2" charset="-122"/>
              </a:rPr>
              <a:t> = 0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909638" y="3435558"/>
            <a:ext cx="650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 dirty="0">
                <a:ea typeface="宋体" panose="02010600030101010101" pitchFamily="2" charset="-122"/>
              </a:rPr>
              <a:t>j</a:t>
            </a:r>
            <a:r>
              <a:rPr lang="en-US" altLang="zh-CN" sz="2000" dirty="0">
                <a:ea typeface="宋体" panose="02010600030101010101" pitchFamily="2" charset="-122"/>
              </a:rPr>
              <a:t> = 1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909638" y="3968958"/>
            <a:ext cx="650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>
                <a:ea typeface="宋体" panose="02010600030101010101" pitchFamily="2" charset="-122"/>
              </a:rPr>
              <a:t>j</a:t>
            </a:r>
            <a:r>
              <a:rPr lang="en-US" altLang="zh-CN" sz="2000">
                <a:ea typeface="宋体" panose="02010600030101010101" pitchFamily="2" charset="-122"/>
              </a:rPr>
              <a:t> = 2</a:t>
            </a:r>
            <a:endParaRPr lang="en-US" altLang="zh-CN" sz="28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68715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1024"/>
          <p:cNvGraphicFramePr>
            <a:graphicFrameLocks noChangeAspect="1"/>
          </p:cNvGraphicFramePr>
          <p:nvPr/>
        </p:nvGraphicFramePr>
        <p:xfrm>
          <a:off x="747713" y="3295650"/>
          <a:ext cx="7961312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24000" imgH="888840" progId="Equation.DSMT4">
                  <p:embed/>
                </p:oleObj>
              </mc:Choice>
              <mc:Fallback>
                <p:oleObj name="Equation" r:id="rId2" imgW="3924000" imgH="888840" progId="Equation.DSMT4">
                  <p:embed/>
                  <p:pic>
                    <p:nvPicPr>
                      <p:cNvPr id="50178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3295650"/>
                        <a:ext cx="7961312" cy="18018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Line 3"/>
          <p:cNvSpPr>
            <a:spLocks noChangeShapeType="1"/>
          </p:cNvSpPr>
          <p:nvPr/>
        </p:nvSpPr>
        <p:spPr bwMode="auto">
          <a:xfrm>
            <a:off x="800100" y="3752850"/>
            <a:ext cx="77724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183" name="Line 8"/>
          <p:cNvSpPr>
            <a:spLocks noChangeShapeType="1"/>
          </p:cNvSpPr>
          <p:nvPr/>
        </p:nvSpPr>
        <p:spPr bwMode="auto">
          <a:xfrm>
            <a:off x="647700" y="321945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184" name="Line 9"/>
          <p:cNvSpPr>
            <a:spLocks noChangeShapeType="1"/>
          </p:cNvSpPr>
          <p:nvPr/>
        </p:nvSpPr>
        <p:spPr bwMode="auto">
          <a:xfrm>
            <a:off x="647700" y="321945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185" name="Text Box 10"/>
          <p:cNvSpPr txBox="1">
            <a:spLocks noChangeArrowheads="1"/>
          </p:cNvSpPr>
          <p:nvPr/>
        </p:nvSpPr>
        <p:spPr bwMode="auto">
          <a:xfrm>
            <a:off x="876300" y="2762250"/>
            <a:ext cx="430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ea typeface="宋体" panose="02010600030101010101" pitchFamily="2" charset="-122"/>
              </a:rPr>
              <a:t> k</a:t>
            </a:r>
          </a:p>
        </p:txBody>
      </p:sp>
      <p:sp>
        <p:nvSpPr>
          <p:cNvPr id="50186" name="Text Box 11"/>
          <p:cNvSpPr txBox="1">
            <a:spLocks noChangeArrowheads="1"/>
          </p:cNvSpPr>
          <p:nvPr/>
        </p:nvSpPr>
        <p:spPr bwMode="auto">
          <a:xfrm>
            <a:off x="190500" y="329565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ea typeface="宋体" panose="02010600030101010101" pitchFamily="2" charset="-122"/>
              </a:rPr>
              <a:t> j</a:t>
            </a:r>
          </a:p>
        </p:txBody>
      </p:sp>
      <p:sp>
        <p:nvSpPr>
          <p:cNvPr id="50187" name="Text Box 13"/>
          <p:cNvSpPr txBox="1">
            <a:spLocks noChangeArrowheads="1"/>
          </p:cNvSpPr>
          <p:nvPr/>
        </p:nvSpPr>
        <p:spPr bwMode="auto">
          <a:xfrm>
            <a:off x="7429500" y="2914650"/>
            <a:ext cx="6992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 dirty="0">
                <a:ea typeface="宋体" panose="02010600030101010101" pitchFamily="2" charset="-122"/>
              </a:rPr>
              <a:t>k</a:t>
            </a:r>
            <a:r>
              <a:rPr lang="en-US" altLang="zh-CN" sz="2000" dirty="0">
                <a:ea typeface="宋体" panose="02010600030101010101" pitchFamily="2" charset="-122"/>
              </a:rPr>
              <a:t> = 2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50188" name="Text Box 14"/>
          <p:cNvSpPr txBox="1">
            <a:spLocks noChangeArrowheads="1"/>
          </p:cNvSpPr>
          <p:nvPr/>
        </p:nvSpPr>
        <p:spPr bwMode="auto">
          <a:xfrm>
            <a:off x="5600700" y="2914650"/>
            <a:ext cx="6992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 dirty="0">
                <a:ea typeface="宋体" panose="02010600030101010101" pitchFamily="2" charset="-122"/>
              </a:rPr>
              <a:t>k</a:t>
            </a:r>
            <a:r>
              <a:rPr lang="en-US" altLang="zh-CN" sz="2000" dirty="0">
                <a:ea typeface="宋体" panose="02010600030101010101" pitchFamily="2" charset="-122"/>
              </a:rPr>
              <a:t> = 1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50189" name="Text Box 15"/>
          <p:cNvSpPr txBox="1">
            <a:spLocks noChangeArrowheads="1"/>
          </p:cNvSpPr>
          <p:nvPr/>
        </p:nvSpPr>
        <p:spPr bwMode="auto">
          <a:xfrm>
            <a:off x="3563888" y="2924085"/>
            <a:ext cx="6992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 dirty="0">
                <a:ea typeface="宋体" panose="02010600030101010101" pitchFamily="2" charset="-122"/>
              </a:rPr>
              <a:t>k</a:t>
            </a:r>
            <a:r>
              <a:rPr lang="en-US" altLang="zh-CN" sz="2000" dirty="0">
                <a:ea typeface="宋体" panose="02010600030101010101" pitchFamily="2" charset="-122"/>
              </a:rPr>
              <a:t> = 0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50190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70644" y="3752850"/>
            <a:ext cx="650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 dirty="0">
                <a:ea typeface="宋体" panose="02010600030101010101" pitchFamily="2" charset="-122"/>
              </a:rPr>
              <a:t>j</a:t>
            </a:r>
            <a:r>
              <a:rPr lang="en-US" altLang="zh-CN" sz="2000" dirty="0">
                <a:ea typeface="宋体" panose="02010600030101010101" pitchFamily="2" charset="-122"/>
              </a:rPr>
              <a:t> = 0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70644" y="4210050"/>
            <a:ext cx="650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 dirty="0">
                <a:ea typeface="宋体" panose="02010600030101010101" pitchFamily="2" charset="-122"/>
              </a:rPr>
              <a:t>j</a:t>
            </a:r>
            <a:r>
              <a:rPr lang="en-US" altLang="zh-CN" sz="2000" dirty="0">
                <a:ea typeface="宋体" panose="02010600030101010101" pitchFamily="2" charset="-122"/>
              </a:rPr>
              <a:t> = 1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70644" y="4743450"/>
            <a:ext cx="650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>
                <a:ea typeface="宋体" panose="02010600030101010101" pitchFamily="2" charset="-122"/>
              </a:rPr>
              <a:t>j</a:t>
            </a:r>
            <a:r>
              <a:rPr lang="en-US" altLang="zh-CN" sz="2000">
                <a:ea typeface="宋体" panose="02010600030101010101" pitchFamily="2" charset="-122"/>
              </a:rPr>
              <a:t> = 2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103813" y="5696421"/>
            <a:ext cx="3684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i="1" dirty="0">
                <a:ea typeface="宋体" panose="02010600030101010101" pitchFamily="2" charset="-122"/>
              </a:rPr>
              <a:t>Exact integral is 1.64053334</a:t>
            </a:r>
            <a:endParaRPr lang="en-US" altLang="zh-CN" i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85929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Romberg Integration</a:t>
            </a:r>
          </a:p>
        </p:txBody>
      </p:sp>
      <p:sp>
        <p:nvSpPr>
          <p:cNvPr id="1228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Is this </a:t>
            </a:r>
            <a:r>
              <a:rPr lang="en-US" altLang="zh-CN" b="1" i="1">
                <a:ea typeface="宋体" panose="02010600030101010101" pitchFamily="2" charset="-122"/>
              </a:rPr>
              <a:t>that</a:t>
            </a:r>
            <a:r>
              <a:rPr lang="en-US" altLang="zh-CN">
                <a:ea typeface="宋体" panose="02010600030101010101" pitchFamily="2" charset="-122"/>
              </a:rPr>
              <a:t> significant?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Consider the cost of computing the Trapezoid Rule for 1000 data points.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Refinement would lead to 2000 data points.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Implies an additional 1003 operations using the Recursive Trapezoid Rule.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Not to mention the 1000 (expensive) function evals.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Romberg Integration cost: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Three additional operations – no function evals!!!</a:t>
            </a:r>
          </a:p>
          <a:p>
            <a:pPr lvl="1">
              <a:lnSpc>
                <a:spcPct val="90000"/>
              </a:lnSpc>
            </a:pPr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25774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Text Box 2"/>
          <p:cNvSpPr txBox="1">
            <a:spLocks noChangeArrowheads="1"/>
          </p:cNvSpPr>
          <p:nvPr/>
        </p:nvSpPr>
        <p:spPr bwMode="auto">
          <a:xfrm>
            <a:off x="1311275" y="1487488"/>
            <a:ext cx="7410450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3200">
                <a:ea typeface="宋体" panose="02010600030101010101" pitchFamily="2" charset="-122"/>
              </a:rPr>
              <a:t>The idea is that if we evaluate the function at certain points 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(non-uniformly distributed),</a:t>
            </a:r>
            <a:r>
              <a:rPr lang="en-US" altLang="zh-CN" sz="3200">
                <a:ea typeface="宋体" panose="02010600030101010101" pitchFamily="2" charset="-122"/>
              </a:rPr>
              <a:t> and sum with certain weights, we will get accurate integral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3200">
                <a:ea typeface="宋体" panose="02010600030101010101" pitchFamily="2" charset="-122"/>
              </a:rPr>
              <a:t>Evaluation points and weights are tabulated</a:t>
            </a:r>
          </a:p>
        </p:txBody>
      </p:sp>
      <p:sp>
        <p:nvSpPr>
          <p:cNvPr id="437252" name="Text Box 4"/>
          <p:cNvSpPr txBox="1">
            <a:spLocks noChangeArrowheads="1"/>
          </p:cNvSpPr>
          <p:nvPr/>
        </p:nvSpPr>
        <p:spPr bwMode="auto">
          <a:xfrm>
            <a:off x="1504950" y="207963"/>
            <a:ext cx="65881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b="1" i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Gauss Quadrature</a:t>
            </a:r>
          </a:p>
        </p:txBody>
      </p:sp>
    </p:spTree>
    <p:extLst>
      <p:ext uri="{BB962C8B-B14F-4D97-AF65-F5344CB8AC3E}">
        <p14:creationId xmlns:p14="http://schemas.microsoft.com/office/powerpoint/2010/main" val="9186674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71450"/>
            <a:ext cx="7772400" cy="1143000"/>
          </a:xfrm>
        </p:spPr>
        <p:txBody>
          <a:bodyPr/>
          <a:lstStyle/>
          <a:p>
            <a:r>
              <a:rPr lang="en-US" altLang="zh-CN" sz="4000" b="1" i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Trapezoidal vs. Gauss-Quadrature</a:t>
            </a:r>
          </a:p>
        </p:txBody>
      </p:sp>
      <p:pic>
        <p:nvPicPr>
          <p:cNvPr id="402435" name="Picture 3" descr="Fig22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86"/>
          <a:stretch>
            <a:fillRect/>
          </a:stretch>
        </p:blipFill>
        <p:spPr bwMode="auto">
          <a:xfrm>
            <a:off x="0" y="1590675"/>
            <a:ext cx="4611688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2436" name="Picture 4" descr="Fig22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86"/>
          <a:stretch>
            <a:fillRect/>
          </a:stretch>
        </p:blipFill>
        <p:spPr bwMode="auto">
          <a:xfrm>
            <a:off x="4530725" y="1600200"/>
            <a:ext cx="4613275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2437" name="Text Box 5"/>
          <p:cNvSpPr txBox="1">
            <a:spLocks noChangeArrowheads="1"/>
          </p:cNvSpPr>
          <p:nvPr/>
        </p:nvSpPr>
        <p:spPr bwMode="auto">
          <a:xfrm>
            <a:off x="517525" y="5451475"/>
            <a:ext cx="34559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Exact for constant and linear functions</a:t>
            </a:r>
          </a:p>
        </p:txBody>
      </p:sp>
      <p:sp>
        <p:nvSpPr>
          <p:cNvPr id="402438" name="Text Box 6"/>
          <p:cNvSpPr txBox="1">
            <a:spLocks noChangeArrowheads="1"/>
          </p:cNvSpPr>
          <p:nvPr/>
        </p:nvSpPr>
        <p:spPr bwMode="auto">
          <a:xfrm>
            <a:off x="4672013" y="5449888"/>
            <a:ext cx="4156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Exact for constant, linear, quadratic and cubic functions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1059D4-1BB1-4186-B049-0FF3917BCB7C}"/>
              </a:ext>
            </a:extLst>
          </p:cNvPr>
          <p:cNvSpPr txBox="1"/>
          <p:nvPr/>
        </p:nvSpPr>
        <p:spPr>
          <a:xfrm>
            <a:off x="1333228" y="152385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Trapezoidal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FEF6D8-B820-4AFF-9013-D98191057313}"/>
              </a:ext>
            </a:extLst>
          </p:cNvPr>
          <p:cNvSpPr txBox="1"/>
          <p:nvPr/>
        </p:nvSpPr>
        <p:spPr>
          <a:xfrm>
            <a:off x="5524773" y="148270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Gauss-Quadrature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3259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69925" y="346075"/>
            <a:ext cx="2547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u="sng">
                <a:ea typeface="宋体" panose="02010600030101010101" pitchFamily="2" charset="-122"/>
              </a:rPr>
              <a:t>Gauss quadrature</a:t>
            </a:r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2133600" y="1066800"/>
            <a:ext cx="4887913" cy="1565275"/>
            <a:chOff x="1344" y="672"/>
            <a:chExt cx="3079" cy="986"/>
          </a:xfrm>
        </p:grpSpPr>
        <p:graphicFrame>
          <p:nvGraphicFramePr>
            <p:cNvPr id="25604" name="Object 4"/>
            <p:cNvGraphicFramePr>
              <a:graphicFrameLocks noChangeAspect="1"/>
            </p:cNvGraphicFramePr>
            <p:nvPr/>
          </p:nvGraphicFramePr>
          <p:xfrm>
            <a:off x="1344" y="672"/>
            <a:ext cx="2144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828800" imgH="431640" progId="Equation.DSMT4">
                    <p:embed/>
                  </p:oleObj>
                </mc:Choice>
                <mc:Fallback>
                  <p:oleObj name="Equation" r:id="rId2" imgW="1828800" imgH="431640" progId="Equation.DSMT4">
                    <p:embed/>
                    <p:pic>
                      <p:nvPicPr>
                        <p:cNvPr id="2560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672"/>
                          <a:ext cx="2144" cy="57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5" name="Line 5"/>
            <p:cNvSpPr>
              <a:spLocks noChangeShapeType="1"/>
            </p:cNvSpPr>
            <p:nvPr/>
          </p:nvSpPr>
          <p:spPr bwMode="auto">
            <a:xfrm flipH="1">
              <a:off x="2496" y="1104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06" name="Text Box 6"/>
            <p:cNvSpPr txBox="1">
              <a:spLocks noChangeArrowheads="1"/>
            </p:cNvSpPr>
            <p:nvPr/>
          </p:nvSpPr>
          <p:spPr bwMode="auto">
            <a:xfrm>
              <a:off x="2054" y="1370"/>
              <a:ext cx="6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anose="02010600030101010101" pitchFamily="2" charset="-122"/>
                </a:rPr>
                <a:t>Weight</a:t>
              </a:r>
            </a:p>
          </p:txBody>
        </p:sp>
        <p:sp>
          <p:nvSpPr>
            <p:cNvPr id="25607" name="Text Box 7"/>
            <p:cNvSpPr txBox="1">
              <a:spLocks noChangeArrowheads="1"/>
            </p:cNvSpPr>
            <p:nvPr/>
          </p:nvSpPr>
          <p:spPr bwMode="auto">
            <a:xfrm>
              <a:off x="3024" y="1344"/>
              <a:ext cx="13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anose="02010600030101010101" pitchFamily="2" charset="-122"/>
                </a:rPr>
                <a:t>Integration point</a:t>
              </a:r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 flipH="1" flipV="1">
              <a:off x="3312" y="1056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457200" y="2936875"/>
            <a:ext cx="8229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How can we choose the integration points </a:t>
            </a:r>
            <a:r>
              <a:rPr lang="en-US" altLang="zh-CN" b="1">
                <a:ea typeface="宋体" panose="02010600030101010101" pitchFamily="2" charset="-122"/>
              </a:rPr>
              <a:t>and</a:t>
            </a:r>
            <a:r>
              <a:rPr lang="en-US" altLang="zh-CN">
                <a:ea typeface="宋体" panose="02010600030101010101" pitchFamily="2" charset="-122"/>
              </a:rPr>
              <a:t> weights to </a:t>
            </a:r>
            <a:r>
              <a:rPr lang="en-US" altLang="zh-CN" b="1">
                <a:ea typeface="宋体" panose="02010600030101010101" pitchFamily="2" charset="-122"/>
              </a:rPr>
              <a:t>exactly integrate a polynomial of degree 2M-1</a:t>
            </a:r>
            <a:r>
              <a:rPr lang="en-US" altLang="zh-CN">
                <a:ea typeface="宋体" panose="02010600030101010101" pitchFamily="2" charset="-122"/>
              </a:rPr>
              <a:t>?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Remember that now we do not know, a priori, the location of the integration points.</a:t>
            </a:r>
          </a:p>
          <a:p>
            <a:endParaRPr lang="en-US" altLang="zh-CN" b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79949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69925" y="498475"/>
            <a:ext cx="4676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u="sng">
                <a:ea typeface="宋体" panose="02010600030101010101" pitchFamily="2" charset="-122"/>
              </a:rPr>
              <a:t>Example: M=1 (Midpoint qudrature)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381000" y="2133600"/>
            <a:ext cx="8534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How can we choose W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 so that we may integrate a </a:t>
            </a:r>
          </a:p>
          <a:p>
            <a:r>
              <a:rPr lang="en-US" altLang="zh-CN">
                <a:ea typeface="宋体" panose="02010600030101010101" pitchFamily="2" charset="-122"/>
              </a:rPr>
              <a:t>(2M-1=1) </a:t>
            </a:r>
            <a:r>
              <a:rPr lang="en-US" altLang="zh-CN" b="1">
                <a:ea typeface="宋体" panose="02010600030101010101" pitchFamily="2" charset="-122"/>
              </a:rPr>
              <a:t>linear polynomial</a:t>
            </a:r>
            <a:r>
              <a:rPr lang="en-US" altLang="zh-CN">
                <a:ea typeface="宋体" panose="02010600030101010101" pitchFamily="2" charset="-122"/>
              </a:rPr>
              <a:t> exactly?</a:t>
            </a:r>
          </a:p>
        </p:txBody>
      </p:sp>
      <p:graphicFrame>
        <p:nvGraphicFramePr>
          <p:cNvPr id="24594" name="Object 18"/>
          <p:cNvGraphicFramePr>
            <a:graphicFrameLocks noChangeAspect="1"/>
          </p:cNvGraphicFramePr>
          <p:nvPr/>
        </p:nvGraphicFramePr>
        <p:xfrm>
          <a:off x="447675" y="3124200"/>
          <a:ext cx="163988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920" imgH="228600" progId="Equation.3">
                  <p:embed/>
                </p:oleObj>
              </mc:Choice>
              <mc:Fallback>
                <p:oleObj name="Equation" r:id="rId2" imgW="1015920" imgH="228600" progId="Equation.3">
                  <p:embed/>
                  <p:pic>
                    <p:nvPicPr>
                      <p:cNvPr id="2459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3124200"/>
                        <a:ext cx="163988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6" name="Object 20"/>
          <p:cNvGraphicFramePr>
            <a:graphicFrameLocks noChangeAspect="1"/>
          </p:cNvGraphicFramePr>
          <p:nvPr/>
        </p:nvGraphicFramePr>
        <p:xfrm>
          <a:off x="2298700" y="1173163"/>
          <a:ext cx="307340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50960" imgH="330120" progId="Equation.3">
                  <p:embed/>
                </p:oleObj>
              </mc:Choice>
              <mc:Fallback>
                <p:oleObj name="Equation" r:id="rId4" imgW="1650960" imgH="330120" progId="Equation.3">
                  <p:embed/>
                  <p:pic>
                    <p:nvPicPr>
                      <p:cNvPr id="2459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1173163"/>
                        <a:ext cx="3073400" cy="6969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1" name="Object 25"/>
          <p:cNvGraphicFramePr>
            <a:graphicFrameLocks noChangeAspect="1"/>
          </p:cNvGraphicFramePr>
          <p:nvPr/>
        </p:nvGraphicFramePr>
        <p:xfrm>
          <a:off x="447675" y="3733800"/>
          <a:ext cx="17430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79280" imgH="330120" progId="Equation.3">
                  <p:embed/>
                </p:oleObj>
              </mc:Choice>
              <mc:Fallback>
                <p:oleObj name="Equation" r:id="rId6" imgW="1079280" imgH="330120" progId="Equation.3">
                  <p:embed/>
                  <p:pic>
                    <p:nvPicPr>
                      <p:cNvPr id="2460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3733800"/>
                        <a:ext cx="17430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381000" y="4495800"/>
            <a:ext cx="172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But we want</a:t>
            </a:r>
          </a:p>
        </p:txBody>
      </p:sp>
      <p:graphicFrame>
        <p:nvGraphicFramePr>
          <p:cNvPr id="2460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032730"/>
              </p:ext>
            </p:extLst>
          </p:nvPr>
        </p:nvGraphicFramePr>
        <p:xfrm>
          <a:off x="441325" y="5029200"/>
          <a:ext cx="36718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73040" imgH="330120" progId="Equation.DSMT4">
                  <p:embed/>
                </p:oleObj>
              </mc:Choice>
              <mc:Fallback>
                <p:oleObj name="Equation" r:id="rId8" imgW="2273040" imgH="330120" progId="Equation.DSMT4">
                  <p:embed/>
                  <p:pic>
                    <p:nvPicPr>
                      <p:cNvPr id="2460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5029200"/>
                        <a:ext cx="367188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46743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09600" y="533400"/>
            <a:ext cx="375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Hence, we obtain the identity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808038" y="1219200"/>
          <a:ext cx="204946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720" imgH="228600" progId="Equation.3">
                  <p:embed/>
                </p:oleObj>
              </mc:Choice>
              <mc:Fallback>
                <p:oleObj name="Equation" r:id="rId2" imgW="1269720" imgH="228600" progId="Equation.3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1219200"/>
                        <a:ext cx="2049462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09600" y="1752600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For this to hold for arbitrary a</a:t>
            </a:r>
            <a:r>
              <a:rPr lang="en-US" altLang="zh-CN" baseline="-25000">
                <a:ea typeface="宋体" panose="02010600030101010101" pitchFamily="2" charset="-122"/>
              </a:rPr>
              <a:t>0</a:t>
            </a:r>
            <a:r>
              <a:rPr lang="en-US" altLang="zh-CN">
                <a:ea typeface="宋体" panose="02010600030101010101" pitchFamily="2" charset="-122"/>
              </a:rPr>
              <a:t> and a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 we need to satisfy 2 conditions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838200" y="2743200"/>
          <a:ext cx="32004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0" imgH="457200" progId="Equation.3">
                  <p:embed/>
                </p:oleObj>
              </mc:Choice>
              <mc:Fallback>
                <p:oleObj name="Equation" r:id="rId4" imgW="1396800" imgH="457200" progId="Equation.3">
                  <p:embed/>
                  <p:pic>
                    <p:nvPicPr>
                      <p:cNvPr id="235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743200"/>
                        <a:ext cx="32004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33400" y="40386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i.e.,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1295400" y="4038600"/>
          <a:ext cx="21526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9600" imgH="215640" progId="Equation.3">
                  <p:embed/>
                </p:oleObj>
              </mc:Choice>
              <mc:Fallback>
                <p:oleObj name="Equation" r:id="rId6" imgW="939600" imgH="215640" progId="Equation.3">
                  <p:embed/>
                  <p:pic>
                    <p:nvPicPr>
                      <p:cNvPr id="235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038600"/>
                        <a:ext cx="21526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904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295400" y="2057400"/>
          <a:ext cx="16002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080" imgH="228600" progId="Equation.3">
                  <p:embed/>
                </p:oleObj>
              </mc:Choice>
              <mc:Fallback>
                <p:oleObj name="Equation" r:id="rId2" imgW="622080" imgH="228600" progId="Equation.3">
                  <p:embed/>
                  <p:pic>
                    <p:nvPicPr>
                      <p:cNvPr id="9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057400"/>
                        <a:ext cx="16002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9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1" name="Group 5"/>
          <p:cNvGrpSpPr>
            <a:grpSpLocks/>
          </p:cNvGrpSpPr>
          <p:nvPr/>
        </p:nvGrpSpPr>
        <p:grpSpPr bwMode="auto">
          <a:xfrm>
            <a:off x="3733800" y="2209800"/>
            <a:ext cx="2882900" cy="398463"/>
            <a:chOff x="2840" y="1617"/>
            <a:chExt cx="1816" cy="251"/>
          </a:xfrm>
        </p:grpSpPr>
        <p:graphicFrame>
          <p:nvGraphicFramePr>
            <p:cNvPr id="9222" name="Object 6"/>
            <p:cNvGraphicFramePr>
              <a:graphicFrameLocks noChangeAspect="1"/>
            </p:cNvGraphicFramePr>
            <p:nvPr/>
          </p:nvGraphicFramePr>
          <p:xfrm>
            <a:off x="2840" y="1617"/>
            <a:ext cx="952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01440" imgH="228600" progId="Equation.3">
                    <p:embed/>
                  </p:oleObj>
                </mc:Choice>
                <mc:Fallback>
                  <p:oleObj name="Equation" r:id="rId6" imgW="901440" imgH="228600" progId="Equation.3">
                    <p:embed/>
                    <p:pic>
                      <p:nvPicPr>
                        <p:cNvPr id="922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" y="1617"/>
                          <a:ext cx="952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3" name="Object 7"/>
            <p:cNvGraphicFramePr>
              <a:graphicFrameLocks noChangeAspect="1"/>
            </p:cNvGraphicFramePr>
            <p:nvPr/>
          </p:nvGraphicFramePr>
          <p:xfrm>
            <a:off x="3984" y="1634"/>
            <a:ext cx="67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09480" imgH="203040" progId="Equation.3">
                    <p:embed/>
                  </p:oleObj>
                </mc:Choice>
                <mc:Fallback>
                  <p:oleObj name="Equation" r:id="rId8" imgW="609480" imgH="203040" progId="Equation.3">
                    <p:embed/>
                    <p:pic>
                      <p:nvPicPr>
                        <p:cNvPr id="922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634"/>
                          <a:ext cx="672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4" name="Text Box 8"/>
            <p:cNvSpPr txBox="1">
              <a:spLocks noChangeArrowheads="1"/>
            </p:cNvSpPr>
            <p:nvPr/>
          </p:nvSpPr>
          <p:spPr bwMode="auto">
            <a:xfrm>
              <a:off x="3828" y="1618"/>
              <a:ext cx="1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i="1"/>
                <a:t>,</a:t>
              </a:r>
            </a:p>
          </p:txBody>
        </p:sp>
      </p:grp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524000" y="3124200"/>
            <a:ext cx="510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i="1"/>
              <a:t>Calculate f’</a:t>
            </a:r>
            <a:r>
              <a:rPr lang="en-US" altLang="zh-TW"/>
              <a:t>(1)</a:t>
            </a:r>
            <a:r>
              <a:rPr lang="en-US" altLang="zh-TW" i="1"/>
              <a:t> using FD, BD, CD</a:t>
            </a:r>
          </a:p>
        </p:txBody>
      </p:sp>
    </p:spTree>
    <p:extLst>
      <p:ext uri="{BB962C8B-B14F-4D97-AF65-F5344CB8AC3E}">
        <p14:creationId xmlns:p14="http://schemas.microsoft.com/office/powerpoint/2010/main" val="190980415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Line 3"/>
          <p:cNvSpPr>
            <a:spLocks noChangeShapeType="1"/>
          </p:cNvSpPr>
          <p:nvPr/>
        </p:nvSpPr>
        <p:spPr bwMode="auto">
          <a:xfrm flipV="1">
            <a:off x="3886200" y="1676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1219200" y="35814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6842125" y="3311525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4648200" y="1752600"/>
            <a:ext cx="63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f</a:t>
            </a:r>
            <a:r>
              <a:rPr lang="en-US" altLang="zh-CN">
                <a:latin typeface="Symbol" panose="05050102010706020507" pitchFamily="18" charset="2"/>
                <a:ea typeface="宋体" panose="02010600030101010101" pitchFamily="2" charset="-122"/>
              </a:rPr>
              <a:t>(x)</a:t>
            </a:r>
          </a:p>
        </p:txBody>
      </p:sp>
      <p:sp>
        <p:nvSpPr>
          <p:cNvPr id="33799" name="Freeform 7"/>
          <p:cNvSpPr>
            <a:spLocks/>
          </p:cNvSpPr>
          <p:nvPr/>
        </p:nvSpPr>
        <p:spPr bwMode="auto">
          <a:xfrm>
            <a:off x="2286000" y="1773238"/>
            <a:ext cx="3130550" cy="971550"/>
          </a:xfrm>
          <a:custGeom>
            <a:avLst/>
            <a:gdLst>
              <a:gd name="T0" fmla="*/ 0 w 1972"/>
              <a:gd name="T1" fmla="*/ 515 h 612"/>
              <a:gd name="T2" fmla="*/ 456 w 1972"/>
              <a:gd name="T3" fmla="*/ 293 h 612"/>
              <a:gd name="T4" fmla="*/ 1200 w 1972"/>
              <a:gd name="T5" fmla="*/ 563 h 612"/>
              <a:gd name="T6" fmla="*/ 1972 w 1972"/>
              <a:gd name="T7" fmla="*/ 0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2" h="612">
                <a:moveTo>
                  <a:pt x="0" y="515"/>
                </a:moveTo>
                <a:cubicBezTo>
                  <a:pt x="76" y="478"/>
                  <a:pt x="256" y="285"/>
                  <a:pt x="456" y="293"/>
                </a:cubicBezTo>
                <a:cubicBezTo>
                  <a:pt x="656" y="301"/>
                  <a:pt x="947" y="612"/>
                  <a:pt x="1200" y="563"/>
                </a:cubicBezTo>
                <a:cubicBezTo>
                  <a:pt x="1453" y="514"/>
                  <a:pt x="1843" y="94"/>
                  <a:pt x="1972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 flipV="1">
            <a:off x="2286000" y="2057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 flipV="1">
            <a:off x="5410200" y="16002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2041525" y="36226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-1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51816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3886200" y="21336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f</a:t>
            </a:r>
            <a:r>
              <a:rPr lang="en-US" altLang="zh-CN">
                <a:latin typeface="Symbol" panose="05050102010706020507" pitchFamily="18" charset="2"/>
                <a:ea typeface="宋体" panose="02010600030101010101" pitchFamily="2" charset="-122"/>
              </a:rPr>
              <a:t>(0)</a:t>
            </a:r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 flipV="1">
            <a:off x="2286000" y="2605088"/>
            <a:ext cx="3124200" cy="7620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4572000" y="2667000"/>
            <a:ext cx="690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g</a:t>
            </a:r>
            <a:r>
              <a:rPr lang="en-US" altLang="zh-CN">
                <a:latin typeface="Symbol" panose="05050102010706020507" pitchFamily="18" charset="2"/>
                <a:ea typeface="宋体" panose="02010600030101010101" pitchFamily="2" charset="-122"/>
              </a:rPr>
              <a:t>(x)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533400" y="533400"/>
            <a:ext cx="127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For M=1</a:t>
            </a:r>
          </a:p>
        </p:txBody>
      </p:sp>
      <p:graphicFrame>
        <p:nvGraphicFramePr>
          <p:cNvPr id="33808" name="Object 16"/>
          <p:cNvGraphicFramePr>
            <a:graphicFrameLocks noChangeAspect="1"/>
          </p:cNvGraphicFramePr>
          <p:nvPr/>
        </p:nvGraphicFramePr>
        <p:xfrm>
          <a:off x="2133600" y="533400"/>
          <a:ext cx="2814638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11280" imgH="330120" progId="Equation.3">
                  <p:embed/>
                </p:oleObj>
              </mc:Choice>
              <mc:Fallback>
                <p:oleObj name="Equation" r:id="rId2" imgW="1511280" imgH="330120" progId="Equation.3">
                  <p:embed/>
                  <p:pic>
                    <p:nvPicPr>
                      <p:cNvPr id="3380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33400"/>
                        <a:ext cx="2814638" cy="6969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457200" y="4114800"/>
            <a:ext cx="81692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Midpoint quadrature rule: </a:t>
            </a:r>
          </a:p>
          <a:p>
            <a:pPr>
              <a:buFontTx/>
              <a:buChar char="•"/>
            </a:pPr>
            <a:r>
              <a:rPr lang="en-US" altLang="zh-CN">
                <a:ea typeface="宋体" panose="02010600030101010101" pitchFamily="2" charset="-122"/>
              </a:rPr>
              <a:t> Only one evaluation of f</a:t>
            </a:r>
            <a:r>
              <a:rPr lang="en-US" altLang="zh-CN">
                <a:latin typeface="Symbol" panose="05050102010706020507" pitchFamily="18" charset="2"/>
                <a:ea typeface="宋体" panose="02010600030101010101" pitchFamily="2" charset="-122"/>
              </a:rPr>
              <a:t>(x) </a:t>
            </a:r>
            <a:r>
              <a:rPr lang="en-US" altLang="zh-CN">
                <a:ea typeface="宋体" panose="02010600030101010101" pitchFamily="2" charset="-122"/>
              </a:rPr>
              <a:t>is required at the midpoint of the interval.</a:t>
            </a:r>
          </a:p>
          <a:p>
            <a:pPr>
              <a:buFontTx/>
              <a:buChar char="•"/>
            </a:pPr>
            <a:r>
              <a:rPr lang="en-US" altLang="zh-CN">
                <a:ea typeface="宋体" panose="02010600030101010101" pitchFamily="2" charset="-122"/>
              </a:rPr>
              <a:t> Scheme is accurate for constants and linear polynomials (compare with Trapezoidal rule)</a:t>
            </a:r>
          </a:p>
        </p:txBody>
      </p:sp>
    </p:spTree>
    <p:extLst>
      <p:ext uri="{BB962C8B-B14F-4D97-AF65-F5344CB8AC3E}">
        <p14:creationId xmlns:p14="http://schemas.microsoft.com/office/powerpoint/2010/main" val="35897342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669925" y="498475"/>
            <a:ext cx="2020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u="sng">
                <a:ea typeface="宋体" panose="02010600030101010101" pitchFamily="2" charset="-122"/>
              </a:rPr>
              <a:t>Example: M=2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2133600"/>
            <a:ext cx="8534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How can we choose W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,W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 so that we may integrate a </a:t>
            </a:r>
            <a:r>
              <a:rPr lang="en-US" altLang="zh-CN" b="1" dirty="0">
                <a:ea typeface="宋体" panose="02010600030101010101" pitchFamily="2" charset="-122"/>
              </a:rPr>
              <a:t>polynomial</a:t>
            </a:r>
            <a:r>
              <a:rPr lang="en-US" altLang="zh-CN" dirty="0">
                <a:ea typeface="宋体" panose="02010600030101010101" pitchFamily="2" charset="-122"/>
              </a:rPr>
              <a:t> of degree (2M-1=4-1=3) exactly?</a:t>
            </a: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457200" y="3048000"/>
          <a:ext cx="303371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560" imgH="241200" progId="Equation.3">
                  <p:embed/>
                </p:oleObj>
              </mc:Choice>
              <mc:Fallback>
                <p:oleObj name="Equation" r:id="rId2" imgW="1879560" imgH="241200" progId="Equation.3">
                  <p:embed/>
                  <p:pic>
                    <p:nvPicPr>
                      <p:cNvPr id="34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48000"/>
                        <a:ext cx="303371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1625600" y="1173163"/>
          <a:ext cx="4421188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74560" imgH="330120" progId="Equation.3">
                  <p:embed/>
                </p:oleObj>
              </mc:Choice>
              <mc:Fallback>
                <p:oleObj name="Equation" r:id="rId4" imgW="2374560" imgH="330120" progId="Equation.3">
                  <p:embed/>
                  <p:pic>
                    <p:nvPicPr>
                      <p:cNvPr id="348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1173163"/>
                        <a:ext cx="4421188" cy="6969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457200" y="3657600"/>
          <a:ext cx="242093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98320" imgH="393480" progId="Equation.3">
                  <p:embed/>
                </p:oleObj>
              </mc:Choice>
              <mc:Fallback>
                <p:oleObj name="Equation" r:id="rId6" imgW="1498320" imgH="393480" progId="Equation.3">
                  <p:embed/>
                  <p:pic>
                    <p:nvPicPr>
                      <p:cNvPr id="348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657600"/>
                        <a:ext cx="2420938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381000" y="4495800"/>
            <a:ext cx="172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But we want</a:t>
            </a:r>
          </a:p>
        </p:txBody>
      </p:sp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304800" y="5105400"/>
          <a:ext cx="826452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117760" imgH="583920" progId="Equation.3">
                  <p:embed/>
                </p:oleObj>
              </mc:Choice>
              <mc:Fallback>
                <p:oleObj name="Equation" r:id="rId8" imgW="5117760" imgH="583920" progId="Equation.3">
                  <p:embed/>
                  <p:pic>
                    <p:nvPicPr>
                      <p:cNvPr id="348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105400"/>
                        <a:ext cx="8264525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44742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609600" y="527050"/>
            <a:ext cx="8001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Hence, we obtain the 4 conditions to determine the 4 unknowns (W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 ,W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 )</a:t>
            </a:r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762000" y="1524000"/>
          <a:ext cx="4567238" cy="219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680" imgH="1117440" progId="Equation.3">
                  <p:embed/>
                </p:oleObj>
              </mc:Choice>
              <mc:Fallback>
                <p:oleObj name="Equation" r:id="rId2" imgW="1993680" imgH="1117440" progId="Equation.3">
                  <p:embed/>
                  <p:pic>
                    <p:nvPicPr>
                      <p:cNvPr id="358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4567238" cy="219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533400" y="40386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Check that the following is the solution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graphicFrame>
        <p:nvGraphicFramePr>
          <p:cNvPr id="358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538688"/>
              </p:ext>
            </p:extLst>
          </p:nvPr>
        </p:nvGraphicFramePr>
        <p:xfrm>
          <a:off x="896938" y="4572000"/>
          <a:ext cx="2763837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06360" imgH="660240" progId="Equation.DSMT4">
                  <p:embed/>
                </p:oleObj>
              </mc:Choice>
              <mc:Fallback>
                <p:oleObj name="Equation" r:id="rId4" imgW="1206360" imgH="660240" progId="Equation.DSMT4">
                  <p:embed/>
                  <p:pic>
                    <p:nvPicPr>
                      <p:cNvPr id="358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4572000"/>
                        <a:ext cx="2763837" cy="130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13013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2"/>
          <p:cNvSpPr>
            <a:spLocks noChangeShapeType="1"/>
          </p:cNvSpPr>
          <p:nvPr/>
        </p:nvSpPr>
        <p:spPr bwMode="auto">
          <a:xfrm flipV="1">
            <a:off x="3886200" y="1676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1219200" y="35814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6842125" y="3311525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3779838" y="1981200"/>
            <a:ext cx="639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f</a:t>
            </a:r>
            <a:r>
              <a:rPr lang="en-US" altLang="zh-CN">
                <a:latin typeface="Symbol" panose="05050102010706020507" pitchFamily="18" charset="2"/>
                <a:ea typeface="宋体" panose="02010600030101010101" pitchFamily="2" charset="-122"/>
              </a:rPr>
              <a:t>(x)</a:t>
            </a:r>
          </a:p>
        </p:txBody>
      </p:sp>
      <p:sp>
        <p:nvSpPr>
          <p:cNvPr id="36870" name="Freeform 6"/>
          <p:cNvSpPr>
            <a:spLocks/>
          </p:cNvSpPr>
          <p:nvPr/>
        </p:nvSpPr>
        <p:spPr bwMode="auto">
          <a:xfrm>
            <a:off x="2286000" y="1773238"/>
            <a:ext cx="3130550" cy="971550"/>
          </a:xfrm>
          <a:custGeom>
            <a:avLst/>
            <a:gdLst>
              <a:gd name="T0" fmla="*/ 0 w 1972"/>
              <a:gd name="T1" fmla="*/ 515 h 612"/>
              <a:gd name="T2" fmla="*/ 456 w 1972"/>
              <a:gd name="T3" fmla="*/ 293 h 612"/>
              <a:gd name="T4" fmla="*/ 1200 w 1972"/>
              <a:gd name="T5" fmla="*/ 563 h 612"/>
              <a:gd name="T6" fmla="*/ 1972 w 1972"/>
              <a:gd name="T7" fmla="*/ 0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2" h="612">
                <a:moveTo>
                  <a:pt x="0" y="515"/>
                </a:moveTo>
                <a:cubicBezTo>
                  <a:pt x="76" y="478"/>
                  <a:pt x="256" y="285"/>
                  <a:pt x="456" y="293"/>
                </a:cubicBezTo>
                <a:cubicBezTo>
                  <a:pt x="656" y="301"/>
                  <a:pt x="947" y="612"/>
                  <a:pt x="1200" y="563"/>
                </a:cubicBezTo>
                <a:cubicBezTo>
                  <a:pt x="1453" y="514"/>
                  <a:pt x="1843" y="94"/>
                  <a:pt x="1972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 flipV="1">
            <a:off x="2286000" y="2057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 flipV="1">
            <a:off x="5410200" y="16002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2041525" y="36226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-1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51816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533400" y="533400"/>
            <a:ext cx="127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For M=2</a:t>
            </a:r>
          </a:p>
        </p:txBody>
      </p:sp>
      <p:graphicFrame>
        <p:nvGraphicFramePr>
          <p:cNvPr id="36879" name="Object 15"/>
          <p:cNvGraphicFramePr>
            <a:graphicFrameLocks noChangeAspect="1"/>
          </p:cNvGraphicFramePr>
          <p:nvPr/>
        </p:nvGraphicFramePr>
        <p:xfrm>
          <a:off x="2209800" y="304800"/>
          <a:ext cx="409098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97080" imgH="419040" progId="Equation.3">
                  <p:embed/>
                </p:oleObj>
              </mc:Choice>
              <mc:Fallback>
                <p:oleObj name="Equation" r:id="rId2" imgW="2197080" imgH="419040" progId="Equation.3">
                  <p:embed/>
                  <p:pic>
                    <p:nvPicPr>
                      <p:cNvPr id="3687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04800"/>
                        <a:ext cx="4090988" cy="885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535335" y="3750350"/>
            <a:ext cx="843528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altLang="zh-CN" dirty="0"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 Only two evaluations of f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(x) </a:t>
            </a:r>
            <a:r>
              <a:rPr lang="en-US" altLang="zh-CN" dirty="0">
                <a:ea typeface="宋体" panose="02010600030101010101" pitchFamily="2" charset="-122"/>
              </a:rPr>
              <a:t>is required.</a:t>
            </a:r>
          </a:p>
          <a:p>
            <a:pPr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 Scheme is accurate for polynomials of degree at most 3 (compare with Simpson’s rule)</a:t>
            </a:r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2743200" y="21336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4800600" y="21336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36883" name="Object 19"/>
          <p:cNvGraphicFramePr>
            <a:graphicFrameLocks noChangeAspect="1"/>
          </p:cNvGraphicFramePr>
          <p:nvPr/>
        </p:nvGraphicFramePr>
        <p:xfrm>
          <a:off x="2438400" y="1524000"/>
          <a:ext cx="8191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1320" imgH="419040" progId="Equation.3">
                  <p:embed/>
                </p:oleObj>
              </mc:Choice>
              <mc:Fallback>
                <p:oleObj name="Equation" r:id="rId4" imgW="571320" imgH="419040" progId="Equation.3">
                  <p:embed/>
                  <p:pic>
                    <p:nvPicPr>
                      <p:cNvPr id="3688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8191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4" name="Object 20"/>
          <p:cNvGraphicFramePr>
            <a:graphicFrameLocks noChangeAspect="1"/>
          </p:cNvGraphicFramePr>
          <p:nvPr/>
        </p:nvGraphicFramePr>
        <p:xfrm>
          <a:off x="4416425" y="1524000"/>
          <a:ext cx="6731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69800" imgH="419040" progId="Equation.3">
                  <p:embed/>
                </p:oleObj>
              </mc:Choice>
              <mc:Fallback>
                <p:oleObj name="Equation" r:id="rId6" imgW="469800" imgH="419040" progId="Equation.3">
                  <p:embed/>
                  <p:pic>
                    <p:nvPicPr>
                      <p:cNvPr id="3688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425" y="1524000"/>
                        <a:ext cx="6731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4625975" y="33083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3300"/>
                </a:solidFill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2579688" y="33305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3300"/>
                </a:solidFill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C42D5D0-7C1C-41D6-A4DC-161D6F2713EC}"/>
              </a:ext>
            </a:extLst>
          </p:cNvPr>
          <p:cNvSpPr txBox="1"/>
          <p:nvPr/>
        </p:nvSpPr>
        <p:spPr>
          <a:xfrm>
            <a:off x="390364" y="5670298"/>
            <a:ext cx="836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Simpson’s rule: Exact for polynomial up to ___ order?</a:t>
            </a:r>
          </a:p>
        </p:txBody>
      </p:sp>
    </p:spTree>
    <p:extLst>
      <p:ext uri="{BB962C8B-B14F-4D97-AF65-F5344CB8AC3E}">
        <p14:creationId xmlns:p14="http://schemas.microsoft.com/office/powerpoint/2010/main" val="18834548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593725" y="879475"/>
            <a:ext cx="1335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ea typeface="宋体" panose="02010600030101010101" pitchFamily="2" charset="-122"/>
              </a:rPr>
              <a:t>Example</a:t>
            </a: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744538" y="1524000"/>
          <a:ext cx="34051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279360" progId="Equation.DSMT4">
                  <p:embed/>
                </p:oleObj>
              </mc:Choice>
              <mc:Fallback>
                <p:oleObj name="Equation" r:id="rId2" imgW="1828800" imgH="279360" progId="Equation.DSMT4">
                  <p:embed/>
                  <p:pic>
                    <p:nvPicPr>
                      <p:cNvPr id="430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1524000"/>
                        <a:ext cx="340518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17525" y="2022475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u="sng">
                <a:ea typeface="宋体" panose="02010600030101010101" pitchFamily="2" charset="-122"/>
              </a:rPr>
              <a:t>Exact integration </a:t>
            </a:r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685800" y="2667000"/>
          <a:ext cx="6159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120" imgH="355320" progId="Equation.DSMT4">
                  <p:embed/>
                </p:oleObj>
              </mc:Choice>
              <mc:Fallback>
                <p:oleObj name="Equation" r:id="rId4" imgW="330120" imgH="355320" progId="Equation.DSMT4">
                  <p:embed/>
                  <p:pic>
                    <p:nvPicPr>
                      <p:cNvPr id="430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667000"/>
                        <a:ext cx="61595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524000" y="2743200"/>
            <a:ext cx="2668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Integrate and check!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695904" y="3912096"/>
            <a:ext cx="1057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u="sng">
                <a:ea typeface="宋体" panose="02010600030101010101" pitchFamily="2" charset="-122"/>
              </a:rPr>
              <a:t>Gauss 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619704" y="4293096"/>
            <a:ext cx="7102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To exactly integrate this I need a 2-point Gauss formula. Why?</a:t>
            </a:r>
          </a:p>
        </p:txBody>
      </p:sp>
    </p:spTree>
    <p:extLst>
      <p:ext uri="{BB962C8B-B14F-4D97-AF65-F5344CB8AC3E}">
        <p14:creationId xmlns:p14="http://schemas.microsoft.com/office/powerpoint/2010/main" val="284463967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685800" y="1447800"/>
          <a:ext cx="1914525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520" imgH="1002960" progId="Equation.DSMT4">
                  <p:embed/>
                </p:oleObj>
              </mc:Choice>
              <mc:Fallback>
                <p:oleObj name="Equation" r:id="rId2" imgW="1028520" imgH="1002960" progId="Equation.DSMT4">
                  <p:embed/>
                  <p:pic>
                    <p:nvPicPr>
                      <p:cNvPr id="440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447800"/>
                        <a:ext cx="1914525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517525" y="803275"/>
            <a:ext cx="2392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Gauss quadrature: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660525" y="2936875"/>
            <a:ext cx="191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Exact answer!</a:t>
            </a:r>
          </a:p>
        </p:txBody>
      </p:sp>
    </p:spTree>
    <p:extLst>
      <p:ext uri="{BB962C8B-B14F-4D97-AF65-F5344CB8AC3E}">
        <p14:creationId xmlns:p14="http://schemas.microsoft.com/office/powerpoint/2010/main" val="168926631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96776" y="56555"/>
            <a:ext cx="7772400" cy="846733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336799"/>
                </a:solidFill>
                <a:latin typeface="Verdana" panose="020B0604030504040204" pitchFamily="34" charset="0"/>
              </a:rPr>
              <a:t>Gaussian Quadrature: high order</a:t>
            </a:r>
          </a:p>
        </p:txBody>
      </p:sp>
      <p:pic>
        <p:nvPicPr>
          <p:cNvPr id="727043" name="Picture 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24200"/>
            <a:ext cx="4114800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7046" name="Text Box 6"/>
          <p:cNvSpPr txBox="1">
            <a:spLocks noChangeArrowheads="1"/>
          </p:cNvSpPr>
          <p:nvPr/>
        </p:nvSpPr>
        <p:spPr bwMode="auto">
          <a:xfrm>
            <a:off x="152400" y="1066800"/>
            <a:ext cx="876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Gaussian quadrature approximates the integral of a function on [-1, 1] as</a:t>
            </a:r>
          </a:p>
        </p:txBody>
      </p:sp>
      <p:sp>
        <p:nvSpPr>
          <p:cNvPr id="727047" name="Text Box 7"/>
          <p:cNvSpPr txBox="1">
            <a:spLocks noChangeArrowheads="1"/>
          </p:cNvSpPr>
          <p:nvPr/>
        </p:nvSpPr>
        <p:spPr bwMode="auto">
          <a:xfrm>
            <a:off x="228600" y="2362200"/>
            <a:ext cx="800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Here the abscissas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000" baseline="-25000" dirty="0" err="1"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are the roots of the Legendre polynomial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000" baseline="-25000" dirty="0" err="1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(x) and the weights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 dirty="0" err="1"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  <a:r>
              <a:rPr lang="en-US" altLang="zh-CN" sz="20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are given by</a:t>
            </a:r>
          </a:p>
        </p:txBody>
      </p:sp>
      <p:sp>
        <p:nvSpPr>
          <p:cNvPr id="727049" name="Text Box 9"/>
          <p:cNvSpPr txBox="1">
            <a:spLocks noChangeArrowheads="1"/>
          </p:cNvSpPr>
          <p:nvPr/>
        </p:nvSpPr>
        <p:spPr bwMode="auto">
          <a:xfrm>
            <a:off x="245233" y="3941566"/>
            <a:ext cx="8763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Gaussian quadrature is the best integration scheme for continuous, well-behaved functions at moderate levels of precision (&lt; 1000 digits).</a:t>
            </a:r>
          </a:p>
        </p:txBody>
      </p:sp>
      <p:graphicFrame>
        <p:nvGraphicFramePr>
          <p:cNvPr id="8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572043"/>
              </p:ext>
            </p:extLst>
          </p:nvPr>
        </p:nvGraphicFramePr>
        <p:xfrm>
          <a:off x="2483768" y="1436886"/>
          <a:ext cx="3002199" cy="905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11280" imgH="457200" progId="Equation.DSMT4">
                  <p:embed/>
                </p:oleObj>
              </mc:Choice>
              <mc:Fallback>
                <p:oleObj name="Equation" r:id="rId5" imgW="1511280" imgH="457200" progId="Equation.DSMT4">
                  <p:embed/>
                  <p:pic>
                    <p:nvPicPr>
                      <p:cNvPr id="21506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436886"/>
                        <a:ext cx="3002199" cy="9050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utoShape 63" descr="1/2(3x^2-1)">
            <a:extLst>
              <a:ext uri="{FF2B5EF4-FFF2-40B4-BE49-F238E27FC236}">
                <a16:creationId xmlns:a16="http://schemas.microsoft.com/office/drawing/2014/main" id="{58F75340-39AB-4850-B309-493AE4D427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DEBF07-D602-46E2-9DC7-EE3600812173}"/>
              </a:ext>
            </a:extLst>
          </p:cNvPr>
          <p:cNvSpPr txBox="1"/>
          <p:nvPr/>
        </p:nvSpPr>
        <p:spPr>
          <a:xfrm>
            <a:off x="755576" y="4991100"/>
            <a:ext cx="2249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 first few Legendre polynomials:</a:t>
            </a:r>
            <a:endParaRPr lang="zh-CN" altLang="en-US" sz="240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3AA7AB5-7BF2-4AF6-817C-9CDD97036B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71539"/>
              </p:ext>
            </p:extLst>
          </p:nvPr>
        </p:nvGraphicFramePr>
        <p:xfrm>
          <a:off x="3752809" y="4794866"/>
          <a:ext cx="2687634" cy="1802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2386080" imgH="1600200" progId="PBrush">
                  <p:embed/>
                </p:oleObj>
              </mc:Choice>
              <mc:Fallback>
                <p:oleObj name="Bitmap Image" r:id="rId7" imgW="2386080" imgH="1600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52809" y="4794866"/>
                        <a:ext cx="2687634" cy="1802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2411380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93038" cy="1592263"/>
          </a:xfrm>
        </p:spPr>
        <p:txBody>
          <a:bodyPr/>
          <a:lstStyle/>
          <a:p>
            <a:r>
              <a:rPr lang="en-US" altLang="zh-CN" sz="3800" dirty="0">
                <a:ea typeface="宋体" panose="02010600030101010101" pitchFamily="2" charset="-122"/>
              </a:rPr>
              <a:t>Arguments and Weighing Factors for n-point Gauss Quadrature Formulas</a:t>
            </a:r>
          </a:p>
        </p:txBody>
      </p:sp>
      <p:sp>
        <p:nvSpPr>
          <p:cNvPr id="10246" name="Rectangle 19"/>
          <p:cNvSpPr>
            <a:spLocks noChangeArrowheads="1"/>
          </p:cNvSpPr>
          <p:nvPr/>
        </p:nvSpPr>
        <p:spPr bwMode="auto">
          <a:xfrm>
            <a:off x="304800" y="2430463"/>
            <a:ext cx="3581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zh-CN" sz="1900">
                <a:ea typeface="宋体" panose="02010600030101010101" pitchFamily="2" charset="-122"/>
              </a:rPr>
              <a:t>In handbooks, coefficients and</a:t>
            </a:r>
          </a:p>
        </p:txBody>
      </p:sp>
      <p:sp>
        <p:nvSpPr>
          <p:cNvPr id="10247" name="Text Box 20"/>
          <p:cNvSpPr txBox="1">
            <a:spLocks noChangeArrowheads="1"/>
          </p:cNvSpPr>
          <p:nvPr/>
        </p:nvSpPr>
        <p:spPr bwMode="auto">
          <a:xfrm>
            <a:off x="304800" y="32004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900">
                <a:ea typeface="宋体" panose="02010600030101010101" pitchFamily="2" charset="-122"/>
              </a:rPr>
              <a:t>Gauss Quadrature Rule are</a:t>
            </a:r>
          </a:p>
        </p:txBody>
      </p:sp>
      <p:graphicFrame>
        <p:nvGraphicFramePr>
          <p:cNvPr id="10242" name="Object 21"/>
          <p:cNvGraphicFramePr>
            <a:graphicFrameLocks noChangeAspect="1"/>
          </p:cNvGraphicFramePr>
          <p:nvPr/>
        </p:nvGraphicFramePr>
        <p:xfrm>
          <a:off x="381000" y="4191000"/>
          <a:ext cx="26955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92400" imgH="774700" progId="Equation.3">
                  <p:embed/>
                </p:oleObj>
              </mc:Choice>
              <mc:Fallback>
                <p:oleObj name="Equation" r:id="rId3" imgW="2692400" imgH="774700" progId="Equation.3">
                  <p:embed/>
                  <p:pic>
                    <p:nvPicPr>
                      <p:cNvPr id="1024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91000"/>
                        <a:ext cx="2695575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23"/>
          <p:cNvSpPr>
            <a:spLocks noChangeArrowheads="1"/>
          </p:cNvSpPr>
          <p:nvPr/>
        </p:nvSpPr>
        <p:spPr bwMode="auto">
          <a:xfrm>
            <a:off x="381000" y="5257800"/>
            <a:ext cx="2743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zh-CN" sz="1900">
                <a:ea typeface="宋体" panose="02010600030101010101" pitchFamily="2" charset="-122"/>
              </a:rPr>
              <a:t>as shown in Table 1.</a:t>
            </a:r>
          </a:p>
        </p:txBody>
      </p:sp>
      <p:graphicFrame>
        <p:nvGraphicFramePr>
          <p:cNvPr id="347515" name="Group 1403"/>
          <p:cNvGraphicFramePr>
            <a:graphicFrameLocks noGrp="1"/>
          </p:cNvGraphicFramePr>
          <p:nvPr/>
        </p:nvGraphicFramePr>
        <p:xfrm>
          <a:off x="4191000" y="2895600"/>
          <a:ext cx="4800600" cy="2882900"/>
        </p:xfrm>
        <a:graphic>
          <a:graphicData uri="http://schemas.openxmlformats.org/drawingml/2006/table">
            <a:tbl>
              <a:tblPr/>
              <a:tblGrid>
                <a:gridCol w="842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3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Points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Weighting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Factors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Function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Arguments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1.000000000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1.000000000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-0.577350269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 0.577350269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0.555555556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0.888888889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0.555555556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-0.774596669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 0.000000000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 0.774596669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6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0.347854845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0.652145155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0.652145155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4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0.347854845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-0.861136312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-0.339981044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0.339981044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4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0.861136312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73" name="Text Box 1393"/>
          <p:cNvSpPr txBox="1">
            <a:spLocks noChangeArrowheads="1"/>
          </p:cNvSpPr>
          <p:nvPr/>
        </p:nvSpPr>
        <p:spPr bwMode="auto">
          <a:xfrm>
            <a:off x="304800" y="2819400"/>
            <a:ext cx="3352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900">
                <a:ea typeface="宋体" panose="02010600030101010101" pitchFamily="2" charset="-122"/>
              </a:rPr>
              <a:t>arguments given for n-point</a:t>
            </a:r>
          </a:p>
        </p:txBody>
      </p:sp>
      <p:sp>
        <p:nvSpPr>
          <p:cNvPr id="10274" name="Text Box 1395"/>
          <p:cNvSpPr txBox="1">
            <a:spLocks noChangeArrowheads="1"/>
          </p:cNvSpPr>
          <p:nvPr/>
        </p:nvSpPr>
        <p:spPr bwMode="auto">
          <a:xfrm>
            <a:off x="304800" y="3581400"/>
            <a:ext cx="3352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900">
                <a:ea typeface="宋体" panose="02010600030101010101" pitchFamily="2" charset="-122"/>
              </a:rPr>
              <a:t>given for integrals</a:t>
            </a:r>
          </a:p>
        </p:txBody>
      </p:sp>
      <p:sp>
        <p:nvSpPr>
          <p:cNvPr id="10275" name="Text Box 1401"/>
          <p:cNvSpPr txBox="1">
            <a:spLocks noChangeArrowheads="1"/>
          </p:cNvSpPr>
          <p:nvPr/>
        </p:nvSpPr>
        <p:spPr bwMode="auto">
          <a:xfrm>
            <a:off x="4267200" y="2133600"/>
            <a:ext cx="51816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00" b="1">
                <a:ea typeface="宋体" panose="02010600030101010101" pitchFamily="2" charset="-122"/>
              </a:rPr>
              <a:t>Table 1: Weighting factors c and function</a:t>
            </a:r>
            <a:br>
              <a:rPr lang="en-US" altLang="zh-CN" sz="1500" b="1">
                <a:ea typeface="宋体" panose="02010600030101010101" pitchFamily="2" charset="-122"/>
              </a:rPr>
            </a:br>
            <a:r>
              <a:rPr lang="en-US" altLang="zh-CN" sz="1500" b="1">
                <a:ea typeface="宋体" panose="02010600030101010101" pitchFamily="2" charset="-122"/>
              </a:rPr>
              <a:t>              arguments x used in Gauss Quadrature </a:t>
            </a:r>
            <a:br>
              <a:rPr lang="en-US" altLang="zh-CN" sz="1500" b="1">
                <a:ea typeface="宋体" panose="02010600030101010101" pitchFamily="2" charset="-122"/>
              </a:rPr>
            </a:br>
            <a:r>
              <a:rPr lang="en-US" altLang="zh-CN" sz="1500" b="1">
                <a:ea typeface="宋体" panose="02010600030101010101" pitchFamily="2" charset="-122"/>
              </a:rPr>
              <a:t>              Formulas.</a:t>
            </a:r>
          </a:p>
        </p:txBody>
      </p:sp>
    </p:spTree>
    <p:extLst>
      <p:ext uri="{BB962C8B-B14F-4D97-AF65-F5344CB8AC3E}">
        <p14:creationId xmlns:p14="http://schemas.microsoft.com/office/powerpoint/2010/main" val="37879278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>
                <a:ea typeface="宋体" panose="02010600030101010101" pitchFamily="2" charset="-122"/>
              </a:rPr>
              <a:t>Arguments and Weighing Factors  for n-point Gauss Quadrature Formulas</a:t>
            </a:r>
          </a:p>
        </p:txBody>
      </p:sp>
      <p:graphicFrame>
        <p:nvGraphicFramePr>
          <p:cNvPr id="320582" name="Group 70"/>
          <p:cNvGraphicFramePr>
            <a:graphicFrameLocks noGrp="1"/>
          </p:cNvGraphicFramePr>
          <p:nvPr/>
        </p:nvGraphicFramePr>
        <p:xfrm>
          <a:off x="1676400" y="2895600"/>
          <a:ext cx="4953000" cy="3248025"/>
        </p:xfrm>
        <a:graphic>
          <a:graphicData uri="http://schemas.openxmlformats.org/drawingml/2006/table">
            <a:tbl>
              <a:tblPr/>
              <a:tblGrid>
                <a:gridCol w="995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3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Points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Weighting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Factors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Function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Arguments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0.236926885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0.478628670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0.568888889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4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0.478628670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5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0.236926885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-0.906179846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-0.538469310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 0.000000000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4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 0.538469310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5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 0.906179846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0.171324492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0.360761573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0.467913935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4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0.467913935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5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0.360761573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6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0.171324492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-0.932469514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-0.661209386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-0.2386191860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4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 0.2386191860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5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 0.661209386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6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 0.932469514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345" name="Text Box 66"/>
          <p:cNvSpPr txBox="1">
            <a:spLocks noChangeArrowheads="1"/>
          </p:cNvSpPr>
          <p:nvPr/>
        </p:nvSpPr>
        <p:spPr bwMode="auto">
          <a:xfrm>
            <a:off x="990600" y="2286000"/>
            <a:ext cx="73914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00" b="1">
                <a:ea typeface="宋体" panose="02010600030101010101" pitchFamily="2" charset="-122"/>
              </a:rPr>
              <a:t>Table 1 (cont.) : Weighting factors c and function arguments x used in 	            Gauss Quadrature Formulas.</a:t>
            </a:r>
          </a:p>
          <a:p>
            <a:pPr algn="l" eaLnBrk="1" hangingPunct="1">
              <a:spcBef>
                <a:spcPct val="50000"/>
              </a:spcBef>
            </a:pPr>
            <a:endParaRPr lang="en-US" altLang="zh-CN" sz="1500" b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284822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9" name="Rectangle 185"/>
          <p:cNvSpPr>
            <a:spLocks noChangeArrowheads="1"/>
          </p:cNvSpPr>
          <p:nvPr/>
        </p:nvSpPr>
        <p:spPr bwMode="auto">
          <a:xfrm>
            <a:off x="609600" y="1423764"/>
            <a:ext cx="30130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zh-CN" sz="1900">
                <a:ea typeface="宋体" panose="02010600030101010101" pitchFamily="2" charset="-122"/>
              </a:rPr>
              <a:t>So if the table is given for </a:t>
            </a:r>
          </a:p>
        </p:txBody>
      </p:sp>
      <p:graphicFrame>
        <p:nvGraphicFramePr>
          <p:cNvPr id="11266" name="Object 1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968437"/>
              </p:ext>
            </p:extLst>
          </p:nvPr>
        </p:nvGraphicFramePr>
        <p:xfrm>
          <a:off x="3581400" y="1271364"/>
          <a:ext cx="1143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0" imgH="774700" progId="Equation.3">
                  <p:embed/>
                </p:oleObj>
              </mc:Choice>
              <mc:Fallback>
                <p:oleObj name="Equation" r:id="rId3" imgW="1143000" imgH="774700" progId="Equation.3">
                  <p:embed/>
                  <p:pic>
                    <p:nvPicPr>
                      <p:cNvPr id="11266" name="Object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271364"/>
                        <a:ext cx="11430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0" name="Rectangle 188"/>
          <p:cNvSpPr>
            <a:spLocks noChangeArrowheads="1"/>
          </p:cNvSpPr>
          <p:nvPr/>
        </p:nvSpPr>
        <p:spPr bwMode="auto">
          <a:xfrm>
            <a:off x="4876800" y="1423764"/>
            <a:ext cx="34305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zh-CN" sz="1900">
                <a:ea typeface="宋体" panose="02010600030101010101" pitchFamily="2" charset="-122"/>
              </a:rPr>
              <a:t>integrals, how does one solve </a:t>
            </a:r>
          </a:p>
        </p:txBody>
      </p:sp>
      <p:graphicFrame>
        <p:nvGraphicFramePr>
          <p:cNvPr id="11267" name="Object 1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626944"/>
              </p:ext>
            </p:extLst>
          </p:nvPr>
        </p:nvGraphicFramePr>
        <p:xfrm>
          <a:off x="685800" y="1880964"/>
          <a:ext cx="11334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30300" imgH="787400" progId="Equation.3">
                  <p:embed/>
                </p:oleObj>
              </mc:Choice>
              <mc:Fallback>
                <p:oleObj name="Equation" r:id="rId5" imgW="1130300" imgH="787400" progId="Equation.3">
                  <p:embed/>
                  <p:pic>
                    <p:nvPicPr>
                      <p:cNvPr id="11267" name="Object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80964"/>
                        <a:ext cx="1133475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Rectangle 191"/>
          <p:cNvSpPr>
            <a:spLocks noChangeArrowheads="1"/>
          </p:cNvSpPr>
          <p:nvPr/>
        </p:nvSpPr>
        <p:spPr bwMode="auto">
          <a:xfrm>
            <a:off x="1752600" y="2033364"/>
            <a:ext cx="3746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zh-CN" sz="1900">
                <a:ea typeface="宋体" panose="02010600030101010101" pitchFamily="2" charset="-122"/>
              </a:rPr>
              <a:t>? </a:t>
            </a:r>
          </a:p>
        </p:txBody>
      </p:sp>
      <p:sp>
        <p:nvSpPr>
          <p:cNvPr id="11282" name="Rectangle 192"/>
          <p:cNvSpPr>
            <a:spLocks noChangeArrowheads="1"/>
          </p:cNvSpPr>
          <p:nvPr/>
        </p:nvSpPr>
        <p:spPr bwMode="auto">
          <a:xfrm>
            <a:off x="2133600" y="2033364"/>
            <a:ext cx="54752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zh-CN" sz="1900">
                <a:ea typeface="宋体" panose="02010600030101010101" pitchFamily="2" charset="-122"/>
              </a:rPr>
              <a:t>The answer lies in that any integral with limits of </a:t>
            </a:r>
          </a:p>
        </p:txBody>
      </p:sp>
      <p:graphicFrame>
        <p:nvGraphicFramePr>
          <p:cNvPr id="11268" name="Object 1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535791"/>
              </p:ext>
            </p:extLst>
          </p:nvPr>
        </p:nvGraphicFramePr>
        <p:xfrm>
          <a:off x="7543800" y="2033364"/>
          <a:ext cx="6477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47700" imgH="368300" progId="Equation.3">
                  <p:embed/>
                </p:oleObj>
              </mc:Choice>
              <mc:Fallback>
                <p:oleObj name="Equation" r:id="rId7" imgW="647700" imgH="368300" progId="Equation.3">
                  <p:embed/>
                  <p:pic>
                    <p:nvPicPr>
                      <p:cNvPr id="11268" name="Object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033364"/>
                        <a:ext cx="6477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3" name="Rectangle 195"/>
          <p:cNvSpPr>
            <a:spLocks noChangeArrowheads="1"/>
          </p:cNvSpPr>
          <p:nvPr/>
        </p:nvSpPr>
        <p:spPr bwMode="auto">
          <a:xfrm>
            <a:off x="533400" y="2719164"/>
            <a:ext cx="49577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zh-CN" sz="1900">
                <a:ea typeface="宋体" panose="02010600030101010101" pitchFamily="2" charset="-122"/>
              </a:rPr>
              <a:t>can be converted into an integral with limits </a:t>
            </a:r>
          </a:p>
        </p:txBody>
      </p:sp>
      <p:graphicFrame>
        <p:nvGraphicFramePr>
          <p:cNvPr id="11269" name="Object 1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662450"/>
              </p:ext>
            </p:extLst>
          </p:nvPr>
        </p:nvGraphicFramePr>
        <p:xfrm>
          <a:off x="5486400" y="2719164"/>
          <a:ext cx="7524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49300" imgH="368300" progId="Equation.3">
                  <p:embed/>
                </p:oleObj>
              </mc:Choice>
              <mc:Fallback>
                <p:oleObj name="Equation" r:id="rId9" imgW="749300" imgH="368300" progId="Equation.3">
                  <p:embed/>
                  <p:pic>
                    <p:nvPicPr>
                      <p:cNvPr id="11269" name="Object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719164"/>
                        <a:ext cx="75247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" name="Rectangle 198"/>
          <p:cNvSpPr>
            <a:spLocks noChangeArrowheads="1"/>
          </p:cNvSpPr>
          <p:nvPr/>
        </p:nvSpPr>
        <p:spPr bwMode="auto">
          <a:xfrm>
            <a:off x="6400800" y="2719164"/>
            <a:ext cx="5889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zh-CN" sz="1900">
                <a:ea typeface="宋体" panose="02010600030101010101" pitchFamily="2" charset="-122"/>
              </a:rPr>
              <a:t>Let </a:t>
            </a:r>
          </a:p>
        </p:txBody>
      </p:sp>
      <p:graphicFrame>
        <p:nvGraphicFramePr>
          <p:cNvPr id="11270" name="Object 1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314037"/>
              </p:ext>
            </p:extLst>
          </p:nvPr>
        </p:nvGraphicFramePr>
        <p:xfrm>
          <a:off x="3200400" y="3404964"/>
          <a:ext cx="12573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57300" imgH="241300" progId="Equation.3">
                  <p:embed/>
                </p:oleObj>
              </mc:Choice>
              <mc:Fallback>
                <p:oleObj name="Equation" r:id="rId11" imgW="1257300" imgH="241300" progId="Equation.3">
                  <p:embed/>
                  <p:pic>
                    <p:nvPicPr>
                      <p:cNvPr id="11270" name="Object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404964"/>
                        <a:ext cx="12573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85" name="Group 216"/>
          <p:cNvGrpSpPr>
            <a:grpSpLocks/>
          </p:cNvGrpSpPr>
          <p:nvPr/>
        </p:nvGrpSpPr>
        <p:grpSpPr bwMode="auto">
          <a:xfrm>
            <a:off x="1676400" y="3862164"/>
            <a:ext cx="3038475" cy="914400"/>
            <a:chOff x="528" y="2784"/>
            <a:chExt cx="1914" cy="576"/>
          </a:xfrm>
        </p:grpSpPr>
        <p:grpSp>
          <p:nvGrpSpPr>
            <p:cNvPr id="11287" name="Group 215"/>
            <p:cNvGrpSpPr>
              <a:grpSpLocks/>
            </p:cNvGrpSpPr>
            <p:nvPr/>
          </p:nvGrpSpPr>
          <p:grpSpPr bwMode="auto">
            <a:xfrm>
              <a:off x="528" y="2784"/>
              <a:ext cx="1902" cy="576"/>
              <a:chOff x="528" y="2784"/>
              <a:chExt cx="1902" cy="576"/>
            </a:xfrm>
          </p:grpSpPr>
          <p:sp>
            <p:nvSpPr>
              <p:cNvPr id="11288" name="Text Box 201"/>
              <p:cNvSpPr txBox="1">
                <a:spLocks noChangeArrowheads="1"/>
              </p:cNvSpPr>
              <p:nvPr/>
            </p:nvSpPr>
            <p:spPr bwMode="auto">
              <a:xfrm>
                <a:off x="528" y="2784"/>
                <a:ext cx="1392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1900">
                    <a:ea typeface="宋体" panose="02010600030101010101" pitchFamily="2" charset="-122"/>
                  </a:rPr>
                  <a:t>If                 then</a:t>
                </a:r>
              </a:p>
            </p:txBody>
          </p:sp>
          <p:graphicFrame>
            <p:nvGraphicFramePr>
              <p:cNvPr id="11273" name="Object 202"/>
              <p:cNvGraphicFramePr>
                <a:graphicFrameLocks noChangeAspect="1"/>
              </p:cNvGraphicFramePr>
              <p:nvPr/>
            </p:nvGraphicFramePr>
            <p:xfrm>
              <a:off x="864" y="2880"/>
              <a:ext cx="45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723586" imgH="228501" progId="Equation.3">
                      <p:embed/>
                    </p:oleObj>
                  </mc:Choice>
                  <mc:Fallback>
                    <p:oleObj name="Equation" r:id="rId13" imgW="723586" imgH="228501" progId="Equation.3">
                      <p:embed/>
                      <p:pic>
                        <p:nvPicPr>
                          <p:cNvPr id="11273" name="Object 2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2880"/>
                            <a:ext cx="456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4" name="Object 204"/>
              <p:cNvGraphicFramePr>
                <a:graphicFrameLocks noChangeAspect="1"/>
              </p:cNvGraphicFramePr>
              <p:nvPr/>
            </p:nvGraphicFramePr>
            <p:xfrm>
              <a:off x="1968" y="2832"/>
              <a:ext cx="462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736600" imgH="279400" progId="Equation.3">
                      <p:embed/>
                    </p:oleObj>
                  </mc:Choice>
                  <mc:Fallback>
                    <p:oleObj name="Equation" r:id="rId15" imgW="736600" imgH="279400" progId="Equation.3">
                      <p:embed/>
                      <p:pic>
                        <p:nvPicPr>
                          <p:cNvPr id="11274" name="Object 2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8" y="2832"/>
                            <a:ext cx="462" cy="1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1289" name="Group 214"/>
              <p:cNvGrpSpPr>
                <a:grpSpLocks/>
              </p:cNvGrpSpPr>
              <p:nvPr/>
            </p:nvGrpSpPr>
            <p:grpSpPr bwMode="auto">
              <a:xfrm>
                <a:off x="528" y="3120"/>
                <a:ext cx="1392" cy="240"/>
                <a:chOff x="528" y="3120"/>
                <a:chExt cx="1392" cy="240"/>
              </a:xfrm>
            </p:grpSpPr>
            <p:graphicFrame>
              <p:nvGraphicFramePr>
                <p:cNvPr id="11275" name="Object 206"/>
                <p:cNvGraphicFramePr>
                  <a:graphicFrameLocks noChangeAspect="1"/>
                </p:cNvGraphicFramePr>
                <p:nvPr/>
              </p:nvGraphicFramePr>
              <p:xfrm>
                <a:off x="864" y="3168"/>
                <a:ext cx="450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7" imgW="710891" imgH="304668" progId="Equation.3">
                        <p:embed/>
                      </p:oleObj>
                    </mc:Choice>
                    <mc:Fallback>
                      <p:oleObj name="Equation" r:id="rId17" imgW="710891" imgH="304668" progId="Equation.3">
                        <p:embed/>
                        <p:pic>
                          <p:nvPicPr>
                            <p:cNvPr id="11275" name="Object 20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64" y="3168"/>
                              <a:ext cx="450" cy="19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1290" name="Text Box 208"/>
                <p:cNvSpPr txBox="1">
                  <a:spLocks noChangeArrowheads="1"/>
                </p:cNvSpPr>
                <p:nvPr/>
              </p:nvSpPr>
              <p:spPr bwMode="auto">
                <a:xfrm>
                  <a:off x="528" y="3120"/>
                  <a:ext cx="1392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en-US" altLang="zh-CN" sz="1900">
                      <a:ea typeface="宋体" panose="02010600030101010101" pitchFamily="2" charset="-122"/>
                    </a:rPr>
                    <a:t>If                 then</a:t>
                  </a:r>
                </a:p>
              </p:txBody>
            </p:sp>
          </p:grpSp>
        </p:grpSp>
        <p:graphicFrame>
          <p:nvGraphicFramePr>
            <p:cNvPr id="11272" name="Object 209"/>
            <p:cNvGraphicFramePr>
              <a:graphicFrameLocks noChangeAspect="1"/>
            </p:cNvGraphicFramePr>
            <p:nvPr/>
          </p:nvGraphicFramePr>
          <p:xfrm>
            <a:off x="1968" y="3120"/>
            <a:ext cx="47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748975" imgH="342751" progId="Equation.3">
                    <p:embed/>
                  </p:oleObj>
                </mc:Choice>
                <mc:Fallback>
                  <p:oleObj name="Equation" r:id="rId19" imgW="748975" imgH="342751" progId="Equation.3">
                    <p:embed/>
                    <p:pic>
                      <p:nvPicPr>
                        <p:cNvPr id="11272" name="Object 2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120"/>
                          <a:ext cx="474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86" name="Text Box 211"/>
          <p:cNvSpPr txBox="1">
            <a:spLocks noChangeArrowheads="1"/>
          </p:cNvSpPr>
          <p:nvPr/>
        </p:nvSpPr>
        <p:spPr bwMode="auto">
          <a:xfrm>
            <a:off x="5334000" y="4090764"/>
            <a:ext cx="205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900">
                <a:ea typeface="宋体" panose="02010600030101010101" pitchFamily="2" charset="-122"/>
              </a:rPr>
              <a:t>Such that:</a:t>
            </a:r>
          </a:p>
        </p:txBody>
      </p:sp>
      <p:graphicFrame>
        <p:nvGraphicFramePr>
          <p:cNvPr id="11271" name="Object 2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479147"/>
              </p:ext>
            </p:extLst>
          </p:nvPr>
        </p:nvGraphicFramePr>
        <p:xfrm>
          <a:off x="3276600" y="5081364"/>
          <a:ext cx="1181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180588" imgH="723586" progId="Equation.3">
                  <p:embed/>
                </p:oleObj>
              </mc:Choice>
              <mc:Fallback>
                <p:oleObj name="Equation" r:id="rId21" imgW="1180588" imgH="723586" progId="Equation.3">
                  <p:embed/>
                  <p:pic>
                    <p:nvPicPr>
                      <p:cNvPr id="11271" name="Object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081364"/>
                        <a:ext cx="11811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051720" y="461100"/>
            <a:ext cx="5107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2">
                    <a:lumMod val="75000"/>
                  </a:schemeClr>
                </a:solidFill>
              </a:rPr>
              <a:t>Change integration variable</a:t>
            </a:r>
            <a:endParaRPr lang="zh-CN" alt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042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(cont)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990600" y="2063750"/>
            <a:ext cx="6908800" cy="4184650"/>
            <a:chOff x="806" y="1536"/>
            <a:chExt cx="4352" cy="2636"/>
          </a:xfrm>
        </p:grpSpPr>
        <p:grpSp>
          <p:nvGrpSpPr>
            <p:cNvPr id="10244" name="Group 4"/>
            <p:cNvGrpSpPr>
              <a:grpSpLocks/>
            </p:cNvGrpSpPr>
            <p:nvPr/>
          </p:nvGrpSpPr>
          <p:grpSpPr bwMode="auto">
            <a:xfrm>
              <a:off x="806" y="1536"/>
              <a:ext cx="4138" cy="2636"/>
              <a:chOff x="806" y="1492"/>
              <a:chExt cx="4138" cy="2636"/>
            </a:xfrm>
          </p:grpSpPr>
          <p:sp>
            <p:nvSpPr>
              <p:cNvPr id="10245" name="Text Box 5"/>
              <p:cNvSpPr txBox="1">
                <a:spLocks noChangeArrowheads="1"/>
              </p:cNvSpPr>
              <p:nvPr/>
            </p:nvSpPr>
            <p:spPr bwMode="auto">
              <a:xfrm>
                <a:off x="816" y="1536"/>
                <a:ext cx="5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i="1"/>
                  <a:t>h=0.1</a:t>
                </a:r>
              </a:p>
            </p:txBody>
          </p:sp>
          <p:sp>
            <p:nvSpPr>
              <p:cNvPr id="10246" name="Text Box 6"/>
              <p:cNvSpPr txBox="1">
                <a:spLocks noChangeArrowheads="1"/>
              </p:cNvSpPr>
              <p:nvPr/>
            </p:nvSpPr>
            <p:spPr bwMode="auto">
              <a:xfrm>
                <a:off x="840" y="2496"/>
                <a:ext cx="5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i="1"/>
                  <a:t>h=0.1</a:t>
                </a:r>
              </a:p>
            </p:txBody>
          </p:sp>
          <p:sp>
            <p:nvSpPr>
              <p:cNvPr id="10247" name="Text Box 7"/>
              <p:cNvSpPr txBox="1">
                <a:spLocks noChangeArrowheads="1"/>
              </p:cNvSpPr>
              <p:nvPr/>
            </p:nvSpPr>
            <p:spPr bwMode="auto">
              <a:xfrm>
                <a:off x="840" y="3456"/>
                <a:ext cx="5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i="1"/>
                  <a:t>h=0.1</a:t>
                </a:r>
              </a:p>
            </p:txBody>
          </p:sp>
          <p:sp>
            <p:nvSpPr>
              <p:cNvPr id="10248" name="Text Box 8"/>
              <p:cNvSpPr txBox="1">
                <a:spLocks noChangeArrowheads="1"/>
              </p:cNvSpPr>
              <p:nvPr/>
            </p:nvSpPr>
            <p:spPr bwMode="auto">
              <a:xfrm>
                <a:off x="806" y="1929"/>
                <a:ext cx="5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i="1"/>
                  <a:t>h=0.05</a:t>
                </a:r>
              </a:p>
            </p:txBody>
          </p:sp>
          <p:sp>
            <p:nvSpPr>
              <p:cNvPr id="10249" name="Text Box 9"/>
              <p:cNvSpPr txBox="1">
                <a:spLocks noChangeArrowheads="1"/>
              </p:cNvSpPr>
              <p:nvPr/>
            </p:nvSpPr>
            <p:spPr bwMode="auto">
              <a:xfrm>
                <a:off x="816" y="2880"/>
                <a:ext cx="5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i="1"/>
                  <a:t>h=0.05</a:t>
                </a:r>
              </a:p>
            </p:txBody>
          </p:sp>
          <p:sp>
            <p:nvSpPr>
              <p:cNvPr id="10250" name="Text Box 10"/>
              <p:cNvSpPr txBox="1">
                <a:spLocks noChangeArrowheads="1"/>
              </p:cNvSpPr>
              <p:nvPr/>
            </p:nvSpPr>
            <p:spPr bwMode="auto">
              <a:xfrm>
                <a:off x="816" y="3792"/>
                <a:ext cx="5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i="1"/>
                  <a:t>h=0.05</a:t>
                </a:r>
              </a:p>
            </p:txBody>
          </p:sp>
          <p:graphicFrame>
            <p:nvGraphicFramePr>
              <p:cNvPr id="10251" name="Object 11"/>
              <p:cNvGraphicFramePr>
                <a:graphicFrameLocks noChangeAspect="1"/>
              </p:cNvGraphicFramePr>
              <p:nvPr/>
            </p:nvGraphicFramePr>
            <p:xfrm>
              <a:off x="1488" y="1492"/>
              <a:ext cx="1632" cy="3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1688760" imgH="393480" progId="Equation.3">
                      <p:embed/>
                    </p:oleObj>
                  </mc:Choice>
                  <mc:Fallback>
                    <p:oleObj name="Equation" r:id="rId2" imgW="1688760" imgH="393480" progId="Equation.3">
                      <p:embed/>
                      <p:pic>
                        <p:nvPicPr>
                          <p:cNvPr id="10251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1492"/>
                            <a:ext cx="1632" cy="3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2" name="Object 12"/>
              <p:cNvGraphicFramePr>
                <a:graphicFrameLocks noChangeAspect="1"/>
              </p:cNvGraphicFramePr>
              <p:nvPr/>
            </p:nvGraphicFramePr>
            <p:xfrm>
              <a:off x="1483" y="1924"/>
              <a:ext cx="1877" cy="3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1942920" imgH="393480" progId="Equation.3">
                      <p:embed/>
                    </p:oleObj>
                  </mc:Choice>
                  <mc:Fallback>
                    <p:oleObj name="Equation" r:id="rId4" imgW="1942920" imgH="393480" progId="Equation.3">
                      <p:embed/>
                      <p:pic>
                        <p:nvPicPr>
                          <p:cNvPr id="10252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3" y="1924"/>
                            <a:ext cx="1877" cy="3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3" name="Object 13"/>
              <p:cNvGraphicFramePr>
                <a:graphicFrameLocks noChangeAspect="1"/>
              </p:cNvGraphicFramePr>
              <p:nvPr/>
            </p:nvGraphicFramePr>
            <p:xfrm>
              <a:off x="1536" y="2448"/>
              <a:ext cx="1668" cy="3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1726920" imgH="393480" progId="Equation.3">
                      <p:embed/>
                    </p:oleObj>
                  </mc:Choice>
                  <mc:Fallback>
                    <p:oleObj name="Equation" r:id="rId6" imgW="1726920" imgH="393480" progId="Equation.3">
                      <p:embed/>
                      <p:pic>
                        <p:nvPicPr>
                          <p:cNvPr id="10253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2448"/>
                            <a:ext cx="1668" cy="3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4" name="Object 14"/>
              <p:cNvGraphicFramePr>
                <a:graphicFrameLocks noChangeAspect="1"/>
              </p:cNvGraphicFramePr>
              <p:nvPr/>
            </p:nvGraphicFramePr>
            <p:xfrm>
              <a:off x="1567" y="2832"/>
              <a:ext cx="1889" cy="3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1955520" imgH="393480" progId="Equation.3">
                      <p:embed/>
                    </p:oleObj>
                  </mc:Choice>
                  <mc:Fallback>
                    <p:oleObj name="Equation" r:id="rId8" imgW="1955520" imgH="393480" progId="Equation.3">
                      <p:embed/>
                      <p:pic>
                        <p:nvPicPr>
                          <p:cNvPr id="10254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67" y="2832"/>
                            <a:ext cx="1889" cy="3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5" name="Object 15"/>
              <p:cNvGraphicFramePr>
                <a:graphicFrameLocks noChangeAspect="1"/>
              </p:cNvGraphicFramePr>
              <p:nvPr/>
            </p:nvGraphicFramePr>
            <p:xfrm>
              <a:off x="1584" y="3364"/>
              <a:ext cx="1767" cy="3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1828800" imgH="393480" progId="Equation.3">
                      <p:embed/>
                    </p:oleObj>
                  </mc:Choice>
                  <mc:Fallback>
                    <p:oleObj name="Equation" r:id="rId10" imgW="1828800" imgH="393480" progId="Equation.3">
                      <p:embed/>
                      <p:pic>
                        <p:nvPicPr>
                          <p:cNvPr id="10255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3364"/>
                            <a:ext cx="1767" cy="3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6" name="Object 16"/>
              <p:cNvGraphicFramePr>
                <a:graphicFrameLocks noChangeAspect="1"/>
              </p:cNvGraphicFramePr>
              <p:nvPr/>
            </p:nvGraphicFramePr>
            <p:xfrm>
              <a:off x="1584" y="3748"/>
              <a:ext cx="2160" cy="3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2234880" imgH="393480" progId="Equation.3">
                      <p:embed/>
                    </p:oleObj>
                  </mc:Choice>
                  <mc:Fallback>
                    <p:oleObj name="Equation" r:id="rId12" imgW="2234880" imgH="393480" progId="Equation.3">
                      <p:embed/>
                      <p:pic>
                        <p:nvPicPr>
                          <p:cNvPr id="10256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3748"/>
                            <a:ext cx="2160" cy="3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7" name="Object 17"/>
              <p:cNvGraphicFramePr>
                <a:graphicFrameLocks noChangeAspect="1"/>
              </p:cNvGraphicFramePr>
              <p:nvPr/>
            </p:nvGraphicFramePr>
            <p:xfrm>
              <a:off x="2844" y="2092"/>
              <a:ext cx="72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114120" imgH="215640" progId="Equation.3">
                      <p:embed/>
                    </p:oleObj>
                  </mc:Choice>
                  <mc:Fallback>
                    <p:oleObj name="Equation" r:id="rId14" imgW="114120" imgH="215640" progId="Equation.3">
                      <p:embed/>
                      <p:pic>
                        <p:nvPicPr>
                          <p:cNvPr id="10257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4" y="2092"/>
                            <a:ext cx="72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8" name="Object 18"/>
              <p:cNvGraphicFramePr>
                <a:graphicFrameLocks noChangeAspect="1"/>
              </p:cNvGraphicFramePr>
              <p:nvPr/>
            </p:nvGraphicFramePr>
            <p:xfrm>
              <a:off x="3596" y="1536"/>
              <a:ext cx="868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774360" imgH="177480" progId="Equation.3">
                      <p:embed/>
                    </p:oleObj>
                  </mc:Choice>
                  <mc:Fallback>
                    <p:oleObj name="Equation" r:id="rId16" imgW="774360" imgH="177480" progId="Equation.3">
                      <p:embed/>
                      <p:pic>
                        <p:nvPicPr>
                          <p:cNvPr id="10258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96" y="1536"/>
                            <a:ext cx="868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9" name="Object 19"/>
              <p:cNvGraphicFramePr>
                <a:graphicFrameLocks noChangeAspect="1"/>
              </p:cNvGraphicFramePr>
              <p:nvPr/>
            </p:nvGraphicFramePr>
            <p:xfrm>
              <a:off x="3603" y="1968"/>
              <a:ext cx="1053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939600" imgH="177480" progId="Equation.3">
                      <p:embed/>
                    </p:oleObj>
                  </mc:Choice>
                  <mc:Fallback>
                    <p:oleObj name="Equation" r:id="rId18" imgW="939600" imgH="177480" progId="Equation.3">
                      <p:embed/>
                      <p:pic>
                        <p:nvPicPr>
                          <p:cNvPr id="10259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3" y="1968"/>
                            <a:ext cx="1053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0" name="Object 20"/>
              <p:cNvGraphicFramePr>
                <a:graphicFrameLocks noChangeAspect="1"/>
              </p:cNvGraphicFramePr>
              <p:nvPr/>
            </p:nvGraphicFramePr>
            <p:xfrm>
              <a:off x="3629" y="2489"/>
              <a:ext cx="883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787320" imgH="177480" progId="Equation.3">
                      <p:embed/>
                    </p:oleObj>
                  </mc:Choice>
                  <mc:Fallback>
                    <p:oleObj name="Equation" r:id="rId20" imgW="787320" imgH="177480" progId="Equation.3">
                      <p:embed/>
                      <p:pic>
                        <p:nvPicPr>
                          <p:cNvPr id="1026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29" y="2489"/>
                            <a:ext cx="883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1" name="Object 21"/>
              <p:cNvGraphicFramePr>
                <a:graphicFrameLocks noChangeAspect="1"/>
              </p:cNvGraphicFramePr>
              <p:nvPr/>
            </p:nvGraphicFramePr>
            <p:xfrm>
              <a:off x="3648" y="2921"/>
              <a:ext cx="1068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952200" imgH="177480" progId="Equation.3">
                      <p:embed/>
                    </p:oleObj>
                  </mc:Choice>
                  <mc:Fallback>
                    <p:oleObj name="Equation" r:id="rId22" imgW="952200" imgH="177480" progId="Equation.3">
                      <p:embed/>
                      <p:pic>
                        <p:nvPicPr>
                          <p:cNvPr id="10261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2921"/>
                            <a:ext cx="1068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2" name="Object 22"/>
              <p:cNvGraphicFramePr>
                <a:graphicFrameLocks noChangeAspect="1"/>
              </p:cNvGraphicFramePr>
              <p:nvPr/>
            </p:nvGraphicFramePr>
            <p:xfrm>
              <a:off x="3691" y="3401"/>
              <a:ext cx="869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4" imgW="774360" imgH="177480" progId="Equation.3">
                      <p:embed/>
                    </p:oleObj>
                  </mc:Choice>
                  <mc:Fallback>
                    <p:oleObj name="Equation" r:id="rId24" imgW="774360" imgH="177480" progId="Equation.3">
                      <p:embed/>
                      <p:pic>
                        <p:nvPicPr>
                          <p:cNvPr id="10262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1" y="3401"/>
                            <a:ext cx="869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3" name="Object 23"/>
              <p:cNvGraphicFramePr>
                <a:graphicFrameLocks noChangeAspect="1"/>
              </p:cNvGraphicFramePr>
              <p:nvPr/>
            </p:nvGraphicFramePr>
            <p:xfrm>
              <a:off x="3805" y="3833"/>
              <a:ext cx="1139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6" imgW="1015920" imgH="177480" progId="Equation.3">
                      <p:embed/>
                    </p:oleObj>
                  </mc:Choice>
                  <mc:Fallback>
                    <p:oleObj name="Equation" r:id="rId26" imgW="1015920" imgH="177480" progId="Equation.3">
                      <p:embed/>
                      <p:pic>
                        <p:nvPicPr>
                          <p:cNvPr id="10263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5" y="3833"/>
                            <a:ext cx="1139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264" name="Freeform 24"/>
            <p:cNvSpPr>
              <a:spLocks/>
            </p:cNvSpPr>
            <p:nvPr/>
          </p:nvSpPr>
          <p:spPr bwMode="auto">
            <a:xfrm>
              <a:off x="4704" y="2640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44 w 160"/>
                <a:gd name="T3" fmla="*/ 144 h 432"/>
                <a:gd name="T4" fmla="*/ 96 w 160"/>
                <a:gd name="T5" fmla="*/ 384 h 432"/>
                <a:gd name="T6" fmla="*/ 0 w 160"/>
                <a:gd name="T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432">
                  <a:moveTo>
                    <a:pt x="0" y="0"/>
                  </a:moveTo>
                  <a:cubicBezTo>
                    <a:pt x="64" y="40"/>
                    <a:pt x="128" y="80"/>
                    <a:pt x="144" y="144"/>
                  </a:cubicBezTo>
                  <a:cubicBezTo>
                    <a:pt x="160" y="208"/>
                    <a:pt x="120" y="336"/>
                    <a:pt x="96" y="384"/>
                  </a:cubicBezTo>
                  <a:cubicBezTo>
                    <a:pt x="72" y="432"/>
                    <a:pt x="16" y="424"/>
                    <a:pt x="0" y="432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5" name="Freeform 25"/>
            <p:cNvSpPr>
              <a:spLocks/>
            </p:cNvSpPr>
            <p:nvPr/>
          </p:nvSpPr>
          <p:spPr bwMode="auto">
            <a:xfrm>
              <a:off x="4998" y="350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44 w 160"/>
                <a:gd name="T3" fmla="*/ 144 h 432"/>
                <a:gd name="T4" fmla="*/ 96 w 160"/>
                <a:gd name="T5" fmla="*/ 384 h 432"/>
                <a:gd name="T6" fmla="*/ 0 w 160"/>
                <a:gd name="T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432">
                  <a:moveTo>
                    <a:pt x="0" y="0"/>
                  </a:moveTo>
                  <a:cubicBezTo>
                    <a:pt x="64" y="40"/>
                    <a:pt x="128" y="80"/>
                    <a:pt x="144" y="144"/>
                  </a:cubicBezTo>
                  <a:cubicBezTo>
                    <a:pt x="160" y="208"/>
                    <a:pt x="120" y="336"/>
                    <a:pt x="96" y="384"/>
                  </a:cubicBezTo>
                  <a:cubicBezTo>
                    <a:pt x="72" y="432"/>
                    <a:pt x="16" y="424"/>
                    <a:pt x="0" y="432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6" name="Freeform 26"/>
            <p:cNvSpPr>
              <a:spLocks/>
            </p:cNvSpPr>
            <p:nvPr/>
          </p:nvSpPr>
          <p:spPr bwMode="auto">
            <a:xfrm>
              <a:off x="4704" y="1680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44 w 160"/>
                <a:gd name="T3" fmla="*/ 144 h 432"/>
                <a:gd name="T4" fmla="*/ 96 w 160"/>
                <a:gd name="T5" fmla="*/ 384 h 432"/>
                <a:gd name="T6" fmla="*/ 0 w 160"/>
                <a:gd name="T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432">
                  <a:moveTo>
                    <a:pt x="0" y="0"/>
                  </a:moveTo>
                  <a:cubicBezTo>
                    <a:pt x="64" y="40"/>
                    <a:pt x="128" y="80"/>
                    <a:pt x="144" y="144"/>
                  </a:cubicBezTo>
                  <a:cubicBezTo>
                    <a:pt x="160" y="208"/>
                    <a:pt x="120" y="336"/>
                    <a:pt x="96" y="384"/>
                  </a:cubicBezTo>
                  <a:cubicBezTo>
                    <a:pt x="72" y="432"/>
                    <a:pt x="16" y="424"/>
                    <a:pt x="0" y="432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0267" name="Object 27"/>
          <p:cNvGraphicFramePr>
            <a:graphicFrameLocks noChangeAspect="1"/>
          </p:cNvGraphicFramePr>
          <p:nvPr/>
        </p:nvGraphicFramePr>
        <p:xfrm>
          <a:off x="7543800" y="2420938"/>
          <a:ext cx="1038225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749160" imgH="177480" progId="Equation.3">
                  <p:embed/>
                </p:oleObj>
              </mc:Choice>
              <mc:Fallback>
                <p:oleObj name="Equation" r:id="rId28" imgW="749160" imgH="177480" progId="Equation.3">
                  <p:embed/>
                  <p:pic>
                    <p:nvPicPr>
                      <p:cNvPr id="1026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420938"/>
                        <a:ext cx="1038225" cy="24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8" name="Object 28"/>
          <p:cNvGraphicFramePr>
            <a:graphicFrameLocks noChangeAspect="1"/>
          </p:cNvGraphicFramePr>
          <p:nvPr/>
        </p:nvGraphicFramePr>
        <p:xfrm>
          <a:off x="7696200" y="5205413"/>
          <a:ext cx="1109663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799920" imgH="203040" progId="Equation.3">
                  <p:embed/>
                </p:oleObj>
              </mc:Choice>
              <mc:Fallback>
                <p:oleObj name="Equation" r:id="rId30" imgW="799920" imgH="203040" progId="Equation.3">
                  <p:embed/>
                  <p:pic>
                    <p:nvPicPr>
                      <p:cNvPr id="1026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205413"/>
                        <a:ext cx="1109663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457200" y="16764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/>
              <a:t>FD:</a:t>
            </a:r>
          </a:p>
        </p:txBody>
      </p: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457200" y="32766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/>
              <a:t>BD:</a:t>
            </a:r>
          </a:p>
        </p:txBody>
      </p:sp>
      <p:sp>
        <p:nvSpPr>
          <p:cNvPr id="10271" name="Text Box 31"/>
          <p:cNvSpPr txBox="1">
            <a:spLocks noChangeArrowheads="1"/>
          </p:cNvSpPr>
          <p:nvPr/>
        </p:nvSpPr>
        <p:spPr bwMode="auto">
          <a:xfrm>
            <a:off x="457200" y="4800600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/>
              <a:t>CD:</a:t>
            </a:r>
          </a:p>
        </p:txBody>
      </p:sp>
    </p:spTree>
    <p:extLst>
      <p:ext uri="{BB962C8B-B14F-4D97-AF65-F5344CB8AC3E}">
        <p14:creationId xmlns:p14="http://schemas.microsoft.com/office/powerpoint/2010/main" val="12102146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637861"/>
              </p:ext>
            </p:extLst>
          </p:nvPr>
        </p:nvGraphicFramePr>
        <p:xfrm>
          <a:off x="3352800" y="1222672"/>
          <a:ext cx="10953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91726" imgH="723586" progId="Equation.3">
                  <p:embed/>
                </p:oleObj>
              </mc:Choice>
              <mc:Fallback>
                <p:oleObj name="Equation" r:id="rId3" imgW="1091726" imgH="723586" progId="Equation.3">
                  <p:embed/>
                  <p:pic>
                    <p:nvPicPr>
                      <p:cNvPr id="1229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222672"/>
                        <a:ext cx="109537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13"/>
          <p:cNvSpPr txBox="1">
            <a:spLocks noChangeArrowheads="1"/>
          </p:cNvSpPr>
          <p:nvPr/>
        </p:nvSpPr>
        <p:spPr bwMode="auto">
          <a:xfrm>
            <a:off x="1752600" y="1222672"/>
            <a:ext cx="83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900">
                <a:ea typeface="宋体" panose="02010600030101010101" pitchFamily="2" charset="-122"/>
              </a:rPr>
              <a:t>Then</a:t>
            </a:r>
          </a:p>
        </p:txBody>
      </p:sp>
      <p:sp>
        <p:nvSpPr>
          <p:cNvPr id="12298" name="Text Box 14"/>
          <p:cNvSpPr txBox="1">
            <a:spLocks noChangeArrowheads="1"/>
          </p:cNvSpPr>
          <p:nvPr/>
        </p:nvSpPr>
        <p:spPr bwMode="auto">
          <a:xfrm>
            <a:off x="5105400" y="1222672"/>
            <a:ext cx="1295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900">
                <a:ea typeface="宋体" panose="02010600030101010101" pitchFamily="2" charset="-122"/>
              </a:rPr>
              <a:t>Hence</a:t>
            </a:r>
          </a:p>
        </p:txBody>
      </p:sp>
      <p:graphicFrame>
        <p:nvGraphicFramePr>
          <p:cNvPr id="1229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906798"/>
              </p:ext>
            </p:extLst>
          </p:nvPr>
        </p:nvGraphicFramePr>
        <p:xfrm>
          <a:off x="1676400" y="2289472"/>
          <a:ext cx="21621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59000" imgH="723900" progId="Equation.3">
                  <p:embed/>
                </p:oleObj>
              </mc:Choice>
              <mc:Fallback>
                <p:oleObj name="Equation" r:id="rId5" imgW="2159000" imgH="723900" progId="Equation.3">
                  <p:embed/>
                  <p:pic>
                    <p:nvPicPr>
                      <p:cNvPr id="12291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89472"/>
                        <a:ext cx="216217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410480"/>
              </p:ext>
            </p:extLst>
          </p:nvPr>
        </p:nvGraphicFramePr>
        <p:xfrm>
          <a:off x="4572000" y="2213272"/>
          <a:ext cx="15525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48728" imgH="723586" progId="Equation.3">
                  <p:embed/>
                </p:oleObj>
              </mc:Choice>
              <mc:Fallback>
                <p:oleObj name="Equation" r:id="rId7" imgW="1548728" imgH="723586" progId="Equation.3">
                  <p:embed/>
                  <p:pic>
                    <p:nvPicPr>
                      <p:cNvPr id="1229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13272"/>
                        <a:ext cx="155257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19"/>
          <p:cNvSpPr txBox="1">
            <a:spLocks noChangeArrowheads="1"/>
          </p:cNvSpPr>
          <p:nvPr/>
        </p:nvSpPr>
        <p:spPr bwMode="auto">
          <a:xfrm>
            <a:off x="838200" y="3356272"/>
            <a:ext cx="7772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900">
                <a:ea typeface="宋体" panose="02010600030101010101" pitchFamily="2" charset="-122"/>
              </a:rPr>
              <a:t>Substituting our values of x, and dx into the integral gives us</a:t>
            </a:r>
          </a:p>
        </p:txBody>
      </p:sp>
      <p:graphicFrame>
        <p:nvGraphicFramePr>
          <p:cNvPr id="1229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715964"/>
              </p:ext>
            </p:extLst>
          </p:nvPr>
        </p:nvGraphicFramePr>
        <p:xfrm>
          <a:off x="1828800" y="3965872"/>
          <a:ext cx="4649788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489040" imgH="482400" progId="Equation.3">
                  <p:embed/>
                </p:oleObj>
              </mc:Choice>
              <mc:Fallback>
                <p:oleObj name="Equation" r:id="rId9" imgW="2489040" imgH="482400" progId="Equation.3">
                  <p:embed/>
                  <p:pic>
                    <p:nvPicPr>
                      <p:cNvPr id="12293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965872"/>
                        <a:ext cx="4649788" cy="90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08234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18440" name="Rectangle 10"/>
          <p:cNvSpPr>
            <a:spLocks noChangeArrowheads="1"/>
          </p:cNvSpPr>
          <p:nvPr/>
        </p:nvSpPr>
        <p:spPr bwMode="auto">
          <a:xfrm>
            <a:off x="65584" y="344242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8441" name="Rectangle 17"/>
          <p:cNvSpPr>
            <a:spLocks noChangeArrowheads="1"/>
          </p:cNvSpPr>
          <p:nvPr/>
        </p:nvSpPr>
        <p:spPr bwMode="auto">
          <a:xfrm>
            <a:off x="65584" y="247087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8442" name="Rectangle 20"/>
          <p:cNvSpPr>
            <a:spLocks noChangeArrowheads="1"/>
          </p:cNvSpPr>
          <p:nvPr/>
        </p:nvSpPr>
        <p:spPr bwMode="auto">
          <a:xfrm>
            <a:off x="65584" y="276932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endParaRPr lang="zh-CN" altLang="zh-CN">
              <a:latin typeface="Times New Roman" panose="02020603050405020304" pitchFamily="18" charset="0"/>
            </a:endParaRPr>
          </a:p>
        </p:txBody>
      </p:sp>
      <p:sp>
        <p:nvSpPr>
          <p:cNvPr id="18443" name="Rectangle 24"/>
          <p:cNvSpPr>
            <a:spLocks noChangeArrowheads="1"/>
          </p:cNvSpPr>
          <p:nvPr/>
        </p:nvSpPr>
        <p:spPr bwMode="auto">
          <a:xfrm>
            <a:off x="65584" y="250262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8444" name="Group 26"/>
          <p:cNvGrpSpPr>
            <a:grpSpLocks/>
          </p:cNvGrpSpPr>
          <p:nvPr/>
        </p:nvGrpSpPr>
        <p:grpSpPr bwMode="auto">
          <a:xfrm>
            <a:off x="827584" y="1916832"/>
            <a:ext cx="7278688" cy="3778250"/>
            <a:chOff x="384" y="1392"/>
            <a:chExt cx="4585" cy="2380"/>
          </a:xfrm>
        </p:grpSpPr>
        <p:sp>
          <p:nvSpPr>
            <p:cNvPr id="18449" name="Rectangle 21"/>
            <p:cNvSpPr>
              <a:spLocks noChangeArrowheads="1"/>
            </p:cNvSpPr>
            <p:nvPr/>
          </p:nvSpPr>
          <p:spPr bwMode="auto">
            <a:xfrm>
              <a:off x="384" y="1392"/>
              <a:ext cx="458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 sz="1900">
                  <a:ea typeface="宋体" panose="02010600030101010101" pitchFamily="2" charset="-122"/>
                </a:rPr>
                <a:t>Use two-point Gauss Quadrature Rule to approximate the distance</a:t>
              </a:r>
            </a:p>
          </p:txBody>
        </p:sp>
        <p:sp>
          <p:nvSpPr>
            <p:cNvPr id="18450" name="Text Box 22"/>
            <p:cNvSpPr txBox="1">
              <a:spLocks noChangeArrowheads="1"/>
            </p:cNvSpPr>
            <p:nvPr/>
          </p:nvSpPr>
          <p:spPr bwMode="auto">
            <a:xfrm>
              <a:off x="384" y="1728"/>
              <a:ext cx="39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 sz="1900">
                  <a:ea typeface="宋体" panose="02010600030101010101" pitchFamily="2" charset="-122"/>
                </a:rPr>
                <a:t>covered by a rocket from t=8 to t=30 as given by </a:t>
              </a:r>
            </a:p>
          </p:txBody>
        </p:sp>
        <p:graphicFrame>
          <p:nvGraphicFramePr>
            <p:cNvPr id="18436" name="Object 23"/>
            <p:cNvGraphicFramePr>
              <a:graphicFrameLocks noChangeAspect="1"/>
            </p:cNvGraphicFramePr>
            <p:nvPr/>
          </p:nvGraphicFramePr>
          <p:xfrm>
            <a:off x="912" y="2304"/>
            <a:ext cx="3186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5054600" imgH="812800" progId="Equation.3">
                    <p:embed/>
                  </p:oleObj>
                </mc:Choice>
                <mc:Fallback>
                  <p:oleObj name="Equation" r:id="rId3" imgW="5054600" imgH="812800" progId="Equation.3">
                    <p:embed/>
                    <p:pic>
                      <p:nvPicPr>
                        <p:cNvPr id="18436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304"/>
                          <a:ext cx="3186" cy="5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1" name="Rectangle 25"/>
            <p:cNvSpPr>
              <a:spLocks noChangeArrowheads="1"/>
            </p:cNvSpPr>
            <p:nvPr/>
          </p:nvSpPr>
          <p:spPr bwMode="auto">
            <a:xfrm>
              <a:off x="384" y="2804"/>
              <a:ext cx="4076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endParaRPr lang="en-US" altLang="zh-CN" sz="1900">
                <a:ea typeface="宋体" panose="02010600030101010101" pitchFamily="2" charset="-122"/>
              </a:endParaRPr>
            </a:p>
            <a:p>
              <a:pPr algn="l"/>
              <a:endParaRPr lang="en-US" altLang="zh-CN" sz="1900">
                <a:ea typeface="宋体" panose="02010600030101010101" pitchFamily="2" charset="-122"/>
              </a:endParaRPr>
            </a:p>
            <a:p>
              <a:pPr algn="l"/>
              <a:r>
                <a:rPr lang="en-US" altLang="zh-CN" sz="1900">
                  <a:ea typeface="宋体" panose="02010600030101010101" pitchFamily="2" charset="-122"/>
                </a:rPr>
                <a:t>Find the true error,          for part (a).</a:t>
              </a:r>
            </a:p>
            <a:p>
              <a:pPr algn="l"/>
              <a:endParaRPr lang="en-US" altLang="zh-CN" sz="1900">
                <a:ea typeface="宋体" panose="02010600030101010101" pitchFamily="2" charset="-122"/>
              </a:endParaRPr>
            </a:p>
            <a:p>
              <a:pPr algn="l"/>
              <a:r>
                <a:rPr lang="en-US" altLang="zh-CN" sz="1900">
                  <a:ea typeface="宋体" panose="02010600030101010101" pitchFamily="2" charset="-122"/>
                </a:rPr>
                <a:t>Also, find the absolute relative true error,        for part (a).</a:t>
              </a:r>
            </a:p>
          </p:txBody>
        </p:sp>
      </p:grpSp>
      <p:sp>
        <p:nvSpPr>
          <p:cNvPr id="18445" name="Rectangle 28"/>
          <p:cNvSpPr>
            <a:spLocks noChangeArrowheads="1"/>
          </p:cNvSpPr>
          <p:nvPr/>
        </p:nvSpPr>
        <p:spPr bwMode="auto">
          <a:xfrm>
            <a:off x="65584" y="277884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graphicFrame>
        <p:nvGraphicFramePr>
          <p:cNvPr id="18434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674855"/>
              </p:ext>
            </p:extLst>
          </p:nvPr>
        </p:nvGraphicFramePr>
        <p:xfrm>
          <a:off x="5399584" y="5269632"/>
          <a:ext cx="40163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1200" imgH="253800" progId="Equation.3">
                  <p:embed/>
                </p:oleObj>
              </mc:Choice>
              <mc:Fallback>
                <p:oleObj name="Equation" r:id="rId5" imgW="241200" imgH="253800" progId="Equation.3">
                  <p:embed/>
                  <p:pic>
                    <p:nvPicPr>
                      <p:cNvPr id="18434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584" y="5269632"/>
                        <a:ext cx="401638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Text Box 29"/>
          <p:cNvSpPr txBox="1">
            <a:spLocks noChangeArrowheads="1"/>
          </p:cNvSpPr>
          <p:nvPr/>
        </p:nvSpPr>
        <p:spPr bwMode="auto">
          <a:xfrm>
            <a:off x="294184" y="1916832"/>
            <a:ext cx="4032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zh-CN" sz="1900">
                <a:ea typeface="宋体" panose="02010600030101010101" pitchFamily="2" charset="-122"/>
              </a:rPr>
              <a:t>a)</a:t>
            </a:r>
          </a:p>
        </p:txBody>
      </p:sp>
      <p:sp>
        <p:nvSpPr>
          <p:cNvPr id="18447" name="Text Box 30"/>
          <p:cNvSpPr txBox="1">
            <a:spLocks noChangeArrowheads="1"/>
          </p:cNvSpPr>
          <p:nvPr/>
        </p:nvSpPr>
        <p:spPr bwMode="auto">
          <a:xfrm>
            <a:off x="294184" y="4736232"/>
            <a:ext cx="4095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zh-CN" sz="1900">
                <a:ea typeface="宋体" panose="02010600030101010101" pitchFamily="2" charset="-122"/>
              </a:rPr>
              <a:t>b)</a:t>
            </a:r>
          </a:p>
        </p:txBody>
      </p:sp>
      <p:sp>
        <p:nvSpPr>
          <p:cNvPr id="18448" name="Text Box 31"/>
          <p:cNvSpPr txBox="1">
            <a:spLocks noChangeArrowheads="1"/>
          </p:cNvSpPr>
          <p:nvPr/>
        </p:nvSpPr>
        <p:spPr bwMode="auto">
          <a:xfrm>
            <a:off x="294184" y="5345832"/>
            <a:ext cx="387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zh-CN" sz="1900">
                <a:ea typeface="宋体" panose="02010600030101010101" pitchFamily="2" charset="-122"/>
              </a:rPr>
              <a:t>c)</a:t>
            </a:r>
          </a:p>
        </p:txBody>
      </p:sp>
      <p:graphicFrame>
        <p:nvGraphicFramePr>
          <p:cNvPr id="18435" name="Object 3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016068"/>
              </p:ext>
            </p:extLst>
          </p:nvPr>
        </p:nvGraphicFramePr>
        <p:xfrm>
          <a:off x="3189784" y="4736232"/>
          <a:ext cx="2968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646" imgH="228402" progId="Equation.3">
                  <p:embed/>
                </p:oleObj>
              </mc:Choice>
              <mc:Fallback>
                <p:oleObj name="Equation" r:id="rId7" imgW="177646" imgH="228402" progId="Equation.3">
                  <p:embed/>
                  <p:pic>
                    <p:nvPicPr>
                      <p:cNvPr id="18435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784" y="4736232"/>
                        <a:ext cx="2968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417053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Solution</a:t>
            </a:r>
          </a:p>
        </p:txBody>
      </p:sp>
      <p:sp>
        <p:nvSpPr>
          <p:cNvPr id="19463" name="Rectangle 334"/>
          <p:cNvSpPr>
            <a:spLocks noChangeArrowheads="1"/>
          </p:cNvSpPr>
          <p:nvPr/>
        </p:nvSpPr>
        <p:spPr bwMode="auto">
          <a:xfrm>
            <a:off x="685800" y="2209800"/>
            <a:ext cx="723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zh-CN" sz="1900">
                <a:ea typeface="宋体" panose="02010600030101010101" pitchFamily="2" charset="-122"/>
              </a:rPr>
              <a:t>First, change the limits of integration from [8,30] to [-1,1]</a:t>
            </a:r>
          </a:p>
        </p:txBody>
      </p:sp>
      <p:sp>
        <p:nvSpPr>
          <p:cNvPr id="19464" name="Text Box 338"/>
          <p:cNvSpPr txBox="1">
            <a:spLocks noChangeArrowheads="1"/>
          </p:cNvSpPr>
          <p:nvPr/>
        </p:nvSpPr>
        <p:spPr bwMode="auto">
          <a:xfrm>
            <a:off x="685800" y="2667000"/>
            <a:ext cx="3581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900">
                <a:ea typeface="宋体" panose="02010600030101010101" pitchFamily="2" charset="-122"/>
              </a:rPr>
              <a:t>by previous relations as follows</a:t>
            </a:r>
          </a:p>
        </p:txBody>
      </p:sp>
      <p:graphicFrame>
        <p:nvGraphicFramePr>
          <p:cNvPr id="19458" name="Object 340"/>
          <p:cNvGraphicFramePr>
            <a:graphicFrameLocks noChangeAspect="1"/>
          </p:cNvGraphicFramePr>
          <p:nvPr/>
        </p:nvGraphicFramePr>
        <p:xfrm>
          <a:off x="1600200" y="3581400"/>
          <a:ext cx="51339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130800" imgH="787400" progId="Equation.3">
                  <p:embed/>
                </p:oleObj>
              </mc:Choice>
              <mc:Fallback>
                <p:oleObj name="Equation" r:id="rId3" imgW="5130800" imgH="787400" progId="Equation.3">
                  <p:embed/>
                  <p:pic>
                    <p:nvPicPr>
                      <p:cNvPr id="19458" name="Object 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81400"/>
                        <a:ext cx="5133975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39"/>
          <p:cNvGraphicFramePr>
            <a:graphicFrameLocks noChangeAspect="1"/>
          </p:cNvGraphicFramePr>
          <p:nvPr/>
        </p:nvGraphicFramePr>
        <p:xfrm>
          <a:off x="2743200" y="4953000"/>
          <a:ext cx="24003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00300" imgH="774700" progId="Equation.3">
                  <p:embed/>
                </p:oleObj>
              </mc:Choice>
              <mc:Fallback>
                <p:oleObj name="Equation" r:id="rId5" imgW="2400300" imgH="774700" progId="Equation.3">
                  <p:embed/>
                  <p:pic>
                    <p:nvPicPr>
                      <p:cNvPr id="19459" name="Object 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953000"/>
                        <a:ext cx="24003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001281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Solution (cont)</a:t>
            </a:r>
          </a:p>
        </p:txBody>
      </p:sp>
      <p:sp>
        <p:nvSpPr>
          <p:cNvPr id="20489" name="Rectangle 39"/>
          <p:cNvSpPr>
            <a:spLocks noChangeArrowheads="1"/>
          </p:cNvSpPr>
          <p:nvPr/>
        </p:nvSpPr>
        <p:spPr bwMode="auto">
          <a:xfrm>
            <a:off x="685800" y="2209800"/>
            <a:ext cx="77771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zh-CN" sz="1900">
                <a:ea typeface="宋体" panose="02010600030101010101" pitchFamily="2" charset="-122"/>
              </a:rPr>
              <a:t>Next, get weighting factors and function argument values from Table 1</a:t>
            </a:r>
          </a:p>
        </p:txBody>
      </p:sp>
      <p:sp>
        <p:nvSpPr>
          <p:cNvPr id="20490" name="Text Box 40"/>
          <p:cNvSpPr txBox="1">
            <a:spLocks noChangeArrowheads="1"/>
          </p:cNvSpPr>
          <p:nvPr/>
        </p:nvSpPr>
        <p:spPr bwMode="auto">
          <a:xfrm>
            <a:off x="685800" y="2667000"/>
            <a:ext cx="2667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zh-CN" sz="1900">
                <a:ea typeface="宋体" panose="02010600030101010101" pitchFamily="2" charset="-122"/>
              </a:rPr>
              <a:t>for the two point rule,</a:t>
            </a:r>
          </a:p>
        </p:txBody>
      </p:sp>
      <p:grpSp>
        <p:nvGrpSpPr>
          <p:cNvPr id="20491" name="Group 49"/>
          <p:cNvGrpSpPr>
            <a:grpSpLocks/>
          </p:cNvGrpSpPr>
          <p:nvPr/>
        </p:nvGrpSpPr>
        <p:grpSpPr bwMode="auto">
          <a:xfrm>
            <a:off x="2819400" y="3581400"/>
            <a:ext cx="2688704" cy="2276475"/>
            <a:chOff x="1488" y="2304"/>
            <a:chExt cx="1512" cy="1434"/>
          </a:xfrm>
        </p:grpSpPr>
        <p:graphicFrame>
          <p:nvGraphicFramePr>
            <p:cNvPr id="20482" name="Object 44"/>
            <p:cNvGraphicFramePr>
              <a:graphicFrameLocks noChangeAspect="1"/>
            </p:cNvGraphicFramePr>
            <p:nvPr/>
          </p:nvGraphicFramePr>
          <p:xfrm>
            <a:off x="1488" y="2304"/>
            <a:ext cx="1488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362200" imgH="368300" progId="Equation.3">
                    <p:embed/>
                  </p:oleObj>
                </mc:Choice>
                <mc:Fallback>
                  <p:oleObj name="Equation" r:id="rId3" imgW="2362200" imgH="368300" progId="Equation.3">
                    <p:embed/>
                    <p:pic>
                      <p:nvPicPr>
                        <p:cNvPr id="20482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304"/>
                          <a:ext cx="1488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3" name="Object 43"/>
            <p:cNvGraphicFramePr>
              <a:graphicFrameLocks noChangeAspect="1"/>
            </p:cNvGraphicFramePr>
            <p:nvPr/>
          </p:nvGraphicFramePr>
          <p:xfrm>
            <a:off x="1488" y="2688"/>
            <a:ext cx="1506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387600" imgH="368300" progId="Equation.3">
                    <p:embed/>
                  </p:oleObj>
                </mc:Choice>
                <mc:Fallback>
                  <p:oleObj name="Equation" r:id="rId5" imgW="2387600" imgH="368300" progId="Equation.3">
                    <p:embed/>
                    <p:pic>
                      <p:nvPicPr>
                        <p:cNvPr id="20483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688"/>
                          <a:ext cx="1506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4" name="Object 42"/>
            <p:cNvGraphicFramePr>
              <a:graphicFrameLocks noChangeAspect="1"/>
            </p:cNvGraphicFramePr>
            <p:nvPr/>
          </p:nvGraphicFramePr>
          <p:xfrm>
            <a:off x="1488" y="3072"/>
            <a:ext cx="1512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400300" imgH="368300" progId="Equation.3">
                    <p:embed/>
                  </p:oleObj>
                </mc:Choice>
                <mc:Fallback>
                  <p:oleObj name="Equation" r:id="rId7" imgW="2400300" imgH="368300" progId="Equation.3">
                    <p:embed/>
                    <p:pic>
                      <p:nvPicPr>
                        <p:cNvPr id="20484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072"/>
                          <a:ext cx="1512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5" name="Object 41"/>
            <p:cNvGraphicFramePr>
              <a:graphicFrameLocks noChangeAspect="1"/>
            </p:cNvGraphicFramePr>
            <p:nvPr/>
          </p:nvGraphicFramePr>
          <p:xfrm>
            <a:off x="1488" y="3504"/>
            <a:ext cx="1506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387600" imgH="368300" progId="Equation.3">
                    <p:embed/>
                  </p:oleObj>
                </mc:Choice>
                <mc:Fallback>
                  <p:oleObj name="Equation" r:id="rId9" imgW="2387600" imgH="368300" progId="Equation.3">
                    <p:embed/>
                    <p:pic>
                      <p:nvPicPr>
                        <p:cNvPr id="20485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504"/>
                          <a:ext cx="1506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4070984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Solution (cont.)</a:t>
            </a:r>
          </a:p>
        </p:txBody>
      </p:sp>
      <p:sp>
        <p:nvSpPr>
          <p:cNvPr id="21514" name="Rectangle 24"/>
          <p:cNvSpPr>
            <a:spLocks noChangeArrowheads="1"/>
          </p:cNvSpPr>
          <p:nvPr/>
        </p:nvSpPr>
        <p:spPr bwMode="auto">
          <a:xfrm>
            <a:off x="1143000" y="2133600"/>
            <a:ext cx="53228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zh-CN" sz="1900">
                <a:ea typeface="宋体" panose="02010600030101010101" pitchFamily="2" charset="-122"/>
              </a:rPr>
              <a:t>Now we can use the Gauss Quadrature formula </a:t>
            </a:r>
          </a:p>
        </p:txBody>
      </p:sp>
      <p:graphicFrame>
        <p:nvGraphicFramePr>
          <p:cNvPr id="21506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33058"/>
              </p:ext>
            </p:extLst>
          </p:nvPr>
        </p:nvGraphicFramePr>
        <p:xfrm>
          <a:off x="685800" y="2895600"/>
          <a:ext cx="67722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769100" imgH="774700" progId="Equation.DSMT4">
                  <p:embed/>
                </p:oleObj>
              </mc:Choice>
              <mc:Fallback>
                <p:oleObj name="Equation" r:id="rId3" imgW="6769100" imgH="774700" progId="Equation.DSMT4">
                  <p:embed/>
                  <p:pic>
                    <p:nvPicPr>
                      <p:cNvPr id="21506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95600"/>
                        <a:ext cx="6772275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28"/>
          <p:cNvGraphicFramePr>
            <a:graphicFrameLocks noChangeAspect="1"/>
          </p:cNvGraphicFramePr>
          <p:nvPr/>
        </p:nvGraphicFramePr>
        <p:xfrm>
          <a:off x="1524000" y="3810000"/>
          <a:ext cx="68103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807200" imgH="368300" progId="Equation.3">
                  <p:embed/>
                </p:oleObj>
              </mc:Choice>
              <mc:Fallback>
                <p:oleObj name="Equation" r:id="rId5" imgW="6807200" imgH="368300" progId="Equation.3">
                  <p:embed/>
                  <p:pic>
                    <p:nvPicPr>
                      <p:cNvPr id="21507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10000"/>
                        <a:ext cx="681037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27"/>
          <p:cNvGraphicFramePr>
            <a:graphicFrameLocks noChangeAspect="1"/>
          </p:cNvGraphicFramePr>
          <p:nvPr/>
        </p:nvGraphicFramePr>
        <p:xfrm>
          <a:off x="1524000" y="4419600"/>
          <a:ext cx="4305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305300" imgH="342900" progId="Equation.3">
                  <p:embed/>
                </p:oleObj>
              </mc:Choice>
              <mc:Fallback>
                <p:oleObj name="Equation" r:id="rId7" imgW="4305300" imgH="342900" progId="Equation.3">
                  <p:embed/>
                  <p:pic>
                    <p:nvPicPr>
                      <p:cNvPr id="21508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19600"/>
                        <a:ext cx="43053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26"/>
          <p:cNvGraphicFramePr>
            <a:graphicFrameLocks noChangeAspect="1"/>
          </p:cNvGraphicFramePr>
          <p:nvPr/>
        </p:nvGraphicFramePr>
        <p:xfrm>
          <a:off x="1524000" y="4953000"/>
          <a:ext cx="38957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898900" imgH="342900" progId="Equation.3">
                  <p:embed/>
                </p:oleObj>
              </mc:Choice>
              <mc:Fallback>
                <p:oleObj name="Equation" r:id="rId9" imgW="3898900" imgH="342900" progId="Equation.3">
                  <p:embed/>
                  <p:pic>
                    <p:nvPicPr>
                      <p:cNvPr id="21509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953000"/>
                        <a:ext cx="389572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25"/>
          <p:cNvGraphicFramePr>
            <a:graphicFrameLocks noChangeAspect="1"/>
          </p:cNvGraphicFramePr>
          <p:nvPr/>
        </p:nvGraphicFramePr>
        <p:xfrm>
          <a:off x="1524000" y="5486400"/>
          <a:ext cx="1714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714500" imgH="342900" progId="Equation.3">
                  <p:embed/>
                </p:oleObj>
              </mc:Choice>
              <mc:Fallback>
                <p:oleObj name="Equation" r:id="rId11" imgW="1714500" imgH="342900" progId="Equation.3">
                  <p:embed/>
                  <p:pic>
                    <p:nvPicPr>
                      <p:cNvPr id="2151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486400"/>
                        <a:ext cx="17145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235276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Solution (cont)</a:t>
            </a:r>
          </a:p>
        </p:txBody>
      </p:sp>
      <p:sp>
        <p:nvSpPr>
          <p:cNvPr id="22537" name="Rectangle 13"/>
          <p:cNvSpPr>
            <a:spLocks noChangeArrowheads="1"/>
          </p:cNvSpPr>
          <p:nvPr/>
        </p:nvSpPr>
        <p:spPr bwMode="auto">
          <a:xfrm>
            <a:off x="838200" y="2286000"/>
            <a:ext cx="7207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zh-CN" sz="1900">
                <a:ea typeface="宋体" panose="02010600030101010101" pitchFamily="2" charset="-122"/>
              </a:rPr>
              <a:t>since</a:t>
            </a:r>
          </a:p>
        </p:txBody>
      </p:sp>
      <p:graphicFrame>
        <p:nvGraphicFramePr>
          <p:cNvPr id="22530" name="Object 17"/>
          <p:cNvGraphicFramePr>
            <a:graphicFrameLocks noChangeAspect="1"/>
          </p:cNvGraphicFramePr>
          <p:nvPr/>
        </p:nvGraphicFramePr>
        <p:xfrm>
          <a:off x="381000" y="2895600"/>
          <a:ext cx="83343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331200" imgH="838200" progId="Equation.3">
                  <p:embed/>
                </p:oleObj>
              </mc:Choice>
              <mc:Fallback>
                <p:oleObj name="Equation" r:id="rId3" imgW="8331200" imgH="838200" progId="Equation.3">
                  <p:embed/>
                  <p:pic>
                    <p:nvPicPr>
                      <p:cNvPr id="2253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895600"/>
                        <a:ext cx="833437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16"/>
          <p:cNvGraphicFramePr>
            <a:graphicFrameLocks noChangeAspect="1"/>
          </p:cNvGraphicFramePr>
          <p:nvPr/>
        </p:nvGraphicFramePr>
        <p:xfrm>
          <a:off x="2057400" y="4038600"/>
          <a:ext cx="14382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35100" imgH="279400" progId="Equation.3">
                  <p:embed/>
                </p:oleObj>
              </mc:Choice>
              <mc:Fallback>
                <p:oleObj name="Equation" r:id="rId5" imgW="1435100" imgH="279400" progId="Equation.3">
                  <p:embed/>
                  <p:pic>
                    <p:nvPicPr>
                      <p:cNvPr id="22531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0"/>
                        <a:ext cx="143827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15"/>
          <p:cNvGraphicFramePr>
            <a:graphicFrameLocks noChangeAspect="1"/>
          </p:cNvGraphicFramePr>
          <p:nvPr/>
        </p:nvGraphicFramePr>
        <p:xfrm>
          <a:off x="304800" y="4648200"/>
          <a:ext cx="8420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420100" imgH="838200" progId="Equation.3">
                  <p:embed/>
                </p:oleObj>
              </mc:Choice>
              <mc:Fallback>
                <p:oleObj name="Equation" r:id="rId7" imgW="8420100" imgH="838200" progId="Equation.3">
                  <p:embed/>
                  <p:pic>
                    <p:nvPicPr>
                      <p:cNvPr id="2253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648200"/>
                        <a:ext cx="8420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14"/>
          <p:cNvGraphicFramePr>
            <a:graphicFrameLocks noChangeAspect="1"/>
          </p:cNvGraphicFramePr>
          <p:nvPr/>
        </p:nvGraphicFramePr>
        <p:xfrm>
          <a:off x="2057400" y="6019800"/>
          <a:ext cx="14001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97000" imgH="279400" progId="Equation.3">
                  <p:embed/>
                </p:oleObj>
              </mc:Choice>
              <mc:Fallback>
                <p:oleObj name="Equation" r:id="rId9" imgW="1397000" imgH="279400" progId="Equation.3">
                  <p:embed/>
                  <p:pic>
                    <p:nvPicPr>
                      <p:cNvPr id="2253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6019800"/>
                        <a:ext cx="140017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36315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Solution (cont)</a:t>
            </a:r>
          </a:p>
        </p:txBody>
      </p:sp>
      <p:grpSp>
        <p:nvGrpSpPr>
          <p:cNvPr id="23564" name="Group 234"/>
          <p:cNvGrpSpPr>
            <a:grpSpLocks/>
          </p:cNvGrpSpPr>
          <p:nvPr/>
        </p:nvGrpSpPr>
        <p:grpSpPr bwMode="auto">
          <a:xfrm>
            <a:off x="685800" y="3886200"/>
            <a:ext cx="7537450" cy="2714625"/>
            <a:chOff x="432" y="1344"/>
            <a:chExt cx="4748" cy="1710"/>
          </a:xfrm>
        </p:grpSpPr>
        <p:sp>
          <p:nvSpPr>
            <p:cNvPr id="23568" name="Rectangle 226"/>
            <p:cNvSpPr>
              <a:spLocks noChangeArrowheads="1"/>
            </p:cNvSpPr>
            <p:nvPr/>
          </p:nvSpPr>
          <p:spPr bwMode="auto">
            <a:xfrm>
              <a:off x="432" y="1392"/>
              <a:ext cx="231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 sz="1900">
                  <a:ea typeface="宋体" panose="02010600030101010101" pitchFamily="2" charset="-122"/>
                </a:rPr>
                <a:t>The absolute relative true error, </a:t>
              </a:r>
            </a:p>
          </p:txBody>
        </p:sp>
        <p:graphicFrame>
          <p:nvGraphicFramePr>
            <p:cNvPr id="23558" name="Object 227"/>
            <p:cNvGraphicFramePr>
              <a:graphicFrameLocks noChangeAspect="1"/>
            </p:cNvGraphicFramePr>
            <p:nvPr/>
          </p:nvGraphicFramePr>
          <p:xfrm>
            <a:off x="2736" y="1344"/>
            <a:ext cx="240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80835" imgH="406224" progId="Equation.3">
                    <p:embed/>
                  </p:oleObj>
                </mc:Choice>
                <mc:Fallback>
                  <p:oleObj name="Equation" r:id="rId3" imgW="380835" imgH="406224" progId="Equation.3">
                    <p:embed/>
                    <p:pic>
                      <p:nvPicPr>
                        <p:cNvPr id="23558" name="Object 2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344"/>
                          <a:ext cx="240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9" name="Rectangle 229"/>
            <p:cNvSpPr>
              <a:spLocks noChangeArrowheads="1"/>
            </p:cNvSpPr>
            <p:nvPr/>
          </p:nvSpPr>
          <p:spPr bwMode="auto">
            <a:xfrm>
              <a:off x="2928" y="1392"/>
              <a:ext cx="225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 sz="1900">
                  <a:ea typeface="宋体" panose="02010600030101010101" pitchFamily="2" charset="-122"/>
                </a:rPr>
                <a:t>, is (Exact value = 11061.34m) </a:t>
              </a:r>
            </a:p>
          </p:txBody>
        </p:sp>
        <p:graphicFrame>
          <p:nvGraphicFramePr>
            <p:cNvPr id="23559" name="Object 231"/>
            <p:cNvGraphicFramePr>
              <a:graphicFrameLocks noChangeAspect="1"/>
            </p:cNvGraphicFramePr>
            <p:nvPr/>
          </p:nvGraphicFramePr>
          <p:xfrm>
            <a:off x="1248" y="1920"/>
            <a:ext cx="2706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4292600" imgH="787400" progId="Equation.3">
                    <p:embed/>
                  </p:oleObj>
                </mc:Choice>
                <mc:Fallback>
                  <p:oleObj name="Equation" r:id="rId5" imgW="4292600" imgH="787400" progId="Equation.3">
                    <p:embed/>
                    <p:pic>
                      <p:nvPicPr>
                        <p:cNvPr id="23559" name="Object 2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920"/>
                          <a:ext cx="2706" cy="4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0" name="Object 230"/>
            <p:cNvGraphicFramePr>
              <a:graphicFrameLocks noChangeAspect="1"/>
            </p:cNvGraphicFramePr>
            <p:nvPr/>
          </p:nvGraphicFramePr>
          <p:xfrm>
            <a:off x="1488" y="2880"/>
            <a:ext cx="870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384300" imgH="279400" progId="Equation.3">
                    <p:embed/>
                  </p:oleObj>
                </mc:Choice>
                <mc:Fallback>
                  <p:oleObj name="Equation" r:id="rId7" imgW="1384300" imgH="279400" progId="Equation.3">
                    <p:embed/>
                    <p:pic>
                      <p:nvPicPr>
                        <p:cNvPr id="23560" name="Object 2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880"/>
                          <a:ext cx="870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65" name="Text Box 235"/>
          <p:cNvSpPr txBox="1">
            <a:spLocks noChangeArrowheads="1"/>
          </p:cNvSpPr>
          <p:nvPr/>
        </p:nvSpPr>
        <p:spPr bwMode="auto">
          <a:xfrm>
            <a:off x="288925" y="3905250"/>
            <a:ext cx="387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zh-CN" sz="1900">
                <a:ea typeface="宋体" panose="02010600030101010101" pitchFamily="2" charset="-122"/>
              </a:rPr>
              <a:t>c)</a:t>
            </a:r>
          </a:p>
        </p:txBody>
      </p:sp>
      <p:sp>
        <p:nvSpPr>
          <p:cNvPr id="23566" name="Text Box 236"/>
          <p:cNvSpPr txBox="1">
            <a:spLocks noChangeArrowheads="1"/>
          </p:cNvSpPr>
          <p:nvPr/>
        </p:nvSpPr>
        <p:spPr bwMode="auto">
          <a:xfrm>
            <a:off x="762000" y="2209800"/>
            <a:ext cx="28384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zh-CN" sz="1900">
                <a:ea typeface="宋体" panose="02010600030101010101" pitchFamily="2" charset="-122"/>
              </a:rPr>
              <a:t>The true error,         ,  is</a:t>
            </a:r>
          </a:p>
        </p:txBody>
      </p:sp>
      <p:sp>
        <p:nvSpPr>
          <p:cNvPr id="23567" name="Text Box 237"/>
          <p:cNvSpPr txBox="1">
            <a:spLocks noChangeArrowheads="1"/>
          </p:cNvSpPr>
          <p:nvPr/>
        </p:nvSpPr>
        <p:spPr bwMode="auto">
          <a:xfrm>
            <a:off x="304800" y="2209800"/>
            <a:ext cx="4095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zh-CN" sz="1900">
                <a:ea typeface="宋体" panose="02010600030101010101" pitchFamily="2" charset="-122"/>
              </a:rPr>
              <a:t>b)</a:t>
            </a:r>
          </a:p>
        </p:txBody>
      </p:sp>
      <p:graphicFrame>
        <p:nvGraphicFramePr>
          <p:cNvPr id="23554" name="Object 238"/>
          <p:cNvGraphicFramePr>
            <a:graphicFrameLocks noGrp="1" noChangeAspect="1"/>
          </p:cNvGraphicFramePr>
          <p:nvPr>
            <p:ph idx="1"/>
          </p:nvPr>
        </p:nvGraphicFramePr>
        <p:xfrm>
          <a:off x="2590800" y="2209800"/>
          <a:ext cx="3571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7646" imgH="228402" progId="Equation.3">
                  <p:embed/>
                </p:oleObj>
              </mc:Choice>
              <mc:Fallback>
                <p:oleObj name="Equation" r:id="rId9" imgW="177646" imgH="228402" progId="Equation.3">
                  <p:embed/>
                  <p:pic>
                    <p:nvPicPr>
                      <p:cNvPr id="23554" name="Object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209800"/>
                        <a:ext cx="3571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242"/>
          <p:cNvGraphicFramePr>
            <a:graphicFrameLocks noChangeAspect="1"/>
          </p:cNvGraphicFramePr>
          <p:nvPr/>
        </p:nvGraphicFramePr>
        <p:xfrm>
          <a:off x="1295400" y="2590800"/>
          <a:ext cx="44958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374900" imgH="228600" progId="Equation.3">
                  <p:embed/>
                </p:oleObj>
              </mc:Choice>
              <mc:Fallback>
                <p:oleObj name="Equation" r:id="rId11" imgW="2374900" imgH="228600" progId="Equation.3">
                  <p:embed/>
                  <p:pic>
                    <p:nvPicPr>
                      <p:cNvPr id="23555" name="Object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90800"/>
                        <a:ext cx="44958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241"/>
          <p:cNvGraphicFramePr>
            <a:graphicFrameLocks noChangeAspect="1"/>
          </p:cNvGraphicFramePr>
          <p:nvPr/>
        </p:nvGraphicFramePr>
        <p:xfrm>
          <a:off x="1687513" y="3048000"/>
          <a:ext cx="2643187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409400" imgH="177480" progId="Equation.3">
                  <p:embed/>
                </p:oleObj>
              </mc:Choice>
              <mc:Fallback>
                <p:oleObj name="Equation" r:id="rId13" imgW="1409400" imgH="177480" progId="Equation.3">
                  <p:embed/>
                  <p:pic>
                    <p:nvPicPr>
                      <p:cNvPr id="23556" name="Object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3048000"/>
                        <a:ext cx="2643187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240"/>
          <p:cNvGraphicFramePr>
            <a:graphicFrameLocks noChangeAspect="1"/>
          </p:cNvGraphicFramePr>
          <p:nvPr/>
        </p:nvGraphicFramePr>
        <p:xfrm>
          <a:off x="1603375" y="3505200"/>
          <a:ext cx="14414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49160" imgH="203040" progId="Equation.3">
                  <p:embed/>
                </p:oleObj>
              </mc:Choice>
              <mc:Fallback>
                <p:oleObj name="Equation" r:id="rId15" imgW="749160" imgH="203040" progId="Equation.3">
                  <p:embed/>
                  <p:pic>
                    <p:nvPicPr>
                      <p:cNvPr id="23557" name="Object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3505200"/>
                        <a:ext cx="144145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063079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1" name="Text Box 2"/>
          <p:cNvSpPr txBox="1">
            <a:spLocks noChangeArrowheads="1"/>
          </p:cNvSpPr>
          <p:nvPr/>
        </p:nvSpPr>
        <p:spPr bwMode="auto">
          <a:xfrm>
            <a:off x="174205" y="332656"/>
            <a:ext cx="86764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336799"/>
                </a:solidFill>
                <a:latin typeface="Verdana" panose="020B0604030504040204" pitchFamily="34" charset="0"/>
              </a:rPr>
              <a:t>General Gauss Quadrature Rules</a:t>
            </a:r>
          </a:p>
        </p:txBody>
      </p:sp>
      <p:sp>
        <p:nvSpPr>
          <p:cNvPr id="13333" name="Text Box 7"/>
          <p:cNvSpPr txBox="1">
            <a:spLocks noChangeArrowheads="1"/>
          </p:cNvSpPr>
          <p:nvPr/>
        </p:nvSpPr>
        <p:spPr bwMode="auto">
          <a:xfrm>
            <a:off x="174205" y="2564904"/>
            <a:ext cx="8786813" cy="219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 For two functions     and     </a:t>
            </a:r>
          </a:p>
          <a:p>
            <a:pPr>
              <a:spcBef>
                <a:spcPts val="500"/>
              </a:spcBef>
            </a:pPr>
            <a:endParaRPr lang="en-US" altLang="zh-CN" sz="2000" dirty="0"/>
          </a:p>
          <a:p>
            <a:pPr>
              <a:spcBef>
                <a:spcPts val="500"/>
              </a:spcBef>
            </a:pPr>
            <a:endParaRPr lang="en-US" altLang="zh-CN" sz="2000" dirty="0"/>
          </a:p>
          <a:p>
            <a:pPr>
              <a:spcBef>
                <a:spcPts val="500"/>
              </a:spcBef>
            </a:pPr>
            <a:r>
              <a:rPr lang="en-US" altLang="zh-CN" sz="2000" dirty="0"/>
              <a:t>defines a </a:t>
            </a:r>
            <a:r>
              <a:rPr lang="en-US" altLang="zh-CN" sz="2000" u="sng" dirty="0"/>
              <a:t>scalar product </a:t>
            </a:r>
            <a:r>
              <a:rPr lang="en-US" altLang="zh-CN" sz="2000" u="sng" dirty="0" err="1"/>
              <a:t>w.r.t.</a:t>
            </a:r>
            <a:r>
              <a:rPr lang="en-US" altLang="zh-CN" sz="2000" u="sng" dirty="0"/>
              <a:t>     on the set     </a:t>
            </a:r>
            <a:r>
              <a:rPr lang="en-US" altLang="zh-CN" sz="2000" dirty="0"/>
              <a:t>. </a:t>
            </a: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 A degree n polynomial       and a degree m polynomial       are </a:t>
            </a:r>
            <a:r>
              <a:rPr lang="en-US" altLang="zh-CN" sz="2000" u="sng" dirty="0"/>
              <a:t>orthogonal on       </a:t>
            </a:r>
            <a:r>
              <a:rPr lang="en-US" altLang="zh-CN" sz="2000" u="sng" dirty="0" err="1"/>
              <a:t>w.r.t.</a:t>
            </a:r>
            <a:r>
              <a:rPr lang="en-US" altLang="zh-CN" sz="2000" u="sng" dirty="0"/>
              <a:t>    </a:t>
            </a:r>
            <a:r>
              <a:rPr lang="en-US" altLang="zh-CN" sz="2000" dirty="0"/>
              <a:t> if   </a:t>
            </a:r>
            <a:endParaRPr lang="en-US" altLang="zh-CN" sz="2200" dirty="0"/>
          </a:p>
        </p:txBody>
      </p:sp>
      <p:sp>
        <p:nvSpPr>
          <p:cNvPr id="13334" name="Text Box 7"/>
          <p:cNvSpPr txBox="1">
            <a:spLocks noChangeArrowheads="1"/>
          </p:cNvSpPr>
          <p:nvPr/>
        </p:nvSpPr>
        <p:spPr bwMode="auto">
          <a:xfrm>
            <a:off x="245643" y="5565279"/>
            <a:ext cx="87503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200" b="1" dirty="0"/>
              <a:t> </a:t>
            </a:r>
            <a:r>
              <a:rPr lang="en-US" altLang="zh-CN" sz="2200" dirty="0"/>
              <a:t>Different pairs        lead to different sets of orthogonal polynomials.    </a:t>
            </a:r>
            <a:endParaRPr lang="en-US" altLang="zh-CN" sz="2200" b="1" dirty="0"/>
          </a:p>
        </p:txBody>
      </p:sp>
      <p:graphicFrame>
        <p:nvGraphicFramePr>
          <p:cNvPr id="133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814995"/>
              </p:ext>
            </p:extLst>
          </p:nvPr>
        </p:nvGraphicFramePr>
        <p:xfrm>
          <a:off x="2317330" y="5565279"/>
          <a:ext cx="5762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1960" imgH="203040" progId="Equation.DSMT4">
                  <p:embed/>
                </p:oleObj>
              </mc:Choice>
              <mc:Fallback>
                <p:oleObj name="Equation" r:id="rId2" imgW="291960" imgH="203040" progId="Equation.DSMT4">
                  <p:embed/>
                  <p:pic>
                    <p:nvPicPr>
                      <p:cNvPr id="1331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330" y="5565279"/>
                        <a:ext cx="57626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088921"/>
              </p:ext>
            </p:extLst>
          </p:nvPr>
        </p:nvGraphicFramePr>
        <p:xfrm>
          <a:off x="3603205" y="3626197"/>
          <a:ext cx="2857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203040" progId="Equation.DSMT4">
                  <p:embed/>
                </p:oleObj>
              </mc:Choice>
              <mc:Fallback>
                <p:oleObj name="Equation" r:id="rId4" imgW="126720" imgH="203040" progId="Equation.DSMT4">
                  <p:embed/>
                  <p:pic>
                    <p:nvPicPr>
                      <p:cNvPr id="133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205" y="3626197"/>
                        <a:ext cx="2857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074551"/>
              </p:ext>
            </p:extLst>
          </p:nvPr>
        </p:nvGraphicFramePr>
        <p:xfrm>
          <a:off x="5174830" y="3707904"/>
          <a:ext cx="3270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164880" progId="Equation.DSMT4">
                  <p:embed/>
                </p:oleObj>
              </mc:Choice>
              <mc:Fallback>
                <p:oleObj name="Equation" r:id="rId6" imgW="164880" imgH="164880" progId="Equation.DSMT4">
                  <p:embed/>
                  <p:pic>
                    <p:nvPicPr>
                      <p:cNvPr id="1331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4830" y="3707904"/>
                        <a:ext cx="327025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661339"/>
              </p:ext>
            </p:extLst>
          </p:nvPr>
        </p:nvGraphicFramePr>
        <p:xfrm>
          <a:off x="2460205" y="2564904"/>
          <a:ext cx="2571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120" imgH="164880" progId="Equation.DSMT4">
                  <p:embed/>
                </p:oleObj>
              </mc:Choice>
              <mc:Fallback>
                <p:oleObj name="Equation" r:id="rId8" imgW="114120" imgH="164880" progId="Equation.DSMT4">
                  <p:embed/>
                  <p:pic>
                    <p:nvPicPr>
                      <p:cNvPr id="1331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205" y="2564904"/>
                        <a:ext cx="2571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308688"/>
              </p:ext>
            </p:extLst>
          </p:nvPr>
        </p:nvGraphicFramePr>
        <p:xfrm>
          <a:off x="3246018" y="2636341"/>
          <a:ext cx="2857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64880" progId="Equation.DSMT4">
                  <p:embed/>
                </p:oleObj>
              </mc:Choice>
              <mc:Fallback>
                <p:oleObj name="Equation" r:id="rId10" imgW="126720" imgH="164880" progId="Equation.DSMT4">
                  <p:embed/>
                  <p:pic>
                    <p:nvPicPr>
                      <p:cNvPr id="1332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018" y="2636341"/>
                        <a:ext cx="2857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339936"/>
              </p:ext>
            </p:extLst>
          </p:nvPr>
        </p:nvGraphicFramePr>
        <p:xfrm>
          <a:off x="3531768" y="2850654"/>
          <a:ext cx="36861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38000" imgH="368280" progId="Equation.DSMT4">
                  <p:embed/>
                </p:oleObj>
              </mc:Choice>
              <mc:Fallback>
                <p:oleObj name="Equation" r:id="rId12" imgW="1638000" imgH="368280" progId="Equation.DSMT4">
                  <p:embed/>
                  <p:pic>
                    <p:nvPicPr>
                      <p:cNvPr id="1332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1768" y="2850654"/>
                        <a:ext cx="368617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947460"/>
              </p:ext>
            </p:extLst>
          </p:nvPr>
        </p:nvGraphicFramePr>
        <p:xfrm>
          <a:off x="3031705" y="3993654"/>
          <a:ext cx="3619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7480" imgH="228600" progId="Equation.DSMT4">
                  <p:embed/>
                </p:oleObj>
              </mc:Choice>
              <mc:Fallback>
                <p:oleObj name="Equation" r:id="rId14" imgW="177480" imgH="228600" progId="Equation.DSMT4">
                  <p:embed/>
                  <p:pic>
                    <p:nvPicPr>
                      <p:cNvPr id="1332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1705" y="3993654"/>
                        <a:ext cx="36195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133273"/>
              </p:ext>
            </p:extLst>
          </p:nvPr>
        </p:nvGraphicFramePr>
        <p:xfrm>
          <a:off x="6675018" y="3993654"/>
          <a:ext cx="381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03040" imgH="228600" progId="Equation.DSMT4">
                  <p:embed/>
                </p:oleObj>
              </mc:Choice>
              <mc:Fallback>
                <p:oleObj name="Equation" r:id="rId16" imgW="203040" imgH="228600" progId="Equation.DSMT4">
                  <p:embed/>
                  <p:pic>
                    <p:nvPicPr>
                      <p:cNvPr id="1332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5018" y="3993654"/>
                        <a:ext cx="3810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494850"/>
              </p:ext>
            </p:extLst>
          </p:nvPr>
        </p:nvGraphicFramePr>
        <p:xfrm>
          <a:off x="2460205" y="4755654"/>
          <a:ext cx="47434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234880" imgH="368280" progId="Equation.DSMT4">
                  <p:embed/>
                </p:oleObj>
              </mc:Choice>
              <mc:Fallback>
                <p:oleObj name="Equation" r:id="rId18" imgW="2234880" imgH="368280" progId="Equation.DSMT4">
                  <p:embed/>
                  <p:pic>
                    <p:nvPicPr>
                      <p:cNvPr id="133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205" y="4755654"/>
                        <a:ext cx="474345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549445"/>
              </p:ext>
            </p:extLst>
          </p:nvPr>
        </p:nvGraphicFramePr>
        <p:xfrm>
          <a:off x="602830" y="4350841"/>
          <a:ext cx="3270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4880" imgH="164880" progId="Equation.DSMT4">
                  <p:embed/>
                </p:oleObj>
              </mc:Choice>
              <mc:Fallback>
                <p:oleObj name="Equation" r:id="rId20" imgW="164880" imgH="164880" progId="Equation.DSMT4">
                  <p:embed/>
                  <p:pic>
                    <p:nvPicPr>
                      <p:cNvPr id="1332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830" y="4350841"/>
                        <a:ext cx="327025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870886"/>
              </p:ext>
            </p:extLst>
          </p:nvPr>
        </p:nvGraphicFramePr>
        <p:xfrm>
          <a:off x="1674393" y="4279404"/>
          <a:ext cx="2857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26720" imgH="203040" progId="Equation.DSMT4">
                  <p:embed/>
                </p:oleObj>
              </mc:Choice>
              <mc:Fallback>
                <p:oleObj name="Equation" r:id="rId21" imgW="126720" imgH="203040" progId="Equation.DSMT4">
                  <p:embed/>
                  <p:pic>
                    <p:nvPicPr>
                      <p:cNvPr id="1332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393" y="4279404"/>
                        <a:ext cx="2857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>
            <a:extLst>
              <a:ext uri="{FF2B5EF4-FFF2-40B4-BE49-F238E27FC236}">
                <a16:creationId xmlns:a16="http://schemas.microsoft.com/office/drawing/2014/main" id="{E60E4C49-E242-4F60-82A1-9D65BCFFA4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730176"/>
              </p:ext>
            </p:extLst>
          </p:nvPr>
        </p:nvGraphicFramePr>
        <p:xfrm>
          <a:off x="757238" y="1055688"/>
          <a:ext cx="24098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990360" imgH="368280" progId="Equation.DSMT4">
                  <p:embed/>
                </p:oleObj>
              </mc:Choice>
              <mc:Fallback>
                <p:oleObj name="Equation" r:id="rId22" imgW="990360" imgH="368280" progId="Equation.DSMT4">
                  <p:embed/>
                  <p:pic>
                    <p:nvPicPr>
                      <p:cNvPr id="1332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1055688"/>
                        <a:ext cx="240982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8">
            <a:extLst>
              <a:ext uri="{FF2B5EF4-FFF2-40B4-BE49-F238E27FC236}">
                <a16:creationId xmlns:a16="http://schemas.microsoft.com/office/drawing/2014/main" id="{6CE75A90-50DB-4520-AD4D-0055331C47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345075"/>
              </p:ext>
            </p:extLst>
          </p:nvPr>
        </p:nvGraphicFramePr>
        <p:xfrm>
          <a:off x="3531768" y="794321"/>
          <a:ext cx="3003037" cy="1193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180800" imgH="469800" progId="Equation.DSMT4">
                  <p:embed/>
                </p:oleObj>
              </mc:Choice>
              <mc:Fallback>
                <p:oleObj name="Equation" r:id="rId24" imgW="1180800" imgH="469800" progId="Equation.DSMT4">
                  <p:embed/>
                  <p:pic>
                    <p:nvPicPr>
                      <p:cNvPr id="1945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1768" y="794321"/>
                        <a:ext cx="3003037" cy="1193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FB206525-7055-4DD5-BE5F-B2702AA2726B}"/>
              </a:ext>
            </a:extLst>
          </p:cNvPr>
          <p:cNvSpPr txBox="1"/>
          <p:nvPr/>
        </p:nvSpPr>
        <p:spPr>
          <a:xfrm>
            <a:off x="127995" y="1994059"/>
            <a:ext cx="8867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</a:rPr>
              <a:t>Solution: introduce different sets of orthogonal polynomials 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2401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7" name="Text Box 2"/>
          <p:cNvSpPr txBox="1">
            <a:spLocks noChangeArrowheads="1"/>
          </p:cNvSpPr>
          <p:nvPr/>
        </p:nvSpPr>
        <p:spPr bwMode="auto">
          <a:xfrm>
            <a:off x="323528" y="578645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336799"/>
                </a:solidFill>
                <a:latin typeface="Verdana" panose="020B0604030504040204" pitchFamily="34" charset="0"/>
              </a:rPr>
              <a:t>Standard Gauss Quadrature Rules</a:t>
            </a:r>
          </a:p>
        </p:txBody>
      </p:sp>
      <p:graphicFrame>
        <p:nvGraphicFramePr>
          <p:cNvPr id="26" name="Tabel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841371"/>
              </p:ext>
            </p:extLst>
          </p:nvPr>
        </p:nvGraphicFramePr>
        <p:xfrm>
          <a:off x="354344" y="1700808"/>
          <a:ext cx="8286750" cy="3375660"/>
        </p:xfrm>
        <a:graphic>
          <a:graphicData uri="http://schemas.openxmlformats.org/drawingml/2006/table">
            <a:tbl>
              <a:tblPr/>
              <a:tblGrid>
                <a:gridCol w="1428750">
                  <a:extLst>
                    <a:ext uri="{9D8B030D-6E8A-4147-A177-3AD203B41FA5}">
                      <a16:colId xmlns:a16="http://schemas.microsoft.com/office/drawing/2014/main" val="1408503758"/>
                    </a:ext>
                  </a:extLst>
                </a:gridCol>
                <a:gridCol w="3000375">
                  <a:extLst>
                    <a:ext uri="{9D8B030D-6E8A-4147-A177-3AD203B41FA5}">
                      <a16:colId xmlns:a16="http://schemas.microsoft.com/office/drawing/2014/main" val="3026265178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322745667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104589668"/>
                    </a:ext>
                  </a:extLst>
                </a:gridCol>
              </a:tblGrid>
              <a:tr h="523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de-DE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Orthogonal Polynomials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Quadrature Rule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952526"/>
                  </a:ext>
                </a:extLst>
              </a:tr>
              <a:tr h="523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L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de-DE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gendre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Gauss-Legendre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B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813186"/>
                  </a:ext>
                </a:extLst>
              </a:tr>
              <a:tr h="523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Chebychev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Gauss-Chebychev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B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833820"/>
                  </a:ext>
                </a:extLst>
              </a:tr>
              <a:tr h="523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Jacobi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Gauss-Jacobi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B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303690"/>
                  </a:ext>
                </a:extLst>
              </a:tr>
              <a:tr h="520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Laguerr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Gauss-Laguerr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B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327360"/>
                  </a:ext>
                </a:extLst>
              </a:tr>
              <a:tr h="523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Hermite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110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Gauss-Hermite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B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930110"/>
                  </a:ext>
                </a:extLst>
              </a:tr>
            </a:tbl>
          </a:graphicData>
        </a:graphic>
      </p:graphicFrame>
      <p:graphicFrame>
        <p:nvGraphicFramePr>
          <p:cNvPr id="1638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58805"/>
              </p:ext>
            </p:extLst>
          </p:nvPr>
        </p:nvGraphicFramePr>
        <p:xfrm>
          <a:off x="997282" y="1915120"/>
          <a:ext cx="3270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880" imgH="164880" progId="Equation.DSMT4">
                  <p:embed/>
                </p:oleObj>
              </mc:Choice>
              <mc:Fallback>
                <p:oleObj name="Equation" r:id="rId2" imgW="164880" imgH="164880" progId="Equation.DSMT4">
                  <p:embed/>
                  <p:pic>
                    <p:nvPicPr>
                      <p:cNvPr id="1638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282" y="1915120"/>
                        <a:ext cx="327025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526449"/>
              </p:ext>
            </p:extLst>
          </p:nvPr>
        </p:nvGraphicFramePr>
        <p:xfrm>
          <a:off x="3497594" y="1843683"/>
          <a:ext cx="2508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203040" progId="Equation.DSMT4">
                  <p:embed/>
                </p:oleObj>
              </mc:Choice>
              <mc:Fallback>
                <p:oleObj name="Equation" r:id="rId4" imgW="126720" imgH="203040" progId="Equation.DSMT4">
                  <p:embed/>
                  <p:pic>
                    <p:nvPicPr>
                      <p:cNvPr id="1638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594" y="1843683"/>
                        <a:ext cx="25082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092295"/>
              </p:ext>
            </p:extLst>
          </p:nvPr>
        </p:nvGraphicFramePr>
        <p:xfrm>
          <a:off x="782969" y="2343745"/>
          <a:ext cx="75406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0880" imgH="203040" progId="Equation.DSMT4">
                  <p:embed/>
                </p:oleObj>
              </mc:Choice>
              <mc:Fallback>
                <p:oleObj name="Equation" r:id="rId6" imgW="380880" imgH="203040" progId="Equation.DSMT4">
                  <p:embed/>
                  <p:pic>
                    <p:nvPicPr>
                      <p:cNvPr id="16388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969" y="2343745"/>
                        <a:ext cx="754063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01273"/>
              </p:ext>
            </p:extLst>
          </p:nvPr>
        </p:nvGraphicFramePr>
        <p:xfrm>
          <a:off x="711532" y="2915245"/>
          <a:ext cx="75406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0880" imgH="203040" progId="Equation.DSMT4">
                  <p:embed/>
                </p:oleObj>
              </mc:Choice>
              <mc:Fallback>
                <p:oleObj name="Equation" r:id="rId8" imgW="380880" imgH="203040" progId="Equation.DSMT4">
                  <p:embed/>
                  <p:pic>
                    <p:nvPicPr>
                      <p:cNvPr id="16389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532" y="2915245"/>
                        <a:ext cx="754062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845921"/>
              </p:ext>
            </p:extLst>
          </p:nvPr>
        </p:nvGraphicFramePr>
        <p:xfrm>
          <a:off x="3068969" y="2826345"/>
          <a:ext cx="8858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47640" imgH="393480" progId="Equation.DSMT4">
                  <p:embed/>
                </p:oleObj>
              </mc:Choice>
              <mc:Fallback>
                <p:oleObj name="Equation" r:id="rId10" imgW="647640" imgH="393480" progId="Equation.DSMT4">
                  <p:embed/>
                  <p:pic>
                    <p:nvPicPr>
                      <p:cNvPr id="1639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969" y="2826345"/>
                        <a:ext cx="885825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869842"/>
              </p:ext>
            </p:extLst>
          </p:nvPr>
        </p:nvGraphicFramePr>
        <p:xfrm>
          <a:off x="782969" y="3415308"/>
          <a:ext cx="75406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80880" imgH="203040" progId="Equation.DSMT4">
                  <p:embed/>
                </p:oleObj>
              </mc:Choice>
              <mc:Fallback>
                <p:oleObj name="Equation" r:id="rId12" imgW="380880" imgH="203040" progId="Equation.DSMT4">
                  <p:embed/>
                  <p:pic>
                    <p:nvPicPr>
                      <p:cNvPr id="16391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969" y="3415308"/>
                        <a:ext cx="754063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822676"/>
              </p:ext>
            </p:extLst>
          </p:nvPr>
        </p:nvGraphicFramePr>
        <p:xfrm>
          <a:off x="1859294" y="3486745"/>
          <a:ext cx="29670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498320" imgH="228600" progId="Equation.DSMT4">
                  <p:embed/>
                </p:oleObj>
              </mc:Choice>
              <mc:Fallback>
                <p:oleObj name="Equation" r:id="rId13" imgW="1498320" imgH="228600" progId="Equation.DSMT4">
                  <p:embed/>
                  <p:pic>
                    <p:nvPicPr>
                      <p:cNvPr id="16392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9294" y="3486745"/>
                        <a:ext cx="2967038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626294"/>
              </p:ext>
            </p:extLst>
          </p:nvPr>
        </p:nvGraphicFramePr>
        <p:xfrm>
          <a:off x="711532" y="4058245"/>
          <a:ext cx="9302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69800" imgH="203040" progId="Equation.DSMT4">
                  <p:embed/>
                </p:oleObj>
              </mc:Choice>
              <mc:Fallback>
                <p:oleObj name="Equation" r:id="rId15" imgW="469800" imgH="203040" progId="Equation.DSMT4">
                  <p:embed/>
                  <p:pic>
                    <p:nvPicPr>
                      <p:cNvPr id="16393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532" y="4058245"/>
                        <a:ext cx="930275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304848"/>
              </p:ext>
            </p:extLst>
          </p:nvPr>
        </p:nvGraphicFramePr>
        <p:xfrm>
          <a:off x="2808619" y="4032845"/>
          <a:ext cx="70326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55320" imgH="228600" progId="Equation.DSMT4">
                  <p:embed/>
                </p:oleObj>
              </mc:Choice>
              <mc:Fallback>
                <p:oleObj name="Equation" r:id="rId17" imgW="355320" imgH="228600" progId="Equation.DSMT4">
                  <p:embed/>
                  <p:pic>
                    <p:nvPicPr>
                      <p:cNvPr id="16394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619" y="4032845"/>
                        <a:ext cx="703263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370923"/>
              </p:ext>
            </p:extLst>
          </p:nvPr>
        </p:nvGraphicFramePr>
        <p:xfrm>
          <a:off x="568657" y="4629745"/>
          <a:ext cx="11811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596880" imgH="203040" progId="Equation.DSMT4">
                  <p:embed/>
                </p:oleObj>
              </mc:Choice>
              <mc:Fallback>
                <p:oleObj name="Equation" r:id="rId19" imgW="596880" imgH="203040" progId="Equation.DSMT4">
                  <p:embed/>
                  <p:pic>
                    <p:nvPicPr>
                      <p:cNvPr id="16395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657" y="4629745"/>
                        <a:ext cx="1181100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309552"/>
              </p:ext>
            </p:extLst>
          </p:nvPr>
        </p:nvGraphicFramePr>
        <p:xfrm>
          <a:off x="2926094" y="4629745"/>
          <a:ext cx="5286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66400" imgH="228600" progId="Equation.DSMT4">
                  <p:embed/>
                </p:oleObj>
              </mc:Choice>
              <mc:Fallback>
                <p:oleObj name="Equation" r:id="rId21" imgW="266400" imgH="228600" progId="Equation.DSMT4">
                  <p:embed/>
                  <p:pic>
                    <p:nvPicPr>
                      <p:cNvPr id="16396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094" y="4629745"/>
                        <a:ext cx="528638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022610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64704"/>
            <a:ext cx="8623026" cy="590465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67544" y="116632"/>
            <a:ext cx="78621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https://keisan.casio.com/menu/system/000000001110</a:t>
            </a:r>
          </a:p>
        </p:txBody>
      </p:sp>
    </p:spTree>
    <p:extLst>
      <p:ext uri="{BB962C8B-B14F-4D97-AF65-F5344CB8AC3E}">
        <p14:creationId xmlns:p14="http://schemas.microsoft.com/office/powerpoint/2010/main" val="15156005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w_j &amp;=&amp; \frac{-2}{(n+1)P_n'(x_j) P_{n+1}(x_j)}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04"/>
  <p:tag name="PICTUREFILESIZE" val="17671"/>
</p:tagLst>
</file>

<file path=ppt/theme/theme1.xml><?xml version="1.0" encoding="utf-8"?>
<a:theme xmlns:a="http://schemas.openxmlformats.org/drawingml/2006/main" name="預設簡報設計">
  <a:themeElements>
    <a:clrScheme name="預設簡報設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8363</TotalTime>
  <Words>3091</Words>
  <Application>Microsoft Office PowerPoint</Application>
  <PresentationFormat>全屏显示(4:3)</PresentationFormat>
  <Paragraphs>618</Paragraphs>
  <Slides>107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107</vt:i4>
      </vt:variant>
    </vt:vector>
  </HeadingPairs>
  <TitlesOfParts>
    <vt:vector size="124" baseType="lpstr">
      <vt:lpstr>-apple-system</vt:lpstr>
      <vt:lpstr>MicrosoftYaHei</vt:lpstr>
      <vt:lpstr>OpenSans-Regular</vt:lpstr>
      <vt:lpstr>Source Sans Pro</vt:lpstr>
      <vt:lpstr>黑体</vt:lpstr>
      <vt:lpstr>Arial</vt:lpstr>
      <vt:lpstr>Cambria Math</vt:lpstr>
      <vt:lpstr>Georgia</vt:lpstr>
      <vt:lpstr>MS Reference Sans Serif</vt:lpstr>
      <vt:lpstr>Symbol</vt:lpstr>
      <vt:lpstr>Tahoma</vt:lpstr>
      <vt:lpstr>Times New Roman</vt:lpstr>
      <vt:lpstr>Verdana</vt:lpstr>
      <vt:lpstr>Wingdings</vt:lpstr>
      <vt:lpstr>預設簡報設計</vt:lpstr>
      <vt:lpstr>Equation</vt:lpstr>
      <vt:lpstr>Bitmap Image</vt:lpstr>
      <vt:lpstr>PowerPoint 演示文稿</vt:lpstr>
      <vt:lpstr>Numerical calculus</vt:lpstr>
      <vt:lpstr>Taylor’s Expansion </vt:lpstr>
      <vt:lpstr>Forward Difference Formula for</vt:lpstr>
      <vt:lpstr>Backward Difference Formula for</vt:lpstr>
      <vt:lpstr>Central Difference Formula for</vt:lpstr>
      <vt:lpstr>Central Difference Formula for</vt:lpstr>
      <vt:lpstr>Example</vt:lpstr>
      <vt:lpstr>Example (cont)</vt:lpstr>
      <vt:lpstr>Example (cont)</vt:lpstr>
      <vt:lpstr>PowerPoint 演示文稿</vt:lpstr>
      <vt:lpstr>PowerPoint 演示文稿</vt:lpstr>
      <vt:lpstr>Forward Difference Formula for</vt:lpstr>
      <vt:lpstr>Backward Difference Formula for</vt:lpstr>
      <vt:lpstr>Central Difference Formula for</vt:lpstr>
      <vt:lpstr>PowerPoint 演示文稿</vt:lpstr>
      <vt:lpstr>PowerPoint 演示文稿</vt:lpstr>
      <vt:lpstr>Richardson Extrapolation</vt:lpstr>
      <vt:lpstr>Richardson Extrapolation (cont)</vt:lpstr>
      <vt:lpstr>Richardson Extrapolation (cont)</vt:lpstr>
      <vt:lpstr>Example</vt:lpstr>
      <vt:lpstr>Revisit CD Formula for</vt:lpstr>
      <vt:lpstr>Error Analysis</vt:lpstr>
      <vt:lpstr>Error Analysis (cont)</vt:lpstr>
      <vt:lpstr>Revisit Previous Example</vt:lpstr>
      <vt:lpstr>Remark</vt:lpstr>
      <vt:lpstr>Richardson Extrapolation: General discussion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Richardson Extrapolation Formula</vt:lpstr>
      <vt:lpstr>Richardson Extrapolation Theorem</vt:lpstr>
      <vt:lpstr>PowerPoint 演示文稿</vt:lpstr>
      <vt:lpstr>PowerPoint 演示文稿</vt:lpstr>
      <vt:lpstr>Example</vt:lpstr>
      <vt:lpstr>Example</vt:lpstr>
      <vt:lpstr>Example</vt:lpstr>
      <vt:lpstr>Example</vt:lpstr>
      <vt:lpstr>Example</vt:lpstr>
      <vt:lpstr>PowerPoint 演示文稿</vt:lpstr>
      <vt:lpstr>Numerical Integration</vt:lpstr>
      <vt:lpstr>Trapezoidal rule</vt:lpstr>
      <vt:lpstr>Trapezoidal Rule</vt:lpstr>
      <vt:lpstr>PowerPoint 演示文稿</vt:lpstr>
      <vt:lpstr>PowerPoint 演示文稿</vt:lpstr>
      <vt:lpstr>Trapezoidal Rule Error Analysis</vt:lpstr>
      <vt:lpstr>Trapezoidal Rule Error Analysis</vt:lpstr>
      <vt:lpstr>Trapezoidal Rule Error Analysis-2</vt:lpstr>
      <vt:lpstr>Trapezoidal Rule Error Analysis</vt:lpstr>
      <vt:lpstr>Example: Trapezoidal Rule for Integration</vt:lpstr>
      <vt:lpstr>PowerPoint 演示文稿</vt:lpstr>
      <vt:lpstr>Example: Flow Rate</vt:lpstr>
      <vt:lpstr>PowerPoint 演示文稿</vt:lpstr>
      <vt:lpstr>PowerPoint 演示文稿</vt:lpstr>
      <vt:lpstr>Simpson’s Rule</vt:lpstr>
      <vt:lpstr>PowerPoint 演示文稿</vt:lpstr>
      <vt:lpstr>PowerPoint 演示文稿</vt:lpstr>
      <vt:lpstr>PowerPoint 演示文稿</vt:lpstr>
      <vt:lpstr>Understand Error in Simpson’s Rule</vt:lpstr>
      <vt:lpstr>Example: Flow Rate Problem</vt:lpstr>
      <vt:lpstr>Romberg Integration</vt:lpstr>
      <vt:lpstr>PowerPoint 演示文稿</vt:lpstr>
      <vt:lpstr>PowerPoint 演示文稿</vt:lpstr>
      <vt:lpstr>Romberg Integration</vt:lpstr>
      <vt:lpstr>Example</vt:lpstr>
      <vt:lpstr>Example</vt:lpstr>
      <vt:lpstr>Example</vt:lpstr>
      <vt:lpstr>Example</vt:lpstr>
      <vt:lpstr>Example</vt:lpstr>
      <vt:lpstr>Romberg Integration</vt:lpstr>
      <vt:lpstr>PowerPoint 演示文稿</vt:lpstr>
      <vt:lpstr>Trapezoidal vs. Gauss-Quadrature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Gaussian Quadrature: high order</vt:lpstr>
      <vt:lpstr>Arguments and Weighing Factors for n-point Gauss Quadrature Formulas</vt:lpstr>
      <vt:lpstr>Arguments and Weighing Factors  for n-point Gauss Quadrature Formulas</vt:lpstr>
      <vt:lpstr>PowerPoint 演示文稿</vt:lpstr>
      <vt:lpstr>PowerPoint 演示文稿</vt:lpstr>
      <vt:lpstr>Example</vt:lpstr>
      <vt:lpstr>Solution</vt:lpstr>
      <vt:lpstr>Solution (cont)</vt:lpstr>
      <vt:lpstr>Solution (cont.)</vt:lpstr>
      <vt:lpstr>Solution (cont)</vt:lpstr>
      <vt:lpstr>Solution (cont)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Avoid singularity</vt:lpstr>
      <vt:lpstr>PowerPoint 演示文稿</vt:lpstr>
      <vt:lpstr>PowerPoint 演示文稿</vt:lpstr>
      <vt:lpstr>PowerPoint 演示文稿</vt:lpstr>
      <vt:lpstr>PowerPoint 演示文稿</vt:lpstr>
    </vt:vector>
  </TitlesOfParts>
  <Company>PP_lab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 Differentiation and Integration</dc:title>
  <dc:creator>pengcl</dc:creator>
  <cp:lastModifiedBy>尹 朝阳</cp:lastModifiedBy>
  <cp:revision>489</cp:revision>
  <dcterms:created xsi:type="dcterms:W3CDTF">2002-02-17T14:14:21Z</dcterms:created>
  <dcterms:modified xsi:type="dcterms:W3CDTF">2022-11-08T04:18:39Z</dcterms:modified>
</cp:coreProperties>
</file>