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55" r:id="rId2"/>
    <p:sldId id="455" r:id="rId3"/>
    <p:sldId id="456" r:id="rId4"/>
    <p:sldId id="457" r:id="rId5"/>
    <p:sldId id="458" r:id="rId6"/>
    <p:sldId id="459" r:id="rId7"/>
    <p:sldId id="463" r:id="rId8"/>
    <p:sldId id="356" r:id="rId9"/>
    <p:sldId id="357" r:id="rId10"/>
    <p:sldId id="467" r:id="rId11"/>
    <p:sldId id="358" r:id="rId12"/>
    <p:sldId id="454" r:id="rId13"/>
    <p:sldId id="431" r:id="rId14"/>
    <p:sldId id="429" r:id="rId15"/>
    <p:sldId id="464" r:id="rId16"/>
    <p:sldId id="465" r:id="rId17"/>
    <p:sldId id="359" r:id="rId18"/>
    <p:sldId id="453" r:id="rId19"/>
    <p:sldId id="360" r:id="rId20"/>
    <p:sldId id="361" r:id="rId21"/>
    <p:sldId id="432" r:id="rId22"/>
    <p:sldId id="433" r:id="rId23"/>
    <p:sldId id="434" r:id="rId24"/>
    <p:sldId id="435" r:id="rId25"/>
    <p:sldId id="436" r:id="rId26"/>
    <p:sldId id="437" r:id="rId27"/>
    <p:sldId id="362" r:id="rId28"/>
    <p:sldId id="438" r:id="rId29"/>
    <p:sldId id="439" r:id="rId30"/>
    <p:sldId id="440" r:id="rId31"/>
    <p:sldId id="442" r:id="rId32"/>
    <p:sldId id="451" r:id="rId33"/>
    <p:sldId id="363" r:id="rId34"/>
    <p:sldId id="428" r:id="rId35"/>
    <p:sldId id="364" r:id="rId36"/>
    <p:sldId id="448" r:id="rId37"/>
    <p:sldId id="449" r:id="rId38"/>
    <p:sldId id="450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466" r:id="rId48"/>
    <p:sldId id="461" r:id="rId49"/>
    <p:sldId id="374" r:id="rId50"/>
    <p:sldId id="462" r:id="rId51"/>
  </p:sldIdLst>
  <p:sldSz cx="9144000" cy="6858000" type="overhead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CCCCFF"/>
    <a:srgbClr val="000000"/>
    <a:srgbClr val="660066"/>
    <a:srgbClr val="00FF00"/>
    <a:srgbClr val="FF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62" d="100"/>
          <a:sy n="62" d="100"/>
        </p:scale>
        <p:origin x="1398" y="24"/>
      </p:cViewPr>
      <p:guideLst>
        <p:guide orient="horz" pos="2160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png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3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6.wmf"/><Relationship Id="rId10" Type="http://schemas.openxmlformats.org/officeDocument/2006/relationships/image" Target="../media/image74.wmf"/><Relationship Id="rId4" Type="http://schemas.openxmlformats.org/officeDocument/2006/relationships/image" Target="../media/image64.wmf"/><Relationship Id="rId9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2.wmf"/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A5CAD-7707-4211-873D-60BC1B406E33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6088B-06D3-4879-A6C2-AE1191691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5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Math 685/CSI 700 Spring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George Mason University, Department of Mathematical Sciences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DA2ED-8F16-4DC8-8E74-500F1A1C1C6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2619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795A9B-8988-4124-A26B-EB541FE3E6A4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B9E611-D61A-40D3-92EB-ED0F6759CC52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3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1028BC-C22C-438D-AC61-F42E17F225A5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2788" y="4859338"/>
            <a:ext cx="5673725" cy="4610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585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F1DD5D-765B-4641-98C4-8C6392D4D2FD}" type="slidenum">
              <a:rPr lang="en-GB" altLang="zh-CN"/>
              <a:pPr/>
              <a:t>4</a:t>
            </a:fld>
            <a:endParaRPr lang="en-GB" altLang="zh-CN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2788" y="4859338"/>
            <a:ext cx="5673725" cy="4610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317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</p:spTree>
    <p:extLst>
      <p:ext uri="{BB962C8B-B14F-4D97-AF65-F5344CB8AC3E}">
        <p14:creationId xmlns:p14="http://schemas.microsoft.com/office/powerpoint/2010/main" val="414731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</p:spTree>
    <p:extLst>
      <p:ext uri="{BB962C8B-B14F-4D97-AF65-F5344CB8AC3E}">
        <p14:creationId xmlns:p14="http://schemas.microsoft.com/office/powerpoint/2010/main" val="188492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</p:spTree>
    <p:extLst>
      <p:ext uri="{BB962C8B-B14F-4D97-AF65-F5344CB8AC3E}">
        <p14:creationId xmlns:p14="http://schemas.microsoft.com/office/powerpoint/2010/main" val="222949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</p:spTree>
    <p:extLst>
      <p:ext uri="{BB962C8B-B14F-4D97-AF65-F5344CB8AC3E}">
        <p14:creationId xmlns:p14="http://schemas.microsoft.com/office/powerpoint/2010/main" val="296234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</p:spTree>
    <p:extLst>
      <p:ext uri="{BB962C8B-B14F-4D97-AF65-F5344CB8AC3E}">
        <p14:creationId xmlns:p14="http://schemas.microsoft.com/office/powerpoint/2010/main" val="2577254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</p:spTree>
    <p:extLst>
      <p:ext uri="{BB962C8B-B14F-4D97-AF65-F5344CB8AC3E}">
        <p14:creationId xmlns:p14="http://schemas.microsoft.com/office/powerpoint/2010/main" val="35604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2161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416" y="671513"/>
            <a:ext cx="2059384" cy="545623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9263" y="671513"/>
            <a:ext cx="6058768" cy="545623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412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638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6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9813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6989D-CE40-47D5-99CB-31E543104F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1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73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7188"/>
            <a:ext cx="4032504" cy="45005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27188"/>
            <a:ext cx="4032504" cy="45005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9167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11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329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2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466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425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394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49263" y="671513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27188"/>
            <a:ext cx="8229600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v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ü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Font typeface="Arial" panose="020B0604020202020204" pitchFamily="34" charset="0"/>
        <a:buChar char="•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4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Font typeface="Arial" panose="020B0604020202020204" pitchFamily="34" charset="0"/>
        <a:buChar char="•"/>
        <a:defRPr sz="120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4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Font typeface="Arial" panose="020B0604020202020204" pitchFamily="34" charset="0"/>
        <a:buChar char="•"/>
        <a:defRPr sz="120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4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Font typeface="Arial" panose="020B0604020202020204" pitchFamily="34" charset="0"/>
        <a:buChar char="•"/>
        <a:defRPr sz="120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4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Font typeface="Arial" panose="020B0604020202020204" pitchFamily="34" charset="0"/>
        <a:buChar char="•"/>
        <a:defRPr sz="120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code/3.3.Bisection.cpp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code/3.4.NewtonRoot.cpp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0.png"/><Relationship Id="rId4" Type="http://schemas.openxmlformats.org/officeDocument/2006/relationships/image" Target="../media/image4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code/rtsafe.f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code/3.5.Secant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65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0.wmf"/><Relationship Id="rId12" Type="http://schemas.openxmlformats.org/officeDocument/2006/relationships/image" Target="../media/image67.png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6.bin"/><Relationship Id="rId19" Type="http://schemas.openxmlformats.org/officeDocument/2006/relationships/oleObject" Target="../embeddings/oleObject40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1.wmf"/><Relationship Id="rId14" Type="http://schemas.openxmlformats.org/officeDocument/2006/relationships/image" Target="../media/image6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73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71.wmf"/><Relationship Id="rId25" Type="http://schemas.openxmlformats.org/officeDocument/2006/relationships/image" Target="../media/image75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51.bin"/><Relationship Id="rId5" Type="http://schemas.openxmlformats.org/officeDocument/2006/relationships/image" Target="../media/image68.wmf"/><Relationship Id="rId15" Type="http://schemas.openxmlformats.org/officeDocument/2006/relationships/image" Target="../media/image70.wmf"/><Relationship Id="rId23" Type="http://schemas.openxmlformats.org/officeDocument/2006/relationships/image" Target="../media/image74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72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7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78.jpe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code/3.6.NaCl.cpp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6.png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6148"/>
          <p:cNvSpPr>
            <a:spLocks noGrp="1" noChangeArrowheads="1"/>
          </p:cNvSpPr>
          <p:nvPr/>
        </p:nvSpPr>
        <p:spPr bwMode="auto">
          <a:xfrm>
            <a:off x="684213" y="1844675"/>
            <a:ext cx="76327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Chapter 1. Find roots of an equation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File:Bisection anim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785" y="674996"/>
            <a:ext cx="5400375" cy="54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A0A033-DFF9-4C0E-A377-30EE88EB9572}"/>
              </a:ext>
            </a:extLst>
          </p:cNvPr>
          <p:cNvSpPr txBox="1"/>
          <p:nvPr/>
        </p:nvSpPr>
        <p:spPr>
          <a:xfrm>
            <a:off x="1889972" y="57018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latin typeface="Georgia" panose="02040502050405020303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= (a + b)/2</a:t>
            </a:r>
          </a:p>
        </p:txBody>
      </p:sp>
    </p:spTree>
    <p:extLst>
      <p:ext uri="{BB962C8B-B14F-4D97-AF65-F5344CB8AC3E}">
        <p14:creationId xmlns:p14="http://schemas.microsoft.com/office/powerpoint/2010/main" val="81990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560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Georgia" panose="02040502050405020303" pitchFamily="18" charset="0"/>
              </a:rPr>
              <a:t>Code Example</a:t>
            </a:r>
          </a:p>
        </p:txBody>
      </p:sp>
      <p:sp>
        <p:nvSpPr>
          <p:cNvPr id="25603" name="内容占位符 25602"/>
          <p:cNvSpPr>
            <a:spLocks noGrp="1" noChangeArrowheads="1"/>
          </p:cNvSpPr>
          <p:nvPr>
            <p:ph idx="1"/>
          </p:nvPr>
        </p:nvSpPr>
        <p:spPr>
          <a:xfrm>
            <a:off x="228600" y="1044713"/>
            <a:ext cx="8686800" cy="503908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Georgia" panose="02040502050405020303" pitchFamily="18" charset="0"/>
              </a:rPr>
              <a:t>f(x)=sin(x)</a:t>
            </a:r>
            <a:r>
              <a:rPr lang="en-US" altLang="zh-CN" sz="2400" dirty="0">
                <a:latin typeface="Georgia" panose="02040502050405020303" pitchFamily="18" charset="0"/>
              </a:rPr>
              <a:t>-</a:t>
            </a:r>
            <a:r>
              <a:rPr lang="zh-CN" altLang="en-US" sz="2400" dirty="0">
                <a:latin typeface="Georgia" panose="02040502050405020303" pitchFamily="18" charset="0"/>
              </a:rPr>
              <a:t>0.5</a:t>
            </a:r>
            <a:r>
              <a:rPr lang="en-US" altLang="zh-CN" sz="2400" dirty="0">
                <a:latin typeface="Georgia" panose="02040502050405020303" pitchFamily="18" charset="0"/>
              </a:rPr>
              <a:t>;</a:t>
            </a:r>
            <a:r>
              <a:rPr lang="zh-CN" altLang="en-US" sz="2400" dirty="0">
                <a:latin typeface="Georgia" panose="02040502050405020303" pitchFamily="18" charset="0"/>
              </a:rPr>
              <a:t> x is </a:t>
            </a:r>
            <a:r>
              <a:rPr lang="en-US" altLang="zh-CN" sz="2400" dirty="0">
                <a:latin typeface="Georgia" panose="02040502050405020303" pitchFamily="18" charset="0"/>
              </a:rPr>
              <a:t>within </a:t>
            </a:r>
            <a:r>
              <a:rPr lang="zh-CN" altLang="en-US" sz="2400" dirty="0">
                <a:latin typeface="Georgia" panose="02040502050405020303" pitchFamily="18" charset="0"/>
              </a:rPr>
              <a:t>0 to </a:t>
            </a:r>
            <a:r>
              <a:rPr lang="zh-CN" altLang="en-US" sz="2400" dirty="0">
                <a:latin typeface="Symbol" panose="05050102010706020507" pitchFamily="18" charset="2"/>
              </a:rPr>
              <a:t>p</a:t>
            </a:r>
            <a:r>
              <a:rPr lang="zh-CN" altLang="en-US" sz="2400" dirty="0">
                <a:latin typeface="Georgia" panose="02040502050405020303" pitchFamily="18" charset="0"/>
              </a:rPr>
              <a:t>/2.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Georgia" panose="02040502050405020303" pitchFamily="18" charset="0"/>
              </a:rPr>
              <a:t>Analytica</a:t>
            </a:r>
            <a:r>
              <a:rPr lang="en-US" altLang="zh-CN" sz="2400" dirty="0">
                <a:latin typeface="Georgia" panose="02040502050405020303" pitchFamily="18" charset="0"/>
              </a:rPr>
              <a:t>l</a:t>
            </a:r>
            <a:r>
              <a:rPr lang="zh-CN" altLang="en-US" sz="2400" dirty="0">
                <a:latin typeface="Georgia" panose="02040502050405020303" pitchFamily="18" charset="0"/>
              </a:rPr>
              <a:t>ly, we know the root is</a:t>
            </a:r>
            <a:r>
              <a:rPr lang="en-US" altLang="zh-CN" sz="2400" dirty="0">
                <a:latin typeface="Georgia" panose="02040502050405020303" pitchFamily="18" charset="0"/>
              </a:rPr>
              <a:t> </a:t>
            </a:r>
            <a:r>
              <a:rPr lang="zh-CN" altLang="en-US" sz="2400" dirty="0">
                <a:latin typeface="Symbol" panose="05050102010706020507" pitchFamily="18" charset="2"/>
              </a:rPr>
              <a:t>p</a:t>
            </a:r>
            <a:r>
              <a:rPr lang="zh-CN" altLang="en-US" sz="2400" dirty="0">
                <a:latin typeface="Georgia" panose="02040502050405020303" pitchFamily="18" charset="0"/>
              </a:rPr>
              <a:t>/6.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Georgia" panose="02040502050405020303" pitchFamily="18" charset="0"/>
              </a:rPr>
              <a:t>Numerically, the procedure is: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Georgia" panose="02040502050405020303" pitchFamily="18" charset="0"/>
              </a:rPr>
              <a:t>   </a:t>
            </a:r>
            <a:r>
              <a:rPr lang="zh-CN" altLang="en-US" sz="2400" dirty="0">
                <a:latin typeface="Georgia" panose="02040502050405020303" pitchFamily="18" charset="0"/>
              </a:rPr>
              <a:t>since</a:t>
            </a:r>
            <a:r>
              <a:rPr lang="zh-CN" altLang="en-US" sz="2400" dirty="0">
                <a:solidFill>
                  <a:srgbClr val="FF3300"/>
                </a:solidFill>
                <a:latin typeface="Georgia" panose="02040502050405020303" pitchFamily="18" charset="0"/>
              </a:rPr>
              <a:t> [sin(0)-0.5]*[sin(</a:t>
            </a:r>
            <a:r>
              <a:rPr lang="zh-CN" altLang="en-US" sz="2400" dirty="0">
                <a:solidFill>
                  <a:srgbClr val="FF3300"/>
                </a:solidFill>
                <a:latin typeface="Symbol" panose="05050102010706020507" pitchFamily="18" charset="2"/>
                <a:sym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srgbClr val="FF33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/2)-0.5]&lt;0 and [sin(0)-0.5]*[sin(</a:t>
            </a:r>
            <a:r>
              <a:rPr lang="zh-CN" altLang="en-US" sz="2400" dirty="0">
                <a:solidFill>
                  <a:srgbClr val="FF3300"/>
                </a:solidFill>
                <a:latin typeface="Symbol" panose="05050102010706020507" pitchFamily="18" charset="2"/>
                <a:sym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srgbClr val="FF33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/4)-0.5]&lt;0, but [sin(</a:t>
            </a:r>
            <a:r>
              <a:rPr lang="zh-CN" altLang="en-US" sz="2400" dirty="0">
                <a:solidFill>
                  <a:srgbClr val="FF3300"/>
                </a:solidFill>
                <a:latin typeface="Symbol" panose="05050102010706020507" pitchFamily="18" charset="2"/>
                <a:sym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srgbClr val="FF33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/2)-0.5]*[sin(</a:t>
            </a:r>
            <a:r>
              <a:rPr lang="zh-CN" altLang="en-US" sz="2400" dirty="0">
                <a:solidFill>
                  <a:srgbClr val="FF3300"/>
                </a:solidFill>
                <a:latin typeface="Symbol" panose="05050102010706020507" pitchFamily="18" charset="2"/>
                <a:sym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srgbClr val="FF33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/4)-</a:t>
            </a:r>
            <a:r>
              <a:rPr lang="zh-CN" altLang="en-US" sz="2400" dirty="0">
                <a:solidFill>
                  <a:srgbClr val="FF3300"/>
                </a:solidFill>
                <a:latin typeface="Georgia" panose="02040502050405020303" pitchFamily="18" charset="0"/>
              </a:rPr>
              <a:t>0.5]&gt;0</a:t>
            </a:r>
            <a:r>
              <a:rPr lang="zh-CN" altLang="en-US" sz="2400" dirty="0">
                <a:latin typeface="Georgia" panose="02040502050405020303" pitchFamily="18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Georgia" panose="02040502050405020303" pitchFamily="18" charset="0"/>
              </a:rPr>
              <a:t>then the root must be within (0,</a:t>
            </a:r>
            <a:r>
              <a:rPr lang="zh-CN" altLang="en-US" sz="2400" dirty="0">
                <a:latin typeface="Symbol" panose="05050102010706020507" pitchFamily="18" charset="2"/>
              </a:rPr>
              <a:t>p</a:t>
            </a:r>
            <a:r>
              <a:rPr lang="zh-CN" altLang="en-US" sz="2400" dirty="0">
                <a:latin typeface="Georgia" panose="02040502050405020303" pitchFamily="18" charset="0"/>
              </a:rPr>
              <a:t>/4).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Georgia" panose="02040502050405020303" pitchFamily="18" charset="0"/>
              </a:rPr>
              <a:t>Then we calculate the value at </a:t>
            </a:r>
            <a:r>
              <a:rPr lang="zh-CN" altLang="en-US" sz="2400" dirty="0">
                <a:latin typeface="Symbol" panose="05050102010706020507" pitchFamily="18" charset="2"/>
              </a:rPr>
              <a:t>p</a:t>
            </a:r>
            <a:r>
              <a:rPr lang="zh-CN" altLang="en-US" sz="2400" dirty="0">
                <a:latin typeface="Georgia" panose="02040502050405020303" pitchFamily="18" charset="0"/>
              </a:rPr>
              <a:t>/8.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Georgia" panose="02040502050405020303" pitchFamily="18" charset="0"/>
              </a:rPr>
              <a:t>......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Georgia" panose="02040502050405020303" pitchFamily="18" charset="0"/>
                <a:hlinkClick r:id="rId2" action="ppaction://hlinkfile"/>
              </a:rPr>
              <a:t>B</a:t>
            </a:r>
            <a:r>
              <a:rPr lang="zh-CN" altLang="en-US" sz="2400" dirty="0">
                <a:latin typeface="Georgia" panose="02040502050405020303" pitchFamily="18" charset="0"/>
                <a:hlinkClick r:id="rId2" action="ppaction://hlinkfile"/>
              </a:rPr>
              <a:t>isection.c</a:t>
            </a:r>
            <a:r>
              <a:rPr lang="en-US" altLang="zh-CN" sz="2400" dirty="0">
                <a:latin typeface="Georgia" panose="02040502050405020303" pitchFamily="18" charset="0"/>
                <a:hlinkClick r:id="rId2" action="ppaction://hlinkfile"/>
              </a:rPr>
              <a:t>pp</a:t>
            </a:r>
            <a:endParaRPr lang="en-US" altLang="zh-CN" sz="2400" dirty="0">
              <a:latin typeface="Georgia" panose="020405020504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9EA832-F146-4915-AD59-2FCF196AD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207" y="188775"/>
            <a:ext cx="3199578" cy="2088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7061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Bracket finding Strategies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710" y="119684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Graph the function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May require 1000’s of points and thus function calls to determine visually where the function crosses the x-axis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“Exhaustive searching” – a global bracket finder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Looks for changes in the sign of f(x)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Need small steps so that no roots are missed 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Need still to take large enough steps that this doesn’t take forever</a:t>
            </a:r>
          </a:p>
        </p:txBody>
      </p:sp>
    </p:spTree>
    <p:extLst>
      <p:ext uri="{BB962C8B-B14F-4D97-AF65-F5344CB8AC3E}">
        <p14:creationId xmlns:p14="http://schemas.microsoft.com/office/powerpoint/2010/main" val="224777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725" y="290513"/>
            <a:ext cx="7918480" cy="685800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Error Analysis and Convergence Criterion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 absolute value of the</a:t>
            </a:r>
            <a:r>
              <a:rPr lang="en-US" altLang="zh-TW" sz="1800" dirty="0">
                <a:solidFill>
                  <a:schemeClr val="tx1"/>
                </a:solidFill>
                <a:sym typeface="Wingdings 2" panose="05020102010507070707" pitchFamily="18" charset="2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difference (</a:t>
            </a:r>
            <a:r>
              <a:rPr lang="en-US" altLang="zh-TW" sz="2800" i="1" dirty="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r>
              <a:rPr lang="en-US" altLang="zh-TW" sz="2800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TW" sz="28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675030"/>
              </p:ext>
            </p:extLst>
          </p:nvPr>
        </p:nvGraphicFramePr>
        <p:xfrm>
          <a:off x="1752600" y="1828800"/>
          <a:ext cx="32893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62" name="Equation" r:id="rId3" imgW="1054100" imgH="279400" progId="Equation.DSMT4">
                  <p:embed/>
                </p:oleObj>
              </mc:Choice>
              <mc:Fallback>
                <p:oleObj name="Equation" r:id="rId3" imgW="1054100" imgH="279400" progId="Equation.DSMT4">
                  <p:embed/>
                  <p:pic>
                    <p:nvPicPr>
                      <p:cNvPr id="389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32893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838200" y="259080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 relative percent error (</a:t>
            </a:r>
            <a:r>
              <a:rPr lang="en-US" altLang="zh-TW" sz="2800" i="1" dirty="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r>
              <a:rPr lang="en-US" altLang="zh-TW" sz="2800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38919" name="Object 6"/>
          <p:cNvGraphicFramePr>
            <a:graphicFrameLocks noChangeAspect="1"/>
          </p:cNvGraphicFramePr>
          <p:nvPr/>
        </p:nvGraphicFramePr>
        <p:xfrm>
          <a:off x="1752600" y="3200400"/>
          <a:ext cx="482282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63" name="Equation" r:id="rId5" imgW="1397000" imgH="508000" progId="Equation.3">
                  <p:embed/>
                </p:oleObj>
              </mc:Choice>
              <mc:Fallback>
                <p:oleObj name="Equation" r:id="rId5" imgW="1397000" imgH="508000" progId="Equation.3">
                  <p:embed/>
                  <p:pic>
                    <p:nvPicPr>
                      <p:cNvPr id="389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4822825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914400" y="449580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 true error (</a:t>
            </a:r>
            <a:r>
              <a:rPr lang="en-US" altLang="zh-TW" sz="2800" i="1" dirty="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r>
              <a:rPr lang="en-US" altLang="zh-TW" sz="2800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zh-TW" sz="2800" dirty="0">
                <a:solidFill>
                  <a:schemeClr val="tx1"/>
                </a:solidFill>
                <a:sym typeface="Symbol" panose="05050102010706020507" pitchFamily="18" charset="2"/>
              </a:rPr>
              <a:t>) in the </a:t>
            </a:r>
            <a:r>
              <a:rPr lang="en-US" altLang="zh-TW" sz="2800" i="1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TW" sz="2800" dirty="0" err="1">
                <a:solidFill>
                  <a:schemeClr val="tx1"/>
                </a:solidFill>
                <a:sym typeface="Symbol" panose="05050102010706020507" pitchFamily="18" charset="2"/>
              </a:rPr>
              <a:t>th</a:t>
            </a:r>
            <a:r>
              <a:rPr lang="en-US" altLang="zh-TW" sz="2800" dirty="0">
                <a:solidFill>
                  <a:schemeClr val="tx1"/>
                </a:solidFill>
                <a:sym typeface="Symbol" panose="05050102010706020507" pitchFamily="18" charset="2"/>
              </a:rPr>
              <a:t> iteration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  <p:graphicFrame>
        <p:nvGraphicFramePr>
          <p:cNvPr id="38921" name="Object 8"/>
          <p:cNvGraphicFramePr>
            <a:graphicFrameLocks noChangeAspect="1"/>
          </p:cNvGraphicFramePr>
          <p:nvPr/>
        </p:nvGraphicFramePr>
        <p:xfrm>
          <a:off x="1752600" y="5257800"/>
          <a:ext cx="39306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64" name="Equation" r:id="rId7" imgW="1193800" imgH="482600" progId="Equation.3">
                  <p:embed/>
                </p:oleObj>
              </mc:Choice>
              <mc:Fallback>
                <p:oleObj name="Equation" r:id="rId7" imgW="1193800" imgH="482600" progId="Equation.3">
                  <p:embed/>
                  <p:pic>
                    <p:nvPicPr>
                      <p:cNvPr id="389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7800"/>
                        <a:ext cx="39306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44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201161"/>
            <a:ext cx="7903126" cy="461665"/>
          </a:xfrm>
          <a:prstGeom prst="rect">
            <a:avLst/>
          </a:prstGeom>
          <a:noFill/>
          <a:ln>
            <a:noFill/>
          </a:ln>
          <a:effectLst>
            <a:prstShdw prst="shdw11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 each iteration the interval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[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kumimoji="0" lang="en-US" altLang="zh-CN" sz="2400" b="0" i="0" u="none" strike="noStrike" cap="none" normalizeH="0" baseline="-2500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,b</a:t>
            </a:r>
            <a:r>
              <a:rPr kumimoji="0" lang="en-US" altLang="zh-CN" sz="2400" b="0" i="0" u="none" strike="noStrike" cap="none" normalizeH="0" baseline="-2500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is divided into halves</a:t>
            </a:r>
          </a:p>
        </p:txBody>
      </p:sp>
      <p:sp>
        <p:nvSpPr>
          <p:cNvPr id="3" name="AutoShape 2" descr="{\displaystyle {\mathcal {I}}_{k}=[a_{k},b_{k}]}"/>
          <p:cNvSpPr>
            <a:spLocks noChangeAspect="1" noChangeArrowheads="1"/>
          </p:cNvSpPr>
          <p:nvPr/>
        </p:nvSpPr>
        <p:spPr bwMode="auto">
          <a:xfrm>
            <a:off x="2056825" y="1844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3" descr="{\displaystyle a_{k}}"/>
          <p:cNvSpPr>
            <a:spLocks noChangeAspect="1" noChangeArrowheads="1"/>
          </p:cNvSpPr>
          <p:nvPr/>
        </p:nvSpPr>
        <p:spPr bwMode="auto">
          <a:xfrm>
            <a:off x="3491925" y="1844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{\displaystyle b_{k}}"/>
          <p:cNvSpPr>
            <a:spLocks noChangeAspect="1" noChangeArrowheads="1"/>
          </p:cNvSpPr>
          <p:nvPr/>
        </p:nvSpPr>
        <p:spPr bwMode="auto">
          <a:xfrm>
            <a:off x="3782437" y="1844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5" descr="{\displaystyle k\geq 0}"/>
          <p:cNvSpPr>
            <a:spLocks noChangeAspect="1" noChangeArrowheads="1"/>
          </p:cNvSpPr>
          <p:nvPr/>
        </p:nvSpPr>
        <p:spPr bwMode="auto">
          <a:xfrm>
            <a:off x="5866825" y="1844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标题 25601"/>
          <p:cNvSpPr txBox="1">
            <a:spLocks noChangeArrowheads="1"/>
          </p:cNvSpPr>
          <p:nvPr/>
        </p:nvSpPr>
        <p:spPr>
          <a:xfrm>
            <a:off x="457200" y="274638"/>
            <a:ext cx="8229600" cy="7794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</a:rPr>
              <a:t>Convergence analysis of bisection method</a:t>
            </a:r>
            <a:endParaRPr lang="zh-CN" altLang="en-US" sz="28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892644"/>
              </p:ext>
            </p:extLst>
          </p:nvPr>
        </p:nvGraphicFramePr>
        <p:xfrm>
          <a:off x="1162050" y="1979613"/>
          <a:ext cx="52705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94" name="Equation" r:id="rId3" imgW="1688760" imgH="279360" progId="Equation.DSMT4">
                  <p:embed/>
                </p:oleObj>
              </mc:Choice>
              <mc:Fallback>
                <p:oleObj name="Equation" r:id="rId3" imgW="1688760" imgH="279360" progId="Equation.DSMT4">
                  <p:embed/>
                  <p:pic>
                    <p:nvPicPr>
                      <p:cNvPr id="389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979613"/>
                        <a:ext cx="52705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73946"/>
              </p:ext>
            </p:extLst>
          </p:nvPr>
        </p:nvGraphicFramePr>
        <p:xfrm>
          <a:off x="311150" y="2994025"/>
          <a:ext cx="85994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95" name="Equation" r:id="rId5" imgW="2755800" imgH="393480" progId="Equation.DSMT4">
                  <p:embed/>
                </p:oleObj>
              </mc:Choice>
              <mc:Fallback>
                <p:oleObj name="Equation" r:id="rId5" imgW="2755800" imgH="39348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2994025"/>
                        <a:ext cx="8599488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711084"/>
              </p:ext>
            </p:extLst>
          </p:nvPr>
        </p:nvGraphicFramePr>
        <p:xfrm>
          <a:off x="3451225" y="4292600"/>
          <a:ext cx="1703388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96" name="Equation" r:id="rId7" imgW="545760" imgH="457200" progId="Equation.DSMT4">
                  <p:embed/>
                </p:oleObj>
              </mc:Choice>
              <mc:Fallback>
                <p:oleObj name="Equation" r:id="rId7" imgW="545760" imgH="45720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4292600"/>
                        <a:ext cx="1703388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907815" y="5653577"/>
            <a:ext cx="5996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333FF"/>
                </a:solidFill>
              </a:rPr>
              <a:t>Rate of convergence is linear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spcBef>
                <a:spcPct val="20000"/>
              </a:spcBef>
              <a:defRPr sz="3200">
                <a:solidFill>
                  <a:srgbClr val="8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AC46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AC46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ar-EG" sz="1800" dirty="0">
              <a:solidFill>
                <a:schemeClr val="tx1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3063" y="1165225"/>
            <a:ext cx="2957512" cy="3887788"/>
          </a:xfrm>
          <a:solidFill>
            <a:schemeClr val="bg1"/>
          </a:solidFill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We can approximate the solution by doing a </a:t>
            </a:r>
            <a:r>
              <a:rPr lang="en-US" altLang="en-US" sz="2000" i="1">
                <a:latin typeface="Times New Roman" panose="02020603050405020304" pitchFamily="18" charset="0"/>
              </a:rPr>
              <a:t>linear interpolation</a:t>
            </a:r>
            <a:r>
              <a:rPr lang="en-US" altLang="en-US" sz="2000">
                <a:latin typeface="Times New Roman" panose="02020603050405020304" pitchFamily="18" charset="0"/>
              </a:rPr>
              <a:t> between </a:t>
            </a:r>
            <a:r>
              <a:rPr lang="en-US" altLang="en-US" sz="2000" i="1">
                <a:latin typeface="Times New Roman" panose="02020603050405020304" pitchFamily="18" charset="0"/>
              </a:rPr>
              <a:t>f(x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u</a:t>
            </a:r>
            <a:r>
              <a:rPr lang="en-US" altLang="en-US" sz="2000" i="1">
                <a:latin typeface="Times New Roman" panose="02020603050405020304" pitchFamily="18" charset="0"/>
              </a:rPr>
              <a:t>)</a:t>
            </a:r>
            <a:r>
              <a:rPr lang="en-US" altLang="en-US" sz="2000">
                <a:latin typeface="Times New Roman" panose="02020603050405020304" pitchFamily="18" charset="0"/>
              </a:rPr>
              <a:t> and </a:t>
            </a:r>
            <a:r>
              <a:rPr lang="en-US" altLang="en-US" sz="2000" i="1">
                <a:latin typeface="Times New Roman" panose="02020603050405020304" pitchFamily="18" charset="0"/>
              </a:rPr>
              <a:t>f(x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l</a:t>
            </a:r>
            <a:r>
              <a:rPr lang="en-US" altLang="en-US" sz="2000" i="1">
                <a:latin typeface="Times New Roman" panose="02020603050405020304" pitchFamily="18" charset="0"/>
              </a:rPr>
              <a:t>)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  <a:p>
            <a:pPr marL="171450" indent="-171450" eaLnBrk="1" hangingPunct="1">
              <a:lnSpc>
                <a:spcPct val="90000"/>
              </a:lnSpc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marL="171450" indent="-171450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Find 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r</a:t>
            </a:r>
            <a:r>
              <a:rPr lang="en-US" altLang="en-US" sz="2000">
                <a:latin typeface="Times New Roman" panose="02020603050405020304" pitchFamily="18" charset="0"/>
              </a:rPr>
              <a:t>  such that </a:t>
            </a:r>
            <a:r>
              <a:rPr lang="en-US" altLang="en-US" sz="2000" i="1">
                <a:latin typeface="Times New Roman" panose="02020603050405020304" pitchFamily="18" charset="0"/>
              </a:rPr>
              <a:t>l(x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r</a:t>
            </a:r>
            <a:r>
              <a:rPr lang="en-US" altLang="en-US" sz="2000" i="1">
                <a:latin typeface="Times New Roman" panose="02020603050405020304" pitchFamily="18" charset="0"/>
              </a:rPr>
              <a:t>)</a:t>
            </a:r>
            <a:r>
              <a:rPr lang="en-US" altLang="en-US" sz="2000">
                <a:latin typeface="Times New Roman" panose="02020603050405020304" pitchFamily="18" charset="0"/>
              </a:rPr>
              <a:t>=0, where </a:t>
            </a:r>
            <a:r>
              <a:rPr lang="en-US" altLang="en-US" sz="2000" i="1">
                <a:latin typeface="Times New Roman" panose="02020603050405020304" pitchFamily="18" charset="0"/>
              </a:rPr>
              <a:t>l(x)</a:t>
            </a:r>
            <a:r>
              <a:rPr lang="en-US" altLang="en-US" sz="2000">
                <a:latin typeface="Times New Roman" panose="02020603050405020304" pitchFamily="18" charset="0"/>
              </a:rPr>
              <a:t> is the linear approximation of </a:t>
            </a:r>
            <a:r>
              <a:rPr lang="en-US" altLang="en-US" sz="2000" i="1">
                <a:latin typeface="Times New Roman" panose="02020603050405020304" pitchFamily="18" charset="0"/>
              </a:rPr>
              <a:t>f(x)</a:t>
            </a:r>
            <a:r>
              <a:rPr lang="en-US" altLang="en-US" sz="2000">
                <a:latin typeface="Times New Roman" panose="02020603050405020304" pitchFamily="18" charset="0"/>
              </a:rPr>
              <a:t> between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l</a:t>
            </a:r>
            <a:r>
              <a:rPr lang="en-US" altLang="en-US" sz="2000">
                <a:latin typeface="Times New Roman" panose="02020603050405020304" pitchFamily="18" charset="0"/>
              </a:rPr>
              <a:t> and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u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marL="171450" indent="-171450" eaLnBrk="1" hangingPunct="1">
              <a:lnSpc>
                <a:spcPct val="90000"/>
              </a:lnSpc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marL="171450" indent="-171450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Derive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r</a:t>
            </a:r>
            <a:r>
              <a:rPr lang="en-US" altLang="en-US" sz="2000">
                <a:latin typeface="Times New Roman" panose="02020603050405020304" pitchFamily="18" charset="0"/>
              </a:rPr>
              <a:t> using similar triangles</a:t>
            </a:r>
          </a:p>
        </p:txBody>
      </p:sp>
      <p:pic>
        <p:nvPicPr>
          <p:cNvPr id="4102" name="Picture 4" descr="Fig05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4550" y="1174750"/>
            <a:ext cx="5472113" cy="4860925"/>
          </a:xfrm>
          <a:noFill/>
        </p:spPr>
      </p:pic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406400" y="5218113"/>
          <a:ext cx="288766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8" name="Equation" r:id="rId4" imgW="1002865" imgH="431613" progId="Equation.3">
                  <p:embed/>
                </p:oleObj>
              </mc:Choice>
              <mc:Fallback>
                <p:oleObj name="Equation" r:id="rId4" imgW="1002865" imgH="431613" progId="Equation.3">
                  <p:embed/>
                  <p:pic>
                    <p:nvPicPr>
                      <p:cNvPr id="409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5218113"/>
                        <a:ext cx="2887663" cy="1241425"/>
                      </a:xfrm>
                      <a:prstGeom prst="rect">
                        <a:avLst/>
                      </a:prstGeom>
                      <a:solidFill>
                        <a:srgbClr val="33CCCC">
                          <a:alpha val="67842"/>
                        </a:srgbClr>
                      </a:solidFill>
                      <a:ln w="2857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790" y="108034"/>
            <a:ext cx="6192430" cy="8382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Georgia" panose="02040502050405020303" pitchFamily="18" charset="0"/>
              </a:rPr>
              <a:t>Regula-</a:t>
            </a:r>
            <a:r>
              <a:rPr lang="en-US" altLang="zh-CN" dirty="0" err="1">
                <a:solidFill>
                  <a:srgbClr val="FF0000"/>
                </a:solidFill>
                <a:latin typeface="Georgia" panose="02040502050405020303" pitchFamily="18" charset="0"/>
              </a:rPr>
              <a:t>Falsi</a:t>
            </a:r>
            <a:r>
              <a:rPr lang="en-US" altLang="zh-CN" dirty="0">
                <a:solidFill>
                  <a:srgbClr val="FF0000"/>
                </a:solidFill>
                <a:latin typeface="Georgia" panose="02040502050405020303" pitchFamily="18" charset="0"/>
              </a:rPr>
              <a:t> Method (False-Position)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18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ChangeArrowheads="1"/>
          </p:cNvSpPr>
          <p:nvPr/>
        </p:nvSpPr>
        <p:spPr>
          <a:xfrm>
            <a:off x="457200" y="274638"/>
            <a:ext cx="8229600" cy="7061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IN" altLang="zh-CN" sz="2800" dirty="0"/>
              <a:t>Iterations in Regula-</a:t>
            </a:r>
            <a:r>
              <a:rPr lang="en-IN" altLang="zh-CN" sz="2800" dirty="0" err="1"/>
              <a:t>Falsi</a:t>
            </a:r>
            <a:r>
              <a:rPr lang="en-IN" altLang="zh-CN" sz="2800" dirty="0"/>
              <a:t> Method  </a:t>
            </a:r>
          </a:p>
        </p:txBody>
      </p:sp>
      <p:pic>
        <p:nvPicPr>
          <p:cNvPr id="3" name="Content Placeholder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600200"/>
            <a:ext cx="75612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01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6625"/>
          <p:cNvSpPr>
            <a:spLocks noGrp="1" noChangeArrowheads="1"/>
          </p:cNvSpPr>
          <p:nvPr>
            <p:ph type="title"/>
          </p:nvPr>
        </p:nvSpPr>
        <p:spPr>
          <a:xfrm>
            <a:off x="457200" y="296863"/>
            <a:ext cx="8229600" cy="838200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The Newton method</a:t>
            </a:r>
          </a:p>
        </p:txBody>
      </p:sp>
      <p:sp>
        <p:nvSpPr>
          <p:cNvPr id="26629" name="文本框 26628"/>
          <p:cNvSpPr txBox="1">
            <a:spLocks noChangeArrowheads="1"/>
          </p:cNvSpPr>
          <p:nvPr/>
        </p:nvSpPr>
        <p:spPr bwMode="auto">
          <a:xfrm>
            <a:off x="261995" y="1339151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Based on </a:t>
            </a:r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Taylor expansion</a:t>
            </a:r>
            <a:endParaRPr lang="en-US" altLang="zh-CN" sz="2800" dirty="0">
              <a:solidFill>
                <a:schemeClr val="tx1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White">
          <a:xfrm>
            <a:off x="6012100" y="354807"/>
            <a:ext cx="3024210" cy="722312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0" dirty="0">
                <a:solidFill>
                  <a:schemeClr val="tx2"/>
                </a:solidFill>
              </a:rPr>
              <a:t>i.e., Newton-Raphson</a:t>
            </a:r>
            <a:endParaRPr lang="en-US" altLang="zh-CN" sz="1400" i="0" dirty="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3725" y="3430588"/>
            <a:ext cx="4344988" cy="3508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/>
              <a:t>Where:</a:t>
            </a:r>
          </a:p>
        </p:txBody>
      </p:sp>
      <p:graphicFrame>
        <p:nvGraphicFramePr>
          <p:cNvPr id="9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8350" y="3789363"/>
          <a:ext cx="186531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42" name="Equation" r:id="rId3" imgW="723600" imgH="228600" progId="Equation.3">
                  <p:embed/>
                </p:oleObj>
              </mc:Choice>
              <mc:Fallback>
                <p:oleObj name="Equation" r:id="rId3" imgW="723600" imgH="228600" progId="Equation.3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789363"/>
                        <a:ext cx="1865313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6156325" y="4437063"/>
          <a:ext cx="2806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43" name="Equation" r:id="rId5" imgW="1155600" imgH="444240" progId="Equation.3">
                  <p:embed/>
                </p:oleObj>
              </mc:Choice>
              <mc:Fallback>
                <p:oleObj name="Equation" r:id="rId5" imgW="1155600" imgH="444240" progId="Equation.3">
                  <p:embed/>
                  <p:pic>
                    <p:nvPicPr>
                      <p:cNvPr id="10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437063"/>
                        <a:ext cx="2806700" cy="1079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777337"/>
              </p:ext>
            </p:extLst>
          </p:nvPr>
        </p:nvGraphicFramePr>
        <p:xfrm>
          <a:off x="261938" y="2276475"/>
          <a:ext cx="86534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44" name="Equation" r:id="rId7" imgW="4546440" imgH="419040" progId="Equation.DSMT4">
                  <p:embed/>
                </p:oleObj>
              </mc:Choice>
              <mc:Fallback>
                <p:oleObj name="Equation" r:id="rId7" imgW="4546440" imgH="419040" progId="Equation.DSMT4">
                  <p:embed/>
                  <p:pic>
                    <p:nvPicPr>
                      <p:cNvPr id="102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2276475"/>
                        <a:ext cx="8653462" cy="800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79388" y="4365625"/>
            <a:ext cx="568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0000CC"/>
                </a:solidFill>
              </a:rPr>
              <a:t>    </a:t>
            </a:r>
            <a:r>
              <a:rPr lang="en-US" altLang="zh-CN" sz="2800" b="1">
                <a:solidFill>
                  <a:srgbClr val="0000CC"/>
                </a:solidFill>
              </a:rPr>
              <a:t>R</a:t>
            </a:r>
            <a:r>
              <a:rPr lang="en-US" altLang="zh-CN" sz="2800" b="1" baseline="-25000">
                <a:solidFill>
                  <a:srgbClr val="0000CC"/>
                </a:solidFill>
              </a:rPr>
              <a:t>n</a:t>
            </a:r>
            <a:r>
              <a:rPr lang="en-US" altLang="zh-CN" sz="2800"/>
              <a:t> </a:t>
            </a:r>
            <a:r>
              <a:rPr lang="en-US" altLang="zh-CN" sz="2400"/>
              <a:t>is the remainder term to account for all terms from n+1 to infinity</a:t>
            </a:r>
            <a:r>
              <a:rPr lang="en-US" altLang="zh-CN" sz="2800"/>
              <a:t>.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39750" y="594995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/>
              <a:t>And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673225" y="5949950"/>
            <a:ext cx="747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/>
              <a:t>is a value of x that lies somewhere between x</a:t>
            </a:r>
            <a:r>
              <a:rPr lang="en-US" altLang="zh-CN" sz="2400" baseline="-25000"/>
              <a:t>i</a:t>
            </a:r>
            <a:r>
              <a:rPr lang="en-US" altLang="zh-CN" sz="2400"/>
              <a:t> and x</a:t>
            </a:r>
            <a:r>
              <a:rPr lang="en-US" altLang="zh-CN" sz="2400" baseline="-25000"/>
              <a:t>i+1</a:t>
            </a: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1258888" y="5949950"/>
          <a:ext cx="5762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45" name="Equation" r:id="rId9" imgW="126720" imgH="203040" progId="Equation.3">
                  <p:embed/>
                </p:oleObj>
              </mc:Choice>
              <mc:Fallback>
                <p:oleObj name="Equation" r:id="rId9" imgW="126720" imgH="203040" progId="Equation.3">
                  <p:embed/>
                  <p:pic>
                    <p:nvPicPr>
                      <p:cNvPr id="10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949950"/>
                        <a:ext cx="5762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ldLvl="0"/>
      <p:bldP spid="8" grpId="0" build="p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6625"/>
          <p:cNvSpPr>
            <a:spLocks noGrp="1" noChangeArrowheads="1"/>
          </p:cNvSpPr>
          <p:nvPr>
            <p:ph type="title"/>
          </p:nvPr>
        </p:nvSpPr>
        <p:spPr>
          <a:xfrm>
            <a:off x="457200" y="296863"/>
            <a:ext cx="8229600" cy="838200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The Newton method</a:t>
            </a:r>
          </a:p>
        </p:txBody>
      </p:sp>
      <p:pic>
        <p:nvPicPr>
          <p:cNvPr id="26627" name="内容占位符 2662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725" y="3429000"/>
            <a:ext cx="8032750" cy="771525"/>
          </a:xfrm>
        </p:spPr>
      </p:pic>
      <p:sp>
        <p:nvSpPr>
          <p:cNvPr id="26628" name="文本框 26627"/>
          <p:cNvSpPr txBox="1">
            <a:spLocks noChangeArrowheads="1"/>
          </p:cNvSpPr>
          <p:nvPr/>
        </p:nvSpPr>
        <p:spPr bwMode="auto">
          <a:xfrm>
            <a:off x="466725" y="4483100"/>
            <a:ext cx="8031163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where x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can be viewed as a </a:t>
            </a:r>
            <a:r>
              <a:rPr lang="zh-CN" altLang="en-US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trial value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for the root of x</a:t>
            </a:r>
            <a:r>
              <a:rPr lang="en-US" altLang="zh-CN" sz="2800" baseline="-250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at the </a:t>
            </a:r>
            <a:r>
              <a:rPr lang="zh-CN" altLang="en-US" sz="2800" i="1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 step and the approximate value of the next step x</a:t>
            </a:r>
            <a:r>
              <a:rPr lang="en-US" altLang="zh-CN" sz="2800" baseline="-250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aseline="-250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+1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can be derived.</a:t>
            </a:r>
          </a:p>
        </p:txBody>
      </p:sp>
      <p:sp>
        <p:nvSpPr>
          <p:cNvPr id="26629" name="文本框 26628"/>
          <p:cNvSpPr txBox="1">
            <a:spLocks noChangeArrowheads="1"/>
          </p:cNvSpPr>
          <p:nvPr/>
        </p:nvSpPr>
        <p:spPr bwMode="auto">
          <a:xfrm>
            <a:off x="457200" y="1276350"/>
            <a:ext cx="82296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This method is based on </a:t>
            </a:r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linear approximation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of a smooth function around its root. We can formally expand the function f (</a:t>
            </a:r>
            <a:r>
              <a:rPr lang="en-US" altLang="zh-CN" sz="2800" dirty="0" err="1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) = 0 in the neighborhood of the root </a:t>
            </a:r>
            <a:r>
              <a:rPr lang="en-US" altLang="zh-CN" sz="2800" dirty="0" err="1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through the Taylor expansion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White">
          <a:xfrm>
            <a:off x="6012100" y="354807"/>
            <a:ext cx="3024210" cy="722312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0" dirty="0">
                <a:solidFill>
                  <a:schemeClr val="tx2"/>
                </a:solidFill>
              </a:rPr>
              <a:t>i.e., Newton-Raphson</a:t>
            </a:r>
            <a:endParaRPr lang="en-US" altLang="zh-CN" sz="1400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8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ldLvl="0"/>
      <p:bldP spid="26629" grpId="0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27649"/>
          <p:cNvGrpSpPr>
            <a:grpSpLocks/>
          </p:cNvGrpSpPr>
          <p:nvPr/>
        </p:nvGrpSpPr>
        <p:grpSpPr bwMode="auto">
          <a:xfrm>
            <a:off x="1117600" y="476250"/>
            <a:ext cx="7050088" cy="1512888"/>
            <a:chOff x="0" y="0"/>
            <a:chExt cx="10298" cy="2382"/>
          </a:xfrm>
        </p:grpSpPr>
        <p:sp>
          <p:nvSpPr>
            <p:cNvPr id="9221" name="矩形 27650"/>
            <p:cNvSpPr>
              <a:spLocks noChangeArrowheads="1"/>
            </p:cNvSpPr>
            <p:nvPr/>
          </p:nvSpPr>
          <p:spPr bwMode="auto">
            <a:xfrm>
              <a:off x="0" y="0"/>
              <a:ext cx="10298" cy="2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2" name="文本框 27651"/>
            <p:cNvSpPr txBox="1">
              <a:spLocks noChangeArrowheads="1"/>
            </p:cNvSpPr>
            <p:nvPr/>
          </p:nvSpPr>
          <p:spPr bwMode="auto">
            <a:xfrm>
              <a:off x="43" y="1320"/>
              <a:ext cx="5832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 = 0, 1, . . . .)</a:t>
              </a:r>
            </a:p>
          </p:txBody>
        </p:sp>
      </p:grpSp>
      <p:pic>
        <p:nvPicPr>
          <p:cNvPr id="9219" name="图片 276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49500"/>
            <a:ext cx="53244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内容占位符 27652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511175"/>
            <a:ext cx="693102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2675" y="92432"/>
            <a:ext cx="8229600" cy="838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Numerical errors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930632"/>
            <a:ext cx="8229600" cy="4946538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Propagated vs. computational error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x = exact value, 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y = approx. value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F = exact function, G = its approximation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G(y) – F(x)       =     [G(y) - F(y)]      +        [F(y) - F(x)]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Rounding vs. truncation error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Rounding error: introduced by finite precision calculations in the computer arithmetic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Truncation error: introduced by algorithm via problem simplification, e.g. series truncation, iterative process truncation etc. 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219200" y="3030215"/>
            <a:ext cx="1968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Total error       = </a:t>
            </a:r>
          </a:p>
        </p:txBody>
      </p: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3200400" y="2877815"/>
            <a:ext cx="5276850" cy="717550"/>
            <a:chOff x="2016" y="2016"/>
            <a:chExt cx="3324" cy="452"/>
          </a:xfrm>
        </p:grpSpPr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2016" y="2064"/>
              <a:ext cx="14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C3300"/>
                  </a:solidFill>
                  <a:ea typeface="宋体" panose="02010600030101010101" pitchFamily="2" charset="-122"/>
                </a:rPr>
                <a:t>Computational error:</a:t>
              </a:r>
            </a:p>
            <a:p>
              <a:r>
                <a:rPr lang="en-US" altLang="zh-CN" dirty="0">
                  <a:solidFill>
                    <a:srgbClr val="CC3300"/>
                  </a:solidFill>
                  <a:ea typeface="宋体" panose="02010600030101010101" pitchFamily="2" charset="-122"/>
                </a:rPr>
                <a:t>affected by algorithm</a:t>
              </a:r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 flipH="1" flipV="1">
              <a:off x="2544" y="2016"/>
              <a:ext cx="0" cy="9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53" name="Group 9"/>
            <p:cNvGrpSpPr>
              <a:grpSpLocks/>
            </p:cNvGrpSpPr>
            <p:nvPr/>
          </p:nvGrpSpPr>
          <p:grpSpPr bwMode="auto">
            <a:xfrm>
              <a:off x="3648" y="2016"/>
              <a:ext cx="1692" cy="452"/>
              <a:chOff x="3168" y="2256"/>
              <a:chExt cx="1692" cy="452"/>
            </a:xfrm>
          </p:grpSpPr>
          <p:sp>
            <p:nvSpPr>
              <p:cNvPr id="31749" name="Text Box 5"/>
              <p:cNvSpPr txBox="1">
                <a:spLocks noChangeArrowheads="1"/>
              </p:cNvSpPr>
              <p:nvPr/>
            </p:nvSpPr>
            <p:spPr bwMode="auto">
              <a:xfrm>
                <a:off x="3168" y="2304"/>
                <a:ext cx="16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CC3300"/>
                    </a:solidFill>
                    <a:ea typeface="宋体" panose="02010600030101010101" pitchFamily="2" charset="-122"/>
                  </a:rPr>
                  <a:t>Propagated data error:</a:t>
                </a:r>
              </a:p>
              <a:p>
                <a:r>
                  <a:rPr lang="en-US" altLang="zh-CN">
                    <a:solidFill>
                      <a:srgbClr val="CC3300"/>
                    </a:solidFill>
                    <a:ea typeface="宋体" panose="02010600030101010101" pitchFamily="2" charset="-122"/>
                  </a:rPr>
                  <a:t>not affected by algorithm</a:t>
                </a:r>
              </a:p>
            </p:txBody>
          </p:sp>
          <p:sp>
            <p:nvSpPr>
              <p:cNvPr id="31751" name="Line 7"/>
              <p:cNvSpPr>
                <a:spLocks noChangeShapeType="1"/>
              </p:cNvSpPr>
              <p:nvPr/>
            </p:nvSpPr>
            <p:spPr bwMode="auto">
              <a:xfrm flipH="1" flipV="1">
                <a:off x="3648" y="2256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3456" y="2160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+</a:t>
              </a:r>
            </a:p>
          </p:txBody>
        </p:sp>
      </p:grp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1619795" y="6125844"/>
            <a:ext cx="578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C3300"/>
                </a:solidFill>
                <a:ea typeface="宋体" panose="02010600030101010101" pitchFamily="2" charset="-122"/>
              </a:rPr>
              <a:t>Computational error = Truncation error + rounding error</a:t>
            </a:r>
          </a:p>
        </p:txBody>
      </p:sp>
    </p:spTree>
    <p:extLst>
      <p:ext uri="{BB962C8B-B14F-4D97-AF65-F5344CB8AC3E}">
        <p14:creationId xmlns:p14="http://schemas.microsoft.com/office/powerpoint/2010/main" val="703266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86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  <a:latin typeface="Georgia" panose="02040502050405020303" pitchFamily="18" charset="0"/>
              </a:rPr>
              <a:t>Code example</a:t>
            </a:r>
          </a:p>
        </p:txBody>
      </p:sp>
      <p:sp>
        <p:nvSpPr>
          <p:cNvPr id="28675" name="文本占位符 28674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0" y="5930900"/>
            <a:ext cx="3925888" cy="612775"/>
          </a:xfrm>
        </p:spPr>
        <p:txBody>
          <a:bodyPr/>
          <a:lstStyle/>
          <a:p>
            <a:r>
              <a:rPr lang="zh-CN" altLang="en-US" sz="2800">
                <a:latin typeface="Georgia" panose="02040502050405020303" pitchFamily="18" charset="0"/>
                <a:hlinkClick r:id="rId2" action="ppaction://hlinkfile"/>
              </a:rPr>
              <a:t>Newton</a:t>
            </a:r>
            <a:r>
              <a:rPr lang="en-US" altLang="zh-CN" sz="2800">
                <a:latin typeface="Georgia" panose="02040502050405020303" pitchFamily="18" charset="0"/>
                <a:hlinkClick r:id="rId2" action="ppaction://hlinkfile"/>
              </a:rPr>
              <a:t>Root</a:t>
            </a:r>
            <a:r>
              <a:rPr lang="zh-CN" altLang="en-US" sz="2800">
                <a:latin typeface="Georgia" panose="02040502050405020303" pitchFamily="18" charset="0"/>
                <a:hlinkClick r:id="rId2" action="ppaction://hlinkfile"/>
              </a:rPr>
              <a:t>.c</a:t>
            </a:r>
            <a:r>
              <a:rPr lang="en-US" altLang="zh-CN" sz="2800">
                <a:latin typeface="Georgia" panose="02040502050405020303" pitchFamily="18" charset="0"/>
                <a:hlinkClick r:id="rId2" action="ppaction://hlinkfile"/>
              </a:rPr>
              <a:t>pp</a:t>
            </a:r>
            <a:endParaRPr lang="en-US" altLang="zh-CN" sz="2800">
              <a:latin typeface="Georgia" panose="02040502050405020303" pitchFamily="18" charset="0"/>
            </a:endParaRPr>
          </a:p>
        </p:txBody>
      </p:sp>
      <p:sp>
        <p:nvSpPr>
          <p:cNvPr id="28676" name="文本框 28675"/>
          <p:cNvSpPr txBox="1">
            <a:spLocks noChangeArrowheads="1"/>
          </p:cNvSpPr>
          <p:nvPr/>
        </p:nvSpPr>
        <p:spPr bwMode="auto">
          <a:xfrm>
            <a:off x="828675" y="1417638"/>
            <a:ext cx="6804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Example: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f(x)=sin(x)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0.5; f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’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(x)=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co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s(x)</a:t>
            </a:r>
          </a:p>
        </p:txBody>
      </p:sp>
      <p:graphicFrame>
        <p:nvGraphicFramePr>
          <p:cNvPr id="28677" name="表格 28676"/>
          <p:cNvGraphicFramePr/>
          <p:nvPr/>
        </p:nvGraphicFramePr>
        <p:xfrm>
          <a:off x="1019175" y="2708275"/>
          <a:ext cx="7051675" cy="2265363"/>
        </p:xfrm>
        <a:graphic>
          <a:graphicData uri="http://schemas.openxmlformats.org/drawingml/2006/table">
            <a:tbl>
              <a:tblPr/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37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i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x</a:t>
                      </a:r>
                      <a:r>
                        <a:rPr lang="zh-CN" altLang="en-US" sz="2800" b="1" baseline="-25000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i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f</a:t>
                      </a:r>
                      <a:r>
                        <a:rPr lang="zh-CN" altLang="en-US" sz="2800" b="1" baseline="-25000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i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f</a:t>
                      </a:r>
                      <a:r>
                        <a:rPr lang="zh-CN" altLang="en-US" sz="2800" b="1" baseline="-25000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i</a:t>
                      </a: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'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0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-0.5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0.5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sym typeface="Georgia" panose="02040502050405020303" charset="0"/>
                        </a:rPr>
                        <a:t>……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sym typeface="Georgia" panose="02040502050405020303" charset="0"/>
                        </a:rPr>
                        <a:t>……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6" grpId="0" bldLvl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53025" y="2368550"/>
            <a:ext cx="3268663" cy="1397000"/>
            <a:chOff x="3638" y="2112"/>
            <a:chExt cx="2059" cy="880"/>
          </a:xfrm>
        </p:grpSpPr>
        <p:sp>
          <p:nvSpPr>
            <p:cNvPr id="4107" name="AutoShape 4"/>
            <p:cNvSpPr>
              <a:spLocks/>
            </p:cNvSpPr>
            <p:nvPr/>
          </p:nvSpPr>
          <p:spPr bwMode="blackWhite">
            <a:xfrm rot="-5331560">
              <a:off x="4488" y="1752"/>
              <a:ext cx="288" cy="1008"/>
            </a:xfrm>
            <a:prstGeom prst="leftBrace">
              <a:avLst>
                <a:gd name="adj1" fmla="val 29167"/>
                <a:gd name="adj2" fmla="val 4842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08" name="Text Box 5"/>
            <p:cNvSpPr txBox="1">
              <a:spLocks noChangeArrowheads="1"/>
            </p:cNvSpPr>
            <p:nvPr/>
          </p:nvSpPr>
          <p:spPr bwMode="blackWhite">
            <a:xfrm>
              <a:off x="3638" y="2474"/>
              <a:ext cx="205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0" dirty="0">
                  <a:solidFill>
                    <a:schemeClr val="hlink"/>
                  </a:solidFill>
                  <a:latin typeface="Helvetica" panose="020B0604020202020204" pitchFamily="34" charset="0"/>
                </a:rPr>
                <a:t>Mean Value theorem</a:t>
              </a:r>
            </a:p>
            <a:p>
              <a:r>
                <a:rPr lang="en-US" altLang="zh-CN" sz="2400" i="0" dirty="0">
                  <a:solidFill>
                    <a:schemeClr val="hlink"/>
                  </a:solidFill>
                  <a:latin typeface="Helvetica" panose="020B0604020202020204" pitchFamily="34" charset="0"/>
                </a:rPr>
                <a:t>truncates Taylor series</a:t>
              </a:r>
              <a:endParaRPr lang="en-US" altLang="zh-CN" sz="2400" i="0" dirty="0">
                <a:latin typeface="Helvetica" panose="020B0604020202020204" pitchFamily="34" charset="0"/>
              </a:endParaRPr>
            </a:p>
          </p:txBody>
        </p:sp>
      </p:grpSp>
      <p:sp>
        <p:nvSpPr>
          <p:cNvPr id="4104" name="Text Box 6"/>
          <p:cNvSpPr txBox="1">
            <a:spLocks noChangeArrowheads="1"/>
          </p:cNvSpPr>
          <p:nvPr/>
        </p:nvSpPr>
        <p:spPr bwMode="blackWhite">
          <a:xfrm>
            <a:off x="392113" y="3360738"/>
            <a:ext cx="71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>
                <a:solidFill>
                  <a:schemeClr val="hlink"/>
                </a:solidFill>
                <a:latin typeface="Helvetica" panose="020B0604020202020204" pitchFamily="34" charset="0"/>
              </a:rPr>
              <a:t>But</a:t>
            </a:r>
            <a:endParaRPr lang="en-US" altLang="zh-CN" sz="2800" i="0">
              <a:latin typeface="Helvetica" panose="020B0604020202020204" pitchFamily="34" charset="0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blackWhite">
          <a:xfrm>
            <a:off x="6477000" y="5181600"/>
            <a:ext cx="1866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>
                <a:solidFill>
                  <a:schemeClr val="hlink"/>
                </a:solidFill>
                <a:latin typeface="Helvetica" panose="020B0604020202020204" pitchFamily="34" charset="0"/>
              </a:rPr>
              <a:t>by Newton</a:t>
            </a:r>
          </a:p>
          <a:p>
            <a:r>
              <a:rPr lang="en-US" altLang="zh-CN" sz="2800" i="0" dirty="0">
                <a:solidFill>
                  <a:schemeClr val="hlink"/>
                </a:solidFill>
                <a:latin typeface="Helvetica" panose="020B0604020202020204" pitchFamily="34" charset="0"/>
              </a:rPr>
              <a:t>definition</a:t>
            </a:r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blackWhite">
          <a:xfrm>
            <a:off x="109484" y="169518"/>
            <a:ext cx="88900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i="0" dirty="0">
                <a:solidFill>
                  <a:schemeClr val="tx2"/>
                </a:solidFill>
              </a:rPr>
              <a:t>Newton Method </a:t>
            </a:r>
            <a:r>
              <a:rPr lang="en-US" altLang="zh-CN" sz="2500" i="0" dirty="0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500" i="0" dirty="0">
                <a:solidFill>
                  <a:schemeClr val="tx2"/>
                </a:solidFill>
              </a:rPr>
              <a:t> Convergence</a:t>
            </a:r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741026"/>
              </p:ext>
            </p:extLst>
          </p:nvPr>
        </p:nvGraphicFramePr>
        <p:xfrm>
          <a:off x="523875" y="1228725"/>
          <a:ext cx="81740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8" name="Equation" r:id="rId4" imgW="3504960" imgH="419040" progId="Equation.DSMT4">
                  <p:embed/>
                </p:oleObj>
              </mc:Choice>
              <mc:Fallback>
                <p:oleObj name="Equation" r:id="rId4" imgW="3504960" imgH="419040" progId="Equation.DSMT4">
                  <p:embed/>
                  <p:pic>
                    <p:nvPicPr>
                      <p:cNvPr id="40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1228725"/>
                        <a:ext cx="81740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811945"/>
              </p:ext>
            </p:extLst>
          </p:nvPr>
        </p:nvGraphicFramePr>
        <p:xfrm>
          <a:off x="979488" y="4311650"/>
          <a:ext cx="42037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9" name="Equation" r:id="rId6" imgW="1803240" imgH="393480" progId="Equation.DSMT4">
                  <p:embed/>
                </p:oleObj>
              </mc:Choice>
              <mc:Fallback>
                <p:oleObj name="Equation" r:id="rId6" imgW="1803240" imgH="393480" progId="Equation.DSMT4">
                  <p:embed/>
                  <p:pic>
                    <p:nvPicPr>
                      <p:cNvPr id="40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311650"/>
                        <a:ext cx="42037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>
          <a:xfrm>
            <a:off x="1547790" y="1988900"/>
            <a:ext cx="0" cy="363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8"/>
          <p:cNvSpPr txBox="1">
            <a:spLocks noChangeArrowheads="1"/>
          </p:cNvSpPr>
          <p:nvPr/>
        </p:nvSpPr>
        <p:spPr bwMode="blackWhite">
          <a:xfrm>
            <a:off x="757333" y="2368558"/>
            <a:ext cx="1802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>
                <a:solidFill>
                  <a:schemeClr val="hlink"/>
                </a:solidFill>
                <a:latin typeface="Helvetica" panose="020B0604020202020204" pitchFamily="34" charset="0"/>
              </a:rPr>
              <a:t>Exact root</a:t>
            </a:r>
          </a:p>
        </p:txBody>
      </p:sp>
    </p:spTree>
    <p:extLst>
      <p:ext uri="{BB962C8B-B14F-4D97-AF65-F5344CB8AC3E}">
        <p14:creationId xmlns:p14="http://schemas.microsoft.com/office/powerpoint/2010/main" val="16407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2"/>
          <p:cNvSpPr txBox="1">
            <a:spLocks noChangeArrowheads="1"/>
          </p:cNvSpPr>
          <p:nvPr/>
        </p:nvSpPr>
        <p:spPr bwMode="blackWhite">
          <a:xfrm>
            <a:off x="273050" y="1236663"/>
            <a:ext cx="2084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>
                <a:solidFill>
                  <a:schemeClr val="hlink"/>
                </a:solidFill>
                <a:latin typeface="Helvetica" panose="020B0604020202020204" pitchFamily="34" charset="0"/>
              </a:rPr>
              <a:t>Subtracting </a:t>
            </a:r>
            <a:endParaRPr lang="en-US" altLang="zh-CN" sz="2800" i="0">
              <a:latin typeface="Helvetica" panose="020B0604020202020204" pitchFamily="34" charset="0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175735"/>
              </p:ext>
            </p:extLst>
          </p:nvPr>
        </p:nvGraphicFramePr>
        <p:xfrm>
          <a:off x="2466975" y="2943225"/>
          <a:ext cx="59832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3" name="Equation" r:id="rId4" imgW="2654280" imgH="419040" progId="Equation.DSMT4">
                  <p:embed/>
                </p:oleObj>
              </mc:Choice>
              <mc:Fallback>
                <p:oleObj name="Equation" r:id="rId4" imgW="2654280" imgH="419040" progId="Equation.DSMT4">
                  <p:embed/>
                  <p:pic>
                    <p:nvPicPr>
                      <p:cNvPr id="51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466975" y="2943225"/>
                        <a:ext cx="598328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4"/>
          <p:cNvSpPr txBox="1">
            <a:spLocks noChangeArrowheads="1"/>
          </p:cNvSpPr>
          <p:nvPr/>
        </p:nvSpPr>
        <p:spPr bwMode="blackWhite">
          <a:xfrm>
            <a:off x="2209800" y="5943600"/>
            <a:ext cx="4225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>
                <a:solidFill>
                  <a:srgbClr val="3333FF"/>
                </a:solidFill>
                <a:latin typeface="Helvetica" panose="020B0604020202020204" pitchFamily="34" charset="0"/>
              </a:rPr>
              <a:t>Convergence is quadratic</a:t>
            </a:r>
          </a:p>
        </p:txBody>
      </p:sp>
      <p:sp>
        <p:nvSpPr>
          <p:cNvPr id="5130" name="Text Box 6"/>
          <p:cNvSpPr txBox="1">
            <a:spLocks noChangeArrowheads="1"/>
          </p:cNvSpPr>
          <p:nvPr/>
        </p:nvSpPr>
        <p:spPr bwMode="blackWhite">
          <a:xfrm>
            <a:off x="260350" y="2482850"/>
            <a:ext cx="2859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>
                <a:solidFill>
                  <a:schemeClr val="hlink"/>
                </a:solidFill>
                <a:latin typeface="Helvetica" panose="020B0604020202020204" pitchFamily="34" charset="0"/>
              </a:rPr>
              <a:t>Dividing through </a:t>
            </a:r>
            <a:endParaRPr lang="en-US" altLang="zh-CN" sz="2800" i="0">
              <a:latin typeface="Helvetica" panose="020B0604020202020204" pitchFamily="34" charset="0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367293"/>
              </p:ext>
            </p:extLst>
          </p:nvPr>
        </p:nvGraphicFramePr>
        <p:xfrm>
          <a:off x="1673225" y="3886200"/>
          <a:ext cx="48529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4" name="Equation" r:id="rId6" imgW="1942920" imgH="812520" progId="Equation.DSMT4">
                  <p:embed/>
                </p:oleObj>
              </mc:Choice>
              <mc:Fallback>
                <p:oleObj name="Equation" r:id="rId6" imgW="1942920" imgH="812520" progId="Equation.DSMT4">
                  <p:embed/>
                  <p:pic>
                    <p:nvPicPr>
                      <p:cNvPr id="51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673225" y="3886200"/>
                        <a:ext cx="4852988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8"/>
          <p:cNvSpPr>
            <a:spLocks noChangeArrowheads="1"/>
          </p:cNvSpPr>
          <p:nvPr/>
        </p:nvSpPr>
        <p:spPr bwMode="blackWhite">
          <a:xfrm>
            <a:off x="127000" y="134938"/>
            <a:ext cx="88995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i="0" dirty="0">
                <a:solidFill>
                  <a:schemeClr val="tx2"/>
                </a:solidFill>
              </a:rPr>
              <a:t>Newton Method </a:t>
            </a:r>
            <a:r>
              <a:rPr lang="en-US" altLang="zh-CN" sz="2500" i="0" dirty="0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500" i="0" dirty="0">
                <a:solidFill>
                  <a:schemeClr val="tx2"/>
                </a:solidFill>
              </a:rPr>
              <a:t> Convergence</a:t>
            </a:r>
          </a:p>
        </p:txBody>
      </p:sp>
      <p:graphicFrame>
        <p:nvGraphicFramePr>
          <p:cNvPr id="51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75859"/>
              </p:ext>
            </p:extLst>
          </p:nvPr>
        </p:nvGraphicFramePr>
        <p:xfrm>
          <a:off x="2662238" y="1390650"/>
          <a:ext cx="55943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5" name="Equation" r:id="rId8" imgW="2400120" imgH="419040" progId="Equation.DSMT4">
                  <p:embed/>
                </p:oleObj>
              </mc:Choice>
              <mc:Fallback>
                <p:oleObj name="Equation" r:id="rId8" imgW="2400120" imgH="419040" progId="Equation.DSMT4">
                  <p:embed/>
                  <p:pic>
                    <p:nvPicPr>
                      <p:cNvPr id="512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1390650"/>
                        <a:ext cx="55943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547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3"/>
          <p:cNvSpPr txBox="1">
            <a:spLocks noChangeArrowheads="1"/>
          </p:cNvSpPr>
          <p:nvPr/>
        </p:nvSpPr>
        <p:spPr bwMode="blackWhite">
          <a:xfrm>
            <a:off x="1905000" y="1524000"/>
            <a:ext cx="478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u="sng">
                <a:latin typeface="Helvetica" panose="020B0604020202020204" pitchFamily="34" charset="0"/>
              </a:rPr>
              <a:t>Local Convergence Theorem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blackWhite">
          <a:xfrm>
            <a:off x="533400" y="2286000"/>
            <a:ext cx="4016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0">
                <a:latin typeface="Helvetica" panose="020B0604020202020204" pitchFamily="34" charset="0"/>
              </a:rPr>
              <a:t>If</a:t>
            </a:r>
          </a:p>
          <a:p>
            <a:endParaRPr lang="en-US" altLang="zh-CN" sz="2800" b="1" i="0">
              <a:latin typeface="Helvetica" panose="020B0604020202020204" pitchFamily="34" charset="0"/>
            </a:endParaRPr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blackWhite">
          <a:xfrm>
            <a:off x="533400" y="4875213"/>
            <a:ext cx="8305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i="0">
                <a:latin typeface="Helvetica" panose="020B0604020202020204" pitchFamily="34" charset="0"/>
              </a:rPr>
              <a:t>Then Newton’s method converges given a sufficiently close initial guess (and convergence is quadratic)</a:t>
            </a:r>
          </a:p>
          <a:p>
            <a:pPr algn="ctr"/>
            <a:endParaRPr lang="en-US" altLang="zh-CN" sz="2800" b="1" i="0">
              <a:latin typeface="Helvetica" panose="020B0604020202020204" pitchFamily="34" charset="0"/>
            </a:endParaRP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469323"/>
              </p:ext>
            </p:extLst>
          </p:nvPr>
        </p:nvGraphicFramePr>
        <p:xfrm>
          <a:off x="654050" y="2667000"/>
          <a:ext cx="8238249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8" name="Equation" r:id="rId4" imgW="3403440" imgH="838080" progId="Equation.DSMT4">
                  <p:embed/>
                </p:oleObj>
              </mc:Choice>
              <mc:Fallback>
                <p:oleObj name="Equation" r:id="rId4" imgW="3403440" imgH="838080" progId="Equation.DSMT4">
                  <p:embed/>
                  <p:pic>
                    <p:nvPicPr>
                      <p:cNvPr id="61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54050" y="2667000"/>
                        <a:ext cx="8238249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7"/>
          <p:cNvSpPr>
            <a:spLocks noChangeArrowheads="1"/>
          </p:cNvSpPr>
          <p:nvPr/>
        </p:nvSpPr>
        <p:spPr bwMode="blackWhite">
          <a:xfrm>
            <a:off x="127000" y="134938"/>
            <a:ext cx="88995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i="0" dirty="0">
                <a:solidFill>
                  <a:schemeClr val="tx2"/>
                </a:solidFill>
              </a:rPr>
              <a:t>Newton Method </a:t>
            </a:r>
            <a:r>
              <a:rPr lang="en-US" altLang="zh-CN" sz="2500" i="0" dirty="0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500" i="0" dirty="0">
                <a:solidFill>
                  <a:schemeClr val="tx2"/>
                </a:solidFill>
              </a:rPr>
              <a:t> Convergence</a:t>
            </a:r>
          </a:p>
        </p:txBody>
      </p:sp>
    </p:spTree>
    <p:extLst>
      <p:ext uri="{BB962C8B-B14F-4D97-AF65-F5344CB8AC3E}">
        <p14:creationId xmlns:p14="http://schemas.microsoft.com/office/powerpoint/2010/main" val="3511546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50228"/>
              </p:ext>
            </p:extLst>
          </p:nvPr>
        </p:nvGraphicFramePr>
        <p:xfrm>
          <a:off x="755650" y="1462088"/>
          <a:ext cx="6088063" cy="449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2" name="Equation" r:id="rId4" imgW="2425680" imgH="1790640" progId="Equation.DSMT4">
                  <p:embed/>
                </p:oleObj>
              </mc:Choice>
              <mc:Fallback>
                <p:oleObj name="Equation" r:id="rId4" imgW="2425680" imgH="1790640" progId="Equation.DSMT4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55650" y="1462088"/>
                        <a:ext cx="6088063" cy="449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3"/>
          <p:cNvSpPr txBox="1">
            <a:spLocks noChangeArrowheads="1"/>
          </p:cNvSpPr>
          <p:nvPr/>
        </p:nvSpPr>
        <p:spPr bwMode="blackWhite">
          <a:xfrm>
            <a:off x="4808538" y="5891213"/>
            <a:ext cx="4225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>
                <a:solidFill>
                  <a:schemeClr val="hlink"/>
                </a:solidFill>
                <a:latin typeface="Helvetica" panose="020B0604020202020204" pitchFamily="34" charset="0"/>
              </a:rPr>
              <a:t>Convergence is quadratic</a:t>
            </a: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blackWhite">
          <a:xfrm>
            <a:off x="127000" y="134938"/>
            <a:ext cx="88995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i="0" dirty="0">
                <a:solidFill>
                  <a:schemeClr val="tx2"/>
                </a:solidFill>
              </a:rPr>
              <a:t>Newton Method </a:t>
            </a:r>
            <a:r>
              <a:rPr lang="en-US" altLang="zh-CN" sz="2500" i="0" dirty="0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500" i="0" dirty="0">
                <a:solidFill>
                  <a:schemeClr val="tx2"/>
                </a:solidFill>
              </a:rPr>
              <a:t> Convergence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595313" y="1157288"/>
            <a:ext cx="1392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38188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92099"/>
              </p:ext>
            </p:extLst>
          </p:nvPr>
        </p:nvGraphicFramePr>
        <p:xfrm>
          <a:off x="251700" y="1677361"/>
          <a:ext cx="7070725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6" name="Equation" r:id="rId4" imgW="2628720" imgH="1752480" progId="Equation.DSMT4">
                  <p:embed/>
                </p:oleObj>
              </mc:Choice>
              <mc:Fallback>
                <p:oleObj name="Equation" r:id="rId4" imgW="2628720" imgH="1752480" progId="Equation.DSMT4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51700" y="1677361"/>
                        <a:ext cx="7070725" cy="471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3"/>
          <p:cNvSpPr txBox="1">
            <a:spLocks noChangeArrowheads="1"/>
          </p:cNvSpPr>
          <p:nvPr/>
        </p:nvSpPr>
        <p:spPr bwMode="blackWhite">
          <a:xfrm>
            <a:off x="4889500" y="5934075"/>
            <a:ext cx="363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>
                <a:solidFill>
                  <a:schemeClr val="hlink"/>
                </a:solidFill>
                <a:latin typeface="Helvetica" panose="020B0604020202020204" pitchFamily="34" charset="0"/>
              </a:rPr>
              <a:t>Convergence is linear</a:t>
            </a:r>
          </a:p>
        </p:txBody>
      </p:sp>
      <p:sp>
        <p:nvSpPr>
          <p:cNvPr id="8200" name="Text Box 4"/>
          <p:cNvSpPr txBox="1">
            <a:spLocks noChangeArrowheads="1"/>
          </p:cNvSpPr>
          <p:nvPr/>
        </p:nvSpPr>
        <p:spPr bwMode="blackWhite">
          <a:xfrm>
            <a:off x="5851525" y="2222500"/>
            <a:ext cx="31797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0">
                <a:solidFill>
                  <a:schemeClr val="hlink"/>
                </a:solidFill>
                <a:latin typeface="Helvetica" panose="020B0604020202020204" pitchFamily="34" charset="0"/>
              </a:rPr>
              <a:t>Note :             not bounded</a:t>
            </a:r>
            <a:br>
              <a:rPr lang="en-US" altLang="zh-CN" sz="2000" i="0">
                <a:solidFill>
                  <a:schemeClr val="hlink"/>
                </a:solidFill>
                <a:latin typeface="Helvetica" panose="020B0604020202020204" pitchFamily="34" charset="0"/>
              </a:rPr>
            </a:br>
            <a:endParaRPr lang="en-US" altLang="zh-CN" sz="2000" i="0">
              <a:solidFill>
                <a:schemeClr val="hlink"/>
              </a:solidFill>
              <a:latin typeface="Helvetica" panose="020B0604020202020204" pitchFamily="34" charset="0"/>
            </a:endParaRPr>
          </a:p>
          <a:p>
            <a:r>
              <a:rPr lang="en-US" altLang="zh-CN" sz="2000" i="0">
                <a:solidFill>
                  <a:schemeClr val="hlink"/>
                </a:solidFill>
                <a:latin typeface="Helvetica" panose="020B0604020202020204" pitchFamily="34" charset="0"/>
              </a:rPr>
              <a:t>away from zero</a:t>
            </a:r>
            <a:endParaRPr lang="en-US" altLang="zh-CN" sz="2000" i="0">
              <a:latin typeface="Helvetica" panose="020B0604020202020204" pitchFamily="34" charset="0"/>
            </a:endParaRP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6705600" y="19812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7" name="Equation" r:id="rId6" imgW="469800" imgH="469800" progId="Equation.DSMT4">
                  <p:embed/>
                </p:oleObj>
              </mc:Choice>
              <mc:Fallback>
                <p:oleObj name="Equation" r:id="rId6" imgW="469800" imgH="469800" progId="Equation.DSMT4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705600" y="1981200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7"/>
          <p:cNvSpPr>
            <a:spLocks noChangeArrowheads="1"/>
          </p:cNvSpPr>
          <p:nvPr/>
        </p:nvSpPr>
        <p:spPr bwMode="blackWhite">
          <a:xfrm>
            <a:off x="127000" y="134938"/>
            <a:ext cx="88995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i="0" dirty="0">
                <a:solidFill>
                  <a:schemeClr val="tx2"/>
                </a:solidFill>
              </a:rPr>
              <a:t>Newton Method </a:t>
            </a:r>
            <a:r>
              <a:rPr lang="en-US" altLang="zh-CN" sz="2500" i="0" dirty="0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500" i="0" dirty="0">
                <a:solidFill>
                  <a:schemeClr val="tx2"/>
                </a:solidFill>
              </a:rPr>
              <a:t> Convergence</a:t>
            </a:r>
          </a:p>
        </p:txBody>
      </p:sp>
      <p:sp>
        <p:nvSpPr>
          <p:cNvPr id="8202" name="Text Box 8"/>
          <p:cNvSpPr txBox="1">
            <a:spLocks noChangeArrowheads="1"/>
          </p:cNvSpPr>
          <p:nvPr/>
        </p:nvSpPr>
        <p:spPr bwMode="auto">
          <a:xfrm>
            <a:off x="514350" y="1120775"/>
            <a:ext cx="1392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66198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ChangeArrowheads="1"/>
          </p:cNvSpPr>
          <p:nvPr/>
        </p:nvSpPr>
        <p:spPr bwMode="blackWhite">
          <a:xfrm>
            <a:off x="127000" y="134938"/>
            <a:ext cx="88995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i="0" dirty="0">
                <a:solidFill>
                  <a:schemeClr val="tx2"/>
                </a:solidFill>
              </a:rPr>
              <a:t>Newton Method </a:t>
            </a:r>
            <a:r>
              <a:rPr lang="en-US" altLang="zh-CN" sz="2500" i="0" dirty="0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500" i="0" dirty="0">
                <a:solidFill>
                  <a:schemeClr val="tx2"/>
                </a:solidFill>
              </a:rPr>
              <a:t> Convergence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23875" y="1130300"/>
            <a:ext cx="162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Example 1,2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65" y="1697038"/>
            <a:ext cx="5153025" cy="4171950"/>
          </a:xfrm>
          <a:prstGeom prst="rect">
            <a:avLst/>
          </a:prstGeom>
        </p:spPr>
      </p:pic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274184"/>
              </p:ext>
            </p:extLst>
          </p:nvPr>
        </p:nvGraphicFramePr>
        <p:xfrm>
          <a:off x="3095219" y="3345928"/>
          <a:ext cx="1008070" cy="371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4" name="Equation" r:id="rId5" imgW="622080" imgH="228600" progId="Equation.DSMT4">
                  <p:embed/>
                </p:oleObj>
              </mc:Choice>
              <mc:Fallback>
                <p:oleObj name="Equation" r:id="rId5" imgW="622080" imgH="22860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095219" y="3345928"/>
                        <a:ext cx="1008070" cy="371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209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96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Possible failure</a:t>
            </a:r>
          </a:p>
        </p:txBody>
      </p:sp>
      <p:sp>
        <p:nvSpPr>
          <p:cNvPr id="29699" name="内容占位符 2969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latin typeface="Georgia" panose="02040502050405020303" pitchFamily="18" charset="0"/>
              </a:rPr>
              <a:t>I</a:t>
            </a:r>
            <a:r>
              <a:rPr lang="zh-CN" altLang="en-US" sz="3200" dirty="0">
                <a:latin typeface="Georgia" panose="02040502050405020303" pitchFamily="18" charset="0"/>
              </a:rPr>
              <a:t>f the function is not monotonous</a:t>
            </a:r>
          </a:p>
          <a:p>
            <a:pPr>
              <a:lnSpc>
                <a:spcPct val="110000"/>
              </a:lnSpc>
            </a:pPr>
            <a:endParaRPr lang="zh-CN" altLang="en-US" sz="3200" dirty="0"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>
                <a:latin typeface="Georgia" panose="02040502050405020303" pitchFamily="18" charset="0"/>
              </a:rPr>
              <a:t>I</a:t>
            </a:r>
            <a:r>
              <a:rPr lang="zh-CN" altLang="en-US" sz="3200" dirty="0">
                <a:latin typeface="Georgia" panose="02040502050405020303" pitchFamily="18" charset="0"/>
              </a:rPr>
              <a:t>f f'</a:t>
            </a:r>
            <a:r>
              <a:rPr lang="en-US" altLang="zh-CN" sz="3200" baseline="-25000" dirty="0" err="1">
                <a:latin typeface="Georgia" panose="02040502050405020303" pitchFamily="18" charset="0"/>
              </a:rPr>
              <a:t>i</a:t>
            </a:r>
            <a:r>
              <a:rPr lang="zh-CN" altLang="en-US" sz="3200" dirty="0">
                <a:latin typeface="Georgia" panose="02040502050405020303" pitchFamily="18" charset="0"/>
              </a:rPr>
              <a:t>=0 </a:t>
            </a:r>
            <a:r>
              <a:rPr lang="en-US" altLang="zh-CN" sz="3200" dirty="0">
                <a:latin typeface="Georgia" panose="02040502050405020303" pitchFamily="18" charset="0"/>
              </a:rPr>
              <a:t>or very small </a:t>
            </a:r>
            <a:r>
              <a:rPr lang="zh-CN" altLang="en-US" sz="3200" dirty="0">
                <a:latin typeface="Georgia" panose="02040502050405020303" pitchFamily="18" charset="0"/>
              </a:rPr>
              <a:t>at some points</a:t>
            </a:r>
          </a:p>
          <a:p>
            <a:pPr>
              <a:lnSpc>
                <a:spcPct val="110000"/>
              </a:lnSpc>
            </a:pPr>
            <a:endParaRPr lang="zh-CN" altLang="en-US" sz="3200" dirty="0"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3200" dirty="0">
                <a:latin typeface="Georgia" panose="02040502050405020303" pitchFamily="18" charset="0"/>
              </a:rPr>
              <a:t>Works well when the function is monotonous, especially with</a:t>
            </a:r>
            <a:r>
              <a:rPr lang="en-US" altLang="zh-CN" sz="3200" dirty="0">
                <a:latin typeface="Georgia" panose="02040502050405020303" pitchFamily="18" charset="0"/>
              </a:rPr>
              <a:t> moderate </a:t>
            </a:r>
            <a:r>
              <a:rPr lang="zh-CN" altLang="en-US" sz="3200" dirty="0">
                <a:latin typeface="Georgia" panose="02040502050405020303" pitchFamily="18" charset="0"/>
              </a:rPr>
              <a:t>f'.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303459"/>
            <a:ext cx="8229600" cy="838200"/>
          </a:xfrm>
        </p:spPr>
        <p:txBody>
          <a:bodyPr/>
          <a:lstStyle/>
          <a:p>
            <a:r>
              <a:rPr lang="en-US" altLang="zh-TW" dirty="0" err="1"/>
              <a:t>Nonconvergence</a:t>
            </a:r>
            <a:r>
              <a:rPr lang="en-US" altLang="zh-TW" dirty="0"/>
              <a:t> Cases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9134"/>
            <a:ext cx="8229600" cy="4500562"/>
          </a:xfrm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Case 1: If the initial estimate is selected such that the </a:t>
            </a:r>
            <a:r>
              <a:rPr lang="en-US" altLang="zh-TW" sz="2800" u="sng" dirty="0">
                <a:solidFill>
                  <a:schemeClr val="tx1"/>
                </a:solidFill>
                <a:sym typeface="Wingdings 2" panose="05020102010507070707" pitchFamily="18" charset="2"/>
              </a:rPr>
              <a:t>derivative of the function equals zero</a:t>
            </a: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. </a:t>
            </a:r>
          </a:p>
          <a:p>
            <a:pPr>
              <a:buFontTx/>
              <a:buNone/>
            </a:pP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    An example case of </a:t>
            </a:r>
            <a:r>
              <a:rPr lang="en-US" altLang="zh-TW" sz="2800" i="1" dirty="0">
                <a:solidFill>
                  <a:schemeClr val="tx1"/>
                </a:solidFill>
                <a:sym typeface="Wingdings 2" panose="05020102010507070707" pitchFamily="18" charset="2"/>
              </a:rPr>
              <a:t>f </a:t>
            </a:r>
            <a:r>
              <a:rPr lang="en-US" altLang="zh-TW" sz="2800" i="1" baseline="30000" dirty="0">
                <a:solidFill>
                  <a:schemeClr val="tx1"/>
                </a:solidFill>
                <a:sym typeface="Wingdings 2" panose="05020102010507070707" pitchFamily="18" charset="2"/>
              </a:rPr>
              <a:t>’</a:t>
            </a: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(</a:t>
            </a:r>
            <a:r>
              <a:rPr lang="en-US" altLang="zh-TW" sz="2800" i="1" dirty="0">
                <a:solidFill>
                  <a:schemeClr val="tx1"/>
                </a:solidFill>
                <a:sym typeface="Wingdings 2" panose="05020102010507070707" pitchFamily="18" charset="2"/>
              </a:rPr>
              <a:t>x</a:t>
            </a:r>
            <a:r>
              <a:rPr lang="en-US" altLang="zh-TW" sz="2800" i="1" baseline="-25000" dirty="0">
                <a:solidFill>
                  <a:schemeClr val="tx1"/>
                </a:solidFill>
                <a:sym typeface="Wingdings 2" panose="05020102010507070707" pitchFamily="18" charset="2"/>
              </a:rPr>
              <a:t>i</a:t>
            </a: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) = 0 :</a:t>
            </a:r>
          </a:p>
          <a:p>
            <a:pPr>
              <a:buFontTx/>
              <a:buNone/>
            </a:pPr>
            <a:endParaRPr lang="en-US" altLang="zh-TW" sz="2800" dirty="0">
              <a:sym typeface="Wingdings 2" panose="05020102010507070707" pitchFamily="18" charset="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44" y="3229329"/>
            <a:ext cx="4370179" cy="264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148040" y="4191581"/>
            <a:ext cx="3762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anose="02010600030101010101" pitchFamily="2" charset="-122"/>
              </a:rPr>
              <a:t>Way to solve this: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choosing a different value for </a:t>
            </a:r>
            <a:r>
              <a:rPr lang="en-US" altLang="zh-CN" sz="2000" i="1" dirty="0">
                <a:ea typeface="宋体" panose="02010600030101010101" pitchFamily="2" charset="-122"/>
              </a:rPr>
              <a:t>x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9247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r>
              <a:rPr lang="en-US" altLang="zh-TW" sz="2400" dirty="0">
                <a:solidFill>
                  <a:schemeClr val="tx1"/>
                </a:solidFill>
              </a:rPr>
              <a:t>Case 2: </a:t>
            </a:r>
          </a:p>
          <a:p>
            <a:pPr>
              <a:buFontTx/>
              <a:buNone/>
            </a:pPr>
            <a:endParaRPr lang="en-US" altLang="zh-TW" dirty="0"/>
          </a:p>
        </p:txBody>
      </p:sp>
      <p:graphicFrame>
        <p:nvGraphicFramePr>
          <p:cNvPr id="491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005749"/>
              </p:ext>
            </p:extLst>
          </p:nvPr>
        </p:nvGraphicFramePr>
        <p:xfrm>
          <a:off x="2590800" y="609600"/>
          <a:ext cx="22129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1" name="Equation" r:id="rId3" imgW="1180588" imgH="431613" progId="Equation.DSMT4">
                  <p:embed/>
                </p:oleObj>
              </mc:Choice>
              <mc:Fallback>
                <p:oleObj name="Equation" r:id="rId3" imgW="1180588" imgH="431613" progId="Equation.DSMT4">
                  <p:embed/>
                  <p:pic>
                    <p:nvPicPr>
                      <p:cNvPr id="491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09600"/>
                        <a:ext cx="22129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84599"/>
              </p:ext>
            </p:extLst>
          </p:nvPr>
        </p:nvGraphicFramePr>
        <p:xfrm>
          <a:off x="1403780" y="2564940"/>
          <a:ext cx="64770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2" name="Image" r:id="rId5" imgW="8406349" imgH="2755556" progId="Photoshop.Image.6">
                  <p:embed/>
                </p:oleObj>
              </mc:Choice>
              <mc:Fallback>
                <p:oleObj name="Image" r:id="rId5" imgW="8406349" imgH="2755556" progId="Photoshop.Image.6">
                  <p:embed/>
                  <p:pic>
                    <p:nvPicPr>
                      <p:cNvPr id="4915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80" y="2564940"/>
                        <a:ext cx="64770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DAAEBC7-33B9-4D08-890D-08D86DEC1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956040"/>
              </p:ext>
            </p:extLst>
          </p:nvPr>
        </p:nvGraphicFramePr>
        <p:xfrm>
          <a:off x="392443" y="1489972"/>
          <a:ext cx="2491715" cy="103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3" name="Equation" r:id="rId7" imgW="1041120" imgH="431640" progId="Equation.DSMT4">
                  <p:embed/>
                </p:oleObj>
              </mc:Choice>
              <mc:Fallback>
                <p:oleObj name="Equation" r:id="rId7" imgW="1041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443" y="1489972"/>
                        <a:ext cx="2491715" cy="103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1892720-B3C4-4EAF-82EC-6746D553E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567452"/>
              </p:ext>
            </p:extLst>
          </p:nvPr>
        </p:nvGraphicFramePr>
        <p:xfrm>
          <a:off x="3491925" y="1529657"/>
          <a:ext cx="5339133" cy="981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4" name="Equation" r:id="rId9" imgW="2349360" imgH="431640" progId="Equation.DSMT4">
                  <p:embed/>
                </p:oleObj>
              </mc:Choice>
              <mc:Fallback>
                <p:oleObj name="Equation" r:id="rId9" imgW="2349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1925" y="1529657"/>
                        <a:ext cx="5339133" cy="981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箭头: 燕尾形 3">
            <a:extLst>
              <a:ext uri="{FF2B5EF4-FFF2-40B4-BE49-F238E27FC236}">
                <a16:creationId xmlns:a16="http://schemas.microsoft.com/office/drawing/2014/main" id="{FF47ADF0-2553-4D58-8052-37FD28B2108B}"/>
              </a:ext>
            </a:extLst>
          </p:cNvPr>
          <p:cNvSpPr/>
          <p:nvPr/>
        </p:nvSpPr>
        <p:spPr>
          <a:xfrm>
            <a:off x="2884158" y="1844891"/>
            <a:ext cx="607767" cy="2880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7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45673"/>
            <a:ext cx="9144000" cy="52322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dirty="0"/>
              <a:t>Truncation errors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12083"/>
            <a:ext cx="9144000" cy="2505301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800" dirty="0">
                <a:solidFill>
                  <a:schemeClr val="tx1"/>
                </a:solidFill>
              </a:rPr>
              <a:t>Truncation errors are problem specific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800" dirty="0">
                <a:solidFill>
                  <a:schemeClr val="tx1"/>
                </a:solidFill>
              </a:rPr>
              <a:t>Often, every step involves an approximation,</a:t>
            </a:r>
            <a:br>
              <a:rPr lang="en-GB" altLang="zh-CN" sz="2800" dirty="0">
                <a:solidFill>
                  <a:schemeClr val="tx1"/>
                </a:solidFill>
              </a:rPr>
            </a:br>
            <a:r>
              <a:rPr lang="en-GB" altLang="zh-CN" sz="2800" dirty="0">
                <a:solidFill>
                  <a:schemeClr val="tx1"/>
                </a:solidFill>
              </a:rPr>
              <a:t>e.g. a finite Taylor series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800" dirty="0">
                <a:solidFill>
                  <a:schemeClr val="tx1"/>
                </a:solidFill>
              </a:rPr>
              <a:t>The truncation errors accumulate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800" dirty="0">
                <a:solidFill>
                  <a:schemeClr val="tx1"/>
                </a:solidFill>
              </a:rPr>
              <a:t>Often, truncation errors can be calculated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066252" y="3383411"/>
          <a:ext cx="28924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1" name="Equation" r:id="rId4" imgW="927000" imgH="419040" progId="Equation.DSMT4">
                  <p:embed/>
                </p:oleObj>
              </mc:Choice>
              <mc:Fallback>
                <p:oleObj name="Equation" r:id="rId4" imgW="927000" imgH="41904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252" y="3383411"/>
                        <a:ext cx="28924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29599" y="3721033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b="1" dirty="0"/>
              <a:t>Example 1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907815" y="4576783"/>
            <a:ext cx="7416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Finite difference approximation for computing derivative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79696" y="4622950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b="1" dirty="0"/>
              <a:t>Example 2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710" y="5727644"/>
            <a:ext cx="3798936" cy="8188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8677" y="5544347"/>
            <a:ext cx="4032280" cy="983713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427990" y="6036203"/>
            <a:ext cx="480784" cy="272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46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Case 3: A large number of iterations will be required if </a:t>
            </a:r>
            <a:r>
              <a:rPr lang="en-US" altLang="zh-TW" sz="2800" i="1" u="sng" dirty="0">
                <a:solidFill>
                  <a:schemeClr val="tx1"/>
                </a:solidFill>
                <a:sym typeface="Wingdings 2" panose="05020102010507070707" pitchFamily="18" charset="2"/>
              </a:rPr>
              <a:t>f’(x</a:t>
            </a:r>
            <a:r>
              <a:rPr lang="en-US" altLang="zh-TW" sz="2800" i="1" u="sng" baseline="-25000" dirty="0">
                <a:solidFill>
                  <a:schemeClr val="tx1"/>
                </a:solidFill>
                <a:sym typeface="Wingdings 2" panose="05020102010507070707" pitchFamily="18" charset="2"/>
              </a:rPr>
              <a:t>i</a:t>
            </a:r>
            <a:r>
              <a:rPr lang="en-US" altLang="zh-TW" sz="2800" i="1" u="sng" dirty="0">
                <a:solidFill>
                  <a:schemeClr val="tx1"/>
                </a:solidFill>
                <a:sym typeface="Wingdings 2" panose="05020102010507070707" pitchFamily="18" charset="2"/>
              </a:rPr>
              <a:t>)</a:t>
            </a:r>
            <a:r>
              <a:rPr lang="en-US" altLang="zh-TW" sz="2800" u="sng" dirty="0">
                <a:solidFill>
                  <a:schemeClr val="tx1"/>
                </a:solidFill>
                <a:sym typeface="Wingdings 2" panose="05020102010507070707" pitchFamily="18" charset="2"/>
              </a:rPr>
              <a:t> is much larger than </a:t>
            </a:r>
            <a:r>
              <a:rPr lang="en-US" altLang="zh-TW" sz="2800" i="1" u="sng" dirty="0">
                <a:solidFill>
                  <a:schemeClr val="tx1"/>
                </a:solidFill>
                <a:sym typeface="Wingdings 2" panose="05020102010507070707" pitchFamily="18" charset="2"/>
              </a:rPr>
              <a:t>f(x</a:t>
            </a:r>
            <a:r>
              <a:rPr lang="en-US" altLang="zh-TW" sz="2800" i="1" u="sng" baseline="-25000" dirty="0">
                <a:solidFill>
                  <a:schemeClr val="tx1"/>
                </a:solidFill>
                <a:sym typeface="Wingdings 2" panose="05020102010507070707" pitchFamily="18" charset="2"/>
              </a:rPr>
              <a:t>i</a:t>
            </a:r>
            <a:r>
              <a:rPr lang="en-US" altLang="zh-TW" sz="2800" i="1" u="sng" dirty="0">
                <a:solidFill>
                  <a:schemeClr val="tx1"/>
                </a:solidFill>
                <a:sym typeface="Wingdings 2" panose="05020102010507070707" pitchFamily="18" charset="2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. In such cases,     	</a:t>
            </a:r>
            <a:r>
              <a:rPr lang="zh-TW" altLang="en-US" sz="2800" dirty="0">
                <a:solidFill>
                  <a:schemeClr val="tx1"/>
                </a:solidFill>
                <a:sym typeface="Wingdings 2" panose="05020102010507070707" pitchFamily="18" charset="2"/>
              </a:rPr>
              <a:t>　　    </a:t>
            </a: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is small, which leads to a small adjustment at each iteration. 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103976"/>
              </p:ext>
            </p:extLst>
          </p:nvPr>
        </p:nvGraphicFramePr>
        <p:xfrm>
          <a:off x="3119437" y="2132910"/>
          <a:ext cx="14525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9" name="Equation" r:id="rId3" imgW="812447" imgH="228501" progId="Equation.DSMT4">
                  <p:embed/>
                </p:oleObj>
              </mc:Choice>
              <mc:Fallback>
                <p:oleObj name="Equation" r:id="rId3" imgW="812447" imgH="228501" progId="Equation.DSMT4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7" y="2132910"/>
                        <a:ext cx="14525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1" name="Picture 5" descr="D:\Documents and Settings\Administrator.PP-RPCO4CPLSHVI\桌面\數值分析\修改圖\f10-4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00" y="3068975"/>
            <a:ext cx="5257800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04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715" y="1449363"/>
            <a:ext cx="8305800" cy="129862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The function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ea typeface="宋体" panose="02010600030101010101" pitchFamily="2" charset="-122"/>
              </a:rPr>
              <a:t>1/3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is not differentiable at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= 0. Show that Newton’s Method fails to converge using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= 0.1.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54244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63"/>
          <a:stretch>
            <a:fillRect/>
          </a:stretch>
        </p:blipFill>
        <p:spPr bwMode="auto">
          <a:xfrm>
            <a:off x="1447800" y="3505200"/>
            <a:ext cx="29718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5" b="32260"/>
          <a:stretch>
            <a:fillRect/>
          </a:stretch>
        </p:blipFill>
        <p:spPr bwMode="auto">
          <a:xfrm>
            <a:off x="1447800" y="4343400"/>
            <a:ext cx="28717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3" b="15277"/>
          <a:stretch>
            <a:fillRect/>
          </a:stretch>
        </p:blipFill>
        <p:spPr bwMode="auto">
          <a:xfrm>
            <a:off x="1371600" y="5257800"/>
            <a:ext cx="31003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01"/>
          <a:stretch>
            <a:fillRect/>
          </a:stretch>
        </p:blipFill>
        <p:spPr bwMode="auto">
          <a:xfrm>
            <a:off x="1371600" y="5867400"/>
            <a:ext cx="3100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14300"/>
            <a:ext cx="777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Case 4: function f(x) is not differentiable at the root. </a:t>
            </a:r>
          </a:p>
        </p:txBody>
      </p:sp>
    </p:spTree>
    <p:extLst>
      <p:ext uri="{BB962C8B-B14F-4D97-AF65-F5344CB8AC3E}">
        <p14:creationId xmlns:p14="http://schemas.microsoft.com/office/powerpoint/2010/main" val="374750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6625"/>
          <p:cNvSpPr txBox="1">
            <a:spLocks noChangeArrowheads="1"/>
          </p:cNvSpPr>
          <p:nvPr/>
        </p:nvSpPr>
        <p:spPr>
          <a:xfrm>
            <a:off x="457200" y="296863"/>
            <a:ext cx="8229600" cy="68396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rgbClr val="FF0000"/>
                </a:solidFill>
                <a:latin typeface="Georgia" panose="02040502050405020303" pitchFamily="18" charset="0"/>
              </a:rPr>
              <a:t>Newton Bisection Hybrid (Newt-Safe)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36977" y="591307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Example: </a:t>
            </a:r>
            <a:r>
              <a:rPr lang="en-US" altLang="zh-CN" dirty="0" err="1">
                <a:hlinkClick r:id="rId2" action="ppaction://hlinkfile"/>
              </a:rPr>
              <a:t>rtsafe.f</a:t>
            </a:r>
            <a:r>
              <a:rPr lang="en-US" altLang="zh-CN" dirty="0"/>
              <a:t> from the famous Numerical Recipes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9" y="1016805"/>
            <a:ext cx="8854982" cy="47188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53946B-14B0-400F-A405-E4603CBFA1BC}"/>
              </a:ext>
            </a:extLst>
          </p:cNvPr>
          <p:cNvSpPr txBox="1"/>
          <p:nvPr/>
        </p:nvSpPr>
        <p:spPr>
          <a:xfrm>
            <a:off x="5868090" y="1700880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1A1160-913A-4A25-9FA5-60D21E065986}"/>
              </a:ext>
            </a:extLst>
          </p:cNvPr>
          <p:cNvSpPr txBox="1"/>
          <p:nvPr/>
        </p:nvSpPr>
        <p:spPr>
          <a:xfrm>
            <a:off x="5868089" y="27572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9D7943-1140-46CE-8FF8-96F78969A3DC}"/>
              </a:ext>
            </a:extLst>
          </p:cNvPr>
          <p:cNvSpPr txBox="1"/>
          <p:nvPr/>
        </p:nvSpPr>
        <p:spPr>
          <a:xfrm>
            <a:off x="5868090" y="3718276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0839BC-5150-4938-86BF-6EB4749F61AB}"/>
              </a:ext>
            </a:extLst>
          </p:cNvPr>
          <p:cNvSpPr txBox="1"/>
          <p:nvPr/>
        </p:nvSpPr>
        <p:spPr>
          <a:xfrm>
            <a:off x="6948165" y="4941105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DBA313-C1CA-453C-80C8-7298B5091F49}"/>
              </a:ext>
            </a:extLst>
          </p:cNvPr>
          <p:cNvSpPr txBox="1"/>
          <p:nvPr/>
        </p:nvSpPr>
        <p:spPr>
          <a:xfrm>
            <a:off x="4565011" y="30069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978CD9-308E-4628-AAFF-24EC6674F10F}"/>
              </a:ext>
            </a:extLst>
          </p:cNvPr>
          <p:cNvSpPr txBox="1"/>
          <p:nvPr/>
        </p:nvSpPr>
        <p:spPr>
          <a:xfrm>
            <a:off x="4325202" y="49904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790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30721"/>
          <p:cNvSpPr>
            <a:spLocks noGrp="1" noChangeArrowheads="1"/>
          </p:cNvSpPr>
          <p:nvPr>
            <p:ph type="title"/>
          </p:nvPr>
        </p:nvSpPr>
        <p:spPr>
          <a:xfrm>
            <a:off x="252413" y="188913"/>
            <a:ext cx="8229600" cy="838200"/>
          </a:xfrm>
        </p:spPr>
        <p:txBody>
          <a:bodyPr/>
          <a:lstStyle/>
          <a:p>
            <a:r>
              <a:rPr lang="en-US" altLang="zh-CN" sz="3600" dirty="0">
                <a:solidFill>
                  <a:srgbClr val="FF0000"/>
                </a:solidFill>
                <a:latin typeface="Georgia" panose="02040502050405020303" pitchFamily="18" charset="0"/>
              </a:rPr>
              <a:t>Secant method</a:t>
            </a:r>
            <a:br>
              <a:rPr lang="en-US" altLang="zh-CN" sz="36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altLang="zh-CN" sz="3600" dirty="0">
                <a:solidFill>
                  <a:srgbClr val="FF0000"/>
                </a:solidFill>
                <a:latin typeface="Georgia" panose="02040502050405020303" pitchFamily="18" charset="0"/>
              </a:rPr>
              <a:t>- discrete Newton method</a:t>
            </a:r>
          </a:p>
        </p:txBody>
      </p:sp>
      <p:sp>
        <p:nvSpPr>
          <p:cNvPr id="30723" name="文本占位符 30722"/>
          <p:cNvSpPr>
            <a:spLocks noGrp="1" noChangeArrowheads="1"/>
          </p:cNvSpPr>
          <p:nvPr>
            <p:ph type="body" sz="half" idx="1"/>
          </p:nvPr>
        </p:nvSpPr>
        <p:spPr>
          <a:xfrm>
            <a:off x="260350" y="1117600"/>
            <a:ext cx="8794750" cy="4525963"/>
          </a:xfrm>
        </p:spPr>
        <p:txBody>
          <a:bodyPr/>
          <a:lstStyle/>
          <a:p>
            <a:pPr marL="15875" indent="-15875">
              <a:buFontTx/>
              <a:buNone/>
            </a:pPr>
            <a:r>
              <a:rPr lang="zh-CN" altLang="en-US" sz="2800" dirty="0">
                <a:latin typeface="Georgia" panose="02040502050405020303" pitchFamily="18" charset="0"/>
              </a:rPr>
              <a:t>In many cases, especially when f (x) has an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implicit dependence</a:t>
            </a:r>
            <a:r>
              <a:rPr lang="zh-CN" altLang="en-US" sz="2800" dirty="0">
                <a:latin typeface="Georgia" panose="02040502050405020303" pitchFamily="18" charset="0"/>
              </a:rPr>
              <a:t> on x, an analytic expression for the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first-order derivative</a:t>
            </a:r>
            <a:r>
              <a:rPr lang="zh-CN" altLang="en-US" sz="2800" dirty="0">
                <a:latin typeface="Georgia" panose="02040502050405020303" pitchFamily="18" charset="0"/>
              </a:rPr>
              <a:t> needed in the Newton method may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not exist</a:t>
            </a:r>
            <a:r>
              <a:rPr lang="zh-CN" altLang="en-US" sz="2800" dirty="0">
                <a:latin typeface="Georgia" panose="02040502050405020303" pitchFamily="18" charset="0"/>
              </a:rPr>
              <a:t> or may be very difficult to obtain.</a:t>
            </a:r>
          </a:p>
          <a:p>
            <a:pPr marL="15875" indent="-15875">
              <a:buFontTx/>
              <a:buNone/>
            </a:pPr>
            <a:r>
              <a:rPr lang="zh-CN" altLang="en-US" sz="2800" dirty="0">
                <a:latin typeface="Georgia" panose="02040502050405020303" pitchFamily="18" charset="0"/>
              </a:rPr>
              <a:t>We have to find an alternative scheme to achieve a similar algorithm. One way to do this is to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replace</a:t>
            </a:r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</a:rPr>
              <a:t> the analytic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f'(x)</a:t>
            </a:r>
            <a:r>
              <a:rPr lang="zh-CN" altLang="en-US" sz="2800" dirty="0">
                <a:latin typeface="Georgia" panose="02040502050405020303" pitchFamily="18" charset="0"/>
              </a:rPr>
              <a:t> with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the two-point formula for the first-order derivative</a:t>
            </a:r>
            <a:r>
              <a:rPr lang="zh-CN" altLang="en-US" sz="2800" dirty="0">
                <a:latin typeface="Georgia" panose="02040502050405020303" pitchFamily="18" charset="0"/>
              </a:rPr>
              <a:t>, which gives</a:t>
            </a:r>
          </a:p>
        </p:txBody>
      </p:sp>
      <p:pic>
        <p:nvPicPr>
          <p:cNvPr id="30724" name="内容占位符 3072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850" y="5876925"/>
            <a:ext cx="6635750" cy="7667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91363" y="6416675"/>
            <a:ext cx="1522412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020DFF-CA37-4502-AF05-DB4DE82E8501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900"/>
          </a:p>
        </p:txBody>
      </p:sp>
      <p:sp>
        <p:nvSpPr>
          <p:cNvPr id="8196" name="Text Box 2"/>
          <p:cNvSpPr>
            <a:spLocks noGrp="1" noChangeArrowheads="1"/>
          </p:cNvSpPr>
          <p:nvPr>
            <p:ph type="body" sz="half" idx="1"/>
          </p:nvPr>
        </p:nvSpPr>
        <p:spPr>
          <a:xfrm>
            <a:off x="409575" y="2224088"/>
            <a:ext cx="3468688" cy="4373132"/>
          </a:xfrm>
          <a:solidFill>
            <a:schemeClr val="bg1">
              <a:lumMod val="95000"/>
            </a:schemeClr>
          </a:solidFill>
        </p:spPr>
        <p:txBody>
          <a:bodyPr lIns="0" rIns="0"/>
          <a:lstStyle/>
          <a:p>
            <a:pPr marL="228600" lvl="1" indent="-171450" eaLnBrk="1" hangingPunct="1">
              <a:spcBef>
                <a:spcPct val="50000"/>
              </a:spcBef>
              <a:buFontTx/>
              <a:buChar char="•"/>
              <a:tabLst>
                <a:tab pos="2286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Requires two initial estimates x</a:t>
            </a:r>
            <a:r>
              <a:rPr lang="en-US" sz="2000" baseline="-25000" dirty="0">
                <a:solidFill>
                  <a:schemeClr val="tx1"/>
                </a:solidFill>
                <a:latin typeface="Times New Roman" pitchFamily="18" charset="0"/>
              </a:rPr>
              <a:t>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x</a:t>
            </a:r>
            <a:r>
              <a:rPr lang="en-US" sz="2000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. </a:t>
            </a:r>
          </a:p>
          <a:p>
            <a:pPr marL="228600" lvl="1" indent="-171450" eaLnBrk="1" hangingPunct="1">
              <a:spcBef>
                <a:spcPct val="50000"/>
              </a:spcBef>
              <a:buFontTx/>
              <a:buNone/>
              <a:tabLst>
                <a:tab pos="2286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	However, it is not a “bracketing” method.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28600" lvl="1" indent="-171450" eaLnBrk="1" hangingPunct="1">
              <a:spcBef>
                <a:spcPct val="50000"/>
              </a:spcBef>
              <a:buFontTx/>
              <a:buChar char="•"/>
              <a:tabLst>
                <a:tab pos="228600" algn="l"/>
              </a:tabLst>
              <a:defRPr/>
            </a:pP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The Secant Method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has the same properties as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Newton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’s method. </a:t>
            </a:r>
          </a:p>
          <a:p>
            <a:pPr marL="228600" lvl="1" indent="-171450" eaLnBrk="1" hangingPunct="1">
              <a:spcBef>
                <a:spcPct val="50000"/>
              </a:spcBef>
              <a:buFontTx/>
              <a:buNone/>
              <a:tabLst>
                <a:tab pos="2286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	Convergence is not guaranteed for all x</a:t>
            </a:r>
            <a:r>
              <a:rPr lang="en-US" sz="2000" baseline="-25000" dirty="0">
                <a:solidFill>
                  <a:schemeClr val="tx1"/>
                </a:solidFill>
                <a:latin typeface="Times New Roman" pitchFamily="18" charset="0"/>
              </a:rPr>
              <a:t>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f(x).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6149" name="Picture 3" descr="Fig060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1288" y="1311275"/>
            <a:ext cx="4819650" cy="4706938"/>
          </a:xfrm>
          <a:noFill/>
        </p:spPr>
      </p:pic>
      <p:graphicFrame>
        <p:nvGraphicFramePr>
          <p:cNvPr id="1126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1800" y="1330325"/>
          <a:ext cx="34464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7" name="Equation" r:id="rId4" imgW="1917700" imgH="431800" progId="Equation.DSMT4">
                  <p:embed/>
                </p:oleObj>
              </mc:Choice>
              <mc:Fallback>
                <p:oleObj name="Equation" r:id="rId4" imgW="1917700" imgH="431800" progId="Equation.DSMT4">
                  <p:embed/>
                  <p:pic>
                    <p:nvPicPr>
                      <p:cNvPr id="112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330325"/>
                        <a:ext cx="3446463" cy="814388"/>
                      </a:xfrm>
                      <a:prstGeom prst="rect">
                        <a:avLst/>
                      </a:prstGeom>
                      <a:solidFill>
                        <a:srgbClr val="FFCC99">
                          <a:alpha val="7411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373063" y="349250"/>
            <a:ext cx="8412162" cy="669925"/>
          </a:xfrm>
          <a:prstGeom prst="bevel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solidFill>
                  <a:schemeClr val="tx2"/>
                </a:solidFill>
              </a:rPr>
              <a:t>The Secant Method</a:t>
            </a:r>
          </a:p>
        </p:txBody>
      </p:sp>
    </p:spTree>
    <p:extLst>
      <p:ext uri="{BB962C8B-B14F-4D97-AF65-F5344CB8AC3E}">
        <p14:creationId xmlns:p14="http://schemas.microsoft.com/office/powerpoint/2010/main" val="18019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1745"/>
          <p:cNvSpPr>
            <a:spLocks noGrp="1" noChangeArrowheads="1"/>
          </p:cNvSpPr>
          <p:nvPr>
            <p:ph type="title"/>
          </p:nvPr>
        </p:nvSpPr>
        <p:spPr>
          <a:xfrm>
            <a:off x="449263" y="200026"/>
            <a:ext cx="8229600" cy="838200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Code example</a:t>
            </a:r>
          </a:p>
        </p:txBody>
      </p:sp>
      <p:sp>
        <p:nvSpPr>
          <p:cNvPr id="31747" name="内容占位符 31746"/>
          <p:cNvSpPr>
            <a:spLocks noGrp="1" noChangeArrowheads="1"/>
          </p:cNvSpPr>
          <p:nvPr>
            <p:ph idx="1"/>
          </p:nvPr>
        </p:nvSpPr>
        <p:spPr>
          <a:xfrm>
            <a:off x="6076950" y="5807075"/>
            <a:ext cx="2749550" cy="7207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latin typeface="Georgia" panose="02040502050405020303" pitchFamily="18" charset="0"/>
                <a:hlinkClick r:id="rId3" action="ppaction://hlinkfile"/>
              </a:rPr>
              <a:t>Secant.c</a:t>
            </a:r>
            <a:r>
              <a:rPr lang="en-US" altLang="zh-CN" sz="2800" dirty="0">
                <a:latin typeface="Georgia" panose="02040502050405020303" pitchFamily="18" charset="0"/>
                <a:hlinkClick r:id="rId3" action="ppaction://hlinkfile"/>
              </a:rPr>
              <a:t>pp</a:t>
            </a:r>
            <a:endParaRPr lang="en-US" altLang="zh-CN" sz="2800" dirty="0">
              <a:latin typeface="Georgia" panose="02040502050405020303" pitchFamily="18" charset="0"/>
            </a:endParaRPr>
          </a:p>
        </p:txBody>
      </p:sp>
      <p:sp>
        <p:nvSpPr>
          <p:cNvPr id="31748" name="文本框 31747"/>
          <p:cNvSpPr txBox="1">
            <a:spLocks noChangeArrowheads="1"/>
          </p:cNvSpPr>
          <p:nvPr/>
        </p:nvSpPr>
        <p:spPr bwMode="auto">
          <a:xfrm>
            <a:off x="647700" y="1196975"/>
            <a:ext cx="6804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Example: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(x)=sin(x)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0.5</a:t>
            </a:r>
          </a:p>
        </p:txBody>
      </p:sp>
      <p:graphicFrame>
        <p:nvGraphicFramePr>
          <p:cNvPr id="31749" name="表格 31748"/>
          <p:cNvGraphicFramePr/>
          <p:nvPr>
            <p:extLst>
              <p:ext uri="{D42A27DB-BD31-4B8C-83A1-F6EECF244321}">
                <p14:modId xmlns:p14="http://schemas.microsoft.com/office/powerpoint/2010/main" val="2949331963"/>
              </p:ext>
            </p:extLst>
          </p:nvPr>
        </p:nvGraphicFramePr>
        <p:xfrm>
          <a:off x="900113" y="2349500"/>
          <a:ext cx="6985000" cy="2146301"/>
        </p:xfrm>
        <a:graphic>
          <a:graphicData uri="http://schemas.openxmlformats.org/drawingml/2006/table">
            <a:tbl>
              <a:tblPr/>
              <a:tblGrid>
                <a:gridCol w="232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74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i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x</a:t>
                      </a:r>
                      <a:r>
                        <a:rPr lang="zh-CN" altLang="en-US" sz="2800" b="1" baseline="-25000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i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f</a:t>
                      </a:r>
                      <a:r>
                        <a:rPr lang="zh-CN" altLang="en-US" sz="2800" b="1" baseline="-25000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i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2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0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0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-0.5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latin typeface="Symbol" panose="05050102010706020507" charset="2"/>
                        </a:rPr>
                        <a:t>p</a:t>
                      </a:r>
                      <a:r>
                        <a:rPr lang="en-US" altLang="zh-CN" sz="2800">
                          <a:latin typeface="Georgia" panose="02040502050405020303" charset="0"/>
                        </a:rPr>
                        <a:t>/2</a:t>
                      </a:r>
                      <a:endParaRPr lang="zh-CN" altLang="en-US" sz="2800">
                        <a:latin typeface="Georgia" panose="02040502050405020303" charset="0"/>
                      </a:endParaRP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0.5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50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2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latin typeface="Symbol" panose="05050102010706020507" charset="2"/>
                        </a:rPr>
                        <a:t>p</a:t>
                      </a:r>
                      <a:r>
                        <a:rPr lang="zh-CN" altLang="en-US" sz="2800" dirty="0">
                          <a:latin typeface="Georgia" panose="02040502050405020303" charset="0"/>
                        </a:rPr>
                        <a:t>/4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sym typeface="Georgia" panose="02040502050405020303" charset="0"/>
                        </a:rPr>
                        <a:t>……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794" name="图片 317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424488"/>
            <a:ext cx="507682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359798"/>
              </p:ext>
            </p:extLst>
          </p:nvPr>
        </p:nvGraphicFramePr>
        <p:xfrm>
          <a:off x="1279525" y="4643438"/>
          <a:ext cx="381158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Equation" r:id="rId5" imgW="2120760" imgH="431640" progId="Equation.DSMT4">
                  <p:embed/>
                </p:oleObj>
              </mc:Choice>
              <mc:Fallback>
                <p:oleObj name="Equation" r:id="rId5" imgW="2120760" imgH="431640" progId="Equation.DSMT4">
                  <p:embed/>
                  <p:pic>
                    <p:nvPicPr>
                      <p:cNvPr id="112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4643438"/>
                        <a:ext cx="3811588" cy="814387"/>
                      </a:xfrm>
                      <a:prstGeom prst="rect">
                        <a:avLst/>
                      </a:prstGeom>
                      <a:solidFill>
                        <a:srgbClr val="FFCC99">
                          <a:alpha val="7411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  <p:bldP spid="31748" grpId="0" bldLvl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714" y="100807"/>
            <a:ext cx="6978476" cy="542131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Physics problem: Finite Square-Well Potential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62844" y="936575"/>
            <a:ext cx="4474825" cy="425450"/>
          </a:xfrm>
        </p:spPr>
        <p:txBody>
          <a:bodyPr/>
          <a:lstStyle/>
          <a:p>
            <a:pPr marL="0" indent="0" eaLnBrk="1" hangingPunct="1"/>
            <a:r>
              <a:rPr lang="en-US" altLang="en-US" sz="2000" dirty="0">
                <a:solidFill>
                  <a:schemeClr val="tx1"/>
                </a:solidFill>
              </a:rPr>
              <a:t>The finite square-well potential is:</a:t>
            </a:r>
          </a:p>
        </p:txBody>
      </p:sp>
      <p:sp>
        <p:nvSpPr>
          <p:cNvPr id="16388" name="Text Box 40"/>
          <p:cNvSpPr txBox="1">
            <a:spLocks noChangeArrowheads="1"/>
          </p:cNvSpPr>
          <p:nvPr/>
        </p:nvSpPr>
        <p:spPr bwMode="auto">
          <a:xfrm>
            <a:off x="897006" y="6256064"/>
            <a:ext cx="822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the wave function must be zero at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±∞</a:t>
            </a:r>
            <a:r>
              <a:rPr lang="en-US" altLang="en-US" dirty="0"/>
              <a:t>.</a:t>
            </a:r>
          </a:p>
        </p:txBody>
      </p:sp>
      <p:sp>
        <p:nvSpPr>
          <p:cNvPr id="24582" name="Text Box 41"/>
          <p:cNvSpPr txBox="1">
            <a:spLocks noChangeArrowheads="1"/>
          </p:cNvSpPr>
          <p:nvPr/>
        </p:nvSpPr>
        <p:spPr bwMode="auto">
          <a:xfrm>
            <a:off x="457200" y="3960813"/>
            <a:ext cx="822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The solution outside the finite well in regions </a:t>
            </a:r>
            <a:r>
              <a:rPr lang="en-US" dirty="0">
                <a:latin typeface="Times New Roman" pitchFamily="18" charset="0"/>
              </a:rPr>
              <a:t>I</a:t>
            </a:r>
            <a:r>
              <a:rPr lang="en-US" dirty="0"/>
              <a:t> and </a:t>
            </a:r>
            <a:r>
              <a:rPr lang="en-US" dirty="0">
                <a:latin typeface="Times New Roman" pitchFamily="18" charset="0"/>
              </a:rPr>
              <a:t>III</a:t>
            </a:r>
            <a:r>
              <a:rPr lang="en-US" dirty="0">
                <a:latin typeface="+mj-lt"/>
              </a:rPr>
              <a:t>, where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, is:</a:t>
            </a:r>
          </a:p>
        </p:txBody>
      </p:sp>
      <p:graphicFrame>
        <p:nvGraphicFramePr>
          <p:cNvPr id="16390" name="Object 48"/>
          <p:cNvGraphicFramePr>
            <a:graphicFrameLocks noChangeAspect="1"/>
          </p:cNvGraphicFramePr>
          <p:nvPr/>
        </p:nvGraphicFramePr>
        <p:xfrm>
          <a:off x="3352800" y="2349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86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1639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495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009008"/>
              </p:ext>
            </p:extLst>
          </p:nvPr>
        </p:nvGraphicFramePr>
        <p:xfrm>
          <a:off x="361950" y="1698625"/>
          <a:ext cx="40544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87" name="Equation" r:id="rId6" imgW="2603160" imgH="711000" progId="Equation.DSMT4">
                  <p:embed/>
                </p:oleObj>
              </mc:Choice>
              <mc:Fallback>
                <p:oleObj name="Equation" r:id="rId6" imgW="2603160" imgH="711000" progId="Equation.DSMT4">
                  <p:embed/>
                  <p:pic>
                    <p:nvPicPr>
                      <p:cNvPr id="1639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1698625"/>
                        <a:ext cx="4054475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76951"/>
              </p:ext>
            </p:extLst>
          </p:nvPr>
        </p:nvGraphicFramePr>
        <p:xfrm>
          <a:off x="3376613" y="3252788"/>
          <a:ext cx="34004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88" name="Equation" r:id="rId8" imgW="2260440" imgH="431640" progId="Equation.DSMT4">
                  <p:embed/>
                </p:oleObj>
              </mc:Choice>
              <mc:Fallback>
                <p:oleObj name="Equation" r:id="rId8" imgW="2260440" imgH="431640" progId="Equation.DSMT4">
                  <p:embed/>
                  <p:pic>
                    <p:nvPicPr>
                      <p:cNvPr id="102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3252788"/>
                        <a:ext cx="34004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2558" y="3396977"/>
            <a:ext cx="318602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5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Schrödinger Equation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38101"/>
              </p:ext>
            </p:extLst>
          </p:nvPr>
        </p:nvGraphicFramePr>
        <p:xfrm>
          <a:off x="3508093" y="4445667"/>
          <a:ext cx="2659152" cy="56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89" name="Equation" r:id="rId10" imgW="1244520" imgH="266400" progId="Equation.DSMT4">
                  <p:embed/>
                </p:oleObj>
              </mc:Choice>
              <mc:Fallback>
                <p:oleObj name="Equation" r:id="rId10" imgW="1244520" imgH="266400" progId="Equation.DSMT4">
                  <p:embed/>
                  <p:pic>
                    <p:nvPicPr>
                      <p:cNvPr id="112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093" y="4445667"/>
                        <a:ext cx="2659152" cy="569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5060" y="642938"/>
            <a:ext cx="3923955" cy="2595331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667172"/>
              </p:ext>
            </p:extLst>
          </p:nvPr>
        </p:nvGraphicFramePr>
        <p:xfrm>
          <a:off x="1020762" y="4498975"/>
          <a:ext cx="1368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90" name="Equation" r:id="rId13" imgW="622080" imgH="241200" progId="Equation.DSMT4">
                  <p:embed/>
                </p:oleObj>
              </mc:Choice>
              <mc:Fallback>
                <p:oleObj name="Equation" r:id="rId13" imgW="622080" imgH="241200" progId="Equation.DSMT4">
                  <p:embed/>
                  <p:pic>
                    <p:nvPicPr>
                      <p:cNvPr id="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2" y="4498975"/>
                        <a:ext cx="13684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11846"/>
              </p:ext>
            </p:extLst>
          </p:nvPr>
        </p:nvGraphicFramePr>
        <p:xfrm>
          <a:off x="969099" y="5139010"/>
          <a:ext cx="32623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91" name="Equation" r:id="rId15" imgW="1714320" imgH="228600" progId="Equation.DSMT4">
                  <p:embed/>
                </p:oleObj>
              </mc:Choice>
              <mc:Fallback>
                <p:oleObj name="Equation" r:id="rId15" imgW="1714320" imgH="228600" progId="Equation.DSMT4">
                  <p:embed/>
                  <p:pic>
                    <p:nvPicPr>
                      <p:cNvPr id="174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99" y="5139010"/>
                        <a:ext cx="32623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87956"/>
              </p:ext>
            </p:extLst>
          </p:nvPr>
        </p:nvGraphicFramePr>
        <p:xfrm>
          <a:off x="4597400" y="5065713"/>
          <a:ext cx="199548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92" name="Equation" r:id="rId17" imgW="850680" imgH="241200" progId="Equation.DSMT4">
                  <p:embed/>
                </p:oleObj>
              </mc:Choice>
              <mc:Fallback>
                <p:oleObj name="Equation" r:id="rId17" imgW="850680" imgH="241200" progId="Equation.DSMT4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5065713"/>
                        <a:ext cx="199548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452241"/>
              </p:ext>
            </p:extLst>
          </p:nvPr>
        </p:nvGraphicFramePr>
        <p:xfrm>
          <a:off x="912813" y="5589588"/>
          <a:ext cx="16192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93" name="Equation" r:id="rId19" imgW="736560" imgH="241200" progId="Equation.DSMT4">
                  <p:embed/>
                </p:oleObj>
              </mc:Choice>
              <mc:Fallback>
                <p:oleObj name="Equation" r:id="rId19" imgW="736560" imgH="24120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5589588"/>
                        <a:ext cx="16192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655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33072"/>
              </p:ext>
            </p:extLst>
          </p:nvPr>
        </p:nvGraphicFramePr>
        <p:xfrm>
          <a:off x="454026" y="2027375"/>
          <a:ext cx="374650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1" name="Equation" r:id="rId4" imgW="1701720" imgH="1143000" progId="Equation.DSMT4">
                  <p:embed/>
                </p:oleObj>
              </mc:Choice>
              <mc:Fallback>
                <p:oleObj name="Equation" r:id="rId4" imgW="1701720" imgH="1143000" progId="Equation.DSMT4">
                  <p:embed/>
                  <p:pic>
                    <p:nvPicPr>
                      <p:cNvPr id="174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6" y="2027375"/>
                        <a:ext cx="374650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1"/>
          <p:cNvSpPr>
            <a:spLocks noChangeArrowheads="1"/>
          </p:cNvSpPr>
          <p:nvPr/>
        </p:nvSpPr>
        <p:spPr bwMode="auto">
          <a:xfrm>
            <a:off x="481013" y="1451090"/>
            <a:ext cx="6224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Now, the </a:t>
            </a:r>
            <a:r>
              <a:rPr lang="en-US" altLang="en-US" b="1" dirty="0">
                <a:solidFill>
                  <a:srgbClr val="660066"/>
                </a:solidFill>
              </a:rPr>
              <a:t>boundary conditions </a:t>
            </a:r>
            <a:r>
              <a:rPr lang="en-US" altLang="en-US" dirty="0"/>
              <a:t>require that:</a:t>
            </a:r>
          </a:p>
        </p:txBody>
      </p:sp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27818"/>
              </p:ext>
            </p:extLst>
          </p:nvPr>
        </p:nvGraphicFramePr>
        <p:xfrm>
          <a:off x="4449953" y="2034296"/>
          <a:ext cx="39417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2" name="Equation" r:id="rId6" imgW="1790640" imgH="203040" progId="Equation.DSMT4">
                  <p:embed/>
                </p:oleObj>
              </mc:Choice>
              <mc:Fallback>
                <p:oleObj name="Equation" r:id="rId6" imgW="1790640" imgH="203040" progId="Equation.DSMT4">
                  <p:embed/>
                  <p:pic>
                    <p:nvPicPr>
                      <p:cNvPr id="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953" y="2034296"/>
                        <a:ext cx="394176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759919"/>
              </p:ext>
            </p:extLst>
          </p:nvPr>
        </p:nvGraphicFramePr>
        <p:xfrm>
          <a:off x="678245" y="554682"/>
          <a:ext cx="1368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3" name="Equation" r:id="rId8" imgW="622080" imgH="241200" progId="Equation.DSMT4">
                  <p:embed/>
                </p:oleObj>
              </mc:Choice>
              <mc:Fallback>
                <p:oleObj name="Equation" r:id="rId8" imgW="622080" imgH="24120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245" y="554682"/>
                        <a:ext cx="13684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761394"/>
              </p:ext>
            </p:extLst>
          </p:nvPr>
        </p:nvGraphicFramePr>
        <p:xfrm>
          <a:off x="2699870" y="582624"/>
          <a:ext cx="32623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4" name="Equation" r:id="rId10" imgW="1714320" imgH="228600" progId="Equation.DSMT4">
                  <p:embed/>
                </p:oleObj>
              </mc:Choice>
              <mc:Fallback>
                <p:oleObj name="Equation" r:id="rId10" imgW="1714320" imgH="228600" progId="Equation.DSMT4">
                  <p:embed/>
                  <p:pic>
                    <p:nvPicPr>
                      <p:cNvPr id="2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870" y="582624"/>
                        <a:ext cx="32623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342635"/>
              </p:ext>
            </p:extLst>
          </p:nvPr>
        </p:nvGraphicFramePr>
        <p:xfrm>
          <a:off x="6526665" y="492137"/>
          <a:ext cx="16192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5" name="Equation" r:id="rId12" imgW="736560" imgH="241200" progId="Equation.DSMT4">
                  <p:embed/>
                </p:oleObj>
              </mc:Choice>
              <mc:Fallback>
                <p:oleObj name="Equation" r:id="rId12" imgW="736560" imgH="241200" progId="Equation.DSMT4">
                  <p:embed/>
                  <p:pic>
                    <p:nvPicPr>
                      <p:cNvPr id="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665" y="492137"/>
                        <a:ext cx="16192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216215"/>
              </p:ext>
            </p:extLst>
          </p:nvPr>
        </p:nvGraphicFramePr>
        <p:xfrm>
          <a:off x="4452667" y="2485220"/>
          <a:ext cx="44180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6" name="Equation" r:id="rId14" imgW="2006280" imgH="228600" progId="Equation.DSMT4">
                  <p:embed/>
                </p:oleObj>
              </mc:Choice>
              <mc:Fallback>
                <p:oleObj name="Equation" r:id="rId14" imgW="2006280" imgH="228600" progId="Equation.DSMT4">
                  <p:embed/>
                  <p:pic>
                    <p:nvPicPr>
                      <p:cNvPr id="1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667" y="2485220"/>
                        <a:ext cx="44180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518426"/>
              </p:ext>
            </p:extLst>
          </p:nvPr>
        </p:nvGraphicFramePr>
        <p:xfrm>
          <a:off x="4452667" y="3423999"/>
          <a:ext cx="3746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7" name="Equation" r:id="rId16" imgW="1701720" imgH="203040" progId="Equation.DSMT4">
                  <p:embed/>
                </p:oleObj>
              </mc:Choice>
              <mc:Fallback>
                <p:oleObj name="Equation" r:id="rId16" imgW="1701720" imgH="203040" progId="Equation.DSMT4">
                  <p:embed/>
                  <p:pic>
                    <p:nvPicPr>
                      <p:cNvPr id="1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667" y="3423999"/>
                        <a:ext cx="3746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215138"/>
              </p:ext>
            </p:extLst>
          </p:nvPr>
        </p:nvGraphicFramePr>
        <p:xfrm>
          <a:off x="4246563" y="3962193"/>
          <a:ext cx="46148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8" name="Equation" r:id="rId18" imgW="2095200" imgH="228600" progId="Equation.DSMT4">
                  <p:embed/>
                </p:oleObj>
              </mc:Choice>
              <mc:Fallback>
                <p:oleObj name="Equation" r:id="rId18" imgW="2095200" imgH="228600" progId="Equation.DSMT4">
                  <p:embed/>
                  <p:pic>
                    <p:nvPicPr>
                      <p:cNvPr id="2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3962193"/>
                        <a:ext cx="46148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99595" y="4648292"/>
            <a:ext cx="6736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Two kinds of solutions (different parity, see group theory):</a:t>
            </a:r>
          </a:p>
        </p:txBody>
      </p:sp>
      <p:sp>
        <p:nvSpPr>
          <p:cNvPr id="24" name="矩形 23"/>
          <p:cNvSpPr/>
          <p:nvPr/>
        </p:nvSpPr>
        <p:spPr>
          <a:xfrm>
            <a:off x="499596" y="5049914"/>
            <a:ext cx="1768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Even states: </a:t>
            </a:r>
          </a:p>
        </p:txBody>
      </p:sp>
      <p:graphicFrame>
        <p:nvGraphicFramePr>
          <p:cNvPr id="2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64136"/>
              </p:ext>
            </p:extLst>
          </p:nvPr>
        </p:nvGraphicFramePr>
        <p:xfrm>
          <a:off x="2327276" y="5086338"/>
          <a:ext cx="2628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9" name="Equation" r:id="rId20" imgW="1193760" imgH="203040" progId="Equation.DSMT4">
                  <p:embed/>
                </p:oleObj>
              </mc:Choice>
              <mc:Fallback>
                <p:oleObj name="Equation" r:id="rId20" imgW="1193760" imgH="203040" progId="Equation.DSMT4">
                  <p:embed/>
                  <p:pic>
                    <p:nvPicPr>
                      <p:cNvPr id="2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6" y="5086338"/>
                        <a:ext cx="2628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062839"/>
              </p:ext>
            </p:extLst>
          </p:nvPr>
        </p:nvGraphicFramePr>
        <p:xfrm>
          <a:off x="5487717" y="5046495"/>
          <a:ext cx="27114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20" name="Equation" r:id="rId22" imgW="1231560" imgH="203040" progId="Equation.DSMT4">
                  <p:embed/>
                </p:oleObj>
              </mc:Choice>
              <mc:Fallback>
                <p:oleObj name="Equation" r:id="rId22" imgW="1231560" imgH="203040" progId="Equation.DSMT4">
                  <p:embed/>
                  <p:pic>
                    <p:nvPicPr>
                      <p:cNvPr id="2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717" y="5046495"/>
                        <a:ext cx="27114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31653" y="5504625"/>
            <a:ext cx="1768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Odd states: </a:t>
            </a:r>
          </a:p>
        </p:txBody>
      </p:sp>
      <p:graphicFrame>
        <p:nvGraphicFramePr>
          <p:cNvPr id="2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988143"/>
              </p:ext>
            </p:extLst>
          </p:nvPr>
        </p:nvGraphicFramePr>
        <p:xfrm>
          <a:off x="2181225" y="5590968"/>
          <a:ext cx="28241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21" name="Equation" r:id="rId24" imgW="1282680" imgH="203040" progId="Equation.DSMT4">
                  <p:embed/>
                </p:oleObj>
              </mc:Choice>
              <mc:Fallback>
                <p:oleObj name="Equation" r:id="rId24" imgW="1282680" imgH="203040" progId="Equation.DSMT4">
                  <p:embed/>
                  <p:pic>
                    <p:nvPicPr>
                      <p:cNvPr id="2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590968"/>
                        <a:ext cx="28241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998470"/>
              </p:ext>
            </p:extLst>
          </p:nvPr>
        </p:nvGraphicFramePr>
        <p:xfrm>
          <a:off x="5337175" y="5556043"/>
          <a:ext cx="29067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22" name="Equation" r:id="rId26" imgW="1320480" imgH="203040" progId="Equation.DSMT4">
                  <p:embed/>
                </p:oleObj>
              </mc:Choice>
              <mc:Fallback>
                <p:oleObj name="Equation" r:id="rId26" imgW="1320480" imgH="203040" progId="Equation.DSMT4">
                  <p:embed/>
                  <p:pic>
                    <p:nvPicPr>
                      <p:cNvPr id="2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5556043"/>
                        <a:ext cx="29067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41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043755" y="404790"/>
            <a:ext cx="6552455" cy="54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3333FF"/>
                </a:solidFill>
              </a:rPr>
              <a:t>Our target: determine A,B,C,F and energy E</a:t>
            </a:r>
            <a:endParaRPr lang="en-US" altLang="en-US" dirty="0">
              <a:solidFill>
                <a:srgbClr val="3333FF"/>
              </a:solidFill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220045" y="1386481"/>
            <a:ext cx="3632344" cy="3755011"/>
            <a:chOff x="3649" y="617"/>
            <a:chExt cx="1872" cy="1919"/>
          </a:xfrm>
        </p:grpSpPr>
        <p:sp>
          <p:nvSpPr>
            <p:cNvPr id="4" name="Rectangle 29"/>
            <p:cNvSpPr>
              <a:spLocks noChangeArrowheads="1"/>
            </p:cNvSpPr>
            <p:nvPr/>
          </p:nvSpPr>
          <p:spPr bwMode="auto">
            <a:xfrm>
              <a:off x="3649" y="617"/>
              <a:ext cx="1872" cy="1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5" name="Picture 30" descr="0605"/>
            <p:cNvPicPr preferRelativeResize="0"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72" b="24747"/>
            <a:stretch>
              <a:fillRect/>
            </a:stretch>
          </p:blipFill>
          <p:spPr bwMode="auto">
            <a:xfrm>
              <a:off x="3690" y="701"/>
              <a:ext cx="17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594454" y="1236060"/>
            <a:ext cx="2863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e.g., for even states, solve </a:t>
            </a:r>
          </a:p>
        </p:txBody>
      </p:sp>
      <p:graphicFrame>
        <p:nvGraphicFramePr>
          <p:cNvPr id="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033060"/>
              </p:ext>
            </p:extLst>
          </p:nvPr>
        </p:nvGraphicFramePr>
        <p:xfrm>
          <a:off x="395710" y="2099805"/>
          <a:ext cx="41640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7" name="Equation" r:id="rId4" imgW="1892160" imgH="203040" progId="Equation.DSMT4">
                  <p:embed/>
                </p:oleObj>
              </mc:Choice>
              <mc:Fallback>
                <p:oleObj name="Equation" r:id="rId4" imgW="1892160" imgH="203040" progId="Equation.DSMT4">
                  <p:embed/>
                  <p:pic>
                    <p:nvPicPr>
                      <p:cNvPr id="2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10" y="2099805"/>
                        <a:ext cx="41640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09342"/>
              </p:ext>
            </p:extLst>
          </p:nvPr>
        </p:nvGraphicFramePr>
        <p:xfrm>
          <a:off x="556232" y="2680879"/>
          <a:ext cx="2659152" cy="56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8" name="Equation" r:id="rId6" imgW="1244520" imgH="266400" progId="Equation.DSMT4">
                  <p:embed/>
                </p:oleObj>
              </mc:Choice>
              <mc:Fallback>
                <p:oleObj name="Equation" r:id="rId6" imgW="1244520" imgH="266400" progId="Equation.DSMT4">
                  <p:embed/>
                  <p:pic>
                    <p:nvPicPr>
                      <p:cNvPr id="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32" y="2680879"/>
                        <a:ext cx="2659152" cy="569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350436"/>
              </p:ext>
            </p:extLst>
          </p:nvPr>
        </p:nvGraphicFramePr>
        <p:xfrm>
          <a:off x="556232" y="3315726"/>
          <a:ext cx="199548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9" name="Equation" r:id="rId8" imgW="850680" imgH="241200" progId="Equation.DSMT4">
                  <p:embed/>
                </p:oleObj>
              </mc:Choice>
              <mc:Fallback>
                <p:oleObj name="Equation" r:id="rId8" imgW="850680" imgH="241200" progId="Equation.DSMT4">
                  <p:embed/>
                  <p:pic>
                    <p:nvPicPr>
                      <p:cNvPr id="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32" y="3315726"/>
                        <a:ext cx="199548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21767" y="5229125"/>
            <a:ext cx="532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Georgia" panose="02040502050405020303" pitchFamily="18" charset="0"/>
              </a:rPr>
              <a:t>Use hybrid method to find 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8494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3277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Georgia" panose="02040502050405020303" pitchFamily="18" charset="0"/>
              </a:rPr>
              <a:t>Roots of an equation</a:t>
            </a:r>
          </a:p>
          <a:p>
            <a:r>
              <a:rPr lang="en-US" altLang="zh-CN" sz="3200" b="1" dirty="0">
                <a:solidFill>
                  <a:srgbClr val="0033CC"/>
                </a:solidFill>
                <a:latin typeface="Georgia" panose="02040502050405020303" pitchFamily="18" charset="0"/>
              </a:rPr>
              <a:t>Extremes of a 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61913"/>
            <a:ext cx="9144000" cy="581026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200" dirty="0" err="1"/>
              <a:t>Roundoff</a:t>
            </a:r>
            <a:r>
              <a:rPr lang="en-GB" altLang="zh-CN" sz="3200" dirty="0"/>
              <a:t> errors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36525" y="493713"/>
            <a:ext cx="8702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0" y="484169"/>
            <a:ext cx="78377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zh-CN" sz="3200" dirty="0"/>
              <a:t> </a:t>
            </a:r>
            <a:r>
              <a:rPr lang="en-GB" altLang="zh-CN" sz="2800" dirty="0"/>
              <a:t>Precision of representation of numbers is finite</a:t>
            </a:r>
            <a:endParaRPr lang="en-GB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426" y="4172807"/>
            <a:ext cx="4596806" cy="236390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83998" y="4664585"/>
            <a:ext cx="3405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The Limits of </a:t>
            </a:r>
            <a:r>
              <a:rPr lang="en-US" altLang="zh-CN" sz="2000" dirty="0">
                <a:solidFill>
                  <a:srgbClr val="FF0000"/>
                </a:solidFill>
              </a:rPr>
              <a:t>Single-precision</a:t>
            </a:r>
            <a:r>
              <a:rPr lang="en-US" altLang="zh-CN" sz="2000" dirty="0"/>
              <a:t> Floating-Point Numbers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40" y="1052011"/>
            <a:ext cx="66103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92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37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  <a:latin typeface="Georgia" panose="02040502050405020303" pitchFamily="18" charset="0"/>
              </a:rPr>
              <a:t>Extremes of a function</a:t>
            </a:r>
          </a:p>
        </p:txBody>
      </p:sp>
      <p:sp>
        <p:nvSpPr>
          <p:cNvPr id="33795" name="内容占位符 33794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Georgia" panose="02040502050405020303" pitchFamily="18" charset="0"/>
              </a:rPr>
              <a:t>An associated problem to find</a:t>
            </a:r>
            <a:r>
              <a:rPr lang="en-US" altLang="zh-CN" sz="2800" dirty="0">
                <a:latin typeface="Georgia" panose="02040502050405020303" pitchFamily="18" charset="0"/>
              </a:rPr>
              <a:t> </a:t>
            </a:r>
            <a:r>
              <a:rPr lang="zh-CN" altLang="en-US" sz="2800" dirty="0">
                <a:latin typeface="Georgia" panose="02040502050405020303" pitchFamily="18" charset="0"/>
              </a:rPr>
              <a:t>the root of an equation is finding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the maxima and/or minima</a:t>
            </a:r>
            <a:r>
              <a:rPr lang="zh-CN" altLang="en-US" sz="2800" dirty="0">
                <a:latin typeface="Georgia" panose="02040502050405020303" pitchFamily="18" charset="0"/>
              </a:rPr>
              <a:t> of a function. 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Georgia" panose="02040502050405020303" pitchFamily="18" charset="0"/>
              </a:rPr>
              <a:t>Examples of such situations in physics occur when considering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the equilibrium position of an object</a:t>
            </a:r>
            <a:r>
              <a:rPr lang="zh-CN" altLang="en-US" sz="2800" dirty="0">
                <a:latin typeface="Georgia" panose="02040502050405020303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the potential surface of a field</a:t>
            </a:r>
            <a:r>
              <a:rPr lang="zh-CN" altLang="en-US" sz="2800" dirty="0">
                <a:latin typeface="Georgia" panose="02040502050405020303" pitchFamily="18" charset="0"/>
              </a:rPr>
              <a:t>, and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the optimized structures of molecules and small clusters</a:t>
            </a:r>
            <a:r>
              <a:rPr lang="zh-CN" altLang="en-US" sz="2800" dirty="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占位符 3481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6400"/>
            <a:ext cx="8229600" cy="59753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>
                <a:latin typeface="Georgia" panose="02040502050405020303" pitchFamily="18" charset="0"/>
              </a:rPr>
              <a:t>We know that an extreme of g(x) occurs at the point with</a:t>
            </a:r>
          </a:p>
          <a:p>
            <a:pPr>
              <a:lnSpc>
                <a:spcPct val="130000"/>
              </a:lnSpc>
            </a:pPr>
            <a:endParaRPr lang="zh-CN" altLang="en-US" sz="2400">
              <a:latin typeface="Georgia" panose="02040502050405020303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000">
              <a:latin typeface="Georgia" panose="02040502050405020303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800">
              <a:latin typeface="Georgia" panose="02040502050405020303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sz="2800">
                <a:latin typeface="Georgia" panose="02040502050405020303" pitchFamily="18" charset="0"/>
              </a:rPr>
              <a:t>   which is a minimum (maximum) if f'(x) = g''(x) is greater (less) than zero. So </a:t>
            </a:r>
            <a:r>
              <a:rPr lang="zh-CN" altLang="en-US" sz="2800">
                <a:solidFill>
                  <a:srgbClr val="FF0000"/>
                </a:solidFill>
                <a:latin typeface="Georgia" panose="02040502050405020303" pitchFamily="18" charset="0"/>
              </a:rPr>
              <a:t>all the root-search schemes</a:t>
            </a:r>
            <a:r>
              <a:rPr lang="zh-CN" altLang="en-US" sz="2800">
                <a:latin typeface="Georgia" panose="02040502050405020303" pitchFamily="18" charset="0"/>
              </a:rPr>
              <a:t> discussed so far can be generalized here </a:t>
            </a:r>
            <a:r>
              <a:rPr lang="zh-CN" altLang="en-US" sz="2800">
                <a:solidFill>
                  <a:srgbClr val="FF0000"/>
                </a:solidFill>
                <a:latin typeface="Georgia" panose="02040502050405020303" pitchFamily="18" charset="0"/>
              </a:rPr>
              <a:t>to search for the extremes</a:t>
            </a:r>
            <a:r>
              <a:rPr lang="zh-CN" altLang="en-US" sz="2800">
                <a:latin typeface="Georgia" panose="02040502050405020303" pitchFamily="18" charset="0"/>
              </a:rPr>
              <a:t> of a </a:t>
            </a:r>
            <a:r>
              <a:rPr lang="zh-CN" altLang="en-US" sz="2800">
                <a:solidFill>
                  <a:srgbClr val="FF0000"/>
                </a:solidFill>
                <a:latin typeface="Georgia" panose="02040502050405020303" pitchFamily="18" charset="0"/>
              </a:rPr>
              <a:t>single-variable function</a:t>
            </a:r>
            <a:r>
              <a:rPr lang="zh-CN" altLang="en-US" sz="280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16387" name="内容占位符 348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1662113"/>
            <a:ext cx="2981325" cy="107473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5841"/>
          <p:cNvSpPr>
            <a:spLocks noGrp="1" noChangeArrowheads="1"/>
          </p:cNvSpPr>
          <p:nvPr>
            <p:ph type="title"/>
          </p:nvPr>
        </p:nvSpPr>
        <p:spPr>
          <a:xfrm>
            <a:off x="252413" y="130175"/>
            <a:ext cx="8229600" cy="8382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Georgia" panose="02040502050405020303" pitchFamily="18" charset="0"/>
              </a:rPr>
              <a:t>Example</a:t>
            </a:r>
            <a:r>
              <a:rPr lang="zh-CN" altLang="en-US" sz="4000" dirty="0">
                <a:latin typeface="Georgia" panose="02040502050405020303" pitchFamily="18" charset="0"/>
              </a:rPr>
              <a:t> </a:t>
            </a:r>
            <a:endParaRPr lang="zh-CN" altLang="en-US" sz="3200" dirty="0">
              <a:latin typeface="Georgia" panose="02040502050405020303" pitchFamily="18" charset="0"/>
            </a:endParaRPr>
          </a:p>
        </p:txBody>
      </p:sp>
      <p:pic>
        <p:nvPicPr>
          <p:cNvPr id="17411" name="内容占位符 3584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3075" y="1714500"/>
            <a:ext cx="4235450" cy="1066800"/>
          </a:xfrm>
        </p:spPr>
      </p:pic>
      <p:sp>
        <p:nvSpPr>
          <p:cNvPr id="35844" name="文本框 35843"/>
          <p:cNvSpPr txBox="1">
            <a:spLocks noChangeArrowheads="1"/>
          </p:cNvSpPr>
          <p:nvPr/>
        </p:nvSpPr>
        <p:spPr bwMode="auto">
          <a:xfrm>
            <a:off x="457200" y="2863850"/>
            <a:ext cx="8231188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where e is the </a:t>
            </a:r>
            <a:r>
              <a:rPr lang="en-US" altLang="zh-CN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charge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of a proton, </a:t>
            </a:r>
            <a:r>
              <a:rPr lang="en-US" altLang="zh-CN" sz="28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electric permittivity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of vacuum, and V</a:t>
            </a:r>
            <a:r>
              <a:rPr lang="en-US" altLang="zh-CN" sz="2800" baseline="-250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and r</a:t>
            </a:r>
            <a:r>
              <a:rPr lang="en-US" altLang="zh-CN" sz="2800" baseline="-250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are </a:t>
            </a:r>
            <a:r>
              <a:rPr lang="en-US" altLang="zh-CN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parameters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of this effective interaction.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solidFill>
                <a:schemeClr val="tx1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The first term comes from the </a:t>
            </a:r>
            <a:r>
              <a:rPr lang="en-US" altLang="zh-CN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Coulomb interaction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between the two ions, but the second term is the result of the </a:t>
            </a:r>
            <a:r>
              <a:rPr lang="en-US" altLang="zh-CN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electron distribution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in the system.</a:t>
            </a:r>
          </a:p>
        </p:txBody>
      </p:sp>
      <p:sp>
        <p:nvSpPr>
          <p:cNvPr id="17413" name="文本框 35844"/>
          <p:cNvSpPr txBox="1">
            <a:spLocks noChangeArrowheads="1"/>
          </p:cNvSpPr>
          <p:nvPr/>
        </p:nvSpPr>
        <p:spPr bwMode="auto">
          <a:xfrm>
            <a:off x="252413" y="1196975"/>
            <a:ext cx="84343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(ionic) 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bond length of the diatomic molecule</a:t>
            </a:r>
          </a:p>
        </p:txBody>
      </p:sp>
      <p:sp>
        <p:nvSpPr>
          <p:cNvPr id="17414" name="椭圆 35845"/>
          <p:cNvSpPr>
            <a:spLocks noChangeArrowheads="1"/>
          </p:cNvSpPr>
          <p:nvPr/>
        </p:nvSpPr>
        <p:spPr bwMode="auto">
          <a:xfrm>
            <a:off x="6634163" y="1714500"/>
            <a:ext cx="674687" cy="6731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rgbClr val="755E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Na</a:t>
            </a:r>
          </a:p>
        </p:txBody>
      </p:sp>
      <p:sp>
        <p:nvSpPr>
          <p:cNvPr id="17415" name="椭圆 35846"/>
          <p:cNvSpPr>
            <a:spLocks noChangeArrowheads="1"/>
          </p:cNvSpPr>
          <p:nvPr/>
        </p:nvSpPr>
        <p:spPr bwMode="auto">
          <a:xfrm>
            <a:off x="7245350" y="1714500"/>
            <a:ext cx="673100" cy="6731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F666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Cl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占位符 3686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41325"/>
            <a:ext cx="4038600" cy="45275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>
                <a:latin typeface="Georgia" panose="02040502050405020303" pitchFamily="18" charset="0"/>
              </a:rPr>
              <a:t>The force: </a:t>
            </a:r>
          </a:p>
        </p:txBody>
      </p:sp>
      <p:sp>
        <p:nvSpPr>
          <p:cNvPr id="36867" name="文本框 36866"/>
          <p:cNvSpPr txBox="1">
            <a:spLocks noChangeArrowheads="1"/>
          </p:cNvSpPr>
          <p:nvPr/>
        </p:nvSpPr>
        <p:spPr bwMode="auto">
          <a:xfrm>
            <a:off x="684213" y="2565400"/>
            <a:ext cx="74882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At equilibrium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the force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between the two ions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is zero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. Therefore, we search for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the root of </a:t>
            </a:r>
            <a:endParaRPr lang="en-US" altLang="zh-CN" sz="2800" dirty="0">
              <a:solidFill>
                <a:srgbClr val="FF0000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f(x) = </a:t>
            </a:r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(x)/dx = 0</a:t>
            </a:r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.</a:t>
            </a:r>
            <a:endParaRPr lang="zh-CN" altLang="en-US" sz="2800" dirty="0">
              <a:solidFill>
                <a:schemeClr val="tx1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pic>
        <p:nvPicPr>
          <p:cNvPr id="18436" name="内容占位符 3686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179513"/>
            <a:ext cx="5705475" cy="101758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  <p:bldP spid="36867" grpId="0" bldLvl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378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  <a:latin typeface="Georgia" panose="02040502050405020303" pitchFamily="18" charset="0"/>
              </a:rPr>
              <a:t>code example</a:t>
            </a:r>
          </a:p>
        </p:txBody>
      </p:sp>
      <p:sp>
        <p:nvSpPr>
          <p:cNvPr id="19459" name="文本占位符 3789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dirty="0">
                <a:latin typeface="Georgia" panose="02040502050405020303" pitchFamily="18" charset="0"/>
              </a:rPr>
              <a:t>parameters for </a:t>
            </a:r>
            <a:r>
              <a:rPr lang="en-US" altLang="zh-CN" sz="2400" dirty="0" err="1">
                <a:latin typeface="Georgia" panose="02040502050405020303" pitchFamily="18" charset="0"/>
              </a:rPr>
              <a:t>NaCl</a:t>
            </a:r>
            <a:endParaRPr lang="en-US" altLang="zh-CN" sz="2400" dirty="0">
              <a:latin typeface="Georgia" panose="02040502050405020303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Georgia" panose="02040502050405020303" pitchFamily="18" charset="0"/>
              </a:rPr>
              <a:t>e</a:t>
            </a:r>
            <a:r>
              <a:rPr lang="en-US" altLang="zh-CN" sz="2400" baseline="30000" dirty="0">
                <a:latin typeface="Georgia" panose="02040502050405020303" pitchFamily="18" charset="0"/>
              </a:rPr>
              <a:t>2</a:t>
            </a:r>
            <a:r>
              <a:rPr lang="en-US" altLang="zh-CN" sz="2400" dirty="0">
                <a:latin typeface="Georgia" panose="02040502050405020303" pitchFamily="18" charset="0"/>
              </a:rPr>
              <a:t>/4</a:t>
            </a:r>
            <a:r>
              <a:rPr lang="en-US" altLang="zh-CN" sz="2400" dirty="0">
                <a:latin typeface="Symbol" panose="05050102010706020507" pitchFamily="18" charset="2"/>
              </a:rPr>
              <a:t>pe</a:t>
            </a:r>
            <a:r>
              <a:rPr lang="en-US" altLang="zh-CN" sz="2400" baseline="-25000" dirty="0">
                <a:latin typeface="Georgia" panose="02040502050405020303" pitchFamily="18" charset="0"/>
              </a:rPr>
              <a:t>0</a:t>
            </a:r>
            <a:r>
              <a:rPr lang="en-US" altLang="zh-CN" sz="2400" dirty="0">
                <a:latin typeface="Georgia" panose="02040502050405020303" pitchFamily="18" charset="0"/>
              </a:rPr>
              <a:t> = 14.4 </a:t>
            </a:r>
            <a:r>
              <a:rPr lang="en-US" altLang="zh-CN" sz="2400" dirty="0" err="1">
                <a:latin typeface="Georgia" panose="02040502050405020303" pitchFamily="18" charset="0"/>
              </a:rPr>
              <a:t>AeV</a:t>
            </a:r>
            <a:endParaRPr lang="en-US" altLang="zh-CN" sz="2400" dirty="0">
              <a:latin typeface="Georgia" panose="02040502050405020303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Georgia" panose="02040502050405020303" pitchFamily="18" charset="0"/>
              </a:rPr>
              <a:t>V</a:t>
            </a:r>
            <a:r>
              <a:rPr lang="en-US" altLang="zh-CN" sz="2400" baseline="-25000" dirty="0">
                <a:latin typeface="Georgia" panose="02040502050405020303" pitchFamily="18" charset="0"/>
              </a:rPr>
              <a:t>0</a:t>
            </a:r>
            <a:r>
              <a:rPr lang="en-US" altLang="zh-CN" sz="2400" dirty="0">
                <a:latin typeface="Georgia" panose="02040502050405020303" pitchFamily="18" charset="0"/>
              </a:rPr>
              <a:t> = 1.09 x 10</a:t>
            </a:r>
            <a:r>
              <a:rPr lang="en-US" altLang="zh-CN" sz="2400" baseline="30000" dirty="0">
                <a:latin typeface="Georgia" panose="02040502050405020303" pitchFamily="18" charset="0"/>
              </a:rPr>
              <a:t>3</a:t>
            </a:r>
            <a:r>
              <a:rPr lang="en-US" altLang="zh-CN" sz="2400" dirty="0">
                <a:latin typeface="Georgia" panose="02040502050405020303" pitchFamily="18" charset="0"/>
              </a:rPr>
              <a:t> eV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Georgia" panose="02040502050405020303" pitchFamily="18" charset="0"/>
              </a:rPr>
              <a:t>r</a:t>
            </a:r>
            <a:r>
              <a:rPr lang="en-US" altLang="zh-CN" sz="2400" baseline="-25000" dirty="0">
                <a:latin typeface="Georgia" panose="02040502050405020303" pitchFamily="18" charset="0"/>
              </a:rPr>
              <a:t>0</a:t>
            </a:r>
            <a:r>
              <a:rPr lang="en-US" altLang="zh-CN" sz="2400" dirty="0">
                <a:latin typeface="Georgia" panose="02040502050405020303" pitchFamily="18" charset="0"/>
              </a:rPr>
              <a:t> = 0.33 A</a:t>
            </a:r>
            <a:endParaRPr lang="en-US" altLang="zh-CN" sz="2400" dirty="0">
              <a:latin typeface="Georgia" panose="02040502050405020303" pitchFamily="18" charset="0"/>
              <a:hlinkClick r:id="rId2" action="ppaction://hlinkfile"/>
            </a:endParaRPr>
          </a:p>
          <a:p>
            <a:endParaRPr lang="en-US" altLang="zh-CN" sz="2400" dirty="0">
              <a:latin typeface="Georgia" panose="02040502050405020303" pitchFamily="18" charset="0"/>
              <a:hlinkClick r:id="rId2" action="ppaction://hlinkfile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Georgia" panose="02040502050405020303" pitchFamily="18" charset="0"/>
              </a:rPr>
              <a:t>r starts from 1 A</a:t>
            </a:r>
            <a:endParaRPr lang="en-US" altLang="zh-CN" sz="2400" dirty="0">
              <a:solidFill>
                <a:srgbClr val="FF0000"/>
              </a:solidFill>
              <a:latin typeface="Georgia" panose="02040502050405020303" pitchFamily="18" charset="0"/>
              <a:hlinkClick r:id="rId2" action="ppaction://hlinkfile"/>
            </a:endParaRPr>
          </a:p>
          <a:p>
            <a:pPr>
              <a:buFontTx/>
              <a:buNone/>
            </a:pPr>
            <a:endParaRPr lang="en-US" altLang="zh-CN" sz="2400" dirty="0">
              <a:latin typeface="Georgia" panose="02040502050405020303" pitchFamily="18" charset="0"/>
              <a:hlinkClick r:id="rId2" action="ppaction://hlinkfile"/>
            </a:endParaRPr>
          </a:p>
          <a:p>
            <a:r>
              <a:rPr lang="en-US" altLang="zh-CN" sz="2400" dirty="0">
                <a:latin typeface="Georgia" panose="02040502050405020303" pitchFamily="18" charset="0"/>
                <a:hlinkClick r:id="rId2" action="ppaction://hlinkfile"/>
              </a:rPr>
              <a:t>3.</a:t>
            </a:r>
            <a:r>
              <a:rPr lang="zh-CN" altLang="en-US" sz="2400" dirty="0">
                <a:latin typeface="Georgia" panose="02040502050405020303" pitchFamily="18" charset="0"/>
                <a:hlinkClick r:id="rId2" action="ppaction://hlinkfile"/>
              </a:rPr>
              <a:t>6</a:t>
            </a:r>
            <a:r>
              <a:rPr lang="en-US" altLang="zh-CN" sz="2400" dirty="0">
                <a:latin typeface="Georgia" panose="02040502050405020303" pitchFamily="18" charset="0"/>
                <a:hlinkClick r:id="rId2" action="ppaction://hlinkfile"/>
              </a:rPr>
              <a:t>.</a:t>
            </a:r>
            <a:r>
              <a:rPr lang="zh-CN" altLang="en-US" sz="2400" dirty="0">
                <a:latin typeface="Georgia" panose="02040502050405020303" pitchFamily="18" charset="0"/>
                <a:hlinkClick r:id="rId2" action="ppaction://hlinkfile"/>
              </a:rPr>
              <a:t>NaCl.c</a:t>
            </a:r>
            <a:r>
              <a:rPr lang="en-US" altLang="zh-CN" sz="2400" dirty="0">
                <a:latin typeface="Georgia" panose="02040502050405020303" pitchFamily="18" charset="0"/>
                <a:hlinkClick r:id="rId2" action="ppaction://hlinkfile"/>
              </a:rPr>
              <a:t>pp</a:t>
            </a:r>
            <a:endParaRPr lang="en-US" altLang="zh-CN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内容占位符 389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9800" y="4321175"/>
            <a:ext cx="2301875" cy="619125"/>
          </a:xfrm>
        </p:spPr>
      </p:pic>
      <p:sp>
        <p:nvSpPr>
          <p:cNvPr id="20483" name="文本框 38914"/>
          <p:cNvSpPr txBox="1">
            <a:spLocks noChangeArrowheads="1"/>
          </p:cNvSpPr>
          <p:nvPr/>
        </p:nvSpPr>
        <p:spPr bwMode="auto">
          <a:xfrm>
            <a:off x="896162" y="711553"/>
            <a:ext cx="7735888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In principle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, the search process 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should be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forced to move along the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direction of descending the function g(x)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when looking for a minimum. In other words, for x</a:t>
            </a:r>
            <a:r>
              <a:rPr lang="zh-CN" altLang="en-US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i+1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=x</a:t>
            </a:r>
            <a:r>
              <a:rPr lang="zh-CN" altLang="en-US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, the increment 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has the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sign opposite 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to g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'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(x</a:t>
            </a:r>
            <a:r>
              <a:rPr lang="zh-CN" altLang="en-US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).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Thus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, an update scheme can be formulated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: </a:t>
            </a:r>
          </a:p>
        </p:txBody>
      </p:sp>
      <p:sp>
        <p:nvSpPr>
          <p:cNvPr id="38916" name="文本框 38915"/>
          <p:cNvSpPr txBox="1">
            <a:spLocks noChangeArrowheads="1"/>
          </p:cNvSpPr>
          <p:nvPr/>
        </p:nvSpPr>
        <p:spPr bwMode="auto">
          <a:xfrm>
            <a:off x="900113" y="5113338"/>
            <a:ext cx="7734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with 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'a'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being a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positive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small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, and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adjustable 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parameter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  <a:sym typeface="Arial" panose="020B0604020202020204" pitchFamily="34" charset="0"/>
              </a:rPr>
              <a:t>. 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  <a:sym typeface="Arial" panose="020B0604020202020204" pitchFamily="34" charset="0"/>
              </a:rPr>
              <a:t>For the minimum, f' (or g'') must be positive.</a:t>
            </a:r>
            <a:endParaRPr lang="en-US" altLang="zh-CN" sz="1800" dirty="0">
              <a:solidFill>
                <a:schemeClr val="tx1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pic>
        <p:nvPicPr>
          <p:cNvPr id="38917" name="图片 389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4251325"/>
            <a:ext cx="4383088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右箭头 38917"/>
          <p:cNvSpPr>
            <a:spLocks noChangeArrowheads="1"/>
          </p:cNvSpPr>
          <p:nvPr/>
        </p:nvSpPr>
        <p:spPr bwMode="auto">
          <a:xfrm>
            <a:off x="3419475" y="4448175"/>
            <a:ext cx="649288" cy="377825"/>
          </a:xfrm>
          <a:prstGeom prst="rightArrow">
            <a:avLst>
              <a:gd name="adj1" fmla="val 50000"/>
              <a:gd name="adj2" fmla="val 428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7815" y="48593"/>
            <a:ext cx="5461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S</a:t>
            </a:r>
            <a:r>
              <a:rPr lang="zh-CN" altLang="en-US" sz="3200" b="1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teepest-descent method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ldLvl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占位符 39937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261938"/>
            <a:ext cx="7931150" cy="1800225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zh-CN" altLang="en-US" sz="2800">
                <a:latin typeface="Georgia" panose="02040502050405020303" pitchFamily="18" charset="0"/>
              </a:rPr>
              <a:t>   This scheme can be generalized to the </a:t>
            </a:r>
            <a:r>
              <a:rPr lang="zh-CN" altLang="en-US" sz="2800">
                <a:solidFill>
                  <a:srgbClr val="FF0000"/>
                </a:solidFill>
                <a:latin typeface="Georgia" panose="02040502050405020303" pitchFamily="18" charset="0"/>
              </a:rPr>
              <a:t>multivariable case</a:t>
            </a:r>
            <a:r>
              <a:rPr lang="zh-CN" altLang="en-US" sz="2800">
                <a:latin typeface="Georgia" panose="02040502050405020303" pitchFamily="18" charset="0"/>
              </a:rPr>
              <a:t> as</a:t>
            </a:r>
          </a:p>
        </p:txBody>
      </p:sp>
      <p:sp>
        <p:nvSpPr>
          <p:cNvPr id="39939" name="文本框 39938"/>
          <p:cNvSpPr txBox="1">
            <a:spLocks noChangeArrowheads="1"/>
          </p:cNvSpPr>
          <p:nvPr/>
        </p:nvSpPr>
        <p:spPr bwMode="auto">
          <a:xfrm>
            <a:off x="762000" y="3786188"/>
            <a:ext cx="79597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Note that step </a:t>
            </a:r>
            <a:r>
              <a:rPr lang="en-US" altLang="zh-CN" sz="28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here is scaled by |∇g(x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)| and is forced to move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toward the direction of the steepest descent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. This is why this method is known as the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steepest-descent method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9940" name="文本框 39939"/>
          <p:cNvSpPr txBox="1">
            <a:spLocks noChangeArrowheads="1"/>
          </p:cNvSpPr>
          <p:nvPr/>
        </p:nvSpPr>
        <p:spPr bwMode="auto">
          <a:xfrm>
            <a:off x="796925" y="2420938"/>
            <a:ext cx="759301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where x = (x</a:t>
            </a:r>
            <a:r>
              <a:rPr lang="en-US" altLang="zh-CN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, x </a:t>
            </a:r>
            <a:r>
              <a:rPr lang="en-US" altLang="zh-CN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, . . . , x </a:t>
            </a:r>
            <a:r>
              <a:rPr lang="en-US" altLang="zh-CN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) and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∇g(x) = (∂g/∂x</a:t>
            </a:r>
            <a:r>
              <a:rPr lang="en-US" altLang="zh-CN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, ∂g/∂x </a:t>
            </a:r>
            <a:r>
              <a:rPr lang="en-US" altLang="zh-CN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, . . . , ∂g/∂x</a:t>
            </a:r>
            <a:r>
              <a:rPr lang="en-US" altLang="zh-CN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). </a:t>
            </a:r>
          </a:p>
        </p:txBody>
      </p:sp>
      <p:pic>
        <p:nvPicPr>
          <p:cNvPr id="39941" name="图片 399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74788"/>
            <a:ext cx="8251825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845723" y="6094413"/>
            <a:ext cx="5495415" cy="523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Georgia" panose="02040502050405020303" pitchFamily="18" charset="0"/>
                <a:ea typeface="宋体" panose="02010600030101010101" pitchFamily="2" charset="-122"/>
              </a:rPr>
              <a:t>Widely used in machine learning!</a:t>
            </a:r>
            <a:endParaRPr lang="zh-CN" altLang="en-US" sz="2400" b="1" dirty="0"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/>
      <p:bldP spid="39940" grpId="0" bldLvl="0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7840" y="315946"/>
            <a:ext cx="418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Conjugate gradient method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3" y="908826"/>
            <a:ext cx="4201257" cy="3384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996" y="1052835"/>
            <a:ext cx="3955150" cy="32402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3911" y="4293060"/>
            <a:ext cx="40322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Gradient-descent method: may need many steps to reach the minimum</a:t>
            </a:r>
          </a:p>
          <a:p>
            <a:endParaRPr lang="en-US" altLang="zh-CN" dirty="0"/>
          </a:p>
          <a:p>
            <a:r>
              <a:rPr lang="en-US" altLang="zh-CN" dirty="0"/>
              <a:t>Search directions are orthogonal to each other</a:t>
            </a:r>
          </a:p>
        </p:txBody>
      </p:sp>
      <p:sp>
        <p:nvSpPr>
          <p:cNvPr id="14" name="矩形 13"/>
          <p:cNvSpPr/>
          <p:nvPr/>
        </p:nvSpPr>
        <p:spPr>
          <a:xfrm>
            <a:off x="4682996" y="4293060"/>
            <a:ext cx="40793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Conjugate gradient method: fast convergence (maybe n step for n-dim)</a:t>
            </a:r>
          </a:p>
          <a:p>
            <a:endParaRPr lang="en-US" altLang="zh-CN" dirty="0"/>
          </a:p>
          <a:p>
            <a:r>
              <a:rPr lang="en-US" altLang="zh-CN" dirty="0"/>
              <a:t>Search directions are conjugate to each other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571" y="5972977"/>
            <a:ext cx="2376165" cy="623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105" y="5439629"/>
            <a:ext cx="2074625" cy="351393"/>
          </a:xfrm>
          <a:prstGeom prst="rect">
            <a:avLst/>
          </a:prstGeom>
        </p:spPr>
      </p:pic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833531"/>
              </p:ext>
            </p:extLst>
          </p:nvPr>
        </p:nvGraphicFramePr>
        <p:xfrm>
          <a:off x="1704542" y="5439629"/>
          <a:ext cx="10620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" name="Equation" r:id="rId7" imgW="482400" imgH="203040" progId="Equation.DSMT4">
                  <p:embed/>
                </p:oleObj>
              </mc:Choice>
              <mc:Fallback>
                <p:oleObj name="Equation" r:id="rId7" imgW="482400" imgH="203040" progId="Equation.DSMT4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542" y="5439629"/>
                        <a:ext cx="10620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932025" y="730557"/>
            <a:ext cx="3600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See Numerical Recipes Sec. 10.6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875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263" y="332785"/>
            <a:ext cx="8229600" cy="838200"/>
          </a:xfrm>
        </p:spPr>
        <p:txBody>
          <a:bodyPr/>
          <a:lstStyle/>
          <a:p>
            <a:r>
              <a:rPr lang="en-US" altLang="zh-CN" dirty="0"/>
              <a:t>Other methods</a:t>
            </a:r>
            <a:r>
              <a:rPr lang="zh-CN" altLang="en-US" dirty="0"/>
              <a:t> </a:t>
            </a:r>
            <a:r>
              <a:rPr lang="en-US" altLang="zh-CN" dirty="0"/>
              <a:t>for finding minima of a function</a:t>
            </a:r>
            <a:endParaRPr lang="zh-CN" altLang="en-US" dirty="0"/>
          </a:p>
        </p:txBody>
      </p:sp>
      <p:pic>
        <p:nvPicPr>
          <p:cNvPr id="4" name="内容占位符 4" descr="t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" r="7390"/>
          <a:stretch>
            <a:fillRect/>
          </a:stretch>
        </p:blipFill>
        <p:spPr>
          <a:xfrm>
            <a:off x="539720" y="1412860"/>
            <a:ext cx="4622915" cy="2581182"/>
          </a:xfrm>
          <a:prstGeom prst="rect">
            <a:avLst/>
          </a:prstGeom>
        </p:spPr>
      </p:pic>
      <p:pic>
        <p:nvPicPr>
          <p:cNvPr id="5" name="Picture 4" descr="Global minimum search via annealing: Nanoscale gold clusters - ScienceDir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80" y="1792998"/>
            <a:ext cx="2880200" cy="217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55735" y="4365065"/>
            <a:ext cx="7776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Local minima: quasi-Newton method </a:t>
            </a:r>
            <a:r>
              <a:rPr lang="en-US" altLang="zh-CN" i="1" dirty="0" err="1"/>
              <a:t>etc</a:t>
            </a:r>
            <a:endParaRPr lang="en-US" altLang="zh-CN" i="1" dirty="0"/>
          </a:p>
          <a:p>
            <a:endParaRPr lang="en-US" altLang="zh-CN" dirty="0"/>
          </a:p>
          <a:p>
            <a:r>
              <a:rPr lang="en-US" altLang="zh-CN" dirty="0"/>
              <a:t>Global minima: Simulated annealing, Genetic algorithm, Particle swarm optimization, Differential evolution </a:t>
            </a:r>
            <a:r>
              <a:rPr lang="en-US" altLang="zh-CN" i="1" dirty="0" err="1"/>
              <a:t>etc</a:t>
            </a:r>
            <a:r>
              <a:rPr lang="en-US" altLang="zh-CN" i="1" dirty="0"/>
              <a:t> </a:t>
            </a:r>
          </a:p>
          <a:p>
            <a:r>
              <a:rPr lang="en-US" altLang="zh-CN" dirty="0"/>
              <a:t>(Derivative-free Optimization)</a:t>
            </a:r>
          </a:p>
        </p:txBody>
      </p:sp>
    </p:spTree>
    <p:extLst>
      <p:ext uri="{BB962C8B-B14F-4D97-AF65-F5344CB8AC3E}">
        <p14:creationId xmlns:p14="http://schemas.microsoft.com/office/powerpoint/2010/main" val="14590022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40961"/>
          <p:cNvSpPr>
            <a:spLocks noGrp="1" noChangeArrowheads="1"/>
          </p:cNvSpPr>
          <p:nvPr>
            <p:ph type="title"/>
          </p:nvPr>
        </p:nvSpPr>
        <p:spPr>
          <a:xfrm>
            <a:off x="421196" y="252413"/>
            <a:ext cx="8229600" cy="838200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Homework</a:t>
            </a:r>
          </a:p>
        </p:txBody>
      </p:sp>
      <p:sp>
        <p:nvSpPr>
          <p:cNvPr id="2" name="矩形 1"/>
          <p:cNvSpPr/>
          <p:nvPr/>
        </p:nvSpPr>
        <p:spPr>
          <a:xfrm>
            <a:off x="323704" y="1340855"/>
            <a:ext cx="842458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 Sketch the function x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− 5x + 3 = 0.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Determine the two positive roots to 4 decimal places using the bisection method. Note: You first need to bracket each of the roots.</a:t>
            </a:r>
          </a:p>
          <a:p>
            <a:r>
              <a:rPr lang="en-US" altLang="zh-CN" sz="2400" dirty="0"/>
              <a:t>(ii) Take the two roots that you found in the previous question (accurate to 4 decimal places) and “polish them up” to 14 decimal places using the Newton-Raphson method.</a:t>
            </a:r>
          </a:p>
          <a:p>
            <a:r>
              <a:rPr lang="en-US" altLang="zh-CN" sz="2400" dirty="0"/>
              <a:t>(iii) Determine the two positive roots to 14 decimal places using the hybrid method.</a:t>
            </a:r>
          </a:p>
          <a:p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/>
              <a:t>2. </a:t>
            </a:r>
            <a:r>
              <a:rPr lang="en-US" altLang="zh-CN" sz="2400" dirty="0">
                <a:latin typeface="Georgia" panose="02040502050405020303" pitchFamily="18" charset="0"/>
              </a:rPr>
              <a:t>Search for the minimum of the function 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Georgia" panose="02040502050405020303" pitchFamily="18" charset="0"/>
              </a:rPr>
              <a:t> g(</a:t>
            </a:r>
            <a:r>
              <a:rPr lang="en-US" altLang="zh-CN" sz="2400" dirty="0" err="1">
                <a:solidFill>
                  <a:srgbClr val="FF0000"/>
                </a:solidFill>
                <a:latin typeface="Georgia" panose="02040502050405020303" pitchFamily="18" charset="0"/>
              </a:rPr>
              <a:t>x,y</a:t>
            </a:r>
            <a:r>
              <a:rPr lang="en-US" altLang="zh-CN" sz="2400" dirty="0">
                <a:solidFill>
                  <a:srgbClr val="FF0000"/>
                </a:solidFill>
                <a:latin typeface="Georgia" panose="02040502050405020303" pitchFamily="18" charset="0"/>
              </a:rPr>
              <a:t>)=sin(</a:t>
            </a:r>
            <a:r>
              <a:rPr lang="en-US" altLang="zh-CN" sz="2400" dirty="0" err="1">
                <a:solidFill>
                  <a:srgbClr val="FF0000"/>
                </a:solidFill>
                <a:latin typeface="Georgia" panose="02040502050405020303" pitchFamily="18" charset="0"/>
              </a:rPr>
              <a:t>x+y</a:t>
            </a:r>
            <a:r>
              <a:rPr lang="en-US" altLang="zh-CN" sz="2400" dirty="0">
                <a:solidFill>
                  <a:srgbClr val="FF0000"/>
                </a:solidFill>
                <a:latin typeface="Georgia" panose="02040502050405020303" pitchFamily="18" charset="0"/>
              </a:rPr>
              <a:t>)+cos(x+2*y)</a:t>
            </a:r>
          </a:p>
          <a:p>
            <a:pPr>
              <a:buFontTx/>
              <a:buNone/>
            </a:pPr>
            <a:r>
              <a:rPr lang="en-US" altLang="zh-CN" sz="2400" dirty="0">
                <a:latin typeface="Georgia" panose="02040502050405020303" pitchFamily="18" charset="0"/>
              </a:rPr>
              <a:t> in the whole space.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60" y="1754484"/>
            <a:ext cx="5231250" cy="663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9695" y="759206"/>
                <a:ext cx="835258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T</a:t>
                </a:r>
                <a:r>
                  <a:rPr lang="en-US" sz="2000" dirty="0"/>
                  <a:t>wo roots of the quadratic equation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are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, there is the danger of a subtractive cancellation in one of the expression.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We can rewrite the expression as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with 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95" y="759206"/>
                <a:ext cx="8352580" cy="3785652"/>
              </a:xfrm>
              <a:prstGeom prst="rect">
                <a:avLst/>
              </a:prstGeom>
              <a:blipFill>
                <a:blip r:embed="rId3"/>
                <a:stretch>
                  <a:fillRect l="-729" t="-805" b="-2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893" y="1300186"/>
            <a:ext cx="1721954" cy="32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188" y="3970533"/>
            <a:ext cx="2898985" cy="630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7185" y="5102707"/>
            <a:ext cx="3160548" cy="5818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695" y="139801"/>
            <a:ext cx="4150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b="1" dirty="0"/>
              <a:t>Example of </a:t>
            </a:r>
            <a:r>
              <a:rPr lang="en-GB" altLang="zh-CN" sz="2400" b="1" dirty="0" err="1"/>
              <a:t>roundoff</a:t>
            </a:r>
            <a:r>
              <a:rPr lang="en-GB" altLang="zh-CN" sz="2400" b="1" dirty="0"/>
              <a:t> errors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750190" y="5888355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e.g., 0.001x</a:t>
            </a:r>
            <a:r>
              <a:rPr lang="en-US" altLang="zh-CN" baseline="30000" dirty="0"/>
              <a:t>2</a:t>
            </a:r>
            <a:r>
              <a:rPr lang="en-US" altLang="zh-CN" dirty="0"/>
              <a:t>+1000x+0.001=0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99870" y="5888355"/>
            <a:ext cx="32630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94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706" y="373440"/>
            <a:ext cx="864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3. </a:t>
            </a:r>
            <a:r>
              <a:rPr lang="en-US" altLang="zh-CN" dirty="0"/>
              <a:t>Temperature dependence of magnetization</a:t>
            </a:r>
          </a:p>
          <a:p>
            <a:endParaRPr lang="en-US" altLang="zh-CN" dirty="0"/>
          </a:p>
          <a:p>
            <a:r>
              <a:rPr lang="en-US" altLang="zh-CN" dirty="0"/>
              <a:t>Determine M(T) the magnetization as a function of temperature T for simple magnetic materials. (see https://en.wikipedia.org/wiki/Curie%27s_law)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55" y="1772885"/>
            <a:ext cx="6921950" cy="2520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3755" y="4329919"/>
            <a:ext cx="2839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m: reduced magnetization</a:t>
            </a:r>
          </a:p>
          <a:p>
            <a:r>
              <a:rPr lang="en-US" altLang="zh-CN" dirty="0"/>
              <a:t>t: reduced temperature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760" y="5358482"/>
            <a:ext cx="58324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For a given t, solve m, plot m as a function of t</a:t>
            </a:r>
          </a:p>
        </p:txBody>
      </p:sp>
    </p:spTree>
    <p:extLst>
      <p:ext uri="{BB962C8B-B14F-4D97-AF65-F5344CB8AC3E}">
        <p14:creationId xmlns:p14="http://schemas.microsoft.com/office/powerpoint/2010/main" val="215458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1726375" y="246606"/>
            <a:ext cx="581071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100" b="1" dirty="0">
                <a:latin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100" b="1" dirty="0">
                <a:solidFill>
                  <a:srgbClr val="C00000"/>
                </a:solidFill>
                <a:latin typeface="微软雅黑" panose="020B0503020204020204" pitchFamily="34" charset="-122"/>
                <a:cs typeface="Arial Unicode MS" panose="020B0604020202020204" pitchFamily="34" charset="-122"/>
              </a:rPr>
              <a:t>数值计算应注意的问题</a:t>
            </a:r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785078" y="968420"/>
            <a:ext cx="752074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避免相近二数相减，避免大数和小数相加 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两个相近数的前几位有效数字是相同的，相减后有效数字位会大大减少。例如，√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1001≈31.64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， 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1000≈31.62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，求（√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1001-√1000)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的值，直接相减结果为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0.02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0.01580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），只有一位有效数字，计算中损失了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位有效数字。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726605"/>
              </p:ext>
            </p:extLst>
          </p:nvPr>
        </p:nvGraphicFramePr>
        <p:xfrm>
          <a:off x="2064338" y="2346866"/>
          <a:ext cx="44148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9" name="Equation" r:id="rId3" imgW="2616120" imgH="304560" progId="Equation.DSMT4">
                  <p:embed/>
                </p:oleObj>
              </mc:Choice>
              <mc:Fallback>
                <p:oleObj name="Equation" r:id="rId3" imgW="2616120" imgH="3045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4338" y="2346866"/>
                        <a:ext cx="441483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98" y="3434945"/>
            <a:ext cx="6557786" cy="13763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51" y="5517145"/>
            <a:ext cx="7332670" cy="839282"/>
          </a:xfrm>
          <a:prstGeom prst="rect">
            <a:avLst/>
          </a:prstGeom>
        </p:spPr>
      </p:pic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06839"/>
              </p:ext>
            </p:extLst>
          </p:nvPr>
        </p:nvGraphicFramePr>
        <p:xfrm>
          <a:off x="3272517" y="4951598"/>
          <a:ext cx="1154342" cy="42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0" name="Equation" r:id="rId7" imgW="482400" imgH="177480" progId="Equation.DSMT4">
                  <p:embed/>
                </p:oleObj>
              </mc:Choice>
              <mc:Fallback>
                <p:oleObj name="Equation" r:id="rId7" imgW="482400" imgH="177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2517" y="4951598"/>
                        <a:ext cx="1154342" cy="42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2555860" y="321659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c: </a:t>
            </a:r>
            <a:r>
              <a:rPr lang="zh-CN" altLang="en-US" dirty="0"/>
              <a:t>计算机里的表示</a:t>
            </a:r>
          </a:p>
        </p:txBody>
      </p:sp>
      <p:sp>
        <p:nvSpPr>
          <p:cNvPr id="18" name="矩形 17"/>
          <p:cNvSpPr/>
          <p:nvPr/>
        </p:nvSpPr>
        <p:spPr>
          <a:xfrm>
            <a:off x="4752409" y="318014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dirty="0"/>
              <a:t>ε</a:t>
            </a:r>
            <a:r>
              <a:rPr lang="en-US" altLang="zh-CN" dirty="0"/>
              <a:t>: </a:t>
            </a:r>
            <a:r>
              <a:rPr lang="zh-CN" altLang="en-US" dirty="0"/>
              <a:t>相对误差</a:t>
            </a:r>
          </a:p>
        </p:txBody>
      </p:sp>
    </p:spTree>
    <p:extLst>
      <p:ext uri="{BB962C8B-B14F-4D97-AF65-F5344CB8AC3E}">
        <p14:creationId xmlns:p14="http://schemas.microsoft.com/office/powerpoint/2010/main" val="379235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735" y="1484865"/>
            <a:ext cx="628649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避免小分母溢出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755735" y="1967108"/>
            <a:ext cx="628649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3.</a:t>
            </a:r>
            <a:r>
              <a:rPr lang="zh-CN" altLang="en-US" b="1" dirty="0">
                <a:solidFill>
                  <a:srgbClr val="FF0000"/>
                </a:solidFill>
              </a:rPr>
              <a:t>避免大数溢出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620344"/>
              </p:ext>
            </p:extLst>
          </p:nvPr>
        </p:nvGraphicFramePr>
        <p:xfrm>
          <a:off x="3444335" y="1770616"/>
          <a:ext cx="2035969" cy="70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9" name="Equation" r:id="rId3" imgW="1206360" imgH="419040" progId="Equation.DSMT4">
                  <p:embed/>
                </p:oleObj>
              </mc:Choice>
              <mc:Fallback>
                <p:oleObj name="Equation" r:id="rId3" imgW="1206360" imgH="4190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4335" y="1770616"/>
                        <a:ext cx="2035969" cy="70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20FFFA9-025B-4525-9636-6F459CFF2264}"/>
              </a:ext>
            </a:extLst>
          </p:cNvPr>
          <p:cNvSpPr/>
          <p:nvPr/>
        </p:nvSpPr>
        <p:spPr>
          <a:xfrm>
            <a:off x="755735" y="2476986"/>
            <a:ext cx="628649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4.</a:t>
            </a:r>
            <a:r>
              <a:rPr lang="zh-CN" altLang="en-US" b="1" dirty="0">
                <a:solidFill>
                  <a:srgbClr val="FF0000"/>
                </a:solidFill>
              </a:rPr>
              <a:t>乘法快于除法： </a:t>
            </a:r>
            <a:r>
              <a:rPr lang="zh-CN" altLang="en-US" b="1" dirty="0"/>
              <a:t>*</a:t>
            </a:r>
            <a:r>
              <a:rPr lang="en-US" altLang="zh-CN" b="1" dirty="0"/>
              <a:t>0.5</a:t>
            </a:r>
            <a:r>
              <a:rPr lang="zh-CN" altLang="en-US" b="1" dirty="0"/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v.s.</a:t>
            </a:r>
            <a:r>
              <a:rPr lang="zh-CN" altLang="en-US" b="1" dirty="0"/>
              <a:t> </a:t>
            </a:r>
            <a:r>
              <a:rPr lang="en-US" altLang="zh-CN" b="1" dirty="0"/>
              <a:t> /2.0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1BD844-004C-4110-B2F8-E9EDED4C2F4E}"/>
              </a:ext>
            </a:extLst>
          </p:cNvPr>
          <p:cNvSpPr txBox="1"/>
          <p:nvPr/>
        </p:nvSpPr>
        <p:spPr>
          <a:xfrm>
            <a:off x="3490024" y="1435350"/>
            <a:ext cx="1305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/>
              <a:t>∫dx </a:t>
            </a:r>
            <a:r>
              <a:rPr lang="en-US" altLang="zh-CN" sz="2100" dirty="0" err="1"/>
              <a:t>sinx</a:t>
            </a:r>
            <a:r>
              <a:rPr lang="en-US" altLang="zh-CN" sz="2100" dirty="0"/>
              <a:t>/x</a:t>
            </a:r>
            <a:endParaRPr lang="zh-CN" altLang="en-US" sz="2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C66BFA-B33B-4194-927C-87CC71FC9F5A}"/>
              </a:ext>
            </a:extLst>
          </p:cNvPr>
          <p:cNvSpPr/>
          <p:nvPr/>
        </p:nvSpPr>
        <p:spPr>
          <a:xfrm>
            <a:off x="755736" y="3085065"/>
            <a:ext cx="628649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5. </a:t>
            </a:r>
            <a:r>
              <a:rPr lang="zh-CN" altLang="en-US" b="1" dirty="0">
                <a:solidFill>
                  <a:srgbClr val="FF0000"/>
                </a:solidFill>
              </a:rPr>
              <a:t>最底层循环尽量优化： 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E97D26-091F-49AD-89A1-7E66AA166F3D}"/>
              </a:ext>
            </a:extLst>
          </p:cNvPr>
          <p:cNvSpPr/>
          <p:nvPr/>
        </p:nvSpPr>
        <p:spPr>
          <a:xfrm>
            <a:off x="3902271" y="3079302"/>
            <a:ext cx="156324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do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=1,10000</a:t>
            </a:r>
          </a:p>
          <a:p>
            <a:r>
              <a:rPr lang="en-US" altLang="zh-CN" b="1" dirty="0"/>
              <a:t> a=a+2.0*pi</a:t>
            </a:r>
          </a:p>
          <a:p>
            <a:r>
              <a:rPr lang="en-US" altLang="zh-CN" b="1" dirty="0"/>
              <a:t>end do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F4A291-AA28-4A71-BBD2-5D32431CCB21}"/>
              </a:ext>
            </a:extLst>
          </p:cNvPr>
          <p:cNvSpPr/>
          <p:nvPr/>
        </p:nvSpPr>
        <p:spPr>
          <a:xfrm>
            <a:off x="6433295" y="2850703"/>
            <a:ext cx="1563248" cy="120032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b=2.0*pi</a:t>
            </a:r>
          </a:p>
          <a:p>
            <a:r>
              <a:rPr lang="en-US" altLang="zh-CN" b="1" dirty="0"/>
              <a:t>do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=1,10000</a:t>
            </a:r>
          </a:p>
          <a:p>
            <a:r>
              <a:rPr lang="en-US" altLang="zh-CN" b="1" dirty="0"/>
              <a:t> a=</a:t>
            </a:r>
            <a:r>
              <a:rPr lang="en-US" altLang="zh-CN" b="1" dirty="0" err="1"/>
              <a:t>a+b</a:t>
            </a:r>
            <a:endParaRPr lang="en-US" altLang="zh-CN" b="1" dirty="0"/>
          </a:p>
          <a:p>
            <a:r>
              <a:rPr lang="en-US" altLang="zh-CN" b="1" dirty="0"/>
              <a:t>end do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22D3EA-25D8-4E66-93BB-CFD36521B191}"/>
              </a:ext>
            </a:extLst>
          </p:cNvPr>
          <p:cNvSpPr/>
          <p:nvPr/>
        </p:nvSpPr>
        <p:spPr>
          <a:xfrm>
            <a:off x="5620064" y="3079302"/>
            <a:ext cx="55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v.s.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8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235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Roots of an equation</a:t>
            </a:r>
          </a:p>
        </p:txBody>
      </p:sp>
      <p:sp>
        <p:nvSpPr>
          <p:cNvPr id="23555" name="文本框 23554"/>
          <p:cNvSpPr txBox="1">
            <a:spLocks noChangeArrowheads="1"/>
          </p:cNvSpPr>
          <p:nvPr/>
        </p:nvSpPr>
        <p:spPr bwMode="auto">
          <a:xfrm>
            <a:off x="684213" y="4505325"/>
            <a:ext cx="77882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If we need to find a root for f(x)=a, then how?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solidFill>
                <a:schemeClr val="tx1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define g(x)=f(x)-a, and find a root for g(x)=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3556" name="文本框 23555"/>
          <p:cNvSpPr txBox="1">
            <a:spLocks noChangeArrowheads="1"/>
          </p:cNvSpPr>
          <p:nvPr/>
        </p:nvSpPr>
        <p:spPr bwMode="auto">
          <a:xfrm>
            <a:off x="685800" y="1484313"/>
            <a:ext cx="77882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In physics, we often encounter situations in which we need to find the possible value of x that ensures the equation </a:t>
            </a:r>
            <a:r>
              <a:rPr lang="en-US" altLang="zh-CN" sz="2800">
                <a:solidFill>
                  <a:srgbClr val="CC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f(x)=0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, where f(x) can either be an </a:t>
            </a:r>
            <a:r>
              <a:rPr lang="en-US" altLang="zh-CN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explicit 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or an </a:t>
            </a:r>
            <a:r>
              <a:rPr lang="en-US" altLang="zh-CN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implicit function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of x. If such a value exists, we call it </a:t>
            </a:r>
            <a:r>
              <a:rPr lang="en-US" altLang="zh-CN" sz="2800">
                <a:solidFill>
                  <a:srgbClr val="CC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a root or zero of the equation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4577"/>
          <p:cNvSpPr>
            <a:spLocks noGrp="1" noChangeArrowheads="1"/>
          </p:cNvSpPr>
          <p:nvPr>
            <p:ph type="title"/>
          </p:nvPr>
        </p:nvSpPr>
        <p:spPr>
          <a:xfrm>
            <a:off x="457200" y="-46038"/>
            <a:ext cx="8229600" cy="1089026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Bisection method</a:t>
            </a:r>
          </a:p>
        </p:txBody>
      </p:sp>
      <p:sp>
        <p:nvSpPr>
          <p:cNvPr id="24579" name="内容占位符 24578"/>
          <p:cNvSpPr>
            <a:spLocks noGrp="1" noChangeArrowheads="1"/>
          </p:cNvSpPr>
          <p:nvPr>
            <p:ph idx="1"/>
          </p:nvPr>
        </p:nvSpPr>
        <p:spPr>
          <a:xfrm>
            <a:off x="457200" y="909638"/>
            <a:ext cx="8229600" cy="18002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800">
                <a:latin typeface="Georgia" panose="02040502050405020303" pitchFamily="18" charset="0"/>
              </a:rPr>
              <a:t>If we know that there is a root x</a:t>
            </a:r>
            <a:r>
              <a:rPr lang="en-US" altLang="zh-CN" sz="2800" baseline="-25000">
                <a:latin typeface="Georgia" panose="02040502050405020303" pitchFamily="18" charset="0"/>
              </a:rPr>
              <a:t>r</a:t>
            </a:r>
            <a:r>
              <a:rPr lang="zh-CN" altLang="en-US" sz="2800">
                <a:latin typeface="Georgia" panose="02040502050405020303" pitchFamily="18" charset="0"/>
              </a:rPr>
              <a:t> in the region [a,b] for f(x)=0, we can use the </a:t>
            </a:r>
            <a:r>
              <a:rPr lang="zh-CN" altLang="en-US" sz="2800">
                <a:solidFill>
                  <a:srgbClr val="FF0000"/>
                </a:solidFill>
                <a:latin typeface="Georgia" panose="02040502050405020303" pitchFamily="18" charset="0"/>
              </a:rPr>
              <a:t>bisection method</a:t>
            </a:r>
            <a:r>
              <a:rPr lang="zh-CN" altLang="en-US" sz="2800">
                <a:latin typeface="Georgia" panose="02040502050405020303" pitchFamily="18" charset="0"/>
              </a:rPr>
              <a:t> to find it within a required accuracy.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zh-CN" altLang="en-US" sz="280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800">
                <a:latin typeface="Georgia" panose="02040502050405020303" pitchFamily="18" charset="0"/>
              </a:rPr>
              <a:t>Most </a:t>
            </a:r>
            <a:r>
              <a:rPr lang="zh-CN" altLang="en-US" sz="2800">
                <a:solidFill>
                  <a:srgbClr val="FF0000"/>
                </a:solidFill>
                <a:latin typeface="Georgia" panose="02040502050405020303" pitchFamily="18" charset="0"/>
              </a:rPr>
              <a:t>intuitive</a:t>
            </a:r>
            <a:r>
              <a:rPr lang="zh-CN" altLang="en-US" sz="2800">
                <a:latin typeface="Georgia" panose="02040502050405020303" pitchFamily="18" charset="0"/>
              </a:rPr>
              <a:t> method.</a:t>
            </a:r>
          </a:p>
        </p:txBody>
      </p:sp>
      <p:grpSp>
        <p:nvGrpSpPr>
          <p:cNvPr id="24580" name="组合 24579"/>
          <p:cNvGrpSpPr>
            <a:grpSpLocks/>
          </p:cNvGrpSpPr>
          <p:nvPr/>
        </p:nvGrpSpPr>
        <p:grpSpPr bwMode="auto">
          <a:xfrm>
            <a:off x="153988" y="2133600"/>
            <a:ext cx="8450262" cy="4535488"/>
            <a:chOff x="0" y="0"/>
            <a:chExt cx="13308" cy="7144"/>
          </a:xfrm>
          <a:solidFill>
            <a:schemeClr val="bg1"/>
          </a:solidFill>
        </p:grpSpPr>
        <p:sp>
          <p:nvSpPr>
            <p:cNvPr id="7173" name="圆角矩形 24580"/>
            <p:cNvSpPr>
              <a:spLocks noChangeArrowheads="1"/>
            </p:cNvSpPr>
            <p:nvPr/>
          </p:nvSpPr>
          <p:spPr bwMode="auto">
            <a:xfrm>
              <a:off x="8894" y="0"/>
              <a:ext cx="4141" cy="90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f (a) f (b) &lt; 0</a:t>
              </a:r>
            </a:p>
          </p:txBody>
        </p:sp>
        <p:sp>
          <p:nvSpPr>
            <p:cNvPr id="7174" name="圆角矩形 24581"/>
            <p:cNvSpPr>
              <a:spLocks noChangeArrowheads="1"/>
            </p:cNvSpPr>
            <p:nvPr/>
          </p:nvSpPr>
          <p:spPr bwMode="auto">
            <a:xfrm>
              <a:off x="8894" y="2097"/>
              <a:ext cx="4141" cy="90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 = (a + b)/2</a:t>
              </a:r>
            </a:p>
          </p:txBody>
        </p:sp>
        <p:sp>
          <p:nvSpPr>
            <p:cNvPr id="7175" name="下箭头 24582"/>
            <p:cNvSpPr>
              <a:spLocks noChangeArrowheads="1"/>
            </p:cNvSpPr>
            <p:nvPr/>
          </p:nvSpPr>
          <p:spPr bwMode="auto">
            <a:xfrm>
              <a:off x="10686" y="906"/>
              <a:ext cx="552" cy="1192"/>
            </a:xfrm>
            <a:prstGeom prst="downArrow">
              <a:avLst>
                <a:gd name="adj1" fmla="val 50000"/>
                <a:gd name="adj2" fmla="val 53906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6" name="下箭头 24583"/>
            <p:cNvSpPr>
              <a:spLocks noChangeArrowheads="1"/>
            </p:cNvSpPr>
            <p:nvPr/>
          </p:nvSpPr>
          <p:spPr bwMode="auto">
            <a:xfrm>
              <a:off x="10686" y="3005"/>
              <a:ext cx="552" cy="929"/>
            </a:xfrm>
            <a:prstGeom prst="downArrow">
              <a:avLst>
                <a:gd name="adj1" fmla="val 50000"/>
                <a:gd name="adj2" fmla="val 42012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7" name="菱形 24584"/>
            <p:cNvSpPr>
              <a:spLocks noChangeArrowheads="1"/>
            </p:cNvSpPr>
            <p:nvPr/>
          </p:nvSpPr>
          <p:spPr bwMode="auto">
            <a:xfrm>
              <a:off x="8616" y="3933"/>
              <a:ext cx="4693" cy="1269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| f (x</a:t>
              </a:r>
              <a:r>
                <a:rPr lang="zh-CN" altLang="en-US" sz="1800" baseline="-250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)|&lt;</a:t>
              </a:r>
              <a:r>
                <a:rPr lang="zh-CN" altLang="en-US" sz="1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sp>
          <p:nvSpPr>
            <p:cNvPr id="7178" name="下箭头 24585"/>
            <p:cNvSpPr>
              <a:spLocks noChangeArrowheads="1"/>
            </p:cNvSpPr>
            <p:nvPr/>
          </p:nvSpPr>
          <p:spPr bwMode="auto">
            <a:xfrm>
              <a:off x="10686" y="5205"/>
              <a:ext cx="552" cy="1034"/>
            </a:xfrm>
            <a:prstGeom prst="downArrow">
              <a:avLst>
                <a:gd name="adj1" fmla="val 50000"/>
                <a:gd name="adj2" fmla="val 4676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9" name="圆角矩形 24586"/>
            <p:cNvSpPr>
              <a:spLocks noChangeArrowheads="1"/>
            </p:cNvSpPr>
            <p:nvPr/>
          </p:nvSpPr>
          <p:spPr bwMode="auto">
            <a:xfrm>
              <a:off x="9032" y="6238"/>
              <a:ext cx="4140" cy="90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output!</a:t>
              </a:r>
            </a:p>
          </p:txBody>
        </p:sp>
        <p:sp>
          <p:nvSpPr>
            <p:cNvPr id="7180" name="文本框 24587"/>
            <p:cNvSpPr txBox="1">
              <a:spLocks noChangeArrowheads="1"/>
            </p:cNvSpPr>
            <p:nvPr/>
          </p:nvSpPr>
          <p:spPr bwMode="auto">
            <a:xfrm>
              <a:off x="11238" y="5328"/>
              <a:ext cx="1083" cy="59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7181" name="文本框 24588"/>
            <p:cNvSpPr txBox="1">
              <a:spLocks noChangeArrowheads="1"/>
            </p:cNvSpPr>
            <p:nvPr/>
          </p:nvSpPr>
          <p:spPr bwMode="auto">
            <a:xfrm>
              <a:off x="7034" y="3832"/>
              <a:ext cx="890" cy="59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7182" name="箭头 265"/>
            <p:cNvSpPr>
              <a:spLocks noChangeShapeType="1"/>
            </p:cNvSpPr>
            <p:nvPr/>
          </p:nvSpPr>
          <p:spPr bwMode="auto">
            <a:xfrm>
              <a:off x="4578" y="1363"/>
              <a:ext cx="6424" cy="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83" name="上箭头 24590"/>
            <p:cNvSpPr>
              <a:spLocks noChangeArrowheads="1"/>
            </p:cNvSpPr>
            <p:nvPr/>
          </p:nvSpPr>
          <p:spPr bwMode="auto">
            <a:xfrm>
              <a:off x="4989" y="2479"/>
              <a:ext cx="340" cy="1925"/>
            </a:xfrm>
            <a:prstGeom prst="upArrow">
              <a:avLst>
                <a:gd name="adj1" fmla="val 50000"/>
                <a:gd name="adj2" fmla="val 141334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4" name="上箭头 24591"/>
            <p:cNvSpPr>
              <a:spLocks noChangeArrowheads="1"/>
            </p:cNvSpPr>
            <p:nvPr/>
          </p:nvSpPr>
          <p:spPr bwMode="auto">
            <a:xfrm>
              <a:off x="1132" y="2479"/>
              <a:ext cx="341" cy="1924"/>
            </a:xfrm>
            <a:prstGeom prst="upArrow">
              <a:avLst>
                <a:gd name="adj1" fmla="val 50000"/>
                <a:gd name="adj2" fmla="val 14084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5" name="文本框 24592"/>
            <p:cNvSpPr txBox="1">
              <a:spLocks noChangeArrowheads="1"/>
            </p:cNvSpPr>
            <p:nvPr/>
          </p:nvSpPr>
          <p:spPr bwMode="auto">
            <a:xfrm>
              <a:off x="0" y="2995"/>
              <a:ext cx="2496" cy="70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f (a) f (x</a:t>
              </a:r>
              <a:r>
                <a:rPr lang="en-US" altLang="zh-CN" sz="1800" baseline="-250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) &lt; 0 </a:t>
              </a:r>
            </a:p>
          </p:txBody>
        </p:sp>
        <p:sp>
          <p:nvSpPr>
            <p:cNvPr id="7186" name="文本框 24593"/>
            <p:cNvSpPr txBox="1">
              <a:spLocks noChangeArrowheads="1"/>
            </p:cNvSpPr>
            <p:nvPr/>
          </p:nvSpPr>
          <p:spPr bwMode="auto">
            <a:xfrm>
              <a:off x="3627" y="2995"/>
              <a:ext cx="2496" cy="70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f (x</a:t>
              </a:r>
              <a:r>
                <a:rPr lang="en-US" altLang="zh-CN" sz="1800" baseline="-250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) f (b) &lt; 0</a:t>
              </a:r>
            </a:p>
          </p:txBody>
        </p:sp>
        <p:sp>
          <p:nvSpPr>
            <p:cNvPr id="7187" name="菱形 24594"/>
            <p:cNvSpPr>
              <a:spLocks noChangeArrowheads="1"/>
            </p:cNvSpPr>
            <p:nvPr/>
          </p:nvSpPr>
          <p:spPr bwMode="auto">
            <a:xfrm>
              <a:off x="1248" y="3220"/>
              <a:ext cx="3984" cy="2624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f (a) f (x</a:t>
              </a:r>
              <a:r>
                <a:rPr lang="zh-CN" altLang="en-US" sz="1800" baseline="-250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) &lt; 0 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f (x</a:t>
              </a:r>
              <a:r>
                <a:rPr lang="zh-CN" altLang="en-US" sz="1800" baseline="-250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) f (b) &lt; 0?</a:t>
              </a:r>
            </a:p>
          </p:txBody>
        </p:sp>
        <p:sp>
          <p:nvSpPr>
            <p:cNvPr id="7188" name="圆角矩形 24595"/>
            <p:cNvSpPr>
              <a:spLocks noChangeArrowheads="1"/>
            </p:cNvSpPr>
            <p:nvPr/>
          </p:nvSpPr>
          <p:spPr bwMode="auto">
            <a:xfrm>
              <a:off x="1" y="1835"/>
              <a:ext cx="2629" cy="60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b=x</a:t>
              </a:r>
              <a:r>
                <a:rPr lang="zh-CN" altLang="en-US" sz="1800" baseline="-250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189" name="圆角矩形 24596"/>
            <p:cNvSpPr>
              <a:spLocks noChangeArrowheads="1"/>
            </p:cNvSpPr>
            <p:nvPr/>
          </p:nvSpPr>
          <p:spPr bwMode="auto">
            <a:xfrm>
              <a:off x="3627" y="1835"/>
              <a:ext cx="2590" cy="60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a = x</a:t>
              </a:r>
              <a:r>
                <a:rPr lang="zh-CN" altLang="en-US" sz="1800" baseline="-250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endParaRPr lang="zh-CN" altLang="en-US" sz="1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190" name="肘形连接符 24597"/>
            <p:cNvCxnSpPr>
              <a:cxnSpLocks noChangeShapeType="1"/>
              <a:stCxn id="7189" idx="0"/>
              <a:endCxn id="7188" idx="0"/>
            </p:cNvCxnSpPr>
            <p:nvPr/>
          </p:nvCxnSpPr>
          <p:spPr bwMode="auto">
            <a:xfrm rot="5400000" flipH="1">
              <a:off x="3071" y="-1"/>
              <a:ext cx="6" cy="3605"/>
            </a:xfrm>
            <a:prstGeom prst="bentConnector3">
              <a:avLst>
                <a:gd name="adj1" fmla="val 75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7191" name="箭头 275"/>
            <p:cNvSpPr>
              <a:spLocks noChangeShapeType="1"/>
            </p:cNvSpPr>
            <p:nvPr/>
          </p:nvSpPr>
          <p:spPr bwMode="auto">
            <a:xfrm flipH="1">
              <a:off x="5220" y="4537"/>
              <a:ext cx="3396" cy="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theme/theme1.xml><?xml version="1.0" encoding="utf-8"?>
<a:theme xmlns:a="http://schemas.openxmlformats.org/drawingml/2006/main" name="浅蓝色简约模板">
  <a:themeElements>
    <a:clrScheme name="">
      <a:dk1>
        <a:srgbClr val="333333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3080C2"/>
      </a:accent2>
      <a:accent3>
        <a:srgbClr val="FFFFFF"/>
      </a:accent3>
      <a:accent4>
        <a:srgbClr val="2A2A2A"/>
      </a:accent4>
      <a:accent5>
        <a:srgbClr val="ADB9CA"/>
      </a:accent5>
      <a:accent6>
        <a:srgbClr val="2A72AE"/>
      </a:accent6>
      <a:hlink>
        <a:srgbClr val="75A3D1"/>
      </a:hlink>
      <a:folHlink>
        <a:srgbClr val="CCECFF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浅蓝色简约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1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17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18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19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20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21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22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2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2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25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2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2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2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5317</TotalTime>
  <Pages>0</Pages>
  <Words>2484</Words>
  <Characters>0</Characters>
  <Application>Microsoft Office PowerPoint</Application>
  <DocSecurity>0</DocSecurity>
  <PresentationFormat>顶置</PresentationFormat>
  <Lines>0</Lines>
  <Paragraphs>298</Paragraphs>
  <Slides>50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等线</vt:lpstr>
      <vt:lpstr>微软雅黑</vt:lpstr>
      <vt:lpstr>Arial</vt:lpstr>
      <vt:lpstr>Calibri</vt:lpstr>
      <vt:lpstr>Cambria Math</vt:lpstr>
      <vt:lpstr>Georgia</vt:lpstr>
      <vt:lpstr>Helvetica</vt:lpstr>
      <vt:lpstr>Symbol</vt:lpstr>
      <vt:lpstr>Times New Roman</vt:lpstr>
      <vt:lpstr>Verdana</vt:lpstr>
      <vt:lpstr>Wingdings</vt:lpstr>
      <vt:lpstr>浅蓝色简约模板</vt:lpstr>
      <vt:lpstr>Equation</vt:lpstr>
      <vt:lpstr>MathType 7.0 Equation</vt:lpstr>
      <vt:lpstr>Image</vt:lpstr>
      <vt:lpstr>PowerPoint 演示文稿</vt:lpstr>
      <vt:lpstr>Numerical errors</vt:lpstr>
      <vt:lpstr>Truncation errors</vt:lpstr>
      <vt:lpstr>Roundoff errors</vt:lpstr>
      <vt:lpstr>PowerPoint 演示文稿</vt:lpstr>
      <vt:lpstr>PowerPoint 演示文稿</vt:lpstr>
      <vt:lpstr>PowerPoint 演示文稿</vt:lpstr>
      <vt:lpstr>Roots of an equation</vt:lpstr>
      <vt:lpstr>Bisection method</vt:lpstr>
      <vt:lpstr>PowerPoint 演示文稿</vt:lpstr>
      <vt:lpstr>Code Example</vt:lpstr>
      <vt:lpstr>PowerPoint 演示文稿</vt:lpstr>
      <vt:lpstr>Error Analysis and Convergence Criterion</vt:lpstr>
      <vt:lpstr>PowerPoint 演示文稿</vt:lpstr>
      <vt:lpstr>Regula-Falsi Method (False-Position)</vt:lpstr>
      <vt:lpstr>PowerPoint 演示文稿</vt:lpstr>
      <vt:lpstr>The Newton method</vt:lpstr>
      <vt:lpstr>The Newton method</vt:lpstr>
      <vt:lpstr>PowerPoint 演示文稿</vt:lpstr>
      <vt:lpstr>Code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Possible failure</vt:lpstr>
      <vt:lpstr>Nonconvergence Cases</vt:lpstr>
      <vt:lpstr>PowerPoint 演示文稿</vt:lpstr>
      <vt:lpstr>PowerPoint 演示文稿</vt:lpstr>
      <vt:lpstr>PowerPoint 演示文稿</vt:lpstr>
      <vt:lpstr>PowerPoint 演示文稿</vt:lpstr>
      <vt:lpstr>Secant method - discrete Newton method</vt:lpstr>
      <vt:lpstr>PowerPoint 演示文稿</vt:lpstr>
      <vt:lpstr>Code example</vt:lpstr>
      <vt:lpstr>Physics problem: Finite Square-Well Potential</vt:lpstr>
      <vt:lpstr>PowerPoint 演示文稿</vt:lpstr>
      <vt:lpstr>PowerPoint 演示文稿</vt:lpstr>
      <vt:lpstr>PowerPoint 演示文稿</vt:lpstr>
      <vt:lpstr>Extremes of a function</vt:lpstr>
      <vt:lpstr>PowerPoint 演示文稿</vt:lpstr>
      <vt:lpstr>Example </vt:lpstr>
      <vt:lpstr>PowerPoint 演示文稿</vt:lpstr>
      <vt:lpstr>code example</vt:lpstr>
      <vt:lpstr>PowerPoint 演示文稿</vt:lpstr>
      <vt:lpstr>PowerPoint 演示文稿</vt:lpstr>
      <vt:lpstr>PowerPoint 演示文稿</vt:lpstr>
      <vt:lpstr>Other methods for finding minima of a function</vt:lpstr>
      <vt:lpstr>Homework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Xiang Hongjun</cp:lastModifiedBy>
  <cp:revision>264</cp:revision>
  <dcterms:created xsi:type="dcterms:W3CDTF">2013-02-15T12:28:00Z</dcterms:created>
  <dcterms:modified xsi:type="dcterms:W3CDTF">2022-09-12T08:18:42Z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