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4" r:id="rId2"/>
    <p:sldId id="257" r:id="rId3"/>
    <p:sldId id="523" r:id="rId4"/>
    <p:sldId id="648" r:id="rId5"/>
    <p:sldId id="524" r:id="rId6"/>
    <p:sldId id="525" r:id="rId7"/>
    <p:sldId id="526" r:id="rId8"/>
    <p:sldId id="527" r:id="rId9"/>
    <p:sldId id="485" r:id="rId10"/>
    <p:sldId id="533" r:id="rId11"/>
    <p:sldId id="534" r:id="rId12"/>
    <p:sldId id="535" r:id="rId13"/>
    <p:sldId id="536" r:id="rId14"/>
    <p:sldId id="537" r:id="rId15"/>
    <p:sldId id="538" r:id="rId16"/>
    <p:sldId id="539" r:id="rId17"/>
    <p:sldId id="541" r:id="rId18"/>
    <p:sldId id="542" r:id="rId19"/>
    <p:sldId id="543" r:id="rId20"/>
    <p:sldId id="544" r:id="rId21"/>
    <p:sldId id="545" r:id="rId22"/>
    <p:sldId id="530" r:id="rId23"/>
    <p:sldId id="531" r:id="rId24"/>
    <p:sldId id="532" r:id="rId25"/>
    <p:sldId id="506" r:id="rId26"/>
    <p:sldId id="507" r:id="rId27"/>
    <p:sldId id="508" r:id="rId28"/>
    <p:sldId id="509" r:id="rId29"/>
    <p:sldId id="510" r:id="rId30"/>
    <p:sldId id="520" r:id="rId31"/>
    <p:sldId id="521" r:id="rId32"/>
    <p:sldId id="522" r:id="rId33"/>
    <p:sldId id="546" r:id="rId34"/>
    <p:sldId id="547" r:id="rId35"/>
    <p:sldId id="548" r:id="rId36"/>
    <p:sldId id="549" r:id="rId37"/>
    <p:sldId id="550" r:id="rId38"/>
    <p:sldId id="551" r:id="rId39"/>
    <p:sldId id="552" r:id="rId40"/>
    <p:sldId id="553" r:id="rId41"/>
    <p:sldId id="554" r:id="rId42"/>
    <p:sldId id="555" r:id="rId43"/>
    <p:sldId id="599" r:id="rId44"/>
    <p:sldId id="600" r:id="rId45"/>
    <p:sldId id="601" r:id="rId46"/>
    <p:sldId id="604" r:id="rId47"/>
    <p:sldId id="558" r:id="rId48"/>
    <p:sldId id="559" r:id="rId49"/>
    <p:sldId id="560" r:id="rId50"/>
    <p:sldId id="561" r:id="rId51"/>
    <p:sldId id="562" r:id="rId52"/>
    <p:sldId id="563" r:id="rId53"/>
    <p:sldId id="606" r:id="rId54"/>
    <p:sldId id="607" r:id="rId55"/>
    <p:sldId id="608" r:id="rId56"/>
    <p:sldId id="605" r:id="rId57"/>
    <p:sldId id="661" r:id="rId58"/>
    <p:sldId id="640" r:id="rId59"/>
    <p:sldId id="570" r:id="rId60"/>
    <p:sldId id="641" r:id="rId61"/>
    <p:sldId id="571" r:id="rId62"/>
    <p:sldId id="572" r:id="rId63"/>
    <p:sldId id="574" r:id="rId64"/>
    <p:sldId id="575" r:id="rId65"/>
    <p:sldId id="576" r:id="rId66"/>
    <p:sldId id="577" r:id="rId67"/>
    <p:sldId id="642" r:id="rId68"/>
    <p:sldId id="643" r:id="rId69"/>
    <p:sldId id="634" r:id="rId70"/>
    <p:sldId id="635" r:id="rId71"/>
    <p:sldId id="626" r:id="rId72"/>
    <p:sldId id="627" r:id="rId73"/>
    <p:sldId id="629" r:id="rId74"/>
    <p:sldId id="628" r:id="rId75"/>
    <p:sldId id="630" r:id="rId76"/>
    <p:sldId id="631" r:id="rId77"/>
    <p:sldId id="632" r:id="rId78"/>
    <p:sldId id="619" r:id="rId79"/>
    <p:sldId id="620" r:id="rId80"/>
    <p:sldId id="579" r:id="rId81"/>
    <p:sldId id="580" r:id="rId82"/>
    <p:sldId id="581" r:id="rId83"/>
    <p:sldId id="582" r:id="rId84"/>
    <p:sldId id="653" r:id="rId85"/>
    <p:sldId id="654" r:id="rId86"/>
    <p:sldId id="655" r:id="rId87"/>
    <p:sldId id="656" r:id="rId88"/>
    <p:sldId id="657" r:id="rId89"/>
    <p:sldId id="658" r:id="rId90"/>
    <p:sldId id="623" r:id="rId91"/>
    <p:sldId id="624" r:id="rId92"/>
    <p:sldId id="659" r:id="rId93"/>
    <p:sldId id="625" r:id="rId94"/>
    <p:sldId id="621" r:id="rId95"/>
    <p:sldId id="622" r:id="rId96"/>
    <p:sldId id="615" r:id="rId97"/>
    <p:sldId id="616" r:id="rId98"/>
    <p:sldId id="649" r:id="rId99"/>
    <p:sldId id="650" r:id="rId100"/>
    <p:sldId id="651" r:id="rId101"/>
    <p:sldId id="652" r:id="rId102"/>
    <p:sldId id="660" r:id="rId10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4">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2" autoAdjust="0"/>
    <p:restoredTop sz="93620" autoAdjust="0"/>
  </p:normalViewPr>
  <p:slideViewPr>
    <p:cSldViewPr snapToObjects="1">
      <p:cViewPr varScale="1">
        <p:scale>
          <a:sx n="80" d="100"/>
          <a:sy n="80" d="100"/>
        </p:scale>
        <p:origin x="1790" y="67"/>
      </p:cViewPr>
      <p:guideLst>
        <p:guide orient="horz" pos="2134"/>
        <p:guide pos="2906"/>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p>
        </p:txBody>
      </p:sp>
      <p:sp>
        <p:nvSpPr>
          <p:cNvPr id="6" name="灯片编号占位符 1029"/>
          <p:cNvSpPr>
            <a:spLocks noGrp="1"/>
          </p:cNvSpPr>
          <p:nvPr>
            <p:ph type="sldNum" sz="quarter" idx="12"/>
          </p:nvPr>
        </p:nvSpPr>
        <p:spPr>
          <a:ln/>
        </p:spPr>
        <p:txBody>
          <a:bodyPr/>
          <a:lstStyle>
            <a:lvl1pPr>
              <a:defRPr/>
            </a:lvl1pPr>
          </a:lstStyle>
          <a:p>
            <a:fld id="{4E71DC64-5B0A-488C-92BA-9C9707143898}" type="slidenum">
              <a:rPr lang="en-US" altLang="zh-CN"/>
              <a:pPr/>
              <a:t>‹#›</a:t>
            </a:fld>
            <a:endParaRPr lang="zh-CN"/>
          </a:p>
        </p:txBody>
      </p:sp>
    </p:spTree>
    <p:extLst>
      <p:ext uri="{BB962C8B-B14F-4D97-AF65-F5344CB8AC3E}">
        <p14:creationId xmlns:p14="http://schemas.microsoft.com/office/powerpoint/2010/main" val="32898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p>
        </p:txBody>
      </p:sp>
      <p:sp>
        <p:nvSpPr>
          <p:cNvPr id="6" name="灯片编号占位符 1029"/>
          <p:cNvSpPr>
            <a:spLocks noGrp="1"/>
          </p:cNvSpPr>
          <p:nvPr>
            <p:ph type="sldNum" sz="quarter" idx="12"/>
          </p:nvPr>
        </p:nvSpPr>
        <p:spPr>
          <a:ln/>
        </p:spPr>
        <p:txBody>
          <a:bodyPr/>
          <a:lstStyle>
            <a:lvl1pPr>
              <a:defRPr/>
            </a:lvl1pPr>
          </a:lstStyle>
          <a:p>
            <a:fld id="{0A8137A2-74A6-4C87-B2F7-36540866487D}" type="slidenum">
              <a:rPr lang="en-US" altLang="zh-CN"/>
              <a:pPr/>
              <a:t>‹#›</a:t>
            </a:fld>
            <a:endParaRPr lang="zh-CN"/>
          </a:p>
        </p:txBody>
      </p:sp>
    </p:spTree>
    <p:extLst>
      <p:ext uri="{BB962C8B-B14F-4D97-AF65-F5344CB8AC3E}">
        <p14:creationId xmlns:p14="http://schemas.microsoft.com/office/powerpoint/2010/main" val="81342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p>
        </p:txBody>
      </p:sp>
      <p:sp>
        <p:nvSpPr>
          <p:cNvPr id="6" name="灯片编号占位符 1029"/>
          <p:cNvSpPr>
            <a:spLocks noGrp="1"/>
          </p:cNvSpPr>
          <p:nvPr>
            <p:ph type="sldNum" sz="quarter" idx="12"/>
          </p:nvPr>
        </p:nvSpPr>
        <p:spPr>
          <a:ln/>
        </p:spPr>
        <p:txBody>
          <a:bodyPr/>
          <a:lstStyle>
            <a:lvl1pPr>
              <a:defRPr/>
            </a:lvl1pPr>
          </a:lstStyle>
          <a:p>
            <a:fld id="{B276DB58-8543-4C54-ADF8-4A41AB5C7F65}" type="slidenum">
              <a:rPr lang="en-US" altLang="zh-CN"/>
              <a:pPr/>
              <a:t>‹#›</a:t>
            </a:fld>
            <a:endParaRPr lang="zh-CN"/>
          </a:p>
        </p:txBody>
      </p:sp>
    </p:spTree>
    <p:extLst>
      <p:ext uri="{BB962C8B-B14F-4D97-AF65-F5344CB8AC3E}">
        <p14:creationId xmlns:p14="http://schemas.microsoft.com/office/powerpoint/2010/main" val="119706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1027"/>
          <p:cNvSpPr>
            <a:spLocks noGrp="1"/>
          </p:cNvSpPr>
          <p:nvPr>
            <p:ph type="dt" sz="half" idx="10"/>
          </p:nvPr>
        </p:nvSpPr>
        <p:spPr>
          <a:ln/>
        </p:spPr>
        <p:txBody>
          <a:bodyPr/>
          <a:lstStyle>
            <a:lvl1pPr>
              <a:defRPr/>
            </a:lvl1pPr>
          </a:lstStyle>
          <a:p>
            <a:endParaRPr lang="zh-CN" altLang="en-US"/>
          </a:p>
        </p:txBody>
      </p:sp>
      <p:sp>
        <p:nvSpPr>
          <p:cNvPr id="7" name="页脚占位符 1028"/>
          <p:cNvSpPr>
            <a:spLocks noGrp="1"/>
          </p:cNvSpPr>
          <p:nvPr>
            <p:ph type="ftr" sz="quarter" idx="11"/>
          </p:nvPr>
        </p:nvSpPr>
        <p:spPr>
          <a:ln/>
        </p:spPr>
        <p:txBody>
          <a:bodyPr/>
          <a:lstStyle>
            <a:lvl1pPr>
              <a:defRPr/>
            </a:lvl1pPr>
          </a:lstStyle>
          <a:p>
            <a:endParaRPr lang="zh-CN"/>
          </a:p>
        </p:txBody>
      </p:sp>
      <p:sp>
        <p:nvSpPr>
          <p:cNvPr id="8" name="灯片编号占位符 1029"/>
          <p:cNvSpPr>
            <a:spLocks noGrp="1"/>
          </p:cNvSpPr>
          <p:nvPr>
            <p:ph type="sldNum" sz="quarter" idx="12"/>
          </p:nvPr>
        </p:nvSpPr>
        <p:spPr>
          <a:ln/>
        </p:spPr>
        <p:txBody>
          <a:bodyPr/>
          <a:lstStyle>
            <a:lvl1pPr>
              <a:defRPr/>
            </a:lvl1pPr>
          </a:lstStyle>
          <a:p>
            <a:fld id="{D36E7A72-126D-41DF-8B6E-3B4AEBF7E3C6}" type="slidenum">
              <a:rPr lang="en-US" altLang="zh-CN"/>
              <a:pPr/>
              <a:t>‹#›</a:t>
            </a:fld>
            <a:endParaRPr lang="zh-CN"/>
          </a:p>
        </p:txBody>
      </p:sp>
    </p:spTree>
    <p:extLst>
      <p:ext uri="{BB962C8B-B14F-4D97-AF65-F5344CB8AC3E}">
        <p14:creationId xmlns:p14="http://schemas.microsoft.com/office/powerpoint/2010/main" val="111232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p>
        </p:txBody>
      </p:sp>
      <p:sp>
        <p:nvSpPr>
          <p:cNvPr id="7" name="灯片编号占位符 1029"/>
          <p:cNvSpPr>
            <a:spLocks noGrp="1"/>
          </p:cNvSpPr>
          <p:nvPr>
            <p:ph type="sldNum" sz="quarter" idx="12"/>
          </p:nvPr>
        </p:nvSpPr>
        <p:spPr>
          <a:ln/>
        </p:spPr>
        <p:txBody>
          <a:bodyPr/>
          <a:lstStyle>
            <a:lvl1pPr>
              <a:defRPr/>
            </a:lvl1pPr>
          </a:lstStyle>
          <a:p>
            <a:fld id="{68C27492-765B-4095-80F7-EE8C41CFAD2E}" type="slidenum">
              <a:rPr lang="en-US" altLang="zh-CN"/>
              <a:pPr/>
              <a:t>‹#›</a:t>
            </a:fld>
            <a:endParaRPr lang="zh-CN"/>
          </a:p>
        </p:txBody>
      </p:sp>
    </p:spTree>
    <p:extLst>
      <p:ext uri="{BB962C8B-B14F-4D97-AF65-F5344CB8AC3E}">
        <p14:creationId xmlns:p14="http://schemas.microsoft.com/office/powerpoint/2010/main" val="357787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224521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p>
        </p:txBody>
      </p:sp>
      <p:sp>
        <p:nvSpPr>
          <p:cNvPr id="6" name="灯片编号占位符 1029"/>
          <p:cNvSpPr>
            <a:spLocks noGrp="1"/>
          </p:cNvSpPr>
          <p:nvPr>
            <p:ph type="sldNum" sz="quarter" idx="12"/>
          </p:nvPr>
        </p:nvSpPr>
        <p:spPr>
          <a:ln/>
        </p:spPr>
        <p:txBody>
          <a:bodyPr/>
          <a:lstStyle>
            <a:lvl1pPr>
              <a:defRPr/>
            </a:lvl1pPr>
          </a:lstStyle>
          <a:p>
            <a:fld id="{57AA45DB-ACD2-4524-A5C9-E9E42DC84CC1}" type="slidenum">
              <a:rPr lang="en-US" altLang="zh-CN"/>
              <a:pPr/>
              <a:t>‹#›</a:t>
            </a:fld>
            <a:endParaRPr lang="zh-CN"/>
          </a:p>
        </p:txBody>
      </p:sp>
    </p:spTree>
    <p:extLst>
      <p:ext uri="{BB962C8B-B14F-4D97-AF65-F5344CB8AC3E}">
        <p14:creationId xmlns:p14="http://schemas.microsoft.com/office/powerpoint/2010/main" val="17583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p:cNvSpPr>
            <a:spLocks noGrp="1"/>
          </p:cNvSpPr>
          <p:nvPr>
            <p:ph type="dt" sz="half" idx="10"/>
          </p:nvPr>
        </p:nvSpPr>
        <p:spPr>
          <a:ln/>
        </p:spPr>
        <p:txBody>
          <a:bodyPr/>
          <a:lstStyle>
            <a:lvl1pPr>
              <a:defRPr/>
            </a:lvl1pPr>
          </a:lstStyle>
          <a:p>
            <a:endParaRPr lang="zh-CN" altLang="en-US"/>
          </a:p>
        </p:txBody>
      </p:sp>
      <p:sp>
        <p:nvSpPr>
          <p:cNvPr id="5" name="页脚占位符 1028"/>
          <p:cNvSpPr>
            <a:spLocks noGrp="1"/>
          </p:cNvSpPr>
          <p:nvPr>
            <p:ph type="ftr" sz="quarter" idx="11"/>
          </p:nvPr>
        </p:nvSpPr>
        <p:spPr>
          <a:ln/>
        </p:spPr>
        <p:txBody>
          <a:bodyPr/>
          <a:lstStyle>
            <a:lvl1pPr>
              <a:defRPr/>
            </a:lvl1pPr>
          </a:lstStyle>
          <a:p>
            <a:endParaRPr lang="zh-CN"/>
          </a:p>
        </p:txBody>
      </p:sp>
      <p:sp>
        <p:nvSpPr>
          <p:cNvPr id="6" name="灯片编号占位符 1029"/>
          <p:cNvSpPr>
            <a:spLocks noGrp="1"/>
          </p:cNvSpPr>
          <p:nvPr>
            <p:ph type="sldNum" sz="quarter" idx="12"/>
          </p:nvPr>
        </p:nvSpPr>
        <p:spPr>
          <a:ln/>
        </p:spPr>
        <p:txBody>
          <a:bodyPr/>
          <a:lstStyle>
            <a:lvl1pPr>
              <a:defRPr/>
            </a:lvl1pPr>
          </a:lstStyle>
          <a:p>
            <a:fld id="{9B32D3C3-9CE3-488E-96F5-CE8E43F174F8}" type="slidenum">
              <a:rPr lang="en-US" altLang="zh-CN"/>
              <a:pPr/>
              <a:t>‹#›</a:t>
            </a:fld>
            <a:endParaRPr lang="zh-CN"/>
          </a:p>
        </p:txBody>
      </p:sp>
    </p:spTree>
    <p:extLst>
      <p:ext uri="{BB962C8B-B14F-4D97-AF65-F5344CB8AC3E}">
        <p14:creationId xmlns:p14="http://schemas.microsoft.com/office/powerpoint/2010/main" val="168079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p>
        </p:txBody>
      </p:sp>
      <p:sp>
        <p:nvSpPr>
          <p:cNvPr id="7" name="灯片编号占位符 1029"/>
          <p:cNvSpPr>
            <a:spLocks noGrp="1"/>
          </p:cNvSpPr>
          <p:nvPr>
            <p:ph type="sldNum" sz="quarter" idx="12"/>
          </p:nvPr>
        </p:nvSpPr>
        <p:spPr>
          <a:ln/>
        </p:spPr>
        <p:txBody>
          <a:bodyPr/>
          <a:lstStyle>
            <a:lvl1pPr>
              <a:defRPr/>
            </a:lvl1pPr>
          </a:lstStyle>
          <a:p>
            <a:fld id="{AD3FA5EA-646F-43A8-BD38-4C7876570F87}" type="slidenum">
              <a:rPr lang="en-US" altLang="zh-CN"/>
              <a:pPr/>
              <a:t>‹#›</a:t>
            </a:fld>
            <a:endParaRPr lang="zh-CN"/>
          </a:p>
        </p:txBody>
      </p:sp>
    </p:spTree>
    <p:extLst>
      <p:ext uri="{BB962C8B-B14F-4D97-AF65-F5344CB8AC3E}">
        <p14:creationId xmlns:p14="http://schemas.microsoft.com/office/powerpoint/2010/main" val="92526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p:cNvSpPr>
            <a:spLocks noGrp="1"/>
          </p:cNvSpPr>
          <p:nvPr>
            <p:ph type="dt" sz="half" idx="10"/>
          </p:nvPr>
        </p:nvSpPr>
        <p:spPr>
          <a:ln/>
        </p:spPr>
        <p:txBody>
          <a:bodyPr/>
          <a:lstStyle>
            <a:lvl1pPr>
              <a:defRPr/>
            </a:lvl1pPr>
          </a:lstStyle>
          <a:p>
            <a:endParaRPr lang="zh-CN" altLang="en-US"/>
          </a:p>
        </p:txBody>
      </p:sp>
      <p:sp>
        <p:nvSpPr>
          <p:cNvPr id="8" name="页脚占位符 1028"/>
          <p:cNvSpPr>
            <a:spLocks noGrp="1"/>
          </p:cNvSpPr>
          <p:nvPr>
            <p:ph type="ftr" sz="quarter" idx="11"/>
          </p:nvPr>
        </p:nvSpPr>
        <p:spPr>
          <a:ln/>
        </p:spPr>
        <p:txBody>
          <a:bodyPr/>
          <a:lstStyle>
            <a:lvl1pPr>
              <a:defRPr/>
            </a:lvl1pPr>
          </a:lstStyle>
          <a:p>
            <a:endParaRPr lang="zh-CN"/>
          </a:p>
        </p:txBody>
      </p:sp>
      <p:sp>
        <p:nvSpPr>
          <p:cNvPr id="9" name="灯片编号占位符 1029"/>
          <p:cNvSpPr>
            <a:spLocks noGrp="1"/>
          </p:cNvSpPr>
          <p:nvPr>
            <p:ph type="sldNum" sz="quarter" idx="12"/>
          </p:nvPr>
        </p:nvSpPr>
        <p:spPr>
          <a:ln/>
        </p:spPr>
        <p:txBody>
          <a:bodyPr/>
          <a:lstStyle>
            <a:lvl1pPr>
              <a:defRPr/>
            </a:lvl1pPr>
          </a:lstStyle>
          <a:p>
            <a:fld id="{5249158C-949C-4A13-9E6C-D3AA46D3AD2C}" type="slidenum">
              <a:rPr lang="en-US" altLang="zh-CN"/>
              <a:pPr/>
              <a:t>‹#›</a:t>
            </a:fld>
            <a:endParaRPr lang="zh-CN"/>
          </a:p>
        </p:txBody>
      </p:sp>
    </p:spTree>
    <p:extLst>
      <p:ext uri="{BB962C8B-B14F-4D97-AF65-F5344CB8AC3E}">
        <p14:creationId xmlns:p14="http://schemas.microsoft.com/office/powerpoint/2010/main" val="745881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a:ln/>
        </p:spPr>
        <p:txBody>
          <a:bodyPr/>
          <a:lstStyle>
            <a:lvl1pPr>
              <a:defRPr/>
            </a:lvl1pPr>
          </a:lstStyle>
          <a:p>
            <a:endParaRPr lang="zh-CN" altLang="en-US"/>
          </a:p>
        </p:txBody>
      </p:sp>
      <p:sp>
        <p:nvSpPr>
          <p:cNvPr id="4" name="页脚占位符 1028"/>
          <p:cNvSpPr>
            <a:spLocks noGrp="1"/>
          </p:cNvSpPr>
          <p:nvPr>
            <p:ph type="ftr" sz="quarter" idx="11"/>
          </p:nvPr>
        </p:nvSpPr>
        <p:spPr>
          <a:ln/>
        </p:spPr>
        <p:txBody>
          <a:bodyPr/>
          <a:lstStyle>
            <a:lvl1pPr>
              <a:defRPr/>
            </a:lvl1pPr>
          </a:lstStyle>
          <a:p>
            <a:endParaRPr lang="zh-CN"/>
          </a:p>
        </p:txBody>
      </p:sp>
      <p:sp>
        <p:nvSpPr>
          <p:cNvPr id="5" name="灯片编号占位符 1029"/>
          <p:cNvSpPr>
            <a:spLocks noGrp="1"/>
          </p:cNvSpPr>
          <p:nvPr>
            <p:ph type="sldNum" sz="quarter" idx="12"/>
          </p:nvPr>
        </p:nvSpPr>
        <p:spPr>
          <a:ln/>
        </p:spPr>
        <p:txBody>
          <a:bodyPr/>
          <a:lstStyle>
            <a:lvl1pPr>
              <a:defRPr/>
            </a:lvl1pPr>
          </a:lstStyle>
          <a:p>
            <a:fld id="{5E258C7D-A108-4905-8B72-7BB6B76AE179}" type="slidenum">
              <a:rPr lang="en-US" altLang="zh-CN"/>
              <a:pPr/>
              <a:t>‹#›</a:t>
            </a:fld>
            <a:endParaRPr lang="zh-CN"/>
          </a:p>
        </p:txBody>
      </p:sp>
    </p:spTree>
    <p:extLst>
      <p:ext uri="{BB962C8B-B14F-4D97-AF65-F5344CB8AC3E}">
        <p14:creationId xmlns:p14="http://schemas.microsoft.com/office/powerpoint/2010/main" val="23555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endParaRPr lang="zh-CN" altLang="en-US"/>
          </a:p>
        </p:txBody>
      </p:sp>
      <p:sp>
        <p:nvSpPr>
          <p:cNvPr id="3" name="页脚占位符 1028"/>
          <p:cNvSpPr>
            <a:spLocks noGrp="1"/>
          </p:cNvSpPr>
          <p:nvPr>
            <p:ph type="ftr" sz="quarter" idx="11"/>
          </p:nvPr>
        </p:nvSpPr>
        <p:spPr>
          <a:ln/>
        </p:spPr>
        <p:txBody>
          <a:bodyPr/>
          <a:lstStyle>
            <a:lvl1pPr>
              <a:defRPr/>
            </a:lvl1pPr>
          </a:lstStyle>
          <a:p>
            <a:endParaRPr lang="zh-CN"/>
          </a:p>
        </p:txBody>
      </p:sp>
      <p:sp>
        <p:nvSpPr>
          <p:cNvPr id="4" name="灯片编号占位符 1029"/>
          <p:cNvSpPr>
            <a:spLocks noGrp="1"/>
          </p:cNvSpPr>
          <p:nvPr>
            <p:ph type="sldNum" sz="quarter" idx="12"/>
          </p:nvPr>
        </p:nvSpPr>
        <p:spPr>
          <a:ln/>
        </p:spPr>
        <p:txBody>
          <a:bodyPr/>
          <a:lstStyle>
            <a:lvl1pPr>
              <a:defRPr/>
            </a:lvl1pPr>
          </a:lstStyle>
          <a:p>
            <a:fld id="{E0A2E93F-BF82-487E-8D02-0F4D7363FA7D}" type="slidenum">
              <a:rPr lang="en-US" altLang="zh-CN"/>
              <a:pPr/>
              <a:t>‹#›</a:t>
            </a:fld>
            <a:endParaRPr lang="zh-CN"/>
          </a:p>
        </p:txBody>
      </p:sp>
    </p:spTree>
    <p:extLst>
      <p:ext uri="{BB962C8B-B14F-4D97-AF65-F5344CB8AC3E}">
        <p14:creationId xmlns:p14="http://schemas.microsoft.com/office/powerpoint/2010/main" val="57970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p>
        </p:txBody>
      </p:sp>
      <p:sp>
        <p:nvSpPr>
          <p:cNvPr id="7" name="灯片编号占位符 1029"/>
          <p:cNvSpPr>
            <a:spLocks noGrp="1"/>
          </p:cNvSpPr>
          <p:nvPr>
            <p:ph type="sldNum" sz="quarter" idx="12"/>
          </p:nvPr>
        </p:nvSpPr>
        <p:spPr>
          <a:ln/>
        </p:spPr>
        <p:txBody>
          <a:bodyPr/>
          <a:lstStyle>
            <a:lvl1pPr>
              <a:defRPr/>
            </a:lvl1pPr>
          </a:lstStyle>
          <a:p>
            <a:fld id="{D5AC0B67-DD75-47F6-B4E7-34607D707D1E}" type="slidenum">
              <a:rPr lang="en-US" altLang="zh-CN"/>
              <a:pPr/>
              <a:t>‹#›</a:t>
            </a:fld>
            <a:endParaRPr lang="zh-CN"/>
          </a:p>
        </p:txBody>
      </p:sp>
    </p:spTree>
    <p:extLst>
      <p:ext uri="{BB962C8B-B14F-4D97-AF65-F5344CB8AC3E}">
        <p14:creationId xmlns:p14="http://schemas.microsoft.com/office/powerpoint/2010/main" val="427673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p:cNvSpPr>
            <a:spLocks noGrp="1"/>
          </p:cNvSpPr>
          <p:nvPr>
            <p:ph type="dt" sz="half" idx="10"/>
          </p:nvPr>
        </p:nvSpPr>
        <p:spPr>
          <a:ln/>
        </p:spPr>
        <p:txBody>
          <a:bodyPr/>
          <a:lstStyle>
            <a:lvl1pPr>
              <a:defRPr/>
            </a:lvl1pPr>
          </a:lstStyle>
          <a:p>
            <a:endParaRPr lang="zh-CN" altLang="en-US"/>
          </a:p>
        </p:txBody>
      </p:sp>
      <p:sp>
        <p:nvSpPr>
          <p:cNvPr id="6" name="页脚占位符 1028"/>
          <p:cNvSpPr>
            <a:spLocks noGrp="1"/>
          </p:cNvSpPr>
          <p:nvPr>
            <p:ph type="ftr" sz="quarter" idx="11"/>
          </p:nvPr>
        </p:nvSpPr>
        <p:spPr>
          <a:ln/>
        </p:spPr>
        <p:txBody>
          <a:bodyPr/>
          <a:lstStyle>
            <a:lvl1pPr>
              <a:defRPr/>
            </a:lvl1pPr>
          </a:lstStyle>
          <a:p>
            <a:endParaRPr lang="zh-CN"/>
          </a:p>
        </p:txBody>
      </p:sp>
      <p:sp>
        <p:nvSpPr>
          <p:cNvPr id="7" name="灯片编号占位符 1029"/>
          <p:cNvSpPr>
            <a:spLocks noGrp="1"/>
          </p:cNvSpPr>
          <p:nvPr>
            <p:ph type="sldNum" sz="quarter" idx="12"/>
          </p:nvPr>
        </p:nvSpPr>
        <p:spPr>
          <a:ln/>
        </p:spPr>
        <p:txBody>
          <a:bodyPr/>
          <a:lstStyle>
            <a:lvl1pPr>
              <a:defRPr/>
            </a:lvl1pPr>
          </a:lstStyle>
          <a:p>
            <a:fld id="{1E7BB9D1-DCAA-400C-914C-3E22EF84C607}" type="slidenum">
              <a:rPr lang="en-US" altLang="zh-CN"/>
              <a:pPr/>
              <a:t>‹#›</a:t>
            </a:fld>
            <a:endParaRPr lang="zh-CN"/>
          </a:p>
        </p:txBody>
      </p:sp>
    </p:spTree>
    <p:extLst>
      <p:ext uri="{BB962C8B-B14F-4D97-AF65-F5344CB8AC3E}">
        <p14:creationId xmlns:p14="http://schemas.microsoft.com/office/powerpoint/2010/main" val="419080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endParaRPr lang="zh-CN"/>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a:cs typeface="+mn-ea"/>
              </a:defRPr>
            </a:lvl1pPr>
          </a:lstStyle>
          <a:p>
            <a:fld id="{2684F411-7FD7-4624-9F46-80B54526F07D}"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 id="2147483662" r:id="rId14"/>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8.wmf"/><Relationship Id="rId4" Type="http://schemas.openxmlformats.org/officeDocument/2006/relationships/oleObject" Target="../embeddings/oleObject9.bin"/></Relationships>
</file>

<file path=ppt/slides/_rels/slide100.xml.rels><?xml version="1.0" encoding="UTF-8" standalone="yes"?>
<Relationships xmlns="http://schemas.openxmlformats.org/package/2006/relationships"><Relationship Id="rId8" Type="http://schemas.openxmlformats.org/officeDocument/2006/relationships/image" Target="../media/image245.png"/><Relationship Id="rId3" Type="http://schemas.openxmlformats.org/officeDocument/2006/relationships/image" Target="../media/image238.png"/><Relationship Id="rId7" Type="http://schemas.openxmlformats.org/officeDocument/2006/relationships/image" Target="../media/image244.png"/><Relationship Id="rId2" Type="http://schemas.openxmlformats.org/officeDocument/2006/relationships/image" Target="../media/image237.png"/><Relationship Id="rId1" Type="http://schemas.openxmlformats.org/officeDocument/2006/relationships/slideLayout" Target="../slideLayouts/slideLayout14.xml"/><Relationship Id="rId6" Type="http://schemas.openxmlformats.org/officeDocument/2006/relationships/image" Target="../media/image243.png"/><Relationship Id="rId11" Type="http://schemas.openxmlformats.org/officeDocument/2006/relationships/image" Target="../media/image248.png"/><Relationship Id="rId5" Type="http://schemas.openxmlformats.org/officeDocument/2006/relationships/image" Target="../media/image242.png"/><Relationship Id="rId10" Type="http://schemas.openxmlformats.org/officeDocument/2006/relationships/image" Target="../media/image247.png"/><Relationship Id="rId4" Type="http://schemas.openxmlformats.org/officeDocument/2006/relationships/image" Target="../media/image239.png"/><Relationship Id="rId9" Type="http://schemas.openxmlformats.org/officeDocument/2006/relationships/image" Target="../media/image246.png"/></Relationships>
</file>

<file path=ppt/slides/_rels/slide101.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50.png"/><Relationship Id="rId7" Type="http://schemas.openxmlformats.org/officeDocument/2006/relationships/oleObject" Target="../embeddings/oleObject190.bin"/><Relationship Id="rId12" Type="http://schemas.openxmlformats.org/officeDocument/2006/relationships/image" Target="../media/image256.wmf"/><Relationship Id="rId2" Type="http://schemas.openxmlformats.org/officeDocument/2006/relationships/image" Target="../media/image249.png"/><Relationship Id="rId1" Type="http://schemas.openxmlformats.org/officeDocument/2006/relationships/slideLayout" Target="../slideLayouts/slideLayout14.xml"/><Relationship Id="rId6" Type="http://schemas.openxmlformats.org/officeDocument/2006/relationships/image" Target="../media/image253.png"/><Relationship Id="rId11" Type="http://schemas.openxmlformats.org/officeDocument/2006/relationships/oleObject" Target="../embeddings/oleObject192.bin"/><Relationship Id="rId5" Type="http://schemas.openxmlformats.org/officeDocument/2006/relationships/image" Target="../media/image252.png"/><Relationship Id="rId10" Type="http://schemas.openxmlformats.org/officeDocument/2006/relationships/image" Target="../media/image255.wmf"/><Relationship Id="rId4" Type="http://schemas.openxmlformats.org/officeDocument/2006/relationships/image" Target="../media/image251.png"/><Relationship Id="rId9" Type="http://schemas.openxmlformats.org/officeDocument/2006/relationships/oleObject" Target="../embeddings/oleObject191.bin"/></Relationships>
</file>

<file path=ppt/slides/_rels/slide102.xml.rels><?xml version="1.0" encoding="UTF-8" standalone="yes"?>
<Relationships xmlns="http://schemas.openxmlformats.org/package/2006/relationships"><Relationship Id="rId3" Type="http://schemas.openxmlformats.org/officeDocument/2006/relationships/image" Target="../media/image257.wmf"/><Relationship Id="rId7" Type="http://schemas.openxmlformats.org/officeDocument/2006/relationships/image" Target="../media/image259.wmf"/><Relationship Id="rId2" Type="http://schemas.openxmlformats.org/officeDocument/2006/relationships/oleObject" Target="../embeddings/oleObject193.bin"/><Relationship Id="rId1" Type="http://schemas.openxmlformats.org/officeDocument/2006/relationships/slideLayout" Target="../slideLayouts/slideLayout14.xml"/><Relationship Id="rId6" Type="http://schemas.openxmlformats.org/officeDocument/2006/relationships/oleObject" Target="../embeddings/oleObject195.bin"/><Relationship Id="rId5" Type="http://schemas.openxmlformats.org/officeDocument/2006/relationships/image" Target="../media/image258.wmf"/><Relationship Id="rId4" Type="http://schemas.openxmlformats.org/officeDocument/2006/relationships/oleObject" Target="../embeddings/oleObject194.bin"/></Relationships>
</file>

<file path=ppt/slides/_rels/slide11.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37.wmf"/><Relationship Id="rId4" Type="http://schemas.openxmlformats.org/officeDocument/2006/relationships/oleObject" Target="../embeddings/oleObject18.bin"/><Relationship Id="rId9" Type="http://schemas.openxmlformats.org/officeDocument/2006/relationships/image" Target="../media/image39.wmf"/></Relationships>
</file>

<file path=ppt/slides/_rels/slide15.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41.w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44.wmf"/><Relationship Id="rId4" Type="http://schemas.openxmlformats.org/officeDocument/2006/relationships/oleObject" Target="../embeddings/oleObject25.bin"/><Relationship Id="rId9" Type="http://schemas.openxmlformats.org/officeDocument/2006/relationships/image" Target="../media/image46.wmf"/></Relationships>
</file>

<file path=ppt/slides/_rels/slide1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29.bin"/></Relationships>
</file>

<file path=ppt/slides/_rels/slide1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49.wmf"/><Relationship Id="rId5" Type="http://schemas.openxmlformats.org/officeDocument/2006/relationships/image" Target="../media/image52.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5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56.wmf"/><Relationship Id="rId4" Type="http://schemas.openxmlformats.org/officeDocument/2006/relationships/oleObject" Target="../embeddings/oleObject38.bin"/></Relationships>
</file>

<file path=ppt/slides/_rels/slide2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0.bin"/><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oleObject" Target="../embeddings/oleObject41.bin"/></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wmf"/><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image" Target="../media/image65.wmf"/><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67.wmf"/><Relationship Id="rId4" Type="http://schemas.openxmlformats.org/officeDocument/2006/relationships/oleObject" Target="../embeddings/oleObject43.bin"/></Relationships>
</file>

<file path=ppt/slides/_rels/slide25.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wmf"/><Relationship Id="rId4"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47.bin"/><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48.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76.wmf"/><Relationship Id="rId4" Type="http://schemas.openxmlformats.org/officeDocument/2006/relationships/oleObject" Target="../embeddings/oleObject50.bin"/><Relationship Id="rId9" Type="http://schemas.openxmlformats.org/officeDocument/2006/relationships/image" Target="../media/image78.wmf"/></Relationships>
</file>

<file path=ppt/slides/_rels/slide29.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5" Type="http://schemas.openxmlformats.org/officeDocument/2006/relationships/image" Target="../media/image80.wmf"/><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56.bin"/><Relationship Id="rId1" Type="http://schemas.openxmlformats.org/officeDocument/2006/relationships/slideLayout" Target="../slideLayouts/slideLayout2.xml"/><Relationship Id="rId5" Type="http://schemas.openxmlformats.org/officeDocument/2006/relationships/image" Target="../media/image83.wmf"/><Relationship Id="rId4" Type="http://schemas.openxmlformats.org/officeDocument/2006/relationships/oleObject" Target="../embeddings/oleObject57.bin"/></Relationships>
</file>

<file path=ppt/slides/_rels/slide32.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oleObject" Target="../embeddings/oleObject58.bin"/><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59.bin"/></Relationships>
</file>

<file path=ppt/slides/_rels/slide33.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61.bin"/><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63.bin"/><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64.bin"/></Relationships>
</file>

<file path=ppt/slides/_rels/slide36.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65.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66.bin"/><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5.wmf"/></Relationships>
</file>

<file path=ppt/slides/_rels/slide39.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oleObject" Target="../embeddings/oleObject68.bin"/><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2.wmf"/><Relationship Id="rId10" Type="http://schemas.openxmlformats.org/officeDocument/2006/relationships/image" Target="../media/image5.png"/><Relationship Id="rId4" Type="http://schemas.openxmlformats.org/officeDocument/2006/relationships/oleObject" Target="../embeddings/oleObject2.bin"/><Relationship Id="rId9"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oleObject" Target="../embeddings/oleObject69.bin"/><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41.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70.bin"/><Relationship Id="rId1" Type="http://schemas.openxmlformats.org/officeDocument/2006/relationships/slideLayout" Target="../slideLayouts/slideLayout2.xml"/><Relationship Id="rId5" Type="http://schemas.openxmlformats.org/officeDocument/2006/relationships/image" Target="../media/image101.wmf"/><Relationship Id="rId4" Type="http://schemas.openxmlformats.org/officeDocument/2006/relationships/oleObject" Target="../embeddings/oleObject71.bin"/></Relationships>
</file>

<file path=ppt/slides/_rels/slide42.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72.bin"/><Relationship Id="rId1" Type="http://schemas.openxmlformats.org/officeDocument/2006/relationships/slideLayout" Target="../slideLayouts/slideLayout2.xml"/><Relationship Id="rId5" Type="http://schemas.openxmlformats.org/officeDocument/2006/relationships/image" Target="../media/image103.wmf"/><Relationship Id="rId4" Type="http://schemas.openxmlformats.org/officeDocument/2006/relationships/oleObject" Target="../embeddings/oleObject7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slideLayout" Target="../slideLayouts/slideLayout13.xml"/><Relationship Id="rId5" Type="http://schemas.openxmlformats.org/officeDocument/2006/relationships/image" Target="../media/image107.wmf"/><Relationship Id="rId4" Type="http://schemas.openxmlformats.org/officeDocument/2006/relationships/image" Target="../media/image106.wmf"/></Relationships>
</file>

<file path=ppt/slides/_rels/slide45.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09.wmf"/></Relationships>
</file>

<file path=ppt/slides/_rels/slide47.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oleObject" Target="../embeddings/oleObject74.bin"/><Relationship Id="rId1" Type="http://schemas.openxmlformats.org/officeDocument/2006/relationships/slideLayout" Target="../slideLayouts/slideLayout2.xml"/><Relationship Id="rId5" Type="http://schemas.openxmlformats.org/officeDocument/2006/relationships/image" Target="../media/image113.wmf"/><Relationship Id="rId4" Type="http://schemas.openxmlformats.org/officeDocument/2006/relationships/oleObject" Target="../embeddings/oleObject75.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114.wmf"/><Relationship Id="rId7" Type="http://schemas.openxmlformats.org/officeDocument/2006/relationships/image" Target="../media/image116.wmf"/><Relationship Id="rId2" Type="http://schemas.openxmlformats.org/officeDocument/2006/relationships/oleObject" Target="../embeddings/oleObject76.bin"/><Relationship Id="rId1" Type="http://schemas.openxmlformats.org/officeDocument/2006/relationships/slideLayout" Target="../slideLayouts/slideLayout2.xml"/><Relationship Id="rId6" Type="http://schemas.openxmlformats.org/officeDocument/2006/relationships/oleObject" Target="../embeddings/oleObject78.bin"/><Relationship Id="rId5" Type="http://schemas.openxmlformats.org/officeDocument/2006/relationships/image" Target="../media/image115.wmf"/><Relationship Id="rId4" Type="http://schemas.openxmlformats.org/officeDocument/2006/relationships/oleObject" Target="../embeddings/oleObject77.bin"/><Relationship Id="rId9" Type="http://schemas.openxmlformats.org/officeDocument/2006/relationships/image" Target="../media/image117.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0.wmf"/><Relationship Id="rId12" Type="http://schemas.openxmlformats.org/officeDocument/2006/relationships/oleObject" Target="../embeddings/oleObject85.bin"/><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oleObject" Target="../embeddings/oleObject82.bin"/><Relationship Id="rId11" Type="http://schemas.openxmlformats.org/officeDocument/2006/relationships/image" Target="../media/image122.wmf"/><Relationship Id="rId5" Type="http://schemas.openxmlformats.org/officeDocument/2006/relationships/image" Target="../media/image119.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121.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124.wmf"/><Relationship Id="rId7" Type="http://schemas.openxmlformats.org/officeDocument/2006/relationships/image" Target="../media/image126.w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5" Type="http://schemas.openxmlformats.org/officeDocument/2006/relationships/image" Target="../media/image125.wmf"/><Relationship Id="rId4" Type="http://schemas.openxmlformats.org/officeDocument/2006/relationships/oleObject" Target="../embeddings/oleObject87.bin"/><Relationship Id="rId9" Type="http://schemas.openxmlformats.org/officeDocument/2006/relationships/image" Target="../media/image127.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0.wmf"/><Relationship Id="rId12" Type="http://schemas.openxmlformats.org/officeDocument/2006/relationships/oleObject" Target="../embeddings/oleObject95.bin"/><Relationship Id="rId2" Type="http://schemas.openxmlformats.org/officeDocument/2006/relationships/oleObject" Target="../embeddings/oleObject90.bin"/><Relationship Id="rId1" Type="http://schemas.openxmlformats.org/officeDocument/2006/relationships/slideLayout" Target="../slideLayouts/slideLayout2.xml"/><Relationship Id="rId6" Type="http://schemas.openxmlformats.org/officeDocument/2006/relationships/oleObject" Target="../embeddings/oleObject92.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31.wmf"/></Relationships>
</file>

<file path=ppt/slides/_rels/slide52.x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6.wmf"/><Relationship Id="rId2" Type="http://schemas.openxmlformats.org/officeDocument/2006/relationships/oleObject" Target="../embeddings/oleObject96.bin"/><Relationship Id="rId1" Type="http://schemas.openxmlformats.org/officeDocument/2006/relationships/slideLayout" Target="../slideLayouts/slideLayout2.xml"/><Relationship Id="rId6" Type="http://schemas.openxmlformats.org/officeDocument/2006/relationships/oleObject" Target="../embeddings/oleObject98.bin"/><Relationship Id="rId5" Type="http://schemas.openxmlformats.org/officeDocument/2006/relationships/image" Target="../media/image135.wmf"/><Relationship Id="rId4"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jpeg"/><Relationship Id="rId1" Type="http://schemas.openxmlformats.org/officeDocument/2006/relationships/slideLayout" Target="../slideLayouts/slideLayout7.xml"/><Relationship Id="rId5" Type="http://schemas.openxmlformats.org/officeDocument/2006/relationships/image" Target="../media/image140.jpeg"/><Relationship Id="rId4" Type="http://schemas.openxmlformats.org/officeDocument/2006/relationships/image" Target="../media/image139.png"/></Relationships>
</file>

<file path=ppt/slides/_rels/slide56.xml.rels><?xml version="1.0" encoding="UTF-8" standalone="yes"?>
<Relationships xmlns="http://schemas.openxmlformats.org/package/2006/relationships"><Relationship Id="rId3" Type="http://schemas.openxmlformats.org/officeDocument/2006/relationships/hyperlink" Target="code/Gaussian_Elimination.f90" TargetMode="External"/><Relationship Id="rId2" Type="http://schemas.openxmlformats.org/officeDocument/2006/relationships/hyperlink" Target="code/5.2.GaussianElimination.cpp"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3.wmf"/><Relationship Id="rId2" Type="http://schemas.openxmlformats.org/officeDocument/2006/relationships/oleObject" Target="../embeddings/oleObject99.bin"/><Relationship Id="rId1" Type="http://schemas.openxmlformats.org/officeDocument/2006/relationships/slideLayout" Target="../slideLayouts/slideLayout6.xml"/><Relationship Id="rId6" Type="http://schemas.openxmlformats.org/officeDocument/2006/relationships/oleObject" Target="../embeddings/oleObject101.bin"/><Relationship Id="rId5" Type="http://schemas.openxmlformats.org/officeDocument/2006/relationships/image" Target="../media/image142.wmf"/><Relationship Id="rId4" Type="http://schemas.openxmlformats.org/officeDocument/2006/relationships/oleObject" Target="../embeddings/oleObject100.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oleObject" Target="../embeddings/oleObject10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7.wmf"/><Relationship Id="rId12" Type="http://schemas.openxmlformats.org/officeDocument/2006/relationships/oleObject" Target="../embeddings/oleObject108.bin"/><Relationship Id="rId2" Type="http://schemas.openxmlformats.org/officeDocument/2006/relationships/oleObject" Target="../embeddings/oleObject103.bin"/><Relationship Id="rId1" Type="http://schemas.openxmlformats.org/officeDocument/2006/relationships/slideLayout" Target="../slideLayouts/slideLayout2.xml"/><Relationship Id="rId6" Type="http://schemas.openxmlformats.org/officeDocument/2006/relationships/oleObject" Target="../embeddings/oleObject105.bin"/><Relationship Id="rId11" Type="http://schemas.openxmlformats.org/officeDocument/2006/relationships/image" Target="../media/image149.wmf"/><Relationship Id="rId5" Type="http://schemas.openxmlformats.org/officeDocument/2006/relationships/image" Target="../media/image146.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48.wmf"/></Relationships>
</file>

<file path=ppt/slides/_rels/slide61.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oleObject" Target="../embeddings/oleObject109.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oleObject" Target="../embeddings/oleObject110.bin"/><Relationship Id="rId1" Type="http://schemas.openxmlformats.org/officeDocument/2006/relationships/slideLayout" Target="../slideLayouts/slideLayout2.xml"/><Relationship Id="rId5" Type="http://schemas.openxmlformats.org/officeDocument/2006/relationships/image" Target="../media/image153.wmf"/><Relationship Id="rId4" Type="http://schemas.openxmlformats.org/officeDocument/2006/relationships/oleObject" Target="../embeddings/oleObject111.bin"/></Relationships>
</file>

<file path=ppt/slides/_rels/slide63.x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56.wmf"/><Relationship Id="rId2" Type="http://schemas.openxmlformats.org/officeDocument/2006/relationships/oleObject" Target="../embeddings/oleObject112.bin"/><Relationship Id="rId1" Type="http://schemas.openxmlformats.org/officeDocument/2006/relationships/slideLayout" Target="../slideLayouts/slideLayout2.xml"/><Relationship Id="rId6" Type="http://schemas.openxmlformats.org/officeDocument/2006/relationships/oleObject" Target="../embeddings/oleObject114.bin"/><Relationship Id="rId5" Type="http://schemas.openxmlformats.org/officeDocument/2006/relationships/image" Target="../media/image155.wmf"/><Relationship Id="rId4" Type="http://schemas.openxmlformats.org/officeDocument/2006/relationships/oleObject" Target="../embeddings/oleObject113.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image" Target="../media/image157.wmf"/><Relationship Id="rId7" Type="http://schemas.openxmlformats.org/officeDocument/2006/relationships/image" Target="../media/image159.wmf"/><Relationship Id="rId2" Type="http://schemas.openxmlformats.org/officeDocument/2006/relationships/oleObject" Target="../embeddings/oleObject115.bin"/><Relationship Id="rId1" Type="http://schemas.openxmlformats.org/officeDocument/2006/relationships/slideLayout" Target="../slideLayouts/slideLayout2.xml"/><Relationship Id="rId6" Type="http://schemas.openxmlformats.org/officeDocument/2006/relationships/oleObject" Target="../embeddings/oleObject117.bin"/><Relationship Id="rId5" Type="http://schemas.openxmlformats.org/officeDocument/2006/relationships/image" Target="../media/image158.wmf"/><Relationship Id="rId4" Type="http://schemas.openxmlformats.org/officeDocument/2006/relationships/oleObject" Target="../embeddings/oleObject116.bin"/><Relationship Id="rId9" Type="http://schemas.openxmlformats.org/officeDocument/2006/relationships/image" Target="../media/image160.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161.wmf"/><Relationship Id="rId7" Type="http://schemas.openxmlformats.org/officeDocument/2006/relationships/image" Target="../media/image163.wmf"/><Relationship Id="rId2" Type="http://schemas.openxmlformats.org/officeDocument/2006/relationships/oleObject" Target="../embeddings/oleObject119.bin"/><Relationship Id="rId1" Type="http://schemas.openxmlformats.org/officeDocument/2006/relationships/slideLayout" Target="../slideLayouts/slideLayout2.xml"/><Relationship Id="rId6" Type="http://schemas.openxmlformats.org/officeDocument/2006/relationships/oleObject" Target="../embeddings/oleObject121.bin"/><Relationship Id="rId5" Type="http://schemas.openxmlformats.org/officeDocument/2006/relationships/image" Target="../media/image162.wmf"/><Relationship Id="rId4" Type="http://schemas.openxmlformats.org/officeDocument/2006/relationships/oleObject" Target="../embeddings/oleObject120.bin"/><Relationship Id="rId9" Type="http://schemas.openxmlformats.org/officeDocument/2006/relationships/image" Target="../media/image164.wmf"/></Relationships>
</file>

<file path=ppt/slides/_rels/slide66.x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oleObject" Target="../embeddings/oleObject123.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oleObject" Target="../embeddings/oleObject124.bin"/><Relationship Id="rId1" Type="http://schemas.openxmlformats.org/officeDocument/2006/relationships/slideLayout" Target="../slideLayouts/slideLayout2.xml"/><Relationship Id="rId5" Type="http://schemas.openxmlformats.org/officeDocument/2006/relationships/image" Target="../media/image167.wmf"/><Relationship Id="rId4" Type="http://schemas.openxmlformats.org/officeDocument/2006/relationships/oleObject" Target="../embeddings/oleObject125.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68.wmf"/><Relationship Id="rId7" Type="http://schemas.openxmlformats.org/officeDocument/2006/relationships/image" Target="../media/image170.wmf"/><Relationship Id="rId2" Type="http://schemas.openxmlformats.org/officeDocument/2006/relationships/oleObject" Target="../embeddings/oleObject126.bin"/><Relationship Id="rId1" Type="http://schemas.openxmlformats.org/officeDocument/2006/relationships/slideLayout" Target="../slideLayouts/slideLayout13.xml"/><Relationship Id="rId6" Type="http://schemas.openxmlformats.org/officeDocument/2006/relationships/oleObject" Target="../embeddings/oleObject128.bin"/><Relationship Id="rId5" Type="http://schemas.openxmlformats.org/officeDocument/2006/relationships/image" Target="../media/image169.wmf"/><Relationship Id="rId4" Type="http://schemas.openxmlformats.org/officeDocument/2006/relationships/oleObject" Target="../embeddings/oleObject127.bin"/><Relationship Id="rId9" Type="http://schemas.openxmlformats.org/officeDocument/2006/relationships/image" Target="../media/image171.wmf"/></Relationships>
</file>

<file path=ppt/slides/_rels/slide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2.xml"/><Relationship Id="rId6" Type="http://schemas.openxmlformats.org/officeDocument/2006/relationships/image" Target="../media/image21.emf"/><Relationship Id="rId5" Type="http://schemas.openxmlformats.org/officeDocument/2006/relationships/image" Target="../media/image20.wmf"/><Relationship Id="rId4" Type="http://schemas.openxmlformats.org/officeDocument/2006/relationships/image" Target="../media/image19.wmf"/></Relationships>
</file>

<file path=ppt/slides/_rels/slide70.xml.rels><?xml version="1.0" encoding="UTF-8" standalone="yes"?>
<Relationships xmlns="http://schemas.openxmlformats.org/package/2006/relationships"><Relationship Id="rId8" Type="http://schemas.openxmlformats.org/officeDocument/2006/relationships/hyperlink" Target="code/Thomas.f90" TargetMode="External"/><Relationship Id="rId3" Type="http://schemas.openxmlformats.org/officeDocument/2006/relationships/image" Target="../media/image172.wmf"/><Relationship Id="rId7" Type="http://schemas.openxmlformats.org/officeDocument/2006/relationships/image" Target="../media/image174.wmf"/><Relationship Id="rId2" Type="http://schemas.openxmlformats.org/officeDocument/2006/relationships/oleObject" Target="../embeddings/oleObject130.bin"/><Relationship Id="rId1" Type="http://schemas.openxmlformats.org/officeDocument/2006/relationships/slideLayout" Target="../slideLayouts/slideLayout13.xml"/><Relationship Id="rId6" Type="http://schemas.openxmlformats.org/officeDocument/2006/relationships/oleObject" Target="../embeddings/oleObject132.bin"/><Relationship Id="rId5" Type="http://schemas.openxmlformats.org/officeDocument/2006/relationships/image" Target="../media/image173.wmf"/><Relationship Id="rId4" Type="http://schemas.openxmlformats.org/officeDocument/2006/relationships/oleObject" Target="../embeddings/oleObject13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netlib.org/lapack/lug/" TargetMode="External"/><Relationship Id="rId2" Type="http://schemas.openxmlformats.org/officeDocument/2006/relationships/hyperlink" Target="http://www.netlib.org/lapack"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oleObject" Target="../embeddings/oleObject133.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81.wmf"/><Relationship Id="rId18" Type="http://schemas.openxmlformats.org/officeDocument/2006/relationships/oleObject" Target="../embeddings/oleObject142.bin"/><Relationship Id="rId3" Type="http://schemas.openxmlformats.org/officeDocument/2006/relationships/image" Target="../media/image176.wmf"/><Relationship Id="rId21" Type="http://schemas.openxmlformats.org/officeDocument/2006/relationships/image" Target="../media/image185.wmf"/><Relationship Id="rId7" Type="http://schemas.openxmlformats.org/officeDocument/2006/relationships/image" Target="../media/image178.wmf"/><Relationship Id="rId12" Type="http://schemas.openxmlformats.org/officeDocument/2006/relationships/oleObject" Target="../embeddings/oleObject139.bin"/><Relationship Id="rId17" Type="http://schemas.openxmlformats.org/officeDocument/2006/relationships/image" Target="../media/image183.wmf"/><Relationship Id="rId2" Type="http://schemas.openxmlformats.org/officeDocument/2006/relationships/oleObject" Target="../embeddings/oleObject134.bin"/><Relationship Id="rId16" Type="http://schemas.openxmlformats.org/officeDocument/2006/relationships/oleObject" Target="../embeddings/oleObject141.bin"/><Relationship Id="rId20" Type="http://schemas.openxmlformats.org/officeDocument/2006/relationships/oleObject" Target="../embeddings/oleObject143.bin"/><Relationship Id="rId1" Type="http://schemas.openxmlformats.org/officeDocument/2006/relationships/slideLayout" Target="../slideLayouts/slideLayout2.xml"/><Relationship Id="rId6" Type="http://schemas.openxmlformats.org/officeDocument/2006/relationships/oleObject" Target="../embeddings/oleObject136.bin"/><Relationship Id="rId11" Type="http://schemas.openxmlformats.org/officeDocument/2006/relationships/image" Target="../media/image180.wmf"/><Relationship Id="rId5" Type="http://schemas.openxmlformats.org/officeDocument/2006/relationships/image" Target="../media/image177.wmf"/><Relationship Id="rId15" Type="http://schemas.openxmlformats.org/officeDocument/2006/relationships/image" Target="../media/image182.wmf"/><Relationship Id="rId10" Type="http://schemas.openxmlformats.org/officeDocument/2006/relationships/oleObject" Target="../embeddings/oleObject138.bin"/><Relationship Id="rId19" Type="http://schemas.openxmlformats.org/officeDocument/2006/relationships/image" Target="../media/image184.wmf"/><Relationship Id="rId4" Type="http://schemas.openxmlformats.org/officeDocument/2006/relationships/oleObject" Target="../embeddings/oleObject135.bin"/><Relationship Id="rId9" Type="http://schemas.openxmlformats.org/officeDocument/2006/relationships/image" Target="../media/image179.wmf"/><Relationship Id="rId14" Type="http://schemas.openxmlformats.org/officeDocument/2006/relationships/oleObject" Target="../embeddings/oleObject140.bin"/></Relationships>
</file>

<file path=ppt/slides/_rels/slide77.xml.rels><?xml version="1.0" encoding="UTF-8" standalone="yes"?>
<Relationships xmlns="http://schemas.openxmlformats.org/package/2006/relationships"><Relationship Id="rId3" Type="http://schemas.openxmlformats.org/officeDocument/2006/relationships/hyperlink" Target="code/5.2.GaussianElimination.cpp" TargetMode="External"/><Relationship Id="rId2" Type="http://schemas.openxmlformats.org/officeDocument/2006/relationships/hyperlink" Target="code/invert_matrix.f90"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oleObject" Target="../embeddings/oleObject144.bin"/><Relationship Id="rId1" Type="http://schemas.openxmlformats.org/officeDocument/2006/relationships/slideLayout" Target="../slideLayouts/slideLayout2.xml"/><Relationship Id="rId6" Type="http://schemas.openxmlformats.org/officeDocument/2006/relationships/image" Target="../media/image188.png"/><Relationship Id="rId5" Type="http://schemas.openxmlformats.org/officeDocument/2006/relationships/image" Target="../media/image187.wmf"/><Relationship Id="rId4" Type="http://schemas.openxmlformats.org/officeDocument/2006/relationships/oleObject" Target="../embeddings/oleObject145.bin"/></Relationships>
</file>

<file path=ppt/slides/_rels/slide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80.xml.rels><?xml version="1.0" encoding="UTF-8" standalone="yes"?>
<Relationships xmlns="http://schemas.openxmlformats.org/package/2006/relationships"><Relationship Id="rId3" Type="http://schemas.openxmlformats.org/officeDocument/2006/relationships/image" Target="../media/image189.wmf"/><Relationship Id="rId7" Type="http://schemas.openxmlformats.org/officeDocument/2006/relationships/image" Target="../media/image191.wmf"/><Relationship Id="rId2" Type="http://schemas.openxmlformats.org/officeDocument/2006/relationships/oleObject" Target="../embeddings/oleObject146.bin"/><Relationship Id="rId1" Type="http://schemas.openxmlformats.org/officeDocument/2006/relationships/slideLayout" Target="../slideLayouts/slideLayout2.xml"/><Relationship Id="rId6" Type="http://schemas.openxmlformats.org/officeDocument/2006/relationships/oleObject" Target="../embeddings/oleObject148.bin"/><Relationship Id="rId5" Type="http://schemas.openxmlformats.org/officeDocument/2006/relationships/image" Target="../media/image190.wmf"/><Relationship Id="rId4" Type="http://schemas.openxmlformats.org/officeDocument/2006/relationships/oleObject" Target="../embeddings/oleObject147.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image" Target="../media/image192.wmf"/><Relationship Id="rId7" Type="http://schemas.openxmlformats.org/officeDocument/2006/relationships/image" Target="../media/image194.wmf"/><Relationship Id="rId2" Type="http://schemas.openxmlformats.org/officeDocument/2006/relationships/oleObject" Target="../embeddings/oleObject149.bin"/><Relationship Id="rId1" Type="http://schemas.openxmlformats.org/officeDocument/2006/relationships/slideLayout" Target="../slideLayouts/slideLayout2.xml"/><Relationship Id="rId6" Type="http://schemas.openxmlformats.org/officeDocument/2006/relationships/oleObject" Target="../embeddings/oleObject151.bin"/><Relationship Id="rId5" Type="http://schemas.openxmlformats.org/officeDocument/2006/relationships/image" Target="../media/image193.wmf"/><Relationship Id="rId4" Type="http://schemas.openxmlformats.org/officeDocument/2006/relationships/oleObject" Target="../embeddings/oleObject150.bin"/><Relationship Id="rId9" Type="http://schemas.openxmlformats.org/officeDocument/2006/relationships/image" Target="../media/image195.wmf"/></Relationships>
</file>

<file path=ppt/slides/_rels/slide82.xml.rels><?xml version="1.0" encoding="UTF-8" standalone="yes"?>
<Relationships xmlns="http://schemas.openxmlformats.org/package/2006/relationships"><Relationship Id="rId3" Type="http://schemas.openxmlformats.org/officeDocument/2006/relationships/image" Target="../media/image196.wmf"/><Relationship Id="rId7" Type="http://schemas.openxmlformats.org/officeDocument/2006/relationships/image" Target="../media/image198.wmf"/><Relationship Id="rId2" Type="http://schemas.openxmlformats.org/officeDocument/2006/relationships/oleObject" Target="../embeddings/oleObject153.bin"/><Relationship Id="rId1" Type="http://schemas.openxmlformats.org/officeDocument/2006/relationships/slideLayout" Target="../slideLayouts/slideLayout2.xml"/><Relationship Id="rId6" Type="http://schemas.openxmlformats.org/officeDocument/2006/relationships/oleObject" Target="../embeddings/oleObject155.bin"/><Relationship Id="rId5" Type="http://schemas.openxmlformats.org/officeDocument/2006/relationships/image" Target="../media/image197.wmf"/><Relationship Id="rId4" Type="http://schemas.openxmlformats.org/officeDocument/2006/relationships/oleObject" Target="../embeddings/oleObject154.bin"/></Relationships>
</file>

<file path=ppt/slides/_rels/slide83.x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oleObject" Target="../embeddings/oleObject156.bin"/><Relationship Id="rId1" Type="http://schemas.openxmlformats.org/officeDocument/2006/relationships/slideLayout" Target="../slideLayouts/slideLayout2.xml"/><Relationship Id="rId5" Type="http://schemas.openxmlformats.org/officeDocument/2006/relationships/image" Target="../media/image200.wmf"/><Relationship Id="rId4" Type="http://schemas.openxmlformats.org/officeDocument/2006/relationships/oleObject" Target="../embeddings/oleObject157.bin"/></Relationships>
</file>

<file path=ppt/slides/_rels/slide84.x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202.wmf"/><Relationship Id="rId7" Type="http://schemas.openxmlformats.org/officeDocument/2006/relationships/image" Target="../media/image204.wmf"/><Relationship Id="rId2" Type="http://schemas.openxmlformats.org/officeDocument/2006/relationships/oleObject" Target="../embeddings/oleObject158.bin"/><Relationship Id="rId1" Type="http://schemas.openxmlformats.org/officeDocument/2006/relationships/slideLayout" Target="../slideLayouts/slideLayout7.xml"/><Relationship Id="rId6" Type="http://schemas.openxmlformats.org/officeDocument/2006/relationships/oleObject" Target="../embeddings/oleObject160.bin"/><Relationship Id="rId11" Type="http://schemas.openxmlformats.org/officeDocument/2006/relationships/image" Target="../media/image206.wmf"/><Relationship Id="rId5" Type="http://schemas.openxmlformats.org/officeDocument/2006/relationships/image" Target="../media/image203.wmf"/><Relationship Id="rId10" Type="http://schemas.openxmlformats.org/officeDocument/2006/relationships/oleObject" Target="../embeddings/oleObject162.bin"/><Relationship Id="rId4" Type="http://schemas.openxmlformats.org/officeDocument/2006/relationships/oleObject" Target="../embeddings/oleObject159.bin"/><Relationship Id="rId9" Type="http://schemas.openxmlformats.org/officeDocument/2006/relationships/image" Target="../media/image205.wmf"/></Relationships>
</file>

<file path=ppt/slides/_rels/slide88.x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oleObject" Target="../embeddings/oleObject163.bin"/><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code/diatest_lapack.f9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0.wmf"/><Relationship Id="rId12" Type="http://schemas.openxmlformats.org/officeDocument/2006/relationships/oleObject" Target="../embeddings/oleObject169.bin"/><Relationship Id="rId17" Type="http://schemas.openxmlformats.org/officeDocument/2006/relationships/image" Target="../media/image215.wmf"/><Relationship Id="rId2" Type="http://schemas.openxmlformats.org/officeDocument/2006/relationships/oleObject" Target="../embeddings/oleObject164.bin"/><Relationship Id="rId16" Type="http://schemas.openxmlformats.org/officeDocument/2006/relationships/oleObject" Target="../embeddings/oleObject171.bin"/><Relationship Id="rId1" Type="http://schemas.openxmlformats.org/officeDocument/2006/relationships/slideLayout" Target="../slideLayouts/slideLayout2.xml"/><Relationship Id="rId6" Type="http://schemas.openxmlformats.org/officeDocument/2006/relationships/oleObject" Target="../embeddings/oleObject166.bin"/><Relationship Id="rId11" Type="http://schemas.openxmlformats.org/officeDocument/2006/relationships/image" Target="../media/image212.wmf"/><Relationship Id="rId5" Type="http://schemas.openxmlformats.org/officeDocument/2006/relationships/image" Target="../media/image209.wmf"/><Relationship Id="rId15" Type="http://schemas.openxmlformats.org/officeDocument/2006/relationships/image" Target="../media/image214.wmf"/><Relationship Id="rId10" Type="http://schemas.openxmlformats.org/officeDocument/2006/relationships/oleObject" Target="../embeddings/oleObject168.bin"/><Relationship Id="rId4" Type="http://schemas.openxmlformats.org/officeDocument/2006/relationships/oleObject" Target="../embeddings/oleObject165.bin"/><Relationship Id="rId9" Type="http://schemas.openxmlformats.org/officeDocument/2006/relationships/image" Target="../media/image211.wmf"/><Relationship Id="rId14" Type="http://schemas.openxmlformats.org/officeDocument/2006/relationships/oleObject" Target="../embeddings/oleObject170.bin"/></Relationships>
</file>

<file path=ppt/slides/_rels/slide91.x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oleObject" Target="../embeddings/oleObject172.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222.wmf"/><Relationship Id="rId18" Type="http://schemas.openxmlformats.org/officeDocument/2006/relationships/oleObject" Target="../embeddings/oleObject181.bin"/><Relationship Id="rId3" Type="http://schemas.openxmlformats.org/officeDocument/2006/relationships/image" Target="../media/image217.wmf"/><Relationship Id="rId7" Type="http://schemas.openxmlformats.org/officeDocument/2006/relationships/image" Target="../media/image219.wmf"/><Relationship Id="rId12" Type="http://schemas.openxmlformats.org/officeDocument/2006/relationships/oleObject" Target="../embeddings/oleObject178.bin"/><Relationship Id="rId17" Type="http://schemas.openxmlformats.org/officeDocument/2006/relationships/image" Target="../media/image224.wmf"/><Relationship Id="rId2" Type="http://schemas.openxmlformats.org/officeDocument/2006/relationships/oleObject" Target="../embeddings/oleObject173.bin"/><Relationship Id="rId16" Type="http://schemas.openxmlformats.org/officeDocument/2006/relationships/oleObject" Target="../embeddings/oleObject180.bin"/><Relationship Id="rId1" Type="http://schemas.openxmlformats.org/officeDocument/2006/relationships/slideLayout" Target="../slideLayouts/slideLayout2.xml"/><Relationship Id="rId6" Type="http://schemas.openxmlformats.org/officeDocument/2006/relationships/oleObject" Target="../embeddings/oleObject175.bin"/><Relationship Id="rId11" Type="http://schemas.openxmlformats.org/officeDocument/2006/relationships/image" Target="../media/image221.wmf"/><Relationship Id="rId5" Type="http://schemas.openxmlformats.org/officeDocument/2006/relationships/image" Target="../media/image218.wmf"/><Relationship Id="rId15" Type="http://schemas.openxmlformats.org/officeDocument/2006/relationships/image" Target="../media/image223.wmf"/><Relationship Id="rId10" Type="http://schemas.openxmlformats.org/officeDocument/2006/relationships/oleObject" Target="../embeddings/oleObject177.bin"/><Relationship Id="rId19" Type="http://schemas.openxmlformats.org/officeDocument/2006/relationships/image" Target="../media/image225.wmf"/><Relationship Id="rId4" Type="http://schemas.openxmlformats.org/officeDocument/2006/relationships/oleObject" Target="../embeddings/oleObject174.bin"/><Relationship Id="rId9" Type="http://schemas.openxmlformats.org/officeDocument/2006/relationships/image" Target="../media/image220.wmf"/><Relationship Id="rId14" Type="http://schemas.openxmlformats.org/officeDocument/2006/relationships/oleObject" Target="../embeddings/oleObject179.bin"/></Relationships>
</file>

<file path=ppt/slides/_rels/slide93.x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oleObject" Target="../embeddings/oleObject182.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oleObject" Target="../embeddings/oleObject183.bin"/><Relationship Id="rId1" Type="http://schemas.openxmlformats.org/officeDocument/2006/relationships/slideLayout" Target="../slideLayouts/slideLayout2.xml"/><Relationship Id="rId6" Type="http://schemas.openxmlformats.org/officeDocument/2006/relationships/oleObject" Target="../embeddings/oleObject184.bin"/><Relationship Id="rId5" Type="http://schemas.openxmlformats.org/officeDocument/2006/relationships/image" Target="../media/image229.png"/><Relationship Id="rId4" Type="http://schemas.openxmlformats.org/officeDocument/2006/relationships/image" Target="../media/image228.png"/></Relationships>
</file>

<file path=ppt/slides/_rels/slide95.x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oleObject" Target="../embeddings/oleObject185.bin"/><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oleObject" Target="../embeddings/oleObject186.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oleObject" Target="../embeddings/oleObject187.bin"/><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image" Target="../media/image233.png"/><Relationship Id="rId1" Type="http://schemas.openxmlformats.org/officeDocument/2006/relationships/slideLayout" Target="../slideLayouts/slideLayout14.xml"/><Relationship Id="rId5" Type="http://schemas.openxmlformats.org/officeDocument/2006/relationships/image" Target="../media/image236.png"/><Relationship Id="rId4" Type="http://schemas.openxmlformats.org/officeDocument/2006/relationships/image" Target="../media/image235.png"/></Relationships>
</file>

<file path=ppt/slides/_rels/slide99.x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8.png"/><Relationship Id="rId7" Type="http://schemas.openxmlformats.org/officeDocument/2006/relationships/oleObject" Target="../embeddings/oleObject189.bin"/><Relationship Id="rId2" Type="http://schemas.openxmlformats.org/officeDocument/2006/relationships/image" Target="../media/image237.png"/><Relationship Id="rId1" Type="http://schemas.openxmlformats.org/officeDocument/2006/relationships/slideLayout" Target="../slideLayouts/slideLayout14.xml"/><Relationship Id="rId6" Type="http://schemas.openxmlformats.org/officeDocument/2006/relationships/image" Target="../media/image240.wmf"/><Relationship Id="rId5" Type="http://schemas.openxmlformats.org/officeDocument/2006/relationships/oleObject" Target="../embeddings/oleObject188.bin"/><Relationship Id="rId4" Type="http://schemas.openxmlformats.org/officeDocument/2006/relationships/image" Target="../media/image2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6148"/>
          <p:cNvSpPr>
            <a:spLocks noGrp="1" noChangeArrowheads="1"/>
          </p:cNvSpPr>
          <p:nvPr/>
        </p:nvSpPr>
        <p:spPr bwMode="auto">
          <a:xfrm>
            <a:off x="324059" y="1851585"/>
            <a:ext cx="856772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1"/>
              </a:buClr>
              <a:buSzPct val="100000"/>
              <a:buFont typeface="Wingdings" panose="05000000000000000000" pitchFamily="2" charset="2"/>
              <a:buChar char="v"/>
              <a:defRPr sz="1600">
                <a:solidFill>
                  <a:schemeClr val="bg2"/>
                </a:solidFill>
                <a:latin typeface="Arial" panose="020B0604020202020204" pitchFamily="34" charset="0"/>
                <a:ea typeface="微软雅黑" panose="020B0503020204020204" pitchFamily="34" charset="-122"/>
              </a:defRPr>
            </a:lvl1pPr>
            <a:lvl2pPr marL="742950" indent="-285750">
              <a:lnSpc>
                <a:spcPct val="140000"/>
              </a:lnSpc>
              <a:spcBef>
                <a:spcPct val="20000"/>
              </a:spcBef>
              <a:buClr>
                <a:schemeClr val="accent1"/>
              </a:buClr>
              <a:buFont typeface="Wingdings" panose="05000000000000000000" pitchFamily="2" charset="2"/>
              <a:buChar char="n"/>
              <a:defRPr sz="1600">
                <a:solidFill>
                  <a:schemeClr val="bg2"/>
                </a:solidFill>
                <a:latin typeface="Arial" panose="020B0604020202020204" pitchFamily="34" charset="0"/>
                <a:ea typeface="微软雅黑" panose="020B0503020204020204" pitchFamily="34" charset="-122"/>
              </a:defRPr>
            </a:lvl2pPr>
            <a:lvl3pPr marL="1143000" indent="-228600">
              <a:lnSpc>
                <a:spcPct val="140000"/>
              </a:lnSpc>
              <a:spcBef>
                <a:spcPct val="20000"/>
              </a:spcBef>
              <a:buClr>
                <a:schemeClr val="accent1"/>
              </a:buClr>
              <a:buSzPct val="100000"/>
              <a:buFont typeface="Wingdings" panose="05000000000000000000" pitchFamily="2" charset="2"/>
              <a:buChar char="ü"/>
              <a:defRPr sz="1400">
                <a:solidFill>
                  <a:schemeClr val="bg2"/>
                </a:solidFill>
                <a:latin typeface="Arial" panose="020B0604020202020204" pitchFamily="34" charset="0"/>
                <a:ea typeface="微软雅黑" panose="020B0503020204020204" pitchFamily="34" charset="-122"/>
              </a:defRPr>
            </a:lvl3pPr>
            <a:lvl4pPr marL="1600200" indent="-228600">
              <a:lnSpc>
                <a:spcPct val="140000"/>
              </a:lnSpc>
              <a:spcBef>
                <a:spcPct val="20000"/>
              </a:spcBef>
              <a:buClr>
                <a:schemeClr val="accent1"/>
              </a:buClr>
              <a:buSzPct val="100000"/>
              <a:buFont typeface="Wingdings" panose="05000000000000000000" pitchFamily="2" charset="2"/>
              <a:buChar char="Ø"/>
              <a:defRPr sz="1400">
                <a:solidFill>
                  <a:schemeClr val="bg2"/>
                </a:solidFill>
                <a:latin typeface="Arial" panose="020B0604020202020204" pitchFamily="34" charset="0"/>
                <a:ea typeface="微软雅黑" panose="020B0503020204020204" pitchFamily="34" charset="-122"/>
              </a:defRPr>
            </a:lvl4pPr>
            <a:lvl5pPr marL="2057400" indent="-228600">
              <a:lnSpc>
                <a:spcPct val="140000"/>
              </a:lnSpc>
              <a:spcBef>
                <a:spcPct val="20000"/>
              </a:spcBef>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5pPr>
            <a:lvl6pPr marL="25146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6pPr>
            <a:lvl7pPr marL="29718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7pPr>
            <a:lvl8pPr marL="34290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8pPr>
            <a:lvl9pPr marL="38862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9pPr>
          </a:lstStyle>
          <a:p>
            <a:pPr algn="ctr">
              <a:buSzTx/>
              <a:buNone/>
            </a:pPr>
            <a:r>
              <a:rPr lang="en-US" altLang="zh-CN" sz="3200" b="1" dirty="0">
                <a:solidFill>
                  <a:schemeClr val="tx1"/>
                </a:solidFill>
                <a:ea typeface="宋体" panose="02010600030101010101" pitchFamily="2" charset="-122"/>
              </a:rPr>
              <a:t>Chapter 2. Numerical methods for matrices</a:t>
            </a:r>
          </a:p>
        </p:txBody>
      </p:sp>
    </p:spTree>
    <p:extLst>
      <p:ext uri="{BB962C8B-B14F-4D97-AF65-F5344CB8AC3E}">
        <p14:creationId xmlns:p14="http://schemas.microsoft.com/office/powerpoint/2010/main" val="51508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676234"/>
          </a:xfrm>
        </p:spPr>
        <p:txBody>
          <a:bodyPr/>
          <a:lstStyle/>
          <a:p>
            <a:r>
              <a:rPr lang="en-US" altLang="zh-TW" sz="3600" dirty="0">
                <a:solidFill>
                  <a:srgbClr val="FF0000"/>
                </a:solidFill>
              </a:rPr>
              <a:t>Types of Matrices</a:t>
            </a:r>
          </a:p>
        </p:txBody>
      </p:sp>
      <p:sp>
        <p:nvSpPr>
          <p:cNvPr id="11269" name="Rectangle 5"/>
          <p:cNvSpPr>
            <a:spLocks noGrp="1" noChangeArrowheads="1"/>
          </p:cNvSpPr>
          <p:nvPr>
            <p:ph type="body" idx="1"/>
          </p:nvPr>
        </p:nvSpPr>
        <p:spPr>
          <a:xfrm>
            <a:off x="274824" y="1295400"/>
            <a:ext cx="8862533" cy="4114800"/>
          </a:xfrm>
        </p:spPr>
        <p:txBody>
          <a:bodyPr/>
          <a:lstStyle/>
          <a:p>
            <a:r>
              <a:rPr lang="en-US" altLang="zh-TW" i="1" u="sng" dirty="0"/>
              <a:t>square matrix</a:t>
            </a:r>
            <a:r>
              <a:rPr lang="en-US" altLang="zh-TW" dirty="0"/>
              <a:t>: # of rows = # of columns</a:t>
            </a:r>
          </a:p>
          <a:p>
            <a:endParaRPr lang="en-US" altLang="zh-TW" dirty="0"/>
          </a:p>
          <a:p>
            <a:endParaRPr lang="en-US" altLang="zh-TW" dirty="0"/>
          </a:p>
          <a:p>
            <a:endParaRPr lang="en-US" altLang="zh-TW" dirty="0"/>
          </a:p>
          <a:p>
            <a:r>
              <a:rPr lang="en-US" altLang="zh-TW" dirty="0"/>
              <a:t> </a:t>
            </a:r>
            <a:r>
              <a:rPr lang="en-US" altLang="zh-TW" sz="2400" i="1" u="sng" dirty="0"/>
              <a:t>upper triangular matrix</a:t>
            </a:r>
            <a:r>
              <a:rPr lang="en-US" altLang="zh-TW" sz="2400" dirty="0"/>
              <a:t>             </a:t>
            </a:r>
            <a:r>
              <a:rPr lang="en-US" altLang="zh-TW" sz="2400" i="1" u="sng" dirty="0"/>
              <a:t>strictly upper triangular matrix</a:t>
            </a:r>
          </a:p>
          <a:p>
            <a:endParaRPr lang="en-US" altLang="zh-TW" dirty="0"/>
          </a:p>
          <a:p>
            <a:endParaRPr lang="en-US" altLang="zh-TW" dirty="0"/>
          </a:p>
          <a:p>
            <a:endParaRPr lang="en-US" altLang="zh-TW" dirty="0"/>
          </a:p>
        </p:txBody>
      </p:sp>
      <p:graphicFrame>
        <p:nvGraphicFramePr>
          <p:cNvPr id="11273" name="Object 9"/>
          <p:cNvGraphicFramePr>
            <a:graphicFrameLocks noChangeAspect="1"/>
          </p:cNvGraphicFramePr>
          <p:nvPr/>
        </p:nvGraphicFramePr>
        <p:xfrm>
          <a:off x="2819400" y="2057400"/>
          <a:ext cx="2011363" cy="1423988"/>
        </p:xfrm>
        <a:graphic>
          <a:graphicData uri="http://schemas.openxmlformats.org/presentationml/2006/ole">
            <mc:AlternateContent xmlns:mc="http://schemas.openxmlformats.org/markup-compatibility/2006">
              <mc:Choice xmlns:v="urn:schemas-microsoft-com:vml" Requires="v">
                <p:oleObj name="Equation" r:id="rId2" imgW="1002960" imgH="711000" progId="Equation.3">
                  <p:embed/>
                </p:oleObj>
              </mc:Choice>
              <mc:Fallback>
                <p:oleObj name="Equation" r:id="rId2" imgW="1002960" imgH="711000" progId="Equation.3">
                  <p:embed/>
                  <p:pic>
                    <p:nvPicPr>
                      <p:cNvPr id="11273"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057400"/>
                        <a:ext cx="2011363"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p:cNvGraphicFramePr>
            <a:graphicFrameLocks noChangeAspect="1"/>
          </p:cNvGraphicFramePr>
          <p:nvPr/>
        </p:nvGraphicFramePr>
        <p:xfrm>
          <a:off x="1143000" y="4343400"/>
          <a:ext cx="2971800" cy="1835150"/>
        </p:xfrm>
        <a:graphic>
          <a:graphicData uri="http://schemas.openxmlformats.org/presentationml/2006/ole">
            <mc:AlternateContent xmlns:mc="http://schemas.openxmlformats.org/markup-compatibility/2006">
              <mc:Choice xmlns:v="urn:schemas-microsoft-com:vml" Requires="v">
                <p:oleObj name="Equation" r:id="rId4" imgW="1892160" imgH="1168200" progId="Equation.3">
                  <p:embed/>
                </p:oleObj>
              </mc:Choice>
              <mc:Fallback>
                <p:oleObj name="Equation" r:id="rId4" imgW="1892160" imgH="1168200" progId="Equation.3">
                  <p:embed/>
                  <p:pic>
                    <p:nvPicPr>
                      <p:cNvPr id="1127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29718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5" name="Object 11"/>
          <p:cNvGraphicFramePr>
            <a:graphicFrameLocks noChangeAspect="1"/>
          </p:cNvGraphicFramePr>
          <p:nvPr/>
        </p:nvGraphicFramePr>
        <p:xfrm>
          <a:off x="5110163" y="4364038"/>
          <a:ext cx="2884487" cy="1839912"/>
        </p:xfrm>
        <a:graphic>
          <a:graphicData uri="http://schemas.openxmlformats.org/presentationml/2006/ole">
            <mc:AlternateContent xmlns:mc="http://schemas.openxmlformats.org/markup-compatibility/2006">
              <mc:Choice xmlns:v="urn:schemas-microsoft-com:vml" Requires="v">
                <p:oleObj name="Equation" r:id="rId6" imgW="1790640" imgH="1143000" progId="Equation.3">
                  <p:embed/>
                </p:oleObj>
              </mc:Choice>
              <mc:Fallback>
                <p:oleObj name="Equation" r:id="rId6" imgW="1790640" imgH="1143000" progId="Equation.3">
                  <p:embed/>
                  <p:pic>
                    <p:nvPicPr>
                      <p:cNvPr id="1127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4364038"/>
                        <a:ext cx="2884487" cy="183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56568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olving Schrödinger equation using matrix diagonalization"/>
          <p:cNvSpPr txBox="1"/>
          <p:nvPr/>
        </p:nvSpPr>
        <p:spPr>
          <a:xfrm>
            <a:off x="330003" y="424656"/>
            <a:ext cx="8460015"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solidFill>
                  <a:srgbClr val="0433FF"/>
                </a:solidFill>
                <a:latin typeface="Arial"/>
                <a:ea typeface="Arial"/>
                <a:cs typeface="Arial"/>
                <a:sym typeface="Arial"/>
              </a:defRPr>
            </a:lvl1pPr>
          </a:lstStyle>
          <a:p>
            <a:r>
              <a:rPr sz="1800" dirty="0"/>
              <a:t>Solving Schrödinger equation using matrix diagonalization</a:t>
            </a:r>
          </a:p>
        </p:txBody>
      </p:sp>
      <p:grpSp>
        <p:nvGrpSpPr>
          <p:cNvPr id="372" name="Group"/>
          <p:cNvGrpSpPr/>
          <p:nvPr/>
        </p:nvGrpSpPr>
        <p:grpSpPr>
          <a:xfrm>
            <a:off x="742768" y="1235723"/>
            <a:ext cx="7995960" cy="591380"/>
            <a:chOff x="0" y="-19121"/>
            <a:chExt cx="11372030" cy="841071"/>
          </a:xfrm>
        </p:grpSpPr>
        <p:sp>
          <p:nvSpPr>
            <p:cNvPr id="369" name="Group"/>
            <p:cNvSpPr/>
            <p:nvPr/>
          </p:nvSpPr>
          <p:spPr>
            <a:xfrm>
              <a:off x="0" y="-19121"/>
              <a:ext cx="11372030" cy="84107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a:t>With a complete basis set of orthonormal basis states         , any state         can be expressed as a linear combination of them</a:t>
              </a:r>
            </a:p>
          </p:txBody>
        </p:sp>
        <p:pic>
          <p:nvPicPr>
            <p:cNvPr id="370" name="Image" descr="Image"/>
            <p:cNvPicPr>
              <a:picLocks noChangeAspect="1"/>
            </p:cNvPicPr>
            <p:nvPr/>
          </p:nvPicPr>
          <p:blipFill>
            <a:blip r:embed="rId2"/>
            <a:stretch>
              <a:fillRect/>
            </a:stretch>
          </p:blipFill>
          <p:spPr>
            <a:xfrm>
              <a:off x="7378110" y="73746"/>
              <a:ext cx="749301" cy="317501"/>
            </a:xfrm>
            <a:prstGeom prst="rect">
              <a:avLst/>
            </a:prstGeom>
            <a:ln w="12700" cap="flat">
              <a:noFill/>
              <a:miter lim="400000"/>
            </a:ln>
            <a:effectLst/>
          </p:spPr>
        </p:pic>
        <p:pic>
          <p:nvPicPr>
            <p:cNvPr id="371" name="Image" descr="Image"/>
            <p:cNvPicPr>
              <a:picLocks noChangeAspect="1"/>
            </p:cNvPicPr>
            <p:nvPr/>
          </p:nvPicPr>
          <p:blipFill>
            <a:blip r:embed="rId3"/>
            <a:stretch>
              <a:fillRect/>
            </a:stretch>
          </p:blipFill>
          <p:spPr>
            <a:xfrm>
              <a:off x="9653161" y="73746"/>
              <a:ext cx="609601" cy="317501"/>
            </a:xfrm>
            <a:prstGeom prst="rect">
              <a:avLst/>
            </a:prstGeom>
            <a:ln w="12700" cap="flat">
              <a:noFill/>
              <a:miter lim="400000"/>
            </a:ln>
            <a:effectLst/>
          </p:spPr>
        </p:pic>
      </p:grpSp>
      <p:pic>
        <p:nvPicPr>
          <p:cNvPr id="373" name="Image" descr="Image"/>
          <p:cNvPicPr>
            <a:picLocks noChangeAspect="1"/>
          </p:cNvPicPr>
          <p:nvPr/>
        </p:nvPicPr>
        <p:blipFill>
          <a:blip r:embed="rId4"/>
          <a:stretch>
            <a:fillRect/>
          </a:stretch>
        </p:blipFill>
        <p:spPr>
          <a:xfrm>
            <a:off x="3611601" y="1961652"/>
            <a:ext cx="1633991" cy="428721"/>
          </a:xfrm>
          <a:prstGeom prst="rect">
            <a:avLst/>
          </a:prstGeom>
          <a:ln w="12700">
            <a:miter lim="400000"/>
          </a:ln>
        </p:spPr>
      </p:pic>
      <p:grpSp>
        <p:nvGrpSpPr>
          <p:cNvPr id="377" name="Group"/>
          <p:cNvGrpSpPr/>
          <p:nvPr/>
        </p:nvGrpSpPr>
        <p:grpSpPr>
          <a:xfrm>
            <a:off x="742768" y="2463602"/>
            <a:ext cx="7995959" cy="480274"/>
            <a:chOff x="0" y="-12303"/>
            <a:chExt cx="11372030" cy="683056"/>
          </a:xfrm>
        </p:grpSpPr>
        <p:sp>
          <p:nvSpPr>
            <p:cNvPr id="374" name="where normalization of          implies that"/>
            <p:cNvSpPr txBox="1"/>
            <p:nvPr/>
          </p:nvSpPr>
          <p:spPr>
            <a:xfrm>
              <a:off x="0" y="-12303"/>
              <a:ext cx="1137203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a:t>where normalization of          implies that  </a:t>
              </a:r>
            </a:p>
          </p:txBody>
        </p:sp>
        <p:pic>
          <p:nvPicPr>
            <p:cNvPr id="375" name="Image" descr="Image"/>
            <p:cNvPicPr>
              <a:picLocks noChangeAspect="1"/>
            </p:cNvPicPr>
            <p:nvPr/>
          </p:nvPicPr>
          <p:blipFill>
            <a:blip r:embed="rId3"/>
            <a:stretch>
              <a:fillRect/>
            </a:stretch>
          </p:blipFill>
          <p:spPr>
            <a:xfrm>
              <a:off x="3240261" y="64864"/>
              <a:ext cx="609601" cy="317501"/>
            </a:xfrm>
            <a:prstGeom prst="rect">
              <a:avLst/>
            </a:prstGeom>
            <a:ln w="12700" cap="flat">
              <a:noFill/>
              <a:miter lim="400000"/>
            </a:ln>
            <a:effectLst/>
          </p:spPr>
        </p:pic>
        <p:pic>
          <p:nvPicPr>
            <p:cNvPr id="376" name="Image" descr="Image"/>
            <p:cNvPicPr>
              <a:picLocks noChangeAspect="1"/>
            </p:cNvPicPr>
            <p:nvPr/>
          </p:nvPicPr>
          <p:blipFill>
            <a:blip r:embed="rId5"/>
            <a:stretch>
              <a:fillRect/>
            </a:stretch>
          </p:blipFill>
          <p:spPr>
            <a:xfrm>
              <a:off x="5653701" y="48452"/>
              <a:ext cx="1473201" cy="622301"/>
            </a:xfrm>
            <a:prstGeom prst="rect">
              <a:avLst/>
            </a:prstGeom>
            <a:ln w="12700" cap="flat">
              <a:noFill/>
              <a:miter lim="400000"/>
            </a:ln>
            <a:effectLst/>
          </p:spPr>
        </p:pic>
      </p:grpSp>
      <p:sp>
        <p:nvSpPr>
          <p:cNvPr id="378" name="The Schrödinger equation on this orthonormal basis becomes"/>
          <p:cNvSpPr txBox="1"/>
          <p:nvPr/>
        </p:nvSpPr>
        <p:spPr>
          <a:xfrm>
            <a:off x="747691" y="3133189"/>
            <a:ext cx="8460014"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latin typeface="Arial"/>
                <a:ea typeface="Arial"/>
                <a:cs typeface="Arial"/>
                <a:sym typeface="Arial"/>
              </a:defRPr>
            </a:lvl1pPr>
          </a:lstStyle>
          <a:p>
            <a:r>
              <a:rPr sz="1687"/>
              <a:t>The Schrödinger equation on this orthonormal basis becomes</a:t>
            </a:r>
          </a:p>
        </p:txBody>
      </p:sp>
      <p:pic>
        <p:nvPicPr>
          <p:cNvPr id="379" name="Image" descr="Image"/>
          <p:cNvPicPr>
            <a:picLocks noChangeAspect="1"/>
          </p:cNvPicPr>
          <p:nvPr/>
        </p:nvPicPr>
        <p:blipFill>
          <a:blip r:embed="rId6"/>
          <a:stretch>
            <a:fillRect/>
          </a:stretch>
        </p:blipFill>
        <p:spPr>
          <a:xfrm>
            <a:off x="2827652" y="3586321"/>
            <a:ext cx="3464719" cy="437555"/>
          </a:xfrm>
          <a:prstGeom prst="rect">
            <a:avLst/>
          </a:prstGeom>
          <a:ln w="12700">
            <a:miter lim="400000"/>
          </a:ln>
        </p:spPr>
      </p:pic>
      <p:sp>
        <p:nvSpPr>
          <p:cNvPr id="380" name="Multiplying          from the right and integrating both terms over x, we have"/>
          <p:cNvSpPr txBox="1"/>
          <p:nvPr/>
        </p:nvSpPr>
        <p:spPr>
          <a:xfrm>
            <a:off x="747691" y="4243952"/>
            <a:ext cx="8460014"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latin typeface="Arial"/>
                <a:ea typeface="Arial"/>
                <a:cs typeface="Arial"/>
                <a:sym typeface="Arial"/>
              </a:defRPr>
            </a:lvl1pPr>
          </a:lstStyle>
          <a:p>
            <a:r>
              <a:rPr sz="1687"/>
              <a:t>Multiplying          from the right and integrating both terms over x, we have</a:t>
            </a:r>
          </a:p>
        </p:txBody>
      </p:sp>
      <p:pic>
        <p:nvPicPr>
          <p:cNvPr id="381" name="Image" descr="Image"/>
          <p:cNvPicPr>
            <a:picLocks noChangeAspect="1"/>
          </p:cNvPicPr>
          <p:nvPr/>
        </p:nvPicPr>
        <p:blipFill>
          <a:blip r:embed="rId7"/>
          <a:stretch>
            <a:fillRect/>
          </a:stretch>
        </p:blipFill>
        <p:spPr>
          <a:xfrm>
            <a:off x="1855856" y="4329463"/>
            <a:ext cx="473274" cy="232173"/>
          </a:xfrm>
          <a:prstGeom prst="rect">
            <a:avLst/>
          </a:prstGeom>
          <a:ln w="12700">
            <a:miter lim="400000"/>
          </a:ln>
        </p:spPr>
      </p:pic>
      <p:pic>
        <p:nvPicPr>
          <p:cNvPr id="382" name="Image" descr="Image"/>
          <p:cNvPicPr>
            <a:picLocks noChangeAspect="1"/>
          </p:cNvPicPr>
          <p:nvPr/>
        </p:nvPicPr>
        <p:blipFill>
          <a:blip r:embed="rId8"/>
          <a:stretch>
            <a:fillRect/>
          </a:stretch>
        </p:blipFill>
        <p:spPr>
          <a:xfrm>
            <a:off x="2082023" y="4766620"/>
            <a:ext cx="4955977" cy="526852"/>
          </a:xfrm>
          <a:prstGeom prst="rect">
            <a:avLst/>
          </a:prstGeom>
          <a:ln w="12700">
            <a:miter lim="400000"/>
          </a:ln>
        </p:spPr>
      </p:pic>
      <p:pic>
        <p:nvPicPr>
          <p:cNvPr id="383" name="Image" descr="Image"/>
          <p:cNvPicPr>
            <a:picLocks noChangeAspect="1"/>
          </p:cNvPicPr>
          <p:nvPr/>
        </p:nvPicPr>
        <p:blipFill>
          <a:blip r:embed="rId9"/>
          <a:stretch>
            <a:fillRect/>
          </a:stretch>
        </p:blipFill>
        <p:spPr>
          <a:xfrm>
            <a:off x="5402528" y="5498456"/>
            <a:ext cx="2419946" cy="464344"/>
          </a:xfrm>
          <a:prstGeom prst="rect">
            <a:avLst/>
          </a:prstGeom>
          <a:ln w="12700">
            <a:miter lim="400000"/>
          </a:ln>
        </p:spPr>
      </p:pic>
      <p:sp>
        <p:nvSpPr>
          <p:cNvPr id="384" name="for every p with"/>
          <p:cNvSpPr txBox="1"/>
          <p:nvPr/>
        </p:nvSpPr>
        <p:spPr>
          <a:xfrm>
            <a:off x="3596615" y="5564749"/>
            <a:ext cx="1754908"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latin typeface="Arial"/>
                <a:ea typeface="Arial"/>
                <a:cs typeface="Arial"/>
                <a:sym typeface="Arial"/>
              </a:defRPr>
            </a:lvl1pPr>
          </a:lstStyle>
          <a:p>
            <a:r>
              <a:rPr sz="1687"/>
              <a:t>for every p with</a:t>
            </a:r>
          </a:p>
        </p:txBody>
      </p:sp>
      <p:sp>
        <p:nvSpPr>
          <p:cNvPr id="385" name="Arrow"/>
          <p:cNvSpPr/>
          <p:nvPr/>
        </p:nvSpPr>
        <p:spPr>
          <a:xfrm>
            <a:off x="856035" y="5661473"/>
            <a:ext cx="892969" cy="124376"/>
          </a:xfrm>
          <a:prstGeom prst="rightArrow">
            <a:avLst>
              <a:gd name="adj1" fmla="val 32000"/>
              <a:gd name="adj2" fmla="val 459497"/>
            </a:avLst>
          </a:prstGeom>
          <a:blipFill>
            <a:blip r:embed="rId10"/>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pic>
        <p:nvPicPr>
          <p:cNvPr id="386" name="Image" descr="Image"/>
          <p:cNvPicPr>
            <a:picLocks noChangeAspect="1"/>
          </p:cNvPicPr>
          <p:nvPr/>
        </p:nvPicPr>
        <p:blipFill>
          <a:blip r:embed="rId11"/>
          <a:stretch>
            <a:fillRect/>
          </a:stretch>
        </p:blipFill>
        <p:spPr>
          <a:xfrm>
            <a:off x="1967364" y="5573400"/>
            <a:ext cx="1410891" cy="437555"/>
          </a:xfrm>
          <a:prstGeom prst="rect">
            <a:avLst/>
          </a:prstGeom>
          <a:ln w="12700">
            <a:miter lim="400000"/>
          </a:ln>
        </p:spPr>
      </p:pic>
      <p:sp>
        <p:nvSpPr>
          <p:cNvPr id="387" name="this leads to the matrix of the Schrödinger equation in the next page"/>
          <p:cNvSpPr txBox="1"/>
          <p:nvPr/>
        </p:nvSpPr>
        <p:spPr>
          <a:xfrm>
            <a:off x="901579" y="6282232"/>
            <a:ext cx="7054035"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latin typeface="Arial"/>
                <a:ea typeface="Arial"/>
                <a:cs typeface="Arial"/>
                <a:sym typeface="Arial"/>
              </a:defRPr>
            </a:lvl1pPr>
          </a:lstStyle>
          <a:p>
            <a:r>
              <a:rPr sz="1687"/>
              <a:t>this leads to the matrix of the Schrödinger equation in the next page</a:t>
            </a:r>
          </a:p>
        </p:txBody>
      </p:sp>
    </p:spTree>
    <p:extLst>
      <p:ext uri="{BB962C8B-B14F-4D97-AF65-F5344CB8AC3E}">
        <p14:creationId xmlns:p14="http://schemas.microsoft.com/office/powerpoint/2010/main" val="327541496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olving Schrödinger equation using matrix diagonalization"/>
          <p:cNvSpPr txBox="1"/>
          <p:nvPr/>
        </p:nvSpPr>
        <p:spPr>
          <a:xfrm>
            <a:off x="257619" y="303958"/>
            <a:ext cx="8460015"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solidFill>
                  <a:srgbClr val="0433FF"/>
                </a:solidFill>
                <a:latin typeface="Arial"/>
                <a:ea typeface="Arial"/>
                <a:cs typeface="Arial"/>
                <a:sym typeface="Arial"/>
              </a:defRPr>
            </a:lvl1pPr>
          </a:lstStyle>
          <a:p>
            <a:r>
              <a:rPr sz="1687"/>
              <a:t>Solving Schrödinger equation using matrix diagonalization</a:t>
            </a:r>
          </a:p>
        </p:txBody>
      </p:sp>
      <p:pic>
        <p:nvPicPr>
          <p:cNvPr id="392" name="Image" descr="Image"/>
          <p:cNvPicPr>
            <a:picLocks noChangeAspect="1"/>
          </p:cNvPicPr>
          <p:nvPr/>
        </p:nvPicPr>
        <p:blipFill>
          <a:blip r:embed="rId2"/>
          <a:stretch>
            <a:fillRect/>
          </a:stretch>
        </p:blipFill>
        <p:spPr>
          <a:xfrm>
            <a:off x="2394835" y="769048"/>
            <a:ext cx="3625454" cy="1187649"/>
          </a:xfrm>
          <a:prstGeom prst="rect">
            <a:avLst/>
          </a:prstGeom>
          <a:ln w="12700">
            <a:miter lim="400000"/>
          </a:ln>
        </p:spPr>
      </p:pic>
      <p:grpSp>
        <p:nvGrpSpPr>
          <p:cNvPr id="395" name="Group"/>
          <p:cNvGrpSpPr/>
          <p:nvPr/>
        </p:nvGrpSpPr>
        <p:grpSpPr>
          <a:xfrm>
            <a:off x="606271" y="2217067"/>
            <a:ext cx="8110807" cy="591380"/>
            <a:chOff x="0" y="-19121"/>
            <a:chExt cx="11535368" cy="841071"/>
          </a:xfrm>
        </p:grpSpPr>
        <p:sp>
          <p:nvSpPr>
            <p:cNvPr id="393" name="This is the Schrödinger equation expanded on basis set      . The solution of the Schrödinger equation corresponds to the eigenvalue of the Hamiltonian matrix"/>
            <p:cNvSpPr txBox="1"/>
            <p:nvPr/>
          </p:nvSpPr>
          <p:spPr>
            <a:xfrm>
              <a:off x="0" y="-19121"/>
              <a:ext cx="11535368" cy="8410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a:t>This is the Schrödinger equation expanded on basis set      . The solution of the Schrödinger equation corresponds to the eigenvalue of the Hamiltonian matrix</a:t>
              </a:r>
            </a:p>
          </p:txBody>
        </p:sp>
        <p:pic>
          <p:nvPicPr>
            <p:cNvPr id="394" name="Image" descr="Image"/>
            <p:cNvPicPr>
              <a:picLocks noChangeAspect="1"/>
            </p:cNvPicPr>
            <p:nvPr/>
          </p:nvPicPr>
          <p:blipFill>
            <a:blip r:embed="rId3"/>
            <a:stretch>
              <a:fillRect/>
            </a:stretch>
          </p:blipFill>
          <p:spPr>
            <a:xfrm>
              <a:off x="7974237" y="99067"/>
              <a:ext cx="685801" cy="292101"/>
            </a:xfrm>
            <a:prstGeom prst="rect">
              <a:avLst/>
            </a:prstGeom>
            <a:ln w="12700" cap="flat">
              <a:noFill/>
              <a:miter lim="400000"/>
            </a:ln>
            <a:effectLst/>
          </p:spPr>
        </p:pic>
      </p:grpSp>
      <p:grpSp>
        <p:nvGrpSpPr>
          <p:cNvPr id="402" name="Group"/>
          <p:cNvGrpSpPr/>
          <p:nvPr/>
        </p:nvGrpSpPr>
        <p:grpSpPr>
          <a:xfrm>
            <a:off x="1088667" y="3068817"/>
            <a:ext cx="6797921" cy="2400450"/>
            <a:chOff x="0" y="0"/>
            <a:chExt cx="9668154" cy="3413972"/>
          </a:xfrm>
        </p:grpSpPr>
        <p:sp>
          <p:nvSpPr>
            <p:cNvPr id="396" name="Rectangle"/>
            <p:cNvSpPr/>
            <p:nvPr/>
          </p:nvSpPr>
          <p:spPr>
            <a:xfrm>
              <a:off x="0" y="0"/>
              <a:ext cx="9668154" cy="3413972"/>
            </a:xfrm>
            <a:prstGeom prst="rect">
              <a:avLst/>
            </a:prstGeom>
            <a:noFill/>
            <a:ln w="12700" cap="flat">
              <a:noFill/>
              <a:miter lim="400000"/>
            </a:ln>
            <a:effectLst/>
          </p:spPr>
          <p:txBody>
            <a:bodyPr wrap="square" lIns="35719" tIns="35719" rIns="35719" bIns="35719" numCol="1" anchor="ctr">
              <a:noAutofit/>
            </a:bodyPr>
            <a:lstStyle/>
            <a:p>
              <a:pPr>
                <a:defRPr sz="2400">
                  <a:solidFill>
                    <a:srgbClr val="FFFFFF"/>
                  </a:solidFill>
                </a:defRPr>
              </a:pPr>
              <a:endParaRPr sz="1687"/>
            </a:p>
          </p:txBody>
        </p:sp>
        <p:sp>
          <p:nvSpPr>
            <p:cNvPr id="397" name="In case the basis set is not orthogonal:"/>
            <p:cNvSpPr txBox="1"/>
            <p:nvPr/>
          </p:nvSpPr>
          <p:spPr>
            <a:xfrm>
              <a:off x="10352" y="221784"/>
              <a:ext cx="8850821" cy="456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300">
                  <a:solidFill>
                    <a:schemeClr val="accent5">
                      <a:hueOff val="-176146"/>
                      <a:satOff val="3665"/>
                      <a:lumOff val="-13986"/>
                    </a:schemeClr>
                  </a:solidFill>
                  <a:latin typeface="Arial"/>
                  <a:ea typeface="Arial"/>
                  <a:cs typeface="Arial"/>
                  <a:sym typeface="Arial"/>
                </a:defRPr>
              </a:lvl1pPr>
            </a:lstStyle>
            <a:p>
              <a:r>
                <a:rPr sz="1617" dirty="0">
                  <a:solidFill>
                    <a:schemeClr val="tx1"/>
                  </a:solidFill>
                </a:rPr>
                <a:t>In case the basis set is not orthogonal:</a:t>
              </a:r>
            </a:p>
          </p:txBody>
        </p:sp>
        <p:pic>
          <p:nvPicPr>
            <p:cNvPr id="398" name="Image" descr="Image"/>
            <p:cNvPicPr>
              <a:picLocks noChangeAspect="1"/>
            </p:cNvPicPr>
            <p:nvPr/>
          </p:nvPicPr>
          <p:blipFill>
            <a:blip r:embed="rId4"/>
            <a:stretch>
              <a:fillRect/>
            </a:stretch>
          </p:blipFill>
          <p:spPr>
            <a:xfrm>
              <a:off x="5579290" y="119841"/>
              <a:ext cx="3098801" cy="660401"/>
            </a:xfrm>
            <a:prstGeom prst="rect">
              <a:avLst/>
            </a:prstGeom>
            <a:ln w="12700" cap="flat">
              <a:noFill/>
              <a:miter lim="400000"/>
            </a:ln>
            <a:effectLst/>
          </p:spPr>
        </p:pic>
        <p:pic>
          <p:nvPicPr>
            <p:cNvPr id="399" name="Image" descr="Image"/>
            <p:cNvPicPr>
              <a:picLocks noChangeAspect="1"/>
            </p:cNvPicPr>
            <p:nvPr/>
          </p:nvPicPr>
          <p:blipFill>
            <a:blip r:embed="rId5"/>
            <a:stretch>
              <a:fillRect/>
            </a:stretch>
          </p:blipFill>
          <p:spPr>
            <a:xfrm>
              <a:off x="2638800" y="929510"/>
              <a:ext cx="2933701" cy="622301"/>
            </a:xfrm>
            <a:prstGeom prst="rect">
              <a:avLst/>
            </a:prstGeom>
            <a:ln w="12700" cap="flat">
              <a:noFill/>
              <a:miter lim="400000"/>
            </a:ln>
            <a:effectLst/>
          </p:spPr>
        </p:pic>
        <p:sp>
          <p:nvSpPr>
            <p:cNvPr id="400" name="one can show that"/>
            <p:cNvSpPr txBox="1"/>
            <p:nvPr/>
          </p:nvSpPr>
          <p:spPr>
            <a:xfrm>
              <a:off x="10352" y="870634"/>
              <a:ext cx="8850821" cy="456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300">
                  <a:solidFill>
                    <a:schemeClr val="accent5">
                      <a:hueOff val="-176146"/>
                      <a:satOff val="3665"/>
                      <a:lumOff val="-13986"/>
                    </a:schemeClr>
                  </a:solidFill>
                  <a:latin typeface="Arial"/>
                  <a:ea typeface="Arial"/>
                  <a:cs typeface="Arial"/>
                  <a:sym typeface="Arial"/>
                </a:defRPr>
              </a:lvl1pPr>
            </a:lstStyle>
            <a:p>
              <a:r>
                <a:rPr sz="1617" dirty="0">
                  <a:solidFill>
                    <a:schemeClr val="tx1"/>
                  </a:solidFill>
                </a:rPr>
                <a:t>one can show that </a:t>
              </a:r>
            </a:p>
          </p:txBody>
        </p:sp>
        <p:pic>
          <p:nvPicPr>
            <p:cNvPr id="401" name="Image" descr="Image"/>
            <p:cNvPicPr>
              <a:picLocks noChangeAspect="1"/>
            </p:cNvPicPr>
            <p:nvPr/>
          </p:nvPicPr>
          <p:blipFill>
            <a:blip r:embed="rId6"/>
            <a:stretch>
              <a:fillRect/>
            </a:stretch>
          </p:blipFill>
          <p:spPr>
            <a:xfrm>
              <a:off x="584571" y="1651033"/>
              <a:ext cx="8229601" cy="1689101"/>
            </a:xfrm>
            <a:prstGeom prst="rect">
              <a:avLst/>
            </a:prstGeom>
            <a:ln w="12700" cap="flat">
              <a:noFill/>
              <a:miter lim="400000"/>
            </a:ln>
            <a:effectLst/>
          </p:spPr>
        </p:pic>
      </p:grpSp>
      <p:sp>
        <p:nvSpPr>
          <p:cNvPr id="2" name="矩形 1"/>
          <p:cNvSpPr/>
          <p:nvPr/>
        </p:nvSpPr>
        <p:spPr>
          <a:xfrm>
            <a:off x="972050" y="2960065"/>
            <a:ext cx="7055902" cy="259196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Object 10"/>
          <p:cNvGraphicFramePr>
            <a:graphicFrameLocks noChangeAspect="1"/>
          </p:cNvGraphicFramePr>
          <p:nvPr/>
        </p:nvGraphicFramePr>
        <p:xfrm>
          <a:off x="1117257" y="5830561"/>
          <a:ext cx="1422400" cy="355600"/>
        </p:xfrm>
        <a:graphic>
          <a:graphicData uri="http://schemas.openxmlformats.org/presentationml/2006/ole">
            <mc:AlternateContent xmlns:mc="http://schemas.openxmlformats.org/markup-compatibility/2006">
              <mc:Choice xmlns:v="urn:schemas-microsoft-com:vml" Requires="v">
                <p:oleObj name="Equation" r:id="rId7" imgW="711000" imgH="177480" progId="Equation.DSMT4">
                  <p:embed/>
                </p:oleObj>
              </mc:Choice>
              <mc:Fallback>
                <p:oleObj name="Equation" r:id="rId7" imgW="711000" imgH="177480" progId="Equation.DSMT4">
                  <p:embed/>
                  <p:pic>
                    <p:nvPicPr>
                      <p:cNvPr id="16" name="Object 10"/>
                      <p:cNvPicPr>
                        <a:picLocks noChangeAspect="1" noChangeArrowheads="1"/>
                      </p:cNvPicPr>
                      <p:nvPr/>
                    </p:nvPicPr>
                    <p:blipFill>
                      <a:blip r:embed="rId8"/>
                      <a:srcRect/>
                      <a:stretch>
                        <a:fillRect/>
                      </a:stretch>
                    </p:blipFill>
                    <p:spPr bwMode="auto">
                      <a:xfrm>
                        <a:off x="1117257" y="5830561"/>
                        <a:ext cx="1422400" cy="355600"/>
                      </a:xfrm>
                      <a:prstGeom prst="rect">
                        <a:avLst/>
                      </a:prstGeom>
                      <a:noFill/>
                      <a:ln>
                        <a:noFill/>
                      </a:ln>
                    </p:spPr>
                  </p:pic>
                </p:oleObj>
              </mc:Fallback>
            </mc:AlternateContent>
          </a:graphicData>
        </a:graphic>
      </p:graphicFrame>
      <p:graphicFrame>
        <p:nvGraphicFramePr>
          <p:cNvPr id="17" name="Object 10"/>
          <p:cNvGraphicFramePr>
            <a:graphicFrameLocks noChangeAspect="1"/>
          </p:cNvGraphicFramePr>
          <p:nvPr/>
        </p:nvGraphicFramePr>
        <p:xfrm>
          <a:off x="3076575" y="5794375"/>
          <a:ext cx="3860800" cy="457200"/>
        </p:xfrm>
        <a:graphic>
          <a:graphicData uri="http://schemas.openxmlformats.org/presentationml/2006/ole">
            <mc:AlternateContent xmlns:mc="http://schemas.openxmlformats.org/markup-compatibility/2006">
              <mc:Choice xmlns:v="urn:schemas-microsoft-com:vml" Requires="v">
                <p:oleObj name="Equation" r:id="rId9" imgW="1930320" imgH="228600" progId="Equation.DSMT4">
                  <p:embed/>
                </p:oleObj>
              </mc:Choice>
              <mc:Fallback>
                <p:oleObj name="Equation" r:id="rId9" imgW="1930320" imgH="228600" progId="Equation.DSMT4">
                  <p:embed/>
                  <p:pic>
                    <p:nvPicPr>
                      <p:cNvPr id="17" name="Object 10"/>
                      <p:cNvPicPr>
                        <a:picLocks noChangeAspect="1" noChangeArrowheads="1"/>
                      </p:cNvPicPr>
                      <p:nvPr/>
                    </p:nvPicPr>
                    <p:blipFill>
                      <a:blip r:embed="rId10"/>
                      <a:srcRect/>
                      <a:stretch>
                        <a:fillRect/>
                      </a:stretch>
                    </p:blipFill>
                    <p:spPr bwMode="auto">
                      <a:xfrm>
                        <a:off x="3076575" y="5794375"/>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0"/>
          <p:cNvGraphicFramePr>
            <a:graphicFrameLocks noChangeAspect="1"/>
          </p:cNvGraphicFramePr>
          <p:nvPr/>
        </p:nvGraphicFramePr>
        <p:xfrm>
          <a:off x="3708012" y="6251575"/>
          <a:ext cx="2870200" cy="431800"/>
        </p:xfrm>
        <a:graphic>
          <a:graphicData uri="http://schemas.openxmlformats.org/presentationml/2006/ole">
            <mc:AlternateContent xmlns:mc="http://schemas.openxmlformats.org/markup-compatibility/2006">
              <mc:Choice xmlns:v="urn:schemas-microsoft-com:vml" Requires="v">
                <p:oleObj name="Equation" r:id="rId11" imgW="1434960" imgH="215640" progId="Equation.DSMT4">
                  <p:embed/>
                </p:oleObj>
              </mc:Choice>
              <mc:Fallback>
                <p:oleObj name="Equation" r:id="rId11" imgW="1434960" imgH="215640" progId="Equation.DSMT4">
                  <p:embed/>
                  <p:pic>
                    <p:nvPicPr>
                      <p:cNvPr id="18" name="Object 10"/>
                      <p:cNvPicPr>
                        <a:picLocks noChangeAspect="1" noChangeArrowheads="1"/>
                      </p:cNvPicPr>
                      <p:nvPr/>
                    </p:nvPicPr>
                    <p:blipFill>
                      <a:blip r:embed="rId12"/>
                      <a:srcRect/>
                      <a:stretch>
                        <a:fillRect/>
                      </a:stretch>
                    </p:blipFill>
                    <p:spPr bwMode="auto">
                      <a:xfrm>
                        <a:off x="3708012" y="6251575"/>
                        <a:ext cx="2870200" cy="431800"/>
                      </a:xfrm>
                      <a:prstGeom prst="rect">
                        <a:avLst/>
                      </a:prstGeom>
                      <a:noFill/>
                      <a:ln>
                        <a:noFill/>
                      </a:ln>
                    </p:spPr>
                  </p:pic>
                </p:oleObj>
              </mc:Fallback>
            </mc:AlternateContent>
          </a:graphicData>
        </a:graphic>
      </p:graphicFrame>
      <p:sp>
        <p:nvSpPr>
          <p:cNvPr id="4" name="右箭头 3"/>
          <p:cNvSpPr/>
          <p:nvPr/>
        </p:nvSpPr>
        <p:spPr>
          <a:xfrm>
            <a:off x="2539657" y="5934075"/>
            <a:ext cx="448548" cy="177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1790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olving Schrödinger equation using matrix diagonalization"/>
          <p:cNvSpPr txBox="1"/>
          <p:nvPr/>
        </p:nvSpPr>
        <p:spPr>
          <a:xfrm>
            <a:off x="257619" y="249104"/>
            <a:ext cx="8460015" cy="441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solidFill>
                  <a:srgbClr val="0433FF"/>
                </a:solidFill>
                <a:latin typeface="Arial"/>
                <a:ea typeface="Arial"/>
                <a:cs typeface="Arial"/>
                <a:sym typeface="Arial"/>
              </a:defRPr>
            </a:lvl1pPr>
          </a:lstStyle>
          <a:p>
            <a:r>
              <a:rPr lang="en-US" dirty="0"/>
              <a:t>Square root of a symmetric matrix</a:t>
            </a:r>
            <a:endParaRPr dirty="0"/>
          </a:p>
        </p:txBody>
      </p:sp>
      <p:graphicFrame>
        <p:nvGraphicFramePr>
          <p:cNvPr id="19" name="Object 10"/>
          <p:cNvGraphicFramePr>
            <a:graphicFrameLocks noChangeAspect="1"/>
          </p:cNvGraphicFramePr>
          <p:nvPr>
            <p:extLst>
              <p:ext uri="{D42A27DB-BD31-4B8C-83A1-F6EECF244321}">
                <p14:modId xmlns:p14="http://schemas.microsoft.com/office/powerpoint/2010/main" val="3101772795"/>
              </p:ext>
            </p:extLst>
          </p:nvPr>
        </p:nvGraphicFramePr>
        <p:xfrm>
          <a:off x="1062038" y="1149350"/>
          <a:ext cx="5842000" cy="406400"/>
        </p:xfrm>
        <a:graphic>
          <a:graphicData uri="http://schemas.openxmlformats.org/presentationml/2006/ole">
            <mc:AlternateContent xmlns:mc="http://schemas.openxmlformats.org/markup-compatibility/2006">
              <mc:Choice xmlns:v="urn:schemas-microsoft-com:vml" Requires="v">
                <p:oleObj name="Equation" r:id="rId2" imgW="2920680" imgH="203040" progId="Equation.DSMT4">
                  <p:embed/>
                </p:oleObj>
              </mc:Choice>
              <mc:Fallback>
                <p:oleObj name="Equation" r:id="rId2" imgW="2920680" imgH="203040" progId="Equation.DSMT4">
                  <p:embed/>
                  <p:pic>
                    <p:nvPicPr>
                      <p:cNvPr id="17" name="Object 10"/>
                      <p:cNvPicPr>
                        <a:picLocks noChangeAspect="1" noChangeArrowheads="1"/>
                      </p:cNvPicPr>
                      <p:nvPr/>
                    </p:nvPicPr>
                    <p:blipFill>
                      <a:blip r:embed="rId3"/>
                      <a:srcRect/>
                      <a:stretch>
                        <a:fillRect/>
                      </a:stretch>
                    </p:blipFill>
                    <p:spPr bwMode="auto">
                      <a:xfrm>
                        <a:off x="1062038" y="1149350"/>
                        <a:ext cx="5842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3496841349"/>
              </p:ext>
            </p:extLst>
          </p:nvPr>
        </p:nvGraphicFramePr>
        <p:xfrm>
          <a:off x="3036888" y="2041525"/>
          <a:ext cx="1930400" cy="406400"/>
        </p:xfrm>
        <a:graphic>
          <a:graphicData uri="http://schemas.openxmlformats.org/presentationml/2006/ole">
            <mc:AlternateContent xmlns:mc="http://schemas.openxmlformats.org/markup-compatibility/2006">
              <mc:Choice xmlns:v="urn:schemas-microsoft-com:vml" Requires="v">
                <p:oleObj name="Equation" r:id="rId4" imgW="965160" imgH="203040" progId="Equation.DSMT4">
                  <p:embed/>
                </p:oleObj>
              </mc:Choice>
              <mc:Fallback>
                <p:oleObj name="Equation" r:id="rId4" imgW="965160" imgH="203040" progId="Equation.DSMT4">
                  <p:embed/>
                  <p:pic>
                    <p:nvPicPr>
                      <p:cNvPr id="19" name="Object 10"/>
                      <p:cNvPicPr>
                        <a:picLocks noChangeAspect="1" noChangeArrowheads="1"/>
                      </p:cNvPicPr>
                      <p:nvPr/>
                    </p:nvPicPr>
                    <p:blipFill>
                      <a:blip r:embed="rId5"/>
                      <a:srcRect/>
                      <a:stretch>
                        <a:fillRect/>
                      </a:stretch>
                    </p:blipFill>
                    <p:spPr bwMode="auto">
                      <a:xfrm>
                        <a:off x="3036888" y="2041525"/>
                        <a:ext cx="1930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0"/>
          <p:cNvGraphicFramePr>
            <a:graphicFrameLocks noChangeAspect="1"/>
          </p:cNvGraphicFramePr>
          <p:nvPr>
            <p:extLst>
              <p:ext uri="{D42A27DB-BD31-4B8C-83A1-F6EECF244321}">
                <p14:modId xmlns:p14="http://schemas.microsoft.com/office/powerpoint/2010/main" val="2738996324"/>
              </p:ext>
            </p:extLst>
          </p:nvPr>
        </p:nvGraphicFramePr>
        <p:xfrm>
          <a:off x="2960688" y="2781300"/>
          <a:ext cx="2159000" cy="406400"/>
        </p:xfrm>
        <a:graphic>
          <a:graphicData uri="http://schemas.openxmlformats.org/presentationml/2006/ole">
            <mc:AlternateContent xmlns:mc="http://schemas.openxmlformats.org/markup-compatibility/2006">
              <mc:Choice xmlns:v="urn:schemas-microsoft-com:vml" Requires="v">
                <p:oleObj name="Equation" r:id="rId6" imgW="1079280" imgH="203040" progId="Equation.DSMT4">
                  <p:embed/>
                </p:oleObj>
              </mc:Choice>
              <mc:Fallback>
                <p:oleObj name="Equation" r:id="rId6" imgW="1079280" imgH="203040" progId="Equation.DSMT4">
                  <p:embed/>
                  <p:pic>
                    <p:nvPicPr>
                      <p:cNvPr id="20" name="Object 10"/>
                      <p:cNvPicPr>
                        <a:picLocks noChangeAspect="1" noChangeArrowheads="1"/>
                      </p:cNvPicPr>
                      <p:nvPr/>
                    </p:nvPicPr>
                    <p:blipFill>
                      <a:blip r:embed="rId7"/>
                      <a:srcRect/>
                      <a:stretch>
                        <a:fillRect/>
                      </a:stretch>
                    </p:blipFill>
                    <p:spPr bwMode="auto">
                      <a:xfrm>
                        <a:off x="2960688" y="2781300"/>
                        <a:ext cx="2159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27100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380999" y="381000"/>
            <a:ext cx="8654939" cy="5029200"/>
          </a:xfrm>
        </p:spPr>
        <p:txBody>
          <a:bodyPr/>
          <a:lstStyle/>
          <a:p>
            <a:r>
              <a:rPr lang="en-US" altLang="zh-TW" dirty="0"/>
              <a:t> </a:t>
            </a:r>
            <a:r>
              <a:rPr lang="en-US" altLang="zh-TW" sz="2400" i="1" u="sng" dirty="0"/>
              <a:t>lower triangular matrix</a:t>
            </a:r>
            <a:r>
              <a:rPr lang="en-US" altLang="zh-TW" sz="2400" dirty="0"/>
              <a:t>          </a:t>
            </a:r>
            <a:r>
              <a:rPr lang="en-US" altLang="zh-TW" sz="2400" i="1" u="sng" dirty="0"/>
              <a:t>strictly lower triangular matrix</a:t>
            </a:r>
          </a:p>
          <a:p>
            <a:endParaRPr lang="en-US" altLang="zh-TW" dirty="0"/>
          </a:p>
          <a:p>
            <a:endParaRPr lang="en-US" altLang="zh-TW" dirty="0"/>
          </a:p>
          <a:p>
            <a:endParaRPr lang="en-US" altLang="zh-TW" dirty="0"/>
          </a:p>
          <a:p>
            <a:endParaRPr lang="en-US" altLang="zh-TW" dirty="0"/>
          </a:p>
          <a:p>
            <a:r>
              <a:rPr lang="en-US" altLang="zh-TW" dirty="0"/>
              <a:t> </a:t>
            </a:r>
            <a:r>
              <a:rPr lang="en-US" altLang="zh-TW" sz="2400" i="1" u="sng" dirty="0"/>
              <a:t>diagonal matrix</a:t>
            </a:r>
          </a:p>
        </p:txBody>
      </p:sp>
      <p:graphicFrame>
        <p:nvGraphicFramePr>
          <p:cNvPr id="82951" name="Object 7"/>
          <p:cNvGraphicFramePr>
            <a:graphicFrameLocks noChangeAspect="1"/>
          </p:cNvGraphicFramePr>
          <p:nvPr/>
        </p:nvGraphicFramePr>
        <p:xfrm>
          <a:off x="838200" y="1143000"/>
          <a:ext cx="3352800" cy="2055813"/>
        </p:xfrm>
        <a:graphic>
          <a:graphicData uri="http://schemas.openxmlformats.org/presentationml/2006/ole">
            <mc:AlternateContent xmlns:mc="http://schemas.openxmlformats.org/markup-compatibility/2006">
              <mc:Choice xmlns:v="urn:schemas-microsoft-com:vml" Requires="v">
                <p:oleObj name="Equation" r:id="rId2" imgW="1904760" imgH="1168200" progId="Equation.3">
                  <p:embed/>
                </p:oleObj>
              </mc:Choice>
              <mc:Fallback>
                <p:oleObj name="Equation" r:id="rId2" imgW="1904760" imgH="1168200" progId="Equation.3">
                  <p:embed/>
                  <p:pic>
                    <p:nvPicPr>
                      <p:cNvPr id="8295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33528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2" name="Object 8"/>
          <p:cNvGraphicFramePr>
            <a:graphicFrameLocks noChangeAspect="1"/>
          </p:cNvGraphicFramePr>
          <p:nvPr/>
        </p:nvGraphicFramePr>
        <p:xfrm>
          <a:off x="4876800" y="1143000"/>
          <a:ext cx="3151188" cy="2055813"/>
        </p:xfrm>
        <a:graphic>
          <a:graphicData uri="http://schemas.openxmlformats.org/presentationml/2006/ole">
            <mc:AlternateContent xmlns:mc="http://schemas.openxmlformats.org/markup-compatibility/2006">
              <mc:Choice xmlns:v="urn:schemas-microsoft-com:vml" Requires="v">
                <p:oleObj name="Equation" r:id="rId4" imgW="1790640" imgH="1168200" progId="Equation.3">
                  <p:embed/>
                </p:oleObj>
              </mc:Choice>
              <mc:Fallback>
                <p:oleObj name="Equation" r:id="rId4" imgW="1790640" imgH="1168200" progId="Equation.3">
                  <p:embed/>
                  <p:pic>
                    <p:nvPicPr>
                      <p:cNvPr id="8295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143000"/>
                        <a:ext cx="3151188"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3" name="Object 9"/>
          <p:cNvGraphicFramePr>
            <a:graphicFrameLocks noChangeAspect="1"/>
          </p:cNvGraphicFramePr>
          <p:nvPr/>
        </p:nvGraphicFramePr>
        <p:xfrm>
          <a:off x="3886200" y="3581400"/>
          <a:ext cx="3581400" cy="2514600"/>
        </p:xfrm>
        <a:graphic>
          <a:graphicData uri="http://schemas.openxmlformats.org/presentationml/2006/ole">
            <mc:AlternateContent xmlns:mc="http://schemas.openxmlformats.org/markup-compatibility/2006">
              <mc:Choice xmlns:v="urn:schemas-microsoft-com:vml" Requires="v">
                <p:oleObj name="Equation" r:id="rId6" imgW="1663560" imgH="1168200" progId="Equation.3">
                  <p:embed/>
                </p:oleObj>
              </mc:Choice>
              <mc:Fallback>
                <p:oleObj name="Equation" r:id="rId6" imgW="1663560" imgH="1168200" progId="Equation.3">
                  <p:embed/>
                  <p:pic>
                    <p:nvPicPr>
                      <p:cNvPr id="8295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581400"/>
                        <a:ext cx="3581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864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1"/>
          </p:nvPr>
        </p:nvSpPr>
        <p:spPr>
          <a:xfrm>
            <a:off x="381000" y="381000"/>
            <a:ext cx="8382000" cy="2688005"/>
          </a:xfrm>
        </p:spPr>
        <p:txBody>
          <a:bodyPr/>
          <a:lstStyle/>
          <a:p>
            <a:r>
              <a:rPr lang="en-US" altLang="zh-TW" dirty="0"/>
              <a:t> </a:t>
            </a:r>
            <a:r>
              <a:rPr lang="en-US" altLang="zh-TW" i="1" u="sng" dirty="0"/>
              <a:t>banded matrix</a:t>
            </a:r>
            <a:endParaRPr lang="en-US" altLang="zh-TW" dirty="0"/>
          </a:p>
          <a:p>
            <a:pPr>
              <a:buFontTx/>
              <a:buNone/>
            </a:pPr>
            <a:r>
              <a:rPr lang="en-US" altLang="zh-TW" dirty="0"/>
              <a:t>    </a:t>
            </a:r>
            <a:r>
              <a:rPr lang="en-US" altLang="zh-TW" sz="2400" dirty="0"/>
              <a:t>a square matrix with elements of zero except for the principal diagonal and values in the positions adjacent to the diagonal.</a:t>
            </a:r>
            <a:r>
              <a:rPr lang="en-US" altLang="zh-TW" dirty="0"/>
              <a:t>  </a:t>
            </a:r>
          </a:p>
          <a:p>
            <a:r>
              <a:rPr lang="en-US" altLang="zh-TW" dirty="0"/>
              <a:t> </a:t>
            </a:r>
            <a:r>
              <a:rPr lang="en-US" altLang="zh-TW" i="1" u="sng" dirty="0"/>
              <a:t>tridiagonal matrix</a:t>
            </a:r>
          </a:p>
        </p:txBody>
      </p:sp>
      <p:graphicFrame>
        <p:nvGraphicFramePr>
          <p:cNvPr id="83974" name="Object 1030"/>
          <p:cNvGraphicFramePr>
            <a:graphicFrameLocks noChangeAspect="1"/>
          </p:cNvGraphicFramePr>
          <p:nvPr>
            <p:extLst>
              <p:ext uri="{D42A27DB-BD31-4B8C-83A1-F6EECF244321}">
                <p14:modId xmlns:p14="http://schemas.microsoft.com/office/powerpoint/2010/main" val="2611647490"/>
              </p:ext>
            </p:extLst>
          </p:nvPr>
        </p:nvGraphicFramePr>
        <p:xfrm>
          <a:off x="2135434" y="3069005"/>
          <a:ext cx="4325938" cy="2652713"/>
        </p:xfrm>
        <a:graphic>
          <a:graphicData uri="http://schemas.openxmlformats.org/presentationml/2006/ole">
            <mc:AlternateContent xmlns:mc="http://schemas.openxmlformats.org/markup-compatibility/2006">
              <mc:Choice xmlns:v="urn:schemas-microsoft-com:vml" Requires="v">
                <p:oleObj name="Equation" r:id="rId2" imgW="1904760" imgH="1168200" progId="Equation.3">
                  <p:embed/>
                </p:oleObj>
              </mc:Choice>
              <mc:Fallback>
                <p:oleObj name="Equation" r:id="rId2" imgW="1904760" imgH="1168200" progId="Equation.3">
                  <p:embed/>
                  <p:pic>
                    <p:nvPicPr>
                      <p:cNvPr id="83974"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434" y="3069005"/>
                        <a:ext cx="4325938" cy="265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3811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381000" y="381000"/>
            <a:ext cx="8382000" cy="5029200"/>
          </a:xfrm>
        </p:spPr>
        <p:txBody>
          <a:bodyPr/>
          <a:lstStyle/>
          <a:p>
            <a:r>
              <a:rPr lang="en-US" altLang="zh-TW"/>
              <a:t> </a:t>
            </a:r>
            <a:r>
              <a:rPr lang="en-US" altLang="zh-TW" i="1" u="sng"/>
              <a:t>unit matrix</a:t>
            </a:r>
            <a:r>
              <a:rPr lang="en-US" altLang="zh-TW"/>
              <a:t>:  1 on the principal diagonal</a:t>
            </a:r>
          </a:p>
          <a:p>
            <a:pPr>
              <a:buFontTx/>
              <a:buNone/>
            </a:pPr>
            <a:r>
              <a:rPr lang="en-US" altLang="zh-TW"/>
              <a:t>    </a:t>
            </a:r>
          </a:p>
          <a:p>
            <a:endParaRPr lang="en-US" altLang="zh-TW"/>
          </a:p>
          <a:p>
            <a:endParaRPr lang="en-US" altLang="zh-TW"/>
          </a:p>
          <a:p>
            <a:endParaRPr lang="en-US" altLang="zh-TW"/>
          </a:p>
          <a:p>
            <a:r>
              <a:rPr lang="en-US" altLang="zh-TW"/>
              <a:t> </a:t>
            </a:r>
            <a:r>
              <a:rPr lang="en-US" altLang="zh-TW" i="1" u="sng"/>
              <a:t>null matrix</a:t>
            </a:r>
            <a:r>
              <a:rPr lang="en-US" altLang="zh-TW"/>
              <a:t>:  All elements are zero.</a:t>
            </a:r>
          </a:p>
          <a:p>
            <a:endParaRPr lang="en-US" altLang="zh-TW"/>
          </a:p>
          <a:p>
            <a:endParaRPr lang="en-US" altLang="zh-TW"/>
          </a:p>
          <a:p>
            <a:endParaRPr lang="en-US" altLang="zh-TW"/>
          </a:p>
        </p:txBody>
      </p:sp>
      <p:graphicFrame>
        <p:nvGraphicFramePr>
          <p:cNvPr id="84995" name="Object 3"/>
          <p:cNvGraphicFramePr>
            <a:graphicFrameLocks noChangeAspect="1"/>
          </p:cNvGraphicFramePr>
          <p:nvPr/>
        </p:nvGraphicFramePr>
        <p:xfrm>
          <a:off x="2852738" y="1066800"/>
          <a:ext cx="2751137" cy="2079625"/>
        </p:xfrm>
        <a:graphic>
          <a:graphicData uri="http://schemas.openxmlformats.org/presentationml/2006/ole">
            <mc:AlternateContent xmlns:mc="http://schemas.openxmlformats.org/markup-compatibility/2006">
              <mc:Choice xmlns:v="urn:schemas-microsoft-com:vml" Requires="v">
                <p:oleObj name="Equation" r:id="rId2" imgW="1511280" imgH="1143000" progId="Equation.3">
                  <p:embed/>
                </p:oleObj>
              </mc:Choice>
              <mc:Fallback>
                <p:oleObj name="Equation" r:id="rId2" imgW="1511280" imgH="1143000" progId="Equation.3">
                  <p:embed/>
                  <p:pic>
                    <p:nvPicPr>
                      <p:cNvPr id="8499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1066800"/>
                        <a:ext cx="275113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6" name="Object 4"/>
          <p:cNvGraphicFramePr>
            <a:graphicFrameLocks noChangeAspect="1"/>
          </p:cNvGraphicFramePr>
          <p:nvPr/>
        </p:nvGraphicFramePr>
        <p:xfrm>
          <a:off x="2778125" y="3962400"/>
          <a:ext cx="2841625" cy="2079625"/>
        </p:xfrm>
        <a:graphic>
          <a:graphicData uri="http://schemas.openxmlformats.org/presentationml/2006/ole">
            <mc:AlternateContent xmlns:mc="http://schemas.openxmlformats.org/markup-compatibility/2006">
              <mc:Choice xmlns:v="urn:schemas-microsoft-com:vml" Requires="v">
                <p:oleObj name="Equation" r:id="rId4" imgW="1562040" imgH="1143000" progId="Equation.3">
                  <p:embed/>
                </p:oleObj>
              </mc:Choice>
              <mc:Fallback>
                <p:oleObj name="Equation" r:id="rId4" imgW="1562040" imgH="1143000" progId="Equation.3">
                  <p:embed/>
                  <p:pic>
                    <p:nvPicPr>
                      <p:cNvPr id="849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25" y="3962400"/>
                        <a:ext cx="284162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124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381000" y="381000"/>
            <a:ext cx="8382000" cy="5029200"/>
          </a:xfrm>
        </p:spPr>
        <p:txBody>
          <a:bodyPr/>
          <a:lstStyle/>
          <a:p>
            <a:pPr>
              <a:lnSpc>
                <a:spcPct val="90000"/>
              </a:lnSpc>
            </a:pPr>
            <a:r>
              <a:rPr lang="en-US" altLang="zh-TW" dirty="0"/>
              <a:t> </a:t>
            </a:r>
            <a:r>
              <a:rPr lang="en-US" altLang="zh-TW" i="1" u="sng" dirty="0"/>
              <a:t>symmetric </a:t>
            </a:r>
            <a:r>
              <a:rPr lang="en-US" altLang="zh-TW" dirty="0"/>
              <a:t>matrix:  </a:t>
            </a:r>
          </a:p>
          <a:p>
            <a:pPr>
              <a:lnSpc>
                <a:spcPct val="90000"/>
              </a:lnSpc>
              <a:buFontTx/>
              <a:buNone/>
            </a:pPr>
            <a:r>
              <a:rPr lang="en-US" altLang="zh-TW" dirty="0"/>
              <a:t>       a square matrix in which </a:t>
            </a:r>
          </a:p>
          <a:p>
            <a:pPr>
              <a:lnSpc>
                <a:spcPct val="90000"/>
              </a:lnSpc>
              <a:buFontTx/>
              <a:buNone/>
            </a:pPr>
            <a:r>
              <a:rPr lang="en-US" altLang="zh-TW" dirty="0"/>
              <a:t>    </a:t>
            </a:r>
          </a:p>
          <a:p>
            <a:pPr>
              <a:lnSpc>
                <a:spcPct val="90000"/>
              </a:lnSpc>
            </a:pPr>
            <a:endParaRPr lang="en-US" altLang="zh-TW" dirty="0"/>
          </a:p>
          <a:p>
            <a:pPr>
              <a:lnSpc>
                <a:spcPct val="90000"/>
              </a:lnSpc>
            </a:pPr>
            <a:endParaRPr lang="en-US" altLang="zh-TW" dirty="0"/>
          </a:p>
          <a:p>
            <a:pPr>
              <a:lnSpc>
                <a:spcPct val="90000"/>
              </a:lnSpc>
            </a:pPr>
            <a:endParaRPr lang="en-US" altLang="zh-TW" dirty="0"/>
          </a:p>
          <a:p>
            <a:pPr>
              <a:lnSpc>
                <a:spcPct val="90000"/>
              </a:lnSpc>
            </a:pPr>
            <a:r>
              <a:rPr lang="en-US" altLang="zh-TW" dirty="0"/>
              <a:t> </a:t>
            </a:r>
            <a:r>
              <a:rPr lang="en-US" altLang="zh-TW" i="1" u="sng" dirty="0"/>
              <a:t>skew-symmetric</a:t>
            </a:r>
            <a:r>
              <a:rPr lang="en-US" altLang="zh-TW" dirty="0"/>
              <a:t> matrix:  </a:t>
            </a:r>
          </a:p>
          <a:p>
            <a:pPr>
              <a:lnSpc>
                <a:spcPct val="90000"/>
              </a:lnSpc>
              <a:buFontTx/>
              <a:buNone/>
            </a:pPr>
            <a:r>
              <a:rPr lang="en-US" altLang="zh-TW" dirty="0"/>
              <a:t>     a square matrix in which                for all </a:t>
            </a:r>
            <a:r>
              <a:rPr lang="en-US" altLang="zh-TW" i="1" dirty="0" err="1"/>
              <a:t>i</a:t>
            </a:r>
            <a:r>
              <a:rPr lang="en-US" altLang="zh-TW" i="1" dirty="0"/>
              <a:t> </a:t>
            </a:r>
            <a:r>
              <a:rPr lang="en-US" altLang="zh-TW" dirty="0"/>
              <a:t>and </a:t>
            </a:r>
            <a:r>
              <a:rPr lang="en-US" altLang="zh-TW" i="1" dirty="0"/>
              <a:t>j</a:t>
            </a:r>
            <a:endParaRPr lang="en-US" altLang="zh-TW" dirty="0"/>
          </a:p>
        </p:txBody>
      </p:sp>
      <p:graphicFrame>
        <p:nvGraphicFramePr>
          <p:cNvPr id="86021" name="Object 5"/>
          <p:cNvGraphicFramePr>
            <a:graphicFrameLocks noChangeAspect="1"/>
          </p:cNvGraphicFramePr>
          <p:nvPr/>
        </p:nvGraphicFramePr>
        <p:xfrm>
          <a:off x="5788542" y="877491"/>
          <a:ext cx="1219200" cy="593725"/>
        </p:xfrm>
        <a:graphic>
          <a:graphicData uri="http://schemas.openxmlformats.org/presentationml/2006/ole">
            <mc:AlternateContent xmlns:mc="http://schemas.openxmlformats.org/markup-compatibility/2006">
              <mc:Choice xmlns:v="urn:schemas-microsoft-com:vml" Requires="v">
                <p:oleObj name="Equation" r:id="rId2" imgW="495000" imgH="241200" progId="Equation.3">
                  <p:embed/>
                </p:oleObj>
              </mc:Choice>
              <mc:Fallback>
                <p:oleObj name="Equation" r:id="rId2" imgW="495000" imgH="241200" progId="Equation.3">
                  <p:embed/>
                  <p:pic>
                    <p:nvPicPr>
                      <p:cNvPr id="8602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542" y="877491"/>
                        <a:ext cx="12192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extLst>
              <p:ext uri="{D42A27DB-BD31-4B8C-83A1-F6EECF244321}">
                <p14:modId xmlns:p14="http://schemas.microsoft.com/office/powerpoint/2010/main" val="3261908643"/>
              </p:ext>
            </p:extLst>
          </p:nvPr>
        </p:nvGraphicFramePr>
        <p:xfrm>
          <a:off x="1600200" y="1752600"/>
          <a:ext cx="4533900" cy="1423988"/>
        </p:xfrm>
        <a:graphic>
          <a:graphicData uri="http://schemas.openxmlformats.org/presentationml/2006/ole">
            <mc:AlternateContent xmlns:mc="http://schemas.openxmlformats.org/markup-compatibility/2006">
              <mc:Choice xmlns:v="urn:schemas-microsoft-com:vml" Requires="v">
                <p:oleObj name="Equation" r:id="rId4" imgW="1663560" imgH="711000" progId="Equation.DSMT4">
                  <p:embed/>
                </p:oleObj>
              </mc:Choice>
              <mc:Fallback>
                <p:oleObj name="Equation" r:id="rId4" imgW="1663560" imgH="711000" progId="Equation.DSMT4">
                  <p:embed/>
                  <p:pic>
                    <p:nvPicPr>
                      <p:cNvPr id="860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752600"/>
                        <a:ext cx="453390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5507987" y="4114800"/>
          <a:ext cx="1676400" cy="593725"/>
        </p:xfrm>
        <a:graphic>
          <a:graphicData uri="http://schemas.openxmlformats.org/presentationml/2006/ole">
            <mc:AlternateContent xmlns:mc="http://schemas.openxmlformats.org/markup-compatibility/2006">
              <mc:Choice xmlns:v="urn:schemas-microsoft-com:vml" Requires="v">
                <p:oleObj name="Equation" r:id="rId6" imgW="583920" imgH="241200" progId="Equation.DSMT4">
                  <p:embed/>
                </p:oleObj>
              </mc:Choice>
              <mc:Fallback>
                <p:oleObj name="Equation" r:id="rId6" imgW="583920" imgH="241200" progId="Equation.DSMT4">
                  <p:embed/>
                  <p:pic>
                    <p:nvPicPr>
                      <p:cNvPr id="8602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7987" y="4114800"/>
                        <a:ext cx="16764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70147057"/>
              </p:ext>
            </p:extLst>
          </p:nvPr>
        </p:nvGraphicFramePr>
        <p:xfrm>
          <a:off x="3081418" y="4964906"/>
          <a:ext cx="2063750" cy="1562100"/>
        </p:xfrm>
        <a:graphic>
          <a:graphicData uri="http://schemas.openxmlformats.org/presentationml/2006/ole">
            <mc:AlternateContent xmlns:mc="http://schemas.openxmlformats.org/markup-compatibility/2006">
              <mc:Choice xmlns:v="urn:schemas-microsoft-com:vml" Requires="v">
                <p:oleObj name="Equation" r:id="rId8" imgW="939600" imgH="711000" progId="Equation.DSMT4">
                  <p:embed/>
                </p:oleObj>
              </mc:Choice>
              <mc:Fallback>
                <p:oleObj name="Equation" r:id="rId8" imgW="939600" imgH="711000" progId="Equation.DSMT4">
                  <p:embed/>
                  <p:pic>
                    <p:nvPicPr>
                      <p:cNvPr id="18439" name="Object 7"/>
                      <p:cNvPicPr>
                        <a:picLocks noChangeAspect="1" noChangeArrowheads="1"/>
                      </p:cNvPicPr>
                      <p:nvPr/>
                    </p:nvPicPr>
                    <p:blipFill>
                      <a:blip r:embed="rId9"/>
                      <a:srcRect/>
                      <a:stretch>
                        <a:fillRect/>
                      </a:stretch>
                    </p:blipFill>
                    <p:spPr bwMode="auto">
                      <a:xfrm>
                        <a:off x="3081418" y="4964906"/>
                        <a:ext cx="20637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61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dirty="0">
                <a:solidFill>
                  <a:srgbClr val="FF0000"/>
                </a:solidFill>
              </a:rPr>
              <a:t>Matrix Operations	</a:t>
            </a:r>
          </a:p>
        </p:txBody>
      </p:sp>
      <p:sp>
        <p:nvSpPr>
          <p:cNvPr id="12291" name="Rectangle 3"/>
          <p:cNvSpPr>
            <a:spLocks noGrp="1" noChangeArrowheads="1"/>
          </p:cNvSpPr>
          <p:nvPr>
            <p:ph type="body" idx="1"/>
          </p:nvPr>
        </p:nvSpPr>
        <p:spPr>
          <a:xfrm>
            <a:off x="609600" y="1752600"/>
            <a:ext cx="7772400" cy="4114800"/>
          </a:xfrm>
        </p:spPr>
        <p:txBody>
          <a:bodyPr/>
          <a:lstStyle/>
          <a:p>
            <a:r>
              <a:rPr lang="en-US" altLang="zh-TW" dirty="0"/>
              <a:t>Matrix equality</a:t>
            </a:r>
            <a:endParaRPr lang="en-US" altLang="zh-TW" b="1" dirty="0"/>
          </a:p>
          <a:p>
            <a:endParaRPr lang="en-US" altLang="zh-TW" dirty="0"/>
          </a:p>
          <a:p>
            <a:r>
              <a:rPr lang="en-US" altLang="zh-TW" dirty="0"/>
              <a:t>Matrix addition and subtraction</a:t>
            </a:r>
            <a:endParaRPr lang="en-US" altLang="zh-TW" sz="2800" b="1" dirty="0"/>
          </a:p>
          <a:p>
            <a:pPr lvl="3">
              <a:buFontTx/>
              <a:buNone/>
            </a:pPr>
            <a:r>
              <a:rPr lang="en-US" altLang="zh-TW" sz="2800" b="1" dirty="0"/>
              <a:t>C = A + B = B + A  </a:t>
            </a:r>
            <a:r>
              <a:rPr lang="en-US" altLang="zh-TW" sz="2800" i="1" dirty="0"/>
              <a:t>(commutative)</a:t>
            </a:r>
          </a:p>
          <a:p>
            <a:pPr lvl="3">
              <a:buFontTx/>
              <a:buNone/>
            </a:pPr>
            <a:endParaRPr lang="en-US" altLang="zh-TW" dirty="0"/>
          </a:p>
          <a:p>
            <a:pPr lvl="3">
              <a:buFontTx/>
              <a:buNone/>
            </a:pPr>
            <a:endParaRPr lang="en-US" altLang="zh-TW" sz="2800" b="1" dirty="0"/>
          </a:p>
          <a:p>
            <a:pPr lvl="3">
              <a:buFontTx/>
              <a:buNone/>
            </a:pPr>
            <a:r>
              <a:rPr lang="en-US" altLang="zh-TW" sz="2800" b="1" dirty="0"/>
              <a:t>C = A - B</a:t>
            </a:r>
          </a:p>
          <a:p>
            <a:pPr lvl="3">
              <a:buFontTx/>
              <a:buNone/>
            </a:pPr>
            <a:endParaRPr lang="en-US" altLang="zh-TW" b="1" dirty="0"/>
          </a:p>
          <a:p>
            <a:pPr lvl="1"/>
            <a:endParaRPr lang="en-US" altLang="zh-TW" dirty="0"/>
          </a:p>
        </p:txBody>
      </p:sp>
      <p:graphicFrame>
        <p:nvGraphicFramePr>
          <p:cNvPr id="12293" name="Object 5"/>
          <p:cNvGraphicFramePr>
            <a:graphicFrameLocks noChangeAspect="1"/>
          </p:cNvGraphicFramePr>
          <p:nvPr/>
        </p:nvGraphicFramePr>
        <p:xfrm>
          <a:off x="2590800" y="4038600"/>
          <a:ext cx="2971800" cy="674688"/>
        </p:xfrm>
        <a:graphic>
          <a:graphicData uri="http://schemas.openxmlformats.org/presentationml/2006/ole">
            <mc:AlternateContent xmlns:mc="http://schemas.openxmlformats.org/markup-compatibility/2006">
              <mc:Choice xmlns:v="urn:schemas-microsoft-com:vml" Requires="v">
                <p:oleObj name="Equation" r:id="rId2" imgW="761760" imgH="241200" progId="Equation.3">
                  <p:embed/>
                </p:oleObj>
              </mc:Choice>
              <mc:Fallback>
                <p:oleObj name="Equation" r:id="rId2" imgW="761760" imgH="241200" progId="Equation.3">
                  <p:embed/>
                  <p:pic>
                    <p:nvPicPr>
                      <p:cNvPr id="122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038600"/>
                        <a:ext cx="297180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4" name="Object 6"/>
          <p:cNvGraphicFramePr>
            <a:graphicFrameLocks noChangeAspect="1"/>
          </p:cNvGraphicFramePr>
          <p:nvPr/>
        </p:nvGraphicFramePr>
        <p:xfrm>
          <a:off x="2590800" y="5486400"/>
          <a:ext cx="2819400" cy="704850"/>
        </p:xfrm>
        <a:graphic>
          <a:graphicData uri="http://schemas.openxmlformats.org/presentationml/2006/ole">
            <mc:AlternateContent xmlns:mc="http://schemas.openxmlformats.org/markup-compatibility/2006">
              <mc:Choice xmlns:v="urn:schemas-microsoft-com:vml" Requires="v">
                <p:oleObj name="Equation" r:id="rId4" imgW="749160" imgH="241200" progId="Equation.3">
                  <p:embed/>
                </p:oleObj>
              </mc:Choice>
              <mc:Fallback>
                <p:oleObj name="Equation" r:id="rId4" imgW="749160" imgH="241200" progId="Equation.3">
                  <p:embed/>
                  <p:pic>
                    <p:nvPicPr>
                      <p:cNvPr id="122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486400"/>
                        <a:ext cx="28194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1447800" y="2362200"/>
          <a:ext cx="5410200" cy="666750"/>
        </p:xfrm>
        <a:graphic>
          <a:graphicData uri="http://schemas.openxmlformats.org/presentationml/2006/ole">
            <mc:AlternateContent xmlns:mc="http://schemas.openxmlformats.org/markup-compatibility/2006">
              <mc:Choice xmlns:v="urn:schemas-microsoft-com:vml" Requires="v">
                <p:oleObj name="Equation" r:id="rId6" imgW="1955520" imgH="241200" progId="Equation.3">
                  <p:embed/>
                </p:oleObj>
              </mc:Choice>
              <mc:Fallback>
                <p:oleObj name="Equation" r:id="rId6" imgW="1955520" imgH="241200" progId="Equation.3">
                  <p:embed/>
                  <p:pic>
                    <p:nvPicPr>
                      <p:cNvPr id="1229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2200"/>
                        <a:ext cx="5410200"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063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762000"/>
            <a:ext cx="8350138" cy="5334000"/>
          </a:xfrm>
        </p:spPr>
        <p:txBody>
          <a:bodyPr/>
          <a:lstStyle/>
          <a:p>
            <a:r>
              <a:rPr lang="en-US" altLang="zh-TW" dirty="0"/>
              <a:t>Example: Matrix addition and subtraction </a:t>
            </a:r>
            <a:br>
              <a:rPr lang="en-US" altLang="zh-TW" dirty="0"/>
            </a:br>
            <a:endParaRPr lang="en-US" altLang="zh-TW" dirty="0"/>
          </a:p>
          <a:p>
            <a:pPr>
              <a:buFontTx/>
              <a:buNone/>
            </a:pPr>
            <a:endParaRPr lang="en-US" altLang="zh-TW" dirty="0"/>
          </a:p>
        </p:txBody>
      </p:sp>
      <p:graphicFrame>
        <p:nvGraphicFramePr>
          <p:cNvPr id="13319" name="Object 7"/>
          <p:cNvGraphicFramePr>
            <a:graphicFrameLocks noChangeAspect="1"/>
          </p:cNvGraphicFramePr>
          <p:nvPr/>
        </p:nvGraphicFramePr>
        <p:xfrm>
          <a:off x="1676400" y="1447800"/>
          <a:ext cx="2317750" cy="1427163"/>
        </p:xfrm>
        <a:graphic>
          <a:graphicData uri="http://schemas.openxmlformats.org/presentationml/2006/ole">
            <mc:AlternateContent xmlns:mc="http://schemas.openxmlformats.org/markup-compatibility/2006">
              <mc:Choice xmlns:v="urn:schemas-microsoft-com:vml" Requires="v">
                <p:oleObj name="Equation" r:id="rId2" imgW="1155600" imgH="711000" progId="Equation.3">
                  <p:embed/>
                </p:oleObj>
              </mc:Choice>
              <mc:Fallback>
                <p:oleObj name="Equation" r:id="rId2" imgW="1155600" imgH="711000" progId="Equation.3">
                  <p:embed/>
                  <p:pic>
                    <p:nvPicPr>
                      <p:cNvPr id="13319"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2317750"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4724400" y="1447800"/>
          <a:ext cx="2274888" cy="1423988"/>
        </p:xfrm>
        <a:graphic>
          <a:graphicData uri="http://schemas.openxmlformats.org/presentationml/2006/ole">
            <mc:AlternateContent xmlns:mc="http://schemas.openxmlformats.org/markup-compatibility/2006">
              <mc:Choice xmlns:v="urn:schemas-microsoft-com:vml" Requires="v">
                <p:oleObj name="Equation" r:id="rId4" imgW="1015920" imgH="711000" progId="Equation.3">
                  <p:embed/>
                </p:oleObj>
              </mc:Choice>
              <mc:Fallback>
                <p:oleObj name="Equation" r:id="rId4" imgW="1015920" imgH="711000" progId="Equation.3">
                  <p:embed/>
                  <p:pic>
                    <p:nvPicPr>
                      <p:cNvPr id="1332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447800"/>
                        <a:ext cx="2274888"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1600200" y="3048000"/>
          <a:ext cx="3336925" cy="1427163"/>
        </p:xfrm>
        <a:graphic>
          <a:graphicData uri="http://schemas.openxmlformats.org/presentationml/2006/ole">
            <mc:AlternateContent xmlns:mc="http://schemas.openxmlformats.org/markup-compatibility/2006">
              <mc:Choice xmlns:v="urn:schemas-microsoft-com:vml" Requires="v">
                <p:oleObj name="Equation" r:id="rId6" imgW="1663560" imgH="711000" progId="Equation.3">
                  <p:embed/>
                </p:oleObj>
              </mc:Choice>
              <mc:Fallback>
                <p:oleObj name="Equation" r:id="rId6" imgW="1663560" imgH="711000" progId="Equation.3">
                  <p:embed/>
                  <p:pic>
                    <p:nvPicPr>
                      <p:cNvPr id="1332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048000"/>
                        <a:ext cx="333692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2" name="Object 10"/>
          <p:cNvGraphicFramePr>
            <a:graphicFrameLocks noChangeAspect="1"/>
          </p:cNvGraphicFramePr>
          <p:nvPr/>
        </p:nvGraphicFramePr>
        <p:xfrm>
          <a:off x="1517650" y="4724400"/>
          <a:ext cx="3787775" cy="1419225"/>
        </p:xfrm>
        <a:graphic>
          <a:graphicData uri="http://schemas.openxmlformats.org/presentationml/2006/ole">
            <mc:AlternateContent xmlns:mc="http://schemas.openxmlformats.org/markup-compatibility/2006">
              <mc:Choice xmlns:v="urn:schemas-microsoft-com:vml" Requires="v">
                <p:oleObj name="Equation" r:id="rId8" imgW="1739880" imgH="711000" progId="Equation.3">
                  <p:embed/>
                </p:oleObj>
              </mc:Choice>
              <mc:Fallback>
                <p:oleObj name="Equation" r:id="rId8" imgW="1739880" imgH="711000" progId="Equation.3">
                  <p:embed/>
                  <p:pic>
                    <p:nvPicPr>
                      <p:cNvPr id="1332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7650" y="4724400"/>
                        <a:ext cx="37877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152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TW" dirty="0">
                <a:solidFill>
                  <a:srgbClr val="FF0000"/>
                </a:solidFill>
              </a:rPr>
              <a:t>Matrix Multiplication</a:t>
            </a:r>
          </a:p>
        </p:txBody>
      </p:sp>
      <p:sp>
        <p:nvSpPr>
          <p:cNvPr id="88067" name="Rectangle 3"/>
          <p:cNvSpPr>
            <a:spLocks noChangeArrowheads="1"/>
          </p:cNvSpPr>
          <p:nvPr/>
        </p:nvSpPr>
        <p:spPr bwMode="auto">
          <a:xfrm>
            <a:off x="0" y="3276600"/>
            <a:ext cx="91440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TW" sz="1400"/>
          </a:p>
          <a:p>
            <a:endParaRPr lang="en-US" altLang="zh-TW" sz="1400"/>
          </a:p>
          <a:p>
            <a:endParaRPr lang="en-US" altLang="zh-TW" sz="1400"/>
          </a:p>
          <a:p>
            <a:endParaRPr lang="en-US" altLang="zh-TW" sz="1400"/>
          </a:p>
          <a:p>
            <a:endParaRPr lang="en-US" altLang="zh-TW" sz="1400"/>
          </a:p>
          <a:p>
            <a:endParaRPr lang="en-US" altLang="zh-TW" sz="1400"/>
          </a:p>
          <a:p>
            <a:endParaRPr lang="en-US" altLang="zh-TW" sz="1400"/>
          </a:p>
          <a:p>
            <a:endParaRPr lang="en-US" altLang="zh-TW" sz="1400"/>
          </a:p>
        </p:txBody>
      </p:sp>
      <p:sp>
        <p:nvSpPr>
          <p:cNvPr id="88068" name="Rectangle 4"/>
          <p:cNvSpPr>
            <a:spLocks noGrp="1" noChangeArrowheads="1"/>
          </p:cNvSpPr>
          <p:nvPr>
            <p:ph type="body" idx="1"/>
          </p:nvPr>
        </p:nvSpPr>
        <p:spPr>
          <a:xfrm>
            <a:off x="533400" y="1828800"/>
            <a:ext cx="7772400" cy="4114800"/>
          </a:xfrm>
        </p:spPr>
        <p:txBody>
          <a:bodyPr/>
          <a:lstStyle/>
          <a:p>
            <a:pPr marL="609600" indent="-609600"/>
            <a:endParaRPr lang="en-US" altLang="zh-CN" dirty="0"/>
          </a:p>
          <a:p>
            <a:pPr marL="609600" indent="-609600">
              <a:buFontTx/>
              <a:buAutoNum type="arabicPeriod"/>
            </a:pPr>
            <a:r>
              <a:rPr lang="en-US" altLang="zh-TW" dirty="0"/>
              <a:t># of columns in </a:t>
            </a:r>
            <a:r>
              <a:rPr lang="en-US" altLang="zh-TW" b="1" dirty="0"/>
              <a:t>A</a:t>
            </a:r>
            <a:r>
              <a:rPr lang="en-US" altLang="zh-TW" dirty="0"/>
              <a:t> = # of rows in </a:t>
            </a:r>
            <a:r>
              <a:rPr lang="en-US" altLang="zh-TW" b="1" dirty="0"/>
              <a:t>B</a:t>
            </a:r>
          </a:p>
          <a:p>
            <a:pPr marL="609600" indent="-609600">
              <a:buFontTx/>
              <a:buAutoNum type="arabicPeriod"/>
            </a:pPr>
            <a:r>
              <a:rPr lang="en-US" altLang="zh-TW" dirty="0"/>
              <a:t># of rows in </a:t>
            </a:r>
            <a:r>
              <a:rPr lang="en-US" altLang="zh-TW" b="1" dirty="0"/>
              <a:t>C</a:t>
            </a:r>
            <a:r>
              <a:rPr lang="en-US" altLang="zh-TW" dirty="0"/>
              <a:t> = # of rows in </a:t>
            </a:r>
            <a:r>
              <a:rPr lang="en-US" altLang="zh-TW" b="1" dirty="0"/>
              <a:t>A</a:t>
            </a:r>
          </a:p>
          <a:p>
            <a:pPr marL="609600" indent="-609600">
              <a:buFontTx/>
              <a:buAutoNum type="arabicPeriod"/>
            </a:pPr>
            <a:r>
              <a:rPr lang="en-US" altLang="zh-TW" dirty="0"/>
              <a:t># of columns in </a:t>
            </a:r>
            <a:r>
              <a:rPr lang="en-US" altLang="zh-TW" b="1" dirty="0"/>
              <a:t>C</a:t>
            </a:r>
            <a:r>
              <a:rPr lang="en-US" altLang="zh-TW" dirty="0"/>
              <a:t> = # of columns in </a:t>
            </a:r>
            <a:r>
              <a:rPr lang="en-US" altLang="zh-TW" b="1" dirty="0"/>
              <a:t>B</a:t>
            </a:r>
          </a:p>
          <a:p>
            <a:pPr marL="609600" indent="-609600">
              <a:buFontTx/>
              <a:buAutoNum type="arabicPeriod"/>
            </a:pPr>
            <a:r>
              <a:rPr lang="en-US" altLang="zh-CN" dirty="0"/>
              <a:t> </a:t>
            </a:r>
            <a:r>
              <a:rPr lang="en-US" altLang="zh-TW" b="1" dirty="0"/>
              <a:t> </a:t>
            </a:r>
          </a:p>
          <a:p>
            <a:pPr marL="609600" indent="-609600">
              <a:buFontTx/>
              <a:buNone/>
            </a:pPr>
            <a:endParaRPr lang="en-US" altLang="zh-TW" b="1" dirty="0"/>
          </a:p>
          <a:p>
            <a:pPr marL="609600" indent="-609600">
              <a:buFontTx/>
              <a:buNone/>
            </a:pPr>
            <a:r>
              <a:rPr lang="en-US" altLang="zh-TW" sz="1800" dirty="0"/>
              <a:t> </a:t>
            </a:r>
            <a:endParaRPr lang="en-US" altLang="zh-CN" b="1" dirty="0"/>
          </a:p>
        </p:txBody>
      </p:sp>
      <p:graphicFrame>
        <p:nvGraphicFramePr>
          <p:cNvPr id="88070" name="Object 6"/>
          <p:cNvGraphicFramePr>
            <a:graphicFrameLocks noChangeAspect="1"/>
          </p:cNvGraphicFramePr>
          <p:nvPr/>
        </p:nvGraphicFramePr>
        <p:xfrm>
          <a:off x="1295400" y="1905000"/>
          <a:ext cx="1676400" cy="460375"/>
        </p:xfrm>
        <a:graphic>
          <a:graphicData uri="http://schemas.openxmlformats.org/presentationml/2006/ole">
            <mc:AlternateContent xmlns:mc="http://schemas.openxmlformats.org/markup-compatibility/2006">
              <mc:Choice xmlns:v="urn:schemas-microsoft-com:vml" Requires="v">
                <p:oleObj name="Equation" r:id="rId2" imgW="647640" imgH="177480" progId="Equation.3">
                  <p:embed/>
                </p:oleObj>
              </mc:Choice>
              <mc:Fallback>
                <p:oleObj name="Equation" r:id="rId2" imgW="647640" imgH="177480" progId="Equation.3">
                  <p:embed/>
                  <p:pic>
                    <p:nvPicPr>
                      <p:cNvPr id="8807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1676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1295400" y="4267200"/>
          <a:ext cx="2895600" cy="1035050"/>
        </p:xfrm>
        <a:graphic>
          <a:graphicData uri="http://schemas.openxmlformats.org/presentationml/2006/ole">
            <mc:AlternateContent xmlns:mc="http://schemas.openxmlformats.org/markup-compatibility/2006">
              <mc:Choice xmlns:v="urn:schemas-microsoft-com:vml" Requires="v">
                <p:oleObj name="Equation" r:id="rId4" imgW="812520" imgH="431640" progId="Equation.3">
                  <p:embed/>
                </p:oleObj>
              </mc:Choice>
              <mc:Fallback>
                <p:oleObj name="Equation" r:id="rId4" imgW="812520" imgH="431640" progId="Equation.3">
                  <p:embed/>
                  <p:pic>
                    <p:nvPicPr>
                      <p:cNvPr id="880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267200"/>
                        <a:ext cx="28956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92482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ChangeArrowheads="1"/>
          </p:cNvSpPr>
          <p:nvPr/>
        </p:nvSpPr>
        <p:spPr bwMode="auto">
          <a:xfrm>
            <a:off x="0" y="3276600"/>
            <a:ext cx="91440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TW" sz="1400"/>
          </a:p>
          <a:p>
            <a:endParaRPr lang="en-US" altLang="zh-TW" sz="1400"/>
          </a:p>
          <a:p>
            <a:endParaRPr lang="en-US" altLang="zh-TW" sz="1400"/>
          </a:p>
          <a:p>
            <a:endParaRPr lang="en-US" altLang="zh-TW" sz="1400"/>
          </a:p>
          <a:p>
            <a:endParaRPr lang="en-US" altLang="zh-TW" sz="1400"/>
          </a:p>
          <a:p>
            <a:endParaRPr lang="en-US" altLang="zh-TW" sz="1400"/>
          </a:p>
          <a:p>
            <a:endParaRPr lang="en-US" altLang="zh-TW" sz="1400"/>
          </a:p>
          <a:p>
            <a:endParaRPr lang="en-US" altLang="zh-TW" sz="1400"/>
          </a:p>
        </p:txBody>
      </p:sp>
      <p:sp>
        <p:nvSpPr>
          <p:cNvPr id="89092" name="Rectangle 4"/>
          <p:cNvSpPr>
            <a:spLocks noGrp="1" noChangeArrowheads="1"/>
          </p:cNvSpPr>
          <p:nvPr>
            <p:ph type="body" idx="1"/>
          </p:nvPr>
        </p:nvSpPr>
        <p:spPr>
          <a:xfrm>
            <a:off x="533400" y="1828800"/>
            <a:ext cx="7772400" cy="4114800"/>
          </a:xfrm>
        </p:spPr>
        <p:txBody>
          <a:bodyPr/>
          <a:lstStyle/>
          <a:p>
            <a:pPr marL="609600" indent="-609600"/>
            <a:endParaRPr lang="en-US" altLang="zh-CN"/>
          </a:p>
          <a:p>
            <a:pPr marL="609600" indent="-609600">
              <a:buFontTx/>
              <a:buNone/>
            </a:pPr>
            <a:r>
              <a:rPr lang="en-US" altLang="zh-TW"/>
              <a:t>5. Matrix multiplication is not </a:t>
            </a:r>
            <a:r>
              <a:rPr lang="en-US" altLang="zh-TW" i="1" u="sng"/>
              <a:t>commutative</a:t>
            </a:r>
          </a:p>
          <a:p>
            <a:pPr marL="609600" indent="-609600">
              <a:buFontTx/>
              <a:buNone/>
            </a:pPr>
            <a:endParaRPr lang="en-US" altLang="zh-TW"/>
          </a:p>
          <a:p>
            <a:pPr marL="609600" indent="-609600">
              <a:buFontTx/>
              <a:buNone/>
            </a:pPr>
            <a:r>
              <a:rPr lang="en-US" altLang="zh-CN"/>
              <a:t>6.</a:t>
            </a:r>
            <a:r>
              <a:rPr lang="en-US" altLang="zh-CN" b="1"/>
              <a:t> </a:t>
            </a:r>
            <a:r>
              <a:rPr lang="en-US" altLang="zh-TW"/>
              <a:t>Matrix multiplication is </a:t>
            </a:r>
            <a:r>
              <a:rPr lang="en-US" altLang="zh-TW" i="1" u="sng"/>
              <a:t>associative</a:t>
            </a:r>
            <a:endParaRPr lang="en-US" altLang="zh-CN" b="1" i="1" u="sng"/>
          </a:p>
        </p:txBody>
      </p:sp>
      <p:graphicFrame>
        <p:nvGraphicFramePr>
          <p:cNvPr id="89096" name="Object 8"/>
          <p:cNvGraphicFramePr>
            <a:graphicFrameLocks noChangeAspect="1"/>
          </p:cNvGraphicFramePr>
          <p:nvPr/>
        </p:nvGraphicFramePr>
        <p:xfrm>
          <a:off x="1981200" y="3124200"/>
          <a:ext cx="2286000" cy="431800"/>
        </p:xfrm>
        <a:graphic>
          <a:graphicData uri="http://schemas.openxmlformats.org/presentationml/2006/ole">
            <mc:AlternateContent xmlns:mc="http://schemas.openxmlformats.org/markup-compatibility/2006">
              <mc:Choice xmlns:v="urn:schemas-microsoft-com:vml" Requires="v">
                <p:oleObj name="Equation" r:id="rId2" imgW="876240" imgH="164880" progId="Equation.3">
                  <p:embed/>
                </p:oleObj>
              </mc:Choice>
              <mc:Fallback>
                <p:oleObj name="Equation" r:id="rId2" imgW="876240" imgH="164880" progId="Equation.3">
                  <p:embed/>
                  <p:pic>
                    <p:nvPicPr>
                      <p:cNvPr id="8909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2286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7" name="Object 9"/>
          <p:cNvGraphicFramePr>
            <a:graphicFrameLocks noChangeAspect="1"/>
          </p:cNvGraphicFramePr>
          <p:nvPr>
            <p:extLst>
              <p:ext uri="{D42A27DB-BD31-4B8C-83A1-F6EECF244321}">
                <p14:modId xmlns:p14="http://schemas.microsoft.com/office/powerpoint/2010/main" val="4067473393"/>
              </p:ext>
            </p:extLst>
          </p:nvPr>
        </p:nvGraphicFramePr>
        <p:xfrm>
          <a:off x="2016125" y="4343400"/>
          <a:ext cx="3740150" cy="508000"/>
        </p:xfrm>
        <a:graphic>
          <a:graphicData uri="http://schemas.openxmlformats.org/presentationml/2006/ole">
            <mc:AlternateContent xmlns:mc="http://schemas.openxmlformats.org/markup-compatibility/2006">
              <mc:Choice xmlns:v="urn:schemas-microsoft-com:vml" Requires="v">
                <p:oleObj name="Equation" r:id="rId4" imgW="1498320" imgH="203040" progId="Equation.DSMT4">
                  <p:embed/>
                </p:oleObj>
              </mc:Choice>
              <mc:Fallback>
                <p:oleObj name="Equation" r:id="rId4" imgW="1498320" imgH="203040" progId="Equation.DSMT4">
                  <p:embed/>
                  <p:pic>
                    <p:nvPicPr>
                      <p:cNvPr id="89097" name="Object 9"/>
                      <p:cNvPicPr>
                        <a:picLocks noChangeAspect="1" noChangeArrowheads="1"/>
                      </p:cNvPicPr>
                      <p:nvPr/>
                    </p:nvPicPr>
                    <p:blipFill>
                      <a:blip r:embed="rId5"/>
                      <a:srcRect/>
                      <a:stretch>
                        <a:fillRect/>
                      </a:stretch>
                    </p:blipFill>
                    <p:spPr bwMode="auto">
                      <a:xfrm>
                        <a:off x="2016125" y="4343400"/>
                        <a:ext cx="37401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770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62000" y="304800"/>
            <a:ext cx="7772400" cy="685800"/>
          </a:xfrm>
        </p:spPr>
        <p:txBody>
          <a:bodyPr/>
          <a:lstStyle/>
          <a:p>
            <a:r>
              <a:rPr lang="en-US" altLang="zh-TW" sz="3600" dirty="0"/>
              <a:t>Example: Matrix Multiplication</a:t>
            </a:r>
            <a:endParaRPr lang="en-US" altLang="zh-TW" sz="3600" dirty="0">
              <a:latin typeface="新細明體" pitchFamily="18" charset="-120"/>
            </a:endParaRPr>
          </a:p>
        </p:txBody>
      </p:sp>
      <p:graphicFrame>
        <p:nvGraphicFramePr>
          <p:cNvPr id="40963" name="Object 3"/>
          <p:cNvGraphicFramePr>
            <a:graphicFrameLocks noChangeAspect="1"/>
          </p:cNvGraphicFramePr>
          <p:nvPr>
            <p:extLst>
              <p:ext uri="{D42A27DB-BD31-4B8C-83A1-F6EECF244321}">
                <p14:modId xmlns:p14="http://schemas.microsoft.com/office/powerpoint/2010/main" val="518154530"/>
              </p:ext>
            </p:extLst>
          </p:nvPr>
        </p:nvGraphicFramePr>
        <p:xfrm>
          <a:off x="1219200" y="1197031"/>
          <a:ext cx="2886075" cy="1295400"/>
        </p:xfrm>
        <a:graphic>
          <a:graphicData uri="http://schemas.openxmlformats.org/presentationml/2006/ole">
            <mc:AlternateContent xmlns:mc="http://schemas.openxmlformats.org/markup-compatibility/2006">
              <mc:Choice xmlns:v="urn:schemas-microsoft-com:vml" Requires="v">
                <p:oleObj name="Equation" r:id="rId2" imgW="1079280" imgH="711000" progId="Equation.3">
                  <p:embed/>
                </p:oleObj>
              </mc:Choice>
              <mc:Fallback>
                <p:oleObj name="Equation" r:id="rId2" imgW="1079280" imgH="711000" progId="Equation.3">
                  <p:embed/>
                  <p:pic>
                    <p:nvPicPr>
                      <p:cNvPr id="4096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97031"/>
                        <a:ext cx="28860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4" name="Object 4"/>
          <p:cNvGraphicFramePr>
            <a:graphicFrameLocks noChangeAspect="1"/>
          </p:cNvGraphicFramePr>
          <p:nvPr>
            <p:extLst>
              <p:ext uri="{D42A27DB-BD31-4B8C-83A1-F6EECF244321}">
                <p14:modId xmlns:p14="http://schemas.microsoft.com/office/powerpoint/2010/main" val="3941157925"/>
              </p:ext>
            </p:extLst>
          </p:nvPr>
        </p:nvGraphicFramePr>
        <p:xfrm>
          <a:off x="4876800" y="1273231"/>
          <a:ext cx="2819400" cy="1295400"/>
        </p:xfrm>
        <a:graphic>
          <a:graphicData uri="http://schemas.openxmlformats.org/presentationml/2006/ole">
            <mc:AlternateContent xmlns:mc="http://schemas.openxmlformats.org/markup-compatibility/2006">
              <mc:Choice xmlns:v="urn:schemas-microsoft-com:vml" Requires="v">
                <p:oleObj name="Equation" r:id="rId4" imgW="952200" imgH="711000" progId="Equation.3">
                  <p:embed/>
                </p:oleObj>
              </mc:Choice>
              <mc:Fallback>
                <p:oleObj name="Equation" r:id="rId4" imgW="952200" imgH="711000" progId="Equation.3">
                  <p:embed/>
                  <p:pic>
                    <p:nvPicPr>
                      <p:cNvPr id="409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73231"/>
                        <a:ext cx="2819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5" name="Object 5"/>
          <p:cNvGraphicFramePr>
            <a:graphicFrameLocks noChangeAspect="1"/>
          </p:cNvGraphicFramePr>
          <p:nvPr>
            <p:extLst>
              <p:ext uri="{D42A27DB-BD31-4B8C-83A1-F6EECF244321}">
                <p14:modId xmlns:p14="http://schemas.microsoft.com/office/powerpoint/2010/main" val="3526395111"/>
              </p:ext>
            </p:extLst>
          </p:nvPr>
        </p:nvGraphicFramePr>
        <p:xfrm>
          <a:off x="1219200" y="2644831"/>
          <a:ext cx="4495800" cy="1270000"/>
        </p:xfrm>
        <a:graphic>
          <a:graphicData uri="http://schemas.openxmlformats.org/presentationml/2006/ole">
            <mc:AlternateContent xmlns:mc="http://schemas.openxmlformats.org/markup-compatibility/2006">
              <mc:Choice xmlns:v="urn:schemas-microsoft-com:vml" Requires="v">
                <p:oleObj name="Equation" r:id="rId6" imgW="1752480" imgH="711000" progId="Equation.3">
                  <p:embed/>
                </p:oleObj>
              </mc:Choice>
              <mc:Fallback>
                <p:oleObj name="Equation" r:id="rId6" imgW="1752480" imgH="711000" progId="Equation.3">
                  <p:embed/>
                  <p:pic>
                    <p:nvPicPr>
                      <p:cNvPr id="4096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644831"/>
                        <a:ext cx="4495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1439862530"/>
              </p:ext>
            </p:extLst>
          </p:nvPr>
        </p:nvGraphicFramePr>
        <p:xfrm>
          <a:off x="1295400" y="4092631"/>
          <a:ext cx="4495800" cy="1296988"/>
        </p:xfrm>
        <a:graphic>
          <a:graphicData uri="http://schemas.openxmlformats.org/presentationml/2006/ole">
            <mc:AlternateContent xmlns:mc="http://schemas.openxmlformats.org/markup-compatibility/2006">
              <mc:Choice xmlns:v="urn:schemas-microsoft-com:vml" Requires="v">
                <p:oleObj name="Equation" r:id="rId8" imgW="1752480" imgH="711000" progId="Equation.3">
                  <p:embed/>
                </p:oleObj>
              </mc:Choice>
              <mc:Fallback>
                <p:oleObj name="Equation" r:id="rId8" imgW="1752480" imgH="711000" progId="Equation.3">
                  <p:embed/>
                  <p:pic>
                    <p:nvPicPr>
                      <p:cNvPr id="4096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092631"/>
                        <a:ext cx="44958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2259538396"/>
              </p:ext>
            </p:extLst>
          </p:nvPr>
        </p:nvGraphicFramePr>
        <p:xfrm>
          <a:off x="1295400" y="5540431"/>
          <a:ext cx="2133600" cy="403225"/>
        </p:xfrm>
        <a:graphic>
          <a:graphicData uri="http://schemas.openxmlformats.org/presentationml/2006/ole">
            <mc:AlternateContent xmlns:mc="http://schemas.openxmlformats.org/markup-compatibility/2006">
              <mc:Choice xmlns:v="urn:schemas-microsoft-com:vml" Requires="v">
                <p:oleObj name="Equation" r:id="rId10" imgW="876240" imgH="164880" progId="Equation.3">
                  <p:embed/>
                </p:oleObj>
              </mc:Choice>
              <mc:Fallback>
                <p:oleObj name="Equation" r:id="rId10" imgW="876240" imgH="164880" progId="Equation.3">
                  <p:embed/>
                  <p:pic>
                    <p:nvPicPr>
                      <p:cNvPr id="4096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5540431"/>
                        <a:ext cx="21336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1345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noChangeArrowheads="1"/>
          </p:cNvSpPr>
          <p:nvPr>
            <p:ph type="title"/>
          </p:nvPr>
        </p:nvSpPr>
        <p:spPr/>
        <p:txBody>
          <a:bodyPr/>
          <a:lstStyle/>
          <a:p>
            <a:r>
              <a:rPr lang="en-US" altLang="zh-CN" sz="4000" dirty="0">
                <a:solidFill>
                  <a:srgbClr val="FF3300"/>
                </a:solidFill>
                <a:latin typeface="Georgia" panose="02040502050405020303" pitchFamily="18" charset="0"/>
              </a:rPr>
              <a:t>Numerical methods for matrices</a:t>
            </a:r>
          </a:p>
        </p:txBody>
      </p:sp>
      <p:sp>
        <p:nvSpPr>
          <p:cNvPr id="4099" name="内容占位符 4098"/>
          <p:cNvSpPr>
            <a:spLocks noGrp="1" noChangeArrowheads="1"/>
          </p:cNvSpPr>
          <p:nvPr>
            <p:ph idx="1"/>
          </p:nvPr>
        </p:nvSpPr>
        <p:spPr>
          <a:xfrm>
            <a:off x="1887538" y="1413028"/>
            <a:ext cx="5205412" cy="4525963"/>
          </a:xfrm>
        </p:spPr>
        <p:txBody>
          <a:bodyPr/>
          <a:lstStyle/>
          <a:p>
            <a:pPr>
              <a:lnSpc>
                <a:spcPct val="160000"/>
              </a:lnSpc>
            </a:pPr>
            <a:r>
              <a:rPr lang="en-US" altLang="zh-CN" dirty="0">
                <a:latin typeface="Georgia" panose="02040502050405020303" pitchFamily="18" charset="0"/>
              </a:rPr>
              <a:t>Matrices in physics</a:t>
            </a:r>
          </a:p>
          <a:p>
            <a:pPr>
              <a:lnSpc>
                <a:spcPct val="160000"/>
              </a:lnSpc>
            </a:pPr>
            <a:r>
              <a:rPr lang="en-US" altLang="zh-CN" dirty="0">
                <a:latin typeface="Georgia" panose="02040502050405020303" pitchFamily="18" charset="0"/>
              </a:rPr>
              <a:t>Basic matrix operations</a:t>
            </a:r>
          </a:p>
          <a:p>
            <a:pPr>
              <a:lnSpc>
                <a:spcPct val="160000"/>
              </a:lnSpc>
            </a:pPr>
            <a:r>
              <a:rPr lang="en-US" altLang="zh-CN" dirty="0">
                <a:latin typeface="Georgia" panose="02040502050405020303" pitchFamily="18" charset="0"/>
              </a:rPr>
              <a:t>Linear equation systems</a:t>
            </a:r>
          </a:p>
          <a:p>
            <a:pPr>
              <a:lnSpc>
                <a:spcPct val="160000"/>
              </a:lnSpc>
            </a:pPr>
            <a:r>
              <a:rPr lang="en-US" altLang="zh-CN" dirty="0">
                <a:latin typeface="Georgia" panose="02040502050405020303" pitchFamily="18" charset="0"/>
              </a:rPr>
              <a:t>Matrix decomposition</a:t>
            </a:r>
          </a:p>
          <a:p>
            <a:pPr>
              <a:lnSpc>
                <a:spcPct val="160000"/>
              </a:lnSpc>
            </a:pPr>
            <a:r>
              <a:rPr lang="en-US" altLang="zh-CN" dirty="0">
                <a:latin typeface="Georgia" panose="02040502050405020303" pitchFamily="18" charset="0"/>
              </a:rPr>
              <a:t>Eigenvalue 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23186" y="373857"/>
            <a:ext cx="8849930" cy="685800"/>
          </a:xfrm>
        </p:spPr>
        <p:txBody>
          <a:bodyPr/>
          <a:lstStyle/>
          <a:p>
            <a:r>
              <a:rPr lang="en-US" altLang="zh-TW" sz="4000" dirty="0">
                <a:solidFill>
                  <a:srgbClr val="FF0000"/>
                </a:solidFill>
              </a:rPr>
              <a:t>Matrix Multiplication by a Scalar</a:t>
            </a:r>
          </a:p>
        </p:txBody>
      </p:sp>
      <p:graphicFrame>
        <p:nvGraphicFramePr>
          <p:cNvPr id="90120" name="Object 8"/>
          <p:cNvGraphicFramePr>
            <a:graphicFrameLocks noChangeAspect="1"/>
          </p:cNvGraphicFramePr>
          <p:nvPr>
            <p:extLst>
              <p:ext uri="{D42A27DB-BD31-4B8C-83A1-F6EECF244321}">
                <p14:modId xmlns:p14="http://schemas.microsoft.com/office/powerpoint/2010/main" val="2115145121"/>
              </p:ext>
            </p:extLst>
          </p:nvPr>
        </p:nvGraphicFramePr>
        <p:xfrm>
          <a:off x="990600" y="1330927"/>
          <a:ext cx="3657600" cy="582613"/>
        </p:xfrm>
        <a:graphic>
          <a:graphicData uri="http://schemas.openxmlformats.org/presentationml/2006/ole">
            <mc:AlternateContent xmlns:mc="http://schemas.openxmlformats.org/markup-compatibility/2006">
              <mc:Choice xmlns:v="urn:schemas-microsoft-com:vml" Requires="v">
                <p:oleObj name="Equation" r:id="rId2" imgW="1371600" imgH="241200" progId="Equation.3">
                  <p:embed/>
                </p:oleObj>
              </mc:Choice>
              <mc:Fallback>
                <p:oleObj name="Equation" r:id="rId2" imgW="1371600" imgH="241200" progId="Equation.3">
                  <p:embed/>
                  <p:pic>
                    <p:nvPicPr>
                      <p:cNvPr id="9012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30927"/>
                        <a:ext cx="36576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1" name="Object 9"/>
          <p:cNvGraphicFramePr>
            <a:graphicFrameLocks noChangeAspect="1"/>
          </p:cNvGraphicFramePr>
          <p:nvPr>
            <p:extLst>
              <p:ext uri="{D42A27DB-BD31-4B8C-83A1-F6EECF244321}">
                <p14:modId xmlns:p14="http://schemas.microsoft.com/office/powerpoint/2010/main" val="1456354296"/>
              </p:ext>
            </p:extLst>
          </p:nvPr>
        </p:nvGraphicFramePr>
        <p:xfrm>
          <a:off x="1447800" y="2854927"/>
          <a:ext cx="5360988" cy="1423988"/>
        </p:xfrm>
        <a:graphic>
          <a:graphicData uri="http://schemas.openxmlformats.org/presentationml/2006/ole">
            <mc:AlternateContent xmlns:mc="http://schemas.openxmlformats.org/markup-compatibility/2006">
              <mc:Choice xmlns:v="urn:schemas-microsoft-com:vml" Requires="v">
                <p:oleObj name="Equation" r:id="rId4" imgW="1688760" imgH="711000" progId="Equation.3">
                  <p:embed/>
                </p:oleObj>
              </mc:Choice>
              <mc:Fallback>
                <p:oleObj name="Equation" r:id="rId4" imgW="1688760" imgH="711000" progId="Equation.3">
                  <p:embed/>
                  <p:pic>
                    <p:nvPicPr>
                      <p:cNvPr id="9012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54927"/>
                        <a:ext cx="5360988"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22" name="Object 10"/>
          <p:cNvGraphicFramePr>
            <a:graphicFrameLocks noChangeAspect="1"/>
          </p:cNvGraphicFramePr>
          <p:nvPr>
            <p:extLst>
              <p:ext uri="{D42A27DB-BD31-4B8C-83A1-F6EECF244321}">
                <p14:modId xmlns:p14="http://schemas.microsoft.com/office/powerpoint/2010/main" val="2907578127"/>
              </p:ext>
            </p:extLst>
          </p:nvPr>
        </p:nvGraphicFramePr>
        <p:xfrm>
          <a:off x="1431925" y="4531327"/>
          <a:ext cx="3983038" cy="1417638"/>
        </p:xfrm>
        <a:graphic>
          <a:graphicData uri="http://schemas.openxmlformats.org/presentationml/2006/ole">
            <mc:AlternateContent xmlns:mc="http://schemas.openxmlformats.org/markup-compatibility/2006">
              <mc:Choice xmlns:v="urn:schemas-microsoft-com:vml" Requires="v">
                <p:oleObj name="Equation" r:id="rId6" imgW="1625400" imgH="711000" progId="Equation.3">
                  <p:embed/>
                </p:oleObj>
              </mc:Choice>
              <mc:Fallback>
                <p:oleObj name="Equation" r:id="rId6" imgW="1625400" imgH="711000" progId="Equation.3">
                  <p:embed/>
                  <p:pic>
                    <p:nvPicPr>
                      <p:cNvPr id="9012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925" y="4531327"/>
                        <a:ext cx="3983038"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3" name="Text Box 11"/>
          <p:cNvSpPr txBox="1">
            <a:spLocks noChangeArrowheads="1"/>
          </p:cNvSpPr>
          <p:nvPr/>
        </p:nvSpPr>
        <p:spPr bwMode="auto">
          <a:xfrm>
            <a:off x="914400" y="2092927"/>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An example: </a:t>
            </a:r>
          </a:p>
        </p:txBody>
      </p:sp>
    </p:spTree>
    <p:extLst>
      <p:ext uri="{BB962C8B-B14F-4D97-AF65-F5344CB8AC3E}">
        <p14:creationId xmlns:p14="http://schemas.microsoft.com/office/powerpoint/2010/main" val="93720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304800" y="762000"/>
            <a:ext cx="8382000" cy="5029200"/>
          </a:xfrm>
        </p:spPr>
        <p:txBody>
          <a:bodyPr/>
          <a:lstStyle/>
          <a:p>
            <a:pPr>
              <a:lnSpc>
                <a:spcPct val="90000"/>
              </a:lnSpc>
            </a:pPr>
            <a:r>
              <a:rPr lang="en-US" altLang="zh-TW" sz="2800"/>
              <a:t> </a:t>
            </a:r>
            <a:r>
              <a:rPr lang="en-US" altLang="zh-TW" sz="2800" i="1" u="sng"/>
              <a:t>transpose</a:t>
            </a:r>
            <a:r>
              <a:rPr lang="en-US" altLang="zh-TW" sz="2800"/>
              <a:t> of  matrix </a:t>
            </a:r>
            <a:r>
              <a:rPr lang="en-US" altLang="zh-TW" sz="2800" b="1"/>
              <a:t>A</a:t>
            </a:r>
            <a:r>
              <a:rPr lang="en-US" altLang="zh-TW" sz="2800"/>
              <a:t>:  </a:t>
            </a:r>
            <a:r>
              <a:rPr lang="en-US" altLang="zh-TW" sz="2800" b="1"/>
              <a:t>A</a:t>
            </a:r>
            <a:r>
              <a:rPr lang="en-US" altLang="zh-TW" sz="2800" baseline="30000"/>
              <a:t>T</a:t>
            </a:r>
            <a:endParaRPr lang="en-US" altLang="zh-TW" sz="2800"/>
          </a:p>
          <a:p>
            <a:pPr>
              <a:lnSpc>
                <a:spcPct val="90000"/>
              </a:lnSpc>
              <a:buFontTx/>
              <a:buNone/>
            </a:pPr>
            <a:r>
              <a:rPr lang="en-US" altLang="zh-TW" sz="2800"/>
              <a:t>       </a:t>
            </a:r>
          </a:p>
          <a:p>
            <a:pPr>
              <a:lnSpc>
                <a:spcPct val="90000"/>
              </a:lnSpc>
              <a:buFontTx/>
              <a:buNone/>
            </a:pPr>
            <a:r>
              <a:rPr lang="en-US" altLang="zh-TW" sz="2800"/>
              <a:t>    </a:t>
            </a:r>
          </a:p>
          <a:p>
            <a:pPr>
              <a:lnSpc>
                <a:spcPct val="90000"/>
              </a:lnSpc>
            </a:pPr>
            <a:endParaRPr lang="en-US" altLang="zh-TW" sz="2800"/>
          </a:p>
          <a:p>
            <a:pPr>
              <a:lnSpc>
                <a:spcPct val="90000"/>
              </a:lnSpc>
            </a:pPr>
            <a:endParaRPr lang="en-US" altLang="zh-TW" sz="2800"/>
          </a:p>
          <a:p>
            <a:pPr>
              <a:lnSpc>
                <a:spcPct val="90000"/>
              </a:lnSpc>
            </a:pPr>
            <a:endParaRPr lang="en-US" altLang="zh-TW" sz="2800"/>
          </a:p>
          <a:p>
            <a:pPr>
              <a:lnSpc>
                <a:spcPct val="90000"/>
              </a:lnSpc>
            </a:pPr>
            <a:endParaRPr lang="en-US" altLang="zh-TW" sz="2800"/>
          </a:p>
          <a:p>
            <a:pPr>
              <a:lnSpc>
                <a:spcPct val="90000"/>
              </a:lnSpc>
            </a:pPr>
            <a:endParaRPr lang="en-US" altLang="zh-TW" sz="2800"/>
          </a:p>
          <a:p>
            <a:pPr>
              <a:lnSpc>
                <a:spcPct val="90000"/>
              </a:lnSpc>
            </a:pPr>
            <a:endParaRPr lang="en-US" altLang="zh-TW" sz="2800"/>
          </a:p>
          <a:p>
            <a:pPr>
              <a:lnSpc>
                <a:spcPct val="90000"/>
              </a:lnSpc>
            </a:pPr>
            <a:r>
              <a:rPr lang="en-US" altLang="zh-TW" sz="2800"/>
              <a:t>(</a:t>
            </a:r>
            <a:r>
              <a:rPr lang="en-US" altLang="zh-TW" sz="2800" b="1"/>
              <a:t>A</a:t>
            </a:r>
            <a:r>
              <a:rPr lang="en-US" altLang="zh-TW" sz="2800" baseline="30000"/>
              <a:t>T</a:t>
            </a:r>
            <a:r>
              <a:rPr lang="en-US" altLang="zh-TW" sz="2800"/>
              <a:t>)</a:t>
            </a:r>
            <a:r>
              <a:rPr lang="en-US" altLang="zh-TW" sz="2800" baseline="30000"/>
              <a:t> T  </a:t>
            </a:r>
            <a:r>
              <a:rPr lang="en-US" altLang="zh-TW" sz="2800"/>
              <a:t>= </a:t>
            </a:r>
            <a:r>
              <a:rPr lang="en-US" altLang="zh-TW" sz="2800" b="1"/>
              <a:t>A</a:t>
            </a:r>
          </a:p>
          <a:p>
            <a:pPr>
              <a:lnSpc>
                <a:spcPct val="90000"/>
              </a:lnSpc>
            </a:pPr>
            <a:endParaRPr lang="en-US" altLang="zh-TW" sz="2800"/>
          </a:p>
          <a:p>
            <a:pPr>
              <a:lnSpc>
                <a:spcPct val="90000"/>
              </a:lnSpc>
            </a:pPr>
            <a:endParaRPr lang="en-US" altLang="zh-TW" sz="2800"/>
          </a:p>
        </p:txBody>
      </p:sp>
      <p:graphicFrame>
        <p:nvGraphicFramePr>
          <p:cNvPr id="87046" name="Object 6"/>
          <p:cNvGraphicFramePr>
            <a:graphicFrameLocks noChangeAspect="1"/>
          </p:cNvGraphicFramePr>
          <p:nvPr>
            <p:extLst>
              <p:ext uri="{D42A27DB-BD31-4B8C-83A1-F6EECF244321}">
                <p14:modId xmlns:p14="http://schemas.microsoft.com/office/powerpoint/2010/main" val="2807622448"/>
              </p:ext>
            </p:extLst>
          </p:nvPr>
        </p:nvGraphicFramePr>
        <p:xfrm>
          <a:off x="2362200" y="1295400"/>
          <a:ext cx="1397000" cy="698500"/>
        </p:xfrm>
        <a:graphic>
          <a:graphicData uri="http://schemas.openxmlformats.org/presentationml/2006/ole">
            <mc:AlternateContent xmlns:mc="http://schemas.openxmlformats.org/markup-compatibility/2006">
              <mc:Choice xmlns:v="urn:schemas-microsoft-com:vml" Requires="v">
                <p:oleObj name="Equation" r:id="rId2" imgW="507960" imgH="253800" progId="Equation.DSMT4">
                  <p:embed/>
                </p:oleObj>
              </mc:Choice>
              <mc:Fallback>
                <p:oleObj name="Equation" r:id="rId2" imgW="507960" imgH="253800" progId="Equation.DSMT4">
                  <p:embed/>
                  <p:pic>
                    <p:nvPicPr>
                      <p:cNvPr id="8704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1397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838200" y="2057400"/>
          <a:ext cx="7315200" cy="2635250"/>
        </p:xfrm>
        <a:graphic>
          <a:graphicData uri="http://schemas.openxmlformats.org/presentationml/2006/ole">
            <mc:AlternateContent xmlns:mc="http://schemas.openxmlformats.org/markup-compatibility/2006">
              <mc:Choice xmlns:v="urn:schemas-microsoft-com:vml" Requires="v">
                <p:oleObj name="Equation" r:id="rId4" imgW="4012920" imgH="1320480" progId="Equation.3">
                  <p:embed/>
                </p:oleObj>
              </mc:Choice>
              <mc:Fallback>
                <p:oleObj name="Equation" r:id="rId4" imgW="4012920" imgH="1320480" progId="Equation.3">
                  <p:embed/>
                  <p:pic>
                    <p:nvPicPr>
                      <p:cNvPr id="870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57400"/>
                        <a:ext cx="7315200"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399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2289"/>
          <p:cNvSpPr>
            <a:spLocks noGrp="1" noChangeArrowheads="1"/>
          </p:cNvSpPr>
          <p:nvPr>
            <p:ph idx="1"/>
          </p:nvPr>
        </p:nvSpPr>
        <p:spPr>
          <a:xfrm>
            <a:off x="457200" y="2552700"/>
            <a:ext cx="8229600" cy="1906588"/>
          </a:xfrm>
        </p:spPr>
        <p:txBody>
          <a:bodyPr/>
          <a:lstStyle/>
          <a:p>
            <a:r>
              <a:rPr lang="zh-CN" altLang="en-US" sz="2800" dirty="0">
                <a:latin typeface="Georgia" panose="02040502050405020303" pitchFamily="18" charset="0"/>
              </a:rPr>
              <a:t>for any j = 1, 2, . . . , n, where |R</a:t>
            </a:r>
            <a:r>
              <a:rPr lang="zh-CN" altLang="en-US" sz="2800" baseline="-25000" dirty="0">
                <a:latin typeface="Georgia" panose="02040502050405020303" pitchFamily="18" charset="0"/>
              </a:rPr>
              <a:t>ij</a:t>
            </a:r>
            <a:r>
              <a:rPr lang="zh-CN" altLang="en-US" sz="2800" dirty="0">
                <a:latin typeface="Georgia" panose="02040502050405020303" pitchFamily="18" charset="0"/>
              </a:rPr>
              <a:t>| is the determinant of the </a:t>
            </a:r>
            <a:r>
              <a:rPr lang="zh-CN" altLang="en-US" sz="2800" dirty="0">
                <a:solidFill>
                  <a:srgbClr val="FF3300"/>
                </a:solidFill>
                <a:latin typeface="Georgia" panose="02040502050405020303" pitchFamily="18" charset="0"/>
              </a:rPr>
              <a:t>residual matrix R</a:t>
            </a:r>
            <a:r>
              <a:rPr lang="zh-CN" altLang="en-US" sz="2800" baseline="-25000" dirty="0">
                <a:solidFill>
                  <a:srgbClr val="FF3300"/>
                </a:solidFill>
                <a:latin typeface="Georgia" panose="02040502050405020303" pitchFamily="18" charset="0"/>
              </a:rPr>
              <a:t>ij</a:t>
            </a:r>
            <a:r>
              <a:rPr lang="zh-CN" altLang="en-US" sz="2800" dirty="0">
                <a:latin typeface="Georgia" panose="02040502050405020303" pitchFamily="18" charset="0"/>
              </a:rPr>
              <a:t> of A with its </a:t>
            </a:r>
            <a:r>
              <a:rPr lang="zh-CN" altLang="en-US" sz="2800" dirty="0">
                <a:solidFill>
                  <a:srgbClr val="FF3300"/>
                </a:solidFill>
                <a:latin typeface="Georgia" panose="02040502050405020303" pitchFamily="18" charset="0"/>
              </a:rPr>
              <a:t>ith row</a:t>
            </a:r>
            <a:r>
              <a:rPr lang="zh-CN" altLang="en-US" sz="2800" dirty="0">
                <a:latin typeface="Georgia" panose="02040502050405020303" pitchFamily="18" charset="0"/>
              </a:rPr>
              <a:t> and </a:t>
            </a:r>
            <a:r>
              <a:rPr lang="zh-CN" altLang="en-US" sz="2800" dirty="0">
                <a:solidFill>
                  <a:srgbClr val="FF3300"/>
                </a:solidFill>
                <a:latin typeface="Georgia" panose="02040502050405020303" pitchFamily="18" charset="0"/>
              </a:rPr>
              <a:t>jth column</a:t>
            </a:r>
            <a:r>
              <a:rPr lang="zh-CN" altLang="en-US" sz="2800" dirty="0">
                <a:latin typeface="Georgia" panose="02040502050405020303" pitchFamily="18" charset="0"/>
              </a:rPr>
              <a:t> </a:t>
            </a:r>
            <a:r>
              <a:rPr lang="zh-CN" altLang="en-US" sz="2800" dirty="0">
                <a:solidFill>
                  <a:srgbClr val="FF3300"/>
                </a:solidFill>
                <a:latin typeface="Georgia" panose="02040502050405020303" pitchFamily="18" charset="0"/>
              </a:rPr>
              <a:t>removed</a:t>
            </a:r>
            <a:r>
              <a:rPr lang="zh-CN" altLang="en-US" sz="2800" dirty="0">
                <a:latin typeface="Georgia" panose="02040502050405020303" pitchFamily="18" charset="0"/>
              </a:rPr>
              <a:t>. </a:t>
            </a:r>
          </a:p>
          <a:p>
            <a:r>
              <a:rPr lang="zh-CN" altLang="en-US" sz="2800" dirty="0">
                <a:latin typeface="Georgia" panose="02040502050405020303" pitchFamily="18" charset="0"/>
              </a:rPr>
              <a:t>C</a:t>
            </a:r>
            <a:r>
              <a:rPr lang="zh-CN" altLang="en-US" sz="2800" baseline="-25000" dirty="0">
                <a:latin typeface="Georgia" panose="02040502050405020303" pitchFamily="18" charset="0"/>
              </a:rPr>
              <a:t>ij</a:t>
            </a:r>
            <a:r>
              <a:rPr lang="zh-CN" altLang="en-US" sz="2800" dirty="0">
                <a:latin typeface="Georgia" panose="02040502050405020303" pitchFamily="18" charset="0"/>
              </a:rPr>
              <a:t>=(-1)</a:t>
            </a:r>
            <a:r>
              <a:rPr lang="zh-CN" altLang="en-US" sz="2800" baseline="30000" dirty="0">
                <a:latin typeface="Georgia" panose="02040502050405020303" pitchFamily="18" charset="0"/>
              </a:rPr>
              <a:t>i+j</a:t>
            </a:r>
            <a:r>
              <a:rPr lang="zh-CN" altLang="en-US" sz="2800" dirty="0">
                <a:latin typeface="Georgia" panose="02040502050405020303" pitchFamily="18" charset="0"/>
              </a:rPr>
              <a:t>|R</a:t>
            </a:r>
            <a:r>
              <a:rPr lang="zh-CN" altLang="en-US" sz="2800" baseline="-25000" dirty="0">
                <a:latin typeface="Georgia" panose="02040502050405020303" pitchFamily="18" charset="0"/>
              </a:rPr>
              <a:t>ij</a:t>
            </a:r>
            <a:r>
              <a:rPr lang="zh-CN" altLang="en-US" sz="2800" dirty="0">
                <a:latin typeface="Georgia" panose="02040502050405020303" pitchFamily="18" charset="0"/>
              </a:rPr>
              <a:t>| is called a </a:t>
            </a:r>
            <a:r>
              <a:rPr lang="zh-CN" altLang="en-US" sz="2800" dirty="0">
                <a:solidFill>
                  <a:srgbClr val="FF3300"/>
                </a:solidFill>
                <a:latin typeface="Georgia" panose="02040502050405020303" pitchFamily="18" charset="0"/>
              </a:rPr>
              <a:t>cofactor</a:t>
            </a:r>
            <a:r>
              <a:rPr lang="zh-CN" altLang="en-US" sz="2800" dirty="0">
                <a:latin typeface="Georgia" panose="02040502050405020303" pitchFamily="18" charset="0"/>
              </a:rPr>
              <a:t> of A</a:t>
            </a:r>
            <a:r>
              <a:rPr lang="zh-CN" altLang="en-US" sz="2800" baseline="-25000" dirty="0">
                <a:latin typeface="Georgia" panose="02040502050405020303" pitchFamily="18" charset="0"/>
              </a:rPr>
              <a:t>ij</a:t>
            </a:r>
            <a:r>
              <a:rPr lang="zh-CN" altLang="en-US" sz="2800" dirty="0">
                <a:latin typeface="Georgia" panose="02040502050405020303" pitchFamily="18" charset="0"/>
              </a:rPr>
              <a:t>.</a:t>
            </a:r>
            <a:endParaRPr lang="zh-CN" altLang="en-US" sz="2800" dirty="0">
              <a:latin typeface="Georgia" panose="02040502050405020303" pitchFamily="18" charset="0"/>
              <a:cs typeface="Arial" panose="020B0604020202020204" pitchFamily="34" charset="0"/>
            </a:endParaRPr>
          </a:p>
        </p:txBody>
      </p:sp>
      <p:sp>
        <p:nvSpPr>
          <p:cNvPr id="11266" name="文本框 12290"/>
          <p:cNvSpPr txBox="1">
            <a:spLocks noChangeArrowheads="1"/>
          </p:cNvSpPr>
          <p:nvPr/>
        </p:nvSpPr>
        <p:spPr bwMode="auto">
          <a:xfrm>
            <a:off x="457200" y="1009650"/>
            <a:ext cx="8002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The determinant of an n</a:t>
            </a:r>
            <a:r>
              <a:rPr lang="en-US" altLang="zh-CN" sz="2800">
                <a:latin typeface="Georgia" panose="02040502050405020303" pitchFamily="18" charset="0"/>
              </a:rPr>
              <a:t> </a:t>
            </a:r>
            <a:r>
              <a:rPr lang="zh-CN" altLang="en-US" sz="2800">
                <a:latin typeface="Georgia" panose="02040502050405020303" pitchFamily="18" charset="0"/>
              </a:rPr>
              <a:t>x</a:t>
            </a:r>
            <a:r>
              <a:rPr lang="en-US" altLang="zh-CN" sz="2800">
                <a:latin typeface="Georgia" panose="02040502050405020303" pitchFamily="18" charset="0"/>
              </a:rPr>
              <a:t> </a:t>
            </a:r>
            <a:r>
              <a:rPr lang="zh-CN" altLang="en-US" sz="2800">
                <a:latin typeface="Georgia" panose="02040502050405020303" pitchFamily="18" charset="0"/>
              </a:rPr>
              <a:t>n</a:t>
            </a:r>
            <a:r>
              <a:rPr lang="en-US" altLang="zh-CN" sz="2800">
                <a:latin typeface="Georgia" panose="02040502050405020303" pitchFamily="18" charset="0"/>
              </a:rPr>
              <a:t> </a:t>
            </a:r>
            <a:r>
              <a:rPr lang="zh-CN" altLang="en-US" sz="2800">
                <a:latin typeface="Georgia" panose="02040502050405020303" pitchFamily="18" charset="0"/>
              </a:rPr>
              <a:t>matrix A is defined as</a:t>
            </a:r>
            <a:r>
              <a:rPr lang="en-US" altLang="zh-CN" sz="2800">
                <a:latin typeface="Georgia" panose="02040502050405020303" pitchFamily="18" charset="0"/>
              </a:rPr>
              <a:t>:</a:t>
            </a:r>
          </a:p>
        </p:txBody>
      </p:sp>
      <p:pic>
        <p:nvPicPr>
          <p:cNvPr id="11267" name="图片 1229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5625" y="1412875"/>
            <a:ext cx="35226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文本框 12292"/>
          <p:cNvSpPr txBox="1">
            <a:spLocks noChangeArrowheads="1"/>
          </p:cNvSpPr>
          <p:nvPr/>
        </p:nvSpPr>
        <p:spPr bwMode="auto">
          <a:xfrm>
            <a:off x="787400" y="227013"/>
            <a:ext cx="7899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600" dirty="0">
                <a:solidFill>
                  <a:srgbClr val="FF3300"/>
                </a:solidFill>
                <a:latin typeface="Georgia" panose="02040502050405020303" pitchFamily="18" charset="0"/>
              </a:rPr>
              <a:t>Determinant</a:t>
            </a:r>
          </a:p>
        </p:txBody>
      </p:sp>
      <p:pic>
        <p:nvPicPr>
          <p:cNvPr id="12294" name="图片 12293" descr="05ec4352255f8d0fdd091b0d4fcad7c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652963"/>
            <a:ext cx="65659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3495034890"/>
              </p:ext>
            </p:extLst>
          </p:nvPr>
        </p:nvGraphicFramePr>
        <p:xfrm>
          <a:off x="2244725" y="6327775"/>
          <a:ext cx="2976563" cy="490538"/>
        </p:xfrm>
        <a:graphic>
          <a:graphicData uri="http://schemas.openxmlformats.org/presentationml/2006/ole">
            <mc:AlternateContent xmlns:mc="http://schemas.openxmlformats.org/markup-compatibility/2006">
              <mc:Choice xmlns:v="urn:schemas-microsoft-com:vml" Requires="v">
                <p:oleObj name="Equation" r:id="rId4" imgW="1231560" imgH="203040" progId="Equation.DSMT4">
                  <p:embed/>
                </p:oleObj>
              </mc:Choice>
              <mc:Fallback>
                <p:oleObj name="Equation" r:id="rId4" imgW="1231560" imgH="203040" progId="Equation.DSMT4">
                  <p:embed/>
                  <p:pic>
                    <p:nvPicPr>
                      <p:cNvPr id="7" name="Object 6"/>
                      <p:cNvPicPr>
                        <a:picLocks noChangeAspect="1" noChangeArrowheads="1"/>
                      </p:cNvPicPr>
                      <p:nvPr/>
                    </p:nvPicPr>
                    <p:blipFill>
                      <a:blip r:embed="rId5"/>
                      <a:srcRect/>
                      <a:stretch>
                        <a:fillRect/>
                      </a:stretch>
                    </p:blipFill>
                    <p:spPr bwMode="auto">
                      <a:xfrm>
                        <a:off x="2244725" y="6327775"/>
                        <a:ext cx="2976563" cy="4905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82590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294"/>
                                        </p:tgtEl>
                                        <p:attrNameLst>
                                          <p:attrName>style.visibility</p:attrName>
                                        </p:attrNameLst>
                                      </p:cBhvr>
                                      <p:to>
                                        <p:strVal val="visible"/>
                                      </p:to>
                                    </p:set>
                                    <p:animEffect transition="in" filter="blinds(horizontal)">
                                      <p:cBhvr>
                                        <p:cTn id="15" dur="500"/>
                                        <p:tgtEl>
                                          <p:spTgt spid="1229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3313"/>
          <p:cNvSpPr>
            <a:spLocks noGrp="1" noChangeArrowheads="1"/>
          </p:cNvSpPr>
          <p:nvPr>
            <p:ph type="title"/>
          </p:nvPr>
        </p:nvSpPr>
        <p:spPr>
          <a:xfrm>
            <a:off x="511175" y="92161"/>
            <a:ext cx="8229600" cy="769351"/>
          </a:xfrm>
        </p:spPr>
        <p:txBody>
          <a:bodyPr/>
          <a:lstStyle/>
          <a:p>
            <a:r>
              <a:rPr lang="en-US" altLang="zh-CN" dirty="0">
                <a:solidFill>
                  <a:srgbClr val="FF3300"/>
                </a:solidFill>
                <a:latin typeface="Georgia" panose="02040502050405020303" pitchFamily="18" charset="0"/>
              </a:rPr>
              <a:t>Inverse of A</a:t>
            </a:r>
          </a:p>
        </p:txBody>
      </p:sp>
      <p:sp>
        <p:nvSpPr>
          <p:cNvPr id="12290" name="文本占位符 13314"/>
          <p:cNvSpPr>
            <a:spLocks noGrp="1" noChangeArrowheads="1"/>
          </p:cNvSpPr>
          <p:nvPr>
            <p:ph idx="1"/>
          </p:nvPr>
        </p:nvSpPr>
        <p:spPr>
          <a:xfrm>
            <a:off x="758825" y="3418510"/>
            <a:ext cx="8229600" cy="1553540"/>
          </a:xfrm>
        </p:spPr>
        <p:txBody>
          <a:bodyPr/>
          <a:lstStyle/>
          <a:p>
            <a:r>
              <a:rPr lang="en-US" altLang="zh-CN" dirty="0">
                <a:latin typeface="Georgia" panose="02040502050405020303" pitchFamily="18" charset="0"/>
              </a:rPr>
              <a:t>In principle, the </a:t>
            </a:r>
            <a:r>
              <a:rPr lang="en-US" altLang="zh-CN" dirty="0">
                <a:solidFill>
                  <a:srgbClr val="FF3300"/>
                </a:solidFill>
                <a:latin typeface="Georgia" panose="02040502050405020303" pitchFamily="18" charset="0"/>
              </a:rPr>
              <a:t>inverse of A</a:t>
            </a:r>
            <a:r>
              <a:rPr lang="en-US" altLang="zh-CN" dirty="0">
                <a:latin typeface="Georgia" panose="02040502050405020303" pitchFamily="18" charset="0"/>
              </a:rPr>
              <a:t> can be obtained through</a:t>
            </a:r>
          </a:p>
          <a:p>
            <a:endParaRPr lang="en-US" altLang="zh-CN" dirty="0">
              <a:latin typeface="Georgia" panose="02040502050405020303" pitchFamily="18" charset="0"/>
              <a:cs typeface="Arial" panose="020B0604020202020204" pitchFamily="34" charset="0"/>
            </a:endParaRPr>
          </a:p>
        </p:txBody>
      </p:sp>
      <p:sp>
        <p:nvSpPr>
          <p:cNvPr id="12291" name="文本框 13315"/>
          <p:cNvSpPr txBox="1">
            <a:spLocks noChangeArrowheads="1"/>
          </p:cNvSpPr>
          <p:nvPr/>
        </p:nvSpPr>
        <p:spPr bwMode="auto">
          <a:xfrm>
            <a:off x="3076077" y="5417724"/>
            <a:ext cx="444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Georgia" panose="02040502050405020303" pitchFamily="18" charset="0"/>
            </a:endParaRPr>
          </a:p>
        </p:txBody>
      </p:sp>
      <p:sp>
        <p:nvSpPr>
          <p:cNvPr id="13317" name="文本框 13316"/>
          <p:cNvSpPr txBox="1">
            <a:spLocks noChangeArrowheads="1"/>
          </p:cNvSpPr>
          <p:nvPr/>
        </p:nvSpPr>
        <p:spPr bwMode="auto">
          <a:xfrm>
            <a:off x="750389" y="5114511"/>
            <a:ext cx="7629525" cy="1379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dirty="0">
                <a:latin typeface="Georgia" panose="02040502050405020303" pitchFamily="18" charset="0"/>
              </a:rPr>
              <a:t>If a matrix has an inverse or nonzero determinant, it is called a </a:t>
            </a:r>
            <a:r>
              <a:rPr lang="zh-CN" altLang="en-US" sz="2800" dirty="0">
                <a:solidFill>
                  <a:srgbClr val="FF3300"/>
                </a:solidFill>
                <a:latin typeface="Georgia" panose="02040502050405020303" pitchFamily="18" charset="0"/>
              </a:rPr>
              <a:t>nonsingular</a:t>
            </a:r>
            <a:r>
              <a:rPr lang="en-US" altLang="zh-CN" sz="2800" dirty="0">
                <a:solidFill>
                  <a:srgbClr val="FF3300"/>
                </a:solidFill>
                <a:latin typeface="Georgia" panose="02040502050405020303" pitchFamily="18" charset="0"/>
              </a:rPr>
              <a:t> </a:t>
            </a:r>
            <a:r>
              <a:rPr lang="zh-CN" altLang="en-US" sz="2800" dirty="0">
                <a:solidFill>
                  <a:srgbClr val="FF3300"/>
                </a:solidFill>
                <a:latin typeface="Georgia" panose="02040502050405020303" pitchFamily="18" charset="0"/>
              </a:rPr>
              <a:t>matrix</a:t>
            </a:r>
            <a:r>
              <a:rPr lang="zh-CN" altLang="en-US" sz="2800" dirty="0">
                <a:latin typeface="Georgia" panose="02040502050405020303" pitchFamily="18" charset="0"/>
              </a:rPr>
              <a:t>.</a:t>
            </a:r>
          </a:p>
          <a:p>
            <a:r>
              <a:rPr lang="zh-CN" altLang="en-US" sz="2800" dirty="0">
                <a:latin typeface="Georgia" panose="02040502050405020303" pitchFamily="18" charset="0"/>
              </a:rPr>
              <a:t>Otherwise, it is a </a:t>
            </a:r>
            <a:r>
              <a:rPr lang="zh-CN" altLang="en-US" sz="2800" dirty="0">
                <a:solidFill>
                  <a:srgbClr val="FF3300"/>
                </a:solidFill>
                <a:latin typeface="Georgia" panose="02040502050405020303" pitchFamily="18" charset="0"/>
              </a:rPr>
              <a:t>singular</a:t>
            </a:r>
            <a:r>
              <a:rPr lang="en-US" altLang="zh-CN" sz="2800" dirty="0">
                <a:solidFill>
                  <a:srgbClr val="FF3300"/>
                </a:solidFill>
                <a:latin typeface="Georgia" panose="02040502050405020303" pitchFamily="18" charset="0"/>
              </a:rPr>
              <a:t> </a:t>
            </a:r>
            <a:r>
              <a:rPr lang="zh-CN" altLang="en-US" sz="2800" dirty="0">
                <a:solidFill>
                  <a:srgbClr val="FF3300"/>
                </a:solidFill>
                <a:latin typeface="Georgia" panose="02040502050405020303" pitchFamily="18" charset="0"/>
              </a:rPr>
              <a:t>matrix</a:t>
            </a:r>
            <a:r>
              <a:rPr lang="zh-CN" altLang="en-US" sz="2800" dirty="0">
                <a:latin typeface="Georgia" panose="02040502050405020303" pitchFamily="18" charset="0"/>
              </a:rPr>
              <a:t>.</a:t>
            </a:r>
          </a:p>
        </p:txBody>
      </p:sp>
      <p:pic>
        <p:nvPicPr>
          <p:cNvPr id="13318" name="图片 133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2094" y="3852412"/>
            <a:ext cx="1778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889000" y="1186450"/>
            <a:ext cx="78517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latin typeface="Georgia" panose="02040502050405020303" pitchFamily="18" charset="0"/>
              </a:rPr>
              <a:t>T</a:t>
            </a:r>
            <a:r>
              <a:rPr lang="zh-CN" altLang="en-US" sz="2800" dirty="0">
                <a:latin typeface="Georgia" panose="02040502050405020303" pitchFamily="18" charset="0"/>
              </a:rPr>
              <a:t>he </a:t>
            </a:r>
            <a:r>
              <a:rPr lang="zh-CN" altLang="en-US" sz="2800" dirty="0">
                <a:solidFill>
                  <a:srgbClr val="FF3300"/>
                </a:solidFill>
                <a:latin typeface="Georgia" panose="02040502050405020303" pitchFamily="18" charset="0"/>
              </a:rPr>
              <a:t>inverse of a square matrix A</a:t>
            </a:r>
            <a:r>
              <a:rPr lang="zh-CN" altLang="en-US" sz="2800" dirty="0">
                <a:latin typeface="Georgia" panose="02040502050405020303" pitchFamily="18" charset="0"/>
              </a:rPr>
              <a:t> (written as </a:t>
            </a:r>
            <a:r>
              <a:rPr lang="zh-CN" altLang="en-US" sz="2800" dirty="0">
                <a:solidFill>
                  <a:srgbClr val="FF3300"/>
                </a:solidFill>
                <a:latin typeface="Georgia" panose="02040502050405020303" pitchFamily="18" charset="0"/>
              </a:rPr>
              <a:t>A</a:t>
            </a:r>
            <a:r>
              <a:rPr lang="en-US" altLang="zh-CN" sz="2800" baseline="30000" dirty="0">
                <a:solidFill>
                  <a:srgbClr val="FF3300"/>
                </a:solidFill>
                <a:latin typeface="Georgia" panose="02040502050405020303" pitchFamily="18" charset="0"/>
              </a:rPr>
              <a:t>-</a:t>
            </a:r>
            <a:r>
              <a:rPr lang="zh-CN" altLang="en-US" sz="2800" baseline="30000" dirty="0">
                <a:solidFill>
                  <a:srgbClr val="FF3300"/>
                </a:solidFill>
                <a:latin typeface="Georgia" panose="02040502050405020303" pitchFamily="18" charset="0"/>
              </a:rPr>
              <a:t>1</a:t>
            </a:r>
            <a:r>
              <a:rPr lang="zh-CN" altLang="en-US" sz="2800" dirty="0">
                <a:latin typeface="Georgia" panose="02040502050405020303" pitchFamily="18" charset="0"/>
              </a:rPr>
              <a:t>) is defined by</a:t>
            </a:r>
          </a:p>
        </p:txBody>
      </p:sp>
      <p:sp>
        <p:nvSpPr>
          <p:cNvPr id="8" name="文本框 7"/>
          <p:cNvSpPr txBox="1">
            <a:spLocks noChangeArrowheads="1"/>
          </p:cNvSpPr>
          <p:nvPr/>
        </p:nvSpPr>
        <p:spPr bwMode="auto">
          <a:xfrm>
            <a:off x="817563" y="2867612"/>
            <a:ext cx="82105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rPr>
              <a:t>where I is a unit matrix with the elements I</a:t>
            </a:r>
            <a:r>
              <a:rPr lang="en-US" altLang="zh-CN" sz="2800" baseline="-25000">
                <a:latin typeface="Georgia" panose="02040502050405020303" pitchFamily="18" charset="0"/>
              </a:rPr>
              <a:t>ij</a:t>
            </a:r>
            <a:r>
              <a:rPr lang="en-US" altLang="zh-CN" sz="2800">
                <a:latin typeface="Georgia" panose="02040502050405020303" pitchFamily="18" charset="0"/>
              </a:rPr>
              <a:t>=</a:t>
            </a:r>
            <a:r>
              <a:rPr lang="en-US" altLang="zh-CN" sz="2800">
                <a:latin typeface="Symbol" panose="05050102010706020507" pitchFamily="18" charset="2"/>
              </a:rPr>
              <a:t>d</a:t>
            </a:r>
            <a:r>
              <a:rPr lang="en-US" altLang="zh-CN" sz="2800" baseline="-25000">
                <a:latin typeface="Georgia" panose="02040502050405020303" pitchFamily="18" charset="0"/>
              </a:rPr>
              <a:t>ij</a:t>
            </a:r>
            <a:r>
              <a:rPr lang="en-US" altLang="zh-CN" sz="2800">
                <a:latin typeface="Georgia" panose="02040502050405020303" pitchFamily="18" charset="0"/>
              </a:rPr>
              <a:t>.</a:t>
            </a:r>
          </a:p>
        </p:txBody>
      </p:sp>
      <p:pic>
        <p:nvPicPr>
          <p:cNvPr id="9" name="图片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1538" y="2154825"/>
            <a:ext cx="27352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5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22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p:bldP spid="133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4337"/>
          <p:cNvSpPr>
            <a:spLocks noGrp="1" noChangeArrowheads="1"/>
          </p:cNvSpPr>
          <p:nvPr>
            <p:ph idx="1"/>
          </p:nvPr>
        </p:nvSpPr>
        <p:spPr>
          <a:xfrm>
            <a:off x="34925" y="263525"/>
            <a:ext cx="8796338" cy="1006475"/>
          </a:xfrm>
        </p:spPr>
        <p:txBody>
          <a:bodyPr/>
          <a:lstStyle/>
          <a:p>
            <a:pPr>
              <a:buFontTx/>
              <a:buNone/>
            </a:pPr>
            <a:r>
              <a:rPr lang="zh-CN" altLang="en-US" sz="2800" dirty="0">
                <a:latin typeface="Georgia" panose="02040502050405020303" pitchFamily="18" charset="0"/>
              </a:rPr>
              <a:t>   </a:t>
            </a:r>
            <a:r>
              <a:rPr lang="en-US" altLang="zh-CN" sz="2800" dirty="0">
                <a:solidFill>
                  <a:srgbClr val="FF3300"/>
                </a:solidFill>
                <a:latin typeface="Georgia" panose="02040502050405020303" pitchFamily="18" charset="0"/>
              </a:rPr>
              <a:t>T</a:t>
            </a:r>
            <a:r>
              <a:rPr lang="zh-CN" altLang="en-US" sz="2800" dirty="0">
                <a:solidFill>
                  <a:srgbClr val="FF3300"/>
                </a:solidFill>
                <a:latin typeface="Georgia" panose="02040502050405020303" pitchFamily="18" charset="0"/>
              </a:rPr>
              <a:t>race</a:t>
            </a:r>
            <a:r>
              <a:rPr lang="zh-CN" altLang="en-US" sz="2800" dirty="0">
                <a:latin typeface="Georgia" panose="02040502050405020303" pitchFamily="18" charset="0"/>
              </a:rPr>
              <a:t> of a matrix A is the </a:t>
            </a:r>
            <a:r>
              <a:rPr lang="zh-CN" altLang="en-US" sz="2800" dirty="0">
                <a:solidFill>
                  <a:srgbClr val="FF3300"/>
                </a:solidFill>
                <a:latin typeface="Georgia" panose="02040502050405020303" pitchFamily="18" charset="0"/>
              </a:rPr>
              <a:t>sum of all its diagonal elements</a:t>
            </a:r>
            <a:r>
              <a:rPr lang="zh-CN" altLang="en-US" sz="2800" dirty="0">
                <a:latin typeface="Georgia" panose="02040502050405020303" pitchFamily="18" charset="0"/>
              </a:rPr>
              <a:t>, written as</a:t>
            </a:r>
          </a:p>
        </p:txBody>
      </p:sp>
      <p:sp>
        <p:nvSpPr>
          <p:cNvPr id="14339" name="文本框 14338"/>
          <p:cNvSpPr txBox="1">
            <a:spLocks noChangeArrowheads="1"/>
          </p:cNvSpPr>
          <p:nvPr/>
        </p:nvSpPr>
        <p:spPr bwMode="auto">
          <a:xfrm>
            <a:off x="457200" y="2242257"/>
            <a:ext cx="8580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3300"/>
                </a:solidFill>
                <a:latin typeface="Georgia" panose="02040502050405020303" pitchFamily="18" charset="0"/>
              </a:rPr>
              <a:t>T</a:t>
            </a:r>
            <a:r>
              <a:rPr lang="zh-CN" altLang="en-US" sz="2800" dirty="0">
                <a:solidFill>
                  <a:srgbClr val="FF3300"/>
                </a:solidFill>
                <a:latin typeface="Georgia" panose="02040502050405020303" pitchFamily="18" charset="0"/>
              </a:rPr>
              <a:t>ranspose</a:t>
            </a:r>
            <a:r>
              <a:rPr lang="zh-CN" altLang="en-US" sz="2800" dirty="0">
                <a:latin typeface="Georgia" panose="02040502050405020303" pitchFamily="18" charset="0"/>
              </a:rPr>
              <a:t> of a matrix</a:t>
            </a:r>
            <a:r>
              <a:rPr lang="en-US" altLang="zh-CN" sz="2800" dirty="0">
                <a:latin typeface="Georgia" panose="02040502050405020303" pitchFamily="18" charset="0"/>
              </a:rPr>
              <a:t> </a:t>
            </a:r>
            <a:r>
              <a:rPr lang="zh-CN" altLang="en-US" sz="2800" dirty="0">
                <a:latin typeface="Georgia" panose="02040502050405020303" pitchFamily="18" charset="0"/>
              </a:rPr>
              <a:t>A</a:t>
            </a:r>
            <a:r>
              <a:rPr lang="en-US" altLang="zh-CN" sz="2800" dirty="0">
                <a:latin typeface="Georgia" panose="02040502050405020303" pitchFamily="18" charset="0"/>
              </a:rPr>
              <a:t> </a:t>
            </a:r>
            <a:r>
              <a:rPr lang="zh-CN" altLang="en-US" sz="2800" dirty="0">
                <a:latin typeface="Georgia" panose="02040502050405020303" pitchFamily="18" charset="0"/>
              </a:rPr>
              <a:t>(written as</a:t>
            </a:r>
            <a:r>
              <a:rPr lang="en-US" altLang="zh-CN" sz="2800" dirty="0">
                <a:latin typeface="Georgia" panose="02040502050405020303" pitchFamily="18" charset="0"/>
              </a:rPr>
              <a:t> </a:t>
            </a:r>
            <a:r>
              <a:rPr lang="zh-CN" altLang="en-US" sz="2800" dirty="0">
                <a:solidFill>
                  <a:srgbClr val="FF3300"/>
                </a:solidFill>
                <a:latin typeface="Georgia" panose="02040502050405020303" pitchFamily="18" charset="0"/>
              </a:rPr>
              <a:t>A</a:t>
            </a:r>
            <a:r>
              <a:rPr lang="zh-CN" altLang="en-US" sz="2800" baseline="30000" dirty="0">
                <a:solidFill>
                  <a:srgbClr val="FF3300"/>
                </a:solidFill>
                <a:latin typeface="Georgia" panose="02040502050405020303" pitchFamily="18" charset="0"/>
              </a:rPr>
              <a:t>T</a:t>
            </a:r>
            <a:r>
              <a:rPr lang="zh-CN" altLang="en-US" sz="2800" dirty="0">
                <a:latin typeface="Georgia" panose="02040502050405020303" pitchFamily="18" charset="0"/>
              </a:rPr>
              <a:t>)</a:t>
            </a:r>
          </a:p>
        </p:txBody>
      </p:sp>
      <p:sp>
        <p:nvSpPr>
          <p:cNvPr id="14340" name="文本框 14339"/>
          <p:cNvSpPr txBox="1">
            <a:spLocks noChangeArrowheads="1"/>
          </p:cNvSpPr>
          <p:nvPr/>
        </p:nvSpPr>
        <p:spPr bwMode="auto">
          <a:xfrm>
            <a:off x="453862" y="3500999"/>
            <a:ext cx="822801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solidFill>
                  <a:srgbClr val="FF3300"/>
                </a:solidFill>
                <a:latin typeface="Georgia" panose="02040502050405020303" pitchFamily="18" charset="0"/>
              </a:rPr>
              <a:t>O</a:t>
            </a:r>
            <a:r>
              <a:rPr lang="zh-CN" altLang="en-US" sz="2800" dirty="0">
                <a:solidFill>
                  <a:srgbClr val="FF3300"/>
                </a:solidFill>
                <a:latin typeface="Georgia" panose="02040502050405020303" pitchFamily="18" charset="0"/>
              </a:rPr>
              <a:t>rthogonal matrix</a:t>
            </a:r>
            <a:r>
              <a:rPr lang="en-US" altLang="zh-CN" sz="2800" dirty="0">
                <a:solidFill>
                  <a:srgbClr val="FF3300"/>
                </a:solidFill>
                <a:latin typeface="Georgia" panose="02040502050405020303" pitchFamily="18" charset="0"/>
              </a:rPr>
              <a:t>:</a:t>
            </a:r>
            <a:r>
              <a:rPr lang="zh-CN" altLang="en-US" sz="2800" dirty="0">
                <a:latin typeface="Georgia" panose="02040502050405020303" pitchFamily="18" charset="0"/>
              </a:rPr>
              <a:t> A</a:t>
            </a:r>
            <a:r>
              <a:rPr lang="zh-CN" altLang="en-US" sz="2800" baseline="30000" dirty="0">
                <a:latin typeface="Georgia" panose="02040502050405020303" pitchFamily="18" charset="0"/>
              </a:rPr>
              <a:t>T</a:t>
            </a:r>
            <a:r>
              <a:rPr lang="zh-CN" altLang="en-US" sz="2800" dirty="0">
                <a:latin typeface="Georgia" panose="02040502050405020303" pitchFamily="18" charset="0"/>
              </a:rPr>
              <a:t> = A</a:t>
            </a:r>
            <a:r>
              <a:rPr lang="zh-CN" altLang="en-US" sz="2800" baseline="30000" dirty="0">
                <a:latin typeface="Georgia" panose="02040502050405020303" pitchFamily="18" charset="0"/>
              </a:rPr>
              <a:t>-1</a:t>
            </a:r>
            <a:r>
              <a:rPr lang="zh-CN" altLang="en-US" sz="2800" dirty="0">
                <a:latin typeface="Georgia" panose="02040502050405020303" pitchFamily="18" charset="0"/>
              </a:rPr>
              <a:t>. </a:t>
            </a:r>
            <a:endParaRPr lang="en-US" altLang="zh-CN" sz="2800" dirty="0">
              <a:latin typeface="Georgia" panose="02040502050405020303" pitchFamily="18" charset="0"/>
            </a:endParaRPr>
          </a:p>
          <a:p>
            <a:endParaRPr lang="en-US" altLang="zh-CN" sz="2800" dirty="0">
              <a:solidFill>
                <a:srgbClr val="FF3300"/>
              </a:solidFill>
              <a:latin typeface="Georgia" panose="02040502050405020303" pitchFamily="18" charset="0"/>
            </a:endParaRPr>
          </a:p>
          <a:p>
            <a:r>
              <a:rPr lang="zh-CN" altLang="en-US" sz="2800" dirty="0">
                <a:solidFill>
                  <a:srgbClr val="FF3300"/>
                </a:solidFill>
                <a:latin typeface="Georgia" panose="02040502050405020303" pitchFamily="18" charset="0"/>
              </a:rPr>
              <a:t>Hermitian operation</a:t>
            </a:r>
            <a:r>
              <a:rPr lang="zh-CN" altLang="en-US" sz="2800" dirty="0">
                <a:latin typeface="Georgia" panose="02040502050405020303" pitchFamily="18" charset="0"/>
              </a:rPr>
              <a:t> of A</a:t>
            </a:r>
            <a:r>
              <a:rPr lang="en-US" altLang="zh-CN" sz="2800" dirty="0">
                <a:latin typeface="Georgia" panose="02040502050405020303" pitchFamily="18" charset="0"/>
              </a:rPr>
              <a:t>:</a:t>
            </a:r>
            <a:r>
              <a:rPr lang="zh-CN" altLang="en-US" sz="2800" dirty="0">
                <a:latin typeface="Georgia" panose="02040502050405020303" pitchFamily="18" charset="0"/>
              </a:rPr>
              <a:t> complex conjugate of A</a:t>
            </a:r>
            <a:r>
              <a:rPr lang="zh-CN" altLang="en-US" sz="2800" baseline="30000" dirty="0">
                <a:latin typeface="Georgia" panose="02040502050405020303" pitchFamily="18" charset="0"/>
              </a:rPr>
              <a:t>T</a:t>
            </a:r>
            <a:r>
              <a:rPr lang="zh-CN" altLang="en-US" sz="2800" dirty="0">
                <a:latin typeface="Georgia" panose="02040502050405020303" pitchFamily="18" charset="0"/>
              </a:rPr>
              <a:t> written as A</a:t>
            </a:r>
            <a:r>
              <a:rPr lang="zh-CN" altLang="en-US" sz="2800" baseline="30000" dirty="0">
                <a:latin typeface="Georgia" panose="02040502050405020303" pitchFamily="18" charset="0"/>
              </a:rPr>
              <a:t>†</a:t>
            </a:r>
            <a:r>
              <a:rPr lang="zh-CN" altLang="en-US" sz="2800" dirty="0">
                <a:latin typeface="Georgia" panose="02040502050405020303" pitchFamily="18" charset="0"/>
              </a:rPr>
              <a:t> </a:t>
            </a:r>
            <a:r>
              <a:rPr lang="en-US" altLang="zh-CN" sz="2800" dirty="0">
                <a:latin typeface="Georgia" panose="02040502050405020303" pitchFamily="18" charset="0"/>
              </a:rPr>
              <a:t>(or A</a:t>
            </a:r>
            <a:r>
              <a:rPr lang="en-US" altLang="zh-CN" sz="2800" baseline="30000" dirty="0">
                <a:latin typeface="Georgia" panose="02040502050405020303" pitchFamily="18" charset="0"/>
              </a:rPr>
              <a:t>H</a:t>
            </a:r>
            <a:r>
              <a:rPr lang="en-US" altLang="zh-CN" sz="2800" dirty="0">
                <a:latin typeface="Georgia" panose="02040502050405020303" pitchFamily="18" charset="0"/>
              </a:rPr>
              <a:t>) w</a:t>
            </a:r>
            <a:r>
              <a:rPr lang="zh-CN" altLang="en-US" sz="2800" dirty="0">
                <a:latin typeface="Georgia" panose="02040502050405020303" pitchFamily="18" charset="0"/>
              </a:rPr>
              <a:t>ith A</a:t>
            </a:r>
            <a:r>
              <a:rPr lang="zh-CN" altLang="en-US" sz="2800" baseline="30000" dirty="0">
                <a:latin typeface="Georgia" panose="02040502050405020303" pitchFamily="18" charset="0"/>
              </a:rPr>
              <a:t>†</a:t>
            </a:r>
            <a:r>
              <a:rPr lang="zh-CN" altLang="en-US" sz="2800" baseline="-25000" dirty="0">
                <a:latin typeface="Georgia" panose="02040502050405020303" pitchFamily="18" charset="0"/>
              </a:rPr>
              <a:t>ij</a:t>
            </a:r>
            <a:r>
              <a:rPr lang="zh-CN" altLang="en-US" sz="2800" dirty="0">
                <a:latin typeface="Georgia" panose="02040502050405020303" pitchFamily="18" charset="0"/>
              </a:rPr>
              <a:t>= A</a:t>
            </a:r>
            <a:r>
              <a:rPr lang="en-US" altLang="zh-CN" sz="2800" baseline="30000" dirty="0">
                <a:latin typeface="Georgia" panose="02040502050405020303" pitchFamily="18" charset="0"/>
              </a:rPr>
              <a:t>*</a:t>
            </a:r>
            <a:r>
              <a:rPr lang="zh-CN" altLang="en-US" sz="2800" baseline="-25000" dirty="0">
                <a:latin typeface="Georgia" panose="02040502050405020303" pitchFamily="18" charset="0"/>
              </a:rPr>
              <a:t>ji</a:t>
            </a:r>
            <a:r>
              <a:rPr lang="zh-CN" altLang="en-US" sz="2800" dirty="0">
                <a:latin typeface="Georgia" panose="02040502050405020303" pitchFamily="18" charset="0"/>
              </a:rPr>
              <a:t> . </a:t>
            </a:r>
            <a:endParaRPr lang="en-US" altLang="zh-CN" sz="2800" dirty="0">
              <a:latin typeface="Georgia" panose="02040502050405020303" pitchFamily="18" charset="0"/>
            </a:endParaRPr>
          </a:p>
          <a:p>
            <a:endParaRPr lang="zh-CN" altLang="en-US" sz="2800" dirty="0">
              <a:latin typeface="Georgia" panose="02040502050405020303" pitchFamily="18" charset="0"/>
            </a:endParaRPr>
          </a:p>
          <a:p>
            <a:r>
              <a:rPr lang="zh-CN" altLang="en-US" sz="2800" dirty="0">
                <a:solidFill>
                  <a:srgbClr val="FF3300"/>
                </a:solidFill>
                <a:latin typeface="Georgia" panose="02040502050405020303" pitchFamily="18" charset="0"/>
              </a:rPr>
              <a:t>Hermitian matrix</a:t>
            </a:r>
            <a:r>
              <a:rPr lang="en-US" altLang="zh-CN" sz="2800" dirty="0">
                <a:solidFill>
                  <a:srgbClr val="FF3300"/>
                </a:solidFill>
                <a:latin typeface="Georgia" panose="02040502050405020303" pitchFamily="18" charset="0"/>
              </a:rPr>
              <a:t>:</a:t>
            </a:r>
            <a:r>
              <a:rPr lang="zh-CN" altLang="en-US" sz="2800" dirty="0">
                <a:solidFill>
                  <a:srgbClr val="FF3300"/>
                </a:solidFill>
                <a:latin typeface="Georgia" panose="02040502050405020303" pitchFamily="18" charset="0"/>
              </a:rPr>
              <a:t> A</a:t>
            </a:r>
            <a:r>
              <a:rPr lang="zh-CN" altLang="en-US" sz="2800" baseline="30000" dirty="0">
                <a:solidFill>
                  <a:srgbClr val="FF3300"/>
                </a:solidFill>
                <a:latin typeface="Georgia" panose="02040502050405020303" pitchFamily="18" charset="0"/>
              </a:rPr>
              <a:t>†</a:t>
            </a:r>
            <a:r>
              <a:rPr lang="zh-CN" altLang="en-US" sz="2800" dirty="0">
                <a:solidFill>
                  <a:srgbClr val="FF3300"/>
                </a:solidFill>
                <a:latin typeface="Georgia" panose="02040502050405020303" pitchFamily="18" charset="0"/>
              </a:rPr>
              <a:t>=A</a:t>
            </a:r>
            <a:r>
              <a:rPr lang="zh-CN" altLang="en-US" sz="2800" dirty="0">
                <a:latin typeface="Georgia" panose="02040502050405020303" pitchFamily="18" charset="0"/>
              </a:rPr>
              <a:t> </a:t>
            </a:r>
            <a:endParaRPr lang="en-US" altLang="zh-CN" sz="2800" dirty="0">
              <a:latin typeface="Georgia" panose="02040502050405020303" pitchFamily="18" charset="0"/>
            </a:endParaRPr>
          </a:p>
          <a:p>
            <a:r>
              <a:rPr lang="en-US" altLang="zh-CN" sz="2800" dirty="0">
                <a:solidFill>
                  <a:srgbClr val="FF3300"/>
                </a:solidFill>
                <a:latin typeface="Georgia" panose="02040502050405020303" pitchFamily="18" charset="0"/>
              </a:rPr>
              <a:t>U</a:t>
            </a:r>
            <a:r>
              <a:rPr lang="zh-CN" altLang="en-US" sz="2800" dirty="0">
                <a:solidFill>
                  <a:srgbClr val="FF3300"/>
                </a:solidFill>
                <a:latin typeface="Georgia" panose="02040502050405020303" pitchFamily="18" charset="0"/>
              </a:rPr>
              <a:t>nitary matrix</a:t>
            </a:r>
            <a:r>
              <a:rPr lang="en-US" altLang="zh-CN" sz="2800" dirty="0">
                <a:solidFill>
                  <a:srgbClr val="FF3300"/>
                </a:solidFill>
                <a:latin typeface="Georgia" panose="02040502050405020303" pitchFamily="18" charset="0"/>
              </a:rPr>
              <a:t>:</a:t>
            </a:r>
            <a:r>
              <a:rPr lang="zh-CN" altLang="en-US" sz="2800" dirty="0">
                <a:solidFill>
                  <a:srgbClr val="FF3300"/>
                </a:solidFill>
                <a:latin typeface="Georgia" panose="02040502050405020303" pitchFamily="18" charset="0"/>
              </a:rPr>
              <a:t> A</a:t>
            </a:r>
            <a:r>
              <a:rPr lang="zh-CN" altLang="en-US" sz="2800" baseline="30000" dirty="0">
                <a:solidFill>
                  <a:srgbClr val="FF3300"/>
                </a:solidFill>
                <a:latin typeface="Georgia" panose="02040502050405020303" pitchFamily="18" charset="0"/>
              </a:rPr>
              <a:t>†</a:t>
            </a:r>
            <a:r>
              <a:rPr lang="zh-CN" altLang="en-US" sz="2800" dirty="0">
                <a:solidFill>
                  <a:srgbClr val="FF3300"/>
                </a:solidFill>
                <a:latin typeface="Georgia" panose="02040502050405020303" pitchFamily="18" charset="0"/>
              </a:rPr>
              <a:t>=A</a:t>
            </a:r>
            <a:r>
              <a:rPr lang="en-US" altLang="zh-CN" sz="2800" baseline="30000" dirty="0">
                <a:solidFill>
                  <a:srgbClr val="FF3300"/>
                </a:solidFill>
                <a:latin typeface="Georgia" panose="02040502050405020303" pitchFamily="18" charset="0"/>
              </a:rPr>
              <a:t>-</a:t>
            </a:r>
            <a:r>
              <a:rPr lang="zh-CN" altLang="en-US" sz="2800" baseline="30000" dirty="0">
                <a:solidFill>
                  <a:srgbClr val="FF3300"/>
                </a:solidFill>
                <a:latin typeface="Georgia" panose="02040502050405020303" pitchFamily="18" charset="0"/>
              </a:rPr>
              <a:t>1</a:t>
            </a:r>
            <a:endParaRPr lang="en-US" altLang="zh-CN" sz="2800" dirty="0">
              <a:latin typeface="Georgia" panose="02040502050405020303" pitchFamily="18" charset="0"/>
            </a:endParaRPr>
          </a:p>
        </p:txBody>
      </p:sp>
      <p:pic>
        <p:nvPicPr>
          <p:cNvPr id="14341" name="图片 1434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2035" y="1064419"/>
            <a:ext cx="222408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143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3527" y="2670969"/>
            <a:ext cx="14716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520297573"/>
              </p:ext>
            </p:extLst>
          </p:nvPr>
        </p:nvGraphicFramePr>
        <p:xfrm>
          <a:off x="4760913" y="1347788"/>
          <a:ext cx="3651250" cy="490537"/>
        </p:xfrm>
        <a:graphic>
          <a:graphicData uri="http://schemas.openxmlformats.org/presentationml/2006/ole">
            <mc:AlternateContent xmlns:mc="http://schemas.openxmlformats.org/markup-compatibility/2006">
              <mc:Choice xmlns:v="urn:schemas-microsoft-com:vml" Requires="v">
                <p:oleObj name="Equation" r:id="rId4" imgW="1511280" imgH="203040" progId="Equation.DSMT4">
                  <p:embed/>
                </p:oleObj>
              </mc:Choice>
              <mc:Fallback>
                <p:oleObj name="Equation" r:id="rId4" imgW="1511280" imgH="203040" progId="Equation.DSMT4">
                  <p:embed/>
                  <p:pic>
                    <p:nvPicPr>
                      <p:cNvPr id="87046" name="Object 6"/>
                      <p:cNvPicPr>
                        <a:picLocks noChangeAspect="1" noChangeArrowheads="1"/>
                      </p:cNvPicPr>
                      <p:nvPr/>
                    </p:nvPicPr>
                    <p:blipFill>
                      <a:blip r:embed="rId5"/>
                      <a:srcRect/>
                      <a:stretch>
                        <a:fillRect/>
                      </a:stretch>
                    </p:blipFill>
                    <p:spPr bwMode="auto">
                      <a:xfrm>
                        <a:off x="4760913" y="1347788"/>
                        <a:ext cx="3651250" cy="490537"/>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614092031"/>
              </p:ext>
            </p:extLst>
          </p:nvPr>
        </p:nvGraphicFramePr>
        <p:xfrm>
          <a:off x="6536739" y="4779838"/>
          <a:ext cx="1565275" cy="550863"/>
        </p:xfrm>
        <a:graphic>
          <a:graphicData uri="http://schemas.openxmlformats.org/presentationml/2006/ole">
            <mc:AlternateContent xmlns:mc="http://schemas.openxmlformats.org/markup-compatibility/2006">
              <mc:Choice xmlns:v="urn:schemas-microsoft-com:vml" Requires="v">
                <p:oleObj name="Equation" r:id="rId6" imgW="647640" imgH="228600" progId="Equation.DSMT4">
                  <p:embed/>
                </p:oleObj>
              </mc:Choice>
              <mc:Fallback>
                <p:oleObj name="Equation" r:id="rId6" imgW="647640" imgH="228600" progId="Equation.DSMT4">
                  <p:embed/>
                  <p:pic>
                    <p:nvPicPr>
                      <p:cNvPr id="7" name="Object 6"/>
                      <p:cNvPicPr>
                        <a:picLocks noChangeAspect="1" noChangeArrowheads="1"/>
                      </p:cNvPicPr>
                      <p:nvPr/>
                    </p:nvPicPr>
                    <p:blipFill>
                      <a:blip r:embed="rId7"/>
                      <a:srcRect/>
                      <a:stretch>
                        <a:fillRect/>
                      </a:stretch>
                    </p:blipFill>
                    <p:spPr bwMode="auto">
                      <a:xfrm>
                        <a:off x="6536739" y="4779838"/>
                        <a:ext cx="1565275" cy="5508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22601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39" grpId="0" bldLvl="0"/>
      <p:bldP spid="14340"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09600" y="381000"/>
            <a:ext cx="7772400" cy="762000"/>
          </a:xfrm>
        </p:spPr>
        <p:txBody>
          <a:bodyPr/>
          <a:lstStyle/>
          <a:p>
            <a:r>
              <a:rPr lang="en-US" altLang="zh-CN" dirty="0">
                <a:solidFill>
                  <a:srgbClr val="FF0000"/>
                </a:solidFill>
              </a:rPr>
              <a:t>Vectors</a:t>
            </a:r>
          </a:p>
        </p:txBody>
      </p:sp>
      <p:sp>
        <p:nvSpPr>
          <p:cNvPr id="98307" name="Rectangle 3"/>
          <p:cNvSpPr>
            <a:spLocks noGrp="1" noChangeArrowheads="1"/>
          </p:cNvSpPr>
          <p:nvPr>
            <p:ph type="body" idx="1"/>
          </p:nvPr>
        </p:nvSpPr>
        <p:spPr>
          <a:xfrm>
            <a:off x="838200" y="1447800"/>
            <a:ext cx="7772400" cy="4114800"/>
          </a:xfrm>
        </p:spPr>
        <p:txBody>
          <a:bodyPr/>
          <a:lstStyle/>
          <a:p>
            <a:r>
              <a:rPr lang="en-US" altLang="zh-CN"/>
              <a:t>Column vector </a:t>
            </a:r>
          </a:p>
          <a:p>
            <a:endParaRPr lang="en-US" altLang="zh-CN"/>
          </a:p>
          <a:p>
            <a:endParaRPr lang="en-US" altLang="zh-CN"/>
          </a:p>
          <a:p>
            <a:r>
              <a:rPr lang="en-US" altLang="zh-CN"/>
              <a:t>Row vector</a:t>
            </a:r>
          </a:p>
          <a:p>
            <a:r>
              <a:rPr lang="en-US" altLang="zh-CN"/>
              <a:t>Vectors of two ordinates</a:t>
            </a:r>
          </a:p>
        </p:txBody>
      </p:sp>
      <p:graphicFrame>
        <p:nvGraphicFramePr>
          <p:cNvPr id="98310" name="Object 6"/>
          <p:cNvGraphicFramePr>
            <a:graphicFrameLocks noChangeAspect="1"/>
          </p:cNvGraphicFramePr>
          <p:nvPr/>
        </p:nvGraphicFramePr>
        <p:xfrm>
          <a:off x="3352800" y="3276600"/>
          <a:ext cx="1371600" cy="496888"/>
        </p:xfrm>
        <a:graphic>
          <a:graphicData uri="http://schemas.openxmlformats.org/presentationml/2006/ole">
            <mc:AlternateContent xmlns:mc="http://schemas.openxmlformats.org/markup-compatibility/2006">
              <mc:Choice xmlns:v="urn:schemas-microsoft-com:vml" Requires="v">
                <p:oleObj name="Equation" r:id="rId2" imgW="596880" imgH="215640" progId="Equation.3">
                  <p:embed/>
                </p:oleObj>
              </mc:Choice>
              <mc:Fallback>
                <p:oleObj name="Equation" r:id="rId2" imgW="596880" imgH="215640" progId="Equation.3">
                  <p:embed/>
                  <p:pic>
                    <p:nvPicPr>
                      <p:cNvPr id="9831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276600"/>
                        <a:ext cx="13716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1" name="Object 7"/>
          <p:cNvGraphicFramePr>
            <a:graphicFrameLocks noChangeAspect="1"/>
          </p:cNvGraphicFramePr>
          <p:nvPr/>
        </p:nvGraphicFramePr>
        <p:xfrm>
          <a:off x="3962400" y="1447800"/>
          <a:ext cx="544513" cy="1524000"/>
        </p:xfrm>
        <a:graphic>
          <a:graphicData uri="http://schemas.openxmlformats.org/presentationml/2006/ole">
            <mc:AlternateContent xmlns:mc="http://schemas.openxmlformats.org/markup-compatibility/2006">
              <mc:Choice xmlns:v="urn:schemas-microsoft-com:vml" Requires="v">
                <p:oleObj name="Equation" r:id="rId4" imgW="253800" imgH="711000" progId="Equation.3">
                  <p:embed/>
                </p:oleObj>
              </mc:Choice>
              <mc:Fallback>
                <p:oleObj name="Equation" r:id="rId4" imgW="253800" imgH="711000" progId="Equation.3">
                  <p:embed/>
                  <p:pic>
                    <p:nvPicPr>
                      <p:cNvPr id="983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447800"/>
                        <a:ext cx="544513"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6"/>
          <a:stretch>
            <a:fillRect/>
          </a:stretch>
        </p:blipFill>
        <p:spPr>
          <a:xfrm>
            <a:off x="1681162" y="4390231"/>
            <a:ext cx="5629275" cy="2066925"/>
          </a:xfrm>
          <a:prstGeom prst="rect">
            <a:avLst/>
          </a:prstGeom>
        </p:spPr>
      </p:pic>
    </p:spTree>
    <p:extLst>
      <p:ext uri="{BB962C8B-B14F-4D97-AF65-F5344CB8AC3E}">
        <p14:creationId xmlns:p14="http://schemas.microsoft.com/office/powerpoint/2010/main" val="3156847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57200" y="333043"/>
            <a:ext cx="82296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TW" sz="2400" dirty="0"/>
              <a:t> </a:t>
            </a:r>
            <a:r>
              <a:rPr lang="en-US" altLang="zh-TW" sz="4000" dirty="0"/>
              <a:t>orthogonal vectors</a:t>
            </a:r>
          </a:p>
          <a:p>
            <a:pPr>
              <a:spcBef>
                <a:spcPct val="50000"/>
              </a:spcBef>
            </a:pPr>
            <a:r>
              <a:rPr lang="en-US" altLang="zh-TW" sz="2400" dirty="0"/>
              <a:t>   Two vectors are said to be </a:t>
            </a:r>
            <a:r>
              <a:rPr lang="en-US" altLang="zh-TW" sz="2400" i="1" u="sng" dirty="0"/>
              <a:t>orthogonal</a:t>
            </a:r>
            <a:r>
              <a:rPr lang="en-US" altLang="zh-TW" sz="2400" dirty="0"/>
              <a:t> if their product is equal to zero.  </a:t>
            </a:r>
          </a:p>
          <a:p>
            <a:pPr>
              <a:spcBef>
                <a:spcPct val="50000"/>
              </a:spcBef>
            </a:pPr>
            <a:endParaRPr lang="en-US" altLang="zh-TW" sz="2400" dirty="0"/>
          </a:p>
          <a:p>
            <a:pPr>
              <a:spcBef>
                <a:spcPct val="50000"/>
              </a:spcBef>
            </a:pPr>
            <a:endParaRPr lang="en-US" altLang="zh-TW" sz="2400" dirty="0"/>
          </a:p>
          <a:p>
            <a:pPr>
              <a:spcBef>
                <a:spcPct val="50000"/>
              </a:spcBef>
            </a:pPr>
            <a:r>
              <a:rPr lang="en-US" altLang="zh-TW" sz="2400" dirty="0"/>
              <a:t>  If two vector are orthogonal, they are </a:t>
            </a:r>
            <a:r>
              <a:rPr lang="en-US" altLang="zh-TW" sz="2400" i="1" u="sng" dirty="0"/>
              <a:t>perpendicular</a:t>
            </a:r>
            <a:r>
              <a:rPr lang="en-US" altLang="zh-TW" sz="2400" dirty="0"/>
              <a:t> to each other in the </a:t>
            </a:r>
            <a:r>
              <a:rPr lang="en-US" altLang="zh-TW" sz="2400" i="1" dirty="0"/>
              <a:t>n</a:t>
            </a:r>
            <a:r>
              <a:rPr lang="en-US" altLang="zh-TW" sz="2400" dirty="0"/>
              <a:t>-dimensional space.</a:t>
            </a:r>
          </a:p>
          <a:p>
            <a:pPr>
              <a:spcBef>
                <a:spcPct val="50000"/>
              </a:spcBef>
            </a:pPr>
            <a:r>
              <a:rPr lang="en-US" altLang="zh-TW" sz="2400" dirty="0"/>
              <a:t>                                 </a:t>
            </a:r>
          </a:p>
          <a:p>
            <a:pPr>
              <a:spcBef>
                <a:spcPct val="50000"/>
              </a:spcBef>
            </a:pPr>
            <a:r>
              <a:rPr lang="en-US" altLang="zh-TW" sz="2400" dirty="0"/>
              <a:t>                                   </a:t>
            </a:r>
          </a:p>
        </p:txBody>
      </p:sp>
      <p:graphicFrame>
        <p:nvGraphicFramePr>
          <p:cNvPr id="53255" name="Object 7"/>
          <p:cNvGraphicFramePr>
            <a:graphicFrameLocks noChangeAspect="1"/>
          </p:cNvGraphicFramePr>
          <p:nvPr/>
        </p:nvGraphicFramePr>
        <p:xfrm>
          <a:off x="787400" y="1962150"/>
          <a:ext cx="4367213" cy="1165225"/>
        </p:xfrm>
        <a:graphic>
          <a:graphicData uri="http://schemas.openxmlformats.org/presentationml/2006/ole">
            <mc:AlternateContent xmlns:mc="http://schemas.openxmlformats.org/markup-compatibility/2006">
              <mc:Choice xmlns:v="urn:schemas-microsoft-com:vml" Requires="v">
                <p:oleObj name="Equation" r:id="rId2" imgW="1904760" imgH="507960" progId="Equation.3">
                  <p:embed/>
                </p:oleObj>
              </mc:Choice>
              <mc:Fallback>
                <p:oleObj name="Equation" r:id="rId2" imgW="1904760" imgH="507960" progId="Equation.3">
                  <p:embed/>
                  <p:pic>
                    <p:nvPicPr>
                      <p:cNvPr id="5325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962150"/>
                        <a:ext cx="4367213"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4"/>
          <a:stretch>
            <a:fillRect/>
          </a:stretch>
        </p:blipFill>
        <p:spPr>
          <a:xfrm>
            <a:off x="1548042" y="4148990"/>
            <a:ext cx="5810250" cy="2076450"/>
          </a:xfrm>
          <a:prstGeom prst="rect">
            <a:avLst/>
          </a:prstGeom>
        </p:spPr>
      </p:pic>
    </p:spTree>
    <p:extLst>
      <p:ext uri="{BB962C8B-B14F-4D97-AF65-F5344CB8AC3E}">
        <p14:creationId xmlns:p14="http://schemas.microsoft.com/office/powerpoint/2010/main" val="11335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066800" y="1066800"/>
          <a:ext cx="5334000" cy="1531938"/>
        </p:xfrm>
        <a:graphic>
          <a:graphicData uri="http://schemas.openxmlformats.org/presentationml/2006/ole">
            <mc:AlternateContent xmlns:mc="http://schemas.openxmlformats.org/markup-compatibility/2006">
              <mc:Choice xmlns:v="urn:schemas-microsoft-com:vml" Requires="v">
                <p:oleObj name="Equation" r:id="rId2" imgW="1841400" imgH="596880" progId="Equation.3">
                  <p:embed/>
                </p:oleObj>
              </mc:Choice>
              <mc:Fallback>
                <p:oleObj name="Equation" r:id="rId2" imgW="1841400" imgH="596880" progId="Equation.3">
                  <p:embed/>
                  <p:pic>
                    <p:nvPicPr>
                      <p:cNvPr id="542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53340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Text Box 4"/>
          <p:cNvSpPr txBox="1">
            <a:spLocks noChangeArrowheads="1"/>
          </p:cNvSpPr>
          <p:nvPr/>
        </p:nvSpPr>
        <p:spPr bwMode="auto">
          <a:xfrm>
            <a:off x="457200" y="457200"/>
            <a:ext cx="82296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altLang="zh-TW" sz="2400" dirty="0"/>
              <a:t> </a:t>
            </a:r>
            <a:r>
              <a:rPr lang="en-US" altLang="zh-TW" sz="4000" dirty="0"/>
              <a:t>normalized vectors</a:t>
            </a:r>
          </a:p>
          <a:p>
            <a:pPr>
              <a:spcBef>
                <a:spcPct val="50000"/>
              </a:spcBef>
            </a:pPr>
            <a:endParaRPr lang="en-US" altLang="zh-TW" sz="2400" dirty="0"/>
          </a:p>
          <a:p>
            <a:pPr>
              <a:spcBef>
                <a:spcPct val="50000"/>
              </a:spcBef>
            </a:pPr>
            <a:endParaRPr lang="en-US" altLang="zh-TW" sz="2400" dirty="0"/>
          </a:p>
          <a:p>
            <a:pPr>
              <a:spcBef>
                <a:spcPct val="50000"/>
              </a:spcBef>
            </a:pPr>
            <a:endParaRPr lang="en-US" altLang="zh-TW" sz="2400" dirty="0"/>
          </a:p>
          <a:p>
            <a:pPr>
              <a:spcBef>
                <a:spcPct val="50000"/>
              </a:spcBef>
            </a:pPr>
            <a:r>
              <a:rPr lang="en-US" altLang="zh-TW" sz="2400" dirty="0"/>
              <a:t>A vector is </a:t>
            </a:r>
            <a:r>
              <a:rPr lang="en-US" altLang="zh-TW" sz="2400" i="1" u="sng" dirty="0"/>
              <a:t>normalized</a:t>
            </a:r>
            <a:r>
              <a:rPr lang="en-US" altLang="zh-TW" sz="2400" dirty="0"/>
              <a:t> by dividing each element by its length.</a:t>
            </a:r>
          </a:p>
          <a:p>
            <a:pPr>
              <a:spcBef>
                <a:spcPct val="50000"/>
              </a:spcBef>
            </a:pPr>
            <a:r>
              <a:rPr lang="en-US" altLang="zh-TW" sz="2400" dirty="0"/>
              <a:t>A normalized vector has a length 1.</a:t>
            </a:r>
          </a:p>
          <a:p>
            <a:pPr>
              <a:spcBef>
                <a:spcPct val="50000"/>
              </a:spcBef>
            </a:pPr>
            <a:r>
              <a:rPr lang="en-US" altLang="zh-TW" sz="2400" dirty="0"/>
              <a:t>Two vectors that are both normalized and orthogonal to each other are said to be </a:t>
            </a:r>
            <a:r>
              <a:rPr lang="en-US" altLang="zh-TW" sz="2400" i="1" u="sng" dirty="0"/>
              <a:t>orthonormal</a:t>
            </a:r>
            <a:r>
              <a:rPr lang="en-US" altLang="zh-TW" sz="2400" dirty="0"/>
              <a:t> vectors.</a:t>
            </a:r>
          </a:p>
        </p:txBody>
      </p:sp>
    </p:spTree>
    <p:extLst>
      <p:ext uri="{BB962C8B-B14F-4D97-AF65-F5344CB8AC3E}">
        <p14:creationId xmlns:p14="http://schemas.microsoft.com/office/powerpoint/2010/main" val="302900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t>Example: Vectors</a:t>
            </a:r>
          </a:p>
        </p:txBody>
      </p:sp>
      <p:sp>
        <p:nvSpPr>
          <p:cNvPr id="101379" name="Rectangle 3"/>
          <p:cNvSpPr>
            <a:spLocks noGrp="1" noChangeArrowheads="1"/>
          </p:cNvSpPr>
          <p:nvPr>
            <p:ph type="body" idx="1"/>
          </p:nvPr>
        </p:nvSpPr>
        <p:spPr/>
        <p:txBody>
          <a:bodyPr/>
          <a:lstStyle/>
          <a:p>
            <a:endParaRPr lang="en-US" altLang="zh-CN"/>
          </a:p>
          <a:p>
            <a:endParaRPr lang="en-US" altLang="zh-CN"/>
          </a:p>
        </p:txBody>
      </p:sp>
      <p:graphicFrame>
        <p:nvGraphicFramePr>
          <p:cNvPr id="101380" name="Object 4"/>
          <p:cNvGraphicFramePr>
            <a:graphicFrameLocks noChangeAspect="1"/>
          </p:cNvGraphicFramePr>
          <p:nvPr/>
        </p:nvGraphicFramePr>
        <p:xfrm>
          <a:off x="1219200" y="1981200"/>
          <a:ext cx="2206625" cy="452438"/>
        </p:xfrm>
        <a:graphic>
          <a:graphicData uri="http://schemas.openxmlformats.org/presentationml/2006/ole">
            <mc:AlternateContent xmlns:mc="http://schemas.openxmlformats.org/markup-compatibility/2006">
              <mc:Choice xmlns:v="urn:schemas-microsoft-com:vml" Requires="v">
                <p:oleObj name="Equation" r:id="rId2" imgW="901440" imgH="215640" progId="Equation.3">
                  <p:embed/>
                </p:oleObj>
              </mc:Choice>
              <mc:Fallback>
                <p:oleObj name="Equation" r:id="rId2" imgW="901440" imgH="215640" progId="Equation.3">
                  <p:embed/>
                  <p:pic>
                    <p:nvPicPr>
                      <p:cNvPr id="1013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81200"/>
                        <a:ext cx="22066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1" name="Object 5"/>
          <p:cNvGraphicFramePr>
            <a:graphicFrameLocks noChangeAspect="1"/>
          </p:cNvGraphicFramePr>
          <p:nvPr/>
        </p:nvGraphicFramePr>
        <p:xfrm>
          <a:off x="4267200" y="1905000"/>
          <a:ext cx="1509713" cy="1524000"/>
        </p:xfrm>
        <a:graphic>
          <a:graphicData uri="http://schemas.openxmlformats.org/presentationml/2006/ole">
            <mc:AlternateContent xmlns:mc="http://schemas.openxmlformats.org/markup-compatibility/2006">
              <mc:Choice xmlns:v="urn:schemas-microsoft-com:vml" Requires="v">
                <p:oleObj name="Equation" r:id="rId4" imgW="698400" imgH="711000" progId="Equation.3">
                  <p:embed/>
                </p:oleObj>
              </mc:Choice>
              <mc:Fallback>
                <p:oleObj name="Equation" r:id="rId4" imgW="698400" imgH="711000" progId="Equation.3">
                  <p:embed/>
                  <p:pic>
                    <p:nvPicPr>
                      <p:cNvPr id="10138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905000"/>
                        <a:ext cx="15097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2" name="Object 6"/>
          <p:cNvGraphicFramePr>
            <a:graphicFrameLocks noChangeAspect="1"/>
          </p:cNvGraphicFramePr>
          <p:nvPr>
            <p:extLst>
              <p:ext uri="{D42A27DB-BD31-4B8C-83A1-F6EECF244321}">
                <p14:modId xmlns:p14="http://schemas.microsoft.com/office/powerpoint/2010/main" val="197489517"/>
              </p:ext>
            </p:extLst>
          </p:nvPr>
        </p:nvGraphicFramePr>
        <p:xfrm>
          <a:off x="1093788" y="3657600"/>
          <a:ext cx="6499225" cy="579438"/>
        </p:xfrm>
        <a:graphic>
          <a:graphicData uri="http://schemas.openxmlformats.org/presentationml/2006/ole">
            <mc:AlternateContent xmlns:mc="http://schemas.openxmlformats.org/markup-compatibility/2006">
              <mc:Choice xmlns:v="urn:schemas-microsoft-com:vml" Requires="v">
                <p:oleObj name="Equation" r:id="rId6" imgW="3136680" imgH="279360" progId="Equation.DSMT4">
                  <p:embed/>
                </p:oleObj>
              </mc:Choice>
              <mc:Fallback>
                <p:oleObj name="Equation" r:id="rId6" imgW="3136680" imgH="279360" progId="Equation.DSMT4">
                  <p:embed/>
                  <p:pic>
                    <p:nvPicPr>
                      <p:cNvPr id="101382" name="Object 6"/>
                      <p:cNvPicPr>
                        <a:picLocks noChangeAspect="1" noChangeArrowheads="1"/>
                      </p:cNvPicPr>
                      <p:nvPr/>
                    </p:nvPicPr>
                    <p:blipFill>
                      <a:blip r:embed="rId7"/>
                      <a:srcRect/>
                      <a:stretch>
                        <a:fillRect/>
                      </a:stretch>
                    </p:blipFill>
                    <p:spPr bwMode="auto">
                      <a:xfrm>
                        <a:off x="1093788" y="3657600"/>
                        <a:ext cx="6499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3" name="Object 7"/>
          <p:cNvGraphicFramePr>
            <a:graphicFrameLocks noChangeAspect="1"/>
          </p:cNvGraphicFramePr>
          <p:nvPr>
            <p:extLst>
              <p:ext uri="{D42A27DB-BD31-4B8C-83A1-F6EECF244321}">
                <p14:modId xmlns:p14="http://schemas.microsoft.com/office/powerpoint/2010/main" val="828473234"/>
              </p:ext>
            </p:extLst>
          </p:nvPr>
        </p:nvGraphicFramePr>
        <p:xfrm>
          <a:off x="1106488" y="4495800"/>
          <a:ext cx="6153150" cy="569913"/>
        </p:xfrm>
        <a:graphic>
          <a:graphicData uri="http://schemas.openxmlformats.org/presentationml/2006/ole">
            <mc:AlternateContent xmlns:mc="http://schemas.openxmlformats.org/markup-compatibility/2006">
              <mc:Choice xmlns:v="urn:schemas-microsoft-com:vml" Requires="v">
                <p:oleObj name="Equation" r:id="rId8" imgW="2984400" imgH="279360" progId="Equation.DSMT4">
                  <p:embed/>
                </p:oleObj>
              </mc:Choice>
              <mc:Fallback>
                <p:oleObj name="Equation" r:id="rId8" imgW="2984400" imgH="279360" progId="Equation.DSMT4">
                  <p:embed/>
                  <p:pic>
                    <p:nvPicPr>
                      <p:cNvPr id="101383" name="Object 7"/>
                      <p:cNvPicPr>
                        <a:picLocks noChangeAspect="1" noChangeArrowheads="1"/>
                      </p:cNvPicPr>
                      <p:nvPr/>
                    </p:nvPicPr>
                    <p:blipFill>
                      <a:blip r:embed="rId9"/>
                      <a:srcRect/>
                      <a:stretch>
                        <a:fillRect/>
                      </a:stretch>
                    </p:blipFill>
                    <p:spPr bwMode="auto">
                      <a:xfrm>
                        <a:off x="1106488" y="4495800"/>
                        <a:ext cx="61531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6817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p:cNvGraphicFramePr>
            <a:graphicFrameLocks noChangeAspect="1"/>
          </p:cNvGraphicFramePr>
          <p:nvPr/>
        </p:nvGraphicFramePr>
        <p:xfrm>
          <a:off x="2514600" y="1066800"/>
          <a:ext cx="4216400" cy="1123950"/>
        </p:xfrm>
        <a:graphic>
          <a:graphicData uri="http://schemas.openxmlformats.org/presentationml/2006/ole">
            <mc:AlternateContent xmlns:mc="http://schemas.openxmlformats.org/markup-compatibility/2006">
              <mc:Choice xmlns:v="urn:schemas-microsoft-com:vml" Requires="v">
                <p:oleObj name="Equation" r:id="rId2" imgW="1714320" imgH="457200" progId="Equation.3">
                  <p:embed/>
                </p:oleObj>
              </mc:Choice>
              <mc:Fallback>
                <p:oleObj name="Equation" r:id="rId2" imgW="1714320" imgH="457200" progId="Equation.3">
                  <p:embed/>
                  <p:pic>
                    <p:nvPicPr>
                      <p:cNvPr id="552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066800"/>
                        <a:ext cx="42164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299" name="Object 3"/>
          <p:cNvGraphicFramePr>
            <a:graphicFrameLocks noChangeAspect="1"/>
          </p:cNvGraphicFramePr>
          <p:nvPr/>
        </p:nvGraphicFramePr>
        <p:xfrm>
          <a:off x="2657475" y="2362200"/>
          <a:ext cx="3751263" cy="1154113"/>
        </p:xfrm>
        <a:graphic>
          <a:graphicData uri="http://schemas.openxmlformats.org/presentationml/2006/ole">
            <mc:AlternateContent xmlns:mc="http://schemas.openxmlformats.org/markup-compatibility/2006">
              <mc:Choice xmlns:v="urn:schemas-microsoft-com:vml" Requires="v">
                <p:oleObj name="Equation" r:id="rId4" imgW="1485720" imgH="457200" progId="Equation.3">
                  <p:embed/>
                </p:oleObj>
              </mc:Choice>
              <mc:Fallback>
                <p:oleObj name="Equation" r:id="rId4" imgW="1485720" imgH="457200" progId="Equation.3">
                  <p:embed/>
                  <p:pic>
                    <p:nvPicPr>
                      <p:cNvPr id="552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7475" y="2362200"/>
                        <a:ext cx="3751263"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Text Box 6"/>
          <p:cNvSpPr txBox="1">
            <a:spLocks noChangeArrowheads="1"/>
          </p:cNvSpPr>
          <p:nvPr/>
        </p:nvSpPr>
        <p:spPr bwMode="auto">
          <a:xfrm>
            <a:off x="811909" y="249893"/>
            <a:ext cx="37211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a:t>Normalized vectors:</a:t>
            </a:r>
          </a:p>
        </p:txBody>
      </p:sp>
      <p:graphicFrame>
        <p:nvGraphicFramePr>
          <p:cNvPr id="55303" name="Object 7"/>
          <p:cNvGraphicFramePr>
            <a:graphicFrameLocks noChangeAspect="1"/>
          </p:cNvGraphicFramePr>
          <p:nvPr/>
        </p:nvGraphicFramePr>
        <p:xfrm>
          <a:off x="1295400" y="3810000"/>
          <a:ext cx="7010400" cy="1208088"/>
        </p:xfrm>
        <a:graphic>
          <a:graphicData uri="http://schemas.openxmlformats.org/presentationml/2006/ole">
            <mc:AlternateContent xmlns:mc="http://schemas.openxmlformats.org/markup-compatibility/2006">
              <mc:Choice xmlns:v="urn:schemas-microsoft-com:vml" Requires="v">
                <p:oleObj name="Equation" r:id="rId6" imgW="2654280" imgH="457200" progId="Equation.3">
                  <p:embed/>
                </p:oleObj>
              </mc:Choice>
              <mc:Fallback>
                <p:oleObj name="Equation" r:id="rId6" imgW="2654280" imgH="457200" progId="Equation.3">
                  <p:embed/>
                  <p:pic>
                    <p:nvPicPr>
                      <p:cNvPr id="5530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810000"/>
                        <a:ext cx="7010400" cy="1208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8423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5121"/>
          <p:cNvSpPr>
            <a:spLocks noGrp="1" noChangeArrowheads="1"/>
          </p:cNvSpPr>
          <p:nvPr>
            <p:ph type="title"/>
          </p:nvPr>
        </p:nvSpPr>
        <p:spPr/>
        <p:txBody>
          <a:bodyPr/>
          <a:lstStyle/>
          <a:p>
            <a:r>
              <a:rPr lang="en-US" altLang="zh-CN" sz="3600">
                <a:solidFill>
                  <a:srgbClr val="FF3300"/>
                </a:solidFill>
                <a:latin typeface="Georgia" panose="02040502050405020303" pitchFamily="18" charset="0"/>
              </a:rPr>
              <a:t>Many problems in physics can be formulated in a matrix form</a:t>
            </a:r>
          </a:p>
        </p:txBody>
      </p:sp>
      <p:sp>
        <p:nvSpPr>
          <p:cNvPr id="5123" name="内容占位符 5122"/>
          <p:cNvSpPr>
            <a:spLocks noGrp="1" noChangeArrowheads="1"/>
          </p:cNvSpPr>
          <p:nvPr>
            <p:ph idx="1"/>
          </p:nvPr>
        </p:nvSpPr>
        <p:spPr/>
        <p:txBody>
          <a:bodyPr/>
          <a:lstStyle/>
          <a:p>
            <a:pPr>
              <a:lnSpc>
                <a:spcPct val="90000"/>
              </a:lnSpc>
            </a:pPr>
            <a:r>
              <a:rPr lang="zh-CN" altLang="en-US" sz="2800" dirty="0">
                <a:latin typeface="Georgia" panose="02040502050405020303" pitchFamily="18" charset="0"/>
              </a:rPr>
              <a:t>Q: Where is matrix?</a:t>
            </a:r>
          </a:p>
          <a:p>
            <a:pPr>
              <a:lnSpc>
                <a:spcPct val="90000"/>
              </a:lnSpc>
            </a:pPr>
            <a:r>
              <a:rPr lang="zh-CN" altLang="en-US" sz="2800" dirty="0">
                <a:latin typeface="Georgia" panose="02040502050405020303" pitchFamily="18" charset="0"/>
              </a:rPr>
              <a:t>A:  Matrices are everywhere in physics!</a:t>
            </a:r>
          </a:p>
          <a:p>
            <a:pPr>
              <a:lnSpc>
                <a:spcPct val="90000"/>
              </a:lnSpc>
            </a:pPr>
            <a:endParaRPr lang="zh-CN" altLang="en-US" sz="2800" dirty="0">
              <a:latin typeface="Georgia" panose="02040502050405020303" pitchFamily="18" charset="0"/>
            </a:endParaRPr>
          </a:p>
          <a:p>
            <a:pPr>
              <a:lnSpc>
                <a:spcPct val="90000"/>
              </a:lnSpc>
            </a:pPr>
            <a:r>
              <a:rPr lang="zh-CN" altLang="en-US" sz="2800" dirty="0">
                <a:latin typeface="Georgia" panose="02040502050405020303" pitchFamily="18" charset="0"/>
              </a:rPr>
              <a:t>An </a:t>
            </a:r>
            <a:r>
              <a:rPr lang="zh-CN" altLang="en-US" sz="2800" dirty="0">
                <a:solidFill>
                  <a:srgbClr val="FF3300"/>
                </a:solidFill>
                <a:latin typeface="Georgia" panose="02040502050405020303" pitchFamily="18" charset="0"/>
              </a:rPr>
              <a:t>eigenvalue problem</a:t>
            </a:r>
            <a:r>
              <a:rPr lang="zh-CN" altLang="en-US" sz="2800" dirty="0">
                <a:latin typeface="Georgia" panose="02040502050405020303" pitchFamily="18" charset="0"/>
              </a:rPr>
              <a:t> given in the form of a partial differential equation can be</a:t>
            </a:r>
            <a:r>
              <a:rPr lang="en-US" altLang="zh-CN" sz="2800" dirty="0">
                <a:latin typeface="Georgia" panose="02040502050405020303" pitchFamily="18" charset="0"/>
              </a:rPr>
              <a:t> </a:t>
            </a:r>
            <a:r>
              <a:rPr lang="zh-CN" altLang="en-US" sz="2800" dirty="0">
                <a:latin typeface="Georgia" panose="02040502050405020303" pitchFamily="18" charset="0"/>
              </a:rPr>
              <a:t>rewritten as a matrix problem. </a:t>
            </a:r>
          </a:p>
          <a:p>
            <a:pPr>
              <a:lnSpc>
                <a:spcPct val="90000"/>
              </a:lnSpc>
            </a:pPr>
            <a:r>
              <a:rPr lang="zh-CN" altLang="en-US" sz="2800" dirty="0">
                <a:latin typeface="Georgia" panose="02040502050405020303" pitchFamily="18" charset="0"/>
              </a:rPr>
              <a:t>A</a:t>
            </a:r>
            <a:r>
              <a:rPr lang="zh-CN" altLang="en-US" sz="2800" dirty="0">
                <a:solidFill>
                  <a:srgbClr val="FF3300"/>
                </a:solidFill>
                <a:latin typeface="Georgia" panose="02040502050405020303" pitchFamily="18" charset="0"/>
              </a:rPr>
              <a:t> boundary-value problem</a:t>
            </a:r>
            <a:r>
              <a:rPr lang="zh-CN" altLang="en-US" sz="2800" dirty="0">
                <a:latin typeface="Georgia" panose="02040502050405020303" pitchFamily="18" charset="0"/>
              </a:rPr>
              <a:t> after discretization is</a:t>
            </a:r>
            <a:r>
              <a:rPr lang="en-US" altLang="zh-CN" sz="2800" dirty="0">
                <a:latin typeface="Georgia" panose="02040502050405020303" pitchFamily="18" charset="0"/>
              </a:rPr>
              <a:t> </a:t>
            </a:r>
            <a:r>
              <a:rPr lang="zh-CN" altLang="en-US" sz="2800" dirty="0">
                <a:latin typeface="Georgia" panose="02040502050405020303" pitchFamily="18" charset="0"/>
              </a:rPr>
              <a:t>essentially a </a:t>
            </a:r>
            <a:r>
              <a:rPr lang="zh-CN" altLang="en-US" sz="2800" dirty="0">
                <a:solidFill>
                  <a:srgbClr val="FF3300"/>
                </a:solidFill>
                <a:latin typeface="Georgia" panose="02040502050405020303" pitchFamily="18" charset="0"/>
              </a:rPr>
              <a:t>linear algebra </a:t>
            </a:r>
            <a:r>
              <a:rPr lang="zh-CN" altLang="en-US" sz="2800" dirty="0">
                <a:latin typeface="Georgia" panose="02040502050405020303" pitchFamily="18" charset="0"/>
              </a:rPr>
              <a:t>problem. </a:t>
            </a:r>
          </a:p>
          <a:p>
            <a:pPr>
              <a:lnSpc>
                <a:spcPct val="90000"/>
              </a:lnSpc>
            </a:pPr>
            <a:r>
              <a:rPr lang="zh-CN" altLang="en-US" sz="2800" dirty="0">
                <a:latin typeface="Georgia" panose="02040502050405020303" pitchFamily="18" charset="0"/>
              </a:rPr>
              <a:t>The</a:t>
            </a:r>
            <a:r>
              <a:rPr lang="zh-CN" altLang="en-US" sz="2800" dirty="0">
                <a:solidFill>
                  <a:srgbClr val="FF3300"/>
                </a:solidFill>
                <a:latin typeface="Georgia" panose="02040502050405020303" pitchFamily="18" charset="0"/>
              </a:rPr>
              <a:t> vibrational spectrum</a:t>
            </a:r>
            <a:r>
              <a:rPr lang="zh-CN" altLang="en-US" sz="2800" dirty="0">
                <a:latin typeface="Georgia" panose="02040502050405020303" pitchFamily="18" charset="0"/>
              </a:rPr>
              <a:t> of a molecule with n vibrational</a:t>
            </a:r>
            <a:r>
              <a:rPr lang="en-US" altLang="zh-CN" sz="2800" dirty="0">
                <a:latin typeface="Georgia" panose="02040502050405020303" pitchFamily="18" charset="0"/>
              </a:rPr>
              <a:t> </a:t>
            </a:r>
            <a:r>
              <a:rPr lang="zh-CN" altLang="en-US" sz="2800" dirty="0">
                <a:latin typeface="Georgia" panose="02040502050405020303" pitchFamily="18" charset="0"/>
              </a:rPr>
              <a:t>degrees of freedom can be also s</a:t>
            </a:r>
            <a:r>
              <a:rPr lang="en-US" altLang="zh-CN" sz="2800" dirty="0">
                <a:latin typeface="Georgia" panose="02040502050405020303" pitchFamily="18" charset="0"/>
              </a:rPr>
              <a:t>o</a:t>
            </a:r>
            <a:r>
              <a:rPr lang="zh-CN" altLang="en-US" sz="2800" dirty="0">
                <a:latin typeface="Georgia" panose="02040502050405020303" pitchFamily="18" charset="0"/>
              </a:rPr>
              <a:t>l</a:t>
            </a:r>
            <a:r>
              <a:rPr lang="en-US" altLang="zh-CN" sz="2800" dirty="0">
                <a:latin typeface="Georgia" panose="02040502050405020303" pitchFamily="18" charset="0"/>
              </a:rPr>
              <a:t>v</a:t>
            </a:r>
            <a:r>
              <a:rPr lang="zh-CN" altLang="en-US" sz="2800" dirty="0">
                <a:latin typeface="Georgia" panose="02040502050405020303" pitchFamily="18" charset="0"/>
              </a:rPr>
              <a:t>ed using matrix methods</a:t>
            </a:r>
            <a:r>
              <a:rPr lang="en-US" altLang="zh-CN" sz="2800" dirty="0">
                <a:latin typeface="Georgia" panose="02040502050405020303" pitchFamily="18" charset="0"/>
              </a:rPr>
              <a:t>.</a:t>
            </a:r>
            <a:endParaRPr lang="zh-CN" altLang="en-US" sz="2800" dirty="0">
              <a:latin typeface="Georgia" panose="02040502050405020303" pitchFamily="18" charset="0"/>
            </a:endParaRPr>
          </a:p>
        </p:txBody>
      </p:sp>
    </p:spTree>
    <p:extLst>
      <p:ext uri="{BB962C8B-B14F-4D97-AF65-F5344CB8AC3E}">
        <p14:creationId xmlns:p14="http://schemas.microsoft.com/office/powerpoint/2010/main" val="3540281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sz="4000" dirty="0">
                <a:solidFill>
                  <a:srgbClr val="FF0000"/>
                </a:solidFill>
              </a:rPr>
              <a:t>Rank of A Matrix</a:t>
            </a:r>
          </a:p>
        </p:txBody>
      </p:sp>
      <p:sp>
        <p:nvSpPr>
          <p:cNvPr id="113667" name="Rectangle 3"/>
          <p:cNvSpPr>
            <a:spLocks noGrp="1" noChangeArrowheads="1"/>
          </p:cNvSpPr>
          <p:nvPr>
            <p:ph type="body" idx="1"/>
          </p:nvPr>
        </p:nvSpPr>
        <p:spPr>
          <a:xfrm>
            <a:off x="457200" y="1600200"/>
            <a:ext cx="8229600" cy="4708760"/>
          </a:xfrm>
        </p:spPr>
        <p:txBody>
          <a:bodyPr/>
          <a:lstStyle/>
          <a:p>
            <a:r>
              <a:rPr lang="en-US" altLang="zh-TW" sz="2800" dirty="0"/>
              <a:t>A matrix of </a:t>
            </a:r>
            <a:r>
              <a:rPr lang="en-US" altLang="zh-TW" sz="2800" i="1" dirty="0"/>
              <a:t>r</a:t>
            </a:r>
            <a:r>
              <a:rPr lang="en-US" altLang="zh-TW" sz="2800" dirty="0"/>
              <a:t> rows and </a:t>
            </a:r>
            <a:r>
              <a:rPr lang="en-US" altLang="zh-TW" sz="2800" i="1" dirty="0"/>
              <a:t>c</a:t>
            </a:r>
            <a:r>
              <a:rPr lang="en-US" altLang="zh-TW" sz="2800" dirty="0"/>
              <a:t> columns is said to be of </a:t>
            </a:r>
            <a:r>
              <a:rPr lang="en-US" altLang="zh-TW" sz="2800" i="1" u="sng" dirty="0"/>
              <a:t>order</a:t>
            </a:r>
            <a:r>
              <a:rPr lang="en-US" altLang="zh-TW" sz="2800" dirty="0"/>
              <a:t> </a:t>
            </a:r>
            <a:r>
              <a:rPr lang="en-US" altLang="zh-TW" sz="2800" i="1" dirty="0"/>
              <a:t>r</a:t>
            </a:r>
            <a:r>
              <a:rPr lang="en-US" altLang="zh-TW" sz="2800" dirty="0"/>
              <a:t> by </a:t>
            </a:r>
            <a:r>
              <a:rPr lang="en-US" altLang="zh-TW" sz="2800" i="1" dirty="0"/>
              <a:t>c</a:t>
            </a:r>
            <a:r>
              <a:rPr lang="en-US" altLang="zh-TW" sz="2800" dirty="0"/>
              <a:t>. If it is a square matrix, </a:t>
            </a:r>
            <a:r>
              <a:rPr lang="en-US" altLang="zh-TW" sz="2800" i="1" dirty="0"/>
              <a:t>r</a:t>
            </a:r>
            <a:r>
              <a:rPr lang="en-US" altLang="zh-TW" sz="2800" dirty="0"/>
              <a:t> by </a:t>
            </a:r>
            <a:r>
              <a:rPr lang="en-US" altLang="zh-TW" sz="2800" i="1" dirty="0"/>
              <a:t>r</a:t>
            </a:r>
            <a:r>
              <a:rPr lang="en-US" altLang="zh-TW" sz="2800" dirty="0"/>
              <a:t>, then the matrix is of </a:t>
            </a:r>
            <a:r>
              <a:rPr lang="en-US" altLang="zh-TW" sz="2800" i="1" u="sng" dirty="0"/>
              <a:t>order</a:t>
            </a:r>
            <a:r>
              <a:rPr lang="en-US" altLang="zh-TW" sz="2800" dirty="0"/>
              <a:t> </a:t>
            </a:r>
            <a:r>
              <a:rPr lang="en-US" altLang="zh-TW" sz="2800" i="1" dirty="0"/>
              <a:t>r.</a:t>
            </a:r>
          </a:p>
          <a:p>
            <a:endParaRPr lang="en-US" altLang="zh-TW" sz="2800" dirty="0"/>
          </a:p>
          <a:p>
            <a:r>
              <a:rPr lang="en-US" altLang="zh-TW" sz="2800" dirty="0"/>
              <a:t>The </a:t>
            </a:r>
            <a:r>
              <a:rPr lang="en-US" altLang="zh-TW" sz="2800" i="1" u="sng" dirty="0"/>
              <a:t>rank</a:t>
            </a:r>
            <a:r>
              <a:rPr lang="en-US" altLang="zh-TW" sz="2800" dirty="0"/>
              <a:t> of a matrix equals the order of highest-order nonsingular submatrix.</a:t>
            </a:r>
          </a:p>
          <a:p>
            <a:endParaRPr lang="en-US" altLang="zh-CN" sz="2800" i="1" dirty="0"/>
          </a:p>
          <a:p>
            <a:r>
              <a:rPr lang="en-US" altLang="zh-CN" sz="2800" dirty="0"/>
              <a:t>The </a:t>
            </a:r>
            <a:r>
              <a:rPr lang="en-US" altLang="zh-CN" sz="2800" i="1" u="sng" dirty="0"/>
              <a:t>rank</a:t>
            </a:r>
            <a:r>
              <a:rPr lang="en-US" altLang="zh-CN" sz="2800" dirty="0"/>
              <a:t> of a matrix is the dimension of the vector space generated (or spanned) by its columns or rows.</a:t>
            </a:r>
          </a:p>
        </p:txBody>
      </p:sp>
    </p:spTree>
    <p:extLst>
      <p:ext uri="{BB962C8B-B14F-4D97-AF65-F5344CB8AC3E}">
        <p14:creationId xmlns:p14="http://schemas.microsoft.com/office/powerpoint/2010/main" val="928360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6" name="Rectangle 8"/>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itchFamily="18" charset="-120"/>
              </a:defRPr>
            </a:lvl1pPr>
            <a:lvl2pPr marL="742950" indent="-285750">
              <a:defRPr kumimoji="1" sz="2400">
                <a:solidFill>
                  <a:schemeClr val="tx1"/>
                </a:solidFill>
                <a:latin typeface="Times New Roman" panose="02020603050405020304" pitchFamily="18" charset="0"/>
                <a:ea typeface="新細明體" pitchFamily="18" charset="-120"/>
              </a:defRPr>
            </a:lvl2pPr>
            <a:lvl3pPr marL="1143000" indent="-228600">
              <a:defRPr kumimoji="1" sz="2400">
                <a:solidFill>
                  <a:schemeClr val="tx1"/>
                </a:solidFill>
                <a:latin typeface="Times New Roman" panose="02020603050405020304" pitchFamily="18" charset="0"/>
                <a:ea typeface="新細明體" pitchFamily="18" charset="-120"/>
              </a:defRPr>
            </a:lvl3pPr>
            <a:lvl4pPr marL="1600200" indent="-228600">
              <a:defRPr kumimoji="1" sz="2400">
                <a:solidFill>
                  <a:schemeClr val="tx1"/>
                </a:solidFill>
                <a:latin typeface="Times New Roman" panose="02020603050405020304" pitchFamily="18" charset="0"/>
                <a:ea typeface="新細明體" pitchFamily="18" charset="-120"/>
              </a:defRPr>
            </a:lvl4pPr>
            <a:lvl5pPr marL="2057400" indent="-228600">
              <a:defRPr kumimoji="1" sz="2400">
                <a:solidFill>
                  <a:schemeClr val="tx1"/>
                </a:solidFill>
                <a:latin typeface="Times New Roman" panose="02020603050405020304" pitchFamily="18" charset="0"/>
                <a:ea typeface="新細明體"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itchFamily="18" charset="-120"/>
              </a:defRPr>
            </a:lvl9pPr>
          </a:lstStyle>
          <a:p>
            <a:pPr>
              <a:spcBef>
                <a:spcPct val="20000"/>
              </a:spcBef>
            </a:pPr>
            <a:endParaRPr lang="en-US" altLang="zh-TW" sz="2800"/>
          </a:p>
          <a:p>
            <a:pPr>
              <a:spcBef>
                <a:spcPct val="20000"/>
              </a:spcBef>
              <a:buFontTx/>
              <a:buChar char="•"/>
            </a:pPr>
            <a:endParaRPr lang="en-US" altLang="zh-TW" sz="2800"/>
          </a:p>
          <a:p>
            <a:pPr>
              <a:spcBef>
                <a:spcPct val="20000"/>
              </a:spcBef>
            </a:pPr>
            <a:r>
              <a:rPr lang="en-US" altLang="zh-TW" sz="2800"/>
              <a:t>3 square submatrices:</a:t>
            </a:r>
          </a:p>
          <a:p>
            <a:pPr>
              <a:spcBef>
                <a:spcPct val="20000"/>
              </a:spcBef>
            </a:pPr>
            <a:endParaRPr lang="en-US" altLang="zh-TW" sz="2800"/>
          </a:p>
          <a:p>
            <a:pPr>
              <a:spcBef>
                <a:spcPct val="20000"/>
              </a:spcBef>
            </a:pPr>
            <a:endParaRPr lang="en-US" altLang="zh-TW" sz="2800"/>
          </a:p>
          <a:p>
            <a:pPr>
              <a:spcBef>
                <a:spcPct val="20000"/>
              </a:spcBef>
            </a:pPr>
            <a:r>
              <a:rPr lang="en-US" altLang="zh-TW" sz="2800"/>
              <a:t>Each of these has a determinant of 0, so the rank is less than 2. Thus the rank of </a:t>
            </a:r>
            <a:r>
              <a:rPr lang="en-US" altLang="zh-TW" sz="2800" b="1"/>
              <a:t>R</a:t>
            </a:r>
            <a:r>
              <a:rPr lang="en-US" altLang="zh-TW" sz="2800"/>
              <a:t> is 1.</a:t>
            </a:r>
            <a:endParaRPr lang="en-US" altLang="zh-CN" sz="2800" i="1"/>
          </a:p>
        </p:txBody>
      </p:sp>
      <p:sp>
        <p:nvSpPr>
          <p:cNvPr id="114690" name="Rectangle 2"/>
          <p:cNvSpPr>
            <a:spLocks noGrp="1" noChangeArrowheads="1"/>
          </p:cNvSpPr>
          <p:nvPr>
            <p:ph type="title"/>
          </p:nvPr>
        </p:nvSpPr>
        <p:spPr/>
        <p:txBody>
          <a:bodyPr/>
          <a:lstStyle/>
          <a:p>
            <a:r>
              <a:rPr lang="en-US" altLang="zh-CN"/>
              <a:t>Example 1: Rank of Matrix</a:t>
            </a:r>
          </a:p>
        </p:txBody>
      </p:sp>
      <p:graphicFrame>
        <p:nvGraphicFramePr>
          <p:cNvPr id="114692" name="Object 4"/>
          <p:cNvGraphicFramePr>
            <a:graphicFrameLocks noGrp="1" noChangeAspect="1"/>
          </p:cNvGraphicFramePr>
          <p:nvPr>
            <p:ph type="body" idx="1"/>
          </p:nvPr>
        </p:nvGraphicFramePr>
        <p:xfrm>
          <a:off x="762000" y="1828800"/>
          <a:ext cx="4953000" cy="1012825"/>
        </p:xfrm>
        <a:graphic>
          <a:graphicData uri="http://schemas.openxmlformats.org/presentationml/2006/ole">
            <mc:AlternateContent xmlns:mc="http://schemas.openxmlformats.org/markup-compatibility/2006">
              <mc:Choice xmlns:v="urn:schemas-microsoft-com:vml" Requires="v">
                <p:oleObj name="Equation" r:id="rId2" imgW="2234880" imgH="457200" progId="Equation.3">
                  <p:embed/>
                </p:oleObj>
              </mc:Choice>
              <mc:Fallback>
                <p:oleObj name="Equation" r:id="rId2" imgW="2234880" imgH="457200" progId="Equation.3">
                  <p:embed/>
                  <p:pic>
                    <p:nvPicPr>
                      <p:cNvPr id="1146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4953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3" name="Object 5"/>
          <p:cNvGraphicFramePr>
            <a:graphicFrameLocks noChangeAspect="1"/>
          </p:cNvGraphicFramePr>
          <p:nvPr/>
        </p:nvGraphicFramePr>
        <p:xfrm>
          <a:off x="1295400" y="3657600"/>
          <a:ext cx="5448300" cy="911225"/>
        </p:xfrm>
        <a:graphic>
          <a:graphicData uri="http://schemas.openxmlformats.org/presentationml/2006/ole">
            <mc:AlternateContent xmlns:mc="http://schemas.openxmlformats.org/markup-compatibility/2006">
              <mc:Choice xmlns:v="urn:schemas-microsoft-com:vml" Requires="v">
                <p:oleObj name="Equation" r:id="rId4" imgW="2730240" imgH="457200" progId="Equation.3">
                  <p:embed/>
                </p:oleObj>
              </mc:Choice>
              <mc:Fallback>
                <p:oleObj name="Equation" r:id="rId4" imgW="2730240" imgH="457200" progId="Equation.3">
                  <p:embed/>
                  <p:pic>
                    <p:nvPicPr>
                      <p:cNvPr id="1146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657600"/>
                        <a:ext cx="54483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887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0" name="Rectangle 8"/>
          <p:cNvSpPr>
            <a:spLocks noGrp="1" noChangeArrowheads="1"/>
          </p:cNvSpPr>
          <p:nvPr>
            <p:ph type="body" idx="1"/>
          </p:nvPr>
        </p:nvSpPr>
        <p:spPr>
          <a:xfrm>
            <a:off x="609600" y="1981200"/>
            <a:ext cx="7772400" cy="4114800"/>
          </a:xfrm>
          <a:noFill/>
          <a:ln/>
        </p:spPr>
        <p:txBody>
          <a:bodyPr/>
          <a:lstStyle/>
          <a:p>
            <a:pPr>
              <a:lnSpc>
                <a:spcPct val="90000"/>
              </a:lnSpc>
              <a:buFontTx/>
              <a:buNone/>
            </a:pPr>
            <a:endParaRPr lang="en-US" altLang="zh-TW" sz="2400"/>
          </a:p>
          <a:p>
            <a:pPr>
              <a:lnSpc>
                <a:spcPct val="90000"/>
              </a:lnSpc>
              <a:buFontTx/>
              <a:buNone/>
            </a:pPr>
            <a:endParaRPr lang="en-US" altLang="zh-TW" sz="2400"/>
          </a:p>
          <a:p>
            <a:pPr>
              <a:lnSpc>
                <a:spcPct val="90000"/>
              </a:lnSpc>
            </a:pPr>
            <a:endParaRPr lang="en-US" altLang="zh-TW" sz="2400"/>
          </a:p>
          <a:p>
            <a:pPr>
              <a:lnSpc>
                <a:spcPct val="90000"/>
              </a:lnSpc>
              <a:buFontTx/>
              <a:buNone/>
            </a:pPr>
            <a:r>
              <a:rPr lang="en-US" altLang="zh-TW" sz="2800"/>
              <a:t>Since |</a:t>
            </a:r>
            <a:r>
              <a:rPr lang="en-US" altLang="zh-TW" sz="2800" b="1"/>
              <a:t>A</a:t>
            </a:r>
            <a:r>
              <a:rPr lang="en-US" altLang="zh-TW" sz="2800"/>
              <a:t>|=0, the rank is not 3. The following submatrix has a nonzero determinant:</a:t>
            </a:r>
          </a:p>
          <a:p>
            <a:pPr>
              <a:lnSpc>
                <a:spcPct val="90000"/>
              </a:lnSpc>
              <a:buFontTx/>
              <a:buNone/>
            </a:pPr>
            <a:endParaRPr lang="en-US" altLang="zh-TW" sz="2800"/>
          </a:p>
          <a:p>
            <a:pPr>
              <a:lnSpc>
                <a:spcPct val="90000"/>
              </a:lnSpc>
              <a:buFontTx/>
              <a:buNone/>
            </a:pPr>
            <a:endParaRPr lang="en-US" altLang="zh-TW" sz="2400"/>
          </a:p>
          <a:p>
            <a:pPr>
              <a:lnSpc>
                <a:spcPct val="90000"/>
              </a:lnSpc>
              <a:buFontTx/>
              <a:buNone/>
            </a:pPr>
            <a:endParaRPr lang="en-US" altLang="zh-TW" sz="2800"/>
          </a:p>
          <a:p>
            <a:pPr>
              <a:lnSpc>
                <a:spcPct val="90000"/>
              </a:lnSpc>
              <a:buFontTx/>
              <a:buNone/>
            </a:pPr>
            <a:r>
              <a:rPr lang="en-US" altLang="zh-TW" sz="2800"/>
              <a:t>Thus, the rank of </a:t>
            </a:r>
            <a:r>
              <a:rPr lang="en-US" altLang="zh-TW" sz="2800" b="1"/>
              <a:t>A</a:t>
            </a:r>
            <a:r>
              <a:rPr lang="en-US" altLang="zh-TW" sz="2800"/>
              <a:t> is 2.</a:t>
            </a:r>
            <a:endParaRPr lang="en-US" altLang="zh-CN" sz="2800" i="1"/>
          </a:p>
        </p:txBody>
      </p:sp>
      <p:sp>
        <p:nvSpPr>
          <p:cNvPr id="115715" name="Rectangle 3"/>
          <p:cNvSpPr>
            <a:spLocks noGrp="1" noChangeArrowheads="1"/>
          </p:cNvSpPr>
          <p:nvPr>
            <p:ph type="title"/>
          </p:nvPr>
        </p:nvSpPr>
        <p:spPr/>
        <p:txBody>
          <a:bodyPr/>
          <a:lstStyle/>
          <a:p>
            <a:r>
              <a:rPr lang="en-US" altLang="zh-CN"/>
              <a:t>Example 2: Rank of Matrix</a:t>
            </a:r>
          </a:p>
        </p:txBody>
      </p:sp>
      <p:graphicFrame>
        <p:nvGraphicFramePr>
          <p:cNvPr id="115718" name="Object 6"/>
          <p:cNvGraphicFramePr>
            <a:graphicFrameLocks noChangeAspect="1"/>
          </p:cNvGraphicFramePr>
          <p:nvPr/>
        </p:nvGraphicFramePr>
        <p:xfrm>
          <a:off x="1600200" y="1752600"/>
          <a:ext cx="2622550" cy="1423988"/>
        </p:xfrm>
        <a:graphic>
          <a:graphicData uri="http://schemas.openxmlformats.org/presentationml/2006/ole">
            <mc:AlternateContent xmlns:mc="http://schemas.openxmlformats.org/markup-compatibility/2006">
              <mc:Choice xmlns:v="urn:schemas-microsoft-com:vml" Requires="v">
                <p:oleObj name="Equation" r:id="rId2" imgW="1079280" imgH="711000" progId="Equation.3">
                  <p:embed/>
                </p:oleObj>
              </mc:Choice>
              <mc:Fallback>
                <p:oleObj name="Equation" r:id="rId2" imgW="1079280" imgH="711000" progId="Equation.3">
                  <p:embed/>
                  <p:pic>
                    <p:nvPicPr>
                      <p:cNvPr id="1157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262255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1" name="Object 9"/>
          <p:cNvGraphicFramePr>
            <a:graphicFrameLocks noChangeAspect="1"/>
          </p:cNvGraphicFramePr>
          <p:nvPr/>
        </p:nvGraphicFramePr>
        <p:xfrm>
          <a:off x="1752600" y="4267200"/>
          <a:ext cx="3044825" cy="989013"/>
        </p:xfrm>
        <a:graphic>
          <a:graphicData uri="http://schemas.openxmlformats.org/presentationml/2006/ole">
            <mc:AlternateContent xmlns:mc="http://schemas.openxmlformats.org/markup-compatibility/2006">
              <mc:Choice xmlns:v="urn:schemas-microsoft-com:vml" Requires="v">
                <p:oleObj name="Equation" r:id="rId4" imgW="1523880" imgH="495000" progId="Equation.3">
                  <p:embed/>
                </p:oleObj>
              </mc:Choice>
              <mc:Fallback>
                <p:oleObj name="Equation" r:id="rId4" imgW="1523880" imgH="495000" progId="Equation.3">
                  <p:embed/>
                  <p:pic>
                    <p:nvPicPr>
                      <p:cNvPr id="11572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267200"/>
                        <a:ext cx="3044825"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10227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idx="1"/>
          </p:nvPr>
        </p:nvSpPr>
        <p:spPr>
          <a:xfrm>
            <a:off x="762000" y="3505200"/>
            <a:ext cx="7772400" cy="2514600"/>
          </a:xfrm>
        </p:spPr>
        <p:txBody>
          <a:bodyPr/>
          <a:lstStyle/>
          <a:p>
            <a:pPr eaLnBrk="1" hangingPunct="1">
              <a:lnSpc>
                <a:spcPct val="90000"/>
              </a:lnSpc>
              <a:buFontTx/>
              <a:buNone/>
            </a:pPr>
            <a:r>
              <a:rPr lang="en-US" altLang="zh-TW" sz="2400" i="1" dirty="0" err="1"/>
              <a:t>a</a:t>
            </a:r>
            <a:r>
              <a:rPr lang="en-US" altLang="zh-TW" sz="2400" i="1" baseline="-25000" dirty="0" err="1"/>
              <a:t>ij</a:t>
            </a:r>
            <a:r>
              <a:rPr lang="en-US" altLang="zh-TW" sz="2400" i="1" baseline="-25000" dirty="0"/>
              <a:t> </a:t>
            </a:r>
            <a:r>
              <a:rPr lang="en-US" altLang="zh-TW" sz="2400" dirty="0"/>
              <a:t>: known coefficient</a:t>
            </a:r>
          </a:p>
          <a:p>
            <a:pPr eaLnBrk="1" hangingPunct="1">
              <a:lnSpc>
                <a:spcPct val="90000"/>
              </a:lnSpc>
              <a:buFontTx/>
              <a:buNone/>
            </a:pPr>
            <a:r>
              <a:rPr lang="en-US" altLang="zh-TW" sz="2400" i="1" dirty="0" err="1"/>
              <a:t>X</a:t>
            </a:r>
            <a:r>
              <a:rPr lang="en-US" altLang="zh-TW" sz="2400" i="1" baseline="-25000" dirty="0" err="1"/>
              <a:t>j</a:t>
            </a:r>
            <a:r>
              <a:rPr lang="en-US" altLang="zh-TW" sz="2400" i="1" baseline="-25000" dirty="0"/>
              <a:t> </a:t>
            </a:r>
            <a:r>
              <a:rPr lang="en-US" altLang="zh-TW" sz="2400" dirty="0"/>
              <a:t>: unknown variable</a:t>
            </a:r>
          </a:p>
          <a:p>
            <a:pPr eaLnBrk="1" hangingPunct="1">
              <a:lnSpc>
                <a:spcPct val="90000"/>
              </a:lnSpc>
              <a:buFontTx/>
              <a:buNone/>
            </a:pPr>
            <a:r>
              <a:rPr lang="en-US" altLang="zh-TW" sz="2400" i="1" dirty="0"/>
              <a:t>C</a:t>
            </a:r>
            <a:r>
              <a:rPr lang="en-US" altLang="zh-TW" sz="2400" i="1" baseline="-25000" dirty="0"/>
              <a:t>i </a:t>
            </a:r>
            <a:r>
              <a:rPr lang="en-US" altLang="zh-TW" sz="2400" dirty="0"/>
              <a:t>: known con</a:t>
            </a:r>
            <a:r>
              <a:rPr lang="en-US" altLang="zh-CN" sz="2400" dirty="0"/>
              <a:t>s</a:t>
            </a:r>
            <a:r>
              <a:rPr lang="en-US" altLang="zh-TW" sz="2400" dirty="0"/>
              <a:t>tant</a:t>
            </a:r>
          </a:p>
          <a:p>
            <a:pPr eaLnBrk="1" hangingPunct="1">
              <a:lnSpc>
                <a:spcPct val="90000"/>
              </a:lnSpc>
            </a:pPr>
            <a:r>
              <a:rPr lang="en-US" altLang="zh-TW" sz="2400" dirty="0"/>
              <a:t>Assume # of unknowns  =  # of equations</a:t>
            </a:r>
          </a:p>
          <a:p>
            <a:pPr eaLnBrk="1" hangingPunct="1">
              <a:lnSpc>
                <a:spcPct val="90000"/>
              </a:lnSpc>
            </a:pPr>
            <a:r>
              <a:rPr lang="en-US" altLang="zh-TW" sz="2400" dirty="0"/>
              <a:t>Assume the equations are linearly independent; that is, any one equation is not a linear combination of any of the other equations</a:t>
            </a:r>
            <a:r>
              <a:rPr lang="en-US" altLang="zh-TW" sz="2800" dirty="0"/>
              <a:t>.</a:t>
            </a:r>
          </a:p>
          <a:p>
            <a:pPr eaLnBrk="1" hangingPunct="1">
              <a:lnSpc>
                <a:spcPct val="90000"/>
              </a:lnSpc>
              <a:buFontTx/>
              <a:buNone/>
            </a:pPr>
            <a:endParaRPr lang="en-US" altLang="zh-TW" sz="2800" dirty="0"/>
          </a:p>
          <a:p>
            <a:pPr eaLnBrk="1" hangingPunct="1">
              <a:lnSpc>
                <a:spcPct val="90000"/>
              </a:lnSpc>
              <a:buFontTx/>
              <a:buNone/>
            </a:pPr>
            <a:endParaRPr lang="en-US" altLang="zh-TW" sz="2800" dirty="0"/>
          </a:p>
        </p:txBody>
      </p:sp>
      <p:graphicFrame>
        <p:nvGraphicFramePr>
          <p:cNvPr id="7173" name="Object 4"/>
          <p:cNvGraphicFramePr>
            <a:graphicFrameLocks noChangeAspect="1"/>
          </p:cNvGraphicFramePr>
          <p:nvPr>
            <p:extLst>
              <p:ext uri="{D42A27DB-BD31-4B8C-83A1-F6EECF244321}">
                <p14:modId xmlns:p14="http://schemas.microsoft.com/office/powerpoint/2010/main" val="2765608012"/>
              </p:ext>
            </p:extLst>
          </p:nvPr>
        </p:nvGraphicFramePr>
        <p:xfrm>
          <a:off x="1185863" y="1160463"/>
          <a:ext cx="5041900" cy="2151062"/>
        </p:xfrm>
        <a:graphic>
          <a:graphicData uri="http://schemas.openxmlformats.org/presentationml/2006/ole">
            <mc:AlternateContent xmlns:mc="http://schemas.openxmlformats.org/markup-compatibility/2006">
              <mc:Choice xmlns:v="urn:schemas-microsoft-com:vml" Requires="v">
                <p:oleObj name="Equation" r:id="rId2" imgW="1943100" imgH="914400" progId="Equation.DSMT4">
                  <p:embed/>
                </p:oleObj>
              </mc:Choice>
              <mc:Fallback>
                <p:oleObj name="Equation" r:id="rId2" imgW="1943100" imgH="914400" progId="Equation.DSMT4">
                  <p:embed/>
                  <p:pic>
                    <p:nvPicPr>
                      <p:cNvPr id="717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1160463"/>
                        <a:ext cx="5041900" cy="215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17410"/>
          <p:cNvSpPr txBox="1">
            <a:spLocks noChangeArrowheads="1"/>
          </p:cNvSpPr>
          <p:nvPr/>
        </p:nvSpPr>
        <p:spPr bwMode="auto">
          <a:xfrm>
            <a:off x="504825" y="300038"/>
            <a:ext cx="8181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3600" dirty="0">
                <a:solidFill>
                  <a:srgbClr val="FF3300"/>
                </a:solidFill>
                <a:latin typeface="Georgia" panose="02040502050405020303" pitchFamily="18" charset="0"/>
              </a:rPr>
              <a:t>Linear equations</a:t>
            </a:r>
          </a:p>
        </p:txBody>
      </p:sp>
    </p:spTree>
    <p:extLst>
      <p:ext uri="{BB962C8B-B14F-4D97-AF65-F5344CB8AC3E}">
        <p14:creationId xmlns:p14="http://schemas.microsoft.com/office/powerpoint/2010/main" val="4254212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685800" y="304800"/>
            <a:ext cx="7772400" cy="2514600"/>
          </a:xfrm>
        </p:spPr>
        <p:txBody>
          <a:bodyPr/>
          <a:lstStyle/>
          <a:p>
            <a:pPr eaLnBrk="1" hangingPunct="1">
              <a:buFontTx/>
              <a:buNone/>
            </a:pPr>
            <a:r>
              <a:rPr lang="en-US" altLang="zh-TW" sz="2800" i="1" dirty="0"/>
              <a:t> </a:t>
            </a:r>
            <a:r>
              <a:rPr lang="en-US" altLang="zh-TW" sz="2800" dirty="0"/>
              <a:t>The linear system can be written in a matrix-vector form:</a:t>
            </a:r>
            <a:endParaRPr lang="en-US" altLang="zh-TW" dirty="0"/>
          </a:p>
          <a:p>
            <a:pPr eaLnBrk="1" hangingPunct="1">
              <a:buFontTx/>
              <a:buNone/>
            </a:pPr>
            <a:endParaRPr lang="en-US" altLang="zh-TW" dirty="0"/>
          </a:p>
          <a:p>
            <a:pPr eaLnBrk="1" hangingPunct="1">
              <a:buFontTx/>
              <a:buNone/>
            </a:pPr>
            <a:endParaRPr lang="en-US" altLang="zh-TW" dirty="0"/>
          </a:p>
        </p:txBody>
      </p:sp>
      <p:sp>
        <p:nvSpPr>
          <p:cNvPr id="8196" name="Rectangle 7"/>
          <p:cNvSpPr>
            <a:spLocks noChangeArrowheads="1"/>
          </p:cNvSpPr>
          <p:nvPr/>
        </p:nvSpPr>
        <p:spPr bwMode="auto">
          <a:xfrm>
            <a:off x="1066800" y="39624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PMingLiU" pitchFamily="2"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2"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2"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2"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2"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9pPr>
          </a:lstStyle>
          <a:p>
            <a:pPr eaLnBrk="1" hangingPunct="1">
              <a:buFontTx/>
              <a:buNone/>
            </a:pPr>
            <a:r>
              <a:rPr lang="en-US" altLang="zh-TW" sz="2800" dirty="0"/>
              <a:t>Combining </a:t>
            </a:r>
            <a:r>
              <a:rPr lang="en-US" altLang="zh-TW" sz="2800" b="1" dirty="0"/>
              <a:t>A </a:t>
            </a:r>
            <a:r>
              <a:rPr lang="en-US" altLang="zh-TW" sz="2800" dirty="0"/>
              <a:t>and</a:t>
            </a:r>
            <a:r>
              <a:rPr lang="en-US" altLang="zh-TW" sz="2800" b="1" dirty="0"/>
              <a:t> C</a:t>
            </a:r>
            <a:r>
              <a:rPr lang="en-US" altLang="zh-TW" sz="2800" dirty="0"/>
              <a:t>, it can be expressed as:</a:t>
            </a:r>
          </a:p>
        </p:txBody>
      </p:sp>
      <p:graphicFrame>
        <p:nvGraphicFramePr>
          <p:cNvPr id="8197" name="Object 8"/>
          <p:cNvGraphicFramePr>
            <a:graphicFrameLocks noChangeAspect="1"/>
          </p:cNvGraphicFramePr>
          <p:nvPr>
            <p:extLst>
              <p:ext uri="{D42A27DB-BD31-4B8C-83A1-F6EECF244321}">
                <p14:modId xmlns:p14="http://schemas.microsoft.com/office/powerpoint/2010/main" val="769699287"/>
              </p:ext>
            </p:extLst>
          </p:nvPr>
        </p:nvGraphicFramePr>
        <p:xfrm>
          <a:off x="1676400" y="4572000"/>
          <a:ext cx="4167188" cy="1878013"/>
        </p:xfrm>
        <a:graphic>
          <a:graphicData uri="http://schemas.openxmlformats.org/presentationml/2006/ole">
            <mc:AlternateContent xmlns:mc="http://schemas.openxmlformats.org/markup-compatibility/2006">
              <mc:Choice xmlns:v="urn:schemas-microsoft-com:vml" Requires="v">
                <p:oleObj name="Equation" r:id="rId2" imgW="1459866" imgH="939392" progId="Equation.DSMT4">
                  <p:embed/>
                </p:oleObj>
              </mc:Choice>
              <mc:Fallback>
                <p:oleObj name="Equation" r:id="rId2" imgW="1459866" imgH="939392" progId="Equation.DSMT4">
                  <p:embed/>
                  <p:pic>
                    <p:nvPicPr>
                      <p:cNvPr id="8197"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72000"/>
                        <a:ext cx="4167188" cy="187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9"/>
          <p:cNvGraphicFramePr>
            <a:graphicFrameLocks noChangeAspect="1"/>
          </p:cNvGraphicFramePr>
          <p:nvPr>
            <p:extLst>
              <p:ext uri="{D42A27DB-BD31-4B8C-83A1-F6EECF244321}">
                <p14:modId xmlns:p14="http://schemas.microsoft.com/office/powerpoint/2010/main" val="3971604837"/>
              </p:ext>
            </p:extLst>
          </p:nvPr>
        </p:nvGraphicFramePr>
        <p:xfrm>
          <a:off x="1676400" y="1143000"/>
          <a:ext cx="5010150" cy="2719388"/>
        </p:xfrm>
        <a:graphic>
          <a:graphicData uri="http://schemas.openxmlformats.org/presentationml/2006/ole">
            <mc:AlternateContent xmlns:mc="http://schemas.openxmlformats.org/markup-compatibility/2006">
              <mc:Choice xmlns:v="urn:schemas-microsoft-com:vml" Requires="v">
                <p:oleObj name="Equation" r:id="rId4" imgW="2044700" imgH="1358900" progId="Equation.DSMT4">
                  <p:embed/>
                </p:oleObj>
              </mc:Choice>
              <mc:Fallback>
                <p:oleObj name="Equation" r:id="rId4" imgW="2044700" imgH="1358900" progId="Equation.DSMT4">
                  <p:embed/>
                  <p:pic>
                    <p:nvPicPr>
                      <p:cNvPr id="8198"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143000"/>
                        <a:ext cx="5010150"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4428002" y="3580406"/>
            <a:ext cx="4391939" cy="387798"/>
          </a:xfrm>
          <a:prstGeom prst="rect">
            <a:avLst/>
          </a:prstGeom>
        </p:spPr>
        <p:txBody>
          <a:bodyPr wrap="square">
            <a:spAutoFit/>
          </a:bodyPr>
          <a:lstStyle/>
          <a:p>
            <a:pPr>
              <a:lnSpc>
                <a:spcPct val="80000"/>
              </a:lnSpc>
            </a:pPr>
            <a:r>
              <a:rPr lang="zh-CN" altLang="en-US" sz="2400" dirty="0">
                <a:latin typeface="Georgia" panose="02040502050405020303" pitchFamily="18" charset="0"/>
              </a:rPr>
              <a:t>|A|≠0  </a:t>
            </a:r>
            <a:r>
              <a:rPr lang="en-US" altLang="zh-CN" sz="2400" dirty="0">
                <a:latin typeface="Georgia" panose="02040502050405020303" pitchFamily="18" charset="0"/>
              </a:rPr>
              <a:t>----&gt; </a:t>
            </a:r>
            <a:r>
              <a:rPr lang="zh-CN" altLang="en-US" sz="2400" dirty="0">
                <a:solidFill>
                  <a:srgbClr val="FF3300"/>
                </a:solidFill>
                <a:latin typeface="Georgia" panose="02040502050405020303" pitchFamily="18" charset="0"/>
              </a:rPr>
              <a:t>a</a:t>
            </a:r>
            <a:r>
              <a:rPr lang="zh-CN" altLang="en-US" sz="2400" dirty="0">
                <a:latin typeface="Georgia" panose="02040502050405020303" pitchFamily="18" charset="0"/>
              </a:rPr>
              <a:t> </a:t>
            </a:r>
            <a:r>
              <a:rPr lang="zh-CN" altLang="en-US" sz="2400" dirty="0">
                <a:solidFill>
                  <a:srgbClr val="FF3300"/>
                </a:solidFill>
                <a:latin typeface="Georgia" panose="02040502050405020303" pitchFamily="18" charset="0"/>
              </a:rPr>
              <a:t>unique solution</a:t>
            </a:r>
            <a:endParaRPr lang="zh-CN" altLang="en-US" sz="2400" dirty="0">
              <a:latin typeface="Georgia" panose="02040502050405020303" pitchFamily="18" charset="0"/>
            </a:endParaRPr>
          </a:p>
        </p:txBody>
      </p:sp>
      <p:sp>
        <p:nvSpPr>
          <p:cNvPr id="8" name="矩形 7"/>
          <p:cNvSpPr/>
          <p:nvPr/>
        </p:nvSpPr>
        <p:spPr>
          <a:xfrm>
            <a:off x="4428003" y="3505201"/>
            <a:ext cx="4258798" cy="463003"/>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183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body" idx="1"/>
          </p:nvPr>
        </p:nvSpPr>
        <p:spPr>
          <a:xfrm>
            <a:off x="685800" y="609600"/>
            <a:ext cx="7772400" cy="1066800"/>
          </a:xfrm>
        </p:spPr>
        <p:txBody>
          <a:bodyPr/>
          <a:lstStyle/>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pPr>
            <a:endParaRPr lang="en-US" altLang="zh-TW" sz="2800"/>
          </a:p>
          <a:p>
            <a:pPr eaLnBrk="1" hangingPunct="1">
              <a:lnSpc>
                <a:spcPct val="90000"/>
              </a:lnSpc>
              <a:buFontTx/>
              <a:buNone/>
            </a:pPr>
            <a:r>
              <a:rPr lang="en-US" altLang="zh-TW" sz="2800"/>
              <a:t>  </a:t>
            </a:r>
            <a:r>
              <a:rPr lang="en-US" altLang="zh-TW"/>
              <a:t>can be expressed as:</a:t>
            </a:r>
          </a:p>
        </p:txBody>
      </p:sp>
      <p:graphicFrame>
        <p:nvGraphicFramePr>
          <p:cNvPr id="9220" name="Object 1027"/>
          <p:cNvGraphicFramePr>
            <a:graphicFrameLocks noChangeAspect="1"/>
          </p:cNvGraphicFramePr>
          <p:nvPr/>
        </p:nvGraphicFramePr>
        <p:xfrm>
          <a:off x="2209800" y="2895600"/>
          <a:ext cx="1968500" cy="915988"/>
        </p:xfrm>
        <a:graphic>
          <a:graphicData uri="http://schemas.openxmlformats.org/presentationml/2006/ole">
            <mc:AlternateContent xmlns:mc="http://schemas.openxmlformats.org/markup-compatibility/2006">
              <mc:Choice xmlns:v="urn:schemas-microsoft-com:vml" Requires="v">
                <p:oleObj name="Equation" r:id="rId2" imgW="889000" imgH="457200" progId="Equation.3">
                  <p:embed/>
                </p:oleObj>
              </mc:Choice>
              <mc:Fallback>
                <p:oleObj name="Equation" r:id="rId2" imgW="889000" imgH="457200" progId="Equation.3">
                  <p:embed/>
                  <p:pic>
                    <p:nvPicPr>
                      <p:cNvPr id="9220"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196850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1029"/>
          <p:cNvGraphicFramePr>
            <a:graphicFrameLocks noChangeAspect="1"/>
          </p:cNvGraphicFramePr>
          <p:nvPr/>
        </p:nvGraphicFramePr>
        <p:xfrm>
          <a:off x="2286000" y="1066800"/>
          <a:ext cx="1903413" cy="914400"/>
        </p:xfrm>
        <a:graphic>
          <a:graphicData uri="http://schemas.openxmlformats.org/presentationml/2006/ole">
            <mc:AlternateContent xmlns:mc="http://schemas.openxmlformats.org/markup-compatibility/2006">
              <mc:Choice xmlns:v="urn:schemas-microsoft-com:vml" Requires="v">
                <p:oleObj name="Equation" r:id="rId4" imgW="952500" imgH="457200" progId="Equation.3">
                  <p:embed/>
                </p:oleObj>
              </mc:Choice>
              <mc:Fallback>
                <p:oleObj name="Equation" r:id="rId4" imgW="952500" imgH="457200" progId="Equation.3">
                  <p:embed/>
                  <p:pic>
                    <p:nvPicPr>
                      <p:cNvPr id="9221"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066800"/>
                        <a:ext cx="19034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88417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09600" y="304800"/>
            <a:ext cx="7772400" cy="1143000"/>
          </a:xfrm>
        </p:spPr>
        <p:txBody>
          <a:bodyPr/>
          <a:lstStyle/>
          <a:p>
            <a:pPr eaLnBrk="1" hangingPunct="1"/>
            <a:r>
              <a:rPr lang="en-US" altLang="zh-TW" sz="4000"/>
              <a:t>Solution of Two Equations</a:t>
            </a:r>
          </a:p>
        </p:txBody>
      </p:sp>
      <p:graphicFrame>
        <p:nvGraphicFramePr>
          <p:cNvPr id="10244" name="Object 3"/>
          <p:cNvGraphicFramePr>
            <a:graphicFrameLocks noChangeAspect="1"/>
          </p:cNvGraphicFramePr>
          <p:nvPr>
            <p:extLst>
              <p:ext uri="{D42A27DB-BD31-4B8C-83A1-F6EECF244321}">
                <p14:modId xmlns:p14="http://schemas.microsoft.com/office/powerpoint/2010/main" val="3838768638"/>
              </p:ext>
            </p:extLst>
          </p:nvPr>
        </p:nvGraphicFramePr>
        <p:xfrm>
          <a:off x="2451100" y="1587500"/>
          <a:ext cx="3246438" cy="4522788"/>
        </p:xfrm>
        <a:graphic>
          <a:graphicData uri="http://schemas.openxmlformats.org/presentationml/2006/ole">
            <mc:AlternateContent xmlns:mc="http://schemas.openxmlformats.org/markup-compatibility/2006">
              <mc:Choice xmlns:v="urn:schemas-microsoft-com:vml" Requires="v">
                <p:oleObj name="Equation" r:id="rId2" imgW="1206360" imgH="2247840" progId="Equation.DSMT4">
                  <p:embed/>
                </p:oleObj>
              </mc:Choice>
              <mc:Fallback>
                <p:oleObj name="Equation" r:id="rId2" imgW="1206360" imgH="2247840" progId="Equation.DSMT4">
                  <p:embed/>
                  <p:pic>
                    <p:nvPicPr>
                      <p:cNvPr id="10244" name="Object 3"/>
                      <p:cNvPicPr>
                        <a:picLocks noChangeAspect="1" noChangeArrowheads="1"/>
                      </p:cNvPicPr>
                      <p:nvPr/>
                    </p:nvPicPr>
                    <p:blipFill>
                      <a:blip r:embed="rId3"/>
                      <a:srcRect/>
                      <a:stretch>
                        <a:fillRect/>
                      </a:stretch>
                    </p:blipFill>
                    <p:spPr bwMode="auto">
                      <a:xfrm>
                        <a:off x="2451100" y="1587500"/>
                        <a:ext cx="3246438"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6"/>
          <p:cNvSpPr txBox="1">
            <a:spLocks noChangeArrowheads="1"/>
          </p:cNvSpPr>
          <p:nvPr/>
        </p:nvSpPr>
        <p:spPr bwMode="auto">
          <a:xfrm>
            <a:off x="1828800" y="2514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spcBef>
                <a:spcPct val="50000"/>
              </a:spcBef>
            </a:pPr>
            <a:r>
              <a:rPr lang="en-US" altLang="zh-TW"/>
              <a:t>It can be solved by </a:t>
            </a:r>
            <a:r>
              <a:rPr lang="en-US" altLang="zh-TW" i="1"/>
              <a:t>substitution</a:t>
            </a:r>
            <a:r>
              <a:rPr lang="en-US" altLang="zh-TW"/>
              <a:t>.</a:t>
            </a:r>
          </a:p>
        </p:txBody>
      </p:sp>
      <p:sp>
        <p:nvSpPr>
          <p:cNvPr id="10246" name="Text Box 7"/>
          <p:cNvSpPr txBox="1">
            <a:spLocks noChangeArrowheads="1"/>
          </p:cNvSpPr>
          <p:nvPr/>
        </p:nvSpPr>
        <p:spPr bwMode="auto">
          <a:xfrm>
            <a:off x="1905000" y="38100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spcBef>
                <a:spcPct val="50000"/>
              </a:spcBef>
            </a:pPr>
            <a:r>
              <a:rPr lang="en-US" altLang="zh-TW"/>
              <a:t>With substitution, we get</a:t>
            </a:r>
          </a:p>
        </p:txBody>
      </p:sp>
    </p:spTree>
    <p:extLst>
      <p:ext uri="{BB962C8B-B14F-4D97-AF65-F5344CB8AC3E}">
        <p14:creationId xmlns:p14="http://schemas.microsoft.com/office/powerpoint/2010/main" val="212551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457200"/>
            <a:ext cx="7772400" cy="1143000"/>
          </a:xfrm>
        </p:spPr>
        <p:txBody>
          <a:bodyPr/>
          <a:lstStyle/>
          <a:p>
            <a:pPr eaLnBrk="1" hangingPunct="1"/>
            <a:r>
              <a:rPr lang="en-US" altLang="zh-TW" sz="3200" dirty="0">
                <a:solidFill>
                  <a:srgbClr val="FF0000"/>
                </a:solidFill>
              </a:rPr>
              <a:t>Classification of Systems of Equations</a:t>
            </a:r>
          </a:p>
        </p:txBody>
      </p:sp>
      <p:sp>
        <p:nvSpPr>
          <p:cNvPr id="11268" name="Rectangle 3"/>
          <p:cNvSpPr>
            <a:spLocks noGrp="1" noChangeArrowheads="1"/>
          </p:cNvSpPr>
          <p:nvPr>
            <p:ph type="body" idx="1"/>
          </p:nvPr>
        </p:nvSpPr>
        <p:spPr>
          <a:xfrm>
            <a:off x="685800" y="1447800"/>
            <a:ext cx="8077200" cy="4648200"/>
          </a:xfrm>
        </p:spPr>
        <p:txBody>
          <a:bodyPr/>
          <a:lstStyle/>
          <a:p>
            <a:pPr marL="609600" indent="-609600" eaLnBrk="1" hangingPunct="1"/>
            <a:r>
              <a:rPr lang="en-US" altLang="zh-TW"/>
              <a:t>Systems that have unique solutions</a:t>
            </a:r>
          </a:p>
        </p:txBody>
      </p:sp>
      <p:graphicFrame>
        <p:nvGraphicFramePr>
          <p:cNvPr id="11269" name="Object 4"/>
          <p:cNvGraphicFramePr>
            <a:graphicFrameLocks noChangeAspect="1"/>
          </p:cNvGraphicFramePr>
          <p:nvPr/>
        </p:nvGraphicFramePr>
        <p:xfrm>
          <a:off x="2424113" y="2157413"/>
          <a:ext cx="2162175" cy="942975"/>
        </p:xfrm>
        <a:graphic>
          <a:graphicData uri="http://schemas.openxmlformats.org/presentationml/2006/ole">
            <mc:AlternateContent xmlns:mc="http://schemas.openxmlformats.org/markup-compatibility/2006">
              <mc:Choice xmlns:v="urn:schemas-microsoft-com:vml" Requires="v">
                <p:oleObj name="Equation" r:id="rId2" imgW="977900" imgH="457200" progId="Equation.3">
                  <p:embed/>
                </p:oleObj>
              </mc:Choice>
              <mc:Fallback>
                <p:oleObj name="Equation" r:id="rId2" imgW="977900" imgH="457200" progId="Equation.3">
                  <p:embed/>
                  <p:pic>
                    <p:nvPicPr>
                      <p:cNvPr id="1126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157413"/>
                        <a:ext cx="21621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0" name="Picture 5" descr="C:\WINDOWS\Desktop\投影片\fig5-2a.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09925"/>
            <a:ext cx="64008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612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5" descr="C:\WINDOWS\Desktop\投影片\fig5-2b.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3"/>
          <p:cNvSpPr>
            <a:spLocks noGrp="1" noChangeArrowheads="1"/>
          </p:cNvSpPr>
          <p:nvPr>
            <p:ph type="body" idx="1"/>
          </p:nvPr>
        </p:nvSpPr>
        <p:spPr>
          <a:xfrm>
            <a:off x="609600" y="533400"/>
            <a:ext cx="8077200" cy="4648200"/>
          </a:xfrm>
        </p:spPr>
        <p:txBody>
          <a:bodyPr/>
          <a:lstStyle/>
          <a:p>
            <a:pPr marL="609600" indent="-609600" eaLnBrk="1" hangingPunct="1"/>
            <a:r>
              <a:rPr lang="en-US" altLang="zh-TW"/>
              <a:t>Systems without solutions (parallel lines)</a:t>
            </a:r>
          </a:p>
        </p:txBody>
      </p:sp>
      <p:graphicFrame>
        <p:nvGraphicFramePr>
          <p:cNvPr id="12293" name="Object 4"/>
          <p:cNvGraphicFramePr>
            <a:graphicFrameLocks noChangeAspect="1"/>
          </p:cNvGraphicFramePr>
          <p:nvPr/>
        </p:nvGraphicFramePr>
        <p:xfrm>
          <a:off x="2286000" y="1371600"/>
          <a:ext cx="1993900" cy="942975"/>
        </p:xfrm>
        <a:graphic>
          <a:graphicData uri="http://schemas.openxmlformats.org/presentationml/2006/ole">
            <mc:AlternateContent xmlns:mc="http://schemas.openxmlformats.org/markup-compatibility/2006">
              <mc:Choice xmlns:v="urn:schemas-microsoft-com:vml" Requires="v">
                <p:oleObj name="Equation" r:id="rId3" imgW="901700" imgH="457200" progId="Equation.3">
                  <p:embed/>
                </p:oleObj>
              </mc:Choice>
              <mc:Fallback>
                <p:oleObj name="Equation" r:id="rId3" imgW="901700" imgH="457200" progId="Equation.3">
                  <p:embed/>
                  <p:pic>
                    <p:nvPicPr>
                      <p:cNvPr id="122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371600"/>
                        <a:ext cx="19939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4502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09600" y="609600"/>
            <a:ext cx="8077200" cy="4648200"/>
          </a:xfrm>
        </p:spPr>
        <p:txBody>
          <a:bodyPr/>
          <a:lstStyle/>
          <a:p>
            <a:pPr marL="609600" indent="-609600" eaLnBrk="1" hangingPunct="1"/>
            <a:r>
              <a:rPr lang="en-US" altLang="zh-TW" sz="2800"/>
              <a:t>Systems with an infinite number of solutions (same line)</a:t>
            </a:r>
          </a:p>
        </p:txBody>
      </p:sp>
      <p:graphicFrame>
        <p:nvGraphicFramePr>
          <p:cNvPr id="13316" name="Object 5"/>
          <p:cNvGraphicFramePr>
            <a:graphicFrameLocks noChangeAspect="1"/>
          </p:cNvGraphicFramePr>
          <p:nvPr/>
        </p:nvGraphicFramePr>
        <p:xfrm>
          <a:off x="2362200" y="1600200"/>
          <a:ext cx="2020888" cy="942975"/>
        </p:xfrm>
        <a:graphic>
          <a:graphicData uri="http://schemas.openxmlformats.org/presentationml/2006/ole">
            <mc:AlternateContent xmlns:mc="http://schemas.openxmlformats.org/markup-compatibility/2006">
              <mc:Choice xmlns:v="urn:schemas-microsoft-com:vml" Requires="v">
                <p:oleObj name="Equation" r:id="rId2" imgW="914400" imgH="457200" progId="Equation.DSMT4">
                  <p:embed/>
                </p:oleObj>
              </mc:Choice>
              <mc:Fallback>
                <p:oleObj name="Equation" r:id="rId2" imgW="914400" imgH="457200" progId="Equation.DSMT4">
                  <p:embed/>
                  <p:pic>
                    <p:nvPicPr>
                      <p:cNvPr id="1331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2020888"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7" name="Picture 6" descr="C:\WINDOWS\Desktop\投影片\fig5-2c.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30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89478"/>
            <a:ext cx="8229600" cy="1019367"/>
          </a:xfrm>
        </p:spPr>
        <p:txBody>
          <a:bodyPr/>
          <a:lstStyle/>
          <a:p>
            <a:pPr eaLnBrk="1" hangingPunct="1"/>
            <a:r>
              <a:rPr lang="en-US" altLang="zh-CN" sz="2800" b="1" dirty="0">
                <a:ea typeface="宋体" panose="02010600030101010101" pitchFamily="2" charset="-122"/>
              </a:rPr>
              <a:t>Newton-Raphson for Root: multiple variables</a:t>
            </a:r>
          </a:p>
        </p:txBody>
      </p:sp>
      <p:graphicFrame>
        <p:nvGraphicFramePr>
          <p:cNvPr id="5122" name="Object 4"/>
          <p:cNvGraphicFramePr>
            <a:graphicFrameLocks noChangeAspect="1"/>
          </p:cNvGraphicFramePr>
          <p:nvPr>
            <p:extLst>
              <p:ext uri="{D42A27DB-BD31-4B8C-83A1-F6EECF244321}">
                <p14:modId xmlns:p14="http://schemas.microsoft.com/office/powerpoint/2010/main" val="889277619"/>
              </p:ext>
            </p:extLst>
          </p:nvPr>
        </p:nvGraphicFramePr>
        <p:xfrm>
          <a:off x="1228184" y="3871913"/>
          <a:ext cx="6980105" cy="2740141"/>
        </p:xfrm>
        <a:graphic>
          <a:graphicData uri="http://schemas.openxmlformats.org/presentationml/2006/ole">
            <mc:AlternateContent xmlns:mc="http://schemas.openxmlformats.org/markup-compatibility/2006">
              <mc:Choice xmlns:v="urn:schemas-microsoft-com:vml" Requires="v">
                <p:oleObj name="Equation" r:id="rId2" imgW="3009600" imgH="1180800" progId="Equation.DSMT4">
                  <p:embed/>
                </p:oleObj>
              </mc:Choice>
              <mc:Fallback>
                <p:oleObj name="Equation" r:id="rId2" imgW="3009600" imgH="1180800" progId="Equation.DSMT4">
                  <p:embed/>
                  <p:pic>
                    <p:nvPicPr>
                      <p:cNvPr id="5122" name="Object 4"/>
                      <p:cNvPicPr>
                        <a:picLocks noChangeAspect="1" noChangeArrowheads="1"/>
                      </p:cNvPicPr>
                      <p:nvPr/>
                    </p:nvPicPr>
                    <p:blipFill>
                      <a:blip r:embed="rId3"/>
                      <a:srcRect/>
                      <a:stretch>
                        <a:fillRect/>
                      </a:stretch>
                    </p:blipFill>
                    <p:spPr bwMode="auto">
                      <a:xfrm>
                        <a:off x="1228184" y="3871913"/>
                        <a:ext cx="6980105" cy="2740141"/>
                      </a:xfrm>
                      <a:prstGeom prst="rect">
                        <a:avLst/>
                      </a:prstGeom>
                      <a:noFill/>
                      <a:ln>
                        <a:noFill/>
                      </a:ln>
                      <a:effec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2317630466"/>
              </p:ext>
            </p:extLst>
          </p:nvPr>
        </p:nvGraphicFramePr>
        <p:xfrm>
          <a:off x="457200" y="1182597"/>
          <a:ext cx="3065928" cy="2233131"/>
        </p:xfrm>
        <a:graphic>
          <a:graphicData uri="http://schemas.openxmlformats.org/presentationml/2006/ole">
            <mc:AlternateContent xmlns:mc="http://schemas.openxmlformats.org/markup-compatibility/2006">
              <mc:Choice xmlns:v="urn:schemas-microsoft-com:vml" Requires="v">
                <p:oleObj name="Equation" r:id="rId4" imgW="1257120" imgH="914400" progId="Equation.DSMT4">
                  <p:embed/>
                </p:oleObj>
              </mc:Choice>
              <mc:Fallback>
                <p:oleObj name="Equation" r:id="rId4" imgW="1257120" imgH="914400" progId="Equation.DSMT4">
                  <p:embed/>
                  <p:pic>
                    <p:nvPicPr>
                      <p:cNvPr id="5122" name="Object 4"/>
                      <p:cNvPicPr>
                        <a:picLocks noChangeAspect="1" noChangeArrowheads="1"/>
                      </p:cNvPicPr>
                      <p:nvPr/>
                    </p:nvPicPr>
                    <p:blipFill>
                      <a:blip r:embed="rId5"/>
                      <a:srcRect/>
                      <a:stretch>
                        <a:fillRect/>
                      </a:stretch>
                    </p:blipFill>
                    <p:spPr bwMode="auto">
                      <a:xfrm>
                        <a:off x="457200" y="1182597"/>
                        <a:ext cx="3065928" cy="2233131"/>
                      </a:xfrm>
                      <a:prstGeom prst="rect">
                        <a:avLst/>
                      </a:prstGeom>
                      <a:noFill/>
                      <a:ln w="6350">
                        <a:solidFill>
                          <a:schemeClr val="tx1"/>
                        </a:solid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3874473"/>
              </p:ext>
            </p:extLst>
          </p:nvPr>
        </p:nvGraphicFramePr>
        <p:xfrm>
          <a:off x="3680505" y="1308713"/>
          <a:ext cx="2533631" cy="512631"/>
        </p:xfrm>
        <a:graphic>
          <a:graphicData uri="http://schemas.openxmlformats.org/presentationml/2006/ole">
            <mc:AlternateContent xmlns:mc="http://schemas.openxmlformats.org/markup-compatibility/2006">
              <mc:Choice xmlns:v="urn:schemas-microsoft-com:vml" Requires="v">
                <p:oleObj name="Equation" r:id="rId6" imgW="1193760" imgH="241200" progId="Equation.DSMT4">
                  <p:embed/>
                </p:oleObj>
              </mc:Choice>
              <mc:Fallback>
                <p:oleObj name="Equation" r:id="rId6" imgW="1193760" imgH="241200" progId="Equation.DSMT4">
                  <p:embed/>
                  <p:pic>
                    <p:nvPicPr>
                      <p:cNvPr id="4" name="Object 4"/>
                      <p:cNvPicPr>
                        <a:picLocks noChangeAspect="1" noChangeArrowheads="1"/>
                      </p:cNvPicPr>
                      <p:nvPr/>
                    </p:nvPicPr>
                    <p:blipFill>
                      <a:blip r:embed="rId7"/>
                      <a:srcRect/>
                      <a:stretch>
                        <a:fillRect/>
                      </a:stretch>
                    </p:blipFill>
                    <p:spPr bwMode="auto">
                      <a:xfrm>
                        <a:off x="3680505" y="1308713"/>
                        <a:ext cx="2533631" cy="512631"/>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55161066"/>
              </p:ext>
            </p:extLst>
          </p:nvPr>
        </p:nvGraphicFramePr>
        <p:xfrm>
          <a:off x="3996008" y="2215166"/>
          <a:ext cx="1563687" cy="574675"/>
        </p:xfrm>
        <a:graphic>
          <a:graphicData uri="http://schemas.openxmlformats.org/presentationml/2006/ole">
            <mc:AlternateContent xmlns:mc="http://schemas.openxmlformats.org/markup-compatibility/2006">
              <mc:Choice xmlns:v="urn:schemas-microsoft-com:vml" Requires="v">
                <p:oleObj name="Equation" r:id="rId8" imgW="622080" imgH="228600" progId="Equation.DSMT4">
                  <p:embed/>
                </p:oleObj>
              </mc:Choice>
              <mc:Fallback>
                <p:oleObj name="Equation" r:id="rId8" imgW="622080" imgH="228600" progId="Equation.DSMT4">
                  <p:embed/>
                  <p:pic>
                    <p:nvPicPr>
                      <p:cNvPr id="5122" name="Object 4"/>
                      <p:cNvPicPr>
                        <a:picLocks noChangeAspect="1" noChangeArrowheads="1"/>
                      </p:cNvPicPr>
                      <p:nvPr/>
                    </p:nvPicPr>
                    <p:blipFill>
                      <a:blip r:embed="rId9"/>
                      <a:srcRect/>
                      <a:stretch>
                        <a:fillRect/>
                      </a:stretch>
                    </p:blipFill>
                    <p:spPr bwMode="auto">
                      <a:xfrm>
                        <a:off x="3996008" y="2215166"/>
                        <a:ext cx="156368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圆角矩形 1"/>
          <p:cNvSpPr/>
          <p:nvPr/>
        </p:nvSpPr>
        <p:spPr>
          <a:xfrm>
            <a:off x="1836038" y="5156976"/>
            <a:ext cx="1799975" cy="575992"/>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0"/>
          <a:stretch>
            <a:fillRect/>
          </a:stretch>
        </p:blipFill>
        <p:spPr>
          <a:xfrm>
            <a:off x="6328209" y="975141"/>
            <a:ext cx="2437280" cy="3054724"/>
          </a:xfrm>
          <a:prstGeom prst="rect">
            <a:avLst/>
          </a:prstGeom>
        </p:spPr>
      </p:pic>
      <p:graphicFrame>
        <p:nvGraphicFramePr>
          <p:cNvPr id="10" name="Object 4"/>
          <p:cNvGraphicFramePr>
            <a:graphicFrameLocks noChangeAspect="1"/>
          </p:cNvGraphicFramePr>
          <p:nvPr>
            <p:extLst>
              <p:ext uri="{D42A27DB-BD31-4B8C-83A1-F6EECF244321}">
                <p14:modId xmlns:p14="http://schemas.microsoft.com/office/powerpoint/2010/main" val="1748577898"/>
              </p:ext>
            </p:extLst>
          </p:nvPr>
        </p:nvGraphicFramePr>
        <p:xfrm>
          <a:off x="3857625" y="2781009"/>
          <a:ext cx="2290763" cy="512762"/>
        </p:xfrm>
        <a:graphic>
          <a:graphicData uri="http://schemas.openxmlformats.org/presentationml/2006/ole">
            <mc:AlternateContent xmlns:mc="http://schemas.openxmlformats.org/markup-compatibility/2006">
              <mc:Choice xmlns:v="urn:schemas-microsoft-com:vml" Requires="v">
                <p:oleObj name="Equation" r:id="rId11" imgW="1079280" imgH="241200" progId="Equation.DSMT4">
                  <p:embed/>
                </p:oleObj>
              </mc:Choice>
              <mc:Fallback>
                <p:oleObj name="Equation" r:id="rId11" imgW="1079280" imgH="241200" progId="Equation.DSMT4">
                  <p:embed/>
                  <p:pic>
                    <p:nvPicPr>
                      <p:cNvPr id="5" name="Object 4"/>
                      <p:cNvPicPr>
                        <a:picLocks noChangeAspect="1" noChangeArrowheads="1"/>
                      </p:cNvPicPr>
                      <p:nvPr/>
                    </p:nvPicPr>
                    <p:blipFill>
                      <a:blip r:embed="rId12"/>
                      <a:srcRect/>
                      <a:stretch>
                        <a:fillRect/>
                      </a:stretch>
                    </p:blipFill>
                    <p:spPr bwMode="auto">
                      <a:xfrm>
                        <a:off x="3857625" y="2781009"/>
                        <a:ext cx="2290763" cy="5127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98778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051"/>
          <p:cNvSpPr>
            <a:spLocks noGrp="1" noChangeArrowheads="1"/>
          </p:cNvSpPr>
          <p:nvPr>
            <p:ph type="body" idx="1"/>
          </p:nvPr>
        </p:nvSpPr>
        <p:spPr>
          <a:xfrm>
            <a:off x="533400" y="381000"/>
            <a:ext cx="7772400" cy="4114800"/>
          </a:xfrm>
        </p:spPr>
        <p:txBody>
          <a:bodyPr/>
          <a:lstStyle/>
          <a:p>
            <a:pPr eaLnBrk="1" hangingPunct="1"/>
            <a:r>
              <a:rPr lang="en-US" altLang="zh-TW"/>
              <a:t>A system that has a solution, but has </a:t>
            </a:r>
            <a:r>
              <a:rPr lang="en-US" altLang="zh-TW" i="1" u="sng"/>
              <a:t>ill-conditioned</a:t>
            </a:r>
            <a:r>
              <a:rPr lang="en-US" altLang="zh-TW"/>
              <a:t> parameters.</a:t>
            </a:r>
          </a:p>
        </p:txBody>
      </p:sp>
      <p:graphicFrame>
        <p:nvGraphicFramePr>
          <p:cNvPr id="14340" name="Object 2052"/>
          <p:cNvGraphicFramePr>
            <a:graphicFrameLocks noChangeAspect="1"/>
          </p:cNvGraphicFramePr>
          <p:nvPr/>
        </p:nvGraphicFramePr>
        <p:xfrm>
          <a:off x="1981200" y="1600200"/>
          <a:ext cx="2527300" cy="942975"/>
        </p:xfrm>
        <a:graphic>
          <a:graphicData uri="http://schemas.openxmlformats.org/presentationml/2006/ole">
            <mc:AlternateContent xmlns:mc="http://schemas.openxmlformats.org/markup-compatibility/2006">
              <mc:Choice xmlns:v="urn:schemas-microsoft-com:vml" Requires="v">
                <p:oleObj name="Equation" r:id="rId2" imgW="1143000" imgH="457200" progId="Equation.3">
                  <p:embed/>
                </p:oleObj>
              </mc:Choice>
              <mc:Fallback>
                <p:oleObj name="Equation" r:id="rId2" imgW="1143000" imgH="457200" progId="Equation.3">
                  <p:embed/>
                  <p:pic>
                    <p:nvPicPr>
                      <p:cNvPr id="14340" name="Object 2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25273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341" name="Picture 2053" descr="C:\WINDOWS\Desktop\投影片\fig5-2d.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792480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49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762000" y="1828800"/>
            <a:ext cx="7772400" cy="4114800"/>
          </a:xfrm>
        </p:spPr>
        <p:txBody>
          <a:bodyPr/>
          <a:lstStyle/>
          <a:p>
            <a:pPr eaLnBrk="1" hangingPunct="1"/>
            <a:endParaRPr lang="en-US" altLang="zh-TW"/>
          </a:p>
          <a:p>
            <a:pPr eaLnBrk="1" hangingPunct="1"/>
            <a:endParaRPr lang="en-US" altLang="zh-TW"/>
          </a:p>
          <a:p>
            <a:pPr eaLnBrk="1" hangingPunct="1"/>
            <a:r>
              <a:rPr lang="en-US" altLang="zh-TW"/>
              <a:t>Rule 1:  The solution is not changed if the order of the equations is changed.</a:t>
            </a:r>
          </a:p>
          <a:p>
            <a:pPr eaLnBrk="1" hangingPunct="1"/>
            <a:endParaRPr lang="en-US" altLang="zh-TW"/>
          </a:p>
        </p:txBody>
      </p:sp>
      <p:sp>
        <p:nvSpPr>
          <p:cNvPr id="15364" name="Rectangle 2"/>
          <p:cNvSpPr>
            <a:spLocks noGrp="1" noChangeArrowheads="1"/>
          </p:cNvSpPr>
          <p:nvPr>
            <p:ph type="title"/>
          </p:nvPr>
        </p:nvSpPr>
        <p:spPr/>
        <p:txBody>
          <a:bodyPr/>
          <a:lstStyle/>
          <a:p>
            <a:pPr eaLnBrk="1" hangingPunct="1"/>
            <a:r>
              <a:rPr lang="en-US" altLang="zh-TW" dirty="0">
                <a:solidFill>
                  <a:srgbClr val="FF0000"/>
                </a:solidFill>
              </a:rPr>
              <a:t>Permissible Operations</a:t>
            </a:r>
          </a:p>
        </p:txBody>
      </p:sp>
      <p:graphicFrame>
        <p:nvGraphicFramePr>
          <p:cNvPr id="15365" name="Object 5"/>
          <p:cNvGraphicFramePr>
            <a:graphicFrameLocks noChangeAspect="1"/>
          </p:cNvGraphicFramePr>
          <p:nvPr/>
        </p:nvGraphicFramePr>
        <p:xfrm>
          <a:off x="2667000" y="4495800"/>
          <a:ext cx="1903413" cy="914400"/>
        </p:xfrm>
        <a:graphic>
          <a:graphicData uri="http://schemas.openxmlformats.org/presentationml/2006/ole">
            <mc:AlternateContent xmlns:mc="http://schemas.openxmlformats.org/markup-compatibility/2006">
              <mc:Choice xmlns:v="urn:schemas-microsoft-com:vml" Requires="v">
                <p:oleObj name="Equation" r:id="rId2" imgW="952500" imgH="457200" progId="Equation.3">
                  <p:embed/>
                </p:oleObj>
              </mc:Choice>
              <mc:Fallback>
                <p:oleObj name="Equation" r:id="rId2" imgW="952500" imgH="457200" progId="Equation.3">
                  <p:embed/>
                  <p:pic>
                    <p:nvPicPr>
                      <p:cNvPr id="153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495800"/>
                        <a:ext cx="19034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2590800" y="1828800"/>
          <a:ext cx="1903413" cy="914400"/>
        </p:xfrm>
        <a:graphic>
          <a:graphicData uri="http://schemas.openxmlformats.org/presentationml/2006/ole">
            <mc:AlternateContent xmlns:mc="http://schemas.openxmlformats.org/markup-compatibility/2006">
              <mc:Choice xmlns:v="urn:schemas-microsoft-com:vml" Requires="v">
                <p:oleObj name="Equation" r:id="rId4" imgW="952500" imgH="457200" progId="Equation.3">
                  <p:embed/>
                </p:oleObj>
              </mc:Choice>
              <mc:Fallback>
                <p:oleObj name="Equation" r:id="rId4" imgW="952500" imgH="457200" progId="Equation.3">
                  <p:embed/>
                  <p:pic>
                    <p:nvPicPr>
                      <p:cNvPr id="153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828800"/>
                        <a:ext cx="19034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0651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762000" y="838200"/>
            <a:ext cx="7772400" cy="3962400"/>
          </a:xfrm>
        </p:spPr>
        <p:txBody>
          <a:bodyPr/>
          <a:lstStyle/>
          <a:p>
            <a:pPr eaLnBrk="1" hangingPunct="1">
              <a:lnSpc>
                <a:spcPct val="90000"/>
              </a:lnSpc>
            </a:pPr>
            <a:r>
              <a:rPr lang="en-US" altLang="zh-TW" sz="2800" dirty="0"/>
              <a:t>Rule 2: Any one of the equations can be multiplied or divided by a nonzero constant without changing the solution.</a:t>
            </a:r>
          </a:p>
          <a:p>
            <a:pPr eaLnBrk="1" hangingPunct="1">
              <a:lnSpc>
                <a:spcPct val="90000"/>
              </a:lnSpc>
            </a:pPr>
            <a:endParaRPr lang="en-US" altLang="zh-TW" sz="2800" dirty="0"/>
          </a:p>
          <a:p>
            <a:pPr eaLnBrk="1" hangingPunct="1">
              <a:lnSpc>
                <a:spcPct val="90000"/>
              </a:lnSpc>
            </a:pPr>
            <a:endParaRPr lang="en-US" altLang="zh-TW" sz="2800" dirty="0"/>
          </a:p>
          <a:p>
            <a:pPr eaLnBrk="1" hangingPunct="1">
              <a:lnSpc>
                <a:spcPct val="90000"/>
              </a:lnSpc>
            </a:pPr>
            <a:r>
              <a:rPr lang="en-US" altLang="zh-TW" sz="2800" dirty="0"/>
              <a:t>Rule 3: The solution is not changed if two equations are added together and the resulting equation replaces either of the two original equations.</a:t>
            </a:r>
          </a:p>
        </p:txBody>
      </p:sp>
      <p:graphicFrame>
        <p:nvGraphicFramePr>
          <p:cNvPr id="16388" name="Object 4"/>
          <p:cNvGraphicFramePr>
            <a:graphicFrameLocks noChangeAspect="1"/>
          </p:cNvGraphicFramePr>
          <p:nvPr/>
        </p:nvGraphicFramePr>
        <p:xfrm>
          <a:off x="2590800" y="2133600"/>
          <a:ext cx="1903413" cy="914400"/>
        </p:xfrm>
        <a:graphic>
          <a:graphicData uri="http://schemas.openxmlformats.org/presentationml/2006/ole">
            <mc:AlternateContent xmlns:mc="http://schemas.openxmlformats.org/markup-compatibility/2006">
              <mc:Choice xmlns:v="urn:schemas-microsoft-com:vml" Requires="v">
                <p:oleObj name="Equation" r:id="rId2" imgW="952500" imgH="457200" progId="Equation.3">
                  <p:embed/>
                </p:oleObj>
              </mc:Choice>
              <mc:Fallback>
                <p:oleObj name="Equation" r:id="rId2" imgW="952500" imgH="457200" progId="Equation.3">
                  <p:embed/>
                  <p:pic>
                    <p:nvPicPr>
                      <p:cNvPr id="163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19034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2514600" y="4635500"/>
          <a:ext cx="2081213" cy="914400"/>
        </p:xfrm>
        <a:graphic>
          <a:graphicData uri="http://schemas.openxmlformats.org/presentationml/2006/ole">
            <mc:AlternateContent xmlns:mc="http://schemas.openxmlformats.org/markup-compatibility/2006">
              <mc:Choice xmlns:v="urn:schemas-microsoft-com:vml" Requires="v">
                <p:oleObj name="Equation" r:id="rId4" imgW="1041400" imgH="457200" progId="Equation.3">
                  <p:embed/>
                </p:oleObj>
              </mc:Choice>
              <mc:Fallback>
                <p:oleObj name="Equation" r:id="rId4" imgW="1041400" imgH="457200" progId="Equation.3">
                  <p:embed/>
                  <p:pic>
                    <p:nvPicPr>
                      <p:cNvPr id="1638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635500"/>
                        <a:ext cx="20812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3097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8433"/>
          <p:cNvSpPr>
            <a:spLocks noGrp="1" noChangeArrowheads="1"/>
          </p:cNvSpPr>
          <p:nvPr>
            <p:ph type="title"/>
          </p:nvPr>
        </p:nvSpPr>
        <p:spPr>
          <a:xfrm>
            <a:off x="457200" y="0"/>
            <a:ext cx="8229600" cy="1362075"/>
          </a:xfrm>
        </p:spPr>
        <p:txBody>
          <a:bodyPr/>
          <a:lstStyle/>
          <a:p>
            <a:r>
              <a:rPr lang="zh-CN" altLang="en-US" sz="3600">
                <a:solidFill>
                  <a:srgbClr val="FF3300"/>
                </a:solidFill>
                <a:latin typeface="Georgia" panose="02040502050405020303" pitchFamily="18" charset="0"/>
              </a:rPr>
              <a:t>Gaussian elimination</a:t>
            </a:r>
            <a:r>
              <a:rPr lang="en-US" altLang="zh-CN" sz="3600">
                <a:solidFill>
                  <a:srgbClr val="FF3300"/>
                </a:solidFill>
                <a:latin typeface="Georgia" panose="02040502050405020303" pitchFamily="18" charset="0"/>
              </a:rPr>
              <a:t> for </a:t>
            </a:r>
            <a:br>
              <a:rPr lang="en-US" altLang="zh-CN" sz="3600">
                <a:solidFill>
                  <a:srgbClr val="FF3300"/>
                </a:solidFill>
                <a:latin typeface="Georgia" panose="02040502050405020303" pitchFamily="18" charset="0"/>
              </a:rPr>
            </a:br>
            <a:r>
              <a:rPr lang="en-US" altLang="zh-CN" sz="3600">
                <a:solidFill>
                  <a:srgbClr val="FF3300"/>
                </a:solidFill>
                <a:latin typeface="Georgia" panose="02040502050405020303" pitchFamily="18" charset="0"/>
              </a:rPr>
              <a:t>l</a:t>
            </a:r>
            <a:r>
              <a:rPr lang="zh-CN" altLang="en-US" sz="3600">
                <a:solidFill>
                  <a:srgbClr val="FF3300"/>
                </a:solidFill>
                <a:latin typeface="Georgia" panose="02040502050405020303" pitchFamily="18" charset="0"/>
              </a:rPr>
              <a:t>inear equation systems</a:t>
            </a:r>
            <a:r>
              <a:rPr lang="en-US" altLang="zh-CN" sz="3200">
                <a:solidFill>
                  <a:srgbClr val="FF3300"/>
                </a:solidFill>
                <a:latin typeface="Georgia" panose="02040502050405020303" pitchFamily="18" charset="0"/>
              </a:rPr>
              <a:t> </a:t>
            </a:r>
          </a:p>
        </p:txBody>
      </p:sp>
      <p:sp>
        <p:nvSpPr>
          <p:cNvPr id="18435" name="流程图: 可选过程 18434"/>
          <p:cNvSpPr>
            <a:spLocks noChangeArrowheads="1"/>
          </p:cNvSpPr>
          <p:nvPr/>
        </p:nvSpPr>
        <p:spPr bwMode="auto">
          <a:xfrm>
            <a:off x="1311275" y="1773238"/>
            <a:ext cx="1738313" cy="1152525"/>
          </a:xfrm>
          <a:prstGeom prst="flowChartAlternate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FF3300"/>
                </a:solidFill>
                <a:latin typeface="Georgia" panose="02040502050405020303" pitchFamily="18" charset="0"/>
              </a:rPr>
              <a:t>Coefficient</a:t>
            </a:r>
          </a:p>
          <a:p>
            <a:pPr algn="ctr"/>
            <a:r>
              <a:rPr lang="en-US" altLang="zh-CN" sz="2400">
                <a:solidFill>
                  <a:srgbClr val="FF3300"/>
                </a:solidFill>
                <a:latin typeface="Georgia" panose="02040502050405020303" pitchFamily="18" charset="0"/>
              </a:rPr>
              <a:t>matrix</a:t>
            </a:r>
            <a:br>
              <a:rPr lang="en-US" altLang="zh-CN" sz="2400">
                <a:solidFill>
                  <a:srgbClr val="FF3300"/>
                </a:solidFill>
                <a:latin typeface="Georgia" panose="02040502050405020303" pitchFamily="18" charset="0"/>
              </a:rPr>
            </a:br>
            <a:r>
              <a:rPr lang="en-US" altLang="zh-CN" sz="2400">
                <a:solidFill>
                  <a:srgbClr val="FF3300"/>
                </a:solidFill>
                <a:latin typeface="Georgia" panose="02040502050405020303" pitchFamily="18" charset="0"/>
              </a:rPr>
              <a:t>A</a:t>
            </a:r>
            <a:r>
              <a:rPr lang="en-US" altLang="zh-CN" sz="2400" baseline="30000">
                <a:solidFill>
                  <a:srgbClr val="FF3300"/>
                </a:solidFill>
                <a:latin typeface="Georgia" panose="02040502050405020303" pitchFamily="18" charset="0"/>
              </a:rPr>
              <a:t>(0)</a:t>
            </a:r>
            <a:r>
              <a:rPr lang="en-US" altLang="zh-CN" sz="2400">
                <a:solidFill>
                  <a:srgbClr val="FF3300"/>
                </a:solidFill>
                <a:latin typeface="Georgia" panose="02040502050405020303" pitchFamily="18" charset="0"/>
              </a:rPr>
              <a:t> &amp; b</a:t>
            </a:r>
            <a:r>
              <a:rPr lang="en-US" altLang="zh-CN" sz="2400" baseline="30000">
                <a:solidFill>
                  <a:srgbClr val="FF3300"/>
                </a:solidFill>
                <a:latin typeface="Georgia" panose="02040502050405020303" pitchFamily="18" charset="0"/>
              </a:rPr>
              <a:t>(0)</a:t>
            </a:r>
          </a:p>
        </p:txBody>
      </p:sp>
      <p:sp>
        <p:nvSpPr>
          <p:cNvPr id="18436" name="右箭头 18435"/>
          <p:cNvSpPr>
            <a:spLocks noChangeArrowheads="1"/>
          </p:cNvSpPr>
          <p:nvPr/>
        </p:nvSpPr>
        <p:spPr bwMode="auto">
          <a:xfrm>
            <a:off x="3255963" y="2206625"/>
            <a:ext cx="2882900" cy="360363"/>
          </a:xfrm>
          <a:prstGeom prst="rightArrow">
            <a:avLst>
              <a:gd name="adj1" fmla="val 50000"/>
              <a:gd name="adj2" fmla="val 199703"/>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37" name="流程图: 可选过程 18436"/>
          <p:cNvSpPr>
            <a:spLocks noChangeArrowheads="1"/>
          </p:cNvSpPr>
          <p:nvPr/>
        </p:nvSpPr>
        <p:spPr bwMode="auto">
          <a:xfrm>
            <a:off x="6229350" y="1773238"/>
            <a:ext cx="1943100" cy="1152525"/>
          </a:xfrm>
          <a:prstGeom prst="flowChartAlternate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FF3300"/>
                </a:solidFill>
                <a:latin typeface="Georgia" panose="02040502050405020303" pitchFamily="18" charset="0"/>
              </a:rPr>
              <a:t>intermediate</a:t>
            </a:r>
            <a:br>
              <a:rPr lang="en-US" altLang="zh-CN" sz="2400">
                <a:solidFill>
                  <a:srgbClr val="FF3300"/>
                </a:solidFill>
                <a:latin typeface="Georgia" panose="02040502050405020303" pitchFamily="18" charset="0"/>
              </a:rPr>
            </a:br>
            <a:r>
              <a:rPr lang="en-US" altLang="zh-CN" sz="2400">
                <a:solidFill>
                  <a:srgbClr val="FF3300"/>
                </a:solidFill>
                <a:latin typeface="Georgia" panose="02040502050405020303" pitchFamily="18" charset="0"/>
              </a:rPr>
              <a:t>matrix</a:t>
            </a:r>
          </a:p>
          <a:p>
            <a:pPr algn="ctr"/>
            <a:r>
              <a:rPr lang="en-US" altLang="zh-CN" sz="2400">
                <a:solidFill>
                  <a:srgbClr val="FF3300"/>
                </a:solidFill>
                <a:latin typeface="Georgia" panose="02040502050405020303" pitchFamily="18" charset="0"/>
              </a:rPr>
              <a:t>A</a:t>
            </a:r>
            <a:r>
              <a:rPr lang="en-US" altLang="zh-CN" sz="2400" baseline="30000">
                <a:solidFill>
                  <a:srgbClr val="FF3300"/>
                </a:solidFill>
                <a:latin typeface="Georgia" panose="02040502050405020303" pitchFamily="18" charset="0"/>
              </a:rPr>
              <a:t>(j)</a:t>
            </a:r>
            <a:r>
              <a:rPr lang="en-US" altLang="zh-CN" sz="2400">
                <a:solidFill>
                  <a:srgbClr val="FF3300"/>
                </a:solidFill>
                <a:latin typeface="Georgia" panose="02040502050405020303" pitchFamily="18" charset="0"/>
              </a:rPr>
              <a:t> &amp; b</a:t>
            </a:r>
            <a:r>
              <a:rPr lang="en-US" altLang="zh-CN" sz="2400" baseline="30000">
                <a:solidFill>
                  <a:srgbClr val="FF3300"/>
                </a:solidFill>
                <a:latin typeface="Georgia" panose="02040502050405020303" pitchFamily="18" charset="0"/>
              </a:rPr>
              <a:t>(j)</a:t>
            </a:r>
          </a:p>
        </p:txBody>
      </p:sp>
      <p:sp>
        <p:nvSpPr>
          <p:cNvPr id="18438" name="文本框 18437"/>
          <p:cNvSpPr txBox="1">
            <a:spLocks noChangeArrowheads="1"/>
          </p:cNvSpPr>
          <p:nvPr/>
        </p:nvSpPr>
        <p:spPr bwMode="auto">
          <a:xfrm>
            <a:off x="3554413" y="1362075"/>
            <a:ext cx="179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FF"/>
                </a:solidFill>
                <a:latin typeface="Georgia" panose="02040502050405020303" pitchFamily="18" charset="0"/>
              </a:rPr>
              <a:t>Gaussian</a:t>
            </a:r>
          </a:p>
          <a:p>
            <a:r>
              <a:rPr lang="en-US" altLang="zh-CN" sz="2400">
                <a:solidFill>
                  <a:srgbClr val="0000FF"/>
                </a:solidFill>
                <a:latin typeface="Georgia" panose="02040502050405020303" pitchFamily="18" charset="0"/>
              </a:rPr>
              <a:t>elimination</a:t>
            </a:r>
          </a:p>
        </p:txBody>
      </p:sp>
      <p:sp>
        <p:nvSpPr>
          <p:cNvPr id="18439" name="流程图: 可选过程 18438"/>
          <p:cNvSpPr>
            <a:spLocks noChangeArrowheads="1"/>
          </p:cNvSpPr>
          <p:nvPr/>
        </p:nvSpPr>
        <p:spPr bwMode="auto">
          <a:xfrm>
            <a:off x="6229350" y="4437063"/>
            <a:ext cx="1943100" cy="1152525"/>
          </a:xfrm>
          <a:prstGeom prst="flowChartAlternate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FF3300"/>
                </a:solidFill>
                <a:latin typeface="Georgia" panose="02040502050405020303" pitchFamily="18" charset="0"/>
              </a:rPr>
              <a:t>triangular</a:t>
            </a:r>
            <a:br>
              <a:rPr lang="en-US" altLang="zh-CN" sz="2400">
                <a:solidFill>
                  <a:srgbClr val="FF3300"/>
                </a:solidFill>
                <a:latin typeface="Georgia" panose="02040502050405020303" pitchFamily="18" charset="0"/>
              </a:rPr>
            </a:br>
            <a:r>
              <a:rPr lang="en-US" altLang="zh-CN" sz="2400">
                <a:solidFill>
                  <a:srgbClr val="FF3300"/>
                </a:solidFill>
                <a:latin typeface="Georgia" panose="02040502050405020303" pitchFamily="18" charset="0"/>
              </a:rPr>
              <a:t>matrix</a:t>
            </a:r>
          </a:p>
        </p:txBody>
      </p:sp>
      <p:sp>
        <p:nvSpPr>
          <p:cNvPr id="18440" name="下箭头 18439"/>
          <p:cNvSpPr>
            <a:spLocks noChangeArrowheads="1"/>
          </p:cNvSpPr>
          <p:nvPr/>
        </p:nvSpPr>
        <p:spPr bwMode="auto">
          <a:xfrm>
            <a:off x="7083425" y="3286125"/>
            <a:ext cx="358775" cy="871538"/>
          </a:xfrm>
          <a:prstGeom prst="downArrow">
            <a:avLst>
              <a:gd name="adj1" fmla="val 50000"/>
              <a:gd name="adj2" fmla="val 6064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41" name="流程图: 可选过程 18440"/>
          <p:cNvSpPr>
            <a:spLocks noChangeArrowheads="1"/>
          </p:cNvSpPr>
          <p:nvPr/>
        </p:nvSpPr>
        <p:spPr bwMode="auto">
          <a:xfrm>
            <a:off x="1311275" y="4437063"/>
            <a:ext cx="1944688" cy="1152525"/>
          </a:xfrm>
          <a:prstGeom prst="flowChartAlternateProcess">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FF3300"/>
                </a:solidFill>
                <a:latin typeface="Georgia" panose="02040502050405020303" pitchFamily="18" charset="0"/>
              </a:rPr>
              <a:t>roots of </a:t>
            </a:r>
          </a:p>
          <a:p>
            <a:pPr algn="ctr"/>
            <a:r>
              <a:rPr lang="en-US" altLang="zh-CN" sz="2400">
                <a:solidFill>
                  <a:srgbClr val="FF3300"/>
                </a:solidFill>
                <a:latin typeface="Georgia" panose="02040502050405020303" pitchFamily="18" charset="0"/>
              </a:rPr>
              <a:t>equations</a:t>
            </a:r>
            <a:endParaRPr lang="en-US" altLang="zh-CN">
              <a:latin typeface="Georgia" panose="02040502050405020303" pitchFamily="18" charset="0"/>
            </a:endParaRPr>
          </a:p>
        </p:txBody>
      </p:sp>
      <p:sp>
        <p:nvSpPr>
          <p:cNvPr id="18442" name="文本框 18441"/>
          <p:cNvSpPr txBox="1">
            <a:spLocks noChangeArrowheads="1"/>
          </p:cNvSpPr>
          <p:nvPr/>
        </p:nvSpPr>
        <p:spPr bwMode="auto">
          <a:xfrm>
            <a:off x="3770313" y="4025900"/>
            <a:ext cx="21605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FF"/>
                </a:solidFill>
                <a:latin typeface="Georgia" panose="02040502050405020303" pitchFamily="18" charset="0"/>
              </a:rPr>
              <a:t>backward substitutions</a:t>
            </a:r>
          </a:p>
        </p:txBody>
      </p:sp>
      <p:sp>
        <p:nvSpPr>
          <p:cNvPr id="18443" name="左箭头 18442"/>
          <p:cNvSpPr>
            <a:spLocks noChangeArrowheads="1"/>
          </p:cNvSpPr>
          <p:nvPr/>
        </p:nvSpPr>
        <p:spPr bwMode="auto">
          <a:xfrm>
            <a:off x="3336925" y="4941888"/>
            <a:ext cx="2520950" cy="433387"/>
          </a:xfrm>
          <a:prstGeom prst="leftArrow">
            <a:avLst>
              <a:gd name="adj1" fmla="val 50000"/>
              <a:gd name="adj2" fmla="val 145206"/>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44" name="矩形 18443"/>
          <p:cNvSpPr>
            <a:spLocks noChangeArrowheads="1"/>
          </p:cNvSpPr>
          <p:nvPr/>
        </p:nvSpPr>
        <p:spPr bwMode="auto">
          <a:xfrm flipH="1" flipV="1">
            <a:off x="3554413" y="3286125"/>
            <a:ext cx="3600450" cy="179388"/>
          </a:xfrm>
          <a:prstGeom prst="rect">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45" name="上箭头 18444"/>
          <p:cNvSpPr>
            <a:spLocks noChangeArrowheads="1"/>
          </p:cNvSpPr>
          <p:nvPr/>
        </p:nvSpPr>
        <p:spPr bwMode="auto">
          <a:xfrm flipH="1">
            <a:off x="3481388" y="2725738"/>
            <a:ext cx="298450" cy="560387"/>
          </a:xfrm>
          <a:prstGeom prst="upArrow">
            <a:avLst>
              <a:gd name="adj1" fmla="val 50000"/>
              <a:gd name="adj2" fmla="val 46872"/>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446" name="文本框 18445"/>
          <p:cNvSpPr txBox="1">
            <a:spLocks noChangeArrowheads="1"/>
          </p:cNvSpPr>
          <p:nvPr/>
        </p:nvSpPr>
        <p:spPr bwMode="auto">
          <a:xfrm>
            <a:off x="881063" y="5776913"/>
            <a:ext cx="7291387"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The inverse and the determinant of a matrix can also be obtained in</a:t>
            </a:r>
            <a:r>
              <a:rPr lang="en-US" altLang="zh-CN" sz="2800">
                <a:latin typeface="Georgia" panose="02040502050405020303" pitchFamily="18" charset="0"/>
              </a:rPr>
              <a:t> </a:t>
            </a:r>
            <a:r>
              <a:rPr lang="zh-CN" altLang="en-US" sz="2800">
                <a:latin typeface="Georgia" panose="02040502050405020303" pitchFamily="18" charset="0"/>
              </a:rPr>
              <a:t>such a manner.</a:t>
            </a:r>
          </a:p>
        </p:txBody>
      </p:sp>
      <p:sp>
        <p:nvSpPr>
          <p:cNvPr id="18447" name="下箭头 18446"/>
          <p:cNvSpPr>
            <a:spLocks noChangeArrowheads="1"/>
          </p:cNvSpPr>
          <p:nvPr/>
        </p:nvSpPr>
        <p:spPr bwMode="auto">
          <a:xfrm>
            <a:off x="2051050" y="3286125"/>
            <a:ext cx="360363" cy="871538"/>
          </a:xfrm>
          <a:prstGeom prst="downArrow">
            <a:avLst>
              <a:gd name="adj1" fmla="val 50000"/>
              <a:gd name="adj2" fmla="val 60373"/>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61105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linds(horizontal)">
                                      <p:cBhvr>
                                        <p:cTn id="12" dur="500"/>
                                        <p:tgtEl>
                                          <p:spTgt spid="1843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438"/>
                                        </p:tgtEl>
                                        <p:attrNameLst>
                                          <p:attrName>style.visibility</p:attrName>
                                        </p:attrNameLst>
                                      </p:cBhvr>
                                      <p:to>
                                        <p:strVal val="visible"/>
                                      </p:to>
                                    </p:set>
                                    <p:animEffect transition="in" filter="blinds(horizontal)">
                                      <p:cBhvr>
                                        <p:cTn id="15" dur="500"/>
                                        <p:tgtEl>
                                          <p:spTgt spid="18438"/>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8437"/>
                                        </p:tgtEl>
                                        <p:attrNameLst>
                                          <p:attrName>style.visibility</p:attrName>
                                        </p:attrNameLst>
                                      </p:cBhvr>
                                      <p:to>
                                        <p:strVal val="visible"/>
                                      </p:to>
                                    </p:set>
                                    <p:animEffect transition="in" filter="blinds(horizontal)">
                                      <p:cBhvr>
                                        <p:cTn id="19" dur="500"/>
                                        <p:tgtEl>
                                          <p:spTgt spid="1843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8444"/>
                                        </p:tgtEl>
                                        <p:attrNameLst>
                                          <p:attrName>style.visibility</p:attrName>
                                        </p:attrNameLst>
                                      </p:cBhvr>
                                      <p:to>
                                        <p:strVal val="visible"/>
                                      </p:to>
                                    </p:set>
                                    <p:animEffect transition="in" filter="blinds(horizontal)">
                                      <p:cBhvr>
                                        <p:cTn id="24" dur="500"/>
                                        <p:tgtEl>
                                          <p:spTgt spid="18444"/>
                                        </p:tgtEl>
                                      </p:cBhvr>
                                    </p:animEffect>
                                  </p:childTnLst>
                                </p:cTn>
                              </p:par>
                              <p:par>
                                <p:cTn id="25" presetID="3" presetClass="entr" presetSubtype="10" fill="hold" nodeType="withEffect">
                                  <p:stCondLst>
                                    <p:cond delay="0"/>
                                  </p:stCondLst>
                                  <p:childTnLst>
                                    <p:set>
                                      <p:cBhvr>
                                        <p:cTn id="26" dur="1" fill="hold">
                                          <p:stCondLst>
                                            <p:cond delay="0"/>
                                          </p:stCondLst>
                                        </p:cTn>
                                        <p:tgtEl>
                                          <p:spTgt spid="18445"/>
                                        </p:tgtEl>
                                        <p:attrNameLst>
                                          <p:attrName>style.visibility</p:attrName>
                                        </p:attrNameLst>
                                      </p:cBhvr>
                                      <p:to>
                                        <p:strVal val="visible"/>
                                      </p:to>
                                    </p:set>
                                    <p:animEffect transition="in" filter="blinds(horizontal)">
                                      <p:cBhvr>
                                        <p:cTn id="27" dur="500"/>
                                        <p:tgtEl>
                                          <p:spTgt spid="184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440"/>
                                        </p:tgtEl>
                                        <p:attrNameLst>
                                          <p:attrName>style.visibility</p:attrName>
                                        </p:attrNameLst>
                                      </p:cBhvr>
                                      <p:to>
                                        <p:strVal val="visible"/>
                                      </p:to>
                                    </p:set>
                                    <p:animEffect transition="in" filter="blinds(horizontal)">
                                      <p:cBhvr>
                                        <p:cTn id="32" dur="500"/>
                                        <p:tgtEl>
                                          <p:spTgt spid="184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8439"/>
                                        </p:tgtEl>
                                        <p:attrNameLst>
                                          <p:attrName>style.visibility</p:attrName>
                                        </p:attrNameLst>
                                      </p:cBhvr>
                                      <p:to>
                                        <p:strVal val="visible"/>
                                      </p:to>
                                    </p:set>
                                    <p:animEffect transition="in" filter="blinds(horizontal)">
                                      <p:cBhvr>
                                        <p:cTn id="35" dur="500"/>
                                        <p:tgtEl>
                                          <p:spTgt spid="184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442"/>
                                        </p:tgtEl>
                                        <p:attrNameLst>
                                          <p:attrName>style.visibility</p:attrName>
                                        </p:attrNameLst>
                                      </p:cBhvr>
                                      <p:to>
                                        <p:strVal val="visible"/>
                                      </p:to>
                                    </p:set>
                                    <p:animEffect transition="in" filter="blinds(horizontal)">
                                      <p:cBhvr>
                                        <p:cTn id="40" dur="500"/>
                                        <p:tgtEl>
                                          <p:spTgt spid="18442"/>
                                        </p:tgtEl>
                                      </p:cBhvr>
                                    </p:animEffect>
                                  </p:childTnLst>
                                </p:cTn>
                              </p:par>
                              <p:par>
                                <p:cTn id="41" presetID="3" presetClass="entr" presetSubtype="10"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Effect transition="in" filter="blinds(horizontal)">
                                      <p:cBhvr>
                                        <p:cTn id="43" dur="500"/>
                                        <p:tgtEl>
                                          <p:spTgt spid="184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441"/>
                                        </p:tgtEl>
                                        <p:attrNameLst>
                                          <p:attrName>style.visibility</p:attrName>
                                        </p:attrNameLst>
                                      </p:cBhvr>
                                      <p:to>
                                        <p:strVal val="visible"/>
                                      </p:to>
                                    </p:set>
                                    <p:animEffect transition="in" filter="blinds(horizontal)">
                                      <p:cBhvr>
                                        <p:cTn id="46" dur="500"/>
                                        <p:tgtEl>
                                          <p:spTgt spid="1844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8446"/>
                                        </p:tgtEl>
                                        <p:attrNameLst>
                                          <p:attrName>style.visibility</p:attrName>
                                        </p:attrNameLst>
                                      </p:cBhvr>
                                      <p:to>
                                        <p:strVal val="visible"/>
                                      </p:to>
                                    </p:set>
                                    <p:animEffect transition="in" filter="blinds(horizontal)">
                                      <p:cBhvr>
                                        <p:cTn id="51" dur="500"/>
                                        <p:tgtEl>
                                          <p:spTgt spid="1844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8447"/>
                                        </p:tgtEl>
                                        <p:attrNameLst>
                                          <p:attrName>style.visibility</p:attrName>
                                        </p:attrNameLst>
                                      </p:cBhvr>
                                      <p:to>
                                        <p:strVal val="visible"/>
                                      </p:to>
                                    </p:set>
                                    <p:animEffect transition="in" filter="blinds(horizontal)">
                                      <p:cBhvr>
                                        <p:cTn id="56"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37" grpId="0" bldLvl="0" animBg="1"/>
      <p:bldP spid="18438" grpId="0" bldLvl="0"/>
      <p:bldP spid="18439" grpId="0" bldLvl="0" animBg="1"/>
      <p:bldP spid="18441" grpId="0" bldLvl="0" animBg="1"/>
      <p:bldP spid="18442" grpId="0" bldLvl="0"/>
      <p:bldP spid="18446" grpId="0" bldLvl="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内容占位符 19457"/>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168275" y="277813"/>
            <a:ext cx="3178175" cy="2082800"/>
          </a:xfrm>
        </p:spPr>
      </p:pic>
      <p:sp>
        <p:nvSpPr>
          <p:cNvPr id="19459" name="箭头 259"/>
          <p:cNvSpPr>
            <a:spLocks noChangeShapeType="1"/>
          </p:cNvSpPr>
          <p:nvPr/>
        </p:nvSpPr>
        <p:spPr bwMode="auto">
          <a:xfrm>
            <a:off x="3348038" y="1987550"/>
            <a:ext cx="201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60" name="文本框 19459"/>
          <p:cNvSpPr txBox="1">
            <a:spLocks noChangeArrowheads="1"/>
          </p:cNvSpPr>
          <p:nvPr/>
        </p:nvSpPr>
        <p:spPr bwMode="auto">
          <a:xfrm>
            <a:off x="3346450" y="625475"/>
            <a:ext cx="22352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multiply </a:t>
            </a:r>
            <a:r>
              <a:rPr lang="zh-CN" altLang="en-US" sz="2000">
                <a:solidFill>
                  <a:srgbClr val="FF3300"/>
                </a:solidFill>
                <a:latin typeface="Georgia" panose="02040502050405020303" pitchFamily="18" charset="0"/>
              </a:rPr>
              <a:t>the first equation</a:t>
            </a:r>
            <a:r>
              <a:rPr lang="zh-CN" altLang="en-US" sz="2000">
                <a:latin typeface="Georgia" panose="02040502050405020303" pitchFamily="18" charset="0"/>
              </a:rPr>
              <a:t> by</a:t>
            </a:r>
          </a:p>
          <a:p>
            <a:r>
              <a:rPr lang="zh-CN" altLang="en-US" sz="2000">
                <a:latin typeface="Georgia" panose="02040502050405020303" pitchFamily="18" charset="0"/>
              </a:rPr>
              <a:t> </a:t>
            </a:r>
            <a:r>
              <a:rPr lang="en-US" altLang="zh-CN" sz="2000">
                <a:latin typeface="Georgia" panose="02040502050405020303" pitchFamily="18" charset="0"/>
              </a:rPr>
              <a:t>-</a:t>
            </a:r>
            <a:r>
              <a:rPr lang="zh-CN" altLang="en-US" sz="2000">
                <a:latin typeface="Georgia" panose="02040502050405020303" pitchFamily="18" charset="0"/>
              </a:rPr>
              <a:t>A</a:t>
            </a:r>
            <a:r>
              <a:rPr lang="zh-CN" altLang="en-US" sz="2000" baseline="-25000">
                <a:latin typeface="Georgia" panose="02040502050405020303" pitchFamily="18" charset="0"/>
              </a:rPr>
              <a:t>i1</a:t>
            </a:r>
            <a:r>
              <a:rPr lang="zh-CN" altLang="en-US" sz="2000" baseline="30000">
                <a:latin typeface="Georgia" panose="02040502050405020303" pitchFamily="18" charset="0"/>
              </a:rPr>
              <a:t>(0)</a:t>
            </a:r>
            <a:r>
              <a:rPr lang="zh-CN" altLang="en-US" sz="2000">
                <a:latin typeface="Georgia" panose="02040502050405020303" pitchFamily="18" charset="0"/>
              </a:rPr>
              <a:t> /A</a:t>
            </a:r>
            <a:r>
              <a:rPr lang="zh-CN" altLang="en-US" sz="2000" baseline="-25000">
                <a:latin typeface="Georgia" panose="02040502050405020303" pitchFamily="18" charset="0"/>
              </a:rPr>
              <a:t>11</a:t>
            </a:r>
            <a:r>
              <a:rPr lang="zh-CN" altLang="en-US" sz="2000" baseline="30000">
                <a:latin typeface="Georgia" panose="02040502050405020303" pitchFamily="18" charset="0"/>
              </a:rPr>
              <a:t>(0) </a:t>
            </a:r>
          </a:p>
        </p:txBody>
      </p:sp>
      <p:sp>
        <p:nvSpPr>
          <p:cNvPr id="19461" name="文本框 19460"/>
          <p:cNvSpPr txBox="1">
            <a:spLocks noChangeArrowheads="1"/>
          </p:cNvSpPr>
          <p:nvPr/>
        </p:nvSpPr>
        <p:spPr bwMode="auto">
          <a:xfrm>
            <a:off x="585788" y="2925763"/>
            <a:ext cx="22082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latin typeface="Georgia" panose="02040502050405020303" pitchFamily="18" charset="0"/>
              </a:rPr>
              <a:t>add it to the ith equation for i &gt; 1</a:t>
            </a:r>
          </a:p>
        </p:txBody>
      </p:sp>
      <p:pic>
        <p:nvPicPr>
          <p:cNvPr id="19462" name="图片 19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2575" y="185738"/>
            <a:ext cx="36957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箭头 259"/>
          <p:cNvSpPr>
            <a:spLocks noChangeShapeType="1"/>
          </p:cNvSpPr>
          <p:nvPr/>
        </p:nvSpPr>
        <p:spPr bwMode="auto">
          <a:xfrm>
            <a:off x="584200" y="3565525"/>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9464" name="图片 1946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4000" y="2360613"/>
            <a:ext cx="27876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箭头 259"/>
          <p:cNvSpPr>
            <a:spLocks noChangeShapeType="1"/>
          </p:cNvSpPr>
          <p:nvPr/>
        </p:nvSpPr>
        <p:spPr bwMode="auto">
          <a:xfrm>
            <a:off x="5581650" y="3717925"/>
            <a:ext cx="2208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66" name="文本框 19465"/>
          <p:cNvSpPr txBox="1">
            <a:spLocks noChangeArrowheads="1"/>
          </p:cNvSpPr>
          <p:nvPr/>
        </p:nvSpPr>
        <p:spPr bwMode="auto">
          <a:xfrm>
            <a:off x="5795963" y="2708275"/>
            <a:ext cx="2376487"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multiply </a:t>
            </a:r>
            <a:r>
              <a:rPr lang="zh-CN" altLang="en-US" sz="2000">
                <a:solidFill>
                  <a:srgbClr val="FF3300"/>
                </a:solidFill>
                <a:latin typeface="Georgia" panose="02040502050405020303" pitchFamily="18" charset="0"/>
              </a:rPr>
              <a:t>the second equation</a:t>
            </a:r>
            <a:r>
              <a:rPr lang="zh-CN" altLang="en-US" sz="2000">
                <a:latin typeface="Georgia" panose="02040502050405020303" pitchFamily="18" charset="0"/>
              </a:rPr>
              <a:t> by</a:t>
            </a:r>
          </a:p>
          <a:p>
            <a:r>
              <a:rPr lang="zh-CN" altLang="en-US" sz="2000">
                <a:latin typeface="Georgia" panose="02040502050405020303" pitchFamily="18" charset="0"/>
              </a:rPr>
              <a:t> </a:t>
            </a:r>
            <a:r>
              <a:rPr lang="en-US" altLang="zh-CN" sz="2000">
                <a:latin typeface="Georgia" panose="02040502050405020303" pitchFamily="18" charset="0"/>
              </a:rPr>
              <a:t>-</a:t>
            </a:r>
            <a:r>
              <a:rPr lang="zh-CN" altLang="en-US" sz="2000">
                <a:latin typeface="Georgia" panose="02040502050405020303" pitchFamily="18" charset="0"/>
              </a:rPr>
              <a:t>A</a:t>
            </a:r>
            <a:r>
              <a:rPr lang="zh-CN" altLang="en-US" sz="2000" baseline="-25000">
                <a:latin typeface="Georgia" panose="02040502050405020303" pitchFamily="18" charset="0"/>
              </a:rPr>
              <a:t>i</a:t>
            </a:r>
            <a:r>
              <a:rPr lang="en-US" altLang="zh-CN" sz="2000" baseline="-25000">
                <a:latin typeface="Georgia" panose="02040502050405020303" pitchFamily="18" charset="0"/>
              </a:rPr>
              <a:t>2</a:t>
            </a:r>
            <a:r>
              <a:rPr lang="zh-CN" altLang="en-US" sz="2000" baseline="30000">
                <a:latin typeface="Georgia" panose="02040502050405020303" pitchFamily="18" charset="0"/>
              </a:rPr>
              <a:t>(</a:t>
            </a:r>
            <a:r>
              <a:rPr lang="en-US" altLang="zh-CN" sz="2000" baseline="30000">
                <a:latin typeface="Georgia" panose="02040502050405020303" pitchFamily="18" charset="0"/>
              </a:rPr>
              <a:t>1</a:t>
            </a:r>
            <a:r>
              <a:rPr lang="zh-CN" altLang="en-US" sz="2000" baseline="30000">
                <a:latin typeface="Georgia" panose="02040502050405020303" pitchFamily="18" charset="0"/>
              </a:rPr>
              <a:t>)</a:t>
            </a:r>
            <a:r>
              <a:rPr lang="zh-CN" altLang="en-US" sz="2000">
                <a:latin typeface="Georgia" panose="02040502050405020303" pitchFamily="18" charset="0"/>
              </a:rPr>
              <a:t> /A</a:t>
            </a:r>
            <a:r>
              <a:rPr lang="en-US" altLang="zh-CN" sz="2000" baseline="-25000">
                <a:latin typeface="Georgia" panose="02040502050405020303" pitchFamily="18" charset="0"/>
              </a:rPr>
              <a:t>22</a:t>
            </a:r>
            <a:r>
              <a:rPr lang="zh-CN" altLang="en-US" sz="2000" baseline="30000">
                <a:latin typeface="Georgia" panose="02040502050405020303" pitchFamily="18" charset="0"/>
              </a:rPr>
              <a:t>(</a:t>
            </a:r>
            <a:r>
              <a:rPr lang="en-US" altLang="zh-CN" sz="2000" baseline="30000">
                <a:latin typeface="Georgia" panose="02040502050405020303" pitchFamily="18" charset="0"/>
              </a:rPr>
              <a:t>1</a:t>
            </a:r>
            <a:r>
              <a:rPr lang="zh-CN" altLang="en-US" sz="2000" baseline="30000">
                <a:latin typeface="Georgia" panose="02040502050405020303" pitchFamily="18" charset="0"/>
              </a:rPr>
              <a:t>) </a:t>
            </a:r>
          </a:p>
        </p:txBody>
      </p:sp>
      <p:pic>
        <p:nvPicPr>
          <p:cNvPr id="19467" name="图片 194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445000"/>
            <a:ext cx="36004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文本框 19467"/>
          <p:cNvSpPr txBox="1">
            <a:spLocks noChangeArrowheads="1"/>
          </p:cNvSpPr>
          <p:nvPr/>
        </p:nvSpPr>
        <p:spPr bwMode="auto">
          <a:xfrm>
            <a:off x="4667250" y="5013325"/>
            <a:ext cx="220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add it to the ith equation for i &gt; 2</a:t>
            </a:r>
            <a:endParaRPr lang="zh-CN" altLang="en-US">
              <a:latin typeface="Georgia" panose="02040502050405020303" pitchFamily="18" charset="0"/>
            </a:endParaRPr>
          </a:p>
        </p:txBody>
      </p:sp>
      <p:sp>
        <p:nvSpPr>
          <p:cNvPr id="19469" name="箭头 259"/>
          <p:cNvSpPr>
            <a:spLocks noChangeShapeType="1"/>
          </p:cNvSpPr>
          <p:nvPr/>
        </p:nvSpPr>
        <p:spPr bwMode="auto">
          <a:xfrm>
            <a:off x="4667250" y="5654675"/>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2490999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6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6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46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4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ldLvl="0"/>
      <p:bldP spid="19461" grpId="0" bldLvl="0"/>
      <p:bldP spid="19466" grpId="0" bldLvl="0"/>
      <p:bldP spid="19468"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20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909638"/>
            <a:ext cx="28860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箭头 259"/>
          <p:cNvSpPr>
            <a:spLocks noChangeShapeType="1"/>
          </p:cNvSpPr>
          <p:nvPr/>
        </p:nvSpPr>
        <p:spPr bwMode="auto">
          <a:xfrm>
            <a:off x="2987675" y="2578100"/>
            <a:ext cx="20161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84" name="文本框 20483"/>
          <p:cNvSpPr txBox="1">
            <a:spLocks noChangeArrowheads="1"/>
          </p:cNvSpPr>
          <p:nvPr/>
        </p:nvSpPr>
        <p:spPr bwMode="auto">
          <a:xfrm>
            <a:off x="2987675" y="1268413"/>
            <a:ext cx="24495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continued with the third,fourth, . . . , and (n</a:t>
            </a:r>
            <a:r>
              <a:rPr lang="en-US" altLang="zh-CN" sz="2000">
                <a:latin typeface="Georgia" panose="02040502050405020303" pitchFamily="18" charset="0"/>
              </a:rPr>
              <a:t>-</a:t>
            </a:r>
            <a:r>
              <a:rPr lang="zh-CN" altLang="en-US" sz="2000">
                <a:latin typeface="Georgia" panose="02040502050405020303" pitchFamily="18" charset="0"/>
              </a:rPr>
              <a:t>1)th equations</a:t>
            </a:r>
          </a:p>
        </p:txBody>
      </p:sp>
      <p:pic>
        <p:nvPicPr>
          <p:cNvPr id="20485" name="图片 204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7188" y="1036638"/>
            <a:ext cx="3382962"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文本框 20485"/>
          <p:cNvSpPr txBox="1">
            <a:spLocks noChangeArrowheads="1"/>
          </p:cNvSpPr>
          <p:nvPr/>
        </p:nvSpPr>
        <p:spPr bwMode="auto">
          <a:xfrm>
            <a:off x="396875" y="3508375"/>
            <a:ext cx="79930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Then the coefficient matrix becomes an </a:t>
            </a:r>
            <a:r>
              <a:rPr lang="zh-CN" altLang="en-US" sz="2800">
                <a:solidFill>
                  <a:srgbClr val="FF3300"/>
                </a:solidFill>
                <a:latin typeface="Georgia" panose="02040502050405020303" pitchFamily="18" charset="0"/>
              </a:rPr>
              <a:t>upper-triangular</a:t>
            </a:r>
            <a:r>
              <a:rPr lang="zh-CN" altLang="en-US" sz="2800">
                <a:latin typeface="Georgia" panose="02040502050405020303" pitchFamily="18" charset="0"/>
              </a:rPr>
              <a:t> matrix A</a:t>
            </a:r>
            <a:r>
              <a:rPr lang="zh-CN" altLang="en-US" sz="2800" baseline="30000">
                <a:latin typeface="Georgia" panose="02040502050405020303" pitchFamily="18" charset="0"/>
              </a:rPr>
              <a:t>(n</a:t>
            </a:r>
            <a:r>
              <a:rPr lang="en-US" altLang="zh-CN" sz="2800" baseline="30000">
                <a:latin typeface="Georgia" panose="02040502050405020303" pitchFamily="18" charset="0"/>
              </a:rPr>
              <a:t>-</a:t>
            </a:r>
            <a:r>
              <a:rPr lang="zh-CN" altLang="en-US" sz="2800" baseline="30000">
                <a:latin typeface="Georgia" panose="02040502050405020303" pitchFamily="18" charset="0"/>
              </a:rPr>
              <a:t>1)</a:t>
            </a:r>
            <a:r>
              <a:rPr lang="zh-CN" altLang="en-US" sz="2800">
                <a:latin typeface="Georgia" panose="02040502050405020303" pitchFamily="18" charset="0"/>
              </a:rPr>
              <a:t>. </a:t>
            </a:r>
          </a:p>
          <a:p>
            <a:r>
              <a:rPr lang="zh-CN" altLang="en-US" sz="2800">
                <a:latin typeface="Georgia" panose="02040502050405020303" pitchFamily="18" charset="0"/>
              </a:rPr>
              <a:t>A linear equation set with an upper-triangular</a:t>
            </a:r>
          </a:p>
          <a:p>
            <a:r>
              <a:rPr lang="zh-CN" altLang="en-US" sz="2800">
                <a:latin typeface="Georgia" panose="02040502050405020303" pitchFamily="18" charset="0"/>
              </a:rPr>
              <a:t>coefficient matrix can easily be </a:t>
            </a:r>
            <a:r>
              <a:rPr lang="zh-CN" altLang="en-US" sz="2800">
                <a:solidFill>
                  <a:srgbClr val="FF3300"/>
                </a:solidFill>
                <a:latin typeface="Georgia" panose="02040502050405020303" pitchFamily="18" charset="0"/>
              </a:rPr>
              <a:t>solved with backward substitutions</a:t>
            </a:r>
            <a:r>
              <a:rPr lang="zh-CN" altLang="en-US" sz="2800">
                <a:latin typeface="Georgia" panose="02040502050405020303" pitchFamily="18" charset="0"/>
              </a:rPr>
              <a:t>.</a:t>
            </a:r>
          </a:p>
        </p:txBody>
      </p:sp>
    </p:spTree>
    <p:extLst>
      <p:ext uri="{BB962C8B-B14F-4D97-AF65-F5344CB8AC3E}">
        <p14:creationId xmlns:p14="http://schemas.microsoft.com/office/powerpoint/2010/main" val="3436046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p:bldP spid="20486" grpId="0" bldLvl="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3553"/>
          <p:cNvSpPr>
            <a:spLocks noGrp="1" noChangeArrowheads="1"/>
          </p:cNvSpPr>
          <p:nvPr>
            <p:ph type="title"/>
          </p:nvPr>
        </p:nvSpPr>
        <p:spPr/>
        <p:txBody>
          <a:bodyPr/>
          <a:lstStyle/>
          <a:p>
            <a:r>
              <a:rPr lang="en-US" altLang="zh-CN" sz="4000">
                <a:solidFill>
                  <a:srgbClr val="FF3300"/>
                </a:solidFill>
                <a:latin typeface="Georgia" panose="02040502050405020303" pitchFamily="18" charset="0"/>
              </a:rPr>
              <a:t>Solution of a linear equation set</a:t>
            </a:r>
          </a:p>
        </p:txBody>
      </p:sp>
      <p:sp>
        <p:nvSpPr>
          <p:cNvPr id="23555" name="内容占位符 23554"/>
          <p:cNvSpPr>
            <a:spLocks noGrp="1" noChangeArrowheads="1"/>
          </p:cNvSpPr>
          <p:nvPr>
            <p:ph idx="1"/>
          </p:nvPr>
        </p:nvSpPr>
        <p:spPr>
          <a:xfrm>
            <a:off x="457200" y="1412875"/>
            <a:ext cx="8229600" cy="2305050"/>
          </a:xfrm>
        </p:spPr>
        <p:txBody>
          <a:bodyPr/>
          <a:lstStyle/>
          <a:p>
            <a:r>
              <a:rPr lang="zh-CN" altLang="en-US">
                <a:latin typeface="Georgia" panose="02040502050405020303" pitchFamily="18" charset="0"/>
              </a:rPr>
              <a:t>After the</a:t>
            </a:r>
            <a:r>
              <a:rPr lang="en-US" altLang="zh-CN">
                <a:latin typeface="Georgia" panose="02040502050405020303" pitchFamily="18" charset="0"/>
              </a:rPr>
              <a:t> </a:t>
            </a:r>
            <a:r>
              <a:rPr lang="zh-CN" altLang="en-US">
                <a:solidFill>
                  <a:srgbClr val="FF3300"/>
                </a:solidFill>
                <a:latin typeface="Georgia" panose="02040502050405020303" pitchFamily="18" charset="0"/>
              </a:rPr>
              <a:t>Gaussian</a:t>
            </a:r>
            <a:r>
              <a:rPr lang="en-US" altLang="zh-CN">
                <a:solidFill>
                  <a:srgbClr val="FF3300"/>
                </a:solidFill>
                <a:latin typeface="Georgia" panose="02040502050405020303" pitchFamily="18" charset="0"/>
              </a:rPr>
              <a:t> </a:t>
            </a:r>
            <a:r>
              <a:rPr lang="zh-CN" altLang="en-US">
                <a:solidFill>
                  <a:srgbClr val="FF3300"/>
                </a:solidFill>
                <a:latin typeface="Georgia" panose="02040502050405020303" pitchFamily="18" charset="0"/>
              </a:rPr>
              <a:t>elimination</a:t>
            </a:r>
            <a:r>
              <a:rPr lang="zh-CN" altLang="en-US">
                <a:latin typeface="Georgia" panose="02040502050405020303" pitchFamily="18" charset="0"/>
              </a:rPr>
              <a:t>, the</a:t>
            </a:r>
            <a:r>
              <a:rPr lang="en-US" altLang="zh-CN">
                <a:latin typeface="Georgia" panose="02040502050405020303" pitchFamily="18" charset="0"/>
              </a:rPr>
              <a:t> </a:t>
            </a:r>
            <a:r>
              <a:rPr lang="zh-CN" altLang="en-US">
                <a:latin typeface="Georgia" panose="02040502050405020303" pitchFamily="18" charset="0"/>
              </a:rPr>
              <a:t>solution of a linear equation set</a:t>
            </a:r>
            <a:r>
              <a:rPr lang="en-US" altLang="zh-CN">
                <a:latin typeface="Georgia" panose="02040502050405020303" pitchFamily="18" charset="0"/>
              </a:rPr>
              <a:t> </a:t>
            </a:r>
            <a:r>
              <a:rPr lang="zh-CN" altLang="en-US">
                <a:latin typeface="Georgia" panose="02040502050405020303" pitchFamily="18" charset="0"/>
              </a:rPr>
              <a:t>is then obtained through </a:t>
            </a:r>
            <a:r>
              <a:rPr lang="zh-CN" altLang="en-US">
                <a:solidFill>
                  <a:srgbClr val="FF3300"/>
                </a:solidFill>
                <a:latin typeface="Georgia" panose="02040502050405020303" pitchFamily="18" charset="0"/>
              </a:rPr>
              <a:t>backward substitutions</a:t>
            </a:r>
            <a:r>
              <a:rPr lang="zh-CN" altLang="en-US">
                <a:latin typeface="Georgia" panose="02040502050405020303" pitchFamily="18" charset="0"/>
              </a:rPr>
              <a:t> with</a:t>
            </a:r>
          </a:p>
        </p:txBody>
      </p:sp>
      <p:sp>
        <p:nvSpPr>
          <p:cNvPr id="23556" name="文本框 23555"/>
          <p:cNvSpPr txBox="1">
            <a:spLocks noChangeArrowheads="1"/>
          </p:cNvSpPr>
          <p:nvPr/>
        </p:nvSpPr>
        <p:spPr bwMode="auto">
          <a:xfrm>
            <a:off x="457200" y="5795963"/>
            <a:ext cx="8231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Georgia" panose="02040502050405020303" pitchFamily="18" charset="0"/>
              </a:rPr>
              <a:t>for i = n</a:t>
            </a:r>
            <a:r>
              <a:rPr lang="en-US" altLang="zh-CN" sz="2400">
                <a:latin typeface="Georgia" panose="02040502050405020303" pitchFamily="18" charset="0"/>
              </a:rPr>
              <a:t>-</a:t>
            </a:r>
            <a:r>
              <a:rPr lang="zh-CN" altLang="en-US" sz="2400">
                <a:latin typeface="Georgia" panose="02040502050405020303" pitchFamily="18" charset="0"/>
              </a:rPr>
              <a:t>1, n</a:t>
            </a:r>
            <a:r>
              <a:rPr lang="en-US" altLang="zh-CN" sz="2400">
                <a:latin typeface="Georgia" panose="02040502050405020303" pitchFamily="18" charset="0"/>
              </a:rPr>
              <a:t>-</a:t>
            </a:r>
            <a:r>
              <a:rPr lang="zh-CN" altLang="en-US" sz="2400">
                <a:latin typeface="Georgia" panose="02040502050405020303" pitchFamily="18" charset="0"/>
              </a:rPr>
              <a:t>2, . . . , 1, starting with</a:t>
            </a:r>
            <a:r>
              <a:rPr lang="zh-CN" altLang="en-US" sz="2800">
                <a:latin typeface="Georgia" panose="02040502050405020303" pitchFamily="18" charset="0"/>
              </a:rPr>
              <a:t> </a:t>
            </a:r>
          </a:p>
        </p:txBody>
      </p:sp>
      <p:pic>
        <p:nvPicPr>
          <p:cNvPr id="23557" name="图片 235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5661025"/>
            <a:ext cx="33845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图片 235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717925"/>
            <a:ext cx="41036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235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825" y="3357563"/>
            <a:ext cx="33813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右弧形箭头 23559"/>
          <p:cNvSpPr>
            <a:spLocks noChangeArrowheads="1"/>
          </p:cNvSpPr>
          <p:nvPr/>
        </p:nvSpPr>
        <p:spPr bwMode="auto">
          <a:xfrm flipV="1">
            <a:off x="8461375" y="4737100"/>
            <a:ext cx="227013" cy="311150"/>
          </a:xfrm>
          <a:prstGeom prst="curvedLeftArrow">
            <a:avLst>
              <a:gd name="adj1" fmla="val 27413"/>
              <a:gd name="adj2" fmla="val 54825"/>
              <a:gd name="adj3" fmla="val 33296"/>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61" name="右弧形箭头 23560"/>
          <p:cNvSpPr>
            <a:spLocks noChangeArrowheads="1"/>
          </p:cNvSpPr>
          <p:nvPr/>
        </p:nvSpPr>
        <p:spPr bwMode="auto">
          <a:xfrm flipV="1">
            <a:off x="8474075" y="4425950"/>
            <a:ext cx="228600" cy="311150"/>
          </a:xfrm>
          <a:prstGeom prst="curvedLeftArrow">
            <a:avLst>
              <a:gd name="adj1" fmla="val 27222"/>
              <a:gd name="adj2" fmla="val 54444"/>
              <a:gd name="adj3" fmla="val 33296"/>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62" name="右弧形箭头 23561"/>
          <p:cNvSpPr>
            <a:spLocks noChangeArrowheads="1"/>
          </p:cNvSpPr>
          <p:nvPr/>
        </p:nvSpPr>
        <p:spPr bwMode="auto">
          <a:xfrm flipV="1">
            <a:off x="8474075" y="4114800"/>
            <a:ext cx="228600" cy="311150"/>
          </a:xfrm>
          <a:prstGeom prst="curvedLeftArrow">
            <a:avLst>
              <a:gd name="adj1" fmla="val 27222"/>
              <a:gd name="adj2" fmla="val 54444"/>
              <a:gd name="adj3" fmla="val 33296"/>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63" name="右弧形箭头 23562"/>
          <p:cNvSpPr>
            <a:spLocks noChangeArrowheads="1"/>
          </p:cNvSpPr>
          <p:nvPr/>
        </p:nvSpPr>
        <p:spPr bwMode="auto">
          <a:xfrm flipV="1">
            <a:off x="8474075" y="3803650"/>
            <a:ext cx="228600" cy="311150"/>
          </a:xfrm>
          <a:prstGeom prst="curvedLeftArrow">
            <a:avLst>
              <a:gd name="adj1" fmla="val 27222"/>
              <a:gd name="adj2" fmla="val 54444"/>
              <a:gd name="adj3" fmla="val 33296"/>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541325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3560"/>
                                        </p:tgtEl>
                                        <p:attrNameLst>
                                          <p:attrName>style.visibility</p:attrName>
                                        </p:attrNameLst>
                                      </p:cBhvr>
                                      <p:to>
                                        <p:strVal val="visible"/>
                                      </p:to>
                                    </p:set>
                                    <p:animEffect transition="in" filter="blinds(horizontal)">
                                      <p:cBhvr>
                                        <p:cTn id="23" dur="500"/>
                                        <p:tgtEl>
                                          <p:spTgt spid="23560"/>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3561"/>
                                        </p:tgtEl>
                                        <p:attrNameLst>
                                          <p:attrName>style.visibility</p:attrName>
                                        </p:attrNameLst>
                                      </p:cBhvr>
                                      <p:to>
                                        <p:strVal val="visible"/>
                                      </p:to>
                                    </p:set>
                                    <p:animEffect transition="in" filter="blinds(horizontal)">
                                      <p:cBhvr>
                                        <p:cTn id="27" dur="500"/>
                                        <p:tgtEl>
                                          <p:spTgt spid="23561"/>
                                        </p:tgtEl>
                                      </p:cBhvr>
                                    </p:animEffect>
                                  </p:childTnLst>
                                </p:cTn>
                              </p:par>
                            </p:childTnLst>
                          </p:cTn>
                        </p:par>
                        <p:par>
                          <p:cTn id="28" fill="hold" nodeType="afterGroup">
                            <p:stCondLst>
                              <p:cond delay="1000"/>
                            </p:stCondLst>
                            <p:childTnLst>
                              <p:par>
                                <p:cTn id="29" presetID="3" presetClass="entr" presetSubtype="10" fill="hold" nodeType="afterEffect">
                                  <p:stCondLst>
                                    <p:cond delay="0"/>
                                  </p:stCondLst>
                                  <p:childTnLst>
                                    <p:set>
                                      <p:cBhvr>
                                        <p:cTn id="30" dur="1" fill="hold">
                                          <p:stCondLst>
                                            <p:cond delay="0"/>
                                          </p:stCondLst>
                                        </p:cTn>
                                        <p:tgtEl>
                                          <p:spTgt spid="23562"/>
                                        </p:tgtEl>
                                        <p:attrNameLst>
                                          <p:attrName>style.visibility</p:attrName>
                                        </p:attrNameLst>
                                      </p:cBhvr>
                                      <p:to>
                                        <p:strVal val="visible"/>
                                      </p:to>
                                    </p:set>
                                    <p:animEffect transition="in" filter="blinds(horizontal)">
                                      <p:cBhvr>
                                        <p:cTn id="31" dur="500"/>
                                        <p:tgtEl>
                                          <p:spTgt spid="23562"/>
                                        </p:tgtEl>
                                      </p:cBhvr>
                                    </p:animEffect>
                                  </p:childTnLst>
                                </p:cTn>
                              </p:par>
                            </p:childTnLst>
                          </p:cTn>
                        </p:par>
                        <p:par>
                          <p:cTn id="32" fill="hold" nodeType="afterGroup">
                            <p:stCondLst>
                              <p:cond delay="1500"/>
                            </p:stCondLst>
                            <p:childTnLst>
                              <p:par>
                                <p:cTn id="33" presetID="3" presetClass="entr" presetSubtype="10" fill="hold" nodeType="afterEffect">
                                  <p:stCondLst>
                                    <p:cond delay="0"/>
                                  </p:stCondLst>
                                  <p:childTnLst>
                                    <p:set>
                                      <p:cBhvr>
                                        <p:cTn id="34" dur="1" fill="hold">
                                          <p:stCondLst>
                                            <p:cond delay="0"/>
                                          </p:stCondLst>
                                        </p:cTn>
                                        <p:tgtEl>
                                          <p:spTgt spid="23563"/>
                                        </p:tgtEl>
                                        <p:attrNameLst>
                                          <p:attrName>style.visibility</p:attrName>
                                        </p:attrNameLst>
                                      </p:cBhvr>
                                      <p:to>
                                        <p:strVal val="visible"/>
                                      </p:to>
                                    </p:set>
                                    <p:animEffect transition="in" filter="blinds(horizontal)">
                                      <p:cBhvr>
                                        <p:cTn id="35"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ldLvl="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8229600" cy="724191"/>
          </a:xfrm>
        </p:spPr>
        <p:txBody>
          <a:bodyPr/>
          <a:lstStyle/>
          <a:p>
            <a:pPr eaLnBrk="1" hangingPunct="1"/>
            <a:r>
              <a:rPr lang="en-US" altLang="zh-TW" sz="3200" dirty="0"/>
              <a:t>Example: Gaussian Elimination Procedure</a:t>
            </a:r>
          </a:p>
        </p:txBody>
      </p:sp>
      <p:sp>
        <p:nvSpPr>
          <p:cNvPr id="19460" name="Rectangle 3"/>
          <p:cNvSpPr>
            <a:spLocks noGrp="1" noChangeArrowheads="1"/>
          </p:cNvSpPr>
          <p:nvPr>
            <p:ph type="body" idx="1"/>
          </p:nvPr>
        </p:nvSpPr>
        <p:spPr/>
        <p:txBody>
          <a:bodyPr/>
          <a:lstStyle/>
          <a:p>
            <a:pPr eaLnBrk="1" hangingPunct="1">
              <a:buFontTx/>
              <a:buNone/>
            </a:pPr>
            <a:r>
              <a:rPr lang="en-US" altLang="zh-TW" dirty="0"/>
              <a:t> </a:t>
            </a:r>
          </a:p>
          <a:p>
            <a:pPr eaLnBrk="1" hangingPunct="1">
              <a:buFontTx/>
              <a:buNone/>
            </a:pPr>
            <a:endParaRPr lang="en-US" altLang="zh-TW" dirty="0"/>
          </a:p>
          <a:p>
            <a:pPr eaLnBrk="1" hangingPunct="1">
              <a:buFontTx/>
              <a:buNone/>
            </a:pPr>
            <a:endParaRPr lang="en-US" altLang="zh-TW" dirty="0"/>
          </a:p>
          <a:p>
            <a:pPr eaLnBrk="1" hangingPunct="1">
              <a:buFontTx/>
              <a:buNone/>
            </a:pPr>
            <a:r>
              <a:rPr lang="en-US" altLang="zh-TW" dirty="0"/>
              <a:t>Represented in the matrix form:</a:t>
            </a:r>
          </a:p>
        </p:txBody>
      </p:sp>
      <p:graphicFrame>
        <p:nvGraphicFramePr>
          <p:cNvPr id="19461" name="Object 4"/>
          <p:cNvGraphicFramePr>
            <a:graphicFrameLocks noChangeAspect="1"/>
          </p:cNvGraphicFramePr>
          <p:nvPr>
            <p:extLst>
              <p:ext uri="{D42A27DB-BD31-4B8C-83A1-F6EECF244321}">
                <p14:modId xmlns:p14="http://schemas.microsoft.com/office/powerpoint/2010/main" val="3005663748"/>
              </p:ext>
            </p:extLst>
          </p:nvPr>
        </p:nvGraphicFramePr>
        <p:xfrm>
          <a:off x="1558273" y="1482725"/>
          <a:ext cx="4070350" cy="1831975"/>
        </p:xfrm>
        <a:graphic>
          <a:graphicData uri="http://schemas.openxmlformats.org/presentationml/2006/ole">
            <mc:AlternateContent xmlns:mc="http://schemas.openxmlformats.org/markup-compatibility/2006">
              <mc:Choice xmlns:v="urn:schemas-microsoft-com:vml" Requires="v">
                <p:oleObj name="Equation" r:id="rId2" imgW="1841500" imgH="914400" progId="Equation.3">
                  <p:embed/>
                </p:oleObj>
              </mc:Choice>
              <mc:Fallback>
                <p:oleObj name="Equation" r:id="rId2" imgW="1841500" imgH="914400" progId="Equation.3">
                  <p:embed/>
                  <p:pic>
                    <p:nvPicPr>
                      <p:cNvPr id="1946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73" y="1482725"/>
                        <a:ext cx="407035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5"/>
          <p:cNvGraphicFramePr>
            <a:graphicFrameLocks noChangeAspect="1"/>
          </p:cNvGraphicFramePr>
          <p:nvPr>
            <p:extLst>
              <p:ext uri="{D42A27DB-BD31-4B8C-83A1-F6EECF244321}">
                <p14:modId xmlns:p14="http://schemas.microsoft.com/office/powerpoint/2010/main" val="1944074165"/>
              </p:ext>
            </p:extLst>
          </p:nvPr>
        </p:nvGraphicFramePr>
        <p:xfrm>
          <a:off x="1908037" y="4076991"/>
          <a:ext cx="3914775" cy="1824038"/>
        </p:xfrm>
        <a:graphic>
          <a:graphicData uri="http://schemas.openxmlformats.org/presentationml/2006/ole">
            <mc:AlternateContent xmlns:mc="http://schemas.openxmlformats.org/markup-compatibility/2006">
              <mc:Choice xmlns:v="urn:schemas-microsoft-com:vml" Requires="v">
                <p:oleObj name="Equation" r:id="rId4" imgW="1739900" imgH="914400" progId="Equation.3">
                  <p:embed/>
                </p:oleObj>
              </mc:Choice>
              <mc:Fallback>
                <p:oleObj name="Equation" r:id="rId4" imgW="1739900" imgH="914400" progId="Equation.3">
                  <p:embed/>
                  <p:pic>
                    <p:nvPicPr>
                      <p:cNvPr id="1946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037" y="4076991"/>
                        <a:ext cx="3914775"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272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1"/>
          </p:nvPr>
        </p:nvSpPr>
        <p:spPr>
          <a:xfrm>
            <a:off x="457200" y="228600"/>
            <a:ext cx="7772400" cy="2743200"/>
          </a:xfrm>
        </p:spPr>
        <p:txBody>
          <a:bodyPr/>
          <a:lstStyle/>
          <a:p>
            <a:pPr eaLnBrk="1" hangingPunct="1"/>
            <a:r>
              <a:rPr lang="en-US" altLang="zh-TW" sz="2400"/>
              <a:t>As the </a:t>
            </a:r>
            <a:r>
              <a:rPr lang="en-US" altLang="zh-TW" sz="2400" u="sng"/>
              <a:t>step 1</a:t>
            </a:r>
            <a:r>
              <a:rPr lang="en-US" altLang="zh-TW" sz="2400"/>
              <a:t> in the forward pass, we will convert the element </a:t>
            </a:r>
            <a:r>
              <a:rPr lang="en-US" altLang="zh-TW" sz="2400" i="1"/>
              <a:t>a</a:t>
            </a:r>
            <a:r>
              <a:rPr lang="en-US" altLang="zh-TW" sz="2400" baseline="-25000"/>
              <a:t>11</a:t>
            </a:r>
            <a:r>
              <a:rPr lang="en-US" altLang="zh-TW" sz="2400"/>
              <a:t>  (</a:t>
            </a:r>
            <a:r>
              <a:rPr lang="en-US" altLang="zh-TW" sz="2400" i="1"/>
              <a:t>a</a:t>
            </a:r>
            <a:r>
              <a:rPr lang="en-US" altLang="zh-TW" sz="2400" baseline="-25000"/>
              <a:t>11 </a:t>
            </a:r>
            <a:r>
              <a:rPr lang="en-US" altLang="zh-TW" sz="2400"/>
              <a:t>is called the </a:t>
            </a:r>
            <a:r>
              <a:rPr lang="en-US" altLang="zh-TW" sz="2400" i="1" u="sng"/>
              <a:t>pivot</a:t>
            </a:r>
            <a:r>
              <a:rPr lang="en-US" altLang="zh-TW" sz="2400"/>
              <a:t> for row 1) to 1 and eliminate, that is set to zero, all the other elements in the first column.</a:t>
            </a:r>
            <a:r>
              <a:rPr lang="en-US" altLang="zh-TW"/>
              <a:t> </a:t>
            </a:r>
          </a:p>
        </p:txBody>
      </p:sp>
      <p:graphicFrame>
        <p:nvGraphicFramePr>
          <p:cNvPr id="20484" name="Object 3"/>
          <p:cNvGraphicFramePr>
            <a:graphicFrameLocks noChangeAspect="1"/>
          </p:cNvGraphicFramePr>
          <p:nvPr/>
        </p:nvGraphicFramePr>
        <p:xfrm>
          <a:off x="1981200" y="1828800"/>
          <a:ext cx="2724150" cy="1876425"/>
        </p:xfrm>
        <a:graphic>
          <a:graphicData uri="http://schemas.openxmlformats.org/presentationml/2006/ole">
            <mc:AlternateContent xmlns:mc="http://schemas.openxmlformats.org/markup-compatibility/2006">
              <mc:Choice xmlns:v="urn:schemas-microsoft-com:vml" Requires="v">
                <p:oleObj name="Equation" r:id="rId2" imgW="1625600" imgH="939800" progId="Equation.3">
                  <p:embed/>
                </p:oleObj>
              </mc:Choice>
              <mc:Fallback>
                <p:oleObj name="Equation" r:id="rId2" imgW="1625600" imgH="939800" progId="Equation.3">
                  <p:embed/>
                  <p:pic>
                    <p:nvPicPr>
                      <p:cNvPr id="2048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2724150"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4"/>
          <p:cNvGraphicFramePr>
            <a:graphicFrameLocks noChangeAspect="1"/>
          </p:cNvGraphicFramePr>
          <p:nvPr>
            <p:extLst>
              <p:ext uri="{D42A27DB-BD31-4B8C-83A1-F6EECF244321}">
                <p14:modId xmlns:p14="http://schemas.microsoft.com/office/powerpoint/2010/main" val="1227885715"/>
              </p:ext>
            </p:extLst>
          </p:nvPr>
        </p:nvGraphicFramePr>
        <p:xfrm>
          <a:off x="465138" y="3886200"/>
          <a:ext cx="2725737" cy="2286000"/>
        </p:xfrm>
        <a:graphic>
          <a:graphicData uri="http://schemas.openxmlformats.org/presentationml/2006/ole">
            <mc:AlternateContent xmlns:mc="http://schemas.openxmlformats.org/markup-compatibility/2006">
              <mc:Choice xmlns:v="urn:schemas-microsoft-com:vml" Requires="v">
                <p:oleObj name="Equation" r:id="rId4" imgW="1638000" imgH="1143000" progId="Equation.DSMT4">
                  <p:embed/>
                </p:oleObj>
              </mc:Choice>
              <mc:Fallback>
                <p:oleObj name="Equation" r:id="rId4" imgW="1638000" imgH="1143000" progId="Equation.DSMT4">
                  <p:embed/>
                  <p:pic>
                    <p:nvPicPr>
                      <p:cNvPr id="20485" name="Object 4"/>
                      <p:cNvPicPr>
                        <a:picLocks noChangeAspect="1" noChangeArrowheads="1"/>
                      </p:cNvPicPr>
                      <p:nvPr/>
                    </p:nvPicPr>
                    <p:blipFill>
                      <a:blip r:embed="rId5"/>
                      <a:srcRect/>
                      <a:stretch>
                        <a:fillRect/>
                      </a:stretch>
                    </p:blipFill>
                    <p:spPr bwMode="auto">
                      <a:xfrm>
                        <a:off x="465138" y="3886200"/>
                        <a:ext cx="2725737"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5"/>
          <p:cNvGraphicFramePr>
            <a:graphicFrameLocks noChangeAspect="1"/>
          </p:cNvGraphicFramePr>
          <p:nvPr/>
        </p:nvGraphicFramePr>
        <p:xfrm>
          <a:off x="3505200" y="3733800"/>
          <a:ext cx="1733550" cy="2527300"/>
        </p:xfrm>
        <a:graphic>
          <a:graphicData uri="http://schemas.openxmlformats.org/presentationml/2006/ole">
            <mc:AlternateContent xmlns:mc="http://schemas.openxmlformats.org/markup-compatibility/2006">
              <mc:Choice xmlns:v="urn:schemas-microsoft-com:vml" Requires="v">
                <p:oleObj name="Equation" r:id="rId6" imgW="927100" imgH="1308100" progId="Equation.3">
                  <p:embed/>
                </p:oleObj>
              </mc:Choice>
              <mc:Fallback>
                <p:oleObj name="Equation" r:id="rId6" imgW="927100" imgH="1308100" progId="Equation.3">
                  <p:embed/>
                  <p:pic>
                    <p:nvPicPr>
                      <p:cNvPr id="2048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733800"/>
                        <a:ext cx="1733550" cy="252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6"/>
          <p:cNvGraphicFramePr>
            <a:graphicFrameLocks noChangeAspect="1"/>
          </p:cNvGraphicFramePr>
          <p:nvPr/>
        </p:nvGraphicFramePr>
        <p:xfrm>
          <a:off x="5486400" y="3657600"/>
          <a:ext cx="2895600" cy="2736850"/>
        </p:xfrm>
        <a:graphic>
          <a:graphicData uri="http://schemas.openxmlformats.org/presentationml/2006/ole">
            <mc:AlternateContent xmlns:mc="http://schemas.openxmlformats.org/markup-compatibility/2006">
              <mc:Choice xmlns:v="urn:schemas-microsoft-com:vml" Requires="v">
                <p:oleObj name="Equation" r:id="rId8" imgW="1549400" imgH="1371600" progId="Equation.3">
                  <p:embed/>
                </p:oleObj>
              </mc:Choice>
              <mc:Fallback>
                <p:oleObj name="Equation" r:id="rId8" imgW="1549400" imgH="1371600" progId="Equation.3">
                  <p:embed/>
                  <p:pic>
                    <p:nvPicPr>
                      <p:cNvPr id="2048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657600"/>
                        <a:ext cx="2895600"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8629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body" idx="1"/>
          </p:nvPr>
        </p:nvSpPr>
        <p:spPr>
          <a:xfrm>
            <a:off x="457200" y="228600"/>
            <a:ext cx="7772400" cy="6019800"/>
          </a:xfrm>
        </p:spPr>
        <p:txBody>
          <a:bodyPr/>
          <a:lstStyle/>
          <a:p>
            <a:pPr eaLnBrk="1" hangingPunct="1"/>
            <a:r>
              <a:rPr lang="en-US" altLang="zh-TW" sz="2400"/>
              <a:t>Step 2:</a:t>
            </a:r>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r>
              <a:rPr lang="en-US" altLang="zh-TW" sz="2400"/>
              <a:t>Step 3:</a:t>
            </a:r>
            <a:endParaRPr lang="en-US" altLang="zh-TW"/>
          </a:p>
        </p:txBody>
      </p:sp>
      <p:graphicFrame>
        <p:nvGraphicFramePr>
          <p:cNvPr id="21508" name="Object 5"/>
          <p:cNvGraphicFramePr>
            <a:graphicFrameLocks noChangeAspect="1"/>
          </p:cNvGraphicFramePr>
          <p:nvPr/>
        </p:nvGraphicFramePr>
        <p:xfrm>
          <a:off x="3429000" y="838200"/>
          <a:ext cx="1654175" cy="2438400"/>
        </p:xfrm>
        <a:graphic>
          <a:graphicData uri="http://schemas.openxmlformats.org/presentationml/2006/ole">
            <mc:AlternateContent xmlns:mc="http://schemas.openxmlformats.org/markup-compatibility/2006">
              <mc:Choice xmlns:v="urn:schemas-microsoft-com:vml" Requires="v">
                <p:oleObj name="Equation" r:id="rId2" imgW="1041400" imgH="1485900" progId="Equation.3">
                  <p:embed/>
                </p:oleObj>
              </mc:Choice>
              <mc:Fallback>
                <p:oleObj name="Equation" r:id="rId2" imgW="1041400" imgH="1485900" progId="Equation.3">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838200"/>
                        <a:ext cx="165417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6"/>
          <p:cNvGraphicFramePr>
            <a:graphicFrameLocks noChangeAspect="1"/>
          </p:cNvGraphicFramePr>
          <p:nvPr/>
        </p:nvGraphicFramePr>
        <p:xfrm>
          <a:off x="609600" y="762000"/>
          <a:ext cx="2590800" cy="2449513"/>
        </p:xfrm>
        <a:graphic>
          <a:graphicData uri="http://schemas.openxmlformats.org/presentationml/2006/ole">
            <mc:AlternateContent xmlns:mc="http://schemas.openxmlformats.org/markup-compatibility/2006">
              <mc:Choice xmlns:v="urn:schemas-microsoft-com:vml" Requires="v">
                <p:oleObj name="Equation" r:id="rId4" imgW="1549400" imgH="1371600" progId="Equation.3">
                  <p:embed/>
                </p:oleObj>
              </mc:Choice>
              <mc:Fallback>
                <p:oleObj name="Equation" r:id="rId4" imgW="1549400" imgH="1371600" progId="Equation.3">
                  <p:embed/>
                  <p:pic>
                    <p:nvPicPr>
                      <p:cNvPr id="2150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762000"/>
                        <a:ext cx="2590800" cy="244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7"/>
          <p:cNvGraphicFramePr>
            <a:graphicFrameLocks noChangeAspect="1"/>
          </p:cNvGraphicFramePr>
          <p:nvPr/>
        </p:nvGraphicFramePr>
        <p:xfrm>
          <a:off x="5334000" y="685800"/>
          <a:ext cx="2819400" cy="2624138"/>
        </p:xfrm>
        <a:graphic>
          <a:graphicData uri="http://schemas.openxmlformats.org/presentationml/2006/ole">
            <mc:AlternateContent xmlns:mc="http://schemas.openxmlformats.org/markup-compatibility/2006">
              <mc:Choice xmlns:v="urn:schemas-microsoft-com:vml" Requires="v">
                <p:oleObj name="Equation" r:id="rId6" imgW="1689100" imgH="1473200" progId="Equation.3">
                  <p:embed/>
                </p:oleObj>
              </mc:Choice>
              <mc:Fallback>
                <p:oleObj name="Equation" r:id="rId6" imgW="1689100" imgH="1473200" progId="Equation.3">
                  <p:embed/>
                  <p:pic>
                    <p:nvPicPr>
                      <p:cNvPr id="2151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685800"/>
                        <a:ext cx="2819400" cy="2624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8"/>
          <p:cNvGraphicFramePr>
            <a:graphicFrameLocks noChangeAspect="1"/>
          </p:cNvGraphicFramePr>
          <p:nvPr/>
        </p:nvGraphicFramePr>
        <p:xfrm>
          <a:off x="533400" y="3810000"/>
          <a:ext cx="2832100" cy="2635250"/>
        </p:xfrm>
        <a:graphic>
          <a:graphicData uri="http://schemas.openxmlformats.org/presentationml/2006/ole">
            <mc:AlternateContent xmlns:mc="http://schemas.openxmlformats.org/markup-compatibility/2006">
              <mc:Choice xmlns:v="urn:schemas-microsoft-com:vml" Requires="v">
                <p:oleObj name="Equation" r:id="rId8" imgW="1689100" imgH="1473200" progId="Equation.3">
                  <p:embed/>
                </p:oleObj>
              </mc:Choice>
              <mc:Fallback>
                <p:oleObj name="Equation" r:id="rId8" imgW="1689100" imgH="1473200" progId="Equation.3">
                  <p:embed/>
                  <p:pic>
                    <p:nvPicPr>
                      <p:cNvPr id="21511"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3810000"/>
                        <a:ext cx="2832100" cy="263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9"/>
          <p:cNvGraphicFramePr>
            <a:graphicFrameLocks noChangeAspect="1"/>
          </p:cNvGraphicFramePr>
          <p:nvPr/>
        </p:nvGraphicFramePr>
        <p:xfrm>
          <a:off x="3505200" y="3962400"/>
          <a:ext cx="1533525" cy="2438400"/>
        </p:xfrm>
        <a:graphic>
          <a:graphicData uri="http://schemas.openxmlformats.org/presentationml/2006/ole">
            <mc:AlternateContent xmlns:mc="http://schemas.openxmlformats.org/markup-compatibility/2006">
              <mc:Choice xmlns:v="urn:schemas-microsoft-com:vml" Requires="v">
                <p:oleObj name="Equation" r:id="rId10" imgW="965200" imgH="1485900" progId="Equation.3">
                  <p:embed/>
                </p:oleObj>
              </mc:Choice>
              <mc:Fallback>
                <p:oleObj name="Equation" r:id="rId10" imgW="965200" imgH="1485900" progId="Equation.3">
                  <p:embed/>
                  <p:pic>
                    <p:nvPicPr>
                      <p:cNvPr id="21512"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3962400"/>
                        <a:ext cx="153352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0"/>
          <p:cNvGraphicFramePr>
            <a:graphicFrameLocks noChangeAspect="1"/>
          </p:cNvGraphicFramePr>
          <p:nvPr>
            <p:extLst>
              <p:ext uri="{D42A27DB-BD31-4B8C-83A1-F6EECF244321}">
                <p14:modId xmlns:p14="http://schemas.microsoft.com/office/powerpoint/2010/main" val="2463693523"/>
              </p:ext>
            </p:extLst>
          </p:nvPr>
        </p:nvGraphicFramePr>
        <p:xfrm>
          <a:off x="5363989" y="3657600"/>
          <a:ext cx="2881313" cy="2822575"/>
        </p:xfrm>
        <a:graphic>
          <a:graphicData uri="http://schemas.openxmlformats.org/presentationml/2006/ole">
            <mc:AlternateContent xmlns:mc="http://schemas.openxmlformats.org/markup-compatibility/2006">
              <mc:Choice xmlns:v="urn:schemas-microsoft-com:vml" Requires="v">
                <p:oleObj name="Equation" r:id="rId12" imgW="1854200" imgH="1701800" progId="Equation.3">
                  <p:embed/>
                </p:oleObj>
              </mc:Choice>
              <mc:Fallback>
                <p:oleObj name="Equation" r:id="rId12" imgW="1854200" imgH="1701800" progId="Equation.3">
                  <p:embed/>
                  <p:pic>
                    <p:nvPicPr>
                      <p:cNvPr id="21513"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3989" y="3657600"/>
                        <a:ext cx="2881313" cy="282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182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6145"/>
          <p:cNvSpPr>
            <a:spLocks noGrp="1" noChangeArrowheads="1"/>
          </p:cNvSpPr>
          <p:nvPr>
            <p:ph type="title"/>
          </p:nvPr>
        </p:nvSpPr>
        <p:spPr/>
        <p:txBody>
          <a:bodyPr/>
          <a:lstStyle/>
          <a:p>
            <a:r>
              <a:rPr lang="zh-CN" altLang="en-US">
                <a:solidFill>
                  <a:srgbClr val="FF3300"/>
                </a:solidFill>
                <a:latin typeface="Georgia" panose="02040502050405020303" pitchFamily="18" charset="0"/>
              </a:rPr>
              <a:t>Vibration of </a:t>
            </a:r>
            <a:r>
              <a:rPr lang="en-US" altLang="zh-CN">
                <a:solidFill>
                  <a:srgbClr val="FF3300"/>
                </a:solidFill>
                <a:latin typeface="Georgia" panose="02040502050405020303" pitchFamily="18" charset="0"/>
              </a:rPr>
              <a:t>a</a:t>
            </a:r>
            <a:r>
              <a:rPr lang="zh-CN" altLang="en-US">
                <a:solidFill>
                  <a:srgbClr val="FF3300"/>
                </a:solidFill>
                <a:latin typeface="Georgia" panose="02040502050405020303" pitchFamily="18" charset="0"/>
              </a:rPr>
              <a:t> Molecule</a:t>
            </a:r>
          </a:p>
        </p:txBody>
      </p:sp>
      <p:grpSp>
        <p:nvGrpSpPr>
          <p:cNvPr id="6147" name="组合 6146"/>
          <p:cNvGrpSpPr>
            <a:grpSpLocks/>
          </p:cNvGrpSpPr>
          <p:nvPr/>
        </p:nvGrpSpPr>
        <p:grpSpPr bwMode="auto">
          <a:xfrm>
            <a:off x="755650" y="3062288"/>
            <a:ext cx="7715250" cy="865187"/>
            <a:chOff x="0" y="0"/>
            <a:chExt cx="10544" cy="1362"/>
          </a:xfrm>
        </p:grpSpPr>
        <p:pic>
          <p:nvPicPr>
            <p:cNvPr id="5123" name="内容占位符 6147"/>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 y="0"/>
              <a:ext cx="6517"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文本框 6148"/>
            <p:cNvSpPr txBox="1">
              <a:spLocks noChangeArrowheads="1"/>
            </p:cNvSpPr>
            <p:nvPr/>
          </p:nvSpPr>
          <p:spPr bwMode="auto">
            <a:xfrm>
              <a:off x="7119" y="333"/>
              <a:ext cx="308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latin typeface="Georgia" panose="02040502050405020303" pitchFamily="18" charset="0"/>
                </a:rPr>
                <a:t>Elastic energy</a:t>
              </a:r>
            </a:p>
          </p:txBody>
        </p:sp>
        <p:sp>
          <p:nvSpPr>
            <p:cNvPr id="5125" name="矩形 6149"/>
            <p:cNvSpPr>
              <a:spLocks noChangeArrowheads="1"/>
            </p:cNvSpPr>
            <p:nvPr/>
          </p:nvSpPr>
          <p:spPr bwMode="auto">
            <a:xfrm>
              <a:off x="0" y="0"/>
              <a:ext cx="10545" cy="1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6151" name="组合 6150"/>
          <p:cNvGrpSpPr>
            <a:grpSpLocks/>
          </p:cNvGrpSpPr>
          <p:nvPr/>
        </p:nvGrpSpPr>
        <p:grpSpPr bwMode="auto">
          <a:xfrm>
            <a:off x="755650" y="4194175"/>
            <a:ext cx="7715250" cy="866775"/>
            <a:chOff x="0" y="0"/>
            <a:chExt cx="10544" cy="1363"/>
          </a:xfrm>
        </p:grpSpPr>
        <p:sp>
          <p:nvSpPr>
            <p:cNvPr id="5127" name="文本框 6151"/>
            <p:cNvSpPr txBox="1">
              <a:spLocks noChangeArrowheads="1"/>
            </p:cNvSpPr>
            <p:nvPr/>
          </p:nvSpPr>
          <p:spPr bwMode="auto">
            <a:xfrm>
              <a:off x="7312" y="421"/>
              <a:ext cx="323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a:latin typeface="Georgia" panose="02040502050405020303" pitchFamily="18" charset="0"/>
                </a:rPr>
                <a:t>Kinetic energy</a:t>
              </a:r>
            </a:p>
          </p:txBody>
        </p:sp>
        <p:pic>
          <p:nvPicPr>
            <p:cNvPr id="5128" name="图片 61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 y="0"/>
              <a:ext cx="6517" cy="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矩形 6153"/>
            <p:cNvSpPr>
              <a:spLocks noChangeArrowheads="1"/>
            </p:cNvSpPr>
            <p:nvPr/>
          </p:nvSpPr>
          <p:spPr bwMode="auto">
            <a:xfrm>
              <a:off x="0" y="1"/>
              <a:ext cx="10544" cy="1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6155" name="组合 6154"/>
          <p:cNvGrpSpPr>
            <a:grpSpLocks/>
          </p:cNvGrpSpPr>
          <p:nvPr/>
        </p:nvGrpSpPr>
        <p:grpSpPr bwMode="auto">
          <a:xfrm>
            <a:off x="755650" y="5219700"/>
            <a:ext cx="8129588" cy="1089025"/>
            <a:chOff x="0" y="0"/>
            <a:chExt cx="11112" cy="1718"/>
          </a:xfrm>
        </p:grpSpPr>
        <p:sp>
          <p:nvSpPr>
            <p:cNvPr id="5131" name="文本框 6155"/>
            <p:cNvSpPr txBox="1">
              <a:spLocks noChangeArrowheads="1"/>
            </p:cNvSpPr>
            <p:nvPr/>
          </p:nvSpPr>
          <p:spPr bwMode="auto">
            <a:xfrm>
              <a:off x="6462" y="255"/>
              <a:ext cx="4650"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Georgia" panose="02040502050405020303" pitchFamily="18" charset="0"/>
                </a:rPr>
                <a:t>Lagrange equation</a:t>
              </a:r>
            </a:p>
            <a:p>
              <a:r>
                <a:rPr lang="en-US" altLang="zh-CN" sz="2400" i="1">
                  <a:latin typeface="Georgia" panose="02040502050405020303" pitchFamily="18" charset="0"/>
                </a:rPr>
                <a:t>L</a:t>
              </a:r>
              <a:r>
                <a:rPr lang="en-US" altLang="zh-CN" sz="2400">
                  <a:latin typeface="Georgia" panose="02040502050405020303" pitchFamily="18" charset="0"/>
                </a:rPr>
                <a:t>=</a:t>
              </a:r>
              <a:r>
                <a:rPr lang="en-US" altLang="zh-CN" sz="2400" i="1">
                  <a:latin typeface="Georgia" panose="02040502050405020303" pitchFamily="18" charset="0"/>
                </a:rPr>
                <a:t>T</a:t>
              </a:r>
              <a:r>
                <a:rPr lang="en-US" altLang="zh-CN" sz="2400">
                  <a:latin typeface="Georgia" panose="02040502050405020303" pitchFamily="18" charset="0"/>
                </a:rPr>
                <a:t>-</a:t>
              </a:r>
              <a:r>
                <a:rPr lang="en-US" altLang="zh-CN" sz="2400" i="1">
                  <a:latin typeface="Georgia" panose="02040502050405020303" pitchFamily="18" charset="0"/>
                </a:rPr>
                <a:t>U</a:t>
              </a:r>
            </a:p>
          </p:txBody>
        </p:sp>
        <p:pic>
          <p:nvPicPr>
            <p:cNvPr id="5132" name="图片 61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 y="137"/>
              <a:ext cx="4862" cy="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矩形 6157"/>
            <p:cNvSpPr>
              <a:spLocks noChangeArrowheads="1"/>
            </p:cNvSpPr>
            <p:nvPr/>
          </p:nvSpPr>
          <p:spPr bwMode="auto">
            <a:xfrm>
              <a:off x="0" y="0"/>
              <a:ext cx="10544" cy="17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pic>
        <p:nvPicPr>
          <p:cNvPr id="5134" name="图片 6158"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417638"/>
            <a:ext cx="609441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600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body" idx="1"/>
          </p:nvPr>
        </p:nvSpPr>
        <p:spPr>
          <a:xfrm>
            <a:off x="457200" y="228600"/>
            <a:ext cx="7772400" cy="6019800"/>
          </a:xfrm>
        </p:spPr>
        <p:txBody>
          <a:bodyPr/>
          <a:lstStyle/>
          <a:p>
            <a:pPr eaLnBrk="1" hangingPunct="1"/>
            <a:r>
              <a:rPr lang="en-US" altLang="zh-TW" sz="2400"/>
              <a:t>Step 4:</a:t>
            </a:r>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endParaRPr lang="en-US" altLang="zh-TW" sz="2400"/>
          </a:p>
          <a:p>
            <a:pPr eaLnBrk="1" hangingPunct="1">
              <a:buFontTx/>
              <a:buNone/>
            </a:pPr>
            <a:r>
              <a:rPr lang="en-US" altLang="zh-TW" sz="2400"/>
              <a:t>It represents: </a:t>
            </a:r>
            <a:endParaRPr lang="en-US" altLang="zh-TW"/>
          </a:p>
        </p:txBody>
      </p:sp>
      <p:graphicFrame>
        <p:nvGraphicFramePr>
          <p:cNvPr id="22532" name="Object 7"/>
          <p:cNvGraphicFramePr>
            <a:graphicFrameLocks noChangeAspect="1"/>
          </p:cNvGraphicFramePr>
          <p:nvPr/>
        </p:nvGraphicFramePr>
        <p:xfrm>
          <a:off x="3429000" y="914400"/>
          <a:ext cx="1616075" cy="2292350"/>
        </p:xfrm>
        <a:graphic>
          <a:graphicData uri="http://schemas.openxmlformats.org/presentationml/2006/ole">
            <mc:AlternateContent xmlns:mc="http://schemas.openxmlformats.org/markup-compatibility/2006">
              <mc:Choice xmlns:v="urn:schemas-microsoft-com:vml" Requires="v">
                <p:oleObj name="Equation" r:id="rId2" imgW="952087" imgH="1307532" progId="Equation.3">
                  <p:embed/>
                </p:oleObj>
              </mc:Choice>
              <mc:Fallback>
                <p:oleObj name="Equation" r:id="rId2" imgW="952087" imgH="1307532" progId="Equation.3">
                  <p:embed/>
                  <p:pic>
                    <p:nvPicPr>
                      <p:cNvPr id="22532"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914400"/>
                        <a:ext cx="1616075"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8"/>
          <p:cNvGraphicFramePr>
            <a:graphicFrameLocks noChangeAspect="1"/>
          </p:cNvGraphicFramePr>
          <p:nvPr/>
        </p:nvGraphicFramePr>
        <p:xfrm>
          <a:off x="685800" y="685800"/>
          <a:ext cx="2667000" cy="2613025"/>
        </p:xfrm>
        <a:graphic>
          <a:graphicData uri="http://schemas.openxmlformats.org/presentationml/2006/ole">
            <mc:AlternateContent xmlns:mc="http://schemas.openxmlformats.org/markup-compatibility/2006">
              <mc:Choice xmlns:v="urn:schemas-microsoft-com:vml" Requires="v">
                <p:oleObj name="Equation" r:id="rId4" imgW="1854200" imgH="1701800" progId="Equation.3">
                  <p:embed/>
                </p:oleObj>
              </mc:Choice>
              <mc:Fallback>
                <p:oleObj name="Equation" r:id="rId4" imgW="1854200" imgH="1701800" progId="Equation.3">
                  <p:embed/>
                  <p:pic>
                    <p:nvPicPr>
                      <p:cNvPr id="2253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85800"/>
                        <a:ext cx="2667000" cy="261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9"/>
          <p:cNvGraphicFramePr>
            <a:graphicFrameLocks noChangeAspect="1"/>
          </p:cNvGraphicFramePr>
          <p:nvPr/>
        </p:nvGraphicFramePr>
        <p:xfrm>
          <a:off x="5257800" y="762000"/>
          <a:ext cx="2451100" cy="2454275"/>
        </p:xfrm>
        <a:graphic>
          <a:graphicData uri="http://schemas.openxmlformats.org/presentationml/2006/ole">
            <mc:AlternateContent xmlns:mc="http://schemas.openxmlformats.org/markup-compatibility/2006">
              <mc:Choice xmlns:v="urn:schemas-microsoft-com:vml" Requires="v">
                <p:oleObj name="Equation" r:id="rId6" imgW="1625600" imgH="1524000" progId="Equation.3">
                  <p:embed/>
                </p:oleObj>
              </mc:Choice>
              <mc:Fallback>
                <p:oleObj name="Equation" r:id="rId6" imgW="1625600" imgH="1524000" progId="Equation.3">
                  <p:embed/>
                  <p:pic>
                    <p:nvPicPr>
                      <p:cNvPr id="2253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762000"/>
                        <a:ext cx="2451100" cy="245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10"/>
          <p:cNvGraphicFramePr>
            <a:graphicFrameLocks noChangeAspect="1"/>
          </p:cNvGraphicFramePr>
          <p:nvPr/>
        </p:nvGraphicFramePr>
        <p:xfrm>
          <a:off x="1493838" y="3657600"/>
          <a:ext cx="3870325" cy="2757488"/>
        </p:xfrm>
        <a:graphic>
          <a:graphicData uri="http://schemas.openxmlformats.org/presentationml/2006/ole">
            <mc:AlternateContent xmlns:mc="http://schemas.openxmlformats.org/markup-compatibility/2006">
              <mc:Choice xmlns:v="urn:schemas-microsoft-com:vml" Requires="v">
                <p:oleObj name="Equation" r:id="rId8" imgW="1841500" imgH="1447800" progId="Equation.3">
                  <p:embed/>
                </p:oleObj>
              </mc:Choice>
              <mc:Fallback>
                <p:oleObj name="Equation" r:id="rId8" imgW="1841500" imgH="1447800" progId="Equation.3">
                  <p:embed/>
                  <p:pic>
                    <p:nvPicPr>
                      <p:cNvPr id="22535"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3838" y="3657600"/>
                        <a:ext cx="3870325" cy="275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5152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body" idx="1"/>
          </p:nvPr>
        </p:nvSpPr>
        <p:spPr>
          <a:xfrm>
            <a:off x="457200" y="228600"/>
            <a:ext cx="8382000" cy="5638800"/>
          </a:xfrm>
        </p:spPr>
        <p:txBody>
          <a:bodyPr/>
          <a:lstStyle/>
          <a:p>
            <a:pPr eaLnBrk="1" hangingPunct="1"/>
            <a:r>
              <a:rPr lang="en-US" altLang="zh-TW" sz="2800"/>
              <a:t>Step 1 of backward substitution:</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Step 2:</a:t>
            </a:r>
          </a:p>
        </p:txBody>
      </p:sp>
      <p:graphicFrame>
        <p:nvGraphicFramePr>
          <p:cNvPr id="23556" name="Object 3"/>
          <p:cNvGraphicFramePr>
            <a:graphicFrameLocks noChangeAspect="1"/>
          </p:cNvGraphicFramePr>
          <p:nvPr/>
        </p:nvGraphicFramePr>
        <p:xfrm>
          <a:off x="609600" y="838200"/>
          <a:ext cx="2732088" cy="2590800"/>
        </p:xfrm>
        <a:graphic>
          <a:graphicData uri="http://schemas.openxmlformats.org/presentationml/2006/ole">
            <mc:AlternateContent xmlns:mc="http://schemas.openxmlformats.org/markup-compatibility/2006">
              <mc:Choice xmlns:v="urn:schemas-microsoft-com:vml" Requires="v">
                <p:oleObj name="Equation" r:id="rId2" imgW="1625600" imgH="1295400" progId="Equation.3">
                  <p:embed/>
                </p:oleObj>
              </mc:Choice>
              <mc:Fallback>
                <p:oleObj name="Equation" r:id="rId2" imgW="1625600" imgH="1295400" progId="Equation.3">
                  <p:embed/>
                  <p:pic>
                    <p:nvPicPr>
                      <p:cNvPr id="2355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38200"/>
                        <a:ext cx="2732088"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4"/>
          <p:cNvGraphicFramePr>
            <a:graphicFrameLocks noChangeAspect="1"/>
          </p:cNvGraphicFramePr>
          <p:nvPr/>
        </p:nvGraphicFramePr>
        <p:xfrm>
          <a:off x="5638800" y="990600"/>
          <a:ext cx="2270125" cy="2332038"/>
        </p:xfrm>
        <a:graphic>
          <a:graphicData uri="http://schemas.openxmlformats.org/presentationml/2006/ole">
            <mc:AlternateContent xmlns:mc="http://schemas.openxmlformats.org/markup-compatibility/2006">
              <mc:Choice xmlns:v="urn:schemas-microsoft-com:vml" Requires="v">
                <p:oleObj name="Equation" r:id="rId4" imgW="1308100" imgH="1168400" progId="Equation.3">
                  <p:embed/>
                </p:oleObj>
              </mc:Choice>
              <mc:Fallback>
                <p:oleObj name="Equation" r:id="rId4" imgW="1308100" imgH="1168400" progId="Equation.3">
                  <p:embed/>
                  <p:pic>
                    <p:nvPicPr>
                      <p:cNvPr id="2355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990600"/>
                        <a:ext cx="227012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5"/>
          <p:cNvGraphicFramePr>
            <a:graphicFrameLocks noChangeAspect="1"/>
          </p:cNvGraphicFramePr>
          <p:nvPr/>
        </p:nvGraphicFramePr>
        <p:xfrm>
          <a:off x="3657600" y="914400"/>
          <a:ext cx="1781175" cy="2452688"/>
        </p:xfrm>
        <a:graphic>
          <a:graphicData uri="http://schemas.openxmlformats.org/presentationml/2006/ole">
            <mc:AlternateContent xmlns:mc="http://schemas.openxmlformats.org/markup-compatibility/2006">
              <mc:Choice xmlns:v="urn:schemas-microsoft-com:vml" Requires="v">
                <p:oleObj name="Equation" r:id="rId6" imgW="952087" imgH="1269449" progId="Equation.3">
                  <p:embed/>
                </p:oleObj>
              </mc:Choice>
              <mc:Fallback>
                <p:oleObj name="Equation" r:id="rId6" imgW="952087" imgH="1269449" progId="Equation.3">
                  <p:embed/>
                  <p:pic>
                    <p:nvPicPr>
                      <p:cNvPr id="23558"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914400"/>
                        <a:ext cx="1781175" cy="245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nvGraphicFramePr>
        <p:xfrm>
          <a:off x="838200" y="3886200"/>
          <a:ext cx="2270125" cy="2332038"/>
        </p:xfrm>
        <a:graphic>
          <a:graphicData uri="http://schemas.openxmlformats.org/presentationml/2006/ole">
            <mc:AlternateContent xmlns:mc="http://schemas.openxmlformats.org/markup-compatibility/2006">
              <mc:Choice xmlns:v="urn:schemas-microsoft-com:vml" Requires="v">
                <p:oleObj name="Equation" r:id="rId8" imgW="1308100" imgH="1168400" progId="Equation.3">
                  <p:embed/>
                </p:oleObj>
              </mc:Choice>
              <mc:Fallback>
                <p:oleObj name="Equation" r:id="rId8" imgW="1308100" imgH="1168400" progId="Equation.3">
                  <p:embed/>
                  <p:pic>
                    <p:nvPicPr>
                      <p:cNvPr id="2355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886200"/>
                        <a:ext cx="227012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8"/>
          <p:cNvGraphicFramePr>
            <a:graphicFrameLocks noChangeAspect="1"/>
          </p:cNvGraphicFramePr>
          <p:nvPr/>
        </p:nvGraphicFramePr>
        <p:xfrm>
          <a:off x="3581400" y="3962400"/>
          <a:ext cx="1762125" cy="2133600"/>
        </p:xfrm>
        <a:graphic>
          <a:graphicData uri="http://schemas.openxmlformats.org/presentationml/2006/ole">
            <mc:AlternateContent xmlns:mc="http://schemas.openxmlformats.org/markup-compatibility/2006">
              <mc:Choice xmlns:v="urn:schemas-microsoft-com:vml" Requires="v">
                <p:oleObj name="Equation" r:id="rId10" imgW="888614" imgH="1040948" progId="Equation.3">
                  <p:embed/>
                </p:oleObj>
              </mc:Choice>
              <mc:Fallback>
                <p:oleObj name="Equation" r:id="rId10" imgW="888614" imgH="1040948" progId="Equation.3">
                  <p:embed/>
                  <p:pic>
                    <p:nvPicPr>
                      <p:cNvPr id="2356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3962400"/>
                        <a:ext cx="1762125"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p:cNvGraphicFramePr>
            <a:graphicFrameLocks noChangeAspect="1"/>
          </p:cNvGraphicFramePr>
          <p:nvPr/>
        </p:nvGraphicFramePr>
        <p:xfrm>
          <a:off x="5715000" y="3962400"/>
          <a:ext cx="1985963" cy="2082800"/>
        </p:xfrm>
        <a:graphic>
          <a:graphicData uri="http://schemas.openxmlformats.org/presentationml/2006/ole">
            <mc:AlternateContent xmlns:mc="http://schemas.openxmlformats.org/markup-compatibility/2006">
              <mc:Choice xmlns:v="urn:schemas-microsoft-com:vml" Requires="v">
                <p:oleObj name="Equation" r:id="rId12" imgW="1143000" imgH="1041400" progId="Equation.3">
                  <p:embed/>
                </p:oleObj>
              </mc:Choice>
              <mc:Fallback>
                <p:oleObj name="Equation" r:id="rId12" imgW="1143000" imgH="1041400" progId="Equation.3">
                  <p:embed/>
                  <p:pic>
                    <p:nvPicPr>
                      <p:cNvPr id="23561"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3962400"/>
                        <a:ext cx="198596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2012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1"/>
          </p:nvPr>
        </p:nvSpPr>
        <p:spPr>
          <a:xfrm>
            <a:off x="457200" y="304800"/>
            <a:ext cx="7772400" cy="5562600"/>
          </a:xfrm>
        </p:spPr>
        <p:txBody>
          <a:bodyPr/>
          <a:lstStyle/>
          <a:p>
            <a:pPr eaLnBrk="1" hangingPunct="1"/>
            <a:r>
              <a:rPr lang="en-US" altLang="zh-TW" sz="2800"/>
              <a:t>Step 3:</a:t>
            </a:r>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endParaRPr lang="en-US" altLang="zh-TW" sz="2800"/>
          </a:p>
          <a:p>
            <a:pPr eaLnBrk="1" hangingPunct="1"/>
            <a:r>
              <a:rPr lang="en-US" altLang="zh-TW" sz="2800"/>
              <a:t>The solution is: </a:t>
            </a:r>
          </a:p>
        </p:txBody>
      </p:sp>
      <p:graphicFrame>
        <p:nvGraphicFramePr>
          <p:cNvPr id="24580" name="Object 3"/>
          <p:cNvGraphicFramePr>
            <a:graphicFrameLocks noChangeAspect="1"/>
          </p:cNvGraphicFramePr>
          <p:nvPr/>
        </p:nvGraphicFramePr>
        <p:xfrm>
          <a:off x="685800" y="914400"/>
          <a:ext cx="2179638" cy="2286000"/>
        </p:xfrm>
        <a:graphic>
          <a:graphicData uri="http://schemas.openxmlformats.org/presentationml/2006/ole">
            <mc:AlternateContent xmlns:mc="http://schemas.openxmlformats.org/markup-compatibility/2006">
              <mc:Choice xmlns:v="urn:schemas-microsoft-com:vml" Requires="v">
                <p:oleObj name="Equation" r:id="rId2" imgW="1143000" imgH="1041400" progId="Equation.3">
                  <p:embed/>
                </p:oleObj>
              </mc:Choice>
              <mc:Fallback>
                <p:oleObj name="Equation" r:id="rId2" imgW="1143000" imgH="1041400" progId="Equation.3">
                  <p:embed/>
                  <p:pic>
                    <p:nvPicPr>
                      <p:cNvPr id="2458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2179638"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4"/>
          <p:cNvGraphicFramePr>
            <a:graphicFrameLocks noChangeAspect="1"/>
          </p:cNvGraphicFramePr>
          <p:nvPr/>
        </p:nvGraphicFramePr>
        <p:xfrm>
          <a:off x="5257800" y="990600"/>
          <a:ext cx="2362200" cy="2085975"/>
        </p:xfrm>
        <a:graphic>
          <a:graphicData uri="http://schemas.openxmlformats.org/presentationml/2006/ole">
            <mc:AlternateContent xmlns:mc="http://schemas.openxmlformats.org/markup-compatibility/2006">
              <mc:Choice xmlns:v="urn:schemas-microsoft-com:vml" Requires="v">
                <p:oleObj name="Equation" r:id="rId4" imgW="1117600" imgH="914400" progId="Equation.3">
                  <p:embed/>
                </p:oleObj>
              </mc:Choice>
              <mc:Fallback>
                <p:oleObj name="Equation" r:id="rId4" imgW="1117600" imgH="914400" progId="Equation.3">
                  <p:embed/>
                  <p:pic>
                    <p:nvPicPr>
                      <p:cNvPr id="2458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990600"/>
                        <a:ext cx="2362200"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p:cNvGraphicFramePr>
            <a:graphicFrameLocks noChangeAspect="1"/>
          </p:cNvGraphicFramePr>
          <p:nvPr/>
        </p:nvGraphicFramePr>
        <p:xfrm>
          <a:off x="3048000" y="914400"/>
          <a:ext cx="1792288" cy="2182813"/>
        </p:xfrm>
        <a:graphic>
          <a:graphicData uri="http://schemas.openxmlformats.org/presentationml/2006/ole">
            <mc:AlternateContent xmlns:mc="http://schemas.openxmlformats.org/markup-compatibility/2006">
              <mc:Choice xmlns:v="urn:schemas-microsoft-com:vml" Requires="v">
                <p:oleObj name="Equation" r:id="rId6" imgW="927100" imgH="1092200" progId="Equation.3">
                  <p:embed/>
                </p:oleObj>
              </mc:Choice>
              <mc:Fallback>
                <p:oleObj name="Equation" r:id="rId6" imgW="927100" imgH="1092200" progId="Equation.3">
                  <p:embed/>
                  <p:pic>
                    <p:nvPicPr>
                      <p:cNvPr id="2458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914400"/>
                        <a:ext cx="1792288" cy="218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7"/>
          <p:cNvSpPr txBox="1">
            <a:spLocks noChangeArrowheads="1"/>
          </p:cNvSpPr>
          <p:nvPr/>
        </p:nvSpPr>
        <p:spPr bwMode="auto">
          <a:xfrm>
            <a:off x="762000" y="4648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r>
              <a:rPr lang="en-US" altLang="zh-TW" i="1"/>
              <a:t>X</a:t>
            </a:r>
            <a:r>
              <a:rPr lang="en-US" altLang="zh-TW" baseline="-25000"/>
              <a:t>1</a:t>
            </a:r>
            <a:r>
              <a:rPr lang="en-US" altLang="zh-TW"/>
              <a:t> = 1, </a:t>
            </a:r>
            <a:r>
              <a:rPr lang="en-US" altLang="zh-TW" i="1"/>
              <a:t>X</a:t>
            </a:r>
            <a:r>
              <a:rPr lang="en-US" altLang="zh-TW" baseline="-25000"/>
              <a:t>2</a:t>
            </a:r>
            <a:r>
              <a:rPr lang="en-US" altLang="zh-TW"/>
              <a:t> = 2, </a:t>
            </a:r>
            <a:r>
              <a:rPr lang="en-US" altLang="zh-TW" i="1"/>
              <a:t>X</a:t>
            </a:r>
            <a:r>
              <a:rPr lang="en-US" altLang="zh-TW" baseline="-25000"/>
              <a:t>3</a:t>
            </a:r>
            <a:r>
              <a:rPr lang="en-US" altLang="zh-TW"/>
              <a:t> = 3, </a:t>
            </a:r>
            <a:r>
              <a:rPr lang="en-US" altLang="zh-TW" i="1"/>
              <a:t>X</a:t>
            </a:r>
            <a:r>
              <a:rPr lang="en-US" altLang="zh-TW" baseline="-25000"/>
              <a:t>4</a:t>
            </a:r>
            <a:r>
              <a:rPr lang="en-US" altLang="zh-TW"/>
              <a:t> = 4</a:t>
            </a:r>
          </a:p>
        </p:txBody>
      </p:sp>
    </p:spTree>
    <p:extLst>
      <p:ext uri="{BB962C8B-B14F-4D97-AF65-F5344CB8AC3E}">
        <p14:creationId xmlns:p14="http://schemas.microsoft.com/office/powerpoint/2010/main" val="3600194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1505"/>
          <p:cNvSpPr>
            <a:spLocks noGrp="1" noChangeArrowheads="1"/>
          </p:cNvSpPr>
          <p:nvPr>
            <p:ph idx="1"/>
          </p:nvPr>
        </p:nvSpPr>
        <p:spPr>
          <a:xfrm>
            <a:off x="446343" y="981034"/>
            <a:ext cx="8229600" cy="5721350"/>
          </a:xfrm>
        </p:spPr>
        <p:txBody>
          <a:bodyPr/>
          <a:lstStyle/>
          <a:p>
            <a:pPr>
              <a:lnSpc>
                <a:spcPct val="80000"/>
              </a:lnSpc>
            </a:pPr>
            <a:r>
              <a:rPr lang="zh-CN" altLang="en-US" sz="2800" dirty="0">
                <a:latin typeface="Georgia" panose="02040502050405020303" pitchFamily="18" charset="0"/>
              </a:rPr>
              <a:t>Because all the </a:t>
            </a:r>
            <a:r>
              <a:rPr lang="zh-CN" altLang="en-US" sz="2800" dirty="0">
                <a:solidFill>
                  <a:srgbClr val="FF3300"/>
                </a:solidFill>
                <a:latin typeface="Georgia" panose="02040502050405020303" pitchFamily="18" charset="0"/>
              </a:rPr>
              <a:t>diagonal elements</a:t>
            </a:r>
            <a:r>
              <a:rPr lang="zh-CN" altLang="en-US" sz="2800" dirty="0">
                <a:latin typeface="Georgia" panose="02040502050405020303" pitchFamily="18" charset="0"/>
              </a:rPr>
              <a:t> are used in the </a:t>
            </a:r>
            <a:r>
              <a:rPr lang="zh-CN" altLang="en-US" sz="2800" dirty="0">
                <a:solidFill>
                  <a:srgbClr val="FF3300"/>
                </a:solidFill>
                <a:latin typeface="Georgia" panose="02040502050405020303" pitchFamily="18" charset="0"/>
              </a:rPr>
              <a:t>denominators</a:t>
            </a:r>
            <a:r>
              <a:rPr lang="zh-CN" altLang="en-US" sz="2800" dirty="0">
                <a:latin typeface="Georgia" panose="02040502050405020303" pitchFamily="18" charset="0"/>
              </a:rPr>
              <a:t>, the scheme</a:t>
            </a:r>
            <a:r>
              <a:rPr lang="en-US" altLang="zh-CN" sz="2800" dirty="0">
                <a:latin typeface="Georgia" panose="02040502050405020303" pitchFamily="18" charset="0"/>
              </a:rPr>
              <a:t> </a:t>
            </a:r>
            <a:r>
              <a:rPr lang="zh-CN" altLang="en-US" sz="2800" dirty="0">
                <a:latin typeface="Georgia" panose="02040502050405020303" pitchFamily="18" charset="0"/>
              </a:rPr>
              <a:t>would </a:t>
            </a:r>
            <a:r>
              <a:rPr lang="zh-CN" altLang="en-US" sz="2800" dirty="0">
                <a:solidFill>
                  <a:srgbClr val="FF3300"/>
                </a:solidFill>
                <a:latin typeface="Georgia" panose="02040502050405020303" pitchFamily="18" charset="0"/>
              </a:rPr>
              <a:t>fail</a:t>
            </a:r>
            <a:r>
              <a:rPr lang="zh-CN" altLang="en-US" sz="2800" dirty="0">
                <a:latin typeface="Georgia" panose="02040502050405020303" pitchFamily="18" charset="0"/>
              </a:rPr>
              <a:t> if </a:t>
            </a:r>
            <a:r>
              <a:rPr lang="zh-CN" altLang="en-US" sz="2800" dirty="0">
                <a:solidFill>
                  <a:srgbClr val="FF3300"/>
                </a:solidFill>
                <a:latin typeface="Georgia" panose="02040502050405020303" pitchFamily="18" charset="0"/>
              </a:rPr>
              <a:t>any</a:t>
            </a:r>
            <a:r>
              <a:rPr lang="zh-CN" altLang="en-US" sz="2800" dirty="0">
                <a:latin typeface="Georgia" panose="02040502050405020303" pitchFamily="18" charset="0"/>
              </a:rPr>
              <a:t> of them happened to be </a:t>
            </a:r>
            <a:r>
              <a:rPr lang="zh-CN" altLang="en-US" sz="2800" dirty="0">
                <a:solidFill>
                  <a:srgbClr val="FF3300"/>
                </a:solidFill>
                <a:latin typeface="Georgia" panose="02040502050405020303" pitchFamily="18" charset="0"/>
              </a:rPr>
              <a:t>zero</a:t>
            </a:r>
            <a:r>
              <a:rPr lang="zh-CN" altLang="en-US" sz="2800" dirty="0">
                <a:latin typeface="Georgia" panose="02040502050405020303" pitchFamily="18" charset="0"/>
              </a:rPr>
              <a:t> </a:t>
            </a:r>
            <a:r>
              <a:rPr lang="zh-CN" altLang="en-US" sz="2800" dirty="0">
                <a:solidFill>
                  <a:srgbClr val="FF3300"/>
                </a:solidFill>
                <a:latin typeface="Georgia" panose="02040502050405020303" pitchFamily="18" charset="0"/>
              </a:rPr>
              <a:t>or a very small quantity</a:t>
            </a:r>
            <a:r>
              <a:rPr lang="zh-CN" altLang="en-US" sz="2800" dirty="0">
                <a:latin typeface="Georgia" panose="02040502050405020303" pitchFamily="18" charset="0"/>
              </a:rPr>
              <a:t>. </a:t>
            </a:r>
          </a:p>
          <a:p>
            <a:pPr>
              <a:lnSpc>
                <a:spcPct val="80000"/>
              </a:lnSpc>
            </a:pPr>
            <a:endParaRPr lang="zh-CN" altLang="en-US" sz="2800" dirty="0">
              <a:latin typeface="Georgia" panose="02040502050405020303" pitchFamily="18" charset="0"/>
            </a:endParaRPr>
          </a:p>
          <a:p>
            <a:pPr>
              <a:lnSpc>
                <a:spcPct val="80000"/>
              </a:lnSpc>
            </a:pPr>
            <a:r>
              <a:rPr lang="zh-CN" altLang="en-US" sz="2800" dirty="0">
                <a:latin typeface="Georgia" panose="02040502050405020303" pitchFamily="18" charset="0"/>
              </a:rPr>
              <a:t>This</a:t>
            </a:r>
            <a:r>
              <a:rPr lang="en-US" altLang="zh-CN" sz="2800" dirty="0">
                <a:latin typeface="Georgia" panose="02040502050405020303" pitchFamily="18" charset="0"/>
              </a:rPr>
              <a:t> </a:t>
            </a:r>
            <a:r>
              <a:rPr lang="zh-CN" altLang="en-US" sz="2800" dirty="0">
                <a:latin typeface="Georgia" panose="02040502050405020303" pitchFamily="18" charset="0"/>
              </a:rPr>
              <a:t>problem can be </a:t>
            </a:r>
            <a:r>
              <a:rPr lang="zh-CN" altLang="en-US" sz="2800" dirty="0">
                <a:solidFill>
                  <a:srgbClr val="FF3300"/>
                </a:solidFill>
                <a:latin typeface="Georgia" panose="02040502050405020303" pitchFamily="18" charset="0"/>
              </a:rPr>
              <a:t>circumvented </a:t>
            </a:r>
            <a:r>
              <a:rPr lang="zh-CN" altLang="en-US" sz="2800" dirty="0">
                <a:latin typeface="Georgia" panose="02040502050405020303" pitchFamily="18" charset="0"/>
              </a:rPr>
              <a:t>in most cases by</a:t>
            </a:r>
            <a:r>
              <a:rPr lang="zh-CN" altLang="en-US" sz="2800" dirty="0">
                <a:solidFill>
                  <a:srgbClr val="FF3300"/>
                </a:solidFill>
                <a:latin typeface="Georgia" panose="02040502050405020303" pitchFamily="18" charset="0"/>
              </a:rPr>
              <a:t> interchanging</a:t>
            </a:r>
            <a:r>
              <a:rPr lang="zh-CN" altLang="en-US" sz="2800" dirty="0">
                <a:latin typeface="Georgia" panose="02040502050405020303" pitchFamily="18" charset="0"/>
              </a:rPr>
              <a:t> the</a:t>
            </a:r>
            <a:r>
              <a:rPr lang="zh-CN" altLang="en-US" sz="2800" dirty="0">
                <a:solidFill>
                  <a:srgbClr val="FF3300"/>
                </a:solidFill>
                <a:latin typeface="Georgia" panose="02040502050405020303" pitchFamily="18" charset="0"/>
              </a:rPr>
              <a:t> rows</a:t>
            </a:r>
            <a:r>
              <a:rPr lang="zh-CN" altLang="en-US" sz="2800" dirty="0">
                <a:latin typeface="Georgia" panose="02040502050405020303" pitchFamily="18" charset="0"/>
              </a:rPr>
              <a:t> to have the </a:t>
            </a:r>
            <a:r>
              <a:rPr lang="zh-CN" altLang="en-US" sz="2800" dirty="0">
                <a:solidFill>
                  <a:srgbClr val="FF3300"/>
                </a:solidFill>
                <a:latin typeface="Georgia" panose="02040502050405020303" pitchFamily="18" charset="0"/>
              </a:rPr>
              <a:t>elements used for divisions</a:t>
            </a:r>
            <a:r>
              <a:rPr lang="zh-CN" altLang="en-US" sz="2800" dirty="0">
                <a:latin typeface="Georgia" panose="02040502050405020303" pitchFamily="18" charset="0"/>
              </a:rPr>
              <a:t> being the ones with </a:t>
            </a:r>
            <a:r>
              <a:rPr lang="zh-CN" altLang="en-US" sz="2800" dirty="0">
                <a:solidFill>
                  <a:srgbClr val="FF3300"/>
                </a:solidFill>
                <a:latin typeface="Georgia" panose="02040502050405020303" pitchFamily="18" charset="0"/>
              </a:rPr>
              <a:t>largest</a:t>
            </a:r>
            <a:r>
              <a:rPr lang="en-US" altLang="zh-CN" sz="2800" dirty="0">
                <a:solidFill>
                  <a:srgbClr val="FF3300"/>
                </a:solidFill>
                <a:latin typeface="Georgia" panose="02040502050405020303" pitchFamily="18" charset="0"/>
              </a:rPr>
              <a:t> </a:t>
            </a:r>
            <a:r>
              <a:rPr lang="zh-CN" altLang="en-US" sz="2800" dirty="0">
                <a:latin typeface="Georgia" panose="02040502050405020303" pitchFamily="18" charset="0"/>
              </a:rPr>
              <a:t>magnitudes possible. </a:t>
            </a:r>
          </a:p>
          <a:p>
            <a:pPr>
              <a:lnSpc>
                <a:spcPct val="80000"/>
              </a:lnSpc>
            </a:pPr>
            <a:endParaRPr lang="zh-CN" altLang="en-US" sz="2800" dirty="0">
              <a:latin typeface="Georgia" panose="02040502050405020303" pitchFamily="18" charset="0"/>
            </a:endParaRPr>
          </a:p>
          <a:p>
            <a:pPr>
              <a:lnSpc>
                <a:spcPct val="80000"/>
              </a:lnSpc>
            </a:pPr>
            <a:r>
              <a:rPr lang="zh-CN" altLang="en-US" sz="2800" dirty="0">
                <a:latin typeface="Georgia" panose="02040502050405020303" pitchFamily="18" charset="0"/>
              </a:rPr>
              <a:t>This is the so-called </a:t>
            </a:r>
            <a:r>
              <a:rPr lang="zh-CN" altLang="en-US" sz="2800" dirty="0">
                <a:solidFill>
                  <a:srgbClr val="FF3300"/>
                </a:solidFill>
                <a:latin typeface="Georgia" panose="02040502050405020303" pitchFamily="18" charset="0"/>
              </a:rPr>
              <a:t>pivoting procedure</a:t>
            </a:r>
            <a:r>
              <a:rPr lang="zh-CN" altLang="en-US" sz="2800" dirty="0">
                <a:latin typeface="Georgia" panose="02040502050405020303" pitchFamily="18" charset="0"/>
              </a:rPr>
              <a:t>. </a:t>
            </a:r>
          </a:p>
          <a:p>
            <a:pPr>
              <a:lnSpc>
                <a:spcPct val="80000"/>
              </a:lnSpc>
            </a:pPr>
            <a:endParaRPr lang="zh-CN" altLang="en-US" sz="2800" dirty="0">
              <a:latin typeface="Georgia" panose="02040502050405020303" pitchFamily="18" charset="0"/>
            </a:endParaRPr>
          </a:p>
          <a:p>
            <a:pPr>
              <a:lnSpc>
                <a:spcPct val="80000"/>
              </a:lnSpc>
            </a:pPr>
            <a:r>
              <a:rPr lang="zh-CN" altLang="en-US" sz="2800" dirty="0">
                <a:latin typeface="Georgia" panose="02040502050405020303" pitchFamily="18" charset="0"/>
              </a:rPr>
              <a:t>This procedure will</a:t>
            </a:r>
            <a:r>
              <a:rPr lang="en-US" altLang="zh-CN" sz="2800" dirty="0">
                <a:latin typeface="Georgia" panose="02040502050405020303" pitchFamily="18" charset="0"/>
              </a:rPr>
              <a:t> </a:t>
            </a:r>
            <a:r>
              <a:rPr lang="zh-CN" altLang="en-US" sz="2800" dirty="0">
                <a:solidFill>
                  <a:srgbClr val="FF3300"/>
                </a:solidFill>
                <a:latin typeface="Georgia" panose="02040502050405020303" pitchFamily="18" charset="0"/>
              </a:rPr>
              <a:t>not change the solutions</a:t>
            </a:r>
            <a:r>
              <a:rPr lang="zh-CN" altLang="en-US" sz="2800" dirty="0">
                <a:latin typeface="Georgia" panose="02040502050405020303" pitchFamily="18" charset="0"/>
              </a:rPr>
              <a:t> of the linear equation set</a:t>
            </a:r>
            <a:r>
              <a:rPr lang="en-US" altLang="zh-CN" sz="2800" dirty="0">
                <a:latin typeface="Georgia" panose="02040502050405020303" pitchFamily="18" charset="0"/>
              </a:rPr>
              <a:t>.</a:t>
            </a:r>
          </a:p>
          <a:p>
            <a:pPr>
              <a:lnSpc>
                <a:spcPct val="80000"/>
              </a:lnSpc>
            </a:pPr>
            <a:endParaRPr lang="zh-CN" altLang="en-US" sz="2800" dirty="0">
              <a:latin typeface="Georgia" panose="02040502050405020303" pitchFamily="18" charset="0"/>
            </a:endParaRPr>
          </a:p>
        </p:txBody>
      </p:sp>
      <p:sp>
        <p:nvSpPr>
          <p:cNvPr id="3" name="标题 23553"/>
          <p:cNvSpPr>
            <a:spLocks noGrp="1" noChangeArrowheads="1"/>
          </p:cNvSpPr>
          <p:nvPr>
            <p:ph type="title"/>
          </p:nvPr>
        </p:nvSpPr>
        <p:spPr>
          <a:xfrm>
            <a:off x="469643" y="-13358"/>
            <a:ext cx="8229600" cy="706396"/>
          </a:xfrm>
        </p:spPr>
        <p:txBody>
          <a:bodyPr/>
          <a:lstStyle/>
          <a:p>
            <a:r>
              <a:rPr lang="en-US" altLang="zh-CN" sz="4000" dirty="0">
                <a:solidFill>
                  <a:srgbClr val="FF3300"/>
                </a:solidFill>
                <a:latin typeface="Georgia" panose="02040502050405020303" pitchFamily="18" charset="0"/>
              </a:rPr>
              <a:t>pivoting</a:t>
            </a:r>
          </a:p>
        </p:txBody>
      </p:sp>
    </p:spTree>
    <p:extLst>
      <p:ext uri="{BB962C8B-B14F-4D97-AF65-F5344CB8AC3E}">
        <p14:creationId xmlns:p14="http://schemas.microsoft.com/office/powerpoint/2010/main" val="88801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2529"/>
          <p:cNvSpPr>
            <a:spLocks noGrp="1" noChangeArrowheads="1"/>
          </p:cNvSpPr>
          <p:nvPr>
            <p:ph idx="1"/>
          </p:nvPr>
        </p:nvSpPr>
        <p:spPr>
          <a:xfrm>
            <a:off x="107950" y="333375"/>
            <a:ext cx="8931275" cy="6335713"/>
          </a:xfrm>
        </p:spPr>
        <p:txBody>
          <a:bodyPr/>
          <a:lstStyle/>
          <a:p>
            <a:pPr>
              <a:spcBef>
                <a:spcPct val="0"/>
              </a:spcBef>
            </a:pPr>
            <a:r>
              <a:rPr lang="en-US" altLang="zh-CN" sz="2800" dirty="0">
                <a:latin typeface="Georgia" panose="02040502050405020303" pitchFamily="18" charset="0"/>
              </a:rPr>
              <a:t>The </a:t>
            </a:r>
            <a:r>
              <a:rPr lang="zh-CN" altLang="en-US" sz="2800" dirty="0">
                <a:solidFill>
                  <a:srgbClr val="FF3300"/>
                </a:solidFill>
                <a:latin typeface="Georgia" panose="02040502050405020303" pitchFamily="18" charset="0"/>
              </a:rPr>
              <a:t>partial-pivoting scheme</a:t>
            </a:r>
            <a:r>
              <a:rPr lang="zh-CN" altLang="en-US" sz="2800" dirty="0">
                <a:latin typeface="Georgia" panose="02040502050405020303" pitchFamily="18" charset="0"/>
              </a:rPr>
              <a:t>, which searches for</a:t>
            </a:r>
            <a:r>
              <a:rPr lang="en-US" altLang="zh-CN" sz="2800" dirty="0">
                <a:latin typeface="Georgia" panose="02040502050405020303" pitchFamily="18" charset="0"/>
              </a:rPr>
              <a:t> </a:t>
            </a:r>
            <a:r>
              <a:rPr lang="zh-CN" altLang="en-US" sz="2800" dirty="0">
                <a:latin typeface="Georgia" panose="02040502050405020303" pitchFamily="18" charset="0"/>
              </a:rPr>
              <a:t>the </a:t>
            </a:r>
            <a:r>
              <a:rPr lang="zh-CN" altLang="en-US" sz="2800" dirty="0">
                <a:solidFill>
                  <a:srgbClr val="FF3300"/>
                </a:solidFill>
                <a:latin typeface="Georgia" panose="02040502050405020303" pitchFamily="18" charset="0"/>
              </a:rPr>
              <a:t>pivoting element</a:t>
            </a:r>
            <a:r>
              <a:rPr lang="zh-CN" altLang="en-US" sz="2800" dirty="0">
                <a:latin typeface="Georgia" panose="02040502050405020303" pitchFamily="18" charset="0"/>
              </a:rPr>
              <a:t> only </a:t>
            </a:r>
            <a:r>
              <a:rPr lang="zh-CN" altLang="en-US" sz="2800" dirty="0">
                <a:solidFill>
                  <a:srgbClr val="FF3300"/>
                </a:solidFill>
                <a:latin typeface="Georgia" panose="02040502050405020303" pitchFamily="18" charset="0"/>
              </a:rPr>
              <a:t>from the remaining</a:t>
            </a:r>
            <a:r>
              <a:rPr lang="en-US" altLang="zh-CN" sz="2800" dirty="0">
                <a:latin typeface="Georgia" panose="02040502050405020303" pitchFamily="18" charset="0"/>
              </a:rPr>
              <a:t> </a:t>
            </a:r>
            <a:r>
              <a:rPr lang="zh-CN" altLang="en-US" sz="2800" dirty="0">
                <a:latin typeface="Georgia" panose="02040502050405020303" pitchFamily="18" charset="0"/>
              </a:rPr>
              <a:t>elements of the given column. </a:t>
            </a:r>
          </a:p>
          <a:p>
            <a:pPr>
              <a:spcBef>
                <a:spcPct val="0"/>
              </a:spcBef>
            </a:pPr>
            <a:endParaRPr lang="zh-CN" altLang="en-US" sz="2800" dirty="0">
              <a:latin typeface="Georgia" panose="02040502050405020303" pitchFamily="18" charset="0"/>
            </a:endParaRPr>
          </a:p>
          <a:p>
            <a:pPr>
              <a:spcBef>
                <a:spcPct val="0"/>
              </a:spcBef>
            </a:pPr>
            <a:r>
              <a:rPr lang="zh-CN" altLang="en-US" sz="2800" dirty="0">
                <a:latin typeface="Georgia" panose="02040502050405020303" pitchFamily="18" charset="0"/>
              </a:rPr>
              <a:t>We first search for the element with the</a:t>
            </a:r>
            <a:r>
              <a:rPr lang="zh-CN" altLang="en-US" sz="2800" dirty="0">
                <a:solidFill>
                  <a:srgbClr val="FF3300"/>
                </a:solidFill>
                <a:latin typeface="Georgia" panose="02040502050405020303" pitchFamily="18" charset="0"/>
              </a:rPr>
              <a:t> largest magnitude from |A</a:t>
            </a:r>
            <a:r>
              <a:rPr lang="zh-CN" altLang="en-US" sz="2800" baseline="-25000" dirty="0">
                <a:solidFill>
                  <a:srgbClr val="FF3300"/>
                </a:solidFill>
                <a:latin typeface="Georgia" panose="02040502050405020303" pitchFamily="18" charset="0"/>
              </a:rPr>
              <a:t>i1</a:t>
            </a:r>
            <a:r>
              <a:rPr lang="zh-CN" altLang="en-US" sz="2800" baseline="30000" dirty="0">
                <a:solidFill>
                  <a:srgbClr val="FF3300"/>
                </a:solidFill>
                <a:latin typeface="Georgia" panose="02040502050405020303" pitchFamily="18" charset="0"/>
              </a:rPr>
              <a:t>(0)</a:t>
            </a:r>
            <a:r>
              <a:rPr lang="zh-CN" altLang="en-US" sz="2800" dirty="0">
                <a:solidFill>
                  <a:srgbClr val="FF3300"/>
                </a:solidFill>
                <a:latin typeface="Georgia" panose="02040502050405020303" pitchFamily="18" charset="0"/>
              </a:rPr>
              <a:t>|</a:t>
            </a:r>
            <a:r>
              <a:rPr lang="zh-CN" altLang="en-US" sz="2800" dirty="0">
                <a:latin typeface="Georgia" panose="02040502050405020303" pitchFamily="18" charset="0"/>
              </a:rPr>
              <a:t> for</a:t>
            </a:r>
            <a:r>
              <a:rPr lang="en-US" altLang="zh-CN" sz="2800" dirty="0">
                <a:latin typeface="Georgia" panose="02040502050405020303" pitchFamily="18" charset="0"/>
              </a:rPr>
              <a:t> </a:t>
            </a:r>
            <a:r>
              <a:rPr lang="zh-CN" altLang="en-US" sz="2800" dirty="0">
                <a:latin typeface="Georgia" panose="02040502050405020303" pitchFamily="18" charset="0"/>
              </a:rPr>
              <a:t>i = 1, 2, . . . , n. </a:t>
            </a:r>
          </a:p>
          <a:p>
            <a:pPr>
              <a:spcBef>
                <a:spcPct val="0"/>
              </a:spcBef>
            </a:pPr>
            <a:endParaRPr lang="zh-CN" altLang="en-US" sz="2800" dirty="0">
              <a:latin typeface="Georgia" panose="02040502050405020303" pitchFamily="18" charset="0"/>
            </a:endParaRPr>
          </a:p>
          <a:p>
            <a:pPr>
              <a:spcBef>
                <a:spcPct val="0"/>
              </a:spcBef>
            </a:pPr>
            <a:r>
              <a:rPr lang="zh-CN" altLang="en-US" sz="2800" dirty="0">
                <a:latin typeface="Georgia" panose="02040502050405020303" pitchFamily="18" charset="0"/>
              </a:rPr>
              <a:t>Assuming that the element obtained is A</a:t>
            </a:r>
            <a:r>
              <a:rPr lang="zh-CN" altLang="en-US" sz="2800" baseline="-25000" dirty="0">
                <a:latin typeface="Georgia" panose="02040502050405020303" pitchFamily="18" charset="0"/>
              </a:rPr>
              <a:t>k</a:t>
            </a:r>
            <a:r>
              <a:rPr lang="zh-CN" altLang="en-US" sz="2800" baseline="-51000" dirty="0">
                <a:latin typeface="Georgia" panose="02040502050405020303" pitchFamily="18" charset="0"/>
              </a:rPr>
              <a:t>1</a:t>
            </a:r>
            <a:r>
              <a:rPr lang="zh-CN" altLang="en-US" sz="2800" baseline="-25000" dirty="0">
                <a:latin typeface="Georgia" panose="02040502050405020303" pitchFamily="18" charset="0"/>
              </a:rPr>
              <a:t>1</a:t>
            </a:r>
            <a:r>
              <a:rPr lang="zh-CN" altLang="en-US" sz="2800" baseline="30000" dirty="0">
                <a:latin typeface="Georgia" panose="02040502050405020303" pitchFamily="18" charset="0"/>
              </a:rPr>
              <a:t>(0)</a:t>
            </a:r>
            <a:r>
              <a:rPr lang="zh-CN" altLang="en-US" sz="2800" dirty="0">
                <a:latin typeface="Georgia" panose="02040502050405020303" pitchFamily="18" charset="0"/>
              </a:rPr>
              <a:t>, we then </a:t>
            </a:r>
            <a:r>
              <a:rPr lang="zh-CN" altLang="en-US" sz="2800" dirty="0">
                <a:solidFill>
                  <a:srgbClr val="FF3300"/>
                </a:solidFill>
                <a:latin typeface="Georgia" panose="02040502050405020303" pitchFamily="18" charset="0"/>
              </a:rPr>
              <a:t>interchange</a:t>
            </a:r>
            <a:r>
              <a:rPr lang="en-US" altLang="zh-CN" sz="2800" dirty="0">
                <a:latin typeface="Georgia" panose="02040502050405020303" pitchFamily="18" charset="0"/>
              </a:rPr>
              <a:t> </a:t>
            </a:r>
            <a:r>
              <a:rPr lang="zh-CN" altLang="en-US" sz="2800" dirty="0">
                <a:latin typeface="Georgia" panose="02040502050405020303" pitchFamily="18" charset="0"/>
              </a:rPr>
              <a:t>the </a:t>
            </a:r>
            <a:r>
              <a:rPr lang="zh-CN" altLang="en-US" sz="2800" dirty="0">
                <a:solidFill>
                  <a:srgbClr val="FF3300"/>
                </a:solidFill>
                <a:latin typeface="Georgia" panose="02040502050405020303" pitchFamily="18" charset="0"/>
              </a:rPr>
              <a:t>first</a:t>
            </a:r>
            <a:r>
              <a:rPr lang="zh-CN" altLang="en-US" sz="2800" dirty="0">
                <a:latin typeface="Georgia" panose="02040502050405020303" pitchFamily="18" charset="0"/>
              </a:rPr>
              <a:t> row and the </a:t>
            </a:r>
            <a:r>
              <a:rPr lang="zh-CN" altLang="en-US" sz="2800" dirty="0">
                <a:solidFill>
                  <a:srgbClr val="FF3300"/>
                </a:solidFill>
                <a:latin typeface="Georgia" panose="02040502050405020303" pitchFamily="18" charset="0"/>
              </a:rPr>
              <a:t>k</a:t>
            </a:r>
            <a:r>
              <a:rPr lang="zh-CN" altLang="en-US" sz="2800" baseline="-25000" dirty="0">
                <a:solidFill>
                  <a:srgbClr val="FF3300"/>
                </a:solidFill>
                <a:latin typeface="Georgia" panose="02040502050405020303" pitchFamily="18" charset="0"/>
              </a:rPr>
              <a:t>1</a:t>
            </a:r>
            <a:r>
              <a:rPr lang="zh-CN" altLang="en-US" sz="2800" dirty="0">
                <a:solidFill>
                  <a:srgbClr val="FF3300"/>
                </a:solidFill>
                <a:latin typeface="Georgia" panose="02040502050405020303" pitchFamily="18" charset="0"/>
              </a:rPr>
              <a:t>th row</a:t>
            </a:r>
            <a:r>
              <a:rPr lang="zh-CN" altLang="en-US" sz="2800" dirty="0">
                <a:latin typeface="Georgia" panose="02040502050405020303" pitchFamily="18" charset="0"/>
              </a:rPr>
              <a:t> and </a:t>
            </a:r>
            <a:r>
              <a:rPr lang="zh-CN" altLang="en-US" sz="2800" dirty="0">
                <a:solidFill>
                  <a:srgbClr val="FF3300"/>
                </a:solidFill>
                <a:latin typeface="Georgia" panose="02040502050405020303" pitchFamily="18" charset="0"/>
              </a:rPr>
              <a:t>eliminate </a:t>
            </a:r>
            <a:r>
              <a:rPr lang="zh-CN" altLang="en-US" sz="2800" dirty="0">
                <a:latin typeface="Georgia" panose="02040502050405020303" pitchFamily="18" charset="0"/>
              </a:rPr>
              <a:t>the first element of each row</a:t>
            </a:r>
            <a:r>
              <a:rPr lang="en-US" altLang="zh-CN" sz="2800" dirty="0">
                <a:latin typeface="Georgia" panose="02040502050405020303" pitchFamily="18" charset="0"/>
              </a:rPr>
              <a:t> </a:t>
            </a:r>
            <a:r>
              <a:rPr lang="zh-CN" altLang="en-US" sz="2800" dirty="0">
                <a:latin typeface="Georgia" panose="02040502050405020303" pitchFamily="18" charset="0"/>
              </a:rPr>
              <a:t>except the</a:t>
            </a:r>
            <a:r>
              <a:rPr lang="en-US" altLang="zh-CN" sz="2800" dirty="0">
                <a:latin typeface="Georgia" panose="02040502050405020303" pitchFamily="18" charset="0"/>
              </a:rPr>
              <a:t> </a:t>
            </a:r>
            <a:r>
              <a:rPr lang="zh-CN" altLang="en-US" sz="2800" dirty="0">
                <a:latin typeface="Georgia" panose="02040502050405020303" pitchFamily="18" charset="0"/>
              </a:rPr>
              <a:t>first row. </a:t>
            </a:r>
          </a:p>
          <a:p>
            <a:pPr>
              <a:spcBef>
                <a:spcPct val="0"/>
              </a:spcBef>
            </a:pPr>
            <a:endParaRPr lang="zh-CN" altLang="en-US" sz="2800" dirty="0">
              <a:latin typeface="Georgia" panose="02040502050405020303" pitchFamily="18" charset="0"/>
            </a:endParaRPr>
          </a:p>
          <a:p>
            <a:pPr>
              <a:spcBef>
                <a:spcPct val="0"/>
              </a:spcBef>
            </a:pPr>
            <a:r>
              <a:rPr lang="zh-CN" altLang="en-US" sz="2800" dirty="0">
                <a:latin typeface="Georgia" panose="02040502050405020303" pitchFamily="18" charset="0"/>
              </a:rPr>
              <a:t>Similarly, we can search for the </a:t>
            </a:r>
            <a:r>
              <a:rPr lang="zh-CN" altLang="en-US" sz="2800" dirty="0">
                <a:solidFill>
                  <a:srgbClr val="FF3300"/>
                </a:solidFill>
                <a:latin typeface="Georgia" panose="02040502050405020303" pitchFamily="18" charset="0"/>
              </a:rPr>
              <a:t>second pivoting element</a:t>
            </a:r>
            <a:r>
              <a:rPr lang="zh-CN" altLang="en-US" sz="2800" dirty="0">
                <a:latin typeface="Georgia" panose="02040502050405020303" pitchFamily="18" charset="0"/>
              </a:rPr>
              <a:t> with the largest</a:t>
            </a:r>
            <a:r>
              <a:rPr lang="en-US" altLang="zh-CN" sz="2800" dirty="0">
                <a:latin typeface="Georgia" panose="02040502050405020303" pitchFamily="18" charset="0"/>
              </a:rPr>
              <a:t> </a:t>
            </a:r>
            <a:r>
              <a:rPr lang="zh-CN" altLang="en-US" sz="2800" dirty="0">
                <a:latin typeface="Georgia" panose="02040502050405020303" pitchFamily="18" charset="0"/>
              </a:rPr>
              <a:t>magnitude from |A</a:t>
            </a:r>
            <a:r>
              <a:rPr lang="zh-CN" altLang="en-US" sz="2800" baseline="-25000" dirty="0">
                <a:latin typeface="Georgia" panose="02040502050405020303" pitchFamily="18" charset="0"/>
              </a:rPr>
              <a:t>i2</a:t>
            </a:r>
            <a:r>
              <a:rPr lang="zh-CN" altLang="en-US" sz="2800" baseline="30000" dirty="0">
                <a:latin typeface="Georgia" panose="02040502050405020303" pitchFamily="18" charset="0"/>
              </a:rPr>
              <a:t>(1)</a:t>
            </a:r>
            <a:r>
              <a:rPr lang="zh-CN" altLang="en-US" sz="2800" dirty="0">
                <a:latin typeface="Georgia" panose="02040502050405020303" pitchFamily="18" charset="0"/>
              </a:rPr>
              <a:t>| for i = 2, 3, . . . , n. </a:t>
            </a:r>
          </a:p>
        </p:txBody>
      </p:sp>
    </p:spTree>
    <p:extLst>
      <p:ext uri="{BB962C8B-B14F-4D97-AF65-F5344CB8AC3E}">
        <p14:creationId xmlns:p14="http://schemas.microsoft.com/office/powerpoint/2010/main" val="2563953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60" name="Picture 4" descr="https://web.mit.edu/10.001/Web/Course_Notes/pivo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87" y="837036"/>
            <a:ext cx="2663963" cy="12520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440043" y="132316"/>
            <a:ext cx="5867919" cy="369332"/>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Example: Gaussian Elimination with Partial Pivoting</a:t>
            </a:r>
          </a:p>
        </p:txBody>
      </p:sp>
      <p:sp>
        <p:nvSpPr>
          <p:cNvPr id="4" name="AutoShape 6" descr="https://web.mit.edu/10.001/Web/Course_Notes/pivot2.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3"/>
          <a:stretch>
            <a:fillRect/>
          </a:stretch>
        </p:blipFill>
        <p:spPr>
          <a:xfrm>
            <a:off x="4859996" y="630376"/>
            <a:ext cx="3429000" cy="2924175"/>
          </a:xfrm>
          <a:prstGeom prst="rect">
            <a:avLst/>
          </a:prstGeom>
        </p:spPr>
      </p:pic>
      <p:sp>
        <p:nvSpPr>
          <p:cNvPr id="6" name="AutoShape 8" descr="https://web.mit.edu/10.001/Web/Course_Notes/pivot3.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4"/>
          <a:stretch>
            <a:fillRect/>
          </a:stretch>
        </p:blipFill>
        <p:spPr>
          <a:xfrm>
            <a:off x="5291990" y="3923882"/>
            <a:ext cx="2691469" cy="2817071"/>
          </a:xfrm>
          <a:prstGeom prst="rect">
            <a:avLst/>
          </a:prstGeom>
        </p:spPr>
      </p:pic>
      <p:pic>
        <p:nvPicPr>
          <p:cNvPr id="96266" name="Picture 10" descr="https://web.mit.edu/10.001/Web/Course_Notes/pivot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776" y="3644997"/>
            <a:ext cx="3429000" cy="2743201"/>
          </a:xfrm>
          <a:prstGeom prst="rect">
            <a:avLst/>
          </a:prstGeom>
          <a:noFill/>
          <a:extLst>
            <a:ext uri="{909E8E84-426E-40DD-AFC4-6F175D3DCCD1}">
              <a14:hiddenFill xmlns:a14="http://schemas.microsoft.com/office/drawing/2010/main">
                <a:solidFill>
                  <a:srgbClr val="FFFFFF"/>
                </a:solidFill>
              </a14:hiddenFill>
            </a:ext>
          </a:extLst>
        </p:spPr>
      </p:pic>
      <p:sp>
        <p:nvSpPr>
          <p:cNvPr id="8" name="右箭头 7"/>
          <p:cNvSpPr/>
          <p:nvPr/>
        </p:nvSpPr>
        <p:spPr>
          <a:xfrm>
            <a:off x="3852010" y="1557026"/>
            <a:ext cx="791989" cy="287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右箭头 10"/>
          <p:cNvSpPr/>
          <p:nvPr/>
        </p:nvSpPr>
        <p:spPr>
          <a:xfrm rot="5400000">
            <a:off x="6453058" y="3595221"/>
            <a:ext cx="369332" cy="287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右箭头 11"/>
          <p:cNvSpPr/>
          <p:nvPr/>
        </p:nvSpPr>
        <p:spPr>
          <a:xfrm rot="10800000">
            <a:off x="4128776" y="4856482"/>
            <a:ext cx="671170" cy="28799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右箭头 12"/>
          <p:cNvSpPr/>
          <p:nvPr/>
        </p:nvSpPr>
        <p:spPr>
          <a:xfrm rot="16200000">
            <a:off x="2091469" y="3191003"/>
            <a:ext cx="442559" cy="3425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1980036" y="2430351"/>
            <a:ext cx="748923" cy="769441"/>
          </a:xfrm>
          <a:prstGeom prst="rect">
            <a:avLst/>
          </a:prstGeom>
          <a:noFill/>
        </p:spPr>
        <p:txBody>
          <a:bodyPr wrap="none" rtlCol="0">
            <a:spAutoFit/>
          </a:bodyPr>
          <a:lstStyle/>
          <a:p>
            <a:r>
              <a:rPr lang="en-US" altLang="zh-CN" sz="4400" dirty="0"/>
              <a:t>…</a:t>
            </a:r>
            <a:endParaRPr lang="zh-CN" altLang="en-US" sz="4400" dirty="0"/>
          </a:p>
        </p:txBody>
      </p:sp>
    </p:spTree>
    <p:extLst>
      <p:ext uri="{BB962C8B-B14F-4D97-AF65-F5344CB8AC3E}">
        <p14:creationId xmlns:p14="http://schemas.microsoft.com/office/powerpoint/2010/main" val="446933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6625"/>
          <p:cNvSpPr>
            <a:spLocks noGrp="1" noChangeArrowheads="1"/>
          </p:cNvSpPr>
          <p:nvPr>
            <p:ph type="title"/>
          </p:nvPr>
        </p:nvSpPr>
        <p:spPr>
          <a:xfrm>
            <a:off x="1021154" y="765037"/>
            <a:ext cx="3692525" cy="1143000"/>
          </a:xfrm>
        </p:spPr>
        <p:txBody>
          <a:bodyPr/>
          <a:lstStyle/>
          <a:p>
            <a:r>
              <a:rPr lang="en-US" altLang="zh-CN" sz="4000" dirty="0">
                <a:solidFill>
                  <a:srgbClr val="FF3300"/>
                </a:solidFill>
                <a:latin typeface="Georgia" panose="02040502050405020303" pitchFamily="18" charset="0"/>
              </a:rPr>
              <a:t>Code example</a:t>
            </a:r>
          </a:p>
        </p:txBody>
      </p:sp>
      <p:sp>
        <p:nvSpPr>
          <p:cNvPr id="25602" name="文本占位符 26626"/>
          <p:cNvSpPr>
            <a:spLocks noGrp="1" noChangeArrowheads="1"/>
          </p:cNvSpPr>
          <p:nvPr>
            <p:ph idx="1"/>
          </p:nvPr>
        </p:nvSpPr>
        <p:spPr>
          <a:xfrm>
            <a:off x="1044575" y="2241550"/>
            <a:ext cx="7261225" cy="647700"/>
          </a:xfrm>
        </p:spPr>
        <p:txBody>
          <a:bodyPr/>
          <a:lstStyle/>
          <a:p>
            <a:pPr>
              <a:buFontTx/>
              <a:buNone/>
            </a:pPr>
            <a:r>
              <a:rPr lang="en-US" altLang="zh-CN" sz="2800" dirty="0">
                <a:latin typeface="Georgia" panose="02040502050405020303" pitchFamily="18" charset="0"/>
                <a:hlinkClick r:id="rId2" action="ppaction://hlinkfile"/>
              </a:rPr>
              <a:t>GaussianElimination.cpp</a:t>
            </a:r>
          </a:p>
        </p:txBody>
      </p:sp>
      <p:sp>
        <p:nvSpPr>
          <p:cNvPr id="2" name="矩形 1"/>
          <p:cNvSpPr/>
          <p:nvPr/>
        </p:nvSpPr>
        <p:spPr>
          <a:xfrm>
            <a:off x="1044575" y="3265775"/>
            <a:ext cx="4169731" cy="523220"/>
          </a:xfrm>
          <a:prstGeom prst="rect">
            <a:avLst/>
          </a:prstGeom>
        </p:spPr>
        <p:txBody>
          <a:bodyPr wrap="none">
            <a:spAutoFit/>
          </a:bodyPr>
          <a:lstStyle/>
          <a:p>
            <a:pPr>
              <a:buFontTx/>
              <a:buNone/>
            </a:pPr>
            <a:r>
              <a:rPr lang="en-US" altLang="zh-CN" sz="2800" dirty="0">
                <a:latin typeface="Georgia" panose="02040502050405020303" pitchFamily="18" charset="0"/>
                <a:hlinkClick r:id="rId3" action="ppaction://hlinkfile"/>
              </a:rPr>
              <a:t>GaussianElimination.f90</a:t>
            </a:r>
            <a:endParaRPr lang="en-US" altLang="zh-CN" sz="2800" dirty="0">
              <a:latin typeface="Georgia" panose="02040502050405020303" pitchFamily="18" charset="0"/>
              <a:hlinkClick r:id="rId2" action="ppaction://hlinkfile"/>
            </a:endParaRPr>
          </a:p>
        </p:txBody>
      </p:sp>
    </p:spTree>
    <p:extLst>
      <p:ext uri="{BB962C8B-B14F-4D97-AF65-F5344CB8AC3E}">
        <p14:creationId xmlns:p14="http://schemas.microsoft.com/office/powerpoint/2010/main" val="786924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5EA5D-2CBD-475C-BF85-D6EB27105269}"/>
              </a:ext>
            </a:extLst>
          </p:cNvPr>
          <p:cNvSpPr>
            <a:spLocks noGrp="1"/>
          </p:cNvSpPr>
          <p:nvPr>
            <p:ph type="title"/>
          </p:nvPr>
        </p:nvSpPr>
        <p:spPr>
          <a:xfrm>
            <a:off x="457200" y="274638"/>
            <a:ext cx="8229600" cy="562398"/>
          </a:xfrm>
        </p:spPr>
        <p:txBody>
          <a:bodyPr/>
          <a:lstStyle/>
          <a:p>
            <a:r>
              <a:rPr lang="en-US" altLang="zh-CN" sz="3200" dirty="0"/>
              <a:t>REDUCED ROW ECHELON FORM</a:t>
            </a:r>
            <a:endParaRPr lang="zh-CN" altLang="en-US" sz="3200" dirty="0"/>
          </a:p>
        </p:txBody>
      </p:sp>
      <p:sp>
        <p:nvSpPr>
          <p:cNvPr id="4" name="文本框 3">
            <a:extLst>
              <a:ext uri="{FF2B5EF4-FFF2-40B4-BE49-F238E27FC236}">
                <a16:creationId xmlns:a16="http://schemas.microsoft.com/office/drawing/2014/main" id="{7D33085A-77D7-4130-ABB3-462F4F03F85D}"/>
              </a:ext>
            </a:extLst>
          </p:cNvPr>
          <p:cNvSpPr txBox="1"/>
          <p:nvPr/>
        </p:nvSpPr>
        <p:spPr>
          <a:xfrm>
            <a:off x="216060" y="981034"/>
            <a:ext cx="6227914" cy="2554545"/>
          </a:xfrm>
          <a:prstGeom prst="rect">
            <a:avLst/>
          </a:prstGeom>
          <a:noFill/>
        </p:spPr>
        <p:txBody>
          <a:bodyPr wrap="square">
            <a:spAutoFit/>
          </a:bodyPr>
          <a:lstStyle/>
          <a:p>
            <a:r>
              <a:rPr lang="en-US" altLang="zh-CN" sz="2000" dirty="0"/>
              <a:t>A matrix is in reduced row echelon form (RREF) if</a:t>
            </a:r>
          </a:p>
          <a:p>
            <a:r>
              <a:rPr lang="en-US" altLang="zh-CN" sz="2000" dirty="0"/>
              <a:t>1. Nonzero rows appear above the zero rows.</a:t>
            </a:r>
          </a:p>
          <a:p>
            <a:r>
              <a:rPr lang="en-US" altLang="zh-CN" sz="2000" dirty="0"/>
              <a:t>2. In any nonzero row, the first nonzero entry is a one (called the leading one).</a:t>
            </a:r>
          </a:p>
          <a:p>
            <a:r>
              <a:rPr lang="en-US" altLang="zh-CN" sz="2000" dirty="0"/>
              <a:t>3. The leading one in a nonzero row appears to the left of the leading one in any lower row.</a:t>
            </a:r>
          </a:p>
          <a:p>
            <a:r>
              <a:rPr lang="en-US" altLang="zh-CN" sz="2000" dirty="0"/>
              <a:t>4. If a column contains a leading one, then all the other entries in that column are zero.</a:t>
            </a:r>
            <a:endParaRPr lang="zh-CN" altLang="en-US" sz="2000" dirty="0"/>
          </a:p>
        </p:txBody>
      </p:sp>
      <p:graphicFrame>
        <p:nvGraphicFramePr>
          <p:cNvPr id="8" name="对象 7">
            <a:extLst>
              <a:ext uri="{FF2B5EF4-FFF2-40B4-BE49-F238E27FC236}">
                <a16:creationId xmlns:a16="http://schemas.microsoft.com/office/drawing/2014/main" id="{46634AC7-B6E2-474D-9C8D-BC0C77078ED8}"/>
              </a:ext>
            </a:extLst>
          </p:cNvPr>
          <p:cNvGraphicFramePr>
            <a:graphicFrameLocks noChangeAspect="1"/>
          </p:cNvGraphicFramePr>
          <p:nvPr>
            <p:extLst>
              <p:ext uri="{D42A27DB-BD31-4B8C-83A1-F6EECF244321}">
                <p14:modId xmlns:p14="http://schemas.microsoft.com/office/powerpoint/2010/main" val="3021075967"/>
              </p:ext>
            </p:extLst>
          </p:nvPr>
        </p:nvGraphicFramePr>
        <p:xfrm>
          <a:off x="494392" y="3954501"/>
          <a:ext cx="2235680" cy="1645900"/>
        </p:xfrm>
        <a:graphic>
          <a:graphicData uri="http://schemas.openxmlformats.org/presentationml/2006/ole">
            <mc:AlternateContent xmlns:mc="http://schemas.openxmlformats.org/markup-compatibility/2006">
              <mc:Choice xmlns:v="urn:schemas-microsoft-com:vml" Requires="v">
                <p:oleObj name="Bitmap Image" r:id="rId2" imgW="1552680" imgH="1143000" progId="PBrush">
                  <p:embed/>
                </p:oleObj>
              </mc:Choice>
              <mc:Fallback>
                <p:oleObj name="Bitmap Image" r:id="rId2" imgW="1552680" imgH="1143000" progId="PBrush">
                  <p:embed/>
                  <p:pic>
                    <p:nvPicPr>
                      <p:cNvPr id="0" name=""/>
                      <p:cNvPicPr/>
                      <p:nvPr/>
                    </p:nvPicPr>
                    <p:blipFill>
                      <a:blip r:embed="rId3"/>
                      <a:stretch>
                        <a:fillRect/>
                      </a:stretch>
                    </p:blipFill>
                    <p:spPr>
                      <a:xfrm>
                        <a:off x="494392" y="3954501"/>
                        <a:ext cx="2235680" cy="16459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CCEDA81-2D81-4A06-9B5A-20B73748630D}"/>
              </a:ext>
            </a:extLst>
          </p:cNvPr>
          <p:cNvGraphicFramePr>
            <a:graphicFrameLocks noChangeAspect="1"/>
          </p:cNvGraphicFramePr>
          <p:nvPr>
            <p:extLst>
              <p:ext uri="{D42A27DB-BD31-4B8C-83A1-F6EECF244321}">
                <p14:modId xmlns:p14="http://schemas.microsoft.com/office/powerpoint/2010/main" val="3374711684"/>
              </p:ext>
            </p:extLst>
          </p:nvPr>
        </p:nvGraphicFramePr>
        <p:xfrm>
          <a:off x="3114019" y="3932993"/>
          <a:ext cx="2752031" cy="1609938"/>
        </p:xfrm>
        <a:graphic>
          <a:graphicData uri="http://schemas.openxmlformats.org/presentationml/2006/ole">
            <mc:AlternateContent xmlns:mc="http://schemas.openxmlformats.org/markup-compatibility/2006">
              <mc:Choice xmlns:v="urn:schemas-microsoft-com:vml" Requires="v">
                <p:oleObj name="Bitmap Image" r:id="rId4" imgW="1905120" imgH="1114560" progId="PBrush">
                  <p:embed/>
                </p:oleObj>
              </mc:Choice>
              <mc:Fallback>
                <p:oleObj name="Bitmap Image" r:id="rId4" imgW="1905120" imgH="1114560" progId="PBrush">
                  <p:embed/>
                  <p:pic>
                    <p:nvPicPr>
                      <p:cNvPr id="0" name=""/>
                      <p:cNvPicPr/>
                      <p:nvPr/>
                    </p:nvPicPr>
                    <p:blipFill>
                      <a:blip r:embed="rId5"/>
                      <a:stretch>
                        <a:fillRect/>
                      </a:stretch>
                    </p:blipFill>
                    <p:spPr>
                      <a:xfrm>
                        <a:off x="3114019" y="3932993"/>
                        <a:ext cx="2752031" cy="160993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E643B2D2-9800-4AAD-8B41-B99F739009DF}"/>
              </a:ext>
            </a:extLst>
          </p:cNvPr>
          <p:cNvGraphicFramePr>
            <a:graphicFrameLocks noChangeAspect="1"/>
          </p:cNvGraphicFramePr>
          <p:nvPr>
            <p:extLst>
              <p:ext uri="{D42A27DB-BD31-4B8C-83A1-F6EECF244321}">
                <p14:modId xmlns:p14="http://schemas.microsoft.com/office/powerpoint/2010/main" val="1899958565"/>
              </p:ext>
            </p:extLst>
          </p:nvPr>
        </p:nvGraphicFramePr>
        <p:xfrm>
          <a:off x="6219659" y="3954501"/>
          <a:ext cx="2710749" cy="1609937"/>
        </p:xfrm>
        <a:graphic>
          <a:graphicData uri="http://schemas.openxmlformats.org/presentationml/2006/ole">
            <mc:AlternateContent xmlns:mc="http://schemas.openxmlformats.org/markup-compatibility/2006">
              <mc:Choice xmlns:v="urn:schemas-microsoft-com:vml" Requires="v">
                <p:oleObj name="Bitmap Image" r:id="rId6" imgW="1876320" imgH="1114560" progId="PBrush">
                  <p:embed/>
                </p:oleObj>
              </mc:Choice>
              <mc:Fallback>
                <p:oleObj name="Bitmap Image" r:id="rId6" imgW="1876320" imgH="1114560" progId="PBrush">
                  <p:embed/>
                  <p:pic>
                    <p:nvPicPr>
                      <p:cNvPr id="0" name=""/>
                      <p:cNvPicPr/>
                      <p:nvPr/>
                    </p:nvPicPr>
                    <p:blipFill>
                      <a:blip r:embed="rId7"/>
                      <a:stretch>
                        <a:fillRect/>
                      </a:stretch>
                    </p:blipFill>
                    <p:spPr>
                      <a:xfrm>
                        <a:off x="6219659" y="3954501"/>
                        <a:ext cx="2710749" cy="1609937"/>
                      </a:xfrm>
                      <a:prstGeom prst="rect">
                        <a:avLst/>
                      </a:prstGeom>
                    </p:spPr>
                  </p:pic>
                </p:oleObj>
              </mc:Fallback>
            </mc:AlternateContent>
          </a:graphicData>
        </a:graphic>
      </p:graphicFrame>
      <p:sp>
        <p:nvSpPr>
          <p:cNvPr id="13" name="右大括号 12">
            <a:extLst>
              <a:ext uri="{FF2B5EF4-FFF2-40B4-BE49-F238E27FC236}">
                <a16:creationId xmlns:a16="http://schemas.microsoft.com/office/drawing/2014/main" id="{D50F1D68-FAC1-44E0-8B7C-2DA6BBDA90CB}"/>
              </a:ext>
            </a:extLst>
          </p:cNvPr>
          <p:cNvSpPr/>
          <p:nvPr/>
        </p:nvSpPr>
        <p:spPr>
          <a:xfrm>
            <a:off x="6515973" y="1413028"/>
            <a:ext cx="287996" cy="1295982"/>
          </a:xfrm>
          <a:prstGeom prst="rightBrace">
            <a:avLst>
              <a:gd name="adj1" fmla="val 40351"/>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EC4B2A8-3B9A-4AD6-B1E1-6EF658EBCF4C}"/>
              </a:ext>
            </a:extLst>
          </p:cNvPr>
          <p:cNvSpPr txBox="1"/>
          <p:nvPr/>
        </p:nvSpPr>
        <p:spPr>
          <a:xfrm>
            <a:off x="7030823" y="1620862"/>
            <a:ext cx="1655977" cy="923330"/>
          </a:xfrm>
          <a:prstGeom prst="rect">
            <a:avLst/>
          </a:prstGeom>
          <a:noFill/>
        </p:spPr>
        <p:txBody>
          <a:bodyPr wrap="square">
            <a:spAutoFit/>
          </a:bodyPr>
          <a:lstStyle/>
          <a:p>
            <a:r>
              <a:rPr lang="en-US" altLang="zh-CN" dirty="0"/>
              <a:t>ROW ECHELON FORM (REF)</a:t>
            </a:r>
            <a:endParaRPr lang="zh-CN" altLang="en-US" dirty="0"/>
          </a:p>
        </p:txBody>
      </p:sp>
      <p:sp>
        <p:nvSpPr>
          <p:cNvPr id="17" name="文本框 16">
            <a:extLst>
              <a:ext uri="{FF2B5EF4-FFF2-40B4-BE49-F238E27FC236}">
                <a16:creationId xmlns:a16="http://schemas.microsoft.com/office/drawing/2014/main" id="{F89EDE44-AF12-4ADA-B6CD-9C3AAC704906}"/>
              </a:ext>
            </a:extLst>
          </p:cNvPr>
          <p:cNvSpPr txBox="1"/>
          <p:nvPr/>
        </p:nvSpPr>
        <p:spPr>
          <a:xfrm>
            <a:off x="3276018" y="5547810"/>
            <a:ext cx="2235680" cy="369332"/>
          </a:xfrm>
          <a:prstGeom prst="rect">
            <a:avLst/>
          </a:prstGeom>
          <a:noFill/>
        </p:spPr>
        <p:txBody>
          <a:bodyPr wrap="square">
            <a:spAutoFit/>
          </a:bodyPr>
          <a:lstStyle/>
          <a:p>
            <a:r>
              <a:rPr lang="en-US" altLang="zh-CN" dirty="0"/>
              <a:t>REF, but not RREF</a:t>
            </a:r>
            <a:endParaRPr lang="zh-CN" altLang="en-US" dirty="0"/>
          </a:p>
        </p:txBody>
      </p:sp>
      <p:sp>
        <p:nvSpPr>
          <p:cNvPr id="18" name="文本框 17">
            <a:extLst>
              <a:ext uri="{FF2B5EF4-FFF2-40B4-BE49-F238E27FC236}">
                <a16:creationId xmlns:a16="http://schemas.microsoft.com/office/drawing/2014/main" id="{601AA77D-959A-4B89-8BDD-07BFE98D7911}"/>
              </a:ext>
            </a:extLst>
          </p:cNvPr>
          <p:cNvSpPr txBox="1"/>
          <p:nvPr/>
        </p:nvSpPr>
        <p:spPr>
          <a:xfrm>
            <a:off x="7030823" y="5533987"/>
            <a:ext cx="925130" cy="369332"/>
          </a:xfrm>
          <a:prstGeom prst="rect">
            <a:avLst/>
          </a:prstGeom>
          <a:noFill/>
        </p:spPr>
        <p:txBody>
          <a:bodyPr wrap="square">
            <a:spAutoFit/>
          </a:bodyPr>
          <a:lstStyle/>
          <a:p>
            <a:r>
              <a:rPr lang="en-US" altLang="zh-CN" dirty="0"/>
              <a:t>RREF</a:t>
            </a:r>
            <a:endParaRPr lang="zh-CN" altLang="en-US" dirty="0"/>
          </a:p>
        </p:txBody>
      </p:sp>
      <p:sp>
        <p:nvSpPr>
          <p:cNvPr id="19" name="文本框 18">
            <a:extLst>
              <a:ext uri="{FF2B5EF4-FFF2-40B4-BE49-F238E27FC236}">
                <a16:creationId xmlns:a16="http://schemas.microsoft.com/office/drawing/2014/main" id="{C947B57A-4099-47EB-A898-6615CA099931}"/>
              </a:ext>
            </a:extLst>
          </p:cNvPr>
          <p:cNvSpPr txBox="1"/>
          <p:nvPr/>
        </p:nvSpPr>
        <p:spPr>
          <a:xfrm>
            <a:off x="959339" y="5542931"/>
            <a:ext cx="1180225" cy="369332"/>
          </a:xfrm>
          <a:prstGeom prst="rect">
            <a:avLst/>
          </a:prstGeom>
          <a:noFill/>
        </p:spPr>
        <p:txBody>
          <a:bodyPr wrap="square">
            <a:spAutoFit/>
          </a:bodyPr>
          <a:lstStyle/>
          <a:p>
            <a:r>
              <a:rPr lang="en-US" altLang="zh-CN" dirty="0"/>
              <a:t>not REF</a:t>
            </a:r>
            <a:endParaRPr lang="zh-CN" altLang="en-US" dirty="0"/>
          </a:p>
        </p:txBody>
      </p:sp>
      <p:sp>
        <p:nvSpPr>
          <p:cNvPr id="21" name="文本框 20">
            <a:extLst>
              <a:ext uri="{FF2B5EF4-FFF2-40B4-BE49-F238E27FC236}">
                <a16:creationId xmlns:a16="http://schemas.microsoft.com/office/drawing/2014/main" id="{47459058-CD1A-4263-B0CB-A580B3ACC985}"/>
              </a:ext>
            </a:extLst>
          </p:cNvPr>
          <p:cNvSpPr txBox="1"/>
          <p:nvPr/>
        </p:nvSpPr>
        <p:spPr>
          <a:xfrm>
            <a:off x="2547710" y="3527491"/>
            <a:ext cx="3671949" cy="400110"/>
          </a:xfrm>
          <a:prstGeom prst="rect">
            <a:avLst/>
          </a:prstGeom>
          <a:noFill/>
        </p:spPr>
        <p:txBody>
          <a:bodyPr wrap="square">
            <a:spAutoFit/>
          </a:bodyPr>
          <a:lstStyle/>
          <a:p>
            <a:r>
              <a:rPr lang="en-US" altLang="zh-CN" sz="2000" b="1" dirty="0"/>
              <a:t>RREF of a matrix is unique.</a:t>
            </a:r>
            <a:endParaRPr lang="zh-CN" altLang="en-US" sz="2000" b="1" dirty="0"/>
          </a:p>
        </p:txBody>
      </p:sp>
    </p:spTree>
    <p:extLst>
      <p:ext uri="{BB962C8B-B14F-4D97-AF65-F5344CB8AC3E}">
        <p14:creationId xmlns:p14="http://schemas.microsoft.com/office/powerpoint/2010/main" val="723511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045" y="2349015"/>
            <a:ext cx="6965935" cy="1384995"/>
          </a:xfrm>
          <a:prstGeom prst="rect">
            <a:avLst/>
          </a:prstGeom>
        </p:spPr>
        <p:txBody>
          <a:bodyPr wrap="square">
            <a:spAutoFit/>
          </a:bodyPr>
          <a:lstStyle/>
          <a:p>
            <a:r>
              <a:rPr lang="zh-CN" altLang="en-US" sz="2800" dirty="0"/>
              <a:t>利用求根的方法建立求三次方根的迭代公式（写出伪代码），并估计</a:t>
            </a:r>
            <a:r>
              <a:rPr lang="en-US" altLang="zh-CN" sz="2800" dirty="0"/>
              <a:t>3</a:t>
            </a:r>
            <a:r>
              <a:rPr lang="en-US" altLang="zh-CN" sz="2800" baseline="30000" dirty="0"/>
              <a:t>1/3</a:t>
            </a:r>
            <a:r>
              <a:rPr lang="zh-CN" altLang="en-US" sz="2800" dirty="0"/>
              <a:t>的值（准确到到二位有效数字）。</a:t>
            </a:r>
          </a:p>
        </p:txBody>
      </p:sp>
      <p:sp>
        <p:nvSpPr>
          <p:cNvPr id="3" name="标题 26625"/>
          <p:cNvSpPr txBox="1">
            <a:spLocks noChangeArrowheads="1"/>
          </p:cNvSpPr>
          <p:nvPr/>
        </p:nvSpPr>
        <p:spPr>
          <a:xfrm>
            <a:off x="2412030" y="732215"/>
            <a:ext cx="3692525" cy="1143000"/>
          </a:xfrm>
          <a:prstGeom prst="rect">
            <a:avLst/>
          </a:prstGeom>
        </p:spPr>
        <p:txBody>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buFontTx/>
            </a:pPr>
            <a:r>
              <a:rPr lang="zh-CN" altLang="en-US" sz="4000" dirty="0">
                <a:solidFill>
                  <a:srgbClr val="FF3300"/>
                </a:solidFill>
                <a:latin typeface="Georgia" panose="02040502050405020303" pitchFamily="18" charset="0"/>
              </a:rPr>
              <a:t>课堂小测验</a:t>
            </a:r>
            <a:endParaRPr lang="en-US" altLang="zh-CN" sz="4000" dirty="0">
              <a:solidFill>
                <a:srgbClr val="FF3300"/>
              </a:solidFill>
              <a:latin typeface="Georgia" panose="02040502050405020303" pitchFamily="18" charset="0"/>
            </a:endParaRPr>
          </a:p>
        </p:txBody>
      </p:sp>
    </p:spTree>
    <p:extLst>
      <p:ext uri="{BB962C8B-B14F-4D97-AF65-F5344CB8AC3E}">
        <p14:creationId xmlns:p14="http://schemas.microsoft.com/office/powerpoint/2010/main" val="1778937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795608" y="140306"/>
            <a:ext cx="7772400" cy="840728"/>
          </a:xfrm>
        </p:spPr>
        <p:txBody>
          <a:bodyPr/>
          <a:lstStyle/>
          <a:p>
            <a:pPr eaLnBrk="1" hangingPunct="1"/>
            <a:r>
              <a:rPr lang="en-US" altLang="zh-TW" dirty="0">
                <a:solidFill>
                  <a:srgbClr val="FF3300"/>
                </a:solidFill>
              </a:rPr>
              <a:t>LU Decomposition</a:t>
            </a:r>
          </a:p>
        </p:txBody>
      </p:sp>
      <p:sp>
        <p:nvSpPr>
          <p:cNvPr id="31748" name="Rectangle 3"/>
          <p:cNvSpPr>
            <a:spLocks noGrp="1" noChangeArrowheads="1"/>
          </p:cNvSpPr>
          <p:nvPr>
            <p:ph type="body" idx="1"/>
          </p:nvPr>
        </p:nvSpPr>
        <p:spPr>
          <a:xfrm>
            <a:off x="685800" y="1125032"/>
            <a:ext cx="7772400" cy="2120997"/>
          </a:xfrm>
        </p:spPr>
        <p:txBody>
          <a:bodyPr/>
          <a:lstStyle/>
          <a:p>
            <a:pPr eaLnBrk="1" hangingPunct="1"/>
            <a:r>
              <a:rPr lang="en-US" altLang="zh-TW" dirty="0"/>
              <a:t>A matrix </a:t>
            </a:r>
            <a:r>
              <a:rPr lang="en-US" altLang="zh-TW" b="1" dirty="0"/>
              <a:t>A </a:t>
            </a:r>
            <a:r>
              <a:rPr lang="en-US" altLang="zh-TW" dirty="0"/>
              <a:t>can be decomposed into </a:t>
            </a:r>
            <a:r>
              <a:rPr lang="en-US" altLang="zh-TW" b="1" dirty="0"/>
              <a:t>L </a:t>
            </a:r>
            <a:r>
              <a:rPr lang="en-US" altLang="zh-TW" dirty="0"/>
              <a:t>and </a:t>
            </a:r>
            <a:r>
              <a:rPr lang="en-US" altLang="zh-TW" b="1" dirty="0"/>
              <a:t>U</a:t>
            </a:r>
            <a:r>
              <a:rPr lang="en-US" altLang="zh-TW" dirty="0"/>
              <a:t>, where </a:t>
            </a:r>
            <a:r>
              <a:rPr lang="en-US" altLang="zh-TW" b="1" dirty="0"/>
              <a:t>L</a:t>
            </a:r>
            <a:r>
              <a:rPr lang="en-US" altLang="zh-TW" dirty="0"/>
              <a:t> is a lower-triangular matrix and </a:t>
            </a:r>
            <a:r>
              <a:rPr lang="en-US" altLang="zh-TW" b="1" dirty="0"/>
              <a:t>U </a:t>
            </a:r>
            <a:r>
              <a:rPr lang="en-US" altLang="zh-TW" dirty="0"/>
              <a:t>is a upper-triangular matrix.</a:t>
            </a:r>
          </a:p>
          <a:p>
            <a:pPr eaLnBrk="1" hangingPunct="1">
              <a:buFontTx/>
              <a:buNone/>
            </a:pPr>
            <a:r>
              <a:rPr lang="en-US" altLang="zh-TW" b="1" dirty="0"/>
              <a:t>           LU=A</a:t>
            </a:r>
          </a:p>
        </p:txBody>
      </p:sp>
      <p:graphicFrame>
        <p:nvGraphicFramePr>
          <p:cNvPr id="31749" name="Object 4"/>
          <p:cNvGraphicFramePr>
            <a:graphicFrameLocks noChangeAspect="1"/>
          </p:cNvGraphicFramePr>
          <p:nvPr>
            <p:extLst>
              <p:ext uri="{D42A27DB-BD31-4B8C-83A1-F6EECF244321}">
                <p14:modId xmlns:p14="http://schemas.microsoft.com/office/powerpoint/2010/main" val="1431146889"/>
              </p:ext>
            </p:extLst>
          </p:nvPr>
        </p:nvGraphicFramePr>
        <p:xfrm>
          <a:off x="609600" y="3810000"/>
          <a:ext cx="8153400" cy="2212975"/>
        </p:xfrm>
        <a:graphic>
          <a:graphicData uri="http://schemas.openxmlformats.org/presentationml/2006/ole">
            <mc:AlternateContent xmlns:mc="http://schemas.openxmlformats.org/markup-compatibility/2006">
              <mc:Choice xmlns:v="urn:schemas-microsoft-com:vml" Requires="v">
                <p:oleObj name="Equation" r:id="rId2" imgW="4660900" imgH="1168400" progId="Equation.DSMT4">
                  <p:embed/>
                </p:oleObj>
              </mc:Choice>
              <mc:Fallback>
                <p:oleObj name="Equation" r:id="rId2" imgW="4660900" imgH="1168400" progId="Equation.DSMT4">
                  <p:embed/>
                  <p:pic>
                    <p:nvPicPr>
                      <p:cNvPr id="3174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8153400" cy="221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2350879" y="6061089"/>
            <a:ext cx="4442242" cy="461665"/>
          </a:xfrm>
          <a:prstGeom prst="rect">
            <a:avLst/>
          </a:prstGeom>
        </p:spPr>
        <p:txBody>
          <a:bodyPr wrap="none">
            <a:spAutoFit/>
          </a:bodyPr>
          <a:lstStyle/>
          <a:p>
            <a:r>
              <a:rPr lang="en-US" altLang="zh-TW" sz="2400" b="1" dirty="0"/>
              <a:t> </a:t>
            </a:r>
            <a:r>
              <a:rPr lang="en-US" altLang="zh-CN" sz="2400" b="1" dirty="0" err="1"/>
              <a:t>det</a:t>
            </a:r>
            <a:r>
              <a:rPr lang="en-US" altLang="zh-CN" sz="2400" b="1" dirty="0"/>
              <a:t>(A)=</a:t>
            </a:r>
            <a:r>
              <a:rPr lang="en-US" altLang="zh-CN" sz="2400" b="1" dirty="0" err="1"/>
              <a:t>det</a:t>
            </a:r>
            <a:r>
              <a:rPr lang="en-US" altLang="zh-CN" sz="2400" b="1" dirty="0"/>
              <a:t>(</a:t>
            </a:r>
            <a:r>
              <a:rPr lang="en-US" altLang="zh-TW" sz="2400" b="1" dirty="0"/>
              <a:t>LU)=</a:t>
            </a:r>
            <a:r>
              <a:rPr lang="en-US" altLang="zh-TW" sz="2400" b="1" dirty="0" err="1"/>
              <a:t>det</a:t>
            </a:r>
            <a:r>
              <a:rPr lang="en-US" altLang="zh-TW" sz="2400" b="1" dirty="0"/>
              <a:t>(L)</a:t>
            </a:r>
            <a:r>
              <a:rPr lang="en-US" altLang="zh-TW" sz="2400" b="1" dirty="0" err="1"/>
              <a:t>det</a:t>
            </a:r>
            <a:r>
              <a:rPr lang="en-US" altLang="zh-TW" sz="2400" b="1" dirty="0"/>
              <a:t>(U)</a:t>
            </a:r>
            <a:endParaRPr lang="zh-CN" altLang="en-US" sz="2400" dirty="0"/>
          </a:p>
        </p:txBody>
      </p:sp>
      <p:sp>
        <p:nvSpPr>
          <p:cNvPr id="2" name="矩形 1"/>
          <p:cNvSpPr/>
          <p:nvPr/>
        </p:nvSpPr>
        <p:spPr>
          <a:xfrm>
            <a:off x="1908037" y="3431222"/>
            <a:ext cx="2106667" cy="400110"/>
          </a:xfrm>
          <a:prstGeom prst="rect">
            <a:avLst/>
          </a:prstGeom>
        </p:spPr>
        <p:txBody>
          <a:bodyPr wrap="none">
            <a:spAutoFit/>
          </a:bodyPr>
          <a:lstStyle/>
          <a:p>
            <a:r>
              <a:rPr lang="en-US" altLang="zh-CN" sz="2000" b="1" dirty="0" err="1">
                <a:solidFill>
                  <a:srgbClr val="0000FF"/>
                </a:solidFill>
              </a:rPr>
              <a:t>Crout</a:t>
            </a:r>
            <a:r>
              <a:rPr lang="en-US" altLang="zh-CN" sz="2000" b="1" dirty="0">
                <a:solidFill>
                  <a:srgbClr val="0000FF"/>
                </a:solidFill>
              </a:rPr>
              <a:t> algorithm</a:t>
            </a:r>
          </a:p>
        </p:txBody>
      </p:sp>
    </p:spTree>
    <p:extLst>
      <p:ext uri="{BB962C8B-B14F-4D97-AF65-F5344CB8AC3E}">
        <p14:creationId xmlns:p14="http://schemas.microsoft.com/office/powerpoint/2010/main" val="36246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内容占位符 716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00113" y="2060575"/>
            <a:ext cx="7437437" cy="1844675"/>
          </a:xfrm>
        </p:spPr>
      </p:pic>
      <p:sp>
        <p:nvSpPr>
          <p:cNvPr id="7171" name="文本框 7170"/>
          <p:cNvSpPr txBox="1">
            <a:spLocks noChangeArrowheads="1"/>
          </p:cNvSpPr>
          <p:nvPr/>
        </p:nvSpPr>
        <p:spPr bwMode="auto">
          <a:xfrm>
            <a:off x="371475" y="5159375"/>
            <a:ext cx="8315325"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The roots of this </a:t>
            </a:r>
            <a:r>
              <a:rPr lang="zh-CN" altLang="en-US" sz="2800">
                <a:solidFill>
                  <a:srgbClr val="FF3300"/>
                </a:solidFill>
                <a:latin typeface="Georgia" panose="02040502050405020303" pitchFamily="18" charset="0"/>
              </a:rPr>
              <a:t>secular equation</a:t>
            </a:r>
            <a:r>
              <a:rPr lang="zh-CN" altLang="en-US" sz="2800">
                <a:latin typeface="Georgia" panose="02040502050405020303" pitchFamily="18" charset="0"/>
              </a:rPr>
              <a:t>, </a:t>
            </a:r>
            <a:r>
              <a:rPr lang="zh-CN" altLang="en-US" sz="2800">
                <a:latin typeface="Symbol" panose="05050102010706020507" pitchFamily="18" charset="2"/>
              </a:rPr>
              <a:t>l</a:t>
            </a:r>
            <a:r>
              <a:rPr lang="zh-CN" altLang="en-US" sz="2800" baseline="-25000">
                <a:latin typeface="Georgia" panose="02040502050405020303" pitchFamily="18" charset="0"/>
              </a:rPr>
              <a:t>k</a:t>
            </a:r>
            <a:r>
              <a:rPr lang="zh-CN" altLang="en-US" sz="2800">
                <a:latin typeface="Georgia" panose="02040502050405020303" pitchFamily="18" charset="0"/>
              </a:rPr>
              <a:t> with k</a:t>
            </a:r>
            <a:r>
              <a:rPr lang="zh-CN" altLang="en-US" sz="2800" baseline="-25000">
                <a:latin typeface="Georgia" panose="02040502050405020303" pitchFamily="18" charset="0"/>
              </a:rPr>
              <a:t> </a:t>
            </a:r>
            <a:r>
              <a:rPr lang="zh-CN" altLang="en-US" sz="2800">
                <a:latin typeface="Georgia" panose="02040502050405020303" pitchFamily="18" charset="0"/>
              </a:rPr>
              <a:t>= 1, 2, . . . , n, give all the possible</a:t>
            </a:r>
            <a:r>
              <a:rPr lang="en-US" altLang="zh-CN" sz="2800">
                <a:latin typeface="Georgia" panose="02040502050405020303" pitchFamily="18" charset="0"/>
              </a:rPr>
              <a:t> </a:t>
            </a:r>
            <a:r>
              <a:rPr lang="zh-CN" altLang="en-US" sz="2800">
                <a:latin typeface="Georgia" panose="02040502050405020303" pitchFamily="18" charset="0"/>
              </a:rPr>
              <a:t>vibrational angular frequencies </a:t>
            </a:r>
            <a:r>
              <a:rPr lang="zh-CN" altLang="en-US" sz="2800">
                <a:latin typeface="Symbol" panose="05050102010706020507" pitchFamily="18" charset="2"/>
              </a:rPr>
              <a:t>w</a:t>
            </a:r>
            <a:r>
              <a:rPr lang="zh-CN" altLang="en-US" sz="2800" baseline="-25000">
                <a:latin typeface="Georgia" panose="02040502050405020303" pitchFamily="18" charset="0"/>
              </a:rPr>
              <a:t>k</a:t>
            </a:r>
            <a:r>
              <a:rPr lang="zh-CN" altLang="en-US" sz="2800" baseline="30000">
                <a:latin typeface="Georgia" panose="02040502050405020303" pitchFamily="18" charset="0"/>
              </a:rPr>
              <a:t>2</a:t>
            </a:r>
            <a:r>
              <a:rPr lang="zh-CN" altLang="en-US" sz="2800">
                <a:latin typeface="Georgia" panose="02040502050405020303" pitchFamily="18" charset="0"/>
              </a:rPr>
              <a:t>=</a:t>
            </a:r>
            <a:r>
              <a:rPr lang="zh-CN" altLang="en-US" sz="2800">
                <a:latin typeface="Symbol" panose="05050102010706020507" pitchFamily="18" charset="2"/>
              </a:rPr>
              <a:t>l</a:t>
            </a:r>
            <a:r>
              <a:rPr lang="zh-CN" altLang="en-US" sz="2800" baseline="-25000">
                <a:latin typeface="Georgia" panose="02040502050405020303" pitchFamily="18" charset="0"/>
              </a:rPr>
              <a:t>k</a:t>
            </a:r>
            <a:r>
              <a:rPr lang="zh-CN" altLang="en-US" sz="2800">
                <a:latin typeface="Georgia" panose="02040502050405020303" pitchFamily="18" charset="0"/>
              </a:rPr>
              <a:t> of the molecule.</a:t>
            </a:r>
          </a:p>
        </p:txBody>
      </p:sp>
      <p:pic>
        <p:nvPicPr>
          <p:cNvPr id="7172" name="图片 71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3921125"/>
            <a:ext cx="43402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文本框 7172"/>
          <p:cNvSpPr txBox="1">
            <a:spLocks noChangeArrowheads="1"/>
          </p:cNvSpPr>
          <p:nvPr/>
        </p:nvSpPr>
        <p:spPr bwMode="auto">
          <a:xfrm>
            <a:off x="1571988" y="4559300"/>
            <a:ext cx="2820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latin typeface="Georgia" panose="02040502050405020303" pitchFamily="18" charset="0"/>
              </a:rPr>
              <a:t>The </a:t>
            </a:r>
            <a:r>
              <a:rPr lang="zh-CN" altLang="en-US" sz="2800" dirty="0">
                <a:solidFill>
                  <a:srgbClr val="FF3300"/>
                </a:solidFill>
                <a:latin typeface="Georgia" panose="02040502050405020303" pitchFamily="18" charset="0"/>
              </a:rPr>
              <a:t>determinant</a:t>
            </a:r>
          </a:p>
        </p:txBody>
      </p:sp>
      <p:pic>
        <p:nvPicPr>
          <p:cNvPr id="7174" name="图片 71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000" y="4476750"/>
            <a:ext cx="25955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0" name="组合 7174"/>
          <p:cNvGrpSpPr>
            <a:grpSpLocks/>
          </p:cNvGrpSpPr>
          <p:nvPr/>
        </p:nvGrpSpPr>
        <p:grpSpPr bwMode="auto">
          <a:xfrm>
            <a:off x="682625" y="188913"/>
            <a:ext cx="8074025" cy="1657350"/>
            <a:chOff x="0" y="0"/>
            <a:chExt cx="12716" cy="2610"/>
          </a:xfrm>
        </p:grpSpPr>
        <p:sp>
          <p:nvSpPr>
            <p:cNvPr id="6151" name="文本框 7175"/>
            <p:cNvSpPr txBox="1">
              <a:spLocks noChangeArrowheads="1"/>
            </p:cNvSpPr>
            <p:nvPr/>
          </p:nvSpPr>
          <p:spPr bwMode="auto">
            <a:xfrm>
              <a:off x="339" y="1362"/>
              <a:ext cx="1600"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rPr>
                <a:t>Let:</a:t>
              </a:r>
            </a:p>
          </p:txBody>
        </p:sp>
        <p:sp>
          <p:nvSpPr>
            <p:cNvPr id="6152" name="右箭头 7176"/>
            <p:cNvSpPr>
              <a:spLocks noChangeArrowheads="1"/>
            </p:cNvSpPr>
            <p:nvPr/>
          </p:nvSpPr>
          <p:spPr bwMode="auto">
            <a:xfrm>
              <a:off x="5441" y="1727"/>
              <a:ext cx="1020" cy="272"/>
            </a:xfrm>
            <a:prstGeom prst="rightArrow">
              <a:avLst>
                <a:gd name="adj1" fmla="val 50000"/>
                <a:gd name="adj2" fmla="val 93750"/>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153" name="图片 717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6" y="0"/>
              <a:ext cx="6445"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图片 717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362"/>
              <a:ext cx="2835"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图片 717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93" y="1064"/>
              <a:ext cx="5468" cy="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矩形 7180"/>
            <p:cNvSpPr>
              <a:spLocks noChangeArrowheads="1"/>
            </p:cNvSpPr>
            <p:nvPr/>
          </p:nvSpPr>
          <p:spPr bwMode="auto">
            <a:xfrm>
              <a:off x="0" y="0"/>
              <a:ext cx="12716" cy="2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221625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73"/>
                                        </p:tgtEl>
                                        <p:attrNameLst>
                                          <p:attrName>style.visibility</p:attrName>
                                        </p:attrNameLst>
                                      </p:cBhvr>
                                      <p:to>
                                        <p:strVal val="visible"/>
                                      </p:to>
                                    </p:set>
                                    <p:animEffect transition="in" filter="blinds(horizontal)">
                                      <p:cBhvr>
                                        <p:cTn id="15" dur="500"/>
                                        <p:tgtEl>
                                          <p:spTgt spid="7173"/>
                                        </p:tgtEl>
                                      </p:cBhvr>
                                    </p:animEffect>
                                  </p:childTnLst>
                                </p:cTn>
                              </p:par>
                              <p:par>
                                <p:cTn id="16" presetID="3" presetClass="entr" presetSubtype="10" fill="hold" nodeType="withEffect">
                                  <p:stCondLst>
                                    <p:cond delay="0"/>
                                  </p:stCondLst>
                                  <p:childTnLst>
                                    <p:set>
                                      <p:cBhvr>
                                        <p:cTn id="17" dur="1" fill="hold">
                                          <p:stCondLst>
                                            <p:cond delay="0"/>
                                          </p:stCondLst>
                                        </p:cTn>
                                        <p:tgtEl>
                                          <p:spTgt spid="7174"/>
                                        </p:tgtEl>
                                        <p:attrNameLst>
                                          <p:attrName>style.visibility</p:attrName>
                                        </p:attrNameLst>
                                      </p:cBhvr>
                                      <p:to>
                                        <p:strVal val="visible"/>
                                      </p:to>
                                    </p:set>
                                    <p:animEffect transition="in" filter="blinds(horizontal)">
                                      <p:cBhvr>
                                        <p:cTn id="18" dur="500"/>
                                        <p:tgtEl>
                                          <p:spTgt spid="71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p:bldP spid="7173" grpId="0" bldLvl="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685800" y="189045"/>
            <a:ext cx="7772400" cy="647991"/>
          </a:xfrm>
        </p:spPr>
        <p:txBody>
          <a:bodyPr/>
          <a:lstStyle/>
          <a:p>
            <a:pPr marL="0" indent="0" eaLnBrk="1" hangingPunct="1">
              <a:buNone/>
            </a:pPr>
            <a:r>
              <a:rPr lang="en-US" altLang="zh-TW" b="1" dirty="0"/>
              <a:t>3×3 Ex</a:t>
            </a:r>
            <a:r>
              <a:rPr lang="en-US" altLang="zh-CN" b="1" dirty="0"/>
              <a:t>ample</a:t>
            </a:r>
            <a:endParaRPr lang="en-US" altLang="zh-TW" b="1" dirty="0"/>
          </a:p>
        </p:txBody>
      </p:sp>
      <p:graphicFrame>
        <p:nvGraphicFramePr>
          <p:cNvPr id="31749" name="Object 4"/>
          <p:cNvGraphicFramePr>
            <a:graphicFrameLocks noChangeAspect="1"/>
          </p:cNvGraphicFramePr>
          <p:nvPr>
            <p:extLst>
              <p:ext uri="{D42A27DB-BD31-4B8C-83A1-F6EECF244321}">
                <p14:modId xmlns:p14="http://schemas.microsoft.com/office/powerpoint/2010/main" val="4156035656"/>
              </p:ext>
            </p:extLst>
          </p:nvPr>
        </p:nvGraphicFramePr>
        <p:xfrm>
          <a:off x="1977063" y="851570"/>
          <a:ext cx="5021263" cy="1346200"/>
        </p:xfrm>
        <a:graphic>
          <a:graphicData uri="http://schemas.openxmlformats.org/presentationml/2006/ole">
            <mc:AlternateContent xmlns:mc="http://schemas.openxmlformats.org/markup-compatibility/2006">
              <mc:Choice xmlns:v="urn:schemas-microsoft-com:vml" Requires="v">
                <p:oleObj name="Equation" r:id="rId2" imgW="2869920" imgH="711000" progId="Equation.DSMT4">
                  <p:embed/>
                </p:oleObj>
              </mc:Choice>
              <mc:Fallback>
                <p:oleObj name="Equation" r:id="rId2" imgW="2869920" imgH="711000" progId="Equation.DSMT4">
                  <p:embed/>
                  <p:pic>
                    <p:nvPicPr>
                      <p:cNvPr id="31749" name="Object 4"/>
                      <p:cNvPicPr>
                        <a:picLocks noChangeAspect="1" noChangeArrowheads="1"/>
                      </p:cNvPicPr>
                      <p:nvPr/>
                    </p:nvPicPr>
                    <p:blipFill>
                      <a:blip r:embed="rId3"/>
                      <a:srcRect/>
                      <a:stretch>
                        <a:fillRect/>
                      </a:stretch>
                    </p:blipFill>
                    <p:spPr bwMode="auto">
                      <a:xfrm>
                        <a:off x="1977063" y="851570"/>
                        <a:ext cx="5021263"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585844573"/>
              </p:ext>
            </p:extLst>
          </p:nvPr>
        </p:nvGraphicFramePr>
        <p:xfrm>
          <a:off x="1519099" y="2853008"/>
          <a:ext cx="777875" cy="1300163"/>
        </p:xfrm>
        <a:graphic>
          <a:graphicData uri="http://schemas.openxmlformats.org/presentationml/2006/ole">
            <mc:AlternateContent xmlns:mc="http://schemas.openxmlformats.org/markup-compatibility/2006">
              <mc:Choice xmlns:v="urn:schemas-microsoft-com:vml" Requires="v">
                <p:oleObj name="Equation" r:id="rId4" imgW="444240" imgH="685800" progId="Equation.DSMT4">
                  <p:embed/>
                </p:oleObj>
              </mc:Choice>
              <mc:Fallback>
                <p:oleObj name="Equation" r:id="rId4" imgW="444240" imgH="685800" progId="Equation.DSMT4">
                  <p:embed/>
                  <p:pic>
                    <p:nvPicPr>
                      <p:cNvPr id="31749" name="Object 4"/>
                      <p:cNvPicPr>
                        <a:picLocks noChangeAspect="1" noChangeArrowheads="1"/>
                      </p:cNvPicPr>
                      <p:nvPr/>
                    </p:nvPicPr>
                    <p:blipFill>
                      <a:blip r:embed="rId5"/>
                      <a:srcRect/>
                      <a:stretch>
                        <a:fillRect/>
                      </a:stretch>
                    </p:blipFill>
                    <p:spPr bwMode="auto">
                      <a:xfrm>
                        <a:off x="1519099" y="2853008"/>
                        <a:ext cx="777875" cy="130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2325135571"/>
              </p:ext>
            </p:extLst>
          </p:nvPr>
        </p:nvGraphicFramePr>
        <p:xfrm>
          <a:off x="4049514" y="3029420"/>
          <a:ext cx="2444750" cy="866775"/>
        </p:xfrm>
        <a:graphic>
          <a:graphicData uri="http://schemas.openxmlformats.org/presentationml/2006/ole">
            <mc:AlternateContent xmlns:mc="http://schemas.openxmlformats.org/markup-compatibility/2006">
              <mc:Choice xmlns:v="urn:schemas-microsoft-com:vml" Requires="v">
                <p:oleObj name="Equation" r:id="rId6" imgW="1396800" imgH="457200" progId="Equation.DSMT4">
                  <p:embed/>
                </p:oleObj>
              </mc:Choice>
              <mc:Fallback>
                <p:oleObj name="Equation" r:id="rId6" imgW="1396800" imgH="457200" progId="Equation.DSMT4">
                  <p:embed/>
                  <p:pic>
                    <p:nvPicPr>
                      <p:cNvPr id="8" name="Object 4"/>
                      <p:cNvPicPr>
                        <a:picLocks noChangeAspect="1" noChangeArrowheads="1"/>
                      </p:cNvPicPr>
                      <p:nvPr/>
                    </p:nvPicPr>
                    <p:blipFill>
                      <a:blip r:embed="rId7"/>
                      <a:srcRect/>
                      <a:stretch>
                        <a:fillRect/>
                      </a:stretch>
                    </p:blipFill>
                    <p:spPr bwMode="auto">
                      <a:xfrm>
                        <a:off x="4049514" y="3029420"/>
                        <a:ext cx="244475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auto">
          <a:xfrm>
            <a:off x="968354" y="2381430"/>
            <a:ext cx="2019668" cy="64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altLang="zh-TW" sz="2400" b="1" dirty="0"/>
              <a:t>First col of L</a:t>
            </a:r>
          </a:p>
        </p:txBody>
      </p:sp>
      <p:sp>
        <p:nvSpPr>
          <p:cNvPr id="11" name="Rectangle 3"/>
          <p:cNvSpPr txBox="1">
            <a:spLocks noChangeArrowheads="1"/>
          </p:cNvSpPr>
          <p:nvPr/>
        </p:nvSpPr>
        <p:spPr bwMode="auto">
          <a:xfrm>
            <a:off x="4068007" y="2381429"/>
            <a:ext cx="2151568" cy="64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altLang="zh-TW" sz="2400" b="1" dirty="0"/>
              <a:t>First row of U</a:t>
            </a:r>
          </a:p>
        </p:txBody>
      </p:sp>
      <p:graphicFrame>
        <p:nvGraphicFramePr>
          <p:cNvPr id="12" name="Object 4"/>
          <p:cNvGraphicFramePr>
            <a:graphicFrameLocks noChangeAspect="1"/>
          </p:cNvGraphicFramePr>
          <p:nvPr>
            <p:extLst>
              <p:ext uri="{D42A27DB-BD31-4B8C-83A1-F6EECF244321}">
                <p14:modId xmlns:p14="http://schemas.microsoft.com/office/powerpoint/2010/main" val="4202747335"/>
              </p:ext>
            </p:extLst>
          </p:nvPr>
        </p:nvGraphicFramePr>
        <p:xfrm>
          <a:off x="417451" y="4987656"/>
          <a:ext cx="3378200" cy="866775"/>
        </p:xfrm>
        <a:graphic>
          <a:graphicData uri="http://schemas.openxmlformats.org/presentationml/2006/ole">
            <mc:AlternateContent xmlns:mc="http://schemas.openxmlformats.org/markup-compatibility/2006">
              <mc:Choice xmlns:v="urn:schemas-microsoft-com:vml" Requires="v">
                <p:oleObj name="Equation" r:id="rId8" imgW="1930320" imgH="457200" progId="Equation.DSMT4">
                  <p:embed/>
                </p:oleObj>
              </mc:Choice>
              <mc:Fallback>
                <p:oleObj name="Equation" r:id="rId8" imgW="1930320" imgH="457200" progId="Equation.DSMT4">
                  <p:embed/>
                  <p:pic>
                    <p:nvPicPr>
                      <p:cNvPr id="8" name="Object 4"/>
                      <p:cNvPicPr>
                        <a:picLocks noChangeAspect="1" noChangeArrowheads="1"/>
                      </p:cNvPicPr>
                      <p:nvPr/>
                    </p:nvPicPr>
                    <p:blipFill>
                      <a:blip r:embed="rId9"/>
                      <a:srcRect/>
                      <a:stretch>
                        <a:fillRect/>
                      </a:stretch>
                    </p:blipFill>
                    <p:spPr bwMode="auto">
                      <a:xfrm>
                        <a:off x="417451" y="4987656"/>
                        <a:ext cx="33782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3"/>
          <p:cNvSpPr txBox="1">
            <a:spLocks noChangeArrowheads="1"/>
          </p:cNvSpPr>
          <p:nvPr/>
        </p:nvSpPr>
        <p:spPr bwMode="auto">
          <a:xfrm>
            <a:off x="900051" y="4300753"/>
            <a:ext cx="2454621" cy="64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altLang="zh-TW" sz="2400" b="1" dirty="0"/>
              <a:t>Second col of L</a:t>
            </a:r>
          </a:p>
        </p:txBody>
      </p:sp>
      <p:sp>
        <p:nvSpPr>
          <p:cNvPr id="15" name="Rectangle 3"/>
          <p:cNvSpPr txBox="1">
            <a:spLocks noChangeArrowheads="1"/>
          </p:cNvSpPr>
          <p:nvPr/>
        </p:nvSpPr>
        <p:spPr bwMode="auto">
          <a:xfrm>
            <a:off x="4068007" y="4300753"/>
            <a:ext cx="2671560" cy="64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altLang="zh-TW" sz="2400" b="1" dirty="0"/>
              <a:t>Second row of U</a:t>
            </a:r>
          </a:p>
        </p:txBody>
      </p:sp>
      <p:graphicFrame>
        <p:nvGraphicFramePr>
          <p:cNvPr id="16" name="Object 4"/>
          <p:cNvGraphicFramePr>
            <a:graphicFrameLocks noChangeAspect="1"/>
          </p:cNvGraphicFramePr>
          <p:nvPr>
            <p:extLst>
              <p:ext uri="{D42A27DB-BD31-4B8C-83A1-F6EECF244321}">
                <p14:modId xmlns:p14="http://schemas.microsoft.com/office/powerpoint/2010/main" val="3586082880"/>
              </p:ext>
            </p:extLst>
          </p:nvPr>
        </p:nvGraphicFramePr>
        <p:xfrm>
          <a:off x="4212005" y="4948744"/>
          <a:ext cx="4333875" cy="433388"/>
        </p:xfrm>
        <a:graphic>
          <a:graphicData uri="http://schemas.openxmlformats.org/presentationml/2006/ole">
            <mc:AlternateContent xmlns:mc="http://schemas.openxmlformats.org/markup-compatibility/2006">
              <mc:Choice xmlns:v="urn:schemas-microsoft-com:vml" Requires="v">
                <p:oleObj name="Equation" r:id="rId10" imgW="2476440" imgH="228600" progId="Equation.DSMT4">
                  <p:embed/>
                </p:oleObj>
              </mc:Choice>
              <mc:Fallback>
                <p:oleObj name="Equation" r:id="rId10" imgW="2476440" imgH="228600" progId="Equation.DSMT4">
                  <p:embed/>
                  <p:pic>
                    <p:nvPicPr>
                      <p:cNvPr id="12" name="Object 4"/>
                      <p:cNvPicPr>
                        <a:picLocks noChangeAspect="1" noChangeArrowheads="1"/>
                      </p:cNvPicPr>
                      <p:nvPr/>
                    </p:nvPicPr>
                    <p:blipFill>
                      <a:blip r:embed="rId11"/>
                      <a:srcRect/>
                      <a:stretch>
                        <a:fillRect/>
                      </a:stretch>
                    </p:blipFill>
                    <p:spPr bwMode="auto">
                      <a:xfrm>
                        <a:off x="4212005" y="4948744"/>
                        <a:ext cx="43338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3"/>
          <p:cNvSpPr txBox="1">
            <a:spLocks noChangeArrowheads="1"/>
          </p:cNvSpPr>
          <p:nvPr/>
        </p:nvSpPr>
        <p:spPr bwMode="auto">
          <a:xfrm>
            <a:off x="1012712" y="6024394"/>
            <a:ext cx="2454621" cy="64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FontTx/>
              <a:buNone/>
            </a:pPr>
            <a:r>
              <a:rPr lang="en-US" altLang="zh-TW" sz="2400" b="1" dirty="0"/>
              <a:t>Third col of L</a:t>
            </a:r>
          </a:p>
        </p:txBody>
      </p:sp>
      <p:graphicFrame>
        <p:nvGraphicFramePr>
          <p:cNvPr id="18" name="Object 4"/>
          <p:cNvGraphicFramePr>
            <a:graphicFrameLocks noChangeAspect="1"/>
          </p:cNvGraphicFramePr>
          <p:nvPr>
            <p:extLst>
              <p:ext uri="{D42A27DB-BD31-4B8C-83A1-F6EECF244321}">
                <p14:modId xmlns:p14="http://schemas.microsoft.com/office/powerpoint/2010/main" val="1902085717"/>
              </p:ext>
            </p:extLst>
          </p:nvPr>
        </p:nvGraphicFramePr>
        <p:xfrm>
          <a:off x="3459163" y="6024563"/>
          <a:ext cx="4822825" cy="433387"/>
        </p:xfrm>
        <a:graphic>
          <a:graphicData uri="http://schemas.openxmlformats.org/presentationml/2006/ole">
            <mc:AlternateContent xmlns:mc="http://schemas.openxmlformats.org/markup-compatibility/2006">
              <mc:Choice xmlns:v="urn:schemas-microsoft-com:vml" Requires="v">
                <p:oleObj name="Equation" r:id="rId12" imgW="2755800" imgH="228600" progId="Equation.DSMT4">
                  <p:embed/>
                </p:oleObj>
              </mc:Choice>
              <mc:Fallback>
                <p:oleObj name="Equation" r:id="rId12" imgW="2755800" imgH="228600" progId="Equation.DSMT4">
                  <p:embed/>
                  <p:pic>
                    <p:nvPicPr>
                      <p:cNvPr id="12" name="Object 4"/>
                      <p:cNvPicPr>
                        <a:picLocks noChangeAspect="1" noChangeArrowheads="1"/>
                      </p:cNvPicPr>
                      <p:nvPr/>
                    </p:nvPicPr>
                    <p:blipFill>
                      <a:blip r:embed="rId13"/>
                      <a:srcRect/>
                      <a:stretch>
                        <a:fillRect/>
                      </a:stretch>
                    </p:blipFill>
                    <p:spPr bwMode="auto">
                      <a:xfrm>
                        <a:off x="3459163" y="6024563"/>
                        <a:ext cx="482282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609600" y="457200"/>
            <a:ext cx="7634349" cy="523834"/>
          </a:xfrm>
        </p:spPr>
        <p:txBody>
          <a:bodyPr/>
          <a:lstStyle/>
          <a:p>
            <a:pPr marL="0" indent="0" eaLnBrk="1" hangingPunct="1">
              <a:buNone/>
            </a:pPr>
            <a:r>
              <a:rPr lang="en-US" altLang="zh-CN" sz="2800" b="1" dirty="0"/>
              <a:t>General algorithm for computing </a:t>
            </a:r>
            <a:r>
              <a:rPr lang="en-US" altLang="zh-TW" sz="2800" b="1" dirty="0"/>
              <a:t>L and U</a:t>
            </a:r>
          </a:p>
        </p:txBody>
      </p:sp>
      <p:graphicFrame>
        <p:nvGraphicFramePr>
          <p:cNvPr id="32772" name="Object 4"/>
          <p:cNvGraphicFramePr>
            <a:graphicFrameLocks noChangeAspect="1"/>
          </p:cNvGraphicFramePr>
          <p:nvPr>
            <p:extLst>
              <p:ext uri="{D42A27DB-BD31-4B8C-83A1-F6EECF244321}">
                <p14:modId xmlns:p14="http://schemas.microsoft.com/office/powerpoint/2010/main" val="704729809"/>
              </p:ext>
            </p:extLst>
          </p:nvPr>
        </p:nvGraphicFramePr>
        <p:xfrm>
          <a:off x="1165225" y="1193800"/>
          <a:ext cx="6581775" cy="4572000"/>
        </p:xfrm>
        <a:graphic>
          <a:graphicData uri="http://schemas.openxmlformats.org/presentationml/2006/ole">
            <mc:AlternateContent xmlns:mc="http://schemas.openxmlformats.org/markup-compatibility/2006">
              <mc:Choice xmlns:v="urn:schemas-microsoft-com:vml" Requires="v">
                <p:oleObj name="Equation" r:id="rId2" imgW="2933640" imgH="2286000" progId="Equation.DSMT4">
                  <p:embed/>
                </p:oleObj>
              </mc:Choice>
              <mc:Fallback>
                <p:oleObj name="Equation" r:id="rId2" imgW="2933640" imgH="2286000" progId="Equation.DSMT4">
                  <p:embed/>
                  <p:pic>
                    <p:nvPicPr>
                      <p:cNvPr id="32772" name="Object 4"/>
                      <p:cNvPicPr>
                        <a:picLocks noChangeAspect="1" noChangeArrowheads="1"/>
                      </p:cNvPicPr>
                      <p:nvPr/>
                    </p:nvPicPr>
                    <p:blipFill>
                      <a:blip r:embed="rId3"/>
                      <a:srcRect/>
                      <a:stretch>
                        <a:fillRect/>
                      </a:stretch>
                    </p:blipFill>
                    <p:spPr bwMode="auto">
                      <a:xfrm>
                        <a:off x="1165225" y="1193800"/>
                        <a:ext cx="6581775"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42562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57200" y="609600"/>
            <a:ext cx="7772400" cy="4419600"/>
          </a:xfrm>
        </p:spPr>
        <p:txBody>
          <a:bodyPr/>
          <a:lstStyle/>
          <a:p>
            <a:pPr eaLnBrk="1" hangingPunct="1">
              <a:lnSpc>
                <a:spcPct val="90000"/>
              </a:lnSpc>
              <a:buFontTx/>
              <a:buNone/>
            </a:pPr>
            <a:r>
              <a:rPr lang="en-US" altLang="zh-TW" sz="2800" b="1"/>
              <a:t>  AX=C</a:t>
            </a:r>
          </a:p>
          <a:p>
            <a:pPr eaLnBrk="1" hangingPunct="1">
              <a:lnSpc>
                <a:spcPct val="90000"/>
              </a:lnSpc>
              <a:buFontTx/>
              <a:buNone/>
            </a:pPr>
            <a:r>
              <a:rPr lang="en-US" altLang="zh-TW" sz="2800" b="1"/>
              <a:t>  LUX=C,   </a:t>
            </a:r>
            <a:r>
              <a:rPr lang="en-US" altLang="zh-TW" sz="2800"/>
              <a:t>we have </a:t>
            </a:r>
            <a:r>
              <a:rPr lang="en-US" altLang="zh-TW" sz="2800" b="1"/>
              <a:t> LE=C </a:t>
            </a:r>
            <a:r>
              <a:rPr lang="en-US" altLang="zh-TW" sz="2800"/>
              <a:t> and</a:t>
            </a:r>
            <a:r>
              <a:rPr lang="en-US" altLang="zh-TW" sz="2800" b="1"/>
              <a:t>  UX=E</a:t>
            </a:r>
          </a:p>
          <a:p>
            <a:pPr eaLnBrk="1" hangingPunct="1">
              <a:lnSpc>
                <a:spcPct val="90000"/>
              </a:lnSpc>
            </a:pPr>
            <a:r>
              <a:rPr lang="en-US" altLang="zh-TW" sz="2800"/>
              <a:t>To calculate </a:t>
            </a:r>
            <a:r>
              <a:rPr lang="en-US" altLang="zh-TW" sz="2800" b="1"/>
              <a:t>LE=C </a:t>
            </a:r>
            <a:r>
              <a:rPr lang="en-US" altLang="zh-TW" sz="2800"/>
              <a:t>(forward substitution)</a:t>
            </a:r>
            <a:endParaRPr lang="en-US" altLang="zh-TW" sz="2800" b="1"/>
          </a:p>
          <a:p>
            <a:pPr eaLnBrk="1" hangingPunct="1">
              <a:lnSpc>
                <a:spcPct val="90000"/>
              </a:lnSpc>
            </a:pPr>
            <a:endParaRPr lang="en-US" altLang="zh-TW" sz="2800" b="1"/>
          </a:p>
          <a:p>
            <a:pPr eaLnBrk="1" hangingPunct="1">
              <a:lnSpc>
                <a:spcPct val="90000"/>
              </a:lnSpc>
            </a:pPr>
            <a:endParaRPr lang="en-US" altLang="zh-TW" sz="2800" b="1"/>
          </a:p>
          <a:p>
            <a:pPr eaLnBrk="1" hangingPunct="1">
              <a:lnSpc>
                <a:spcPct val="90000"/>
              </a:lnSpc>
            </a:pPr>
            <a:endParaRPr lang="en-US" altLang="zh-TW" sz="2800" b="1"/>
          </a:p>
          <a:p>
            <a:pPr eaLnBrk="1" hangingPunct="1">
              <a:lnSpc>
                <a:spcPct val="90000"/>
              </a:lnSpc>
            </a:pPr>
            <a:endParaRPr lang="en-US" altLang="zh-TW" sz="2800" b="1"/>
          </a:p>
          <a:p>
            <a:pPr eaLnBrk="1" hangingPunct="1">
              <a:lnSpc>
                <a:spcPct val="90000"/>
              </a:lnSpc>
            </a:pPr>
            <a:endParaRPr lang="en-US" altLang="zh-TW" sz="2800" b="1"/>
          </a:p>
          <a:p>
            <a:pPr eaLnBrk="1" hangingPunct="1">
              <a:lnSpc>
                <a:spcPct val="90000"/>
              </a:lnSpc>
            </a:pPr>
            <a:r>
              <a:rPr lang="en-US" altLang="zh-TW" sz="2800"/>
              <a:t>To calculate </a:t>
            </a:r>
            <a:r>
              <a:rPr lang="en-US" altLang="zh-TW" sz="2800" b="1"/>
              <a:t>UX=E  </a:t>
            </a:r>
            <a:r>
              <a:rPr lang="en-US" altLang="zh-TW" sz="2800"/>
              <a:t>(back substitution)</a:t>
            </a:r>
            <a:endParaRPr lang="en-US" altLang="zh-TW" sz="2800" b="1"/>
          </a:p>
          <a:p>
            <a:pPr eaLnBrk="1" hangingPunct="1">
              <a:lnSpc>
                <a:spcPct val="90000"/>
              </a:lnSpc>
            </a:pPr>
            <a:endParaRPr lang="en-US" altLang="zh-TW" sz="2800" b="1"/>
          </a:p>
        </p:txBody>
      </p:sp>
      <p:graphicFrame>
        <p:nvGraphicFramePr>
          <p:cNvPr id="33796" name="Object 4"/>
          <p:cNvGraphicFramePr>
            <a:graphicFrameLocks noChangeAspect="1"/>
          </p:cNvGraphicFramePr>
          <p:nvPr>
            <p:extLst>
              <p:ext uri="{D42A27DB-BD31-4B8C-83A1-F6EECF244321}">
                <p14:modId xmlns:p14="http://schemas.microsoft.com/office/powerpoint/2010/main" val="38242818"/>
              </p:ext>
            </p:extLst>
          </p:nvPr>
        </p:nvGraphicFramePr>
        <p:xfrm>
          <a:off x="1360488" y="2057400"/>
          <a:ext cx="5030787" cy="2232025"/>
        </p:xfrm>
        <a:graphic>
          <a:graphicData uri="http://schemas.openxmlformats.org/presentationml/2006/ole">
            <mc:AlternateContent xmlns:mc="http://schemas.openxmlformats.org/markup-compatibility/2006">
              <mc:Choice xmlns:v="urn:schemas-microsoft-com:vml" Requires="v">
                <p:oleObj name="Equation" r:id="rId2" imgW="2247840" imgH="1117440" progId="Equation.DSMT4">
                  <p:embed/>
                </p:oleObj>
              </mc:Choice>
              <mc:Fallback>
                <p:oleObj name="Equation" r:id="rId2" imgW="2247840" imgH="1117440" progId="Equation.DSMT4">
                  <p:embed/>
                  <p:pic>
                    <p:nvPicPr>
                      <p:cNvPr id="33796" name="Object 4"/>
                      <p:cNvPicPr>
                        <a:picLocks noChangeAspect="1" noChangeArrowheads="1"/>
                      </p:cNvPicPr>
                      <p:nvPr/>
                    </p:nvPicPr>
                    <p:blipFill>
                      <a:blip r:embed="rId3"/>
                      <a:srcRect/>
                      <a:stretch>
                        <a:fillRect/>
                      </a:stretch>
                    </p:blipFill>
                    <p:spPr bwMode="auto">
                      <a:xfrm>
                        <a:off x="1360488" y="2057400"/>
                        <a:ext cx="5030787"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ChangeAspect="1"/>
          </p:cNvGraphicFramePr>
          <p:nvPr/>
        </p:nvGraphicFramePr>
        <p:xfrm>
          <a:off x="1143000" y="4953000"/>
          <a:ext cx="6061075" cy="1370013"/>
        </p:xfrm>
        <a:graphic>
          <a:graphicData uri="http://schemas.openxmlformats.org/presentationml/2006/ole">
            <mc:AlternateContent xmlns:mc="http://schemas.openxmlformats.org/markup-compatibility/2006">
              <mc:Choice xmlns:v="urn:schemas-microsoft-com:vml" Requires="v">
                <p:oleObj name="Equation" r:id="rId4" imgW="2705100" imgH="685800" progId="Equation.3">
                  <p:embed/>
                </p:oleObj>
              </mc:Choice>
              <mc:Fallback>
                <p:oleObj name="Equation" r:id="rId4" imgW="2705100" imgH="685800" progId="Equation.3">
                  <p:embed/>
                  <p:pic>
                    <p:nvPicPr>
                      <p:cNvPr id="337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953000"/>
                        <a:ext cx="6061075"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850631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a:xfrm>
            <a:off x="609600" y="228600"/>
            <a:ext cx="7772400" cy="1143000"/>
          </a:xfrm>
        </p:spPr>
        <p:txBody>
          <a:bodyPr/>
          <a:lstStyle/>
          <a:p>
            <a:pPr eaLnBrk="1" hangingPunct="1"/>
            <a:r>
              <a:rPr lang="en-US" altLang="zh-TW" dirty="0"/>
              <a:t>Example: LU Decomposition</a:t>
            </a:r>
          </a:p>
        </p:txBody>
      </p:sp>
      <p:sp>
        <p:nvSpPr>
          <p:cNvPr id="35844" name="Rectangle 1027"/>
          <p:cNvSpPr>
            <a:spLocks noGrp="1" noChangeArrowheads="1"/>
          </p:cNvSpPr>
          <p:nvPr>
            <p:ph type="body" idx="1"/>
          </p:nvPr>
        </p:nvSpPr>
        <p:spPr>
          <a:xfrm>
            <a:off x="762000" y="4343400"/>
            <a:ext cx="7772400" cy="685800"/>
          </a:xfrm>
        </p:spPr>
        <p:txBody>
          <a:bodyPr/>
          <a:lstStyle/>
          <a:p>
            <a:pPr eaLnBrk="1" hangingPunct="1">
              <a:buFontTx/>
              <a:buNone/>
            </a:pPr>
            <a:r>
              <a:rPr lang="en-US" altLang="zh-TW" sz="2800"/>
              <a:t>Applying LU decomposition:</a:t>
            </a:r>
          </a:p>
        </p:txBody>
      </p:sp>
      <p:graphicFrame>
        <p:nvGraphicFramePr>
          <p:cNvPr id="35845" name="Object 1028"/>
          <p:cNvGraphicFramePr>
            <a:graphicFrameLocks noChangeAspect="1"/>
          </p:cNvGraphicFramePr>
          <p:nvPr/>
        </p:nvGraphicFramePr>
        <p:xfrm>
          <a:off x="1524000" y="2819400"/>
          <a:ext cx="2362200" cy="1425575"/>
        </p:xfrm>
        <a:graphic>
          <a:graphicData uri="http://schemas.openxmlformats.org/presentationml/2006/ole">
            <mc:AlternateContent xmlns:mc="http://schemas.openxmlformats.org/markup-compatibility/2006">
              <mc:Choice xmlns:v="urn:schemas-microsoft-com:vml" Requires="v">
                <p:oleObj name="Equation" r:id="rId2" imgW="965200" imgH="711200" progId="Equation.3">
                  <p:embed/>
                </p:oleObj>
              </mc:Choice>
              <mc:Fallback>
                <p:oleObj name="Equation" r:id="rId2" imgW="965200" imgH="711200" progId="Equation.3">
                  <p:embed/>
                  <p:pic>
                    <p:nvPicPr>
                      <p:cNvPr id="35845"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2362200"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1029"/>
          <p:cNvGraphicFramePr>
            <a:graphicFrameLocks noChangeAspect="1"/>
          </p:cNvGraphicFramePr>
          <p:nvPr/>
        </p:nvGraphicFramePr>
        <p:xfrm>
          <a:off x="1524000" y="1371600"/>
          <a:ext cx="2724150" cy="1373188"/>
        </p:xfrm>
        <a:graphic>
          <a:graphicData uri="http://schemas.openxmlformats.org/presentationml/2006/ole">
            <mc:AlternateContent xmlns:mc="http://schemas.openxmlformats.org/markup-compatibility/2006">
              <mc:Choice xmlns:v="urn:schemas-microsoft-com:vml" Requires="v">
                <p:oleObj name="Equation" r:id="rId4" imgW="1384300" imgH="685800" progId="Equation.3">
                  <p:embed/>
                </p:oleObj>
              </mc:Choice>
              <mc:Fallback>
                <p:oleObj name="Equation" r:id="rId4" imgW="1384300" imgH="685800" progId="Equation.3">
                  <p:embed/>
                  <p:pic>
                    <p:nvPicPr>
                      <p:cNvPr id="35846"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71600"/>
                        <a:ext cx="272415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1030"/>
          <p:cNvGraphicFramePr>
            <a:graphicFrameLocks noChangeAspect="1"/>
          </p:cNvGraphicFramePr>
          <p:nvPr/>
        </p:nvGraphicFramePr>
        <p:xfrm>
          <a:off x="1752600" y="5029200"/>
          <a:ext cx="1524000" cy="1376363"/>
        </p:xfrm>
        <a:graphic>
          <a:graphicData uri="http://schemas.openxmlformats.org/presentationml/2006/ole">
            <mc:AlternateContent xmlns:mc="http://schemas.openxmlformats.org/markup-compatibility/2006">
              <mc:Choice xmlns:v="urn:schemas-microsoft-com:vml" Requires="v">
                <p:oleObj name="Equation" r:id="rId6" imgW="749300" imgH="685800" progId="Equation.3">
                  <p:embed/>
                </p:oleObj>
              </mc:Choice>
              <mc:Fallback>
                <p:oleObj name="Equation" r:id="rId6" imgW="749300" imgH="685800" progId="Equation.3">
                  <p:embed/>
                  <p:pic>
                    <p:nvPicPr>
                      <p:cNvPr id="35847"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029200"/>
                        <a:ext cx="1524000" cy="137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5500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7" name="Object 4"/>
          <p:cNvGraphicFramePr>
            <a:graphicFrameLocks noChangeAspect="1"/>
          </p:cNvGraphicFramePr>
          <p:nvPr/>
        </p:nvGraphicFramePr>
        <p:xfrm>
          <a:off x="838200" y="457200"/>
          <a:ext cx="2473325" cy="1774825"/>
        </p:xfrm>
        <a:graphic>
          <a:graphicData uri="http://schemas.openxmlformats.org/presentationml/2006/ole">
            <mc:AlternateContent xmlns:mc="http://schemas.openxmlformats.org/markup-compatibility/2006">
              <mc:Choice xmlns:v="urn:schemas-microsoft-com:vml" Requires="v">
                <p:oleObj name="Equation" r:id="rId2" imgW="1054100" imgH="889000" progId="Equation.3">
                  <p:embed/>
                </p:oleObj>
              </mc:Choice>
              <mc:Fallback>
                <p:oleObj name="Equation" r:id="rId2" imgW="1054100" imgH="889000" progId="Equation.3">
                  <p:embed/>
                  <p:pic>
                    <p:nvPicPr>
                      <p:cNvPr id="3686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
                        <a:ext cx="2473325"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8"/>
          <p:cNvGraphicFramePr>
            <a:graphicFrameLocks noChangeAspect="1"/>
          </p:cNvGraphicFramePr>
          <p:nvPr/>
        </p:nvGraphicFramePr>
        <p:xfrm>
          <a:off x="823913" y="2438400"/>
          <a:ext cx="4924425" cy="1774825"/>
        </p:xfrm>
        <a:graphic>
          <a:graphicData uri="http://schemas.openxmlformats.org/presentationml/2006/ole">
            <mc:AlternateContent xmlns:mc="http://schemas.openxmlformats.org/markup-compatibility/2006">
              <mc:Choice xmlns:v="urn:schemas-microsoft-com:vml" Requires="v">
                <p:oleObj name="Equation" r:id="rId4" imgW="2082800" imgH="889000" progId="Equation.3">
                  <p:embed/>
                </p:oleObj>
              </mc:Choice>
              <mc:Fallback>
                <p:oleObj name="Equation" r:id="rId4" imgW="2082800" imgH="889000" progId="Equation.3">
                  <p:embed/>
                  <p:pic>
                    <p:nvPicPr>
                      <p:cNvPr id="3686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2438400"/>
                        <a:ext cx="4924425"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12"/>
          <p:cNvGraphicFramePr>
            <a:graphicFrameLocks noChangeAspect="1"/>
          </p:cNvGraphicFramePr>
          <p:nvPr/>
        </p:nvGraphicFramePr>
        <p:xfrm>
          <a:off x="838200" y="4343400"/>
          <a:ext cx="4618038" cy="1295400"/>
        </p:xfrm>
        <a:graphic>
          <a:graphicData uri="http://schemas.openxmlformats.org/presentationml/2006/ole">
            <mc:AlternateContent xmlns:mc="http://schemas.openxmlformats.org/markup-compatibility/2006">
              <mc:Choice xmlns:v="urn:schemas-microsoft-com:vml" Requires="v">
                <p:oleObj name="Equation" r:id="rId6" imgW="2209800" imgH="647700" progId="Equation.3">
                  <p:embed/>
                </p:oleObj>
              </mc:Choice>
              <mc:Fallback>
                <p:oleObj name="Equation" r:id="rId6" imgW="2209800" imgH="647700" progId="Equation.3">
                  <p:embed/>
                  <p:pic>
                    <p:nvPicPr>
                      <p:cNvPr id="36869"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343400"/>
                        <a:ext cx="461803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13"/>
          <p:cNvGraphicFramePr>
            <a:graphicFrameLocks noChangeAspect="1"/>
          </p:cNvGraphicFramePr>
          <p:nvPr/>
        </p:nvGraphicFramePr>
        <p:xfrm>
          <a:off x="838200" y="5638800"/>
          <a:ext cx="5943600" cy="865188"/>
        </p:xfrm>
        <a:graphic>
          <a:graphicData uri="http://schemas.openxmlformats.org/presentationml/2006/ole">
            <mc:AlternateContent xmlns:mc="http://schemas.openxmlformats.org/markup-compatibility/2006">
              <mc:Choice xmlns:v="urn:schemas-microsoft-com:vml" Requires="v">
                <p:oleObj name="Equation" r:id="rId8" imgW="2882900" imgH="431800" progId="Equation.3">
                  <p:embed/>
                </p:oleObj>
              </mc:Choice>
              <mc:Fallback>
                <p:oleObj name="Equation" r:id="rId8" imgW="2882900" imgH="431800" progId="Equation.3">
                  <p:embed/>
                  <p:pic>
                    <p:nvPicPr>
                      <p:cNvPr id="3687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638800"/>
                        <a:ext cx="59436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06006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051"/>
          <p:cNvSpPr>
            <a:spLocks noGrp="1" noChangeArrowheads="1"/>
          </p:cNvSpPr>
          <p:nvPr>
            <p:ph type="body" idx="1"/>
          </p:nvPr>
        </p:nvSpPr>
        <p:spPr>
          <a:xfrm>
            <a:off x="533400" y="304800"/>
            <a:ext cx="7772400" cy="4114800"/>
          </a:xfrm>
        </p:spPr>
        <p:txBody>
          <a:bodyPr/>
          <a:lstStyle/>
          <a:p>
            <a:pPr eaLnBrk="1" hangingPunct="1">
              <a:buFontTx/>
              <a:buNone/>
            </a:pPr>
            <a:r>
              <a:rPr lang="en-US" altLang="zh-TW" sz="2800"/>
              <a:t>Thus, the L and U matrices are</a:t>
            </a:r>
          </a:p>
          <a:p>
            <a:pPr eaLnBrk="1" hangingPunct="1">
              <a:buFontTx/>
              <a:buNone/>
            </a:pPr>
            <a:endParaRPr lang="en-US" altLang="zh-TW"/>
          </a:p>
          <a:p>
            <a:pPr eaLnBrk="1" hangingPunct="1">
              <a:buFontTx/>
              <a:buNone/>
            </a:pPr>
            <a:endParaRPr lang="en-US" altLang="zh-TW"/>
          </a:p>
          <a:p>
            <a:pPr eaLnBrk="1" hangingPunct="1">
              <a:buFontTx/>
              <a:buNone/>
            </a:pPr>
            <a:endParaRPr lang="en-US" altLang="zh-TW"/>
          </a:p>
          <a:p>
            <a:pPr eaLnBrk="1" hangingPunct="1">
              <a:buFontTx/>
              <a:buNone/>
            </a:pPr>
            <a:r>
              <a:rPr lang="en-US" altLang="zh-TW" sz="2800"/>
              <a:t>Forward substitution: </a:t>
            </a:r>
          </a:p>
        </p:txBody>
      </p:sp>
      <p:graphicFrame>
        <p:nvGraphicFramePr>
          <p:cNvPr id="37892" name="Object 2052"/>
          <p:cNvGraphicFramePr>
            <a:graphicFrameLocks noChangeAspect="1"/>
          </p:cNvGraphicFramePr>
          <p:nvPr/>
        </p:nvGraphicFramePr>
        <p:xfrm>
          <a:off x="836613" y="914400"/>
          <a:ext cx="6253162" cy="1425575"/>
        </p:xfrm>
        <a:graphic>
          <a:graphicData uri="http://schemas.openxmlformats.org/presentationml/2006/ole">
            <mc:AlternateContent xmlns:mc="http://schemas.openxmlformats.org/markup-compatibility/2006">
              <mc:Choice xmlns:v="urn:schemas-microsoft-com:vml" Requires="v">
                <p:oleObj name="Equation" r:id="rId2" imgW="2565400" imgH="711200" progId="Equation.3">
                  <p:embed/>
                </p:oleObj>
              </mc:Choice>
              <mc:Fallback>
                <p:oleObj name="Equation" r:id="rId2" imgW="2565400" imgH="711200" progId="Equation.3">
                  <p:embed/>
                  <p:pic>
                    <p:nvPicPr>
                      <p:cNvPr id="37892" name="Object 2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914400"/>
                        <a:ext cx="6253162"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2053"/>
          <p:cNvGraphicFramePr>
            <a:graphicFrameLocks noChangeAspect="1"/>
          </p:cNvGraphicFramePr>
          <p:nvPr/>
        </p:nvGraphicFramePr>
        <p:xfrm>
          <a:off x="1371600" y="3124200"/>
          <a:ext cx="2514600" cy="862013"/>
        </p:xfrm>
        <a:graphic>
          <a:graphicData uri="http://schemas.openxmlformats.org/presentationml/2006/ole">
            <mc:AlternateContent xmlns:mc="http://schemas.openxmlformats.org/markup-compatibility/2006">
              <mc:Choice xmlns:v="urn:schemas-microsoft-com:vml" Requires="v">
                <p:oleObj name="Equation" r:id="rId4" imgW="1079032" imgH="431613" progId="Equation.3">
                  <p:embed/>
                </p:oleObj>
              </mc:Choice>
              <mc:Fallback>
                <p:oleObj name="Equation" r:id="rId4" imgW="1079032" imgH="431613" progId="Equation.3">
                  <p:embed/>
                  <p:pic>
                    <p:nvPicPr>
                      <p:cNvPr id="37893" name="Object 20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124200"/>
                        <a:ext cx="2514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2054"/>
          <p:cNvGraphicFramePr>
            <a:graphicFrameLocks noChangeAspect="1"/>
          </p:cNvGraphicFramePr>
          <p:nvPr/>
        </p:nvGraphicFramePr>
        <p:xfrm>
          <a:off x="1371600" y="3962400"/>
          <a:ext cx="5156200" cy="1343025"/>
        </p:xfrm>
        <a:graphic>
          <a:graphicData uri="http://schemas.openxmlformats.org/presentationml/2006/ole">
            <mc:AlternateContent xmlns:mc="http://schemas.openxmlformats.org/markup-compatibility/2006">
              <mc:Choice xmlns:v="urn:schemas-microsoft-com:vml" Requires="v">
                <p:oleObj name="Equation" r:id="rId6" imgW="2108200" imgH="673100" progId="Equation.3">
                  <p:embed/>
                </p:oleObj>
              </mc:Choice>
              <mc:Fallback>
                <p:oleObj name="Equation" r:id="rId6" imgW="2108200" imgH="673100" progId="Equation.3">
                  <p:embed/>
                  <p:pic>
                    <p:nvPicPr>
                      <p:cNvPr id="37894" name="Object 20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962400"/>
                        <a:ext cx="5156200" cy="134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2055"/>
          <p:cNvGraphicFramePr>
            <a:graphicFrameLocks noChangeAspect="1"/>
          </p:cNvGraphicFramePr>
          <p:nvPr/>
        </p:nvGraphicFramePr>
        <p:xfrm>
          <a:off x="1371600" y="5334000"/>
          <a:ext cx="6219825" cy="1341438"/>
        </p:xfrm>
        <a:graphic>
          <a:graphicData uri="http://schemas.openxmlformats.org/presentationml/2006/ole">
            <mc:AlternateContent xmlns:mc="http://schemas.openxmlformats.org/markup-compatibility/2006">
              <mc:Choice xmlns:v="urn:schemas-microsoft-com:vml" Requires="v">
                <p:oleObj name="Equation" r:id="rId8" imgW="2654300" imgH="673100" progId="Equation.3">
                  <p:embed/>
                </p:oleObj>
              </mc:Choice>
              <mc:Fallback>
                <p:oleObj name="Equation" r:id="rId8" imgW="2654300" imgH="673100" progId="Equation.3">
                  <p:embed/>
                  <p:pic>
                    <p:nvPicPr>
                      <p:cNvPr id="37895" name="Object 20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5334000"/>
                        <a:ext cx="6219825"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0310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body" idx="1"/>
          </p:nvPr>
        </p:nvSpPr>
        <p:spPr>
          <a:xfrm>
            <a:off x="609600" y="1600200"/>
            <a:ext cx="7772400" cy="4114800"/>
          </a:xfrm>
        </p:spPr>
        <p:txBody>
          <a:bodyPr/>
          <a:lstStyle/>
          <a:p>
            <a:pPr eaLnBrk="1" hangingPunct="1">
              <a:buFontTx/>
              <a:buNone/>
            </a:pPr>
            <a:r>
              <a:rPr lang="en-US" altLang="zh-TW" sz="2800"/>
              <a:t>Back substitution: </a:t>
            </a:r>
          </a:p>
          <a:p>
            <a:pPr eaLnBrk="1" hangingPunct="1">
              <a:buFontTx/>
              <a:buNone/>
            </a:pPr>
            <a:endParaRPr lang="en-US" altLang="zh-TW"/>
          </a:p>
          <a:p>
            <a:pPr eaLnBrk="1" hangingPunct="1">
              <a:buFontTx/>
              <a:buNone/>
            </a:pPr>
            <a:endParaRPr lang="en-US" altLang="zh-TW"/>
          </a:p>
          <a:p>
            <a:pPr eaLnBrk="1" hangingPunct="1">
              <a:buFontTx/>
              <a:buNone/>
            </a:pPr>
            <a:r>
              <a:rPr lang="en-US" altLang="zh-TW" sz="2800"/>
              <a:t> </a:t>
            </a:r>
          </a:p>
        </p:txBody>
      </p:sp>
      <p:graphicFrame>
        <p:nvGraphicFramePr>
          <p:cNvPr id="38916" name="Object 7"/>
          <p:cNvGraphicFramePr>
            <a:graphicFrameLocks noChangeAspect="1"/>
          </p:cNvGraphicFramePr>
          <p:nvPr/>
        </p:nvGraphicFramePr>
        <p:xfrm>
          <a:off x="1371600" y="2286000"/>
          <a:ext cx="5348288" cy="2289175"/>
        </p:xfrm>
        <a:graphic>
          <a:graphicData uri="http://schemas.openxmlformats.org/presentationml/2006/ole">
            <mc:AlternateContent xmlns:mc="http://schemas.openxmlformats.org/markup-compatibility/2006">
              <mc:Choice xmlns:v="urn:schemas-microsoft-com:vml" Requires="v">
                <p:oleObj name="Equation" r:id="rId2" imgW="2540000" imgH="1143000" progId="Equation.3">
                  <p:embed/>
                </p:oleObj>
              </mc:Choice>
              <mc:Fallback>
                <p:oleObj name="Equation" r:id="rId2" imgW="2540000" imgH="1143000" progId="Equation.3">
                  <p:embed/>
                  <p:pic>
                    <p:nvPicPr>
                      <p:cNvPr id="3891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5348288"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1731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050"/>
          <p:cNvSpPr>
            <a:spLocks noGrp="1" noChangeArrowheads="1"/>
          </p:cNvSpPr>
          <p:nvPr>
            <p:ph type="title"/>
          </p:nvPr>
        </p:nvSpPr>
        <p:spPr>
          <a:xfrm>
            <a:off x="383454" y="189045"/>
            <a:ext cx="8638134" cy="651756"/>
          </a:xfrm>
        </p:spPr>
        <p:txBody>
          <a:bodyPr/>
          <a:lstStyle/>
          <a:p>
            <a:pPr algn="just" eaLnBrk="1" hangingPunct="1"/>
            <a:r>
              <a:rPr lang="en-US" altLang="zh-TW" sz="3200" dirty="0">
                <a:solidFill>
                  <a:srgbClr val="FF3300"/>
                </a:solidFill>
              </a:rPr>
              <a:t>LU Decomposition vs. Gaussian Elimination</a:t>
            </a:r>
          </a:p>
        </p:txBody>
      </p:sp>
      <p:sp>
        <p:nvSpPr>
          <p:cNvPr id="34820" name="Rectangle 2051"/>
          <p:cNvSpPr>
            <a:spLocks noGrp="1" noChangeArrowheads="1"/>
          </p:cNvSpPr>
          <p:nvPr>
            <p:ph type="body" idx="1"/>
          </p:nvPr>
        </p:nvSpPr>
        <p:spPr>
          <a:xfrm>
            <a:off x="383454" y="1053033"/>
            <a:ext cx="8434741" cy="3815947"/>
          </a:xfrm>
        </p:spPr>
        <p:txBody>
          <a:bodyPr/>
          <a:lstStyle/>
          <a:p>
            <a:pPr eaLnBrk="1" hangingPunct="1">
              <a:buFont typeface="Arial" panose="020B0604020202020204" pitchFamily="34" charset="0"/>
              <a:buChar char="•"/>
            </a:pPr>
            <a:r>
              <a:rPr lang="en-US" altLang="zh-TW" sz="2800" dirty="0"/>
              <a:t>In LU decomposition, matrix U is equivalent to the upper triangular matrix obtained in the forward pass in Gaussian elimination.</a:t>
            </a:r>
          </a:p>
          <a:p>
            <a:pPr lvl="1"/>
            <a:endParaRPr lang="en-US" altLang="zh-TW" sz="2400" dirty="0"/>
          </a:p>
          <a:p>
            <a:pPr eaLnBrk="1" hangingPunct="1"/>
            <a:r>
              <a:rPr lang="en-US" altLang="zh-TW" sz="2800" dirty="0"/>
              <a:t>The calculation of </a:t>
            </a:r>
            <a:r>
              <a:rPr lang="en-US" altLang="zh-TW" sz="2800" b="1" dirty="0"/>
              <a:t>UX=E </a:t>
            </a:r>
            <a:r>
              <a:rPr lang="en-US" altLang="zh-TW" sz="2800" dirty="0"/>
              <a:t>is equivalent to the back substitution in Gaussian elimination.</a:t>
            </a:r>
          </a:p>
          <a:p>
            <a:pPr eaLnBrk="1" hangingPunct="1"/>
            <a:endParaRPr lang="en-US" altLang="zh-TW" sz="2800" dirty="0"/>
          </a:p>
          <a:p>
            <a:r>
              <a:rPr lang="en-US" altLang="zh-TW" sz="2800" dirty="0"/>
              <a:t>Both O(N</a:t>
            </a:r>
            <a:r>
              <a:rPr lang="en-US" altLang="zh-TW" sz="2800" baseline="30000" dirty="0"/>
              <a:t>3</a:t>
            </a:r>
            <a:r>
              <a:rPr lang="en-US" altLang="zh-TW" sz="2800" dirty="0"/>
              <a:t>)</a:t>
            </a:r>
          </a:p>
          <a:p>
            <a:pPr lvl="1"/>
            <a:endParaRPr lang="en-US" altLang="zh-TW" sz="2400" b="1" dirty="0"/>
          </a:p>
          <a:p>
            <a:pPr eaLnBrk="1" hangingPunct="1"/>
            <a:r>
              <a:rPr lang="en-US" altLang="zh-CN" sz="2800" dirty="0"/>
              <a:t>Row permutations may be needed (i.e., pivoting) </a:t>
            </a:r>
            <a:endParaRPr lang="en-US" altLang="zh-TW" sz="2800" dirty="0"/>
          </a:p>
        </p:txBody>
      </p:sp>
      <p:sp>
        <p:nvSpPr>
          <p:cNvPr id="2" name="矩形 1"/>
          <p:cNvSpPr/>
          <p:nvPr/>
        </p:nvSpPr>
        <p:spPr>
          <a:xfrm>
            <a:off x="2196033" y="5940635"/>
            <a:ext cx="1338251" cy="461665"/>
          </a:xfrm>
          <a:prstGeom prst="rect">
            <a:avLst/>
          </a:prstGeom>
        </p:spPr>
        <p:txBody>
          <a:bodyPr wrap="none">
            <a:spAutoFit/>
          </a:bodyPr>
          <a:lstStyle/>
          <a:p>
            <a:pPr eaLnBrk="1" hangingPunct="1">
              <a:buFontTx/>
              <a:buNone/>
            </a:pPr>
            <a:r>
              <a:rPr lang="en-US" altLang="zh-TW" sz="2400" b="1" dirty="0"/>
              <a:t>PA = LU</a:t>
            </a:r>
          </a:p>
        </p:txBody>
      </p:sp>
      <p:sp>
        <p:nvSpPr>
          <p:cNvPr id="3" name="矩形 2"/>
          <p:cNvSpPr/>
          <p:nvPr/>
        </p:nvSpPr>
        <p:spPr>
          <a:xfrm>
            <a:off x="4068007" y="5950651"/>
            <a:ext cx="2831224" cy="400110"/>
          </a:xfrm>
          <a:prstGeom prst="rect">
            <a:avLst/>
          </a:prstGeom>
        </p:spPr>
        <p:txBody>
          <a:bodyPr wrap="none">
            <a:spAutoFit/>
          </a:bodyPr>
          <a:lstStyle/>
          <a:p>
            <a:r>
              <a:rPr lang="en-US" altLang="zh-CN" sz="2000" b="1" dirty="0"/>
              <a:t>P: permutation matrix</a:t>
            </a:r>
            <a:endParaRPr lang="zh-CN" altLang="en-US" sz="2000" b="1" dirty="0"/>
          </a:p>
        </p:txBody>
      </p:sp>
    </p:spTree>
    <p:extLst>
      <p:ext uri="{BB962C8B-B14F-4D97-AF65-F5344CB8AC3E}">
        <p14:creationId xmlns:p14="http://schemas.microsoft.com/office/powerpoint/2010/main" val="3863761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0" y="228600"/>
            <a:ext cx="9144000" cy="838200"/>
          </a:xfrm>
        </p:spPr>
        <p:txBody>
          <a:bodyPr/>
          <a:lstStyle/>
          <a:p>
            <a:pPr algn="ctr"/>
            <a:r>
              <a:rPr lang="en-US" altLang="zh-CN" b="1" i="1" dirty="0">
                <a:solidFill>
                  <a:srgbClr val="000099"/>
                </a:solidFill>
                <a:effectLst>
                  <a:outerShdw blurRad="38100" dist="38100" dir="2700000" algn="tl">
                    <a:srgbClr val="C0C0C0"/>
                  </a:outerShdw>
                </a:effectLst>
                <a:ea typeface="宋体" panose="02010600030101010101" pitchFamily="2" charset="-122"/>
              </a:rPr>
              <a:t>Permutation Matrix</a:t>
            </a:r>
            <a:endParaRPr lang="en-US" altLang="zh-CN" sz="3600" dirty="0">
              <a:ea typeface="宋体" panose="02010600030101010101" pitchFamily="2" charset="-122"/>
            </a:endParaRPr>
          </a:p>
        </p:txBody>
      </p:sp>
      <p:sp>
        <p:nvSpPr>
          <p:cNvPr id="578563" name="Rectangle 3"/>
          <p:cNvSpPr>
            <a:spLocks noGrp="1" noChangeArrowheads="1"/>
          </p:cNvSpPr>
          <p:nvPr>
            <p:ph type="body" idx="1"/>
          </p:nvPr>
        </p:nvSpPr>
        <p:spPr>
          <a:xfrm>
            <a:off x="540056" y="1143000"/>
            <a:ext cx="8534400" cy="838200"/>
          </a:xfrm>
        </p:spPr>
        <p:txBody>
          <a:bodyPr/>
          <a:lstStyle/>
          <a:p>
            <a:pPr>
              <a:lnSpc>
                <a:spcPct val="90000"/>
              </a:lnSpc>
            </a:pPr>
            <a:r>
              <a:rPr lang="en-US" altLang="zh-CN" sz="2800" b="1" dirty="0">
                <a:solidFill>
                  <a:srgbClr val="CC3399"/>
                </a:solidFill>
                <a:ea typeface="宋体" panose="02010600030101010101" pitchFamily="2" charset="-122"/>
              </a:rPr>
              <a:t>Bookkeeping for row exchanges</a:t>
            </a:r>
          </a:p>
          <a:p>
            <a:pPr>
              <a:lnSpc>
                <a:spcPct val="80000"/>
              </a:lnSpc>
            </a:pPr>
            <a:r>
              <a:rPr lang="en-US" altLang="zh-CN" sz="2800" b="1" dirty="0">
                <a:solidFill>
                  <a:srgbClr val="CC3399"/>
                </a:solidFill>
                <a:ea typeface="宋体" panose="02010600030101010101" pitchFamily="2" charset="-122"/>
              </a:rPr>
              <a:t>Example: [ </a:t>
            </a:r>
            <a:r>
              <a:rPr lang="en-US" altLang="zh-CN" sz="2800" b="1" i="1" dirty="0">
                <a:solidFill>
                  <a:srgbClr val="CC3399"/>
                </a:solidFill>
                <a:ea typeface="宋体" panose="02010600030101010101" pitchFamily="2" charset="-122"/>
              </a:rPr>
              <a:t>P</a:t>
            </a:r>
            <a:r>
              <a:rPr lang="en-US" altLang="zh-CN" sz="2800" b="1" i="1" baseline="-25000" dirty="0">
                <a:solidFill>
                  <a:srgbClr val="CC3399"/>
                </a:solidFill>
                <a:ea typeface="宋体" panose="02010600030101010101" pitchFamily="2" charset="-122"/>
              </a:rPr>
              <a:t>1</a:t>
            </a:r>
            <a:r>
              <a:rPr lang="en-US" altLang="zh-CN" sz="2800" b="1" dirty="0">
                <a:solidFill>
                  <a:srgbClr val="CC3399"/>
                </a:solidFill>
                <a:ea typeface="宋体" panose="02010600030101010101" pitchFamily="2" charset="-122"/>
              </a:rPr>
              <a:t>] interchanges row 1 and 3</a:t>
            </a:r>
          </a:p>
          <a:p>
            <a:pPr>
              <a:lnSpc>
                <a:spcPct val="90000"/>
              </a:lnSpc>
            </a:pPr>
            <a:endParaRPr lang="en-US" altLang="zh-CN" sz="2800" b="1" dirty="0">
              <a:solidFill>
                <a:srgbClr val="CC3399"/>
              </a:solidFill>
              <a:ea typeface="宋体" panose="02010600030101010101" pitchFamily="2" charset="-122"/>
            </a:endParaRPr>
          </a:p>
          <a:p>
            <a:pPr>
              <a:lnSpc>
                <a:spcPct val="90000"/>
              </a:lnSpc>
            </a:pPr>
            <a:endParaRPr lang="en-US" altLang="zh-CN" sz="2800" b="1" dirty="0">
              <a:solidFill>
                <a:srgbClr val="CC3399"/>
              </a:solidFill>
              <a:ea typeface="宋体" panose="02010600030101010101" pitchFamily="2" charset="-122"/>
            </a:endParaRPr>
          </a:p>
          <a:p>
            <a:pPr>
              <a:lnSpc>
                <a:spcPct val="90000"/>
              </a:lnSpc>
            </a:pPr>
            <a:endParaRPr lang="en-US" altLang="zh-CN" sz="2800" b="1" dirty="0">
              <a:solidFill>
                <a:srgbClr val="CC3399"/>
              </a:solidFill>
              <a:ea typeface="宋体" panose="02010600030101010101" pitchFamily="2" charset="-122"/>
            </a:endParaRPr>
          </a:p>
          <a:p>
            <a:pPr>
              <a:lnSpc>
                <a:spcPct val="90000"/>
              </a:lnSpc>
            </a:pPr>
            <a:endParaRPr lang="en-US" altLang="zh-CN" sz="2800" b="1" dirty="0">
              <a:solidFill>
                <a:srgbClr val="CC3399"/>
              </a:solidFill>
              <a:ea typeface="宋体" panose="02010600030101010101" pitchFamily="2" charset="-122"/>
            </a:endParaRPr>
          </a:p>
          <a:p>
            <a:pPr>
              <a:lnSpc>
                <a:spcPct val="90000"/>
              </a:lnSpc>
            </a:pPr>
            <a:endParaRPr lang="en-US" altLang="zh-CN" sz="2800" b="1" dirty="0">
              <a:solidFill>
                <a:srgbClr val="CC3399"/>
              </a:solidFill>
              <a:ea typeface="宋体" panose="02010600030101010101" pitchFamily="2" charset="-122"/>
            </a:endParaRPr>
          </a:p>
          <a:p>
            <a:pPr>
              <a:lnSpc>
                <a:spcPct val="80000"/>
              </a:lnSpc>
            </a:pPr>
            <a:r>
              <a:rPr lang="en-US" altLang="zh-CN" sz="2800" b="1" dirty="0">
                <a:solidFill>
                  <a:srgbClr val="CC3399"/>
                </a:solidFill>
                <a:ea typeface="宋体" panose="02010600030101010101" pitchFamily="2" charset="-122"/>
              </a:rPr>
              <a:t>Multiple permutations [ </a:t>
            </a:r>
            <a:r>
              <a:rPr lang="en-US" altLang="zh-CN" sz="2800" b="1" i="1" dirty="0">
                <a:solidFill>
                  <a:srgbClr val="CC3399"/>
                </a:solidFill>
                <a:ea typeface="宋体" panose="02010600030101010101" pitchFamily="2" charset="-122"/>
              </a:rPr>
              <a:t>P</a:t>
            </a:r>
            <a:r>
              <a:rPr lang="en-US" altLang="zh-CN" sz="2800" b="1" dirty="0">
                <a:solidFill>
                  <a:srgbClr val="CC3399"/>
                </a:solidFill>
                <a:ea typeface="宋体" panose="02010600030101010101" pitchFamily="2" charset="-122"/>
              </a:rPr>
              <a:t> ]</a:t>
            </a:r>
          </a:p>
          <a:p>
            <a:pPr>
              <a:lnSpc>
                <a:spcPct val="90000"/>
              </a:lnSpc>
              <a:buFont typeface="Monotype Sorts" pitchFamily="2" charset="2"/>
              <a:buNone/>
            </a:pPr>
            <a:r>
              <a:rPr lang="en-US" altLang="zh-CN" sz="2800" b="1" dirty="0">
                <a:solidFill>
                  <a:srgbClr val="CC3399"/>
                </a:solidFill>
                <a:ea typeface="宋体" panose="02010600030101010101" pitchFamily="2" charset="-122"/>
              </a:rPr>
              <a:t>    </a:t>
            </a:r>
            <a:endParaRPr lang="en-US" altLang="zh-CN" sz="2800" b="1" dirty="0">
              <a:solidFill>
                <a:srgbClr val="000099"/>
              </a:solidFill>
              <a:ea typeface="宋体" panose="02010600030101010101" pitchFamily="2" charset="-122"/>
            </a:endParaRPr>
          </a:p>
          <a:p>
            <a:pPr>
              <a:lnSpc>
                <a:spcPct val="90000"/>
              </a:lnSpc>
              <a:buFont typeface="Monotype Sorts" pitchFamily="2" charset="2"/>
              <a:buNone/>
            </a:pPr>
            <a:endParaRPr lang="en-US" altLang="zh-CN" sz="2800" b="1" dirty="0">
              <a:solidFill>
                <a:srgbClr val="CC3399"/>
              </a:solidFill>
              <a:ea typeface="宋体" panose="02010600030101010101" pitchFamily="2" charset="-122"/>
            </a:endParaRPr>
          </a:p>
        </p:txBody>
      </p:sp>
      <p:graphicFrame>
        <p:nvGraphicFramePr>
          <p:cNvPr id="578564" name="Object 4"/>
          <p:cNvGraphicFramePr>
            <a:graphicFrameLocks noChangeAspect="1"/>
          </p:cNvGraphicFramePr>
          <p:nvPr/>
        </p:nvGraphicFramePr>
        <p:xfrm>
          <a:off x="838200" y="2471738"/>
          <a:ext cx="7010400" cy="1722437"/>
        </p:xfrm>
        <a:graphic>
          <a:graphicData uri="http://schemas.openxmlformats.org/presentationml/2006/ole">
            <mc:AlternateContent xmlns:mc="http://schemas.openxmlformats.org/markup-compatibility/2006">
              <mc:Choice xmlns:v="urn:schemas-microsoft-com:vml" Requires="v">
                <p:oleObj name="Equation" r:id="rId2" imgW="3822480" imgH="939600" progId="Equation.3">
                  <p:embed/>
                </p:oleObj>
              </mc:Choice>
              <mc:Fallback>
                <p:oleObj name="Equation" r:id="rId2" imgW="3822480" imgH="939600" progId="Equation.3">
                  <p:embed/>
                  <p:pic>
                    <p:nvPicPr>
                      <p:cNvPr id="5785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71738"/>
                        <a:ext cx="7010400" cy="172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8565" name="Object 5"/>
          <p:cNvGraphicFramePr>
            <a:graphicFrameLocks noChangeAspect="1"/>
          </p:cNvGraphicFramePr>
          <p:nvPr/>
        </p:nvGraphicFramePr>
        <p:xfrm>
          <a:off x="838200" y="4811713"/>
          <a:ext cx="7086600" cy="1741487"/>
        </p:xfrm>
        <a:graphic>
          <a:graphicData uri="http://schemas.openxmlformats.org/presentationml/2006/ole">
            <mc:AlternateContent xmlns:mc="http://schemas.openxmlformats.org/markup-compatibility/2006">
              <mc:Choice xmlns:v="urn:schemas-microsoft-com:vml" Requires="v">
                <p:oleObj name="Equation" r:id="rId4" imgW="3822480" imgH="939600" progId="Equation.3">
                  <p:embed/>
                </p:oleObj>
              </mc:Choice>
              <mc:Fallback>
                <p:oleObj name="Equation" r:id="rId4" imgW="3822480" imgH="939600" progId="Equation.3">
                  <p:embed/>
                  <p:pic>
                    <p:nvPicPr>
                      <p:cNvPr id="57856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11713"/>
                        <a:ext cx="7086600" cy="174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8567" name="Freeform 7"/>
          <p:cNvSpPr>
            <a:spLocks/>
          </p:cNvSpPr>
          <p:nvPr/>
        </p:nvSpPr>
        <p:spPr bwMode="auto">
          <a:xfrm>
            <a:off x="7848600" y="2743200"/>
            <a:ext cx="533400" cy="914400"/>
          </a:xfrm>
          <a:custGeom>
            <a:avLst/>
            <a:gdLst>
              <a:gd name="T0" fmla="*/ 0 w 240"/>
              <a:gd name="T1" fmla="*/ 0 h 480"/>
              <a:gd name="T2" fmla="*/ 240 w 240"/>
              <a:gd name="T3" fmla="*/ 240 h 480"/>
              <a:gd name="T4" fmla="*/ 0 w 240"/>
              <a:gd name="T5" fmla="*/ 480 h 480"/>
            </a:gdLst>
            <a:ahLst/>
            <a:cxnLst>
              <a:cxn ang="0">
                <a:pos x="T0" y="T1"/>
              </a:cxn>
              <a:cxn ang="0">
                <a:pos x="T2" y="T3"/>
              </a:cxn>
              <a:cxn ang="0">
                <a:pos x="T4" y="T5"/>
              </a:cxn>
            </a:cxnLst>
            <a:rect l="0" t="0" r="r" b="b"/>
            <a:pathLst>
              <a:path w="240" h="480">
                <a:moveTo>
                  <a:pt x="0" y="0"/>
                </a:moveTo>
                <a:cubicBezTo>
                  <a:pt x="120" y="80"/>
                  <a:pt x="240" y="160"/>
                  <a:pt x="240" y="240"/>
                </a:cubicBezTo>
                <a:cubicBezTo>
                  <a:pt x="240" y="320"/>
                  <a:pt x="120" y="400"/>
                  <a:pt x="0" y="480"/>
                </a:cubicBezTo>
              </a:path>
            </a:pathLst>
          </a:custGeom>
          <a:noFill/>
          <a:ln w="38100" cmpd="sng">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8568" name="Freeform 8"/>
          <p:cNvSpPr>
            <a:spLocks/>
          </p:cNvSpPr>
          <p:nvPr/>
        </p:nvSpPr>
        <p:spPr bwMode="auto">
          <a:xfrm>
            <a:off x="8001000" y="5105400"/>
            <a:ext cx="533400" cy="762000"/>
          </a:xfrm>
          <a:custGeom>
            <a:avLst/>
            <a:gdLst>
              <a:gd name="T0" fmla="*/ 0 w 240"/>
              <a:gd name="T1" fmla="*/ 0 h 480"/>
              <a:gd name="T2" fmla="*/ 240 w 240"/>
              <a:gd name="T3" fmla="*/ 240 h 480"/>
              <a:gd name="T4" fmla="*/ 0 w 240"/>
              <a:gd name="T5" fmla="*/ 480 h 480"/>
            </a:gdLst>
            <a:ahLst/>
            <a:cxnLst>
              <a:cxn ang="0">
                <a:pos x="T0" y="T1"/>
              </a:cxn>
              <a:cxn ang="0">
                <a:pos x="T2" y="T3"/>
              </a:cxn>
              <a:cxn ang="0">
                <a:pos x="T4" y="T5"/>
              </a:cxn>
            </a:cxnLst>
            <a:rect l="0" t="0" r="r" b="b"/>
            <a:pathLst>
              <a:path w="240" h="480">
                <a:moveTo>
                  <a:pt x="0" y="0"/>
                </a:moveTo>
                <a:cubicBezTo>
                  <a:pt x="120" y="80"/>
                  <a:pt x="240" y="160"/>
                  <a:pt x="240" y="240"/>
                </a:cubicBezTo>
                <a:cubicBezTo>
                  <a:pt x="240" y="320"/>
                  <a:pt x="120" y="400"/>
                  <a:pt x="0" y="480"/>
                </a:cubicBezTo>
              </a:path>
            </a:pathLst>
          </a:custGeom>
          <a:noFill/>
          <a:ln w="38100" cmpd="sng">
            <a:solidFill>
              <a:srgbClr val="FF00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8569" name="Freeform 9"/>
          <p:cNvSpPr>
            <a:spLocks/>
          </p:cNvSpPr>
          <p:nvPr/>
        </p:nvSpPr>
        <p:spPr bwMode="auto">
          <a:xfrm>
            <a:off x="8001000" y="5943600"/>
            <a:ext cx="533400" cy="457200"/>
          </a:xfrm>
          <a:custGeom>
            <a:avLst/>
            <a:gdLst>
              <a:gd name="T0" fmla="*/ 0 w 240"/>
              <a:gd name="T1" fmla="*/ 0 h 480"/>
              <a:gd name="T2" fmla="*/ 240 w 240"/>
              <a:gd name="T3" fmla="*/ 240 h 480"/>
              <a:gd name="T4" fmla="*/ 0 w 240"/>
              <a:gd name="T5" fmla="*/ 480 h 480"/>
            </a:gdLst>
            <a:ahLst/>
            <a:cxnLst>
              <a:cxn ang="0">
                <a:pos x="T0" y="T1"/>
              </a:cxn>
              <a:cxn ang="0">
                <a:pos x="T2" y="T3"/>
              </a:cxn>
              <a:cxn ang="0">
                <a:pos x="T4" y="T5"/>
              </a:cxn>
            </a:cxnLst>
            <a:rect l="0" t="0" r="r" b="b"/>
            <a:pathLst>
              <a:path w="240" h="480">
                <a:moveTo>
                  <a:pt x="0" y="0"/>
                </a:moveTo>
                <a:cubicBezTo>
                  <a:pt x="120" y="80"/>
                  <a:pt x="240" y="160"/>
                  <a:pt x="240" y="240"/>
                </a:cubicBezTo>
                <a:cubicBezTo>
                  <a:pt x="240" y="320"/>
                  <a:pt x="120" y="400"/>
                  <a:pt x="0" y="480"/>
                </a:cubicBezTo>
              </a:path>
            </a:pathLst>
          </a:custGeom>
          <a:noFill/>
          <a:ln w="38100" cmpd="sng">
            <a:solidFill>
              <a:srgbClr val="0000FF"/>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2916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8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395288" y="368300"/>
            <a:ext cx="8375650" cy="1081088"/>
          </a:xfrm>
          <a:prstGeom prst="bevel">
            <a:avLst/>
          </a:prstGeom>
          <a:solidFill>
            <a:schemeClr val="bg1">
              <a:lumMod val="85000"/>
            </a:schemeClr>
          </a:solidFill>
        </p:spPr>
        <p:txBody>
          <a:bodyPr/>
          <a:lstStyle/>
          <a:p>
            <a:pPr eaLnBrk="1" hangingPunct="1">
              <a:defRPr/>
            </a:pPr>
            <a:r>
              <a:rPr lang="en-US" sz="2800" dirty="0">
                <a:latin typeface="Times New Roman" pitchFamily="18" charset="0"/>
              </a:rPr>
              <a:t>Solving </a:t>
            </a:r>
            <a:r>
              <a:rPr lang="en-US" sz="2800" dirty="0" err="1">
                <a:latin typeface="Times New Roman" pitchFamily="18" charset="0"/>
              </a:rPr>
              <a:t>Tridiagonal</a:t>
            </a:r>
            <a:r>
              <a:rPr lang="en-US" sz="2800" dirty="0">
                <a:latin typeface="Times New Roman" pitchFamily="18" charset="0"/>
              </a:rPr>
              <a:t> Systems </a:t>
            </a:r>
            <a:br>
              <a:rPr lang="en-US" sz="2800" dirty="0">
                <a:latin typeface="Times New Roman" pitchFamily="18" charset="0"/>
              </a:rPr>
            </a:br>
            <a:r>
              <a:rPr lang="en-US" sz="2800" dirty="0">
                <a:latin typeface="Times New Roman" pitchFamily="18" charset="0"/>
              </a:rPr>
              <a:t>(Thomas Algorithm)</a:t>
            </a:r>
          </a:p>
        </p:txBody>
      </p:sp>
      <p:graphicFrame>
        <p:nvGraphicFramePr>
          <p:cNvPr id="2050" name="Object 4"/>
          <p:cNvGraphicFramePr>
            <a:graphicFrameLocks noGrp="1" noChangeAspect="1"/>
          </p:cNvGraphicFramePr>
          <p:nvPr>
            <p:ph sz="half" idx="2"/>
          </p:nvPr>
        </p:nvGraphicFramePr>
        <p:xfrm>
          <a:off x="993775" y="2103438"/>
          <a:ext cx="4038600" cy="2019300"/>
        </p:xfrm>
        <a:graphic>
          <a:graphicData uri="http://schemas.openxmlformats.org/presentationml/2006/ole">
            <mc:AlternateContent xmlns:mc="http://schemas.openxmlformats.org/markup-compatibility/2006">
              <mc:Choice xmlns:v="urn:schemas-microsoft-com:vml" Requires="v">
                <p:oleObj name="Equation" r:id="rId2" imgW="1879600" imgH="939800" progId="Equation.DSMT4">
                  <p:embed/>
                </p:oleObj>
              </mc:Choice>
              <mc:Fallback>
                <p:oleObj name="Equation" r:id="rId2" imgW="1879600" imgH="939800" progId="Equation.DSMT4">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2103438"/>
                        <a:ext cx="4038600" cy="2019300"/>
                      </a:xfrm>
                      <a:prstGeom prst="rect">
                        <a:avLst/>
                      </a:prstGeom>
                      <a:solidFill>
                        <a:srgbClr val="99CCFF">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1"/>
          <p:cNvGraphicFramePr>
            <a:graphicFrameLocks noChangeAspect="1"/>
          </p:cNvGraphicFramePr>
          <p:nvPr>
            <p:extLst>
              <p:ext uri="{D42A27DB-BD31-4B8C-83A1-F6EECF244321}">
                <p14:modId xmlns:p14="http://schemas.microsoft.com/office/powerpoint/2010/main" val="2982731450"/>
              </p:ext>
            </p:extLst>
          </p:nvPr>
        </p:nvGraphicFramePr>
        <p:xfrm>
          <a:off x="414338" y="4291013"/>
          <a:ext cx="5489575" cy="1657350"/>
        </p:xfrm>
        <a:graphic>
          <a:graphicData uri="http://schemas.openxmlformats.org/presentationml/2006/ole">
            <mc:AlternateContent xmlns:mc="http://schemas.openxmlformats.org/markup-compatibility/2006">
              <mc:Choice xmlns:v="urn:schemas-microsoft-com:vml" Requires="v">
                <p:oleObj name="Equation" r:id="rId4" imgW="3111500" imgH="939800" progId="Equation.DSMT4">
                  <p:embed/>
                </p:oleObj>
              </mc:Choice>
              <mc:Fallback>
                <p:oleObj name="Equation" r:id="rId4" imgW="3111500" imgH="939800" progId="Equation.DSMT4">
                  <p:embed/>
                  <p:pic>
                    <p:nvPicPr>
                      <p:cNvPr id="205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8" y="4291013"/>
                        <a:ext cx="5489575" cy="1657350"/>
                      </a:xfrm>
                      <a:prstGeom prst="rect">
                        <a:avLst/>
                      </a:prstGeom>
                      <a:solidFill>
                        <a:srgbClr val="99CCFF">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p:nvPr/>
        </p:nvSpPr>
        <p:spPr>
          <a:xfrm>
            <a:off x="409575" y="1566863"/>
            <a:ext cx="8361363" cy="400050"/>
          </a:xfrm>
          <a:prstGeom prst="rect">
            <a:avLst/>
          </a:prstGeom>
          <a:solidFill>
            <a:schemeClr val="bg2">
              <a:lumMod val="20000"/>
              <a:lumOff val="80000"/>
            </a:schemeClr>
          </a:solidFill>
        </p:spPr>
        <p:txBody>
          <a:bodyPr>
            <a:spAutoFit/>
          </a:bodyPr>
          <a:lstStyle/>
          <a:p>
            <a:pPr algn="ctr" eaLnBrk="1" hangingPunct="1">
              <a:defRPr/>
            </a:pPr>
            <a:r>
              <a:rPr lang="en-US" sz="2000" dirty="0">
                <a:cs typeface="Times New Roman" pitchFamily="18" charset="0"/>
              </a:rPr>
              <a:t>A </a:t>
            </a:r>
            <a:r>
              <a:rPr lang="en-US" sz="2000" dirty="0" err="1">
                <a:cs typeface="Times New Roman" pitchFamily="18" charset="0"/>
              </a:rPr>
              <a:t>tridiagonal</a:t>
            </a:r>
            <a:r>
              <a:rPr lang="en-US" sz="2000" dirty="0">
                <a:cs typeface="Times New Roman" pitchFamily="18" charset="0"/>
              </a:rPr>
              <a:t> system has a bandwidth of 3</a:t>
            </a:r>
          </a:p>
        </p:txBody>
      </p:sp>
      <p:sp>
        <p:nvSpPr>
          <p:cNvPr id="11" name="Rectangle 10"/>
          <p:cNvSpPr>
            <a:spLocks noChangeArrowheads="1"/>
          </p:cNvSpPr>
          <p:nvPr/>
        </p:nvSpPr>
        <p:spPr bwMode="auto">
          <a:xfrm>
            <a:off x="5965826" y="2271296"/>
            <a:ext cx="2805112" cy="28007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latin typeface="Rockwell" panose="02060603020205020403" pitchFamily="18" charset="0"/>
                <a:cs typeface="Raavi" pitchFamily="2" charset="0"/>
              </a:rPr>
              <a:t>DECOMPOSITION</a:t>
            </a:r>
          </a:p>
          <a:p>
            <a:pPr eaLnBrk="1" hangingPunct="1">
              <a:spcBef>
                <a:spcPct val="0"/>
              </a:spcBef>
              <a:buFontTx/>
              <a:buNone/>
            </a:pPr>
            <a:endParaRPr lang="en-US" altLang="en-US" sz="2400"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2400"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b="1" dirty="0">
                <a:latin typeface="Times New Roman" panose="02020603050405020304" pitchFamily="18" charset="0"/>
                <a:cs typeface="Times New Roman" panose="02020603050405020304" pitchFamily="18" charset="0"/>
              </a:rPr>
              <a:t>DO</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 2, </a:t>
            </a:r>
            <a:r>
              <a:rPr lang="en-US" altLang="en-US" sz="2000" i="1" dirty="0">
                <a:latin typeface="Times New Roman" panose="02020603050405020304" pitchFamily="18" charset="0"/>
                <a:cs typeface="Times New Roman" panose="02020603050405020304" pitchFamily="18" charset="0"/>
              </a:rPr>
              <a:t>n</a:t>
            </a:r>
            <a:endParaRPr lang="en-US" altLang="en-US" sz="1400" dirty="0">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b="1"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b="1"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b="1"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endParaRPr lang="en-US" altLang="en-US" sz="1600" b="1" dirty="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000" b="1" dirty="0">
                <a:latin typeface="Times New Roman" panose="02020603050405020304" pitchFamily="18" charset="0"/>
                <a:cs typeface="Times New Roman" panose="02020603050405020304" pitchFamily="18" charset="0"/>
              </a:rPr>
              <a:t>END DO</a:t>
            </a:r>
          </a:p>
        </p:txBody>
      </p:sp>
      <p:sp>
        <p:nvSpPr>
          <p:cNvPr id="8" name="Rectangle 7"/>
          <p:cNvSpPr>
            <a:spLocks noChangeArrowheads="1"/>
          </p:cNvSpPr>
          <p:nvPr/>
        </p:nvSpPr>
        <p:spPr bwMode="auto">
          <a:xfrm>
            <a:off x="5995988" y="5072063"/>
            <a:ext cx="2805112"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latin typeface="Rockwell" panose="02060603020205020403" pitchFamily="18" charset="0"/>
                <a:cs typeface="Raavi" pitchFamily="2" charset="0"/>
              </a:rPr>
              <a:t>Time Complexity?</a:t>
            </a:r>
            <a:endParaRPr lang="en-US" altLang="en-US" sz="14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dirty="0">
                <a:solidFill>
                  <a:srgbClr val="0070C0"/>
                </a:solidFill>
                <a:latin typeface="Times New Roman" panose="02020603050405020304" pitchFamily="18" charset="0"/>
                <a:cs typeface="Times New Roman" panose="02020603050405020304" pitchFamily="18" charset="0"/>
              </a:rPr>
              <a:t>O(n)</a:t>
            </a:r>
            <a:endParaRPr lang="en-US" altLang="en-US" sz="2400" b="1" i="1" dirty="0">
              <a:solidFill>
                <a:srgbClr val="0070C0"/>
              </a:solidFill>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6002338" y="5986463"/>
            <a:ext cx="2805112" cy="400050"/>
          </a:xfrm>
          <a:prstGeom prst="rect">
            <a:avLst/>
          </a:prstGeom>
          <a:solidFill>
            <a:schemeClr val="bg2">
              <a:lumMod val="20000"/>
              <a:lumOff val="80000"/>
            </a:schemeClr>
          </a:solidFill>
          <a:ln w="9525">
            <a:noFill/>
            <a:miter lim="800000"/>
            <a:headEnd/>
            <a:tailEnd/>
          </a:ln>
        </p:spPr>
        <p:txBody>
          <a:bodyPr>
            <a:spAutoFit/>
          </a:bodyPr>
          <a:lstStyle/>
          <a:p>
            <a:pPr algn="ctr" eaLnBrk="1" hangingPunct="1">
              <a:defRPr/>
            </a:pPr>
            <a:r>
              <a:rPr lang="en-US" sz="2000" dirty="0">
                <a:solidFill>
                  <a:schemeClr val="tx1"/>
                </a:solidFill>
                <a:latin typeface="Rockwell" pitchFamily="18" charset="0"/>
                <a:ea typeface="Raavi" pitchFamily="2"/>
                <a:cs typeface="Raavi" pitchFamily="2"/>
              </a:rPr>
              <a:t>vs.   </a:t>
            </a:r>
            <a:r>
              <a:rPr lang="en-US" sz="2000" b="1" dirty="0">
                <a:solidFill>
                  <a:srgbClr val="0070C0"/>
                </a:solidFill>
                <a:cs typeface="Times New Roman" pitchFamily="18" charset="0"/>
              </a:rPr>
              <a:t>O(n</a:t>
            </a:r>
            <a:r>
              <a:rPr lang="en-US" sz="2000" b="1" baseline="30000" dirty="0">
                <a:solidFill>
                  <a:srgbClr val="0070C0"/>
                </a:solidFill>
                <a:cs typeface="Times New Roman" pitchFamily="18" charset="0"/>
              </a:rPr>
              <a:t>3</a:t>
            </a:r>
            <a:r>
              <a:rPr lang="en-US" sz="2000" b="1" dirty="0">
                <a:solidFill>
                  <a:srgbClr val="0070C0"/>
                </a:solidFill>
                <a:cs typeface="Times New Roman" pitchFamily="18" charset="0"/>
              </a:rPr>
              <a:t>)</a:t>
            </a:r>
            <a:endParaRPr lang="en-US" sz="2000" b="1" i="1" dirty="0">
              <a:solidFill>
                <a:srgbClr val="0070C0"/>
              </a:solidFill>
              <a:cs typeface="Times New Roman" pitchFamily="18" charset="0"/>
            </a:endParaRPr>
          </a:p>
        </p:txBody>
      </p:sp>
      <p:graphicFrame>
        <p:nvGraphicFramePr>
          <p:cNvPr id="12" name="Object 7"/>
          <p:cNvGraphicFramePr>
            <a:graphicFrameLocks noChangeAspect="1"/>
          </p:cNvGraphicFramePr>
          <p:nvPr>
            <p:extLst>
              <p:ext uri="{D42A27DB-BD31-4B8C-83A1-F6EECF244321}">
                <p14:modId xmlns:p14="http://schemas.microsoft.com/office/powerpoint/2010/main" val="3045163336"/>
              </p:ext>
            </p:extLst>
          </p:nvPr>
        </p:nvGraphicFramePr>
        <p:xfrm>
          <a:off x="6002338" y="2772174"/>
          <a:ext cx="935038" cy="484188"/>
        </p:xfrm>
        <a:graphic>
          <a:graphicData uri="http://schemas.openxmlformats.org/presentationml/2006/ole">
            <mc:AlternateContent xmlns:mc="http://schemas.openxmlformats.org/markup-compatibility/2006">
              <mc:Choice xmlns:v="urn:schemas-microsoft-com:vml" Requires="v">
                <p:oleObj name="Equation" r:id="rId6" imgW="444240" imgH="241200" progId="Equation.DSMT4">
                  <p:embed/>
                </p:oleObj>
              </mc:Choice>
              <mc:Fallback>
                <p:oleObj name="Equation" r:id="rId6" imgW="444240" imgH="241200" progId="Equation.DSMT4">
                  <p:embed/>
                  <p:pic>
                    <p:nvPicPr>
                      <p:cNvPr id="38916" name="Object 7"/>
                      <p:cNvPicPr>
                        <a:picLocks noChangeAspect="1" noChangeArrowheads="1"/>
                      </p:cNvPicPr>
                      <p:nvPr/>
                    </p:nvPicPr>
                    <p:blipFill>
                      <a:blip r:embed="rId7"/>
                      <a:srcRect/>
                      <a:stretch>
                        <a:fillRect/>
                      </a:stretch>
                    </p:blipFill>
                    <p:spPr bwMode="auto">
                      <a:xfrm>
                        <a:off x="6002338" y="2772174"/>
                        <a:ext cx="93503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551931223"/>
              </p:ext>
            </p:extLst>
          </p:nvPr>
        </p:nvGraphicFramePr>
        <p:xfrm>
          <a:off x="6396038" y="3757613"/>
          <a:ext cx="1749425" cy="822325"/>
        </p:xfrm>
        <a:graphic>
          <a:graphicData uri="http://schemas.openxmlformats.org/presentationml/2006/ole">
            <mc:AlternateContent xmlns:mc="http://schemas.openxmlformats.org/markup-compatibility/2006">
              <mc:Choice xmlns:v="urn:schemas-microsoft-com:vml" Requires="v">
                <p:oleObj name="Equation" r:id="rId8" imgW="977760" imgH="482400" progId="Equation.DSMT4">
                  <p:embed/>
                </p:oleObj>
              </mc:Choice>
              <mc:Fallback>
                <p:oleObj name="Equation" r:id="rId8" imgW="977760" imgH="482400" progId="Equation.DSMT4">
                  <p:embed/>
                  <p:pic>
                    <p:nvPicPr>
                      <p:cNvPr id="12" name="Object 7"/>
                      <p:cNvPicPr>
                        <a:picLocks noChangeAspect="1" noChangeArrowheads="1"/>
                      </p:cNvPicPr>
                      <p:nvPr/>
                    </p:nvPicPr>
                    <p:blipFill>
                      <a:blip r:embed="rId9"/>
                      <a:srcRect/>
                      <a:stretch>
                        <a:fillRect/>
                      </a:stretch>
                    </p:blipFill>
                    <p:spPr bwMode="auto">
                      <a:xfrm>
                        <a:off x="6396038" y="3757613"/>
                        <a:ext cx="1749425" cy="8223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03173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ox(in)">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8193"/>
          <p:cNvSpPr>
            <a:spLocks noGrp="1" noChangeArrowheads="1"/>
          </p:cNvSpPr>
          <p:nvPr>
            <p:ph type="title"/>
          </p:nvPr>
        </p:nvSpPr>
        <p:spPr/>
        <p:txBody>
          <a:bodyPr/>
          <a:lstStyle/>
          <a:p>
            <a:r>
              <a:rPr lang="zh-CN" altLang="en-US">
                <a:solidFill>
                  <a:srgbClr val="FF3300"/>
                </a:solidFill>
                <a:latin typeface="Georgia" panose="02040502050405020303" pitchFamily="18" charset="0"/>
              </a:rPr>
              <a:t>Kirchhoff</a:t>
            </a:r>
            <a:r>
              <a:rPr lang="en-US" altLang="zh-CN">
                <a:solidFill>
                  <a:srgbClr val="FF3300"/>
                </a:solidFill>
                <a:latin typeface="Georgia" panose="02040502050405020303" pitchFamily="18" charset="0"/>
              </a:rPr>
              <a:t> </a:t>
            </a:r>
            <a:r>
              <a:rPr lang="zh-CN" altLang="en-US">
                <a:solidFill>
                  <a:srgbClr val="FF3300"/>
                </a:solidFill>
                <a:latin typeface="Georgia" panose="02040502050405020303" pitchFamily="18" charset="0"/>
              </a:rPr>
              <a:t>E</a:t>
            </a:r>
            <a:r>
              <a:rPr lang="en-US" altLang="zh-CN">
                <a:solidFill>
                  <a:srgbClr val="FF3300"/>
                </a:solidFill>
                <a:latin typeface="Georgia" panose="02040502050405020303" pitchFamily="18" charset="0"/>
              </a:rPr>
              <a:t>quations for </a:t>
            </a:r>
            <a:r>
              <a:rPr lang="zh-CN" altLang="en-US">
                <a:solidFill>
                  <a:srgbClr val="FF3300"/>
                </a:solidFill>
                <a:latin typeface="Georgia" panose="02040502050405020303" pitchFamily="18" charset="0"/>
              </a:rPr>
              <a:t>C</a:t>
            </a:r>
            <a:r>
              <a:rPr lang="en-US" altLang="zh-CN">
                <a:solidFill>
                  <a:srgbClr val="FF3300"/>
                </a:solidFill>
                <a:latin typeface="Georgia" panose="02040502050405020303" pitchFamily="18" charset="0"/>
              </a:rPr>
              <a:t>ircuits</a:t>
            </a:r>
          </a:p>
        </p:txBody>
      </p:sp>
      <p:sp>
        <p:nvSpPr>
          <p:cNvPr id="8195" name="文本占位符 8194"/>
          <p:cNvSpPr>
            <a:spLocks noGrp="1" noChangeArrowheads="1"/>
          </p:cNvSpPr>
          <p:nvPr>
            <p:ph type="body" sz="half" idx="1"/>
          </p:nvPr>
        </p:nvSpPr>
        <p:spPr>
          <a:xfrm>
            <a:off x="457200" y="1393825"/>
            <a:ext cx="4038600" cy="885825"/>
          </a:xfrm>
        </p:spPr>
        <p:txBody>
          <a:bodyPr/>
          <a:lstStyle/>
          <a:p>
            <a:pPr>
              <a:lnSpc>
                <a:spcPct val="90000"/>
              </a:lnSpc>
            </a:pPr>
            <a:r>
              <a:rPr lang="zh-CN" altLang="en-US" sz="2800" dirty="0">
                <a:solidFill>
                  <a:srgbClr val="0000FF"/>
                </a:solidFill>
                <a:latin typeface="Georgia" panose="02040502050405020303" pitchFamily="18" charset="0"/>
              </a:rPr>
              <a:t>The unbalanced Wheatstone bridge</a:t>
            </a:r>
          </a:p>
        </p:txBody>
      </p:sp>
      <p:pic>
        <p:nvPicPr>
          <p:cNvPr id="8196" name="内容占位符 8195"/>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4648200" y="1531938"/>
            <a:ext cx="4038600" cy="1492250"/>
          </a:xfrm>
        </p:spPr>
      </p:pic>
      <p:pic>
        <p:nvPicPr>
          <p:cNvPr id="8197" name="内容占位符 8196"/>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7316788" y="3357563"/>
            <a:ext cx="1370012" cy="563562"/>
          </a:xfrm>
        </p:spPr>
      </p:pic>
      <p:pic>
        <p:nvPicPr>
          <p:cNvPr id="8198" name="图片 819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8175" y="4005263"/>
            <a:ext cx="423862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图片 819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3738" y="5480050"/>
            <a:ext cx="1612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0" name="组合 8199"/>
          <p:cNvGrpSpPr>
            <a:grpSpLocks/>
          </p:cNvGrpSpPr>
          <p:nvPr/>
        </p:nvGrpSpPr>
        <p:grpSpPr bwMode="auto">
          <a:xfrm>
            <a:off x="611188" y="2278063"/>
            <a:ext cx="3392487" cy="4405312"/>
            <a:chOff x="0" y="0"/>
            <a:chExt cx="5342" cy="6936"/>
          </a:xfrm>
        </p:grpSpPr>
        <p:pic>
          <p:nvPicPr>
            <p:cNvPr id="7176" name="图片 82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342" cy="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文本框 8201"/>
            <p:cNvSpPr txBox="1">
              <a:spLocks noChangeArrowheads="1"/>
            </p:cNvSpPr>
            <p:nvPr/>
          </p:nvSpPr>
          <p:spPr bwMode="auto">
            <a:xfrm>
              <a:off x="2437" y="6122"/>
              <a:ext cx="575"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i="1">
                  <a:solidFill>
                    <a:srgbClr val="FF3300"/>
                  </a:solidFill>
                  <a:latin typeface="Georgia" panose="02040502050405020303" pitchFamily="18" charset="0"/>
                </a:rPr>
                <a:t>i</a:t>
              </a:r>
              <a:r>
                <a:rPr lang="en-US" altLang="zh-CN" sz="2400" baseline="-25000">
                  <a:solidFill>
                    <a:srgbClr val="FF3300"/>
                  </a:solidFill>
                  <a:latin typeface="Georgia" panose="02040502050405020303" pitchFamily="18" charset="0"/>
                </a:rPr>
                <a:t>1</a:t>
              </a:r>
            </a:p>
          </p:txBody>
        </p:sp>
        <p:sp>
          <p:nvSpPr>
            <p:cNvPr id="7178" name="直接连接符 8202"/>
            <p:cNvSpPr>
              <a:spLocks noChangeShapeType="1"/>
            </p:cNvSpPr>
            <p:nvPr/>
          </p:nvSpPr>
          <p:spPr bwMode="auto">
            <a:xfrm flipH="1">
              <a:off x="1930" y="6885"/>
              <a:ext cx="1360" cy="2"/>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79" name="直接连接符 8203"/>
            <p:cNvSpPr>
              <a:spLocks noChangeShapeType="1"/>
            </p:cNvSpPr>
            <p:nvPr/>
          </p:nvSpPr>
          <p:spPr bwMode="auto">
            <a:xfrm flipV="1">
              <a:off x="1362" y="1132"/>
              <a:ext cx="1075" cy="102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0" name="直接连接符 8204"/>
            <p:cNvSpPr>
              <a:spLocks noChangeShapeType="1"/>
            </p:cNvSpPr>
            <p:nvPr/>
          </p:nvSpPr>
          <p:spPr bwMode="auto">
            <a:xfrm>
              <a:off x="2935" y="1132"/>
              <a:ext cx="1147" cy="1020"/>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1" name="文本框 8205"/>
            <p:cNvSpPr txBox="1">
              <a:spLocks noChangeArrowheads="1"/>
            </p:cNvSpPr>
            <p:nvPr/>
          </p:nvSpPr>
          <p:spPr bwMode="auto">
            <a:xfrm>
              <a:off x="1475" y="1112"/>
              <a:ext cx="505"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FF3300"/>
                  </a:solidFill>
                  <a:latin typeface="Georgia" panose="02040502050405020303" pitchFamily="18" charset="0"/>
                </a:rPr>
                <a:t>i</a:t>
              </a:r>
              <a:r>
                <a:rPr lang="en-US" altLang="zh-CN" baseline="-25000">
                  <a:solidFill>
                    <a:srgbClr val="FF3300"/>
                  </a:solidFill>
                  <a:latin typeface="Georgia" panose="02040502050405020303" pitchFamily="18" charset="0"/>
                </a:rPr>
                <a:t>2</a:t>
              </a:r>
            </a:p>
          </p:txBody>
        </p:sp>
        <p:sp>
          <p:nvSpPr>
            <p:cNvPr id="7182" name="文本框 8206"/>
            <p:cNvSpPr txBox="1">
              <a:spLocks noChangeArrowheads="1"/>
            </p:cNvSpPr>
            <p:nvPr/>
          </p:nvSpPr>
          <p:spPr bwMode="auto">
            <a:xfrm>
              <a:off x="3290" y="987"/>
              <a:ext cx="505"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FF3300"/>
                  </a:solidFill>
                  <a:latin typeface="Georgia" panose="02040502050405020303" pitchFamily="18" charset="0"/>
                </a:rPr>
                <a:t>i</a:t>
              </a:r>
              <a:r>
                <a:rPr lang="en-US" altLang="zh-CN" baseline="-25000">
                  <a:solidFill>
                    <a:srgbClr val="FF3300"/>
                  </a:solidFill>
                  <a:latin typeface="Georgia" panose="02040502050405020303" pitchFamily="18" charset="0"/>
                </a:rPr>
                <a:t>3</a:t>
              </a:r>
            </a:p>
          </p:txBody>
        </p:sp>
        <p:sp>
          <p:nvSpPr>
            <p:cNvPr id="7183" name="直接连接符 8207"/>
            <p:cNvSpPr>
              <a:spLocks noChangeShapeType="1"/>
            </p:cNvSpPr>
            <p:nvPr/>
          </p:nvSpPr>
          <p:spPr bwMode="auto">
            <a:xfrm>
              <a:off x="682" y="3570"/>
              <a:ext cx="793" cy="737"/>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4" name="文本框 8208"/>
            <p:cNvSpPr txBox="1">
              <a:spLocks noChangeArrowheads="1"/>
            </p:cNvSpPr>
            <p:nvPr/>
          </p:nvSpPr>
          <p:spPr bwMode="auto">
            <a:xfrm>
              <a:off x="340" y="3660"/>
              <a:ext cx="842"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1</a:t>
              </a:r>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2</a:t>
              </a:r>
            </a:p>
          </p:txBody>
        </p:sp>
        <p:sp>
          <p:nvSpPr>
            <p:cNvPr id="7185" name="直接连接符 8209"/>
            <p:cNvSpPr>
              <a:spLocks noChangeShapeType="1"/>
            </p:cNvSpPr>
            <p:nvPr/>
          </p:nvSpPr>
          <p:spPr bwMode="auto">
            <a:xfrm>
              <a:off x="2437" y="1760"/>
              <a:ext cx="0" cy="1422"/>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6" name="文本框 8210"/>
            <p:cNvSpPr txBox="1">
              <a:spLocks noChangeArrowheads="1"/>
            </p:cNvSpPr>
            <p:nvPr/>
          </p:nvSpPr>
          <p:spPr bwMode="auto">
            <a:xfrm>
              <a:off x="1557" y="2395"/>
              <a:ext cx="84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2</a:t>
              </a:r>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3</a:t>
              </a:r>
            </a:p>
          </p:txBody>
        </p:sp>
        <p:sp>
          <p:nvSpPr>
            <p:cNvPr id="7187" name="文本框 8211"/>
            <p:cNvSpPr txBox="1">
              <a:spLocks noChangeArrowheads="1"/>
            </p:cNvSpPr>
            <p:nvPr/>
          </p:nvSpPr>
          <p:spPr bwMode="auto">
            <a:xfrm>
              <a:off x="2457" y="2740"/>
              <a:ext cx="48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latin typeface="Georgia" panose="02040502050405020303" pitchFamily="18" charset="0"/>
              </a:endParaRPr>
            </a:p>
          </p:txBody>
        </p:sp>
        <p:sp>
          <p:nvSpPr>
            <p:cNvPr id="7188" name="直接连接符 8212"/>
            <p:cNvSpPr>
              <a:spLocks noChangeShapeType="1"/>
            </p:cNvSpPr>
            <p:nvPr/>
          </p:nvSpPr>
          <p:spPr bwMode="auto">
            <a:xfrm flipV="1">
              <a:off x="3627" y="3175"/>
              <a:ext cx="795" cy="737"/>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89" name="文本框 8213"/>
            <p:cNvSpPr txBox="1">
              <a:spLocks noChangeArrowheads="1"/>
            </p:cNvSpPr>
            <p:nvPr/>
          </p:nvSpPr>
          <p:spPr bwMode="auto">
            <a:xfrm>
              <a:off x="3402" y="2835"/>
              <a:ext cx="843"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1</a:t>
              </a:r>
              <a:r>
                <a:rPr lang="en-US" altLang="zh-CN" i="1">
                  <a:solidFill>
                    <a:srgbClr val="0000FF"/>
                  </a:solidFill>
                  <a:latin typeface="Georgia" panose="02040502050405020303" pitchFamily="18" charset="0"/>
                </a:rPr>
                <a:t>-i</a:t>
              </a:r>
              <a:r>
                <a:rPr lang="en-US" altLang="zh-CN" baseline="-25000">
                  <a:solidFill>
                    <a:srgbClr val="0000FF"/>
                  </a:solidFill>
                  <a:latin typeface="Georgia" panose="02040502050405020303" pitchFamily="18" charset="0"/>
                </a:rPr>
                <a:t>3</a:t>
              </a:r>
            </a:p>
          </p:txBody>
        </p:sp>
      </p:grpSp>
      <p:sp>
        <p:nvSpPr>
          <p:cNvPr id="8215" name="文本框 8214"/>
          <p:cNvSpPr txBox="1">
            <a:spLocks noChangeArrowheads="1"/>
          </p:cNvSpPr>
          <p:nvPr/>
        </p:nvSpPr>
        <p:spPr bwMode="auto">
          <a:xfrm>
            <a:off x="5292725" y="3357563"/>
            <a:ext cx="202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rPr>
              <a:t>Ohm's law</a:t>
            </a:r>
          </a:p>
        </p:txBody>
      </p:sp>
    </p:spTree>
    <p:extLst>
      <p:ext uri="{BB962C8B-B14F-4D97-AF65-F5344CB8AC3E}">
        <p14:creationId xmlns:p14="http://schemas.microsoft.com/office/powerpoint/2010/main" val="156065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7"/>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8215"/>
                                        </p:tgtEl>
                                        <p:attrNameLst>
                                          <p:attrName>style.visibility</p:attrName>
                                        </p:attrNameLst>
                                      </p:cBhvr>
                                      <p:to>
                                        <p:strVal val="visible"/>
                                      </p:to>
                                    </p:set>
                                    <p:animEffect transition="in" filter="blinds(horizontal)">
                                      <p:cBhvr>
                                        <p:cTn id="17" dur="500"/>
                                        <p:tgtEl>
                                          <p:spTgt spid="8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215" grpId="0" bldLvl="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1" name="Object 11"/>
          <p:cNvGraphicFramePr>
            <a:graphicFrameLocks noChangeAspect="1"/>
          </p:cNvGraphicFramePr>
          <p:nvPr/>
        </p:nvGraphicFramePr>
        <p:xfrm>
          <a:off x="2162175" y="1595438"/>
          <a:ext cx="5002213" cy="1541462"/>
        </p:xfrm>
        <a:graphic>
          <a:graphicData uri="http://schemas.openxmlformats.org/presentationml/2006/ole">
            <mc:AlternateContent xmlns:mc="http://schemas.openxmlformats.org/markup-compatibility/2006">
              <mc:Choice xmlns:v="urn:schemas-microsoft-com:vml" Requires="v">
                <p:oleObj name="Equation" r:id="rId2" imgW="3048000" imgH="939800" progId="Equation.3">
                  <p:embed/>
                </p:oleObj>
              </mc:Choice>
              <mc:Fallback>
                <p:oleObj name="Equation" r:id="rId2" imgW="3048000" imgH="939800" progId="Equation.3">
                  <p:embed/>
                  <p:pic>
                    <p:nvPicPr>
                      <p:cNvPr id="2051"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595438"/>
                        <a:ext cx="5002213" cy="1541462"/>
                      </a:xfrm>
                      <a:prstGeom prst="rect">
                        <a:avLst/>
                      </a:prstGeom>
                      <a:solidFill>
                        <a:srgbClr val="99CCFF">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
          <p:cNvSpPr>
            <a:spLocks noGrp="1" noChangeArrowheads="1"/>
          </p:cNvSpPr>
          <p:nvPr>
            <p:ph type="title"/>
          </p:nvPr>
        </p:nvSpPr>
        <p:spPr>
          <a:xfrm>
            <a:off x="701675" y="325438"/>
            <a:ext cx="7850188" cy="511175"/>
          </a:xfrm>
          <a:prstGeom prst="bevel">
            <a:avLst/>
          </a:prstGeom>
          <a:solidFill>
            <a:schemeClr val="bg1">
              <a:lumMod val="85000"/>
            </a:schemeClr>
          </a:solidFill>
        </p:spPr>
        <p:txBody>
          <a:bodyPr/>
          <a:lstStyle/>
          <a:p>
            <a:pPr eaLnBrk="1" hangingPunct="1">
              <a:defRPr/>
            </a:pPr>
            <a:r>
              <a:rPr lang="en-US" sz="2800">
                <a:latin typeface="Times New Roman" pitchFamily="18" charset="0"/>
              </a:rPr>
              <a:t>Tridiagonal </a:t>
            </a:r>
            <a:r>
              <a:rPr lang="en-US" sz="2800" dirty="0">
                <a:latin typeface="Times New Roman" pitchFamily="18" charset="0"/>
              </a:rPr>
              <a:t>Systems (cont.)</a:t>
            </a:r>
          </a:p>
        </p:txBody>
      </p:sp>
      <p:graphicFrame>
        <p:nvGraphicFramePr>
          <p:cNvPr id="27652" name="Object 4"/>
          <p:cNvGraphicFramePr>
            <a:graphicFrameLocks noChangeAspect="1"/>
          </p:cNvGraphicFramePr>
          <p:nvPr/>
        </p:nvGraphicFramePr>
        <p:xfrm>
          <a:off x="738188" y="3209925"/>
          <a:ext cx="3228975" cy="1625600"/>
        </p:xfrm>
        <a:graphic>
          <a:graphicData uri="http://schemas.openxmlformats.org/presentationml/2006/ole">
            <mc:AlternateContent xmlns:mc="http://schemas.openxmlformats.org/markup-compatibility/2006">
              <mc:Choice xmlns:v="urn:schemas-microsoft-com:vml" Requires="v">
                <p:oleObj name="Equation" r:id="rId4" imgW="1866900" imgH="939800" progId="Equation.3">
                  <p:embed/>
                </p:oleObj>
              </mc:Choice>
              <mc:Fallback>
                <p:oleObj name="Equation" r:id="rId4" imgW="1866900" imgH="939800" progId="Equation.3">
                  <p:embed/>
                  <p:pic>
                    <p:nvPicPr>
                      <p:cNvPr id="276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88" y="3209925"/>
                        <a:ext cx="3228975" cy="1625600"/>
                      </a:xfrm>
                      <a:prstGeom prst="rect">
                        <a:avLst/>
                      </a:prstGeom>
                      <a:solidFill>
                        <a:srgbClr val="CCFFCC">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p:cNvSpPr>
            <a:spLocks noChangeArrowheads="1"/>
          </p:cNvSpPr>
          <p:nvPr/>
        </p:nvSpPr>
        <p:spPr bwMode="auto">
          <a:xfrm>
            <a:off x="744538" y="4926013"/>
            <a:ext cx="3425825" cy="1779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Rockwell" panose="02060603020205020403" pitchFamily="18" charset="0"/>
                <a:cs typeface="Raavi" pitchFamily="2" charset="0"/>
              </a:rPr>
              <a:t>Forward Substitution</a:t>
            </a:r>
          </a:p>
          <a:p>
            <a:pPr eaLnBrk="1" hangingPunct="1">
              <a:spcBef>
                <a:spcPct val="0"/>
              </a:spcBef>
              <a:buFontTx/>
              <a:buNone/>
            </a:pPr>
            <a:r>
              <a:rPr lang="en-US" altLang="en-US" sz="2400" b="1" i="1">
                <a:solidFill>
                  <a:srgbClr val="0070C0"/>
                </a:solidFill>
                <a:latin typeface="Times New Roman" panose="02020603050405020304" pitchFamily="18" charset="0"/>
                <a:cs typeface="Times New Roman" panose="02020603050405020304" pitchFamily="18" charset="0"/>
              </a:rPr>
              <a:t>d</a:t>
            </a:r>
            <a:r>
              <a:rPr lang="en-US" altLang="en-US" sz="2400" b="1" i="1" baseline="-25000">
                <a:solidFill>
                  <a:srgbClr val="0070C0"/>
                </a:solidFill>
                <a:latin typeface="Times New Roman" panose="02020603050405020304" pitchFamily="18" charset="0"/>
                <a:cs typeface="Times New Roman" panose="02020603050405020304" pitchFamily="18" charset="0"/>
              </a:rPr>
              <a:t>1</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r</a:t>
            </a:r>
            <a:r>
              <a:rPr lang="en-US" altLang="en-US" sz="2400" b="1" i="1" baseline="-25000">
                <a:solidFill>
                  <a:srgbClr val="0070C0"/>
                </a:solidFill>
                <a:latin typeface="Times New Roman" panose="02020603050405020304" pitchFamily="18" charset="0"/>
                <a:cs typeface="Times New Roman" panose="02020603050405020304" pitchFamily="18" charset="0"/>
              </a:rPr>
              <a:t>1</a:t>
            </a:r>
            <a:endParaRPr lang="en-US" altLang="en-US" sz="240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DO</a:t>
            </a:r>
            <a:r>
              <a:rPr lang="en-US" altLang="en-US" sz="18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k</a:t>
            </a:r>
            <a:r>
              <a:rPr lang="en-US" altLang="en-US" sz="2000">
                <a:latin typeface="Times New Roman" panose="02020603050405020304" pitchFamily="18" charset="0"/>
                <a:cs typeface="Times New Roman" panose="02020603050405020304" pitchFamily="18" charset="0"/>
              </a:rPr>
              <a:t> = 2, </a:t>
            </a:r>
            <a:r>
              <a:rPr lang="en-US" altLang="en-US" sz="2000" i="1">
                <a:latin typeface="Times New Roman" panose="02020603050405020304" pitchFamily="18" charset="0"/>
                <a:cs typeface="Times New Roman" panose="02020603050405020304" pitchFamily="18" charset="0"/>
              </a:rPr>
              <a:t>n</a:t>
            </a:r>
          </a:p>
          <a:p>
            <a:pPr eaLnBrk="1" hangingPunct="1">
              <a:spcBef>
                <a:spcPct val="0"/>
              </a:spcBef>
              <a:buFontTx/>
              <a:buNone/>
            </a:pPr>
            <a:r>
              <a:rPr lang="en-US" altLang="en-US" sz="2400" b="1" i="1">
                <a:solidFill>
                  <a:srgbClr val="0070C0"/>
                </a:solidFill>
                <a:latin typeface="Times New Roman" panose="02020603050405020304" pitchFamily="18" charset="0"/>
                <a:cs typeface="Times New Roman" panose="02020603050405020304" pitchFamily="18" charset="0"/>
              </a:rPr>
              <a:t>     d</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r</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e’</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i="1">
                <a:solidFill>
                  <a:srgbClr val="0070C0"/>
                </a:solidFill>
                <a:latin typeface="Times New Roman" panose="02020603050405020304" pitchFamily="18" charset="0"/>
                <a:cs typeface="Times New Roman" panose="02020603050405020304" pitchFamily="18" charset="0"/>
              </a:rPr>
              <a:t> d</a:t>
            </a:r>
            <a:r>
              <a:rPr lang="en-US" altLang="en-US" sz="2400" b="1" i="1" baseline="-25000">
                <a:solidFill>
                  <a:srgbClr val="0070C0"/>
                </a:solidFill>
                <a:latin typeface="Times New Roman" panose="02020603050405020304" pitchFamily="18" charset="0"/>
                <a:cs typeface="Times New Roman" panose="02020603050405020304" pitchFamily="18" charset="0"/>
              </a:rPr>
              <a:t>k-1</a:t>
            </a:r>
            <a:endParaRPr lang="en-US" altLang="en-US" sz="1600" b="1">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END DO</a:t>
            </a:r>
          </a:p>
        </p:txBody>
      </p:sp>
      <p:sp>
        <p:nvSpPr>
          <p:cNvPr id="16" name="Rectangle 15"/>
          <p:cNvSpPr>
            <a:spLocks noChangeArrowheads="1"/>
          </p:cNvSpPr>
          <p:nvPr/>
        </p:nvSpPr>
        <p:spPr bwMode="auto">
          <a:xfrm>
            <a:off x="5010150" y="4926013"/>
            <a:ext cx="3425825" cy="178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Rockwell" panose="02060603020205020403" pitchFamily="18" charset="0"/>
                <a:cs typeface="Raavi" pitchFamily="2" charset="0"/>
              </a:rPr>
              <a:t>Back Substitution</a:t>
            </a:r>
          </a:p>
          <a:p>
            <a:pPr eaLnBrk="1" hangingPunct="1">
              <a:spcBef>
                <a:spcPct val="0"/>
              </a:spcBef>
              <a:buFontTx/>
              <a:buNone/>
            </a:pPr>
            <a:r>
              <a:rPr lang="en-US" altLang="en-US" sz="2400" b="1" i="1">
                <a:solidFill>
                  <a:srgbClr val="0070C0"/>
                </a:solidFill>
                <a:latin typeface="Times New Roman" panose="02020603050405020304" pitchFamily="18" charset="0"/>
                <a:cs typeface="Times New Roman" panose="02020603050405020304" pitchFamily="18" charset="0"/>
              </a:rPr>
              <a:t>x</a:t>
            </a:r>
            <a:r>
              <a:rPr lang="en-US" altLang="en-US" sz="2400" b="1" i="1" baseline="-25000">
                <a:solidFill>
                  <a:srgbClr val="0070C0"/>
                </a:solidFill>
                <a:latin typeface="Times New Roman" panose="02020603050405020304" pitchFamily="18" charset="0"/>
                <a:cs typeface="Times New Roman" panose="02020603050405020304" pitchFamily="18" charset="0"/>
              </a:rPr>
              <a:t>n</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d</a:t>
            </a:r>
            <a:r>
              <a:rPr lang="en-US" altLang="en-US" sz="2400" b="1" i="1" baseline="-25000">
                <a:solidFill>
                  <a:srgbClr val="0070C0"/>
                </a:solidFill>
                <a:latin typeface="Times New Roman" panose="02020603050405020304" pitchFamily="18" charset="0"/>
                <a:cs typeface="Times New Roman" panose="02020603050405020304" pitchFamily="18" charset="0"/>
              </a:rPr>
              <a:t>n</a:t>
            </a:r>
            <a:r>
              <a:rPr lang="en-US" altLang="en-US" sz="2400" b="1" i="1">
                <a:solidFill>
                  <a:srgbClr val="0070C0"/>
                </a:solidFill>
                <a:latin typeface="Times New Roman" panose="02020603050405020304" pitchFamily="18" charset="0"/>
                <a:cs typeface="Times New Roman" panose="02020603050405020304" pitchFamily="18" charset="0"/>
              </a:rPr>
              <a:t> /f’</a:t>
            </a:r>
            <a:r>
              <a:rPr lang="en-US" altLang="en-US" sz="2400" b="1" i="1" baseline="-25000">
                <a:solidFill>
                  <a:srgbClr val="0070C0"/>
                </a:solidFill>
                <a:latin typeface="Times New Roman" panose="02020603050405020304" pitchFamily="18" charset="0"/>
                <a:cs typeface="Times New Roman" panose="02020603050405020304" pitchFamily="18" charset="0"/>
              </a:rPr>
              <a:t>n</a:t>
            </a:r>
            <a:endParaRPr lang="en-US" altLang="en-US" sz="2400">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DO</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k</a:t>
            </a:r>
            <a:r>
              <a:rPr lang="en-US" altLang="en-US" sz="2000">
                <a:latin typeface="Times New Roman" panose="02020603050405020304" pitchFamily="18" charset="0"/>
                <a:cs typeface="Times New Roman" panose="02020603050405020304" pitchFamily="18" charset="0"/>
              </a:rPr>
              <a:t> = </a:t>
            </a:r>
            <a:r>
              <a:rPr lang="en-US" altLang="en-US" sz="2000" i="1">
                <a:latin typeface="Times New Roman" panose="02020603050405020304" pitchFamily="18" charset="0"/>
                <a:cs typeface="Times New Roman" panose="02020603050405020304" pitchFamily="18" charset="0"/>
              </a:rPr>
              <a:t>n-1</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1, -1</a:t>
            </a:r>
          </a:p>
          <a:p>
            <a:pPr eaLnBrk="1" hangingPunct="1">
              <a:spcBef>
                <a:spcPct val="0"/>
              </a:spcBef>
              <a:buFontTx/>
              <a:buNone/>
            </a:pPr>
            <a:r>
              <a:rPr lang="en-US" altLang="en-US" sz="2400" b="1" i="1">
                <a:solidFill>
                  <a:srgbClr val="0070C0"/>
                </a:solidFill>
                <a:latin typeface="Times New Roman" panose="02020603050405020304" pitchFamily="18" charset="0"/>
                <a:cs typeface="Times New Roman" panose="02020603050405020304" pitchFamily="18" charset="0"/>
              </a:rPr>
              <a:t>     x</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d</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a:solidFill>
                  <a:srgbClr val="0070C0"/>
                </a:solidFill>
                <a:latin typeface="Times New Roman" panose="02020603050405020304" pitchFamily="18" charset="0"/>
                <a:cs typeface="Times New Roman" panose="02020603050405020304" pitchFamily="18" charset="0"/>
              </a:rPr>
              <a:t> - </a:t>
            </a:r>
            <a:r>
              <a:rPr lang="en-US" altLang="en-US" sz="2400" b="1" i="1">
                <a:solidFill>
                  <a:srgbClr val="0070C0"/>
                </a:solidFill>
                <a:latin typeface="Times New Roman" panose="02020603050405020304" pitchFamily="18" charset="0"/>
                <a:cs typeface="Times New Roman" panose="02020603050405020304" pitchFamily="18" charset="0"/>
              </a:rPr>
              <a:t>g</a:t>
            </a:r>
            <a:r>
              <a:rPr lang="en-US" altLang="en-US" sz="2400" b="1" i="1" baseline="-25000">
                <a:solidFill>
                  <a:srgbClr val="0070C0"/>
                </a:solidFill>
                <a:latin typeface="Times New Roman" panose="02020603050405020304" pitchFamily="18" charset="0"/>
                <a:cs typeface="Times New Roman" panose="02020603050405020304" pitchFamily="18" charset="0"/>
              </a:rPr>
              <a:t>k</a:t>
            </a:r>
            <a:r>
              <a:rPr lang="en-US" altLang="en-US" sz="2400" b="1" i="1">
                <a:solidFill>
                  <a:srgbClr val="0070C0"/>
                </a:solidFill>
                <a:latin typeface="Times New Roman" panose="02020603050405020304" pitchFamily="18" charset="0"/>
                <a:cs typeface="Times New Roman" panose="02020603050405020304" pitchFamily="18" charset="0"/>
              </a:rPr>
              <a:t> . x</a:t>
            </a:r>
            <a:r>
              <a:rPr lang="en-US" altLang="en-US" sz="2400" b="1" i="1" baseline="-25000">
                <a:solidFill>
                  <a:srgbClr val="0070C0"/>
                </a:solidFill>
                <a:latin typeface="Times New Roman" panose="02020603050405020304" pitchFamily="18" charset="0"/>
                <a:cs typeface="Times New Roman" panose="02020603050405020304" pitchFamily="18" charset="0"/>
              </a:rPr>
              <a:t>k+1 </a:t>
            </a:r>
            <a:r>
              <a:rPr lang="en-US" altLang="en-US" sz="2400" b="1">
                <a:solidFill>
                  <a:srgbClr val="0070C0"/>
                </a:solidFill>
                <a:latin typeface="Times New Roman" panose="02020603050405020304" pitchFamily="18" charset="0"/>
                <a:cs typeface="Times New Roman" panose="02020603050405020304" pitchFamily="18" charset="0"/>
              </a:rPr>
              <a:t>)/</a:t>
            </a:r>
            <a:r>
              <a:rPr lang="en-US" altLang="en-US" sz="2400" i="1">
                <a:solidFill>
                  <a:srgbClr val="0070C0"/>
                </a:solidFill>
                <a:latin typeface="Times New Roman" panose="02020603050405020304" pitchFamily="18" charset="0"/>
                <a:cs typeface="Times New Roman" panose="02020603050405020304" pitchFamily="18" charset="0"/>
              </a:rPr>
              <a:t>f’</a:t>
            </a:r>
            <a:r>
              <a:rPr lang="en-US" altLang="en-US" sz="2400" i="1" baseline="-25000">
                <a:solidFill>
                  <a:srgbClr val="0070C0"/>
                </a:solidFill>
                <a:latin typeface="Times New Roman" panose="02020603050405020304" pitchFamily="18" charset="0"/>
                <a:cs typeface="Times New Roman" panose="02020603050405020304" pitchFamily="18" charset="0"/>
              </a:rPr>
              <a:t>k</a:t>
            </a:r>
            <a:endParaRPr lang="en-US" altLang="en-US" sz="1600" i="1">
              <a:solidFill>
                <a:srgbClr val="0070C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1800" b="1">
                <a:latin typeface="Times New Roman" panose="02020603050405020304" pitchFamily="18" charset="0"/>
                <a:cs typeface="Times New Roman" panose="02020603050405020304" pitchFamily="18" charset="0"/>
              </a:rPr>
              <a:t>END DO</a:t>
            </a:r>
          </a:p>
        </p:txBody>
      </p:sp>
      <p:sp>
        <p:nvSpPr>
          <p:cNvPr id="8" name="Right Brace 7"/>
          <p:cNvSpPr/>
          <p:nvPr/>
        </p:nvSpPr>
        <p:spPr bwMode="auto">
          <a:xfrm rot="16200000" flipV="1">
            <a:off x="5156201" y="288925"/>
            <a:ext cx="182562" cy="2300287"/>
          </a:xfrm>
          <a:prstGeom prst="rightBrac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eaVert" wrap="none" anchor="ctr"/>
          <a:lstStyle/>
          <a:p>
            <a:pPr algn="ctr" eaLnBrk="1" hangingPunct="1">
              <a:defRPr/>
            </a:pPr>
            <a:endParaRPr lang="en-US"/>
          </a:p>
        </p:txBody>
      </p:sp>
      <p:sp>
        <p:nvSpPr>
          <p:cNvPr id="9" name="TextBox 8"/>
          <p:cNvSpPr txBox="1">
            <a:spLocks noChangeArrowheads="1"/>
          </p:cNvSpPr>
          <p:nvPr/>
        </p:nvSpPr>
        <p:spPr bwMode="auto">
          <a:xfrm>
            <a:off x="4681538" y="946150"/>
            <a:ext cx="83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C00000"/>
                </a:solidFill>
                <a:latin typeface="Times New Roman" panose="02020603050405020304" pitchFamily="18" charset="0"/>
              </a:rPr>
              <a:t>{ d }</a:t>
            </a:r>
          </a:p>
        </p:txBody>
      </p:sp>
      <p:graphicFrame>
        <p:nvGraphicFramePr>
          <p:cNvPr id="2" name="Object 4"/>
          <p:cNvGraphicFramePr>
            <a:graphicFrameLocks noChangeAspect="1"/>
          </p:cNvGraphicFramePr>
          <p:nvPr/>
        </p:nvGraphicFramePr>
        <p:xfrm>
          <a:off x="5010150" y="3246438"/>
          <a:ext cx="3405188" cy="1625600"/>
        </p:xfrm>
        <a:graphic>
          <a:graphicData uri="http://schemas.openxmlformats.org/presentationml/2006/ole">
            <mc:AlternateContent xmlns:mc="http://schemas.openxmlformats.org/markup-compatibility/2006">
              <mc:Choice xmlns:v="urn:schemas-microsoft-com:vml" Requires="v">
                <p:oleObj name="Equation" r:id="rId6" imgW="1968500" imgH="939800" progId="Equation.3">
                  <p:embed/>
                </p:oleObj>
              </mc:Choice>
              <mc:Fallback>
                <p:oleObj name="Equation" r:id="rId6" imgW="1968500" imgH="939800" progId="Equation.3">
                  <p:embed/>
                  <p:pic>
                    <p:nvPicPr>
                      <p:cNvPr id="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0150" y="3246438"/>
                        <a:ext cx="3405188" cy="1625600"/>
                      </a:xfrm>
                      <a:prstGeom prst="rect">
                        <a:avLst/>
                      </a:prstGeom>
                      <a:solidFill>
                        <a:srgbClr val="CCFFCC">
                          <a:alpha val="7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396058" y="1672193"/>
            <a:ext cx="1402948" cy="369332"/>
          </a:xfrm>
          <a:prstGeom prst="rect">
            <a:avLst/>
          </a:prstGeom>
        </p:spPr>
        <p:txBody>
          <a:bodyPr wrap="none">
            <a:spAutoFit/>
          </a:bodyPr>
          <a:lstStyle/>
          <a:p>
            <a:r>
              <a:rPr lang="zh-CN" altLang="en-US" dirty="0">
                <a:hlinkClick r:id="rId8" action="ppaction://hlinkfile"/>
              </a:rPr>
              <a:t>Thomas.f90</a:t>
            </a:r>
            <a:endParaRPr lang="zh-CN" altLang="en-US" dirty="0"/>
          </a:p>
        </p:txBody>
      </p:sp>
    </p:spTree>
    <p:extLst>
      <p:ext uri="{BB962C8B-B14F-4D97-AF65-F5344CB8AC3E}">
        <p14:creationId xmlns:p14="http://schemas.microsoft.com/office/powerpoint/2010/main" val="3221461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ox(in)">
                                      <p:cBhvr>
                                        <p:cTn id="7" dur="500"/>
                                        <p:tgtEl>
                                          <p:spTgt spid="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7652"/>
                                        </p:tgtEl>
                                        <p:attrNameLst>
                                          <p:attrName>style.visibility</p:attrName>
                                        </p:attrNameLst>
                                      </p:cBhvr>
                                      <p:to>
                                        <p:strVal val="visible"/>
                                      </p:to>
                                    </p:set>
                                    <p:animEffect transition="in" filter="box(in)">
                                      <p:cBhvr>
                                        <p:cTn id="20" dur="500"/>
                                        <p:tgtEl>
                                          <p:spTgt spid="276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in)">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ox(i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8" grpId="0" animBg="1"/>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4817"/>
          <p:cNvSpPr>
            <a:spLocks noGrp="1" noChangeArrowheads="1"/>
          </p:cNvSpPr>
          <p:nvPr>
            <p:ph type="title"/>
          </p:nvPr>
        </p:nvSpPr>
        <p:spPr>
          <a:xfrm>
            <a:off x="457200" y="117475"/>
            <a:ext cx="8229600" cy="854075"/>
          </a:xfrm>
        </p:spPr>
        <p:txBody>
          <a:bodyPr/>
          <a:lstStyle/>
          <a:p>
            <a:r>
              <a:rPr lang="en-US" altLang="zh-CN" sz="4000">
                <a:solidFill>
                  <a:srgbClr val="FF3300"/>
                </a:solidFill>
                <a:latin typeface="Georgia" panose="02040502050405020303" pitchFamily="18" charset="0"/>
              </a:rPr>
              <a:t>Linear Algebra PACKage</a:t>
            </a:r>
          </a:p>
        </p:txBody>
      </p:sp>
      <p:sp>
        <p:nvSpPr>
          <p:cNvPr id="34819" name="内容占位符 34818"/>
          <p:cNvSpPr>
            <a:spLocks noGrp="1" noChangeArrowheads="1"/>
          </p:cNvSpPr>
          <p:nvPr>
            <p:ph idx="1"/>
          </p:nvPr>
        </p:nvSpPr>
        <p:spPr>
          <a:xfrm>
            <a:off x="107950" y="981075"/>
            <a:ext cx="8856663" cy="5689600"/>
          </a:xfrm>
        </p:spPr>
        <p:txBody>
          <a:bodyPr/>
          <a:lstStyle/>
          <a:p>
            <a:pPr>
              <a:spcBef>
                <a:spcPct val="0"/>
              </a:spcBef>
            </a:pPr>
            <a:r>
              <a:rPr lang="en-US" altLang="zh-CN" sz="2800">
                <a:solidFill>
                  <a:srgbClr val="FF3300"/>
                </a:solidFill>
                <a:latin typeface="Georgia" panose="02040502050405020303" pitchFamily="18" charset="0"/>
              </a:rPr>
              <a:t>LAPACK </a:t>
            </a:r>
            <a:r>
              <a:rPr lang="en-US" altLang="zh-CN" sz="2800">
                <a:latin typeface="Georgia" panose="02040502050405020303" pitchFamily="18" charset="0"/>
              </a:rPr>
              <a:t>(Linear Algebra Package) is a </a:t>
            </a:r>
            <a:r>
              <a:rPr lang="en-US" altLang="zh-CN" sz="2800">
                <a:solidFill>
                  <a:srgbClr val="FF3300"/>
                </a:solidFill>
                <a:latin typeface="Georgia" panose="02040502050405020303" pitchFamily="18" charset="0"/>
              </a:rPr>
              <a:t>software library</a:t>
            </a:r>
            <a:r>
              <a:rPr lang="en-US" altLang="zh-CN" sz="2800">
                <a:latin typeface="Georgia" panose="02040502050405020303" pitchFamily="18" charset="0"/>
              </a:rPr>
              <a:t> for </a:t>
            </a:r>
            <a:r>
              <a:rPr lang="en-US" altLang="zh-CN" sz="2800">
                <a:solidFill>
                  <a:srgbClr val="FF3300"/>
                </a:solidFill>
                <a:latin typeface="Georgia" panose="02040502050405020303" pitchFamily="18" charset="0"/>
              </a:rPr>
              <a:t>numerical linear algebra,</a:t>
            </a:r>
            <a:r>
              <a:rPr lang="en-US" altLang="zh-CN" sz="2800">
                <a:latin typeface="Georgia" panose="02040502050405020303" pitchFamily="18" charset="0"/>
              </a:rPr>
              <a:t> provided by Univ. of Tennessee; Univ. of California, Berkeley; Univ. of Colorado, Denver; and NAG Ltd..</a:t>
            </a:r>
          </a:p>
          <a:p>
            <a:pPr>
              <a:spcBef>
                <a:spcPct val="0"/>
              </a:spcBef>
            </a:pPr>
            <a:endParaRPr lang="en-US" altLang="zh-CN" sz="2800">
              <a:latin typeface="Georgia" panose="02040502050405020303" pitchFamily="18" charset="0"/>
            </a:endParaRPr>
          </a:p>
          <a:p>
            <a:pPr>
              <a:spcBef>
                <a:spcPct val="0"/>
              </a:spcBef>
            </a:pPr>
            <a:r>
              <a:rPr lang="en-US" altLang="zh-CN" sz="2800">
                <a:latin typeface="Georgia" panose="02040502050405020303" pitchFamily="18" charset="0"/>
              </a:rPr>
              <a:t>It provides </a:t>
            </a:r>
            <a:r>
              <a:rPr lang="en-US" altLang="zh-CN" sz="2800">
                <a:solidFill>
                  <a:srgbClr val="FF3300"/>
                </a:solidFill>
                <a:latin typeface="Georgia" panose="02040502050405020303" pitchFamily="18" charset="0"/>
              </a:rPr>
              <a:t>routines</a:t>
            </a:r>
            <a:r>
              <a:rPr lang="en-US" altLang="zh-CN" sz="2800">
                <a:latin typeface="Georgia" panose="02040502050405020303" pitchFamily="18" charset="0"/>
              </a:rPr>
              <a:t> for solving systems of linear equations and linear least squares, eigenvalue problems, and singular value decomposition.</a:t>
            </a:r>
          </a:p>
          <a:p>
            <a:pPr>
              <a:spcBef>
                <a:spcPct val="0"/>
              </a:spcBef>
            </a:pPr>
            <a:endParaRPr lang="en-US" altLang="zh-CN" sz="2800">
              <a:latin typeface="Georgia" panose="02040502050405020303" pitchFamily="18" charset="0"/>
            </a:endParaRPr>
          </a:p>
          <a:p>
            <a:pPr>
              <a:spcBef>
                <a:spcPct val="0"/>
              </a:spcBef>
            </a:pPr>
            <a:r>
              <a:rPr lang="en-US" altLang="zh-CN" sz="2800">
                <a:latin typeface="Georgia" panose="02040502050405020303" pitchFamily="18" charset="0"/>
              </a:rPr>
              <a:t>The routines handle both real and complex matrices in both single and double precision.</a:t>
            </a:r>
          </a:p>
        </p:txBody>
      </p:sp>
    </p:spTree>
    <p:extLst>
      <p:ext uri="{BB962C8B-B14F-4D97-AF65-F5344CB8AC3E}">
        <p14:creationId xmlns:p14="http://schemas.microsoft.com/office/powerpoint/2010/main" val="783788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35841"/>
          <p:cNvSpPr>
            <a:spLocks noGrp="1" noChangeArrowheads="1"/>
          </p:cNvSpPr>
          <p:nvPr>
            <p:ph idx="1"/>
          </p:nvPr>
        </p:nvSpPr>
        <p:spPr>
          <a:xfrm>
            <a:off x="252413" y="333375"/>
            <a:ext cx="8713787" cy="6337300"/>
          </a:xfrm>
        </p:spPr>
        <p:txBody>
          <a:bodyPr/>
          <a:lstStyle/>
          <a:p>
            <a:r>
              <a:rPr lang="zh-CN" altLang="en-US" sz="2800" dirty="0">
                <a:latin typeface="Georgia" panose="02040502050405020303" pitchFamily="18" charset="0"/>
              </a:rPr>
              <a:t>LAPACK was originally written in </a:t>
            </a:r>
            <a:r>
              <a:rPr lang="zh-CN" altLang="en-US" sz="2800" dirty="0">
                <a:solidFill>
                  <a:srgbClr val="FF3300"/>
                </a:solidFill>
                <a:latin typeface="Georgia" panose="02040502050405020303" pitchFamily="18" charset="0"/>
              </a:rPr>
              <a:t>FORTRAN 77</a:t>
            </a:r>
            <a:r>
              <a:rPr lang="zh-CN" altLang="en-US" sz="2800" dirty="0">
                <a:latin typeface="Georgia" panose="02040502050405020303" pitchFamily="18" charset="0"/>
              </a:rPr>
              <a:t>, but moved to </a:t>
            </a:r>
            <a:r>
              <a:rPr lang="zh-CN" altLang="en-US" sz="2800" dirty="0">
                <a:solidFill>
                  <a:srgbClr val="FF3300"/>
                </a:solidFill>
                <a:latin typeface="Georgia" panose="02040502050405020303" pitchFamily="18" charset="0"/>
              </a:rPr>
              <a:t>Fortran 90 </a:t>
            </a:r>
            <a:r>
              <a:rPr lang="zh-CN" altLang="en-US" sz="2800" dirty="0">
                <a:latin typeface="Georgia" panose="02040502050405020303" pitchFamily="18" charset="0"/>
              </a:rPr>
              <a:t>in version 3.2 (2008). The latest version is 3.</a:t>
            </a:r>
            <a:r>
              <a:rPr lang="en-US" altLang="zh-CN" sz="2800" dirty="0">
                <a:latin typeface="Georgia" panose="02040502050405020303" pitchFamily="18" charset="0"/>
              </a:rPr>
              <a:t>8.0</a:t>
            </a:r>
            <a:r>
              <a:rPr lang="zh-CN" altLang="en-US" sz="2800" dirty="0">
                <a:latin typeface="Georgia" panose="02040502050405020303" pitchFamily="18" charset="0"/>
              </a:rPr>
              <a:t> (</a:t>
            </a:r>
            <a:r>
              <a:rPr lang="en-US" altLang="zh-CN" sz="2800" dirty="0">
                <a:latin typeface="Georgia" panose="02040502050405020303" pitchFamily="18" charset="0"/>
              </a:rPr>
              <a:t>Nov. </a:t>
            </a:r>
            <a:r>
              <a:rPr lang="zh-CN" altLang="en-US" sz="2800" dirty="0">
                <a:latin typeface="Georgia" panose="02040502050405020303" pitchFamily="18" charset="0"/>
              </a:rPr>
              <a:t>201</a:t>
            </a:r>
            <a:r>
              <a:rPr lang="en-US" altLang="zh-CN" sz="2800" dirty="0">
                <a:latin typeface="Georgia" panose="02040502050405020303" pitchFamily="18" charset="0"/>
              </a:rPr>
              <a:t>7</a:t>
            </a:r>
            <a:r>
              <a:rPr lang="zh-CN" altLang="en-US" sz="2800" dirty="0">
                <a:latin typeface="Georgia" panose="02040502050405020303" pitchFamily="18" charset="0"/>
              </a:rPr>
              <a:t>).</a:t>
            </a:r>
          </a:p>
          <a:p>
            <a:pPr>
              <a:spcBef>
                <a:spcPct val="0"/>
              </a:spcBef>
            </a:pPr>
            <a:endParaRPr lang="zh-CN" altLang="en-US" sz="2800" dirty="0">
              <a:latin typeface="Georgia" panose="02040502050405020303" pitchFamily="18" charset="0"/>
            </a:endParaRPr>
          </a:p>
          <a:p>
            <a:r>
              <a:rPr lang="zh-CN" altLang="en-US" sz="2800" dirty="0">
                <a:latin typeface="Georgia" panose="02040502050405020303" pitchFamily="18" charset="0"/>
              </a:rPr>
              <a:t>LAPACK is </a:t>
            </a:r>
            <a:r>
              <a:rPr lang="zh-CN" altLang="en-US" sz="2800" dirty="0">
                <a:solidFill>
                  <a:srgbClr val="FF3300"/>
                </a:solidFill>
                <a:latin typeface="Georgia" panose="02040502050405020303" pitchFamily="18" charset="0"/>
              </a:rPr>
              <a:t>licensed under a three-clause BSD style license</a:t>
            </a:r>
            <a:r>
              <a:rPr lang="zh-CN" altLang="en-US" sz="2800" dirty="0">
                <a:latin typeface="Georgia" panose="02040502050405020303" pitchFamily="18" charset="0"/>
              </a:rPr>
              <a:t>, a permissive free software license with few restrictions.</a:t>
            </a:r>
          </a:p>
          <a:p>
            <a:r>
              <a:rPr lang="zh-CN" altLang="en-US" sz="2800" dirty="0">
                <a:latin typeface="Georgia" panose="02040502050405020303" pitchFamily="18" charset="0"/>
              </a:rPr>
              <a:t>Website	</a:t>
            </a:r>
            <a:r>
              <a:rPr lang="zh-CN" altLang="en-US" sz="2800" i="1" u="sng" dirty="0">
                <a:solidFill>
                  <a:srgbClr val="0000FF"/>
                </a:solidFill>
                <a:latin typeface="Georgia" panose="02040502050405020303" pitchFamily="18" charset="0"/>
                <a:hlinkClick r:id="rId2"/>
              </a:rPr>
              <a:t>www.netlib.org/lapack</a:t>
            </a:r>
            <a:endParaRPr lang="en-US" altLang="zh-CN" sz="2800" i="1" u="sng" dirty="0">
              <a:solidFill>
                <a:srgbClr val="0000FF"/>
              </a:solidFill>
              <a:latin typeface="Georgia" panose="02040502050405020303" pitchFamily="18" charset="0"/>
            </a:endParaRPr>
          </a:p>
          <a:p>
            <a:r>
              <a:rPr lang="en-US" altLang="zh-CN" sz="2800" dirty="0">
                <a:latin typeface="Georgia" panose="02040502050405020303" pitchFamily="18" charset="0"/>
              </a:rPr>
              <a:t>LAPACK Users' Guide </a:t>
            </a:r>
            <a:r>
              <a:rPr lang="en-US" altLang="zh-CN" sz="2800" dirty="0">
                <a:latin typeface="Georgia" panose="02040502050405020303" pitchFamily="18" charset="0"/>
                <a:hlinkClick r:id="rId3"/>
              </a:rPr>
              <a:t>https://www.netlib.org/lapack/lug/</a:t>
            </a:r>
            <a:endParaRPr lang="zh-CN" altLang="en-US" sz="2800" dirty="0">
              <a:latin typeface="Georgia" panose="02040502050405020303" pitchFamily="18" charset="0"/>
            </a:endParaRPr>
          </a:p>
        </p:txBody>
      </p:sp>
    </p:spTree>
    <p:extLst>
      <p:ext uri="{BB962C8B-B14F-4D97-AF65-F5344CB8AC3E}">
        <p14:creationId xmlns:p14="http://schemas.microsoft.com/office/powerpoint/2010/main" val="4158311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6865"/>
          <p:cNvSpPr>
            <a:spLocks noGrp="1" noChangeArrowheads="1"/>
          </p:cNvSpPr>
          <p:nvPr>
            <p:ph type="title"/>
          </p:nvPr>
        </p:nvSpPr>
        <p:spPr>
          <a:xfrm>
            <a:off x="457200" y="260350"/>
            <a:ext cx="8229600" cy="1143000"/>
          </a:xfrm>
        </p:spPr>
        <p:txBody>
          <a:bodyPr/>
          <a:lstStyle/>
          <a:p>
            <a:r>
              <a:rPr lang="zh-CN" altLang="en-US" sz="4000">
                <a:solidFill>
                  <a:srgbClr val="FF3300"/>
                </a:solidFill>
                <a:latin typeface="Georgia" panose="02040502050405020303" pitchFamily="18" charset="0"/>
              </a:rPr>
              <a:t>More implements</a:t>
            </a:r>
            <a:endParaRPr lang="en-US" altLang="zh-CN" sz="4000">
              <a:solidFill>
                <a:srgbClr val="FF3300"/>
              </a:solidFill>
              <a:latin typeface="Georgia" panose="02040502050405020303" pitchFamily="18" charset="0"/>
            </a:endParaRPr>
          </a:p>
        </p:txBody>
      </p:sp>
      <p:sp>
        <p:nvSpPr>
          <p:cNvPr id="36867" name="内容占位符 36866"/>
          <p:cNvSpPr>
            <a:spLocks noGrp="1" noChangeArrowheads="1"/>
          </p:cNvSpPr>
          <p:nvPr>
            <p:ph idx="1"/>
          </p:nvPr>
        </p:nvSpPr>
        <p:spPr>
          <a:xfrm>
            <a:off x="254000" y="1403350"/>
            <a:ext cx="8229600" cy="5049838"/>
          </a:xfrm>
        </p:spPr>
        <p:txBody>
          <a:bodyPr/>
          <a:lstStyle/>
          <a:p>
            <a:r>
              <a:rPr lang="en-US" altLang="zh-CN" dirty="0" err="1">
                <a:latin typeface="Georgia" panose="02040502050405020303" pitchFamily="18" charset="0"/>
              </a:rPr>
              <a:t>Lapack</a:t>
            </a:r>
            <a:r>
              <a:rPr lang="en-US" altLang="zh-CN" dirty="0">
                <a:latin typeface="Georgia" panose="02040502050405020303" pitchFamily="18" charset="0"/>
              </a:rPr>
              <a:t> is also included </a:t>
            </a:r>
            <a:r>
              <a:rPr lang="zh-CN" altLang="en-US" dirty="0">
                <a:latin typeface="Georgia" panose="02040502050405020303" pitchFamily="18" charset="0"/>
              </a:rPr>
              <a:t>(and may be optimized for specialized platforms)</a:t>
            </a:r>
            <a:r>
              <a:rPr lang="en-US" altLang="zh-CN" dirty="0">
                <a:latin typeface="Georgia" panose="02040502050405020303" pitchFamily="18" charset="0"/>
              </a:rPr>
              <a:t> in </a:t>
            </a:r>
            <a:r>
              <a:rPr lang="en-US" altLang="zh-CN" dirty="0" err="1">
                <a:latin typeface="Georgia" panose="02040502050405020303" pitchFamily="18" charset="0"/>
              </a:rPr>
              <a:t>MKL@Intel</a:t>
            </a:r>
            <a:r>
              <a:rPr lang="en-US" altLang="zh-CN" dirty="0">
                <a:latin typeface="Georgia" panose="02040502050405020303" pitchFamily="18" charset="0"/>
              </a:rPr>
              <a:t>, ACML@AMD, </a:t>
            </a:r>
            <a:r>
              <a:rPr lang="en-US" altLang="zh-CN" dirty="0" err="1">
                <a:latin typeface="Georgia" panose="02040502050405020303" pitchFamily="18" charset="0"/>
              </a:rPr>
              <a:t>Matlab</a:t>
            </a:r>
            <a:r>
              <a:rPr lang="en-US" altLang="zh-CN" dirty="0">
                <a:latin typeface="Georgia" panose="02040502050405020303" pitchFamily="18" charset="0"/>
              </a:rPr>
              <a:t>, Mathematica, ......</a:t>
            </a:r>
          </a:p>
          <a:p>
            <a:endParaRPr lang="zh-CN" altLang="en-US" dirty="0">
              <a:latin typeface="Georgia" panose="02040502050405020303" pitchFamily="18" charset="0"/>
            </a:endParaRPr>
          </a:p>
          <a:p>
            <a:r>
              <a:rPr lang="zh-CN" altLang="en-US" dirty="0">
                <a:latin typeface="Georgia" panose="02040502050405020303" pitchFamily="18" charset="0"/>
              </a:rPr>
              <a:t>It can be included in commercial software packages (and has been). Netlib only ask that </a:t>
            </a:r>
            <a:r>
              <a:rPr lang="zh-CN" altLang="en-US" dirty="0">
                <a:solidFill>
                  <a:srgbClr val="FF3300"/>
                </a:solidFill>
                <a:latin typeface="Georgia" panose="02040502050405020303" pitchFamily="18" charset="0"/>
              </a:rPr>
              <a:t>proper credit </a:t>
            </a:r>
            <a:r>
              <a:rPr lang="zh-CN" altLang="en-US" dirty="0">
                <a:latin typeface="Georgia" panose="02040502050405020303" pitchFamily="18" charset="0"/>
              </a:rPr>
              <a:t>be given to the authors.</a:t>
            </a:r>
          </a:p>
        </p:txBody>
      </p:sp>
    </p:spTree>
    <p:extLst>
      <p:ext uri="{BB962C8B-B14F-4D97-AF65-F5344CB8AC3E}">
        <p14:creationId xmlns:p14="http://schemas.microsoft.com/office/powerpoint/2010/main" val="3285522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Lapack can do?</a:t>
            </a:r>
          </a:p>
        </p:txBody>
      </p:sp>
      <p:sp>
        <p:nvSpPr>
          <p:cNvPr id="26627" name="Rectangle 3"/>
          <p:cNvSpPr>
            <a:spLocks noGrp="1" noChangeArrowheads="1"/>
          </p:cNvSpPr>
          <p:nvPr>
            <p:ph type="body" idx="1"/>
          </p:nvPr>
        </p:nvSpPr>
        <p:spPr/>
        <p:txBody>
          <a:bodyPr/>
          <a:lstStyle/>
          <a:p>
            <a:pPr eaLnBrk="1" hangingPunct="1"/>
            <a:r>
              <a:rPr lang="en-US" altLang="en-US" dirty="0"/>
              <a:t>Solution of linear systems,  </a:t>
            </a:r>
            <a:r>
              <a:rPr lang="en-US" altLang="en-US" i="1" dirty="0"/>
              <a:t>Ax</a:t>
            </a:r>
            <a:r>
              <a:rPr lang="en-US" altLang="en-US" dirty="0"/>
              <a:t> = </a:t>
            </a:r>
            <a:r>
              <a:rPr lang="en-US" altLang="en-US" i="1" dirty="0"/>
              <a:t>b</a:t>
            </a:r>
          </a:p>
          <a:p>
            <a:pPr eaLnBrk="1" hangingPunct="1">
              <a:buFontTx/>
              <a:buNone/>
            </a:pPr>
            <a:endParaRPr lang="en-US" altLang="en-US" dirty="0"/>
          </a:p>
          <a:p>
            <a:pPr eaLnBrk="1" hangingPunct="1"/>
            <a:r>
              <a:rPr lang="en-US" altLang="en-US" dirty="0"/>
              <a:t>Least-square problem,   min ||</a:t>
            </a:r>
            <a:r>
              <a:rPr lang="en-US" altLang="en-US" i="1" dirty="0"/>
              <a:t>Ax</a:t>
            </a:r>
            <a:r>
              <a:rPr lang="en-US" altLang="en-US" dirty="0"/>
              <a:t>-</a:t>
            </a:r>
            <a:r>
              <a:rPr lang="en-US" altLang="en-US" i="1" dirty="0"/>
              <a:t>b</a:t>
            </a:r>
            <a:r>
              <a:rPr lang="en-US" altLang="en-US" dirty="0"/>
              <a:t>||</a:t>
            </a:r>
            <a:r>
              <a:rPr lang="en-US" altLang="en-US" baseline="30000" dirty="0"/>
              <a:t>2</a:t>
            </a:r>
          </a:p>
          <a:p>
            <a:pPr eaLnBrk="1" hangingPunct="1">
              <a:buFontTx/>
              <a:buNone/>
            </a:pPr>
            <a:endParaRPr lang="en-US" altLang="en-US" dirty="0"/>
          </a:p>
          <a:p>
            <a:pPr eaLnBrk="1" hangingPunct="1"/>
            <a:r>
              <a:rPr lang="en-US" altLang="en-US" dirty="0"/>
              <a:t>Matrix decomposition,  </a:t>
            </a:r>
            <a:r>
              <a:rPr lang="en-US" altLang="en-US" i="1" dirty="0"/>
              <a:t>A</a:t>
            </a:r>
            <a:r>
              <a:rPr lang="en-US" altLang="en-US" dirty="0"/>
              <a:t> = </a:t>
            </a:r>
            <a:r>
              <a:rPr lang="en-US" altLang="en-US" i="1" dirty="0" err="1"/>
              <a:t>UsV</a:t>
            </a:r>
            <a:r>
              <a:rPr lang="en-US" altLang="en-US" sz="1000" i="1" dirty="0"/>
              <a:t> </a:t>
            </a:r>
            <a:r>
              <a:rPr lang="en-US" altLang="en-US" baseline="30000" dirty="0"/>
              <a:t>T</a:t>
            </a:r>
            <a:endParaRPr lang="en-US" altLang="en-US" dirty="0"/>
          </a:p>
          <a:p>
            <a:pPr eaLnBrk="1" hangingPunct="1">
              <a:buFontTx/>
              <a:buNone/>
            </a:pPr>
            <a:endParaRPr lang="en-US" altLang="en-US" dirty="0"/>
          </a:p>
          <a:p>
            <a:pPr eaLnBrk="1" hangingPunct="1"/>
            <a:r>
              <a:rPr lang="en-US" altLang="en-US" dirty="0"/>
              <a:t>Eigenvalue problems,  </a:t>
            </a:r>
            <a:r>
              <a:rPr lang="en-US" altLang="en-US" i="1" dirty="0"/>
              <a:t>Ax</a:t>
            </a:r>
            <a:r>
              <a:rPr lang="en-US" altLang="en-US" dirty="0"/>
              <a:t> = </a:t>
            </a:r>
            <a:r>
              <a:rPr lang="en-US" altLang="en-US" dirty="0">
                <a:latin typeface="Symbol" panose="05050102010706020507" pitchFamily="18" charset="2"/>
              </a:rPr>
              <a:t>l</a:t>
            </a:r>
            <a:r>
              <a:rPr lang="en-US" altLang="en-US" i="1" dirty="0"/>
              <a:t>x</a:t>
            </a:r>
            <a:endParaRPr lang="en-US" altLang="en-US" dirty="0"/>
          </a:p>
          <a:p>
            <a:pPr eaLnBrk="1" hangingPunct="1">
              <a:buFontTx/>
              <a:buNone/>
            </a:pPr>
            <a:endParaRPr lang="en-US" altLang="en-US" dirty="0"/>
          </a:p>
        </p:txBody>
      </p:sp>
    </p:spTree>
    <p:extLst>
      <p:ext uri="{BB962C8B-B14F-4D97-AF65-F5344CB8AC3E}">
        <p14:creationId xmlns:p14="http://schemas.microsoft.com/office/powerpoint/2010/main" val="3908822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36"/>
          <p:cNvSpPr>
            <a:spLocks noGrp="1" noChangeArrowheads="1"/>
          </p:cNvSpPr>
          <p:nvPr>
            <p:ph type="body" idx="1"/>
          </p:nvPr>
        </p:nvSpPr>
        <p:spPr>
          <a:xfrm>
            <a:off x="685800" y="1371600"/>
            <a:ext cx="7772400" cy="4114800"/>
          </a:xfrm>
        </p:spPr>
        <p:txBody>
          <a:bodyPr/>
          <a:lstStyle/>
          <a:p>
            <a:pPr eaLnBrk="1" hangingPunct="1"/>
            <a:r>
              <a:rPr lang="en-US" altLang="zh-TW" sz="2800"/>
              <a:t>The inverse of a matrix </a:t>
            </a:r>
            <a:r>
              <a:rPr lang="en-US" altLang="zh-TW" sz="2800" b="1"/>
              <a:t>P </a:t>
            </a:r>
            <a:r>
              <a:rPr lang="en-US" altLang="zh-TW" sz="2800"/>
              <a:t>is defined by the following equation</a:t>
            </a:r>
          </a:p>
          <a:p>
            <a:pPr eaLnBrk="1" hangingPunct="1"/>
            <a:endParaRPr lang="en-US" altLang="zh-TW" sz="2800"/>
          </a:p>
          <a:p>
            <a:pPr eaLnBrk="1" hangingPunct="1"/>
            <a:endParaRPr lang="en-US" altLang="zh-TW" sz="2800"/>
          </a:p>
          <a:p>
            <a:pPr eaLnBrk="1" hangingPunct="1">
              <a:buFontTx/>
              <a:buNone/>
            </a:pPr>
            <a:r>
              <a:rPr lang="en-US" altLang="zh-TW" sz="2800"/>
              <a:t>   in which </a:t>
            </a:r>
            <a:r>
              <a:rPr lang="en-US" altLang="zh-TW" sz="2800" b="1"/>
              <a:t>I </a:t>
            </a:r>
            <a:r>
              <a:rPr lang="en-US" altLang="zh-TW" sz="2800"/>
              <a:t>is the identity or unit matrix and both </a:t>
            </a:r>
            <a:r>
              <a:rPr lang="en-US" altLang="zh-TW" sz="2800" b="1"/>
              <a:t>P</a:t>
            </a:r>
            <a:r>
              <a:rPr lang="en-US" altLang="zh-TW" sz="2800"/>
              <a:t> and </a:t>
            </a:r>
            <a:r>
              <a:rPr lang="en-US" altLang="zh-TW" sz="2800" b="1"/>
              <a:t>I</a:t>
            </a:r>
            <a:r>
              <a:rPr lang="en-US" altLang="zh-TW" sz="2800"/>
              <a:t> are square matrices.</a:t>
            </a:r>
          </a:p>
          <a:p>
            <a:pPr eaLnBrk="1" hangingPunct="1"/>
            <a:r>
              <a:rPr lang="en-US" altLang="zh-TW" sz="2800"/>
              <a:t>The values of  </a:t>
            </a:r>
            <a:r>
              <a:rPr lang="en-US" altLang="zh-TW" sz="2800" b="1"/>
              <a:t>P</a:t>
            </a:r>
            <a:r>
              <a:rPr lang="en-US" altLang="zh-TW" sz="2800" b="1" baseline="30000"/>
              <a:t>-1</a:t>
            </a:r>
            <a:r>
              <a:rPr lang="en-US" altLang="zh-TW" sz="2800" b="1"/>
              <a:t> </a:t>
            </a:r>
            <a:r>
              <a:rPr lang="en-US" altLang="zh-TW" sz="2800"/>
              <a:t>can be computed by solving a set of  </a:t>
            </a:r>
            <a:r>
              <a:rPr lang="en-US" altLang="zh-TW" sz="2800" i="1"/>
              <a:t>n</a:t>
            </a:r>
            <a:r>
              <a:rPr lang="en-US" altLang="zh-TW" sz="2800" baseline="30000"/>
              <a:t>2</a:t>
            </a:r>
            <a:r>
              <a:rPr lang="en-US" altLang="zh-TW" sz="2800"/>
              <a:t> simultaneous equations.</a:t>
            </a:r>
          </a:p>
        </p:txBody>
      </p:sp>
      <p:sp>
        <p:nvSpPr>
          <p:cNvPr id="61444" name="Rectangle 1026"/>
          <p:cNvSpPr>
            <a:spLocks noGrp="1" noChangeArrowheads="1"/>
          </p:cNvSpPr>
          <p:nvPr>
            <p:ph type="title"/>
          </p:nvPr>
        </p:nvSpPr>
        <p:spPr>
          <a:xfrm>
            <a:off x="228600" y="381000"/>
            <a:ext cx="7772400" cy="609600"/>
          </a:xfrm>
        </p:spPr>
        <p:txBody>
          <a:bodyPr/>
          <a:lstStyle/>
          <a:p>
            <a:pPr eaLnBrk="1" hangingPunct="1"/>
            <a:r>
              <a:rPr lang="en-US" altLang="zh-TW" dirty="0">
                <a:solidFill>
                  <a:srgbClr val="FF3300"/>
                </a:solidFill>
              </a:rPr>
              <a:t>Matrix Inversion</a:t>
            </a:r>
          </a:p>
        </p:txBody>
      </p:sp>
      <p:sp>
        <p:nvSpPr>
          <p:cNvPr id="61445" name="Rectangle 1029"/>
          <p:cNvSpPr>
            <a:spLocks noChangeArrowheads="1"/>
          </p:cNvSpPr>
          <p:nvPr/>
        </p:nvSpPr>
        <p:spPr bwMode="auto">
          <a:xfrm>
            <a:off x="424815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endParaRPr lang="zh-CN" altLang="en-US"/>
          </a:p>
        </p:txBody>
      </p:sp>
      <p:sp>
        <p:nvSpPr>
          <p:cNvPr id="61446" name="Rectangle 1031"/>
          <p:cNvSpPr>
            <a:spLocks noChangeArrowheads="1"/>
          </p:cNvSpPr>
          <p:nvPr/>
        </p:nvSpPr>
        <p:spPr bwMode="auto">
          <a:xfrm>
            <a:off x="0" y="297180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PMingLiU" pitchFamily="2" charset="-120"/>
              </a:defRPr>
            </a:lvl1pPr>
            <a:lvl2pPr marL="742950" indent="-285750">
              <a:spcBef>
                <a:spcPct val="20000"/>
              </a:spcBef>
              <a:buChar char="–"/>
              <a:defRPr kumimoji="1" sz="2800">
                <a:solidFill>
                  <a:schemeClr val="tx1"/>
                </a:solidFill>
                <a:latin typeface="Times New Roman" panose="02020603050405020304" pitchFamily="18" charset="0"/>
                <a:ea typeface="PMingLiU" pitchFamily="2" charset="-120"/>
              </a:defRPr>
            </a:lvl2pPr>
            <a:lvl3pPr marL="1143000" indent="-228600">
              <a:spcBef>
                <a:spcPct val="20000"/>
              </a:spcBef>
              <a:buChar char="•"/>
              <a:defRPr kumimoji="1" sz="2400">
                <a:solidFill>
                  <a:schemeClr val="tx1"/>
                </a:solidFill>
                <a:latin typeface="Times New Roman" panose="02020603050405020304" pitchFamily="18" charset="0"/>
                <a:ea typeface="PMingLiU" pitchFamily="2" charset="-120"/>
              </a:defRPr>
            </a:lvl3pPr>
            <a:lvl4pPr marL="1600200" indent="-228600">
              <a:spcBef>
                <a:spcPct val="20000"/>
              </a:spcBef>
              <a:buChar char="–"/>
              <a:defRPr kumimoji="1" sz="2000">
                <a:solidFill>
                  <a:schemeClr val="tx1"/>
                </a:solidFill>
                <a:latin typeface="Times New Roman" panose="02020603050405020304" pitchFamily="18" charset="0"/>
                <a:ea typeface="PMingLiU" pitchFamily="2" charset="-120"/>
              </a:defRPr>
            </a:lvl4pPr>
            <a:lvl5pPr marL="2057400" indent="-228600">
              <a:spcBef>
                <a:spcPct val="20000"/>
              </a:spcBef>
              <a:buChar char="»"/>
              <a:defRPr kumimoji="1" sz="2000">
                <a:solidFill>
                  <a:schemeClr val="tx1"/>
                </a:solidFill>
                <a:latin typeface="Times New Roman" panose="02020603050405020304" pitchFamily="18" charset="0"/>
                <a:ea typeface="PMingLiU" pitchFamily="2"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itchFamily="2" charset="-120"/>
              </a:defRPr>
            </a:lvl9pPr>
          </a:lstStyle>
          <a:p>
            <a:pPr eaLnBrk="1" hangingPunct="1">
              <a:buFontTx/>
              <a:buNone/>
            </a:pPr>
            <a:endParaRPr lang="zh-CN" altLang="zh-CN" sz="2800" b="1"/>
          </a:p>
        </p:txBody>
      </p:sp>
      <p:sp>
        <p:nvSpPr>
          <p:cNvPr id="61447" name="Rectangle 1033"/>
          <p:cNvSpPr>
            <a:spLocks noChangeArrowheads="1"/>
          </p:cNvSpPr>
          <p:nvPr/>
        </p:nvSpPr>
        <p:spPr bwMode="auto">
          <a:xfrm>
            <a:off x="4271963"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endParaRPr lang="zh-CN" altLang="en-US"/>
          </a:p>
        </p:txBody>
      </p:sp>
      <p:graphicFrame>
        <p:nvGraphicFramePr>
          <p:cNvPr id="61448" name="Object 1032"/>
          <p:cNvGraphicFramePr>
            <a:graphicFrameLocks noChangeAspect="1"/>
          </p:cNvGraphicFramePr>
          <p:nvPr/>
        </p:nvGraphicFramePr>
        <p:xfrm>
          <a:off x="1752600" y="2514600"/>
          <a:ext cx="1600200" cy="554038"/>
        </p:xfrm>
        <a:graphic>
          <a:graphicData uri="http://schemas.openxmlformats.org/presentationml/2006/ole">
            <mc:AlternateContent xmlns:mc="http://schemas.openxmlformats.org/markup-compatibility/2006">
              <mc:Choice xmlns:v="urn:schemas-microsoft-com:vml" Requires="v">
                <p:oleObj name="Equation" r:id="rId2" imgW="545863" imgH="190417" progId="Equation.3">
                  <p:embed/>
                </p:oleObj>
              </mc:Choice>
              <mc:Fallback>
                <p:oleObj name="Equation" r:id="rId2" imgW="545863" imgH="190417" progId="Equation.3">
                  <p:embed/>
                  <p:pic>
                    <p:nvPicPr>
                      <p:cNvPr id="61448" name="Object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600"/>
                        <a:ext cx="1600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1035"/>
          <p:cNvSpPr>
            <a:spLocks noChangeArrowheads="1"/>
          </p:cNvSpPr>
          <p:nvPr/>
        </p:nvSpPr>
        <p:spPr bwMode="auto">
          <a:xfrm>
            <a:off x="0" y="4876800"/>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r>
              <a:rPr lang="en-US" altLang="zh-TW" sz="2800"/>
              <a:t>.</a:t>
            </a:r>
            <a:r>
              <a:rPr lang="en-US" altLang="zh-TW" sz="1100"/>
              <a:t> </a:t>
            </a:r>
            <a:endParaRPr lang="en-US" altLang="zh-TW"/>
          </a:p>
        </p:txBody>
      </p:sp>
    </p:spTree>
    <p:extLst>
      <p:ext uri="{BB962C8B-B14F-4D97-AF65-F5344CB8AC3E}">
        <p14:creationId xmlns:p14="http://schemas.microsoft.com/office/powerpoint/2010/main" val="3871238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ChangeArrowheads="1"/>
          </p:cNvSpPr>
          <p:nvPr/>
        </p:nvSpPr>
        <p:spPr bwMode="auto">
          <a:xfrm>
            <a:off x="381000" y="457200"/>
            <a:ext cx="876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r>
              <a:rPr lang="en-US" altLang="zh-TW" sz="2800"/>
              <a:t>Let the elements of </a:t>
            </a:r>
            <a:r>
              <a:rPr lang="en-US" altLang="zh-TW" sz="2800" b="1"/>
              <a:t>P</a:t>
            </a:r>
            <a:r>
              <a:rPr lang="en-US" altLang="zh-TW" sz="2800" b="1" baseline="30000"/>
              <a:t>-1</a:t>
            </a:r>
            <a:r>
              <a:rPr lang="en-US" altLang="zh-TW" sz="2800"/>
              <a:t> and </a:t>
            </a:r>
            <a:r>
              <a:rPr lang="en-US" altLang="zh-TW" sz="2800" b="1"/>
              <a:t>P</a:t>
            </a:r>
            <a:r>
              <a:rPr lang="en-US" altLang="zh-TW" sz="2800"/>
              <a:t> be denoted as</a:t>
            </a:r>
            <a:r>
              <a:rPr lang="en-US" altLang="zh-TW" sz="2800" b="1"/>
              <a:t> </a:t>
            </a:r>
            <a:r>
              <a:rPr lang="en-US" altLang="zh-TW" sz="2800" i="1"/>
              <a:t>q</a:t>
            </a:r>
            <a:r>
              <a:rPr lang="en-US" altLang="zh-TW" sz="2800" i="1" baseline="-25000"/>
              <a:t>ij</a:t>
            </a:r>
            <a:r>
              <a:rPr lang="en-US" altLang="zh-TW" sz="2800"/>
              <a:t> and </a:t>
            </a:r>
            <a:r>
              <a:rPr lang="en-US" altLang="zh-TW" sz="2800" i="1"/>
              <a:t>p</a:t>
            </a:r>
            <a:r>
              <a:rPr lang="en-US" altLang="zh-TW" sz="2800" i="1" baseline="-25000"/>
              <a:t>ij</a:t>
            </a:r>
            <a:r>
              <a:rPr lang="en-US" altLang="zh-TW" sz="2800" b="1" baseline="-25000"/>
              <a:t>.</a:t>
            </a:r>
            <a:endParaRPr lang="en-US" altLang="zh-TW"/>
          </a:p>
        </p:txBody>
      </p:sp>
      <p:graphicFrame>
        <p:nvGraphicFramePr>
          <p:cNvPr id="62468" name="Object 5"/>
          <p:cNvGraphicFramePr>
            <a:graphicFrameLocks noChangeAspect="1"/>
          </p:cNvGraphicFramePr>
          <p:nvPr/>
        </p:nvGraphicFramePr>
        <p:xfrm>
          <a:off x="685800" y="990600"/>
          <a:ext cx="5732463" cy="1419225"/>
        </p:xfrm>
        <a:graphic>
          <a:graphicData uri="http://schemas.openxmlformats.org/presentationml/2006/ole">
            <mc:AlternateContent xmlns:mc="http://schemas.openxmlformats.org/markup-compatibility/2006">
              <mc:Choice xmlns:v="urn:schemas-microsoft-com:vml" Requires="v">
                <p:oleObj name="Equation" r:id="rId2" imgW="2882900" imgH="711200" progId="Equation.3">
                  <p:embed/>
                </p:oleObj>
              </mc:Choice>
              <mc:Fallback>
                <p:oleObj name="Equation" r:id="rId2" imgW="2882900" imgH="711200" progId="Equation.3">
                  <p:embed/>
                  <p:pic>
                    <p:nvPicPr>
                      <p:cNvPr id="6246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90600"/>
                        <a:ext cx="573246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Object 7"/>
          <p:cNvGraphicFramePr>
            <a:graphicFrameLocks noChangeAspect="1"/>
          </p:cNvGraphicFramePr>
          <p:nvPr>
            <p:extLst>
              <p:ext uri="{D42A27DB-BD31-4B8C-83A1-F6EECF244321}">
                <p14:modId xmlns:p14="http://schemas.microsoft.com/office/powerpoint/2010/main" val="2389062970"/>
              </p:ext>
            </p:extLst>
          </p:nvPr>
        </p:nvGraphicFramePr>
        <p:xfrm>
          <a:off x="369888" y="2667000"/>
          <a:ext cx="2841625" cy="1257300"/>
        </p:xfrm>
        <a:graphic>
          <a:graphicData uri="http://schemas.openxmlformats.org/presentationml/2006/ole">
            <mc:AlternateContent xmlns:mc="http://schemas.openxmlformats.org/markup-compatibility/2006">
              <mc:Choice xmlns:v="urn:schemas-microsoft-com:vml" Requires="v">
                <p:oleObj name="Equation" r:id="rId4" imgW="1625600" imgH="685800" progId="Equation.DSMT4">
                  <p:embed/>
                </p:oleObj>
              </mc:Choice>
              <mc:Fallback>
                <p:oleObj name="Equation" r:id="rId4" imgW="1625600" imgH="685800" progId="Equation.DSMT4">
                  <p:embed/>
                  <p:pic>
                    <p:nvPicPr>
                      <p:cNvPr id="6246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2667000"/>
                        <a:ext cx="28416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Object 8"/>
          <p:cNvGraphicFramePr>
            <a:graphicFrameLocks noChangeAspect="1"/>
          </p:cNvGraphicFramePr>
          <p:nvPr>
            <p:extLst>
              <p:ext uri="{D42A27DB-BD31-4B8C-83A1-F6EECF244321}">
                <p14:modId xmlns:p14="http://schemas.microsoft.com/office/powerpoint/2010/main" val="1651339258"/>
              </p:ext>
            </p:extLst>
          </p:nvPr>
        </p:nvGraphicFramePr>
        <p:xfrm>
          <a:off x="2412030" y="4005014"/>
          <a:ext cx="2825750" cy="1198563"/>
        </p:xfrm>
        <a:graphic>
          <a:graphicData uri="http://schemas.openxmlformats.org/presentationml/2006/ole">
            <mc:AlternateContent xmlns:mc="http://schemas.openxmlformats.org/markup-compatibility/2006">
              <mc:Choice xmlns:v="urn:schemas-microsoft-com:vml" Requires="v">
                <p:oleObj name="Equation" r:id="rId6" imgW="1612800" imgH="685800" progId="Equation.DSMT4">
                  <p:embed/>
                </p:oleObj>
              </mc:Choice>
              <mc:Fallback>
                <p:oleObj name="Equation" r:id="rId6" imgW="1612800" imgH="685800" progId="Equation.DSMT4">
                  <p:embed/>
                  <p:pic>
                    <p:nvPicPr>
                      <p:cNvPr id="62470" name="Object 8"/>
                      <p:cNvPicPr>
                        <a:picLocks noChangeAspect="1" noChangeArrowheads="1"/>
                      </p:cNvPicPr>
                      <p:nvPr/>
                    </p:nvPicPr>
                    <p:blipFill>
                      <a:blip r:embed="rId7"/>
                      <a:srcRect/>
                      <a:stretch>
                        <a:fillRect/>
                      </a:stretch>
                    </p:blipFill>
                    <p:spPr bwMode="auto">
                      <a:xfrm>
                        <a:off x="2412030" y="4005014"/>
                        <a:ext cx="28257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9"/>
          <p:cNvGraphicFramePr>
            <a:graphicFrameLocks noChangeAspect="1"/>
          </p:cNvGraphicFramePr>
          <p:nvPr>
            <p:extLst>
              <p:ext uri="{D42A27DB-BD31-4B8C-83A1-F6EECF244321}">
                <p14:modId xmlns:p14="http://schemas.microsoft.com/office/powerpoint/2010/main" val="349499475"/>
              </p:ext>
            </p:extLst>
          </p:nvPr>
        </p:nvGraphicFramePr>
        <p:xfrm>
          <a:off x="3455925" y="5284291"/>
          <a:ext cx="2971800" cy="1273175"/>
        </p:xfrm>
        <a:graphic>
          <a:graphicData uri="http://schemas.openxmlformats.org/presentationml/2006/ole">
            <mc:AlternateContent xmlns:mc="http://schemas.openxmlformats.org/markup-compatibility/2006">
              <mc:Choice xmlns:v="urn:schemas-microsoft-com:vml" Requires="v">
                <p:oleObj r:id="rId8" imgW="1727200" imgH="685800" progId="Equation.3">
                  <p:embed/>
                </p:oleObj>
              </mc:Choice>
              <mc:Fallback>
                <p:oleObj r:id="rId8" imgW="1727200" imgH="685800" progId="Equation.3">
                  <p:embed/>
                  <p:pic>
                    <p:nvPicPr>
                      <p:cNvPr id="6247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5925" y="5284291"/>
                        <a:ext cx="29718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Object 10"/>
          <p:cNvGraphicFramePr>
            <a:graphicFrameLocks noChangeAspect="1"/>
          </p:cNvGraphicFramePr>
          <p:nvPr>
            <p:extLst>
              <p:ext uri="{D42A27DB-BD31-4B8C-83A1-F6EECF244321}">
                <p14:modId xmlns:p14="http://schemas.microsoft.com/office/powerpoint/2010/main" val="238946820"/>
              </p:ext>
            </p:extLst>
          </p:nvPr>
        </p:nvGraphicFramePr>
        <p:xfrm>
          <a:off x="6523831" y="2590800"/>
          <a:ext cx="381000" cy="1371600"/>
        </p:xfrm>
        <a:graphic>
          <a:graphicData uri="http://schemas.openxmlformats.org/presentationml/2006/ole">
            <mc:AlternateContent xmlns:mc="http://schemas.openxmlformats.org/markup-compatibility/2006">
              <mc:Choice xmlns:v="urn:schemas-microsoft-com:vml" Requires="v">
                <p:oleObj r:id="rId10" imgW="241195" imgH="672808" progId="Equation.3">
                  <p:embed/>
                </p:oleObj>
              </mc:Choice>
              <mc:Fallback>
                <p:oleObj r:id="rId10" imgW="241195" imgH="672808" progId="Equation.3">
                  <p:embed/>
                  <p:pic>
                    <p:nvPicPr>
                      <p:cNvPr id="6247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3831" y="2590800"/>
                        <a:ext cx="38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Object 11"/>
          <p:cNvGraphicFramePr>
            <a:graphicFrameLocks noChangeAspect="1"/>
          </p:cNvGraphicFramePr>
          <p:nvPr>
            <p:extLst>
              <p:ext uri="{D42A27DB-BD31-4B8C-83A1-F6EECF244321}">
                <p14:modId xmlns:p14="http://schemas.microsoft.com/office/powerpoint/2010/main" val="2862750990"/>
              </p:ext>
            </p:extLst>
          </p:nvPr>
        </p:nvGraphicFramePr>
        <p:xfrm>
          <a:off x="6523831" y="3962400"/>
          <a:ext cx="381000" cy="1295400"/>
        </p:xfrm>
        <a:graphic>
          <a:graphicData uri="http://schemas.openxmlformats.org/presentationml/2006/ole">
            <mc:AlternateContent xmlns:mc="http://schemas.openxmlformats.org/markup-compatibility/2006">
              <mc:Choice xmlns:v="urn:schemas-microsoft-com:vml" Requires="v">
                <p:oleObj name="Equation" r:id="rId12" imgW="241200" imgH="672840" progId="Equation.DSMT4">
                  <p:embed/>
                </p:oleObj>
              </mc:Choice>
              <mc:Fallback>
                <p:oleObj name="Equation" r:id="rId12" imgW="241200" imgH="672840" progId="Equation.DSMT4">
                  <p:embed/>
                  <p:pic>
                    <p:nvPicPr>
                      <p:cNvPr id="62473" name="Object 11"/>
                      <p:cNvPicPr>
                        <a:picLocks noChangeAspect="1" noChangeArrowheads="1"/>
                      </p:cNvPicPr>
                      <p:nvPr/>
                    </p:nvPicPr>
                    <p:blipFill>
                      <a:blip r:embed="rId13"/>
                      <a:srcRect/>
                      <a:stretch>
                        <a:fillRect/>
                      </a:stretch>
                    </p:blipFill>
                    <p:spPr bwMode="auto">
                      <a:xfrm>
                        <a:off x="6523831" y="3962400"/>
                        <a:ext cx="381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4" name="Object 12"/>
          <p:cNvGraphicFramePr>
            <a:graphicFrameLocks noChangeAspect="1"/>
          </p:cNvGraphicFramePr>
          <p:nvPr>
            <p:extLst>
              <p:ext uri="{D42A27DB-BD31-4B8C-83A1-F6EECF244321}">
                <p14:modId xmlns:p14="http://schemas.microsoft.com/office/powerpoint/2010/main" val="496373962"/>
              </p:ext>
            </p:extLst>
          </p:nvPr>
        </p:nvGraphicFramePr>
        <p:xfrm>
          <a:off x="6523831" y="5334000"/>
          <a:ext cx="381000" cy="1295400"/>
        </p:xfrm>
        <a:graphic>
          <a:graphicData uri="http://schemas.openxmlformats.org/presentationml/2006/ole">
            <mc:AlternateContent xmlns:mc="http://schemas.openxmlformats.org/markup-compatibility/2006">
              <mc:Choice xmlns:v="urn:schemas-microsoft-com:vml" Requires="v">
                <p:oleObj r:id="rId14" imgW="241195" imgH="672808" progId="Equation.3">
                  <p:embed/>
                </p:oleObj>
              </mc:Choice>
              <mc:Fallback>
                <p:oleObj r:id="rId14" imgW="241195" imgH="672808" progId="Equation.3">
                  <p:embed/>
                  <p:pic>
                    <p:nvPicPr>
                      <p:cNvPr id="62474"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23831" y="5334000"/>
                        <a:ext cx="381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1618421637"/>
              </p:ext>
            </p:extLst>
          </p:nvPr>
        </p:nvGraphicFramePr>
        <p:xfrm>
          <a:off x="7307962" y="2531119"/>
          <a:ext cx="1641475" cy="1303337"/>
        </p:xfrm>
        <a:graphic>
          <a:graphicData uri="http://schemas.openxmlformats.org/presentationml/2006/ole">
            <mc:AlternateContent xmlns:mc="http://schemas.openxmlformats.org/markup-compatibility/2006">
              <mc:Choice xmlns:v="urn:schemas-microsoft-com:vml" Requires="v">
                <p:oleObj name="Equation" r:id="rId16" imgW="939600" imgH="711000" progId="Equation.DSMT4">
                  <p:embed/>
                </p:oleObj>
              </mc:Choice>
              <mc:Fallback>
                <p:oleObj name="Equation" r:id="rId16" imgW="939600" imgH="711000" progId="Equation.DSMT4">
                  <p:embed/>
                  <p:pic>
                    <p:nvPicPr>
                      <p:cNvPr id="62469" name="Object 7"/>
                      <p:cNvPicPr>
                        <a:picLocks noChangeAspect="1" noChangeArrowheads="1"/>
                      </p:cNvPicPr>
                      <p:nvPr/>
                    </p:nvPicPr>
                    <p:blipFill>
                      <a:blip r:embed="rId17"/>
                      <a:srcRect/>
                      <a:stretch>
                        <a:fillRect/>
                      </a:stretch>
                    </p:blipFill>
                    <p:spPr bwMode="auto">
                      <a:xfrm>
                        <a:off x="7307962" y="2531119"/>
                        <a:ext cx="1641475" cy="1303337"/>
                      </a:xfrm>
                      <a:prstGeom prst="rect">
                        <a:avLst/>
                      </a:prstGeom>
                      <a:solidFill>
                        <a:schemeClr val="accent2">
                          <a:lumMod val="20000"/>
                          <a:lumOff val="80000"/>
                        </a:schemeClr>
                      </a:solidFill>
                      <a:ln>
                        <a:noFill/>
                      </a:ln>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2023982585"/>
              </p:ext>
            </p:extLst>
          </p:nvPr>
        </p:nvGraphicFramePr>
        <p:xfrm>
          <a:off x="7296150" y="3962400"/>
          <a:ext cx="1663700" cy="1303338"/>
        </p:xfrm>
        <a:graphic>
          <a:graphicData uri="http://schemas.openxmlformats.org/presentationml/2006/ole">
            <mc:AlternateContent xmlns:mc="http://schemas.openxmlformats.org/markup-compatibility/2006">
              <mc:Choice xmlns:v="urn:schemas-microsoft-com:vml" Requires="v">
                <p:oleObj name="Equation" r:id="rId18" imgW="952200" imgH="711000" progId="Equation.DSMT4">
                  <p:embed/>
                </p:oleObj>
              </mc:Choice>
              <mc:Fallback>
                <p:oleObj name="Equation" r:id="rId18" imgW="952200" imgH="711000" progId="Equation.DSMT4">
                  <p:embed/>
                  <p:pic>
                    <p:nvPicPr>
                      <p:cNvPr id="10" name="Object 7"/>
                      <p:cNvPicPr>
                        <a:picLocks noChangeAspect="1" noChangeArrowheads="1"/>
                      </p:cNvPicPr>
                      <p:nvPr/>
                    </p:nvPicPr>
                    <p:blipFill>
                      <a:blip r:embed="rId19"/>
                      <a:srcRect/>
                      <a:stretch>
                        <a:fillRect/>
                      </a:stretch>
                    </p:blipFill>
                    <p:spPr bwMode="auto">
                      <a:xfrm>
                        <a:off x="7296150" y="3962400"/>
                        <a:ext cx="1663700" cy="1303338"/>
                      </a:xfrm>
                      <a:prstGeom prst="rect">
                        <a:avLst/>
                      </a:prstGeom>
                      <a:solidFill>
                        <a:schemeClr val="accent2">
                          <a:lumMod val="20000"/>
                          <a:lumOff val="80000"/>
                        </a:schemeClr>
                      </a:solidFill>
                      <a:ln>
                        <a:noFill/>
                      </a:ln>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278780947"/>
              </p:ext>
            </p:extLst>
          </p:nvPr>
        </p:nvGraphicFramePr>
        <p:xfrm>
          <a:off x="7307962" y="5389262"/>
          <a:ext cx="1663700" cy="1303338"/>
        </p:xfrm>
        <a:graphic>
          <a:graphicData uri="http://schemas.openxmlformats.org/presentationml/2006/ole">
            <mc:AlternateContent xmlns:mc="http://schemas.openxmlformats.org/markup-compatibility/2006">
              <mc:Choice xmlns:v="urn:schemas-microsoft-com:vml" Requires="v">
                <p:oleObj name="Equation" r:id="rId20" imgW="952200" imgH="711000" progId="Equation.DSMT4">
                  <p:embed/>
                </p:oleObj>
              </mc:Choice>
              <mc:Fallback>
                <p:oleObj name="Equation" r:id="rId20" imgW="952200" imgH="711000" progId="Equation.DSMT4">
                  <p:embed/>
                  <p:pic>
                    <p:nvPicPr>
                      <p:cNvPr id="12" name="Object 7"/>
                      <p:cNvPicPr>
                        <a:picLocks noChangeAspect="1" noChangeArrowheads="1"/>
                      </p:cNvPicPr>
                      <p:nvPr/>
                    </p:nvPicPr>
                    <p:blipFill>
                      <a:blip r:embed="rId21"/>
                      <a:srcRect/>
                      <a:stretch>
                        <a:fillRect/>
                      </a:stretch>
                    </p:blipFill>
                    <p:spPr bwMode="auto">
                      <a:xfrm>
                        <a:off x="7307962" y="5389262"/>
                        <a:ext cx="1663700" cy="1303338"/>
                      </a:xfrm>
                      <a:prstGeom prst="rect">
                        <a:avLst/>
                      </a:prstGeom>
                      <a:solidFill>
                        <a:schemeClr val="accent2">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31559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2686" y="678202"/>
            <a:ext cx="8711879" cy="461665"/>
          </a:xfrm>
          <a:prstGeom prst="rect">
            <a:avLst/>
          </a:prstGeom>
        </p:spPr>
        <p:txBody>
          <a:bodyPr wrap="square">
            <a:spAutoFit/>
          </a:bodyPr>
          <a:lstStyle/>
          <a:p>
            <a:pPr algn="ctr"/>
            <a:r>
              <a:rPr lang="en-US" altLang="zh-CN" sz="2400" dirty="0"/>
              <a:t>Invert a matrix via the LU decomposition </a:t>
            </a:r>
            <a:endParaRPr lang="zh-CN" altLang="en-US" sz="2400" dirty="0"/>
          </a:p>
        </p:txBody>
      </p:sp>
      <p:sp>
        <p:nvSpPr>
          <p:cNvPr id="5" name="矩形 4"/>
          <p:cNvSpPr/>
          <p:nvPr/>
        </p:nvSpPr>
        <p:spPr>
          <a:xfrm>
            <a:off x="2268032" y="3004165"/>
            <a:ext cx="3046027" cy="523220"/>
          </a:xfrm>
          <a:prstGeom prst="rect">
            <a:avLst/>
          </a:prstGeom>
        </p:spPr>
        <p:txBody>
          <a:bodyPr wrap="none">
            <a:spAutoFit/>
          </a:bodyPr>
          <a:lstStyle/>
          <a:p>
            <a:pPr>
              <a:buFontTx/>
              <a:buNone/>
            </a:pPr>
            <a:r>
              <a:rPr lang="en-US" altLang="zh-CN" sz="2800" dirty="0">
                <a:latin typeface="Georgia" panose="02040502050405020303" pitchFamily="18" charset="0"/>
                <a:hlinkClick r:id="rId2" action="ppaction://hlinkfile"/>
              </a:rPr>
              <a:t>invert_matrix.f90</a:t>
            </a:r>
            <a:endParaRPr lang="en-US" altLang="zh-CN" sz="2800" dirty="0">
              <a:latin typeface="Georgia" panose="02040502050405020303" pitchFamily="18" charset="0"/>
              <a:hlinkClick r:id="rId3" action="ppaction://hlinkfile"/>
            </a:endParaRPr>
          </a:p>
        </p:txBody>
      </p:sp>
      <p:sp>
        <p:nvSpPr>
          <p:cNvPr id="6" name="矩形 5"/>
          <p:cNvSpPr/>
          <p:nvPr/>
        </p:nvSpPr>
        <p:spPr>
          <a:xfrm>
            <a:off x="2412030" y="2011527"/>
            <a:ext cx="1552541" cy="369332"/>
          </a:xfrm>
          <a:prstGeom prst="rect">
            <a:avLst/>
          </a:prstGeom>
        </p:spPr>
        <p:txBody>
          <a:bodyPr wrap="none">
            <a:spAutoFit/>
          </a:bodyPr>
          <a:lstStyle/>
          <a:p>
            <a:r>
              <a:rPr lang="en-US" altLang="zh-CN" dirty="0"/>
              <a:t>Use LAPACK</a:t>
            </a:r>
            <a:endParaRPr lang="zh-CN" altLang="en-US" dirty="0"/>
          </a:p>
        </p:txBody>
      </p:sp>
      <p:sp>
        <p:nvSpPr>
          <p:cNvPr id="3" name="矩形 2"/>
          <p:cNvSpPr/>
          <p:nvPr/>
        </p:nvSpPr>
        <p:spPr>
          <a:xfrm>
            <a:off x="2052035" y="4436986"/>
            <a:ext cx="3954929" cy="646331"/>
          </a:xfrm>
          <a:prstGeom prst="rect">
            <a:avLst/>
          </a:prstGeom>
        </p:spPr>
        <p:txBody>
          <a:bodyPr wrap="none">
            <a:spAutoFit/>
          </a:bodyPr>
          <a:lstStyle/>
          <a:p>
            <a:r>
              <a:rPr lang="en-US" altLang="zh-CN" dirty="0"/>
              <a:t>Compile command for intel </a:t>
            </a:r>
            <a:r>
              <a:rPr lang="en-US" altLang="zh-CN" dirty="0" err="1"/>
              <a:t>ifort&amp;mkl</a:t>
            </a:r>
            <a:r>
              <a:rPr lang="en-US" altLang="zh-CN" dirty="0"/>
              <a:t>:</a:t>
            </a:r>
          </a:p>
          <a:p>
            <a:r>
              <a:rPr lang="en-US" altLang="zh-CN" dirty="0" err="1"/>
              <a:t>ifort</a:t>
            </a:r>
            <a:r>
              <a:rPr lang="en-US" altLang="zh-CN" dirty="0"/>
              <a:t> test.f90 -</a:t>
            </a:r>
            <a:r>
              <a:rPr lang="en-US" altLang="zh-CN" dirty="0" err="1"/>
              <a:t>mkl</a:t>
            </a:r>
            <a:r>
              <a:rPr lang="en-US" altLang="zh-CN" dirty="0"/>
              <a:t>=sequential</a:t>
            </a:r>
            <a:endParaRPr lang="zh-CN" altLang="en-US" dirty="0"/>
          </a:p>
        </p:txBody>
      </p:sp>
    </p:spTree>
    <p:extLst>
      <p:ext uri="{BB962C8B-B14F-4D97-AF65-F5344CB8AC3E}">
        <p14:creationId xmlns:p14="http://schemas.microsoft.com/office/powerpoint/2010/main" val="41198783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0" y="304800"/>
            <a:ext cx="7772400" cy="1143000"/>
          </a:xfrm>
          <a:prstGeom prst="rect">
            <a:avLst/>
          </a:prstGeom>
        </p:spPr>
        <p:txBody>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buFontTx/>
            </a:pPr>
            <a:r>
              <a:rPr lang="en-US" altLang="zh-TW" sz="4000" dirty="0">
                <a:solidFill>
                  <a:srgbClr val="FF3300"/>
                </a:solidFill>
              </a:rPr>
              <a:t>Matrix decomposition: other ways</a:t>
            </a:r>
          </a:p>
        </p:txBody>
      </p:sp>
      <p:sp>
        <p:nvSpPr>
          <p:cNvPr id="3" name="内容占位符 4098"/>
          <p:cNvSpPr txBox="1">
            <a:spLocks noChangeArrowheads="1"/>
          </p:cNvSpPr>
          <p:nvPr/>
        </p:nvSpPr>
        <p:spPr>
          <a:xfrm>
            <a:off x="1887537" y="1447800"/>
            <a:ext cx="6284413" cy="3637177"/>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60000"/>
              </a:lnSpc>
              <a:buFontTx/>
            </a:pPr>
            <a:r>
              <a:rPr lang="en-US" altLang="zh-CN" dirty="0" err="1">
                <a:latin typeface="Georgia" panose="02040502050405020303" pitchFamily="18" charset="0"/>
              </a:rPr>
              <a:t>Cholesky</a:t>
            </a:r>
            <a:r>
              <a:rPr lang="en-US" altLang="zh-CN" dirty="0">
                <a:latin typeface="Georgia" panose="02040502050405020303" pitchFamily="18" charset="0"/>
              </a:rPr>
              <a:t> decomposition</a:t>
            </a:r>
          </a:p>
          <a:p>
            <a:pPr>
              <a:lnSpc>
                <a:spcPct val="160000"/>
              </a:lnSpc>
              <a:buFontTx/>
            </a:pPr>
            <a:r>
              <a:rPr lang="en-US" altLang="zh-CN" dirty="0">
                <a:latin typeface="Georgia" panose="02040502050405020303" pitchFamily="18" charset="0"/>
              </a:rPr>
              <a:t>Eigen decomposition</a:t>
            </a:r>
          </a:p>
          <a:p>
            <a:pPr>
              <a:lnSpc>
                <a:spcPct val="160000"/>
              </a:lnSpc>
              <a:buFontTx/>
            </a:pPr>
            <a:r>
              <a:rPr lang="en-US" altLang="zh-CN" dirty="0">
                <a:latin typeface="Georgia" panose="02040502050405020303" pitchFamily="18" charset="0"/>
              </a:rPr>
              <a:t>Singular value decomposition</a:t>
            </a:r>
          </a:p>
          <a:p>
            <a:pPr>
              <a:lnSpc>
                <a:spcPct val="160000"/>
              </a:lnSpc>
              <a:buFontTx/>
            </a:pPr>
            <a:r>
              <a:rPr lang="en-US" altLang="zh-CN" dirty="0">
                <a:latin typeface="Georgia" panose="02040502050405020303" pitchFamily="18" charset="0"/>
              </a:rPr>
              <a:t>QR decomposition</a:t>
            </a:r>
          </a:p>
        </p:txBody>
      </p:sp>
    </p:spTree>
    <p:extLst>
      <p:ext uri="{BB962C8B-B14F-4D97-AF65-F5344CB8AC3E}">
        <p14:creationId xmlns:p14="http://schemas.microsoft.com/office/powerpoint/2010/main" val="26217594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274638"/>
            <a:ext cx="8229600" cy="924784"/>
          </a:xfrm>
        </p:spPr>
        <p:txBody>
          <a:bodyPr/>
          <a:lstStyle/>
          <a:p>
            <a:pPr eaLnBrk="1" hangingPunct="1"/>
            <a:r>
              <a:rPr lang="en-US" altLang="zh-TW" sz="2800" dirty="0" err="1">
                <a:solidFill>
                  <a:srgbClr val="FF3300"/>
                </a:solidFill>
              </a:rPr>
              <a:t>Cholesky</a:t>
            </a:r>
            <a:r>
              <a:rPr lang="en-US" altLang="zh-TW" sz="2800" dirty="0">
                <a:solidFill>
                  <a:srgbClr val="FF3300"/>
                </a:solidFill>
              </a:rPr>
              <a:t> Decomposition for Symmetric Matrices</a:t>
            </a:r>
            <a:r>
              <a:rPr lang="en-US" altLang="zh-TW" sz="3200" dirty="0">
                <a:solidFill>
                  <a:srgbClr val="FF3300"/>
                </a:solidFill>
              </a:rPr>
              <a:t> </a:t>
            </a:r>
          </a:p>
        </p:txBody>
      </p:sp>
      <p:sp>
        <p:nvSpPr>
          <p:cNvPr id="39940" name="Rectangle 3"/>
          <p:cNvSpPr>
            <a:spLocks noGrp="1" noChangeArrowheads="1"/>
          </p:cNvSpPr>
          <p:nvPr>
            <p:ph type="body" idx="1"/>
          </p:nvPr>
        </p:nvSpPr>
        <p:spPr>
          <a:xfrm>
            <a:off x="457200" y="1199422"/>
            <a:ext cx="8229600" cy="3239955"/>
          </a:xfrm>
        </p:spPr>
        <p:txBody>
          <a:bodyPr/>
          <a:lstStyle/>
          <a:p>
            <a:pPr eaLnBrk="1" hangingPunct="1"/>
            <a:r>
              <a:rPr lang="en-US" altLang="zh-TW" sz="2800" dirty="0"/>
              <a:t>A symmetric matrix </a:t>
            </a:r>
            <a:r>
              <a:rPr lang="en-US" altLang="zh-TW" sz="2800" b="1" dirty="0"/>
              <a:t>A</a:t>
            </a:r>
            <a:r>
              <a:rPr lang="en-US" altLang="zh-TW" sz="2800" dirty="0"/>
              <a:t>:</a:t>
            </a:r>
          </a:p>
          <a:p>
            <a:pPr eaLnBrk="1" hangingPunct="1"/>
            <a:endParaRPr lang="en-US" altLang="zh-TW" sz="2800" dirty="0"/>
          </a:p>
          <a:p>
            <a:pPr eaLnBrk="1" hangingPunct="1"/>
            <a:endParaRPr lang="en-US" altLang="zh-TW" sz="2800" dirty="0"/>
          </a:p>
          <a:p>
            <a:pPr eaLnBrk="1" hangingPunct="1"/>
            <a:r>
              <a:rPr lang="en-US" altLang="zh-TW" sz="2400" dirty="0" err="1"/>
              <a:t>Cholesky</a:t>
            </a:r>
            <a:r>
              <a:rPr lang="en-US" altLang="zh-TW" sz="2400" dirty="0"/>
              <a:t> decomposition for a real, symmetric and positive definite matrix </a:t>
            </a:r>
            <a:r>
              <a:rPr lang="en-US" altLang="zh-TW" sz="2400" b="1" dirty="0"/>
              <a:t>A</a:t>
            </a:r>
            <a:endParaRPr lang="en-US" altLang="zh-TW" sz="2400" dirty="0"/>
          </a:p>
        </p:txBody>
      </p:sp>
      <p:graphicFrame>
        <p:nvGraphicFramePr>
          <p:cNvPr id="39941" name="Object 4"/>
          <p:cNvGraphicFramePr>
            <a:graphicFrameLocks noChangeAspect="1"/>
          </p:cNvGraphicFramePr>
          <p:nvPr>
            <p:extLst>
              <p:ext uri="{D42A27DB-BD31-4B8C-83A1-F6EECF244321}">
                <p14:modId xmlns:p14="http://schemas.microsoft.com/office/powerpoint/2010/main" val="3278744644"/>
              </p:ext>
            </p:extLst>
          </p:nvPr>
        </p:nvGraphicFramePr>
        <p:xfrm>
          <a:off x="1676400" y="2029802"/>
          <a:ext cx="1447800" cy="457200"/>
        </p:xfrm>
        <a:graphic>
          <a:graphicData uri="http://schemas.openxmlformats.org/presentationml/2006/ole">
            <mc:AlternateContent xmlns:mc="http://schemas.openxmlformats.org/markup-compatibility/2006">
              <mc:Choice xmlns:v="urn:schemas-microsoft-com:vml" Requires="v">
                <p:oleObj name="Equation" r:id="rId2" imgW="469696" imgH="190417" progId="Equation.3">
                  <p:embed/>
                </p:oleObj>
              </mc:Choice>
              <mc:Fallback>
                <p:oleObj name="Equation" r:id="rId2" imgW="469696" imgH="190417" progId="Equation.3">
                  <p:embed/>
                  <p:pic>
                    <p:nvPicPr>
                      <p:cNvPr id="3994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29802"/>
                        <a:ext cx="1447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5"/>
          <p:cNvGraphicFramePr>
            <a:graphicFrameLocks noChangeAspect="1"/>
          </p:cNvGraphicFramePr>
          <p:nvPr>
            <p:extLst>
              <p:ext uri="{D42A27DB-BD31-4B8C-83A1-F6EECF244321}">
                <p14:modId xmlns:p14="http://schemas.microsoft.com/office/powerpoint/2010/main" val="2617730240"/>
              </p:ext>
            </p:extLst>
          </p:nvPr>
        </p:nvGraphicFramePr>
        <p:xfrm>
          <a:off x="1522413" y="3782402"/>
          <a:ext cx="1604962" cy="457200"/>
        </p:xfrm>
        <a:graphic>
          <a:graphicData uri="http://schemas.openxmlformats.org/presentationml/2006/ole">
            <mc:AlternateContent xmlns:mc="http://schemas.openxmlformats.org/markup-compatibility/2006">
              <mc:Choice xmlns:v="urn:schemas-microsoft-com:vml" Requires="v">
                <p:oleObj name="Equation" r:id="rId4" imgW="520474" imgH="190417" progId="Equation.3">
                  <p:embed/>
                </p:oleObj>
              </mc:Choice>
              <mc:Fallback>
                <p:oleObj name="Equation" r:id="rId4" imgW="520474" imgH="190417" progId="Equation.3">
                  <p:embed/>
                  <p:pic>
                    <p:nvPicPr>
                      <p:cNvPr id="3994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3782402"/>
                        <a:ext cx="16049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1928072" y="5989160"/>
            <a:ext cx="5301451" cy="369332"/>
          </a:xfrm>
          <a:prstGeom prst="rect">
            <a:avLst/>
          </a:prstGeom>
        </p:spPr>
        <p:txBody>
          <a:bodyPr wrap="none">
            <a:spAutoFit/>
          </a:bodyPr>
          <a:lstStyle/>
          <a:p>
            <a:r>
              <a:rPr lang="en-US" altLang="zh-CN" dirty="0">
                <a:solidFill>
                  <a:srgbClr val="0000FF"/>
                </a:solidFill>
              </a:rPr>
              <a:t>Also works for a Hermitian, positive-definite matrix</a:t>
            </a:r>
            <a:endParaRPr lang="zh-CN" altLang="en-US" dirty="0">
              <a:solidFill>
                <a:srgbClr val="0000FF"/>
              </a:solidFill>
            </a:endParaRPr>
          </a:p>
        </p:txBody>
      </p:sp>
      <p:pic>
        <p:nvPicPr>
          <p:cNvPr id="99641" name="Picture 313" descr="Common matrix decompositions - Andy Jon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875" y="4381213"/>
            <a:ext cx="8118925" cy="148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0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9217"/>
          <p:cNvSpPr>
            <a:spLocks noGrp="1" noChangeArrowheads="1"/>
          </p:cNvSpPr>
          <p:nvPr>
            <p:ph type="title"/>
          </p:nvPr>
        </p:nvSpPr>
        <p:spPr>
          <a:xfrm>
            <a:off x="457200" y="276225"/>
            <a:ext cx="8229600" cy="633413"/>
          </a:xfrm>
        </p:spPr>
        <p:txBody>
          <a:bodyPr/>
          <a:lstStyle/>
          <a:p>
            <a:r>
              <a:rPr lang="en-US" altLang="zh-CN" sz="4000" dirty="0">
                <a:solidFill>
                  <a:srgbClr val="FF3300"/>
                </a:solidFill>
                <a:latin typeface="Georgia" panose="02040502050405020303" pitchFamily="18" charset="0"/>
              </a:rPr>
              <a:t>Matrix Quantum Mechanics</a:t>
            </a:r>
          </a:p>
        </p:txBody>
      </p:sp>
      <p:sp>
        <p:nvSpPr>
          <p:cNvPr id="9219" name="内容占位符 9218"/>
          <p:cNvSpPr>
            <a:spLocks noGrp="1" noChangeArrowheads="1"/>
          </p:cNvSpPr>
          <p:nvPr>
            <p:ph idx="1"/>
          </p:nvPr>
        </p:nvSpPr>
        <p:spPr>
          <a:xfrm>
            <a:off x="457200" y="3933825"/>
            <a:ext cx="8435975" cy="1701800"/>
          </a:xfrm>
        </p:spPr>
        <p:txBody>
          <a:bodyPr/>
          <a:lstStyle/>
          <a:p>
            <a:r>
              <a:rPr lang="en-US" altLang="zh-CN" sz="2800">
                <a:latin typeface="Georgia" panose="02040502050405020303" pitchFamily="18" charset="0"/>
              </a:rPr>
              <a:t>In fact, </a:t>
            </a:r>
            <a:r>
              <a:rPr lang="en-US" altLang="zh-CN" sz="2800">
                <a:solidFill>
                  <a:srgbClr val="FF3300"/>
                </a:solidFill>
                <a:latin typeface="Georgia" panose="02040502050405020303" pitchFamily="18" charset="0"/>
              </a:rPr>
              <a:t>any operators</a:t>
            </a:r>
            <a:r>
              <a:rPr lang="en-US" altLang="zh-CN" sz="2800">
                <a:latin typeface="Georgia" panose="02040502050405020303" pitchFamily="18" charset="0"/>
              </a:rPr>
              <a:t> can be written as </a:t>
            </a:r>
            <a:r>
              <a:rPr lang="en-US" altLang="zh-CN" sz="2800">
                <a:solidFill>
                  <a:srgbClr val="FF3300"/>
                </a:solidFill>
                <a:latin typeface="Georgia" panose="02040502050405020303" pitchFamily="18" charset="0"/>
              </a:rPr>
              <a:t>matrices</a:t>
            </a:r>
            <a:r>
              <a:rPr lang="en-US" altLang="zh-CN" sz="2800">
                <a:latin typeface="Georgia" panose="02040502050405020303" pitchFamily="18" charset="0"/>
              </a:rPr>
              <a:t>.</a:t>
            </a:r>
          </a:p>
          <a:p>
            <a:r>
              <a:rPr lang="zh-CN" altLang="en-US" sz="2800">
                <a:solidFill>
                  <a:srgbClr val="0000FF"/>
                </a:solidFill>
                <a:latin typeface="Georgia" panose="02040502050405020303" pitchFamily="18" charset="0"/>
              </a:rPr>
              <a:t>For example</a:t>
            </a:r>
            <a:r>
              <a:rPr lang="zh-CN" altLang="en-US" sz="2800">
                <a:latin typeface="Georgia" panose="02040502050405020303" pitchFamily="18" charset="0"/>
              </a:rPr>
              <a:t>: </a:t>
            </a:r>
            <a:r>
              <a:rPr lang="en-US" altLang="zh-CN" sz="2800">
                <a:latin typeface="Georgia" panose="02040502050405020303" pitchFamily="18" charset="0"/>
              </a:rPr>
              <a:t>The spin</a:t>
            </a:r>
            <a:r>
              <a:rPr lang="zh-CN" altLang="en-US" sz="2800">
                <a:latin typeface="Georgia" panose="02040502050405020303" pitchFamily="18" charset="0"/>
              </a:rPr>
              <a:t> </a:t>
            </a:r>
            <a:r>
              <a:rPr lang="en-US" altLang="zh-CN" sz="2800">
                <a:latin typeface="Georgia" panose="02040502050405020303" pitchFamily="18" charset="0"/>
              </a:rPr>
              <a:t>-1/2 electron. Bases: spin up: |</a:t>
            </a:r>
            <a:r>
              <a:rPr lang="en-US" altLang="zh-CN" sz="2800">
                <a:latin typeface="Georgia" panose="02040502050405020303" pitchFamily="18" charset="0"/>
                <a:sym typeface="Arial" panose="020B0604020202020204" pitchFamily="34" charset="0"/>
              </a:rPr>
              <a:t>↑</a:t>
            </a:r>
            <a:r>
              <a:rPr lang="en-US" altLang="zh-CN" sz="2800">
                <a:latin typeface="Georgia" panose="02040502050405020303" pitchFamily="18" charset="0"/>
              </a:rPr>
              <a:t>&gt;; spin down: |</a:t>
            </a:r>
            <a:r>
              <a:rPr lang="en-US" altLang="zh-CN" sz="2800">
                <a:latin typeface="Georgia" panose="02040502050405020303" pitchFamily="18" charset="0"/>
                <a:sym typeface="Arial" panose="020B0604020202020204" pitchFamily="34" charset="0"/>
              </a:rPr>
              <a:t>↓</a:t>
            </a:r>
            <a:r>
              <a:rPr lang="en-US" altLang="zh-CN" sz="2800">
                <a:latin typeface="Georgia" panose="02040502050405020303" pitchFamily="18" charset="0"/>
              </a:rPr>
              <a:t>&gt;</a:t>
            </a:r>
          </a:p>
          <a:p>
            <a:endParaRPr lang="en-US" altLang="zh-CN">
              <a:latin typeface="Georgia" panose="02040502050405020303" pitchFamily="18" charset="0"/>
            </a:endParaRPr>
          </a:p>
        </p:txBody>
      </p:sp>
      <p:grpSp>
        <p:nvGrpSpPr>
          <p:cNvPr id="9220" name="组合 9219"/>
          <p:cNvGrpSpPr>
            <a:grpSpLocks/>
          </p:cNvGrpSpPr>
          <p:nvPr/>
        </p:nvGrpSpPr>
        <p:grpSpPr bwMode="auto">
          <a:xfrm>
            <a:off x="109538" y="1123950"/>
            <a:ext cx="9001125" cy="1727200"/>
            <a:chOff x="0" y="0"/>
            <a:chExt cx="14176" cy="2720"/>
          </a:xfrm>
        </p:grpSpPr>
        <p:sp>
          <p:nvSpPr>
            <p:cNvPr id="8196" name="文本框 9220"/>
            <p:cNvSpPr txBox="1">
              <a:spLocks noChangeArrowheads="1"/>
            </p:cNvSpPr>
            <p:nvPr/>
          </p:nvSpPr>
          <p:spPr bwMode="auto">
            <a:xfrm>
              <a:off x="225" y="0"/>
              <a:ext cx="13949"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800">
                  <a:latin typeface="Georgia" panose="02040502050405020303" pitchFamily="18" charset="0"/>
                </a:rPr>
                <a:t>Choosing a set of bases: </a:t>
              </a:r>
              <a:r>
                <a:rPr lang="en-US" altLang="zh-CN" sz="2800">
                  <a:solidFill>
                    <a:srgbClr val="FF3300"/>
                  </a:solidFill>
                  <a:latin typeface="Georgia" panose="02040502050405020303" pitchFamily="18" charset="0"/>
                </a:rPr>
                <a:t>orthogonal</a:t>
              </a:r>
              <a:r>
                <a:rPr lang="en-US" altLang="zh-CN" sz="2800">
                  <a:latin typeface="Georgia" panose="02040502050405020303" pitchFamily="18" charset="0"/>
                </a:rPr>
                <a:t>, </a:t>
              </a:r>
              <a:r>
                <a:rPr lang="en-US" altLang="zh-CN" sz="2800">
                  <a:solidFill>
                    <a:srgbClr val="FF3300"/>
                  </a:solidFill>
                  <a:latin typeface="Georgia" panose="02040502050405020303" pitchFamily="18" charset="0"/>
                </a:rPr>
                <a:t>complete</a:t>
              </a:r>
              <a:r>
                <a:rPr lang="en-US" altLang="zh-CN" sz="2800">
                  <a:latin typeface="Georgia" panose="02040502050405020303" pitchFamily="18" charset="0"/>
                </a:rPr>
                <a:t>, </a:t>
              </a:r>
              <a:r>
                <a:rPr lang="en-US" altLang="zh-CN" sz="2800">
                  <a:solidFill>
                    <a:srgbClr val="FF3300"/>
                  </a:solidFill>
                  <a:latin typeface="Georgia" panose="02040502050405020303" pitchFamily="18" charset="0"/>
                </a:rPr>
                <a:t>unitary</a:t>
              </a:r>
              <a:r>
                <a:rPr lang="en-US" altLang="zh-CN" sz="2800">
                  <a:latin typeface="Georgia" panose="02040502050405020303" pitchFamily="18" charset="0"/>
                </a:rPr>
                <a:t>.</a:t>
              </a:r>
            </a:p>
            <a:p>
              <a:pPr>
                <a:lnSpc>
                  <a:spcPct val="120000"/>
                </a:lnSpc>
              </a:pPr>
              <a:r>
                <a:rPr lang="en-US" altLang="zh-CN" sz="2800">
                  <a:latin typeface="Georgia" panose="02040502050405020303" pitchFamily="18" charset="0"/>
                </a:rPr>
                <a:t>Then the Hamiltonian can be wr</a:t>
              </a:r>
              <a:r>
                <a:rPr lang="zh-CN" altLang="en-US" sz="2800">
                  <a:latin typeface="Georgia" panose="02040502050405020303" pitchFamily="18" charset="0"/>
                </a:rPr>
                <a:t>i</a:t>
              </a:r>
              <a:r>
                <a:rPr lang="en-US" altLang="zh-CN" sz="2800">
                  <a:latin typeface="Georgia" panose="02040502050405020303" pitchFamily="18" charset="0"/>
                </a:rPr>
                <a:t>t</a:t>
              </a:r>
              <a:r>
                <a:rPr lang="zh-CN" altLang="en-US" sz="2800">
                  <a:latin typeface="Georgia" panose="02040502050405020303" pitchFamily="18" charset="0"/>
                </a:rPr>
                <a:t>t</a:t>
              </a:r>
              <a:r>
                <a:rPr lang="en-US" altLang="zh-CN" sz="2800">
                  <a:latin typeface="Georgia" panose="02040502050405020303" pitchFamily="18" charset="0"/>
                </a:rPr>
                <a:t>e</a:t>
              </a:r>
              <a:r>
                <a:rPr lang="zh-CN" altLang="en-US" sz="2800">
                  <a:latin typeface="Georgia" panose="02040502050405020303" pitchFamily="18" charset="0"/>
                </a:rPr>
                <a:t>n</a:t>
              </a:r>
              <a:r>
                <a:rPr lang="en-US" altLang="zh-CN" sz="2800">
                  <a:latin typeface="Georgia" panose="02040502050405020303" pitchFamily="18" charset="0"/>
                </a:rPr>
                <a:t> as a matrix with the elements as:</a:t>
              </a:r>
            </a:p>
          </p:txBody>
        </p:sp>
        <p:pic>
          <p:nvPicPr>
            <p:cNvPr id="8197" name="图片 92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8" y="1589"/>
              <a:ext cx="3805"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9222"/>
            <p:cNvSpPr>
              <a:spLocks noChangeArrowheads="1"/>
            </p:cNvSpPr>
            <p:nvPr/>
          </p:nvSpPr>
          <p:spPr bwMode="auto">
            <a:xfrm>
              <a:off x="0" y="0"/>
              <a:ext cx="14177" cy="2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9224" name="组合 9223"/>
          <p:cNvGrpSpPr>
            <a:grpSpLocks/>
          </p:cNvGrpSpPr>
          <p:nvPr/>
        </p:nvGrpSpPr>
        <p:grpSpPr bwMode="auto">
          <a:xfrm>
            <a:off x="109538" y="2990850"/>
            <a:ext cx="9001125" cy="725488"/>
            <a:chOff x="0" y="0"/>
            <a:chExt cx="14176" cy="1142"/>
          </a:xfrm>
        </p:grpSpPr>
        <p:sp>
          <p:nvSpPr>
            <p:cNvPr id="8200" name="文本框 9224"/>
            <p:cNvSpPr txBox="1">
              <a:spLocks noChangeArrowheads="1"/>
            </p:cNvSpPr>
            <p:nvPr/>
          </p:nvSpPr>
          <p:spPr bwMode="auto">
            <a:xfrm>
              <a:off x="1377" y="123"/>
              <a:ext cx="718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latin typeface="Georgia" panose="02040502050405020303" pitchFamily="18" charset="0"/>
                </a:rPr>
                <a:t>The Schrodinger equation</a:t>
              </a:r>
            </a:p>
          </p:txBody>
        </p:sp>
        <p:pic>
          <p:nvPicPr>
            <p:cNvPr id="8201" name="图片 92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 y="9"/>
              <a:ext cx="4063"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矩形 9226"/>
            <p:cNvSpPr>
              <a:spLocks noChangeArrowheads="1"/>
            </p:cNvSpPr>
            <p:nvPr/>
          </p:nvSpPr>
          <p:spPr bwMode="auto">
            <a:xfrm>
              <a:off x="0" y="0"/>
              <a:ext cx="14176" cy="11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pic>
        <p:nvPicPr>
          <p:cNvPr id="9228" name="图片 92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5445125"/>
            <a:ext cx="79327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矩形 9228"/>
          <p:cNvSpPr>
            <a:spLocks noChangeArrowheads="1"/>
          </p:cNvSpPr>
          <p:nvPr/>
        </p:nvSpPr>
        <p:spPr bwMode="auto">
          <a:xfrm>
            <a:off x="109538" y="3860800"/>
            <a:ext cx="9001125" cy="2736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37440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609600" y="1447800"/>
            <a:ext cx="7391400" cy="381000"/>
          </a:xfrm>
        </p:spPr>
        <p:txBody>
          <a:bodyPr/>
          <a:lstStyle/>
          <a:p>
            <a:pPr eaLnBrk="1" hangingPunct="1">
              <a:lnSpc>
                <a:spcPct val="90000"/>
              </a:lnSpc>
              <a:buFontTx/>
              <a:buNone/>
            </a:pPr>
            <a:r>
              <a:rPr lang="en-US" altLang="zh-TW" sz="2800"/>
              <a:t>Matrix </a:t>
            </a:r>
            <a:r>
              <a:rPr lang="en-US" altLang="zh-TW" sz="2800" b="1"/>
              <a:t>L </a:t>
            </a:r>
            <a:r>
              <a:rPr lang="en-US" altLang="zh-TW" sz="2800"/>
              <a:t>can be computed as follows:</a:t>
            </a:r>
            <a:endParaRPr lang="en-US" altLang="zh-TW" sz="2800" baseline="-25000"/>
          </a:p>
        </p:txBody>
      </p:sp>
      <p:graphicFrame>
        <p:nvGraphicFramePr>
          <p:cNvPr id="40964" name="Object 4"/>
          <p:cNvGraphicFramePr>
            <a:graphicFrameLocks noChangeAspect="1"/>
          </p:cNvGraphicFramePr>
          <p:nvPr/>
        </p:nvGraphicFramePr>
        <p:xfrm>
          <a:off x="1219200" y="2133600"/>
          <a:ext cx="1281113" cy="509588"/>
        </p:xfrm>
        <a:graphic>
          <a:graphicData uri="http://schemas.openxmlformats.org/presentationml/2006/ole">
            <mc:AlternateContent xmlns:mc="http://schemas.openxmlformats.org/markup-compatibility/2006">
              <mc:Choice xmlns:v="urn:schemas-microsoft-com:vml" Requires="v">
                <p:oleObj name="Equation" r:id="rId2" imgW="609336" imgH="253890" progId="Equation.3">
                  <p:embed/>
                </p:oleObj>
              </mc:Choice>
              <mc:Fallback>
                <p:oleObj name="Equation" r:id="rId2" imgW="609336" imgH="253890" progId="Equation.3">
                  <p:embed/>
                  <p:pic>
                    <p:nvPicPr>
                      <p:cNvPr id="4096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128111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7"/>
          <p:cNvGraphicFramePr>
            <a:graphicFrameLocks noChangeAspect="1"/>
          </p:cNvGraphicFramePr>
          <p:nvPr/>
        </p:nvGraphicFramePr>
        <p:xfrm>
          <a:off x="1143000" y="3124200"/>
          <a:ext cx="4797425" cy="963613"/>
        </p:xfrm>
        <a:graphic>
          <a:graphicData uri="http://schemas.openxmlformats.org/presentationml/2006/ole">
            <mc:AlternateContent xmlns:mc="http://schemas.openxmlformats.org/markup-compatibility/2006">
              <mc:Choice xmlns:v="urn:schemas-microsoft-com:vml" Requires="v">
                <p:oleObj name="Equation" r:id="rId4" imgW="2286000" imgH="482400" progId="Equation.3">
                  <p:embed/>
                </p:oleObj>
              </mc:Choice>
              <mc:Fallback>
                <p:oleObj name="Equation" r:id="rId4" imgW="2286000" imgH="482400" progId="Equation.3">
                  <p:embed/>
                  <p:pic>
                    <p:nvPicPr>
                      <p:cNvPr id="4096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124200"/>
                        <a:ext cx="47974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0"/>
          <p:cNvGraphicFramePr>
            <a:graphicFrameLocks noChangeAspect="1"/>
          </p:cNvGraphicFramePr>
          <p:nvPr/>
        </p:nvGraphicFramePr>
        <p:xfrm>
          <a:off x="1066800" y="4419600"/>
          <a:ext cx="6237288" cy="1322388"/>
        </p:xfrm>
        <a:graphic>
          <a:graphicData uri="http://schemas.openxmlformats.org/presentationml/2006/ole">
            <mc:AlternateContent xmlns:mc="http://schemas.openxmlformats.org/markup-compatibility/2006">
              <mc:Choice xmlns:v="urn:schemas-microsoft-com:vml" Requires="v">
                <p:oleObj name="Equation" r:id="rId6" imgW="2908300" imgH="660400" progId="Equation.3">
                  <p:embed/>
                </p:oleObj>
              </mc:Choice>
              <mc:Fallback>
                <p:oleObj name="Equation" r:id="rId6" imgW="2908300" imgH="660400" progId="Equation.3">
                  <p:embed/>
                  <p:pic>
                    <p:nvPicPr>
                      <p:cNvPr id="4096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419600"/>
                        <a:ext cx="6237288"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50883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57200" y="304800"/>
            <a:ext cx="8229600" cy="533400"/>
          </a:xfrm>
        </p:spPr>
        <p:txBody>
          <a:bodyPr/>
          <a:lstStyle/>
          <a:p>
            <a:pPr eaLnBrk="1" hangingPunct="1"/>
            <a:r>
              <a:rPr lang="en-US" altLang="zh-TW" sz="4000" dirty="0"/>
              <a:t>Example: </a:t>
            </a:r>
            <a:r>
              <a:rPr lang="en-US" altLang="zh-TW" sz="4000" dirty="0" err="1"/>
              <a:t>Cholesky</a:t>
            </a:r>
            <a:r>
              <a:rPr lang="en-US" altLang="zh-TW" sz="4000" dirty="0"/>
              <a:t> Decomposition</a:t>
            </a:r>
            <a:r>
              <a:rPr lang="en-US" altLang="zh-TW" sz="2800" dirty="0"/>
              <a:t> </a:t>
            </a:r>
          </a:p>
        </p:txBody>
      </p:sp>
      <p:graphicFrame>
        <p:nvGraphicFramePr>
          <p:cNvPr id="41988" name="Object 4"/>
          <p:cNvGraphicFramePr>
            <a:graphicFrameLocks noChangeAspect="1"/>
          </p:cNvGraphicFramePr>
          <p:nvPr/>
        </p:nvGraphicFramePr>
        <p:xfrm>
          <a:off x="1524000" y="1066800"/>
          <a:ext cx="2787650" cy="1295400"/>
        </p:xfrm>
        <a:graphic>
          <a:graphicData uri="http://schemas.openxmlformats.org/presentationml/2006/ole">
            <mc:AlternateContent xmlns:mc="http://schemas.openxmlformats.org/markup-compatibility/2006">
              <mc:Choice xmlns:v="urn:schemas-microsoft-com:vml" Requires="v">
                <p:oleObj name="Equation" r:id="rId2" imgW="1104900" imgH="711200" progId="Equation.3">
                  <p:embed/>
                </p:oleObj>
              </mc:Choice>
              <mc:Fallback>
                <p:oleObj name="Equation" r:id="rId2" imgW="1104900" imgH="711200" progId="Equation.3">
                  <p:embed/>
                  <p:pic>
                    <p:nvPicPr>
                      <p:cNvPr id="41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278765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6"/>
          <p:cNvSpPr txBox="1">
            <a:spLocks noChangeArrowheads="1"/>
          </p:cNvSpPr>
          <p:nvPr/>
        </p:nvSpPr>
        <p:spPr bwMode="auto">
          <a:xfrm>
            <a:off x="838200" y="23622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spcBef>
                <a:spcPct val="50000"/>
              </a:spcBef>
            </a:pPr>
            <a:r>
              <a:rPr lang="en-US" altLang="zh-TW" sz="2800"/>
              <a:t>We can obtain the following:</a:t>
            </a:r>
          </a:p>
        </p:txBody>
      </p:sp>
      <p:graphicFrame>
        <p:nvGraphicFramePr>
          <p:cNvPr id="41990" name="Object 7"/>
          <p:cNvGraphicFramePr>
            <a:graphicFrameLocks noChangeAspect="1"/>
          </p:cNvGraphicFramePr>
          <p:nvPr/>
        </p:nvGraphicFramePr>
        <p:xfrm>
          <a:off x="1431925" y="3200400"/>
          <a:ext cx="3152775" cy="506413"/>
        </p:xfrm>
        <a:graphic>
          <a:graphicData uri="http://schemas.openxmlformats.org/presentationml/2006/ole">
            <mc:AlternateContent xmlns:mc="http://schemas.openxmlformats.org/markup-compatibility/2006">
              <mc:Choice xmlns:v="urn:schemas-microsoft-com:vml" Requires="v">
                <p:oleObj name="Equation" r:id="rId4" imgW="1143000" imgH="253800" progId="Equation.3">
                  <p:embed/>
                </p:oleObj>
              </mc:Choice>
              <mc:Fallback>
                <p:oleObj name="Equation" r:id="rId4" imgW="1143000" imgH="253800" progId="Equation.3">
                  <p:embed/>
                  <p:pic>
                    <p:nvPicPr>
                      <p:cNvPr id="4199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1925" y="3200400"/>
                        <a:ext cx="31527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0"/>
          <p:cNvGraphicFramePr>
            <a:graphicFrameLocks noChangeAspect="1"/>
          </p:cNvGraphicFramePr>
          <p:nvPr/>
        </p:nvGraphicFramePr>
        <p:xfrm>
          <a:off x="1371600" y="4038600"/>
          <a:ext cx="2382838" cy="860425"/>
        </p:xfrm>
        <a:graphic>
          <a:graphicData uri="http://schemas.openxmlformats.org/presentationml/2006/ole">
            <mc:AlternateContent xmlns:mc="http://schemas.openxmlformats.org/markup-compatibility/2006">
              <mc:Choice xmlns:v="urn:schemas-microsoft-com:vml" Requires="v">
                <p:oleObj name="Equation" r:id="rId6" imgW="1028254" imgH="431613" progId="Equation.3">
                  <p:embed/>
                </p:oleObj>
              </mc:Choice>
              <mc:Fallback>
                <p:oleObj name="Equation" r:id="rId6" imgW="1028254" imgH="431613" progId="Equation.3">
                  <p:embed/>
                  <p:pic>
                    <p:nvPicPr>
                      <p:cNvPr id="4199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038600"/>
                        <a:ext cx="2382838"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2" name="Object 13"/>
          <p:cNvGraphicFramePr>
            <a:graphicFrameLocks noChangeAspect="1"/>
          </p:cNvGraphicFramePr>
          <p:nvPr/>
        </p:nvGraphicFramePr>
        <p:xfrm>
          <a:off x="1295400" y="5181600"/>
          <a:ext cx="4459288" cy="963613"/>
        </p:xfrm>
        <a:graphic>
          <a:graphicData uri="http://schemas.openxmlformats.org/presentationml/2006/ole">
            <mc:AlternateContent xmlns:mc="http://schemas.openxmlformats.org/markup-compatibility/2006">
              <mc:Choice xmlns:v="urn:schemas-microsoft-com:vml" Requires="v">
                <p:oleObj name="Equation" r:id="rId8" imgW="1955800" imgH="482600" progId="Equation.3">
                  <p:embed/>
                </p:oleObj>
              </mc:Choice>
              <mc:Fallback>
                <p:oleObj name="Equation" r:id="rId8" imgW="1955800" imgH="482600" progId="Equation.3">
                  <p:embed/>
                  <p:pic>
                    <p:nvPicPr>
                      <p:cNvPr id="41992"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181600"/>
                        <a:ext cx="4459288"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1709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4"/>
          <p:cNvGraphicFramePr>
            <a:graphicFrameLocks noChangeAspect="1"/>
          </p:cNvGraphicFramePr>
          <p:nvPr/>
        </p:nvGraphicFramePr>
        <p:xfrm>
          <a:off x="1524000" y="838200"/>
          <a:ext cx="2324100" cy="860425"/>
        </p:xfrm>
        <a:graphic>
          <a:graphicData uri="http://schemas.openxmlformats.org/presentationml/2006/ole">
            <mc:AlternateContent xmlns:mc="http://schemas.openxmlformats.org/markup-compatibility/2006">
              <mc:Choice xmlns:v="urn:schemas-microsoft-com:vml" Requires="v">
                <p:oleObj name="Equation" r:id="rId2" imgW="1002865" imgH="431613" progId="Equation.3">
                  <p:embed/>
                </p:oleObj>
              </mc:Choice>
              <mc:Fallback>
                <p:oleObj name="Equation" r:id="rId2" imgW="1002865" imgH="431613" progId="Equation.3">
                  <p:embed/>
                  <p:pic>
                    <p:nvPicPr>
                      <p:cNvPr id="4301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38200"/>
                        <a:ext cx="23241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6"/>
          <p:cNvGraphicFramePr>
            <a:graphicFrameLocks noChangeAspect="1"/>
          </p:cNvGraphicFramePr>
          <p:nvPr/>
        </p:nvGraphicFramePr>
        <p:xfrm>
          <a:off x="1524000" y="1981200"/>
          <a:ext cx="4495800" cy="1414463"/>
        </p:xfrm>
        <a:graphic>
          <a:graphicData uri="http://schemas.openxmlformats.org/presentationml/2006/ole">
            <mc:AlternateContent xmlns:mc="http://schemas.openxmlformats.org/markup-compatibility/2006">
              <mc:Choice xmlns:v="urn:schemas-microsoft-com:vml" Requires="v">
                <p:oleObj name="Equation" r:id="rId4" imgW="2209800" imgH="647700" progId="Equation.3">
                  <p:embed/>
                </p:oleObj>
              </mc:Choice>
              <mc:Fallback>
                <p:oleObj name="Equation" r:id="rId4" imgW="2209800" imgH="647700" progId="Equation.3">
                  <p:embed/>
                  <p:pic>
                    <p:nvPicPr>
                      <p:cNvPr id="4301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81200"/>
                        <a:ext cx="4495800" cy="141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10"/>
          <p:cNvGraphicFramePr>
            <a:graphicFrameLocks noChangeAspect="1"/>
          </p:cNvGraphicFramePr>
          <p:nvPr/>
        </p:nvGraphicFramePr>
        <p:xfrm>
          <a:off x="1600200" y="3962400"/>
          <a:ext cx="5470525" cy="963613"/>
        </p:xfrm>
        <a:graphic>
          <a:graphicData uri="http://schemas.openxmlformats.org/presentationml/2006/ole">
            <mc:AlternateContent xmlns:mc="http://schemas.openxmlformats.org/markup-compatibility/2006">
              <mc:Choice xmlns:v="urn:schemas-microsoft-com:vml" Requires="v">
                <p:oleObj name="Equation" r:id="rId6" imgW="2400300" imgH="482600" progId="Equation.3">
                  <p:embed/>
                </p:oleObj>
              </mc:Choice>
              <mc:Fallback>
                <p:oleObj name="Equation" r:id="rId6" imgW="2400300" imgH="482600" progId="Equation.3">
                  <p:embed/>
                  <p:pic>
                    <p:nvPicPr>
                      <p:cNvPr id="43013"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962400"/>
                        <a:ext cx="5470525"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14858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533400" y="3048000"/>
            <a:ext cx="6629400" cy="457200"/>
          </a:xfrm>
        </p:spPr>
        <p:txBody>
          <a:bodyPr/>
          <a:lstStyle/>
          <a:p>
            <a:pPr eaLnBrk="1" hangingPunct="1">
              <a:lnSpc>
                <a:spcPct val="90000"/>
              </a:lnSpc>
              <a:buFontTx/>
              <a:buNone/>
            </a:pPr>
            <a:r>
              <a:rPr lang="en-US" altLang="zh-TW" sz="2800"/>
              <a:t>The validity can be verified as</a:t>
            </a:r>
          </a:p>
        </p:txBody>
      </p:sp>
      <p:graphicFrame>
        <p:nvGraphicFramePr>
          <p:cNvPr id="44036" name="Object 4"/>
          <p:cNvGraphicFramePr>
            <a:graphicFrameLocks noChangeAspect="1"/>
          </p:cNvGraphicFramePr>
          <p:nvPr/>
        </p:nvGraphicFramePr>
        <p:xfrm>
          <a:off x="1066800" y="1371600"/>
          <a:ext cx="2209800" cy="1427163"/>
        </p:xfrm>
        <a:graphic>
          <a:graphicData uri="http://schemas.openxmlformats.org/presentationml/2006/ole">
            <mc:AlternateContent xmlns:mc="http://schemas.openxmlformats.org/markup-compatibility/2006">
              <mc:Choice xmlns:v="urn:schemas-microsoft-com:vml" Requires="v">
                <p:oleObj name="Equation" r:id="rId2" imgW="939392" imgH="710891" progId="Equation.3">
                  <p:embed/>
                </p:oleObj>
              </mc:Choice>
              <mc:Fallback>
                <p:oleObj name="Equation" r:id="rId2" imgW="939392" imgH="710891" progId="Equation.3">
                  <p:embed/>
                  <p:pic>
                    <p:nvPicPr>
                      <p:cNvPr id="440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71600"/>
                        <a:ext cx="2209800"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6"/>
          <p:cNvGraphicFramePr>
            <a:graphicFrameLocks noChangeAspect="1"/>
          </p:cNvGraphicFramePr>
          <p:nvPr/>
        </p:nvGraphicFramePr>
        <p:xfrm>
          <a:off x="1143000" y="3886200"/>
          <a:ext cx="6934200" cy="1423988"/>
        </p:xfrm>
        <a:graphic>
          <a:graphicData uri="http://schemas.openxmlformats.org/presentationml/2006/ole">
            <mc:AlternateContent xmlns:mc="http://schemas.openxmlformats.org/markup-compatibility/2006">
              <mc:Choice xmlns:v="urn:schemas-microsoft-com:vml" Requires="v">
                <p:oleObj name="Equation" r:id="rId4" imgW="3073400" imgH="711200" progId="Equation.3">
                  <p:embed/>
                </p:oleObj>
              </mc:Choice>
              <mc:Fallback>
                <p:oleObj name="Equation" r:id="rId4" imgW="3073400" imgH="711200" progId="Equation.3">
                  <p:embed/>
                  <p:pic>
                    <p:nvPicPr>
                      <p:cNvPr id="4403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886200"/>
                        <a:ext cx="6934200"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Text Box 9"/>
          <p:cNvSpPr txBox="1">
            <a:spLocks noChangeArrowheads="1"/>
          </p:cNvSpPr>
          <p:nvPr/>
        </p:nvSpPr>
        <p:spPr bwMode="auto">
          <a:xfrm>
            <a:off x="762000" y="5334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PMingLiU" pitchFamily="2" charset="-120"/>
              </a:defRPr>
            </a:lvl1pPr>
            <a:lvl2pPr marL="742950" indent="-285750">
              <a:defRPr kumimoji="1" sz="2400">
                <a:solidFill>
                  <a:schemeClr val="tx1"/>
                </a:solidFill>
                <a:latin typeface="Times New Roman" panose="02020603050405020304" pitchFamily="18" charset="0"/>
                <a:ea typeface="PMingLiU" pitchFamily="2" charset="-120"/>
              </a:defRPr>
            </a:lvl2pPr>
            <a:lvl3pPr marL="1143000" indent="-228600">
              <a:defRPr kumimoji="1" sz="2400">
                <a:solidFill>
                  <a:schemeClr val="tx1"/>
                </a:solidFill>
                <a:latin typeface="Times New Roman" panose="02020603050405020304" pitchFamily="18" charset="0"/>
                <a:ea typeface="PMingLiU" pitchFamily="2" charset="-120"/>
              </a:defRPr>
            </a:lvl3pPr>
            <a:lvl4pPr marL="1600200" indent="-228600">
              <a:defRPr kumimoji="1" sz="2400">
                <a:solidFill>
                  <a:schemeClr val="tx1"/>
                </a:solidFill>
                <a:latin typeface="Times New Roman" panose="02020603050405020304" pitchFamily="18" charset="0"/>
                <a:ea typeface="PMingLiU" pitchFamily="2" charset="-120"/>
              </a:defRPr>
            </a:lvl4pPr>
            <a:lvl5pPr marL="2057400" indent="-228600">
              <a:defRPr kumimoji="1" sz="2400">
                <a:solidFill>
                  <a:schemeClr val="tx1"/>
                </a:solidFill>
                <a:latin typeface="Times New Roman" panose="02020603050405020304" pitchFamily="18" charset="0"/>
                <a:ea typeface="PMingLiU" pitchFamily="2"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2" charset="-120"/>
              </a:defRPr>
            </a:lvl9pPr>
          </a:lstStyle>
          <a:p>
            <a:pPr eaLnBrk="1" hangingPunct="1">
              <a:spcBef>
                <a:spcPct val="50000"/>
              </a:spcBef>
            </a:pPr>
            <a:r>
              <a:rPr lang="en-US" altLang="zh-TW" sz="2800">
                <a:solidFill>
                  <a:schemeClr val="tx2"/>
                </a:solidFill>
              </a:rPr>
              <a:t>Therefore, the </a:t>
            </a:r>
            <a:r>
              <a:rPr lang="en-US" altLang="zh-TW" sz="2800" b="1">
                <a:solidFill>
                  <a:schemeClr val="tx2"/>
                </a:solidFill>
              </a:rPr>
              <a:t>L </a:t>
            </a:r>
            <a:r>
              <a:rPr lang="en-US" altLang="zh-TW" sz="2800">
                <a:solidFill>
                  <a:schemeClr val="tx2"/>
                </a:solidFill>
              </a:rPr>
              <a:t> matrix is</a:t>
            </a:r>
          </a:p>
        </p:txBody>
      </p:sp>
      <p:sp>
        <p:nvSpPr>
          <p:cNvPr id="2" name="矩形 1"/>
          <p:cNvSpPr/>
          <p:nvPr/>
        </p:nvSpPr>
        <p:spPr>
          <a:xfrm>
            <a:off x="1143000" y="5610858"/>
            <a:ext cx="6872349" cy="646331"/>
          </a:xfrm>
          <a:prstGeom prst="rect">
            <a:avLst/>
          </a:prstGeom>
        </p:spPr>
        <p:txBody>
          <a:bodyPr wrap="square">
            <a:spAutoFit/>
          </a:bodyPr>
          <a:lstStyle/>
          <a:p>
            <a:r>
              <a:rPr lang="en-US" altLang="zh-CN" dirty="0">
                <a:solidFill>
                  <a:srgbClr val="0000FF"/>
                </a:solidFill>
              </a:rPr>
              <a:t>LAPACK: DPOTRF computes the </a:t>
            </a:r>
            <a:r>
              <a:rPr lang="en-US" altLang="zh-CN" dirty="0" err="1">
                <a:solidFill>
                  <a:srgbClr val="0000FF"/>
                </a:solidFill>
              </a:rPr>
              <a:t>Cholesky</a:t>
            </a:r>
            <a:r>
              <a:rPr lang="en-US" altLang="zh-CN" dirty="0">
                <a:solidFill>
                  <a:srgbClr val="0000FF"/>
                </a:solidFill>
              </a:rPr>
              <a:t> factorization of a real symmetric positive definite matrix A.</a:t>
            </a:r>
            <a:endParaRPr lang="zh-CN" altLang="en-US" dirty="0">
              <a:solidFill>
                <a:srgbClr val="0000FF"/>
              </a:solidFill>
            </a:endParaRPr>
          </a:p>
        </p:txBody>
      </p:sp>
    </p:spTree>
    <p:extLst>
      <p:ext uri="{BB962C8B-B14F-4D97-AF65-F5344CB8AC3E}">
        <p14:creationId xmlns:p14="http://schemas.microsoft.com/office/powerpoint/2010/main" val="1298642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8673"/>
          <p:cNvSpPr>
            <a:spLocks noGrp="1" noChangeArrowheads="1"/>
          </p:cNvSpPr>
          <p:nvPr>
            <p:ph type="title"/>
          </p:nvPr>
        </p:nvSpPr>
        <p:spPr>
          <a:xfrm>
            <a:off x="457200" y="276225"/>
            <a:ext cx="8229600" cy="849313"/>
          </a:xfrm>
        </p:spPr>
        <p:txBody>
          <a:bodyPr/>
          <a:lstStyle/>
          <a:p>
            <a:r>
              <a:rPr lang="zh-CN" altLang="en-US" sz="4000" dirty="0">
                <a:solidFill>
                  <a:srgbClr val="FF3300"/>
                </a:solidFill>
                <a:latin typeface="Georgia" panose="02040502050405020303" pitchFamily="18" charset="0"/>
              </a:rPr>
              <a:t>Matrix Eigenvalue</a:t>
            </a:r>
          </a:p>
        </p:txBody>
      </p:sp>
      <p:sp>
        <p:nvSpPr>
          <p:cNvPr id="27650" name="文本占位符 28674"/>
          <p:cNvSpPr>
            <a:spLocks noGrp="1" noChangeArrowheads="1"/>
          </p:cNvSpPr>
          <p:nvPr>
            <p:ph idx="1"/>
          </p:nvPr>
        </p:nvSpPr>
        <p:spPr>
          <a:xfrm>
            <a:off x="457200" y="2060575"/>
            <a:ext cx="8229600" cy="4262438"/>
          </a:xfrm>
        </p:spPr>
        <p:txBody>
          <a:bodyPr/>
          <a:lstStyle/>
          <a:p>
            <a:pPr marL="12700" indent="-12700">
              <a:buFontTx/>
              <a:buNone/>
            </a:pPr>
            <a:r>
              <a:rPr lang="zh-CN" altLang="en-US" sz="2800" dirty="0">
                <a:latin typeface="Georgia" panose="02040502050405020303" pitchFamily="18" charset="0"/>
              </a:rPr>
              <a:t>where x and </a:t>
            </a:r>
            <a:r>
              <a:rPr lang="zh-CN" altLang="en-US" sz="2800" dirty="0">
                <a:latin typeface="Symbol" panose="05050102010706020507" pitchFamily="18" charset="2"/>
              </a:rPr>
              <a:t>l</a:t>
            </a:r>
            <a:r>
              <a:rPr lang="zh-CN" altLang="en-US" sz="2800" dirty="0">
                <a:latin typeface="Georgia" panose="02040502050405020303" pitchFamily="18" charset="0"/>
              </a:rPr>
              <a:t> are an </a:t>
            </a:r>
            <a:r>
              <a:rPr lang="zh-CN" altLang="en-US" sz="2800" dirty="0">
                <a:solidFill>
                  <a:srgbClr val="FF3300"/>
                </a:solidFill>
                <a:latin typeface="Georgia" panose="02040502050405020303" pitchFamily="18" charset="0"/>
              </a:rPr>
              <a:t>eigenvector</a:t>
            </a:r>
            <a:r>
              <a:rPr lang="zh-CN" altLang="en-US" sz="2800" dirty="0">
                <a:latin typeface="Georgia" panose="02040502050405020303" pitchFamily="18" charset="0"/>
              </a:rPr>
              <a:t> and its corresponding </a:t>
            </a:r>
            <a:r>
              <a:rPr lang="zh-CN" altLang="en-US" sz="2800" dirty="0">
                <a:solidFill>
                  <a:srgbClr val="FF3300"/>
                </a:solidFill>
                <a:latin typeface="Georgia" panose="02040502050405020303" pitchFamily="18" charset="0"/>
              </a:rPr>
              <a:t>eigenvalue</a:t>
            </a:r>
            <a:r>
              <a:rPr lang="zh-CN" altLang="en-US" sz="2800" dirty="0">
                <a:latin typeface="Georgia" panose="02040502050405020303" pitchFamily="18" charset="0"/>
              </a:rPr>
              <a:t> of the matrix,</a:t>
            </a:r>
            <a:r>
              <a:rPr lang="en-US" altLang="zh-CN" sz="2800" dirty="0">
                <a:latin typeface="Georgia" panose="02040502050405020303" pitchFamily="18" charset="0"/>
              </a:rPr>
              <a:t> </a:t>
            </a:r>
            <a:r>
              <a:rPr lang="zh-CN" altLang="en-US" sz="2800" dirty="0">
                <a:latin typeface="Georgia" panose="02040502050405020303" pitchFamily="18" charset="0"/>
              </a:rPr>
              <a:t>respectively.</a:t>
            </a:r>
          </a:p>
          <a:p>
            <a:pPr marL="12700" indent="-12700">
              <a:buFontTx/>
              <a:buNone/>
            </a:pPr>
            <a:endParaRPr lang="zh-CN" altLang="en-US" sz="2800" dirty="0">
              <a:latin typeface="Georgia" panose="02040502050405020303" pitchFamily="18" charset="0"/>
            </a:endParaRPr>
          </a:p>
          <a:p>
            <a:pPr marL="12700" indent="-12700">
              <a:buFontTx/>
              <a:buNone/>
            </a:pPr>
            <a:r>
              <a:rPr lang="zh-CN" altLang="en-US" sz="2800" dirty="0">
                <a:latin typeface="Georgia" panose="02040502050405020303" pitchFamily="18" charset="0"/>
              </a:rPr>
              <a:t>Determined from the secular equation:</a:t>
            </a:r>
          </a:p>
          <a:p>
            <a:pPr marL="12700" indent="-12700">
              <a:buFontTx/>
              <a:buNone/>
            </a:pPr>
            <a:r>
              <a:rPr lang="en-US" altLang="zh-CN" sz="2800" dirty="0">
                <a:solidFill>
                  <a:srgbClr val="FF3300"/>
                </a:solidFill>
                <a:latin typeface="Georgia" panose="02040502050405020303" pitchFamily="18" charset="0"/>
              </a:rPr>
              <a:t>|A</a:t>
            </a:r>
            <a:r>
              <a:rPr lang="zh-CN" altLang="en-US" sz="2800" dirty="0">
                <a:solidFill>
                  <a:srgbClr val="FF3300"/>
                </a:solidFill>
                <a:latin typeface="Georgia" panose="02040502050405020303" pitchFamily="18" charset="0"/>
              </a:rPr>
              <a:t>-</a:t>
            </a:r>
            <a:r>
              <a:rPr lang="zh-CN" altLang="en-US" sz="2800" dirty="0">
                <a:solidFill>
                  <a:srgbClr val="FF3300"/>
                </a:solidFill>
                <a:latin typeface="Symbol" panose="05050102010706020507" pitchFamily="18" charset="2"/>
              </a:rPr>
              <a:t>l</a:t>
            </a:r>
            <a:r>
              <a:rPr lang="en-US" altLang="zh-CN" sz="2800" dirty="0">
                <a:solidFill>
                  <a:srgbClr val="FF3300"/>
                </a:solidFill>
                <a:latin typeface="Georgia" panose="02040502050405020303" pitchFamily="18" charset="0"/>
              </a:rPr>
              <a:t>I|=0</a:t>
            </a:r>
          </a:p>
          <a:p>
            <a:pPr marL="12700" indent="-12700">
              <a:buFontTx/>
              <a:buNone/>
            </a:pPr>
            <a:endParaRPr lang="en-US" altLang="zh-CN" sz="2800" dirty="0">
              <a:solidFill>
                <a:srgbClr val="FF3300"/>
              </a:solidFill>
              <a:latin typeface="Georgia" panose="02040502050405020303" pitchFamily="18" charset="0"/>
            </a:endParaRPr>
          </a:p>
          <a:p>
            <a:pPr marL="12700" indent="-12700">
              <a:buFontTx/>
              <a:buNone/>
            </a:pPr>
            <a:r>
              <a:rPr lang="en-US" altLang="zh-CN" sz="2800" dirty="0">
                <a:latin typeface="Georgia" panose="02040502050405020303" pitchFamily="18" charset="0"/>
              </a:rPr>
              <a:t>An n × n matrix has a total of n eigenvalues. </a:t>
            </a:r>
          </a:p>
        </p:txBody>
      </p:sp>
      <p:pic>
        <p:nvPicPr>
          <p:cNvPr id="27651" name="图片 286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088" y="1417638"/>
            <a:ext cx="1727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211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9697"/>
          <p:cNvSpPr>
            <a:spLocks noGrp="1" noChangeArrowheads="1"/>
          </p:cNvSpPr>
          <p:nvPr>
            <p:ph idx="1"/>
          </p:nvPr>
        </p:nvSpPr>
        <p:spPr>
          <a:xfrm>
            <a:off x="457200" y="547688"/>
            <a:ext cx="8229600" cy="5976937"/>
          </a:xfrm>
        </p:spPr>
        <p:txBody>
          <a:bodyPr/>
          <a:lstStyle/>
          <a:p>
            <a:pPr>
              <a:lnSpc>
                <a:spcPct val="130000"/>
              </a:lnSpc>
            </a:pPr>
            <a:r>
              <a:rPr lang="zh-CN" altLang="en-US" sz="2800">
                <a:latin typeface="Georgia" panose="02040502050405020303" pitchFamily="18" charset="0"/>
              </a:rPr>
              <a:t>The </a:t>
            </a:r>
            <a:r>
              <a:rPr lang="zh-CN" altLang="en-US" sz="2800">
                <a:solidFill>
                  <a:srgbClr val="FF3300"/>
                </a:solidFill>
                <a:latin typeface="Georgia" panose="02040502050405020303" pitchFamily="18" charset="0"/>
              </a:rPr>
              <a:t>eigenvalue problem</a:t>
            </a:r>
            <a:r>
              <a:rPr lang="zh-CN" altLang="en-US" sz="2800">
                <a:latin typeface="Georgia" panose="02040502050405020303" pitchFamily="18" charset="0"/>
              </a:rPr>
              <a:t> is quite </a:t>
            </a:r>
            <a:r>
              <a:rPr lang="zh-CN" altLang="en-US" sz="2800">
                <a:solidFill>
                  <a:srgbClr val="FF3300"/>
                </a:solidFill>
                <a:latin typeface="Georgia" panose="02040502050405020303" pitchFamily="18" charset="0"/>
              </a:rPr>
              <a:t>general</a:t>
            </a:r>
            <a:r>
              <a:rPr lang="zh-CN" altLang="en-US" sz="2800">
                <a:latin typeface="Georgia" panose="02040502050405020303" pitchFamily="18" charset="0"/>
              </a:rPr>
              <a:t> in physics,  which can come from many different problems.</a:t>
            </a:r>
          </a:p>
          <a:p>
            <a:pPr>
              <a:lnSpc>
                <a:spcPct val="130000"/>
              </a:lnSpc>
            </a:pPr>
            <a:endParaRPr lang="zh-CN" altLang="en-US" sz="2400">
              <a:latin typeface="Georgia" panose="02040502050405020303" pitchFamily="18" charset="0"/>
            </a:endParaRPr>
          </a:p>
          <a:p>
            <a:pPr>
              <a:lnSpc>
                <a:spcPct val="130000"/>
              </a:lnSpc>
            </a:pPr>
            <a:r>
              <a:rPr lang="zh-CN" altLang="en-US" sz="2800">
                <a:latin typeface="Georgia" panose="02040502050405020303" pitchFamily="18" charset="0"/>
              </a:rPr>
              <a:t>For example, the </a:t>
            </a:r>
            <a:r>
              <a:rPr lang="zh-CN" altLang="en-US" sz="2800">
                <a:solidFill>
                  <a:srgbClr val="FF3300"/>
                </a:solidFill>
                <a:latin typeface="Georgia" panose="02040502050405020303" pitchFamily="18" charset="0"/>
              </a:rPr>
              <a:t>Lagrange</a:t>
            </a:r>
            <a:r>
              <a:rPr lang="en-US" altLang="zh-CN" sz="2800">
                <a:solidFill>
                  <a:srgbClr val="FF3300"/>
                </a:solidFill>
                <a:latin typeface="Georgia" panose="02040502050405020303" pitchFamily="18" charset="0"/>
              </a:rPr>
              <a:t> </a:t>
            </a:r>
            <a:r>
              <a:rPr lang="zh-CN" altLang="en-US" sz="2800">
                <a:solidFill>
                  <a:srgbClr val="FF3300"/>
                </a:solidFill>
                <a:latin typeface="Georgia" panose="02040502050405020303" pitchFamily="18" charset="0"/>
              </a:rPr>
              <a:t>equation</a:t>
            </a:r>
            <a:r>
              <a:rPr lang="zh-CN" altLang="en-US" sz="2800">
                <a:latin typeface="Georgia" panose="02040502050405020303" pitchFamily="18" charset="0"/>
              </a:rPr>
              <a:t> for the </a:t>
            </a:r>
            <a:r>
              <a:rPr lang="zh-CN" altLang="en-US" sz="2800">
                <a:solidFill>
                  <a:srgbClr val="FF3300"/>
                </a:solidFill>
                <a:latin typeface="Georgia" panose="02040502050405020303" pitchFamily="18" charset="0"/>
              </a:rPr>
              <a:t>vibrational modes</a:t>
            </a:r>
            <a:r>
              <a:rPr lang="zh-CN" altLang="en-US" sz="2800">
                <a:latin typeface="Georgia" panose="02040502050405020303" pitchFamily="18" charset="0"/>
              </a:rPr>
              <a:t> of a large molecule, or the </a:t>
            </a:r>
            <a:r>
              <a:rPr lang="zh-CN" altLang="en-US" sz="2800">
                <a:solidFill>
                  <a:srgbClr val="FF3300"/>
                </a:solidFill>
                <a:latin typeface="Georgia" panose="02040502050405020303" pitchFamily="18" charset="0"/>
              </a:rPr>
              <a:t>quantum mechanics Hamiltonian</a:t>
            </a:r>
            <a:r>
              <a:rPr lang="zh-CN" altLang="en-US" sz="2800">
                <a:latin typeface="Georgia" panose="02040502050405020303" pitchFamily="18" charset="0"/>
              </a:rPr>
              <a:t>.</a:t>
            </a:r>
          </a:p>
          <a:p>
            <a:pPr>
              <a:lnSpc>
                <a:spcPct val="130000"/>
              </a:lnSpc>
            </a:pPr>
            <a:endParaRPr lang="zh-CN" altLang="en-US" sz="2800">
              <a:latin typeface="Georgia" panose="02040502050405020303" pitchFamily="18" charset="0"/>
            </a:endParaRPr>
          </a:p>
          <a:p>
            <a:pPr>
              <a:lnSpc>
                <a:spcPct val="130000"/>
              </a:lnSpc>
            </a:pPr>
            <a:r>
              <a:rPr lang="zh-CN" altLang="en-US" sz="2800">
                <a:latin typeface="Georgia" panose="02040502050405020303" pitchFamily="18" charset="0"/>
              </a:rPr>
              <a:t>In many problems in physics and related fields, the matrix in question is </a:t>
            </a:r>
            <a:r>
              <a:rPr lang="zh-CN" altLang="en-US" sz="2800">
                <a:solidFill>
                  <a:srgbClr val="FF3300"/>
                </a:solidFill>
                <a:latin typeface="Georgia" panose="02040502050405020303" pitchFamily="18" charset="0"/>
              </a:rPr>
              <a:t>Hermitian with</a:t>
            </a:r>
            <a:r>
              <a:rPr lang="en-US" altLang="zh-CN" sz="2800">
                <a:solidFill>
                  <a:srgbClr val="FF3300"/>
                </a:solidFill>
                <a:latin typeface="Georgia" panose="02040502050405020303" pitchFamily="18" charset="0"/>
              </a:rPr>
              <a:t> A</a:t>
            </a:r>
            <a:r>
              <a:rPr lang="en-US" altLang="zh-CN" sz="2800" baseline="30000">
                <a:solidFill>
                  <a:srgbClr val="FF3300"/>
                </a:solidFill>
                <a:latin typeface="Georgia" panose="02040502050405020303" pitchFamily="18" charset="0"/>
              </a:rPr>
              <a:t>†</a:t>
            </a:r>
            <a:r>
              <a:rPr lang="en-US" altLang="zh-CN" sz="2800">
                <a:solidFill>
                  <a:srgbClr val="FF3300"/>
                </a:solidFill>
                <a:latin typeface="Georgia" panose="02040502050405020303" pitchFamily="18" charset="0"/>
              </a:rPr>
              <a:t>=A</a:t>
            </a:r>
            <a:r>
              <a:rPr lang="en-US" altLang="zh-CN" sz="2800">
                <a:latin typeface="Georgia" panose="02040502050405020303" pitchFamily="18" charset="0"/>
              </a:rPr>
              <a:t>.</a:t>
            </a:r>
          </a:p>
        </p:txBody>
      </p:sp>
    </p:spTree>
    <p:extLst>
      <p:ext uri="{BB962C8B-B14F-4D97-AF65-F5344CB8AC3E}">
        <p14:creationId xmlns:p14="http://schemas.microsoft.com/office/powerpoint/2010/main" val="3158939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89044"/>
            <a:ext cx="8229600" cy="928555"/>
          </a:xfrm>
        </p:spPr>
        <p:txBody>
          <a:bodyPr/>
          <a:lstStyle/>
          <a:p>
            <a:pPr eaLnBrk="1" hangingPunct="1"/>
            <a:r>
              <a:rPr lang="en-US" altLang="zh-TW" sz="3200" b="1" dirty="0">
                <a:solidFill>
                  <a:srgbClr val="FF3300"/>
                </a:solidFill>
              </a:rPr>
              <a:t>Diagonalization</a:t>
            </a:r>
          </a:p>
        </p:txBody>
      </p:sp>
      <p:sp>
        <p:nvSpPr>
          <p:cNvPr id="52229" name="Rectangle 5"/>
          <p:cNvSpPr>
            <a:spLocks noChangeArrowheads="1"/>
          </p:cNvSpPr>
          <p:nvPr/>
        </p:nvSpPr>
        <p:spPr bwMode="auto">
          <a:xfrm>
            <a:off x="485309" y="1197031"/>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6850" indent="-196850"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marL="0" indent="0" eaLnBrk="1" hangingPunct="1">
              <a:lnSpc>
                <a:spcPct val="90000"/>
              </a:lnSpc>
              <a:spcBef>
                <a:spcPct val="20000"/>
              </a:spcBef>
              <a:buClr>
                <a:schemeClr val="tx1"/>
              </a:buClr>
              <a:buSzPct val="40000"/>
            </a:pPr>
            <a:r>
              <a:rPr lang="en-US" altLang="zh-TW" b="1" dirty="0">
                <a:latin typeface="Times New Roman" panose="02020603050405020304" pitchFamily="18" charset="0"/>
                <a:ea typeface="標楷體" pitchFamily="65" charset="-128"/>
              </a:rPr>
              <a:t>Diagonalizable matrix:</a:t>
            </a:r>
          </a:p>
        </p:txBody>
      </p:sp>
      <p:sp>
        <p:nvSpPr>
          <p:cNvPr id="52230" name="Rectangle 6"/>
          <p:cNvSpPr>
            <a:spLocks noChangeArrowheads="1"/>
          </p:cNvSpPr>
          <p:nvPr/>
        </p:nvSpPr>
        <p:spPr bwMode="auto">
          <a:xfrm>
            <a:off x="932081" y="1782196"/>
            <a:ext cx="77438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lnSpc>
                <a:spcPct val="120000"/>
              </a:lnSpc>
              <a:spcBef>
                <a:spcPct val="20000"/>
              </a:spcBef>
              <a:buClr>
                <a:schemeClr val="tx1"/>
              </a:buClr>
              <a:buSzPct val="40000"/>
              <a:buFont typeface="Wingdings" panose="05000000000000000000" pitchFamily="2" charset="2"/>
              <a:buNone/>
            </a:pPr>
            <a:r>
              <a:rPr lang="en-US" altLang="zh-TW" dirty="0">
                <a:solidFill>
                  <a:srgbClr val="0000FF"/>
                </a:solidFill>
                <a:latin typeface="Times New Roman" panose="02020603050405020304" pitchFamily="18" charset="0"/>
                <a:ea typeface="標楷體" pitchFamily="65" charset="-128"/>
              </a:rPr>
              <a:t>A square matrix </a:t>
            </a:r>
            <a:r>
              <a:rPr lang="en-US" altLang="zh-TW" i="1" dirty="0">
                <a:solidFill>
                  <a:srgbClr val="0000FF"/>
                </a:solidFill>
                <a:latin typeface="Times New Roman" panose="02020603050405020304" pitchFamily="18" charset="0"/>
                <a:ea typeface="標楷體" pitchFamily="65" charset="-128"/>
              </a:rPr>
              <a:t>A</a:t>
            </a:r>
            <a:r>
              <a:rPr lang="en-US" altLang="zh-TW" dirty="0">
                <a:solidFill>
                  <a:srgbClr val="0000FF"/>
                </a:solidFill>
                <a:latin typeface="Times New Roman" panose="02020603050405020304" pitchFamily="18" charset="0"/>
                <a:ea typeface="標楷體" pitchFamily="65" charset="-128"/>
              </a:rPr>
              <a:t> is called </a:t>
            </a:r>
            <a:r>
              <a:rPr lang="en-US" altLang="zh-TW" b="1" dirty="0">
                <a:solidFill>
                  <a:srgbClr val="0000FF"/>
                </a:solidFill>
                <a:latin typeface="Times New Roman" panose="02020603050405020304" pitchFamily="18" charset="0"/>
                <a:ea typeface="標楷體" pitchFamily="65" charset="-128"/>
              </a:rPr>
              <a:t>diagonalizable</a:t>
            </a:r>
            <a:r>
              <a:rPr lang="en-US" altLang="zh-TW" dirty="0">
                <a:solidFill>
                  <a:srgbClr val="0000FF"/>
                </a:solidFill>
                <a:latin typeface="Times New Roman" panose="02020603050405020304" pitchFamily="18" charset="0"/>
                <a:ea typeface="標楷體" pitchFamily="65" charset="-128"/>
              </a:rPr>
              <a:t> if there exists an invertible matrix </a:t>
            </a:r>
            <a:r>
              <a:rPr lang="en-US" altLang="zh-TW" i="1" dirty="0">
                <a:solidFill>
                  <a:srgbClr val="0000FF"/>
                </a:solidFill>
                <a:latin typeface="Times New Roman" panose="02020603050405020304" pitchFamily="18" charset="0"/>
                <a:ea typeface="標楷體" pitchFamily="65" charset="-128"/>
              </a:rPr>
              <a:t>P </a:t>
            </a:r>
            <a:r>
              <a:rPr lang="en-US" altLang="zh-TW" dirty="0">
                <a:solidFill>
                  <a:srgbClr val="0000FF"/>
                </a:solidFill>
                <a:latin typeface="Times New Roman" panose="02020603050405020304" pitchFamily="18" charset="0"/>
                <a:ea typeface="標楷體" pitchFamily="65" charset="-128"/>
              </a:rPr>
              <a:t>such that</a:t>
            </a:r>
            <a:r>
              <a:rPr lang="en-US" altLang="zh-TW" i="1" dirty="0">
                <a:solidFill>
                  <a:srgbClr val="0000FF"/>
                </a:solidFill>
                <a:latin typeface="Times New Roman" panose="02020603050405020304" pitchFamily="18" charset="0"/>
                <a:ea typeface="標楷體" pitchFamily="65" charset="-128"/>
              </a:rPr>
              <a:t> P</a:t>
            </a:r>
            <a:r>
              <a:rPr lang="en-US" altLang="zh-TW" baseline="30000" dirty="0">
                <a:solidFill>
                  <a:srgbClr val="0000FF"/>
                </a:solidFill>
                <a:latin typeface="Times New Roman" panose="02020603050405020304" pitchFamily="18" charset="0"/>
                <a:ea typeface="標楷體" pitchFamily="65" charset="-128"/>
              </a:rPr>
              <a:t>-1</a:t>
            </a:r>
            <a:r>
              <a:rPr lang="en-US" altLang="zh-TW" i="1" dirty="0">
                <a:solidFill>
                  <a:srgbClr val="0000FF"/>
                </a:solidFill>
                <a:latin typeface="Times New Roman" panose="02020603050405020304" pitchFamily="18" charset="0"/>
                <a:ea typeface="標楷體" pitchFamily="65" charset="-128"/>
              </a:rPr>
              <a:t>AP </a:t>
            </a:r>
            <a:r>
              <a:rPr lang="en-US" altLang="zh-TW" dirty="0">
                <a:solidFill>
                  <a:srgbClr val="0000FF"/>
                </a:solidFill>
                <a:latin typeface="Times New Roman" panose="02020603050405020304" pitchFamily="18" charset="0"/>
                <a:ea typeface="標楷體" pitchFamily="65" charset="-128"/>
              </a:rPr>
              <a:t>is </a:t>
            </a:r>
            <a:r>
              <a:rPr lang="en-US" altLang="zh-TW" b="1" dirty="0">
                <a:solidFill>
                  <a:srgbClr val="0000FF"/>
                </a:solidFill>
                <a:latin typeface="Times New Roman" panose="02020603050405020304" pitchFamily="18" charset="0"/>
                <a:ea typeface="標楷體" pitchFamily="65" charset="-128"/>
              </a:rPr>
              <a:t>a diagonal matrix </a:t>
            </a:r>
            <a:r>
              <a:rPr lang="el-GR" altLang="zh-CN" b="1" i="1" dirty="0">
                <a:solidFill>
                  <a:srgbClr val="0000FF"/>
                </a:solidFill>
                <a:latin typeface="Times New Roman" panose="02020603050405020304" pitchFamily="18" charset="0"/>
                <a:ea typeface="標楷體" pitchFamily="65" charset="-128"/>
              </a:rPr>
              <a:t>Λ</a:t>
            </a:r>
            <a:r>
              <a:rPr lang="en-US" altLang="zh-TW" dirty="0">
                <a:solidFill>
                  <a:srgbClr val="0000FF"/>
                </a:solidFill>
                <a:latin typeface="Times New Roman" panose="02020603050405020304" pitchFamily="18" charset="0"/>
                <a:ea typeface="標楷體" pitchFamily="65" charset="-128"/>
              </a:rPr>
              <a:t>.</a:t>
            </a:r>
          </a:p>
          <a:p>
            <a:pPr eaLnBrk="1" hangingPunct="1">
              <a:lnSpc>
                <a:spcPct val="120000"/>
              </a:lnSpc>
              <a:spcBef>
                <a:spcPct val="20000"/>
              </a:spcBef>
              <a:buClr>
                <a:schemeClr val="tx1"/>
              </a:buClr>
              <a:buSzPct val="40000"/>
              <a:buFont typeface="Wingdings" panose="05000000000000000000" pitchFamily="2" charset="2"/>
              <a:buNone/>
            </a:pPr>
            <a:r>
              <a:rPr lang="en-US" altLang="zh-TW" dirty="0">
                <a:solidFill>
                  <a:srgbClr val="0000FF"/>
                </a:solidFill>
                <a:latin typeface="Times New Roman" panose="02020603050405020304" pitchFamily="18" charset="0"/>
                <a:ea typeface="標楷體" pitchFamily="65" charset="-128"/>
              </a:rPr>
              <a:t>(</a:t>
            </a:r>
            <a:r>
              <a:rPr lang="en-US" altLang="zh-TW" i="1" dirty="0">
                <a:solidFill>
                  <a:srgbClr val="0000FF"/>
                </a:solidFill>
                <a:latin typeface="Times New Roman" panose="02020603050405020304" pitchFamily="18" charset="0"/>
                <a:ea typeface="標楷體" pitchFamily="65" charset="-128"/>
              </a:rPr>
              <a:t>P</a:t>
            </a:r>
            <a:r>
              <a:rPr lang="en-US" altLang="zh-TW" dirty="0">
                <a:solidFill>
                  <a:srgbClr val="0000FF"/>
                </a:solidFill>
                <a:latin typeface="Times New Roman" panose="02020603050405020304" pitchFamily="18" charset="0"/>
                <a:ea typeface="標楷體" pitchFamily="65" charset="-128"/>
              </a:rPr>
              <a:t> </a:t>
            </a:r>
            <a:r>
              <a:rPr lang="en-US" altLang="zh-TW" dirty="0" err="1">
                <a:solidFill>
                  <a:srgbClr val="0000FF"/>
                </a:solidFill>
                <a:latin typeface="Times New Roman" panose="02020603050405020304" pitchFamily="18" charset="0"/>
                <a:ea typeface="標楷體" pitchFamily="65" charset="-128"/>
              </a:rPr>
              <a:t>diagonalizes</a:t>
            </a:r>
            <a:r>
              <a:rPr lang="en-US" altLang="zh-TW" dirty="0">
                <a:solidFill>
                  <a:srgbClr val="0000FF"/>
                </a:solidFill>
                <a:latin typeface="Times New Roman" panose="02020603050405020304" pitchFamily="18" charset="0"/>
                <a:ea typeface="標楷體" pitchFamily="65" charset="-128"/>
              </a:rPr>
              <a:t> </a:t>
            </a:r>
            <a:r>
              <a:rPr lang="en-US" altLang="zh-TW" i="1" dirty="0">
                <a:solidFill>
                  <a:srgbClr val="0000FF"/>
                </a:solidFill>
                <a:latin typeface="Times New Roman" panose="02020603050405020304" pitchFamily="18" charset="0"/>
                <a:ea typeface="標楷體" pitchFamily="65" charset="-128"/>
              </a:rPr>
              <a:t>A</a:t>
            </a:r>
            <a:r>
              <a:rPr lang="en-US" altLang="zh-TW" dirty="0">
                <a:solidFill>
                  <a:srgbClr val="0000FF"/>
                </a:solidFill>
                <a:latin typeface="Times New Roman" panose="02020603050405020304" pitchFamily="18" charset="0"/>
                <a:ea typeface="標楷體" pitchFamily="65" charset="-128"/>
              </a:rPr>
              <a:t>)</a:t>
            </a:r>
          </a:p>
        </p:txBody>
      </p:sp>
      <p:sp>
        <p:nvSpPr>
          <p:cNvPr id="5" name="Rectangle 6"/>
          <p:cNvSpPr>
            <a:spLocks noChangeArrowheads="1"/>
          </p:cNvSpPr>
          <p:nvPr/>
        </p:nvSpPr>
        <p:spPr bwMode="auto">
          <a:xfrm>
            <a:off x="942975" y="4220989"/>
            <a:ext cx="7743825" cy="201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lnSpc>
                <a:spcPct val="120000"/>
              </a:lnSpc>
              <a:spcBef>
                <a:spcPct val="20000"/>
              </a:spcBef>
              <a:buClr>
                <a:schemeClr val="tx1"/>
              </a:buClr>
              <a:buSzPct val="40000"/>
              <a:buFont typeface="Wingdings" panose="05000000000000000000" pitchFamily="2" charset="2"/>
              <a:buNone/>
            </a:pPr>
            <a:r>
              <a:rPr lang="en-US" altLang="zh-TW" b="1" dirty="0">
                <a:solidFill>
                  <a:srgbClr val="0000FF"/>
                </a:solidFill>
                <a:latin typeface="Times New Roman" panose="02020603050405020304" pitchFamily="18" charset="0"/>
                <a:ea typeface="標楷體" pitchFamily="65" charset="-128"/>
              </a:rPr>
              <a:t> </a:t>
            </a:r>
            <a:r>
              <a:rPr lang="en-US" altLang="zh-TW" b="1" dirty="0" err="1">
                <a:solidFill>
                  <a:srgbClr val="0000FF"/>
                </a:solidFill>
                <a:latin typeface="Times New Roman" panose="02020603050405020304" pitchFamily="18" charset="0"/>
                <a:ea typeface="標楷體" pitchFamily="65" charset="-128"/>
              </a:rPr>
              <a:t>n×n</a:t>
            </a:r>
            <a:r>
              <a:rPr lang="en-US" altLang="zh-TW" b="1" dirty="0">
                <a:solidFill>
                  <a:srgbClr val="0000FF"/>
                </a:solidFill>
                <a:latin typeface="Times New Roman" panose="02020603050405020304" pitchFamily="18" charset="0"/>
                <a:ea typeface="標楷體" pitchFamily="65" charset="-128"/>
              </a:rPr>
              <a:t> matrix </a:t>
            </a:r>
            <a:r>
              <a:rPr lang="en-US" altLang="zh-TW" b="1" i="1" dirty="0">
                <a:solidFill>
                  <a:srgbClr val="0000FF"/>
                </a:solidFill>
                <a:latin typeface="Times New Roman" panose="02020603050405020304" pitchFamily="18" charset="0"/>
                <a:ea typeface="標楷體" pitchFamily="65" charset="-128"/>
              </a:rPr>
              <a:t>A</a:t>
            </a:r>
            <a:r>
              <a:rPr lang="en-US" altLang="zh-TW" b="1" dirty="0">
                <a:solidFill>
                  <a:srgbClr val="0000FF"/>
                </a:solidFill>
                <a:latin typeface="Times New Roman" panose="02020603050405020304" pitchFamily="18" charset="0"/>
                <a:ea typeface="標楷體" pitchFamily="65" charset="-128"/>
              </a:rPr>
              <a:t> is diagonalizable if and only if </a:t>
            </a:r>
            <a:r>
              <a:rPr lang="en-US" altLang="zh-TW" b="1" i="1" dirty="0">
                <a:solidFill>
                  <a:srgbClr val="0000FF"/>
                </a:solidFill>
                <a:latin typeface="Times New Roman" panose="02020603050405020304" pitchFamily="18" charset="0"/>
                <a:ea typeface="標楷體" pitchFamily="65" charset="-128"/>
              </a:rPr>
              <a:t>A</a:t>
            </a:r>
            <a:r>
              <a:rPr lang="en-US" altLang="zh-TW" b="1" dirty="0">
                <a:solidFill>
                  <a:srgbClr val="0000FF"/>
                </a:solidFill>
                <a:latin typeface="Times New Roman" panose="02020603050405020304" pitchFamily="18" charset="0"/>
                <a:ea typeface="標楷體" pitchFamily="65" charset="-128"/>
              </a:rPr>
              <a:t> has n linearly independent eigenvectors</a:t>
            </a:r>
            <a:endParaRPr lang="en-US" altLang="zh-TW" b="1" dirty="0">
              <a:latin typeface="Times New Roman" panose="02020603050405020304" pitchFamily="18" charset="0"/>
              <a:ea typeface="標楷體" pitchFamily="65" charset="-128"/>
            </a:endParaRPr>
          </a:p>
          <a:p>
            <a:pPr eaLnBrk="1" hangingPunct="1">
              <a:lnSpc>
                <a:spcPct val="120000"/>
              </a:lnSpc>
              <a:spcBef>
                <a:spcPct val="20000"/>
              </a:spcBef>
              <a:buClr>
                <a:schemeClr val="tx1"/>
              </a:buClr>
              <a:buSzPct val="40000"/>
              <a:buFont typeface="Wingdings" panose="05000000000000000000" pitchFamily="2" charset="2"/>
              <a:buNone/>
            </a:pPr>
            <a:r>
              <a:rPr lang="en-US" altLang="zh-TW" dirty="0">
                <a:latin typeface="Times New Roman" panose="02020603050405020304" pitchFamily="18" charset="0"/>
                <a:ea typeface="標楷體" pitchFamily="65" charset="-128"/>
              </a:rPr>
              <a:t>diagonalizable matrices: normal matrix</a:t>
            </a:r>
            <a:r>
              <a:rPr lang="zh-CN" altLang="en-US" dirty="0">
                <a:latin typeface="Times New Roman" panose="02020603050405020304" pitchFamily="18" charset="0"/>
                <a:ea typeface="標楷體" pitchFamily="65" charset="-128"/>
              </a:rPr>
              <a:t> </a:t>
            </a:r>
            <a:r>
              <a:rPr lang="en-US" altLang="zh-CN" dirty="0">
                <a:latin typeface="Times New Roman" panose="02020603050405020304" pitchFamily="18" charset="0"/>
                <a:ea typeface="標楷體" pitchFamily="65" charset="-128"/>
              </a:rPr>
              <a:t>(including</a:t>
            </a:r>
            <a:r>
              <a:rPr lang="en-US" altLang="zh-TW" dirty="0">
                <a:latin typeface="Times New Roman" panose="02020603050405020304" pitchFamily="18" charset="0"/>
                <a:ea typeface="標楷體" pitchFamily="65" charset="-128"/>
              </a:rPr>
              <a:t> Hermitian matrix, unitary matrix, skew-symmetric matrix)</a:t>
            </a:r>
          </a:p>
        </p:txBody>
      </p:sp>
      <p:sp>
        <p:nvSpPr>
          <p:cNvPr id="2" name="矩形 1"/>
          <p:cNvSpPr/>
          <p:nvPr/>
        </p:nvSpPr>
        <p:spPr>
          <a:xfrm>
            <a:off x="3953371" y="3362225"/>
            <a:ext cx="2967751" cy="646331"/>
          </a:xfrm>
          <a:prstGeom prst="rect">
            <a:avLst/>
          </a:prstGeom>
        </p:spPr>
        <p:txBody>
          <a:bodyPr wrap="square">
            <a:spAutoFit/>
          </a:bodyPr>
          <a:lstStyle/>
          <a:p>
            <a:r>
              <a:rPr lang="en-US" altLang="zh-CN" dirty="0"/>
              <a:t>Eigen decomposition</a:t>
            </a:r>
          </a:p>
          <a:p>
            <a:r>
              <a:rPr lang="en-US" altLang="zh-CN" dirty="0"/>
              <a:t>Or Spectral decomposition</a:t>
            </a:r>
            <a:endParaRPr lang="zh-CN" altLang="en-US" dirty="0"/>
          </a:p>
        </p:txBody>
      </p:sp>
      <p:sp>
        <p:nvSpPr>
          <p:cNvPr id="4" name="矩形 3"/>
          <p:cNvSpPr/>
          <p:nvPr/>
        </p:nvSpPr>
        <p:spPr>
          <a:xfrm>
            <a:off x="2052035" y="3423781"/>
            <a:ext cx="1901336" cy="523220"/>
          </a:xfrm>
          <a:prstGeom prst="rect">
            <a:avLst/>
          </a:prstGeom>
        </p:spPr>
        <p:txBody>
          <a:bodyPr wrap="square">
            <a:spAutoFit/>
          </a:bodyPr>
          <a:lstStyle/>
          <a:p>
            <a:r>
              <a:rPr lang="en-US" altLang="zh-CN" sz="2800" b="1" dirty="0">
                <a:latin typeface="Times New Roman" panose="02020603050405020304" pitchFamily="18" charset="0"/>
              </a:rPr>
              <a:t> </a:t>
            </a:r>
            <a:r>
              <a:rPr lang="en-US" altLang="zh-CN" sz="2800" b="1" i="1" dirty="0">
                <a:solidFill>
                  <a:schemeClr val="accent2"/>
                </a:solidFill>
                <a:latin typeface="Times New Roman" panose="02020603050405020304" pitchFamily="18" charset="0"/>
              </a:rPr>
              <a:t>A = P</a:t>
            </a:r>
            <a:r>
              <a:rPr lang="el-GR" altLang="zh-CN" sz="2800" b="1" i="1" dirty="0">
                <a:solidFill>
                  <a:schemeClr val="accent2"/>
                </a:solidFill>
                <a:latin typeface="Times New Roman" panose="02020603050405020304" pitchFamily="18" charset="0"/>
                <a:cs typeface="Times New Roman" panose="02020603050405020304" pitchFamily="18" charset="0"/>
              </a:rPr>
              <a:t>Λ</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i="1" baseline="30000" dirty="0">
                <a:solidFill>
                  <a:schemeClr val="accent2"/>
                </a:solidFill>
                <a:latin typeface="Times New Roman" panose="02020603050405020304" pitchFamily="18" charset="0"/>
              </a:rPr>
              <a:t>-1</a:t>
            </a:r>
            <a:endParaRPr lang="zh-CN" altLang="en-US" sz="2800" dirty="0"/>
          </a:p>
        </p:txBody>
      </p:sp>
      <p:sp>
        <p:nvSpPr>
          <p:cNvPr id="6" name="圆角矩形 5"/>
          <p:cNvSpPr/>
          <p:nvPr/>
        </p:nvSpPr>
        <p:spPr>
          <a:xfrm>
            <a:off x="2052035" y="3315721"/>
            <a:ext cx="5111929" cy="8332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340031" y="6078127"/>
            <a:ext cx="3660617" cy="461665"/>
          </a:xfrm>
          <a:prstGeom prst="rect">
            <a:avLst/>
          </a:prstGeom>
        </p:spPr>
        <p:txBody>
          <a:bodyPr wrap="none">
            <a:spAutoFit/>
          </a:bodyPr>
          <a:lstStyle/>
          <a:p>
            <a:r>
              <a:rPr lang="en-US" altLang="zh-TW" sz="2400" dirty="0">
                <a:solidFill>
                  <a:srgbClr val="0000FF"/>
                </a:solidFill>
                <a:latin typeface="Times New Roman" panose="02020603050405020304" pitchFamily="18" charset="0"/>
                <a:ea typeface="標楷體" pitchFamily="65" charset="-128"/>
              </a:rPr>
              <a:t>normal matrix: A</a:t>
            </a:r>
            <a:r>
              <a:rPr lang="en-US" altLang="zh-TW" sz="2400" baseline="30000" dirty="0">
                <a:solidFill>
                  <a:srgbClr val="0000FF"/>
                </a:solidFill>
                <a:latin typeface="Times New Roman" panose="02020603050405020304" pitchFamily="18" charset="0"/>
                <a:ea typeface="標楷體" pitchFamily="65" charset="-128"/>
              </a:rPr>
              <a:t>H</a:t>
            </a:r>
            <a:r>
              <a:rPr lang="en-US" altLang="zh-TW" sz="2400" dirty="0">
                <a:solidFill>
                  <a:srgbClr val="0000FF"/>
                </a:solidFill>
                <a:latin typeface="Times New Roman" panose="02020603050405020304" pitchFamily="18" charset="0"/>
                <a:ea typeface="標楷體" pitchFamily="65" charset="-128"/>
              </a:rPr>
              <a:t> A = A A</a:t>
            </a:r>
            <a:r>
              <a:rPr lang="en-US" altLang="zh-TW" sz="2400" baseline="30000" dirty="0">
                <a:solidFill>
                  <a:srgbClr val="0000FF"/>
                </a:solidFill>
                <a:latin typeface="Times New Roman" panose="02020603050405020304" pitchFamily="18" charset="0"/>
                <a:ea typeface="標楷體" pitchFamily="65" charset="-128"/>
              </a:rPr>
              <a:t>H</a:t>
            </a:r>
            <a:endParaRPr lang="zh-CN" altLang="en-US" sz="2400" baseline="30000" dirty="0">
              <a:solidFill>
                <a:srgbClr val="0000FF"/>
              </a:solidFill>
            </a:endParaRPr>
          </a:p>
        </p:txBody>
      </p:sp>
    </p:spTree>
    <p:extLst>
      <p:ext uri="{BB962C8B-B14F-4D97-AF65-F5344CB8AC3E}">
        <p14:creationId xmlns:p14="http://schemas.microsoft.com/office/powerpoint/2010/main" val="22857529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nvGraphicFramePr>
        <p:xfrm>
          <a:off x="1117779" y="960181"/>
          <a:ext cx="6523240" cy="892915"/>
        </p:xfrm>
        <a:graphic>
          <a:graphicData uri="http://schemas.openxmlformats.org/presentationml/2006/ole">
            <mc:AlternateContent xmlns:mc="http://schemas.openxmlformats.org/markup-compatibility/2006">
              <mc:Choice xmlns:v="urn:schemas-microsoft-com:vml" Requires="v">
                <p:oleObj name="Equation" r:id="rId2" imgW="3340080" imgH="457200" progId="Equation.DSMT4">
                  <p:embed/>
                </p:oleObj>
              </mc:Choice>
              <mc:Fallback>
                <p:oleObj name="Equation" r:id="rId2" imgW="3340080" imgH="457200" progId="Equation.DSMT4">
                  <p:embed/>
                  <p:pic>
                    <p:nvPicPr>
                      <p:cNvPr id="2" name="Object 8"/>
                      <p:cNvPicPr>
                        <a:picLocks noChangeAspect="1" noChangeArrowheads="1"/>
                      </p:cNvPicPr>
                      <p:nvPr/>
                    </p:nvPicPr>
                    <p:blipFill>
                      <a:blip r:embed="rId3"/>
                      <a:srcRect/>
                      <a:stretch>
                        <a:fillRect/>
                      </a:stretch>
                    </p:blipFill>
                    <p:spPr bwMode="auto">
                      <a:xfrm>
                        <a:off x="1117779" y="960181"/>
                        <a:ext cx="6523240" cy="892915"/>
                      </a:xfrm>
                      <a:prstGeom prst="rect">
                        <a:avLst/>
                      </a:prstGeom>
                      <a:noFill/>
                      <a:ln>
                        <a:noFill/>
                      </a:ln>
                    </p:spPr>
                  </p:pic>
                </p:oleObj>
              </mc:Fallback>
            </mc:AlternateContent>
          </a:graphicData>
        </a:graphic>
      </p:graphicFrame>
      <p:graphicFrame>
        <p:nvGraphicFramePr>
          <p:cNvPr id="3" name="Object 9"/>
          <p:cNvGraphicFramePr>
            <a:graphicFrameLocks noChangeAspect="1"/>
          </p:cNvGraphicFramePr>
          <p:nvPr/>
        </p:nvGraphicFramePr>
        <p:xfrm>
          <a:off x="575850" y="2069843"/>
          <a:ext cx="3429000" cy="457200"/>
        </p:xfrm>
        <a:graphic>
          <a:graphicData uri="http://schemas.openxmlformats.org/presentationml/2006/ole">
            <mc:AlternateContent xmlns:mc="http://schemas.openxmlformats.org/markup-compatibility/2006">
              <mc:Choice xmlns:v="urn:schemas-microsoft-com:vml" Requires="v">
                <p:oleObj name="方程式" r:id="rId4" imgW="1714500" imgH="228600" progId="Equation.3">
                  <p:embed/>
                </p:oleObj>
              </mc:Choice>
              <mc:Fallback>
                <p:oleObj name="方程式" r:id="rId4" imgW="1714500" imgH="228600" progId="Equation.3">
                  <p:embed/>
                  <p:pic>
                    <p:nvPicPr>
                      <p:cNvPr id="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850" y="206984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0"/>
          <p:cNvGraphicFramePr>
            <a:graphicFrameLocks noChangeAspect="1"/>
          </p:cNvGraphicFramePr>
          <p:nvPr/>
        </p:nvGraphicFramePr>
        <p:xfrm>
          <a:off x="4704144" y="2069843"/>
          <a:ext cx="3225800" cy="457200"/>
        </p:xfrm>
        <a:graphic>
          <a:graphicData uri="http://schemas.openxmlformats.org/presentationml/2006/ole">
            <mc:AlternateContent xmlns:mc="http://schemas.openxmlformats.org/markup-compatibility/2006">
              <mc:Choice xmlns:v="urn:schemas-microsoft-com:vml" Requires="v">
                <p:oleObj name="Equation" r:id="rId6" imgW="1612900" imgH="228600" progId="Equation.DSMT4">
                  <p:embed/>
                </p:oleObj>
              </mc:Choice>
              <mc:Fallback>
                <p:oleObj name="Equation" r:id="rId6" imgW="1612900" imgH="228600" progId="Equation.DSMT4">
                  <p:embed/>
                  <p:pic>
                    <p:nvPicPr>
                      <p:cNvPr id="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4144" y="2069843"/>
                        <a:ext cx="322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
          <p:cNvGraphicFramePr>
            <a:graphicFrameLocks noChangeAspect="1"/>
          </p:cNvGraphicFramePr>
          <p:nvPr/>
        </p:nvGraphicFramePr>
        <p:xfrm>
          <a:off x="1566863" y="2644646"/>
          <a:ext cx="5969000" cy="3251200"/>
        </p:xfrm>
        <a:graphic>
          <a:graphicData uri="http://schemas.openxmlformats.org/presentationml/2006/ole">
            <mc:AlternateContent xmlns:mc="http://schemas.openxmlformats.org/markup-compatibility/2006">
              <mc:Choice xmlns:v="urn:schemas-microsoft-com:vml" Requires="v">
                <p:oleObj name="Equation" r:id="rId8" imgW="2984400" imgH="1625400" progId="Equation.DSMT4">
                  <p:embed/>
                </p:oleObj>
              </mc:Choice>
              <mc:Fallback>
                <p:oleObj name="Equation" r:id="rId8" imgW="2984400" imgH="1625400" progId="Equation.DSMT4">
                  <p:embed/>
                  <p:pic>
                    <p:nvPicPr>
                      <p:cNvPr id="5" name="Object 2"/>
                      <p:cNvPicPr>
                        <a:picLocks noChangeAspect="1" noChangeArrowheads="1"/>
                      </p:cNvPicPr>
                      <p:nvPr/>
                    </p:nvPicPr>
                    <p:blipFill>
                      <a:blip r:embed="rId9"/>
                      <a:srcRect/>
                      <a:stretch>
                        <a:fillRect/>
                      </a:stretch>
                    </p:blipFill>
                    <p:spPr bwMode="auto">
                      <a:xfrm>
                        <a:off x="1566863" y="2644646"/>
                        <a:ext cx="5969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p:cNvGraphicFramePr>
            <a:graphicFrameLocks noChangeAspect="1"/>
          </p:cNvGraphicFramePr>
          <p:nvPr/>
        </p:nvGraphicFramePr>
        <p:xfrm>
          <a:off x="2225675" y="6013450"/>
          <a:ext cx="4546600" cy="484188"/>
        </p:xfrm>
        <a:graphic>
          <a:graphicData uri="http://schemas.openxmlformats.org/presentationml/2006/ole">
            <mc:AlternateContent xmlns:mc="http://schemas.openxmlformats.org/markup-compatibility/2006">
              <mc:Choice xmlns:v="urn:schemas-microsoft-com:vml" Requires="v">
                <p:oleObj name="Equation" r:id="rId10" imgW="1904760" imgH="203040" progId="Equation.DSMT4">
                  <p:embed/>
                </p:oleObj>
              </mc:Choice>
              <mc:Fallback>
                <p:oleObj name="Equation" r:id="rId10" imgW="1904760" imgH="203040" progId="Equation.DSMT4">
                  <p:embed/>
                  <p:pic>
                    <p:nvPicPr>
                      <p:cNvPr id="6" name="Object 3"/>
                      <p:cNvPicPr>
                        <a:picLocks noChangeAspect="1" noChangeArrowheads="1"/>
                      </p:cNvPicPr>
                      <p:nvPr/>
                    </p:nvPicPr>
                    <p:blipFill>
                      <a:blip r:embed="rId11"/>
                      <a:srcRect/>
                      <a:stretch>
                        <a:fillRect/>
                      </a:stretch>
                    </p:blipFill>
                    <p:spPr bwMode="auto">
                      <a:xfrm>
                        <a:off x="2225675" y="6013450"/>
                        <a:ext cx="4546600" cy="484188"/>
                      </a:xfrm>
                      <a:prstGeom prst="rect">
                        <a:avLst/>
                      </a:prstGeom>
                      <a:noFill/>
                      <a:ln>
                        <a:noFill/>
                      </a:ln>
                    </p:spPr>
                  </p:pic>
                </p:oleObj>
              </mc:Fallback>
            </mc:AlternateContent>
          </a:graphicData>
        </a:graphic>
      </p:graphicFrame>
      <p:sp>
        <p:nvSpPr>
          <p:cNvPr id="8" name="Rectangle 8"/>
          <p:cNvSpPr>
            <a:spLocks noChangeArrowheads="1"/>
          </p:cNvSpPr>
          <p:nvPr/>
        </p:nvSpPr>
        <p:spPr bwMode="auto">
          <a:xfrm>
            <a:off x="575029" y="304436"/>
            <a:ext cx="7847891" cy="54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6238" indent="-376238"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lnSpc>
                <a:spcPct val="120000"/>
              </a:lnSpc>
              <a:spcBef>
                <a:spcPct val="20000"/>
              </a:spcBef>
              <a:buClr>
                <a:schemeClr val="tx1"/>
              </a:buClr>
              <a:buSzPct val="40000"/>
              <a:buFont typeface="Wingdings" panose="05000000000000000000" pitchFamily="2" charset="2"/>
              <a:buNone/>
            </a:pPr>
            <a:r>
              <a:rPr lang="en-US" altLang="zh-CN" dirty="0">
                <a:solidFill>
                  <a:srgbClr val="0000FF"/>
                </a:solidFill>
                <a:latin typeface="Times New Roman" panose="02020603050405020304" pitchFamily="18" charset="0"/>
                <a:ea typeface="標楷體" pitchFamily="65" charset="-128"/>
              </a:rPr>
              <a:t>E</a:t>
            </a:r>
            <a:r>
              <a:rPr lang="en-US" altLang="zh-TW" dirty="0">
                <a:solidFill>
                  <a:srgbClr val="0000FF"/>
                </a:solidFill>
                <a:latin typeface="Times New Roman" panose="02020603050405020304" pitchFamily="18" charset="0"/>
                <a:ea typeface="標楷體" pitchFamily="65" charset="-128"/>
              </a:rPr>
              <a:t>igenvalue problem is related to the diagonalization problem</a:t>
            </a:r>
          </a:p>
        </p:txBody>
      </p:sp>
    </p:spTree>
    <p:extLst>
      <p:ext uri="{BB962C8B-B14F-4D97-AF65-F5344CB8AC3E}">
        <p14:creationId xmlns:p14="http://schemas.microsoft.com/office/powerpoint/2010/main" val="29760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0721"/>
          <p:cNvSpPr>
            <a:spLocks noGrp="1" noChangeArrowheads="1"/>
          </p:cNvSpPr>
          <p:nvPr>
            <p:ph type="title"/>
          </p:nvPr>
        </p:nvSpPr>
        <p:spPr>
          <a:xfrm>
            <a:off x="457200" y="44450"/>
            <a:ext cx="8229600" cy="1143000"/>
          </a:xfrm>
        </p:spPr>
        <p:txBody>
          <a:bodyPr/>
          <a:lstStyle/>
          <a:p>
            <a:r>
              <a:rPr lang="en-US" altLang="zh-CN" sz="4000" dirty="0">
                <a:solidFill>
                  <a:srgbClr val="FF3300"/>
                </a:solidFill>
                <a:latin typeface="Georgia" panose="02040502050405020303" pitchFamily="18" charset="0"/>
              </a:rPr>
              <a:t>Eigenvalues of a Hermitian matrix</a:t>
            </a:r>
          </a:p>
        </p:txBody>
      </p:sp>
      <p:sp>
        <p:nvSpPr>
          <p:cNvPr id="30723" name="内容占位符 30722"/>
          <p:cNvSpPr>
            <a:spLocks noGrp="1" noChangeArrowheads="1"/>
          </p:cNvSpPr>
          <p:nvPr>
            <p:ph idx="1"/>
          </p:nvPr>
        </p:nvSpPr>
        <p:spPr>
          <a:xfrm>
            <a:off x="457200" y="1187450"/>
            <a:ext cx="8229600" cy="5267325"/>
          </a:xfrm>
        </p:spPr>
        <p:txBody>
          <a:bodyPr/>
          <a:lstStyle/>
          <a:p>
            <a:pPr marL="28575" indent="-28575">
              <a:spcBef>
                <a:spcPct val="0"/>
              </a:spcBef>
              <a:buFontTx/>
              <a:buNone/>
            </a:pPr>
            <a:r>
              <a:rPr lang="en-US" altLang="zh-CN" sz="2800" dirty="0">
                <a:solidFill>
                  <a:srgbClr val="FF3300"/>
                </a:solidFill>
                <a:latin typeface="Georgia" panose="02040502050405020303" pitchFamily="18" charset="0"/>
              </a:rPr>
              <a:t>Three</a:t>
            </a:r>
            <a:r>
              <a:rPr lang="en-US" altLang="zh-CN" sz="2800" dirty="0">
                <a:latin typeface="Georgia" panose="02040502050405020303" pitchFamily="18" charset="0"/>
              </a:rPr>
              <a:t> </a:t>
            </a:r>
            <a:r>
              <a:rPr lang="en-US" altLang="zh-CN" sz="2800" dirty="0">
                <a:solidFill>
                  <a:srgbClr val="FF3300"/>
                </a:solidFill>
                <a:latin typeface="Georgia" panose="02040502050405020303" pitchFamily="18" charset="0"/>
              </a:rPr>
              <a:t>important</a:t>
            </a:r>
            <a:r>
              <a:rPr lang="zh-CN" altLang="en-US" sz="2800" dirty="0">
                <a:solidFill>
                  <a:srgbClr val="FF3300"/>
                </a:solidFill>
                <a:latin typeface="Georgia" panose="02040502050405020303" pitchFamily="18" charset="0"/>
              </a:rPr>
              <a:t> </a:t>
            </a:r>
            <a:r>
              <a:rPr lang="en-US" altLang="zh-CN" sz="2800" dirty="0">
                <a:solidFill>
                  <a:srgbClr val="FF3300"/>
                </a:solidFill>
                <a:latin typeface="Georgia" panose="02040502050405020303" pitchFamily="18" charset="0"/>
              </a:rPr>
              <a:t>properties</a:t>
            </a:r>
            <a:r>
              <a:rPr lang="en-US" altLang="zh-CN" sz="2800" dirty="0">
                <a:latin typeface="Georgia" panose="02040502050405020303" pitchFamily="18" charset="0"/>
              </a:rPr>
              <a:t>:</a:t>
            </a:r>
          </a:p>
          <a:p>
            <a:pPr marL="28575" indent="-28575">
              <a:spcBef>
                <a:spcPct val="0"/>
              </a:spcBef>
              <a:buFontTx/>
              <a:buAutoNum type="arabicPeriod"/>
            </a:pPr>
            <a:r>
              <a:rPr lang="en-US" altLang="zh-CN" sz="2800" dirty="0">
                <a:latin typeface="Georgia" panose="02040502050405020303" pitchFamily="18" charset="0"/>
              </a:rPr>
              <a:t>the </a:t>
            </a:r>
            <a:r>
              <a:rPr lang="en-US" altLang="zh-CN" sz="2800" dirty="0">
                <a:solidFill>
                  <a:srgbClr val="FF3300"/>
                </a:solidFill>
                <a:latin typeface="Georgia" panose="02040502050405020303" pitchFamily="18" charset="0"/>
              </a:rPr>
              <a:t>eigenvalues</a:t>
            </a:r>
            <a:r>
              <a:rPr lang="en-US" altLang="zh-CN" sz="2800" dirty="0">
                <a:latin typeface="Georgia" panose="02040502050405020303" pitchFamily="18" charset="0"/>
              </a:rPr>
              <a:t> are all </a:t>
            </a:r>
            <a:r>
              <a:rPr lang="en-US" altLang="zh-CN" sz="2800" dirty="0">
                <a:solidFill>
                  <a:srgbClr val="FF3300"/>
                </a:solidFill>
                <a:latin typeface="Georgia" panose="02040502050405020303" pitchFamily="18" charset="0"/>
              </a:rPr>
              <a:t>real</a:t>
            </a:r>
            <a:r>
              <a:rPr lang="en-US" altLang="zh-CN" sz="2800" dirty="0">
                <a:latin typeface="Georgia" panose="02040502050405020303" pitchFamily="18" charset="0"/>
              </a:rPr>
              <a:t>;</a:t>
            </a:r>
          </a:p>
          <a:p>
            <a:pPr marL="28575" indent="-28575">
              <a:spcBef>
                <a:spcPct val="0"/>
              </a:spcBef>
              <a:buFontTx/>
              <a:buAutoNum type="arabicPeriod"/>
            </a:pPr>
            <a:r>
              <a:rPr lang="en-US" altLang="zh-CN" sz="2800" dirty="0">
                <a:latin typeface="Georgia" panose="02040502050405020303" pitchFamily="18" charset="0"/>
              </a:rPr>
              <a:t>the </a:t>
            </a:r>
            <a:r>
              <a:rPr lang="en-US" altLang="zh-CN" sz="2800" dirty="0">
                <a:solidFill>
                  <a:srgbClr val="FF3300"/>
                </a:solidFill>
                <a:latin typeface="Georgia" panose="02040502050405020303" pitchFamily="18" charset="0"/>
              </a:rPr>
              <a:t>eigenvectors</a:t>
            </a:r>
            <a:r>
              <a:rPr lang="en-US" altLang="zh-CN" sz="2800" dirty="0">
                <a:latin typeface="Georgia" panose="02040502050405020303" pitchFamily="18" charset="0"/>
              </a:rPr>
              <a:t> can be </a:t>
            </a:r>
            <a:r>
              <a:rPr lang="en-US" altLang="zh-CN" sz="2800" dirty="0">
                <a:solidFill>
                  <a:srgbClr val="FF3300"/>
                </a:solidFill>
                <a:latin typeface="Georgia" panose="02040502050405020303" pitchFamily="18" charset="0"/>
              </a:rPr>
              <a:t>orthonormal</a:t>
            </a:r>
            <a:r>
              <a:rPr lang="en-US" altLang="zh-CN" sz="2800" dirty="0">
                <a:latin typeface="Georgia" panose="02040502050405020303" pitchFamily="18" charset="0"/>
              </a:rPr>
              <a:t>;</a:t>
            </a:r>
          </a:p>
          <a:p>
            <a:pPr marL="28575" indent="-28575">
              <a:spcBef>
                <a:spcPct val="0"/>
              </a:spcBef>
              <a:buFontTx/>
              <a:buAutoNum type="arabicPeriod"/>
            </a:pPr>
            <a:r>
              <a:rPr lang="en-US" altLang="zh-CN" sz="2800" dirty="0">
                <a:latin typeface="Georgia" panose="02040502050405020303" pitchFamily="18" charset="0"/>
              </a:rPr>
              <a:t>can be </a:t>
            </a:r>
            <a:r>
              <a:rPr lang="en-US" altLang="zh-CN" sz="2800" dirty="0">
                <a:solidFill>
                  <a:srgbClr val="FF3300"/>
                </a:solidFill>
                <a:latin typeface="Georgia" panose="02040502050405020303" pitchFamily="18" charset="0"/>
              </a:rPr>
              <a:t>transformed</a:t>
            </a:r>
            <a:r>
              <a:rPr lang="en-US" altLang="zh-CN" sz="2800" dirty="0">
                <a:latin typeface="Georgia" panose="02040502050405020303" pitchFamily="18" charset="0"/>
              </a:rPr>
              <a:t> into a </a:t>
            </a:r>
            <a:r>
              <a:rPr lang="en-US" altLang="zh-CN" sz="2800" dirty="0">
                <a:solidFill>
                  <a:srgbClr val="FF3300"/>
                </a:solidFill>
                <a:latin typeface="Georgia" panose="02040502050405020303" pitchFamily="18" charset="0"/>
              </a:rPr>
              <a:t>diagonal matrix</a:t>
            </a:r>
            <a:r>
              <a:rPr lang="en-US" altLang="zh-CN" sz="2800" dirty="0">
                <a:latin typeface="Georgia" panose="02040502050405020303" pitchFamily="18" charset="0"/>
              </a:rPr>
              <a:t> with the same set of</a:t>
            </a:r>
            <a:r>
              <a:rPr lang="zh-CN" altLang="en-US" sz="2800" dirty="0">
                <a:latin typeface="Georgia" panose="02040502050405020303" pitchFamily="18" charset="0"/>
              </a:rPr>
              <a:t> </a:t>
            </a:r>
            <a:r>
              <a:rPr lang="en-US" altLang="zh-CN" sz="2800" dirty="0">
                <a:latin typeface="Georgia" panose="02040502050405020303" pitchFamily="18" charset="0"/>
              </a:rPr>
              <a:t>eigenvalues under a </a:t>
            </a:r>
            <a:r>
              <a:rPr lang="en-US" altLang="zh-CN" sz="2800" dirty="0">
                <a:solidFill>
                  <a:srgbClr val="FF3300"/>
                </a:solidFill>
                <a:latin typeface="Georgia" panose="02040502050405020303" pitchFamily="18" charset="0"/>
              </a:rPr>
              <a:t>similarity transformation</a:t>
            </a:r>
            <a:r>
              <a:rPr lang="en-US" altLang="zh-CN" sz="2800" dirty="0">
                <a:latin typeface="Georgia" panose="02040502050405020303" pitchFamily="18" charset="0"/>
              </a:rPr>
              <a:t> of a </a:t>
            </a:r>
            <a:r>
              <a:rPr lang="en-US" altLang="zh-CN" sz="2800" dirty="0">
                <a:solidFill>
                  <a:srgbClr val="FF3300"/>
                </a:solidFill>
                <a:latin typeface="Georgia" panose="02040502050405020303" pitchFamily="18" charset="0"/>
              </a:rPr>
              <a:t>unitary matrix U</a:t>
            </a:r>
            <a:r>
              <a:rPr lang="en-US" altLang="zh-CN" sz="2800" dirty="0">
                <a:latin typeface="Georgia" panose="02040502050405020303" pitchFamily="18" charset="0"/>
              </a:rPr>
              <a:t>.</a:t>
            </a:r>
          </a:p>
          <a:p>
            <a:pPr marL="28575" indent="-28575">
              <a:spcBef>
                <a:spcPct val="0"/>
              </a:spcBef>
              <a:buFontTx/>
              <a:buNone/>
            </a:pPr>
            <a:endParaRPr lang="en-US" altLang="zh-CN" sz="2800" dirty="0">
              <a:latin typeface="Georgia" panose="02040502050405020303" pitchFamily="18" charset="0"/>
            </a:endParaRPr>
          </a:p>
          <a:p>
            <a:pPr marL="28575" indent="-28575">
              <a:spcBef>
                <a:spcPct val="0"/>
              </a:spcBef>
              <a:buFontTx/>
              <a:buNone/>
            </a:pPr>
            <a:endParaRPr lang="zh-CN" altLang="en-US" sz="2800" dirty="0">
              <a:latin typeface="Georgia" panose="02040502050405020303" pitchFamily="18" charset="0"/>
            </a:endParaRPr>
          </a:p>
          <a:p>
            <a:pPr marL="28575" indent="-28575">
              <a:spcBef>
                <a:spcPct val="0"/>
              </a:spcBef>
              <a:buFontTx/>
              <a:buNone/>
            </a:pPr>
            <a:r>
              <a:rPr lang="zh-CN" altLang="en-US" sz="2800" dirty="0">
                <a:latin typeface="Georgia" panose="02040502050405020303" pitchFamily="18" charset="0"/>
              </a:rPr>
              <a:t>S</a:t>
            </a:r>
            <a:r>
              <a:rPr lang="en-US" altLang="zh-CN" sz="2800" dirty="0" err="1">
                <a:latin typeface="Georgia" panose="02040502050405020303" pitchFamily="18" charset="0"/>
              </a:rPr>
              <a:t>imilarity</a:t>
            </a:r>
            <a:r>
              <a:rPr lang="en-US" altLang="zh-CN" sz="2800" dirty="0">
                <a:latin typeface="Georgia" panose="02040502050405020303" pitchFamily="18" charset="0"/>
              </a:rPr>
              <a:t> </a:t>
            </a:r>
            <a:r>
              <a:rPr lang="en-US" altLang="zh-CN" sz="2800" dirty="0">
                <a:latin typeface="Georgia" panose="02040502050405020303" pitchFamily="18" charset="0"/>
                <a:sym typeface="Arial" panose="020B0604020202020204" pitchFamily="34" charset="0"/>
              </a:rPr>
              <a:t>transformation</a:t>
            </a:r>
            <a:r>
              <a:rPr lang="zh-CN" altLang="en-US" sz="2800" dirty="0">
                <a:latin typeface="Georgia" panose="02040502050405020303" pitchFamily="18" charset="0"/>
              </a:rPr>
              <a:t>: B=P</a:t>
            </a:r>
            <a:r>
              <a:rPr lang="zh-CN" altLang="en-US" sz="2800" baseline="30000" dirty="0">
                <a:latin typeface="Georgia" panose="02040502050405020303" pitchFamily="18" charset="0"/>
              </a:rPr>
              <a:t>-1</a:t>
            </a:r>
            <a:r>
              <a:rPr lang="zh-CN" altLang="en-US" sz="2800" dirty="0">
                <a:latin typeface="Georgia" panose="02040502050405020303" pitchFamily="18" charset="0"/>
              </a:rPr>
              <a:t>AP.</a:t>
            </a:r>
          </a:p>
          <a:p>
            <a:pPr marL="28575" indent="-28575">
              <a:spcBef>
                <a:spcPct val="0"/>
              </a:spcBef>
              <a:buFontTx/>
              <a:buNone/>
            </a:pPr>
            <a:r>
              <a:rPr lang="zh-CN" altLang="en-US" sz="2800" dirty="0">
                <a:latin typeface="Georgia" panose="02040502050405020303" pitchFamily="18" charset="0"/>
              </a:rPr>
              <a:t>Unitary matrix: P</a:t>
            </a:r>
            <a:r>
              <a:rPr lang="zh-CN" altLang="en-US" sz="2800" baseline="30000" dirty="0">
                <a:solidFill>
                  <a:srgbClr val="FF3300"/>
                </a:solidFill>
                <a:latin typeface="Georgia" panose="02040502050405020303" pitchFamily="18" charset="0"/>
              </a:rPr>
              <a:t>†</a:t>
            </a:r>
            <a:r>
              <a:rPr lang="zh-CN" altLang="en-US" sz="2800" dirty="0">
                <a:latin typeface="Georgia" panose="02040502050405020303" pitchFamily="18" charset="0"/>
              </a:rPr>
              <a:t>P=I, P</a:t>
            </a:r>
            <a:r>
              <a:rPr lang="zh-CN" altLang="en-US" sz="2800" baseline="30000" dirty="0">
                <a:solidFill>
                  <a:srgbClr val="FF3300"/>
                </a:solidFill>
                <a:latin typeface="Georgia" panose="02040502050405020303" pitchFamily="18" charset="0"/>
              </a:rPr>
              <a:t>†</a:t>
            </a:r>
            <a:r>
              <a:rPr lang="zh-CN" altLang="en-US" sz="2800" dirty="0">
                <a:latin typeface="Georgia" panose="02040502050405020303" pitchFamily="18" charset="0"/>
              </a:rPr>
              <a:t>=P</a:t>
            </a:r>
            <a:r>
              <a:rPr lang="zh-CN" altLang="en-US" sz="2800" baseline="30000" dirty="0">
                <a:latin typeface="Georgia" panose="02040502050405020303" pitchFamily="18" charset="0"/>
              </a:rPr>
              <a:t>-1</a:t>
            </a:r>
            <a:r>
              <a:rPr lang="zh-CN" altLang="en-US" sz="2800" dirty="0">
                <a:latin typeface="Georgia" panose="02040502050405020303" pitchFamily="18" charset="0"/>
              </a:rPr>
              <a:t>; </a:t>
            </a:r>
            <a:r>
              <a:rPr lang="zh-CN" altLang="en-US" sz="2800" baseline="30000" dirty="0">
                <a:solidFill>
                  <a:srgbClr val="FF3300"/>
                </a:solidFill>
                <a:latin typeface="Georgia" panose="02040502050405020303" pitchFamily="18" charset="0"/>
              </a:rPr>
              <a:t>†</a:t>
            </a:r>
            <a:r>
              <a:rPr lang="zh-CN" altLang="en-US" sz="2800" dirty="0">
                <a:latin typeface="Georgia" panose="02040502050405020303" pitchFamily="18" charset="0"/>
              </a:rPr>
              <a:t> means the conjugate transpose</a:t>
            </a:r>
          </a:p>
        </p:txBody>
      </p:sp>
      <p:graphicFrame>
        <p:nvGraphicFramePr>
          <p:cNvPr id="4" name="Object 3"/>
          <p:cNvGraphicFramePr>
            <a:graphicFrameLocks noChangeAspect="1"/>
          </p:cNvGraphicFramePr>
          <p:nvPr/>
        </p:nvGraphicFramePr>
        <p:xfrm>
          <a:off x="3487738" y="3835400"/>
          <a:ext cx="1727200" cy="484188"/>
        </p:xfrm>
        <a:graphic>
          <a:graphicData uri="http://schemas.openxmlformats.org/presentationml/2006/ole">
            <mc:AlternateContent xmlns:mc="http://schemas.openxmlformats.org/markup-compatibility/2006">
              <mc:Choice xmlns:v="urn:schemas-microsoft-com:vml" Requires="v">
                <p:oleObj name="Equation" r:id="rId2" imgW="723600" imgH="203040" progId="Equation.DSMT4">
                  <p:embed/>
                </p:oleObj>
              </mc:Choice>
              <mc:Fallback>
                <p:oleObj name="Equation" r:id="rId2" imgW="723600" imgH="203040" progId="Equation.DSMT4">
                  <p:embed/>
                  <p:pic>
                    <p:nvPicPr>
                      <p:cNvPr id="4" name="Object 3"/>
                      <p:cNvPicPr>
                        <a:picLocks noChangeAspect="1" noChangeArrowheads="1"/>
                      </p:cNvPicPr>
                      <p:nvPr/>
                    </p:nvPicPr>
                    <p:blipFill>
                      <a:blip r:embed="rId3"/>
                      <a:srcRect/>
                      <a:stretch>
                        <a:fillRect/>
                      </a:stretch>
                    </p:blipFill>
                    <p:spPr bwMode="auto">
                      <a:xfrm>
                        <a:off x="3487738" y="3835400"/>
                        <a:ext cx="1727200" cy="4841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602780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051" y="804517"/>
            <a:ext cx="6911904" cy="830997"/>
          </a:xfrm>
          <a:prstGeom prst="rect">
            <a:avLst/>
          </a:prstGeom>
        </p:spPr>
        <p:txBody>
          <a:bodyPr wrap="square">
            <a:spAutoFit/>
          </a:bodyPr>
          <a:lstStyle/>
          <a:p>
            <a:r>
              <a:rPr lang="en-US" altLang="zh-CN" sz="2400" dirty="0"/>
              <a:t>Example of matrix diagonalization using LAPACK routine </a:t>
            </a:r>
            <a:r>
              <a:rPr lang="en-US" altLang="zh-CN" sz="2400" dirty="0" err="1"/>
              <a:t>dsyev.f</a:t>
            </a:r>
            <a:endParaRPr lang="zh-CN" altLang="en-US" sz="2400" dirty="0"/>
          </a:p>
        </p:txBody>
      </p:sp>
      <p:sp>
        <p:nvSpPr>
          <p:cNvPr id="3" name="矩形 2"/>
          <p:cNvSpPr/>
          <p:nvPr/>
        </p:nvSpPr>
        <p:spPr>
          <a:xfrm>
            <a:off x="1404044" y="2452345"/>
            <a:ext cx="6911904" cy="400110"/>
          </a:xfrm>
          <a:prstGeom prst="rect">
            <a:avLst/>
          </a:prstGeom>
        </p:spPr>
        <p:txBody>
          <a:bodyPr wrap="square">
            <a:spAutoFit/>
          </a:bodyPr>
          <a:lstStyle/>
          <a:p>
            <a:r>
              <a:rPr lang="en-US" altLang="zh-CN" sz="2000" dirty="0">
                <a:hlinkClick r:id="rId2" action="ppaction://hlinkfile"/>
              </a:rPr>
              <a:t>diatest.f90</a:t>
            </a:r>
            <a:endParaRPr lang="zh-CN" altLang="en-US" sz="2000" dirty="0"/>
          </a:p>
        </p:txBody>
      </p:sp>
    </p:spTree>
    <p:extLst>
      <p:ext uri="{BB962C8B-B14F-4D97-AF65-F5344CB8AC3E}">
        <p14:creationId xmlns:p14="http://schemas.microsoft.com/office/powerpoint/2010/main" val="44482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p:txBody>
          <a:bodyPr/>
          <a:lstStyle/>
          <a:p>
            <a:pPr marL="0" indent="0">
              <a:buNone/>
            </a:pPr>
            <a:r>
              <a:rPr lang="en-US" altLang="zh-TW" dirty="0"/>
              <a:t>Definition of a matrix</a:t>
            </a:r>
          </a:p>
          <a:p>
            <a:endParaRPr lang="en-US" altLang="zh-TW" dirty="0"/>
          </a:p>
          <a:p>
            <a:endParaRPr lang="en-US" altLang="zh-TW" dirty="0"/>
          </a:p>
          <a:p>
            <a:endParaRPr lang="en-US" altLang="zh-TW" dirty="0"/>
          </a:p>
          <a:p>
            <a:endParaRPr lang="en-US" altLang="zh-TW" dirty="0"/>
          </a:p>
          <a:p>
            <a:pPr>
              <a:buFontTx/>
              <a:buNone/>
            </a:pPr>
            <a:endParaRPr lang="en-US" altLang="zh-TW" dirty="0"/>
          </a:p>
        </p:txBody>
      </p:sp>
      <p:graphicFrame>
        <p:nvGraphicFramePr>
          <p:cNvPr id="3078" name="Object 6"/>
          <p:cNvGraphicFramePr>
            <a:graphicFrameLocks noChangeAspect="1"/>
          </p:cNvGraphicFramePr>
          <p:nvPr>
            <p:extLst>
              <p:ext uri="{D42A27DB-BD31-4B8C-83A1-F6EECF244321}">
                <p14:modId xmlns:p14="http://schemas.microsoft.com/office/powerpoint/2010/main" val="3727334668"/>
              </p:ext>
            </p:extLst>
          </p:nvPr>
        </p:nvGraphicFramePr>
        <p:xfrm>
          <a:off x="761673" y="2030412"/>
          <a:ext cx="6618288" cy="1425575"/>
        </p:xfrm>
        <a:graphic>
          <a:graphicData uri="http://schemas.openxmlformats.org/presentationml/2006/ole">
            <mc:AlternateContent xmlns:mc="http://schemas.openxmlformats.org/markup-compatibility/2006">
              <mc:Choice xmlns:v="urn:schemas-microsoft-com:vml" Requires="v">
                <p:oleObj name="Equation" r:id="rId2" imgW="3301920" imgH="711000" progId="Equation.DSMT4">
                  <p:embed/>
                </p:oleObj>
              </mc:Choice>
              <mc:Fallback>
                <p:oleObj name="Equation" r:id="rId2" imgW="3301920" imgH="711000" progId="Equation.DSMT4">
                  <p:embed/>
                  <p:pic>
                    <p:nvPicPr>
                      <p:cNvPr id="307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73" y="2030412"/>
                        <a:ext cx="6618288"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7"/>
          <p:cNvGraphicFramePr>
            <a:graphicFrameLocks noChangeAspect="1"/>
          </p:cNvGraphicFramePr>
          <p:nvPr>
            <p:extLst>
              <p:ext uri="{D42A27DB-BD31-4B8C-83A1-F6EECF244321}">
                <p14:modId xmlns:p14="http://schemas.microsoft.com/office/powerpoint/2010/main" val="2549026124"/>
              </p:ext>
            </p:extLst>
          </p:nvPr>
        </p:nvGraphicFramePr>
        <p:xfrm>
          <a:off x="900051" y="3508126"/>
          <a:ext cx="5289550" cy="1874838"/>
        </p:xfrm>
        <a:graphic>
          <a:graphicData uri="http://schemas.openxmlformats.org/presentationml/2006/ole">
            <mc:AlternateContent xmlns:mc="http://schemas.openxmlformats.org/markup-compatibility/2006">
              <mc:Choice xmlns:v="urn:schemas-microsoft-com:vml" Requires="v">
                <p:oleObj name="Equation" r:id="rId4" imgW="2654280" imgH="939600" progId="Equation.3">
                  <p:embed/>
                </p:oleObj>
              </mc:Choice>
              <mc:Fallback>
                <p:oleObj name="Equation" r:id="rId4" imgW="2654280" imgH="939600" progId="Equation.3">
                  <p:embed/>
                  <p:pic>
                    <p:nvPicPr>
                      <p:cNvPr id="307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051" y="3508126"/>
                        <a:ext cx="5289550" cy="18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标题 9217"/>
          <p:cNvSpPr txBox="1">
            <a:spLocks noChangeArrowheads="1"/>
          </p:cNvSpPr>
          <p:nvPr/>
        </p:nvSpPr>
        <p:spPr bwMode="auto">
          <a:xfrm>
            <a:off x="457200" y="469105"/>
            <a:ext cx="8229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buFontTx/>
            </a:pPr>
            <a:r>
              <a:rPr lang="en-US" altLang="zh-CN" sz="4000" dirty="0">
                <a:solidFill>
                  <a:srgbClr val="FF3300"/>
                </a:solidFill>
                <a:latin typeface="Georgia" panose="02040502050405020303" pitchFamily="18" charset="0"/>
              </a:rPr>
              <a:t>Introduction to matrix</a:t>
            </a:r>
          </a:p>
        </p:txBody>
      </p:sp>
      <p:sp>
        <p:nvSpPr>
          <p:cNvPr id="3" name="矩形 2"/>
          <p:cNvSpPr/>
          <p:nvPr/>
        </p:nvSpPr>
        <p:spPr>
          <a:xfrm>
            <a:off x="1116048" y="5660969"/>
            <a:ext cx="6767906" cy="978729"/>
          </a:xfrm>
          <a:prstGeom prst="rect">
            <a:avLst/>
          </a:prstGeom>
        </p:spPr>
        <p:txBody>
          <a:bodyPr wrap="square">
            <a:spAutoFit/>
          </a:bodyPr>
          <a:lstStyle/>
          <a:p>
            <a:pPr>
              <a:lnSpc>
                <a:spcPct val="80000"/>
              </a:lnSpc>
            </a:pPr>
            <a:r>
              <a:rPr lang="zh-CN" altLang="en-US" sz="2400" dirty="0">
                <a:latin typeface="Georgia" panose="02040502050405020303" pitchFamily="18" charset="0"/>
              </a:rPr>
              <a:t>A </a:t>
            </a:r>
            <a:r>
              <a:rPr lang="zh-CN" altLang="en-US" sz="2400" dirty="0">
                <a:solidFill>
                  <a:srgbClr val="FF3300"/>
                </a:solidFill>
                <a:latin typeface="Georgia" panose="02040502050405020303" pitchFamily="18" charset="0"/>
              </a:rPr>
              <a:t>variable array x</a:t>
            </a:r>
            <a:r>
              <a:rPr lang="zh-CN" altLang="en-US" sz="2400" dirty="0">
                <a:latin typeface="Georgia" panose="02040502050405020303" pitchFamily="18" charset="0"/>
              </a:rPr>
              <a:t> with elements </a:t>
            </a:r>
            <a:r>
              <a:rPr lang="zh-CN" altLang="en-US" sz="2400" dirty="0">
                <a:latin typeface="Georgia" panose="02040502050405020303" pitchFamily="18" charset="0"/>
                <a:sym typeface="Arial" panose="020B0604020202020204" pitchFamily="34" charset="0"/>
              </a:rPr>
              <a:t>x</a:t>
            </a:r>
            <a:r>
              <a:rPr lang="zh-CN" altLang="en-US" sz="2400" baseline="-25000" dirty="0">
                <a:latin typeface="Georgia" panose="02040502050405020303" pitchFamily="18" charset="0"/>
                <a:sym typeface="Arial" panose="020B0604020202020204" pitchFamily="34" charset="0"/>
              </a:rPr>
              <a:t>1</a:t>
            </a:r>
            <a:r>
              <a:rPr lang="zh-CN" altLang="en-US" sz="2400" dirty="0">
                <a:latin typeface="Georgia" panose="02040502050405020303" pitchFamily="18" charset="0"/>
                <a:sym typeface="Arial" panose="020B0604020202020204" pitchFamily="34" charset="0"/>
              </a:rPr>
              <a:t>, x</a:t>
            </a:r>
            <a:r>
              <a:rPr lang="zh-CN" altLang="en-US" sz="2400" baseline="-25000" dirty="0">
                <a:latin typeface="Georgia" panose="02040502050405020303" pitchFamily="18" charset="0"/>
                <a:sym typeface="Arial" panose="020B0604020202020204" pitchFamily="34" charset="0"/>
              </a:rPr>
              <a:t>2</a:t>
            </a:r>
            <a:r>
              <a:rPr lang="zh-CN" altLang="en-US" sz="2400" dirty="0">
                <a:latin typeface="Georgia" panose="02040502050405020303" pitchFamily="18" charset="0"/>
                <a:sym typeface="Arial" panose="020B0604020202020204" pitchFamily="34" charset="0"/>
              </a:rPr>
              <a:t>, . . . , x</a:t>
            </a:r>
            <a:r>
              <a:rPr lang="zh-CN" altLang="en-US" sz="2400" baseline="-25000" dirty="0">
                <a:latin typeface="Georgia" panose="02040502050405020303" pitchFamily="18" charset="0"/>
                <a:sym typeface="Arial" panose="020B0604020202020204" pitchFamily="34" charset="0"/>
              </a:rPr>
              <a:t>n</a:t>
            </a:r>
            <a:r>
              <a:rPr lang="zh-CN" altLang="en-US" sz="2400" dirty="0">
                <a:latin typeface="Georgia" panose="02040502050405020303" pitchFamily="18" charset="0"/>
                <a:sym typeface="Arial" panose="020B0604020202020204" pitchFamily="34" charset="0"/>
              </a:rPr>
              <a:t> </a:t>
            </a:r>
            <a:r>
              <a:rPr lang="zh-CN" altLang="en-US" sz="2400" dirty="0">
                <a:latin typeface="Georgia" panose="02040502050405020303" pitchFamily="18" charset="0"/>
              </a:rPr>
              <a:t>arranged into a column is</a:t>
            </a:r>
            <a:r>
              <a:rPr lang="en-US" altLang="zh-CN" sz="2400" dirty="0">
                <a:latin typeface="Georgia" panose="02040502050405020303" pitchFamily="18" charset="0"/>
              </a:rPr>
              <a:t> </a:t>
            </a:r>
            <a:r>
              <a:rPr lang="zh-CN" altLang="en-US" sz="2400" dirty="0">
                <a:latin typeface="Georgia" panose="02040502050405020303" pitchFamily="18" charset="0"/>
              </a:rPr>
              <a:t>viewed as a</a:t>
            </a:r>
            <a:r>
              <a:rPr lang="zh-CN" altLang="en-US" sz="2400" dirty="0">
                <a:latin typeface="Georgia" panose="02040502050405020303" pitchFamily="18" charset="0"/>
                <a:sym typeface="Arial" panose="020B0604020202020204" pitchFamily="34" charset="0"/>
              </a:rPr>
              <a:t>n n × 1 </a:t>
            </a:r>
            <a:r>
              <a:rPr lang="zh-CN" altLang="en-US" sz="2400" dirty="0">
                <a:latin typeface="Georgia" panose="02040502050405020303" pitchFamily="18" charset="0"/>
              </a:rPr>
              <a:t>matrix, or a</a:t>
            </a:r>
            <a:r>
              <a:rPr lang="zh-CN" altLang="en-US" sz="2400" dirty="0">
                <a:latin typeface="Georgia" panose="02040502050405020303" pitchFamily="18" charset="0"/>
                <a:sym typeface="Arial" panose="020B0604020202020204" pitchFamily="34" charset="0"/>
              </a:rPr>
              <a:t>n n-el</a:t>
            </a:r>
            <a:r>
              <a:rPr lang="zh-CN" altLang="en-US" sz="2400" dirty="0">
                <a:latin typeface="Georgia" panose="02040502050405020303" pitchFamily="18" charset="0"/>
              </a:rPr>
              <a:t>ement column matrix. </a:t>
            </a:r>
          </a:p>
        </p:txBody>
      </p:sp>
    </p:spTree>
    <p:extLst>
      <p:ext uri="{BB962C8B-B14F-4D97-AF65-F5344CB8AC3E}">
        <p14:creationId xmlns:p14="http://schemas.microsoft.com/office/powerpoint/2010/main" val="2157488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57200" y="139700"/>
            <a:ext cx="8229600" cy="530225"/>
          </a:xfrm>
          <a:noFill/>
        </p:spPr>
        <p:txBody>
          <a:bodyPr/>
          <a:lstStyle/>
          <a:p>
            <a:pPr eaLnBrk="1" hangingPunct="1"/>
            <a:r>
              <a:rPr lang="en-US" altLang="zh-CN" sz="4200" dirty="0">
                <a:solidFill>
                  <a:srgbClr val="FF3300"/>
                </a:solidFill>
                <a:latin typeface="Times New Roman" panose="02020603050405020304" pitchFamily="18" charset="0"/>
                <a:ea typeface="宋体" panose="02010600030101010101" pitchFamily="2" charset="-122"/>
              </a:rPr>
              <a:t>Singular Value Decomposition</a:t>
            </a:r>
          </a:p>
        </p:txBody>
      </p:sp>
      <p:sp>
        <p:nvSpPr>
          <p:cNvPr id="6" name="Rectangle 3"/>
          <p:cNvSpPr txBox="1">
            <a:spLocks noChangeArrowheads="1"/>
          </p:cNvSpPr>
          <p:nvPr/>
        </p:nvSpPr>
        <p:spPr bwMode="auto">
          <a:xfrm>
            <a:off x="466725" y="1052186"/>
            <a:ext cx="7993063"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10000"/>
              </a:lnSpc>
              <a:buFont typeface="Wingdings" panose="05000000000000000000" pitchFamily="2" charset="2"/>
              <a:buNone/>
            </a:pPr>
            <a:r>
              <a:rPr lang="en-US" altLang="zh-TW" sz="2000" dirty="0">
                <a:latin typeface="Palatino Linotype" panose="02040502050505030304" pitchFamily="18" charset="0"/>
              </a:rPr>
              <a:t>The SVD was established </a:t>
            </a:r>
          </a:p>
          <a:p>
            <a:pPr>
              <a:lnSpc>
                <a:spcPct val="110000"/>
              </a:lnSpc>
              <a:buFont typeface="Wingdings" panose="05000000000000000000" pitchFamily="2" charset="2"/>
              <a:buNone/>
            </a:pPr>
            <a:r>
              <a:rPr lang="en-US" altLang="zh-TW" sz="2000" dirty="0">
                <a:latin typeface="Palatino Linotype" panose="02040502050505030304" pitchFamily="18" charset="0"/>
              </a:rPr>
              <a:t>              for real square matrices in the 1870’s by Beltrami &amp; Jordan </a:t>
            </a:r>
          </a:p>
          <a:p>
            <a:pPr>
              <a:lnSpc>
                <a:spcPct val="110000"/>
              </a:lnSpc>
              <a:buFont typeface="Wingdings" panose="05000000000000000000" pitchFamily="2" charset="2"/>
              <a:buNone/>
            </a:pPr>
            <a:r>
              <a:rPr lang="en-US" altLang="zh-TW" sz="2000" dirty="0">
                <a:latin typeface="Palatino Linotype" panose="02040502050505030304" pitchFamily="18" charset="0"/>
              </a:rPr>
              <a:t>              for complex square matrices by </a:t>
            </a:r>
            <a:r>
              <a:rPr lang="en-US" altLang="zh-TW" sz="2000" dirty="0" err="1">
                <a:latin typeface="Palatino Linotype" panose="02040502050505030304" pitchFamily="18" charset="0"/>
              </a:rPr>
              <a:t>Autonne</a:t>
            </a:r>
            <a:endParaRPr lang="en-US" altLang="zh-TW" sz="2000" dirty="0">
              <a:latin typeface="Palatino Linotype" panose="02040502050505030304" pitchFamily="18" charset="0"/>
            </a:endParaRPr>
          </a:p>
          <a:p>
            <a:pPr>
              <a:lnSpc>
                <a:spcPct val="110000"/>
              </a:lnSpc>
              <a:buFont typeface="Wingdings" panose="05000000000000000000" pitchFamily="2" charset="2"/>
              <a:buNone/>
            </a:pPr>
            <a:r>
              <a:rPr lang="en-US" altLang="zh-TW" sz="2000" dirty="0">
                <a:latin typeface="Palatino Linotype" panose="02040502050505030304" pitchFamily="18" charset="0"/>
              </a:rPr>
              <a:t>              for general rectangular matrices by </a:t>
            </a:r>
            <a:r>
              <a:rPr lang="en-US" altLang="zh-TW" sz="2000" dirty="0" err="1">
                <a:latin typeface="Palatino Linotype" panose="02040502050505030304" pitchFamily="18" charset="0"/>
              </a:rPr>
              <a:t>Eckart</a:t>
            </a:r>
            <a:r>
              <a:rPr lang="en-US" altLang="zh-TW" sz="2000" dirty="0">
                <a:latin typeface="Palatino Linotype" panose="02040502050505030304" pitchFamily="18" charset="0"/>
              </a:rPr>
              <a:t> &amp; Young </a:t>
            </a:r>
          </a:p>
          <a:p>
            <a:pPr>
              <a:lnSpc>
                <a:spcPct val="110000"/>
              </a:lnSpc>
              <a:buFont typeface="Wingdings" panose="05000000000000000000" pitchFamily="2" charset="2"/>
              <a:buNone/>
            </a:pPr>
            <a:r>
              <a:rPr lang="en-US" altLang="zh-TW" sz="2000" dirty="0">
                <a:latin typeface="Palatino Linotype" panose="02040502050505030304" pitchFamily="18" charset="0"/>
              </a:rPr>
              <a:t>              (</a:t>
            </a:r>
            <a:r>
              <a:rPr lang="en-US" altLang="zh-TW" sz="2000" dirty="0" err="1">
                <a:latin typeface="Palatino Linotype" panose="02040502050505030304" pitchFamily="18" charset="0"/>
              </a:rPr>
              <a:t>autonne</a:t>
            </a:r>
            <a:r>
              <a:rPr lang="en-US" altLang="zh-TW" sz="2000" dirty="0">
                <a:latin typeface="Palatino Linotype" panose="02040502050505030304" pitchFamily="18" charset="0"/>
              </a:rPr>
              <a:t>-</a:t>
            </a:r>
            <a:r>
              <a:rPr lang="en-US" altLang="zh-TW" sz="2000" dirty="0" err="1">
                <a:latin typeface="Palatino Linotype" panose="02040502050505030304" pitchFamily="18" charset="0"/>
              </a:rPr>
              <a:t>Eckart</a:t>
            </a:r>
            <a:r>
              <a:rPr lang="en-US" altLang="zh-TW" sz="2000" dirty="0">
                <a:latin typeface="Palatino Linotype" panose="02040502050505030304" pitchFamily="18" charset="0"/>
              </a:rPr>
              <a:t>-Young theorem)</a:t>
            </a:r>
          </a:p>
          <a:p>
            <a:pPr>
              <a:lnSpc>
                <a:spcPct val="110000"/>
              </a:lnSpc>
              <a:buFont typeface="Wingdings" panose="05000000000000000000" pitchFamily="2" charset="2"/>
              <a:buNone/>
            </a:pPr>
            <a:r>
              <a:rPr lang="en-US" altLang="zh-TW" sz="2000" dirty="0">
                <a:latin typeface="Palatino Linotype" panose="02040502050505030304" pitchFamily="18" charset="0"/>
              </a:rPr>
              <a:t>Theorem:</a:t>
            </a:r>
          </a:p>
          <a:p>
            <a:pPr>
              <a:lnSpc>
                <a:spcPct val="110000"/>
              </a:lnSpc>
              <a:buFont typeface="Wingdings" panose="05000000000000000000" pitchFamily="2" charset="2"/>
              <a:buNone/>
            </a:pPr>
            <a:r>
              <a:rPr lang="en-US" altLang="zh-TW" sz="2000" dirty="0">
                <a:latin typeface="Palatino Linotype" panose="02040502050505030304" pitchFamily="18" charset="0"/>
              </a:rPr>
              <a:t>Let                            . Then there exist orthogonal [unitary] matrices </a:t>
            </a:r>
          </a:p>
          <a:p>
            <a:pPr>
              <a:lnSpc>
                <a:spcPct val="110000"/>
              </a:lnSpc>
              <a:buFont typeface="Wingdings" panose="05000000000000000000" pitchFamily="2" charset="2"/>
              <a:buNone/>
            </a:pPr>
            <a:r>
              <a:rPr lang="en-US" altLang="zh-TW" sz="2000" dirty="0">
                <a:latin typeface="Palatino Linotype" panose="02040502050505030304" pitchFamily="18" charset="0"/>
              </a:rPr>
              <a:t>                                  ,                       ,     and                               such that  </a:t>
            </a:r>
          </a:p>
          <a:p>
            <a:pPr>
              <a:lnSpc>
                <a:spcPct val="110000"/>
              </a:lnSpc>
              <a:buFont typeface="Wingdings" panose="05000000000000000000" pitchFamily="2" charset="2"/>
              <a:buNone/>
            </a:pPr>
            <a:endParaRPr lang="en-US" altLang="zh-TW" sz="2000" dirty="0">
              <a:latin typeface="Palatino Linotype" panose="02040502050505030304" pitchFamily="18" charset="0"/>
            </a:endParaRPr>
          </a:p>
          <a:p>
            <a:pPr>
              <a:lnSpc>
                <a:spcPct val="110000"/>
              </a:lnSpc>
              <a:buFont typeface="Wingdings" panose="05000000000000000000" pitchFamily="2" charset="2"/>
              <a:buNone/>
            </a:pPr>
            <a:endParaRPr lang="en-US" altLang="zh-TW" sz="2000" dirty="0">
              <a:latin typeface="Palatino Linotype" panose="02040502050505030304" pitchFamily="18" charset="0"/>
            </a:endParaRPr>
          </a:p>
          <a:p>
            <a:pPr>
              <a:lnSpc>
                <a:spcPct val="110000"/>
              </a:lnSpc>
              <a:buFont typeface="Wingdings" panose="05000000000000000000" pitchFamily="2" charset="2"/>
              <a:buNone/>
            </a:pPr>
            <a:r>
              <a:rPr lang="en-US" altLang="zh-TW" sz="2000" dirty="0">
                <a:latin typeface="Palatino Linotype" panose="02040502050505030304" pitchFamily="18" charset="0"/>
              </a:rPr>
              <a:t>where </a:t>
            </a:r>
          </a:p>
          <a:p>
            <a:pPr>
              <a:lnSpc>
                <a:spcPct val="110000"/>
              </a:lnSpc>
              <a:buFont typeface="Wingdings" panose="05000000000000000000" pitchFamily="2" charset="2"/>
              <a:buNone/>
            </a:pPr>
            <a:endParaRPr lang="en-US" altLang="zh-TW" sz="2000" dirty="0">
              <a:latin typeface="Palatino Linotype" panose="02040502050505030304" pitchFamily="18" charset="0"/>
            </a:endParaRPr>
          </a:p>
          <a:p>
            <a:pPr>
              <a:lnSpc>
                <a:spcPct val="110000"/>
              </a:lnSpc>
              <a:buFont typeface="Wingdings" panose="05000000000000000000" pitchFamily="2" charset="2"/>
              <a:buNone/>
            </a:pPr>
            <a:r>
              <a:rPr lang="en-US" altLang="zh-TW" sz="2000" dirty="0">
                <a:latin typeface="Palatino Linotype" panose="02040502050505030304" pitchFamily="18" charset="0"/>
              </a:rPr>
              <a:t>and                                             with</a:t>
            </a:r>
          </a:p>
        </p:txBody>
      </p:sp>
      <p:graphicFrame>
        <p:nvGraphicFramePr>
          <p:cNvPr id="7" name="Object 4"/>
          <p:cNvGraphicFramePr>
            <a:graphicFrameLocks noGrp="1" noChangeAspect="1"/>
          </p:cNvGraphicFramePr>
          <p:nvPr>
            <p:ph sz="quarter" idx="4294967295"/>
            <p:extLst>
              <p:ext uri="{D42A27DB-BD31-4B8C-83A1-F6EECF244321}">
                <p14:modId xmlns:p14="http://schemas.microsoft.com/office/powerpoint/2010/main" val="2372557038"/>
              </p:ext>
            </p:extLst>
          </p:nvPr>
        </p:nvGraphicFramePr>
        <p:xfrm>
          <a:off x="971550" y="3455661"/>
          <a:ext cx="1728788" cy="404812"/>
        </p:xfrm>
        <a:graphic>
          <a:graphicData uri="http://schemas.openxmlformats.org/presentationml/2006/ole">
            <mc:AlternateContent xmlns:mc="http://schemas.openxmlformats.org/markup-compatibility/2006">
              <mc:Choice xmlns:v="urn:schemas-microsoft-com:vml" Requires="v">
                <p:oleObj name="方程式" r:id="rId2" imgW="977760" imgH="228600" progId="Equation.3">
                  <p:embed/>
                </p:oleObj>
              </mc:Choice>
              <mc:Fallback>
                <p:oleObj name="方程式" r:id="rId2" imgW="977760" imgH="228600" progId="Equation.3">
                  <p:embed/>
                  <p:pic>
                    <p:nvPicPr>
                      <p:cNvPr id="194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455661"/>
                        <a:ext cx="1728788"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Grp="1" noChangeAspect="1"/>
          </p:cNvGraphicFramePr>
          <p:nvPr>
            <p:ph sz="quarter" idx="4294967295"/>
            <p:extLst>
              <p:ext uri="{D42A27DB-BD31-4B8C-83A1-F6EECF244321}">
                <p14:modId xmlns:p14="http://schemas.microsoft.com/office/powerpoint/2010/main" val="3529504772"/>
              </p:ext>
            </p:extLst>
          </p:nvPr>
        </p:nvGraphicFramePr>
        <p:xfrm>
          <a:off x="971550" y="3860473"/>
          <a:ext cx="1697038" cy="377825"/>
        </p:xfrm>
        <a:graphic>
          <a:graphicData uri="http://schemas.openxmlformats.org/presentationml/2006/ole">
            <mc:AlternateContent xmlns:mc="http://schemas.openxmlformats.org/markup-compatibility/2006">
              <mc:Choice xmlns:v="urn:schemas-microsoft-com:vml" Requires="v">
                <p:oleObj name="方程式" r:id="rId4" imgW="1028520" imgH="228600" progId="Equation.3">
                  <p:embed/>
                </p:oleObj>
              </mc:Choice>
              <mc:Fallback>
                <p:oleObj name="方程式" r:id="rId4" imgW="1028520" imgH="228600" progId="Equation.3">
                  <p:embed/>
                  <p:pic>
                    <p:nvPicPr>
                      <p:cNvPr id="194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860473"/>
                        <a:ext cx="1697038"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1364970178"/>
              </p:ext>
            </p:extLst>
          </p:nvPr>
        </p:nvGraphicFramePr>
        <p:xfrm>
          <a:off x="2843213" y="3860473"/>
          <a:ext cx="1655763" cy="360363"/>
        </p:xfrm>
        <a:graphic>
          <a:graphicData uri="http://schemas.openxmlformats.org/presentationml/2006/ole">
            <mc:AlternateContent xmlns:mc="http://schemas.openxmlformats.org/markup-compatibility/2006">
              <mc:Choice xmlns:v="urn:schemas-microsoft-com:vml" Requires="v">
                <p:oleObj name="Equation" r:id="rId6" imgW="939600" imgH="228600" progId="Equation.DSMT4">
                  <p:embed/>
                </p:oleObj>
              </mc:Choice>
              <mc:Fallback>
                <p:oleObj name="Equation" r:id="rId6" imgW="939600" imgH="228600" progId="Equation.DSMT4">
                  <p:embed/>
                  <p:pic>
                    <p:nvPicPr>
                      <p:cNvPr id="1946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860473"/>
                        <a:ext cx="16557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3680065202"/>
              </p:ext>
            </p:extLst>
          </p:nvPr>
        </p:nvGraphicFramePr>
        <p:xfrm>
          <a:off x="2268538" y="4292273"/>
          <a:ext cx="2808287" cy="458788"/>
        </p:xfrm>
        <a:graphic>
          <a:graphicData uri="http://schemas.openxmlformats.org/presentationml/2006/ole">
            <mc:AlternateContent xmlns:mc="http://schemas.openxmlformats.org/markup-compatibility/2006">
              <mc:Choice xmlns:v="urn:schemas-microsoft-com:vml" Requires="v">
                <p:oleObj name="方程式" r:id="rId8" imgW="1180800" imgH="228600" progId="Equation.3">
                  <p:embed/>
                </p:oleObj>
              </mc:Choice>
              <mc:Fallback>
                <p:oleObj name="方程式" r:id="rId8" imgW="1180800" imgH="228600" progId="Equation.3">
                  <p:embed/>
                  <p:pic>
                    <p:nvPicPr>
                      <p:cNvPr id="19467"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4292273"/>
                        <a:ext cx="28082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917636916"/>
              </p:ext>
            </p:extLst>
          </p:nvPr>
        </p:nvGraphicFramePr>
        <p:xfrm>
          <a:off x="1390650" y="4838700"/>
          <a:ext cx="1465263" cy="893763"/>
        </p:xfrm>
        <a:graphic>
          <a:graphicData uri="http://schemas.openxmlformats.org/presentationml/2006/ole">
            <mc:AlternateContent xmlns:mc="http://schemas.openxmlformats.org/markup-compatibility/2006">
              <mc:Choice xmlns:v="urn:schemas-microsoft-com:vml" Requires="v">
                <p:oleObj name="Equation" r:id="rId10" imgW="749160" imgH="457200" progId="Equation.DSMT4">
                  <p:embed/>
                </p:oleObj>
              </mc:Choice>
              <mc:Fallback>
                <p:oleObj name="Equation" r:id="rId10" imgW="749160" imgH="457200" progId="Equation.DSMT4">
                  <p:embed/>
                  <p:pic>
                    <p:nvPicPr>
                      <p:cNvPr id="19468" name="Object 12"/>
                      <p:cNvPicPr>
                        <a:picLocks noChangeAspect="1" noChangeArrowheads="1"/>
                      </p:cNvPicPr>
                      <p:nvPr/>
                    </p:nvPicPr>
                    <p:blipFill>
                      <a:blip r:embed="rId11"/>
                      <a:srcRect/>
                      <a:stretch>
                        <a:fillRect/>
                      </a:stretch>
                    </p:blipFill>
                    <p:spPr bwMode="auto">
                      <a:xfrm>
                        <a:off x="1390650" y="4838700"/>
                        <a:ext cx="1465263"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3255469387"/>
              </p:ext>
            </p:extLst>
          </p:nvPr>
        </p:nvGraphicFramePr>
        <p:xfrm>
          <a:off x="1116013" y="5835323"/>
          <a:ext cx="2663825" cy="401638"/>
        </p:xfrm>
        <a:graphic>
          <a:graphicData uri="http://schemas.openxmlformats.org/presentationml/2006/ole">
            <mc:AlternateContent xmlns:mc="http://schemas.openxmlformats.org/markup-compatibility/2006">
              <mc:Choice xmlns:v="urn:schemas-microsoft-com:vml" Requires="v">
                <p:oleObj name="方程式" r:id="rId12" imgW="1434960" imgH="215640" progId="Equation.3">
                  <p:embed/>
                </p:oleObj>
              </mc:Choice>
              <mc:Fallback>
                <p:oleObj name="方程式" r:id="rId12" imgW="1434960" imgH="215640" progId="Equation.3">
                  <p:embed/>
                  <p:pic>
                    <p:nvPicPr>
                      <p:cNvPr id="19469"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5835323"/>
                        <a:ext cx="266382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4"/>
          <p:cNvGraphicFramePr>
            <a:graphicFrameLocks noChangeAspect="1"/>
          </p:cNvGraphicFramePr>
          <p:nvPr>
            <p:extLst>
              <p:ext uri="{D42A27DB-BD31-4B8C-83A1-F6EECF244321}">
                <p14:modId xmlns:p14="http://schemas.microsoft.com/office/powerpoint/2010/main" val="3713043877"/>
              </p:ext>
            </p:extLst>
          </p:nvPr>
        </p:nvGraphicFramePr>
        <p:xfrm>
          <a:off x="4500563" y="5838498"/>
          <a:ext cx="2232025" cy="357188"/>
        </p:xfrm>
        <a:graphic>
          <a:graphicData uri="http://schemas.openxmlformats.org/presentationml/2006/ole">
            <mc:AlternateContent xmlns:mc="http://schemas.openxmlformats.org/markup-compatibility/2006">
              <mc:Choice xmlns:v="urn:schemas-microsoft-com:vml" Requires="v">
                <p:oleObj name="方程式" r:id="rId14" imgW="1346040" imgH="215640" progId="Equation.3">
                  <p:embed/>
                </p:oleObj>
              </mc:Choice>
              <mc:Fallback>
                <p:oleObj name="方程式" r:id="rId14" imgW="1346040" imgH="215640" progId="Equation.3">
                  <p:embed/>
                  <p:pic>
                    <p:nvPicPr>
                      <p:cNvPr id="1947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0563" y="5838498"/>
                        <a:ext cx="22320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93615378"/>
              </p:ext>
            </p:extLst>
          </p:nvPr>
        </p:nvGraphicFramePr>
        <p:xfrm>
          <a:off x="5098572" y="3860473"/>
          <a:ext cx="1903412" cy="441325"/>
        </p:xfrm>
        <a:graphic>
          <a:graphicData uri="http://schemas.openxmlformats.org/presentationml/2006/ole">
            <mc:AlternateContent xmlns:mc="http://schemas.openxmlformats.org/markup-compatibility/2006">
              <mc:Choice xmlns:v="urn:schemas-microsoft-com:vml" Requires="v">
                <p:oleObj name="Equation" r:id="rId16" imgW="1079280" imgH="279360" progId="Equation.DSMT4">
                  <p:embed/>
                </p:oleObj>
              </mc:Choice>
              <mc:Fallback>
                <p:oleObj name="Equation" r:id="rId16" imgW="1079280" imgH="279360" progId="Equation.DSMT4">
                  <p:embed/>
                  <p:pic>
                    <p:nvPicPr>
                      <p:cNvPr id="9" name="Object 10"/>
                      <p:cNvPicPr>
                        <a:picLocks noChangeAspect="1" noChangeArrowheads="1"/>
                      </p:cNvPicPr>
                      <p:nvPr/>
                    </p:nvPicPr>
                    <p:blipFill>
                      <a:blip r:embed="rId17"/>
                      <a:srcRect/>
                      <a:stretch>
                        <a:fillRect/>
                      </a:stretch>
                    </p:blipFill>
                    <p:spPr bwMode="auto">
                      <a:xfrm>
                        <a:off x="5098572" y="3860473"/>
                        <a:ext cx="190341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9577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295400" y="1828800"/>
            <a:ext cx="7659688" cy="4303713"/>
          </a:xfrm>
        </p:spPr>
        <p:txBody>
          <a:bodyPr/>
          <a:lstStyle/>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Data Reduction both variables and observations.</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Solving linear least square Problems</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Image Processing and Compression.</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K-Selection for K-means clustering</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Multivariate Outliers Detection</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Noise Filtering</a:t>
            </a:r>
          </a:p>
          <a:p>
            <a:pPr eaLnBrk="1" hangingPunct="1">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Trend detection in the observations and the variables.</a:t>
            </a:r>
          </a:p>
        </p:txBody>
      </p:sp>
      <p:sp>
        <p:nvSpPr>
          <p:cNvPr id="62468" name="Text Box 3"/>
          <p:cNvSpPr txBox="1">
            <a:spLocks noChangeArrowheads="1"/>
          </p:cNvSpPr>
          <p:nvPr/>
        </p:nvSpPr>
        <p:spPr bwMode="auto">
          <a:xfrm>
            <a:off x="609600" y="457200"/>
            <a:ext cx="7772400" cy="701675"/>
          </a:xfrm>
          <a:prstGeom prst="rect">
            <a:avLst/>
          </a:prstGeom>
          <a:noFill/>
          <a:ln>
            <a:noFill/>
          </a:ln>
        </p:spPr>
        <p:txBody>
          <a:bodyPr>
            <a:spAutoFit/>
          </a:bodyPr>
          <a:lstStyle>
            <a:lvl1pPr eaLnBrk="0" hangingPunc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pPr>
            <a:r>
              <a:rPr lang="en-US" altLang="zh-CN" sz="4000" b="1" dirty="0">
                <a:ea typeface="宋体" panose="02010600030101010101" pitchFamily="2" charset="-122"/>
              </a:rPr>
              <a:t>Application of SVD</a:t>
            </a:r>
            <a:r>
              <a:rPr lang="en-US" altLang="zh-CN" sz="1800" dirty="0">
                <a:latin typeface="Tahoma" panose="020B0604030504040204" pitchFamily="34" charset="0"/>
                <a:ea typeface="宋体" panose="02010600030101010101" pitchFamily="2" charset="-122"/>
                <a:cs typeface="Arial" panose="020B0604020202020204" pitchFamily="34" charset="0"/>
              </a:rPr>
              <a:t> </a:t>
            </a:r>
          </a:p>
        </p:txBody>
      </p:sp>
      <p:graphicFrame>
        <p:nvGraphicFramePr>
          <p:cNvPr id="5" name="Object 2"/>
          <p:cNvGraphicFramePr>
            <a:graphicFrameLocks noChangeAspect="1"/>
          </p:cNvGraphicFramePr>
          <p:nvPr>
            <p:extLst>
              <p:ext uri="{D42A27DB-BD31-4B8C-83A1-F6EECF244321}">
                <p14:modId xmlns:p14="http://schemas.microsoft.com/office/powerpoint/2010/main" val="2809551390"/>
              </p:ext>
            </p:extLst>
          </p:nvPr>
        </p:nvGraphicFramePr>
        <p:xfrm>
          <a:off x="1339850" y="4754563"/>
          <a:ext cx="5913438" cy="1222375"/>
        </p:xfrm>
        <a:graphic>
          <a:graphicData uri="http://schemas.openxmlformats.org/presentationml/2006/ole">
            <mc:AlternateContent xmlns:mc="http://schemas.openxmlformats.org/markup-compatibility/2006">
              <mc:Choice xmlns:v="urn:schemas-microsoft-com:vml" Requires="v">
                <p:oleObj name="Equation" r:id="rId2" imgW="3441600" imgH="711000" progId="Equation.DSMT4">
                  <p:embed/>
                </p:oleObj>
              </mc:Choice>
              <mc:Fallback>
                <p:oleObj name="Equation" r:id="rId2" imgW="3441600" imgH="711000" progId="Equation.DSMT4">
                  <p:embed/>
                  <p:pic>
                    <p:nvPicPr>
                      <p:cNvPr id="12291" name="Object 2"/>
                      <p:cNvPicPr>
                        <a:picLocks noChangeAspect="1" noChangeArrowheads="1"/>
                      </p:cNvPicPr>
                      <p:nvPr/>
                    </p:nvPicPr>
                    <p:blipFill>
                      <a:blip r:embed="rId3"/>
                      <a:srcRect/>
                      <a:stretch>
                        <a:fillRect/>
                      </a:stretch>
                    </p:blipFill>
                    <p:spPr bwMode="auto">
                      <a:xfrm>
                        <a:off x="1339850" y="4754563"/>
                        <a:ext cx="5913438"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76525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calcmode="lin" valueType="num">
                                      <p:cBhvr additive="base">
                                        <p:cTn id="7" dur="500" fill="hold"/>
                                        <p:tgtEl>
                                          <p:spTgt spid="368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6">
                                            <p:txEl>
                                              <p:pRg st="1" end="1"/>
                                            </p:txEl>
                                          </p:spTgt>
                                        </p:tgtEl>
                                        <p:attrNameLst>
                                          <p:attrName>style.visibility</p:attrName>
                                        </p:attrNameLst>
                                      </p:cBhvr>
                                      <p:to>
                                        <p:strVal val="visible"/>
                                      </p:to>
                                    </p:set>
                                    <p:anim calcmode="lin" valueType="num">
                                      <p:cBhvr additive="base">
                                        <p:cTn id="13" dur="500" fill="hold"/>
                                        <p:tgtEl>
                                          <p:spTgt spid="368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6866">
                                            <p:txEl>
                                              <p:pRg st="2" end="2"/>
                                            </p:txEl>
                                          </p:spTgt>
                                        </p:tgtEl>
                                        <p:attrNameLst>
                                          <p:attrName>style.visibility</p:attrName>
                                        </p:attrNameLst>
                                      </p:cBhvr>
                                      <p:to>
                                        <p:strVal val="visible"/>
                                      </p:to>
                                    </p:set>
                                    <p:animEffect transition="in" filter="box(in)">
                                      <p:cBhvr>
                                        <p:cTn id="19" dur="500"/>
                                        <p:tgtEl>
                                          <p:spTgt spid="36866">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6866">
                                            <p:txEl>
                                              <p:pRg st="3" end="3"/>
                                            </p:txEl>
                                          </p:spTgt>
                                        </p:tgtEl>
                                        <p:attrNameLst>
                                          <p:attrName>style.visibility</p:attrName>
                                        </p:attrNameLst>
                                      </p:cBhvr>
                                      <p:to>
                                        <p:strVal val="visible"/>
                                      </p:to>
                                    </p:set>
                                    <p:animEffect transition="in" filter="diamond(in)">
                                      <p:cBhvr>
                                        <p:cTn id="24" dur="1000"/>
                                        <p:tgtEl>
                                          <p:spTgt spid="36866">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6866">
                                            <p:txEl>
                                              <p:pRg st="4" end="4"/>
                                            </p:txEl>
                                          </p:spTgt>
                                        </p:tgtEl>
                                        <p:attrNameLst>
                                          <p:attrName>style.visibility</p:attrName>
                                        </p:attrNameLst>
                                      </p:cBhvr>
                                      <p:to>
                                        <p:strVal val="visible"/>
                                      </p:to>
                                    </p:set>
                                    <p:animEffect transition="in" filter="box(in)">
                                      <p:cBhvr>
                                        <p:cTn id="29" dur="500"/>
                                        <p:tgtEl>
                                          <p:spTgt spid="36866">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6866">
                                            <p:txEl>
                                              <p:pRg st="5" end="5"/>
                                            </p:txEl>
                                          </p:spTgt>
                                        </p:tgtEl>
                                        <p:attrNameLst>
                                          <p:attrName>style.visibility</p:attrName>
                                        </p:attrNameLst>
                                      </p:cBhvr>
                                      <p:to>
                                        <p:strVal val="visible"/>
                                      </p:to>
                                    </p:set>
                                    <p:anim calcmode="lin" valueType="num">
                                      <p:cBhvr additive="base">
                                        <p:cTn id="34" dur="500" fill="hold"/>
                                        <p:tgtEl>
                                          <p:spTgt spid="36866">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686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36866">
                                            <p:txEl>
                                              <p:pRg st="6" end="6"/>
                                            </p:txEl>
                                          </p:spTgt>
                                        </p:tgtEl>
                                        <p:attrNameLst>
                                          <p:attrName>style.visibility</p:attrName>
                                        </p:attrNameLst>
                                      </p:cBhvr>
                                      <p:to>
                                        <p:strVal val="visible"/>
                                      </p:to>
                                    </p:set>
                                    <p:animEffect transition="in" filter="strips(downLeft)">
                                      <p:cBhvr>
                                        <p:cTn id="40" dur="500"/>
                                        <p:tgtEl>
                                          <p:spTgt spid="368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57200" y="139700"/>
            <a:ext cx="8229600" cy="530225"/>
          </a:xfrm>
          <a:noFill/>
        </p:spPr>
        <p:txBody>
          <a:bodyPr/>
          <a:lstStyle/>
          <a:p>
            <a:pPr eaLnBrk="1" hangingPunct="1"/>
            <a:r>
              <a:rPr lang="en-US" altLang="zh-CN" sz="3200" dirty="0">
                <a:solidFill>
                  <a:schemeClr val="tx1"/>
                </a:solidFill>
                <a:latin typeface="Times New Roman" panose="02020603050405020304" pitchFamily="18" charset="0"/>
                <a:ea typeface="宋体" panose="02010600030101010101" pitchFamily="2" charset="-122"/>
              </a:rPr>
              <a:t>Relation between SVD and </a:t>
            </a:r>
            <a:r>
              <a:rPr lang="en-US" altLang="zh-CN" sz="3200" dirty="0" err="1">
                <a:solidFill>
                  <a:schemeClr val="tx1"/>
                </a:solidFill>
                <a:latin typeface="Times New Roman" panose="02020603050405020304" pitchFamily="18" charset="0"/>
                <a:ea typeface="宋体" panose="02010600030101010101" pitchFamily="2" charset="-122"/>
              </a:rPr>
              <a:t>eigen</a:t>
            </a:r>
            <a:r>
              <a:rPr lang="en-US" altLang="zh-CN" sz="3200" dirty="0">
                <a:solidFill>
                  <a:schemeClr val="tx1"/>
                </a:solidFill>
                <a:latin typeface="Times New Roman" panose="02020603050405020304" pitchFamily="18" charset="0"/>
                <a:ea typeface="宋体" panose="02010600030101010101" pitchFamily="2" charset="-122"/>
              </a:rPr>
              <a:t> decomposition</a:t>
            </a:r>
          </a:p>
        </p:txBody>
      </p:sp>
      <p:graphicFrame>
        <p:nvGraphicFramePr>
          <p:cNvPr id="15" name="Object 11"/>
          <p:cNvGraphicFramePr>
            <a:graphicFrameLocks noChangeAspect="1"/>
          </p:cNvGraphicFramePr>
          <p:nvPr>
            <p:extLst>
              <p:ext uri="{D42A27DB-BD31-4B8C-83A1-F6EECF244321}">
                <p14:modId xmlns:p14="http://schemas.microsoft.com/office/powerpoint/2010/main" val="1397681346"/>
              </p:ext>
            </p:extLst>
          </p:nvPr>
        </p:nvGraphicFramePr>
        <p:xfrm>
          <a:off x="3204018" y="946944"/>
          <a:ext cx="2440331" cy="610082"/>
        </p:xfrm>
        <a:graphic>
          <a:graphicData uri="http://schemas.openxmlformats.org/presentationml/2006/ole">
            <mc:AlternateContent xmlns:mc="http://schemas.openxmlformats.org/markup-compatibility/2006">
              <mc:Choice xmlns:v="urn:schemas-microsoft-com:vml" Requires="v">
                <p:oleObj name="Equation" r:id="rId2" imgW="685800" imgH="203040" progId="Equation.DSMT4">
                  <p:embed/>
                </p:oleObj>
              </mc:Choice>
              <mc:Fallback>
                <p:oleObj name="Equation" r:id="rId2" imgW="685800" imgH="203040" progId="Equation.DSMT4">
                  <p:embed/>
                  <p:pic>
                    <p:nvPicPr>
                      <p:cNvPr id="10" name="Object 11"/>
                      <p:cNvPicPr>
                        <a:picLocks noChangeAspect="1" noChangeArrowheads="1"/>
                      </p:cNvPicPr>
                      <p:nvPr/>
                    </p:nvPicPr>
                    <p:blipFill>
                      <a:blip r:embed="rId3"/>
                      <a:srcRect/>
                      <a:stretch>
                        <a:fillRect/>
                      </a:stretch>
                    </p:blipFill>
                    <p:spPr bwMode="auto">
                      <a:xfrm>
                        <a:off x="3204018" y="946944"/>
                        <a:ext cx="2440331" cy="610082"/>
                      </a:xfrm>
                      <a:prstGeom prst="rect">
                        <a:avLst/>
                      </a:prstGeom>
                      <a:noFill/>
                      <a:ln>
                        <a:noFill/>
                      </a:ln>
                      <a:effectLst/>
                    </p:spPr>
                  </p:pic>
                </p:oleObj>
              </mc:Fallback>
            </mc:AlternateContent>
          </a:graphicData>
        </a:graphic>
      </p:graphicFrame>
      <p:graphicFrame>
        <p:nvGraphicFramePr>
          <p:cNvPr id="16" name="Object 11"/>
          <p:cNvGraphicFramePr>
            <a:graphicFrameLocks noChangeAspect="1"/>
          </p:cNvGraphicFramePr>
          <p:nvPr>
            <p:extLst>
              <p:ext uri="{D42A27DB-BD31-4B8C-83A1-F6EECF244321}">
                <p14:modId xmlns:p14="http://schemas.microsoft.com/office/powerpoint/2010/main" val="2503728878"/>
              </p:ext>
            </p:extLst>
          </p:nvPr>
        </p:nvGraphicFramePr>
        <p:xfrm>
          <a:off x="2978150" y="1833563"/>
          <a:ext cx="2890838" cy="611187"/>
        </p:xfrm>
        <a:graphic>
          <a:graphicData uri="http://schemas.openxmlformats.org/presentationml/2006/ole">
            <mc:AlternateContent xmlns:mc="http://schemas.openxmlformats.org/markup-compatibility/2006">
              <mc:Choice xmlns:v="urn:schemas-microsoft-com:vml" Requires="v">
                <p:oleObj name="Equation" r:id="rId4" imgW="812520" imgH="203040" progId="Equation.DSMT4">
                  <p:embed/>
                </p:oleObj>
              </mc:Choice>
              <mc:Fallback>
                <p:oleObj name="Equation" r:id="rId4" imgW="812520" imgH="203040" progId="Equation.DSMT4">
                  <p:embed/>
                  <p:pic>
                    <p:nvPicPr>
                      <p:cNvPr id="15" name="Object 11"/>
                      <p:cNvPicPr>
                        <a:picLocks noChangeAspect="1" noChangeArrowheads="1"/>
                      </p:cNvPicPr>
                      <p:nvPr/>
                    </p:nvPicPr>
                    <p:blipFill>
                      <a:blip r:embed="rId5"/>
                      <a:srcRect/>
                      <a:stretch>
                        <a:fillRect/>
                      </a:stretch>
                    </p:blipFill>
                    <p:spPr bwMode="auto">
                      <a:xfrm>
                        <a:off x="2978150" y="1833563"/>
                        <a:ext cx="2890838" cy="611187"/>
                      </a:xfrm>
                      <a:prstGeom prst="rect">
                        <a:avLst/>
                      </a:prstGeom>
                      <a:noFill/>
                      <a:ln>
                        <a:noFill/>
                      </a:ln>
                      <a:effec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1443527183"/>
              </p:ext>
            </p:extLst>
          </p:nvPr>
        </p:nvGraphicFramePr>
        <p:xfrm>
          <a:off x="428625" y="2624138"/>
          <a:ext cx="8123238" cy="1052512"/>
        </p:xfrm>
        <a:graphic>
          <a:graphicData uri="http://schemas.openxmlformats.org/presentationml/2006/ole">
            <mc:AlternateContent xmlns:mc="http://schemas.openxmlformats.org/markup-compatibility/2006">
              <mc:Choice xmlns:v="urn:schemas-microsoft-com:vml" Requires="v">
                <p:oleObj name="Equation" r:id="rId6" imgW="3225600" imgH="495000" progId="Equation.DSMT4">
                  <p:embed/>
                </p:oleObj>
              </mc:Choice>
              <mc:Fallback>
                <p:oleObj name="Equation" r:id="rId6" imgW="3225600" imgH="495000" progId="Equation.DSMT4">
                  <p:embed/>
                  <p:pic>
                    <p:nvPicPr>
                      <p:cNvPr id="15" name="Object 11"/>
                      <p:cNvPicPr>
                        <a:picLocks noChangeAspect="1" noChangeArrowheads="1"/>
                      </p:cNvPicPr>
                      <p:nvPr/>
                    </p:nvPicPr>
                    <p:blipFill>
                      <a:blip r:embed="rId7"/>
                      <a:srcRect/>
                      <a:stretch>
                        <a:fillRect/>
                      </a:stretch>
                    </p:blipFill>
                    <p:spPr bwMode="auto">
                      <a:xfrm>
                        <a:off x="428625" y="2624138"/>
                        <a:ext cx="8123238" cy="1052512"/>
                      </a:xfrm>
                      <a:prstGeom prst="rect">
                        <a:avLst/>
                      </a:prstGeom>
                      <a:noFill/>
                      <a:ln>
                        <a:noFill/>
                      </a:ln>
                      <a:effectLst/>
                    </p:spPr>
                  </p:pic>
                </p:oleObj>
              </mc:Fallback>
            </mc:AlternateContent>
          </a:graphicData>
        </a:graphic>
      </p:graphicFrame>
      <p:graphicFrame>
        <p:nvGraphicFramePr>
          <p:cNvPr id="18" name="Object 4"/>
          <p:cNvGraphicFramePr>
            <a:graphicFrameLocks noGrp="1" noChangeAspect="1"/>
          </p:cNvGraphicFramePr>
          <p:nvPr>
            <p:ph sz="quarter" idx="4294967295"/>
            <p:extLst>
              <p:ext uri="{D42A27DB-BD31-4B8C-83A1-F6EECF244321}">
                <p14:modId xmlns:p14="http://schemas.microsoft.com/office/powerpoint/2010/main" val="4243566330"/>
              </p:ext>
            </p:extLst>
          </p:nvPr>
        </p:nvGraphicFramePr>
        <p:xfrm>
          <a:off x="6811314" y="716035"/>
          <a:ext cx="1065213" cy="404812"/>
        </p:xfrm>
        <a:graphic>
          <a:graphicData uri="http://schemas.openxmlformats.org/presentationml/2006/ole">
            <mc:AlternateContent xmlns:mc="http://schemas.openxmlformats.org/markup-compatibility/2006">
              <mc:Choice xmlns:v="urn:schemas-microsoft-com:vml" Requires="v">
                <p:oleObj name="Equation" r:id="rId8" imgW="634680" imgH="241200" progId="Equation.DSMT4">
                  <p:embed/>
                </p:oleObj>
              </mc:Choice>
              <mc:Fallback>
                <p:oleObj name="Equation" r:id="rId8" imgW="634680" imgH="241200" progId="Equation.DSMT4">
                  <p:embed/>
                  <p:pic>
                    <p:nvPicPr>
                      <p:cNvPr id="7" name="Object 4"/>
                      <p:cNvPicPr>
                        <a:picLocks noChangeAspect="1" noChangeArrowheads="1"/>
                      </p:cNvPicPr>
                      <p:nvPr/>
                    </p:nvPicPr>
                    <p:blipFill>
                      <a:blip r:embed="rId9"/>
                      <a:srcRect/>
                      <a:stretch>
                        <a:fillRect/>
                      </a:stretch>
                    </p:blipFill>
                    <p:spPr bwMode="auto">
                      <a:xfrm>
                        <a:off x="6811314" y="716035"/>
                        <a:ext cx="10652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7"/>
          <p:cNvGraphicFramePr>
            <a:graphicFrameLocks noGrp="1" noChangeAspect="1"/>
          </p:cNvGraphicFramePr>
          <p:nvPr>
            <p:ph sz="quarter" idx="4294967295"/>
            <p:extLst>
              <p:ext uri="{D42A27DB-BD31-4B8C-83A1-F6EECF244321}">
                <p14:modId xmlns:p14="http://schemas.microsoft.com/office/powerpoint/2010/main" val="3013779293"/>
              </p:ext>
            </p:extLst>
          </p:nvPr>
        </p:nvGraphicFramePr>
        <p:xfrm>
          <a:off x="6848475" y="1149350"/>
          <a:ext cx="1133475" cy="377825"/>
        </p:xfrm>
        <a:graphic>
          <a:graphicData uri="http://schemas.openxmlformats.org/presentationml/2006/ole">
            <mc:AlternateContent xmlns:mc="http://schemas.openxmlformats.org/markup-compatibility/2006">
              <mc:Choice xmlns:v="urn:schemas-microsoft-com:vml" Requires="v">
                <p:oleObj name="Equation" r:id="rId10" imgW="609480" imgH="203040" progId="Equation.DSMT4">
                  <p:embed/>
                </p:oleObj>
              </mc:Choice>
              <mc:Fallback>
                <p:oleObj name="Equation" r:id="rId10" imgW="609480" imgH="203040" progId="Equation.DSMT4">
                  <p:embed/>
                  <p:pic>
                    <p:nvPicPr>
                      <p:cNvPr id="8" name="Object 7"/>
                      <p:cNvPicPr>
                        <a:picLocks noChangeAspect="1" noChangeArrowheads="1"/>
                      </p:cNvPicPr>
                      <p:nvPr/>
                    </p:nvPicPr>
                    <p:blipFill>
                      <a:blip r:embed="rId11"/>
                      <a:srcRect/>
                      <a:stretch>
                        <a:fillRect/>
                      </a:stretch>
                    </p:blipFill>
                    <p:spPr bwMode="auto">
                      <a:xfrm>
                        <a:off x="6848475" y="1149350"/>
                        <a:ext cx="11334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0"/>
          <p:cNvGraphicFramePr>
            <a:graphicFrameLocks noChangeAspect="1"/>
          </p:cNvGraphicFramePr>
          <p:nvPr>
            <p:extLst>
              <p:ext uri="{D42A27DB-BD31-4B8C-83A1-F6EECF244321}">
                <p14:modId xmlns:p14="http://schemas.microsoft.com/office/powerpoint/2010/main" val="3255200578"/>
              </p:ext>
            </p:extLst>
          </p:nvPr>
        </p:nvGraphicFramePr>
        <p:xfrm>
          <a:off x="6892277" y="1603775"/>
          <a:ext cx="984250" cy="319087"/>
        </p:xfrm>
        <a:graphic>
          <a:graphicData uri="http://schemas.openxmlformats.org/presentationml/2006/ole">
            <mc:AlternateContent xmlns:mc="http://schemas.openxmlformats.org/markup-compatibility/2006">
              <mc:Choice xmlns:v="urn:schemas-microsoft-com:vml" Requires="v">
                <p:oleObj name="Equation" r:id="rId12" imgW="558720" imgH="203040" progId="Equation.DSMT4">
                  <p:embed/>
                </p:oleObj>
              </mc:Choice>
              <mc:Fallback>
                <p:oleObj name="Equation" r:id="rId12" imgW="558720" imgH="203040" progId="Equation.DSMT4">
                  <p:embed/>
                  <p:pic>
                    <p:nvPicPr>
                      <p:cNvPr id="9" name="Object 10"/>
                      <p:cNvPicPr>
                        <a:picLocks noChangeAspect="1" noChangeArrowheads="1"/>
                      </p:cNvPicPr>
                      <p:nvPr/>
                    </p:nvPicPr>
                    <p:blipFill>
                      <a:blip r:embed="rId13"/>
                      <a:srcRect/>
                      <a:stretch>
                        <a:fillRect/>
                      </a:stretch>
                    </p:blipFill>
                    <p:spPr bwMode="auto">
                      <a:xfrm>
                        <a:off x="6892277" y="1603775"/>
                        <a:ext cx="984250"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0"/>
          <p:cNvGraphicFramePr>
            <a:graphicFrameLocks noChangeAspect="1"/>
          </p:cNvGraphicFramePr>
          <p:nvPr>
            <p:extLst>
              <p:ext uri="{D42A27DB-BD31-4B8C-83A1-F6EECF244321}">
                <p14:modId xmlns:p14="http://schemas.microsoft.com/office/powerpoint/2010/main" val="32477300"/>
              </p:ext>
            </p:extLst>
          </p:nvPr>
        </p:nvGraphicFramePr>
        <p:xfrm>
          <a:off x="6890689" y="2006600"/>
          <a:ext cx="985838" cy="300038"/>
        </p:xfrm>
        <a:graphic>
          <a:graphicData uri="http://schemas.openxmlformats.org/presentationml/2006/ole">
            <mc:AlternateContent xmlns:mc="http://schemas.openxmlformats.org/markup-compatibility/2006">
              <mc:Choice xmlns:v="urn:schemas-microsoft-com:vml" Requires="v">
                <p:oleObj name="Equation" r:id="rId14" imgW="558720" imgH="190440" progId="Equation.DSMT4">
                  <p:embed/>
                </p:oleObj>
              </mc:Choice>
              <mc:Fallback>
                <p:oleObj name="Equation" r:id="rId14" imgW="558720" imgH="190440" progId="Equation.DSMT4">
                  <p:embed/>
                  <p:pic>
                    <p:nvPicPr>
                      <p:cNvPr id="14" name="Object 10"/>
                      <p:cNvPicPr>
                        <a:picLocks noChangeAspect="1" noChangeArrowheads="1"/>
                      </p:cNvPicPr>
                      <p:nvPr/>
                    </p:nvPicPr>
                    <p:blipFill>
                      <a:blip r:embed="rId15"/>
                      <a:srcRect/>
                      <a:stretch>
                        <a:fillRect/>
                      </a:stretch>
                    </p:blipFill>
                    <p:spPr bwMode="auto">
                      <a:xfrm>
                        <a:off x="6890689" y="2006600"/>
                        <a:ext cx="985838"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1"/>
          <p:cNvGraphicFramePr>
            <a:graphicFrameLocks noChangeAspect="1"/>
          </p:cNvGraphicFramePr>
          <p:nvPr>
            <p:extLst>
              <p:ext uri="{D42A27DB-BD31-4B8C-83A1-F6EECF244321}">
                <p14:modId xmlns:p14="http://schemas.microsoft.com/office/powerpoint/2010/main" val="4043721101"/>
              </p:ext>
            </p:extLst>
          </p:nvPr>
        </p:nvGraphicFramePr>
        <p:xfrm>
          <a:off x="540544" y="3994150"/>
          <a:ext cx="7899400" cy="1052513"/>
        </p:xfrm>
        <a:graphic>
          <a:graphicData uri="http://schemas.openxmlformats.org/presentationml/2006/ole">
            <mc:AlternateContent xmlns:mc="http://schemas.openxmlformats.org/markup-compatibility/2006">
              <mc:Choice xmlns:v="urn:schemas-microsoft-com:vml" Requires="v">
                <p:oleObj name="Equation" r:id="rId16" imgW="3136680" imgH="495000" progId="Equation.DSMT4">
                  <p:embed/>
                </p:oleObj>
              </mc:Choice>
              <mc:Fallback>
                <p:oleObj name="Equation" r:id="rId16" imgW="3136680" imgH="495000" progId="Equation.DSMT4">
                  <p:embed/>
                  <p:pic>
                    <p:nvPicPr>
                      <p:cNvPr id="17" name="Object 11"/>
                      <p:cNvPicPr>
                        <a:picLocks noChangeAspect="1" noChangeArrowheads="1"/>
                      </p:cNvPicPr>
                      <p:nvPr/>
                    </p:nvPicPr>
                    <p:blipFill>
                      <a:blip r:embed="rId17"/>
                      <a:srcRect/>
                      <a:stretch>
                        <a:fillRect/>
                      </a:stretch>
                    </p:blipFill>
                    <p:spPr bwMode="auto">
                      <a:xfrm>
                        <a:off x="540544" y="3994150"/>
                        <a:ext cx="7899400" cy="1052513"/>
                      </a:xfrm>
                      <a:prstGeom prst="rect">
                        <a:avLst/>
                      </a:prstGeom>
                      <a:noFill/>
                      <a:ln>
                        <a:noFill/>
                      </a:ln>
                      <a:effectLst/>
                    </p:spPr>
                  </p:pic>
                </p:oleObj>
              </mc:Fallback>
            </mc:AlternateContent>
          </a:graphicData>
        </a:graphic>
      </p:graphicFrame>
      <p:graphicFrame>
        <p:nvGraphicFramePr>
          <p:cNvPr id="23" name="Object 14"/>
          <p:cNvGraphicFramePr>
            <a:graphicFrameLocks noChangeAspect="1"/>
          </p:cNvGraphicFramePr>
          <p:nvPr>
            <p:extLst>
              <p:ext uri="{D42A27DB-BD31-4B8C-83A1-F6EECF244321}">
                <p14:modId xmlns:p14="http://schemas.microsoft.com/office/powerpoint/2010/main" val="3055817413"/>
              </p:ext>
            </p:extLst>
          </p:nvPr>
        </p:nvGraphicFramePr>
        <p:xfrm>
          <a:off x="3474891" y="5342518"/>
          <a:ext cx="418421" cy="495395"/>
        </p:xfrm>
        <a:graphic>
          <a:graphicData uri="http://schemas.openxmlformats.org/presentationml/2006/ole">
            <mc:AlternateContent xmlns:mc="http://schemas.openxmlformats.org/markup-compatibility/2006">
              <mc:Choice xmlns:v="urn:schemas-microsoft-com:vml" Requires="v">
                <p:oleObj name="Equation" r:id="rId18" imgW="203040" imgH="241200" progId="Equation.DSMT4">
                  <p:embed/>
                </p:oleObj>
              </mc:Choice>
              <mc:Fallback>
                <p:oleObj name="Equation" r:id="rId18" imgW="203040" imgH="241200" progId="Equation.DSMT4">
                  <p:embed/>
                  <p:pic>
                    <p:nvPicPr>
                      <p:cNvPr id="13" name="Object 14"/>
                      <p:cNvPicPr>
                        <a:picLocks noChangeAspect="1" noChangeArrowheads="1"/>
                      </p:cNvPicPr>
                      <p:nvPr/>
                    </p:nvPicPr>
                    <p:blipFill>
                      <a:blip r:embed="rId19"/>
                      <a:srcRect/>
                      <a:stretch>
                        <a:fillRect/>
                      </a:stretch>
                    </p:blipFill>
                    <p:spPr bwMode="auto">
                      <a:xfrm>
                        <a:off x="3474891" y="5342518"/>
                        <a:ext cx="418421" cy="495395"/>
                      </a:xfrm>
                      <a:prstGeom prst="rect">
                        <a:avLst/>
                      </a:prstGeom>
                      <a:noFill/>
                      <a:ln>
                        <a:noFill/>
                      </a:ln>
                      <a:effectLst/>
                    </p:spPr>
                  </p:pic>
                </p:oleObj>
              </mc:Fallback>
            </mc:AlternateContent>
          </a:graphicData>
        </a:graphic>
      </p:graphicFrame>
      <p:sp>
        <p:nvSpPr>
          <p:cNvPr id="24" name="Text Box 11"/>
          <p:cNvSpPr txBox="1">
            <a:spLocks noChangeArrowheads="1"/>
          </p:cNvSpPr>
          <p:nvPr/>
        </p:nvSpPr>
        <p:spPr bwMode="auto">
          <a:xfrm>
            <a:off x="1526577" y="5386663"/>
            <a:ext cx="6487337" cy="40011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ea typeface="宋体" panose="02010600030101010101" pitchFamily="2" charset="-122"/>
              </a:rPr>
              <a:t>singular values          equal to eigenvalues of AA</a:t>
            </a:r>
            <a:r>
              <a:rPr lang="en-US" altLang="zh-CN" sz="2000" baseline="30000" dirty="0">
                <a:ea typeface="宋体" panose="02010600030101010101" pitchFamily="2" charset="-122"/>
              </a:rPr>
              <a:t>T</a:t>
            </a:r>
            <a:r>
              <a:rPr lang="en-US" altLang="zh-CN" sz="2000" dirty="0">
                <a:ea typeface="宋体" panose="02010600030101010101" pitchFamily="2" charset="-122"/>
              </a:rPr>
              <a:t> or A</a:t>
            </a:r>
            <a:r>
              <a:rPr lang="en-US" altLang="zh-CN" sz="2000" baseline="30000" dirty="0">
                <a:ea typeface="宋体" panose="02010600030101010101" pitchFamily="2" charset="-122"/>
              </a:rPr>
              <a:t>T</a:t>
            </a:r>
            <a:r>
              <a:rPr lang="en-US" altLang="zh-CN" sz="2000" dirty="0">
                <a:ea typeface="宋体" panose="02010600030101010101" pitchFamily="2" charset="-122"/>
              </a:rPr>
              <a:t>A</a:t>
            </a:r>
          </a:p>
        </p:txBody>
      </p:sp>
    </p:spTree>
    <p:extLst>
      <p:ext uri="{BB962C8B-B14F-4D97-AF65-F5344CB8AC3E}">
        <p14:creationId xmlns:p14="http://schemas.microsoft.com/office/powerpoint/2010/main" val="38988261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altLang="zh-CN">
                <a:ea typeface="宋体" panose="02010600030101010101" pitchFamily="2" charset="-122"/>
              </a:rPr>
              <a:t>SVD example</a:t>
            </a:r>
          </a:p>
        </p:txBody>
      </p:sp>
      <p:sp>
        <p:nvSpPr>
          <p:cNvPr id="664587" name="Text Box 11"/>
          <p:cNvSpPr txBox="1">
            <a:spLocks noChangeArrowheads="1"/>
          </p:cNvSpPr>
          <p:nvPr/>
        </p:nvSpPr>
        <p:spPr bwMode="auto">
          <a:xfrm>
            <a:off x="900051" y="4364987"/>
            <a:ext cx="7055902" cy="369332"/>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ea typeface="宋体" panose="02010600030101010101" pitchFamily="2" charset="-122"/>
              </a:rPr>
              <a:t>Typically, the singular values arranged in decreasing order.</a:t>
            </a:r>
          </a:p>
        </p:txBody>
      </p:sp>
      <p:graphicFrame>
        <p:nvGraphicFramePr>
          <p:cNvPr id="9" name="Object 3"/>
          <p:cNvGraphicFramePr>
            <a:graphicFrameLocks noChangeAspect="1"/>
          </p:cNvGraphicFramePr>
          <p:nvPr>
            <p:extLst>
              <p:ext uri="{D42A27DB-BD31-4B8C-83A1-F6EECF244321}">
                <p14:modId xmlns:p14="http://schemas.microsoft.com/office/powerpoint/2010/main" val="2998241797"/>
              </p:ext>
            </p:extLst>
          </p:nvPr>
        </p:nvGraphicFramePr>
        <p:xfrm>
          <a:off x="1319213" y="2205017"/>
          <a:ext cx="6196012" cy="2035175"/>
        </p:xfrm>
        <a:graphic>
          <a:graphicData uri="http://schemas.openxmlformats.org/presentationml/2006/ole">
            <mc:AlternateContent xmlns:mc="http://schemas.openxmlformats.org/markup-compatibility/2006">
              <mc:Choice xmlns:v="urn:schemas-microsoft-com:vml" Requires="v">
                <p:oleObj name="Equation" r:id="rId2" imgW="3098520" imgH="1015920" progId="Equation.DSMT4">
                  <p:embed/>
                </p:oleObj>
              </mc:Choice>
              <mc:Fallback>
                <p:oleObj name="Equation" r:id="rId2" imgW="3098520" imgH="1015920" progId="Equation.DSMT4">
                  <p:embed/>
                  <p:pic>
                    <p:nvPicPr>
                      <p:cNvPr id="20484" name="Object 3"/>
                      <p:cNvPicPr>
                        <a:picLocks noChangeAspect="1" noChangeArrowheads="1"/>
                      </p:cNvPicPr>
                      <p:nvPr/>
                    </p:nvPicPr>
                    <p:blipFill>
                      <a:blip r:embed="rId3"/>
                      <a:srcRect/>
                      <a:stretch>
                        <a:fillRect/>
                      </a:stretch>
                    </p:blipFill>
                    <p:spPr bwMode="auto">
                      <a:xfrm>
                        <a:off x="1319213" y="2205017"/>
                        <a:ext cx="6196012" cy="203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900050" y="5253760"/>
            <a:ext cx="7271899" cy="923330"/>
          </a:xfrm>
          <a:prstGeom prst="rect">
            <a:avLst/>
          </a:prstGeom>
        </p:spPr>
        <p:txBody>
          <a:bodyPr wrap="square">
            <a:spAutoFit/>
          </a:bodyPr>
          <a:lstStyle/>
          <a:p>
            <a:r>
              <a:rPr lang="en-US" altLang="zh-CN" dirty="0">
                <a:solidFill>
                  <a:srgbClr val="0000FF"/>
                </a:solidFill>
              </a:rPr>
              <a:t>LAPACK: DGESVD computes the singular value decomposition (SVD) of a real M-by-N matrix A, optionally computing the left and/or right singular vectors.</a:t>
            </a:r>
            <a:endParaRPr lang="zh-CN" altLang="en-US" dirty="0">
              <a:solidFill>
                <a:srgbClr val="0000FF"/>
              </a:solidFill>
            </a:endParaRPr>
          </a:p>
        </p:txBody>
      </p:sp>
    </p:spTree>
    <p:extLst>
      <p:ext uri="{BB962C8B-B14F-4D97-AF65-F5344CB8AC3E}">
        <p14:creationId xmlns:p14="http://schemas.microsoft.com/office/powerpoint/2010/main" val="16366858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noFill/>
        </p:spPr>
        <p:txBody>
          <a:bodyPr/>
          <a:lstStyle/>
          <a:p>
            <a:pPr eaLnBrk="1" hangingPunct="1"/>
            <a:r>
              <a:rPr lang="en-US" altLang="zh-CN"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QR Decomposition</a:t>
            </a:r>
            <a:r>
              <a:rPr lang="en-US" altLang="zh-CN" dirty="0">
                <a:solidFill>
                  <a:srgbClr val="FF3300"/>
                </a:solidFill>
                <a:ea typeface="宋体" panose="02010600030101010101" pitchFamily="2" charset="-122"/>
              </a:rPr>
              <a:t> </a:t>
            </a:r>
          </a:p>
        </p:txBody>
      </p:sp>
      <p:sp>
        <p:nvSpPr>
          <p:cNvPr id="16387" name="Rectangle 3"/>
          <p:cNvSpPr>
            <a:spLocks noGrp="1" noChangeArrowheads="1"/>
          </p:cNvSpPr>
          <p:nvPr>
            <p:ph type="body" idx="1"/>
          </p:nvPr>
        </p:nvSpPr>
        <p:spPr>
          <a:xfrm>
            <a:off x="381000" y="3810991"/>
            <a:ext cx="8229600" cy="1367883"/>
          </a:xfrm>
        </p:spPr>
        <p:txBody>
          <a:bodyPr/>
          <a:lstStyle/>
          <a:p>
            <a:pPr eaLnBrk="1" hangingPunct="1">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If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is a  </a:t>
            </a:r>
            <a:r>
              <a:rPr lang="en-US" altLang="zh-CN" sz="2000" i="1"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matrix with linearly independent columns, then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can be decomposed as ,                   where Q is a   </a:t>
            </a:r>
            <a:r>
              <a:rPr lang="en-US" altLang="zh-CN" sz="2000" i="1" dirty="0" err="1">
                <a:latin typeface="Times New Roman" panose="02020603050405020304" pitchFamily="18" charset="0"/>
                <a:ea typeface="宋体" panose="02010600030101010101" pitchFamily="2" charset="-122"/>
                <a:cs typeface="Times New Roman" panose="02020603050405020304" pitchFamily="18" charset="0"/>
              </a:rPr>
              <a:t>m×n</a:t>
            </a: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matrix whose columns form an orthonormal basis for the column space of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A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and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is an  nonsingular upper triangular matrix.</a:t>
            </a:r>
          </a:p>
          <a:p>
            <a:pPr eaLnBrk="1" hangingPunct="1">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b="1"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2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pPr eaLnBrk="1" hangingPunct="1"/>
            <a:endParaRPr lang="pt-BR" altLang="zh-CN"/>
          </a:p>
        </p:txBody>
      </p:sp>
      <p:graphicFrame>
        <p:nvGraphicFramePr>
          <p:cNvPr id="16388" name="Object 4"/>
          <p:cNvGraphicFramePr>
            <a:graphicFrameLocks noChangeAspect="1"/>
          </p:cNvGraphicFramePr>
          <p:nvPr>
            <p:extLst>
              <p:ext uri="{D42A27DB-BD31-4B8C-83A1-F6EECF244321}">
                <p14:modId xmlns:p14="http://schemas.microsoft.com/office/powerpoint/2010/main" val="4122009940"/>
              </p:ext>
            </p:extLst>
          </p:nvPr>
        </p:nvGraphicFramePr>
        <p:xfrm>
          <a:off x="2693504" y="4214848"/>
          <a:ext cx="942509" cy="279368"/>
        </p:xfrm>
        <a:graphic>
          <a:graphicData uri="http://schemas.openxmlformats.org/presentationml/2006/ole">
            <mc:AlternateContent xmlns:mc="http://schemas.openxmlformats.org/markup-compatibility/2006">
              <mc:Choice xmlns:v="urn:schemas-microsoft-com:vml" Requires="v">
                <p:oleObj name="Equation" r:id="rId2" imgW="507960" imgH="203040" progId="Equation.DSMT4">
                  <p:embed/>
                </p:oleObj>
              </mc:Choice>
              <mc:Fallback>
                <p:oleObj name="Equation" r:id="rId2" imgW="507960" imgH="203040" progId="Equation.DSMT4">
                  <p:embed/>
                  <p:pic>
                    <p:nvPicPr>
                      <p:cNvPr id="16388" name="Object 4"/>
                      <p:cNvPicPr>
                        <a:picLocks noChangeAspect="1" noChangeArrowheads="1"/>
                      </p:cNvPicPr>
                      <p:nvPr/>
                    </p:nvPicPr>
                    <p:blipFill>
                      <a:blip r:embed="rId3"/>
                      <a:srcRect/>
                      <a:stretch>
                        <a:fillRect/>
                      </a:stretch>
                    </p:blipFill>
                    <p:spPr bwMode="auto">
                      <a:xfrm>
                        <a:off x="2693504" y="4214848"/>
                        <a:ext cx="942509" cy="279368"/>
                      </a:xfrm>
                      <a:prstGeom prst="rect">
                        <a:avLst/>
                      </a:prstGeom>
                      <a:noFill/>
                    </p:spPr>
                  </p:pic>
                </p:oleObj>
              </mc:Fallback>
            </mc:AlternateContent>
          </a:graphicData>
        </a:graphic>
      </p:graphicFrame>
      <p:pic>
        <p:nvPicPr>
          <p:cNvPr id="1639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600200"/>
            <a:ext cx="1371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5240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395" name="Text Box 11"/>
          <p:cNvSpPr txBox="1">
            <a:spLocks noChangeArrowheads="1"/>
          </p:cNvSpPr>
          <p:nvPr/>
        </p:nvSpPr>
        <p:spPr bwMode="auto">
          <a:xfrm>
            <a:off x="304800" y="3048000"/>
            <a:ext cx="219551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zh-CN" sz="1600" b="1">
                <a:ea typeface="宋体" panose="02010600030101010101" pitchFamily="2" charset="-122"/>
              </a:rPr>
              <a:t>Jørgen Pedersen Gram</a:t>
            </a:r>
          </a:p>
          <a:p>
            <a:pPr algn="ctr" eaLnBrk="1" hangingPunct="1"/>
            <a:r>
              <a:rPr lang="en-US" altLang="zh-CN" sz="1600">
                <a:ea typeface="宋体" panose="02010600030101010101" pitchFamily="2" charset="-122"/>
              </a:rPr>
              <a:t> (1850 –1916) </a:t>
            </a:r>
          </a:p>
        </p:txBody>
      </p:sp>
      <p:sp>
        <p:nvSpPr>
          <p:cNvPr id="16396" name="Text Box 12"/>
          <p:cNvSpPr txBox="1">
            <a:spLocks noChangeArrowheads="1"/>
          </p:cNvSpPr>
          <p:nvPr/>
        </p:nvSpPr>
        <p:spPr bwMode="auto">
          <a:xfrm>
            <a:off x="6019800" y="3124200"/>
            <a:ext cx="174783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zh-CN" sz="1600" b="1">
                <a:ea typeface="宋体" panose="02010600030101010101" pitchFamily="2" charset="-122"/>
              </a:rPr>
              <a:t>Erhard Schmidt</a:t>
            </a:r>
            <a:r>
              <a:rPr lang="en-US" altLang="zh-CN" sz="1600">
                <a:ea typeface="宋体" panose="02010600030101010101" pitchFamily="2" charset="-122"/>
              </a:rPr>
              <a:t> </a:t>
            </a:r>
          </a:p>
          <a:p>
            <a:pPr algn="ctr" eaLnBrk="1" hangingPunct="1"/>
            <a:r>
              <a:rPr lang="en-US" altLang="zh-CN" sz="1600">
                <a:ea typeface="宋体" panose="02010600030101010101" pitchFamily="2" charset="-122"/>
              </a:rPr>
              <a:t>(1876-1959)</a:t>
            </a:r>
          </a:p>
        </p:txBody>
      </p:sp>
      <p:sp>
        <p:nvSpPr>
          <p:cNvPr id="16397" name="Text Box 13"/>
          <p:cNvSpPr txBox="1">
            <a:spLocks noChangeArrowheads="1"/>
          </p:cNvSpPr>
          <p:nvPr/>
        </p:nvSpPr>
        <p:spPr bwMode="auto">
          <a:xfrm>
            <a:off x="2819400" y="1600200"/>
            <a:ext cx="32924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zh-CN" dirty="0">
                <a:ea typeface="宋体" panose="02010600030101010101" pitchFamily="2" charset="-122"/>
              </a:rPr>
              <a:t>Firstly QR decomposition</a:t>
            </a:r>
          </a:p>
          <a:p>
            <a:pPr eaLnBrk="1" hangingPunct="1"/>
            <a:r>
              <a:rPr lang="en-US" altLang="zh-CN" dirty="0">
                <a:ea typeface="宋体" panose="02010600030101010101" pitchFamily="2" charset="-122"/>
              </a:rPr>
              <a:t>originated with Gram(1883).</a:t>
            </a:r>
          </a:p>
          <a:p>
            <a:pPr eaLnBrk="1" hangingPunct="1"/>
            <a:r>
              <a:rPr lang="en-US" altLang="zh-CN" dirty="0">
                <a:ea typeface="宋体" panose="02010600030101010101" pitchFamily="2" charset="-122"/>
              </a:rPr>
              <a:t>Later Erhard Schmidt (1907)</a:t>
            </a:r>
          </a:p>
          <a:p>
            <a:pPr eaLnBrk="1" hangingPunct="1"/>
            <a:r>
              <a:rPr lang="en-US" altLang="zh-CN" dirty="0">
                <a:ea typeface="宋体" panose="02010600030101010101" pitchFamily="2" charset="-122"/>
              </a:rPr>
              <a:t>proved the QR Decomposition</a:t>
            </a:r>
          </a:p>
          <a:p>
            <a:pPr eaLnBrk="1" hangingPunct="1"/>
            <a:r>
              <a:rPr lang="en-US" altLang="zh-CN" dirty="0">
                <a:ea typeface="宋体" panose="02010600030101010101" pitchFamily="2" charset="-122"/>
              </a:rPr>
              <a:t>Theorem</a:t>
            </a:r>
          </a:p>
        </p:txBody>
      </p:sp>
      <p:sp>
        <p:nvSpPr>
          <p:cNvPr id="2" name="矩形 1"/>
          <p:cNvSpPr/>
          <p:nvPr/>
        </p:nvSpPr>
        <p:spPr>
          <a:xfrm>
            <a:off x="1116048" y="5379278"/>
            <a:ext cx="7002274" cy="646331"/>
          </a:xfrm>
          <a:prstGeom prst="rect">
            <a:avLst/>
          </a:prstGeom>
        </p:spPr>
        <p:txBody>
          <a:bodyPr wrap="square">
            <a:spAutoFit/>
          </a:bodyPr>
          <a:lstStyle/>
          <a:p>
            <a:pPr eaLnBrk="1" hangingPunct="1">
              <a:buFontTx/>
              <a:buNone/>
            </a:pPr>
            <a:r>
              <a:rPr lang="en-US" altLang="zh-CN" b="1" dirty="0">
                <a:latin typeface="Times New Roman" panose="02020603050405020304" pitchFamily="18" charset="0"/>
                <a:cs typeface="Times New Roman" panose="02020603050405020304" pitchFamily="18" charset="0"/>
              </a:rPr>
              <a:t> </a:t>
            </a:r>
            <a:r>
              <a:rPr lang="en-US" altLang="zh-CN" b="1" u="sng" dirty="0">
                <a:latin typeface="Times New Roman" panose="02020603050405020304" pitchFamily="18" charset="0"/>
                <a:cs typeface="Times New Roman" panose="02020603050405020304" pitchFamily="18" charset="0"/>
              </a:rPr>
              <a:t>Uses: </a:t>
            </a:r>
            <a:r>
              <a:rPr lang="en-US" altLang="zh-CN" dirty="0">
                <a:latin typeface="Times New Roman" panose="02020603050405020304" pitchFamily="18" charset="0"/>
                <a:cs typeface="Times New Roman" panose="02020603050405020304" pitchFamily="18" charset="0"/>
              </a:rPr>
              <a:t>widely used to find the eigenvalues of a matrix, to solve linear systems, and to find least squares approximations. </a:t>
            </a:r>
          </a:p>
        </p:txBody>
      </p:sp>
      <p:graphicFrame>
        <p:nvGraphicFramePr>
          <p:cNvPr id="13" name="Object 4"/>
          <p:cNvGraphicFramePr>
            <a:graphicFrameLocks noChangeAspect="1"/>
          </p:cNvGraphicFramePr>
          <p:nvPr>
            <p:extLst>
              <p:ext uri="{D42A27DB-BD31-4B8C-83A1-F6EECF244321}">
                <p14:modId xmlns:p14="http://schemas.microsoft.com/office/powerpoint/2010/main" val="2086047158"/>
              </p:ext>
            </p:extLst>
          </p:nvPr>
        </p:nvGraphicFramePr>
        <p:xfrm>
          <a:off x="3446058" y="3259187"/>
          <a:ext cx="1637697" cy="485428"/>
        </p:xfrm>
        <a:graphic>
          <a:graphicData uri="http://schemas.openxmlformats.org/presentationml/2006/ole">
            <mc:AlternateContent xmlns:mc="http://schemas.openxmlformats.org/markup-compatibility/2006">
              <mc:Choice xmlns:v="urn:schemas-microsoft-com:vml" Requires="v">
                <p:oleObj name="Equation" r:id="rId6" imgW="507960" imgH="203040" progId="Equation.DSMT4">
                  <p:embed/>
                </p:oleObj>
              </mc:Choice>
              <mc:Fallback>
                <p:oleObj name="Equation" r:id="rId6" imgW="507960" imgH="203040" progId="Equation.DSMT4">
                  <p:embed/>
                  <p:pic>
                    <p:nvPicPr>
                      <p:cNvPr id="16388" name="Object 4"/>
                      <p:cNvPicPr>
                        <a:picLocks noChangeAspect="1" noChangeArrowheads="1"/>
                      </p:cNvPicPr>
                      <p:nvPr/>
                    </p:nvPicPr>
                    <p:blipFill>
                      <a:blip r:embed="rId3"/>
                      <a:srcRect/>
                      <a:stretch>
                        <a:fillRect/>
                      </a:stretch>
                    </p:blipFill>
                    <p:spPr bwMode="auto">
                      <a:xfrm>
                        <a:off x="3446058" y="3259187"/>
                        <a:ext cx="1637697" cy="485428"/>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99321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a:noFill/>
          <a:ln>
            <a:noFill/>
          </a:ln>
        </p:spPr>
        <p:txBody>
          <a:bodyPr/>
          <a:lstStyle/>
          <a:p>
            <a:pPr eaLnBrk="1"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QR Decomposition</a:t>
            </a:r>
          </a:p>
        </p:txBody>
      </p:sp>
      <p:sp>
        <p:nvSpPr>
          <p:cNvPr id="13317" name="Rectangle 3"/>
          <p:cNvSpPr>
            <a:spLocks noGrp="1" noChangeArrowheads="1"/>
          </p:cNvSpPr>
          <p:nvPr>
            <p:ph type="body" sz="half" idx="1"/>
          </p:nvPr>
        </p:nvSpPr>
        <p:spPr>
          <a:xfrm>
            <a:off x="457200" y="1600200"/>
            <a:ext cx="8077200" cy="748815"/>
          </a:xfrm>
        </p:spPr>
        <p:txBody>
          <a:bodyPr/>
          <a:lstStyle/>
          <a:p>
            <a:pPr eaLnBrk="1" hangingPunct="1">
              <a:buFontTx/>
              <a:buNone/>
            </a:pP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sz="2800" dirty="0">
              <a:ea typeface="宋体" panose="02010600030101010101" pitchFamily="2"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967973548"/>
              </p:ext>
            </p:extLst>
          </p:nvPr>
        </p:nvGraphicFramePr>
        <p:xfrm>
          <a:off x="271037" y="2864825"/>
          <a:ext cx="8449526" cy="1943391"/>
        </p:xfrm>
        <a:graphic>
          <a:graphicData uri="http://schemas.openxmlformats.org/presentationml/2006/ole">
            <mc:AlternateContent xmlns:mc="http://schemas.openxmlformats.org/markup-compatibility/2006">
              <mc:Choice xmlns:v="urn:schemas-microsoft-com:vml" Requires="v">
                <p:oleObj name="Equation" r:id="rId2" imgW="4178300" imgH="965200" progId="Equation.3">
                  <p:embed/>
                </p:oleObj>
              </mc:Choice>
              <mc:Fallback>
                <p:oleObj name="Equation" r:id="rId2" imgW="4178300" imgH="965200" progId="Equation.3">
                  <p:embed/>
                  <p:pic>
                    <p:nvPicPr>
                      <p:cNvPr id="1946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37" y="2864825"/>
                        <a:ext cx="8449526" cy="1943391"/>
                      </a:xfrm>
                      <a:prstGeom prst="rect">
                        <a:avLst/>
                      </a:prstGeom>
                      <a:noFill/>
                    </p:spPr>
                  </p:pic>
                </p:oleObj>
              </mc:Fallback>
            </mc:AlternateContent>
          </a:graphicData>
        </a:graphic>
      </p:graphicFrame>
      <p:sp>
        <p:nvSpPr>
          <p:cNvPr id="2" name="矩形 1"/>
          <p:cNvSpPr/>
          <p:nvPr/>
        </p:nvSpPr>
        <p:spPr>
          <a:xfrm>
            <a:off x="999342" y="5156976"/>
            <a:ext cx="7739956" cy="923330"/>
          </a:xfrm>
          <a:prstGeom prst="rect">
            <a:avLst/>
          </a:prstGeom>
        </p:spPr>
        <p:txBody>
          <a:bodyPr wrap="square">
            <a:spAutoFit/>
          </a:bodyPr>
          <a:lstStyle/>
          <a:p>
            <a:r>
              <a:rPr lang="en-US" altLang="zh-CN" dirty="0">
                <a:solidFill>
                  <a:srgbClr val="0000FF"/>
                </a:solidFill>
              </a:rPr>
              <a:t>LAPACK:</a:t>
            </a:r>
          </a:p>
          <a:p>
            <a:r>
              <a:rPr lang="en-US" altLang="zh-CN" dirty="0">
                <a:solidFill>
                  <a:srgbClr val="0000FF"/>
                </a:solidFill>
              </a:rPr>
              <a:t>DGEQRF computes a QR decomposition of a real M-by-N matrix A</a:t>
            </a:r>
          </a:p>
          <a:p>
            <a:r>
              <a:rPr lang="en-US" altLang="zh-CN" dirty="0">
                <a:solidFill>
                  <a:srgbClr val="0000FF"/>
                </a:solidFill>
              </a:rPr>
              <a:t>ZGEQRF computes a QR decomposition of a complex M-by-N matrix A</a:t>
            </a:r>
            <a:endParaRPr lang="zh-CN" altLang="en-US" dirty="0">
              <a:solidFill>
                <a:srgbClr val="0000FF"/>
              </a:solidFill>
            </a:endParaRPr>
          </a:p>
        </p:txBody>
      </p:sp>
    </p:spTree>
    <p:extLst>
      <p:ext uri="{BB962C8B-B14F-4D97-AF65-F5344CB8AC3E}">
        <p14:creationId xmlns:p14="http://schemas.microsoft.com/office/powerpoint/2010/main" val="253269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7649"/>
          <p:cNvSpPr>
            <a:spLocks noGrp="1" noChangeArrowheads="1"/>
          </p:cNvSpPr>
          <p:nvPr>
            <p:ph type="title"/>
          </p:nvPr>
        </p:nvSpPr>
        <p:spPr>
          <a:xfrm>
            <a:off x="468313" y="122238"/>
            <a:ext cx="8196262" cy="424072"/>
          </a:xfrm>
        </p:spPr>
        <p:txBody>
          <a:bodyPr/>
          <a:lstStyle/>
          <a:p>
            <a:r>
              <a:rPr lang="en-US" altLang="zh-CN" dirty="0">
                <a:solidFill>
                  <a:srgbClr val="FF3300"/>
                </a:solidFill>
                <a:latin typeface="Georgia" panose="02040502050405020303" pitchFamily="18" charset="0"/>
              </a:rPr>
              <a:t>Homework</a:t>
            </a:r>
          </a:p>
        </p:txBody>
      </p:sp>
      <p:sp>
        <p:nvSpPr>
          <p:cNvPr id="26626" name="文本占位符 27650"/>
          <p:cNvSpPr>
            <a:spLocks noGrp="1" noChangeArrowheads="1"/>
          </p:cNvSpPr>
          <p:nvPr>
            <p:ph idx="1"/>
          </p:nvPr>
        </p:nvSpPr>
        <p:spPr>
          <a:xfrm>
            <a:off x="493276" y="906448"/>
            <a:ext cx="8254666" cy="1154572"/>
          </a:xfrm>
        </p:spPr>
        <p:txBody>
          <a:bodyPr/>
          <a:lstStyle/>
          <a:p>
            <a:pPr marL="514350" indent="-514350">
              <a:buFont typeface="+mj-lt"/>
              <a:buAutoNum type="arabicPeriod"/>
            </a:pPr>
            <a:r>
              <a:rPr lang="en-US" altLang="zh-CN" dirty="0">
                <a:latin typeface="Georgia" panose="02040502050405020303" pitchFamily="18" charset="0"/>
              </a:rPr>
              <a:t>Prove that the time complexity of the Gaussian elimination algorithm is O(N</a:t>
            </a:r>
            <a:r>
              <a:rPr lang="en-US" altLang="zh-CN" baseline="30000" dirty="0">
                <a:latin typeface="Georgia" panose="02040502050405020303" pitchFamily="18" charset="0"/>
              </a:rPr>
              <a:t>3</a:t>
            </a:r>
            <a:r>
              <a:rPr lang="en-US" altLang="zh-CN" dirty="0">
                <a:latin typeface="Georgia" panose="02040502050405020303" pitchFamily="18" charset="0"/>
              </a:rPr>
              <a:t>).</a:t>
            </a:r>
          </a:p>
          <a:p>
            <a:endParaRPr lang="en-US" altLang="zh-CN" dirty="0">
              <a:latin typeface="Georgia" panose="02040502050405020303" pitchFamily="18" charset="0"/>
            </a:endParaRPr>
          </a:p>
        </p:txBody>
      </p:sp>
      <p:graphicFrame>
        <p:nvGraphicFramePr>
          <p:cNvPr id="3" name="对象 2">
            <a:extLst>
              <a:ext uri="{FF2B5EF4-FFF2-40B4-BE49-F238E27FC236}">
                <a16:creationId xmlns:a16="http://schemas.microsoft.com/office/drawing/2014/main" id="{3D38B2A8-5BF1-433F-92B8-4B94F0AE65F5}"/>
              </a:ext>
            </a:extLst>
          </p:cNvPr>
          <p:cNvGraphicFramePr>
            <a:graphicFrameLocks noChangeAspect="1"/>
          </p:cNvGraphicFramePr>
          <p:nvPr>
            <p:extLst>
              <p:ext uri="{D42A27DB-BD31-4B8C-83A1-F6EECF244321}">
                <p14:modId xmlns:p14="http://schemas.microsoft.com/office/powerpoint/2010/main" val="3470476821"/>
              </p:ext>
            </p:extLst>
          </p:nvPr>
        </p:nvGraphicFramePr>
        <p:xfrm>
          <a:off x="3276018" y="4364987"/>
          <a:ext cx="3136823" cy="1871974"/>
        </p:xfrm>
        <a:graphic>
          <a:graphicData uri="http://schemas.openxmlformats.org/presentationml/2006/ole">
            <mc:AlternateContent xmlns:mc="http://schemas.openxmlformats.org/markup-compatibility/2006">
              <mc:Choice xmlns:v="urn:schemas-microsoft-com:vml" Requires="v">
                <p:oleObj name="Bitmap Image" r:id="rId2" imgW="2066760" imgH="1233360" progId="PBrush">
                  <p:embed/>
                </p:oleObj>
              </mc:Choice>
              <mc:Fallback>
                <p:oleObj name="Bitmap Image" r:id="rId2" imgW="2066760" imgH="1233360" progId="PBrush">
                  <p:embed/>
                  <p:pic>
                    <p:nvPicPr>
                      <p:cNvPr id="0" name=""/>
                      <p:cNvPicPr/>
                      <p:nvPr/>
                    </p:nvPicPr>
                    <p:blipFill>
                      <a:blip r:embed="rId3"/>
                      <a:stretch>
                        <a:fillRect/>
                      </a:stretch>
                    </p:blipFill>
                    <p:spPr>
                      <a:xfrm>
                        <a:off x="3276018" y="4364987"/>
                        <a:ext cx="3136823" cy="1871974"/>
                      </a:xfrm>
                      <a:prstGeom prst="rect">
                        <a:avLst/>
                      </a:prstGeom>
                    </p:spPr>
                  </p:pic>
                </p:oleObj>
              </mc:Fallback>
            </mc:AlternateContent>
          </a:graphicData>
        </a:graphic>
      </p:graphicFrame>
      <p:sp>
        <p:nvSpPr>
          <p:cNvPr id="22" name="文本占位符 27650">
            <a:extLst>
              <a:ext uri="{FF2B5EF4-FFF2-40B4-BE49-F238E27FC236}">
                <a16:creationId xmlns:a16="http://schemas.microsoft.com/office/drawing/2014/main" id="{F2189CB3-023D-48C4-A30F-8AE7E33220B9}"/>
              </a:ext>
            </a:extLst>
          </p:cNvPr>
          <p:cNvSpPr txBox="1">
            <a:spLocks noChangeArrowheads="1"/>
          </p:cNvSpPr>
          <p:nvPr/>
        </p:nvSpPr>
        <p:spPr bwMode="auto">
          <a:xfrm>
            <a:off x="468313" y="2101637"/>
            <a:ext cx="8254666" cy="215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dirty="0">
                <a:latin typeface="Georgia" panose="02040502050405020303" pitchFamily="18" charset="0"/>
              </a:rPr>
              <a:t>2. Write a general code to transform a n*m matrix into the REDUCED ROW ECHELON FORM, and use the code to obtain the RREF of the following matrix.</a:t>
            </a:r>
          </a:p>
        </p:txBody>
      </p:sp>
    </p:spTree>
    <p:extLst>
      <p:ext uri="{BB962C8B-B14F-4D97-AF65-F5344CB8AC3E}">
        <p14:creationId xmlns:p14="http://schemas.microsoft.com/office/powerpoint/2010/main" val="18406416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50" y="405042"/>
            <a:ext cx="6983903" cy="1938992"/>
          </a:xfrm>
          <a:prstGeom prst="rect">
            <a:avLst/>
          </a:prstGeom>
        </p:spPr>
        <p:txBody>
          <a:bodyPr wrap="square">
            <a:spAutoFit/>
          </a:bodyPr>
          <a:lstStyle/>
          <a:p>
            <a:r>
              <a:rPr lang="en-US" altLang="zh-CN" sz="2400" dirty="0"/>
              <a:t>3. Solve the </a:t>
            </a:r>
            <a:r>
              <a:rPr lang="en-US" altLang="zh-CN" sz="2400" dirty="0">
                <a:solidFill>
                  <a:srgbClr val="0000FF"/>
                </a:solidFill>
              </a:rPr>
              <a:t>1D Schrodinger equation with the potential (</a:t>
            </a:r>
            <a:r>
              <a:rPr lang="en-US" altLang="zh-CN" sz="2400" dirty="0" err="1">
                <a:solidFill>
                  <a:srgbClr val="0000FF"/>
                </a:solidFill>
              </a:rPr>
              <a:t>i</a:t>
            </a:r>
            <a:r>
              <a:rPr lang="en-US" altLang="zh-CN" sz="2400" dirty="0">
                <a:solidFill>
                  <a:srgbClr val="0000FF"/>
                </a:solidFill>
              </a:rPr>
              <a:t>) V(x)= x</a:t>
            </a:r>
            <a:r>
              <a:rPr lang="en-US" altLang="zh-CN" sz="2400" baseline="30000" dirty="0">
                <a:solidFill>
                  <a:srgbClr val="0000FF"/>
                </a:solidFill>
              </a:rPr>
              <a:t>2</a:t>
            </a:r>
            <a:r>
              <a:rPr lang="en-US" altLang="zh-CN" sz="2400" dirty="0">
                <a:solidFill>
                  <a:srgbClr val="0000FF"/>
                </a:solidFill>
              </a:rPr>
              <a:t>; (ii) V(x)= x</a:t>
            </a:r>
            <a:r>
              <a:rPr lang="en-US" altLang="zh-CN" sz="2400" baseline="30000" dirty="0">
                <a:solidFill>
                  <a:srgbClr val="0000FF"/>
                </a:solidFill>
              </a:rPr>
              <a:t>4</a:t>
            </a:r>
            <a:r>
              <a:rPr lang="en-US" altLang="zh-CN" sz="2400" dirty="0">
                <a:solidFill>
                  <a:srgbClr val="0000FF"/>
                </a:solidFill>
              </a:rPr>
              <a:t> – x</a:t>
            </a:r>
            <a:r>
              <a:rPr lang="en-US" altLang="zh-CN" sz="2400" baseline="30000" dirty="0">
                <a:solidFill>
                  <a:srgbClr val="0000FF"/>
                </a:solidFill>
              </a:rPr>
              <a:t>2</a:t>
            </a:r>
            <a:r>
              <a:rPr lang="en-US" altLang="zh-CN" sz="2400" dirty="0">
                <a:solidFill>
                  <a:srgbClr val="0000FF"/>
                </a:solidFill>
              </a:rPr>
              <a:t> with the </a:t>
            </a:r>
            <a:r>
              <a:rPr lang="en-US" altLang="zh-CN" sz="2400" dirty="0" err="1">
                <a:solidFill>
                  <a:srgbClr val="0000FF"/>
                </a:solidFill>
              </a:rPr>
              <a:t>variational</a:t>
            </a:r>
            <a:r>
              <a:rPr lang="en-US" altLang="zh-CN" sz="2400" dirty="0">
                <a:solidFill>
                  <a:srgbClr val="0000FF"/>
                </a:solidFill>
              </a:rPr>
              <a:t> approach using a Gaussian basis (either fixed widths or fixed centers). Consider the three lowest energy eigenstates. </a:t>
            </a:r>
            <a:endParaRPr lang="zh-CN" altLang="en-US" sz="2400" dirty="0">
              <a:solidFill>
                <a:srgbClr val="0000FF"/>
              </a:solidFill>
            </a:endParaRPr>
          </a:p>
        </p:txBody>
      </p:sp>
      <p:sp>
        <p:nvSpPr>
          <p:cNvPr id="3" name="矩形 2"/>
          <p:cNvSpPr/>
          <p:nvPr/>
        </p:nvSpPr>
        <p:spPr>
          <a:xfrm>
            <a:off x="1188047" y="3644997"/>
            <a:ext cx="6965935" cy="1938992"/>
          </a:xfrm>
          <a:prstGeom prst="rect">
            <a:avLst/>
          </a:prstGeom>
        </p:spPr>
        <p:txBody>
          <a:bodyPr wrap="square">
            <a:spAutoFit/>
          </a:bodyPr>
          <a:lstStyle/>
          <a:p>
            <a:r>
              <a:rPr lang="en-US" altLang="zh-CN" sz="2400" dirty="0"/>
              <a:t>This function has two </a:t>
            </a:r>
            <a:r>
              <a:rPr lang="en-US" altLang="zh-CN" sz="2400" dirty="0" err="1"/>
              <a:t>variational</a:t>
            </a:r>
            <a:r>
              <a:rPr lang="en-US" altLang="zh-CN" sz="2400" dirty="0"/>
              <a:t> parameters: </a:t>
            </a:r>
            <a:r>
              <a:rPr lang="el-GR" altLang="zh-CN" sz="2400" dirty="0">
                <a:latin typeface="Times New Roman" panose="02020603050405020304" pitchFamily="18" charset="0"/>
                <a:cs typeface="Times New Roman" panose="02020603050405020304" pitchFamily="18" charset="0"/>
              </a:rPr>
              <a:t>ν</a:t>
            </a:r>
            <a:r>
              <a:rPr lang="en-US" altLang="zh-CN" sz="2400" baseline="-25000" dirty="0" err="1"/>
              <a:t>i</a:t>
            </a:r>
            <a:r>
              <a:rPr lang="en-US" altLang="zh-CN" sz="2400" dirty="0"/>
              <a:t>, the width of the Gaussian, and </a:t>
            </a:r>
            <a:r>
              <a:rPr lang="en-US" altLang="zh-CN" sz="2400" dirty="0" err="1"/>
              <a:t>s</a:t>
            </a:r>
            <a:r>
              <a:rPr lang="en-US" altLang="zh-CN" sz="2400" baseline="-25000" dirty="0" err="1"/>
              <a:t>i</a:t>
            </a:r>
            <a:r>
              <a:rPr lang="en-US" altLang="zh-CN" sz="2400" dirty="0"/>
              <a:t>, the center of the Gaussian. For simplicity, we only vary one of these parameters at a time and do calculations with either fixed widths or fixed centers.</a:t>
            </a:r>
            <a:endParaRPr lang="zh-CN" altLang="en-US" sz="2400" dirty="0"/>
          </a:p>
        </p:txBody>
      </p:sp>
      <p:sp>
        <p:nvSpPr>
          <p:cNvPr id="4" name="矩形 3"/>
          <p:cNvSpPr/>
          <p:nvPr/>
        </p:nvSpPr>
        <p:spPr>
          <a:xfrm>
            <a:off x="1200926" y="2429939"/>
            <a:ext cx="6405379" cy="461665"/>
          </a:xfrm>
          <a:prstGeom prst="rect">
            <a:avLst/>
          </a:prstGeom>
        </p:spPr>
        <p:txBody>
          <a:bodyPr wrap="square">
            <a:spAutoFit/>
          </a:bodyPr>
          <a:lstStyle/>
          <a:p>
            <a:r>
              <a:rPr lang="en-US" altLang="zh-CN" sz="2400" dirty="0"/>
              <a:t>The Gaussian basis functions are defined as:</a:t>
            </a:r>
          </a:p>
        </p:txBody>
      </p:sp>
      <p:graphicFrame>
        <p:nvGraphicFramePr>
          <p:cNvPr id="5" name="Object 10"/>
          <p:cNvGraphicFramePr>
            <a:graphicFrameLocks noChangeAspect="1"/>
          </p:cNvGraphicFramePr>
          <p:nvPr>
            <p:extLst>
              <p:ext uri="{D42A27DB-BD31-4B8C-83A1-F6EECF244321}">
                <p14:modId xmlns:p14="http://schemas.microsoft.com/office/powerpoint/2010/main" val="2489088566"/>
              </p:ext>
            </p:extLst>
          </p:nvPr>
        </p:nvGraphicFramePr>
        <p:xfrm>
          <a:off x="2700026" y="2871019"/>
          <a:ext cx="2743200" cy="787400"/>
        </p:xfrm>
        <a:graphic>
          <a:graphicData uri="http://schemas.openxmlformats.org/presentationml/2006/ole">
            <mc:AlternateContent xmlns:mc="http://schemas.openxmlformats.org/markup-compatibility/2006">
              <mc:Choice xmlns:v="urn:schemas-microsoft-com:vml" Requires="v">
                <p:oleObj name="Equation" r:id="rId2" imgW="1371600" imgH="393480" progId="Equation.DSMT4">
                  <p:embed/>
                </p:oleObj>
              </mc:Choice>
              <mc:Fallback>
                <p:oleObj name="Equation" r:id="rId2" imgW="1371600" imgH="393480" progId="Equation.DSMT4">
                  <p:embed/>
                  <p:pic>
                    <p:nvPicPr>
                      <p:cNvPr id="4" name="Object 10"/>
                      <p:cNvPicPr>
                        <a:picLocks noChangeAspect="1" noChangeArrowheads="1"/>
                      </p:cNvPicPr>
                      <p:nvPr/>
                    </p:nvPicPr>
                    <p:blipFill>
                      <a:blip r:embed="rId3"/>
                      <a:srcRect/>
                      <a:stretch>
                        <a:fillRect/>
                      </a:stretch>
                    </p:blipFill>
                    <p:spPr bwMode="auto">
                      <a:xfrm>
                        <a:off x="2700026" y="2871019"/>
                        <a:ext cx="2743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968751" y="5804967"/>
            <a:ext cx="7631894" cy="646331"/>
          </a:xfrm>
          <a:prstGeom prst="rect">
            <a:avLst/>
          </a:prstGeom>
        </p:spPr>
        <p:txBody>
          <a:bodyPr wrap="square">
            <a:spAutoFit/>
          </a:bodyPr>
          <a:lstStyle/>
          <a:p>
            <a:r>
              <a:rPr lang="en-US" altLang="zh-CN" dirty="0"/>
              <a:t>For integrals of exponential functions, see https://en.wikipedia.org/wiki/List_of_integrals_of_exponential_functions</a:t>
            </a:r>
            <a:endParaRPr lang="zh-CN" altLang="en-US" dirty="0"/>
          </a:p>
        </p:txBody>
      </p:sp>
    </p:spTree>
    <p:extLst>
      <p:ext uri="{BB962C8B-B14F-4D97-AF65-F5344CB8AC3E}">
        <p14:creationId xmlns:p14="http://schemas.microsoft.com/office/powerpoint/2010/main" val="14565929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Variational principle"/>
          <p:cNvSpPr txBox="1"/>
          <p:nvPr/>
        </p:nvSpPr>
        <p:spPr>
          <a:xfrm>
            <a:off x="510739" y="459973"/>
            <a:ext cx="8460015" cy="441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latin typeface="Arial"/>
                <a:ea typeface="Arial"/>
                <a:cs typeface="Arial"/>
                <a:sym typeface="Arial"/>
              </a:defRPr>
            </a:lvl1pPr>
          </a:lstStyle>
          <a:p>
            <a:r>
              <a:rPr dirty="0" err="1"/>
              <a:t>Variational</a:t>
            </a:r>
            <a:r>
              <a:rPr dirty="0"/>
              <a:t> principle</a:t>
            </a:r>
          </a:p>
        </p:txBody>
      </p:sp>
      <p:grpSp>
        <p:nvGrpSpPr>
          <p:cNvPr id="357" name="Group"/>
          <p:cNvGrpSpPr/>
          <p:nvPr/>
        </p:nvGrpSpPr>
        <p:grpSpPr>
          <a:xfrm>
            <a:off x="742768" y="1542569"/>
            <a:ext cx="7995960" cy="1317476"/>
            <a:chOff x="0" y="-19122"/>
            <a:chExt cx="11372030" cy="1873742"/>
          </a:xfrm>
        </p:grpSpPr>
        <p:sp>
          <p:nvSpPr>
            <p:cNvPr id="354" name="Assume the wave-function             depends on a number of adjustable parameters,  which can be tuned to minimize the energy expectation value"/>
            <p:cNvSpPr txBox="1"/>
            <p:nvPr/>
          </p:nvSpPr>
          <p:spPr>
            <a:xfrm>
              <a:off x="0" y="-19122"/>
              <a:ext cx="11372030" cy="84107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a:t>Assume the wave-function             depends on a number of adjustable parameters,  which can be tuned to minimize the energy expectation value   </a:t>
              </a:r>
            </a:p>
          </p:txBody>
        </p:sp>
        <p:pic>
          <p:nvPicPr>
            <p:cNvPr id="355" name="Image" descr="Image"/>
            <p:cNvPicPr>
              <a:picLocks noChangeAspect="1"/>
            </p:cNvPicPr>
            <p:nvPr/>
          </p:nvPicPr>
          <p:blipFill>
            <a:blip r:embed="rId2"/>
            <a:srcRect/>
            <a:stretch>
              <a:fillRect/>
            </a:stretch>
          </p:blipFill>
          <p:spPr>
            <a:xfrm>
              <a:off x="3800175" y="144667"/>
              <a:ext cx="838201" cy="266701"/>
            </a:xfrm>
            <a:prstGeom prst="rect">
              <a:avLst/>
            </a:prstGeom>
            <a:ln w="12700" cap="flat">
              <a:noFill/>
              <a:miter lim="400000"/>
            </a:ln>
            <a:effectLst/>
          </p:spPr>
        </p:pic>
        <p:pic>
          <p:nvPicPr>
            <p:cNvPr id="356" name="Image" descr="Image"/>
            <p:cNvPicPr>
              <a:picLocks noChangeAspect="1"/>
            </p:cNvPicPr>
            <p:nvPr/>
          </p:nvPicPr>
          <p:blipFill>
            <a:blip r:embed="rId3"/>
            <a:stretch>
              <a:fillRect/>
            </a:stretch>
          </p:blipFill>
          <p:spPr>
            <a:xfrm>
              <a:off x="2938733" y="1112624"/>
              <a:ext cx="4774575" cy="741996"/>
            </a:xfrm>
            <a:prstGeom prst="rect">
              <a:avLst/>
            </a:prstGeom>
            <a:ln w="12700" cap="flat">
              <a:noFill/>
              <a:miter lim="400000"/>
            </a:ln>
            <a:effectLst/>
          </p:spPr>
        </p:pic>
      </p:grpSp>
      <p:grpSp>
        <p:nvGrpSpPr>
          <p:cNvPr id="361" name="Group"/>
          <p:cNvGrpSpPr/>
          <p:nvPr/>
        </p:nvGrpSpPr>
        <p:grpSpPr>
          <a:xfrm>
            <a:off x="714218" y="3280508"/>
            <a:ext cx="7863219" cy="952635"/>
            <a:chOff x="0" y="-25942"/>
            <a:chExt cx="11183244" cy="1354856"/>
          </a:xfrm>
        </p:grpSpPr>
        <p:sp>
          <p:nvSpPr>
            <p:cNvPr id="358" name="The minimization is achieved by finding parameters such that the variation of the energy functional, i.e. the first-order change in the energy due to infinitesimal change in any of the parameters        vanishes, i.e.                     for all Pi."/>
            <p:cNvSpPr txBox="1"/>
            <p:nvPr/>
          </p:nvSpPr>
          <p:spPr>
            <a:xfrm>
              <a:off x="0" y="-25942"/>
              <a:ext cx="11183244" cy="12103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a:t>The minimization is achieved by finding parameters such that the variation of the energy functional, i.e. the first-order change in the energy due to infinitesimal change in any of the parameters        vanishes, i.e.                     for all Pi. </a:t>
              </a:r>
            </a:p>
          </p:txBody>
        </p:sp>
        <p:pic>
          <p:nvPicPr>
            <p:cNvPr id="359" name="Image" descr="Image"/>
            <p:cNvPicPr>
              <a:picLocks noChangeAspect="1"/>
            </p:cNvPicPr>
            <p:nvPr/>
          </p:nvPicPr>
          <p:blipFill>
            <a:blip r:embed="rId4"/>
            <a:stretch>
              <a:fillRect/>
            </a:stretch>
          </p:blipFill>
          <p:spPr>
            <a:xfrm>
              <a:off x="4545256" y="816197"/>
              <a:ext cx="431801" cy="241301"/>
            </a:xfrm>
            <a:prstGeom prst="rect">
              <a:avLst/>
            </a:prstGeom>
            <a:ln w="12700" cap="flat">
              <a:noFill/>
              <a:miter lim="400000"/>
            </a:ln>
            <a:effectLst/>
          </p:spPr>
        </p:pic>
        <p:pic>
          <p:nvPicPr>
            <p:cNvPr id="360" name="Image" descr="Image"/>
            <p:cNvPicPr>
              <a:picLocks noChangeAspect="1"/>
            </p:cNvPicPr>
            <p:nvPr/>
          </p:nvPicPr>
          <p:blipFill>
            <a:blip r:embed="rId5"/>
            <a:stretch>
              <a:fillRect/>
            </a:stretch>
          </p:blipFill>
          <p:spPr>
            <a:xfrm>
              <a:off x="7059820" y="782813"/>
              <a:ext cx="1435101" cy="546101"/>
            </a:xfrm>
            <a:prstGeom prst="rect">
              <a:avLst/>
            </a:prstGeom>
            <a:ln w="12700" cap="flat">
              <a:noFill/>
              <a:miter lim="400000"/>
            </a:ln>
            <a:effectLst/>
          </p:spPr>
        </p:pic>
      </p:grpSp>
      <p:grpSp>
        <p:nvGrpSpPr>
          <p:cNvPr id="364" name="Group"/>
          <p:cNvGrpSpPr/>
          <p:nvPr/>
        </p:nvGrpSpPr>
        <p:grpSpPr>
          <a:xfrm>
            <a:off x="700725" y="4639878"/>
            <a:ext cx="8080045" cy="1110625"/>
            <a:chOff x="0" y="-32764"/>
            <a:chExt cx="11491618" cy="1579554"/>
          </a:xfrm>
        </p:grpSpPr>
        <p:sp>
          <p:nvSpPr>
            <p:cNvPr id="362" name="Since the states      span only a subspace of the full Hilbert space, energies calculated by this way are always higher than the true eigenvalues. By increasing the size of the subspace, the variational energy gradually approaches the true energy from above — “systematically controllable!”"/>
            <p:cNvSpPr txBox="1"/>
            <p:nvPr/>
          </p:nvSpPr>
          <p:spPr>
            <a:xfrm>
              <a:off x="0" y="-32764"/>
              <a:ext cx="11491618" cy="15795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dirty="0"/>
                <a:t>Since the states      </a:t>
              </a:r>
              <a:r>
                <a:rPr lang="en-US" sz="1687" dirty="0"/>
                <a:t> </a:t>
              </a:r>
              <a:r>
                <a:rPr sz="1687" dirty="0"/>
                <a:t>span only a subspace of the full Hilbert space, energies calculated by this way are always higher than the true eigenvalues. By increasing the size of the subspace, the </a:t>
              </a:r>
              <a:r>
                <a:rPr sz="1687" dirty="0" err="1"/>
                <a:t>variational</a:t>
              </a:r>
              <a:r>
                <a:rPr sz="1687" dirty="0"/>
                <a:t> energy gradually approaches the true energy from above — “systematically controllable!”      </a:t>
              </a:r>
            </a:p>
          </p:txBody>
        </p:sp>
        <p:pic>
          <p:nvPicPr>
            <p:cNvPr id="363" name="Image" descr="Image"/>
            <p:cNvPicPr>
              <a:picLocks noChangeAspect="1"/>
            </p:cNvPicPr>
            <p:nvPr/>
          </p:nvPicPr>
          <p:blipFill>
            <a:blip r:embed="rId2"/>
            <a:srcRect/>
            <a:stretch>
              <a:fillRect/>
            </a:stretch>
          </p:blipFill>
          <p:spPr>
            <a:xfrm>
              <a:off x="2460493" y="139500"/>
              <a:ext cx="838201" cy="266701"/>
            </a:xfrm>
            <a:prstGeom prst="rect">
              <a:avLst/>
            </a:prstGeom>
            <a:ln w="12700" cap="flat">
              <a:noFill/>
              <a:miter lim="400000"/>
            </a:ln>
            <a:effectLst/>
          </p:spPr>
        </p:pic>
      </p:grpSp>
    </p:spTree>
    <p:extLst>
      <p:ext uri="{BB962C8B-B14F-4D97-AF65-F5344CB8AC3E}">
        <p14:creationId xmlns:p14="http://schemas.microsoft.com/office/powerpoint/2010/main" val="3897633683"/>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olving Schrödinger equation using matrix diagonalization"/>
          <p:cNvSpPr txBox="1"/>
          <p:nvPr/>
        </p:nvSpPr>
        <p:spPr>
          <a:xfrm>
            <a:off x="330003" y="424656"/>
            <a:ext cx="8460015"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lgn="just">
              <a:defRPr sz="2400">
                <a:solidFill>
                  <a:srgbClr val="0433FF"/>
                </a:solidFill>
                <a:latin typeface="Arial"/>
                <a:ea typeface="Arial"/>
                <a:cs typeface="Arial"/>
                <a:sym typeface="Arial"/>
              </a:defRPr>
            </a:lvl1pPr>
          </a:lstStyle>
          <a:p>
            <a:pPr algn="ctr"/>
            <a:r>
              <a:rPr lang="en-US" sz="1800" dirty="0"/>
              <a:t>Rayleigh-Ritz </a:t>
            </a:r>
            <a:r>
              <a:rPr lang="en-US" sz="1800" dirty="0" err="1"/>
              <a:t>variational</a:t>
            </a:r>
            <a:r>
              <a:rPr lang="en-US" sz="1800" dirty="0"/>
              <a:t> method</a:t>
            </a:r>
          </a:p>
        </p:txBody>
      </p:sp>
      <p:grpSp>
        <p:nvGrpSpPr>
          <p:cNvPr id="372" name="Group"/>
          <p:cNvGrpSpPr/>
          <p:nvPr/>
        </p:nvGrpSpPr>
        <p:grpSpPr>
          <a:xfrm>
            <a:off x="742768" y="1033246"/>
            <a:ext cx="7995960" cy="591380"/>
            <a:chOff x="0" y="-19121"/>
            <a:chExt cx="11372030" cy="841071"/>
          </a:xfrm>
        </p:grpSpPr>
        <p:sp>
          <p:nvSpPr>
            <p:cNvPr id="369" name="Group"/>
            <p:cNvSpPr/>
            <p:nvPr/>
          </p:nvSpPr>
          <p:spPr>
            <a:xfrm>
              <a:off x="0" y="-19121"/>
              <a:ext cx="11372030" cy="84107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lgn="just">
                <a:defRPr sz="2400">
                  <a:latin typeface="Arial"/>
                  <a:ea typeface="Arial"/>
                  <a:cs typeface="Arial"/>
                  <a:sym typeface="Arial"/>
                </a:defRPr>
              </a:lvl1pPr>
            </a:lstStyle>
            <a:p>
              <a:r>
                <a:rPr sz="1687" dirty="0"/>
                <a:t>With a complete basis set of orthonormal basis states         , any state         can be expressed as a linear combination of them</a:t>
              </a:r>
            </a:p>
          </p:txBody>
        </p:sp>
        <p:pic>
          <p:nvPicPr>
            <p:cNvPr id="370" name="Image" descr="Image"/>
            <p:cNvPicPr>
              <a:picLocks noChangeAspect="1"/>
            </p:cNvPicPr>
            <p:nvPr/>
          </p:nvPicPr>
          <p:blipFill>
            <a:blip r:embed="rId2"/>
            <a:stretch>
              <a:fillRect/>
            </a:stretch>
          </p:blipFill>
          <p:spPr>
            <a:xfrm>
              <a:off x="7378110" y="73746"/>
              <a:ext cx="749301" cy="317501"/>
            </a:xfrm>
            <a:prstGeom prst="rect">
              <a:avLst/>
            </a:prstGeom>
            <a:ln w="12700" cap="flat">
              <a:noFill/>
              <a:miter lim="400000"/>
            </a:ln>
            <a:effectLst/>
          </p:spPr>
        </p:pic>
        <p:pic>
          <p:nvPicPr>
            <p:cNvPr id="371" name="Image" descr="Image"/>
            <p:cNvPicPr>
              <a:picLocks noChangeAspect="1"/>
            </p:cNvPicPr>
            <p:nvPr/>
          </p:nvPicPr>
          <p:blipFill>
            <a:blip r:embed="rId3"/>
            <a:stretch>
              <a:fillRect/>
            </a:stretch>
          </p:blipFill>
          <p:spPr>
            <a:xfrm>
              <a:off x="9653161" y="73746"/>
              <a:ext cx="609601" cy="317501"/>
            </a:xfrm>
            <a:prstGeom prst="rect">
              <a:avLst/>
            </a:prstGeom>
            <a:ln w="12700" cap="flat">
              <a:noFill/>
              <a:miter lim="400000"/>
            </a:ln>
            <a:effectLst/>
          </p:spPr>
        </p:pic>
      </p:grpSp>
      <p:pic>
        <p:nvPicPr>
          <p:cNvPr id="373" name="Image" descr="Image"/>
          <p:cNvPicPr>
            <a:picLocks noChangeAspect="1"/>
          </p:cNvPicPr>
          <p:nvPr/>
        </p:nvPicPr>
        <p:blipFill>
          <a:blip r:embed="rId4"/>
          <a:stretch>
            <a:fillRect/>
          </a:stretch>
        </p:blipFill>
        <p:spPr>
          <a:xfrm>
            <a:off x="3348017" y="1895884"/>
            <a:ext cx="2146800" cy="563270"/>
          </a:xfrm>
          <a:prstGeom prst="rect">
            <a:avLst/>
          </a:prstGeom>
          <a:ln w="12700">
            <a:miter lim="400000"/>
          </a:ln>
        </p:spPr>
      </p:pic>
      <p:graphicFrame>
        <p:nvGraphicFramePr>
          <p:cNvPr id="22" name="Object 10"/>
          <p:cNvGraphicFramePr>
            <a:graphicFrameLocks noChangeAspect="1"/>
          </p:cNvGraphicFramePr>
          <p:nvPr/>
        </p:nvGraphicFramePr>
        <p:xfrm>
          <a:off x="2070100" y="2438400"/>
          <a:ext cx="4368800" cy="1371600"/>
        </p:xfrm>
        <a:graphic>
          <a:graphicData uri="http://schemas.openxmlformats.org/presentationml/2006/ole">
            <mc:AlternateContent xmlns:mc="http://schemas.openxmlformats.org/markup-compatibility/2006">
              <mc:Choice xmlns:v="urn:schemas-microsoft-com:vml" Requires="v">
                <p:oleObj name="Equation" r:id="rId5" imgW="2184120" imgH="685800" progId="Equation.DSMT4">
                  <p:embed/>
                </p:oleObj>
              </mc:Choice>
              <mc:Fallback>
                <p:oleObj name="Equation" r:id="rId5" imgW="2184120" imgH="685800" progId="Equation.DSMT4">
                  <p:embed/>
                  <p:pic>
                    <p:nvPicPr>
                      <p:cNvPr id="22" name="Object 10"/>
                      <p:cNvPicPr>
                        <a:picLocks noChangeAspect="1" noChangeArrowheads="1"/>
                      </p:cNvPicPr>
                      <p:nvPr/>
                    </p:nvPicPr>
                    <p:blipFill>
                      <a:blip r:embed="rId6"/>
                      <a:srcRect/>
                      <a:stretch>
                        <a:fillRect/>
                      </a:stretch>
                    </p:blipFill>
                    <p:spPr bwMode="auto">
                      <a:xfrm>
                        <a:off x="2070100" y="2438400"/>
                        <a:ext cx="436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0"/>
          <p:cNvGraphicFramePr>
            <a:graphicFrameLocks noChangeAspect="1"/>
          </p:cNvGraphicFramePr>
          <p:nvPr/>
        </p:nvGraphicFramePr>
        <p:xfrm>
          <a:off x="2209800" y="4005263"/>
          <a:ext cx="4699000" cy="2133600"/>
        </p:xfrm>
        <a:graphic>
          <a:graphicData uri="http://schemas.openxmlformats.org/presentationml/2006/ole">
            <mc:AlternateContent xmlns:mc="http://schemas.openxmlformats.org/markup-compatibility/2006">
              <mc:Choice xmlns:v="urn:schemas-microsoft-com:vml" Requires="v">
                <p:oleObj name="Equation" r:id="rId7" imgW="2349360" imgH="1066680" progId="Equation.DSMT4">
                  <p:embed/>
                </p:oleObj>
              </mc:Choice>
              <mc:Fallback>
                <p:oleObj name="Equation" r:id="rId7" imgW="2349360" imgH="1066680" progId="Equation.DSMT4">
                  <p:embed/>
                  <p:pic>
                    <p:nvPicPr>
                      <p:cNvPr id="23" name="Object 10"/>
                      <p:cNvPicPr>
                        <a:picLocks noChangeAspect="1" noChangeArrowheads="1"/>
                      </p:cNvPicPr>
                      <p:nvPr/>
                    </p:nvPicPr>
                    <p:blipFill>
                      <a:blip r:embed="rId8"/>
                      <a:srcRect/>
                      <a:stretch>
                        <a:fillRect/>
                      </a:stretch>
                    </p:blipFill>
                    <p:spPr bwMode="auto">
                      <a:xfrm>
                        <a:off x="2209800" y="4005263"/>
                        <a:ext cx="4699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2121812"/>
      </p:ext>
    </p:extLst>
  </p:cSld>
  <p:clrMapOvr>
    <a:masterClrMapping/>
  </p:clrMapOvr>
  <p:transition spd="med"/>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6079</TotalTime>
  <Pages>0</Pages>
  <Words>3637</Words>
  <Characters>0</Characters>
  <Application>Microsoft Office PowerPoint</Application>
  <DocSecurity>0</DocSecurity>
  <PresentationFormat>全屏显示(4:3)</PresentationFormat>
  <Lines>0</Lines>
  <Paragraphs>544</Paragraphs>
  <Slides>102</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102</vt:i4>
      </vt:variant>
    </vt:vector>
  </HeadingPairs>
  <TitlesOfParts>
    <vt:vector size="118" baseType="lpstr">
      <vt:lpstr>Monotype Sorts</vt:lpstr>
      <vt:lpstr>新細明體</vt:lpstr>
      <vt:lpstr>Microsoft YaHei</vt:lpstr>
      <vt:lpstr>Arial</vt:lpstr>
      <vt:lpstr>Georgia</vt:lpstr>
      <vt:lpstr>Palatino Linotype</vt:lpstr>
      <vt:lpstr>Rockwell</vt:lpstr>
      <vt:lpstr>Symbol</vt:lpstr>
      <vt:lpstr>Tahoma</vt:lpstr>
      <vt:lpstr>Times New Roman</vt:lpstr>
      <vt:lpstr>Wingdings</vt:lpstr>
      <vt:lpstr>默认设计模板</vt:lpstr>
      <vt:lpstr>Equation</vt:lpstr>
      <vt:lpstr>Bitmap Image</vt:lpstr>
      <vt:lpstr>Equation.3</vt:lpstr>
      <vt:lpstr>方程式</vt:lpstr>
      <vt:lpstr>PowerPoint 演示文稿</vt:lpstr>
      <vt:lpstr>Numerical methods for matrices</vt:lpstr>
      <vt:lpstr>Many problems in physics can be formulated in a matrix form</vt:lpstr>
      <vt:lpstr>Newton-Raphson for Root: multiple variables</vt:lpstr>
      <vt:lpstr>Vibration of a Molecule</vt:lpstr>
      <vt:lpstr>PowerPoint 演示文稿</vt:lpstr>
      <vt:lpstr>Kirchhoff Equations for Circuits</vt:lpstr>
      <vt:lpstr>Matrix Quantum Mechanics</vt:lpstr>
      <vt:lpstr>PowerPoint 演示文稿</vt:lpstr>
      <vt:lpstr>Types of Matrices</vt:lpstr>
      <vt:lpstr>PowerPoint 演示文稿</vt:lpstr>
      <vt:lpstr>PowerPoint 演示文稿</vt:lpstr>
      <vt:lpstr>PowerPoint 演示文稿</vt:lpstr>
      <vt:lpstr>PowerPoint 演示文稿</vt:lpstr>
      <vt:lpstr>Matrix Operations </vt:lpstr>
      <vt:lpstr>PowerPoint 演示文稿</vt:lpstr>
      <vt:lpstr>Matrix Multiplication</vt:lpstr>
      <vt:lpstr>PowerPoint 演示文稿</vt:lpstr>
      <vt:lpstr>Example: Matrix Multiplication</vt:lpstr>
      <vt:lpstr>Matrix Multiplication by a Scalar</vt:lpstr>
      <vt:lpstr>PowerPoint 演示文稿</vt:lpstr>
      <vt:lpstr>PowerPoint 演示文稿</vt:lpstr>
      <vt:lpstr>Inverse of A</vt:lpstr>
      <vt:lpstr>PowerPoint 演示文稿</vt:lpstr>
      <vt:lpstr>Vectors</vt:lpstr>
      <vt:lpstr>PowerPoint 演示文稿</vt:lpstr>
      <vt:lpstr>PowerPoint 演示文稿</vt:lpstr>
      <vt:lpstr>Example: Vectors</vt:lpstr>
      <vt:lpstr>PowerPoint 演示文稿</vt:lpstr>
      <vt:lpstr>Rank of A Matrix</vt:lpstr>
      <vt:lpstr>Example 1: Rank of Matrix</vt:lpstr>
      <vt:lpstr>Example 2: Rank of Matrix</vt:lpstr>
      <vt:lpstr>PowerPoint 演示文稿</vt:lpstr>
      <vt:lpstr>PowerPoint 演示文稿</vt:lpstr>
      <vt:lpstr>PowerPoint 演示文稿</vt:lpstr>
      <vt:lpstr>Solution of Two Equations</vt:lpstr>
      <vt:lpstr>Classification of Systems of Equations</vt:lpstr>
      <vt:lpstr>PowerPoint 演示文稿</vt:lpstr>
      <vt:lpstr>PowerPoint 演示文稿</vt:lpstr>
      <vt:lpstr>PowerPoint 演示文稿</vt:lpstr>
      <vt:lpstr>Permissible Operations</vt:lpstr>
      <vt:lpstr>PowerPoint 演示文稿</vt:lpstr>
      <vt:lpstr>Gaussian elimination for  linear equation systems </vt:lpstr>
      <vt:lpstr>PowerPoint 演示文稿</vt:lpstr>
      <vt:lpstr>PowerPoint 演示文稿</vt:lpstr>
      <vt:lpstr>Solution of a linear equation set</vt:lpstr>
      <vt:lpstr>Example: Gaussian Elimination Procedure</vt:lpstr>
      <vt:lpstr>PowerPoint 演示文稿</vt:lpstr>
      <vt:lpstr>PowerPoint 演示文稿</vt:lpstr>
      <vt:lpstr>PowerPoint 演示文稿</vt:lpstr>
      <vt:lpstr>PowerPoint 演示文稿</vt:lpstr>
      <vt:lpstr>PowerPoint 演示文稿</vt:lpstr>
      <vt:lpstr>pivoting</vt:lpstr>
      <vt:lpstr>PowerPoint 演示文稿</vt:lpstr>
      <vt:lpstr>PowerPoint 演示文稿</vt:lpstr>
      <vt:lpstr>Code example</vt:lpstr>
      <vt:lpstr>REDUCED ROW ECHELON FORM</vt:lpstr>
      <vt:lpstr>PowerPoint 演示文稿</vt:lpstr>
      <vt:lpstr>LU Decomposition</vt:lpstr>
      <vt:lpstr>PowerPoint 演示文稿</vt:lpstr>
      <vt:lpstr>PowerPoint 演示文稿</vt:lpstr>
      <vt:lpstr>PowerPoint 演示文稿</vt:lpstr>
      <vt:lpstr>Example: LU Decomposition</vt:lpstr>
      <vt:lpstr>PowerPoint 演示文稿</vt:lpstr>
      <vt:lpstr>PowerPoint 演示文稿</vt:lpstr>
      <vt:lpstr>PowerPoint 演示文稿</vt:lpstr>
      <vt:lpstr>LU Decomposition vs. Gaussian Elimination</vt:lpstr>
      <vt:lpstr>Permutation Matrix</vt:lpstr>
      <vt:lpstr>Solving Tridiagonal Systems  (Thomas Algorithm)</vt:lpstr>
      <vt:lpstr>Tridiagonal Systems (cont.)</vt:lpstr>
      <vt:lpstr>Linear Algebra PACKage</vt:lpstr>
      <vt:lpstr>PowerPoint 演示文稿</vt:lpstr>
      <vt:lpstr>More implements</vt:lpstr>
      <vt:lpstr>What Lapack can do?</vt:lpstr>
      <vt:lpstr>Matrix Inversion</vt:lpstr>
      <vt:lpstr>PowerPoint 演示文稿</vt:lpstr>
      <vt:lpstr>PowerPoint 演示文稿</vt:lpstr>
      <vt:lpstr>PowerPoint 演示文稿</vt:lpstr>
      <vt:lpstr>Cholesky Decomposition for Symmetric Matrices </vt:lpstr>
      <vt:lpstr>PowerPoint 演示文稿</vt:lpstr>
      <vt:lpstr>Example: Cholesky Decomposition </vt:lpstr>
      <vt:lpstr>PowerPoint 演示文稿</vt:lpstr>
      <vt:lpstr>PowerPoint 演示文稿</vt:lpstr>
      <vt:lpstr>Matrix Eigenvalue</vt:lpstr>
      <vt:lpstr>PowerPoint 演示文稿</vt:lpstr>
      <vt:lpstr>Diagonalization</vt:lpstr>
      <vt:lpstr>PowerPoint 演示文稿</vt:lpstr>
      <vt:lpstr>Eigenvalues of a Hermitian matrix</vt:lpstr>
      <vt:lpstr>PowerPoint 演示文稿</vt:lpstr>
      <vt:lpstr>Singular Value Decomposition</vt:lpstr>
      <vt:lpstr>PowerPoint 演示文稿</vt:lpstr>
      <vt:lpstr>Relation between SVD and eigen decomposition</vt:lpstr>
      <vt:lpstr>SVD example</vt:lpstr>
      <vt:lpstr>QR Decomposition </vt:lpstr>
      <vt:lpstr>QR Decomposition</vt:lpstr>
      <vt:lpstr>Homework</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Physics</dc:title>
  <dc:subject/>
  <dc:creator>Administrator</dc:creator>
  <cp:keywords/>
  <dc:description/>
  <cp:lastModifiedBy>尹 朝阳</cp:lastModifiedBy>
  <cp:revision>303</cp:revision>
  <dcterms:created xsi:type="dcterms:W3CDTF">2013-04-19T08:59:49Z</dcterms:created>
  <dcterms:modified xsi:type="dcterms:W3CDTF">2022-10-09T15:28:31Z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