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2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181" r:id="rId3"/>
    <p:sldId id="2184" r:id="rId4"/>
    <p:sldId id="2185" r:id="rId5"/>
    <p:sldId id="2200" r:id="rId6"/>
    <p:sldId id="2201" r:id="rId7"/>
    <p:sldId id="2202" r:id="rId8"/>
    <p:sldId id="2186" r:id="rId9"/>
    <p:sldId id="2203" r:id="rId10"/>
    <p:sldId id="2204" r:id="rId11"/>
    <p:sldId id="2205" r:id="rId12"/>
    <p:sldId id="2206" r:id="rId13"/>
    <p:sldId id="2207" r:id="rId14"/>
    <p:sldId id="2208" r:id="rId15"/>
    <p:sldId id="2209" r:id="rId16"/>
    <p:sldId id="2210" r:id="rId17"/>
    <p:sldId id="2211" r:id="rId18"/>
    <p:sldId id="2198" r:id="rId19"/>
    <p:sldId id="2134" r:id="rId20"/>
  </p:sldIdLst>
  <p:sldSz cx="9144000" cy="6858000" type="screen4x3"/>
  <p:notesSz cx="7104063" cy="10234613"/>
  <p:embeddedFontLst>
    <p:embeddedFont>
      <p:font typeface="10X10" panose="020B0600000101010101" charset="-127"/>
      <p:regular r:id="rId23"/>
    </p:embeddedFont>
    <p:embeddedFont>
      <p:font typeface="10X10 Bold" panose="020B0600000101010101" charset="-127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mbria Math" panose="02040503050406030204" pitchFamily="18" charset="0"/>
      <p:regular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B0"/>
    <a:srgbClr val="CC00FF"/>
    <a:srgbClr val="FFCCFF"/>
    <a:srgbClr val="FF99FF"/>
    <a:srgbClr val="FF66FF"/>
    <a:srgbClr val="AAC1E0"/>
    <a:srgbClr val="8A3236"/>
    <a:srgbClr val="D09E00"/>
    <a:srgbClr val="3B3838"/>
    <a:srgbClr val="7C1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2" autoAdjust="0"/>
    <p:restoredTop sz="74917" autoAdjust="0"/>
  </p:normalViewPr>
  <p:slideViewPr>
    <p:cSldViewPr snapToGrid="0">
      <p:cViewPr>
        <p:scale>
          <a:sx n="75" d="100"/>
          <a:sy n="75" d="100"/>
        </p:scale>
        <p:origin x="132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51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2712" y="-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4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A401DCA1-3C25-4CA1-BF6B-CF29D939FC60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721108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4" y="9721108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68BC270E-7250-4BE4-96CD-0617983B7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502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4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A992B632-30C4-40AA-8D6D-90730D9D873B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10"/>
            <a:ext cx="5683250" cy="4029879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4" y="9721108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A1D85262-56E0-42C9-A8CC-22A1446848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33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욕창 개념</a:t>
            </a:r>
            <a:endParaRPr lang="en-US" altLang="ko-KR" dirty="0"/>
          </a:p>
          <a:p>
            <a:r>
              <a:rPr lang="ko-KR" altLang="en-US" dirty="0"/>
              <a:t>욕창 예방 절차</a:t>
            </a:r>
            <a:endParaRPr lang="en-US" altLang="ko-KR" dirty="0"/>
          </a:p>
          <a:p>
            <a:r>
              <a:rPr lang="en-US" altLang="ko-KR" dirty="0"/>
              <a:t>HBLP</a:t>
            </a:r>
          </a:p>
          <a:p>
            <a:r>
              <a:rPr lang="en-US" altLang="ko-KR" dirty="0"/>
              <a:t>HBLP</a:t>
            </a:r>
            <a:r>
              <a:rPr lang="ko-KR" altLang="en-US" dirty="0"/>
              <a:t>의 문제점</a:t>
            </a:r>
            <a:endParaRPr lang="en-US" altLang="ko-KR" dirty="0"/>
          </a:p>
          <a:p>
            <a:r>
              <a:rPr lang="ko-KR" altLang="en-US" dirty="0"/>
              <a:t>압력 분포 데이터를 기반으로 제시된 방법들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8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dirty="0"/>
              <a:t>압력 분포 데이터를 기반으로 함</a:t>
            </a:r>
            <a:endParaRPr lang="en-US" altLang="ko-KR" dirty="0"/>
          </a:p>
          <a:p>
            <a:pPr rtl="0"/>
            <a:r>
              <a:rPr lang="ko-KR" altLang="en-US" dirty="0"/>
              <a:t>분류 학습을 위해 </a:t>
            </a:r>
            <a:r>
              <a:rPr lang="en-US" altLang="ko-KR" dirty="0" err="1"/>
              <a:t>HoG</a:t>
            </a:r>
            <a:r>
              <a:rPr lang="ko-KR" altLang="en-US" dirty="0"/>
              <a:t>와 </a:t>
            </a:r>
            <a:r>
              <a:rPr lang="en-US" altLang="ko-KR" dirty="0"/>
              <a:t>LBP </a:t>
            </a:r>
            <a:r>
              <a:rPr lang="ko-KR" altLang="en-US" dirty="0"/>
              <a:t>특징의 조합을 사용함</a:t>
            </a:r>
            <a:endParaRPr lang="en-US" altLang="ko-KR" dirty="0"/>
          </a:p>
          <a:p>
            <a:pPr rtl="0"/>
            <a:r>
              <a:rPr lang="ko-KR" altLang="en-US" dirty="0"/>
              <a:t>이미지의 각 픽셀 중심으로 주변 픽셀과 비교해 이진 패턴 생성</a:t>
            </a:r>
            <a:endParaRPr lang="en-US" altLang="ko-KR" dirty="0"/>
          </a:p>
          <a:p>
            <a:pPr rtl="0"/>
            <a:r>
              <a:rPr lang="ko-KR" altLang="en-US" dirty="0"/>
              <a:t>생성된 이진 패턴을 </a:t>
            </a:r>
            <a:r>
              <a:rPr lang="en-US" altLang="ko-KR" dirty="0"/>
              <a:t>10</a:t>
            </a:r>
            <a:r>
              <a:rPr lang="ko-KR" altLang="en-US" dirty="0"/>
              <a:t>진수로 변환하여 특징 벡터를 생성함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10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dirty="0"/>
              <a:t>샘플 압력 이미지의 모양과 패턴 정보를 디코딩하기 위해</a:t>
            </a:r>
            <a:endParaRPr lang="en-US" altLang="ko-KR" dirty="0"/>
          </a:p>
          <a:p>
            <a:pPr rtl="0"/>
            <a:r>
              <a:rPr lang="en-US" altLang="ko-KR" dirty="0" err="1"/>
              <a:t>HoG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LBP </a:t>
            </a:r>
            <a:r>
              <a:rPr lang="ko-KR" altLang="en-US" dirty="0"/>
              <a:t>특징 벡터 추출을 보여주는 흐름 다이어그램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97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dirty="0"/>
              <a:t>Input : K</a:t>
            </a:r>
            <a:r>
              <a:rPr lang="ko-KR" altLang="en-US" dirty="0"/>
              <a:t>개의 입력을 받고 각 샘플의 특징을 나타낸다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/>
              <a:t>Hidden : PCA </a:t>
            </a:r>
            <a:r>
              <a:rPr lang="ko-KR" altLang="en-US" dirty="0"/>
              <a:t>절차에서 유지되는 특징들이 입력으로 사용되며 숨겨진 레이어에 </a:t>
            </a:r>
            <a:r>
              <a:rPr lang="en-US" altLang="ko-KR" dirty="0"/>
              <a:t>h</a:t>
            </a:r>
            <a:r>
              <a:rPr lang="ko-KR" altLang="en-US" dirty="0"/>
              <a:t>개의 노드가 있음</a:t>
            </a:r>
            <a:endParaRPr lang="en-US" altLang="ko-KR" dirty="0"/>
          </a:p>
          <a:p>
            <a:pPr rtl="0"/>
            <a:r>
              <a:rPr lang="en-US" altLang="ko-KR" dirty="0"/>
              <a:t>Output : </a:t>
            </a:r>
            <a:r>
              <a:rPr lang="ko-KR" altLang="en-US" dirty="0"/>
              <a:t>출력 계층에는 </a:t>
            </a:r>
            <a:r>
              <a:rPr lang="en-US" altLang="ko-KR" dirty="0"/>
              <a:t>4</a:t>
            </a:r>
            <a:r>
              <a:rPr lang="ko-KR" altLang="en-US" dirty="0"/>
              <a:t>개의 출력 클래스 </a:t>
            </a:r>
            <a:r>
              <a:rPr lang="en-US" altLang="ko-KR" dirty="0"/>
              <a:t>(HBLP) </a:t>
            </a:r>
            <a:r>
              <a:rPr lang="ko-KR" altLang="en-US" dirty="0"/>
              <a:t>있음</a:t>
            </a:r>
            <a:endParaRPr lang="en-US" altLang="ko-KR" dirty="0"/>
          </a:p>
          <a:p>
            <a:pPr rtl="0"/>
            <a:r>
              <a:rPr lang="en-US" altLang="ko-KR" dirty="0"/>
              <a:t>FFANN</a:t>
            </a:r>
            <a:r>
              <a:rPr lang="ko-KR" altLang="en-US" dirty="0"/>
              <a:t>은 </a:t>
            </a:r>
            <a:r>
              <a:rPr lang="ko-KR" altLang="en-US" dirty="0" err="1"/>
              <a:t>입력레이어에서</a:t>
            </a:r>
            <a:r>
              <a:rPr lang="ko-KR" altLang="en-US" dirty="0"/>
              <a:t> </a:t>
            </a:r>
            <a:r>
              <a:rPr lang="ko-KR" altLang="en-US" dirty="0" err="1"/>
              <a:t>히든</a:t>
            </a:r>
            <a:r>
              <a:rPr lang="en-US" altLang="ko-KR" dirty="0"/>
              <a:t>, </a:t>
            </a:r>
            <a:r>
              <a:rPr lang="ko-KR" altLang="en-US" dirty="0" err="1"/>
              <a:t>히든에서</a:t>
            </a:r>
            <a:r>
              <a:rPr lang="ko-KR" altLang="en-US" dirty="0"/>
              <a:t> 출력으로 정보를 전달하며 학습</a:t>
            </a:r>
            <a:endParaRPr lang="en-US" altLang="ko-KR" dirty="0"/>
          </a:p>
          <a:p>
            <a:pPr rtl="0"/>
            <a:r>
              <a:rPr lang="ko-KR" altLang="en-US" dirty="0"/>
              <a:t>학습은 </a:t>
            </a:r>
            <a:r>
              <a:rPr lang="ko-KR" altLang="en-US" dirty="0" err="1"/>
              <a:t>예측값과</a:t>
            </a:r>
            <a:r>
              <a:rPr lang="ko-KR" altLang="en-US" dirty="0"/>
              <a:t> </a:t>
            </a:r>
            <a:r>
              <a:rPr lang="ko-KR" altLang="en-US" dirty="0" err="1"/>
              <a:t>실제값</a:t>
            </a:r>
            <a:r>
              <a:rPr lang="ko-KR" altLang="en-US" dirty="0"/>
              <a:t> 간의 오차 최소화를 조절하며 이루어짐</a:t>
            </a:r>
            <a:endParaRPr lang="en-US" altLang="ko-KR" dirty="0"/>
          </a:p>
          <a:p>
            <a:pPr rtl="0"/>
            <a:r>
              <a:rPr lang="en-US" altLang="ko-KR" dirty="0"/>
              <a:t>Backpropagation</a:t>
            </a:r>
            <a:r>
              <a:rPr lang="ko-KR" altLang="en-US" dirty="0"/>
              <a:t>알고리즘 사용되어 신경망의 가중치 업데이트함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020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Hessian matrix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는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다변수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함수의 미분계수인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이계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도함수들로 이루어진 정방 행렬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(2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차미분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endParaRPr lang="en-US" altLang="ko-KR" b="0" i="0" dirty="0">
              <a:solidFill>
                <a:srgbClr val="343A40"/>
              </a:solidFill>
              <a:effectLst/>
              <a:latin typeface="Helvetica Neue"/>
            </a:endParaRPr>
          </a:p>
          <a:p>
            <a:pPr rtl="0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95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dirty="0"/>
              <a:t>일반적인 </a:t>
            </a:r>
            <a:r>
              <a:rPr lang="en-US" altLang="ko-KR" dirty="0"/>
              <a:t>cross-validation</a:t>
            </a:r>
            <a:r>
              <a:rPr lang="ko-KR" altLang="en-US" dirty="0"/>
              <a:t>과 달리 내부 루프와 외부 루프로 나눔</a:t>
            </a:r>
            <a:endParaRPr lang="en-US" altLang="ko-KR" dirty="0"/>
          </a:p>
          <a:p>
            <a:pPr rtl="0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내부에서는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Leave-Subject-Out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교차 검증이 수행됨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이는 각 반복에서 하나의 주제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피험자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)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데이터를 검증 데이터로 사용하고 나머지 주제 데이터로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FFANN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을 훈련함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rtl="0"/>
            <a:r>
              <a:rPr lang="ko-KR" altLang="en-US" dirty="0"/>
              <a:t>외부루프에서는 </a:t>
            </a:r>
            <a:r>
              <a:rPr lang="en-US" altLang="ko-KR" dirty="0"/>
              <a:t>7</a:t>
            </a:r>
            <a:r>
              <a:rPr lang="ko-KR" altLang="en-US" dirty="0"/>
              <a:t>개의 피험자의 </a:t>
            </a:r>
            <a:r>
              <a:rPr lang="en-US" altLang="ko-KR" dirty="0"/>
              <a:t>4</a:t>
            </a:r>
            <a:r>
              <a:rPr lang="ko-KR" altLang="en-US" dirty="0"/>
              <a:t>가지 자세에 속하는 데이터 프레임이 훈련에 사용됨</a:t>
            </a:r>
            <a:endParaRPr lang="en-US" altLang="ko-KR" dirty="0"/>
          </a:p>
          <a:p>
            <a:pPr rtl="0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중첩된 구조는 모델의 일반화 성능을 더 정확하게 추정할 수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001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b="0" i="0" dirty="0">
                <a:solidFill>
                  <a:srgbClr val="0F0F0F"/>
                </a:solidFill>
                <a:effectLst/>
                <a:latin typeface="Söhne"/>
              </a:rPr>
              <a:t>정자세</a:t>
            </a:r>
            <a:r>
              <a:rPr lang="en-US" altLang="ko-KR" b="0" i="0" dirty="0">
                <a:solidFill>
                  <a:srgbClr val="0F0F0F"/>
                </a:solidFill>
                <a:effectLst/>
                <a:latin typeface="Söhne"/>
              </a:rPr>
              <a:t>(a)~(d), </a:t>
            </a:r>
            <a:r>
              <a:rPr lang="ko-KR" altLang="en-US" b="0" i="0" dirty="0">
                <a:solidFill>
                  <a:srgbClr val="0F0F0F"/>
                </a:solidFill>
                <a:effectLst/>
                <a:latin typeface="Söhne"/>
              </a:rPr>
              <a:t>왼쪽</a:t>
            </a:r>
            <a:r>
              <a:rPr lang="en-US" altLang="ko-KR" b="0" i="0" dirty="0">
                <a:solidFill>
                  <a:srgbClr val="0F0F0F"/>
                </a:solidFill>
                <a:effectLst/>
                <a:latin typeface="Söhne"/>
              </a:rPr>
              <a:t>(e)~(h), </a:t>
            </a:r>
            <a:r>
              <a:rPr lang="ko-KR" altLang="en-US" b="0" i="0" dirty="0">
                <a:solidFill>
                  <a:srgbClr val="0F0F0F"/>
                </a:solidFill>
                <a:effectLst/>
                <a:latin typeface="Söhne"/>
              </a:rPr>
              <a:t>엎드린 자세</a:t>
            </a:r>
            <a:r>
              <a:rPr lang="en-US" altLang="ko-KR" b="0" i="0" dirty="0">
                <a:solidFill>
                  <a:srgbClr val="0F0F0F"/>
                </a:solidFill>
                <a:effectLst/>
                <a:latin typeface="Söhne"/>
              </a:rPr>
              <a:t>(</a:t>
            </a:r>
            <a:r>
              <a:rPr lang="en-US" altLang="ko-KR" b="0" i="0" dirty="0" err="1">
                <a:solidFill>
                  <a:srgbClr val="0F0F0F"/>
                </a:solidFill>
                <a:effectLst/>
                <a:latin typeface="Söhne"/>
              </a:rPr>
              <a:t>i</a:t>
            </a:r>
            <a:r>
              <a:rPr lang="en-US" altLang="ko-KR" b="0" i="0" dirty="0">
                <a:solidFill>
                  <a:srgbClr val="0F0F0F"/>
                </a:solidFill>
                <a:effectLst/>
                <a:latin typeface="Söhne"/>
              </a:rPr>
              <a:t>)~(l), </a:t>
            </a:r>
            <a:r>
              <a:rPr lang="ko-KR" altLang="en-US" b="0" i="0" dirty="0">
                <a:solidFill>
                  <a:srgbClr val="0F0F0F"/>
                </a:solidFill>
                <a:effectLst/>
                <a:latin typeface="Söhne"/>
              </a:rPr>
              <a:t>오른쪽</a:t>
            </a:r>
            <a:r>
              <a:rPr lang="en-US" altLang="ko-KR" b="0" i="0" dirty="0">
                <a:solidFill>
                  <a:srgbClr val="0F0F0F"/>
                </a:solidFill>
                <a:effectLst/>
                <a:latin typeface="Söhne"/>
              </a:rPr>
              <a:t>(m)~(p)</a:t>
            </a:r>
          </a:p>
          <a:p>
            <a:pPr rtl="0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형태 정보만을 사용하여 </a:t>
            </a:r>
            <a:r>
              <a:rPr lang="ko-KR" altLang="en-US" b="0" i="0" dirty="0">
                <a:solidFill>
                  <a:srgbClr val="0F0F0F"/>
                </a:solidFill>
                <a:effectLst/>
                <a:latin typeface="Söhne"/>
              </a:rPr>
              <a:t>데이터를 분류하는 것이 한계가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796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dirty="0"/>
              <a:t>A</a:t>
            </a:r>
            <a:r>
              <a:rPr lang="ko-KR" altLang="en-US" dirty="0"/>
              <a:t>는 훈련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test </a:t>
            </a:r>
            <a:r>
              <a:rPr lang="ko-KR" altLang="en-US" dirty="0"/>
              <a:t>단계에서 각 자세에 대한 모델의 성능을 나타낸 </a:t>
            </a:r>
            <a:r>
              <a:rPr lang="en-US" altLang="ko-KR" dirty="0"/>
              <a:t>confusion matrix</a:t>
            </a:r>
            <a:r>
              <a:rPr lang="ko-KR" altLang="en-US" dirty="0"/>
              <a:t>임</a:t>
            </a:r>
            <a:endParaRPr lang="en-US" altLang="ko-KR" dirty="0"/>
          </a:p>
          <a:p>
            <a:pPr rtl="0"/>
            <a:r>
              <a:rPr lang="en-US" altLang="ko-KR" dirty="0"/>
              <a:t>True positive</a:t>
            </a:r>
            <a:r>
              <a:rPr lang="ko-KR" altLang="en-US" dirty="0"/>
              <a:t>점수가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 모두 높게 나옴 </a:t>
            </a:r>
            <a:r>
              <a:rPr lang="en-US" altLang="ko-KR" dirty="0"/>
              <a:t>-&gt; </a:t>
            </a:r>
            <a:r>
              <a:rPr lang="ko-KR" altLang="en-US" dirty="0"/>
              <a:t>클래스를 정확하게 분류함</a:t>
            </a:r>
            <a:endParaRPr lang="en-US" altLang="ko-KR" dirty="0"/>
          </a:p>
          <a:p>
            <a:pPr rtl="0"/>
            <a:r>
              <a:rPr lang="ko-KR" altLang="en-US" dirty="0"/>
              <a:t>전체 분류 정확도는 </a:t>
            </a:r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en-US" altLang="ko-KR" dirty="0"/>
              <a:t>99.4  b</a:t>
            </a:r>
            <a:r>
              <a:rPr lang="ko-KR" altLang="en-US" dirty="0"/>
              <a:t>에서 </a:t>
            </a:r>
            <a:r>
              <a:rPr lang="en-US" altLang="ko-KR" dirty="0"/>
              <a:t>97.9%</a:t>
            </a:r>
            <a:r>
              <a:rPr lang="ko-KR" altLang="en-US" dirty="0"/>
              <a:t>가 나옴</a:t>
            </a:r>
            <a:endParaRPr lang="en-US" altLang="ko-KR" dirty="0"/>
          </a:p>
          <a:p>
            <a:pPr rtl="0"/>
            <a:r>
              <a:rPr lang="en-US" altLang="ko-KR" dirty="0"/>
              <a:t>Cohen’s kappa </a:t>
            </a:r>
            <a:r>
              <a:rPr lang="ko-KR" altLang="en-US" dirty="0"/>
              <a:t>계수는 </a:t>
            </a:r>
            <a:r>
              <a:rPr lang="en-US" altLang="ko-KR" dirty="0"/>
              <a:t>97.2%</a:t>
            </a:r>
            <a:r>
              <a:rPr lang="ko-KR" altLang="en-US" dirty="0"/>
              <a:t>로 신뢰성도 높게 나옴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146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다른 연구 결과와 비교해 제안된 방법의 성능을 분석한 사진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ko-KR" dirty="0"/>
              <a:t>4</a:t>
            </a:r>
            <a:r>
              <a:rPr lang="ko-KR" altLang="en-US" dirty="0"/>
              <a:t>개의 클래스로 분류했으며 제안된 방법은 가장 높은 정확도를 보임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53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문제 해결에 포괄적인 해결책은 제공하지 않지만</a:t>
            </a:r>
            <a:r>
              <a:rPr lang="en-US" altLang="ko-KR" sz="1200" dirty="0"/>
              <a:t>, ~</a:t>
            </a:r>
          </a:p>
          <a:p>
            <a:r>
              <a:rPr lang="ko-KR" altLang="en-US" sz="1200" dirty="0"/>
              <a:t>침대 내장 압력 센서로 </a:t>
            </a:r>
            <a:r>
              <a:rPr lang="en-US" altLang="ko-KR" sz="1200" dirty="0"/>
              <a:t>~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5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매트리스에 신체 압력을 자주 재분배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46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압력 센서 매트리스를 사용한 침대 욕창 예방을 보여주는 </a:t>
            </a:r>
            <a:r>
              <a:rPr lang="en-US" altLang="ko-KR" dirty="0"/>
              <a:t>3</a:t>
            </a:r>
            <a:r>
              <a:rPr lang="ko-KR" altLang="en-US" dirty="0"/>
              <a:t>단계 흐름 다이어그램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790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뒤에서는 </a:t>
            </a:r>
            <a:r>
              <a:rPr lang="en-US" altLang="ko-KR" dirty="0"/>
              <a:t>HBLP</a:t>
            </a:r>
            <a:r>
              <a:rPr lang="ko-KR" altLang="en-US" dirty="0"/>
              <a:t>를 식별하는 방법들에 대해 말함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카메라</a:t>
            </a:r>
            <a:r>
              <a:rPr lang="en-US" altLang="ko-KR" dirty="0"/>
              <a:t>, </a:t>
            </a:r>
            <a:r>
              <a:rPr lang="ko-KR" altLang="en-US" dirty="0"/>
              <a:t>근적외선 센서</a:t>
            </a:r>
            <a:r>
              <a:rPr lang="en-US" altLang="ko-KR" dirty="0"/>
              <a:t>, </a:t>
            </a:r>
            <a:r>
              <a:rPr lang="ko-KR" altLang="en-US" dirty="0"/>
              <a:t>가속도계</a:t>
            </a:r>
            <a:r>
              <a:rPr lang="en-US" altLang="ko-KR" dirty="0"/>
              <a:t>, </a:t>
            </a:r>
            <a:r>
              <a:rPr lang="ko-KR" altLang="en-US" dirty="0" err="1"/>
              <a:t>자력계</a:t>
            </a:r>
            <a:r>
              <a:rPr lang="en-US" altLang="ko-KR" dirty="0"/>
              <a:t>, </a:t>
            </a:r>
            <a:r>
              <a:rPr lang="ko-KR" altLang="en-US" dirty="0"/>
              <a:t>무선 장치 및 자이로스코프 관성 센서 기반으로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354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가슴 부위에 </a:t>
            </a:r>
            <a:r>
              <a:rPr lang="en-US" altLang="ko-KR" dirty="0"/>
              <a:t>3</a:t>
            </a:r>
            <a:r>
              <a:rPr lang="ko-KR" altLang="en-US" dirty="0"/>
              <a:t>축 가속도계를 착용하여 자세 검출을 하는 방안임</a:t>
            </a:r>
            <a:endParaRPr lang="en-US" altLang="ko-KR" dirty="0"/>
          </a:p>
          <a:p>
            <a:r>
              <a:rPr lang="ko-KR" altLang="en-US" dirty="0"/>
              <a:t>가속도계는 </a:t>
            </a:r>
            <a:r>
              <a:rPr lang="en-US" altLang="ko-KR" dirty="0"/>
              <a:t>x, y, z </a:t>
            </a:r>
            <a:r>
              <a:rPr lang="ko-KR" altLang="en-US" dirty="0" err="1"/>
              <a:t>세가지축에</a:t>
            </a:r>
            <a:r>
              <a:rPr lang="ko-KR" altLang="en-US" dirty="0"/>
              <a:t> 대한 가속도를 측정하여 사용자의 동작과 자세를 추적함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26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dirty="0"/>
              <a:t>압력 분포 데이터를 기반으로 한 방법들</a:t>
            </a:r>
            <a:endParaRPr lang="en-US" altLang="ko-KR" dirty="0"/>
          </a:p>
          <a:p>
            <a:pPr rtl="0"/>
            <a:r>
              <a:rPr lang="en-US" altLang="ko-KR" dirty="0"/>
              <a:t>2 : </a:t>
            </a:r>
            <a:r>
              <a:rPr lang="ko-KR" altLang="en-US" dirty="0"/>
              <a:t>정확도 개선이 어떻게 이루어졌는지에 대한 정보 제공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78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dirty="0" err="1"/>
              <a:t>누운자세와</a:t>
            </a:r>
            <a:r>
              <a:rPr lang="ko-KR" altLang="en-US" dirty="0"/>
              <a:t> 엎드린 자세 무시한 방법들</a:t>
            </a:r>
            <a:endParaRPr lang="en-US" altLang="ko-KR" dirty="0"/>
          </a:p>
          <a:p>
            <a:pPr rtl="0"/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선택된 특징 벡터가 회전 및 신체 각도에 민감해서 분류 정확도가 낮음</a:t>
            </a:r>
            <a:r>
              <a:rPr lang="en-US" altLang="ko-KR" dirty="0"/>
              <a:t>3 : </a:t>
            </a:r>
            <a:r>
              <a:rPr lang="en-US" altLang="ko-KR" dirty="0" err="1"/>
              <a:t>supin</a:t>
            </a:r>
            <a:r>
              <a:rPr lang="ko-KR" altLang="en-US" dirty="0"/>
              <a:t>과 </a:t>
            </a:r>
            <a:r>
              <a:rPr lang="en-US" altLang="ko-KR" dirty="0"/>
              <a:t>prone</a:t>
            </a:r>
            <a:r>
              <a:rPr lang="ko-KR" altLang="en-US" dirty="0"/>
              <a:t>을 </a:t>
            </a:r>
            <a:r>
              <a:rPr lang="en-US" altLang="ko-KR" dirty="0"/>
              <a:t>1</a:t>
            </a:r>
            <a:r>
              <a:rPr lang="ko-KR" altLang="en-US" dirty="0"/>
              <a:t>개의 클래스로 분류했으며 두 자세 사이의 형태 유사성과 이미지 이진화로 체중 분포 정보가 부족함</a:t>
            </a:r>
            <a:endParaRPr lang="en-US" altLang="ko-KR" dirty="0"/>
          </a:p>
          <a:p>
            <a:pPr rtl="0"/>
            <a:r>
              <a:rPr lang="ko-KR" altLang="en-US" dirty="0"/>
              <a:t>문제점 </a:t>
            </a:r>
            <a:r>
              <a:rPr lang="en-US" altLang="ko-KR" dirty="0"/>
              <a:t>: 4HBLP</a:t>
            </a:r>
            <a:r>
              <a:rPr lang="ko-KR" altLang="en-US" dirty="0"/>
              <a:t>가 정확도가 더 낮음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18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두명</a:t>
            </a:r>
            <a:r>
              <a:rPr lang="ko-KR" altLang="en-US" dirty="0"/>
              <a:t> 이상의 평가자 간 얼마나 일치하는지 측정하는 지표</a:t>
            </a:r>
            <a:endParaRPr lang="en-US" altLang="ko-KR" dirty="0"/>
          </a:p>
          <a:p>
            <a:r>
              <a:rPr lang="ko-KR" altLang="en-US" dirty="0"/>
              <a:t>값은 </a:t>
            </a:r>
            <a:r>
              <a:rPr lang="en-US" altLang="ko-KR" dirty="0"/>
              <a:t>-1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까지의 범위를 가지며 </a:t>
            </a:r>
            <a:r>
              <a:rPr lang="en-US" altLang="ko-KR" dirty="0"/>
              <a:t>0</a:t>
            </a:r>
            <a:r>
              <a:rPr lang="ko-KR" altLang="en-US" dirty="0"/>
              <a:t>에 가까울수록 일치가 무작위에 가까움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에 가까울수록 완벽한 일치를 나타냄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44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dirty="0"/>
              <a:t>압력 분포 데이터를 기반으로 함</a:t>
            </a:r>
            <a:endParaRPr lang="en-US" altLang="ko-KR" dirty="0"/>
          </a:p>
          <a:p>
            <a:pPr rtl="0"/>
            <a:r>
              <a:rPr lang="ko-KR" altLang="en-US" dirty="0"/>
              <a:t>분류 학습을 위해 </a:t>
            </a:r>
            <a:r>
              <a:rPr lang="en-US" altLang="ko-KR" dirty="0" err="1"/>
              <a:t>HoG</a:t>
            </a:r>
            <a:r>
              <a:rPr lang="ko-KR" altLang="en-US" dirty="0"/>
              <a:t>와 </a:t>
            </a:r>
            <a:r>
              <a:rPr lang="en-US" altLang="ko-KR" dirty="0"/>
              <a:t>LBP </a:t>
            </a:r>
            <a:r>
              <a:rPr lang="ko-KR" altLang="en-US" dirty="0"/>
              <a:t>특징의 조합을 사용함</a:t>
            </a:r>
            <a:endParaRPr lang="en-US" altLang="ko-KR" dirty="0"/>
          </a:p>
          <a:p>
            <a:pPr rtl="0"/>
            <a:r>
              <a:rPr lang="ko-KR" altLang="en-US" dirty="0"/>
              <a:t>이미지를 격자로 분할 후 각 격자 내에서 픽셀의 </a:t>
            </a:r>
            <a:r>
              <a:rPr lang="ko-KR" altLang="en-US" dirty="0" err="1"/>
              <a:t>그래디언트</a:t>
            </a:r>
            <a:r>
              <a:rPr lang="ko-KR" altLang="en-US" dirty="0"/>
              <a:t> 계산</a:t>
            </a:r>
            <a:endParaRPr lang="en-US" altLang="ko-KR" dirty="0"/>
          </a:p>
          <a:p>
            <a:pPr rtl="0"/>
            <a:r>
              <a:rPr lang="ko-KR" altLang="en-US" dirty="0"/>
              <a:t>각 격자에서 계산된 </a:t>
            </a:r>
            <a:r>
              <a:rPr lang="ko-KR" altLang="en-US" dirty="0" err="1"/>
              <a:t>그래디언트는</a:t>
            </a:r>
            <a:r>
              <a:rPr lang="ko-KR" altLang="en-US" dirty="0"/>
              <a:t> 방향과 크기를 가짐</a:t>
            </a:r>
            <a:endParaRPr lang="en-US" altLang="ko-KR" dirty="0"/>
          </a:p>
          <a:p>
            <a:pPr rtl="0"/>
            <a:r>
              <a:rPr lang="ko-KR" altLang="en-US" dirty="0"/>
              <a:t>이미지 전체에 대해 각 격자의 </a:t>
            </a:r>
            <a:r>
              <a:rPr lang="ko-KR" altLang="en-US" dirty="0" err="1"/>
              <a:t>그래디언트</a:t>
            </a:r>
            <a:r>
              <a:rPr lang="ko-KR" altLang="en-US" dirty="0"/>
              <a:t> 방향에 따라 히스토그램 생성</a:t>
            </a:r>
            <a:endParaRPr lang="en-US" altLang="ko-KR" dirty="0"/>
          </a:p>
          <a:p>
            <a:pPr rtl="0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29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273" y="0"/>
            <a:ext cx="8001000" cy="672461"/>
          </a:xfrm>
          <a:prstGeom prst="rect">
            <a:avLst/>
          </a:prstGeom>
        </p:spPr>
        <p:txBody>
          <a:bodyPr anchor="ctr"/>
          <a:lstStyle>
            <a:lvl1pPr algn="just">
              <a:defRPr sz="3200"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5194"/>
            <a:ext cx="8229600" cy="4983163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10X10" panose="020D0604000000000000" pitchFamily="50" charset="-127"/>
                <a:ea typeface="10X10" panose="020D0604000000000000" pitchFamily="50" charset="-127"/>
              </a:defRPr>
            </a:lvl1pPr>
            <a:lvl2pPr>
              <a:defRPr sz="2400">
                <a:latin typeface="10X10" panose="020D0604000000000000" pitchFamily="50" charset="-127"/>
                <a:ea typeface="10X10" panose="020D0604000000000000" pitchFamily="50" charset="-127"/>
              </a:defRPr>
            </a:lvl2pPr>
            <a:lvl3pPr marL="1008000" indent="-228600">
              <a:buFont typeface="Wingdings" panose="05000000000000000000" pitchFamily="2" charset="2"/>
              <a:buChar char="Ø"/>
              <a:defRPr sz="2200">
                <a:latin typeface="10X10" panose="020D0604000000000000" pitchFamily="50" charset="-127"/>
                <a:ea typeface="10X10" panose="020D0604000000000000" pitchFamily="50" charset="-127"/>
              </a:defRPr>
            </a:lvl3pPr>
            <a:lvl4pPr marL="1368000" indent="-285750">
              <a:buFont typeface="Wingdings" panose="05000000000000000000" pitchFamily="2" charset="2"/>
              <a:buChar char="ü"/>
              <a:defRPr sz="2000">
                <a:latin typeface="10X10" panose="020D0604000000000000" pitchFamily="50" charset="-127"/>
                <a:ea typeface="10X10" panose="020D0604000000000000" pitchFamily="50" charset="-127"/>
              </a:defRPr>
            </a:lvl4pPr>
            <a:lvl5pPr marL="1656000">
              <a:defRPr sz="1800">
                <a:latin typeface="10X10" panose="020D0604000000000000" pitchFamily="50" charset="-127"/>
                <a:ea typeface="10X10" panose="020D0604000000000000" pitchFamily="50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3349DA3-F5E3-4309-BAFA-924CF8E02C54}"/>
              </a:ext>
            </a:extLst>
          </p:cNvPr>
          <p:cNvCxnSpPr/>
          <p:nvPr userDrawn="1"/>
        </p:nvCxnSpPr>
        <p:spPr>
          <a:xfrm>
            <a:off x="0" y="672035"/>
            <a:ext cx="9144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2A5508-CEC4-4396-B6E7-45A127369CBC}"/>
              </a:ext>
            </a:extLst>
          </p:cNvPr>
          <p:cNvSpPr/>
          <p:nvPr userDrawn="1"/>
        </p:nvSpPr>
        <p:spPr>
          <a:xfrm flipH="1">
            <a:off x="419727" y="92518"/>
            <a:ext cx="113672" cy="4874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85CCD20-C76E-4669-8B5B-1C4BA3724BFD}"/>
              </a:ext>
            </a:extLst>
          </p:cNvPr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CC7E028F-5D5C-44A0-4D50-BD5419D538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70" y="6524412"/>
            <a:ext cx="928350" cy="273616"/>
          </a:xfrm>
          <a:prstGeom prst="rect">
            <a:avLst/>
          </a:prstGeom>
        </p:spPr>
      </p:pic>
      <p:pic>
        <p:nvPicPr>
          <p:cNvPr id="4" name="그림 3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B8791A90-18FB-30BC-069B-112860988A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0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85CCD20-C76E-4669-8B5B-1C4BA3724BFD}"/>
              </a:ext>
            </a:extLst>
          </p:cNvPr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63BF8856-CC15-6822-286B-BA31107BE6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70" y="6524412"/>
            <a:ext cx="928350" cy="273616"/>
          </a:xfrm>
          <a:prstGeom prst="rect">
            <a:avLst/>
          </a:prstGeom>
        </p:spPr>
      </p:pic>
      <p:pic>
        <p:nvPicPr>
          <p:cNvPr id="2" name="그림 1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971FE749-1983-F9A4-1BB6-7F4D438EB9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9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9E73-375F-41DE-AB58-8109BF60F603}" type="slidenum">
              <a:rPr lang="ko-KR" altLang="en-US" smtClean="0"/>
              <a:pPr/>
              <a:t>‹#›</a:t>
            </a:fld>
            <a:r>
              <a:rPr lang="en-US" altLang="ko-KR"/>
              <a:t>/46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28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387CBD-7850-0FE9-35E2-78F07DFECDE5}"/>
              </a:ext>
            </a:extLst>
          </p:cNvPr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AC4E2A-7F6E-EF53-3AC4-4389CF0E2C8F}"/>
              </a:ext>
            </a:extLst>
          </p:cNvPr>
          <p:cNvSpPr/>
          <p:nvPr userDrawn="1"/>
        </p:nvSpPr>
        <p:spPr>
          <a:xfrm>
            <a:off x="240942" y="1859339"/>
            <a:ext cx="8662116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0" normalizeH="0" baseline="0" noProof="0" dirty="0">
                <a:ln w="22225">
                  <a:solidFill>
                    <a:srgbClr val="C0504D"/>
                  </a:solidFill>
                  <a:prstDash val="solid"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Thank you for listening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600" b="1" i="0" u="none" strike="noStrike" kern="1200" cap="none" spc="0" normalizeH="0" baseline="0" noProof="0" dirty="0">
              <a:ln w="22225">
                <a:solidFill>
                  <a:srgbClr val="C0504D"/>
                </a:solidFill>
                <a:prstDash val="solid"/>
              </a:ln>
              <a:solidFill>
                <a:srgbClr val="C0504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0" normalizeH="0" baseline="0" noProof="0" dirty="0">
                <a:ln w="22225">
                  <a:solidFill>
                    <a:srgbClr val="C0504D"/>
                  </a:solidFill>
                  <a:prstDash val="solid"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Q &amp; A</a:t>
            </a:r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B6D5F22F-4C16-0A97-4136-9E31CE5B6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70" y="6524412"/>
            <a:ext cx="928350" cy="273616"/>
          </a:xfrm>
          <a:prstGeom prst="rect">
            <a:avLst/>
          </a:prstGeom>
        </p:spPr>
      </p:pic>
      <p:pic>
        <p:nvPicPr>
          <p:cNvPr id="2" name="그림 1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7AA4353F-619F-CC69-528C-347474CFAA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8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2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1D879A-93FF-4CEC-A4E6-BC7A27079353}"/>
              </a:ext>
            </a:extLst>
          </p:cNvPr>
          <p:cNvSpPr txBox="1"/>
          <p:nvPr/>
        </p:nvSpPr>
        <p:spPr>
          <a:xfrm>
            <a:off x="2492836" y="4498876"/>
            <a:ext cx="4411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202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4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. 01. 04.</a:t>
            </a:r>
          </a:p>
          <a:p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10X10" panose="020B0600000101010101" charset="-127"/>
                <a:ea typeface="10X10" panose="020B0600000101010101" charset="-127"/>
                <a:cs typeface="Microsoft Sans Serif" panose="020B0604020202020204" pitchFamily="34" charset="0"/>
              </a:rPr>
              <a:t>송채영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10X10" panose="020B0600000101010101" charset="-127"/>
              <a:ea typeface="10X10" panose="020B0600000101010101" charset="-127"/>
              <a:cs typeface="Microsoft Sans Serif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05FC29-8322-4CA1-8F52-724BFFFBE453}"/>
              </a:ext>
            </a:extLst>
          </p:cNvPr>
          <p:cNvSpPr txBox="1"/>
          <p:nvPr/>
        </p:nvSpPr>
        <p:spPr>
          <a:xfrm>
            <a:off x="2492836" y="1573964"/>
            <a:ext cx="643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ko-KR" altLang="en-US" sz="36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생체신호 및 인공지능 연구실</a:t>
            </a:r>
            <a:endParaRPr lang="en-US" altLang="ko-KR" sz="3600" dirty="0">
              <a:solidFill>
                <a:srgbClr val="7C192D"/>
              </a:solidFill>
              <a:latin typeface="10X10 Bold" panose="020D0604000000000000" pitchFamily="50" charset="-127"/>
              <a:ea typeface="10X10 Bold" panose="020D0604000000000000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3038D-592A-44A5-90E5-D0AF77F18942}"/>
              </a:ext>
            </a:extLst>
          </p:cNvPr>
          <p:cNvSpPr/>
          <p:nvPr/>
        </p:nvSpPr>
        <p:spPr>
          <a:xfrm>
            <a:off x="2492836" y="1173854"/>
            <a:ext cx="61836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[Review-Bed Posture Classification]</a:t>
            </a:r>
          </a:p>
        </p:txBody>
      </p:sp>
      <p:pic>
        <p:nvPicPr>
          <p:cNvPr id="6" name="그림 5" descr="음식이(가) 표시된 사진&#10;&#10;자동 생성된 설명">
            <a:extLst>
              <a:ext uri="{FF2B5EF4-FFF2-40B4-BE49-F238E27FC236}">
                <a16:creationId xmlns:a16="http://schemas.microsoft.com/office/drawing/2014/main" id="{15935503-2D70-401E-B8BB-E37BD825A5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8" t="8886" r="28698" b="41719"/>
          <a:stretch/>
        </p:blipFill>
        <p:spPr>
          <a:xfrm>
            <a:off x="1092199" y="1490211"/>
            <a:ext cx="784225" cy="7888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5358D68-C2E3-4E6E-BB94-0B623AC242C9}"/>
              </a:ext>
            </a:extLst>
          </p:cNvPr>
          <p:cNvSpPr/>
          <p:nvPr/>
        </p:nvSpPr>
        <p:spPr>
          <a:xfrm>
            <a:off x="2492836" y="2343405"/>
            <a:ext cx="6183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en-US" altLang="ko-KR" b="1" i="0" u="sng" dirty="0">
                <a:solidFill>
                  <a:schemeClr val="bg1">
                    <a:lumMod val="50000"/>
                  </a:schemeClr>
                </a:solidFill>
                <a:effectLst/>
                <a:latin typeface="Poppins" panose="020B0502040204020203" pitchFamily="2" charset="0"/>
              </a:rPr>
              <a:t>H</a:t>
            </a:r>
            <a:r>
              <a:rPr lang="en-US" altLang="ko-KR" b="1" i="0" dirty="0">
                <a:solidFill>
                  <a:schemeClr val="bg1">
                    <a:lumMod val="50000"/>
                  </a:schemeClr>
                </a:solidFill>
                <a:effectLst/>
                <a:latin typeface="Poppins" panose="020B0502040204020203" pitchFamily="2" charset="0"/>
              </a:rPr>
              <a:t>ealthcare &amp; </a:t>
            </a:r>
            <a:r>
              <a:rPr lang="en-US" altLang="ko-KR" b="1" i="0" u="sng" dirty="0">
                <a:solidFill>
                  <a:schemeClr val="bg1">
                    <a:lumMod val="50000"/>
                  </a:schemeClr>
                </a:solidFill>
                <a:effectLst/>
                <a:latin typeface="Poppins" panose="020B0502040204020203" pitchFamily="2" charset="0"/>
              </a:rPr>
              <a:t>A</a:t>
            </a:r>
            <a:r>
              <a:rPr lang="en-US" altLang="ko-KR" b="1" i="0" dirty="0">
                <a:solidFill>
                  <a:schemeClr val="bg1">
                    <a:lumMod val="50000"/>
                  </a:schemeClr>
                </a:solidFill>
                <a:effectLst/>
                <a:latin typeface="Poppins" panose="020B0502040204020203" pitchFamily="2" charset="0"/>
              </a:rPr>
              <a:t>rtificial </a:t>
            </a:r>
            <a:r>
              <a:rPr lang="en-US" altLang="ko-KR" b="1" i="0" u="sng" dirty="0">
                <a:solidFill>
                  <a:schemeClr val="bg1">
                    <a:lumMod val="50000"/>
                  </a:schemeClr>
                </a:solidFill>
                <a:effectLst/>
                <a:latin typeface="Poppins" panose="020B0502040204020203" pitchFamily="2" charset="0"/>
              </a:rPr>
              <a:t>I</a:t>
            </a:r>
            <a:r>
              <a:rPr lang="en-US" altLang="ko-KR" b="1" i="0" dirty="0">
                <a:solidFill>
                  <a:schemeClr val="bg1">
                    <a:lumMod val="50000"/>
                  </a:schemeClr>
                </a:solidFill>
                <a:effectLst/>
                <a:latin typeface="Poppins" panose="020B0502040204020203" pitchFamily="2" charset="0"/>
              </a:rPr>
              <a:t>ntelligence Lab.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1B229A-C5D6-4D7C-BD43-78438AC14DF6}"/>
              </a:ext>
            </a:extLst>
          </p:cNvPr>
          <p:cNvSpPr/>
          <p:nvPr/>
        </p:nvSpPr>
        <p:spPr>
          <a:xfrm>
            <a:off x="2492836" y="3182349"/>
            <a:ext cx="61836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en-US" altLang="ko-KR" sz="20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#</a:t>
            </a:r>
            <a:r>
              <a:rPr lang="ko-KR" altLang="en-US" sz="20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헬스케어 </a:t>
            </a:r>
            <a:r>
              <a:rPr lang="en-US" altLang="ko-KR" sz="20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#</a:t>
            </a:r>
            <a:r>
              <a:rPr lang="ko-KR" altLang="en-US" sz="20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인공지능 </a:t>
            </a:r>
            <a:r>
              <a:rPr lang="en-US" altLang="ko-KR" sz="20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#</a:t>
            </a:r>
            <a:r>
              <a:rPr lang="ko-KR" altLang="en-US" sz="20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신호처리 </a:t>
            </a:r>
            <a:r>
              <a:rPr lang="en-US" altLang="ko-KR" sz="20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#</a:t>
            </a:r>
            <a:r>
              <a:rPr lang="ko-KR" altLang="en-US" sz="20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빅데이터 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626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562C7-0795-2EC1-4326-93589F9F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new method to identify 4HBLP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C3DA0-71B1-B057-9B9A-B6E91BED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>
                <a:latin typeface="10X10" panose="020B0600000101010101" charset="-127"/>
                <a:ea typeface="10X10" panose="020B0600000101010101" charset="-127"/>
              </a:rPr>
              <a:t>LBP(Local Binary Patterns)</a:t>
            </a:r>
          </a:p>
          <a:p>
            <a:pPr marL="0" indent="0">
              <a:buNone/>
            </a:pPr>
            <a:r>
              <a:rPr lang="en-US" altLang="ko-KR" sz="2400" dirty="0">
                <a:latin typeface="10X10" panose="020B0600000101010101" charset="-127"/>
                <a:ea typeface="10X10" panose="020B0600000101010101" charset="-127"/>
              </a:rPr>
              <a:t>-  </a:t>
            </a:r>
            <a:r>
              <a:rPr lang="ko-KR" altLang="en-US" sz="2400" dirty="0">
                <a:latin typeface="10X10" panose="020B0600000101010101" charset="-127"/>
                <a:ea typeface="10X10" panose="020B0600000101010101" charset="-127"/>
              </a:rPr>
              <a:t>얼굴 인식 및 텍스처 분류와 같은 작업에 사용됨</a:t>
            </a:r>
            <a:endParaRPr lang="en-US" altLang="ko-KR" sz="2400" dirty="0">
              <a:latin typeface="10X10" panose="020B0600000101010101" charset="-127"/>
              <a:ea typeface="10X10" panose="020B0600000101010101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6F4EC-0F60-31F5-ED10-6F243A591A55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6E0D258F-2CC3-EF3A-04AB-12797CA52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pic>
        <p:nvPicPr>
          <p:cNvPr id="7170" name="Picture 2" descr="Kelvin Salton do Prado's graph">
            <a:extLst>
              <a:ext uri="{FF2B5EF4-FFF2-40B4-BE49-F238E27FC236}">
                <a16:creationId xmlns:a16="http://schemas.microsoft.com/office/drawing/2014/main" id="{55BB3BB2-4748-18C5-C947-A1605AFDD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645" y="2601521"/>
            <a:ext cx="6330710" cy="213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08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562C7-0795-2EC1-4326-93589F9F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new method to identify 4HBLP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6F4EC-0F60-31F5-ED10-6F243A591A55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6E0D258F-2CC3-EF3A-04AB-12797CA52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2E1674D4-AC42-843F-74E4-93C07EEC1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457325"/>
            <a:ext cx="5238750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0883EB0-58D3-C0D1-9EBA-5AE9606F1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04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562C7-0795-2EC1-4326-93589F9F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C3DA0-71B1-B057-9B9A-B6E91BED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>
                <a:latin typeface="10X10" panose="020B0600000101010101" charset="-127"/>
                <a:ea typeface="10X10" panose="020B0600000101010101" charset="-127"/>
              </a:rPr>
              <a:t>FFANN(Feed-Forward Artificial Neural Network)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6F4EC-0F60-31F5-ED10-6F243A591A55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6E0D258F-2CC3-EF3A-04AB-12797CA52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B566A9C8-D40C-4980-64F1-E9DB8FF35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2" y="1850685"/>
            <a:ext cx="4537075" cy="404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250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562C7-0795-2EC1-4326-93589F9F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모델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C0C3DA0-71B1-B057-9B9A-B6E91BEDF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sz="2400" dirty="0">
                    <a:latin typeface="10X10" panose="020B0600000101010101" charset="-127"/>
                    <a:ea typeface="10X10" panose="020B0600000101010101" charset="-127"/>
                  </a:rPr>
                  <a:t>교차 엔트로피</a:t>
                </a:r>
                <a:r>
                  <a:rPr lang="en-US" altLang="ko-KR" sz="2400" dirty="0">
                    <a:latin typeface="10X10" panose="020B0600000101010101" charset="-127"/>
                    <a:ea typeface="10X10" panose="020B0600000101010101" charset="-127"/>
                  </a:rPr>
                  <a:t>(CE) </a:t>
                </a:r>
                <a:r>
                  <a:rPr lang="ko-KR" altLang="en-US" sz="2400" dirty="0">
                    <a:latin typeface="10X10" panose="020B0600000101010101" charset="-127"/>
                    <a:ea typeface="10X10" panose="020B0600000101010101" charset="-127"/>
                  </a:rPr>
                  <a:t>오류 함수</a:t>
                </a:r>
                <a:endParaRPr lang="en-US" altLang="ko-KR" sz="2400" dirty="0">
                  <a:latin typeface="10X10" panose="020B0600000101010101" charset="-127"/>
                  <a:ea typeface="10X10" panose="020B0600000101010101" charset="-127"/>
                </a:endParaRPr>
              </a:p>
              <a:p>
                <a:pPr marL="0" indent="0">
                  <a:buNone/>
                </a:pPr>
                <a:r>
                  <a:rPr lang="en-US" altLang="ko-KR" sz="2000" b="0" dirty="0">
                    <a:ea typeface="10X10" panose="020B0600000101010101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0X10" panose="020B0600000101010101" charset="-127"/>
                      </a:rPr>
                      <m:t>𝐸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10X10" panose="020B0600000101010101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0X10" panose="020B0600000101010101" charset="-127"/>
                          </a:rPr>
                          <m:t>𝑊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0X10" panose="020B0600000101010101" charset="-127"/>
                      </a:rPr>
                      <m:t>=− </m:t>
                    </m:r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10X10" panose="020B0600000101010101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10X10" panose="020B0600000101010101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0X10" panose="020B0600000101010101" charset="-127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0X10" panose="020B0600000101010101" charset="-127"/>
                          </a:rPr>
                          <m:t>𝐾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0X10" panose="020B0600000101010101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10X10" panose="020B0600000101010101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10X10" panose="020B0600000101010101" charset="-127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10X10" panose="020B0600000101010101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0X10" panose="020B0600000101010101" charset="-127"/>
                          </a:rPr>
                          <m:t>𝑙𝑛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10X10" panose="020B0600000101010101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10X10" panose="020B0600000101010101" charset="-127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10X10" panose="020B0600000101010101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0X10" panose="020B0600000101010101" charset="-127"/>
                          </a:rPr>
                          <m:t>+(1 −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0X10" panose="020B0600000101010101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10X10" panose="020B0600000101010101" charset="-127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10X10" panose="020B0600000101010101" charset="-127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10X10" panose="020B0600000101010101" charset="-127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0X10" panose="020B0600000101010101" charset="-127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10X10" panose="020B0600000101010101" charset="-127"/>
                      </a:rPr>
                      <m:t>ln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0X10" panose="020B0600000101010101" charset="-127"/>
                      </a:rPr>
                      <m:t>⁡(1−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0X10" panose="020B0600000101010101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0X10" panose="020B0600000101010101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10X10" panose="020B0600000101010101" charset="-127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0X10" panose="020B0600000101010101" charset="-127"/>
                      </a:rPr>
                      <m:t>))</m:t>
                    </m:r>
                  </m:oMath>
                </a14:m>
                <a:endParaRPr lang="en-US" altLang="ko-KR" sz="2000" b="0" dirty="0">
                  <a:ea typeface="10X10" panose="020B0600000101010101" charset="-127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latin typeface="10X10" panose="020B0600000101010101" charset="-127"/>
                    <a:ea typeface="10X10" panose="020B0600000101010101" charset="-127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10X10" panose="020B0600000101010101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0X10" panose="020B0600000101010101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0X10" panose="020B0600000101010101" charset="-127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0X10" panose="020B0600000101010101" charset="-127"/>
                      </a:rPr>
                      <m:t> </m:t>
                    </m:r>
                  </m:oMath>
                </a14:m>
                <a:r>
                  <a:rPr lang="ko-KR" altLang="en-US" sz="2000" dirty="0">
                    <a:latin typeface="10X10" panose="020B0600000101010101" charset="-127"/>
                    <a:ea typeface="10X10" panose="020B0600000101010101" charset="-127"/>
                  </a:rPr>
                  <a:t>는</a:t>
                </a:r>
                <a:r>
                  <a:rPr lang="en-US" altLang="ko-KR" sz="2000" dirty="0">
                    <a:latin typeface="10X10" panose="020B0600000101010101" charset="-127"/>
                    <a:ea typeface="10X10" panose="020B0600000101010101" charset="-127"/>
                  </a:rPr>
                  <a:t> </a:t>
                </a:r>
                <a:r>
                  <a:rPr lang="ko-KR" altLang="en-US" sz="2000" dirty="0" err="1">
                    <a:latin typeface="10X10" panose="020B0600000101010101" charset="-127"/>
                    <a:ea typeface="10X10" panose="020B0600000101010101" charset="-127"/>
                  </a:rPr>
                  <a:t>목표값</a:t>
                </a:r>
                <a:r>
                  <a:rPr lang="en-US" altLang="ko-KR" sz="2000" dirty="0">
                    <a:latin typeface="10X10" panose="020B0600000101010101" charset="-127"/>
                    <a:ea typeface="10X10" panose="020B0600000101010101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0X10" panose="020B0600000101010101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0X10" panose="020B0600000101010101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10X10" panose="020B0600000101010101" charset="-127"/>
                          </a:rPr>
                          <m:t>𝑖</m:t>
                        </m:r>
                      </m:sub>
                    </m:sSub>
                    <m:r>
                      <a:rPr lang="ko-KR" altLang="en-US" sz="2000" i="1" smtClean="0">
                        <a:latin typeface="Cambria Math" panose="02040503050406030204" pitchFamily="18" charset="0"/>
                        <a:ea typeface="10X10" panose="020B0600000101010101" charset="-127"/>
                      </a:rPr>
                      <m:t>는</m:t>
                    </m:r>
                  </m:oMath>
                </a14:m>
                <a:r>
                  <a:rPr lang="en-US" altLang="ko-KR" sz="2000" dirty="0">
                    <a:latin typeface="10X10" panose="020B0600000101010101" charset="-127"/>
                    <a:ea typeface="10X10" panose="020B0600000101010101" charset="-127"/>
                  </a:rPr>
                  <a:t> </a:t>
                </a:r>
                <a:r>
                  <a:rPr lang="ko-KR" altLang="en-US" sz="2000" dirty="0">
                    <a:latin typeface="10X10" panose="020B0600000101010101" charset="-127"/>
                    <a:ea typeface="10X10" panose="020B0600000101010101" charset="-127"/>
                  </a:rPr>
                  <a:t>예측값</a:t>
                </a:r>
                <a:endParaRPr lang="en-US" altLang="ko-KR" sz="2000" dirty="0">
                  <a:latin typeface="10X10" panose="020B0600000101010101" charset="-127"/>
                  <a:ea typeface="10X10" panose="020B0600000101010101" charset="-127"/>
                </a:endParaRPr>
              </a:p>
              <a:p>
                <a:pPr marL="0" indent="0">
                  <a:buNone/>
                </a:pPr>
                <a:endParaRPr lang="en-US" altLang="ko-KR" sz="2000" dirty="0">
                  <a:latin typeface="10X10" panose="020B0600000101010101" charset="-127"/>
                  <a:ea typeface="10X10" panose="020B0600000101010101" charset="-127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latin typeface="10X10" panose="020B0600000101010101" charset="-127"/>
                    <a:ea typeface="10X10" panose="020B0600000101010101" charset="-127"/>
                  </a:rPr>
                  <a:t>SSG(Scaled Conjugate Gradient)</a:t>
                </a:r>
              </a:p>
              <a:p>
                <a:pPr marL="0" indent="0">
                  <a:buNone/>
                </a:pPr>
                <a:r>
                  <a:rPr lang="en-US" altLang="ko-KR" sz="2000" dirty="0">
                    <a:latin typeface="10X10" panose="020B0600000101010101" charset="-127"/>
                    <a:ea typeface="10X10" panose="020B0600000101010101" charset="-127"/>
                  </a:rPr>
                  <a:t>- </a:t>
                </a:r>
                <a:r>
                  <a:rPr lang="ko-KR" altLang="en-US" sz="2000" dirty="0" err="1">
                    <a:latin typeface="10X10" panose="020B0600000101010101" charset="-127"/>
                    <a:ea typeface="10X10" panose="020B0600000101010101" charset="-127"/>
                  </a:rPr>
                  <a:t>헤시안</a:t>
                </a:r>
                <a:r>
                  <a:rPr lang="ko-KR" altLang="en-US" sz="2000" dirty="0">
                    <a:latin typeface="10X10" panose="020B0600000101010101" charset="-127"/>
                    <a:ea typeface="10X10" panose="020B0600000101010101" charset="-127"/>
                  </a:rPr>
                  <a:t> 행렬</a:t>
                </a:r>
                <a:r>
                  <a:rPr lang="en-US" altLang="ko-KR" sz="2000" dirty="0">
                    <a:latin typeface="10X10" panose="020B0600000101010101" charset="-127"/>
                    <a:ea typeface="10X10" panose="020B0600000101010101" charset="-127"/>
                  </a:rPr>
                  <a:t>(Hessian matrix)</a:t>
                </a:r>
                <a:r>
                  <a:rPr lang="ko-KR" altLang="en-US" sz="2000" dirty="0">
                    <a:latin typeface="10X10" panose="020B0600000101010101" charset="-127"/>
                    <a:ea typeface="10X10" panose="020B0600000101010101" charset="-127"/>
                  </a:rPr>
                  <a:t>의 근사치를 사용하여 가중치 조정</a:t>
                </a:r>
                <a:endParaRPr lang="en-US" altLang="ko-KR" sz="2000" dirty="0">
                  <a:latin typeface="10X10" panose="020B0600000101010101" charset="-127"/>
                  <a:ea typeface="10X10" panose="020B0600000101010101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C0C3DA0-71B1-B057-9B9A-B6E91BEDF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1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6F4EC-0F60-31F5-ED10-6F243A591A55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6E0D258F-2CC3-EF3A-04AB-12797CA524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pic>
        <p:nvPicPr>
          <p:cNvPr id="10242" name="Picture 2" descr="views">
            <a:extLst>
              <a:ext uri="{FF2B5EF4-FFF2-40B4-BE49-F238E27FC236}">
                <a16:creationId xmlns:a16="http://schemas.microsoft.com/office/drawing/2014/main" id="{64A94699-0AC0-EF26-DABF-8A6CA26D2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0" y="3734114"/>
            <a:ext cx="3638550" cy="215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403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562C7-0795-2EC1-4326-93589F9F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C3DA0-71B1-B057-9B9A-B6E91BED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>
                <a:latin typeface="10X10" panose="020B0600000101010101" charset="-127"/>
                <a:ea typeface="10X10" panose="020B0600000101010101" charset="-127"/>
              </a:rPr>
              <a:t> Nested Cross-Validation (</a:t>
            </a:r>
            <a:r>
              <a:rPr lang="ko-KR" altLang="en-US" sz="2400" dirty="0">
                <a:latin typeface="10X10" panose="020B0600000101010101" charset="-127"/>
                <a:ea typeface="10X10" panose="020B0600000101010101" charset="-127"/>
              </a:rPr>
              <a:t>중첩 교차 검증</a:t>
            </a:r>
            <a:r>
              <a:rPr lang="en-US" altLang="ko-KR" sz="2400" dirty="0">
                <a:latin typeface="10X10" panose="020B0600000101010101" charset="-127"/>
                <a:ea typeface="10X10" panose="020B0600000101010101" charset="-127"/>
              </a:rPr>
              <a:t>)</a:t>
            </a:r>
          </a:p>
          <a:p>
            <a:pPr marL="0" indent="0">
              <a:buNone/>
            </a:pPr>
            <a:endParaRPr lang="en-US" altLang="ko-KR" sz="2400" dirty="0">
              <a:latin typeface="10X10" panose="020B0600000101010101" charset="-127"/>
              <a:ea typeface="10X10" panose="020B0600000101010101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6F4EC-0F60-31F5-ED10-6F243A591A55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6E0D258F-2CC3-EF3A-04AB-12797CA52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25272C7B-CF9E-D1F6-757D-5487EF5CD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23" y="2266150"/>
            <a:ext cx="7810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22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562C7-0795-2EC1-4326-93589F9F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C3DA0-71B1-B057-9B9A-B6E91BED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400" dirty="0">
              <a:latin typeface="10X10" panose="020B0600000101010101" charset="-127"/>
              <a:ea typeface="10X10" panose="020B0600000101010101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6F4EC-0F60-31F5-ED10-6F243A591A55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6E0D258F-2CC3-EF3A-04AB-12797CA52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4F99226C-6E3F-F8F5-31E5-5FCB50A8C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133475"/>
            <a:ext cx="781050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96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562C7-0795-2EC1-4326-93589F9F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C3DA0-71B1-B057-9B9A-B6E91BED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400" dirty="0">
              <a:latin typeface="10X10" panose="020B0600000101010101" charset="-127"/>
              <a:ea typeface="10X10" panose="020B0600000101010101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6F4EC-0F60-31F5-ED10-6F243A591A55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6E0D258F-2CC3-EF3A-04AB-12797CA52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4E3B2944-D06F-0435-DEDB-AD554731F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2" y="2043906"/>
            <a:ext cx="5540375" cy="277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353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4182D-DE76-0C08-2960-2B8F9723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D2E4FFC-6F7D-2D92-51B0-B5E1C0F997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72" y="876300"/>
            <a:ext cx="5629255" cy="535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EA906B-DC4A-AA59-FA7D-3DC88E4FEF2D}"/>
              </a:ext>
            </a:extLst>
          </p:cNvPr>
          <p:cNvSpPr/>
          <p:nvPr/>
        </p:nvSpPr>
        <p:spPr>
          <a:xfrm>
            <a:off x="1562100" y="5676900"/>
            <a:ext cx="5924550" cy="554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097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4182D-DE76-0C08-2960-2B8F9723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35CFD8-43E3-12B3-820E-366E90D9C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자세 분류 및 자동화를 통해 예방의 기술적 해법을 제시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프라이버시 보호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자세 변경 및 압력 재분배 자동화 시스템 개발</a:t>
            </a:r>
          </a:p>
        </p:txBody>
      </p:sp>
    </p:spTree>
    <p:extLst>
      <p:ext uri="{BB962C8B-B14F-4D97-AF65-F5344CB8AC3E}">
        <p14:creationId xmlns:p14="http://schemas.microsoft.com/office/powerpoint/2010/main" val="3313863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315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562C7-0795-2EC1-4326-93589F9F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Bed Pressure ulcers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C3DA0-71B1-B057-9B9A-B6E91BED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- Bedsores or decubitus</a:t>
            </a:r>
          </a:p>
          <a:p>
            <a:pPr marL="0" indent="0">
              <a:buNone/>
            </a:pPr>
            <a:r>
              <a:rPr lang="en-US" altLang="ko-KR" sz="2400" dirty="0">
                <a:latin typeface="10X10" panose="020B0600000101010101" charset="-127"/>
                <a:ea typeface="10X10" panose="020B0600000101010101" charset="-127"/>
              </a:rPr>
              <a:t>- </a:t>
            </a:r>
            <a:r>
              <a:rPr lang="ko-KR" altLang="en-US" sz="2400" dirty="0">
                <a:latin typeface="+mn-ea"/>
                <a:ea typeface="+mn-ea"/>
              </a:rPr>
              <a:t>오랜 시간 같은 자세를 유지함으로써 발생</a:t>
            </a:r>
            <a:endParaRPr lang="en-US" altLang="ko-KR" sz="24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ko-KR" sz="24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  <a:ea typeface="+mn-ea"/>
              </a:rPr>
              <a:t>- </a:t>
            </a:r>
            <a:r>
              <a:rPr lang="ko-KR" altLang="en-US" sz="2400" dirty="0">
                <a:latin typeface="+mn-ea"/>
                <a:ea typeface="+mn-ea"/>
              </a:rPr>
              <a:t>예방절차 </a:t>
            </a:r>
            <a:r>
              <a:rPr lang="en-US" altLang="ko-KR" sz="2400" dirty="0">
                <a:latin typeface="+mn-ea"/>
                <a:ea typeface="+mn-ea"/>
              </a:rPr>
              <a:t>3</a:t>
            </a:r>
            <a:r>
              <a:rPr lang="ko-KR" altLang="en-US" sz="2400" dirty="0">
                <a:latin typeface="+mn-ea"/>
                <a:ea typeface="+mn-ea"/>
              </a:rPr>
              <a:t>가지</a:t>
            </a:r>
            <a:endParaRPr lang="en-US" altLang="ko-KR" sz="2400" dirty="0">
              <a:latin typeface="+mn-ea"/>
              <a:ea typeface="+mn-ea"/>
            </a:endParaRPr>
          </a:p>
          <a:p>
            <a:pPr>
              <a:buAutoNum type="arabicPeriod"/>
            </a:pPr>
            <a:r>
              <a:rPr lang="ko-KR" altLang="en-US" sz="2400" b="0" i="0" dirty="0">
                <a:effectLst/>
                <a:latin typeface="+mn-ea"/>
                <a:ea typeface="+mn-ea"/>
              </a:rPr>
              <a:t>환자 모니터링 및 신체 자세 데이터 획득</a:t>
            </a:r>
            <a:endParaRPr lang="en-US" altLang="ko-KR" sz="2400" dirty="0">
              <a:latin typeface="+mn-ea"/>
              <a:ea typeface="+mn-ea"/>
            </a:endParaRPr>
          </a:p>
          <a:p>
            <a:pPr>
              <a:buAutoNum type="arabicPeriod"/>
            </a:pPr>
            <a:r>
              <a:rPr lang="ko-KR" altLang="en-US" sz="2400" b="0" i="0" dirty="0">
                <a:effectLst/>
                <a:latin typeface="+mn-ea"/>
                <a:ea typeface="+mn-ea"/>
              </a:rPr>
              <a:t>데이터 분석 및 결정</a:t>
            </a:r>
            <a:endParaRPr lang="en-US" altLang="ko-KR" sz="2400" dirty="0">
              <a:latin typeface="+mn-ea"/>
              <a:ea typeface="+mn-ea"/>
            </a:endParaRPr>
          </a:p>
          <a:p>
            <a:pPr>
              <a:buAutoNum type="arabicPeriod"/>
            </a:pPr>
            <a:r>
              <a:rPr lang="ko-KR" altLang="en-US" sz="2400" b="0" i="0" dirty="0">
                <a:effectLst/>
                <a:latin typeface="+mn-ea"/>
                <a:ea typeface="+mn-ea"/>
              </a:rPr>
              <a:t>자세 변경 또는 압력 재분배</a:t>
            </a:r>
            <a:endParaRPr lang="en-US" altLang="ko-KR" sz="24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6F4EC-0F60-31F5-ED10-6F243A591A55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6E0D258F-2CC3-EF3A-04AB-12797CA52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1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562C7-0795-2EC1-4326-93589F9F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10X10 Bold" panose="020B0600000101010101" charset="-127"/>
                <a:ea typeface="10X10 Bold" panose="020B0600000101010101" charset="-127"/>
              </a:rPr>
              <a:t>Prevention Procedures</a:t>
            </a:r>
            <a:endParaRPr lang="ko-KR" altLang="en-US" dirty="0">
              <a:latin typeface="10X10 Bold" panose="020B0600000101010101" charset="-127"/>
              <a:ea typeface="10X10 Bold" panose="020B0600000101010101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C3DA0-71B1-B057-9B9A-B6E91BED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6F4EC-0F60-31F5-ED10-6F243A591A55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6E0D258F-2CC3-EF3A-04AB-12797CA52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FC023B-4CFA-2846-D6B1-1600E09000DB}"/>
              </a:ext>
            </a:extLst>
          </p:cNvPr>
          <p:cNvSpPr txBox="1"/>
          <p:nvPr/>
        </p:nvSpPr>
        <p:spPr>
          <a:xfrm>
            <a:off x="2132289" y="5073193"/>
            <a:ext cx="518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두뇌를 구성하는 신경세포들의 전기적 활동을 두피에서 전극을 통해 간접적으로 측정하는 방법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3FC258-1EDF-0646-B34A-F0767E3AA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157288"/>
            <a:ext cx="781050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47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562C7-0795-2EC1-4326-93589F9F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HBLP (human body lying posture)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C3DA0-71B1-B057-9B9A-B6E91BEDF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7418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6F4EC-0F60-31F5-ED10-6F243A591A55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6E0D258F-2CC3-EF3A-04AB-12797CA52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C1AFF34-7FBE-1043-6B04-8865348666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32" b="19571"/>
          <a:stretch/>
        </p:blipFill>
        <p:spPr bwMode="auto">
          <a:xfrm>
            <a:off x="2185987" y="2143030"/>
            <a:ext cx="4227339" cy="247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054040-8BB1-249F-9C83-B68C78D81198}"/>
              </a:ext>
            </a:extLst>
          </p:cNvPr>
          <p:cNvSpPr txBox="1"/>
          <p:nvPr/>
        </p:nvSpPr>
        <p:spPr>
          <a:xfrm>
            <a:off x="1595064" y="4803694"/>
            <a:ext cx="654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altLang="ko-KR" dirty="0">
                <a:latin typeface="10X10" panose="020B0600000101010101" charset="-127"/>
                <a:ea typeface="10X10" panose="020B0600000101010101" charset="-127"/>
              </a:rPr>
              <a:t>: supine , (b) : prone, (c) : left lateral, (d) : right lateral</a:t>
            </a:r>
            <a:endParaRPr lang="ko-KR" altLang="en-US" dirty="0">
              <a:latin typeface="10X10" panose="020B0600000101010101" charset="-127"/>
              <a:ea typeface="10X10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260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562C7-0795-2EC1-4326-93589F9F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HBLP monitoring systems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C3DA0-71B1-B057-9B9A-B6E91BED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>
                <a:latin typeface="10X10" panose="020B0600000101010101" charset="-127"/>
                <a:ea typeface="10X10" panose="020B0600000101010101" charset="-127"/>
              </a:rPr>
              <a:t>- 3</a:t>
            </a:r>
            <a:r>
              <a:rPr lang="ko-KR" altLang="en-US" sz="2400" dirty="0">
                <a:latin typeface="10X10" panose="020B0600000101010101" charset="-127"/>
                <a:ea typeface="10X10" panose="020B0600000101010101" charset="-127"/>
              </a:rPr>
              <a:t>축 가속도계를 이용</a:t>
            </a:r>
            <a:endParaRPr lang="en-US" altLang="ko-KR" sz="2400" dirty="0">
              <a:latin typeface="10X10" panose="020B0600000101010101" charset="-127"/>
              <a:ea typeface="10X10" panose="020B0600000101010101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10X10" panose="020B0600000101010101" charset="-127"/>
                <a:ea typeface="10X10" panose="020B0600000101010101" charset="-127"/>
              </a:rPr>
              <a:t>- </a:t>
            </a:r>
            <a:r>
              <a:rPr lang="ko-KR" altLang="en-US" sz="2400" dirty="0">
                <a:latin typeface="10X10" panose="020B0600000101010101" charset="-127"/>
                <a:ea typeface="10X10" panose="020B0600000101010101" charset="-127"/>
              </a:rPr>
              <a:t>서기</a:t>
            </a:r>
            <a:r>
              <a:rPr lang="en-US" altLang="ko-KR" sz="2400" dirty="0">
                <a:latin typeface="10X10" panose="020B0600000101010101" charset="-127"/>
                <a:ea typeface="10X10" panose="020B0600000101010101" charset="-127"/>
              </a:rPr>
              <a:t>, </a:t>
            </a:r>
            <a:r>
              <a:rPr lang="ko-KR" altLang="en-US" sz="2400" dirty="0">
                <a:latin typeface="10X10" panose="020B0600000101010101" charset="-127"/>
                <a:ea typeface="10X10" panose="020B0600000101010101" charset="-127"/>
              </a:rPr>
              <a:t>앉기</a:t>
            </a:r>
            <a:r>
              <a:rPr lang="en-US" altLang="ko-KR" sz="2400" dirty="0">
                <a:latin typeface="10X10" panose="020B0600000101010101" charset="-127"/>
                <a:ea typeface="10X10" panose="020B0600000101010101" charset="-127"/>
              </a:rPr>
              <a:t>, </a:t>
            </a:r>
            <a:r>
              <a:rPr lang="ko-KR" altLang="en-US" sz="2400" dirty="0">
                <a:latin typeface="10X10" panose="020B0600000101010101" charset="-127"/>
                <a:ea typeface="10X10" panose="020B0600000101010101" charset="-127"/>
              </a:rPr>
              <a:t>걷기</a:t>
            </a:r>
            <a:r>
              <a:rPr lang="en-US" altLang="ko-KR" sz="2400" dirty="0">
                <a:latin typeface="10X10" panose="020B0600000101010101" charset="-127"/>
                <a:ea typeface="10X10" panose="020B0600000101010101" charset="-127"/>
              </a:rPr>
              <a:t>, HBLP posture</a:t>
            </a:r>
          </a:p>
          <a:p>
            <a:pPr marL="0" indent="0">
              <a:buNone/>
            </a:pPr>
            <a:r>
              <a:rPr lang="en-US" altLang="ko-KR" sz="2400" dirty="0">
                <a:latin typeface="10X10" panose="020B0600000101010101" charset="-127"/>
                <a:ea typeface="10X10" panose="020B0600000101010101" charset="-127"/>
              </a:rPr>
              <a:t>- accuracy 85.68%</a:t>
            </a:r>
          </a:p>
          <a:p>
            <a:pPr marL="0" indent="0">
              <a:buNone/>
            </a:pPr>
            <a:endParaRPr lang="en-US" altLang="ko-KR" dirty="0">
              <a:latin typeface="10X10" panose="020B0600000101010101" charset="-127"/>
              <a:ea typeface="10X10" panose="020B0600000101010101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6F4EC-0F60-31F5-ED10-6F243A591A55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6E0D258F-2CC3-EF3A-04AB-12797CA52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4D5CD9B-921C-8D48-BA80-2EEEB255A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2" y="2747898"/>
            <a:ext cx="33051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80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562C7-0795-2EC1-4326-93589F9F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HBLP monitoring systems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C3DA0-71B1-B057-9B9A-B6E91BED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>
                <a:latin typeface="10X10" panose="020B0600000101010101" charset="-127"/>
                <a:ea typeface="10X10" panose="020B0600000101010101" charset="-127"/>
              </a:rPr>
              <a:t>- pressure distribution data</a:t>
            </a:r>
          </a:p>
          <a:p>
            <a:pPr marL="0" indent="0">
              <a:buNone/>
            </a:pPr>
            <a:endParaRPr lang="en-US" altLang="ko-KR" sz="2400" dirty="0">
              <a:latin typeface="10X10" panose="020B0600000101010101" charset="-127"/>
              <a:ea typeface="10X10" panose="020B0600000101010101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latin typeface="10X10" panose="020B0600000101010101" charset="-127"/>
                <a:ea typeface="10X10" panose="020B0600000101010101" charset="-127"/>
              </a:rPr>
              <a:t>PCA(Principal Component Analysis) </a:t>
            </a:r>
            <a:r>
              <a:rPr lang="ko-KR" altLang="en-US" sz="2400" dirty="0">
                <a:latin typeface="10X10" panose="020B0600000101010101" charset="-127"/>
                <a:ea typeface="10X10" panose="020B0600000101010101" charset="-127"/>
              </a:rPr>
              <a:t>기반</a:t>
            </a:r>
            <a:endParaRPr lang="en-US" altLang="ko-KR" sz="2400" dirty="0">
              <a:latin typeface="10X10" panose="020B0600000101010101" charset="-127"/>
              <a:ea typeface="10X10" panose="020B0600000101010101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10X10" panose="020B0600000101010101" charset="-127"/>
                <a:ea typeface="10X10" panose="020B0600000101010101" charset="-127"/>
              </a:rPr>
              <a:t>- accuracy 80%</a:t>
            </a:r>
          </a:p>
          <a:p>
            <a:pPr marL="0" indent="0">
              <a:buNone/>
            </a:pPr>
            <a:endParaRPr lang="en-US" altLang="ko-KR" sz="2400" dirty="0">
              <a:latin typeface="10X10" panose="020B0600000101010101" charset="-127"/>
              <a:ea typeface="10X10" panose="020B0600000101010101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10X10" panose="020B0600000101010101" charset="-127"/>
                <a:ea typeface="10X10" panose="020B0600000101010101" charset="-127"/>
              </a:rPr>
              <a:t>2. </a:t>
            </a:r>
            <a:r>
              <a:rPr lang="ko-KR" altLang="en-US" sz="2400" dirty="0">
                <a:latin typeface="10X10" panose="020B0600000101010101" charset="-127"/>
                <a:ea typeface="10X10" panose="020B0600000101010101" charset="-127"/>
              </a:rPr>
              <a:t>카메라</a:t>
            </a:r>
            <a:r>
              <a:rPr lang="en-US" altLang="ko-KR" sz="2400" dirty="0">
                <a:latin typeface="10X10" panose="020B0600000101010101" charset="-127"/>
                <a:ea typeface="10X10" panose="020B0600000101010101" charset="-127"/>
              </a:rPr>
              <a:t>, FSR(Force Sensitive Resistor) </a:t>
            </a:r>
            <a:r>
              <a:rPr lang="ko-KR" altLang="en-US" sz="2400" dirty="0">
                <a:latin typeface="10X10" panose="020B0600000101010101" charset="-127"/>
                <a:ea typeface="10X10" panose="020B0600000101010101" charset="-127"/>
              </a:rPr>
              <a:t>기반</a:t>
            </a:r>
            <a:r>
              <a:rPr lang="en-US" altLang="ko-KR" sz="2400" dirty="0">
                <a:latin typeface="10X10" panose="020B0600000101010101" charset="-127"/>
                <a:ea typeface="10X10" panose="020B0600000101010101" charset="-127"/>
              </a:rPr>
              <a:t> </a:t>
            </a:r>
            <a:r>
              <a:rPr lang="ko-KR" altLang="en-US" sz="2400" dirty="0">
                <a:latin typeface="10X10" panose="020B0600000101010101" charset="-127"/>
                <a:ea typeface="10X10" panose="020B0600000101010101" charset="-127"/>
              </a:rPr>
              <a:t>압력 감지</a:t>
            </a:r>
            <a:endParaRPr lang="en-US" altLang="ko-KR" sz="2400" dirty="0">
              <a:latin typeface="10X10" panose="020B0600000101010101" charset="-127"/>
              <a:ea typeface="10X10" panose="020B0600000101010101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10X10" panose="020B0600000101010101" charset="-127"/>
                <a:ea typeface="10X10" panose="020B0600000101010101" charset="-127"/>
              </a:rPr>
              <a:t>- </a:t>
            </a:r>
            <a:r>
              <a:rPr lang="ko-KR" altLang="en-US" sz="2400" dirty="0">
                <a:latin typeface="10X10" panose="020B0600000101010101" charset="-127"/>
                <a:ea typeface="10X10" panose="020B0600000101010101" charset="-127"/>
              </a:rPr>
              <a:t>독립형</a:t>
            </a:r>
            <a:r>
              <a:rPr lang="en-US" altLang="ko-KR" sz="2400" dirty="0">
                <a:latin typeface="10X10" panose="020B0600000101010101" charset="-127"/>
                <a:ea typeface="10X10" panose="020B0600000101010101" charset="-127"/>
              </a:rPr>
              <a:t> </a:t>
            </a:r>
            <a:r>
              <a:rPr lang="ko-KR" altLang="en-US" sz="2400" dirty="0">
                <a:latin typeface="10X10" panose="020B0600000101010101" charset="-127"/>
                <a:ea typeface="10X10" panose="020B0600000101010101" charset="-127"/>
              </a:rPr>
              <a:t>시스템과 비교했을 때 보다 고성능 향상을 보여줌</a:t>
            </a:r>
            <a:endParaRPr lang="en-US" altLang="ko-KR" sz="2400" dirty="0">
              <a:latin typeface="10X10" panose="020B0600000101010101" charset="-127"/>
              <a:ea typeface="10X10" panose="020B0600000101010101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6F4EC-0F60-31F5-ED10-6F243A591A55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6E0D258F-2CC3-EF3A-04AB-12797CA52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5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562C7-0795-2EC1-4326-93589F9F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HBLP monitoring systems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C3DA0-71B1-B057-9B9A-B6E91BED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>
                <a:latin typeface="10X10" panose="020B0600000101010101" charset="-127"/>
                <a:ea typeface="10X10" panose="020B0600000101010101" charset="-127"/>
              </a:rPr>
              <a:t>- ignore</a:t>
            </a:r>
            <a:r>
              <a:rPr lang="ko-KR" altLang="en-US" sz="2000" dirty="0">
                <a:latin typeface="10X10" panose="020B0600000101010101" charset="-127"/>
                <a:ea typeface="10X10" panose="020B0600000101010101" charset="-127"/>
              </a:rPr>
              <a:t> </a:t>
            </a:r>
            <a:r>
              <a:rPr lang="en-US" altLang="ko-KR" sz="2000" dirty="0">
                <a:latin typeface="10X10" panose="020B0600000101010101" charset="-127"/>
                <a:ea typeface="10X10" panose="020B0600000101010101" charset="-127"/>
              </a:rPr>
              <a:t>supine, prone posture</a:t>
            </a:r>
          </a:p>
          <a:p>
            <a:pPr marL="0" indent="0">
              <a:buNone/>
            </a:pPr>
            <a:endParaRPr lang="en-US" altLang="ko-KR" sz="2000" dirty="0">
              <a:latin typeface="10X10" panose="020B0600000101010101" charset="-127"/>
              <a:ea typeface="10X10" panose="020B0600000101010101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10X10" panose="020B0600000101010101" charset="-127"/>
                <a:ea typeface="10X10" panose="020B0600000101010101" charset="-127"/>
              </a:rPr>
              <a:t>1. FSR made pressure sensor arrays</a:t>
            </a:r>
          </a:p>
          <a:p>
            <a:pPr marL="0" indent="0">
              <a:buNone/>
            </a:pPr>
            <a:r>
              <a:rPr lang="en-US" altLang="ko-KR" sz="2000" dirty="0">
                <a:latin typeface="10X10" panose="020B0600000101010101" charset="-127"/>
                <a:ea typeface="10X10" panose="020B0600000101010101" charset="-127"/>
              </a:rPr>
              <a:t>- supine, left, right</a:t>
            </a:r>
            <a:r>
              <a:rPr lang="ko-KR" altLang="en-US" sz="2000" dirty="0">
                <a:latin typeface="10X10" panose="020B0600000101010101" charset="-127"/>
                <a:ea typeface="10X10" panose="020B0600000101010101" charset="-127"/>
              </a:rPr>
              <a:t>로만 분류</a:t>
            </a:r>
            <a:endParaRPr lang="en-US" altLang="ko-KR" sz="2000" dirty="0">
              <a:latin typeface="10X10" panose="020B0600000101010101" charset="-127"/>
              <a:ea typeface="10X10" panose="020B0600000101010101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10X10" panose="020B0600000101010101" charset="-127"/>
                <a:ea typeface="10X10" panose="020B0600000101010101" charset="-127"/>
              </a:rPr>
              <a:t>- accuracy : 81.3%</a:t>
            </a:r>
          </a:p>
          <a:p>
            <a:pPr marL="0" indent="0">
              <a:buNone/>
            </a:pPr>
            <a:endParaRPr lang="en-US" altLang="ko-KR" sz="2000" dirty="0">
              <a:latin typeface="10X10" panose="020B0600000101010101" charset="-127"/>
              <a:ea typeface="10X10" panose="020B0600000101010101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10X10" panose="020B0600000101010101" charset="-127"/>
                <a:ea typeface="10X10" panose="020B0600000101010101" charset="-127"/>
              </a:rPr>
              <a:t>2. 3</a:t>
            </a:r>
            <a:r>
              <a:rPr lang="ko-KR" altLang="en-US" sz="2000" dirty="0">
                <a:latin typeface="10X10" panose="020B0600000101010101" charset="-127"/>
                <a:ea typeface="10X10" panose="020B0600000101010101" charset="-127"/>
              </a:rPr>
              <a:t>개의 </a:t>
            </a:r>
            <a:r>
              <a:rPr lang="en-US" altLang="ko-KR" sz="2000" dirty="0">
                <a:latin typeface="10X10" panose="020B0600000101010101" charset="-127"/>
                <a:ea typeface="10X10" panose="020B0600000101010101" charset="-127"/>
              </a:rPr>
              <a:t>HBLP </a:t>
            </a:r>
            <a:r>
              <a:rPr lang="ko-KR" altLang="en-US" sz="2000" dirty="0">
                <a:latin typeface="10X10" panose="020B0600000101010101" charset="-127"/>
                <a:ea typeface="10X10" panose="020B0600000101010101" charset="-127"/>
              </a:rPr>
              <a:t>식별</a:t>
            </a:r>
            <a:endParaRPr lang="en-US" altLang="ko-KR" sz="2000" dirty="0">
              <a:latin typeface="10X10" panose="020B0600000101010101" charset="-127"/>
              <a:ea typeface="10X10" panose="020B0600000101010101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10X10" panose="020B0600000101010101" charset="-127"/>
                <a:ea typeface="10X10" panose="020B0600000101010101" charset="-127"/>
              </a:rPr>
              <a:t>- supine, left, right</a:t>
            </a:r>
            <a:r>
              <a:rPr lang="ko-KR" altLang="en-US" sz="2000" dirty="0">
                <a:latin typeface="10X10" panose="020B0600000101010101" charset="-127"/>
                <a:ea typeface="10X10" panose="020B0600000101010101" charset="-127"/>
              </a:rPr>
              <a:t>로만 분류</a:t>
            </a:r>
            <a:endParaRPr lang="en-US" altLang="ko-KR" sz="2000" dirty="0">
              <a:latin typeface="10X10" panose="020B0600000101010101" charset="-127"/>
              <a:ea typeface="10X10" panose="020B0600000101010101" charset="-127"/>
            </a:endParaRPr>
          </a:p>
          <a:p>
            <a:pPr marL="0" indent="0">
              <a:buNone/>
            </a:pPr>
            <a:endParaRPr lang="en-US" altLang="ko-KR" sz="2000" dirty="0">
              <a:latin typeface="10X10" panose="020B0600000101010101" charset="-127"/>
              <a:ea typeface="10X10" panose="020B0600000101010101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10X10" panose="020B0600000101010101" charset="-127"/>
                <a:ea typeface="10X10" panose="020B0600000101010101" charset="-127"/>
              </a:rPr>
              <a:t>3. Binary</a:t>
            </a:r>
            <a:r>
              <a:rPr lang="ko-KR" altLang="en-US" sz="2000" dirty="0">
                <a:latin typeface="10X10" panose="020B0600000101010101" charset="-127"/>
                <a:ea typeface="10X10" panose="020B0600000101010101" charset="-127"/>
              </a:rPr>
              <a:t> </a:t>
            </a:r>
            <a:r>
              <a:rPr lang="en-US" altLang="ko-KR" sz="2000" dirty="0">
                <a:latin typeface="10X10" panose="020B0600000101010101" charset="-127"/>
                <a:ea typeface="10X10" panose="020B0600000101010101" charset="-127"/>
              </a:rPr>
              <a:t>images</a:t>
            </a:r>
            <a:r>
              <a:rPr lang="ko-KR" altLang="en-US" sz="2000" dirty="0">
                <a:latin typeface="10X10" panose="020B0600000101010101" charset="-127"/>
                <a:ea typeface="10X10" panose="020B0600000101010101" charset="-127"/>
              </a:rPr>
              <a:t>를 기반으로 한 </a:t>
            </a:r>
            <a:r>
              <a:rPr lang="ko-KR" altLang="en-US" sz="2000" dirty="0" err="1">
                <a:latin typeface="10X10" panose="020B0600000101010101" charset="-127"/>
                <a:ea typeface="10X10" panose="020B0600000101010101" charset="-127"/>
              </a:rPr>
              <a:t>체압</a:t>
            </a:r>
            <a:r>
              <a:rPr lang="ko-KR" altLang="en-US" sz="2000" dirty="0">
                <a:latin typeface="10X10" panose="020B0600000101010101" charset="-127"/>
                <a:ea typeface="10X10" panose="020B0600000101010101" charset="-127"/>
              </a:rPr>
              <a:t> 분포</a:t>
            </a:r>
            <a:endParaRPr lang="en-US" altLang="ko-KR" sz="2000" dirty="0">
              <a:latin typeface="10X10" panose="020B0600000101010101" charset="-127"/>
              <a:ea typeface="10X10" panose="020B0600000101010101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10X10" panose="020B0600000101010101" charset="-127"/>
                <a:ea typeface="10X10" panose="020B0600000101010101" charset="-127"/>
              </a:rPr>
              <a:t>- Cohen‘s Kappa </a:t>
            </a:r>
            <a:r>
              <a:rPr lang="ko-KR" altLang="en-US" sz="2000" dirty="0">
                <a:latin typeface="10X10" panose="020B0600000101010101" charset="-127"/>
                <a:ea typeface="10X10" panose="020B0600000101010101" charset="-127"/>
              </a:rPr>
              <a:t>계수가 </a:t>
            </a:r>
            <a:r>
              <a:rPr lang="en-US" altLang="ko-KR" sz="2000" dirty="0">
                <a:latin typeface="10X10" panose="020B0600000101010101" charset="-127"/>
                <a:ea typeface="10X10" panose="020B0600000101010101" charset="-127"/>
              </a:rPr>
              <a:t>86.6%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6F4EC-0F60-31F5-ED10-6F243A591A55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6E0D258F-2CC3-EF3A-04AB-12797CA52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2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562C7-0795-2EC1-4326-93589F9F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Cohen’s Kappa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C0C3DA0-71B1-B057-9B9A-B6E91BEDF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sz="2400" dirty="0"/>
                  <a:t>- Confusion Matrix(</a:t>
                </a:r>
                <a:r>
                  <a:rPr lang="ko-KR" altLang="en-US" sz="2400" dirty="0"/>
                  <a:t>오차행렬</a:t>
                </a:r>
                <a:r>
                  <a:rPr lang="en-US" altLang="ko-KR" sz="2400" dirty="0"/>
                  <a:t>)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-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𝐾𝑎𝑝𝑝𝑎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1 −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ko-KR" altLang="en-US" sz="24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2400" dirty="0">
                    <a:latin typeface="10X10" panose="020B0600000101010101" charset="-127"/>
                    <a:ea typeface="10X10" panose="020B0600000101010101" charset="-127"/>
                  </a:rPr>
                  <a:t> </a:t>
                </a:r>
                <a:r>
                  <a:rPr lang="ko-KR" altLang="en-US" sz="2400" dirty="0">
                    <a:latin typeface="10X10" panose="020B0600000101010101" charset="-127"/>
                    <a:ea typeface="10X10" panose="020B0600000101010101" charset="-127"/>
                  </a:rPr>
                  <a:t>실제와 예측이 일치하는 비율</a:t>
                </a:r>
                <a:endParaRPr lang="en-US" altLang="ko-KR" sz="2400" dirty="0">
                  <a:latin typeface="10X10" panose="020B0600000101010101" charset="-127"/>
                  <a:ea typeface="10X10" panose="020B0600000101010101" charset="-127"/>
                </a:endParaRPr>
              </a:p>
              <a:p>
                <a:pPr marL="0" indent="0">
                  <a:buNone/>
                </a:pPr>
                <a:r>
                  <a:rPr lang="en-US" altLang="ko-KR" sz="2400" dirty="0">
                    <a:latin typeface="10X10" panose="020B0600000101010101" charset="-127"/>
                    <a:ea typeface="10X10" panose="020B0600000101010101" charset="-127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ko-KR" altLang="en-US" sz="24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2400" dirty="0">
                    <a:latin typeface="10X10" panose="020B0600000101010101" charset="-127"/>
                    <a:ea typeface="10X10" panose="020B0600000101010101" charset="-127"/>
                  </a:rPr>
                  <a:t> </a:t>
                </a:r>
                <a:r>
                  <a:rPr lang="ko-KR" altLang="en-US" sz="2400" dirty="0">
                    <a:latin typeface="10X10" panose="020B0600000101010101" charset="-127"/>
                    <a:ea typeface="10X10" panose="020B0600000101010101" charset="-127"/>
                  </a:rPr>
                  <a:t>무작위로 일치하는 비율</a:t>
                </a:r>
                <a:endParaRPr lang="en-US" altLang="ko-KR" sz="2400" dirty="0">
                  <a:latin typeface="10X10" panose="020B0600000101010101" charset="-127"/>
                  <a:ea typeface="10X10" panose="020B0600000101010101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C0C3DA0-71B1-B057-9B9A-B6E91BEDF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9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6F4EC-0F60-31F5-ED10-6F243A591A55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6E0D258F-2CC3-EF3A-04AB-12797CA524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007026-AFC6-A23D-303A-6AAA39700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2313"/>
              </p:ext>
            </p:extLst>
          </p:nvPr>
        </p:nvGraphicFramePr>
        <p:xfrm>
          <a:off x="723273" y="148468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544508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37984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60215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10X10" panose="020B0600000101010101" charset="-127"/>
                        <a:ea typeface="10X10" panose="020B0600000101010101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10X10" panose="020B0600000101010101" charset="-127"/>
                          <a:ea typeface="10X10" panose="020B0600000101010101" charset="-127"/>
                        </a:rPr>
                        <a:t>Positive (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10X10" panose="020B0600000101010101" charset="-127"/>
                          <a:ea typeface="10X10" panose="020B0600000101010101" charset="-127"/>
                        </a:rPr>
                        <a:t>예측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10X10" panose="020B0600000101010101" charset="-127"/>
                          <a:ea typeface="10X10" panose="020B0600000101010101" charset="-127"/>
                        </a:rPr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10X10" panose="020B0600000101010101" charset="-127"/>
                        <a:ea typeface="10X10" panose="020B0600000101010101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10X10" panose="020B0600000101010101" charset="-127"/>
                          <a:ea typeface="10X10" panose="020B0600000101010101" charset="-127"/>
                        </a:rPr>
                        <a:t>Negative (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  <a:latin typeface="10X10" panose="020B0600000101010101" charset="-127"/>
                          <a:ea typeface="10X10" panose="020B0600000101010101" charset="-127"/>
                        </a:rPr>
                        <a:t>예측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  <a:latin typeface="10X10" panose="020B0600000101010101" charset="-127"/>
                          <a:ea typeface="10X10" panose="020B0600000101010101" charset="-127"/>
                        </a:rPr>
                        <a:t>)</a:t>
                      </a:r>
                      <a:endParaRPr lang="ko-KR" altLang="en-US" sz="1400" dirty="0">
                        <a:solidFill>
                          <a:sysClr val="windowText" lastClr="000000"/>
                        </a:solidFill>
                        <a:latin typeface="10X10" panose="020B0600000101010101" charset="-127"/>
                        <a:ea typeface="10X10" panose="020B0600000101010101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29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10X10" panose="020B0600000101010101" charset="-127"/>
                          <a:ea typeface="10X10" panose="020B0600000101010101" charset="-127"/>
                        </a:rPr>
                        <a:t>Positive (</a:t>
                      </a:r>
                      <a:r>
                        <a:rPr lang="ko-KR" altLang="en-US" sz="1400" dirty="0">
                          <a:latin typeface="10X10" panose="020B0600000101010101" charset="-127"/>
                          <a:ea typeface="10X10" panose="020B0600000101010101" charset="-127"/>
                        </a:rPr>
                        <a:t>실제</a:t>
                      </a:r>
                      <a:r>
                        <a:rPr lang="en-US" altLang="ko-KR" sz="1400" dirty="0">
                          <a:latin typeface="10X10" panose="020B0600000101010101" charset="-127"/>
                          <a:ea typeface="10X10" panose="020B0600000101010101" charset="-127"/>
                        </a:rPr>
                        <a:t>)</a:t>
                      </a:r>
                      <a:endParaRPr lang="ko-KR" altLang="en-US" sz="1400" dirty="0">
                        <a:latin typeface="10X10" panose="020B0600000101010101" charset="-127"/>
                        <a:ea typeface="10X10" panose="020B0600000101010101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10X10" panose="020B0600000101010101" charset="-127"/>
                          <a:ea typeface="10X10" panose="020B0600000101010101" charset="-127"/>
                        </a:rPr>
                        <a:t>True Positive</a:t>
                      </a:r>
                      <a:endParaRPr lang="ko-KR" altLang="en-US" sz="1400" dirty="0">
                        <a:latin typeface="10X10" panose="020B0600000101010101" charset="-127"/>
                        <a:ea typeface="10X10" panose="020B0600000101010101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10X10" panose="020B0600000101010101" charset="-127"/>
                          <a:ea typeface="10X10" panose="020B0600000101010101" charset="-127"/>
                        </a:rPr>
                        <a:t>False Positive</a:t>
                      </a:r>
                      <a:endParaRPr lang="ko-KR" altLang="en-US" sz="1400" dirty="0">
                        <a:latin typeface="10X10" panose="020B0600000101010101" charset="-127"/>
                        <a:ea typeface="10X10" panose="020B0600000101010101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35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10X10" panose="020B0600000101010101" charset="-127"/>
                          <a:ea typeface="10X10" panose="020B0600000101010101" charset="-127"/>
                        </a:rPr>
                        <a:t>Negative (</a:t>
                      </a:r>
                      <a:r>
                        <a:rPr lang="ko-KR" altLang="en-US" sz="1400" dirty="0">
                          <a:latin typeface="10X10" panose="020B0600000101010101" charset="-127"/>
                          <a:ea typeface="10X10" panose="020B0600000101010101" charset="-127"/>
                        </a:rPr>
                        <a:t>실제</a:t>
                      </a:r>
                      <a:r>
                        <a:rPr lang="en-US" altLang="ko-KR" sz="1400" dirty="0">
                          <a:latin typeface="10X10" panose="020B0600000101010101" charset="-127"/>
                          <a:ea typeface="10X10" panose="020B0600000101010101" charset="-127"/>
                        </a:rPr>
                        <a:t>)</a:t>
                      </a:r>
                      <a:endParaRPr lang="ko-KR" altLang="en-US" sz="1400" dirty="0">
                        <a:latin typeface="10X10" panose="020B0600000101010101" charset="-127"/>
                        <a:ea typeface="10X10" panose="020B0600000101010101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10X10" panose="020B0600000101010101" charset="-127"/>
                          <a:ea typeface="10X10" panose="020B0600000101010101" charset="-127"/>
                        </a:rPr>
                        <a:t>False Negative</a:t>
                      </a:r>
                      <a:endParaRPr lang="ko-KR" altLang="en-US" sz="1400" dirty="0">
                        <a:latin typeface="10X10" panose="020B0600000101010101" charset="-127"/>
                        <a:ea typeface="10X10" panose="020B0600000101010101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10X10" panose="020B0600000101010101" charset="-127"/>
                          <a:ea typeface="10X10" panose="020B0600000101010101" charset="-127"/>
                        </a:rPr>
                        <a:t>True Negative</a:t>
                      </a:r>
                      <a:endParaRPr lang="ko-KR" altLang="en-US" sz="1400" dirty="0">
                        <a:latin typeface="10X10" panose="020B0600000101010101" charset="-127"/>
                        <a:ea typeface="10X10" panose="020B0600000101010101" charset="-12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347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48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562C7-0795-2EC1-4326-93589F9F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new method to identify 4HBLP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C3DA0-71B1-B057-9B9A-B6E91BED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>
                <a:latin typeface="10X10" panose="020B0600000101010101" charset="-127"/>
                <a:ea typeface="10X10" panose="020B0600000101010101" charset="-127"/>
              </a:rPr>
              <a:t>- </a:t>
            </a:r>
            <a:r>
              <a:rPr lang="en-US" altLang="ko-KR" sz="2400" dirty="0" err="1">
                <a:latin typeface="10X10" panose="020B0600000101010101" charset="-127"/>
                <a:ea typeface="10X10" panose="020B0600000101010101" charset="-127"/>
              </a:rPr>
              <a:t>HoG</a:t>
            </a:r>
            <a:r>
              <a:rPr lang="en-US" altLang="ko-KR" sz="2400" dirty="0">
                <a:latin typeface="10X10" panose="020B0600000101010101" charset="-127"/>
                <a:ea typeface="10X10" panose="020B0600000101010101" charset="-127"/>
              </a:rPr>
              <a:t>(Histogram of Oriented Gradients)</a:t>
            </a:r>
          </a:p>
          <a:p>
            <a:pPr marL="0" indent="0">
              <a:buNone/>
            </a:pPr>
            <a:r>
              <a:rPr lang="en-US" altLang="ko-KR" sz="2400" dirty="0">
                <a:latin typeface="10X10" panose="020B0600000101010101" charset="-127"/>
                <a:ea typeface="10X10" panose="020B0600000101010101" charset="-127"/>
              </a:rPr>
              <a:t>- </a:t>
            </a:r>
            <a:r>
              <a:rPr lang="ko-KR" altLang="en-US" sz="2400" dirty="0">
                <a:latin typeface="10X10" panose="020B0600000101010101" charset="-127"/>
                <a:ea typeface="10X10" panose="020B0600000101010101" charset="-127"/>
              </a:rPr>
              <a:t>객체 인식 및 이미지 분류 작업에 사용됨</a:t>
            </a:r>
            <a:endParaRPr lang="en-US" altLang="ko-KR" sz="2400" dirty="0">
              <a:latin typeface="10X10" panose="020B0600000101010101" charset="-127"/>
              <a:ea typeface="10X10" panose="020B0600000101010101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6F4EC-0F60-31F5-ED10-6F243A591A55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6E0D258F-2CC3-EF3A-04AB-12797CA52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pic>
        <p:nvPicPr>
          <p:cNvPr id="4098" name="Picture 2" descr="HOG Cell Gradients represented on the image using arrows and numbers(values).">
            <a:extLst>
              <a:ext uri="{FF2B5EF4-FFF2-40B4-BE49-F238E27FC236}">
                <a16:creationId xmlns:a16="http://schemas.microsoft.com/office/drawing/2014/main" id="{904FABD8-C476-0355-25C6-6605CC134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679" y="2401080"/>
            <a:ext cx="5624187" cy="316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42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47526</TotalTime>
  <Words>952</Words>
  <Application>Microsoft Office PowerPoint</Application>
  <PresentationFormat>화면 슬라이드 쇼(4:3)</PresentationFormat>
  <Paragraphs>155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10X10 Bold</vt:lpstr>
      <vt:lpstr>Cambria Math</vt:lpstr>
      <vt:lpstr>Poppins</vt:lpstr>
      <vt:lpstr>Helvetica Neue</vt:lpstr>
      <vt:lpstr>맑은 고딕</vt:lpstr>
      <vt:lpstr>10X10</vt:lpstr>
      <vt:lpstr>Arial</vt:lpstr>
      <vt:lpstr>Wingdings</vt:lpstr>
      <vt:lpstr>Söhne</vt:lpstr>
      <vt:lpstr>Calibri</vt:lpstr>
      <vt:lpstr>Office Theme</vt:lpstr>
      <vt:lpstr>PowerPoint 프레젠테이션</vt:lpstr>
      <vt:lpstr>Bed Pressure ulcers</vt:lpstr>
      <vt:lpstr>Prevention Procedures</vt:lpstr>
      <vt:lpstr>HBLP (human body lying posture)</vt:lpstr>
      <vt:lpstr>HBLP monitoring systems 1</vt:lpstr>
      <vt:lpstr>HBLP monitoring systems 2</vt:lpstr>
      <vt:lpstr>HBLP monitoring systems 3</vt:lpstr>
      <vt:lpstr>Cohen’s Kappa</vt:lpstr>
      <vt:lpstr>A new method to identify 4HBLP</vt:lpstr>
      <vt:lpstr>A new method to identify 4HBLP</vt:lpstr>
      <vt:lpstr>A new method to identify 4HBLP</vt:lpstr>
      <vt:lpstr>학습 모델</vt:lpstr>
      <vt:lpstr>학습 모델</vt:lpstr>
      <vt:lpstr>모델 평가</vt:lpstr>
      <vt:lpstr>실험 결과</vt:lpstr>
      <vt:lpstr>실험 결과</vt:lpstr>
      <vt:lpstr>discussion</vt:lpstr>
      <vt:lpstr>conclusion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</dc:creator>
  <cp:lastModifiedBy>강현 이</cp:lastModifiedBy>
  <cp:revision>556</cp:revision>
  <cp:lastPrinted>2022-01-06T08:22:32Z</cp:lastPrinted>
  <dcterms:created xsi:type="dcterms:W3CDTF">2019-11-18T13:25:07Z</dcterms:created>
  <dcterms:modified xsi:type="dcterms:W3CDTF">2024-01-03T22:52:34Z</dcterms:modified>
</cp:coreProperties>
</file>