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2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216" r:id="rId3"/>
    <p:sldId id="2217" r:id="rId4"/>
    <p:sldId id="2218" r:id="rId5"/>
    <p:sldId id="2227" r:id="rId6"/>
    <p:sldId id="2228" r:id="rId7"/>
    <p:sldId id="2229" r:id="rId8"/>
    <p:sldId id="2230" r:id="rId9"/>
    <p:sldId id="2231" r:id="rId10"/>
    <p:sldId id="2233" r:id="rId11"/>
    <p:sldId id="2234" r:id="rId12"/>
    <p:sldId id="2235" r:id="rId13"/>
    <p:sldId id="2134" r:id="rId14"/>
  </p:sldIdLst>
  <p:sldSz cx="9144000" cy="6858000" type="screen4x3"/>
  <p:notesSz cx="7104063" cy="10234613"/>
  <p:embeddedFontLst>
    <p:embeddedFont>
      <p:font typeface="10X10" panose="020D0604000000000000" pitchFamily="50" charset="-127"/>
      <p:regular r:id="rId17"/>
    </p:embeddedFont>
    <p:embeddedFont>
      <p:font typeface="10X10 Bold" panose="020D0604000000000000" pitchFamily="50" charset="-127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B0"/>
    <a:srgbClr val="CC00FF"/>
    <a:srgbClr val="FFCCFF"/>
    <a:srgbClr val="FF99FF"/>
    <a:srgbClr val="FF66FF"/>
    <a:srgbClr val="AAC1E0"/>
    <a:srgbClr val="8A3236"/>
    <a:srgbClr val="D09E00"/>
    <a:srgbClr val="3B3838"/>
    <a:srgbClr val="7C1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85" autoAdjust="0"/>
    <p:restoredTop sz="75767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51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712" y="-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401DCA1-3C25-4CA1-BF6B-CF29D939FC60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68BC270E-7250-4BE4-96CD-0617983B72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028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4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A992B632-30C4-40AA-8D6D-90730D9D873B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4" y="9721108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A1D85262-56E0-42C9-A8CC-22A1446848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altLang="ko-KR" dirty="0" err="1"/>
              <a:t>Decorder</a:t>
            </a:r>
            <a:r>
              <a:rPr lang="en-US" altLang="ko-KR" dirty="0"/>
              <a:t> </a:t>
            </a:r>
            <a:r>
              <a:rPr lang="ko-KR" altLang="en-US" dirty="0"/>
              <a:t>부분으로 인코딩과 다른 점은 </a:t>
            </a:r>
            <a:r>
              <a:rPr lang="en-US" altLang="ko-KR" dirty="0" err="1"/>
              <a:t>multihead</a:t>
            </a:r>
            <a:r>
              <a:rPr lang="en-US" altLang="ko-KR" dirty="0"/>
              <a:t> attention</a:t>
            </a:r>
            <a:r>
              <a:rPr lang="ko-KR" altLang="en-US" dirty="0"/>
              <a:t>에 </a:t>
            </a:r>
            <a:r>
              <a:rPr lang="en-US" altLang="ko-KR" dirty="0"/>
              <a:t>masked </a:t>
            </a:r>
            <a:r>
              <a:rPr lang="ko-KR" altLang="en-US" dirty="0"/>
              <a:t>가 들어간다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buFont typeface="+mj-lt"/>
              <a:buNone/>
            </a:pPr>
            <a:r>
              <a:rPr lang="en-US" altLang="ko-KR" dirty="0"/>
              <a:t>Masked</a:t>
            </a:r>
            <a:r>
              <a:rPr lang="ko-KR" altLang="en-US" dirty="0"/>
              <a:t>는 현재 들어온 </a:t>
            </a:r>
            <a:r>
              <a:rPr lang="en-US" altLang="ko-KR" dirty="0"/>
              <a:t>data </a:t>
            </a:r>
            <a:r>
              <a:rPr lang="ko-KR" altLang="en-US" dirty="0"/>
              <a:t>보다 미래 데이터를 보며 학습을 하면 안되기 때문에 미래에 해당하는 </a:t>
            </a:r>
            <a:r>
              <a:rPr lang="en-US" altLang="ko-KR" dirty="0"/>
              <a:t>attention score</a:t>
            </a:r>
            <a:r>
              <a:rPr lang="ko-KR" altLang="en-US" dirty="0"/>
              <a:t>에 매우 작은 </a:t>
            </a:r>
            <a:r>
              <a:rPr lang="ko-KR" altLang="en-US" dirty="0" err="1"/>
              <a:t>음수값을</a:t>
            </a:r>
            <a:r>
              <a:rPr lang="ko-KR" altLang="en-US" dirty="0"/>
              <a:t> 넣어준다</a:t>
            </a:r>
            <a:r>
              <a:rPr lang="en-US" altLang="ko-KR" dirty="0"/>
              <a:t>. </a:t>
            </a:r>
          </a:p>
          <a:p>
            <a:pPr>
              <a:buFont typeface="+mj-lt"/>
              <a:buNone/>
            </a:pPr>
            <a:endParaRPr lang="en-US" altLang="ko-KR" dirty="0"/>
          </a:p>
          <a:p>
            <a:pPr>
              <a:buFont typeface="+mj-lt"/>
              <a:buNone/>
            </a:pPr>
            <a:r>
              <a:rPr lang="ko-KR" altLang="en-US" dirty="0"/>
              <a:t>두번째 </a:t>
            </a:r>
            <a:r>
              <a:rPr lang="en-US" altLang="ko-KR" dirty="0"/>
              <a:t>attention</a:t>
            </a:r>
            <a:r>
              <a:rPr lang="ko-KR" altLang="en-US" dirty="0"/>
              <a:t>에서는 일반적인 </a:t>
            </a:r>
            <a:r>
              <a:rPr lang="en-US" altLang="ko-KR" dirty="0"/>
              <a:t>attention</a:t>
            </a:r>
            <a:r>
              <a:rPr lang="ko-KR" altLang="en-US" dirty="0"/>
              <a:t>을 사용한다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 err="1"/>
              <a:t>decorder</a:t>
            </a:r>
            <a:r>
              <a:rPr lang="ko-KR" altLang="en-US" dirty="0"/>
              <a:t>에서 사용한 </a:t>
            </a:r>
            <a:r>
              <a:rPr lang="en-US" altLang="ko-KR" dirty="0"/>
              <a:t>masked attention matrix</a:t>
            </a:r>
            <a:r>
              <a:rPr lang="ko-KR" altLang="en-US" dirty="0"/>
              <a:t>와 인코더에서 사용한 </a:t>
            </a:r>
            <a:r>
              <a:rPr lang="ko-KR" altLang="en-US" dirty="0" err="1"/>
              <a:t>메트릭스를</a:t>
            </a:r>
            <a:r>
              <a:rPr lang="ko-KR" altLang="en-US" dirty="0"/>
              <a:t> </a:t>
            </a:r>
            <a:r>
              <a:rPr lang="ko-KR" altLang="en-US" dirty="0" err="1"/>
              <a:t>어텐션에</a:t>
            </a:r>
            <a:r>
              <a:rPr lang="ko-KR" altLang="en-US" dirty="0"/>
              <a:t> 넣는다</a:t>
            </a:r>
            <a:r>
              <a:rPr lang="en-US" altLang="ko-KR" dirty="0"/>
              <a:t>.</a:t>
            </a:r>
          </a:p>
          <a:p>
            <a:pPr>
              <a:buFont typeface="+mj-lt"/>
              <a:buNone/>
            </a:pPr>
            <a:endParaRPr lang="en-US" altLang="ko-KR" dirty="0"/>
          </a:p>
          <a:p>
            <a:pPr>
              <a:buFont typeface="+mj-lt"/>
              <a:buNone/>
            </a:pPr>
            <a:r>
              <a:rPr lang="ko-KR" altLang="en-US" dirty="0"/>
              <a:t>완성된 </a:t>
            </a:r>
            <a:r>
              <a:rPr lang="en-US" altLang="ko-KR" dirty="0" err="1"/>
              <a:t>decorder</a:t>
            </a:r>
            <a:r>
              <a:rPr lang="ko-KR" altLang="en-US" dirty="0"/>
              <a:t>를 </a:t>
            </a:r>
            <a:r>
              <a:rPr lang="en-US" altLang="ko-KR" dirty="0"/>
              <a:t>M</a:t>
            </a:r>
            <a:r>
              <a:rPr lang="ko-KR" altLang="en-US" dirty="0"/>
              <a:t>층 쌓고 </a:t>
            </a:r>
            <a:r>
              <a:rPr lang="en-US" altLang="ko-KR" dirty="0"/>
              <a:t>dense layer</a:t>
            </a:r>
            <a:r>
              <a:rPr lang="ko-KR" altLang="en-US" dirty="0"/>
              <a:t>와 </a:t>
            </a:r>
            <a:r>
              <a:rPr lang="en-US" altLang="ko-KR" dirty="0" err="1"/>
              <a:t>softmax</a:t>
            </a:r>
            <a:r>
              <a:rPr lang="en-US" altLang="ko-KR" dirty="0"/>
              <a:t> layer</a:t>
            </a:r>
            <a:r>
              <a:rPr lang="ko-KR" altLang="en-US" dirty="0"/>
              <a:t>를 거치면 전체적인 </a:t>
            </a:r>
            <a:r>
              <a:rPr lang="ko-KR" altLang="en-US" dirty="0" err="1"/>
              <a:t>트렌스포머</a:t>
            </a:r>
            <a:r>
              <a:rPr lang="ko-KR" altLang="en-US" dirty="0"/>
              <a:t> 구조가 완성된다</a:t>
            </a:r>
            <a:r>
              <a:rPr lang="en-US" altLang="ko-KR" dirty="0"/>
              <a:t>. </a:t>
            </a:r>
            <a:r>
              <a:rPr lang="ko-KR" altLang="en-US" dirty="0"/>
              <a:t>이러한 구조를 통해 </a:t>
            </a:r>
            <a:r>
              <a:rPr lang="en-US" altLang="ko-KR" dirty="0"/>
              <a:t>Transformer</a:t>
            </a:r>
            <a:r>
              <a:rPr lang="ko-KR" altLang="en-US" dirty="0"/>
              <a:t>는 효율적인 병렬 처리가 가능하며</a:t>
            </a:r>
            <a:r>
              <a:rPr lang="en-US" altLang="ko-KR" dirty="0"/>
              <a:t>, </a:t>
            </a:r>
            <a:r>
              <a:rPr lang="ko-KR" altLang="en-US" dirty="0"/>
              <a:t>긴 시퀀스에서도 우수한 성능을 발휘할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25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토큰화 </a:t>
            </a:r>
            <a:r>
              <a:rPr lang="en-US" altLang="ko-KR" dirty="0"/>
              <a:t>: byte pair encoding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배치 </a:t>
            </a:r>
            <a:r>
              <a:rPr lang="en-US" altLang="ko-KR" dirty="0"/>
              <a:t>: </a:t>
            </a:r>
            <a:r>
              <a:rPr lang="ko-KR" altLang="en-US" dirty="0"/>
              <a:t>문장 길이에 따라 문장 쌍 묶음</a:t>
            </a:r>
            <a:endParaRPr lang="en-US" altLang="ko-KR" dirty="0"/>
          </a:p>
          <a:p>
            <a:r>
              <a:rPr lang="ko-KR" altLang="en-US" dirty="0"/>
              <a:t>훈련 시간 </a:t>
            </a:r>
            <a:r>
              <a:rPr lang="en-US" altLang="ko-KR" dirty="0"/>
              <a:t>: </a:t>
            </a:r>
            <a:r>
              <a:rPr lang="ko-KR" altLang="en-US" dirty="0"/>
              <a:t>베이스모델은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사용하고 각 훈련단계 </a:t>
            </a:r>
            <a:r>
              <a:rPr lang="en-US" altLang="ko-KR" dirty="0"/>
              <a:t>0.4</a:t>
            </a:r>
            <a:r>
              <a:rPr lang="ko-KR" altLang="en-US" dirty="0"/>
              <a:t>초 총 </a:t>
            </a:r>
            <a:r>
              <a:rPr lang="en-US" altLang="ko-KR" dirty="0"/>
              <a:t>10</a:t>
            </a:r>
            <a:r>
              <a:rPr lang="ko-KR" altLang="en-US" dirty="0" err="1"/>
              <a:t>만단계</a:t>
            </a:r>
            <a:r>
              <a:rPr lang="ko-KR" altLang="en-US" dirty="0"/>
              <a:t> 훈련 </a:t>
            </a:r>
            <a:r>
              <a:rPr lang="ko-KR" altLang="en-US" dirty="0" err="1"/>
              <a:t>빅모델은</a:t>
            </a:r>
            <a:r>
              <a:rPr lang="ko-KR" altLang="en-US" dirty="0"/>
              <a:t> 각 단계 </a:t>
            </a:r>
            <a:r>
              <a:rPr lang="en-US" altLang="ko-KR" dirty="0"/>
              <a:t>1.0</a:t>
            </a:r>
            <a:r>
              <a:rPr lang="ko-KR" altLang="en-US" dirty="0"/>
              <a:t>초 소요 총 </a:t>
            </a:r>
            <a:r>
              <a:rPr lang="en-US" altLang="ko-KR" dirty="0"/>
              <a:t>30</a:t>
            </a:r>
            <a:r>
              <a:rPr lang="ko-KR" altLang="en-US" dirty="0" err="1"/>
              <a:t>만단계</a:t>
            </a:r>
            <a:r>
              <a:rPr lang="ko-KR" altLang="en-US" dirty="0"/>
              <a:t> 훈련</a:t>
            </a:r>
            <a:endParaRPr lang="en-US" altLang="ko-KR" dirty="0"/>
          </a:p>
          <a:p>
            <a:r>
              <a:rPr lang="ko-KR" altLang="en-US" dirty="0" err="1"/>
              <a:t>레굴러라이제이션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각 서브 레이어의 출력에 </a:t>
            </a:r>
            <a:r>
              <a:rPr lang="ko-KR" altLang="en-US" dirty="0" err="1"/>
              <a:t>드롭아웃</a:t>
            </a:r>
            <a:r>
              <a:rPr lang="ko-KR" altLang="en-US" dirty="0"/>
              <a:t> 적용</a:t>
            </a:r>
            <a:r>
              <a:rPr lang="en-US" altLang="ko-KR" dirty="0"/>
              <a:t>, </a:t>
            </a:r>
            <a:r>
              <a:rPr lang="ko-KR" altLang="en-US" dirty="0"/>
              <a:t>인코더 </a:t>
            </a:r>
            <a:r>
              <a:rPr lang="ko-KR" altLang="en-US" dirty="0" err="1"/>
              <a:t>디코더</a:t>
            </a:r>
            <a:r>
              <a:rPr lang="ko-KR" altLang="en-US" dirty="0"/>
              <a:t> 스택에서 </a:t>
            </a:r>
            <a:r>
              <a:rPr lang="ko-KR" altLang="en-US" dirty="0" err="1"/>
              <a:t>임베딩과</a:t>
            </a:r>
            <a:r>
              <a:rPr lang="ko-KR" altLang="en-US" dirty="0"/>
              <a:t> 위치 인코딩 합에서도 </a:t>
            </a:r>
            <a:r>
              <a:rPr lang="en-US" altLang="ko-KR" dirty="0"/>
              <a:t>dropout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ko-KR" altLang="en-US" dirty="0"/>
              <a:t>라벨 </a:t>
            </a:r>
            <a:r>
              <a:rPr lang="ko-KR" altLang="en-US" dirty="0" err="1"/>
              <a:t>스무싱은</a:t>
            </a:r>
            <a:r>
              <a:rPr lang="ko-KR" altLang="en-US" dirty="0"/>
              <a:t> </a:t>
            </a:r>
            <a:r>
              <a:rPr lang="ko-KR" altLang="en-US" dirty="0" err="1"/>
              <a:t>퍼블렉시틱</a:t>
            </a:r>
            <a:r>
              <a:rPr lang="ko-KR" altLang="en-US" dirty="0"/>
              <a:t> 감소하지만 정확도와 </a:t>
            </a:r>
            <a:r>
              <a:rPr lang="en-US" altLang="ko-KR" dirty="0"/>
              <a:t>bleu </a:t>
            </a:r>
            <a:r>
              <a:rPr lang="ko-KR" altLang="en-US" dirty="0"/>
              <a:t>점수 향상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표 </a:t>
            </a:r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WMT </a:t>
            </a:r>
            <a:r>
              <a:rPr lang="ko-KR" altLang="en-US" dirty="0"/>
              <a:t>데이터셋에</a:t>
            </a:r>
            <a:r>
              <a:rPr lang="en-US" altLang="ko-KR" dirty="0"/>
              <a:t> </a:t>
            </a:r>
            <a:r>
              <a:rPr lang="ko-KR" altLang="en-US" dirty="0"/>
              <a:t>번역 작업에서 다양한 모델의 </a:t>
            </a:r>
            <a:r>
              <a:rPr lang="en-US" altLang="ko-KR" dirty="0"/>
              <a:t>blue </a:t>
            </a:r>
            <a:r>
              <a:rPr lang="ko-KR" altLang="en-US" dirty="0"/>
              <a:t>점수와</a:t>
            </a:r>
            <a:r>
              <a:rPr lang="en-US" altLang="ko-KR" dirty="0"/>
              <a:t> </a:t>
            </a:r>
            <a:r>
              <a:rPr lang="ko-KR" altLang="en-US" dirty="0"/>
              <a:t>훈령 비용 </a:t>
            </a:r>
            <a:r>
              <a:rPr lang="en-US" altLang="ko-KR" dirty="0"/>
              <a:t>flop</a:t>
            </a:r>
            <a:r>
              <a:rPr lang="ko-KR" altLang="en-US" dirty="0"/>
              <a:t>를 비교함 </a:t>
            </a:r>
            <a:r>
              <a:rPr lang="en-US" altLang="ko-KR" dirty="0"/>
              <a:t>blue </a:t>
            </a:r>
            <a:r>
              <a:rPr lang="ko-KR" altLang="en-US" dirty="0"/>
              <a:t>점수는 기계 </a:t>
            </a:r>
            <a:r>
              <a:rPr lang="ko-KR" altLang="en-US" dirty="0" err="1"/>
              <a:t>변역된</a:t>
            </a:r>
            <a:r>
              <a:rPr lang="ko-KR" altLang="en-US" dirty="0"/>
              <a:t> 텍스트의 품질을 측정하고 점수가 높을수록 더 나은 성능을 나타냄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0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</a:t>
            </a:r>
            <a:r>
              <a:rPr lang="en-US" altLang="ko-KR" dirty="0"/>
              <a:t> 3</a:t>
            </a:r>
            <a:r>
              <a:rPr lang="ko-KR" altLang="en-US" dirty="0"/>
              <a:t>은 </a:t>
            </a:r>
            <a:r>
              <a:rPr lang="ko-KR" altLang="en-US" dirty="0" err="1"/>
              <a:t>트렌스포머</a:t>
            </a:r>
            <a:r>
              <a:rPr lang="ko-KR" altLang="en-US" dirty="0"/>
              <a:t> 아키텍처의 다양한 변형과 성능에 미치는 영향을 나타냄</a:t>
            </a:r>
            <a:r>
              <a:rPr lang="en-US" altLang="ko-KR" dirty="0"/>
              <a:t>. Ppl</a:t>
            </a:r>
            <a:r>
              <a:rPr lang="ko-KR" altLang="en-US" dirty="0"/>
              <a:t>은 값이 낮을 수록 </a:t>
            </a:r>
            <a:r>
              <a:rPr lang="en-US" altLang="ko-KR" dirty="0"/>
              <a:t>good</a:t>
            </a:r>
          </a:p>
          <a:p>
            <a:endParaRPr lang="en-US" altLang="ko-KR" dirty="0"/>
          </a:p>
          <a:p>
            <a:r>
              <a:rPr lang="ko-KR" altLang="en-US" dirty="0"/>
              <a:t>변형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attention head </a:t>
            </a:r>
            <a:r>
              <a:rPr lang="ko-KR" altLang="en-US" dirty="0"/>
              <a:t>수를 바꿨을 때 </a:t>
            </a:r>
            <a:r>
              <a:rPr lang="en-US" altLang="ko-KR" dirty="0"/>
              <a:t>16</a:t>
            </a:r>
            <a:r>
              <a:rPr lang="ko-KR" altLang="en-US" dirty="0"/>
              <a:t>개까지는 증가하지만 그 이후론 저하되는 것을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변형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attention key </a:t>
            </a:r>
            <a:r>
              <a:rPr lang="ko-KR" altLang="en-US" dirty="0"/>
              <a:t>크기로 작을수록 모델 품질이 저하됨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변형 </a:t>
            </a:r>
            <a:r>
              <a:rPr lang="en-US" altLang="ko-KR" dirty="0"/>
              <a:t>C</a:t>
            </a:r>
            <a:r>
              <a:rPr lang="ko-KR" altLang="en-US" dirty="0"/>
              <a:t>는 모델 크기로 더 큰 모델이 더 나은 성능을 발휘함을 알 수 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변형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Dropout Rate</a:t>
            </a:r>
          </a:p>
          <a:p>
            <a:endParaRPr lang="en-US" altLang="ko-KR" dirty="0"/>
          </a:p>
          <a:p>
            <a:r>
              <a:rPr lang="ko-KR" altLang="en-US" dirty="0"/>
              <a:t>변형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Positional Embedding</a:t>
            </a:r>
            <a:r>
              <a:rPr lang="ko-KR" altLang="en-US" dirty="0"/>
              <a:t>은 큰 모델은 성능을 크게 </a:t>
            </a:r>
            <a:r>
              <a:rPr lang="ko-KR" altLang="en-US" dirty="0" err="1"/>
              <a:t>향상시킨다를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 </a:t>
            </a:r>
            <a:r>
              <a:rPr lang="ko-KR" altLang="en-US" dirty="0" err="1"/>
              <a:t>트렌스포머</a:t>
            </a:r>
            <a:r>
              <a:rPr lang="ko-KR" altLang="en-US" dirty="0"/>
              <a:t> 모델은 기본 버전과 </a:t>
            </a:r>
            <a:r>
              <a:rPr lang="en-US" altLang="ko-KR" dirty="0"/>
              <a:t>big </a:t>
            </a:r>
            <a:r>
              <a:rPr lang="ko-KR" altLang="en-US" dirty="0"/>
              <a:t>버전 모두 기존의 모델에 비해 낮은 학습비용으로 성능이 좋고 모델이 더 크고 </a:t>
            </a:r>
            <a:r>
              <a:rPr lang="ko-KR" altLang="en-US" dirty="0" err="1"/>
              <a:t>어텐션</a:t>
            </a:r>
            <a:r>
              <a:rPr lang="ko-KR" altLang="en-US" dirty="0"/>
              <a:t> 헤드수가 균형 잡혔을 때 결과가장 좋음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</a:t>
            </a:r>
            <a:r>
              <a:rPr lang="en-US" altLang="ko-KR" dirty="0"/>
              <a:t>: </a:t>
            </a:r>
            <a:r>
              <a:rPr lang="ko-KR" altLang="en-US" dirty="0"/>
              <a:t>모델의 레이어 수</a:t>
            </a:r>
            <a:r>
              <a:rPr lang="en-US" altLang="ko-KR" b="1" dirty="0" err="1"/>
              <a:t>dmodel</a:t>
            </a:r>
            <a:r>
              <a:rPr lang="en-US" altLang="ko-KR" dirty="0"/>
              <a:t>: </a:t>
            </a:r>
            <a:r>
              <a:rPr lang="ko-KR" altLang="en-US" dirty="0"/>
              <a:t>모델의 차원 수</a:t>
            </a:r>
            <a:r>
              <a:rPr lang="en-US" altLang="ko-KR" b="1" dirty="0" err="1"/>
              <a:t>dff</a:t>
            </a:r>
            <a:r>
              <a:rPr lang="en-US" altLang="ko-KR" dirty="0"/>
              <a:t>: </a:t>
            </a:r>
            <a:r>
              <a:rPr lang="ko-KR" altLang="en-US" dirty="0" err="1"/>
              <a:t>피드</a:t>
            </a:r>
            <a:r>
              <a:rPr lang="ko-KR" altLang="en-US" dirty="0"/>
              <a:t> 포워드 네트워크의 차원 수</a:t>
            </a:r>
            <a:r>
              <a:rPr lang="en-US" altLang="ko-KR" b="1" dirty="0"/>
              <a:t>h</a:t>
            </a:r>
            <a:r>
              <a:rPr lang="en-US" altLang="ko-KR" dirty="0"/>
              <a:t>: </a:t>
            </a:r>
            <a:r>
              <a:rPr lang="ko-KR" altLang="en-US" dirty="0" err="1"/>
              <a:t>어텐션</a:t>
            </a:r>
            <a:r>
              <a:rPr lang="ko-KR" altLang="en-US" dirty="0"/>
              <a:t> 헤드 수</a:t>
            </a:r>
            <a:r>
              <a:rPr lang="en-US" altLang="ko-KR" b="1" dirty="0"/>
              <a:t>dk, dv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어텐션</a:t>
            </a:r>
            <a:r>
              <a:rPr lang="ko-KR" altLang="en-US" dirty="0"/>
              <a:t> 헤드의 차원 수</a:t>
            </a:r>
            <a:r>
              <a:rPr lang="en-US" altLang="ko-KR" b="1" dirty="0" err="1"/>
              <a:t>Pdrop</a:t>
            </a:r>
            <a:r>
              <a:rPr lang="en-US" altLang="ko-KR" dirty="0"/>
              <a:t>: </a:t>
            </a:r>
            <a:r>
              <a:rPr lang="ko-KR" altLang="en-US" dirty="0" err="1"/>
              <a:t>드롭아웃</a:t>
            </a:r>
            <a:r>
              <a:rPr lang="ko-KR" altLang="en-US" dirty="0"/>
              <a:t> 확률</a:t>
            </a:r>
            <a:r>
              <a:rPr lang="en-US" altLang="ko-KR" b="1" dirty="0" err="1"/>
              <a:t>εls</a:t>
            </a:r>
            <a:r>
              <a:rPr lang="en-US" altLang="ko-KR" dirty="0"/>
              <a:t>: </a:t>
            </a:r>
            <a:r>
              <a:rPr lang="ko-KR" altLang="en-US" dirty="0"/>
              <a:t>라벨 </a:t>
            </a:r>
            <a:r>
              <a:rPr lang="ko-KR" altLang="en-US" dirty="0" err="1"/>
              <a:t>스무딩</a:t>
            </a:r>
            <a:r>
              <a:rPr lang="ko-KR" altLang="en-US" dirty="0"/>
              <a:t> 파라미터</a:t>
            </a:r>
            <a:r>
              <a:rPr lang="en-US" altLang="ko-KR" b="1" dirty="0"/>
              <a:t>Train steps</a:t>
            </a:r>
            <a:r>
              <a:rPr lang="en-US" altLang="ko-KR" dirty="0"/>
              <a:t>: </a:t>
            </a:r>
            <a:r>
              <a:rPr lang="ko-KR" altLang="en-US" dirty="0"/>
              <a:t>훈련 스텝 수</a:t>
            </a:r>
            <a:r>
              <a:rPr lang="en-US" altLang="ko-KR" b="1" dirty="0"/>
              <a:t>PPL (dev)</a:t>
            </a:r>
            <a:r>
              <a:rPr lang="en-US" altLang="ko-KR" dirty="0"/>
              <a:t>: </a:t>
            </a:r>
            <a:r>
              <a:rPr lang="ko-KR" altLang="en-US" dirty="0"/>
              <a:t>개발 데이터셋에 대한 혼란도</a:t>
            </a:r>
            <a:r>
              <a:rPr lang="en-US" altLang="ko-KR" b="1" dirty="0"/>
              <a:t>BLEU (dev)</a:t>
            </a:r>
            <a:r>
              <a:rPr lang="en-US" altLang="ko-KR" dirty="0"/>
              <a:t>: </a:t>
            </a:r>
            <a:r>
              <a:rPr lang="ko-KR" altLang="en-US" dirty="0"/>
              <a:t>개발 데이터셋에 대한 </a:t>
            </a:r>
            <a:r>
              <a:rPr lang="en-US" altLang="ko-KR" dirty="0"/>
              <a:t>BLEU </a:t>
            </a:r>
            <a:r>
              <a:rPr lang="ko-KR" altLang="en-US" dirty="0"/>
              <a:t>점수</a:t>
            </a:r>
            <a:r>
              <a:rPr lang="en-US" altLang="ko-KR" b="1" dirty="0"/>
              <a:t>Params x10^6</a:t>
            </a:r>
            <a:r>
              <a:rPr lang="en-US" altLang="ko-KR" dirty="0"/>
              <a:t>: </a:t>
            </a:r>
            <a:r>
              <a:rPr lang="ko-KR" altLang="en-US" dirty="0"/>
              <a:t>모델의 파라미터 수 </a:t>
            </a:r>
            <a:r>
              <a:rPr lang="en-US" altLang="ko-KR" dirty="0"/>
              <a:t>(</a:t>
            </a:r>
            <a:r>
              <a:rPr lang="ko-KR" altLang="en-US" dirty="0"/>
              <a:t>백만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0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29FA-EF28-79C6-4BC5-7EFE737D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D3C22-0326-A3E5-FB03-84D2B97C6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73C73C-55F2-4A5C-5F98-3C181BFFB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트랜스포머라는 새로운 신경망 모델을 제안하는 논문</a:t>
            </a:r>
            <a:r>
              <a:rPr lang="en-US" altLang="ko-KR" dirty="0"/>
              <a:t>, </a:t>
            </a:r>
            <a:r>
              <a:rPr lang="ko-KR" altLang="en-US" dirty="0" err="1"/>
              <a:t>어텐션</a:t>
            </a:r>
            <a:r>
              <a:rPr lang="ko-KR" altLang="en-US" dirty="0"/>
              <a:t> 메커니즘만 사용하고 재귀나 </a:t>
            </a:r>
            <a:r>
              <a:rPr lang="ko-KR" altLang="en-US" dirty="0" err="1"/>
              <a:t>합성곱을</a:t>
            </a:r>
            <a:r>
              <a:rPr lang="ko-KR" altLang="en-US" dirty="0"/>
              <a:t> 배제함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RNN</a:t>
            </a:r>
            <a:r>
              <a:rPr lang="ko-KR" altLang="en-US" dirty="0"/>
              <a:t>이나 </a:t>
            </a:r>
            <a:r>
              <a:rPr lang="en-US" altLang="ko-KR" dirty="0"/>
              <a:t>CNN </a:t>
            </a:r>
            <a:r>
              <a:rPr lang="ko-KR" altLang="en-US" dirty="0"/>
              <a:t>모델들은 시퀀스를 처리하기 위해 복잡한 구조와 연산이 필요했지만</a:t>
            </a:r>
            <a:r>
              <a:rPr lang="en-US" altLang="ko-KR" dirty="0"/>
              <a:t>, Transformer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r>
              <a:rPr lang="ko-KR" altLang="en-US" dirty="0"/>
              <a:t>만 사용하여 성능을 극대화할 수 있음을 보여주는 논문임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0C3C4-625E-AD17-6E8D-19F39B205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80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29FA-EF28-79C6-4BC5-7EFE737D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D3C22-0326-A3E5-FB03-84D2B97C6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73C73C-55F2-4A5C-5F98-3C181BFFB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순환 신경망인 </a:t>
            </a:r>
            <a:r>
              <a:rPr lang="en-US" altLang="ko-KR" dirty="0"/>
              <a:t>RNN</a:t>
            </a:r>
            <a:r>
              <a:rPr lang="ko-KR" altLang="en-US" dirty="0"/>
              <a:t>과 그 변형인 </a:t>
            </a:r>
            <a:r>
              <a:rPr lang="en-US" altLang="ko-KR" dirty="0"/>
              <a:t>LSTM, GRU</a:t>
            </a:r>
            <a:r>
              <a:rPr lang="ko-KR" altLang="en-US" dirty="0"/>
              <a:t>가 시퀀스 모델링과 변환 문제에서 최신 기술로 자리 잡았음</a:t>
            </a:r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은 </a:t>
            </a:r>
            <a:r>
              <a:rPr lang="en-US" altLang="ko-KR" dirty="0"/>
              <a:t>hidden state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가 다음 시점의 입력 벡터로 다시 전달된다</a:t>
            </a:r>
            <a:r>
              <a:rPr lang="en-US" altLang="ko-KR" dirty="0"/>
              <a:t>. </a:t>
            </a:r>
            <a:r>
              <a:rPr lang="ko-KR" altLang="en-US" dirty="0"/>
              <a:t>구조가 벡터가 순차적으로 입력되기 때문에 연속적인 데이터를 처리할 수 있지만 </a:t>
            </a:r>
            <a:r>
              <a:rPr lang="en-US" altLang="ko-KR" dirty="0"/>
              <a:t>GPU </a:t>
            </a:r>
            <a:r>
              <a:rPr lang="ko-KR" altLang="en-US" dirty="0"/>
              <a:t>연산의 장점인 병렬화가 불가능하다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활성화 함수 </a:t>
            </a:r>
            <a:r>
              <a:rPr lang="en-US" altLang="ko-KR" dirty="0"/>
              <a:t>tanh(</a:t>
            </a:r>
            <a:r>
              <a:rPr lang="ko-KR" altLang="en-US" dirty="0" err="1"/>
              <a:t>하이퍼볼릭</a:t>
            </a:r>
            <a:r>
              <a:rPr lang="ko-KR" altLang="en-US" dirty="0"/>
              <a:t> 탄젠트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미분값을</a:t>
            </a:r>
            <a:r>
              <a:rPr lang="ko-KR" altLang="en-US" dirty="0"/>
              <a:t> 반복해서 곱해주는 과정에서 </a:t>
            </a:r>
            <a:r>
              <a:rPr lang="en-US" altLang="ko-KR" dirty="0"/>
              <a:t>hidden state </a:t>
            </a:r>
            <a:r>
              <a:rPr lang="ko-KR" altLang="en-US" dirty="0"/>
              <a:t>벡터에 </a:t>
            </a:r>
            <a:r>
              <a:rPr lang="ko-KR" altLang="en-US" dirty="0" err="1"/>
              <a:t>역전파</a:t>
            </a:r>
            <a:r>
              <a:rPr lang="ko-KR" altLang="en-US" dirty="0"/>
              <a:t> 정보가 전달되지 않는 기울기 소실이 생길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RNN</a:t>
            </a:r>
            <a:r>
              <a:rPr lang="ko-KR" altLang="en-US" dirty="0"/>
              <a:t>의 단점인 기울기 소실을 해결하기 위해 </a:t>
            </a:r>
            <a:r>
              <a:rPr lang="en-US" altLang="ko-KR" dirty="0"/>
              <a:t>gate</a:t>
            </a:r>
            <a:r>
              <a:rPr lang="ko-KR" altLang="en-US" dirty="0"/>
              <a:t>를 추가한 모델이 </a:t>
            </a:r>
            <a:r>
              <a:rPr lang="en-US" altLang="ko-KR" dirty="0"/>
              <a:t>LSTM</a:t>
            </a:r>
            <a:r>
              <a:rPr lang="ko-KR" altLang="en-US" dirty="0"/>
              <a:t>이다</a:t>
            </a:r>
            <a:r>
              <a:rPr lang="en-US" altLang="ko-KR" dirty="0"/>
              <a:t>. Gate</a:t>
            </a:r>
            <a:r>
              <a:rPr lang="ko-KR" altLang="en-US" dirty="0"/>
              <a:t>의 역할에 </a:t>
            </a:r>
            <a:r>
              <a:rPr lang="en-US" altLang="ko-KR" dirty="0"/>
              <a:t>3</a:t>
            </a:r>
            <a:r>
              <a:rPr lang="ko-KR" altLang="en-US" dirty="0"/>
              <a:t>가지가 있는데 </a:t>
            </a:r>
            <a:r>
              <a:rPr lang="en-US" altLang="ko-KR" dirty="0"/>
              <a:t>1. forget gate</a:t>
            </a:r>
            <a:r>
              <a:rPr lang="ko-KR" altLang="en-US" dirty="0"/>
              <a:t>는 과거 정보를 얼마나 유지할지</a:t>
            </a:r>
            <a:r>
              <a:rPr lang="en-US" altLang="ko-KR" dirty="0"/>
              <a:t>, 2. input gate</a:t>
            </a:r>
            <a:r>
              <a:rPr lang="ko-KR" altLang="en-US" dirty="0"/>
              <a:t>는 새로 입력된 정보는 얼만큼 활용할지</a:t>
            </a:r>
            <a:r>
              <a:rPr lang="en-US" altLang="ko-KR" dirty="0"/>
              <a:t>, 3. output gate</a:t>
            </a:r>
            <a:r>
              <a:rPr lang="ko-KR" altLang="en-US" dirty="0"/>
              <a:t>는 두 정보를 계산하여 나온 출력 정보를 얼만큼 넘겨줄 것인지에 </a:t>
            </a:r>
            <a:r>
              <a:rPr lang="ko-KR" altLang="en-US" dirty="0" err="1"/>
              <a:t>대한것임</a:t>
            </a:r>
            <a:endParaRPr lang="en-US" altLang="ko-KR" dirty="0"/>
          </a:p>
          <a:p>
            <a:r>
              <a:rPr lang="ko-KR" altLang="en-US" dirty="0"/>
              <a:t>활성화 함수를 거치지 않은 상태인 </a:t>
            </a:r>
            <a:r>
              <a:rPr lang="en-US" altLang="ko-KR" dirty="0"/>
              <a:t>cell state</a:t>
            </a:r>
            <a:r>
              <a:rPr lang="ko-KR" altLang="en-US" dirty="0"/>
              <a:t>가 추가되었는데 </a:t>
            </a:r>
            <a:r>
              <a:rPr lang="ko-KR" altLang="en-US" dirty="0" err="1"/>
              <a:t>역전파</a:t>
            </a:r>
            <a:r>
              <a:rPr lang="ko-KR" altLang="en-US" dirty="0"/>
              <a:t> 과정에서 활성화 함수를 거치지 않아 정보손실이 없기 때문에 뒤쪽 시퀀스의 정보에 비중을 결정할 수 있으면서 동시에 앞쪽 시퀀스의 정보를 잃지 않을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0C3C4-625E-AD17-6E8D-19F39B205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94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29FA-EF28-79C6-4BC5-7EFE737D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D3C22-0326-A3E5-FB03-84D2B97C6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73C73C-55F2-4A5C-5F98-3C181BFFB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의 간소화 버전인 </a:t>
            </a:r>
            <a:r>
              <a:rPr lang="en-US" altLang="ko-KR" dirty="0"/>
              <a:t>GRU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에 있던 </a:t>
            </a:r>
            <a:r>
              <a:rPr lang="en-US" altLang="ko-KR" dirty="0"/>
              <a:t>cell-state</a:t>
            </a:r>
            <a:r>
              <a:rPr lang="ko-KR" altLang="en-US" dirty="0"/>
              <a:t>가 사라지고 </a:t>
            </a:r>
            <a:r>
              <a:rPr lang="en-US" altLang="ko-KR" dirty="0"/>
              <a:t>hidden state </a:t>
            </a:r>
            <a:r>
              <a:rPr lang="ko-KR" altLang="en-US" dirty="0"/>
              <a:t>벡터만을 사용하여 정보를 저장하고 전달한다</a:t>
            </a:r>
            <a:r>
              <a:rPr lang="en-US" altLang="ko-KR" dirty="0"/>
              <a:t>. </a:t>
            </a:r>
            <a:r>
              <a:rPr lang="en-US" altLang="ko-KR" dirty="0" err="1"/>
              <a:t>Zt</a:t>
            </a:r>
            <a:r>
              <a:rPr lang="ko-KR" altLang="en-US" dirty="0"/>
              <a:t> </a:t>
            </a:r>
            <a:r>
              <a:rPr lang="en-US" altLang="ko-KR" dirty="0"/>
              <a:t>gate</a:t>
            </a:r>
            <a:r>
              <a:rPr lang="ko-KR" altLang="en-US" dirty="0"/>
              <a:t>는 </a:t>
            </a:r>
            <a:r>
              <a:rPr lang="en-US" altLang="ko-KR" dirty="0"/>
              <a:t>forget, input gate</a:t>
            </a:r>
            <a:r>
              <a:rPr lang="ko-KR" altLang="en-US" dirty="0"/>
              <a:t>의 역할을 함께 수행하여 </a:t>
            </a:r>
            <a:r>
              <a:rPr lang="en-US" altLang="ko-KR" dirty="0"/>
              <a:t>1</a:t>
            </a:r>
            <a:r>
              <a:rPr lang="ko-KR" altLang="en-US" dirty="0"/>
              <a:t>이면 이전 정보를 대체 </a:t>
            </a:r>
            <a:r>
              <a:rPr lang="en-US" altLang="ko-KR" dirty="0"/>
              <a:t>0</a:t>
            </a:r>
            <a:r>
              <a:rPr lang="ko-KR" altLang="en-US" dirty="0"/>
              <a:t>이면 이전 정보를 유지한다</a:t>
            </a:r>
            <a:r>
              <a:rPr lang="en-US" altLang="ko-KR" dirty="0"/>
              <a:t>. r-t gate</a:t>
            </a:r>
            <a:r>
              <a:rPr lang="ko-KR" altLang="en-US" dirty="0"/>
              <a:t>는 </a:t>
            </a:r>
            <a:r>
              <a:rPr lang="en-US" altLang="ko-KR" dirty="0"/>
              <a:t>hidden state</a:t>
            </a:r>
            <a:r>
              <a:rPr lang="ko-KR" altLang="en-US" dirty="0"/>
              <a:t>의 어느 부분을 새로 입력된 정보와 결합할지 결정한다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말한 </a:t>
            </a:r>
            <a:r>
              <a:rPr lang="en-US" altLang="ko-KR" dirty="0"/>
              <a:t>3</a:t>
            </a:r>
            <a:r>
              <a:rPr lang="ko-KR" altLang="en-US" dirty="0"/>
              <a:t>개의 모델들은 구조적으로 고정 길이의 </a:t>
            </a:r>
            <a:r>
              <a:rPr lang="en-US" altLang="ko-KR" dirty="0"/>
              <a:t>hidden state</a:t>
            </a:r>
            <a:r>
              <a:rPr lang="ko-KR" altLang="en-US" dirty="0"/>
              <a:t>벡터에 모든 단어의 의미를 담아야 해서 문장이 길어지면 단어 정보를 고정 길이 벡터에 담기 어렵기 때문에 </a:t>
            </a:r>
            <a:r>
              <a:rPr lang="en-US" altLang="ko-KR" dirty="0"/>
              <a:t>attention</a:t>
            </a:r>
            <a:r>
              <a:rPr lang="ko-KR" altLang="en-US" dirty="0"/>
              <a:t>이 나왔다</a:t>
            </a:r>
            <a:r>
              <a:rPr lang="en-US" altLang="ko-KR" dirty="0"/>
              <a:t>. (</a:t>
            </a:r>
            <a:r>
              <a:rPr lang="ko-KR" altLang="en-US" dirty="0"/>
              <a:t>이부분은 지난 번 발표 때 설명했으므로 생략</a:t>
            </a:r>
            <a:r>
              <a:rPr lang="en-US" altLang="ko-KR" dirty="0"/>
              <a:t>)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0C3C4-625E-AD17-6E8D-19F39B205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은 주어진 시퀀스보다 긴 시퀀스 입력을 고려하지 못함</a:t>
            </a:r>
            <a:endParaRPr lang="en-US" altLang="ko-KR" dirty="0"/>
          </a:p>
          <a:p>
            <a:r>
              <a:rPr lang="ko-KR" altLang="en-US" dirty="0"/>
              <a:t>또 구조상 순차적으로 입력을 처리해야 하기에 병렬화가 불가능</a:t>
            </a:r>
            <a:r>
              <a:rPr lang="en-US" altLang="ko-KR" dirty="0"/>
              <a:t>, </a:t>
            </a:r>
            <a:r>
              <a:rPr lang="ko-KR" altLang="en-US" dirty="0"/>
              <a:t>데이터셋의 학습시간 </a:t>
            </a:r>
            <a:r>
              <a:rPr lang="ko-KR" altLang="en-US" dirty="0" err="1"/>
              <a:t>길어짐</a:t>
            </a:r>
            <a:endParaRPr lang="en-US" altLang="ko-KR" dirty="0"/>
          </a:p>
          <a:p>
            <a:r>
              <a:rPr lang="ko-KR" altLang="en-US" dirty="0"/>
              <a:t>윈도우 크기가 고정되어 시퀀스에서 멀리 떨어진 항목들 간의 관계성은 기울기 소실 등 문제로 학습이 잘 안됨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어텐션</a:t>
            </a:r>
            <a:r>
              <a:rPr lang="ko-KR" altLang="en-US" dirty="0"/>
              <a:t>  </a:t>
            </a:r>
            <a:r>
              <a:rPr lang="ko-KR" altLang="en-US" dirty="0" err="1"/>
              <a:t>매커니즘으로</a:t>
            </a:r>
            <a:r>
              <a:rPr lang="ko-KR" altLang="en-US" dirty="0"/>
              <a:t> 해결</a:t>
            </a:r>
            <a:r>
              <a:rPr lang="en-US" altLang="ko-KR" dirty="0"/>
              <a:t>,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매커니즘은</a:t>
            </a:r>
            <a:r>
              <a:rPr lang="ko-KR" altLang="en-US" dirty="0"/>
              <a:t> 긴 시퀀스가 담고 있는 전체적인 문맥을 반영할 수 있고</a:t>
            </a:r>
            <a:r>
              <a:rPr lang="en-US" altLang="ko-KR" dirty="0"/>
              <a:t>, </a:t>
            </a:r>
            <a:r>
              <a:rPr lang="ko-KR" altLang="en-US" dirty="0"/>
              <a:t>병렬화가 가능하여 각 쿼리와 모든 키를 비교할 수 있어 학습 속도가 빠르고 큰 데이터셋에도 적용이 가능함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62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altLang="ko-KR" dirty="0"/>
              <a:t>1. Data</a:t>
            </a:r>
            <a:r>
              <a:rPr lang="ko-KR" altLang="en-US" dirty="0"/>
              <a:t>를 임의의 </a:t>
            </a:r>
            <a:r>
              <a:rPr lang="en-US" altLang="ko-KR" dirty="0"/>
              <a:t>N-dimension data</a:t>
            </a:r>
            <a:r>
              <a:rPr lang="ko-KR" altLang="en-US" dirty="0"/>
              <a:t>로 </a:t>
            </a:r>
            <a:r>
              <a:rPr lang="ko-KR" altLang="en-US" dirty="0" err="1"/>
              <a:t>만들어줌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91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데이터의 위치 정보를 전달하는 역할로 시퀀스 내 해당 정보의 위치 정보와 </a:t>
            </a:r>
            <a:r>
              <a:rPr lang="ko-KR" altLang="en-US" dirty="0" err="1"/>
              <a:t>임베딩</a:t>
            </a:r>
            <a:r>
              <a:rPr lang="ko-KR" altLang="en-US" dirty="0"/>
              <a:t> 된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cos </a:t>
            </a:r>
            <a:r>
              <a:rPr lang="ko-KR" altLang="en-US" dirty="0"/>
              <a:t>함수 형태로 만들어 다음 레이어의 </a:t>
            </a:r>
            <a:r>
              <a:rPr lang="en-US" altLang="ko-KR" dirty="0"/>
              <a:t>input</a:t>
            </a:r>
            <a:r>
              <a:rPr lang="ko-KR" altLang="en-US" dirty="0"/>
              <a:t>으로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쉽게 말하면 </a:t>
            </a:r>
            <a:r>
              <a:rPr lang="ko-KR" altLang="en-US" dirty="0" err="1"/>
              <a:t>임베딩</a:t>
            </a:r>
            <a:r>
              <a:rPr lang="ko-KR" altLang="en-US" dirty="0"/>
              <a:t> 할 때 위치 정보를 같이 넣음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17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가 </a:t>
            </a:r>
            <a:r>
              <a:rPr lang="en-US" altLang="ko-KR" dirty="0" err="1"/>
              <a:t>encorder</a:t>
            </a:r>
            <a:r>
              <a:rPr lang="ko-KR" altLang="en-US" dirty="0"/>
              <a:t>로 </a:t>
            </a:r>
            <a:r>
              <a:rPr lang="ko-KR" altLang="en-US" dirty="0" err="1"/>
              <a:t>들어감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51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인코더는 </a:t>
            </a:r>
            <a:r>
              <a:rPr lang="en-US" altLang="ko-KR" dirty="0"/>
              <a:t>multi-head attention, add and normalization, position-wise </a:t>
            </a:r>
            <a:r>
              <a:rPr lang="en-US" altLang="ko-KR" dirty="0" err="1"/>
              <a:t>ffn</a:t>
            </a:r>
            <a:r>
              <a:rPr lang="en-US" altLang="ko-KR" dirty="0"/>
              <a:t>(</a:t>
            </a:r>
            <a:r>
              <a:rPr lang="en-US" altLang="ko-KR" dirty="0" err="1"/>
              <a:t>fead</a:t>
            </a:r>
            <a:r>
              <a:rPr lang="en-US" altLang="ko-KR" dirty="0"/>
              <a:t> forward network) </a:t>
            </a:r>
            <a:r>
              <a:rPr lang="ko-KR" altLang="en-US" dirty="0"/>
              <a:t>모듈로 구성됨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예를 들어 위와 같은 문장에서 </a:t>
            </a:r>
            <a:r>
              <a:rPr lang="en-US" altLang="ko-KR" dirty="0"/>
              <a:t>it</a:t>
            </a:r>
            <a:r>
              <a:rPr lang="ko-KR" altLang="en-US" dirty="0"/>
              <a:t>이 </a:t>
            </a:r>
            <a:r>
              <a:rPr lang="en-US" altLang="ko-KR" dirty="0"/>
              <a:t>animal</a:t>
            </a:r>
            <a:r>
              <a:rPr lang="ko-KR" altLang="en-US" dirty="0"/>
              <a:t>을 나타내는지 </a:t>
            </a:r>
            <a:r>
              <a:rPr lang="en-US" altLang="ko-KR" dirty="0"/>
              <a:t>street</a:t>
            </a:r>
            <a:r>
              <a:rPr lang="ko-KR" altLang="en-US" dirty="0"/>
              <a:t>을 나타내는지를 학습하는 것이 </a:t>
            </a:r>
            <a:r>
              <a:rPr lang="en-US" altLang="ko-KR" dirty="0"/>
              <a:t>self attention</a:t>
            </a:r>
            <a:r>
              <a:rPr lang="ko-KR" altLang="en-US" dirty="0"/>
              <a:t>인데 여러 개의 </a:t>
            </a:r>
            <a:r>
              <a:rPr lang="en-US" altLang="ko-KR" dirty="0"/>
              <a:t>self attention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를 사용하여 각각 다른 언어 현상을 학습하는 것이 </a:t>
            </a:r>
            <a:r>
              <a:rPr lang="en-US" altLang="ko-KR" dirty="0"/>
              <a:t>multi-head attention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ko-KR" altLang="en-US" dirty="0" err="1"/>
              <a:t>문장간의</a:t>
            </a:r>
            <a:r>
              <a:rPr lang="ko-KR" altLang="en-US" dirty="0"/>
              <a:t> 종속성을 파악할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Add &amp; </a:t>
            </a:r>
            <a:r>
              <a:rPr lang="en-US" altLang="ko-KR" dirty="0" err="1"/>
              <a:t>normalizaiton</a:t>
            </a:r>
            <a:r>
              <a:rPr lang="ko-KR" altLang="en-US" dirty="0"/>
              <a:t>은 </a:t>
            </a:r>
            <a:r>
              <a:rPr lang="en-US" altLang="ko-KR" dirty="0"/>
              <a:t>residua</a:t>
            </a:r>
            <a:r>
              <a:rPr lang="ko-KR" altLang="en-US" dirty="0"/>
              <a:t>과 </a:t>
            </a:r>
            <a:r>
              <a:rPr lang="en-US" altLang="ko-KR" dirty="0"/>
              <a:t>layer normalization </a:t>
            </a:r>
            <a:r>
              <a:rPr lang="ko-KR" altLang="en-US" dirty="0"/>
              <a:t>연산을 한 부분과 안 한 부분을 합쳐 층이 쌓일 때 뒤쪽까지 학습이 잘 안되는 것을 방지하는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FFN</a:t>
            </a:r>
            <a:r>
              <a:rPr lang="ko-KR" altLang="en-US" dirty="0"/>
              <a:t>은 쉽게 말해 </a:t>
            </a:r>
            <a:r>
              <a:rPr lang="en-US" altLang="ko-KR" dirty="0"/>
              <a:t>fully connected layer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인코더는 함수를 </a:t>
            </a:r>
            <a:r>
              <a:rPr lang="en-US" altLang="ko-KR" dirty="0"/>
              <a:t>N</a:t>
            </a:r>
            <a:r>
              <a:rPr lang="ko-KR" altLang="en-US" dirty="0"/>
              <a:t>층 쌓고 나온 </a:t>
            </a: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 err="1"/>
              <a:t>decorder</a:t>
            </a:r>
            <a:r>
              <a:rPr lang="ko-KR" altLang="en-US" dirty="0"/>
              <a:t>로 보낸다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85262-56E0-42C9-A8CC-22A14468480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42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273" y="0"/>
            <a:ext cx="8001000" cy="672461"/>
          </a:xfrm>
          <a:prstGeom prst="rect">
            <a:avLst/>
          </a:prstGeom>
        </p:spPr>
        <p:txBody>
          <a:bodyPr anchor="ctr"/>
          <a:lstStyle>
            <a:lvl1pPr algn="just">
              <a:defRPr sz="3200">
                <a:latin typeface="10X10 Bold" panose="020D0604000000000000" pitchFamily="50" charset="-127"/>
                <a:ea typeface="10X10 Bold" panose="020D0604000000000000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5194"/>
            <a:ext cx="8229600" cy="4983163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10X10" panose="020D0604000000000000" pitchFamily="50" charset="-127"/>
                <a:ea typeface="10X10" panose="020D0604000000000000" pitchFamily="50" charset="-127"/>
              </a:defRPr>
            </a:lvl1pPr>
            <a:lvl2pPr>
              <a:defRPr sz="2400">
                <a:latin typeface="10X10" panose="020D0604000000000000" pitchFamily="50" charset="-127"/>
                <a:ea typeface="10X10" panose="020D0604000000000000" pitchFamily="50" charset="-127"/>
              </a:defRPr>
            </a:lvl2pPr>
            <a:lvl3pPr marL="1008000" indent="-228600">
              <a:buFont typeface="Wingdings" panose="05000000000000000000" pitchFamily="2" charset="2"/>
              <a:buChar char="Ø"/>
              <a:defRPr sz="2200">
                <a:latin typeface="10X10" panose="020D0604000000000000" pitchFamily="50" charset="-127"/>
                <a:ea typeface="10X10" panose="020D0604000000000000" pitchFamily="50" charset="-127"/>
              </a:defRPr>
            </a:lvl3pPr>
            <a:lvl4pPr marL="1368000" indent="-285750">
              <a:buFont typeface="Wingdings" panose="05000000000000000000" pitchFamily="2" charset="2"/>
              <a:buChar char="ü"/>
              <a:defRPr sz="2000">
                <a:latin typeface="10X10" panose="020D0604000000000000" pitchFamily="50" charset="-127"/>
                <a:ea typeface="10X10" panose="020D0604000000000000" pitchFamily="50" charset="-127"/>
              </a:defRPr>
            </a:lvl4pPr>
            <a:lvl5pPr marL="1656000">
              <a:defRPr sz="1800">
                <a:latin typeface="10X10" panose="020D0604000000000000" pitchFamily="50" charset="-127"/>
                <a:ea typeface="10X10" panose="020D0604000000000000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3349DA3-F5E3-4309-BAFA-924CF8E02C54}"/>
              </a:ext>
            </a:extLst>
          </p:cNvPr>
          <p:cNvCxnSpPr/>
          <p:nvPr userDrawn="1"/>
        </p:nvCxnSpPr>
        <p:spPr>
          <a:xfrm>
            <a:off x="0" y="672035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A5508-CEC4-4396-B6E7-45A127369CBC}"/>
              </a:ext>
            </a:extLst>
          </p:cNvPr>
          <p:cNvSpPr/>
          <p:nvPr userDrawn="1"/>
        </p:nvSpPr>
        <p:spPr>
          <a:xfrm flipH="1">
            <a:off x="419727" y="92518"/>
            <a:ext cx="113672" cy="4874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CC7E028F-5D5C-44A0-4D50-BD5419D538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4" name="그림 3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B8791A90-18FB-30BC-069B-112860988A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85CCD20-C76E-4669-8B5B-1C4BA3724BFD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63BF8856-CC15-6822-286B-BA31107BE6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971FE749-1983-F9A4-1BB6-7F4D438EB9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09E73-375F-41DE-AB58-8109BF60F603}" type="slidenum">
              <a:rPr lang="ko-KR" altLang="en-US" smtClean="0"/>
              <a:pPr/>
              <a:t>‹#›</a:t>
            </a:fld>
            <a:r>
              <a:rPr lang="en-US" altLang="ko-KR"/>
              <a:t>/46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8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2387CBD-7850-0FE9-35E2-78F07DFECDE5}"/>
              </a:ext>
            </a:extLst>
          </p:cNvPr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AC4E2A-7F6E-EF53-3AC4-4389CF0E2C8F}"/>
              </a:ext>
            </a:extLst>
          </p:cNvPr>
          <p:cNvSpPr/>
          <p:nvPr userDrawn="1"/>
        </p:nvSpPr>
        <p:spPr>
          <a:xfrm>
            <a:off x="240942" y="1859339"/>
            <a:ext cx="8662116" cy="31393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Thank you for listening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600" b="1" i="0" u="none" strike="noStrike" kern="1200" cap="none" spc="0" normalizeH="0" baseline="0" noProof="0" dirty="0">
              <a:ln w="22225">
                <a:solidFill>
                  <a:srgbClr val="C0504D"/>
                </a:solidFill>
                <a:prstDash val="solid"/>
              </a:ln>
              <a:solidFill>
                <a:srgbClr val="C0504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600" b="1" i="0" u="none" strike="noStrike" kern="1200" cap="none" spc="0" normalizeH="0" baseline="0" noProof="0" dirty="0">
                <a:ln w="22225">
                  <a:solidFill>
                    <a:srgbClr val="C0504D"/>
                  </a:solidFill>
                  <a:prstDash val="solid"/>
                </a:ln>
                <a:solidFill>
                  <a:srgbClr val="C0504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Q &amp; A</a:t>
            </a:r>
          </a:p>
        </p:txBody>
      </p:sp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B6D5F22F-4C16-0A97-4136-9E31CE5B6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470" y="6524412"/>
            <a:ext cx="928350" cy="273616"/>
          </a:xfrm>
          <a:prstGeom prst="rect">
            <a:avLst/>
          </a:prstGeom>
        </p:spPr>
      </p:pic>
      <p:pic>
        <p:nvPicPr>
          <p:cNvPr id="2" name="그림 1" descr="폰트, 그래픽, 그래픽 디자인, 디자인이(가) 표시된 사진&#10;&#10;자동 생성된 설명">
            <a:extLst>
              <a:ext uri="{FF2B5EF4-FFF2-40B4-BE49-F238E27FC236}">
                <a16:creationId xmlns:a16="http://schemas.microsoft.com/office/drawing/2014/main" id="{7AA4353F-619F-CC69-528C-347474CFAA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587" y="6420565"/>
            <a:ext cx="746048" cy="43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1D879A-93FF-4CEC-A4E6-BC7A27079353}"/>
              </a:ext>
            </a:extLst>
          </p:cNvPr>
          <p:cNvSpPr txBox="1"/>
          <p:nvPr/>
        </p:nvSpPr>
        <p:spPr>
          <a:xfrm>
            <a:off x="2492836" y="4498876"/>
            <a:ext cx="4411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202</a:t>
            </a:r>
            <a:r>
              <a:rPr lang="en-US" altLang="ko-KR" sz="24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4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. 07. 22.</a:t>
            </a:r>
          </a:p>
          <a:p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10X10" panose="020B0600000101010101" charset="-127"/>
                <a:ea typeface="10X10" panose="020B0600000101010101" charset="-127"/>
                <a:cs typeface="Microsoft Sans Serif" panose="020B0604020202020204" pitchFamily="34" charset="0"/>
              </a:rPr>
              <a:t>송채영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10X10" panose="020B0600000101010101" charset="-127"/>
              <a:ea typeface="10X10" panose="020B0600000101010101" charset="-127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5FC29-8322-4CA1-8F52-724BFFFBE453}"/>
              </a:ext>
            </a:extLst>
          </p:cNvPr>
          <p:cNvSpPr txBox="1"/>
          <p:nvPr/>
        </p:nvSpPr>
        <p:spPr>
          <a:xfrm>
            <a:off x="2492836" y="1573964"/>
            <a:ext cx="643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/>
            <a:r>
              <a:rPr lang="ko-KR" altLang="en-US" sz="36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생체신호 및 인공지능 연구실</a:t>
            </a:r>
            <a:endParaRPr lang="en-US" altLang="ko-KR" sz="3600" dirty="0">
              <a:solidFill>
                <a:srgbClr val="7C192D"/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3038D-592A-44A5-90E5-D0AF77F18942}"/>
              </a:ext>
            </a:extLst>
          </p:cNvPr>
          <p:cNvSpPr/>
          <p:nvPr/>
        </p:nvSpPr>
        <p:spPr>
          <a:xfrm>
            <a:off x="2492836" y="1173854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[Review-Attention Is All You Need]</a:t>
            </a:r>
          </a:p>
        </p:txBody>
      </p:sp>
      <p:pic>
        <p:nvPicPr>
          <p:cNvPr id="6" name="그림 5" descr="음식이(가) 표시된 사진&#10;&#10;자동 생성된 설명">
            <a:extLst>
              <a:ext uri="{FF2B5EF4-FFF2-40B4-BE49-F238E27FC236}">
                <a16:creationId xmlns:a16="http://schemas.microsoft.com/office/drawing/2014/main" id="{15935503-2D70-401E-B8BB-E37BD825A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98" t="8886" r="28698" b="41719"/>
          <a:stretch/>
        </p:blipFill>
        <p:spPr>
          <a:xfrm>
            <a:off x="1092199" y="1490211"/>
            <a:ext cx="784225" cy="78886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5358D68-C2E3-4E6E-BB94-0B623AC242C9}"/>
              </a:ext>
            </a:extLst>
          </p:cNvPr>
          <p:cNvSpPr/>
          <p:nvPr/>
        </p:nvSpPr>
        <p:spPr>
          <a:xfrm>
            <a:off x="2492836" y="2343405"/>
            <a:ext cx="6183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H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ealthcare &amp;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A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rtificial </a:t>
            </a:r>
            <a:r>
              <a:rPr lang="en-US" altLang="ko-KR" b="1" i="0" u="sng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I</a:t>
            </a:r>
            <a:r>
              <a:rPr lang="en-US" altLang="ko-KR" b="1" i="0" dirty="0">
                <a:solidFill>
                  <a:schemeClr val="bg1">
                    <a:lumMod val="50000"/>
                  </a:schemeClr>
                </a:solidFill>
                <a:effectLst/>
                <a:latin typeface="Poppins" panose="020B0502040204020203" pitchFamily="2" charset="0"/>
              </a:rPr>
              <a:t>ntelligence Lab.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229A-C5D6-4D7C-BD43-78438AC14DF6}"/>
              </a:ext>
            </a:extLst>
          </p:cNvPr>
          <p:cNvSpPr/>
          <p:nvPr/>
        </p:nvSpPr>
        <p:spPr>
          <a:xfrm>
            <a:off x="2492836" y="3182349"/>
            <a:ext cx="6183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latinLnBrk="1"/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헬스케어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인공지능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신호처리 </a:t>
            </a:r>
            <a:r>
              <a:rPr lang="en-US" altLang="ko-KR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#</a:t>
            </a:r>
            <a:r>
              <a:rPr lang="ko-KR" altLang="en-US" sz="2000" dirty="0">
                <a:solidFill>
                  <a:srgbClr val="7C192D"/>
                </a:solidFill>
                <a:latin typeface="10X10 Bold" panose="020D0604000000000000" pitchFamily="50" charset="-127"/>
                <a:ea typeface="10X10 Bold" panose="020D0604000000000000" pitchFamily="50" charset="-127"/>
                <a:cs typeface="Microsoft Sans Serif" panose="020B0604020202020204" pitchFamily="34" charset="0"/>
              </a:rPr>
              <a:t>빅데이터 </a:t>
            </a:r>
            <a:endParaRPr lang="en-US" altLang="ko-KR" sz="2000" dirty="0">
              <a:solidFill>
                <a:schemeClr val="bg2">
                  <a:lumMod val="25000"/>
                </a:schemeClr>
              </a:solidFill>
              <a:latin typeface="10X10 Bold" panose="020D0604000000000000" pitchFamily="50" charset="-127"/>
              <a:ea typeface="10X10 Bold" panose="020D0604000000000000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62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5" name="내용 개체 틀 4" descr="ㅅㅁ">
            <a:extLst>
              <a:ext uri="{FF2B5EF4-FFF2-40B4-BE49-F238E27FC236}">
                <a16:creationId xmlns:a16="http://schemas.microsoft.com/office/drawing/2014/main" id="{9C28B196-38BF-D8F6-D54F-6903B441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155" y="1103778"/>
            <a:ext cx="3505689" cy="470600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589AD-AAB2-1AEB-DB51-9D92DEE4F366}"/>
              </a:ext>
            </a:extLst>
          </p:cNvPr>
          <p:cNvSpPr/>
          <p:nvPr/>
        </p:nvSpPr>
        <p:spPr>
          <a:xfrm>
            <a:off x="4571999" y="2246644"/>
            <a:ext cx="1165610" cy="220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5735F9-1B7F-FD28-A232-B5FBFDADB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17" y="854110"/>
            <a:ext cx="2615996" cy="30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AE85-38C0-5160-662B-411BB014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65194"/>
            <a:ext cx="8887767" cy="4983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데이터 셋 </a:t>
            </a:r>
            <a:r>
              <a:rPr lang="en-US" altLang="ko-KR" sz="2000" dirty="0"/>
              <a:t>: WMT</a:t>
            </a:r>
            <a:r>
              <a:rPr lang="ko-KR" altLang="en-US" sz="2000" dirty="0"/>
              <a:t> </a:t>
            </a:r>
            <a:r>
              <a:rPr lang="en-US" altLang="ko-KR" sz="2000" dirty="0"/>
              <a:t>2014 </a:t>
            </a:r>
            <a:r>
              <a:rPr lang="ko-KR" altLang="en-US" sz="2000" dirty="0"/>
              <a:t>영어</a:t>
            </a:r>
            <a:r>
              <a:rPr lang="en-US" altLang="ko-KR" sz="2000" dirty="0"/>
              <a:t>-</a:t>
            </a:r>
            <a:r>
              <a:rPr lang="ko-KR" altLang="en-US" sz="2000" dirty="0"/>
              <a:t>독일어 </a:t>
            </a:r>
            <a:r>
              <a:rPr lang="en-US" altLang="ko-KR" sz="2000" dirty="0"/>
              <a:t>: 450</a:t>
            </a:r>
            <a:r>
              <a:rPr lang="ko-KR" altLang="en-US" sz="2000" dirty="0"/>
              <a:t>만 문장 쌍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WMT 2014 </a:t>
            </a:r>
            <a:r>
              <a:rPr lang="ko-KR" altLang="en-US" sz="2000" dirty="0"/>
              <a:t>영어</a:t>
            </a:r>
            <a:r>
              <a:rPr lang="en-US" altLang="ko-KR" sz="2000" dirty="0"/>
              <a:t>-</a:t>
            </a:r>
            <a:r>
              <a:rPr lang="ko-KR" altLang="en-US" sz="2000" dirty="0"/>
              <a:t>프랑스어 </a:t>
            </a:r>
            <a:r>
              <a:rPr lang="en-US" altLang="ko-KR" sz="2000" dirty="0"/>
              <a:t>: 3600</a:t>
            </a:r>
            <a:r>
              <a:rPr lang="ko-KR" altLang="en-US" sz="2000" dirty="0"/>
              <a:t>만 문장 쌍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하드웨어 </a:t>
            </a:r>
            <a:r>
              <a:rPr lang="en-US" altLang="ko-KR" sz="2000" dirty="0"/>
              <a:t>: 8</a:t>
            </a:r>
            <a:r>
              <a:rPr lang="ko-KR" altLang="en-US" sz="2000" dirty="0"/>
              <a:t>개의 </a:t>
            </a:r>
            <a:r>
              <a:rPr lang="en-US" altLang="ko-KR" sz="2000" dirty="0"/>
              <a:t>NVIDIA p100 GPU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Optimizer : Adam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Regularization  : Residual Dropout, Label Smoothing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228E73-A0CE-66F9-52B5-1DEDE580F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91" y="3863438"/>
            <a:ext cx="532521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6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19C301-AF7B-901E-C41F-63641B1C1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8867" y="1395825"/>
            <a:ext cx="5666266" cy="4429621"/>
          </a:xfrm>
        </p:spPr>
      </p:pic>
    </p:spTree>
    <p:extLst>
      <p:ext uri="{BB962C8B-B14F-4D97-AF65-F5344CB8AC3E}">
        <p14:creationId xmlns:p14="http://schemas.microsoft.com/office/powerpoint/2010/main" val="1691435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1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46BE-94CF-C84D-F816-CBFAE9B4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1CEB-A005-BEA5-D8BF-D1F4B37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 Is All You Need (2017)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298994-E8CE-C017-1901-F70DB46E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295" y="1823813"/>
            <a:ext cx="541095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7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46BE-94CF-C84D-F816-CBFAE9B4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1CEB-A005-BEA5-D8BF-D1F4B37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Introduction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2CC2C7-2B4C-62CE-C549-E93F7E4B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25" y="1059827"/>
            <a:ext cx="5184545" cy="21540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67A371-B6DA-802F-74AD-237E98652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725" y="3213848"/>
            <a:ext cx="5362022" cy="30606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AD0990-D1E0-7423-576F-E76FA0E1F9DB}"/>
              </a:ext>
            </a:extLst>
          </p:cNvPr>
          <p:cNvCxnSpPr/>
          <p:nvPr/>
        </p:nvCxnSpPr>
        <p:spPr>
          <a:xfrm>
            <a:off x="364504" y="3025591"/>
            <a:ext cx="84149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1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46BE-94CF-C84D-F816-CBFAE9B45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1CEB-A005-BEA5-D8BF-D1F4B374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Introduction</a:t>
            </a:r>
            <a:endParaRPr lang="ko-KR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698051-91FE-8B22-B884-A0A2D251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9" y="2105200"/>
            <a:ext cx="4459761" cy="3166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6607C9-5D0B-8B2E-8A5E-C9EF7F11F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257" y="1657718"/>
            <a:ext cx="3798245" cy="37883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6406A5-A4B0-E526-AD38-488E79B97889}"/>
              </a:ext>
            </a:extLst>
          </p:cNvPr>
          <p:cNvCxnSpPr>
            <a:cxnSpLocks/>
          </p:cNvCxnSpPr>
          <p:nvPr/>
        </p:nvCxnSpPr>
        <p:spPr>
          <a:xfrm flipV="1">
            <a:off x="4773706" y="1657718"/>
            <a:ext cx="0" cy="41514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5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6AE85-38C0-5160-662B-411BB014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기존 </a:t>
            </a:r>
            <a:r>
              <a:rPr lang="en-US" altLang="ko-KR" dirty="0"/>
              <a:t>Seq2Seq </a:t>
            </a:r>
            <a:r>
              <a:rPr lang="ko-KR" altLang="en-US" dirty="0"/>
              <a:t>모델은 </a:t>
            </a:r>
            <a:r>
              <a:rPr lang="en-US" altLang="ko-KR" dirty="0"/>
              <a:t>RNN </a:t>
            </a:r>
            <a:r>
              <a:rPr lang="ko-KR" altLang="en-US" dirty="0"/>
              <a:t>기반의 모델임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병렬화 문제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dirty="0"/>
              <a:t>Long distance dependency </a:t>
            </a:r>
            <a:r>
              <a:rPr lang="ko-KR" altLang="en-US" dirty="0"/>
              <a:t>문제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-&gt; attention mechanism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15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5" name="내용 개체 틀 4" descr="ㅅㅁ">
            <a:extLst>
              <a:ext uri="{FF2B5EF4-FFF2-40B4-BE49-F238E27FC236}">
                <a16:creationId xmlns:a16="http://schemas.microsoft.com/office/drawing/2014/main" id="{9C28B196-38BF-D8F6-D54F-6903B441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155" y="1103778"/>
            <a:ext cx="3505689" cy="470600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589AD-AAB2-1AEB-DB51-9D92DEE4F366}"/>
              </a:ext>
            </a:extLst>
          </p:cNvPr>
          <p:cNvSpPr/>
          <p:nvPr/>
        </p:nvSpPr>
        <p:spPr>
          <a:xfrm>
            <a:off x="3746500" y="4648200"/>
            <a:ext cx="768350" cy="44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6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5" name="내용 개체 틀 4" descr="ㅅㅁ">
            <a:extLst>
              <a:ext uri="{FF2B5EF4-FFF2-40B4-BE49-F238E27FC236}">
                <a16:creationId xmlns:a16="http://schemas.microsoft.com/office/drawing/2014/main" id="{9C28B196-38BF-D8F6-D54F-6903B441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155" y="1103778"/>
            <a:ext cx="3505689" cy="470600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589AD-AAB2-1AEB-DB51-9D92DEE4F366}"/>
              </a:ext>
            </a:extLst>
          </p:cNvPr>
          <p:cNvSpPr/>
          <p:nvPr/>
        </p:nvSpPr>
        <p:spPr>
          <a:xfrm>
            <a:off x="3114040" y="4419600"/>
            <a:ext cx="901700" cy="312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7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5" name="내용 개체 틀 4" descr="ㅅㅁ">
            <a:extLst>
              <a:ext uri="{FF2B5EF4-FFF2-40B4-BE49-F238E27FC236}">
                <a16:creationId xmlns:a16="http://schemas.microsoft.com/office/drawing/2014/main" id="{9C28B196-38BF-D8F6-D54F-6903B441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155" y="1103778"/>
            <a:ext cx="3505689" cy="470600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589AD-AAB2-1AEB-DB51-9D92DEE4F366}"/>
              </a:ext>
            </a:extLst>
          </p:cNvPr>
          <p:cNvSpPr/>
          <p:nvPr/>
        </p:nvSpPr>
        <p:spPr>
          <a:xfrm>
            <a:off x="3924300" y="4381500"/>
            <a:ext cx="411480" cy="388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401DC-EA78-77C2-E224-10BD1E96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5" name="내용 개체 틀 4" descr="ㅅㅁ">
            <a:extLst>
              <a:ext uri="{FF2B5EF4-FFF2-40B4-BE49-F238E27FC236}">
                <a16:creationId xmlns:a16="http://schemas.microsoft.com/office/drawing/2014/main" id="{9C28B196-38BF-D8F6-D54F-6903B4410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155" y="1103778"/>
            <a:ext cx="3505689" cy="470600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7589AD-AAB2-1AEB-DB51-9D92DEE4F366}"/>
              </a:ext>
            </a:extLst>
          </p:cNvPr>
          <p:cNvSpPr/>
          <p:nvPr/>
        </p:nvSpPr>
        <p:spPr>
          <a:xfrm>
            <a:off x="3413760" y="2819400"/>
            <a:ext cx="1318260" cy="1645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71E42-527A-2F0E-52FC-65C367FD3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9" y="1103778"/>
            <a:ext cx="2692896" cy="300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984A-A84E-8781-E1C6-AD5D48F18D88}"/>
              </a:ext>
            </a:extLst>
          </p:cNvPr>
          <p:cNvSpPr txBox="1"/>
          <p:nvPr/>
        </p:nvSpPr>
        <p:spPr>
          <a:xfrm>
            <a:off x="1472707" y="5871770"/>
            <a:ext cx="706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The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Animal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didn’t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cross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the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street,</a:t>
            </a:r>
            <a:r>
              <a:rPr lang="ko-KR" altLang="en-US" dirty="0">
                <a:latin typeface="10X10" panose="020D0604000000000000" pitchFamily="50" charset="-127"/>
                <a:ea typeface="10X10" panose="020D0604000000000000" pitchFamily="50" charset="-127"/>
              </a:rPr>
              <a:t> </a:t>
            </a:r>
            <a:r>
              <a:rPr lang="en-US" altLang="ko-KR" dirty="0">
                <a:latin typeface="10X10" panose="020D0604000000000000" pitchFamily="50" charset="-127"/>
                <a:ea typeface="10X10" panose="020D0604000000000000" pitchFamily="50" charset="-127"/>
              </a:rPr>
              <a:t>because it was so tired.</a:t>
            </a:r>
            <a:endParaRPr lang="ko-KR" altLang="en-US" dirty="0"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21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53192</TotalTime>
  <Words>1031</Words>
  <Application>Microsoft Office PowerPoint</Application>
  <PresentationFormat>화면 슬라이드 쇼(4:3)</PresentationFormat>
  <Paragraphs>96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맑은 고딕</vt:lpstr>
      <vt:lpstr>10X10</vt:lpstr>
      <vt:lpstr>10X10 Bold</vt:lpstr>
      <vt:lpstr>Poppins</vt:lpstr>
      <vt:lpstr>Arial</vt:lpstr>
      <vt:lpstr>Calibri</vt:lpstr>
      <vt:lpstr>Office Theme</vt:lpstr>
      <vt:lpstr>PowerPoint 프레젠테이션</vt:lpstr>
      <vt:lpstr>Attention Is All You Need (2017)</vt:lpstr>
      <vt:lpstr>Introduction</vt:lpstr>
      <vt:lpstr>Introduction</vt:lpstr>
      <vt:lpstr>Background</vt:lpstr>
      <vt:lpstr>Model Architecture</vt:lpstr>
      <vt:lpstr>Model Architecture</vt:lpstr>
      <vt:lpstr>Model Architecture</vt:lpstr>
      <vt:lpstr>Model Architecture</vt:lpstr>
      <vt:lpstr>Model Architecture</vt:lpstr>
      <vt:lpstr>Training</vt:lpstr>
      <vt:lpstr>Result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</dc:creator>
  <cp:lastModifiedBy>채영 송</cp:lastModifiedBy>
  <cp:revision>592</cp:revision>
  <cp:lastPrinted>2022-01-06T08:22:32Z</cp:lastPrinted>
  <dcterms:created xsi:type="dcterms:W3CDTF">2019-11-18T13:25:07Z</dcterms:created>
  <dcterms:modified xsi:type="dcterms:W3CDTF">2024-07-22T05:18:15Z</dcterms:modified>
</cp:coreProperties>
</file>