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212" r:id="rId3"/>
    <p:sldId id="2213" r:id="rId4"/>
    <p:sldId id="2214" r:id="rId5"/>
    <p:sldId id="2216" r:id="rId6"/>
    <p:sldId id="2217" r:id="rId7"/>
    <p:sldId id="2184" r:id="rId8"/>
    <p:sldId id="2218" r:id="rId9"/>
    <p:sldId id="2219" r:id="rId10"/>
    <p:sldId id="2220" r:id="rId11"/>
    <p:sldId id="2221" r:id="rId12"/>
    <p:sldId id="2222" r:id="rId13"/>
    <p:sldId id="2223" r:id="rId14"/>
    <p:sldId id="2224" r:id="rId15"/>
    <p:sldId id="2225" r:id="rId16"/>
    <p:sldId id="2228" r:id="rId17"/>
    <p:sldId id="2230" r:id="rId18"/>
    <p:sldId id="2229" r:id="rId19"/>
    <p:sldId id="2231" r:id="rId20"/>
    <p:sldId id="2211" r:id="rId21"/>
    <p:sldId id="2134" r:id="rId22"/>
    <p:sldId id="2227" r:id="rId23"/>
  </p:sldIdLst>
  <p:sldSz cx="9144000" cy="6858000" type="screen4x3"/>
  <p:notesSz cx="7104063" cy="10234613"/>
  <p:embeddedFontLst>
    <p:embeddedFont>
      <p:font typeface="10X10" panose="020D0604000000000000" pitchFamily="50" charset="-127"/>
      <p:regular r:id="rId26"/>
    </p:embeddedFont>
    <p:embeddedFont>
      <p:font typeface="10X10 Bold" panose="020D0604000000000000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B0"/>
    <a:srgbClr val="CC00FF"/>
    <a:srgbClr val="FFCCFF"/>
    <a:srgbClr val="FF99FF"/>
    <a:srgbClr val="FF66FF"/>
    <a:srgbClr val="AAC1E0"/>
    <a:srgbClr val="8A3236"/>
    <a:srgbClr val="D09E00"/>
    <a:srgbClr val="3B3838"/>
    <a:srgbClr val="7C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73357" autoAdjust="0"/>
  </p:normalViewPr>
  <p:slideViewPr>
    <p:cSldViewPr snapToGrid="0">
      <p:cViewPr varScale="1">
        <p:scale>
          <a:sx n="56" d="100"/>
          <a:sy n="56" d="100"/>
        </p:scale>
        <p:origin x="14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712" y="-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401DCA1-3C25-4CA1-BF6B-CF29D939FC60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68BC270E-7250-4BE4-96CD-0617983B7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2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992B632-30C4-40AA-8D6D-90730D9D873B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A1D85262-56E0-42C9-A8CC-22A1446848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400" dirty="0"/>
              <a:t>수면 압력 영상을 기반으로 한 인간의 수면자세 인식</a:t>
            </a:r>
            <a:endParaRPr lang="en-US" altLang="ko-KR" sz="400" dirty="0"/>
          </a:p>
          <a:p>
            <a:pPr algn="l"/>
            <a:r>
              <a:rPr lang="ko-KR" altLang="en-US" sz="800" b="0" i="0" dirty="0">
                <a:solidFill>
                  <a:srgbClr val="000000"/>
                </a:solidFill>
                <a:effectLst/>
                <a:latin typeface="Söhne"/>
              </a:rPr>
              <a:t>움직임이 제한된 환자들은 장기 침상으로 인해 욕창이 발생할 위험이 높음</a:t>
            </a:r>
            <a:endParaRPr lang="en-US" altLang="ko-KR" sz="8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ko-KR" altLang="en-US" sz="800" b="0" i="0" dirty="0">
                <a:solidFill>
                  <a:srgbClr val="000000"/>
                </a:solidFill>
                <a:effectLst/>
                <a:latin typeface="Söhne"/>
              </a:rPr>
              <a:t>환자가 수동으로 자세를 변경하여 신체 부위에 가해지는 압력을 분산시켜 예방 가능</a:t>
            </a:r>
            <a:endParaRPr lang="en-US" altLang="ko-KR" sz="800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ko-KR" altLang="en-US" sz="800" b="0" i="0" dirty="0">
                <a:solidFill>
                  <a:srgbClr val="000000"/>
                </a:solidFill>
                <a:effectLst/>
                <a:latin typeface="Söhne"/>
              </a:rPr>
              <a:t>자동으로 환자의 수면자세를 감지하고 조정할 수 있는 장비가 필요함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ko-KR" altLang="en-US" sz="800" b="0" i="0" dirty="0">
                <a:solidFill>
                  <a:srgbClr val="000000"/>
                </a:solidFill>
                <a:effectLst/>
                <a:latin typeface="Söhne"/>
              </a:rPr>
              <a:t>이를 위한 수면자세 인식 알고리즘이 중요한 역할을 함</a:t>
            </a:r>
            <a:br>
              <a:rPr lang="en-US" altLang="ko-KR" sz="800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ko-KR" altLang="en-US" sz="800" dirty="0"/>
          </a:p>
          <a:p>
            <a:endParaRPr lang="ko-KR" altLang="en-US" sz="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BAA08-40BC-C938-4012-1C5C0265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EF363-8624-D6B8-9ED1-5E6F040F5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7D87F-7264-DAC8-8875-B7B086CEA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바로 누은 자세 </a:t>
            </a:r>
            <a:r>
              <a:rPr lang="en-US" altLang="ko-KR" dirty="0"/>
              <a:t>3</a:t>
            </a:r>
            <a:r>
              <a:rPr lang="ko-KR" altLang="en-US" dirty="0"/>
              <a:t>가지 자세를 파악하는 것을 목표로 함</a:t>
            </a:r>
            <a:endParaRPr lang="en-US" altLang="ko-KR" dirty="0"/>
          </a:p>
          <a:p>
            <a:r>
              <a:rPr lang="ko-KR" altLang="en-US" dirty="0"/>
              <a:t>복잡한 수면 자세를 시뮬레이션 하기 위해 왼쪽과 오른쪽으로 눕는 자세는 다리를 약간 펴고 다리를 약간 구부리고 다리를 구부리는 </a:t>
            </a:r>
            <a:r>
              <a:rPr lang="en-US" altLang="ko-KR" dirty="0"/>
              <a:t>3</a:t>
            </a:r>
            <a:r>
              <a:rPr lang="ko-KR" altLang="en-US" dirty="0"/>
              <a:t>가지 변형을 주었음</a:t>
            </a:r>
            <a:endParaRPr lang="en-US" altLang="ko-KR" dirty="0"/>
          </a:p>
          <a:p>
            <a:r>
              <a:rPr lang="ko-KR" altLang="en-US" dirty="0"/>
              <a:t>바로 눕는 자세의 경우 다리를 펴고 닫는 것</a:t>
            </a:r>
            <a:r>
              <a:rPr lang="en-US" altLang="ko-KR" dirty="0"/>
              <a:t>, </a:t>
            </a:r>
            <a:r>
              <a:rPr lang="ko-KR" altLang="en-US" dirty="0"/>
              <a:t>다리를 아치형으로 만드는 변형을 주었음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압력 이미지를 수집했으며 나머지 </a:t>
            </a:r>
            <a:r>
              <a:rPr lang="en-US" altLang="ko-KR" dirty="0"/>
              <a:t>3</a:t>
            </a:r>
            <a:r>
              <a:rPr lang="ko-KR" altLang="en-US" dirty="0"/>
              <a:t>개의 경우 자유 포즈를 요구하였음 총 </a:t>
            </a:r>
            <a:r>
              <a:rPr lang="en-US" altLang="ko-KR" dirty="0"/>
              <a:t>396</a:t>
            </a:r>
            <a:r>
              <a:rPr lang="ko-KR" altLang="en-US" dirty="0"/>
              <a:t>개의 압력 이미지를 수집함 또한 압력 이미지가 수집될 때마다 피험자에게 팔 자세나 신체 위치를 바꾸도록 요청함 이때 몸통 위치는 수동으로 표시했고 이를 통해 몸통 중심선 위치와의 후속 비교를 하였음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4E082-AEFB-CB99-25F7-622D50DF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9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9D8-50F3-2277-7AC0-709A9D13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0E8E9A-F5A9-F175-E2F5-8CB104B2E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546428-A822-218B-B0B0-48CE83F16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압력 이미지에서 발생할 수 있는 노이즈를 줄이기 위해 통일된 이미지 처리 과정이 필요함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dirty="0"/>
              <a:t>두가지 경로로 나누어 구성함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상단 경로는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압력 이미지를 이진 마스크 이미지로 변환함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이때 사용되는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임계값은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압력 이미지의 평균값임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이진 마스크의 이미지 품질 향상을 위해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모폴로지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연산을 수행함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하단 경로는 압력 이미지에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가우시안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필터링을 적용함 이때 필터의 크기는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3x3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임</a:t>
            </a:r>
          </a:p>
          <a:p>
            <a:endParaRPr lang="en-US" altLang="ko-KR" dirty="0"/>
          </a:p>
          <a:p>
            <a:r>
              <a:rPr lang="ko-KR" altLang="en-US" dirty="0"/>
              <a:t>두 경로에서 얻은 이미지를 곱하여 노이즈 감소 후의 이미지를 얻게 됨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23609-ED4E-0725-96C5-16875CE19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0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2BDE4-D5E3-0529-3696-BCB28056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EEEA62-AE84-4AF7-8E2A-8D78DD90F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2F6C15-16F0-B311-DAA0-58C416786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확장은 간단하게 이미지 상의 물체를 확대시키는 것을 말하며 축소는 이미지 상의 물체를 축소시키는 것을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논문의 데이터 전처리에서는 </a:t>
            </a:r>
            <a:r>
              <a:rPr lang="en-US" altLang="ko-KR" dirty="0"/>
              <a:t>Opening</a:t>
            </a:r>
            <a:r>
              <a:rPr lang="ko-KR" altLang="en-US" dirty="0"/>
              <a:t>과 </a:t>
            </a:r>
            <a:r>
              <a:rPr lang="en-US" altLang="ko-KR" dirty="0"/>
              <a:t>Closing</a:t>
            </a:r>
            <a:r>
              <a:rPr lang="ko-KR" altLang="en-US" dirty="0"/>
              <a:t>이 사용되었는데 </a:t>
            </a:r>
            <a:endParaRPr lang="en-US" altLang="ko-KR" dirty="0"/>
          </a:p>
          <a:p>
            <a:r>
              <a:rPr lang="en-US" altLang="ko-KR" dirty="0"/>
              <a:t>Opening</a:t>
            </a:r>
            <a:r>
              <a:rPr lang="ko-KR" altLang="en-US" dirty="0"/>
              <a:t>은 확대와 축소의 조합으로 이미지에 축소를 먼저 적용한 후 확대를 적용하여 이미지에서 노이즈는 제거되지만 물체의 크기는 보존되는 특징이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Closing</a:t>
            </a:r>
            <a:r>
              <a:rPr lang="ko-KR" altLang="en-US" dirty="0"/>
              <a:t> 역시 확대와 축소의 조합으로 이미지에 확대를 적용하여 얻은 결과에 축소를 수행한다</a:t>
            </a:r>
            <a:r>
              <a:rPr lang="en-US" altLang="ko-KR" dirty="0"/>
              <a:t>. </a:t>
            </a:r>
            <a:r>
              <a:rPr lang="ko-KR" altLang="en-US" dirty="0"/>
              <a:t>구멍을 메꾼 후 물체 경계를 부드럽게 하는 효과가 있으나 물체의 크기는 보존된다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2D657-979D-1B7E-8E38-C54150B17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8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6D08-9FE8-FA7A-E5C9-E3C12F79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3809D5-6FF7-26B0-F18D-57167AF0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6D196F-00FA-8720-CB15-430B2C6A0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피험자들 간의 체중 차이의 영향을 제거하기 위해 이미지에 </a:t>
            </a:r>
            <a:r>
              <a:rPr lang="en-US" altLang="ko-KR" dirty="0"/>
              <a:t>L1 </a:t>
            </a:r>
            <a:r>
              <a:rPr lang="ko-KR" altLang="en-US" dirty="0"/>
              <a:t>정규화를 수행한다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L1 </a:t>
            </a:r>
            <a:r>
              <a:rPr lang="ko-KR" altLang="en-US" dirty="0"/>
              <a:t>정규화는 이미지의 모든 픽셀 값의 합으로 나누어 주는데 이 과정을 수식으로 표현하면 위와 같다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Scr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dst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는 각각 정규화 전과 후의 이미지의 </a:t>
            </a:r>
            <a:r>
              <a:rPr lang="en-US" altLang="ko-KR" dirty="0" err="1"/>
              <a:t>i</a:t>
            </a:r>
            <a:r>
              <a:rPr lang="ko-KR" altLang="en-US" dirty="0"/>
              <a:t>번째 행과 </a:t>
            </a:r>
            <a:r>
              <a:rPr lang="en-US" altLang="ko-KR" dirty="0"/>
              <a:t>j</a:t>
            </a:r>
            <a:r>
              <a:rPr lang="ko-KR" altLang="en-US" dirty="0"/>
              <a:t>번째 열의 픽셀 값을 나타내며 시그마 </a:t>
            </a:r>
            <a:r>
              <a:rPr lang="en-US" altLang="ko-KR" dirty="0" err="1"/>
              <a:t>scr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는 정규화 이전 이미지의 모든 픽셀 값의 합을 나타낸다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ADBBCA-9CD1-F650-9EDE-5726BE775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6707-2CF3-EE55-9D3F-E587197A3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FCE8F2-37AF-2CD4-040A-B3B26D602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BA88F3-BD8F-87B9-DA73-E8330067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트렁크 중심선 예측 알고리즘</a:t>
            </a:r>
            <a:br>
              <a:rPr lang="en-US" altLang="ko-KR" dirty="0"/>
            </a:br>
            <a:r>
              <a:rPr lang="ko-KR" altLang="en-US" dirty="0"/>
              <a:t>알고리즘의 원리에 대해 설명함</a:t>
            </a:r>
            <a:endParaRPr lang="en-US" altLang="ko-KR" dirty="0"/>
          </a:p>
          <a:p>
            <a:r>
              <a:rPr lang="ko-KR" altLang="en-US" dirty="0"/>
              <a:t>팔다리로 인체의 위치를 표현하는 것은 어렵지만</a:t>
            </a:r>
            <a:r>
              <a:rPr lang="en-US" altLang="ko-KR" dirty="0"/>
              <a:t> </a:t>
            </a:r>
            <a:r>
              <a:rPr lang="ko-KR" altLang="en-US" dirty="0"/>
              <a:t>몸통은 누울 때 침대 표면에 닿아야 하고 일반적으로 직선이다</a:t>
            </a:r>
            <a:r>
              <a:rPr lang="en-US" altLang="ko-KR" dirty="0"/>
              <a:t>. </a:t>
            </a:r>
            <a:r>
              <a:rPr lang="ko-KR" altLang="en-US" dirty="0"/>
              <a:t>따라서 몸통의 압력 영상 위치를 선택하는 것이 더 효율적이라고 말함</a:t>
            </a:r>
            <a:endParaRPr lang="en-US" altLang="ko-KR" dirty="0"/>
          </a:p>
          <a:p>
            <a:r>
              <a:rPr lang="ko-KR" altLang="en-US" dirty="0"/>
              <a:t>위 사진은 다양한 각도에서의 수면압력 영상의 수직 합산에 대한 압력분포를 보여주며 수면 압력 영상을 몸통 방향을 따라 합산하면 누적 히스토그램은 피크 모양을 나타내고 피크는 몸통 중앙 근처에 나타나는 것을 알 수 있음 </a:t>
            </a:r>
            <a:endParaRPr lang="en-US" altLang="ko-KR" dirty="0"/>
          </a:p>
          <a:p>
            <a:r>
              <a:rPr lang="ko-KR" altLang="en-US" dirty="0"/>
              <a:t>또한 몸통 방향으로 합산하여 형성되는 피크가 다른 방향의 피크보다 높게 나타난 것을 알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D3CC5-91EA-E0F7-6BD1-1F981CA3B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90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4F7B5-4581-49C1-C178-C253F625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A8165F-E5CE-5732-CAAF-BD72C0264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0B0FF1-D1F9-BE60-476B-AEAF16CE2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설계 과정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수면 압력 이미지를 중심으로 </a:t>
            </a:r>
            <a:r>
              <a:rPr lang="en-US" altLang="ko-KR" dirty="0"/>
              <a:t>NA</a:t>
            </a:r>
            <a:r>
              <a:rPr lang="ko-KR" altLang="en-US" dirty="0"/>
              <a:t>개의 등거리 각도만큼 회전하여 회전 압력 이미지를 생성함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회전된 이미지에서 수직방향으로 픽셀</a:t>
            </a:r>
            <a:r>
              <a:rPr lang="en-US" altLang="ko-KR" dirty="0"/>
              <a:t>RKQT</a:t>
            </a:r>
            <a:r>
              <a:rPr lang="ko-KR" altLang="en-US" dirty="0"/>
              <a:t>을 합하여 벡터 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벡터를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따르는</a:t>
            </a:r>
            <a:r>
              <a:rPr lang="en-US" altLang="ko-KR" dirty="0"/>
              <a:t>1D </a:t>
            </a:r>
            <a:r>
              <a:rPr lang="ko-KR" altLang="en-US" dirty="0"/>
              <a:t>벡터 템플릿과 합성함 </a:t>
            </a:r>
            <a:r>
              <a:rPr lang="en-US" altLang="ko-KR" dirty="0"/>
              <a:t>-&gt; </a:t>
            </a:r>
            <a:r>
              <a:rPr lang="ko-KR" altLang="en-US" dirty="0"/>
              <a:t>얻은 벡터들 중 가장 높은 피크를 찾고 해당 피크의 위치를 통해 몸통 중심선을 예측함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이때 몸통 중심선의 기울기와 오프셋을 계산해 이미지의 좌표 시스템에 따라 몸통 중심선의 방정식을 계산함</a:t>
            </a:r>
            <a:r>
              <a:rPr lang="en-US" altLang="ko-KR" dirty="0"/>
              <a:t> k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트렁크 중심선의 기울기 계수와 오프셋 계수를 나타냄</a:t>
            </a:r>
            <a:r>
              <a:rPr lang="en-US" altLang="ko-KR" dirty="0"/>
              <a:t>(</a:t>
            </a:r>
            <a:r>
              <a:rPr lang="ko-KR" altLang="en-US" dirty="0"/>
              <a:t>오프셋은 선의 위치 조절 역할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4B081-BC5D-6AE9-1838-8473D6280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1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A08C-BCF9-59A3-36CE-F373F0E4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8E48C6-FCEB-1377-0D73-FD7E8F418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01BACE-A68E-B2C8-B2C7-B02B77283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 자세 분류 방법에 대한 내용이다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다항식 커널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커널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커널을 사용한 </a:t>
            </a:r>
            <a:r>
              <a:rPr lang="en-US" altLang="ko-KR" dirty="0"/>
              <a:t>SVM</a:t>
            </a:r>
            <a:r>
              <a:rPr lang="ko-KR" altLang="en-US" dirty="0"/>
              <a:t>을 사용하여 분류 작업을 수행했고 최적의 매개변수를 찾기 위해 격자 탐색 방법을 사용함 위 표에서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SVM</a:t>
            </a:r>
            <a:r>
              <a:rPr lang="ko-KR" altLang="en-US" dirty="0"/>
              <a:t>의 정규화 계수로 일반화 성능을 향상시키는데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SVM</a:t>
            </a:r>
            <a:r>
              <a:rPr lang="ko-KR" altLang="en-US" dirty="0"/>
              <a:t>은 이항 분류기이기 때문에 다중 분류 작업을 하기 위해 한 번에 하나의 클래스를 양성 예로 취하여 다중 이진 분류기를 훈련하고 다중 분류 작업을 완료하기 위해 남은 모든 클래스를 음성 예로 사용하는 전략을 채택하였다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훈련 및 예측 과정에서 데이터가 한 번만 훈련 세트와 테스트 세트로 분할될 경우 최종 결과는 많은 무작위 성을 가지기 때문에 </a:t>
            </a:r>
            <a:r>
              <a:rPr lang="en-US" altLang="ko-KR" dirty="0"/>
              <a:t>5</a:t>
            </a:r>
            <a:r>
              <a:rPr lang="ko-KR" altLang="en-US" dirty="0"/>
              <a:t>겹 교차 검증을 사용해 더 </a:t>
            </a:r>
            <a:r>
              <a:rPr lang="ko-KR" altLang="en-US" dirty="0" err="1"/>
              <a:t>신뢰성있게</a:t>
            </a:r>
            <a:r>
              <a:rPr lang="ko-KR" altLang="en-US" dirty="0"/>
              <a:t> 모델을 평가함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2B38B-793E-C9FC-551F-A0571E8B6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5B3EE-D633-C2C7-DF15-2CCF3E23E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3313A1-5A98-9D81-77AC-7C9993B21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4A9004-8305-C3C1-2CFE-5EC9A27A5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그림은 입력 영상의 최대 예측 편차 분포에 대한 사진이고 오른쪽 그림은 입력 영상의 최대 예측 편차 분포의 누적 곡선에 대한 사진임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왼쪽은 대부분의 이미지의 최대 예측 편차가 </a:t>
            </a:r>
            <a:r>
              <a:rPr lang="en-US" altLang="ko-KR" dirty="0"/>
              <a:t>0-1, 1-2, 2-3</a:t>
            </a:r>
            <a:r>
              <a:rPr lang="ko-KR" altLang="en-US" dirty="0"/>
              <a:t>에 속하며 </a:t>
            </a:r>
            <a:r>
              <a:rPr lang="en-US" altLang="ko-KR" dirty="0"/>
              <a:t>1-2 </a:t>
            </a:r>
            <a:r>
              <a:rPr lang="ko-KR" altLang="en-US" dirty="0"/>
              <a:t>픽셀 범위의 절반에 가까운 비율은 </a:t>
            </a:r>
            <a:r>
              <a:rPr lang="en-US" altLang="ko-KR" dirty="0"/>
              <a:t>41.7%</a:t>
            </a:r>
            <a:r>
              <a:rPr lang="ko-KR" altLang="en-US" dirty="0"/>
              <a:t>에 도달한다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오른쪽은 첫 번째 세 구간의 누적 값이 </a:t>
            </a:r>
            <a:r>
              <a:rPr lang="en-US" altLang="ko-KR" dirty="0"/>
              <a:t>93.4%</a:t>
            </a:r>
            <a:r>
              <a:rPr lang="ko-KR" altLang="en-US" dirty="0"/>
              <a:t>에 도달하므로 대부분의 예측 편차가 작은 것을 알 수 있고 이를 통해 몸통 중심선 예측 알고리즘의 전반적 성능이 괜찮게 나온 거을 알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A8FF5-B762-3CBC-DC16-D52979F9E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2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719FC-B28F-BA54-E3F5-48C68F551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B27719-3DD4-9F52-74B2-C95FE51B0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83A13F-1C90-16E0-3840-D3A3A69C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다양한 커널을 사용한 </a:t>
            </a:r>
            <a:r>
              <a:rPr lang="en-US" altLang="ko-KR" dirty="0"/>
              <a:t>SVM</a:t>
            </a:r>
            <a:r>
              <a:rPr lang="ko-KR" altLang="en-US" dirty="0"/>
              <a:t>의 최적 매개변수와 그에 해당하는 최고 분류 정확도를 보여주는 결과로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커널을 사용한 </a:t>
            </a:r>
            <a:r>
              <a:rPr lang="en-US" altLang="ko-KR" dirty="0"/>
              <a:t>SVM</a:t>
            </a:r>
            <a:r>
              <a:rPr lang="ko-KR" altLang="en-US" dirty="0"/>
              <a:t>이 </a:t>
            </a:r>
            <a:r>
              <a:rPr lang="en-US" altLang="ko-KR" dirty="0"/>
              <a:t>97.2%</a:t>
            </a:r>
            <a:r>
              <a:rPr lang="ko-KR" altLang="en-US" dirty="0"/>
              <a:t>로 가장 뛰어난 성능을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그림은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커널을 사용하여 </a:t>
            </a:r>
            <a:r>
              <a:rPr lang="en-US" altLang="ko-KR" dirty="0"/>
              <a:t>SVM</a:t>
            </a:r>
            <a:r>
              <a:rPr lang="ko-KR" altLang="en-US" dirty="0"/>
              <a:t>으로 분류한 결과를 보여주는 </a:t>
            </a:r>
            <a:r>
              <a:rPr lang="en-US" altLang="ko-KR" dirty="0"/>
              <a:t>confusion matrix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세가지 자세의 분류 정확도가 모두 </a:t>
            </a:r>
            <a:r>
              <a:rPr lang="en-US" altLang="ko-KR" dirty="0"/>
              <a:t>94%</a:t>
            </a:r>
            <a:r>
              <a:rPr lang="ko-KR" altLang="en-US" dirty="0"/>
              <a:t>를 넘은 것을 볼 수 있으며 수면 자세를 효과적으로 구분한다고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D785F-85C1-F00D-A786-5E413A951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27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8C12-6372-0ACB-8973-C486EBC9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967F60-2FD5-03F6-99C5-8FD2274C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BC2FB9-A877-935D-DBDB-823E7D1CD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수면압력 영상에 대한 보정 알고리즘의 효과를 비교하기 위한 부분으로 보정되지 않은 이미지</a:t>
            </a:r>
            <a:r>
              <a:rPr lang="en-US" altLang="ko-KR" dirty="0"/>
              <a:t>, </a:t>
            </a:r>
            <a:r>
              <a:rPr lang="ko-KR" altLang="en-US" dirty="0"/>
              <a:t>기존 방법으로 보정된 이미지</a:t>
            </a:r>
            <a:r>
              <a:rPr lang="en-US" altLang="ko-KR" dirty="0"/>
              <a:t>, </a:t>
            </a:r>
            <a:r>
              <a:rPr lang="ko-KR" altLang="en-US" dirty="0"/>
              <a:t>논문에서 제안된 방법의 보정 이미지를 비교했다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보정된 이미지의 분류 정확도가 더 좋아 수면 압력 이미지를 보정하는 것이 중요하다는 점과 </a:t>
            </a:r>
            <a:r>
              <a:rPr lang="ko-KR" altLang="en-US" dirty="0" err="1"/>
              <a:t>시그모이드</a:t>
            </a:r>
            <a:r>
              <a:rPr lang="ko-KR" altLang="en-US" dirty="0"/>
              <a:t> 커널을 사용한 </a:t>
            </a:r>
            <a:r>
              <a:rPr lang="en-US" altLang="ko-KR" dirty="0"/>
              <a:t>SVM</a:t>
            </a:r>
            <a:r>
              <a:rPr lang="ko-KR" altLang="en-US" dirty="0"/>
              <a:t>을 사용할 </a:t>
            </a:r>
            <a:r>
              <a:rPr lang="ko-KR" altLang="en-US" dirty="0" err="1"/>
              <a:t>떄</a:t>
            </a:r>
            <a:r>
              <a:rPr lang="ko-KR" altLang="en-US" dirty="0"/>
              <a:t> 분류 정확도가 조금 더 상승하는 점을 통해 수면압력 이미지 보정 알고리즘의 효과가 좋다는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4853D-8811-C6E7-A4B9-F8B8C63E1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6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D619-914E-2C00-483B-6B196CD1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E619C8-72BF-4D40-EA51-ACF4C73F4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28F842-0A95-D63E-B442-887FA41BF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기계 비전을 기반으로 한 방법은 인식 성공을 거뒀지만 카메라나 센서 등을 사용하여 인식하려는 대상이나 영역이 다른 물체나 장애물로 가려지는 상황에서는 작동이 어렵다는 단점이 있음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웨어러블 운동 센서를 기반으로 한 방법은 사용자가 기기를 착용해야 한다는 문제가 있음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외부 압력 센서를 기반으로 한 방법은 사용자가 침대에 부착하기만 하면 되므로 위의 두 방법에서 생긴 문제가 없음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외부 압력 센서를 기반으로 한 수면 자세 인식 기술이 더 큰 응용 가능성을 가짐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5A80B-6D75-65E7-9F7B-7BD51C66D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0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정확도가 가장 높지는 않지만 정확도가 좋은 알고리즘은 기본적으로 </a:t>
            </a:r>
            <a:r>
              <a:rPr lang="en-US" altLang="ko-KR" dirty="0" err="1"/>
              <a:t>knn</a:t>
            </a:r>
            <a:r>
              <a:rPr lang="ko-KR" altLang="en-US" dirty="0"/>
              <a:t>을 사용하는 것을 알 수 있다</a:t>
            </a:r>
            <a:r>
              <a:rPr lang="en-US" altLang="ko-KR" dirty="0"/>
              <a:t>. </a:t>
            </a:r>
            <a:r>
              <a:rPr lang="ko-KR" altLang="en-US" dirty="0"/>
              <a:t>신경망은 작은 데이터의 경우 </a:t>
            </a:r>
            <a:r>
              <a:rPr lang="ko-KR" altLang="en-US" dirty="0" err="1"/>
              <a:t>과적합</a:t>
            </a:r>
            <a:r>
              <a:rPr lang="ko-KR" altLang="en-US" dirty="0"/>
              <a:t> 되기 쉽고 </a:t>
            </a:r>
            <a:r>
              <a:rPr lang="en-US" altLang="ko-KR" dirty="0" err="1"/>
              <a:t>knn</a:t>
            </a:r>
            <a:r>
              <a:rPr lang="ko-KR" altLang="en-US" dirty="0"/>
              <a:t>은 계산 효율성이 낮은 비활성 알고리즘이다</a:t>
            </a:r>
            <a:r>
              <a:rPr lang="en-US" altLang="ko-KR" dirty="0"/>
              <a:t>. </a:t>
            </a:r>
            <a:r>
              <a:rPr lang="ko-KR" altLang="en-US" dirty="0"/>
              <a:t>논문에서 제시한 수면 자세 알고리즘이 예측 안정성과 계산 효율성의 면에서 장점이 있다고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53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80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C6CB-10E3-B711-50A4-F3294422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DCF37-3D06-B36E-4FB7-0A4D10749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F13C14-8040-79F6-D502-C60393FAE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알고리즘의 성능을 최적화 하기 위해 필요한 매개변수인 </a:t>
            </a:r>
            <a:r>
              <a:rPr lang="ko-KR" altLang="en-US" dirty="0" err="1"/>
              <a:t>가우시안</a:t>
            </a:r>
            <a:r>
              <a:rPr lang="ko-KR" altLang="en-US" dirty="0"/>
              <a:t> 템플릿의 폭과 분산을 결정하는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매개변수를 적절하게 조절하여 예측된 몸통 중심선이 수동으로 표시한 위치와 가까워져야 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수학적으로 표현하면 비용함수가 연속적이지 않아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사용할 수 없어 격자 탐색 방법을 사용해 최적해를 </a:t>
            </a:r>
            <a:r>
              <a:rPr lang="ko-KR" altLang="en-US" dirty="0" err="1"/>
              <a:t>찾아야한다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압력 이미지의 수</a:t>
            </a:r>
            <a:r>
              <a:rPr lang="en-US" altLang="ko-KR" dirty="0"/>
              <a:t>, </a:t>
            </a:r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와 </a:t>
            </a:r>
            <a:r>
              <a:rPr lang="en-US" altLang="ko-KR" dirty="0"/>
              <a:t>di</a:t>
            </a:r>
            <a:r>
              <a:rPr lang="ko-KR" altLang="en-US" dirty="0" err="1"/>
              <a:t>는각각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번째 압력 이미지의 </a:t>
            </a:r>
            <a:r>
              <a:rPr lang="ko-KR" altLang="en-US" dirty="0" err="1"/>
              <a:t>경추</a:t>
            </a:r>
            <a:r>
              <a:rPr lang="ko-KR" altLang="en-US" dirty="0"/>
              <a:t> 표식점과 둔부 </a:t>
            </a:r>
            <a:r>
              <a:rPr lang="ko-KR" altLang="en-US" dirty="0" err="1"/>
              <a:t>표식점</a:t>
            </a:r>
            <a:r>
              <a:rPr lang="ko-KR" altLang="en-US" dirty="0"/>
              <a:t> 사이의 거리를 나타냄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B6A31-8389-2543-F2BD-E320CCC9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0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CBABE-EDB7-E6BA-BA1F-1F662C1BF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F7BC35-CA79-3BE8-4309-11B21D8AA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1DE4D6-549B-E6BA-94F1-FC937192E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외부 압력 센서를 활용한 수면 자세 인식의 방법은 각각의 데이터세트에서 좋은 결과를 얻었지만</a:t>
            </a:r>
            <a:r>
              <a:rPr lang="en-US" altLang="ko-KR" dirty="0"/>
              <a:t>, </a:t>
            </a:r>
            <a:r>
              <a:rPr lang="ko-KR" altLang="en-US" dirty="0"/>
              <a:t>수집하는 데이터의 양은 적고</a:t>
            </a:r>
            <a:r>
              <a:rPr lang="en-US" altLang="ko-KR" dirty="0"/>
              <a:t>, </a:t>
            </a:r>
            <a:r>
              <a:rPr lang="ko-KR" altLang="en-US" dirty="0"/>
              <a:t>빅데이터에 크게 의존하는 딥러닝 모델을 사용한다는 점을 무시할 수 없어 과적합의 위험이 있음</a:t>
            </a:r>
            <a:endParaRPr lang="en-US" altLang="ko-KR" dirty="0"/>
          </a:p>
          <a:p>
            <a:pPr algn="l"/>
            <a:r>
              <a:rPr lang="ko-KR" altLang="en-US" dirty="0"/>
              <a:t> 이미지 위치 지정 및 보정 방법을 사용하여 압력 이미지의 각 영역이 인체의 지정된 부분과 일치하도록 함</a:t>
            </a:r>
            <a:r>
              <a:rPr lang="en-US" altLang="ko-KR" dirty="0"/>
              <a:t> </a:t>
            </a:r>
            <a:r>
              <a:rPr lang="ko-KR" altLang="en-US" dirty="0"/>
              <a:t>이는 인체의 전체 위치 변환 및 왜곡으로 인한 간섭을 최소화하여 추출된 이미지를 만들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478F2-6D4D-E0CB-2171-834D93A50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2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6E81-9B8F-BB63-1ADA-E589F7FB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988F3D-BDD5-E1D2-B640-82A102542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54A03-329C-970A-5F48-BACABCB2A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전통적인 이진 분류를 위한 기법 중 하나로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 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차원을 공간을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(N-1)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차원으로 나눌 수 있는 초평면을 찾는 분류 기법임</a:t>
            </a:r>
            <a:endParaRPr lang="en-US" altLang="ko-KR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클래스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0, 1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 구분되는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개의 데이터가 있을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개의 클래스를 분류할 수 있는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FF0010"/>
                </a:solidFill>
                <a:effectLst/>
                <a:latin typeface="inherit"/>
              </a:rPr>
              <a:t>최적의 경계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찾음</a:t>
            </a:r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E1ED7-C5E5-0D15-EBCA-7FC92A06D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5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B3B6-AC72-CB25-FCE3-9BBCC746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8FAEAE-E499-1032-3D3D-AE4E14537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123ADE-0A0C-172C-4076-E1FEB7A23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SVM</a:t>
            </a:r>
            <a:r>
              <a:rPr lang="ko-KR" altLang="en-US" dirty="0"/>
              <a:t>에서 말하는 최적의 경계를 마진이라고 하는데 마진은 클래스들 사이의 간격</a:t>
            </a:r>
            <a:r>
              <a:rPr lang="en-US" altLang="ko-KR" dirty="0"/>
              <a:t>, </a:t>
            </a:r>
            <a:r>
              <a:rPr lang="ko-KR" altLang="en-US" dirty="0"/>
              <a:t>각 클래스의 말단에 위치한 데이터들 사이의 거리를 말함</a:t>
            </a:r>
            <a:endParaRPr lang="en-US" altLang="ko-KR" dirty="0"/>
          </a:p>
          <a:p>
            <a:pPr algn="l"/>
            <a:r>
              <a:rPr lang="en-US" altLang="ko-KR" dirty="0"/>
              <a:t>SVM</a:t>
            </a:r>
            <a:r>
              <a:rPr lang="ko-KR" altLang="en-US" dirty="0"/>
              <a:t>은 분류할 때 마진을 최대화 시키고자 하며 그런 경계를 찾는 것임</a:t>
            </a:r>
            <a:endParaRPr lang="en-US" altLang="ko-KR" dirty="0"/>
          </a:p>
          <a:p>
            <a:pPr algn="l"/>
            <a:r>
              <a:rPr lang="en-US" altLang="ko-KR" dirty="0"/>
              <a:t>Support vector</a:t>
            </a:r>
            <a:r>
              <a:rPr lang="ko-KR" altLang="en-US" dirty="0"/>
              <a:t>는 마진에서 가장 가까이 위치한 클래스의 데이터를 말하며 점선 위에 있는 두 개의 데이터가 해당함</a:t>
            </a:r>
            <a:r>
              <a:rPr lang="en-US" altLang="ko-KR" dirty="0"/>
              <a:t>. </a:t>
            </a:r>
            <a:r>
              <a:rPr lang="ko-KR" altLang="en-US" dirty="0"/>
              <a:t>두 데이터의 위치에 따라 </a:t>
            </a:r>
            <a:r>
              <a:rPr lang="ko-KR" altLang="en-US" dirty="0" err="1"/>
              <a:t>초평면</a:t>
            </a:r>
            <a:r>
              <a:rPr lang="ko-KR" altLang="en-US" dirty="0"/>
              <a:t> 즉 경계의 위치가 달라짐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5C9FA-9B58-E40E-8AEF-70F92A138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1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AAB78-D254-9668-C8AB-B2BDC47D4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6C01AC-AF3F-241E-672B-DC94E91AE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81FB66-6ACE-ECE4-E156-CFBF40A73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lt"/>
              </a:rPr>
              <a:t>N</a:t>
            </a:r>
            <a:r>
              <a:rPr lang="ko-KR" altLang="en-US" dirty="0">
                <a:latin typeface="+mn-lt"/>
              </a:rPr>
              <a:t>차원의 공간을 </a:t>
            </a:r>
            <a:r>
              <a:rPr lang="en-US" altLang="ko-KR" dirty="0">
                <a:latin typeface="+mn-lt"/>
              </a:rPr>
              <a:t>N-1 </a:t>
            </a:r>
            <a:r>
              <a:rPr lang="ko-KR" altLang="en-US" dirty="0">
                <a:latin typeface="+mn-lt"/>
              </a:rPr>
              <a:t>차원으로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나눌 수 있는 초평면을 찾는다는 말을</a:t>
            </a:r>
            <a:r>
              <a:rPr lang="en-US" altLang="ko-KR" dirty="0">
                <a:latin typeface="+mn-lt"/>
              </a:rPr>
              <a:t> 3</a:t>
            </a:r>
            <a:r>
              <a:rPr lang="ko-KR" altLang="en-US" dirty="0">
                <a:latin typeface="+mn-lt"/>
              </a:rPr>
              <a:t>차원 공간을 </a:t>
            </a:r>
            <a:r>
              <a:rPr lang="en-US" altLang="ko-KR" dirty="0">
                <a:latin typeface="+mn-lt"/>
              </a:rPr>
              <a:t>3-1, 2</a:t>
            </a:r>
            <a:r>
              <a:rPr lang="ko-KR" altLang="en-US" dirty="0">
                <a:latin typeface="+mn-lt"/>
              </a:rPr>
              <a:t>차원인 직선으로 경계를 찾는 것으로 이해할 수 있음</a:t>
            </a:r>
            <a:endParaRPr lang="en-US" altLang="ko-KR" dirty="0">
              <a:latin typeface="+mn-lt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SVM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은 데이터를 분리하는 최적의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lt"/>
              </a:rPr>
              <a:t>초평면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lt"/>
              </a:rPr>
              <a:t>즉 최대 마진이 되도록 클래스를 분류하는 기법</a:t>
            </a:r>
            <a:endParaRPr lang="ko-KR" altLang="en-US" b="0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702E7-A607-6B26-ECBD-C418933D1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5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 압력 영상 획득 시스템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rx-m3232L </a:t>
            </a:r>
            <a:r>
              <a:rPr lang="ko-KR" altLang="en-US" dirty="0"/>
              <a:t>매트릭스 압력 센서를 사용</a:t>
            </a:r>
            <a:r>
              <a:rPr lang="en-US" altLang="ko-KR" dirty="0"/>
              <a:t>, </a:t>
            </a:r>
            <a:r>
              <a:rPr lang="ko-KR" altLang="en-US" dirty="0"/>
              <a:t>각 감지 영역은 </a:t>
            </a:r>
            <a:r>
              <a:rPr lang="en-US" altLang="ko-KR" dirty="0"/>
              <a:t>365x365</a:t>
            </a:r>
            <a:r>
              <a:rPr lang="ko-KR" altLang="en-US" dirty="0"/>
              <a:t> 각 센서는 총 </a:t>
            </a:r>
            <a:r>
              <a:rPr lang="en-US" altLang="ko-KR" dirty="0"/>
              <a:t>1024</a:t>
            </a:r>
            <a:r>
              <a:rPr lang="ko-KR" altLang="en-US" dirty="0"/>
              <a:t>개의 감지 장치로</a:t>
            </a:r>
            <a:r>
              <a:rPr lang="en-US" altLang="ko-KR" dirty="0"/>
              <a:t> </a:t>
            </a:r>
            <a:r>
              <a:rPr lang="ko-KR" altLang="en-US" dirty="0"/>
              <a:t>이루어짐</a:t>
            </a:r>
            <a:endParaRPr lang="en-US" altLang="ko-KR" dirty="0"/>
          </a:p>
          <a:p>
            <a:r>
              <a:rPr lang="ko-KR" altLang="en-US" dirty="0"/>
              <a:t>각 회로는 독립적인 기판을 가지며 병렬로 연결되어 있음</a:t>
            </a:r>
            <a:endParaRPr lang="en-US" altLang="ko-KR" dirty="0"/>
          </a:p>
          <a:p>
            <a:r>
              <a:rPr lang="ko-KR" altLang="en-US" dirty="0"/>
              <a:t>최종적으로 블루투스 주소 통신을 통해 데이터를 순차적으로 수집하도록 이루어짐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201D-659B-9422-BD1A-1D4DAC7ED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F2C557-0D73-0291-50D0-CFC965304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3C069A-94B6-2F78-B84F-36C61A8F0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견목판</a:t>
            </a:r>
            <a:r>
              <a:rPr lang="ko-KR" altLang="en-US" dirty="0"/>
              <a:t> 위에 놓여 있으며 </a:t>
            </a:r>
            <a:r>
              <a:rPr lang="en-US" altLang="ko-KR" dirty="0"/>
              <a:t>2cm </a:t>
            </a:r>
            <a:r>
              <a:rPr lang="ko-KR" altLang="en-US" dirty="0"/>
              <a:t>두께의 스폰지 매트로 덮여 있음</a:t>
            </a:r>
            <a:endParaRPr lang="en-US" altLang="ko-KR" dirty="0"/>
          </a:p>
          <a:p>
            <a:r>
              <a:rPr lang="ko-KR" altLang="en-US" dirty="0"/>
              <a:t>피험자의 다리 위쪽 부분의 압력 이미지만 수집하도록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DCF94-11EC-D8E6-B1E0-37F354966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1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8DCF-746B-F53B-AE29-82D40955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54281F-7385-FE17-0790-999C150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FFFE5C-76F8-408D-D85C-1AB298DB3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키와 몸무게의 차이가 큰 남성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여성 </a:t>
            </a:r>
            <a:r>
              <a:rPr lang="en-US" altLang="ko-KR" dirty="0"/>
              <a:t>1</a:t>
            </a:r>
            <a:r>
              <a:rPr lang="ko-KR" altLang="en-US" dirty="0"/>
              <a:t>명 총 </a:t>
            </a:r>
            <a:r>
              <a:rPr lang="en-US" altLang="ko-KR" dirty="0"/>
              <a:t>11</a:t>
            </a:r>
            <a:r>
              <a:rPr lang="ko-KR" altLang="en-US" dirty="0"/>
              <a:t>명의 피험자를 대상으로 함 위 사진은 </a:t>
            </a:r>
            <a:r>
              <a:rPr lang="en-US" altLang="ko-KR" dirty="0"/>
              <a:t>11</a:t>
            </a:r>
            <a:r>
              <a:rPr lang="ko-KR" altLang="en-US" dirty="0"/>
              <a:t>명의 피험자의 평균 통계 정보이며 성별이 불균형 하지만 동일한 키와 체중을 가진 남성과 </a:t>
            </a:r>
            <a:r>
              <a:rPr lang="ko-KR" altLang="en-US" dirty="0" err="1"/>
              <a:t>여성간의</a:t>
            </a:r>
            <a:r>
              <a:rPr lang="ko-KR" altLang="en-US" dirty="0"/>
              <a:t> 압력 이미지의 차이가 없었음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E4B8A3-2D6F-D823-658C-2846BED6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273" y="0"/>
            <a:ext cx="8001000" cy="672461"/>
          </a:xfrm>
          <a:prstGeom prst="rect">
            <a:avLst/>
          </a:prstGeom>
        </p:spPr>
        <p:txBody>
          <a:bodyPr anchor="ctr"/>
          <a:lstStyle>
            <a:lvl1pPr algn="just">
              <a:defRPr sz="3200"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94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10X10" panose="020D0604000000000000" pitchFamily="50" charset="-127"/>
                <a:ea typeface="10X10" panose="020D0604000000000000" pitchFamily="50" charset="-127"/>
              </a:defRPr>
            </a:lvl1pPr>
            <a:lvl2pPr>
              <a:defRPr sz="2400">
                <a:latin typeface="10X10" panose="020D0604000000000000" pitchFamily="50" charset="-127"/>
                <a:ea typeface="10X10" panose="020D0604000000000000" pitchFamily="50" charset="-127"/>
              </a:defRPr>
            </a:lvl2pPr>
            <a:lvl3pPr marL="1008000" indent="-228600">
              <a:buFont typeface="Wingdings" panose="05000000000000000000" pitchFamily="2" charset="2"/>
              <a:buChar char="Ø"/>
              <a:defRPr sz="2200">
                <a:latin typeface="10X10" panose="020D0604000000000000" pitchFamily="50" charset="-127"/>
                <a:ea typeface="10X10" panose="020D0604000000000000" pitchFamily="50" charset="-127"/>
              </a:defRPr>
            </a:lvl3pPr>
            <a:lvl4pPr marL="1368000" indent="-285750">
              <a:buFont typeface="Wingdings" panose="05000000000000000000" pitchFamily="2" charset="2"/>
              <a:buChar char="ü"/>
              <a:defRPr sz="2000">
                <a:latin typeface="10X10" panose="020D0604000000000000" pitchFamily="50" charset="-127"/>
                <a:ea typeface="10X10" panose="020D0604000000000000" pitchFamily="50" charset="-127"/>
              </a:defRPr>
            </a:lvl4pPr>
            <a:lvl5pPr marL="1656000">
              <a:defRPr sz="1800">
                <a:latin typeface="10X10" panose="020D0604000000000000" pitchFamily="50" charset="-127"/>
                <a:ea typeface="10X10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49DA3-F5E3-4309-BAFA-924CF8E02C54}"/>
              </a:ext>
            </a:extLst>
          </p:cNvPr>
          <p:cNvCxnSpPr/>
          <p:nvPr userDrawn="1"/>
        </p:nvCxnSpPr>
        <p:spPr>
          <a:xfrm>
            <a:off x="0" y="672035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A5508-CEC4-4396-B6E7-45A127369CBC}"/>
              </a:ext>
            </a:extLst>
          </p:cNvPr>
          <p:cNvSpPr/>
          <p:nvPr userDrawn="1"/>
        </p:nvSpPr>
        <p:spPr>
          <a:xfrm flipH="1">
            <a:off x="419727" y="92518"/>
            <a:ext cx="113672" cy="4874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C7E028F-5D5C-44A0-4D50-BD5419D53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4" name="그림 3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8791A90-18FB-30BC-069B-112860988A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3BF8856-CC15-6822-286B-BA31107BE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71FE749-1983-F9A4-1BB6-7F4D438EB9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9E73-375F-41DE-AB58-8109BF60F603}" type="slidenum">
              <a:rPr lang="ko-KR" altLang="en-US" smtClean="0"/>
              <a:pPr/>
              <a:t>‹#›</a:t>
            </a:fld>
            <a:r>
              <a:rPr lang="en-US" altLang="ko-KR"/>
              <a:t>/46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387CBD-7850-0FE9-35E2-78F07DFECDE5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AC4E2A-7F6E-EF53-3AC4-4389CF0E2C8F}"/>
              </a:ext>
            </a:extLst>
          </p:cNvPr>
          <p:cNvSpPr/>
          <p:nvPr userDrawn="1"/>
        </p:nvSpPr>
        <p:spPr>
          <a:xfrm>
            <a:off x="240942" y="1859339"/>
            <a:ext cx="866211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Thank you for listening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600" b="1" i="0" u="none" strike="noStrike" kern="1200" cap="none" spc="0" normalizeH="0" baseline="0" noProof="0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D5F22F-4C16-0A97-4136-9E31CE5B6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7AA4353F-619F-CC69-528C-347474CFAA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D879A-93FF-4CEC-A4E6-BC7A27079353}"/>
              </a:ext>
            </a:extLst>
          </p:cNvPr>
          <p:cNvSpPr txBox="1"/>
          <p:nvPr/>
        </p:nvSpPr>
        <p:spPr>
          <a:xfrm>
            <a:off x="2492836" y="4498876"/>
            <a:ext cx="4411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202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. 02. 08.</a:t>
            </a:r>
          </a:p>
          <a:p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송채영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5FC29-8322-4CA1-8F52-724BFFFBE453}"/>
              </a:ext>
            </a:extLst>
          </p:cNvPr>
          <p:cNvSpPr txBox="1"/>
          <p:nvPr/>
        </p:nvSpPr>
        <p:spPr>
          <a:xfrm>
            <a:off x="2492836" y="1573964"/>
            <a:ext cx="643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36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및 인공지능 연구실</a:t>
            </a:r>
            <a:endParaRPr lang="en-US" altLang="ko-KR" sz="3600" dirty="0">
              <a:solidFill>
                <a:srgbClr val="7C192D"/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3038D-592A-44A5-90E5-D0AF77F18942}"/>
              </a:ext>
            </a:extLst>
          </p:cNvPr>
          <p:cNvSpPr/>
          <p:nvPr/>
        </p:nvSpPr>
        <p:spPr>
          <a:xfrm>
            <a:off x="2492836" y="1289271"/>
            <a:ext cx="754524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[Review-Human Sleeping Posture Recognition Based on Sleeping Pressure Image]</a:t>
            </a:r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15935503-2D70-401E-B8BB-E37BD825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t="8886" r="28698" b="41719"/>
          <a:stretch/>
        </p:blipFill>
        <p:spPr>
          <a:xfrm>
            <a:off x="1092199" y="1490211"/>
            <a:ext cx="784225" cy="788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358D68-C2E3-4E6E-BB94-0B623AC242C9}"/>
              </a:ext>
            </a:extLst>
          </p:cNvPr>
          <p:cNvSpPr/>
          <p:nvPr/>
        </p:nvSpPr>
        <p:spPr>
          <a:xfrm>
            <a:off x="2492836" y="2343405"/>
            <a:ext cx="618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ealthcare &amp;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A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rtificial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I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ntelligence Lab.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229A-C5D6-4D7C-BD43-78438AC14DF6}"/>
              </a:ext>
            </a:extLst>
          </p:cNvPr>
          <p:cNvSpPr/>
          <p:nvPr/>
        </p:nvSpPr>
        <p:spPr>
          <a:xfrm>
            <a:off x="2492836" y="3182349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인공지능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신호처리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빅데이터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2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D1E6D-C8A2-3D12-AC94-FC8400B31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A400-0674-DD2C-7BC8-A981A96F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Data Acquisition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95609-E0FD-5BA3-EBF3-FF3D242D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3A0FD9-C516-7673-E5D7-D2C67E44EC2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13FADFF4-C481-4268-9F31-708B427AB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4D515DC-2EF9-08D9-9301-E09668FB8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809625"/>
            <a:ext cx="50101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CDAD-BBEB-CB4A-B0C4-14341927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AEA9-5BC7-47CE-B7E3-F805708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Data Preprocessing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8C346-DD3A-854D-0EA0-D352A985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000098-B9DB-51AA-D871-6E067F8E4901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3BBE017-2889-DD82-714A-AA554CF41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51056B2-ABA0-DAB2-715A-864F9BA3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51" y="2105024"/>
            <a:ext cx="671489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0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40F6-B993-B96B-A682-531CC105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5DF5-CCBB-7FEB-9046-9B221D11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Morphological Operation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DF642-9553-DF96-6F08-F3E432CF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Dilation 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Erosion (</a:t>
            </a:r>
            <a:r>
              <a:rPr lang="ko-KR" altLang="en-US" dirty="0"/>
              <a:t>축소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Opening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Closing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65F64-4C80-323A-2D4A-F4BB676711FC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ACDB1AA8-D7FC-65B5-1AEF-FDA2FE69E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22E7A9-67A9-6E66-4CDB-17705A8BD269}"/>
              </a:ext>
            </a:extLst>
          </p:cNvPr>
          <p:cNvSpPr txBox="1">
            <a:spLocks/>
          </p:cNvSpPr>
          <p:nvPr/>
        </p:nvSpPr>
        <p:spPr>
          <a:xfrm>
            <a:off x="609600" y="1117594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2pPr>
            <a:lvl3pPr marL="1008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3pPr>
            <a:lvl4pPr marL="136800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4pPr>
            <a:lvl5pPr marL="1656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>
              <a:latin typeface="10X10" panose="020B0600000101010101" charset="-127"/>
              <a:ea typeface="10X1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2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2E62-96E0-8BE5-4160-2FC81BEF6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3F3F-C49E-67CD-5198-083EFCB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Data Preprocessing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D4C79B-2C42-2FF5-3E9D-25B7043C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dst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scr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scr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D4C79B-2C42-2FF5-3E9D-25B7043C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6409B4-0654-F102-7AA5-9B0F26173FDF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BEBD37C-5E79-20C9-1FA2-DBEF1206D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DDB565-1EA5-A055-9FA8-206B8907AD57}"/>
              </a:ext>
            </a:extLst>
          </p:cNvPr>
          <p:cNvSpPr txBox="1">
            <a:spLocks/>
          </p:cNvSpPr>
          <p:nvPr/>
        </p:nvSpPr>
        <p:spPr>
          <a:xfrm>
            <a:off x="609600" y="1117594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2pPr>
            <a:lvl3pPr marL="1008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3pPr>
            <a:lvl4pPr marL="136800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4pPr>
            <a:lvl5pPr marL="1656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dirty="0">
              <a:latin typeface="10X10" panose="020B0600000101010101" charset="-127"/>
              <a:ea typeface="10X1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79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1D202-A90C-CE6D-7B06-1F139093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4F959-2EB6-1B24-907A-770CE38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Trunk Centerline Prediction Algorithm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7A00F-A0F6-71DD-AABF-897F1C7A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A236F-B5D2-DDF6-7802-040CB455A01C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CD9E7AA1-54F2-2206-0E68-E4968E35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A09C4D5-2CAE-3657-1EE5-DCF30BFF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352550"/>
            <a:ext cx="5238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4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366E-8726-C682-8795-84B4275B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D8F92-74A7-7B71-B2CB-5A6E6B8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Trunk Centerline Prediction Algorithm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7D14-BD8F-4BA8-ABB4-6346A6D8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0FC04-0DCC-B13D-632C-B293595A4AFD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DC62DD99-2328-6037-ACD8-CB027575D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5E32A7B-4E01-B88D-32ED-E17A5C90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809625"/>
            <a:ext cx="5143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F07E12-B1DD-E897-EAB3-E665E7E3953F}"/>
              </a:ext>
            </a:extLst>
          </p:cNvPr>
          <p:cNvSpPr/>
          <p:nvPr/>
        </p:nvSpPr>
        <p:spPr>
          <a:xfrm>
            <a:off x="3517900" y="809625"/>
            <a:ext cx="3797300" cy="2619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251546-B097-CF1E-7125-C859BFB0FE35}"/>
              </a:ext>
            </a:extLst>
          </p:cNvPr>
          <p:cNvSpPr/>
          <p:nvPr/>
        </p:nvSpPr>
        <p:spPr>
          <a:xfrm>
            <a:off x="3517900" y="3584563"/>
            <a:ext cx="3797300" cy="94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D1C485-36BE-EE42-4447-83DDF6AFE6D1}"/>
              </a:ext>
            </a:extLst>
          </p:cNvPr>
          <p:cNvSpPr/>
          <p:nvPr/>
        </p:nvSpPr>
        <p:spPr>
          <a:xfrm>
            <a:off x="3530600" y="4816471"/>
            <a:ext cx="3797300" cy="949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C85341-8629-55FB-A3AB-13D26DB81A33}"/>
              </a:ext>
            </a:extLst>
          </p:cNvPr>
          <p:cNvSpPr/>
          <p:nvPr/>
        </p:nvSpPr>
        <p:spPr>
          <a:xfrm>
            <a:off x="1631950" y="3314679"/>
            <a:ext cx="1898650" cy="27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958A5-30F0-D39D-3698-E65C9C22B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0A04-B18B-3DCA-AE3E-B07EE232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 Sleeping Posture Recognition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0A346-01D0-FD33-DA38-5DDEDA7E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3A6051-10EB-2161-468A-2B1E54505BD6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420364C3-190B-0B91-57BC-5A1038923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1484082A-AD98-DD13-AD20-6966B5473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805113"/>
            <a:ext cx="5238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8F243-9F20-B26F-ECB1-EA6F9498FBFD}"/>
              </a:ext>
            </a:extLst>
          </p:cNvPr>
          <p:cNvSpPr txBox="1"/>
          <p:nvPr/>
        </p:nvSpPr>
        <p:spPr>
          <a:xfrm>
            <a:off x="2083145" y="4160955"/>
            <a:ext cx="497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Parameter List of SVM With Different Kernels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77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39A1-A5B0-E29C-3D5B-F2049572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7F3C-08BB-D06A-F327-D5096E5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몸통 중심선 예측의 효과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769DB5B-453D-A50A-1ED6-6CC8A0B4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0" y="1445489"/>
            <a:ext cx="4047980" cy="39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9F4DF79C-77AC-A301-B99C-C92DCB7C23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3108"/>
            <a:ext cx="4262271" cy="409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3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5BA4-FE00-169A-0063-D173AB282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E113-4198-FB51-E704-E4533848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수면 자세 인식 효과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C45D833-2EA7-0C21-0649-8F711495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4" y="904334"/>
            <a:ext cx="52387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0E2A4D1-1A24-456A-21E0-9CC0A372E0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09" y="2634266"/>
            <a:ext cx="3777159" cy="34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05D31-7428-D481-46F7-BCBE27E271B2}"/>
              </a:ext>
            </a:extLst>
          </p:cNvPr>
          <p:cNvSpPr txBox="1"/>
          <p:nvPr/>
        </p:nvSpPr>
        <p:spPr>
          <a:xfrm>
            <a:off x="827000" y="2345883"/>
            <a:ext cx="748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Optimal Parameters and Best Accuracy of SVM With Different Kernels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AA107-56B1-D8AD-216C-23666112605E}"/>
              </a:ext>
            </a:extLst>
          </p:cNvPr>
          <p:cNvSpPr txBox="1"/>
          <p:nvPr/>
        </p:nvSpPr>
        <p:spPr>
          <a:xfrm>
            <a:off x="1489031" y="5953666"/>
            <a:ext cx="616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Confusion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matrix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classified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by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SVM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with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sigmoid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dirty="0" err="1">
                <a:latin typeface="10X10" panose="020D0604000000000000" pitchFamily="50" charset="-127"/>
                <a:ea typeface="10X10" panose="020D0604000000000000" pitchFamily="50" charset="-127"/>
              </a:rPr>
              <a:t>kernel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0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1077-FD52-35AA-499C-C5F713CF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32479-5561-25F0-1D7A-770E1E81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수면압력 영상 보정 알고리즘의 유효성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58C6D87-5714-1ABF-1723-0A559B27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300163"/>
            <a:ext cx="52387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922EE-4CE6-F421-958E-E687E42CA09D}"/>
              </a:ext>
            </a:extLst>
          </p:cNvPr>
          <p:cNvSpPr txBox="1"/>
          <p:nvPr/>
        </p:nvSpPr>
        <p:spPr>
          <a:xfrm>
            <a:off x="1952625" y="5557837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수면 압력 이미지 보정 알고리즘의 효과에 대한 비교 실험 결과</a:t>
            </a:r>
          </a:p>
        </p:txBody>
      </p:sp>
    </p:spTree>
    <p:extLst>
      <p:ext uri="{BB962C8B-B14F-4D97-AF65-F5344CB8AC3E}">
        <p14:creationId xmlns:p14="http://schemas.microsoft.com/office/powerpoint/2010/main" val="15533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52209-DB2E-6ADF-B72A-CA40D0EB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1F259-3468-6757-58D3-660E590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수면 자세 인식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99577-78F1-D839-ECFC-1AE50711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machine vision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wearable motion sensors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external pressure sensors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B6AD7-6EA0-73CB-5253-508F7726CAB1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34179163-6202-79C0-4B65-750586E31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4182D-DE76-0C08-2960-2B8F9723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선행연구와 비교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32EB43B-B136-444C-F21C-1F7DC1730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20"/>
          <a:stretch/>
        </p:blipFill>
        <p:spPr bwMode="auto">
          <a:xfrm>
            <a:off x="419622" y="1270361"/>
            <a:ext cx="4340268" cy="39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E5E947-B7CA-F421-FCC2-00ED4B5E4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516" r="-375"/>
          <a:stretch/>
        </p:blipFill>
        <p:spPr bwMode="auto">
          <a:xfrm>
            <a:off x="4759890" y="965200"/>
            <a:ext cx="3870543" cy="45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6002CB-0F1B-EF31-A9D4-9D500F11FE88}"/>
              </a:ext>
            </a:extLst>
          </p:cNvPr>
          <p:cNvSpPr/>
          <p:nvPr/>
        </p:nvSpPr>
        <p:spPr>
          <a:xfrm>
            <a:off x="4759890" y="4927600"/>
            <a:ext cx="3964383" cy="62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15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ADCC-7A3D-0B91-462C-E7468D138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C4529-F66D-E9EC-97CC-CB47FADE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Trunk Centerline Prediction Algorithm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C700-D48C-DF89-0FAF-1A63186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399130-8681-A6E1-F5BB-CD3CA4CFA692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59188B54-0C3E-DC93-DA71-E9CF4EF30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BE329-84B8-A990-BDD9-C280A0511986}"/>
                  </a:ext>
                </a:extLst>
              </p:cNvPr>
              <p:cNvSpPr txBox="1"/>
              <p:nvPr/>
            </p:nvSpPr>
            <p:spPr>
              <a:xfrm>
                <a:off x="2507877" y="3071543"/>
                <a:ext cx="4128246" cy="9499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000" i="1">
                          <a:latin typeface="Cambria Math" panose="02040503050406030204" pitchFamily="18" charset="0"/>
                        </a:rPr>
                        <m:t>min</m:t>
                      </m:r>
                      <m:f>
                        <m:fPr>
                          <m:ctrlPr>
                            <a:rPr lang="en-US" altLang="ko-K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dist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dist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di</m:t>
                                  </m:r>
                                </m:sub>
                              </m:sSub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altLang="ko-KR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3000" i="1">
                              <a:latin typeface="Cambria Math" panose="02040503050406030204" pitchFamily="18" charset="0"/>
                            </a:rPr>
                            <m:t>xN</m:t>
                          </m:r>
                        </m:den>
                      </m:f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4BE329-84B8-A990-BDD9-C280A051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77" y="3071543"/>
                <a:ext cx="4128246" cy="949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33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5894-68D3-62E5-6C69-74BF8CD2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2AA9-0A35-6CFA-3EC1-CEBB73A1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Pressure sensors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7E350-B95A-5575-718E-C01BFB5A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수집하는 데이터 양이 적음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빅데이터에 크게 의존하는 딥러닝 모델을 사용함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overfitting</a:t>
            </a:r>
            <a:r>
              <a:rPr lang="ko-KR" altLang="en-US" dirty="0"/>
              <a:t> 위험이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인간의 몸통을 기반으로 한 압력 이미지 위치 보정 알고리즘 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압력 이미지를 보정하여 특징을 추출하고 지지 벡터 머신</a:t>
            </a:r>
            <a:r>
              <a:rPr lang="en-US" altLang="ko-KR" dirty="0"/>
              <a:t>(SVM)</a:t>
            </a:r>
            <a:r>
              <a:rPr lang="ko-KR" altLang="en-US" dirty="0"/>
              <a:t>을 적용하여 수면 자세를 인식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B9B35F-746A-7BAE-0068-E371EA0F18D7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24048411-6F78-FC13-C931-47F3407DF9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FB53-4D6E-438F-1B1F-53F71521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CC5F4-D196-8537-D297-CAEF36B8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Support Vector Machine (SVM)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577729-44FC-06D3-BAC8-F21BDB7F2C2C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F407EA68-AF9A-1822-1807-0F5A205B79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3BB12-AB34-9FFA-8218-5E4A8A8EB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65194"/>
            <a:ext cx="8918447" cy="4983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ko-KR" altLang="en-US" sz="2200" dirty="0"/>
              <a:t> 최적의 결정 경계를 찾아 데이터를 분류하거나 회귀하는 지도 학습 알고리즘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9A581A-6176-ED8D-66B7-DC3C80E9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23" y="2539365"/>
            <a:ext cx="56769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8165-0010-292C-8964-5033D2BE1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911DE-6D56-B84C-29CE-24948BB7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Support Vector Machine (SVM)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44CE69-DF2F-30CB-D424-28B9A780784B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5B661542-6F4F-D50C-40FF-5DE14692F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C1DFA-15E4-2A24-D86E-5A8AC8FD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65194"/>
            <a:ext cx="8918447" cy="4983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ko-KR" altLang="en-US" sz="2200" dirty="0"/>
              <a:t> 최적의 결정 경계를 찾아 데이터를 분류하거나 회귀하는 지도 학습 알고리즘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5AEAE9-28BC-8E4C-3A0B-AF9A6886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98" y="2280285"/>
            <a:ext cx="5772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F3DDD-AC92-4C64-C787-7CDBF686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8B969-9D0A-A783-E93B-0AF9C482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Support Vector Machine (SVM)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B9AD38-EBAD-434D-A45B-59AB7BFD6970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15073EAF-4B84-7693-FE2C-AF0D8F76A5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F1A29-9634-B982-57D2-D73AA03F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65194"/>
            <a:ext cx="8918447" cy="4983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-</a:t>
            </a:r>
            <a:r>
              <a:rPr lang="ko-KR" altLang="en-US" sz="2200" dirty="0"/>
              <a:t> 최적의 결정 경계를 찾아 데이터를 분류하거나 회귀하는 지도 학습 알고리즘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70552A-D1F0-D3A3-A619-B5E0648A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98" y="2181639"/>
            <a:ext cx="3942228" cy="376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1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Sleeping pressure image acquisition system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1A448C8-5EC5-1395-A652-7F8A3961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298" y="862811"/>
            <a:ext cx="5367403" cy="53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CC74-E3D9-D6B7-A51E-9EE2CFC6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8B67-AC46-630D-9C47-54D26BB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Sleeping pressure image acquisition system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6776E-A5D8-BD50-48F5-3AE4BB9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2DE8D-D7A7-FF33-97FB-A2DC868A2D98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E5AB7DEF-2F45-1206-C167-E49E3DC69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9A27504-9071-29E4-4597-0FC716EE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238250"/>
            <a:ext cx="52387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6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3892-54F7-1210-3762-91F5D3D4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7110A-BCF6-BF4E-E2B8-A5408E93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Data Acquisition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3C1F6-C590-0808-2200-ABBCC089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040111-D34C-25C1-F2ED-F48C9A47F0CF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E47ED9E3-6876-2B82-C4A2-FC9F904DD7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890AC2-B129-EA1C-6B87-8DEB5500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833688"/>
            <a:ext cx="52387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48223</TotalTime>
  <Words>1608</Words>
  <Application>Microsoft Office PowerPoint</Application>
  <PresentationFormat>화면 슬라이드 쇼(4:3)</PresentationFormat>
  <Paragraphs>164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Söhne</vt:lpstr>
      <vt:lpstr>Wingdings</vt:lpstr>
      <vt:lpstr>맑은 고딕</vt:lpstr>
      <vt:lpstr>Poppins</vt:lpstr>
      <vt:lpstr>Calibri</vt:lpstr>
      <vt:lpstr>inherit</vt:lpstr>
      <vt:lpstr>10X10 Bold</vt:lpstr>
      <vt:lpstr>Cambria Math</vt:lpstr>
      <vt:lpstr>se-nanumgothic</vt:lpstr>
      <vt:lpstr>10X10</vt:lpstr>
      <vt:lpstr>Arial</vt:lpstr>
      <vt:lpstr>Office Theme</vt:lpstr>
      <vt:lpstr>PowerPoint 프레젠테이션</vt:lpstr>
      <vt:lpstr>현재 수면 자세 인식 방법</vt:lpstr>
      <vt:lpstr>External Pressure sensors</vt:lpstr>
      <vt:lpstr>Support Vector Machine (SVM)</vt:lpstr>
      <vt:lpstr>Support Vector Machine (SVM)</vt:lpstr>
      <vt:lpstr>Support Vector Machine (SVM)</vt:lpstr>
      <vt:lpstr>Sleeping pressure image acquisition system</vt:lpstr>
      <vt:lpstr>Sleeping pressure image acquisition system</vt:lpstr>
      <vt:lpstr>Data Acquisition</vt:lpstr>
      <vt:lpstr>Data Acquisition</vt:lpstr>
      <vt:lpstr>Data Preprocessing</vt:lpstr>
      <vt:lpstr>Morphological Operation</vt:lpstr>
      <vt:lpstr>Data Preprocessing</vt:lpstr>
      <vt:lpstr>Trunk Centerline Prediction Algorithm</vt:lpstr>
      <vt:lpstr>Trunk Centerline Prediction Algorithm</vt:lpstr>
      <vt:lpstr> Sleeping Posture Recognition</vt:lpstr>
      <vt:lpstr>몸통 중심선 예측의 효과</vt:lpstr>
      <vt:lpstr>수면 자세 인식 효과</vt:lpstr>
      <vt:lpstr>수면압력 영상 보정 알고리즘의 유효성</vt:lpstr>
      <vt:lpstr>선행연구와 비교</vt:lpstr>
      <vt:lpstr>PowerPoint 프레젠테이션</vt:lpstr>
      <vt:lpstr>Trunk Centerline Prediction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채영 송</cp:lastModifiedBy>
  <cp:revision>592</cp:revision>
  <cp:lastPrinted>2022-01-06T08:22:32Z</cp:lastPrinted>
  <dcterms:created xsi:type="dcterms:W3CDTF">2019-11-18T13:25:07Z</dcterms:created>
  <dcterms:modified xsi:type="dcterms:W3CDTF">2024-02-08T02:25:13Z</dcterms:modified>
</cp:coreProperties>
</file>