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2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212" r:id="rId3"/>
    <p:sldId id="2232" r:id="rId4"/>
    <p:sldId id="2233" r:id="rId5"/>
    <p:sldId id="2184" r:id="rId6"/>
    <p:sldId id="2234" r:id="rId7"/>
    <p:sldId id="2218" r:id="rId8"/>
    <p:sldId id="2235" r:id="rId9"/>
    <p:sldId id="2236" r:id="rId10"/>
    <p:sldId id="2219" r:id="rId11"/>
    <p:sldId id="2237" r:id="rId12"/>
    <p:sldId id="2238" r:id="rId13"/>
    <p:sldId id="2239" r:id="rId14"/>
    <p:sldId id="2240" r:id="rId15"/>
    <p:sldId id="2241" r:id="rId16"/>
    <p:sldId id="2242" r:id="rId17"/>
    <p:sldId id="2134" r:id="rId18"/>
  </p:sldIdLst>
  <p:sldSz cx="9144000" cy="6858000" type="screen4x3"/>
  <p:notesSz cx="7104063" cy="10234613"/>
  <p:embeddedFontLst>
    <p:embeddedFont>
      <p:font typeface="10X10" panose="020D0604000000000000" pitchFamily="50" charset="-127"/>
      <p:regular r:id="rId21"/>
    </p:embeddedFont>
    <p:embeddedFont>
      <p:font typeface="10X10 Bold" panose="020D0604000000000000" pitchFamily="50" charset="-127"/>
      <p:regular r:id="rId22"/>
      <p:bold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B0"/>
    <a:srgbClr val="CC00FF"/>
    <a:srgbClr val="FFCCFF"/>
    <a:srgbClr val="FF99FF"/>
    <a:srgbClr val="FF66FF"/>
    <a:srgbClr val="AAC1E0"/>
    <a:srgbClr val="8A3236"/>
    <a:srgbClr val="D09E00"/>
    <a:srgbClr val="3B3838"/>
    <a:srgbClr val="7C1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2" autoAdjust="0"/>
    <p:restoredTop sz="67958" autoAdjust="0"/>
  </p:normalViewPr>
  <p:slideViewPr>
    <p:cSldViewPr snapToGrid="0">
      <p:cViewPr varScale="1">
        <p:scale>
          <a:sx n="52" d="100"/>
          <a:sy n="52" d="100"/>
        </p:scale>
        <p:origin x="1608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51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2712" y="-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4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A401DCA1-3C25-4CA1-BF6B-CF29D939FC60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721108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4" y="9721108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68BC270E-7250-4BE4-96CD-0617983B7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502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4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A992B632-30C4-40AA-8D6D-90730D9D873B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10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4" y="9721108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A1D85262-56E0-42C9-A8CC-22A1446848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3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8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E8DCF-746B-F53B-AE29-82D409559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54281F-7385-FE17-0790-999C150EB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EFFFE5C-76F8-408D-D85C-1AB298DB3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100</a:t>
            </a:r>
            <a:r>
              <a:rPr lang="ko-KR" altLang="en-US" dirty="0"/>
              <a:t>명의 데이터를 수집함</a:t>
            </a:r>
            <a:endParaRPr lang="en-US" altLang="ko-KR" dirty="0"/>
          </a:p>
          <a:p>
            <a:r>
              <a:rPr lang="ko-KR" altLang="en-US" dirty="0"/>
              <a:t>앉은 자세</a:t>
            </a:r>
            <a:r>
              <a:rPr lang="en-US" altLang="ko-KR" dirty="0"/>
              <a:t>, </a:t>
            </a:r>
            <a:r>
              <a:rPr lang="ko-KR" altLang="en-US" dirty="0"/>
              <a:t>오른쪽으로 엎드린 자세</a:t>
            </a:r>
            <a:r>
              <a:rPr lang="en-US" altLang="ko-KR" dirty="0"/>
              <a:t>, </a:t>
            </a:r>
            <a:r>
              <a:rPr lang="ko-KR" altLang="en-US" dirty="0"/>
              <a:t>오른쪽으로 태아 자세</a:t>
            </a:r>
            <a:r>
              <a:rPr lang="en-US" altLang="ko-KR" dirty="0"/>
              <a:t>, </a:t>
            </a:r>
            <a:r>
              <a:rPr lang="ko-KR" altLang="en-US" dirty="0"/>
              <a:t>정자세</a:t>
            </a:r>
            <a:r>
              <a:rPr lang="en-US" altLang="ko-KR" dirty="0"/>
              <a:t>, </a:t>
            </a:r>
            <a:r>
              <a:rPr lang="ko-KR" altLang="en-US" dirty="0"/>
              <a:t>왼쪽 엎드린 자세</a:t>
            </a:r>
            <a:r>
              <a:rPr lang="en-US" altLang="ko-KR" dirty="0"/>
              <a:t>, </a:t>
            </a:r>
            <a:r>
              <a:rPr lang="ko-KR" altLang="en-US" dirty="0"/>
              <a:t>왼쪽으로 태아 자세</a:t>
            </a:r>
            <a:r>
              <a:rPr lang="en-US" altLang="ko-KR" dirty="0"/>
              <a:t>, </a:t>
            </a:r>
            <a:r>
              <a:rPr lang="ko-KR" altLang="en-US" dirty="0"/>
              <a:t>엎드린 자세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7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각 자세마다 약간의 차이가 있는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4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프레임의 데이터를 수집함</a:t>
            </a:r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즉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각 사람은 약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28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프레임의 원래 데이터를 갖게 되며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총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2800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프레임의 데이터가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E4B8A3-2D6F-D823-658C-2846BED64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779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E96DF-57AE-E226-9F51-4FEDD9BB0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DA616D-2E88-090D-F2D8-B36F27A4D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D26664-2D39-9AA5-07D4-9214538EF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수집 시스템은 센서 어레이</a:t>
            </a:r>
            <a:r>
              <a:rPr lang="en-US" altLang="ko-KR" dirty="0"/>
              <a:t>, </a:t>
            </a:r>
            <a:r>
              <a:rPr lang="ko-KR" altLang="en-US" dirty="0"/>
              <a:t>데이터 수집 보드</a:t>
            </a:r>
            <a:r>
              <a:rPr lang="en-US" altLang="ko-KR" dirty="0"/>
              <a:t>, </a:t>
            </a:r>
            <a:r>
              <a:rPr lang="ko-KR" altLang="en-US" dirty="0"/>
              <a:t>메인 제어 보드 및 데이터 버스로 구성됨</a:t>
            </a:r>
            <a:endParaRPr lang="en-US" altLang="ko-KR" dirty="0"/>
          </a:p>
          <a:p>
            <a:r>
              <a:rPr lang="ko-KR" altLang="en-US" dirty="0"/>
              <a:t>감지영역은</a:t>
            </a:r>
            <a:r>
              <a:rPr lang="en-US" altLang="ko-KR" dirty="0"/>
              <a:t>180 cm×80 cm. </a:t>
            </a:r>
            <a:r>
              <a:rPr lang="ko-KR" altLang="en-US" dirty="0"/>
              <a:t>길이 </a:t>
            </a:r>
            <a:r>
              <a:rPr lang="en-US" altLang="ko-KR" dirty="0"/>
              <a:t>80cm, </a:t>
            </a:r>
            <a:r>
              <a:rPr lang="ko-KR" altLang="en-US" dirty="0"/>
              <a:t>너비 </a:t>
            </a:r>
            <a:r>
              <a:rPr lang="en-US" altLang="ko-KR" dirty="0"/>
              <a:t>2.1cm</a:t>
            </a:r>
            <a:r>
              <a:rPr lang="ko-KR" altLang="en-US" dirty="0"/>
              <a:t>의 센서 어레이는 </a:t>
            </a:r>
            <a:r>
              <a:rPr lang="en-US" altLang="ko-KR" dirty="0"/>
              <a:t>32</a:t>
            </a:r>
            <a:r>
              <a:rPr lang="ko-KR" altLang="en-US" dirty="0"/>
              <a:t>개의 유연한 압력 센서로 구성되며 두 어레이 사이의 거리는 </a:t>
            </a:r>
            <a:r>
              <a:rPr lang="en-US" altLang="ko-KR" dirty="0"/>
              <a:t>1cm</a:t>
            </a:r>
            <a:r>
              <a:rPr lang="ko-KR" altLang="en-US" dirty="0"/>
              <a:t>임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데이터가 수집되면 센서는 압력을 받아 데이터 수집 회로 기판으로 </a:t>
            </a:r>
            <a:r>
              <a:rPr lang="ko-KR" altLang="en-US" dirty="0" err="1"/>
              <a:t>피드백된</a:t>
            </a:r>
            <a:r>
              <a:rPr lang="en-US" altLang="ko-KR" dirty="0"/>
              <a:t> </a:t>
            </a:r>
            <a:r>
              <a:rPr lang="ko-KR" altLang="en-US" dirty="0"/>
              <a:t>동시에 데이터는 레지스터에 저장되어 메인 제어 보드의 수집 명령이 발행되기를 기다린 다음 </a:t>
            </a:r>
            <a:r>
              <a:rPr lang="en-US" altLang="ko-KR" dirty="0"/>
              <a:t>RS422 </a:t>
            </a:r>
            <a:r>
              <a:rPr lang="ko-KR" altLang="en-US" dirty="0"/>
              <a:t>데이터 버스를 통해 메인 제어 보드로 전송됨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설계된 메인 제어 모듈과 데이터 수집 모듈은 모두 </a:t>
            </a:r>
            <a:r>
              <a:rPr lang="en-US" altLang="ko-KR" dirty="0"/>
              <a:t>STM32 </a:t>
            </a:r>
            <a:r>
              <a:rPr lang="ko-KR" altLang="en-US" dirty="0" err="1"/>
              <a:t>마이크로컨트롤러를</a:t>
            </a:r>
            <a:r>
              <a:rPr lang="ko-KR" altLang="en-US" dirty="0"/>
              <a:t> 기반으로 함</a:t>
            </a:r>
            <a:endParaRPr lang="en-US" altLang="ko-KR" dirty="0"/>
          </a:p>
          <a:p>
            <a:r>
              <a:rPr lang="en-US" altLang="ko-KR" dirty="0"/>
              <a:t>64</a:t>
            </a:r>
            <a:r>
              <a:rPr lang="ko-KR" altLang="en-US" dirty="0"/>
              <a:t>개의 데이터 수집 모듈이 있으며 주파수는 </a:t>
            </a:r>
            <a:r>
              <a:rPr lang="en-US" altLang="ko-KR" dirty="0"/>
              <a:t>500Hz</a:t>
            </a:r>
            <a:r>
              <a:rPr lang="ko-KR" altLang="en-US" dirty="0"/>
              <a:t>임</a:t>
            </a:r>
            <a:r>
              <a:rPr lang="en-US" altLang="ko-KR" dirty="0"/>
              <a:t>. </a:t>
            </a:r>
            <a:r>
              <a:rPr lang="ko-KR" altLang="en-US" dirty="0"/>
              <a:t>메인 제어 보드는 </a:t>
            </a:r>
            <a:r>
              <a:rPr lang="en-US" altLang="ko-KR" dirty="0"/>
              <a:t>UDP </a:t>
            </a:r>
            <a:r>
              <a:rPr lang="ko-KR" altLang="en-US" dirty="0"/>
              <a:t>프로토콜을 사용하여 </a:t>
            </a:r>
            <a:r>
              <a:rPr lang="en-US" altLang="ko-KR" dirty="0"/>
              <a:t>PC</a:t>
            </a:r>
            <a:r>
              <a:rPr lang="ko-KR" altLang="en-US" dirty="0"/>
              <a:t>와 통신함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C2984B-6A32-0DE2-984A-095355C543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75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F559D-C33A-12F8-A53A-D11C21E85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0C5CCC-2F5A-85DA-09C6-FF66F2821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58759E-7CCF-01F9-9C54-BECB2CEC7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시스템의 성능을 평가하기 위해 </a:t>
            </a:r>
            <a:r>
              <a:rPr lang="en-US" altLang="ko-KR" dirty="0"/>
              <a:t>5</a:t>
            </a:r>
            <a:r>
              <a:rPr lang="ko-KR" altLang="en-US" dirty="0"/>
              <a:t>명의 참가자를 바탕으로 실험을 진행함 </a:t>
            </a:r>
            <a:r>
              <a:rPr lang="en-US" altLang="ko-KR" dirty="0"/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수면 자세 정보는 데이터 세트에 포함되어 있지 않음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) </a:t>
            </a:r>
          </a:p>
          <a:p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7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가지 자세를 진행하였고 각 자세는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30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분 동안 유지함</a:t>
            </a:r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이 기간 동안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PC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에서 자세 인식의 정확한 지속 시간에 따라 자세 인식률이 계산되었음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8DE899-B31D-95A9-4141-33C6B0F00C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419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C96DB-189E-4B83-B665-B9E26886D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2120AD3-0A13-612E-8B8B-D244E32196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442EF6F-28A8-9C7B-520C-1CAA8168B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체중이 가벼운 사람에 대한 </a:t>
            </a:r>
            <a:r>
              <a:rPr lang="en-US" altLang="ko-KR" dirty="0" err="1"/>
              <a:t>MatNet</a:t>
            </a:r>
            <a:r>
              <a:rPr lang="ko-KR" altLang="en-US" dirty="0"/>
              <a:t>의 전반적인 인식 효과는 정상 체중에 비해 약간 낮음</a:t>
            </a:r>
            <a:endParaRPr lang="en-US" altLang="ko-KR" dirty="0"/>
          </a:p>
          <a:p>
            <a:r>
              <a:rPr lang="ko-KR" altLang="en-US" dirty="0"/>
              <a:t>이는 일부 부분에서 경량인 사람들의 압력 특성이 명확하지 않고 시스템에 의해 소음으로 </a:t>
            </a:r>
            <a:r>
              <a:rPr lang="ko-KR" altLang="en-US" dirty="0" err="1"/>
              <a:t>필터링될</a:t>
            </a:r>
            <a:r>
              <a:rPr lang="ko-KR" altLang="en-US" dirty="0"/>
              <a:t> 수도 있기 때문임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또한 실험 중에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몸의 기울기 각도가 클 때 왼쪽 측면 자세가 엎드린 자세로 식별되기 쉽고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오른쪽 다리를 들어 압력을 잃게 할 때 엎드린 자세가 왼쪽으로 식별되기 쉬웠습니다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따라서 두 자세가 식별에서 쉽게 혼동되었음</a:t>
            </a:r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Trunk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 자세와 태아 자세는 몸의 말림 정도에 영향을 받으며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실험 중에 두 자세가 혼동되기도 했지만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일반적으로 지속 시간이 짧았음</a:t>
            </a:r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앉아 있는 자세와 다른 자세 간에 큰 차이가 있기 때문에 인식률이 안정적으로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100%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에 도달할 수 있었음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1F984F-A1CC-DD35-847D-9B6A14DAFD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334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8E971-7D33-524B-E51D-2F80A8356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735E18-7BBD-A5F7-28C9-88B8AB8E52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E2D8D07-5614-6649-8466-436F3570E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훈련 과정에서는 데이터셋을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4:1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의 비율로 훈련 세트와 테스트 세트로 나누었습니다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수면 자세 인식 알고리즘 모델은 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latin typeface="Söhne"/>
              </a:rPr>
              <a:t>Pytorch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플랫폼에서 훈련 및 테스트되었습니다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우리는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Adam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최적화기와 교차 엔트로피 손실 함수를 사용하여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20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번의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latin typeface="Söhne"/>
              </a:rPr>
              <a:t>에포크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 동안 훈련하였으며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배치 크기는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64,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초기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latin typeface="Söhne"/>
              </a:rPr>
              <a:t>학습률은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1×10−3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이며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매 다섯 번의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latin typeface="Söhne"/>
              </a:rPr>
              <a:t>에포크마다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latin typeface="Söhne"/>
              </a:rPr>
              <a:t>학습률을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3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으로 나누었습니다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/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위 그림은 인식 알고리즘에 의한 다양한 자세의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latin typeface="Söhne"/>
              </a:rPr>
              <a:t>예측률을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 보여주며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자세의 전체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latin typeface="Söhne"/>
              </a:rPr>
              <a:t>예측률은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97.14%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로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모델이 이러한 자세를 높은 정확도로 분류할 수 있음을 나타냅니다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614106-4521-DA52-0717-6FEF35715C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09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CD6F8-5E7F-00C9-BF73-9F8FC6612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F3EEFB-D50A-234F-4E08-3885393BF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1ACE55-8689-EF9A-7CC1-93069D6A4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제안된 인식 알고리즘과 다른 모델의 비교를 보여줍니다</a:t>
            </a:r>
            <a:r>
              <a:rPr lang="en-US" altLang="ko-KR" dirty="0"/>
              <a:t>. </a:t>
            </a:r>
            <a:r>
              <a:rPr lang="ko-KR" altLang="en-US" dirty="0"/>
              <a:t>다른 모델과 비교하여 </a:t>
            </a:r>
            <a:r>
              <a:rPr lang="en-US" altLang="ko-KR" dirty="0" err="1"/>
              <a:t>MatNet</a:t>
            </a:r>
            <a:r>
              <a:rPr lang="ko-KR" altLang="en-US" dirty="0"/>
              <a:t>은 </a:t>
            </a:r>
            <a:r>
              <a:rPr lang="en-US" altLang="ko-KR" dirty="0"/>
              <a:t>99.02%</a:t>
            </a:r>
            <a:r>
              <a:rPr lang="ko-KR" altLang="en-US" dirty="0"/>
              <a:t>의 가장 높은 분류 정확도를 가지고 있습니다</a:t>
            </a:r>
            <a:r>
              <a:rPr lang="en-US" altLang="ko-KR" dirty="0"/>
              <a:t>. 2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 </a:t>
            </a:r>
            <a:r>
              <a:rPr lang="ko-KR" altLang="en-US" dirty="0" err="1"/>
              <a:t>컨볼루션만</a:t>
            </a:r>
            <a:r>
              <a:rPr lang="ko-KR" altLang="en-US" dirty="0"/>
              <a:t> 있는 </a:t>
            </a:r>
            <a:r>
              <a:rPr lang="en-US" altLang="ko-KR" dirty="0"/>
              <a:t>CNN</a:t>
            </a:r>
            <a:r>
              <a:rPr lang="ko-KR" altLang="en-US" dirty="0"/>
              <a:t>은 훈련 속도가 가장 빠른 반면</a:t>
            </a:r>
            <a:r>
              <a:rPr lang="en-US" altLang="ko-KR" dirty="0"/>
              <a:t>, 13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 </a:t>
            </a:r>
            <a:r>
              <a:rPr lang="ko-KR" altLang="en-US" dirty="0" err="1"/>
              <a:t>컨볼루션을</a:t>
            </a:r>
            <a:r>
              <a:rPr lang="ko-KR" altLang="en-US" dirty="0"/>
              <a:t> 사용한 </a:t>
            </a:r>
            <a:r>
              <a:rPr lang="en-US" altLang="ko-KR" dirty="0"/>
              <a:t>VGG </a:t>
            </a:r>
            <a:r>
              <a:rPr lang="ko-KR" altLang="en-US" dirty="0"/>
              <a:t>네트워크는 훈련 속도가 가장 느림</a:t>
            </a:r>
            <a:r>
              <a:rPr lang="en-US" altLang="ko-KR" dirty="0"/>
              <a:t>. Residual</a:t>
            </a:r>
            <a:r>
              <a:rPr lang="ko-KR" altLang="en-US" dirty="0"/>
              <a:t>이 포함된 </a:t>
            </a:r>
            <a:r>
              <a:rPr lang="en-US" altLang="ko-KR" dirty="0" err="1"/>
              <a:t>MatNet</a:t>
            </a:r>
            <a:r>
              <a:rPr lang="ko-KR" altLang="en-US" dirty="0"/>
              <a:t>은 </a:t>
            </a:r>
            <a:r>
              <a:rPr lang="en-US" altLang="ko-KR" dirty="0"/>
              <a:t>13</a:t>
            </a:r>
            <a:r>
              <a:rPr lang="ko-KR" altLang="en-US" dirty="0"/>
              <a:t>개 레이어의 </a:t>
            </a:r>
            <a:r>
              <a:rPr lang="ko-KR" altLang="en-US" dirty="0" err="1"/>
              <a:t>컨볼루션을</a:t>
            </a:r>
            <a:r>
              <a:rPr lang="ko-KR" altLang="en-US" dirty="0"/>
              <a:t> 가지고 있지만 학습 시간이 크게 단축됨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2E5700-EE83-BF73-E8E0-3510FF320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78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F64B2-1960-4937-BF39-66E9C6DF8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A9DCAB-22B2-1532-06F5-CC277E0F3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D763DC1-333F-0236-BB88-1BD44DC4C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다양한 방법에 따른 수면자세 분류 연구를 보여준다</a:t>
            </a:r>
            <a:r>
              <a:rPr lang="en-US" altLang="ko-KR" dirty="0"/>
              <a:t>. </a:t>
            </a:r>
            <a:r>
              <a:rPr lang="ko-KR" altLang="en-US" dirty="0"/>
              <a:t>이러한 연구는 다수의 </a:t>
            </a:r>
            <a:r>
              <a:rPr lang="en-US" altLang="ko-KR" dirty="0"/>
              <a:t>FSR </a:t>
            </a:r>
            <a:r>
              <a:rPr lang="ko-KR" altLang="en-US" dirty="0"/>
              <a:t>센서를 갖춘 스마트 매트리스를 기반으로 합니다</a:t>
            </a:r>
            <a:r>
              <a:rPr lang="en-US" altLang="ko-KR" dirty="0"/>
              <a:t>. </a:t>
            </a:r>
            <a:r>
              <a:rPr lang="ko-KR" altLang="en-US" dirty="0"/>
              <a:t>방법 </a:t>
            </a:r>
            <a:r>
              <a:rPr lang="en-US" altLang="ko-KR" dirty="0"/>
              <a:t>[9] </a:t>
            </a:r>
            <a:r>
              <a:rPr lang="ko-KR" altLang="en-US" dirty="0"/>
              <a:t>의 분류 정확도는 다른 방법보다 낮습니다</a:t>
            </a:r>
            <a:r>
              <a:rPr lang="en-US" altLang="ko-KR" dirty="0"/>
              <a:t>. [10] </a:t>
            </a:r>
            <a:r>
              <a:rPr lang="ko-KR" altLang="en-US" dirty="0"/>
              <a:t>및 </a:t>
            </a:r>
            <a:r>
              <a:rPr lang="en-US" altLang="ko-KR" dirty="0"/>
              <a:t>[11] </a:t>
            </a:r>
            <a:r>
              <a:rPr lang="ko-KR" altLang="en-US" dirty="0"/>
              <a:t>과 같은 일부 방법은 정확도가 더 높지만 누운 자세와 엎드린 자세에 대한 인식 및 분류가 없습니다</a:t>
            </a:r>
            <a:r>
              <a:rPr lang="en-US" altLang="ko-KR" dirty="0"/>
              <a:t>. </a:t>
            </a:r>
            <a:r>
              <a:rPr lang="ko-KR" altLang="en-US" dirty="0"/>
              <a:t>이 두 위치의 분류는 욕창 예방에 큰 영향을 미칩니다</a:t>
            </a:r>
            <a:r>
              <a:rPr lang="en-US" altLang="ko-KR" dirty="0"/>
              <a:t>. </a:t>
            </a:r>
            <a:r>
              <a:rPr lang="ko-KR" altLang="en-US" dirty="0"/>
              <a:t>우리가 사용한 방법은 인식률이 높을 뿐만 아니라 자세도 풍부합니다</a:t>
            </a:r>
            <a:r>
              <a:rPr lang="en-US" altLang="ko-KR" dirty="0"/>
              <a:t>. </a:t>
            </a:r>
            <a:r>
              <a:rPr lang="ko-KR" altLang="en-US" dirty="0"/>
              <a:t>누운 자세와 엎드린 자세도 잘 구분할 수 있으며 측정된 사람의 전체 압력 분포를 실시간으로 표시할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F66399-E88C-77E0-4B4B-D8A24D7BD2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562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880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DD619-914E-2C00-483B-6B196CD12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E619C8-72BF-4D40-EA51-ACF4C73F48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28F842-0A95-D63E-B442-887FA41BF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현재 개발된 수면 자세 인식 기술은 크게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3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가지로 나눔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카메라를 이용한 영상 기반의 수면자세 인식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Font typeface="+mj-lt"/>
              <a:buNone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-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사용법이 간단하고 획득 비용이 저렴하지만 명암 간섭을 받기 쉽고 프라이버시가 유출되기 쉽다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Font typeface="+mj-lt"/>
              <a:buNone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2.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웨어러블 디바이스를 기반으로 수면자세를 인식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Font typeface="+mj-lt"/>
              <a:buNone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-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착용을 기반으로 한 장치는 피험자가 실험 중에 이물감을 느끼고 움직임에 취약하게 만들어 인식의 정확도를 떨어트릴 수 있다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Font typeface="+mj-lt"/>
              <a:buNone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3.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기계적인 압력 센서 시스템을 기반으로 수면자세 인식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Font typeface="+mj-lt"/>
              <a:buNone/>
            </a:pP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-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비용은 높지만 프라이버시를 지킬 수 있고 위의 단점을 해결할 수 있음 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5A80B-6D75-65E7-9F7B-7BD51C66D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808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F5A35-8BBB-695C-3587-76A949878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C390B5-47CF-5A69-B64C-76FE1529F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0A6D87-E64A-957F-D633-5CAA037BC5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고화질 카메라로 인체의 정적 수면 자세 사진과 동적 영상을 촬영하고 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SVM-RFE </a:t>
            </a: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방법을 사용하여 수면 자세를 식별함</a:t>
            </a:r>
            <a:r>
              <a:rPr lang="en-US" altLang="ko-KR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marL="0" indent="0" algn="l">
              <a:buFont typeface="+mj-lt"/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빛 간섭 및 프라이버시 노출 단점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Font typeface="+mj-lt"/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ko-KR" b="0" dirty="0" err="1">
                <a:latin typeface="+mn-lt"/>
              </a:rPr>
              <a:t>Rfe</a:t>
            </a:r>
            <a:r>
              <a:rPr lang="ko-KR" altLang="en-US" b="0" dirty="0">
                <a:latin typeface="+mn-lt"/>
              </a:rPr>
              <a:t>는 간단하게 말하면 데이터가 수천개의 </a:t>
            </a:r>
            <a:r>
              <a:rPr lang="en-US" altLang="ko-KR" b="0" dirty="0">
                <a:latin typeface="+mn-lt"/>
              </a:rPr>
              <a:t>feature</a:t>
            </a:r>
            <a:r>
              <a:rPr lang="ko-KR" altLang="en-US" b="0" dirty="0">
                <a:latin typeface="+mn-lt"/>
              </a:rPr>
              <a:t>를 가지고 있어 </a:t>
            </a:r>
            <a:r>
              <a:rPr lang="en-US" altLang="ko-KR" b="0" dirty="0">
                <a:latin typeface="+mn-lt"/>
              </a:rPr>
              <a:t>feature</a:t>
            </a:r>
            <a:r>
              <a:rPr lang="ko-KR" altLang="en-US" b="0" dirty="0">
                <a:latin typeface="+mn-lt"/>
              </a:rPr>
              <a:t>를 하나씩 제거하면서 중요하지 않은 </a:t>
            </a:r>
            <a:r>
              <a:rPr lang="en-US" altLang="ko-KR" b="0" dirty="0">
                <a:latin typeface="+mn-lt"/>
              </a:rPr>
              <a:t>feature</a:t>
            </a:r>
            <a:r>
              <a:rPr lang="ko-KR" altLang="en-US" b="0" dirty="0">
                <a:latin typeface="+mn-lt"/>
              </a:rPr>
              <a:t>를 쳐내고 분류에 영향을 끼치는 </a:t>
            </a:r>
            <a:r>
              <a:rPr lang="en-US" altLang="ko-KR" b="0" dirty="0">
                <a:latin typeface="+mn-lt"/>
              </a:rPr>
              <a:t>feature</a:t>
            </a:r>
            <a:r>
              <a:rPr lang="ko-KR" altLang="en-US" b="0" dirty="0">
                <a:latin typeface="+mn-lt"/>
              </a:rPr>
              <a:t>를 남기는 역할을 함</a:t>
            </a:r>
            <a:endParaRPr lang="en-US" altLang="ko-KR" b="0" dirty="0">
              <a:latin typeface="+mn-lt"/>
            </a:endParaRPr>
          </a:p>
          <a:p>
            <a:pPr algn="l"/>
            <a:r>
              <a:rPr lang="ko-KR" altLang="en-US" b="0" dirty="0">
                <a:latin typeface="+mn-lt"/>
              </a:rPr>
              <a:t>분류 알고리즘과 </a:t>
            </a:r>
            <a:r>
              <a:rPr lang="en-US" altLang="ko-KR" b="0" dirty="0">
                <a:latin typeface="+mn-lt"/>
              </a:rPr>
              <a:t>feature </a:t>
            </a:r>
            <a:r>
              <a:rPr lang="ko-KR" altLang="en-US" b="0" dirty="0">
                <a:latin typeface="+mn-lt"/>
              </a:rPr>
              <a:t>숫자 두개의 인자를 받음</a:t>
            </a:r>
            <a:endParaRPr lang="en-US" altLang="ko-KR" b="0" dirty="0">
              <a:latin typeface="+mn-lt"/>
            </a:endParaRPr>
          </a:p>
          <a:p>
            <a:pPr algn="l"/>
            <a:r>
              <a:rPr lang="ko-KR" altLang="en-US" b="0" dirty="0">
                <a:latin typeface="+mn-lt"/>
              </a:rPr>
              <a:t> </a:t>
            </a:r>
            <a:endParaRPr lang="en-US" altLang="ko-KR" b="0" dirty="0">
              <a:latin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err="1">
                <a:latin typeface="+mn-lt"/>
              </a:rPr>
              <a:t>Svm</a:t>
            </a:r>
            <a:r>
              <a:rPr lang="ko-KR" altLang="en-US" b="0" dirty="0">
                <a:latin typeface="+mn-lt"/>
              </a:rPr>
              <a:t>은 </a:t>
            </a:r>
            <a:r>
              <a:rPr lang="ko-KR" altLang="en-US" sz="1200" dirty="0"/>
              <a:t>최적의 경계를 찾아 데이터를 분류하거나 회귀하는 지도 학습 알고리즘</a:t>
            </a:r>
          </a:p>
          <a:p>
            <a:pPr algn="l"/>
            <a:endParaRPr lang="en-US" altLang="ko-KR" b="0" dirty="0">
              <a:latin typeface="+mn-lt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RFE-SVM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RFE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첫번째 인자인 분류 알고리즘에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SVM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넣음</a:t>
            </a:r>
            <a:endParaRPr lang="ko-KR" altLang="en-US" b="0" dirty="0">
              <a:latin typeface="+mn-lt"/>
            </a:endParaRPr>
          </a:p>
          <a:p>
            <a:pPr marL="0" indent="0" algn="l">
              <a:buFont typeface="+mj-lt"/>
              <a:buNone/>
            </a:pP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D10FF7-BF74-520F-78CD-0A292A600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052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0A5E5-6A2C-651E-30D4-8519D3736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F610ED-21B2-B015-EF18-1F09B71C07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25D8F01-0A61-D8CE-C112-D3C463BF6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+mj-lt"/>
              <a:buNone/>
            </a:pPr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다중 모드 센서는 인체에 ​​고정되어야 하므로 구속감을 가져오고 대규모 동작에 취약함</a:t>
            </a:r>
            <a:endParaRPr lang="en-US" altLang="ko-K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6D1D31-09CC-7A0E-D4F2-B9C107866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532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원본 데이터는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64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행과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32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열의 유연한 센서 배열로 구성되어 있으며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각 센서는 전기 신호를 수집하고 이를 디지털 값으로 변환하여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PC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로 전송함</a:t>
            </a:r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ko-KR" altLang="en-US" dirty="0"/>
              <a:t>매트리스 위에 사람이 누워 있지 않더라도 시스템에서 약간의 소음이 발생함</a:t>
            </a:r>
            <a:endParaRPr lang="en-US" altLang="ko-KR" dirty="0"/>
          </a:p>
          <a:p>
            <a:r>
              <a:rPr lang="ko-KR" altLang="en-US" dirty="0" err="1"/>
              <a:t>임계값은</a:t>
            </a:r>
            <a:r>
              <a:rPr lang="ko-KR" altLang="en-US" dirty="0"/>
              <a:t> </a:t>
            </a:r>
            <a:r>
              <a:rPr lang="en-US" altLang="ko-KR" dirty="0"/>
              <a:t>800</a:t>
            </a:r>
            <a:r>
              <a:rPr lang="ko-KR" altLang="en-US" dirty="0"/>
              <a:t>으로 설정되며 </a:t>
            </a:r>
            <a:r>
              <a:rPr lang="ko-KR" altLang="en-US" dirty="0" err="1"/>
              <a:t>임계값</a:t>
            </a:r>
            <a:r>
              <a:rPr lang="ko-KR" altLang="en-US" dirty="0"/>
              <a:t> 미만의 압력 값은 노이즈로 필터링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790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7D38B-F7B1-D056-5F88-E98A1A0F4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A770A4-B48C-C17A-C885-4AFF586A2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F092DE-9092-7796-30C4-4D264644D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원본 데이터를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20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배로 증폭한 후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55×55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가우스 필터를 사용하여 이미지를 보정함</a:t>
            </a:r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픽셀 값 범위를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0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에서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255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사이로 설정하고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픽셀 값을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0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에서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1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사이로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latin typeface="Söhne"/>
              </a:rPr>
              <a:t>정규화함</a:t>
            </a:r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이미지를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64×64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로 채우기 위해 영벡터로 이미지를 채움</a:t>
            </a:r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수면압력 이미지</a:t>
            </a:r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CB1B2D-B7FB-8A45-7D95-AD237D242B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98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4201D-659B-9422-BD1A-1D4DAC7ED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F2C557-0D73-0291-50D0-CFC9653045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43C069A-94B6-2F78-B84F-36C61A8F0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이 논문에서 제안된 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latin typeface="Söhne"/>
              </a:rPr>
              <a:t>MatNet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은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ResNet-18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을 기반으로 한 수면 자세 인식 알고리즘임</a:t>
            </a:r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en-US" altLang="ko-KR" b="0" i="0" dirty="0" err="1">
                <a:solidFill>
                  <a:srgbClr val="0D0D0D"/>
                </a:solidFill>
                <a:effectLst/>
                <a:latin typeface="Söhne"/>
              </a:rPr>
              <a:t>ResNet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모델의 핵심은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latin typeface="Söhne"/>
              </a:rPr>
              <a:t>리지주얼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 블록으로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네트워크 계층 수의 증가에 따른 기울기 소멸 및 기울기 폭발을 효과적으로 방지하고 네트워크의 훈련 속도를 가속화할 수 있음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2DCF94-11EC-D8E6-B1E0-37F354966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518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F3309-857C-58D4-5080-98478689B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71EB5D-03ED-7C21-5590-E485BDFBD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EA304B-0ACE-A2CA-684A-4202315BF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리지두얼</a:t>
            </a:r>
            <a:r>
              <a:rPr lang="ko-KR" altLang="en-US" dirty="0"/>
              <a:t> 구조는 두 부분으로 나뉨</a:t>
            </a:r>
            <a:r>
              <a:rPr lang="en-US" altLang="ko-KR" dirty="0"/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직접 매핑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xi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와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latin typeface="Söhne"/>
              </a:rPr>
              <a:t>리지두얼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F(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latin typeface="Söhne"/>
              </a:rPr>
              <a:t>xi,Wi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)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로 구성</a:t>
            </a:r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직접 매핑은 오른쪽 곡선 부분에 해당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가중치 레이어는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latin typeface="Söhne"/>
              </a:rPr>
              <a:t>합성곱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 연산을 의미함</a:t>
            </a:r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790775-91FC-D908-CBDC-6B2D3480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96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4C362-EC16-EFF6-3FE9-55D9875E3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99C3C15-D98F-699E-2F6D-C0222914F2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896D48-1488-4DEE-A083-CA9699348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네트워크 구조 사진임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수면 압력 이미지가 네트워크에 입력되며 해상도는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64×64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픽셀임</a:t>
            </a:r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먼저 초기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latin typeface="Söhne"/>
              </a:rPr>
              <a:t>합성곱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 레이어에 입력되어 입력 특징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latin typeface="Söhne"/>
              </a:rPr>
              <a:t>맵의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 크기를 줄이고 입력 채널 특징의 수를 증가시킴</a:t>
            </a:r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여러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latin typeface="Söhne"/>
              </a:rPr>
              <a:t>리지두얼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 블록을 통과합니다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latin typeface="Söhne"/>
              </a:rPr>
              <a:t>합성곱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 레이어 뒤에는 배치 정규화와 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latin typeface="Söhne"/>
              </a:rPr>
              <a:t>ReLU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레이어가 연결됨</a:t>
            </a:r>
            <a:endParaRPr lang="en-US" altLang="ko-KR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얻은 특징 벡터는 분류 작업의 마지막 레이어를 얻기 위해 완전 연결 레이어로 출력됨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D48CC-A2E4-AB28-5754-7D8560DF1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8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273" y="0"/>
            <a:ext cx="8001000" cy="672461"/>
          </a:xfrm>
          <a:prstGeom prst="rect">
            <a:avLst/>
          </a:prstGeom>
        </p:spPr>
        <p:txBody>
          <a:bodyPr anchor="ctr"/>
          <a:lstStyle>
            <a:lvl1pPr algn="just">
              <a:defRPr sz="3200"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5194"/>
            <a:ext cx="8229600" cy="4983163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10X10" panose="020D0604000000000000" pitchFamily="50" charset="-127"/>
                <a:ea typeface="10X10" panose="020D0604000000000000" pitchFamily="50" charset="-127"/>
              </a:defRPr>
            </a:lvl1pPr>
            <a:lvl2pPr>
              <a:defRPr sz="2400">
                <a:latin typeface="10X10" panose="020D0604000000000000" pitchFamily="50" charset="-127"/>
                <a:ea typeface="10X10" panose="020D0604000000000000" pitchFamily="50" charset="-127"/>
              </a:defRPr>
            </a:lvl2pPr>
            <a:lvl3pPr marL="1008000" indent="-228600">
              <a:buFont typeface="Wingdings" panose="05000000000000000000" pitchFamily="2" charset="2"/>
              <a:buChar char="Ø"/>
              <a:defRPr sz="2200">
                <a:latin typeface="10X10" panose="020D0604000000000000" pitchFamily="50" charset="-127"/>
                <a:ea typeface="10X10" panose="020D0604000000000000" pitchFamily="50" charset="-127"/>
              </a:defRPr>
            </a:lvl3pPr>
            <a:lvl4pPr marL="1368000" indent="-285750">
              <a:buFont typeface="Wingdings" panose="05000000000000000000" pitchFamily="2" charset="2"/>
              <a:buChar char="ü"/>
              <a:defRPr sz="2000">
                <a:latin typeface="10X10" panose="020D0604000000000000" pitchFamily="50" charset="-127"/>
                <a:ea typeface="10X10" panose="020D0604000000000000" pitchFamily="50" charset="-127"/>
              </a:defRPr>
            </a:lvl4pPr>
            <a:lvl5pPr marL="1656000">
              <a:defRPr sz="1800">
                <a:latin typeface="10X10" panose="020D0604000000000000" pitchFamily="50" charset="-127"/>
                <a:ea typeface="10X10" panose="020D0604000000000000" pitchFamily="50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3349DA3-F5E3-4309-BAFA-924CF8E02C54}"/>
              </a:ext>
            </a:extLst>
          </p:cNvPr>
          <p:cNvCxnSpPr/>
          <p:nvPr userDrawn="1"/>
        </p:nvCxnSpPr>
        <p:spPr>
          <a:xfrm>
            <a:off x="0" y="672035"/>
            <a:ext cx="9144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2A5508-CEC4-4396-B6E7-45A127369CBC}"/>
              </a:ext>
            </a:extLst>
          </p:cNvPr>
          <p:cNvSpPr/>
          <p:nvPr userDrawn="1"/>
        </p:nvSpPr>
        <p:spPr>
          <a:xfrm flipH="1">
            <a:off x="419727" y="92518"/>
            <a:ext cx="113672" cy="4874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85CCD20-C76E-4669-8B5B-1C4BA3724BFD}"/>
              </a:ext>
            </a:extLst>
          </p:cNvPr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CC7E028F-5D5C-44A0-4D50-BD5419D538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70" y="6524412"/>
            <a:ext cx="928350" cy="273616"/>
          </a:xfrm>
          <a:prstGeom prst="rect">
            <a:avLst/>
          </a:prstGeom>
        </p:spPr>
      </p:pic>
      <p:pic>
        <p:nvPicPr>
          <p:cNvPr id="4" name="그림 3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B8791A90-18FB-30BC-069B-112860988A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85CCD20-C76E-4669-8B5B-1C4BA3724BFD}"/>
              </a:ext>
            </a:extLst>
          </p:cNvPr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63BF8856-CC15-6822-286B-BA31107BE6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70" y="6524412"/>
            <a:ext cx="928350" cy="273616"/>
          </a:xfrm>
          <a:prstGeom prst="rect">
            <a:avLst/>
          </a:prstGeom>
        </p:spPr>
      </p:pic>
      <p:pic>
        <p:nvPicPr>
          <p:cNvPr id="2" name="그림 1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971FE749-1983-F9A4-1BB6-7F4D438EB9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9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9E73-375F-41DE-AB58-8109BF60F603}" type="slidenum">
              <a:rPr lang="ko-KR" altLang="en-US" smtClean="0"/>
              <a:pPr/>
              <a:t>‹#›</a:t>
            </a:fld>
            <a:r>
              <a:rPr lang="en-US" altLang="ko-KR"/>
              <a:t>/46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8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387CBD-7850-0FE9-35E2-78F07DFECDE5}"/>
              </a:ext>
            </a:extLst>
          </p:cNvPr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AC4E2A-7F6E-EF53-3AC4-4389CF0E2C8F}"/>
              </a:ext>
            </a:extLst>
          </p:cNvPr>
          <p:cNvSpPr/>
          <p:nvPr userDrawn="1"/>
        </p:nvSpPr>
        <p:spPr>
          <a:xfrm>
            <a:off x="240942" y="1859339"/>
            <a:ext cx="8662116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Thank you for listening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600" b="1" i="0" u="none" strike="noStrike" kern="1200" cap="none" spc="0" normalizeH="0" baseline="0" noProof="0" dirty="0">
              <a:ln w="22225">
                <a:solidFill>
                  <a:srgbClr val="C0504D"/>
                </a:solidFill>
                <a:prstDash val="solid"/>
              </a:ln>
              <a:solidFill>
                <a:srgbClr val="C0504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Q &amp; A</a:t>
            </a:r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B6D5F22F-4C16-0A97-4136-9E31CE5B6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70" y="6524412"/>
            <a:ext cx="928350" cy="273616"/>
          </a:xfrm>
          <a:prstGeom prst="rect">
            <a:avLst/>
          </a:prstGeom>
        </p:spPr>
      </p:pic>
      <p:pic>
        <p:nvPicPr>
          <p:cNvPr id="2" name="그림 1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7AA4353F-619F-CC69-528C-347474CFAA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8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2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1D879A-93FF-4CEC-A4E6-BC7A27079353}"/>
              </a:ext>
            </a:extLst>
          </p:cNvPr>
          <p:cNvSpPr txBox="1"/>
          <p:nvPr/>
        </p:nvSpPr>
        <p:spPr>
          <a:xfrm>
            <a:off x="2492836" y="4498876"/>
            <a:ext cx="4411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202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4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. 02.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21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.</a:t>
            </a:r>
          </a:p>
          <a:p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송채영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5FC29-8322-4CA1-8F52-724BFFFBE453}"/>
              </a:ext>
            </a:extLst>
          </p:cNvPr>
          <p:cNvSpPr txBox="1"/>
          <p:nvPr/>
        </p:nvSpPr>
        <p:spPr>
          <a:xfrm>
            <a:off x="2492836" y="1573964"/>
            <a:ext cx="643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ko-KR" altLang="en-US" sz="36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헬스케어 및 인공지능 연구실</a:t>
            </a:r>
            <a:endParaRPr lang="en-US" altLang="ko-KR" sz="3600" dirty="0">
              <a:solidFill>
                <a:srgbClr val="7C192D"/>
              </a:solidFill>
              <a:latin typeface="10X10 Bold" panose="020D0604000000000000" pitchFamily="50" charset="-127"/>
              <a:ea typeface="10X10 Bold" panose="020D0604000000000000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3038D-592A-44A5-90E5-D0AF77F18942}"/>
              </a:ext>
            </a:extLst>
          </p:cNvPr>
          <p:cNvSpPr/>
          <p:nvPr/>
        </p:nvSpPr>
        <p:spPr>
          <a:xfrm>
            <a:off x="2492836" y="1289271"/>
            <a:ext cx="754524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1300" dirty="0">
                <a:solidFill>
                  <a:schemeClr val="bg2">
                    <a:lumMod val="2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[Review]</a:t>
            </a:r>
          </a:p>
        </p:txBody>
      </p:sp>
      <p:pic>
        <p:nvPicPr>
          <p:cNvPr id="6" name="그림 5" descr="음식이(가) 표시된 사진&#10;&#10;자동 생성된 설명">
            <a:extLst>
              <a:ext uri="{FF2B5EF4-FFF2-40B4-BE49-F238E27FC236}">
                <a16:creationId xmlns:a16="http://schemas.microsoft.com/office/drawing/2014/main" id="{15935503-2D70-401E-B8BB-E37BD825A5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8" t="8886" r="28698" b="41719"/>
          <a:stretch/>
        </p:blipFill>
        <p:spPr>
          <a:xfrm>
            <a:off x="1092199" y="1490211"/>
            <a:ext cx="784225" cy="7888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5358D68-C2E3-4E6E-BB94-0B623AC242C9}"/>
              </a:ext>
            </a:extLst>
          </p:cNvPr>
          <p:cNvSpPr/>
          <p:nvPr/>
        </p:nvSpPr>
        <p:spPr>
          <a:xfrm>
            <a:off x="2492836" y="2343405"/>
            <a:ext cx="6183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b="1" i="0" u="sng" dirty="0">
                <a:solidFill>
                  <a:schemeClr val="bg1">
                    <a:lumMod val="50000"/>
                  </a:schemeClr>
                </a:solidFill>
                <a:effectLst/>
                <a:latin typeface="Poppins" panose="020B0502040204020203" pitchFamily="2" charset="0"/>
              </a:rPr>
              <a:t>H</a:t>
            </a:r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Poppins" panose="020B0502040204020203" pitchFamily="2" charset="0"/>
              </a:rPr>
              <a:t>ealthcare &amp; </a:t>
            </a:r>
            <a:r>
              <a:rPr lang="en-US" altLang="ko-KR" b="1" i="0" u="sng" dirty="0">
                <a:solidFill>
                  <a:schemeClr val="bg1">
                    <a:lumMod val="50000"/>
                  </a:schemeClr>
                </a:solidFill>
                <a:effectLst/>
                <a:latin typeface="Poppins" panose="020B0502040204020203" pitchFamily="2" charset="0"/>
              </a:rPr>
              <a:t>A</a:t>
            </a:r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Poppins" panose="020B0502040204020203" pitchFamily="2" charset="0"/>
              </a:rPr>
              <a:t>rtificial </a:t>
            </a:r>
            <a:r>
              <a:rPr lang="en-US" altLang="ko-KR" b="1" i="0" u="sng" dirty="0">
                <a:solidFill>
                  <a:schemeClr val="bg1">
                    <a:lumMod val="50000"/>
                  </a:schemeClr>
                </a:solidFill>
                <a:effectLst/>
                <a:latin typeface="Poppins" panose="020B0502040204020203" pitchFamily="2" charset="0"/>
              </a:rPr>
              <a:t>I</a:t>
            </a:r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Poppins" panose="020B0502040204020203" pitchFamily="2" charset="0"/>
              </a:rPr>
              <a:t>ntelligence Lab.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1B229A-C5D6-4D7C-BD43-78438AC14DF6}"/>
              </a:ext>
            </a:extLst>
          </p:cNvPr>
          <p:cNvSpPr/>
          <p:nvPr/>
        </p:nvSpPr>
        <p:spPr>
          <a:xfrm>
            <a:off x="2492836" y="3182349"/>
            <a:ext cx="61836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#</a:t>
            </a:r>
            <a:r>
              <a:rPr lang="ko-KR" altLang="en-US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헬스케어 </a:t>
            </a:r>
            <a:r>
              <a:rPr lang="en-US" altLang="ko-KR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#</a:t>
            </a:r>
            <a:r>
              <a:rPr lang="ko-KR" altLang="en-US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인공지능 </a:t>
            </a:r>
            <a:r>
              <a:rPr lang="en-US" altLang="ko-KR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#</a:t>
            </a:r>
            <a:r>
              <a:rPr lang="ko-KR" altLang="en-US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신호처리 </a:t>
            </a:r>
            <a:r>
              <a:rPr lang="en-US" altLang="ko-KR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#</a:t>
            </a:r>
            <a:r>
              <a:rPr lang="ko-KR" altLang="en-US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빅데이터 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62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3892-54F7-1210-3762-91F5D3D42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7110A-BCF6-BF4E-E2B8-A5408E93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10X10 Bold" panose="020B0600000101010101" charset="-127"/>
                <a:ea typeface="10X10 Bold" panose="020B0600000101010101" charset="-127"/>
              </a:rPr>
              <a:t>데이터 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3C1F6-C590-0808-2200-ABBCC089A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- 100 </a:t>
            </a:r>
            <a:r>
              <a:rPr lang="ko-KR" altLang="en-US" sz="2400" dirty="0"/>
              <a:t>명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sitting, right trunk type, right fetal type, supine, left trunk type, left fetal type, and prone position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- 2800 </a:t>
            </a:r>
            <a:r>
              <a:rPr lang="ko-KR" altLang="en-US" dirty="0"/>
              <a:t>프레임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040111-D34C-25C1-F2ED-F48C9A47F0CF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E47ED9E3-6876-2B82-C4A2-FC9F904DD7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8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0D308-7336-EF97-3767-E4D82FA8F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D233D-6411-E66D-ED9B-4DC43C79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10X10 Bold" panose="020B0600000101010101" charset="-127"/>
                <a:ea typeface="10X10 Bold" panose="020B0600000101010101" charset="-127"/>
              </a:rPr>
              <a:t>데이터 수집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4C014-C70F-6A86-A6A8-6261208A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50BF69-8F28-0430-21DF-D0CC207C2F8F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F2D8B300-0997-1CE0-E31E-A7F10BD35B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CE38200C-F79D-3D1B-9EF6-0028703DC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98" y="1694650"/>
            <a:ext cx="52387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FA4836-EC9B-3B5B-A9C3-8B0080D3B530}"/>
              </a:ext>
            </a:extLst>
          </p:cNvPr>
          <p:cNvSpPr txBox="1"/>
          <p:nvPr/>
        </p:nvSpPr>
        <p:spPr>
          <a:xfrm>
            <a:off x="2416391" y="5516043"/>
            <a:ext cx="5044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0X10" panose="020D0604000000000000" pitchFamily="50" charset="-127"/>
                <a:ea typeface="10X10" panose="020D0604000000000000" pitchFamily="50" charset="-127"/>
              </a:rPr>
              <a:t>&lt;</a:t>
            </a:r>
            <a:r>
              <a:rPr lang="ko-KR" altLang="en-US" sz="2000" dirty="0">
                <a:latin typeface="10X10" panose="020D0604000000000000" pitchFamily="50" charset="-127"/>
                <a:ea typeface="10X10" panose="020D0604000000000000" pitchFamily="50" charset="-127"/>
              </a:rPr>
              <a:t>데이터 수집 시스템의 프레임 다이어그램</a:t>
            </a:r>
            <a:r>
              <a:rPr lang="en-US" altLang="ko-KR" sz="2000" dirty="0">
                <a:latin typeface="10X10" panose="020D0604000000000000" pitchFamily="50" charset="-127"/>
                <a:ea typeface="10X10" panose="020D0604000000000000" pitchFamily="50" charset="-127"/>
              </a:rPr>
              <a:t>&gt;</a:t>
            </a:r>
            <a:endParaRPr lang="ko-KR" altLang="en-US" sz="20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91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370C2-A276-978C-0061-D64EBF261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5C7F8-D4AD-2602-F071-956C900D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10X10 Bold" panose="020B0600000101010101" charset="-127"/>
                <a:ea typeface="10X10 Bold" panose="020B0600000101010101" charset="-127"/>
              </a:rPr>
              <a:t>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1F7FE-7652-9074-B631-46E3AE21B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F4D585-CF96-E6BD-B4C7-69C034F0A12D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F14DDF19-B1A1-DD58-F9FB-819D39470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1B9904-D1D4-7109-6F5E-B83BE6553911}"/>
              </a:ext>
            </a:extLst>
          </p:cNvPr>
          <p:cNvSpPr txBox="1"/>
          <p:nvPr/>
        </p:nvSpPr>
        <p:spPr>
          <a:xfrm>
            <a:off x="3840431" y="5390863"/>
            <a:ext cx="5044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0X10" panose="020D0604000000000000" pitchFamily="50" charset="-127"/>
                <a:ea typeface="10X10" panose="020D0604000000000000" pitchFamily="50" charset="-127"/>
              </a:rPr>
              <a:t>&lt;</a:t>
            </a:r>
            <a:r>
              <a:rPr lang="ko-KR" altLang="en-US" sz="2000" dirty="0">
                <a:latin typeface="10X10" panose="020D0604000000000000" pitchFamily="50" charset="-127"/>
                <a:ea typeface="10X10" panose="020D0604000000000000" pitchFamily="50" charset="-127"/>
              </a:rPr>
              <a:t>자세 예측</a:t>
            </a:r>
            <a:r>
              <a:rPr lang="en-US" altLang="ko-KR" sz="2000" dirty="0">
                <a:latin typeface="10X10" panose="020D0604000000000000" pitchFamily="50" charset="-127"/>
                <a:ea typeface="10X10" panose="020D0604000000000000" pitchFamily="50" charset="-127"/>
              </a:rPr>
              <a:t>&gt;</a:t>
            </a:r>
            <a:endParaRPr lang="ko-KR" altLang="en-US" sz="20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E7D72E9-BE81-0455-01C9-651F26951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595438"/>
            <a:ext cx="523875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456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4D82C-38CD-1271-156F-25CF17E57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AD92A-65EB-1BD7-3882-271B311B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10X10 Bold" panose="020B0600000101010101" charset="-127"/>
                <a:ea typeface="10X10 Bold" panose="020B0600000101010101" charset="-127"/>
              </a:rPr>
              <a:t>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A10B4-ED01-F0F9-71DC-898C61A21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3FDF08-203B-AA1C-73E7-26641054F4BB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F4085E47-9BAE-26D7-ECC4-46729D99BA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D838AA-CACC-C79D-AEBE-847EE3C186FA}"/>
              </a:ext>
            </a:extLst>
          </p:cNvPr>
          <p:cNvSpPr txBox="1"/>
          <p:nvPr/>
        </p:nvSpPr>
        <p:spPr>
          <a:xfrm>
            <a:off x="2926031" y="4599868"/>
            <a:ext cx="5044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0X10" panose="020D0604000000000000" pitchFamily="50" charset="-127"/>
                <a:ea typeface="10X10" panose="020D0604000000000000" pitchFamily="50" charset="-127"/>
              </a:rPr>
              <a:t>&lt;</a:t>
            </a:r>
            <a:r>
              <a:rPr lang="ko-KR" altLang="en-US" sz="2000" dirty="0">
                <a:latin typeface="10X10" panose="020D0604000000000000" pitchFamily="50" charset="-127"/>
                <a:ea typeface="10X10" panose="020D0604000000000000" pitchFamily="50" charset="-127"/>
              </a:rPr>
              <a:t>피험자 정보 및 분류 정확도</a:t>
            </a:r>
            <a:r>
              <a:rPr lang="en-US" altLang="ko-KR" sz="2000" dirty="0">
                <a:latin typeface="10X10" panose="020D0604000000000000" pitchFamily="50" charset="-127"/>
                <a:ea typeface="10X10" panose="020D0604000000000000" pitchFamily="50" charset="-127"/>
              </a:rPr>
              <a:t>&gt;</a:t>
            </a:r>
            <a:endParaRPr lang="ko-KR" altLang="en-US" sz="20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01B523B-0E64-94D8-9B94-F8B2D2EE9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97" y="2787538"/>
            <a:ext cx="7322352" cy="16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302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F8825-4448-15FB-E788-C14E700D8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2372E-FA3E-CB4E-019C-10145FBA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10X10 Bold" panose="020B0600000101010101" charset="-127"/>
                <a:ea typeface="10X10 Bold" panose="020B0600000101010101" charset="-127"/>
              </a:rPr>
              <a:t>실험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505336-D259-C3D8-4D07-99471A49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35590A-DE56-609F-AE63-0AF962FD07FA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F4B171FE-692C-8586-E3DA-0C91C15CD5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131822-E3B9-92DB-8495-945D27A9CFED}"/>
              </a:ext>
            </a:extLst>
          </p:cNvPr>
          <p:cNvSpPr txBox="1"/>
          <p:nvPr/>
        </p:nvSpPr>
        <p:spPr>
          <a:xfrm>
            <a:off x="3642723" y="5512561"/>
            <a:ext cx="5044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0X10" panose="020D0604000000000000" pitchFamily="50" charset="-127"/>
                <a:ea typeface="10X10" panose="020D0604000000000000" pitchFamily="50" charset="-127"/>
              </a:rPr>
              <a:t>&lt;</a:t>
            </a:r>
            <a:r>
              <a:rPr lang="en-US" altLang="ko-KR" sz="2000" dirty="0" err="1">
                <a:latin typeface="10X10" panose="020D0604000000000000" pitchFamily="50" charset="-127"/>
                <a:ea typeface="10X10" panose="020D0604000000000000" pitchFamily="50" charset="-127"/>
              </a:rPr>
              <a:t>Matnet</a:t>
            </a:r>
            <a:r>
              <a:rPr lang="ko-KR" altLang="en-US" sz="2000" dirty="0">
                <a:latin typeface="10X10" panose="020D0604000000000000" pitchFamily="50" charset="-127"/>
                <a:ea typeface="10X10" panose="020D0604000000000000" pitchFamily="50" charset="-127"/>
              </a:rPr>
              <a:t>의 자세 예측</a:t>
            </a:r>
            <a:r>
              <a:rPr lang="en-US" altLang="ko-KR" sz="2000" dirty="0">
                <a:latin typeface="10X10" panose="020D0604000000000000" pitchFamily="50" charset="-127"/>
                <a:ea typeface="10X10" panose="020D0604000000000000" pitchFamily="50" charset="-127"/>
              </a:rPr>
              <a:t>&gt;</a:t>
            </a:r>
            <a:endParaRPr lang="ko-KR" altLang="en-US" sz="20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D92982E-F9B9-5124-A7A5-BA431AA40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98" y="1381125"/>
            <a:ext cx="52387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23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9901C-1DCD-3C7C-B173-91E28FF8B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E160D-2DB4-DDE4-E99F-13387962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10X10 Bold" panose="020B0600000101010101" charset="-127"/>
                <a:ea typeface="10X10 Bold" panose="020B0600000101010101" charset="-127"/>
              </a:rPr>
              <a:t>실험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C8B55-D64F-1293-9C6A-2EA072A02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1FB76A-EBAA-A2BE-9BD9-FADF11166A8B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3739BBD2-7836-8ABE-A36D-CBD981B4E6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CE6287-0C9C-A94B-F415-B72013AF74F1}"/>
              </a:ext>
            </a:extLst>
          </p:cNvPr>
          <p:cNvSpPr txBox="1"/>
          <p:nvPr/>
        </p:nvSpPr>
        <p:spPr>
          <a:xfrm>
            <a:off x="3309090" y="4500470"/>
            <a:ext cx="5044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0X10" panose="020D0604000000000000" pitchFamily="50" charset="-127"/>
                <a:ea typeface="10X10" panose="020D0604000000000000" pitchFamily="50" charset="-127"/>
              </a:rPr>
              <a:t>&lt;</a:t>
            </a:r>
            <a:r>
              <a:rPr lang="ko-KR" altLang="en-US" sz="2000" dirty="0">
                <a:latin typeface="10X10" panose="020D0604000000000000" pitchFamily="50" charset="-127"/>
                <a:ea typeface="10X10" panose="020D0604000000000000" pitchFamily="50" charset="-127"/>
              </a:rPr>
              <a:t>다양한 분류 정확도</a:t>
            </a:r>
            <a:r>
              <a:rPr lang="en-US" altLang="ko-KR" sz="2000" dirty="0">
                <a:latin typeface="10X10" panose="020D0604000000000000" pitchFamily="50" charset="-127"/>
                <a:ea typeface="10X10" panose="020D0604000000000000" pitchFamily="50" charset="-127"/>
              </a:rPr>
              <a:t>&gt;</a:t>
            </a:r>
            <a:endParaRPr lang="ko-KR" altLang="en-US" sz="20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144B882-7EA2-DC00-8D00-97EC6D5B2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605088"/>
            <a:ext cx="523875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999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C717F-9F94-4239-8707-1DB44EF31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96772-9453-4CC3-526B-BAA00880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10X10 Bold" panose="020B0600000101010101" charset="-127"/>
                <a:ea typeface="10X10 Bold" panose="020B0600000101010101" charset="-127"/>
              </a:rPr>
              <a:t>실험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EDB49-44FC-D808-12C3-35E20487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EA030B-D62E-3FA3-4C7E-8D21422FE532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89925E42-9000-817A-1410-71B196761A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C4E98A-9851-328E-D07B-4CE3E10E49D4}"/>
              </a:ext>
            </a:extLst>
          </p:cNvPr>
          <p:cNvSpPr txBox="1"/>
          <p:nvPr/>
        </p:nvSpPr>
        <p:spPr>
          <a:xfrm>
            <a:off x="2913674" y="4831366"/>
            <a:ext cx="5044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0X10" panose="020D0604000000000000" pitchFamily="50" charset="-127"/>
                <a:ea typeface="10X10" panose="020D0604000000000000" pitchFamily="50" charset="-127"/>
              </a:rPr>
              <a:t>&lt;</a:t>
            </a:r>
            <a:r>
              <a:rPr lang="ko-KR" altLang="en-US" sz="2000" dirty="0">
                <a:latin typeface="10X10" panose="020D0604000000000000" pitchFamily="50" charset="-127"/>
                <a:ea typeface="10X10" panose="020D0604000000000000" pitchFamily="50" charset="-127"/>
              </a:rPr>
              <a:t>제안한 방법과 기존 방법의 비교</a:t>
            </a:r>
            <a:r>
              <a:rPr lang="en-US" altLang="ko-KR" sz="2000" dirty="0">
                <a:latin typeface="10X10" panose="020D0604000000000000" pitchFamily="50" charset="-127"/>
                <a:ea typeface="10X10" panose="020D0604000000000000" pitchFamily="50" charset="-127"/>
              </a:rPr>
              <a:t>&gt;</a:t>
            </a:r>
            <a:endParaRPr lang="ko-KR" altLang="en-US" sz="20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64A6A91-7CBC-8D16-F66E-FCB0B4B45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119313"/>
            <a:ext cx="52387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970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15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52209-DB2E-6ADF-B72A-CA40D0EB6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1F259-3468-6757-58D3-660E5905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human sleep posture recognition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99577-78F1-D839-ECFC-1AE50711D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Image based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wearable device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pressure sensors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BB6AD7-6EA0-73CB-5253-508F7726CAB1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34179163-6202-79C0-4B65-750586E31B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7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6D311-778F-7C09-B340-8103C3E9C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D8848-70A0-2898-323F-117B31A6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ko-KR" dirty="0"/>
              <a:t>studies on human sleep posture recognition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12E585-9B64-EF62-4462-8260B4BB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Image</a:t>
            </a:r>
            <a:r>
              <a:rPr lang="ko-KR" altLang="en-US" dirty="0"/>
              <a:t> </a:t>
            </a:r>
            <a:r>
              <a:rPr lang="en-US" altLang="ko-KR" dirty="0"/>
              <a:t>based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Nuksawnet</a:t>
            </a:r>
            <a:r>
              <a:rPr lang="en-US" altLang="ko-KR" dirty="0"/>
              <a:t> al.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SVM-RFE </a:t>
            </a:r>
            <a:r>
              <a:rPr lang="ko-KR" altLang="en-US" dirty="0"/>
              <a:t>사용하여 수면 자세 식별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빛 간섭</a:t>
            </a:r>
            <a:r>
              <a:rPr lang="en-US" altLang="ko-KR" dirty="0"/>
              <a:t>, </a:t>
            </a:r>
            <a:r>
              <a:rPr lang="ko-KR" altLang="en-US" dirty="0"/>
              <a:t>프라이버시 노출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284038-D529-56FA-5209-18FA95DA6DE7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459EDAF6-CBD9-C659-E3F6-A9C3BE1561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1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AEF90-9E17-018F-2BFE-C8E743BB0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A4770-4D96-1D32-8030-B92C1CDB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ko-KR" dirty="0"/>
              <a:t>studies on human sleep posture recognition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BE153-0168-6493-920E-B0157F9A9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wearable device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Chang et al.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구속감</a:t>
            </a:r>
            <a:r>
              <a:rPr lang="en-US" altLang="ko-KR" dirty="0"/>
              <a:t>, </a:t>
            </a:r>
            <a:r>
              <a:rPr lang="ko-KR" altLang="en-US" dirty="0"/>
              <a:t>대규모 동작에 취약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ACD443-3D9F-F226-E3F7-BEBB9113011A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AD142670-5271-D5DB-4A0C-5C11BBFA77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6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562C7-0795-2EC1-4326-93589F9F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10X10 Bold" panose="020B0600000101010101" charset="-127"/>
                <a:ea typeface="10X10 Bold" panose="020B0600000101010101" charset="-127"/>
              </a:rPr>
              <a:t>데이터 </a:t>
            </a:r>
            <a:r>
              <a:rPr lang="ko-KR" altLang="en-US" dirty="0" err="1">
                <a:latin typeface="10X10 Bold" panose="020B0600000101010101" charset="-127"/>
                <a:ea typeface="10X10 Bold" panose="020B0600000101010101" charset="-127"/>
              </a:rPr>
              <a:t>전처리</a:t>
            </a:r>
            <a:endParaRPr lang="ko-KR" altLang="en-US" dirty="0">
              <a:latin typeface="10X10 Bold" panose="020B0600000101010101" charset="-127"/>
              <a:ea typeface="10X10 Bold" panose="020B0600000101010101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C3DA0-71B1-B057-9B9A-B6E91BED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6F4EC-0F60-31F5-ED10-6F243A591A55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6E0D258F-2CC3-EF3A-04AB-12797CA524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26F3A1-5871-C023-4FB2-581D20B88CF7}"/>
              </a:ext>
            </a:extLst>
          </p:cNvPr>
          <p:cNvSpPr txBox="1"/>
          <p:nvPr/>
        </p:nvSpPr>
        <p:spPr>
          <a:xfrm>
            <a:off x="3696390" y="4172311"/>
            <a:ext cx="1751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0X10" panose="020D0604000000000000" pitchFamily="50" charset="-127"/>
                <a:ea typeface="10X10" panose="020D0604000000000000" pitchFamily="50" charset="-127"/>
              </a:rPr>
              <a:t>&lt;</a:t>
            </a:r>
            <a:r>
              <a:rPr lang="ko-KR" altLang="en-US" sz="2000" dirty="0">
                <a:latin typeface="10X10" panose="020D0604000000000000" pitchFamily="50" charset="-127"/>
                <a:ea typeface="10X10" panose="020D0604000000000000" pitchFamily="50" charset="-127"/>
              </a:rPr>
              <a:t>압력 값 공식</a:t>
            </a:r>
            <a:r>
              <a:rPr lang="en-US" altLang="ko-KR" sz="2000" dirty="0">
                <a:latin typeface="10X10" panose="020D0604000000000000" pitchFamily="50" charset="-127"/>
                <a:ea typeface="10X10" panose="020D0604000000000000" pitchFamily="50" charset="-127"/>
              </a:rPr>
              <a:t>&gt;</a:t>
            </a:r>
            <a:endParaRPr lang="ko-KR" altLang="en-US" sz="20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04ABA1-9499-E4D4-F36C-870807A9F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998" y="2778366"/>
            <a:ext cx="3626004" cy="13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7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3E054-CF39-45BD-C680-6DC1A71B5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841E6-1FD6-463A-47DB-C9097193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10X10 Bold" panose="020B0600000101010101" charset="-127"/>
                <a:ea typeface="10X10 Bold" panose="020B0600000101010101" charset="-127"/>
              </a:rPr>
              <a:t>데이터 </a:t>
            </a:r>
            <a:r>
              <a:rPr lang="ko-KR" altLang="en-US" dirty="0" err="1">
                <a:latin typeface="10X10 Bold" panose="020B0600000101010101" charset="-127"/>
                <a:ea typeface="10X10 Bold" panose="020B0600000101010101" charset="-127"/>
              </a:rPr>
              <a:t>전처리</a:t>
            </a:r>
            <a:endParaRPr lang="ko-KR" altLang="en-US" dirty="0">
              <a:latin typeface="10X10 Bold" panose="020B0600000101010101" charset="-127"/>
              <a:ea typeface="10X10 Bold" panose="020B0600000101010101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688FF6-5903-8DC9-8B8D-A4F290D6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E67E6E-4C66-B1F2-7185-7BD1A65BB5B4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B3B14475-9BED-11B0-6FCB-6D729019A7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BF4708E-67CA-C9ED-B045-3A8443DB2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058" y="1735836"/>
            <a:ext cx="1623884" cy="281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89CF4E-DEA0-AE17-F34C-DAA9D67EF828}"/>
              </a:ext>
            </a:extLst>
          </p:cNvPr>
          <p:cNvSpPr txBox="1"/>
          <p:nvPr/>
        </p:nvSpPr>
        <p:spPr>
          <a:xfrm>
            <a:off x="2709621" y="5208490"/>
            <a:ext cx="4028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0X10" panose="020D0604000000000000" pitchFamily="50" charset="-127"/>
                <a:ea typeface="10X10" panose="020D0604000000000000" pitchFamily="50" charset="-127"/>
              </a:rPr>
              <a:t>&lt;</a:t>
            </a:r>
            <a:r>
              <a:rPr lang="ko-KR" altLang="en-US" sz="2000" dirty="0" err="1">
                <a:latin typeface="10X10" panose="020D0604000000000000" pitchFamily="50" charset="-127"/>
                <a:ea typeface="10X10" panose="020D0604000000000000" pitchFamily="50" charset="-127"/>
              </a:rPr>
              <a:t>전처리된</a:t>
            </a:r>
            <a:r>
              <a:rPr lang="ko-KR" altLang="en-US" sz="2000" dirty="0">
                <a:latin typeface="10X10" panose="020D0604000000000000" pitchFamily="50" charset="-127"/>
                <a:ea typeface="10X10" panose="020D0604000000000000" pitchFamily="50" charset="-127"/>
              </a:rPr>
              <a:t> 오른쪽 몸통 수면 영상</a:t>
            </a:r>
            <a:r>
              <a:rPr lang="en-US" altLang="ko-KR" sz="2000" dirty="0">
                <a:latin typeface="10X10" panose="020D0604000000000000" pitchFamily="50" charset="-127"/>
                <a:ea typeface="10X10" panose="020D0604000000000000" pitchFamily="50" charset="-127"/>
              </a:rPr>
              <a:t>&gt;</a:t>
            </a:r>
            <a:endParaRPr lang="ko-KR" altLang="en-US" sz="20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2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ACC74-E3D9-D6B7-A51E-9EE2CFC69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08B67-AC46-630D-9C47-54D26BB6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10X10 Bold" panose="020B0600000101010101" charset="-127"/>
                <a:ea typeface="10X10 Bold" panose="020B0600000101010101" charset="-127"/>
              </a:rPr>
              <a:t> 수면 자세 인식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6776E-A5D8-BD50-48F5-3AE4BB95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B2DE8D-D7A7-FF33-97FB-A2DC868A2D98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E5AB7DEF-2F45-1206-C167-E49E3DC697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C1465CA-93F9-C884-140B-8D02E5D45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665" y="777641"/>
            <a:ext cx="13811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B705A9-4FA8-E31C-9737-13BF6C21C46C}"/>
              </a:ext>
            </a:extLst>
          </p:cNvPr>
          <p:cNvSpPr txBox="1"/>
          <p:nvPr/>
        </p:nvSpPr>
        <p:spPr>
          <a:xfrm>
            <a:off x="2201734" y="6020455"/>
            <a:ext cx="5044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0X10" panose="020D0604000000000000" pitchFamily="50" charset="-127"/>
                <a:ea typeface="10X10" panose="020D0604000000000000" pitchFamily="50" charset="-127"/>
              </a:rPr>
              <a:t>&lt;</a:t>
            </a:r>
            <a:r>
              <a:rPr lang="ko-KR" altLang="en-US" sz="2000" dirty="0">
                <a:latin typeface="10X10" panose="020D0604000000000000" pitchFamily="50" charset="-127"/>
                <a:ea typeface="10X10" panose="020D0604000000000000" pitchFamily="50" charset="-127"/>
              </a:rPr>
              <a:t>수면 자세 인식 알고리즘의 네트워크 구조</a:t>
            </a:r>
            <a:r>
              <a:rPr lang="en-US" altLang="ko-KR" sz="2000" dirty="0">
                <a:latin typeface="10X10" panose="020D0604000000000000" pitchFamily="50" charset="-127"/>
                <a:ea typeface="10X10" panose="020D0604000000000000" pitchFamily="50" charset="-127"/>
              </a:rPr>
              <a:t>&gt;</a:t>
            </a:r>
            <a:endParaRPr lang="ko-KR" altLang="en-US" sz="20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046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DDE0A-B7EF-D530-512D-C80FC3981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35A17-261A-A0E0-59C3-79475937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10X10 Bold" panose="020B0600000101010101" charset="-127"/>
                <a:ea typeface="10X10 Bold" panose="020B0600000101010101" charset="-127"/>
              </a:rPr>
              <a:t> 수면 자세 인식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386D3-2DF6-2BFA-E07F-E7E15CA68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281CC5-C272-8214-4967-41E0BDC96EBE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B42725EC-1FCA-3E0A-342C-ABD7F0CDC8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4796DC-487C-8265-9057-21F579248866}"/>
              </a:ext>
            </a:extLst>
          </p:cNvPr>
          <p:cNvSpPr txBox="1"/>
          <p:nvPr/>
        </p:nvSpPr>
        <p:spPr>
          <a:xfrm>
            <a:off x="3099539" y="5151832"/>
            <a:ext cx="5044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0X10" panose="020D0604000000000000" pitchFamily="50" charset="-127"/>
                <a:ea typeface="10X10" panose="020D0604000000000000" pitchFamily="50" charset="-127"/>
              </a:rPr>
              <a:t>&lt;residual </a:t>
            </a:r>
            <a:r>
              <a:rPr lang="ko-KR" altLang="en-US" sz="2000" dirty="0">
                <a:latin typeface="10X10" panose="020D0604000000000000" pitchFamily="50" charset="-127"/>
                <a:ea typeface="10X10" panose="020D0604000000000000" pitchFamily="50" charset="-127"/>
              </a:rPr>
              <a:t>구조 다이어그램</a:t>
            </a:r>
            <a:r>
              <a:rPr lang="en-US" altLang="ko-KR" sz="2000" dirty="0">
                <a:latin typeface="10X10" panose="020D0604000000000000" pitchFamily="50" charset="-127"/>
                <a:ea typeface="10X10" panose="020D0604000000000000" pitchFamily="50" charset="-127"/>
              </a:rPr>
              <a:t>&gt;</a:t>
            </a:r>
            <a:endParaRPr lang="ko-KR" altLang="en-US" sz="20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88B5FD6-074A-2D6B-F3B3-D23B70853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398" y="1951095"/>
            <a:ext cx="52387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37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DF381-3374-4BED-D6D5-AE142563D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4AD84-7B02-EDBD-8C03-1A448323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10X10 Bold" panose="020B0600000101010101" charset="-127"/>
                <a:ea typeface="10X10 Bold" panose="020B0600000101010101" charset="-127"/>
              </a:rPr>
              <a:t> 수면 자세 인식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DE596-E2F6-AA89-BC1E-B226E711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dirty="0"/>
              <a:t>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0E60C6-02E9-2283-2744-6CA0121F6940}"/>
              </a:ext>
            </a:extLst>
          </p:cNvPr>
          <p:cNvSpPr/>
          <p:nvPr/>
        </p:nvSpPr>
        <p:spPr>
          <a:xfrm>
            <a:off x="8143616" y="6459519"/>
            <a:ext cx="911991" cy="5167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99DB83CD-2DDD-50FB-5614-8AC7CC9717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46B44F-A384-E45C-6BCD-523411711EAA}"/>
              </a:ext>
            </a:extLst>
          </p:cNvPr>
          <p:cNvSpPr txBox="1"/>
          <p:nvPr/>
        </p:nvSpPr>
        <p:spPr>
          <a:xfrm>
            <a:off x="3182510" y="5892806"/>
            <a:ext cx="5044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10X10" panose="020D0604000000000000" pitchFamily="50" charset="-127"/>
                <a:ea typeface="10X10" panose="020D0604000000000000" pitchFamily="50" charset="-127"/>
              </a:rPr>
              <a:t>&lt;Network architecture&gt;</a:t>
            </a:r>
            <a:endParaRPr lang="ko-KR" altLang="en-US" sz="2000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D6EB0C6-BC33-4BBF-6ABC-47A107FDD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090613"/>
            <a:ext cx="523875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31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48617</TotalTime>
  <Words>1164</Words>
  <Application>Microsoft Office PowerPoint</Application>
  <PresentationFormat>화면 슬라이드 쇼(4:3)</PresentationFormat>
  <Paragraphs>148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맑은 고딕</vt:lpstr>
      <vt:lpstr>-apple-system</vt:lpstr>
      <vt:lpstr>Calibri</vt:lpstr>
      <vt:lpstr>10X10</vt:lpstr>
      <vt:lpstr>10X10 Bold</vt:lpstr>
      <vt:lpstr>Söhne</vt:lpstr>
      <vt:lpstr>Arial</vt:lpstr>
      <vt:lpstr>Poppins</vt:lpstr>
      <vt:lpstr>Wingdings</vt:lpstr>
      <vt:lpstr>Office Theme</vt:lpstr>
      <vt:lpstr>PowerPoint 프레젠테이션</vt:lpstr>
      <vt:lpstr>human sleep posture recognition</vt:lpstr>
      <vt:lpstr>studies on human sleep posture recognition</vt:lpstr>
      <vt:lpstr>studies on human sleep posture recognition</vt:lpstr>
      <vt:lpstr>데이터 전처리</vt:lpstr>
      <vt:lpstr>데이터 전처리</vt:lpstr>
      <vt:lpstr> 수면 자세 인식 알고리즘</vt:lpstr>
      <vt:lpstr> 수면 자세 인식 알고리즘</vt:lpstr>
      <vt:lpstr> 수면 자세 인식 알고리즘</vt:lpstr>
      <vt:lpstr>데이터 세트</vt:lpstr>
      <vt:lpstr>데이터 수집 시스템</vt:lpstr>
      <vt:lpstr>실험</vt:lpstr>
      <vt:lpstr>실험</vt:lpstr>
      <vt:lpstr>실험 결과</vt:lpstr>
      <vt:lpstr>실험 결과</vt:lpstr>
      <vt:lpstr>실험 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</dc:creator>
  <cp:lastModifiedBy>채영 송</cp:lastModifiedBy>
  <cp:revision>621</cp:revision>
  <cp:lastPrinted>2022-01-06T08:22:32Z</cp:lastPrinted>
  <dcterms:created xsi:type="dcterms:W3CDTF">2019-11-18T13:25:07Z</dcterms:created>
  <dcterms:modified xsi:type="dcterms:W3CDTF">2024-02-21T16:48:16Z</dcterms:modified>
</cp:coreProperties>
</file>