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2" r:id="rId2"/>
    <p:sldId id="284" r:id="rId3"/>
    <p:sldId id="282" r:id="rId4"/>
    <p:sldId id="283" r:id="rId5"/>
    <p:sldId id="285" r:id="rId6"/>
    <p:sldId id="286" r:id="rId7"/>
    <p:sldId id="277" r:id="rId8"/>
    <p:sldId id="287" r:id="rId9"/>
    <p:sldId id="278" r:id="rId10"/>
    <p:sldId id="288" r:id="rId11"/>
    <p:sldId id="289" r:id="rId12"/>
    <p:sldId id="290" r:id="rId13"/>
    <p:sldId id="291" r:id="rId14"/>
    <p:sldId id="279" r:id="rId15"/>
    <p:sldId id="281" r:id="rId16"/>
  </p:sldIdLst>
  <p:sldSz cx="12192000" cy="6858000"/>
  <p:notesSz cx="6807200" cy="9939338"/>
  <p:embeddedFontLst>
    <p:embeddedFont>
      <p:font typeface="맑은 고딕" panose="020B0503020000020004" pitchFamily="50" charset="-127"/>
      <p:regular r:id="rId17"/>
      <p:bold r:id="rId18"/>
    </p:embeddedFont>
    <p:embeddedFont>
      <p:font typeface="배달의민족 주아" panose="02020603020101020101" pitchFamily="18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 채영" initials="송채" lastIdx="1" clrIdx="0">
    <p:extLst>
      <p:ext uri="{19B8F6BF-5375-455C-9EA6-DF929625EA0E}">
        <p15:presenceInfo xmlns:p15="http://schemas.microsoft.com/office/powerpoint/2012/main" userId="e78995703bb5fe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9B1"/>
    <a:srgbClr val="16A085"/>
    <a:srgbClr val="F9F4E7"/>
    <a:srgbClr val="FAF6EC"/>
    <a:srgbClr val="7DB6D6"/>
    <a:srgbClr val="4B4B4B"/>
    <a:srgbClr val="FBFBFB"/>
    <a:srgbClr val="557E75"/>
    <a:srgbClr val="CAD0D7"/>
    <a:srgbClr val="F4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75" autoAdjust="0"/>
    <p:restoredTop sz="94660"/>
  </p:normalViewPr>
  <p:slideViewPr>
    <p:cSldViewPr snapToObjects="1">
      <p:cViewPr>
        <p:scale>
          <a:sx n="75" d="100"/>
          <a:sy n="75" d="100"/>
        </p:scale>
        <p:origin x="1000" y="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EAFD-94BB-49FA-AF69-A797984CC0AC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20D7-2E5F-4A4A-9D11-07624ADD83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32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EAFD-94BB-49FA-AF69-A797984CC0AC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20D7-2E5F-4A4A-9D11-07624ADD83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2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EAFD-94BB-49FA-AF69-A797984CC0AC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20D7-2E5F-4A4A-9D11-07624ADD83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18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EAFD-94BB-49FA-AF69-A797984CC0AC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20D7-2E5F-4A4A-9D11-07624ADD83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2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EAFD-94BB-49FA-AF69-A797984CC0AC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20D7-2E5F-4A4A-9D11-07624ADD83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67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EAFD-94BB-49FA-AF69-A797984CC0AC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20D7-2E5F-4A4A-9D11-07624ADD83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42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EAFD-94BB-49FA-AF69-A797984CC0AC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20D7-2E5F-4A4A-9D11-07624ADD83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21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EAFD-94BB-49FA-AF69-A797984CC0AC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20D7-2E5F-4A4A-9D11-07624ADD83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98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EAFD-94BB-49FA-AF69-A797984CC0AC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20D7-2E5F-4A4A-9D11-07624ADD83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EAFD-94BB-49FA-AF69-A797984CC0AC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20D7-2E5F-4A4A-9D11-07624ADD83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54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EAFD-94BB-49FA-AF69-A797984CC0AC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20D7-2E5F-4A4A-9D11-07624ADD83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51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BFBF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FEAFD-94BB-49FA-AF69-A797984CC0AC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D20D7-2E5F-4A4A-9D11-07624ADD83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81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vidale/compress-fasttext" TargetMode="External"/><Relationship Id="rId7" Type="http://schemas.openxmlformats.org/officeDocument/2006/relationships/image" Target="../media/image24.png"/><Relationship Id="rId2" Type="http://schemas.openxmlformats.org/officeDocument/2006/relationships/hyperlink" Target="https://koreascience.kr/article/CFKO201924664108493.pag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s://github.com/teammatmul/project-purifi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/>
          <p:cNvSpPr/>
          <p:nvPr/>
        </p:nvSpPr>
        <p:spPr>
          <a:xfrm>
            <a:off x="7130988" y="575556"/>
            <a:ext cx="2682552" cy="2682552"/>
          </a:xfrm>
          <a:prstGeom prst="ellipse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279576" y="1736812"/>
            <a:ext cx="360040" cy="360040"/>
          </a:xfrm>
          <a:prstGeom prst="ellipse">
            <a:avLst/>
          </a:prstGeom>
          <a:noFill/>
          <a:ln w="76200">
            <a:solidFill>
              <a:schemeClr val="accent6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472264" y="4797152"/>
            <a:ext cx="205225" cy="205225"/>
          </a:xfrm>
          <a:prstGeom prst="ellipse">
            <a:avLst/>
          </a:prstGeom>
          <a:solidFill>
            <a:schemeClr val="accent5">
              <a:alpha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9305348" y="2384904"/>
            <a:ext cx="697502" cy="180000"/>
            <a:chOff x="8904312" y="2610176"/>
            <a:chExt cx="697502" cy="180000"/>
          </a:xfrm>
        </p:grpSpPr>
        <p:cxnSp>
          <p:nvCxnSpPr>
            <p:cNvPr id="5" name="구부러진 연결선 4"/>
            <p:cNvCxnSpPr/>
            <p:nvPr/>
          </p:nvCxnSpPr>
          <p:spPr>
            <a:xfrm rot="8100000">
              <a:off x="8904312" y="2610176"/>
              <a:ext cx="180000" cy="180000"/>
            </a:xfrm>
            <a:prstGeom prst="curvedConnector3">
              <a:avLst/>
            </a:prstGeom>
            <a:ln w="25400" cap="rnd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구부러진 연결선 13"/>
            <p:cNvCxnSpPr/>
            <p:nvPr/>
          </p:nvCxnSpPr>
          <p:spPr>
            <a:xfrm rot="8100000">
              <a:off x="9163063" y="2610176"/>
              <a:ext cx="180000" cy="180000"/>
            </a:xfrm>
            <a:prstGeom prst="curvedConnector3">
              <a:avLst/>
            </a:prstGeom>
            <a:ln w="25400" cap="rnd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구부러진 연결선 14"/>
            <p:cNvCxnSpPr/>
            <p:nvPr/>
          </p:nvCxnSpPr>
          <p:spPr>
            <a:xfrm rot="8100000">
              <a:off x="9421814" y="2610176"/>
              <a:ext cx="180000" cy="180000"/>
            </a:xfrm>
            <a:prstGeom prst="curvedConnector3">
              <a:avLst/>
            </a:prstGeom>
            <a:ln w="25400" cap="rnd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이등변 삼각형 10"/>
          <p:cNvSpPr/>
          <p:nvPr/>
        </p:nvSpPr>
        <p:spPr>
          <a:xfrm rot="19800000">
            <a:off x="3497444" y="4955139"/>
            <a:ext cx="288032" cy="248303"/>
          </a:xfrm>
          <a:prstGeom prst="triangle">
            <a:avLst/>
          </a:prstGeom>
          <a:noFill/>
          <a:ln w="50800"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97386" y="4150109"/>
            <a:ext cx="6397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컴퓨터정보공학부 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2021202057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황세영 컴퓨터정보공학부 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2021202058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송채영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63821" y="2474904"/>
            <a:ext cx="773330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딥러닝 기반 </a:t>
            </a:r>
            <a:r>
              <a:rPr lang="ko-KR" altLang="en-US" sz="6000" dirty="0"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비속어 필터링 </a:t>
            </a:r>
            <a:endParaRPr lang="en-US" altLang="ko-KR" sz="6000" dirty="0">
              <a:solidFill>
                <a:srgbClr val="95B9B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27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114"/>
    </mc:Choice>
    <mc:Fallback xmlns="">
      <p:transition spd="slow" advTm="30411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</p:cNvCxnSpPr>
          <p:nvPr/>
        </p:nvCxnSpPr>
        <p:spPr>
          <a:xfrm>
            <a:off x="551384" y="1277471"/>
            <a:ext cx="11233248" cy="0"/>
          </a:xfrm>
          <a:prstGeom prst="line">
            <a:avLst/>
          </a:prstGeom>
          <a:ln w="25400">
            <a:solidFill>
              <a:srgbClr val="7DB6D6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376" y="692696"/>
            <a:ext cx="85042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딥러닝 기반 비속어 필터링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황세영 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and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송채영 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(9/14)</a:t>
            </a:r>
          </a:p>
          <a:p>
            <a:endParaRPr lang="en-US" altLang="ko-KR" sz="3200" dirty="0">
              <a:ln>
                <a:solidFill>
                  <a:srgbClr val="7DB6D6">
                    <a:alpha val="20000"/>
                  </a:srgbClr>
                </a:solidFill>
              </a:ln>
              <a:solidFill>
                <a:srgbClr val="95B9B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3200" dirty="0">
              <a:ln>
                <a:solidFill>
                  <a:srgbClr val="7DB6D6">
                    <a:alpha val="20000"/>
                  </a:srgbClr>
                </a:solidFill>
              </a:ln>
              <a:solidFill>
                <a:srgbClr val="95B9B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1384" y="1349392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[Experimented Result] (CONT)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39F235-7659-B980-5A43-BA51E5A2B59B}"/>
              </a:ext>
            </a:extLst>
          </p:cNvPr>
          <p:cNvSpPr txBox="1"/>
          <p:nvPr/>
        </p:nvSpPr>
        <p:spPr>
          <a:xfrm>
            <a:off x="506002" y="1836698"/>
            <a:ext cx="116859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2)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유사 형태 단어 출력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입력으로 단어를 넣어주면 유사한 형태를 가진 단어들이 출력됨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Picture 15">
            <a:extLst>
              <a:ext uri="{FF2B5EF4-FFF2-40B4-BE49-F238E27FC236}">
                <a16:creationId xmlns:a16="http://schemas.microsoft.com/office/drawing/2014/main" id="{4EE218A8-A560-C096-B33D-8E8FA0958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3103574"/>
            <a:ext cx="5838699" cy="249331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2803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</p:cNvCxnSpPr>
          <p:nvPr/>
        </p:nvCxnSpPr>
        <p:spPr>
          <a:xfrm>
            <a:off x="551384" y="1277471"/>
            <a:ext cx="11233248" cy="0"/>
          </a:xfrm>
          <a:prstGeom prst="line">
            <a:avLst/>
          </a:prstGeom>
          <a:ln w="25400">
            <a:solidFill>
              <a:srgbClr val="7DB6D6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376" y="692696"/>
            <a:ext cx="86821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딥러닝 기반 비속어 필터링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황세영 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and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송채영 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(10/14)</a:t>
            </a:r>
          </a:p>
          <a:p>
            <a:endParaRPr lang="en-US" altLang="ko-KR" sz="3200" dirty="0">
              <a:ln>
                <a:solidFill>
                  <a:srgbClr val="7DB6D6">
                    <a:alpha val="20000"/>
                  </a:srgbClr>
                </a:solidFill>
              </a:ln>
              <a:solidFill>
                <a:srgbClr val="95B9B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3200" dirty="0">
              <a:ln>
                <a:solidFill>
                  <a:srgbClr val="7DB6D6">
                    <a:alpha val="20000"/>
                  </a:srgbClr>
                </a:solidFill>
              </a:ln>
              <a:solidFill>
                <a:srgbClr val="95B9B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1384" y="1349392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[Experimented Result] (CONT)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39F235-7659-B980-5A43-BA51E5A2B59B}"/>
              </a:ext>
            </a:extLst>
          </p:cNvPr>
          <p:cNvSpPr txBox="1"/>
          <p:nvPr/>
        </p:nvSpPr>
        <p:spPr>
          <a:xfrm>
            <a:off x="506002" y="1836698"/>
            <a:ext cx="116859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3)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분포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단어들을 비속어는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비속어가 아닌 단어는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라벨링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후에 그래프를 출력함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Picture 19">
            <a:extLst>
              <a:ext uri="{FF2B5EF4-FFF2-40B4-BE49-F238E27FC236}">
                <a16:creationId xmlns:a16="http://schemas.microsoft.com/office/drawing/2014/main" id="{08E161E1-8402-FBE0-5996-F079339AF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3042923"/>
            <a:ext cx="5544616" cy="302033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82169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</p:cNvCxnSpPr>
          <p:nvPr/>
        </p:nvCxnSpPr>
        <p:spPr>
          <a:xfrm>
            <a:off x="551384" y="1277471"/>
            <a:ext cx="11233248" cy="0"/>
          </a:xfrm>
          <a:prstGeom prst="line">
            <a:avLst/>
          </a:prstGeom>
          <a:ln w="25400">
            <a:solidFill>
              <a:srgbClr val="7DB6D6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376" y="692696"/>
            <a:ext cx="85988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딥러닝 기반 비속어 필터링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황세영 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and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송채영 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(11/14)</a:t>
            </a:r>
          </a:p>
          <a:p>
            <a:endParaRPr lang="en-US" altLang="ko-KR" sz="3200" dirty="0">
              <a:ln>
                <a:solidFill>
                  <a:srgbClr val="7DB6D6">
                    <a:alpha val="20000"/>
                  </a:srgbClr>
                </a:solidFill>
              </a:ln>
              <a:solidFill>
                <a:srgbClr val="95B9B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3200" dirty="0">
              <a:ln>
                <a:solidFill>
                  <a:srgbClr val="7DB6D6">
                    <a:alpha val="20000"/>
                  </a:srgbClr>
                </a:solidFill>
              </a:ln>
              <a:solidFill>
                <a:srgbClr val="95B9B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1384" y="1349392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[Experimented Result] (CONT)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39F235-7659-B980-5A43-BA51E5A2B59B}"/>
              </a:ext>
            </a:extLst>
          </p:cNvPr>
          <p:cNvSpPr txBox="1"/>
          <p:nvPr/>
        </p:nvSpPr>
        <p:spPr>
          <a:xfrm>
            <a:off x="506002" y="1836698"/>
            <a:ext cx="11685998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3)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분포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비속어 단어 데이터의 분포를 그래프로 나타내어 시각화 함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 count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늘리지 않아 빈도수의 차이를 눈에 띄게 나타내지는 못함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한글이 깨져 어떤 단어의 빈도수를 나타낸 것인지 알 수 없음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Picture 21">
            <a:extLst>
              <a:ext uri="{FF2B5EF4-FFF2-40B4-BE49-F238E27FC236}">
                <a16:creationId xmlns:a16="http://schemas.microsoft.com/office/drawing/2014/main" id="{1B9CEDF0-D9E9-91E6-9719-60DD279C0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4005064"/>
            <a:ext cx="8600594" cy="249330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15276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</p:cNvCxnSpPr>
          <p:nvPr/>
        </p:nvCxnSpPr>
        <p:spPr>
          <a:xfrm>
            <a:off x="551384" y="1277471"/>
            <a:ext cx="11233248" cy="0"/>
          </a:xfrm>
          <a:prstGeom prst="line">
            <a:avLst/>
          </a:prstGeom>
          <a:ln w="25400">
            <a:solidFill>
              <a:srgbClr val="7DB6D6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376" y="692696"/>
            <a:ext cx="87030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딥러닝 기반 비속어 필터링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황세영 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and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송채영 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(12/14)</a:t>
            </a:r>
          </a:p>
          <a:p>
            <a:endParaRPr lang="en-US" altLang="ko-KR" sz="3200" dirty="0">
              <a:ln>
                <a:solidFill>
                  <a:srgbClr val="7DB6D6">
                    <a:alpha val="20000"/>
                  </a:srgbClr>
                </a:solidFill>
              </a:ln>
              <a:solidFill>
                <a:srgbClr val="95B9B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3200" dirty="0">
              <a:ln>
                <a:solidFill>
                  <a:srgbClr val="7DB6D6">
                    <a:alpha val="20000"/>
                  </a:srgbClr>
                </a:solidFill>
              </a:ln>
              <a:solidFill>
                <a:srgbClr val="95B9B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1384" y="1349392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[Experimented Result] (CONT)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39F235-7659-B980-5A43-BA51E5A2B59B}"/>
              </a:ext>
            </a:extLst>
          </p:cNvPr>
          <p:cNvSpPr txBox="1"/>
          <p:nvPr/>
        </p:nvSpPr>
        <p:spPr>
          <a:xfrm>
            <a:off x="506002" y="1836698"/>
            <a:ext cx="11685998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4)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비속어 탐지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문장을 입력 값으로 넣어주면 비속어로 탐지된 부분이 * 로 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마스킹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처리되어 출력됨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“아저씨 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발냄새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나요”와 같은 비속어를 의도하지 않으나 비속어로 분류되던 문장은 비속어로 처리되지 않고 출력됨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발”과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같은 욕설 감지를 피해가기 위한 단어 또한 비속어로 분류되어 출력됨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Picture 23">
            <a:extLst>
              <a:ext uri="{FF2B5EF4-FFF2-40B4-BE49-F238E27FC236}">
                <a16:creationId xmlns:a16="http://schemas.microsoft.com/office/drawing/2014/main" id="{862FAA59-3123-EF52-E674-91725CCB5D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2410" b="64726"/>
          <a:stretch/>
        </p:blipFill>
        <p:spPr>
          <a:xfrm>
            <a:off x="335360" y="4300144"/>
            <a:ext cx="4910980" cy="162184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23">
            <a:extLst>
              <a:ext uri="{FF2B5EF4-FFF2-40B4-BE49-F238E27FC236}">
                <a16:creationId xmlns:a16="http://schemas.microsoft.com/office/drawing/2014/main" id="{DDEE0141-4125-9FA9-B69D-EB4FD45013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052" r="44881"/>
          <a:stretch/>
        </p:blipFill>
        <p:spPr>
          <a:xfrm>
            <a:off x="5447928" y="3965615"/>
            <a:ext cx="4176464" cy="261250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F427AD-1BCF-EBA4-1587-334B5D74E881}"/>
              </a:ext>
            </a:extLst>
          </p:cNvPr>
          <p:cNvSpPr/>
          <p:nvPr/>
        </p:nvSpPr>
        <p:spPr>
          <a:xfrm>
            <a:off x="6528048" y="5157192"/>
            <a:ext cx="100811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200B0-8684-E01F-508B-283EA6017FC6}"/>
              </a:ext>
            </a:extLst>
          </p:cNvPr>
          <p:cNvSpPr/>
          <p:nvPr/>
        </p:nvSpPr>
        <p:spPr>
          <a:xfrm>
            <a:off x="6528048" y="6165304"/>
            <a:ext cx="93610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597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</p:cNvCxnSpPr>
          <p:nvPr/>
        </p:nvCxnSpPr>
        <p:spPr>
          <a:xfrm>
            <a:off x="551384" y="1277471"/>
            <a:ext cx="11233248" cy="0"/>
          </a:xfrm>
          <a:prstGeom prst="line">
            <a:avLst/>
          </a:prstGeom>
          <a:ln w="25400">
            <a:solidFill>
              <a:srgbClr val="7DB6D6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376" y="692696"/>
            <a:ext cx="86709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딥러닝 기반 비속어 필터링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황세영 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and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송채영 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(13/14)</a:t>
            </a:r>
          </a:p>
          <a:p>
            <a:endParaRPr lang="en-US" altLang="ko-KR" sz="3200" dirty="0">
              <a:ln>
                <a:solidFill>
                  <a:srgbClr val="7DB6D6">
                    <a:alpha val="20000"/>
                  </a:srgbClr>
                </a:solidFill>
              </a:ln>
              <a:solidFill>
                <a:srgbClr val="95B9B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3200" dirty="0">
              <a:ln>
                <a:solidFill>
                  <a:srgbClr val="7DB6D6">
                    <a:alpha val="20000"/>
                  </a:srgbClr>
                </a:solidFill>
              </a:ln>
              <a:solidFill>
                <a:srgbClr val="95B9B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-3293728" y="2857496"/>
            <a:ext cx="6587456" cy="6587456"/>
          </a:xfrm>
          <a:prstGeom prst="ellipse">
            <a:avLst/>
          </a:prstGeom>
          <a:noFill/>
          <a:ln w="254000">
            <a:solidFill>
              <a:schemeClr val="accent6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8898272" y="1633230"/>
            <a:ext cx="347370" cy="347370"/>
          </a:xfrm>
          <a:prstGeom prst="ellipse">
            <a:avLst/>
          </a:prstGeom>
          <a:solidFill>
            <a:schemeClr val="accent5">
              <a:alpha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9453586" y="2857496"/>
            <a:ext cx="214314" cy="214314"/>
          </a:xfrm>
          <a:prstGeom prst="ellipse">
            <a:avLst/>
          </a:prstGeom>
          <a:solidFill>
            <a:schemeClr val="accent4">
              <a:alpha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16377" y="1559652"/>
            <a:ext cx="112332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[Conclusion]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문맥상 욕설을 의도하지 않음에도 불고하고 욕설로 인지하여 채팅에 불편함을 겪게 되는 점을 문제로 삼아 이를 개선 하려함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en-US" altLang="ko-KR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Fasttext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기법으로 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임베딩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후 비속어와의 유사한 단어 추출함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CNN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모델에 넣어 학습시키며 비속어와 비속어가 아닌 단어들을 분류함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비속어가 있다면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“*”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처리해 출력하도록 함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kern="0" spc="-6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1600" kern="0" spc="-6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알고리즘 구현 후 </a:t>
            </a:r>
            <a:r>
              <a:rPr lang="ko-KR" altLang="en-US" sz="1600" kern="0" spc="-6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채팅창을 만들어 상황을 재현해내는 것까지 목표로 잡았으나 코드 해석에 어려움이 있어 시간이 오래 걸려 구현하지 못해 아쉬움 </a:t>
            </a:r>
            <a:endParaRPr lang="en-US" altLang="ko-KR" sz="1600" kern="0" spc="-6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kern="0" spc="-6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1600" kern="0" spc="-6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추후 채팅 프로그램에 적용해보는 시스템을 만들어보고 </a:t>
            </a:r>
            <a:r>
              <a:rPr lang="ko-KR" altLang="en-US" sz="1600" kern="0" spc="-6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다뤄보려함</a:t>
            </a:r>
            <a:endParaRPr lang="ko-KR" altLang="en-US" sz="1600" kern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177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63"/>
    </mc:Choice>
    <mc:Fallback xmlns="">
      <p:transition spd="slow" advTm="1406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</p:cNvCxnSpPr>
          <p:nvPr/>
        </p:nvCxnSpPr>
        <p:spPr>
          <a:xfrm>
            <a:off x="551384" y="1277471"/>
            <a:ext cx="11233248" cy="0"/>
          </a:xfrm>
          <a:prstGeom prst="line">
            <a:avLst/>
          </a:prstGeom>
          <a:ln w="25400">
            <a:solidFill>
              <a:srgbClr val="7DB6D6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376" y="692696"/>
            <a:ext cx="86565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딥러닝 기반 비속어 필터링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황세영 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and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송채영 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(14/14)</a:t>
            </a:r>
          </a:p>
          <a:p>
            <a:endParaRPr lang="en-US" altLang="ko-KR" sz="3200" dirty="0">
              <a:ln>
                <a:solidFill>
                  <a:srgbClr val="7DB6D6">
                    <a:alpha val="20000"/>
                  </a:srgbClr>
                </a:solidFill>
              </a:ln>
              <a:solidFill>
                <a:srgbClr val="95B9B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3200" dirty="0">
              <a:ln>
                <a:solidFill>
                  <a:srgbClr val="7DB6D6">
                    <a:alpha val="20000"/>
                  </a:srgbClr>
                </a:solidFill>
              </a:ln>
              <a:solidFill>
                <a:srgbClr val="95B9B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-3293728" y="2857496"/>
            <a:ext cx="6587456" cy="6587456"/>
          </a:xfrm>
          <a:prstGeom prst="ellipse">
            <a:avLst/>
          </a:prstGeom>
          <a:noFill/>
          <a:ln w="254000">
            <a:solidFill>
              <a:schemeClr val="accent6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8898272" y="1633230"/>
            <a:ext cx="347370" cy="347370"/>
          </a:xfrm>
          <a:prstGeom prst="ellipse">
            <a:avLst/>
          </a:prstGeom>
          <a:solidFill>
            <a:schemeClr val="accent5">
              <a:alpha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9453586" y="2857496"/>
            <a:ext cx="214314" cy="214314"/>
          </a:xfrm>
          <a:prstGeom prst="ellipse">
            <a:avLst/>
          </a:prstGeom>
          <a:solidFill>
            <a:schemeClr val="accent4">
              <a:alpha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0E72D6-D577-447D-F643-76DF98DD70AC}"/>
              </a:ext>
            </a:extLst>
          </p:cNvPr>
          <p:cNvSpPr txBox="1"/>
          <p:nvPr/>
        </p:nvSpPr>
        <p:spPr>
          <a:xfrm>
            <a:off x="479376" y="1412776"/>
            <a:ext cx="1123324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[References] 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 사용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part ;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 논문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/ code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대한 설명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링크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[1]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알고리즘 참고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딥러닝 기반 비속어 필터링 채팅 프로그램 설계 및 구현에 대한 논문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https://koreascience.kr/article/CFKO201924664108493.page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[2] </a:t>
            </a:r>
            <a:r>
              <a:rPr lang="en-US" altLang="ko-KR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Fasttext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오픈소스 활용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</a:t>
            </a:r>
            <a:r>
              <a:rPr lang="en-US" altLang="ko-KR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Fasttext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활용한 사전 구축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code</a:t>
            </a:r>
          </a:p>
          <a:p>
            <a:pPr>
              <a:lnSpc>
                <a:spcPct val="200000"/>
              </a:lnSpc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https://github.com/avidale/compress-fasttext</a:t>
            </a:r>
            <a:endParaRPr kumimoji="0" lang="en-US" altLang="ko-KR" sz="1600" b="0" i="0" u="none" strike="noStrike" kern="1200" cap="none" spc="0" normalizeH="0" baseline="0" noProof="0" dirty="0">
              <a:ln>
                <a:solidFill>
                  <a:prstClr val="black">
                    <a:lumMod val="65000"/>
                    <a:lumOff val="35000"/>
                    <a:alpha val="20000"/>
                  </a:prstClr>
                </a:solidFill>
              </a:ln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>
              <a:lnSpc>
                <a:spcPct val="200000"/>
              </a:lnSpc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- [3]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프로젝트 알고리즘 참고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; BERT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모델을</a:t>
            </a:r>
            <a:r>
              <a:rPr lang="en-US" altLang="ko-KR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활용한 욕설 판단 및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마스킹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서비스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프로그램</a:t>
            </a:r>
            <a:endParaRPr kumimoji="0" lang="en-US" altLang="ko-KR" sz="1600" b="0" i="0" u="none" strike="noStrike" kern="1200" cap="none" spc="0" normalizeH="0" baseline="0" noProof="0" dirty="0">
              <a:ln>
                <a:solidFill>
                  <a:prstClr val="black">
                    <a:lumMod val="65000"/>
                    <a:lumOff val="35000"/>
                    <a:alpha val="2000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- </a:t>
            </a:r>
            <a:r>
              <a:rPr lang="en-US" altLang="ko-KR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teammatmul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/project-purifier: Toxic word masking service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370E3D-BFBB-24D0-6E60-8D01EE25F2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0215" y="5093896"/>
            <a:ext cx="781640" cy="7816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ACE7903-E5A0-D9DD-8569-E2CC1EB126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4776" y="3038400"/>
            <a:ext cx="781200" cy="781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83C0DA-1F50-9EEA-1F20-21D3BA4A8B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60655" y="4030989"/>
            <a:ext cx="781200" cy="7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7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75D064-112D-B93E-6E31-E75CB4C1561B}"/>
              </a:ext>
            </a:extLst>
          </p:cNvPr>
          <p:cNvSpPr/>
          <p:nvPr/>
        </p:nvSpPr>
        <p:spPr>
          <a:xfrm>
            <a:off x="7530927" y="2223986"/>
            <a:ext cx="2059732" cy="2291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5B9B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-3293728" y="2857496"/>
            <a:ext cx="6587456" cy="6587456"/>
          </a:xfrm>
          <a:prstGeom prst="ellipse">
            <a:avLst/>
          </a:prstGeom>
          <a:noFill/>
          <a:ln w="254000">
            <a:solidFill>
              <a:schemeClr val="accent6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551384" y="1268760"/>
            <a:ext cx="11233248" cy="0"/>
          </a:xfrm>
          <a:prstGeom prst="line">
            <a:avLst/>
          </a:prstGeom>
          <a:ln w="25400">
            <a:solidFill>
              <a:srgbClr val="7DB6D6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376" y="692696"/>
            <a:ext cx="8430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딥러닝 기반 비속어 필터링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황세영 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and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송채영 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(1/14)</a:t>
            </a:r>
            <a:endParaRPr lang="en-US" altLang="ko-KR" sz="3200" dirty="0">
              <a:ln>
                <a:solidFill>
                  <a:srgbClr val="7DB6D6">
                    <a:alpha val="20000"/>
                  </a:srgbClr>
                </a:solidFill>
              </a:ln>
              <a:solidFill>
                <a:srgbClr val="7DB6D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8970280" y="1790253"/>
            <a:ext cx="347370" cy="347370"/>
          </a:xfrm>
          <a:prstGeom prst="ellipse">
            <a:avLst/>
          </a:prstGeom>
          <a:solidFill>
            <a:schemeClr val="accent5">
              <a:alpha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2AE108-2E7A-337D-B2FA-D37206E24A82}"/>
              </a:ext>
            </a:extLst>
          </p:cNvPr>
          <p:cNvSpPr/>
          <p:nvPr/>
        </p:nvSpPr>
        <p:spPr>
          <a:xfrm>
            <a:off x="9042288" y="3850002"/>
            <a:ext cx="2382304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EAB888-C0B7-2548-B1D0-0EFF1C450201}"/>
              </a:ext>
            </a:extLst>
          </p:cNvPr>
          <p:cNvSpPr/>
          <p:nvPr/>
        </p:nvSpPr>
        <p:spPr>
          <a:xfrm>
            <a:off x="623392" y="4313928"/>
            <a:ext cx="3456384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11EE60-B5F5-96CE-7F39-271DADFC58ED}"/>
              </a:ext>
            </a:extLst>
          </p:cNvPr>
          <p:cNvSpPr/>
          <p:nvPr/>
        </p:nvSpPr>
        <p:spPr>
          <a:xfrm>
            <a:off x="695400" y="5034671"/>
            <a:ext cx="4608512" cy="216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51384" y="1497791"/>
            <a:ext cx="11233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[Goal]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-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비속어로 쓰이는 단어들을 데이터로 모은 후 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딥러닝을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 사용하여 욕설을 탐지하도록 학습시켜 비속어를 탐지하는 프로그램을 구현함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DB27CF-87D9-77BE-FA22-282A9A31AB7A}"/>
              </a:ext>
            </a:extLst>
          </p:cNvPr>
          <p:cNvSpPr txBox="1"/>
          <p:nvPr/>
        </p:nvSpPr>
        <p:spPr>
          <a:xfrm>
            <a:off x="551384" y="2625515"/>
            <a:ext cx="1094521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[Introduction]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평소에 많이 사용하는 </a:t>
            </a:r>
            <a:r>
              <a:rPr lang="en-US" altLang="ko-KR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sns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인스타그램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페이스북 등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살펴보면 비속어를 쉽게 찾아볼 수 있으며 사이버 폭력으로도 이어져 이와 관련된 사례들이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급증하고 있음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이를 문제삼아 많은 사람들이 비속어 필터링과 관련된 프로그램을 만들고 있으나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 사진과 같이 문맥상 욕설을 의도하지 않음에도 불구하고 욕설로 인지하는 점을 문제로 삼아 이를 개선하는 프로그램을 만들어 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보려함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AB4EB7-53DD-71FC-8700-19749107164C}"/>
              </a:ext>
            </a:extLst>
          </p:cNvPr>
          <p:cNvSpPr txBox="1"/>
          <p:nvPr/>
        </p:nvSpPr>
        <p:spPr>
          <a:xfrm>
            <a:off x="479376" y="4789824"/>
            <a:ext cx="589385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비속어를 입력 받으면 비속어 탐지를 하고 이를 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마스킹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처리 함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비속어로 쓰이는 단어를 데이터로 모은 후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“fast text”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기법으로 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임베딩함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임베딩한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값들을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CNN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입력 값으로 넣어 딥러닝 학습 시킴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E640A07-53D0-11AF-E4D4-F1C3EC04D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2752217"/>
            <a:ext cx="4809270" cy="224364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7146E6D-79CE-E4D4-DF92-6FAE88792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840" y="2761456"/>
            <a:ext cx="4853045" cy="2225166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4D49F55D-DAB8-6D6A-9699-E5918D5A55F1}"/>
              </a:ext>
            </a:extLst>
          </p:cNvPr>
          <p:cNvSpPr/>
          <p:nvPr/>
        </p:nvSpPr>
        <p:spPr>
          <a:xfrm>
            <a:off x="5638800" y="3457037"/>
            <a:ext cx="1273796" cy="104277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34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24" grpId="0" animBg="1"/>
      <p:bldP spid="23" grpId="0"/>
      <p:bldP spid="10" grpId="0"/>
      <p:bldP spid="26" grpId="0"/>
      <p:bldP spid="21" grpId="0" animBg="1"/>
      <p:bldP spid="2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0DBC92F-611A-0C33-5E0F-A6A9AF010C0F}"/>
              </a:ext>
            </a:extLst>
          </p:cNvPr>
          <p:cNvSpPr/>
          <p:nvPr/>
        </p:nvSpPr>
        <p:spPr>
          <a:xfrm>
            <a:off x="1487488" y="4613154"/>
            <a:ext cx="1656184" cy="2008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BAB4AB-D851-A676-0658-26C292F91BA8}"/>
              </a:ext>
            </a:extLst>
          </p:cNvPr>
          <p:cNvSpPr/>
          <p:nvPr/>
        </p:nvSpPr>
        <p:spPr>
          <a:xfrm>
            <a:off x="1490523" y="4089400"/>
            <a:ext cx="9361040" cy="2464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B96F654-0DE2-DCBB-FCAB-9C0734491AB6}"/>
              </a:ext>
            </a:extLst>
          </p:cNvPr>
          <p:cNvSpPr/>
          <p:nvPr/>
        </p:nvSpPr>
        <p:spPr>
          <a:xfrm>
            <a:off x="767408" y="2132856"/>
            <a:ext cx="5904656" cy="2464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551384" y="1277471"/>
            <a:ext cx="11233248" cy="0"/>
          </a:xfrm>
          <a:prstGeom prst="line">
            <a:avLst/>
          </a:prstGeom>
          <a:ln w="25400">
            <a:solidFill>
              <a:srgbClr val="7DB6D6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376" y="692696"/>
            <a:ext cx="85026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딥러닝 기반 비속어 필터링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황세영 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and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송채영 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(2/14)</a:t>
            </a:r>
          </a:p>
          <a:p>
            <a:endParaRPr lang="en-US" altLang="ko-KR" sz="3200" dirty="0">
              <a:ln>
                <a:solidFill>
                  <a:srgbClr val="7DB6D6">
                    <a:alpha val="20000"/>
                  </a:srgbClr>
                </a:solidFill>
              </a:ln>
              <a:solidFill>
                <a:srgbClr val="95B9B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-3293728" y="2857496"/>
            <a:ext cx="6587456" cy="6587456"/>
          </a:xfrm>
          <a:prstGeom prst="ellipse">
            <a:avLst/>
          </a:prstGeom>
          <a:noFill/>
          <a:ln w="254000">
            <a:solidFill>
              <a:schemeClr val="accent6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8898272" y="1633230"/>
            <a:ext cx="347370" cy="347370"/>
          </a:xfrm>
          <a:prstGeom prst="ellipse">
            <a:avLst/>
          </a:prstGeom>
          <a:solidFill>
            <a:schemeClr val="accent5">
              <a:alpha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9453586" y="2857496"/>
            <a:ext cx="214314" cy="214314"/>
          </a:xfrm>
          <a:prstGeom prst="ellipse">
            <a:avLst/>
          </a:prstGeom>
          <a:solidFill>
            <a:schemeClr val="accent4">
              <a:alpha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51384" y="1443841"/>
            <a:ext cx="112332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[Related works]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[1] 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이건환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딥러닝 기반 비속어 필터링 채팅 프로그램 설계 및 구현에 대한 논문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=&gt;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각종 커뮤니티 사이트에서 비속어들을 구한 후 데이터를 형태소 단위와 자모 단위로 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전처리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하며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one-hot vector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표현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=&gt; CNN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모델을 사용하여 데이터들을 입력 하고 데이터들의 특징 추출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=&gt; LIME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알고리즘을 사용하여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CNN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측정한 결과에 대해 해석 후 비속어는 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마스킹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처리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#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프로그램 구현을 위한 알고리즘을 참고하였으며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우리 프로젝트는 위 논문과 달리 </a:t>
            </a:r>
            <a:r>
              <a:rPr lang="en-US" altLang="ko-KR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Fasttext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embedding model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활용하여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vectorize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진행함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9666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-3293728" y="2857496"/>
            <a:ext cx="6587456" cy="6587456"/>
          </a:xfrm>
          <a:prstGeom prst="ellipse">
            <a:avLst/>
          </a:prstGeom>
          <a:noFill/>
          <a:ln w="254000">
            <a:solidFill>
              <a:schemeClr val="accent6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28D907-DB6D-A4C8-3651-33403B663646}"/>
              </a:ext>
            </a:extLst>
          </p:cNvPr>
          <p:cNvSpPr/>
          <p:nvPr/>
        </p:nvSpPr>
        <p:spPr>
          <a:xfrm>
            <a:off x="695400" y="2016757"/>
            <a:ext cx="4968552" cy="24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71202" y="1277471"/>
            <a:ext cx="1123324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[Related works] (CONT)</a:t>
            </a:r>
            <a:endParaRPr kumimoji="0" lang="en-US" altLang="ko-KR" sz="1600" b="0" i="0" u="none" strike="noStrike" kern="1200" cap="none" spc="0" normalizeH="0" baseline="0" noProof="0" dirty="0">
              <a:ln>
                <a:solidFill>
                  <a:prstClr val="black">
                    <a:lumMod val="65000"/>
                    <a:lumOff val="35000"/>
                    <a:alpha val="2000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- [2] David Dale : </a:t>
            </a:r>
            <a:r>
              <a:rPr lang="en-US" altLang="ko-KR" sz="1600" dirty="0" err="1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Fasttext</a:t>
            </a:r>
            <a:r>
              <a:rPr lang="ko-KR" altLang="en-US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활용한 비속어탐지 사전 구축</a:t>
            </a:r>
            <a:endParaRPr kumimoji="0" lang="en-US" altLang="ko-KR" sz="1600" b="0" i="0" u="none" strike="noStrike" kern="1200" cap="none" spc="0" normalizeH="0" baseline="0" noProof="0" dirty="0">
              <a:ln>
                <a:solidFill>
                  <a:prstClr val="black">
                    <a:lumMod val="65000"/>
                    <a:lumOff val="35000"/>
                    <a:alpha val="2000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=&gt;  </a:t>
            </a:r>
            <a:r>
              <a:rPr lang="ko-KR" altLang="en-US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크롤링한 데이터를 전부 </a:t>
            </a:r>
            <a:r>
              <a:rPr lang="en-US" altLang="ko-KR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csv</a:t>
            </a:r>
            <a:r>
              <a:rPr lang="ko-KR" altLang="en-US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파일에 합침</a:t>
            </a:r>
            <a:endParaRPr lang="en-US" altLang="ko-KR" sz="1600" dirty="0">
              <a:ln>
                <a:solidFill>
                  <a:prstClr val="black">
                    <a:lumMod val="65000"/>
                    <a:lumOff val="35000"/>
                    <a:alpha val="2000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=&gt; </a:t>
            </a:r>
            <a:r>
              <a:rPr lang="en-US" altLang="ko-KR" sz="1600" dirty="0" err="1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Fasttext</a:t>
            </a:r>
            <a:r>
              <a:rPr lang="en-US" altLang="ko-KR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Word Embedding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CE7656-F791-D6DC-999B-943AD60A30E9}"/>
              </a:ext>
            </a:extLst>
          </p:cNvPr>
          <p:cNvSpPr/>
          <p:nvPr/>
        </p:nvSpPr>
        <p:spPr>
          <a:xfrm>
            <a:off x="1559496" y="6256701"/>
            <a:ext cx="1734232" cy="2321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EFB08D-F421-29A7-C7C3-9D0DCF0C06C5}"/>
              </a:ext>
            </a:extLst>
          </p:cNvPr>
          <p:cNvSpPr/>
          <p:nvPr/>
        </p:nvSpPr>
        <p:spPr>
          <a:xfrm>
            <a:off x="1559496" y="5733256"/>
            <a:ext cx="9505056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E08B37-A3EC-8A32-A52E-8BD5DA77B0A0}"/>
              </a:ext>
            </a:extLst>
          </p:cNvPr>
          <p:cNvSpPr/>
          <p:nvPr/>
        </p:nvSpPr>
        <p:spPr>
          <a:xfrm>
            <a:off x="767408" y="3814552"/>
            <a:ext cx="5760640" cy="2321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551384" y="1277471"/>
            <a:ext cx="11233248" cy="0"/>
          </a:xfrm>
          <a:prstGeom prst="line">
            <a:avLst/>
          </a:prstGeom>
          <a:ln w="25400">
            <a:solidFill>
              <a:srgbClr val="7DB6D6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376" y="692696"/>
            <a:ext cx="84882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“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딥러닝 기반 비속어 필터링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”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황세영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and </a:t>
            </a:r>
            <a:r>
              <a:rPr kumimoji="0" lang="ko-KR" altLang="en-US" sz="3200" b="0" i="0" u="none" strike="noStrike" kern="1200" cap="none" spc="0" normalizeH="0" baseline="0" noProof="0" dirty="0" err="1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송채영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(3/14)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0" i="0" u="none" strike="noStrike" kern="1200" cap="none" spc="0" normalizeH="0" baseline="0" noProof="0" dirty="0">
              <a:ln>
                <a:solidFill>
                  <a:srgbClr val="7DB6D6">
                    <a:alpha val="20000"/>
                  </a:srgbClr>
                </a:solidFill>
              </a:ln>
              <a:solidFill>
                <a:srgbClr val="95B9B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8898272" y="1633230"/>
            <a:ext cx="347370" cy="347370"/>
          </a:xfrm>
          <a:prstGeom prst="ellipse">
            <a:avLst/>
          </a:prstGeom>
          <a:solidFill>
            <a:schemeClr val="accent5">
              <a:alpha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9453586" y="2857496"/>
            <a:ext cx="214314" cy="214314"/>
          </a:xfrm>
          <a:prstGeom prst="ellipse">
            <a:avLst/>
          </a:prstGeom>
          <a:solidFill>
            <a:schemeClr val="accent4">
              <a:alpha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6FD16E-A584-3A17-F990-F69987A75348}"/>
              </a:ext>
            </a:extLst>
          </p:cNvPr>
          <p:cNvSpPr txBox="1"/>
          <p:nvPr/>
        </p:nvSpPr>
        <p:spPr>
          <a:xfrm>
            <a:off x="551384" y="3579982"/>
            <a:ext cx="10729192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- [3]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Ente_LJS</a:t>
            </a:r>
            <a:r>
              <a:rPr lang="en-US" altLang="ko-KR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BERT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모델을</a:t>
            </a:r>
            <a:r>
              <a:rPr lang="en-US" altLang="ko-KR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활용한 욕설 판단 및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마스킹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서비스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프로그램</a:t>
            </a:r>
            <a:endParaRPr kumimoji="0" lang="en-US" altLang="ko-KR" sz="1600" b="0" i="0" u="none" strike="noStrike" kern="1200" cap="none" spc="0" normalizeH="0" baseline="0" noProof="0" dirty="0">
              <a:ln>
                <a:solidFill>
                  <a:prstClr val="black">
                    <a:lumMod val="65000"/>
                    <a:lumOff val="35000"/>
                    <a:alpha val="2000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=&gt; </a:t>
            </a:r>
            <a:r>
              <a:rPr lang="ko-KR" altLang="en-US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댓글에서 욕설 유무를 </a:t>
            </a:r>
            <a:r>
              <a:rPr lang="en-US" altLang="ko-KR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0, 1 </a:t>
            </a:r>
            <a:r>
              <a:rPr lang="ko-KR" altLang="en-US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</a:t>
            </a:r>
            <a:r>
              <a:rPr lang="ko-KR" altLang="en-US" sz="1600" dirty="0" err="1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라벨링</a:t>
            </a:r>
            <a:endParaRPr lang="en-US" altLang="ko-KR" sz="1600" dirty="0">
              <a:ln>
                <a:solidFill>
                  <a:prstClr val="black">
                    <a:lumMod val="65000"/>
                    <a:lumOff val="35000"/>
                    <a:alpha val="2000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	=&gt; m</a:t>
            </a:r>
            <a:r>
              <a:rPr lang="en-US" altLang="ko-KR" sz="1600" dirty="0" err="1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ultilingual</a:t>
            </a:r>
            <a:r>
              <a:rPr lang="en-US" altLang="ko-KR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모델에 문장을 학습 시킴</a:t>
            </a:r>
            <a:endParaRPr lang="en-US" altLang="ko-KR" sz="1600" dirty="0">
              <a:ln>
                <a:solidFill>
                  <a:prstClr val="black">
                    <a:lumMod val="65000"/>
                    <a:lumOff val="35000"/>
                    <a:alpha val="2000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	=&gt; token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단위 확률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미교를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통한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마스킹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알고리즘 구현 </a:t>
            </a:r>
            <a:endParaRPr kumimoji="0" lang="en-US" altLang="ko-KR" sz="1600" b="0" i="0" u="none" strike="noStrike" kern="1200" cap="none" spc="0" normalizeH="0" baseline="0" noProof="0" dirty="0">
              <a:ln>
                <a:solidFill>
                  <a:prstClr val="black">
                    <a:lumMod val="65000"/>
                    <a:lumOff val="35000"/>
                    <a:alpha val="2000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#</a:t>
            </a:r>
            <a:r>
              <a:rPr lang="ko-KR" altLang="en-US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크롤링한 데이터의 라벨링과 </a:t>
            </a:r>
            <a:r>
              <a:rPr lang="en-US" altLang="ko-KR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masking </a:t>
            </a:r>
            <a:r>
              <a:rPr lang="ko-KR" altLang="en-US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알고리즘을  참고하였으며</a:t>
            </a:r>
            <a:r>
              <a:rPr lang="en-US" altLang="ko-KR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우리 프로젝트에서는 비속어를 추출 해내기 위해 욕설 학습 모</a:t>
            </a:r>
            <a:r>
              <a:rPr lang="en-US" altLang="ko-KR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ko-KR" altLang="en-US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델로 </a:t>
            </a:r>
            <a:r>
              <a:rPr lang="en-US" altLang="ko-KR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CNN</a:t>
            </a:r>
            <a:r>
              <a:rPr lang="ko-KR" altLang="en-US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이용한다</a:t>
            </a:r>
            <a:r>
              <a:rPr lang="en-US" altLang="ko-KR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kumimoji="0" lang="en-US" altLang="ko-KR" sz="1600" b="0" i="0" u="none" strike="noStrike" kern="1200" cap="none" spc="0" normalizeH="0" baseline="0" noProof="0" dirty="0">
              <a:ln>
                <a:solidFill>
                  <a:prstClr val="black">
                    <a:lumMod val="65000"/>
                    <a:lumOff val="35000"/>
                    <a:alpha val="2000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02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</p:cNvCxnSpPr>
          <p:nvPr/>
        </p:nvCxnSpPr>
        <p:spPr>
          <a:xfrm>
            <a:off x="551384" y="1277471"/>
            <a:ext cx="11233248" cy="0"/>
          </a:xfrm>
          <a:prstGeom prst="line">
            <a:avLst/>
          </a:prstGeom>
          <a:ln w="25400">
            <a:solidFill>
              <a:srgbClr val="7DB6D6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376" y="692696"/>
            <a:ext cx="85202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딥러닝 기반 비속어 필터링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황세영 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and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송채영 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(4/14)</a:t>
            </a:r>
          </a:p>
          <a:p>
            <a:endParaRPr lang="en-US" altLang="ko-KR" sz="3200" dirty="0">
              <a:ln>
                <a:solidFill>
                  <a:srgbClr val="7DB6D6">
                    <a:alpha val="20000"/>
                  </a:srgbClr>
                </a:solidFill>
              </a:ln>
              <a:solidFill>
                <a:srgbClr val="7DB6D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478157-9847-D80E-60E7-26BF5FD58FBA}"/>
              </a:ext>
            </a:extLst>
          </p:cNvPr>
          <p:cNvSpPr txBox="1"/>
          <p:nvPr/>
        </p:nvSpPr>
        <p:spPr>
          <a:xfrm>
            <a:off x="556307" y="1412776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[our proposal]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F458D7-193D-0614-A179-7E1989A09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82" y="2063329"/>
            <a:ext cx="8434192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3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</p:cNvCxnSpPr>
          <p:nvPr/>
        </p:nvCxnSpPr>
        <p:spPr>
          <a:xfrm>
            <a:off x="551384" y="1277471"/>
            <a:ext cx="11233248" cy="0"/>
          </a:xfrm>
          <a:prstGeom prst="line">
            <a:avLst/>
          </a:prstGeom>
          <a:ln w="25400">
            <a:solidFill>
              <a:srgbClr val="7DB6D6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376" y="692696"/>
            <a:ext cx="84994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딥러닝 기반 비속어 필터링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황세영 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and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송채영 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(5/14)</a:t>
            </a:r>
          </a:p>
          <a:p>
            <a:endParaRPr lang="en-US" altLang="ko-KR" sz="3200" dirty="0">
              <a:ln>
                <a:solidFill>
                  <a:srgbClr val="7DB6D6">
                    <a:alpha val="20000"/>
                  </a:srgbClr>
                </a:solidFill>
              </a:ln>
              <a:solidFill>
                <a:srgbClr val="7DB6D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478157-9847-D80E-60E7-26BF5FD58FBA}"/>
              </a:ext>
            </a:extLst>
          </p:cNvPr>
          <p:cNvSpPr txBox="1"/>
          <p:nvPr/>
        </p:nvSpPr>
        <p:spPr>
          <a:xfrm>
            <a:off x="556307" y="1412776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[our proposal] (CONT)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9E910C-1D9F-B5B3-41F6-577935F7E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962042"/>
            <a:ext cx="7560840" cy="10810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D6BB32-0BF7-3F42-066E-D1D05E4DE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31" y="3222943"/>
            <a:ext cx="5328593" cy="10687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D9421D-4FF0-6825-6507-33E042062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583" y="4471515"/>
            <a:ext cx="4272545" cy="10294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7567AC8-677E-46D5-8917-F8B4313958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480" y="5666695"/>
            <a:ext cx="3892750" cy="1162110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AC75E37-45AF-713B-0977-D1BACB9AF646}"/>
              </a:ext>
            </a:extLst>
          </p:cNvPr>
          <p:cNvSpPr/>
          <p:nvPr/>
        </p:nvSpPr>
        <p:spPr>
          <a:xfrm rot="5400000">
            <a:off x="2952374" y="5342670"/>
            <a:ext cx="544967" cy="55771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38D3890-6E0A-6DDB-42C2-3C36DFCC8AB5}"/>
              </a:ext>
            </a:extLst>
          </p:cNvPr>
          <p:cNvSpPr/>
          <p:nvPr/>
        </p:nvSpPr>
        <p:spPr>
          <a:xfrm rot="5400000">
            <a:off x="2952374" y="2825078"/>
            <a:ext cx="544967" cy="55771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97C904C-4612-4CE2-26DF-58B169338A3D}"/>
              </a:ext>
            </a:extLst>
          </p:cNvPr>
          <p:cNvSpPr/>
          <p:nvPr/>
        </p:nvSpPr>
        <p:spPr>
          <a:xfrm rot="5400000">
            <a:off x="2952373" y="4072110"/>
            <a:ext cx="544967" cy="55771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8A2FB8-1360-4B4D-EACA-481EC770D76A}"/>
              </a:ext>
            </a:extLst>
          </p:cNvPr>
          <p:cNvSpPr txBox="1"/>
          <p:nvPr/>
        </p:nvSpPr>
        <p:spPr>
          <a:xfrm>
            <a:off x="5958024" y="2691096"/>
            <a:ext cx="9852501" cy="957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Step 1 - </a:t>
            </a:r>
            <a:r>
              <a:rPr lang="ko-KR" altLang="en-US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각종 사이트에서 단어</a:t>
            </a:r>
            <a:r>
              <a:rPr lang="en-US" altLang="ko-KR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비속어 포함</a:t>
            </a:r>
            <a:r>
              <a:rPr lang="en-US" altLang="ko-KR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모은 후 </a:t>
            </a:r>
            <a:r>
              <a:rPr lang="en-US" altLang="ko-KR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csv </a:t>
            </a:r>
            <a:r>
              <a:rPr lang="ko-KR" altLang="en-US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파일에</a:t>
            </a:r>
            <a:r>
              <a:rPr lang="en-US" altLang="ko-KR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저장함</a:t>
            </a:r>
            <a:endParaRPr lang="en-US" altLang="ko-KR" sz="15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ex)</a:t>
            </a:r>
            <a:r>
              <a:rPr lang="ko-KR" altLang="en-US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무지개 같은 사장님</a:t>
            </a:r>
            <a:r>
              <a:rPr lang="en-US" altLang="ko-KR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같이 띄어쓰기에 의해 비속어로 분류하는 단어도 모음</a:t>
            </a:r>
            <a:endParaRPr lang="en-US" altLang="ko-KR" sz="15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A20CD3-17B7-C907-C19D-74497CA0A1E8}"/>
              </a:ext>
            </a:extLst>
          </p:cNvPr>
          <p:cNvSpPr txBox="1"/>
          <p:nvPr/>
        </p:nvSpPr>
        <p:spPr>
          <a:xfrm>
            <a:off x="5958024" y="3828872"/>
            <a:ext cx="7802592" cy="496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Step 2 - </a:t>
            </a:r>
            <a:r>
              <a:rPr lang="ko-KR" altLang="en-US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단어를 </a:t>
            </a:r>
            <a:r>
              <a:rPr lang="en-US" altLang="ko-KR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“</a:t>
            </a:r>
            <a:r>
              <a:rPr lang="en-US" altLang="ko-KR" sz="15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fasttext</a:t>
            </a:r>
            <a:r>
              <a:rPr lang="en-US" altLang="ko-KR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r>
              <a:rPr lang="ko-KR" altLang="en-US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이용하여</a:t>
            </a:r>
            <a:r>
              <a:rPr lang="en-US" altLang="ko-KR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15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임베딩</a:t>
            </a:r>
            <a:r>
              <a:rPr lang="ko-KR" altLang="en-US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기법</a:t>
            </a:r>
            <a:r>
              <a:rPr lang="en-US" altLang="ko-KR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r>
              <a:rPr lang="ko-KR" altLang="en-US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단어에 적용함</a:t>
            </a:r>
            <a:endParaRPr lang="en-US" altLang="ko-KR" sz="15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737C76-29F2-B61E-4057-6CA81E3BBE6A}"/>
              </a:ext>
            </a:extLst>
          </p:cNvPr>
          <p:cNvSpPr txBox="1"/>
          <p:nvPr/>
        </p:nvSpPr>
        <p:spPr>
          <a:xfrm>
            <a:off x="5958024" y="4889027"/>
            <a:ext cx="5726659" cy="496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Step 3 - </a:t>
            </a:r>
            <a:r>
              <a:rPr lang="ko-KR" altLang="en-US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단어를 벡터화 함</a:t>
            </a:r>
            <a:endParaRPr lang="en-US" altLang="ko-KR" sz="15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EAFF9D-F78C-D4C3-0501-F0A39C3809A7}"/>
              </a:ext>
            </a:extLst>
          </p:cNvPr>
          <p:cNvSpPr txBox="1"/>
          <p:nvPr/>
        </p:nvSpPr>
        <p:spPr>
          <a:xfrm>
            <a:off x="5958024" y="5991950"/>
            <a:ext cx="9615486" cy="496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Step 4 - </a:t>
            </a:r>
            <a:r>
              <a:rPr lang="ko-KR" altLang="en-US" sz="15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벡터화한</a:t>
            </a:r>
            <a:r>
              <a:rPr lang="ko-KR" altLang="en-US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데이터를 </a:t>
            </a:r>
            <a:r>
              <a:rPr lang="en-US" altLang="ko-KR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“CNN”</a:t>
            </a:r>
            <a:r>
              <a:rPr lang="ko-KR" altLang="en-US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모델의 </a:t>
            </a:r>
            <a:r>
              <a:rPr lang="ko-KR" altLang="en-US" sz="15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입력값으로</a:t>
            </a:r>
            <a:r>
              <a:rPr lang="ko-KR" altLang="en-US" sz="15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사용함</a:t>
            </a:r>
            <a:endParaRPr lang="en-US" altLang="ko-KR" sz="15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61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BE0C69-5056-77D2-9B79-C4049577C5F3}"/>
              </a:ext>
            </a:extLst>
          </p:cNvPr>
          <p:cNvSpPr/>
          <p:nvPr/>
        </p:nvSpPr>
        <p:spPr>
          <a:xfrm>
            <a:off x="551384" y="1980600"/>
            <a:ext cx="1701565" cy="2450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506003" y="1268760"/>
            <a:ext cx="11233248" cy="0"/>
          </a:xfrm>
          <a:prstGeom prst="line">
            <a:avLst/>
          </a:prstGeom>
          <a:ln w="25400">
            <a:solidFill>
              <a:srgbClr val="7DB6D6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376" y="692696"/>
            <a:ext cx="85154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딥러닝 기반 비속어 필터링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황세영 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and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송채영 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(6/14)</a:t>
            </a:r>
          </a:p>
          <a:p>
            <a:endParaRPr lang="en-US" altLang="ko-KR" sz="3200" dirty="0">
              <a:ln>
                <a:solidFill>
                  <a:srgbClr val="7DB6D6">
                    <a:alpha val="20000"/>
                  </a:srgbClr>
                </a:solidFill>
              </a:ln>
              <a:solidFill>
                <a:srgbClr val="95B9B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6003" y="1243066"/>
            <a:ext cx="1123324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[Experimented Method]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 configuration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에브리타임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Instagram or </a:t>
            </a:r>
            <a:r>
              <a:rPr lang="en-US" altLang="ko-KR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Dcinside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, </a:t>
            </a:r>
            <a:r>
              <a:rPr lang="en-US" altLang="ko-KR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youtube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,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뉴스 내 댓글에서 비속어와 비속어가 아닌 데이터를 수작업을 통해 얻음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네이버 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금칙어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인스티즈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금칙어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비속어로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분류될 수 있으나 비속어가 아닌 단어나 문장 데이터 추가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예외처리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획득한 데이터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단어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csv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파일에 저장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0B45425-0C32-C671-A0AD-A1E11885C05A}"/>
              </a:ext>
            </a:extLst>
          </p:cNvPr>
          <p:cNvGrpSpPr/>
          <p:nvPr/>
        </p:nvGrpSpPr>
        <p:grpSpPr>
          <a:xfrm>
            <a:off x="454723" y="3918109"/>
            <a:ext cx="6921722" cy="2887755"/>
            <a:chOff x="454723" y="3918109"/>
            <a:chExt cx="6921722" cy="288775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49343B3-0ACE-6F03-A32C-D2330E987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4723" y="4558671"/>
              <a:ext cx="5918504" cy="160663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CEF2D51-08BF-770D-6EDF-A99241100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3672" y="4210406"/>
              <a:ext cx="4115011" cy="2508379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156853C-841B-7830-4FF4-88238CDD6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0139" y="3918109"/>
              <a:ext cx="1136306" cy="2887755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28D2953-9B3F-C851-DA32-B210FBBEA922}"/>
              </a:ext>
            </a:extLst>
          </p:cNvPr>
          <p:cNvSpPr txBox="1"/>
          <p:nvPr/>
        </p:nvSpPr>
        <p:spPr>
          <a:xfrm>
            <a:off x="454723" y="4228499"/>
            <a:ext cx="113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A9D47589-102D-D8C2-F3A5-786EDC3A8310}"/>
              </a:ext>
            </a:extLst>
          </p:cNvPr>
          <p:cNvSpPr/>
          <p:nvPr/>
        </p:nvSpPr>
        <p:spPr>
          <a:xfrm>
            <a:off x="6738864" y="5031528"/>
            <a:ext cx="544967" cy="55771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FA58BAD-66FB-83D1-CE24-C7E520D1542B}"/>
              </a:ext>
            </a:extLst>
          </p:cNvPr>
          <p:cNvGrpSpPr/>
          <p:nvPr/>
        </p:nvGrpSpPr>
        <p:grpSpPr>
          <a:xfrm>
            <a:off x="7444528" y="3518867"/>
            <a:ext cx="3398729" cy="3286997"/>
            <a:chOff x="7444528" y="3518867"/>
            <a:chExt cx="3398729" cy="3286997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EEE5B00-2314-C5E7-8972-40B236EB2A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799" b="41806"/>
            <a:stretch/>
          </p:blipFill>
          <p:spPr>
            <a:xfrm>
              <a:off x="7496912" y="3888200"/>
              <a:ext cx="975352" cy="291766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B355450C-944E-E778-A091-F13C77FDBC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9989"/>
            <a:stretch/>
          </p:blipFill>
          <p:spPr>
            <a:xfrm>
              <a:off x="8475378" y="3918109"/>
              <a:ext cx="2367879" cy="288775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B56F7F7-DA2C-920D-343D-BF3A52EA3AB8}"/>
                </a:ext>
              </a:extLst>
            </p:cNvPr>
            <p:cNvSpPr txBox="1"/>
            <p:nvPr/>
          </p:nvSpPr>
          <p:spPr>
            <a:xfrm>
              <a:off x="7444528" y="3518867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csv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파일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020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A97D9AE-CA32-B3F7-AF6F-FB4C635B3E52}"/>
              </a:ext>
            </a:extLst>
          </p:cNvPr>
          <p:cNvSpPr/>
          <p:nvPr/>
        </p:nvSpPr>
        <p:spPr>
          <a:xfrm>
            <a:off x="578375" y="2063383"/>
            <a:ext cx="2637305" cy="2277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506003" y="1268760"/>
            <a:ext cx="11233248" cy="0"/>
          </a:xfrm>
          <a:prstGeom prst="line">
            <a:avLst/>
          </a:prstGeom>
          <a:ln w="25400">
            <a:solidFill>
              <a:srgbClr val="7DB6D6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376" y="692696"/>
            <a:ext cx="85106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딥러닝 기반 비속어 필터링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황세영 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and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송채영 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(7/14)</a:t>
            </a:r>
          </a:p>
          <a:p>
            <a:endParaRPr lang="en-US" altLang="ko-KR" sz="3200" dirty="0">
              <a:ln>
                <a:solidFill>
                  <a:srgbClr val="7DB6D6">
                    <a:alpha val="20000"/>
                  </a:srgbClr>
                </a:solidFill>
              </a:ln>
              <a:solidFill>
                <a:srgbClr val="95B9B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9376" y="1271060"/>
            <a:ext cx="11233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[Experimented Method] (CONT)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076D94-6B9B-AFA3-6A1A-E493B4995A62}"/>
              </a:ext>
            </a:extLst>
          </p:cNvPr>
          <p:cNvSpPr txBox="1"/>
          <p:nvPr/>
        </p:nvSpPr>
        <p:spPr>
          <a:xfrm>
            <a:off x="506002" y="1835388"/>
            <a:ext cx="11685998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Preprocessing method / Model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en-US" altLang="ko-KR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Fasttext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이용하여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embedding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기법을 단어에 적용해줌 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en-US" altLang="ko-KR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Jamosplit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모듈을 가져와 그림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그림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같이 자모분리를 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해줌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단어를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n-gram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하여 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임베딩함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한글의 경우 음절 단위로 나누어져 의미를 제대로 못 담기 때문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형태소 단위로 분리를 하지 않은 이유는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embedding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해줄 단어들이 “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ㅋㅋ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ㅇㅈ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ㅗ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 과 같이 형태소가 적절하게 분리되지 않는 것이 많은 비중을 차지하고 있어 그림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같이 어절을 단위로 하여 사용함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8992DD4-6EBA-3EBA-7D80-6FB265A7390B}"/>
              </a:ext>
            </a:extLst>
          </p:cNvPr>
          <p:cNvGrpSpPr/>
          <p:nvPr/>
        </p:nvGrpSpPr>
        <p:grpSpPr>
          <a:xfrm>
            <a:off x="7266909" y="4809237"/>
            <a:ext cx="2010537" cy="1875702"/>
            <a:chOff x="7266909" y="4809237"/>
            <a:chExt cx="2010537" cy="1875702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1AA08ED2-5403-B901-803F-F39B85F0C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66909" y="4809237"/>
              <a:ext cx="2010537" cy="148678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F57E91-005F-93DA-02EC-10FC0CADED6C}"/>
                </a:ext>
              </a:extLst>
            </p:cNvPr>
            <p:cNvSpPr txBox="1"/>
            <p:nvPr/>
          </p:nvSpPr>
          <p:spPr>
            <a:xfrm>
              <a:off x="7824192" y="6315607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그림 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98AFAB8-989D-1144-6A40-AD4DD9EE1FDF}"/>
              </a:ext>
            </a:extLst>
          </p:cNvPr>
          <p:cNvGrpSpPr/>
          <p:nvPr/>
        </p:nvGrpSpPr>
        <p:grpSpPr>
          <a:xfrm>
            <a:off x="3987309" y="5231854"/>
            <a:ext cx="3016377" cy="1302782"/>
            <a:chOff x="3987309" y="5231854"/>
            <a:chExt cx="3016377" cy="1302782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7AB7C2DC-9ACC-C49C-CF48-D80EB7094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87309" y="5231854"/>
              <a:ext cx="3016377" cy="9334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8E4A29-DE62-303A-FD50-35E880FF67A7}"/>
                </a:ext>
              </a:extLst>
            </p:cNvPr>
            <p:cNvSpPr txBox="1"/>
            <p:nvPr/>
          </p:nvSpPr>
          <p:spPr>
            <a:xfrm>
              <a:off x="5196873" y="616530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그림 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AF374DD-1DB8-C166-596E-E91DC2F433B7}"/>
              </a:ext>
            </a:extLst>
          </p:cNvPr>
          <p:cNvGrpSpPr/>
          <p:nvPr/>
        </p:nvGrpSpPr>
        <p:grpSpPr>
          <a:xfrm>
            <a:off x="538134" y="4809237"/>
            <a:ext cx="3381690" cy="1931850"/>
            <a:chOff x="538134" y="4809237"/>
            <a:chExt cx="3381690" cy="19318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440D48-8D0A-6EB9-9D6C-F99CF7134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8629" t="22386" r="5496"/>
            <a:stretch>
              <a:fillRect/>
            </a:stretch>
          </p:blipFill>
          <p:spPr>
            <a:xfrm>
              <a:off x="538134" y="4809237"/>
              <a:ext cx="3381690" cy="19318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0E0053-ED77-8D98-7C21-C0D8767A2D73}"/>
                </a:ext>
              </a:extLst>
            </p:cNvPr>
            <p:cNvSpPr txBox="1"/>
            <p:nvPr/>
          </p:nvSpPr>
          <p:spPr>
            <a:xfrm>
              <a:off x="1847528" y="6360057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그림 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07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</p:cNvCxnSpPr>
          <p:nvPr/>
        </p:nvCxnSpPr>
        <p:spPr>
          <a:xfrm>
            <a:off x="551384" y="1277471"/>
            <a:ext cx="11233248" cy="0"/>
          </a:xfrm>
          <a:prstGeom prst="line">
            <a:avLst/>
          </a:prstGeom>
          <a:ln w="25400">
            <a:solidFill>
              <a:srgbClr val="7DB6D6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376" y="692696"/>
            <a:ext cx="85010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딥러닝 기반 비속어 필터링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황세영 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and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송채영 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95B9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(8/14)</a:t>
            </a:r>
          </a:p>
          <a:p>
            <a:endParaRPr lang="en-US" altLang="ko-KR" sz="3200" dirty="0">
              <a:ln>
                <a:solidFill>
                  <a:srgbClr val="7DB6D6">
                    <a:alpha val="20000"/>
                  </a:srgbClr>
                </a:solidFill>
              </a:ln>
              <a:solidFill>
                <a:srgbClr val="95B9B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3200" dirty="0">
              <a:ln>
                <a:solidFill>
                  <a:srgbClr val="7DB6D6">
                    <a:alpha val="20000"/>
                  </a:srgbClr>
                </a:solidFill>
              </a:ln>
              <a:solidFill>
                <a:srgbClr val="95B9B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1384" y="1349392"/>
            <a:ext cx="2650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[Experimented Result]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B7516DF0-4BB6-7700-A7B1-EB04FC52F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991296"/>
            <a:ext cx="3775968" cy="251731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CEFC222B-E2B5-3C3D-A40E-20F823CFC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475" y="3596231"/>
            <a:ext cx="6251362" cy="130744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1E2544-0EA7-7E3B-4EE3-1BF307BCEBE7}"/>
              </a:ext>
            </a:extLst>
          </p:cNvPr>
          <p:cNvSpPr txBox="1"/>
          <p:nvPr/>
        </p:nvSpPr>
        <p:spPr>
          <a:xfrm>
            <a:off x="506002" y="1836698"/>
            <a:ext cx="116859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1)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자모 분리 형태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문장을 단위로 하여 자음 모음을 분리함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8C77AA-13C0-B7D8-9503-C519D5211400}"/>
              </a:ext>
            </a:extLst>
          </p:cNvPr>
          <p:cNvSpPr txBox="1"/>
          <p:nvPr/>
        </p:nvSpPr>
        <p:spPr>
          <a:xfrm>
            <a:off x="2210470" y="550860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자모 분리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9B28B0-5177-6954-355C-18A675ABFCF8}"/>
              </a:ext>
            </a:extLst>
          </p:cNvPr>
          <p:cNvSpPr txBox="1"/>
          <p:nvPr/>
        </p:nvSpPr>
        <p:spPr>
          <a:xfrm>
            <a:off x="6644024" y="5373216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Fasttext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 데이터</a:t>
            </a:r>
          </a:p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577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18E09D7-44ED-474B-9FC9-D78F7174A900}">
  <we:reference id="wa104051163" version="1.2.0.3" store="ko-KR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2796</TotalTime>
  <Words>1037</Words>
  <Application>Microsoft Office PowerPoint</Application>
  <PresentationFormat>와이드스크린</PresentationFormat>
  <Paragraphs>101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맑은 고딕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디자인컴퓨터2</dc:creator>
  <cp:lastModifiedBy>송 채영</cp:lastModifiedBy>
  <cp:revision>201</cp:revision>
  <cp:lastPrinted>2018-10-08T09:36:10Z</cp:lastPrinted>
  <dcterms:created xsi:type="dcterms:W3CDTF">2018-10-05T13:46:23Z</dcterms:created>
  <dcterms:modified xsi:type="dcterms:W3CDTF">2022-11-30T09:59:42Z</dcterms:modified>
</cp:coreProperties>
</file>