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2" r:id="rId2"/>
    <p:sldId id="269" r:id="rId3"/>
    <p:sldId id="258" r:id="rId4"/>
    <p:sldId id="290" r:id="rId5"/>
    <p:sldId id="273" r:id="rId6"/>
    <p:sldId id="282" r:id="rId7"/>
    <p:sldId id="283" r:id="rId8"/>
    <p:sldId id="278" r:id="rId9"/>
    <p:sldId id="281" r:id="rId10"/>
    <p:sldId id="284" r:id="rId11"/>
    <p:sldId id="285" r:id="rId12"/>
    <p:sldId id="286" r:id="rId13"/>
    <p:sldId id="274" r:id="rId14"/>
    <p:sldId id="279" r:id="rId15"/>
    <p:sldId id="280" r:id="rId16"/>
    <p:sldId id="287" r:id="rId17"/>
    <p:sldId id="288" r:id="rId18"/>
    <p:sldId id="291" r:id="rId19"/>
    <p:sldId id="275" r:id="rId20"/>
    <p:sldId id="277" r:id="rId21"/>
  </p:sldIdLst>
  <p:sldSz cx="12192000" cy="6858000"/>
  <p:notesSz cx="6807200" cy="9939338"/>
  <p:embeddedFontLst>
    <p:embeddedFont>
      <p:font typeface="맑은 고딕" panose="020B0503020000020004" pitchFamily="50" charset="-127"/>
      <p:regular r:id="rId22"/>
      <p:bold r:id="rId23"/>
    </p:embeddedFont>
    <p:embeddedFont>
      <p:font typeface="배달의민족 도현" panose="020B0600000101010101" pitchFamily="50" charset="-127"/>
      <p:regular r:id="rId24"/>
    </p:embeddedFont>
    <p:embeddedFont>
      <p:font typeface="배달의민족 주아" panose="02020603020101020101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9B1"/>
    <a:srgbClr val="99B5DB"/>
    <a:srgbClr val="82A5D4"/>
    <a:srgbClr val="B5CAE5"/>
    <a:srgbClr val="5786C5"/>
    <a:srgbClr val="98AA2C"/>
    <a:srgbClr val="50AA8C"/>
    <a:srgbClr val="397964"/>
    <a:srgbClr val="42706F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Objects="1">
      <p:cViewPr varScale="1">
        <p:scale>
          <a:sx n="77" d="100"/>
          <a:sy n="77" d="100"/>
        </p:scale>
        <p:origin x="268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2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8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2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2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1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98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4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1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BFBF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FEAFD-94BB-49FA-AF69-A797984CC0AC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1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/>
          <p:cNvSpPr/>
          <p:nvPr/>
        </p:nvSpPr>
        <p:spPr>
          <a:xfrm>
            <a:off x="7130988" y="575556"/>
            <a:ext cx="2682552" cy="2682552"/>
          </a:xfrm>
          <a:prstGeom prst="ellipse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79576" y="1736812"/>
            <a:ext cx="360040" cy="360040"/>
          </a:xfrm>
          <a:prstGeom prst="ellipse">
            <a:avLst/>
          </a:prstGeom>
          <a:noFill/>
          <a:ln w="76200">
            <a:solidFill>
              <a:schemeClr val="accent6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472264" y="4303895"/>
            <a:ext cx="205225" cy="205225"/>
          </a:xfrm>
          <a:prstGeom prst="ellipse">
            <a:avLst/>
          </a:prstGeom>
          <a:solidFill>
            <a:schemeClr val="accent5">
              <a:alpha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1616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305348" y="2384904"/>
            <a:ext cx="697502" cy="180000"/>
            <a:chOff x="8904312" y="2610176"/>
            <a:chExt cx="697502" cy="180000"/>
          </a:xfrm>
        </p:grpSpPr>
        <p:cxnSp>
          <p:nvCxnSpPr>
            <p:cNvPr id="5" name="구부러진 연결선 4"/>
            <p:cNvCxnSpPr/>
            <p:nvPr/>
          </p:nvCxnSpPr>
          <p:spPr>
            <a:xfrm rot="8100000">
              <a:off x="8904312" y="2610176"/>
              <a:ext cx="180000" cy="180000"/>
            </a:xfrm>
            <a:prstGeom prst="curvedConnector3">
              <a:avLst/>
            </a:prstGeom>
            <a:ln w="25400" cap="rnd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구부러진 연결선 13"/>
            <p:cNvCxnSpPr/>
            <p:nvPr/>
          </p:nvCxnSpPr>
          <p:spPr>
            <a:xfrm rot="8100000">
              <a:off x="9163063" y="2610176"/>
              <a:ext cx="180000" cy="180000"/>
            </a:xfrm>
            <a:prstGeom prst="curvedConnector3">
              <a:avLst/>
            </a:prstGeom>
            <a:ln w="25400" cap="rnd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구부러진 연결선 14"/>
            <p:cNvCxnSpPr/>
            <p:nvPr/>
          </p:nvCxnSpPr>
          <p:spPr>
            <a:xfrm rot="8100000">
              <a:off x="9421814" y="2610176"/>
              <a:ext cx="180000" cy="180000"/>
            </a:xfrm>
            <a:prstGeom prst="curvedConnector3">
              <a:avLst/>
            </a:prstGeom>
            <a:ln w="25400" cap="rnd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이등변 삼각형 10"/>
          <p:cNvSpPr/>
          <p:nvPr/>
        </p:nvSpPr>
        <p:spPr>
          <a:xfrm rot="19800000">
            <a:off x="3497444" y="4955139"/>
            <a:ext cx="288032" cy="248303"/>
          </a:xfrm>
          <a:prstGeom prst="triangle">
            <a:avLst/>
          </a:prstGeom>
          <a:noFill/>
          <a:ln w="50800"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95954" y="4797152"/>
            <a:ext cx="8470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  <a:alpha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컴퓨터정보공학부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2022202030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구현민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  <a:alpha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컴퓨터정보공학부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2021202058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송채영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  <a:alpha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컴퓨터정보공학부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2022202031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강현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algn="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정보융합학부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2018204002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박정재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  <a:alpha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F4CB5F-585C-47DD-0770-983387068BE9}"/>
              </a:ext>
            </a:extLst>
          </p:cNvPr>
          <p:cNvSpPr txBox="1"/>
          <p:nvPr/>
        </p:nvSpPr>
        <p:spPr>
          <a:xfrm>
            <a:off x="3678838" y="2636912"/>
            <a:ext cx="48654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암호화</a:t>
            </a:r>
            <a:r>
              <a:rPr lang="ko-KR" altLang="en-US" sz="60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60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복호화</a:t>
            </a:r>
            <a:endParaRPr lang="en-US" altLang="ko-KR" sz="60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27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-3293728" y="2857496"/>
            <a:ext cx="6587456" cy="6587456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623392" y="1349479"/>
            <a:ext cx="10801200" cy="0"/>
          </a:xfrm>
          <a:prstGeom prst="line">
            <a:avLst/>
          </a:prstGeom>
          <a:ln w="25400">
            <a:solidFill>
              <a:srgbClr val="95B9B1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764704"/>
            <a:ext cx="2794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 Flow Chart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F9BFA8-2283-8DC0-B676-9B06DFF4A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69" y="1484784"/>
            <a:ext cx="5040000" cy="49813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9EED0A-859B-1BCB-7CF5-FE0E972B305F}"/>
              </a:ext>
            </a:extLst>
          </p:cNvPr>
          <p:cNvSpPr txBox="1"/>
          <p:nvPr/>
        </p:nvSpPr>
        <p:spPr>
          <a:xfrm>
            <a:off x="407368" y="60212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Flow Chart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6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-3293728" y="2857496"/>
            <a:ext cx="6587456" cy="6587456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623392" y="1349479"/>
            <a:ext cx="10801200" cy="0"/>
          </a:xfrm>
          <a:prstGeom prst="line">
            <a:avLst/>
          </a:prstGeom>
          <a:ln w="25400">
            <a:solidFill>
              <a:srgbClr val="95B9B1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764704"/>
            <a:ext cx="4282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 Flow Chart (CONT.)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BD7DCA-7EFA-F0A3-C3CE-82B13BD84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395843"/>
            <a:ext cx="4320000" cy="26209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98453A-213D-F339-8147-355D508D4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3988131"/>
            <a:ext cx="4320000" cy="26837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7A78D8-6E92-657C-B90A-8DFF3F24A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027" y="1541712"/>
            <a:ext cx="4320000" cy="21821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9C5913-AC65-FDB3-2A4A-B24BC9AEF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4085452"/>
            <a:ext cx="4320000" cy="2065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D127AA-7709-783E-9EB7-391D5DE598E0}"/>
              </a:ext>
            </a:extLst>
          </p:cNvPr>
          <p:cNvSpPr txBox="1"/>
          <p:nvPr/>
        </p:nvSpPr>
        <p:spPr>
          <a:xfrm>
            <a:off x="4079776" y="361879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암호화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69DD8-590B-D468-FA6D-4F1E6F204F13}"/>
              </a:ext>
            </a:extLst>
          </p:cNvPr>
          <p:cNvSpPr txBox="1"/>
          <p:nvPr/>
        </p:nvSpPr>
        <p:spPr>
          <a:xfrm>
            <a:off x="4079776" y="623194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복호화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A9687D-CFDC-1682-764D-6017E1E0A2FD}"/>
              </a:ext>
            </a:extLst>
          </p:cNvPr>
          <p:cNvSpPr txBox="1"/>
          <p:nvPr/>
        </p:nvSpPr>
        <p:spPr>
          <a:xfrm>
            <a:off x="8760296" y="361879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암호화 삭제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B63CB-6B33-2580-A72E-EABF05B54F71}"/>
              </a:ext>
            </a:extLst>
          </p:cNvPr>
          <p:cNvSpPr txBox="1"/>
          <p:nvPr/>
        </p:nvSpPr>
        <p:spPr>
          <a:xfrm>
            <a:off x="8760296" y="623194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복호화 삭제</a:t>
            </a:r>
          </a:p>
        </p:txBody>
      </p:sp>
    </p:spTree>
    <p:extLst>
      <p:ext uri="{BB962C8B-B14F-4D97-AF65-F5344CB8AC3E}">
        <p14:creationId xmlns:p14="http://schemas.microsoft.com/office/powerpoint/2010/main" val="331911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-3293728" y="2857496"/>
            <a:ext cx="6587456" cy="6587456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623392" y="1349479"/>
            <a:ext cx="10801200" cy="0"/>
          </a:xfrm>
          <a:prstGeom prst="line">
            <a:avLst/>
          </a:prstGeom>
          <a:ln w="25400">
            <a:solidFill>
              <a:srgbClr val="95B9B1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764704"/>
            <a:ext cx="4282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 Flow Chart (CONT.)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80BE51-C81E-D26F-22FE-396C481D3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484784"/>
            <a:ext cx="5391427" cy="2559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91C233-3991-E574-C200-88805D42B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2" y="3284984"/>
            <a:ext cx="5848651" cy="33085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0A9320-DAE0-FE5A-A180-7516E4226F82}"/>
              </a:ext>
            </a:extLst>
          </p:cNvPr>
          <p:cNvSpPr txBox="1"/>
          <p:nvPr/>
        </p:nvSpPr>
        <p:spPr>
          <a:xfrm>
            <a:off x="5735960" y="16288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리스트 출력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061EF2-EACE-ABFD-242C-E07B51363C43}"/>
              </a:ext>
            </a:extLst>
          </p:cNvPr>
          <p:cNvSpPr txBox="1"/>
          <p:nvPr/>
        </p:nvSpPr>
        <p:spPr>
          <a:xfrm>
            <a:off x="3926587" y="580625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리스트 저장</a:t>
            </a:r>
          </a:p>
        </p:txBody>
      </p:sp>
    </p:spTree>
    <p:extLst>
      <p:ext uri="{BB962C8B-B14F-4D97-AF65-F5344CB8AC3E}">
        <p14:creationId xmlns:p14="http://schemas.microsoft.com/office/powerpoint/2010/main" val="82243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-3293728" y="2857496"/>
            <a:ext cx="6587456" cy="6587456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978BC93-2997-EC47-91CD-EA5CCA2ACEC9}"/>
              </a:ext>
            </a:extLst>
          </p:cNvPr>
          <p:cNvGrpSpPr/>
          <p:nvPr/>
        </p:nvGrpSpPr>
        <p:grpSpPr>
          <a:xfrm>
            <a:off x="571431" y="2324751"/>
            <a:ext cx="11080749" cy="3628159"/>
            <a:chOff x="571431" y="2324751"/>
            <a:chExt cx="11080749" cy="3628159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1109968-CDF2-95D6-04E6-11090020F65C}"/>
                </a:ext>
              </a:extLst>
            </p:cNvPr>
            <p:cNvGrpSpPr/>
            <p:nvPr/>
          </p:nvGrpSpPr>
          <p:grpSpPr>
            <a:xfrm>
              <a:off x="571431" y="2337758"/>
              <a:ext cx="11080749" cy="3615152"/>
              <a:chOff x="559867" y="2059160"/>
              <a:chExt cx="11080749" cy="3615152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EEF9C705-1DE9-5329-1380-CDD0231DB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9867" y="2060553"/>
                <a:ext cx="3403662" cy="3600000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91B9A2DF-3FC1-FF27-40A9-70A6BC2784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0000" r="12066"/>
              <a:stretch/>
            </p:blipFill>
            <p:spPr>
              <a:xfrm>
                <a:off x="8210198" y="2059160"/>
                <a:ext cx="3430418" cy="3615152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52A1B0-472D-50B3-DAFE-0995A27B0E26}"/>
                </a:ext>
              </a:extLst>
            </p:cNvPr>
            <p:cNvSpPr txBox="1"/>
            <p:nvPr/>
          </p:nvSpPr>
          <p:spPr>
            <a:xfrm>
              <a:off x="2497135" y="5538387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암호화 복호화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8FFF001-85CC-D2A0-5A58-777ED5850952}"/>
                </a:ext>
              </a:extLst>
            </p:cNvPr>
            <p:cNvSpPr txBox="1"/>
            <p:nvPr/>
          </p:nvSpPr>
          <p:spPr>
            <a:xfrm>
              <a:off x="6960096" y="551723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Main </a:t>
              </a:r>
              <a:r>
                <a:rPr lang="ko-KR" altLang="en-US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함수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491E1EC-1873-92F6-F14F-920F4994E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6878" y="2324751"/>
              <a:ext cx="3377014" cy="3614400"/>
            </a:xfrm>
            <a:prstGeom prst="rect">
              <a:avLst/>
            </a:prstGeom>
          </p:spPr>
        </p:pic>
      </p:grpSp>
      <p:cxnSp>
        <p:nvCxnSpPr>
          <p:cNvPr id="16" name="직선 연결선 15"/>
          <p:cNvCxnSpPr>
            <a:cxnSpLocks/>
          </p:cNvCxnSpPr>
          <p:nvPr/>
        </p:nvCxnSpPr>
        <p:spPr>
          <a:xfrm>
            <a:off x="623392" y="1349479"/>
            <a:ext cx="10801200" cy="0"/>
          </a:xfrm>
          <a:prstGeom prst="line">
            <a:avLst/>
          </a:prstGeom>
          <a:ln w="25400">
            <a:solidFill>
              <a:srgbClr val="95B9B1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764704"/>
            <a:ext cx="3934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 Code &amp;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BA2E-EB3F-716F-7AB5-3411B455A9F7}"/>
              </a:ext>
            </a:extLst>
          </p:cNvPr>
          <p:cNvSpPr txBox="1"/>
          <p:nvPr/>
        </p:nvSpPr>
        <p:spPr>
          <a:xfrm>
            <a:off x="621693" y="1555775"/>
            <a:ext cx="50405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8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암호화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복호화 코드 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E1EA0-B143-04DF-2FF3-15404A3EF010}"/>
              </a:ext>
            </a:extLst>
          </p:cNvPr>
          <p:cNvSpPr txBox="1"/>
          <p:nvPr/>
        </p:nvSpPr>
        <p:spPr>
          <a:xfrm>
            <a:off x="10580325" y="553838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B7311-5633-A378-1900-FE9BF9594CE6}"/>
              </a:ext>
            </a:extLst>
          </p:cNvPr>
          <p:cNvSpPr txBox="1"/>
          <p:nvPr/>
        </p:nvSpPr>
        <p:spPr>
          <a:xfrm>
            <a:off x="6672064" y="55357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68379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</p:cNvCxnSpPr>
          <p:nvPr/>
        </p:nvCxnSpPr>
        <p:spPr>
          <a:xfrm>
            <a:off x="623392" y="1349479"/>
            <a:ext cx="10801200" cy="0"/>
          </a:xfrm>
          <a:prstGeom prst="line">
            <a:avLst/>
          </a:prstGeom>
          <a:ln w="25400">
            <a:solidFill>
              <a:srgbClr val="95B9B1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-3293728" y="2857496"/>
            <a:ext cx="6587456" cy="6587456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BA2E-EB3F-716F-7AB5-3411B455A9F7}"/>
              </a:ext>
            </a:extLst>
          </p:cNvPr>
          <p:cNvSpPr txBox="1"/>
          <p:nvPr/>
        </p:nvSpPr>
        <p:spPr>
          <a:xfrm>
            <a:off x="621693" y="1627783"/>
            <a:ext cx="50405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암호화 복호화 특수문자 기능 구현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EE130D-8620-01DD-C736-ED93FBCE95A5}"/>
              </a:ext>
            </a:extLst>
          </p:cNvPr>
          <p:cNvGrpSpPr/>
          <p:nvPr/>
        </p:nvGrpSpPr>
        <p:grpSpPr>
          <a:xfrm>
            <a:off x="407368" y="2478862"/>
            <a:ext cx="11196512" cy="2966362"/>
            <a:chOff x="588120" y="2348879"/>
            <a:chExt cx="11196512" cy="296636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375698E-B434-CDB7-C6A2-8831D4F8AA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4721"/>
            <a:stretch/>
          </p:blipFill>
          <p:spPr>
            <a:xfrm>
              <a:off x="588120" y="2348880"/>
              <a:ext cx="5246049" cy="296636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F978BBF-CFB2-E06C-97F1-2D65692CD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t="54231" r="10982" b="1328"/>
            <a:stretch/>
          </p:blipFill>
          <p:spPr>
            <a:xfrm>
              <a:off x="6144303" y="2348879"/>
              <a:ext cx="5640329" cy="296636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250D4D-CB7D-CAD5-8552-4D02F6D1473B}"/>
              </a:ext>
            </a:extLst>
          </p:cNvPr>
          <p:cNvSpPr txBox="1"/>
          <p:nvPr/>
        </p:nvSpPr>
        <p:spPr>
          <a:xfrm>
            <a:off x="479376" y="764704"/>
            <a:ext cx="5422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 Code &amp; Algorithm (CONT.)</a:t>
            </a:r>
          </a:p>
        </p:txBody>
      </p:sp>
    </p:spTree>
    <p:extLst>
      <p:ext uri="{BB962C8B-B14F-4D97-AF65-F5344CB8AC3E}">
        <p14:creationId xmlns:p14="http://schemas.microsoft.com/office/powerpoint/2010/main" val="2473385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</p:cNvCxnSpPr>
          <p:nvPr/>
        </p:nvCxnSpPr>
        <p:spPr>
          <a:xfrm>
            <a:off x="623392" y="1349479"/>
            <a:ext cx="10801200" cy="0"/>
          </a:xfrm>
          <a:prstGeom prst="line">
            <a:avLst/>
          </a:prstGeom>
          <a:ln w="25400">
            <a:solidFill>
              <a:srgbClr val="95B9B1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-3293728" y="2857496"/>
            <a:ext cx="6587456" cy="6587456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BA2E-EB3F-716F-7AB5-3411B455A9F7}"/>
              </a:ext>
            </a:extLst>
          </p:cNvPr>
          <p:cNvSpPr txBox="1"/>
          <p:nvPr/>
        </p:nvSpPr>
        <p:spPr>
          <a:xfrm>
            <a:off x="621693" y="1627783"/>
            <a:ext cx="50405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 기능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메모장에 저장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FD2DC6-44BB-C2DF-3DF3-7EC49DE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303277"/>
            <a:ext cx="8693597" cy="15494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12A663-1C82-2A68-9075-9803BF248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99" y="4851261"/>
            <a:ext cx="8693597" cy="1801377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0487C0C8-8F22-E453-8F7F-C10DB32CAFF4}"/>
              </a:ext>
            </a:extLst>
          </p:cNvPr>
          <p:cNvSpPr/>
          <p:nvPr/>
        </p:nvSpPr>
        <p:spPr>
          <a:xfrm>
            <a:off x="4646153" y="4001416"/>
            <a:ext cx="792088" cy="748680"/>
          </a:xfrm>
          <a:prstGeom prst="downArrow">
            <a:avLst/>
          </a:prstGeom>
          <a:solidFill>
            <a:srgbClr val="95B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322A1-BE6F-3F07-EF3A-A1A16B6511A9}"/>
              </a:ext>
            </a:extLst>
          </p:cNvPr>
          <p:cNvSpPr txBox="1"/>
          <p:nvPr/>
        </p:nvSpPr>
        <p:spPr>
          <a:xfrm>
            <a:off x="479376" y="764704"/>
            <a:ext cx="5422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 Code &amp; Algorithm (CONT.)</a:t>
            </a:r>
          </a:p>
        </p:txBody>
      </p:sp>
    </p:spTree>
    <p:extLst>
      <p:ext uri="{BB962C8B-B14F-4D97-AF65-F5344CB8AC3E}">
        <p14:creationId xmlns:p14="http://schemas.microsoft.com/office/powerpoint/2010/main" val="3690535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-3293728" y="2857496"/>
            <a:ext cx="6587456" cy="6587456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623392" y="1349479"/>
            <a:ext cx="10801200" cy="0"/>
          </a:xfrm>
          <a:prstGeom prst="line">
            <a:avLst/>
          </a:prstGeom>
          <a:ln w="25400">
            <a:solidFill>
              <a:srgbClr val="95B9B1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764704"/>
            <a:ext cx="5422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 Code &amp; Algorithm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BA2E-EB3F-716F-7AB5-3411B455A9F7}"/>
              </a:ext>
            </a:extLst>
          </p:cNvPr>
          <p:cNvSpPr txBox="1"/>
          <p:nvPr/>
        </p:nvSpPr>
        <p:spPr>
          <a:xfrm>
            <a:off x="621693" y="1555775"/>
            <a:ext cx="50405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12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 기능 구현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C427D15-5D21-968D-8C46-CA5879744E14}"/>
              </a:ext>
            </a:extLst>
          </p:cNvPr>
          <p:cNvGrpSpPr/>
          <p:nvPr/>
        </p:nvGrpSpPr>
        <p:grpSpPr>
          <a:xfrm>
            <a:off x="558101" y="2295522"/>
            <a:ext cx="11154523" cy="3941790"/>
            <a:chOff x="558101" y="2295522"/>
            <a:chExt cx="11154523" cy="394179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28D7717-2B63-249F-FB1F-419FA15F5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101" y="2295523"/>
              <a:ext cx="6536088" cy="391630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FB94F96-AA1F-11B5-7EE7-F42E68A2F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1025" y="2295522"/>
              <a:ext cx="4531599" cy="3941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960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-3293728" y="2857496"/>
            <a:ext cx="6587456" cy="6587456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623392" y="1349479"/>
            <a:ext cx="10801200" cy="0"/>
          </a:xfrm>
          <a:prstGeom prst="line">
            <a:avLst/>
          </a:prstGeom>
          <a:ln w="25400">
            <a:solidFill>
              <a:srgbClr val="95B9B1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764704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06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결과화면</a:t>
            </a:r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95B9B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E1EA0-B143-04DF-2FF3-15404A3EF010}"/>
              </a:ext>
            </a:extLst>
          </p:cNvPr>
          <p:cNvSpPr txBox="1"/>
          <p:nvPr/>
        </p:nvSpPr>
        <p:spPr>
          <a:xfrm>
            <a:off x="10580325" y="553838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5DAA01B-F74C-736A-29DB-D447574B5175}"/>
              </a:ext>
            </a:extLst>
          </p:cNvPr>
          <p:cNvGrpSpPr/>
          <p:nvPr/>
        </p:nvGrpSpPr>
        <p:grpSpPr>
          <a:xfrm>
            <a:off x="847420" y="1598544"/>
            <a:ext cx="10353143" cy="4947075"/>
            <a:chOff x="623392" y="1556792"/>
            <a:chExt cx="10353143" cy="494707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2D88332-7B48-2556-A468-AA0A449C0AB1}"/>
                </a:ext>
              </a:extLst>
            </p:cNvPr>
            <p:cNvGrpSpPr/>
            <p:nvPr/>
          </p:nvGrpSpPr>
          <p:grpSpPr>
            <a:xfrm>
              <a:off x="623392" y="1556792"/>
              <a:ext cx="3205704" cy="4942489"/>
              <a:chOff x="623392" y="1556792"/>
              <a:chExt cx="3205704" cy="4942489"/>
            </a:xfrm>
          </p:grpSpPr>
          <p:pic>
            <p:nvPicPr>
              <p:cNvPr id="6" name="그림 5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3B9E46B0-154D-65EB-2BA2-6B5EA446B3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3392" y="1556792"/>
                <a:ext cx="2808312" cy="4942489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349E8B-8149-F73C-A5ED-92BB08BC5961}"/>
                  </a:ext>
                </a:extLst>
              </p:cNvPr>
              <p:cNvSpPr txBox="1"/>
              <p:nvPr/>
            </p:nvSpPr>
            <p:spPr>
              <a:xfrm>
                <a:off x="2176149" y="1598544"/>
                <a:ext cx="165294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암호화 및 복호화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A50CE18-C06E-0263-7D44-E2BE19E32FC4}"/>
                </a:ext>
              </a:extLst>
            </p:cNvPr>
            <p:cNvGrpSpPr/>
            <p:nvPr/>
          </p:nvGrpSpPr>
          <p:grpSpPr>
            <a:xfrm>
              <a:off x="4092795" y="1561067"/>
              <a:ext cx="3669171" cy="4942800"/>
              <a:chOff x="3647728" y="1556792"/>
              <a:chExt cx="3669171" cy="4942800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AFC37382-2C12-C4A8-5684-878917DAE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7728" y="1556792"/>
                <a:ext cx="2883123" cy="49428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2BF911-1571-927F-C988-12747BF2BB1E}"/>
                  </a:ext>
                </a:extLst>
              </p:cNvPr>
              <p:cNvSpPr txBox="1"/>
              <p:nvPr/>
            </p:nvSpPr>
            <p:spPr>
              <a:xfrm>
                <a:off x="5663952" y="1604750"/>
                <a:ext cx="165294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코드 삭제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67E7AB8-4CAF-4BF7-0BCB-9B463105B67F}"/>
                </a:ext>
              </a:extLst>
            </p:cNvPr>
            <p:cNvGrpSpPr/>
            <p:nvPr/>
          </p:nvGrpSpPr>
          <p:grpSpPr>
            <a:xfrm>
              <a:off x="7642441" y="2481687"/>
              <a:ext cx="3334094" cy="3026834"/>
              <a:chOff x="6746875" y="2332989"/>
              <a:chExt cx="3334094" cy="3026834"/>
            </a:xfrm>
          </p:grpSpPr>
          <p:pic>
            <p:nvPicPr>
              <p:cNvPr id="11" name="그림 10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0498A2DA-886D-4756-FF88-9927B5994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6875" y="2352463"/>
                <a:ext cx="2514600" cy="300736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6E5AE1-9C29-E53E-7EB3-3D34DC885678}"/>
                  </a:ext>
                </a:extLst>
              </p:cNvPr>
              <p:cNvSpPr txBox="1"/>
              <p:nvPr/>
            </p:nvSpPr>
            <p:spPr>
              <a:xfrm>
                <a:off x="8428022" y="2332989"/>
                <a:ext cx="165294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리스트 출력</a:t>
                </a:r>
                <a:endParaRPr lang="en-US" altLang="ko-KR" sz="13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ko-KR" altLang="en-US" sz="13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및  저장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7542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-3293728" y="2857496"/>
            <a:ext cx="6587456" cy="6587456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623392" y="1349479"/>
            <a:ext cx="10801200" cy="0"/>
          </a:xfrm>
          <a:prstGeom prst="line">
            <a:avLst/>
          </a:prstGeom>
          <a:ln w="25400">
            <a:solidFill>
              <a:srgbClr val="95B9B1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764704"/>
            <a:ext cx="3642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06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결과화면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E1EA0-B143-04DF-2FF3-15404A3EF010}"/>
              </a:ext>
            </a:extLst>
          </p:cNvPr>
          <p:cNvSpPr txBox="1"/>
          <p:nvPr/>
        </p:nvSpPr>
        <p:spPr>
          <a:xfrm>
            <a:off x="10580325" y="553838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FC6619C-DAF6-5328-80F5-4A992A4A4D35}"/>
              </a:ext>
            </a:extLst>
          </p:cNvPr>
          <p:cNvGrpSpPr/>
          <p:nvPr/>
        </p:nvGrpSpPr>
        <p:grpSpPr>
          <a:xfrm>
            <a:off x="640821" y="1799606"/>
            <a:ext cx="10238620" cy="4320753"/>
            <a:chOff x="640821" y="1799606"/>
            <a:chExt cx="10238620" cy="4320753"/>
          </a:xfrm>
        </p:grpSpPr>
        <p:pic>
          <p:nvPicPr>
            <p:cNvPr id="2" name="그림 1" descr="텍스트이(가) 표시된 사진&#10;&#10;자동 생성된 설명">
              <a:extLst>
                <a:ext uri="{FF2B5EF4-FFF2-40B4-BE49-F238E27FC236}">
                  <a16:creationId xmlns:a16="http://schemas.microsoft.com/office/drawing/2014/main" id="{F9A4E872-9886-2B41-DD79-F08FCC58B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821" y="1800359"/>
              <a:ext cx="3470179" cy="4320000"/>
            </a:xfrm>
            <a:prstGeom prst="rect">
              <a:avLst/>
            </a:prstGeom>
          </p:spPr>
        </p:pic>
        <p:pic>
          <p:nvPicPr>
            <p:cNvPr id="3" name="그림 2" descr="테이블이(가) 표시된 사진&#10;&#10;자동 생성된 설명">
              <a:extLst>
                <a:ext uri="{FF2B5EF4-FFF2-40B4-BE49-F238E27FC236}">
                  <a16:creationId xmlns:a16="http://schemas.microsoft.com/office/drawing/2014/main" id="{E1402414-2C1B-97A0-E6EA-69FE267FD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7245" y="1799606"/>
              <a:ext cx="3072277" cy="4320000"/>
            </a:xfrm>
            <a:prstGeom prst="rect">
              <a:avLst/>
            </a:prstGeom>
          </p:spPr>
        </p:pic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A34A9792-4CFF-69F6-86A9-549C84364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88591" y="2884476"/>
              <a:ext cx="2990850" cy="183769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5428E19-8B56-459B-686F-8E3A5756B1D3}"/>
              </a:ext>
            </a:extLst>
          </p:cNvPr>
          <p:cNvSpPr txBox="1"/>
          <p:nvPr/>
        </p:nvSpPr>
        <p:spPr>
          <a:xfrm>
            <a:off x="1271464" y="6151224"/>
            <a:ext cx="29693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 시작 시 저장된 값 가져오기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D667A-BEEC-C1F4-A29C-32B9EC8F573B}"/>
              </a:ext>
            </a:extLst>
          </p:cNvPr>
          <p:cNvSpPr txBox="1"/>
          <p:nvPr/>
        </p:nvSpPr>
        <p:spPr>
          <a:xfrm>
            <a:off x="5447928" y="6151224"/>
            <a:ext cx="29693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솔트 기능 추가</a:t>
            </a:r>
            <a:endParaRPr lang="ko-KR" altLang="en-US" sz="1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513198-254A-8388-7D5B-A1EE82597531}"/>
              </a:ext>
            </a:extLst>
          </p:cNvPr>
          <p:cNvSpPr txBox="1"/>
          <p:nvPr/>
        </p:nvSpPr>
        <p:spPr>
          <a:xfrm>
            <a:off x="9095654" y="4837888"/>
            <a:ext cx="29693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저장</a:t>
            </a:r>
            <a:endParaRPr lang="ko-KR" altLang="en-US" sz="1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597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</p:cNvCxnSpPr>
          <p:nvPr/>
        </p:nvCxnSpPr>
        <p:spPr>
          <a:xfrm>
            <a:off x="623392" y="1349479"/>
            <a:ext cx="10801200" cy="0"/>
          </a:xfrm>
          <a:prstGeom prst="line">
            <a:avLst/>
          </a:prstGeom>
          <a:ln w="25400">
            <a:solidFill>
              <a:srgbClr val="95B9B1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764704"/>
            <a:ext cx="147027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07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고찰</a:t>
            </a:r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95B9B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A3BA1B5-B267-606B-DE0B-CC3259DE1B06}"/>
              </a:ext>
            </a:extLst>
          </p:cNvPr>
          <p:cNvGrpSpPr/>
          <p:nvPr/>
        </p:nvGrpSpPr>
        <p:grpSpPr>
          <a:xfrm>
            <a:off x="622906" y="1802702"/>
            <a:ext cx="5174976" cy="2092881"/>
            <a:chOff x="622906" y="1592641"/>
            <a:chExt cx="5174976" cy="2088261"/>
          </a:xfrm>
        </p:grpSpPr>
        <p:pic>
          <p:nvPicPr>
            <p:cNvPr id="39" name="Object 5">
              <a:extLst>
                <a:ext uri="{FF2B5EF4-FFF2-40B4-BE49-F238E27FC236}">
                  <a16:creationId xmlns:a16="http://schemas.microsoft.com/office/drawing/2014/main" id="{B55CB419-1A33-1B50-1984-79AE24F03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343" y="3025129"/>
              <a:ext cx="895161" cy="403871"/>
            </a:xfrm>
            <a:prstGeom prst="rect">
              <a:avLst/>
            </a:prstGeom>
          </p:spPr>
        </p:pic>
        <p:grpSp>
          <p:nvGrpSpPr>
            <p:cNvPr id="40" name="그룹 1002">
              <a:extLst>
                <a:ext uri="{FF2B5EF4-FFF2-40B4-BE49-F238E27FC236}">
                  <a16:creationId xmlns:a16="http://schemas.microsoft.com/office/drawing/2014/main" id="{5034ECA5-1928-B4BB-62F9-229B0AA04D08}"/>
                </a:ext>
              </a:extLst>
            </p:cNvPr>
            <p:cNvGrpSpPr/>
            <p:nvPr/>
          </p:nvGrpSpPr>
          <p:grpSpPr>
            <a:xfrm>
              <a:off x="622906" y="1884418"/>
              <a:ext cx="1266036" cy="1188653"/>
              <a:chOff x="1048354" y="3780952"/>
              <a:chExt cx="1484774" cy="1484774"/>
            </a:xfrm>
          </p:grpSpPr>
          <p:pic>
            <p:nvPicPr>
              <p:cNvPr id="41" name="Object 10">
                <a:extLst>
                  <a:ext uri="{FF2B5EF4-FFF2-40B4-BE49-F238E27FC236}">
                    <a16:creationId xmlns:a16="http://schemas.microsoft.com/office/drawing/2014/main" id="{DF2F22BF-AD68-E927-9352-F88946BA84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48354" y="3780952"/>
                <a:ext cx="1484774" cy="1484774"/>
              </a:xfrm>
              <a:prstGeom prst="rect">
                <a:avLst/>
              </a:prstGeom>
            </p:spPr>
          </p:pic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2AE711-FA2E-CFD7-6383-1D4BE868F9FF}"/>
                </a:ext>
              </a:extLst>
            </p:cNvPr>
            <p:cNvSpPr txBox="1"/>
            <p:nvPr/>
          </p:nvSpPr>
          <p:spPr>
            <a:xfrm>
              <a:off x="1878855" y="1592641"/>
              <a:ext cx="3919027" cy="2088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암호학에서의 </a:t>
              </a:r>
              <a:r>
                <a:rPr lang="ko-KR" altLang="en-US" sz="1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솔트의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정의와 사용 예시를 알게 되었으며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기존의 암호화 복호화 프로그램에 </a:t>
              </a:r>
              <a:r>
                <a:rPr lang="ko-KR" altLang="en-US" sz="1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솔트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기능을 추가하였습니다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 </a:t>
              </a:r>
              <a:r>
                <a:rPr lang="ko-KR" altLang="en-US" sz="1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솔트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기능을 배열을 랜덤 순서로 섞는 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shuffle 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함수를 구현하였습니다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 </a:t>
              </a:r>
              <a:r>
                <a:rPr lang="en-US" altLang="ko-KR" sz="1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srand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와 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rand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를 바탕으로 생성된 난수에 해당하는 배열의 요소를 배열의 첫 번째 요소와 바꾸고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다시 난수를 생성하여 배열의 두 번째 요소와 바꾸는 것을 반복합니다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 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예를 들어 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개의 </a:t>
              </a:r>
              <a:r>
                <a:rPr lang="en-US" altLang="ko-KR" sz="1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abc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라는 문자열을 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만큼 </a:t>
              </a:r>
              <a:r>
                <a:rPr lang="ko-KR" altLang="en-US" sz="1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암호화시키면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bcd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로 암호화가 되지만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뒤에 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10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자리의 난수가 붙어 같은 </a:t>
              </a:r>
              <a:r>
                <a:rPr lang="en-US" altLang="ko-KR" sz="1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bcd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일지라도 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bcd-1234567890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과 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bcd-2468013579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로 생성되어 다른 암호화코드로 인식하게 된다는 것을 알게 되었습니다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54921B5-CCCD-5D44-9D33-994D81ACFF98}"/>
              </a:ext>
            </a:extLst>
          </p:cNvPr>
          <p:cNvGrpSpPr/>
          <p:nvPr/>
        </p:nvGrpSpPr>
        <p:grpSpPr>
          <a:xfrm>
            <a:off x="622906" y="4209039"/>
            <a:ext cx="5207125" cy="2308324"/>
            <a:chOff x="622906" y="1526618"/>
            <a:chExt cx="5207125" cy="2303228"/>
          </a:xfrm>
        </p:grpSpPr>
        <p:grpSp>
          <p:nvGrpSpPr>
            <p:cNvPr id="50" name="그룹 1002">
              <a:extLst>
                <a:ext uri="{FF2B5EF4-FFF2-40B4-BE49-F238E27FC236}">
                  <a16:creationId xmlns:a16="http://schemas.microsoft.com/office/drawing/2014/main" id="{F5AC2552-DD64-5536-A4B2-846986139982}"/>
                </a:ext>
              </a:extLst>
            </p:cNvPr>
            <p:cNvGrpSpPr/>
            <p:nvPr/>
          </p:nvGrpSpPr>
          <p:grpSpPr>
            <a:xfrm>
              <a:off x="622906" y="1884418"/>
              <a:ext cx="1266036" cy="1188653"/>
              <a:chOff x="1048354" y="3780952"/>
              <a:chExt cx="1484774" cy="1484774"/>
            </a:xfrm>
          </p:grpSpPr>
          <p:pic>
            <p:nvPicPr>
              <p:cNvPr id="52" name="Object 10">
                <a:extLst>
                  <a:ext uri="{FF2B5EF4-FFF2-40B4-BE49-F238E27FC236}">
                    <a16:creationId xmlns:a16="http://schemas.microsoft.com/office/drawing/2014/main" id="{0FE85C45-3455-5473-CF30-DB242C044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48354" y="3780952"/>
                <a:ext cx="1484774" cy="1484774"/>
              </a:xfrm>
              <a:prstGeom prst="rect">
                <a:avLst/>
              </a:prstGeom>
            </p:spPr>
          </p:pic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2C1622-985C-967C-B8E5-8653453877C7}"/>
                </a:ext>
              </a:extLst>
            </p:cNvPr>
            <p:cNvSpPr txBox="1"/>
            <p:nvPr/>
          </p:nvSpPr>
          <p:spPr>
            <a:xfrm>
              <a:off x="1915479" y="1526618"/>
              <a:ext cx="3914552" cy="2303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같이 프로젝트를 하면서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솔트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기능을 넣으면서 처음엔 단순히 난수 생성을 해서 해결하면 되겠다는 생각을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했었는데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막상 구체적인 방법에 대해서 생각해보니 난수 생성은 같은 수를 만들어 낼 수도 있기 때문에 기본의 배열의 순서만 랜덤하게 뒤바꾸는 작업에는 적절하지 않다는 것을 알게 되었습니다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함수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srand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와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time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이용을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해야한다는걸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알았고 코드를 구현하는데 있어서 막힘이 있어 팀원과 함께 해결하면서 협동심을 기를 수 있었습니다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하물며 출력을 하는데 있어 자료형 하나가 큰 차이를 불러온다는 것을 느꼈습니다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자료형 차이로 인한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오버플로우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때문에 출력이 안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된다는걸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알았고 이를 통해 자료형의 중요성을 느꼈으며 오류를 찾던 중 더 쉬운 방법이 없을까 하며 공부를 하던 중 블랙박스 테스트를 같이 알게 되어 고치는데 큰 도움이 됐던 것 같습니다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8FB7044-8152-1C6D-80AB-FFAB5A643E5D}"/>
              </a:ext>
            </a:extLst>
          </p:cNvPr>
          <p:cNvGrpSpPr/>
          <p:nvPr/>
        </p:nvGrpSpPr>
        <p:grpSpPr>
          <a:xfrm>
            <a:off x="6281438" y="1844825"/>
            <a:ext cx="5136115" cy="1892826"/>
            <a:chOff x="622906" y="1676252"/>
            <a:chExt cx="5136115" cy="1888645"/>
          </a:xfrm>
        </p:grpSpPr>
        <p:grpSp>
          <p:nvGrpSpPr>
            <p:cNvPr id="55" name="그룹 1002">
              <a:extLst>
                <a:ext uri="{FF2B5EF4-FFF2-40B4-BE49-F238E27FC236}">
                  <a16:creationId xmlns:a16="http://schemas.microsoft.com/office/drawing/2014/main" id="{D3DF0C13-2CC4-A35E-8B16-8477332A358A}"/>
                </a:ext>
              </a:extLst>
            </p:cNvPr>
            <p:cNvGrpSpPr/>
            <p:nvPr/>
          </p:nvGrpSpPr>
          <p:grpSpPr>
            <a:xfrm>
              <a:off x="622906" y="1884418"/>
              <a:ext cx="1266036" cy="1188653"/>
              <a:chOff x="1048354" y="3780952"/>
              <a:chExt cx="1484774" cy="1484774"/>
            </a:xfrm>
          </p:grpSpPr>
          <p:pic>
            <p:nvPicPr>
              <p:cNvPr id="57" name="Object 10">
                <a:extLst>
                  <a:ext uri="{FF2B5EF4-FFF2-40B4-BE49-F238E27FC236}">
                    <a16:creationId xmlns:a16="http://schemas.microsoft.com/office/drawing/2014/main" id="{6F8A1B42-F43E-CB60-C1F6-B6C5B90577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48354" y="3780952"/>
                <a:ext cx="1484774" cy="1484774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FC0451-ED1E-B229-7FFD-66F15D5B5DF8}"/>
                </a:ext>
              </a:extLst>
            </p:cNvPr>
            <p:cNvSpPr txBox="1"/>
            <p:nvPr/>
          </p:nvSpPr>
          <p:spPr>
            <a:xfrm>
              <a:off x="1772461" y="1676252"/>
              <a:ext cx="3986560" cy="1888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암호화 복호화 프로그램에 추가적으로 </a:t>
              </a:r>
              <a:r>
                <a:rPr lang="ko-KR" altLang="en-US" sz="1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솔트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리스트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파일 저장 등의 기능을 넣어주며 더 복잡하고 편리한 프로그램을 구현할 수 있었다고 생각합니다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 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그 과정에서 수업시간에 배웠던 개념과 과제에서 수행했던 것을 프로젝트에 적용하며 내용을 다시 한 번 상기시키며 복습할 수 있었습니다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시간이 더 있었다면 제어문자와 공백문자를 포함한 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ASCII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도 추가해주어 보안성이 높은 암호화 복호화 프로그램을 만들 수 있었을 것 같습니다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 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뿐만 아니라 디자인과 추가되었으면 하는 기능들을 더 넣어주어 완성도를 더 높일 수 있었을 것 같아 아쉬움으로 남았습니다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75BBA60-BA86-D483-9982-92DC3B756AD4}"/>
              </a:ext>
            </a:extLst>
          </p:cNvPr>
          <p:cNvGrpSpPr/>
          <p:nvPr/>
        </p:nvGrpSpPr>
        <p:grpSpPr>
          <a:xfrm>
            <a:off x="6281438" y="4509121"/>
            <a:ext cx="5389277" cy="1892826"/>
            <a:chOff x="429088" y="1827672"/>
            <a:chExt cx="5389277" cy="1888647"/>
          </a:xfrm>
        </p:grpSpPr>
        <p:grpSp>
          <p:nvGrpSpPr>
            <p:cNvPr id="60" name="그룹 1002">
              <a:extLst>
                <a:ext uri="{FF2B5EF4-FFF2-40B4-BE49-F238E27FC236}">
                  <a16:creationId xmlns:a16="http://schemas.microsoft.com/office/drawing/2014/main" id="{95A8AF26-E2BE-444C-7290-66B2EABAE618}"/>
                </a:ext>
              </a:extLst>
            </p:cNvPr>
            <p:cNvGrpSpPr/>
            <p:nvPr/>
          </p:nvGrpSpPr>
          <p:grpSpPr>
            <a:xfrm>
              <a:off x="429088" y="1924717"/>
              <a:ext cx="1266036" cy="1188653"/>
              <a:chOff x="821049" y="3831290"/>
              <a:chExt cx="1484774" cy="1484774"/>
            </a:xfrm>
          </p:grpSpPr>
          <p:pic>
            <p:nvPicPr>
              <p:cNvPr id="62" name="Object 10">
                <a:extLst>
                  <a:ext uri="{FF2B5EF4-FFF2-40B4-BE49-F238E27FC236}">
                    <a16:creationId xmlns:a16="http://schemas.microsoft.com/office/drawing/2014/main" id="{AAADB258-2D20-0FB7-E293-CD4414DA0D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1049" y="3831290"/>
                <a:ext cx="1484774" cy="1484774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E54B8C6-22B0-07D2-851E-12CD951A30B8}"/>
                </a:ext>
              </a:extLst>
            </p:cNvPr>
            <p:cNvSpPr txBox="1"/>
            <p:nvPr/>
          </p:nvSpPr>
          <p:spPr>
            <a:xfrm>
              <a:off x="1479266" y="1827672"/>
              <a:ext cx="4339099" cy="188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암호화 </a:t>
              </a:r>
              <a:r>
                <a:rPr lang="ko-KR" altLang="en-US" sz="1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복호화된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코드들을 리스트로 저장하는 부분을 구현하기 위해 구조체를 만들어서 구조체 배열을 통해 각각의 코드들을 리스트로 저장하고 이용했습니다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 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그리고 각 코드들을 삭제하는 기능을 추가해 리스트를 더 쉽게 관리할 수 있게 했습니다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 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그러던 중 계속해서 저장해둔 리스트들을 이용하기 위해 기존의 저장내용을 불러와서 관리하는 파일 저장과 파일 불러오기 기능을 추가하게 되었습니다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 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 프로젝트를 진행하며 완성된 프로그램으로도 암호화 복호화 코드들을 잘 관리하고 구현해봤지만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다음에는 더 복잡한 암호화 알고리즘을 사용하여 암호화 복호화 프로그램을 구현해 보는 것도 좋을 것 같습니다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9C849BA-9E4D-4DA2-DAAC-CED330401549}"/>
              </a:ext>
            </a:extLst>
          </p:cNvPr>
          <p:cNvSpPr/>
          <p:nvPr/>
        </p:nvSpPr>
        <p:spPr>
          <a:xfrm>
            <a:off x="479376" y="1700808"/>
            <a:ext cx="5431186" cy="2232205"/>
          </a:xfrm>
          <a:prstGeom prst="roundRect">
            <a:avLst/>
          </a:prstGeom>
          <a:noFill/>
          <a:ln>
            <a:solidFill>
              <a:srgbClr val="95B9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AAB863F-B0CB-0453-CDA2-5630446A361B}"/>
              </a:ext>
            </a:extLst>
          </p:cNvPr>
          <p:cNvSpPr/>
          <p:nvPr/>
        </p:nvSpPr>
        <p:spPr>
          <a:xfrm>
            <a:off x="479376" y="4256361"/>
            <a:ext cx="5431186" cy="2232205"/>
          </a:xfrm>
          <a:prstGeom prst="roundRect">
            <a:avLst/>
          </a:prstGeom>
          <a:noFill/>
          <a:ln>
            <a:solidFill>
              <a:srgbClr val="99B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ED0946F6-703B-0F8B-C406-C0182ADB8446}"/>
              </a:ext>
            </a:extLst>
          </p:cNvPr>
          <p:cNvSpPr/>
          <p:nvPr/>
        </p:nvSpPr>
        <p:spPr>
          <a:xfrm>
            <a:off x="6239529" y="1700808"/>
            <a:ext cx="5431186" cy="2232205"/>
          </a:xfrm>
          <a:prstGeom prst="roundRect">
            <a:avLst/>
          </a:prstGeom>
          <a:noFill/>
          <a:ln>
            <a:solidFill>
              <a:srgbClr val="99B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CD02094-6211-1DE7-AAE9-6FB828998618}"/>
              </a:ext>
            </a:extLst>
          </p:cNvPr>
          <p:cNvSpPr/>
          <p:nvPr/>
        </p:nvSpPr>
        <p:spPr>
          <a:xfrm>
            <a:off x="6281438" y="4288585"/>
            <a:ext cx="5431186" cy="2232205"/>
          </a:xfrm>
          <a:prstGeom prst="roundRect">
            <a:avLst/>
          </a:prstGeom>
          <a:noFill/>
          <a:ln>
            <a:solidFill>
              <a:srgbClr val="95B9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7" name="Object 13">
            <a:extLst>
              <a:ext uri="{FF2B5EF4-FFF2-40B4-BE49-F238E27FC236}">
                <a16:creationId xmlns:a16="http://schemas.microsoft.com/office/drawing/2014/main" id="{777E01D4-E06A-54E5-3AC6-FF1356DB889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2914" y="3110205"/>
            <a:ext cx="857264" cy="403200"/>
          </a:xfrm>
          <a:prstGeom prst="rect">
            <a:avLst/>
          </a:prstGeom>
        </p:spPr>
      </p:pic>
      <p:pic>
        <p:nvPicPr>
          <p:cNvPr id="68" name="Object 15">
            <a:extLst>
              <a:ext uri="{FF2B5EF4-FFF2-40B4-BE49-F238E27FC236}">
                <a16:creationId xmlns:a16="http://schemas.microsoft.com/office/drawing/2014/main" id="{50805A5B-8283-241C-3339-D29DC60C3D1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5400" y="5674783"/>
            <a:ext cx="863337" cy="403200"/>
          </a:xfrm>
          <a:prstGeom prst="rect">
            <a:avLst/>
          </a:prstGeom>
        </p:spPr>
      </p:pic>
      <p:pic>
        <p:nvPicPr>
          <p:cNvPr id="69" name="Object 23">
            <a:extLst>
              <a:ext uri="{FF2B5EF4-FFF2-40B4-BE49-F238E27FC236}">
                <a16:creationId xmlns:a16="http://schemas.microsoft.com/office/drawing/2014/main" id="{CB9EC375-1D9C-E060-815C-D5C8D361D98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92914" y="5679936"/>
            <a:ext cx="843084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4EA4C0E-0BC8-E94C-A5E2-84BB36ECE171}"/>
              </a:ext>
            </a:extLst>
          </p:cNvPr>
          <p:cNvSpPr/>
          <p:nvPr/>
        </p:nvSpPr>
        <p:spPr>
          <a:xfrm>
            <a:off x="7248128" y="1340768"/>
            <a:ext cx="3222104" cy="3222104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CA408F-2A83-7397-2351-08D6538FE258}"/>
              </a:ext>
            </a:extLst>
          </p:cNvPr>
          <p:cNvSpPr/>
          <p:nvPr/>
        </p:nvSpPr>
        <p:spPr>
          <a:xfrm>
            <a:off x="7996708" y="2221215"/>
            <a:ext cx="5417840" cy="541784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623392" y="1349479"/>
            <a:ext cx="10801200" cy="0"/>
          </a:xfrm>
          <a:prstGeom prst="line">
            <a:avLst/>
          </a:prstGeom>
          <a:ln w="25400">
            <a:solidFill>
              <a:srgbClr val="95B9B1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764704"/>
            <a:ext cx="1290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</a:p>
        </p:txBody>
      </p:sp>
      <p:sp>
        <p:nvSpPr>
          <p:cNvPr id="33" name="타원 32"/>
          <p:cNvSpPr/>
          <p:nvPr/>
        </p:nvSpPr>
        <p:spPr>
          <a:xfrm>
            <a:off x="-3293728" y="2857496"/>
            <a:ext cx="6587456" cy="6587456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3003" y="1547251"/>
            <a:ext cx="504056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	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주제 및 선정 이유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	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 구성원 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역할분담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	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회의록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	Flow Chart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 	Code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Algorithm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06	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결과화면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07	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고찰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08	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참고문헌 및 사이트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576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87111"/>
              </p:ext>
            </p:extLst>
          </p:nvPr>
        </p:nvGraphicFramePr>
        <p:xfrm>
          <a:off x="1055440" y="2212975"/>
          <a:ext cx="10081119" cy="3466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n>
                            <a:solidFill>
                              <a:srgbClr val="557E75">
                                <a:alpha val="20000"/>
                              </a:srgbClr>
                            </a:solidFill>
                          </a:ln>
                          <a:solidFill>
                            <a:srgbClr val="557E75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암호화 복호화 프로그램의 원리 및 기능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6A0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n>
                          <a:solidFill>
                            <a:srgbClr val="557E75">
                              <a:alpha val="20000"/>
                            </a:srgbClr>
                          </a:solidFill>
                        </a:ln>
                        <a:solidFill>
                          <a:srgbClr val="557E75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6A0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n>
                            <a:solidFill>
                              <a:srgbClr val="557E75">
                                <a:alpha val="20000"/>
                              </a:srgbClr>
                            </a:solidFill>
                          </a:ln>
                          <a:solidFill>
                            <a:srgbClr val="557E75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아스키코드 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6A0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2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rgbClr val="557E75">
                                <a:alpha val="20000"/>
                              </a:srgbClr>
                            </a:solidFill>
                          </a:ln>
                          <a:solidFill>
                            <a:srgbClr val="557E75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https://shacoding.com/2020/06/28/rsa-%EC%98%81%EB%AC%B8-%EC%95%94%ED%98%B8%ED%99%94-%EB%B3%B5%ED%98%B8%ED%99%94-c/</a:t>
                      </a:r>
                      <a:endParaRPr lang="ko-KR" altLang="en-US" sz="1200" b="0" dirty="0">
                        <a:ln>
                          <a:solidFill>
                            <a:srgbClr val="557E75">
                              <a:alpha val="20000"/>
                            </a:srgbClr>
                          </a:solidFill>
                        </a:ln>
                        <a:solidFill>
                          <a:srgbClr val="557E75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6A0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rgbClr val="557E75">
                                <a:alpha val="20000"/>
                              </a:srgbClr>
                            </a:solidFill>
                          </a:ln>
                          <a:solidFill>
                            <a:srgbClr val="557E75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https://alyong.tistory.com/entry/C%EC%96%B8%EC%96%B4%EC%95%8C%EA%B3%A0%EB%A6%AC%EC%A6%98-%EC%95%94%ED%98%B8%ED%99%94-%EB%B3%B5%ED%98%B8%ED%99%94%EC%9D%98-%EC%9B%90%EB%A6%AC</a:t>
                      </a:r>
                      <a:endParaRPr lang="ko-KR" altLang="en-US" sz="1200" b="0" dirty="0">
                        <a:ln>
                          <a:solidFill>
                            <a:srgbClr val="557E75">
                              <a:alpha val="20000"/>
                            </a:srgbClr>
                          </a:solidFill>
                        </a:ln>
                        <a:solidFill>
                          <a:srgbClr val="557E75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6A0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rgbClr val="557E75">
                                <a:alpha val="20000"/>
                              </a:srgbClr>
                            </a:solidFill>
                          </a:ln>
                          <a:solidFill>
                            <a:srgbClr val="557E75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https://m.blog.naver.com/ansdbtls4067/220624120433</a:t>
                      </a:r>
                      <a:endParaRPr lang="ko-KR" altLang="en-US" sz="1200" b="0" dirty="0">
                        <a:ln>
                          <a:solidFill>
                            <a:srgbClr val="557E75">
                              <a:alpha val="20000"/>
                            </a:srgbClr>
                          </a:solidFill>
                        </a:ln>
                        <a:solidFill>
                          <a:srgbClr val="557E75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6A0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87555" y="1556792"/>
            <a:ext cx="3952661" cy="15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FC09F-450A-0FD1-6F16-3401806AC1D0}"/>
              </a:ext>
            </a:extLst>
          </p:cNvPr>
          <p:cNvSpPr txBox="1"/>
          <p:nvPr/>
        </p:nvSpPr>
        <p:spPr>
          <a:xfrm>
            <a:off x="4087555" y="915437"/>
            <a:ext cx="3661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08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참고문헌 및 사이트</a:t>
            </a:r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95B9B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A00B886A-7D72-9D06-3CA3-6678987145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52639" y="2990003"/>
            <a:ext cx="963041" cy="963041"/>
          </a:xfrm>
          <a:prstGeom prst="rect">
            <a:avLst/>
          </a:prstGeom>
        </p:spPr>
      </p:pic>
      <p:pic>
        <p:nvPicPr>
          <p:cNvPr id="9" name="Object 6">
            <a:extLst>
              <a:ext uri="{FF2B5EF4-FFF2-40B4-BE49-F238E27FC236}">
                <a16:creationId xmlns:a16="http://schemas.microsoft.com/office/drawing/2014/main" id="{932E0AF5-DDDE-9FC0-0582-E5C5D1549A5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26238" y="2969950"/>
            <a:ext cx="939521" cy="93952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6D5490D-78FF-3E51-3FA4-15113CB30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286" y="2986976"/>
            <a:ext cx="943107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4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ABDF8A8-FEC4-AECC-A1DD-C1EC8F47F9E5}"/>
              </a:ext>
            </a:extLst>
          </p:cNvPr>
          <p:cNvCxnSpPr>
            <a:cxnSpLocks/>
          </p:cNvCxnSpPr>
          <p:nvPr/>
        </p:nvCxnSpPr>
        <p:spPr>
          <a:xfrm>
            <a:off x="623392" y="1349479"/>
            <a:ext cx="10801200" cy="0"/>
          </a:xfrm>
          <a:prstGeom prst="line">
            <a:avLst/>
          </a:prstGeom>
          <a:ln w="25400">
            <a:solidFill>
              <a:srgbClr val="95B9B1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6E87A2-778C-9230-CA12-9E72DDAD51A5}"/>
              </a:ext>
            </a:extLst>
          </p:cNvPr>
          <p:cNvSpPr txBox="1"/>
          <p:nvPr/>
        </p:nvSpPr>
        <p:spPr>
          <a:xfrm>
            <a:off x="479376" y="764704"/>
            <a:ext cx="4713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주제 및 선정 이유</a:t>
            </a:r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95B9B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0EE1049-F3F8-2CA3-A186-C66439EBB55F}"/>
              </a:ext>
            </a:extLst>
          </p:cNvPr>
          <p:cNvGrpSpPr/>
          <p:nvPr/>
        </p:nvGrpSpPr>
        <p:grpSpPr>
          <a:xfrm>
            <a:off x="983432" y="2512257"/>
            <a:ext cx="10225136" cy="1833485"/>
            <a:chOff x="479376" y="1382792"/>
            <a:chExt cx="10225136" cy="1833485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7104112" y="1382792"/>
              <a:ext cx="3600400" cy="1833485"/>
              <a:chOff x="5231518" y="2090632"/>
              <a:chExt cx="4448179" cy="215999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 rotWithShape="1">
              <a:blip r:embed="rId2" cstate="print"/>
              <a:srcRect l="1961" t="19668" b="8792"/>
              <a:stretch/>
            </p:blipFill>
            <p:spPr>
              <a:xfrm>
                <a:off x="5231518" y="2090632"/>
                <a:ext cx="4448179" cy="2159999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34E358-6647-7E89-917B-845EE64E4A20}"/>
                </a:ext>
              </a:extLst>
            </p:cNvPr>
            <p:cNvSpPr txBox="1"/>
            <p:nvPr/>
          </p:nvSpPr>
          <p:spPr>
            <a:xfrm>
              <a:off x="479376" y="2060848"/>
              <a:ext cx="71384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 주제는 암호화와 복호화이며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인터넷이 일반화된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IT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시대에 개인정보 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보호가 더욱 </a:t>
              </a: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중요해졌기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때문에 암호화 복호화를 사용하여 보다 안전하게 사용자의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개인정보를 보호하기 위해 암호화 복호화로 주제를 선정함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ABDF8A8-FEC4-AECC-A1DD-C1EC8F47F9E5}"/>
              </a:ext>
            </a:extLst>
          </p:cNvPr>
          <p:cNvCxnSpPr>
            <a:cxnSpLocks/>
          </p:cNvCxnSpPr>
          <p:nvPr/>
        </p:nvCxnSpPr>
        <p:spPr>
          <a:xfrm>
            <a:off x="623392" y="1349479"/>
            <a:ext cx="10801200" cy="0"/>
          </a:xfrm>
          <a:prstGeom prst="line">
            <a:avLst/>
          </a:prstGeom>
          <a:ln w="25400">
            <a:solidFill>
              <a:srgbClr val="95B9B1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6E87A2-778C-9230-CA12-9E72DDAD51A5}"/>
              </a:ext>
            </a:extLst>
          </p:cNvPr>
          <p:cNvSpPr txBox="1"/>
          <p:nvPr/>
        </p:nvSpPr>
        <p:spPr>
          <a:xfrm>
            <a:off x="479376" y="764704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 구성원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역할분담</a:t>
            </a:r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95B9B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Object 5">
            <a:extLst>
              <a:ext uri="{FF2B5EF4-FFF2-40B4-BE49-F238E27FC236}">
                <a16:creationId xmlns:a16="http://schemas.microsoft.com/office/drawing/2014/main" id="{1DD26101-A26C-14E1-F8BF-D4CD17352C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9085" y="4201295"/>
            <a:ext cx="1049821" cy="473649"/>
          </a:xfrm>
          <a:prstGeom prst="rect">
            <a:avLst/>
          </a:prstGeom>
        </p:spPr>
      </p:pic>
      <p:grpSp>
        <p:nvGrpSpPr>
          <p:cNvPr id="5" name="그룹 1001">
            <a:extLst>
              <a:ext uri="{FF2B5EF4-FFF2-40B4-BE49-F238E27FC236}">
                <a16:creationId xmlns:a16="http://schemas.microsoft.com/office/drawing/2014/main" id="{63AA2090-4D82-0364-1BE0-EA844E065836}"/>
              </a:ext>
            </a:extLst>
          </p:cNvPr>
          <p:cNvGrpSpPr/>
          <p:nvPr/>
        </p:nvGrpSpPr>
        <p:grpSpPr>
          <a:xfrm>
            <a:off x="4027440" y="2622534"/>
            <a:ext cx="1484774" cy="1484774"/>
            <a:chOff x="3442924" y="3792573"/>
            <a:chExt cx="1484774" cy="1484774"/>
          </a:xfrm>
        </p:grpSpPr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2156BE75-916A-4C33-996C-C914257C1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2924" y="3792573"/>
              <a:ext cx="1484774" cy="1484774"/>
            </a:xfrm>
            <a:prstGeom prst="rect">
              <a:avLst/>
            </a:prstGeom>
          </p:spPr>
        </p:pic>
      </p:grpSp>
      <p:grpSp>
        <p:nvGrpSpPr>
          <p:cNvPr id="8" name="그룹 1002">
            <a:extLst>
              <a:ext uri="{FF2B5EF4-FFF2-40B4-BE49-F238E27FC236}">
                <a16:creationId xmlns:a16="http://schemas.microsoft.com/office/drawing/2014/main" id="{4DD0FC1B-F26D-FDE9-41A4-A7F95D728E1E}"/>
              </a:ext>
            </a:extLst>
          </p:cNvPr>
          <p:cNvGrpSpPr/>
          <p:nvPr/>
        </p:nvGrpSpPr>
        <p:grpSpPr>
          <a:xfrm>
            <a:off x="1632870" y="2610913"/>
            <a:ext cx="1484774" cy="1484774"/>
            <a:chOff x="1048354" y="3780952"/>
            <a:chExt cx="1484774" cy="1484774"/>
          </a:xfrm>
        </p:grpSpPr>
        <p:pic>
          <p:nvPicPr>
            <p:cNvPr id="9" name="Object 10">
              <a:extLst>
                <a:ext uri="{FF2B5EF4-FFF2-40B4-BE49-F238E27FC236}">
                  <a16:creationId xmlns:a16="http://schemas.microsoft.com/office/drawing/2014/main" id="{50D3F510-E151-8B6B-37E4-7B388BAC4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354" y="3780952"/>
              <a:ext cx="1484774" cy="1484774"/>
            </a:xfrm>
            <a:prstGeom prst="rect">
              <a:avLst/>
            </a:prstGeom>
          </p:spPr>
        </p:pic>
      </p:grpSp>
      <p:pic>
        <p:nvPicPr>
          <p:cNvPr id="11" name="Object 13">
            <a:extLst>
              <a:ext uri="{FF2B5EF4-FFF2-40B4-BE49-F238E27FC236}">
                <a16:creationId xmlns:a16="http://schemas.microsoft.com/office/drawing/2014/main" id="{60B4D275-8F73-4F57-83C9-A6A320D67F8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12456" y="4212914"/>
            <a:ext cx="1007049" cy="473649"/>
          </a:xfrm>
          <a:prstGeom prst="rect">
            <a:avLst/>
          </a:prstGeom>
        </p:spPr>
      </p:pic>
      <p:pic>
        <p:nvPicPr>
          <p:cNvPr id="14" name="Object 15">
            <a:extLst>
              <a:ext uri="{FF2B5EF4-FFF2-40B4-BE49-F238E27FC236}">
                <a16:creationId xmlns:a16="http://schemas.microsoft.com/office/drawing/2014/main" id="{F8FE60C4-C085-0A68-2EEA-A62D3566002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79323" y="4212914"/>
            <a:ext cx="1014183" cy="473649"/>
          </a:xfrm>
          <a:prstGeom prst="rect">
            <a:avLst/>
          </a:prstGeom>
        </p:spPr>
      </p:pic>
      <p:grpSp>
        <p:nvGrpSpPr>
          <p:cNvPr id="15" name="그룹 1003">
            <a:extLst>
              <a:ext uri="{FF2B5EF4-FFF2-40B4-BE49-F238E27FC236}">
                <a16:creationId xmlns:a16="http://schemas.microsoft.com/office/drawing/2014/main" id="{072C1F89-9EED-8C4C-4604-B5F019526998}"/>
              </a:ext>
            </a:extLst>
          </p:cNvPr>
          <p:cNvGrpSpPr/>
          <p:nvPr/>
        </p:nvGrpSpPr>
        <p:grpSpPr>
          <a:xfrm>
            <a:off x="8816581" y="2622534"/>
            <a:ext cx="1484774" cy="1484774"/>
            <a:chOff x="8232065" y="3792573"/>
            <a:chExt cx="1484774" cy="1484774"/>
          </a:xfrm>
        </p:grpSpPr>
        <p:pic>
          <p:nvPicPr>
            <p:cNvPr id="16" name="Object 17">
              <a:extLst>
                <a:ext uri="{FF2B5EF4-FFF2-40B4-BE49-F238E27FC236}">
                  <a16:creationId xmlns:a16="http://schemas.microsoft.com/office/drawing/2014/main" id="{6D3EF603-BF44-8BAC-7EEF-38D9FC89E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32065" y="3792573"/>
              <a:ext cx="1484774" cy="1484774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CCC483DB-29B8-3305-E4EF-F6AD8681FE50}"/>
              </a:ext>
            </a:extLst>
          </p:cNvPr>
          <p:cNvGrpSpPr/>
          <p:nvPr/>
        </p:nvGrpSpPr>
        <p:grpSpPr>
          <a:xfrm>
            <a:off x="6422011" y="2622534"/>
            <a:ext cx="1484774" cy="1484774"/>
            <a:chOff x="5837495" y="3792573"/>
            <a:chExt cx="1484774" cy="1484774"/>
          </a:xfrm>
        </p:grpSpPr>
        <p:pic>
          <p:nvPicPr>
            <p:cNvPr id="18" name="Object 20">
              <a:extLst>
                <a:ext uri="{FF2B5EF4-FFF2-40B4-BE49-F238E27FC236}">
                  <a16:creationId xmlns:a16="http://schemas.microsoft.com/office/drawing/2014/main" id="{FDF815A5-0FD6-77E1-39DA-C9969E40F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7495" y="3792573"/>
              <a:ext cx="1484774" cy="1484774"/>
            </a:xfrm>
            <a:prstGeom prst="rect">
              <a:avLst/>
            </a:prstGeom>
          </p:spPr>
        </p:pic>
      </p:grpSp>
      <p:pic>
        <p:nvPicPr>
          <p:cNvPr id="20" name="Object 23">
            <a:extLst>
              <a:ext uri="{FF2B5EF4-FFF2-40B4-BE49-F238E27FC236}">
                <a16:creationId xmlns:a16="http://schemas.microsoft.com/office/drawing/2014/main" id="{1506E903-69D9-A7DB-D501-6A55DDD37C6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92208" y="4212914"/>
            <a:ext cx="990392" cy="4736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6D454C4-2B6E-3B56-B350-70CB69C4F9DD}"/>
              </a:ext>
            </a:extLst>
          </p:cNvPr>
          <p:cNvSpPr txBox="1"/>
          <p:nvPr/>
        </p:nvSpPr>
        <p:spPr>
          <a:xfrm>
            <a:off x="1412231" y="4649643"/>
            <a:ext cx="19591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특수 문자 암호화 복호화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솔트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기능 코드 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199527-5D4A-AE4D-D6AB-3DD3D22CA437}"/>
              </a:ext>
            </a:extLst>
          </p:cNvPr>
          <p:cNvSpPr txBox="1"/>
          <p:nvPr/>
        </p:nvSpPr>
        <p:spPr>
          <a:xfrm>
            <a:off x="3923038" y="4649643"/>
            <a:ext cx="2117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 및 영어 암호화 복호화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 열람 기능 코드 구현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38E1FD-1743-2329-16A8-046B19E0813E}"/>
              </a:ext>
            </a:extLst>
          </p:cNvPr>
          <p:cNvSpPr txBox="1"/>
          <p:nvPr/>
        </p:nvSpPr>
        <p:spPr>
          <a:xfrm>
            <a:off x="6383666" y="4649643"/>
            <a:ext cx="19591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특수 문자 암호화 복호화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솔트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기능 코드 구현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1A38D4-049A-7327-CE51-74A6941324F9}"/>
              </a:ext>
            </a:extLst>
          </p:cNvPr>
          <p:cNvSpPr txBox="1"/>
          <p:nvPr/>
        </p:nvSpPr>
        <p:spPr>
          <a:xfrm>
            <a:off x="8576362" y="4649643"/>
            <a:ext cx="2117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 및 영어 암호화 복호화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 열람 기능 코드 구현</a:t>
            </a:r>
          </a:p>
        </p:txBody>
      </p:sp>
    </p:spTree>
    <p:extLst>
      <p:ext uri="{BB962C8B-B14F-4D97-AF65-F5344CB8AC3E}">
        <p14:creationId xmlns:p14="http://schemas.microsoft.com/office/powerpoint/2010/main" val="238135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</p:cNvCxnSpPr>
          <p:nvPr/>
        </p:nvCxnSpPr>
        <p:spPr>
          <a:xfrm>
            <a:off x="623392" y="1349479"/>
            <a:ext cx="10801200" cy="0"/>
          </a:xfrm>
          <a:prstGeom prst="line">
            <a:avLst/>
          </a:prstGeom>
          <a:ln w="25400">
            <a:solidFill>
              <a:srgbClr val="95B9B1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764704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회의록</a:t>
            </a:r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95B9B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766433-8533-A310-0A22-ECA433EF1E9C}"/>
              </a:ext>
            </a:extLst>
          </p:cNvPr>
          <p:cNvGrpSpPr/>
          <p:nvPr/>
        </p:nvGrpSpPr>
        <p:grpSpPr>
          <a:xfrm>
            <a:off x="479377" y="2176731"/>
            <a:ext cx="7632847" cy="4275454"/>
            <a:chOff x="446203" y="1556792"/>
            <a:chExt cx="7632847" cy="427545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D5330D7-0611-8438-08DD-B3BB591249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48547" r="4160" b="7319"/>
            <a:stretch/>
          </p:blipFill>
          <p:spPr bwMode="auto">
            <a:xfrm>
              <a:off x="446203" y="1556792"/>
              <a:ext cx="7520867" cy="2448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882F457-7FB7-CBD2-DB11-3E7D21DCCE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" t="17888" r="5452" b="55249"/>
            <a:stretch/>
          </p:blipFill>
          <p:spPr bwMode="auto">
            <a:xfrm>
              <a:off x="558183" y="4293095"/>
              <a:ext cx="7520867" cy="1539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6A2A643-6867-23C8-8D54-CE9269AE97DE}"/>
              </a:ext>
            </a:extLst>
          </p:cNvPr>
          <p:cNvSpPr txBox="1"/>
          <p:nvPr/>
        </p:nvSpPr>
        <p:spPr>
          <a:xfrm>
            <a:off x="623392" y="1556792"/>
            <a:ext cx="391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11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(7, 8, 9, 10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47425-9F19-95EA-520D-02D5C2FC1C11}"/>
              </a:ext>
            </a:extLst>
          </p:cNvPr>
          <p:cNvSpPr txBox="1"/>
          <p:nvPr/>
        </p:nvSpPr>
        <p:spPr>
          <a:xfrm>
            <a:off x="3071664" y="6063679"/>
            <a:ext cx="1886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중간보고서 </a:t>
            </a: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ACCFB3-8A58-F117-54A4-A6694DEFACCA}"/>
              </a:ext>
            </a:extLst>
          </p:cNvPr>
          <p:cNvCxnSpPr>
            <a:cxnSpLocks/>
          </p:cNvCxnSpPr>
          <p:nvPr/>
        </p:nvCxnSpPr>
        <p:spPr>
          <a:xfrm>
            <a:off x="695400" y="3356992"/>
            <a:ext cx="4104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BAC1519-AD3F-39D2-B902-30D8F3F2F5AC}"/>
              </a:ext>
            </a:extLst>
          </p:cNvPr>
          <p:cNvCxnSpPr>
            <a:cxnSpLocks/>
          </p:cNvCxnSpPr>
          <p:nvPr/>
        </p:nvCxnSpPr>
        <p:spPr>
          <a:xfrm>
            <a:off x="4871864" y="2420888"/>
            <a:ext cx="312838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7ACAE9-4537-5C0B-DB0F-106404CEE067}"/>
              </a:ext>
            </a:extLst>
          </p:cNvPr>
          <p:cNvSpPr txBox="1"/>
          <p:nvPr/>
        </p:nvSpPr>
        <p:spPr>
          <a:xfrm>
            <a:off x="4799856" y="2456583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426518-188F-30E3-F872-DE455EA4BC89}"/>
              </a:ext>
            </a:extLst>
          </p:cNvPr>
          <p:cNvCxnSpPr>
            <a:cxnSpLocks/>
          </p:cNvCxnSpPr>
          <p:nvPr/>
        </p:nvCxnSpPr>
        <p:spPr>
          <a:xfrm>
            <a:off x="4871864" y="3356992"/>
            <a:ext cx="312838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69D5D5-B193-5984-8E7A-7462DF9BDE2F}"/>
              </a:ext>
            </a:extLst>
          </p:cNvPr>
          <p:cNvCxnSpPr>
            <a:cxnSpLocks/>
          </p:cNvCxnSpPr>
          <p:nvPr/>
        </p:nvCxnSpPr>
        <p:spPr>
          <a:xfrm>
            <a:off x="695400" y="4293096"/>
            <a:ext cx="4104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0293B0-88E3-4CD2-BC4F-2E3A156AA50E}"/>
              </a:ext>
            </a:extLst>
          </p:cNvPr>
          <p:cNvSpPr txBox="1"/>
          <p:nvPr/>
        </p:nvSpPr>
        <p:spPr>
          <a:xfrm>
            <a:off x="4827288" y="337277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05A9C09-D2A6-C7D1-384B-5D6E4A6B1172}"/>
              </a:ext>
            </a:extLst>
          </p:cNvPr>
          <p:cNvCxnSpPr>
            <a:cxnSpLocks/>
          </p:cNvCxnSpPr>
          <p:nvPr/>
        </p:nvCxnSpPr>
        <p:spPr>
          <a:xfrm>
            <a:off x="4871864" y="4293096"/>
            <a:ext cx="312838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E59E06-9D9D-C572-A167-7DDF3038FE9D}"/>
              </a:ext>
            </a:extLst>
          </p:cNvPr>
          <p:cNvCxnSpPr>
            <a:cxnSpLocks/>
          </p:cNvCxnSpPr>
          <p:nvPr/>
        </p:nvCxnSpPr>
        <p:spPr>
          <a:xfrm>
            <a:off x="676731" y="5157192"/>
            <a:ext cx="4104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37AEDD6-F808-8FC9-5C1E-5A9017E6DE8F}"/>
              </a:ext>
            </a:extLst>
          </p:cNvPr>
          <p:cNvCxnSpPr>
            <a:cxnSpLocks/>
          </p:cNvCxnSpPr>
          <p:nvPr/>
        </p:nvCxnSpPr>
        <p:spPr>
          <a:xfrm>
            <a:off x="4884523" y="5157688"/>
            <a:ext cx="312838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485B641-438E-3DE6-F933-36CB2D98F001}"/>
              </a:ext>
            </a:extLst>
          </p:cNvPr>
          <p:cNvCxnSpPr>
            <a:cxnSpLocks/>
          </p:cNvCxnSpPr>
          <p:nvPr/>
        </p:nvCxnSpPr>
        <p:spPr>
          <a:xfrm>
            <a:off x="623392" y="6021288"/>
            <a:ext cx="4104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FF4131-C0AF-9663-59CA-926867822B91}"/>
              </a:ext>
            </a:extLst>
          </p:cNvPr>
          <p:cNvSpPr txBox="1"/>
          <p:nvPr/>
        </p:nvSpPr>
        <p:spPr>
          <a:xfrm>
            <a:off x="4783995" y="432112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56A144-62E1-C55D-56A5-17B5110BF815}"/>
              </a:ext>
            </a:extLst>
          </p:cNvPr>
          <p:cNvSpPr txBox="1"/>
          <p:nvPr/>
        </p:nvSpPr>
        <p:spPr>
          <a:xfrm>
            <a:off x="4866561" y="516559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8B973B-3DA6-38A9-5965-0AC5CD424F3B}"/>
              </a:ext>
            </a:extLst>
          </p:cNvPr>
          <p:cNvSpPr txBox="1"/>
          <p:nvPr/>
        </p:nvSpPr>
        <p:spPr>
          <a:xfrm>
            <a:off x="1340622" y="5199583"/>
            <a:ext cx="174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DISCORD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FDD8A6-63BE-7D72-A544-77A3431B2ECF}"/>
              </a:ext>
            </a:extLst>
          </p:cNvPr>
          <p:cNvSpPr txBox="1"/>
          <p:nvPr/>
        </p:nvSpPr>
        <p:spPr>
          <a:xfrm>
            <a:off x="5086068" y="5367531"/>
            <a:ext cx="252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카톡 회의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저장 기능 추가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7EA2D6-98C3-3EBD-4D4F-F4536FEC43E2}"/>
              </a:ext>
            </a:extLst>
          </p:cNvPr>
          <p:cNvSpPr txBox="1"/>
          <p:nvPr/>
        </p:nvSpPr>
        <p:spPr>
          <a:xfrm>
            <a:off x="1559496" y="6151495"/>
            <a:ext cx="1744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중간보고서 작성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97CB0B-1FF6-5915-9A4B-B82B0CEED26C}"/>
              </a:ext>
            </a:extLst>
          </p:cNvPr>
          <p:cNvSpPr txBox="1"/>
          <p:nvPr/>
        </p:nvSpPr>
        <p:spPr>
          <a:xfrm>
            <a:off x="4904639" y="3650925"/>
            <a:ext cx="431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시험기간 제외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4D82D8-9387-2AAB-E563-9937F169ABD3}"/>
              </a:ext>
            </a:extLst>
          </p:cNvPr>
          <p:cNvSpPr txBox="1"/>
          <p:nvPr/>
        </p:nvSpPr>
        <p:spPr>
          <a:xfrm>
            <a:off x="6023992" y="4606429"/>
            <a:ext cx="1744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특수기호 기능 구현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0DBC2-EDD3-DF50-216C-337E097E31BA}"/>
              </a:ext>
            </a:extLst>
          </p:cNvPr>
          <p:cNvSpPr txBox="1"/>
          <p:nvPr/>
        </p:nvSpPr>
        <p:spPr>
          <a:xfrm>
            <a:off x="1255446" y="3394622"/>
            <a:ext cx="174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DISCORD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E36551-987A-F024-85DD-FA36AE97B973}"/>
              </a:ext>
            </a:extLst>
          </p:cNvPr>
          <p:cNvSpPr txBox="1"/>
          <p:nvPr/>
        </p:nvSpPr>
        <p:spPr>
          <a:xfrm>
            <a:off x="4049991" y="4591406"/>
            <a:ext cx="2661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카톡 회의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5230F6-E601-A273-CF90-044513CAE806}"/>
              </a:ext>
            </a:extLst>
          </p:cNvPr>
          <p:cNvSpPr txBox="1"/>
          <p:nvPr/>
        </p:nvSpPr>
        <p:spPr>
          <a:xfrm>
            <a:off x="1182173" y="4581135"/>
            <a:ext cx="2867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7~8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각자 맡은 부분 코드 구현 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A00F60-BA6B-DCB3-2B1D-66D17CF0B3C5}"/>
              </a:ext>
            </a:extLst>
          </p:cNvPr>
          <p:cNvSpPr txBox="1"/>
          <p:nvPr/>
        </p:nvSpPr>
        <p:spPr>
          <a:xfrm>
            <a:off x="2839622" y="5312241"/>
            <a:ext cx="1744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01801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</p:cNvCxnSpPr>
          <p:nvPr/>
        </p:nvCxnSpPr>
        <p:spPr>
          <a:xfrm>
            <a:off x="623392" y="1349479"/>
            <a:ext cx="10801200" cy="0"/>
          </a:xfrm>
          <a:prstGeom prst="line">
            <a:avLst/>
          </a:prstGeom>
          <a:ln w="25400">
            <a:solidFill>
              <a:srgbClr val="95B9B1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764704"/>
            <a:ext cx="3250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회의록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A2A643-6867-23C8-8D54-CE9269AE97DE}"/>
              </a:ext>
            </a:extLst>
          </p:cNvPr>
          <p:cNvSpPr txBox="1"/>
          <p:nvPr/>
        </p:nvSpPr>
        <p:spPr>
          <a:xfrm>
            <a:off x="623392" y="1556792"/>
            <a:ext cx="391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(11, 12, 13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5AD768C-63BB-7803-B39E-2468C4064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" t="33078" r="5731" b="7073"/>
          <a:stretch/>
        </p:blipFill>
        <p:spPr bwMode="auto">
          <a:xfrm>
            <a:off x="623391" y="2204863"/>
            <a:ext cx="8459057" cy="388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FE9C7-8E35-2CB9-66EA-61F2827DC7DB}"/>
              </a:ext>
            </a:extLst>
          </p:cNvPr>
          <p:cNvCxnSpPr>
            <a:cxnSpLocks/>
          </p:cNvCxnSpPr>
          <p:nvPr/>
        </p:nvCxnSpPr>
        <p:spPr>
          <a:xfrm>
            <a:off x="5591944" y="2492896"/>
            <a:ext cx="312838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99669F3-A2AF-A037-E03D-6B897523FFED}"/>
              </a:ext>
            </a:extLst>
          </p:cNvPr>
          <p:cNvCxnSpPr>
            <a:cxnSpLocks/>
          </p:cNvCxnSpPr>
          <p:nvPr/>
        </p:nvCxnSpPr>
        <p:spPr>
          <a:xfrm>
            <a:off x="695400" y="3500925"/>
            <a:ext cx="46085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EE9A71-744C-C525-A26B-0C5279B7E059}"/>
              </a:ext>
            </a:extLst>
          </p:cNvPr>
          <p:cNvSpPr txBox="1"/>
          <p:nvPr/>
        </p:nvSpPr>
        <p:spPr>
          <a:xfrm>
            <a:off x="5487155" y="2542545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F73329-F06B-DF84-C855-2DDBB2C8DDB1}"/>
              </a:ext>
            </a:extLst>
          </p:cNvPr>
          <p:cNvCxnSpPr>
            <a:cxnSpLocks/>
          </p:cNvCxnSpPr>
          <p:nvPr/>
        </p:nvCxnSpPr>
        <p:spPr>
          <a:xfrm>
            <a:off x="5591944" y="3501008"/>
            <a:ext cx="312838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EF59988-872F-CA38-3CF1-D9247D315CDA}"/>
              </a:ext>
            </a:extLst>
          </p:cNvPr>
          <p:cNvCxnSpPr>
            <a:cxnSpLocks/>
          </p:cNvCxnSpPr>
          <p:nvPr/>
        </p:nvCxnSpPr>
        <p:spPr>
          <a:xfrm>
            <a:off x="695400" y="4581128"/>
            <a:ext cx="460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8D68D93-0A22-FE95-4770-AB18C31EDBF1}"/>
              </a:ext>
            </a:extLst>
          </p:cNvPr>
          <p:cNvSpPr txBox="1"/>
          <p:nvPr/>
        </p:nvSpPr>
        <p:spPr>
          <a:xfrm>
            <a:off x="5529003" y="3573016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E2939B4-8DA4-E4CA-099C-6C777E9E6059}"/>
              </a:ext>
            </a:extLst>
          </p:cNvPr>
          <p:cNvCxnSpPr>
            <a:cxnSpLocks/>
          </p:cNvCxnSpPr>
          <p:nvPr/>
        </p:nvCxnSpPr>
        <p:spPr>
          <a:xfrm>
            <a:off x="5591944" y="4581128"/>
            <a:ext cx="312838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9225DC2-DC56-BA3D-1BE1-140DBA2A4F27}"/>
              </a:ext>
            </a:extLst>
          </p:cNvPr>
          <p:cNvCxnSpPr>
            <a:cxnSpLocks/>
          </p:cNvCxnSpPr>
          <p:nvPr/>
        </p:nvCxnSpPr>
        <p:spPr>
          <a:xfrm>
            <a:off x="695400" y="5589240"/>
            <a:ext cx="460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9CBA14A-7EB0-123A-FE4B-F72CC419C5CD}"/>
              </a:ext>
            </a:extLst>
          </p:cNvPr>
          <p:cNvSpPr txBox="1"/>
          <p:nvPr/>
        </p:nvSpPr>
        <p:spPr>
          <a:xfrm>
            <a:off x="5545936" y="4630775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E418-7D86-46E4-3145-ECBB7EF73B91}"/>
              </a:ext>
            </a:extLst>
          </p:cNvPr>
          <p:cNvSpPr txBox="1"/>
          <p:nvPr/>
        </p:nvSpPr>
        <p:spPr>
          <a:xfrm>
            <a:off x="3920156" y="5608031"/>
            <a:ext cx="1886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최종보고서 </a:t>
            </a: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C814F2-BD63-6D8E-5D0C-C13111CA9863}"/>
              </a:ext>
            </a:extLst>
          </p:cNvPr>
          <p:cNvSpPr txBox="1"/>
          <p:nvPr/>
        </p:nvSpPr>
        <p:spPr>
          <a:xfrm>
            <a:off x="5806374" y="4859868"/>
            <a:ext cx="252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    종    보    고    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CB1E91-9888-2A20-7539-BD190FFDB6A7}"/>
              </a:ext>
            </a:extLst>
          </p:cNvPr>
          <p:cNvSpPr txBox="1"/>
          <p:nvPr/>
        </p:nvSpPr>
        <p:spPr>
          <a:xfrm>
            <a:off x="1010724" y="5706422"/>
            <a:ext cx="252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     성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A990BF-7FF9-1051-C07F-B61E6BFB7875}"/>
              </a:ext>
            </a:extLst>
          </p:cNvPr>
          <p:cNvSpPr txBox="1"/>
          <p:nvPr/>
        </p:nvSpPr>
        <p:spPr>
          <a:xfrm>
            <a:off x="1010676" y="4796851"/>
            <a:ext cx="2661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카톡 회의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561040-902A-DD49-E65E-7D43560FD714}"/>
              </a:ext>
            </a:extLst>
          </p:cNvPr>
          <p:cNvSpPr txBox="1"/>
          <p:nvPr/>
        </p:nvSpPr>
        <p:spPr>
          <a:xfrm>
            <a:off x="1559496" y="3615407"/>
            <a:ext cx="174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DISCORD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회의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427CEC-1CE2-85C2-4BB7-FBAE407792F0}"/>
              </a:ext>
            </a:extLst>
          </p:cNvPr>
          <p:cNvSpPr txBox="1"/>
          <p:nvPr/>
        </p:nvSpPr>
        <p:spPr>
          <a:xfrm>
            <a:off x="4759168" y="3854894"/>
            <a:ext cx="2867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 기능 구현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솔트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5D3A12-BEF9-058D-552B-121BFED61426}"/>
              </a:ext>
            </a:extLst>
          </p:cNvPr>
          <p:cNvSpPr txBox="1"/>
          <p:nvPr/>
        </p:nvSpPr>
        <p:spPr>
          <a:xfrm>
            <a:off x="2839622" y="5312241"/>
            <a:ext cx="1744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400801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9EA3D87-2470-947F-9E02-B3535729B0A2}"/>
              </a:ext>
            </a:extLst>
          </p:cNvPr>
          <p:cNvSpPr/>
          <p:nvPr/>
        </p:nvSpPr>
        <p:spPr>
          <a:xfrm>
            <a:off x="553562" y="1651586"/>
            <a:ext cx="3814246" cy="4092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E9C064-0F06-CC20-A54F-5EF85F071676}"/>
              </a:ext>
            </a:extLst>
          </p:cNvPr>
          <p:cNvSpPr/>
          <p:nvPr/>
        </p:nvSpPr>
        <p:spPr>
          <a:xfrm>
            <a:off x="551384" y="5517232"/>
            <a:ext cx="3456384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789B8D-DE20-15D9-33FD-8A2EB0DF145D}"/>
              </a:ext>
            </a:extLst>
          </p:cNvPr>
          <p:cNvSpPr/>
          <p:nvPr/>
        </p:nvSpPr>
        <p:spPr>
          <a:xfrm>
            <a:off x="551384" y="3284984"/>
            <a:ext cx="345638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BB669-B56C-296A-E300-4655603FD352}"/>
              </a:ext>
            </a:extLst>
          </p:cNvPr>
          <p:cNvSpPr/>
          <p:nvPr/>
        </p:nvSpPr>
        <p:spPr>
          <a:xfrm>
            <a:off x="553562" y="4365104"/>
            <a:ext cx="381642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B5D92-7E2E-485F-F4EE-E0778B743A49}"/>
              </a:ext>
            </a:extLst>
          </p:cNvPr>
          <p:cNvSpPr txBox="1"/>
          <p:nvPr/>
        </p:nvSpPr>
        <p:spPr>
          <a:xfrm>
            <a:off x="481554" y="1484784"/>
            <a:ext cx="10943038" cy="500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17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 월요일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Discord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회의 진행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암호화 복호화에 대해 조사하고 각자 짜온 코드를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Discord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통해 공유함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- 7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주차와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시험기간 제외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이외의 시간에는 각자 맡은 부분을 추가 구현하고 수정함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27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 목요일 카톡 회의 진행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기존에 짠 암호화 복호화 코드에 특수문자 기능을 추가해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31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 월요일까지 구현하기로 함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31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 월요일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Discord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회의 진행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특수기호 기능을 추가한 코드를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Discord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통해 공유함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 목요일 카톡 회의 진행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기능이 부족하다는 의견이 있어 파일 저장 기능을 추가함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623392" y="1349479"/>
            <a:ext cx="10801200" cy="0"/>
          </a:xfrm>
          <a:prstGeom prst="line">
            <a:avLst/>
          </a:prstGeom>
          <a:ln w="25400">
            <a:solidFill>
              <a:srgbClr val="95B9B1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764704"/>
            <a:ext cx="3250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회의록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(CONT.)</a:t>
            </a:r>
          </a:p>
        </p:txBody>
      </p:sp>
    </p:spTree>
    <p:extLst>
      <p:ext uri="{BB962C8B-B14F-4D97-AF65-F5344CB8AC3E}">
        <p14:creationId xmlns:p14="http://schemas.microsoft.com/office/powerpoint/2010/main" val="248987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9EA3D87-2470-947F-9E02-B3535729B0A2}"/>
              </a:ext>
            </a:extLst>
          </p:cNvPr>
          <p:cNvSpPr/>
          <p:nvPr/>
        </p:nvSpPr>
        <p:spPr>
          <a:xfrm>
            <a:off x="553562" y="1651586"/>
            <a:ext cx="3814246" cy="4092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789B8D-DE20-15D9-33FD-8A2EB0DF145D}"/>
              </a:ext>
            </a:extLst>
          </p:cNvPr>
          <p:cNvSpPr/>
          <p:nvPr/>
        </p:nvSpPr>
        <p:spPr>
          <a:xfrm>
            <a:off x="551384" y="3284984"/>
            <a:ext cx="345638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623392" y="1349479"/>
            <a:ext cx="10801200" cy="0"/>
          </a:xfrm>
          <a:prstGeom prst="line">
            <a:avLst/>
          </a:prstGeom>
          <a:ln w="25400">
            <a:solidFill>
              <a:srgbClr val="95B9B1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764704"/>
            <a:ext cx="3250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회의록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(CONT.)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B5D92-7E2E-485F-F4EE-E0778B743A49}"/>
              </a:ext>
            </a:extLst>
          </p:cNvPr>
          <p:cNvSpPr txBox="1"/>
          <p:nvPr/>
        </p:nvSpPr>
        <p:spPr>
          <a:xfrm>
            <a:off x="479376" y="1481997"/>
            <a:ext cx="10943038" cy="620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 월요일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Discord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회의 진행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중간보고서 이후로 추가할 내용에 대해 회의함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각자 맡은 추가 기능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솔트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21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 월요일까지 구현하기로 함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21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 목요일 카톡 회의 진행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 구현한 코드를 공유 후 합친 후 수정 사항에 대해 논의함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 기능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 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암호화</a:t>
            </a: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복호화</a:t>
            </a: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키가 아주 큰 수일 때도 가능하도록 암호화 복호화 계산 수정 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 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암호화</a:t>
            </a: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복호화 코드 데이터들을 각각의 구조체 배열을 만들어서 리스트로 저장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 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리스트들의 값을 파일로 저장할 수 있고</a:t>
            </a: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프로그램 실행 때 불러올 수 있게 설정함</a:t>
            </a:r>
            <a:endParaRPr lang="en-US" altLang="ko-KR" sz="15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 </a:t>
            </a:r>
            <a:r>
              <a:rPr lang="ko-KR" altLang="en-US" sz="15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솔트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기능을 추가함</a:t>
            </a:r>
          </a:p>
          <a:p>
            <a:pPr>
              <a:lnSpc>
                <a:spcPct val="200000"/>
              </a:lnSpc>
            </a:pP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29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</p:cNvCxnSpPr>
          <p:nvPr/>
        </p:nvCxnSpPr>
        <p:spPr>
          <a:xfrm>
            <a:off x="623392" y="1349479"/>
            <a:ext cx="10801200" cy="0"/>
          </a:xfrm>
          <a:prstGeom prst="line">
            <a:avLst/>
          </a:prstGeom>
          <a:ln w="25400">
            <a:solidFill>
              <a:srgbClr val="95B9B1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764704"/>
            <a:ext cx="3250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회의록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(CONT.)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276E9B5-923F-FE8D-3A2E-873B6BE06A16}"/>
              </a:ext>
            </a:extLst>
          </p:cNvPr>
          <p:cNvGrpSpPr/>
          <p:nvPr/>
        </p:nvGrpSpPr>
        <p:grpSpPr>
          <a:xfrm>
            <a:off x="334102" y="1764761"/>
            <a:ext cx="11523796" cy="4467701"/>
            <a:chOff x="263486" y="1505662"/>
            <a:chExt cx="11523796" cy="446770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7A772A3-0F3C-B8FF-624B-34743BD10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486" y="1513715"/>
              <a:ext cx="2235218" cy="445964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6A18687-92CD-6159-FD7E-CC8A54AB3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3581" y="1513715"/>
              <a:ext cx="2880000" cy="445964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083126-69E5-B2DC-CFC5-BCCF0E543B9D}"/>
                </a:ext>
              </a:extLst>
            </p:cNvPr>
            <p:cNvSpPr txBox="1"/>
            <p:nvPr/>
          </p:nvSpPr>
          <p:spPr>
            <a:xfrm>
              <a:off x="1587116" y="5604031"/>
              <a:ext cx="1375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Discord</a:t>
              </a:r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A3111CD-BB53-AD7D-8094-83C816952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8459" y="1505662"/>
              <a:ext cx="3053056" cy="4459646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BFEA9CA-3542-6100-40F8-AAE34D0FC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7282" y="1505662"/>
              <a:ext cx="2880000" cy="4467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363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471F179-EF6E-4D4A-A55F-6C1C01F115B8}">
  <we:reference id="wa104051163" version="1.2.0.3" store="ko-KR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1125</Words>
  <Application>Microsoft Office PowerPoint</Application>
  <PresentationFormat>와이드스크린</PresentationFormat>
  <Paragraphs>128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배달의민족 주아</vt:lpstr>
      <vt:lpstr>나눔스퀘어</vt:lpstr>
      <vt:lpstr>Arial</vt:lpstr>
      <vt:lpstr>맑은 고딕</vt:lpstr>
      <vt:lpstr>배달의민족 도현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디자인컴퓨터2</dc:creator>
  <cp:lastModifiedBy>송 채영</cp:lastModifiedBy>
  <cp:revision>172</cp:revision>
  <cp:lastPrinted>2018-10-08T09:36:10Z</cp:lastPrinted>
  <dcterms:created xsi:type="dcterms:W3CDTF">2018-10-05T13:46:23Z</dcterms:created>
  <dcterms:modified xsi:type="dcterms:W3CDTF">2022-11-28T19:51:09Z</dcterms:modified>
</cp:coreProperties>
</file>