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232" autoAdjust="0"/>
    <p:restoredTop sz="94660"/>
  </p:normalViewPr>
  <p:slideViewPr>
    <p:cSldViewPr snapToGrid="0">
      <p:cViewPr>
        <p:scale>
          <a:sx n="100" d="100"/>
          <a:sy n="100" d="100"/>
        </p:scale>
        <p:origin x="590" y="-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AB78-0819-41C9-85F8-AFC013C84880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FA5F-4830-4584-97A2-86B63B2E2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83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AB78-0819-41C9-85F8-AFC013C84880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FA5F-4830-4584-97A2-86B63B2E2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459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AB78-0819-41C9-85F8-AFC013C84880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FA5F-4830-4584-97A2-86B63B2E2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189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AB78-0819-41C9-85F8-AFC013C84880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FA5F-4830-4584-97A2-86B63B2E2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098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AB78-0819-41C9-85F8-AFC013C84880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FA5F-4830-4584-97A2-86B63B2E2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110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AB78-0819-41C9-85F8-AFC013C84880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FA5F-4830-4584-97A2-86B63B2E2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954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AB78-0819-41C9-85F8-AFC013C84880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FA5F-4830-4584-97A2-86B63B2E2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02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AB78-0819-41C9-85F8-AFC013C84880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FA5F-4830-4584-97A2-86B63B2E2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71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AB78-0819-41C9-85F8-AFC013C84880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FA5F-4830-4584-97A2-86B63B2E2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553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AB78-0819-41C9-85F8-AFC013C84880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FA5F-4830-4584-97A2-86B63B2E2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300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AB78-0819-41C9-85F8-AFC013C84880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FA5F-4830-4584-97A2-86B63B2E2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22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BAB78-0819-41C9-85F8-AFC013C84880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4FA5F-4830-4584-97A2-86B63B2E2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558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573056"/>
              </p:ext>
            </p:extLst>
          </p:nvPr>
        </p:nvGraphicFramePr>
        <p:xfrm>
          <a:off x="425836" y="481127"/>
          <a:ext cx="283419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117">
                  <a:extLst>
                    <a:ext uri="{9D8B030D-6E8A-4147-A177-3AD203B41FA5}">
                      <a16:colId xmlns:a16="http://schemas.microsoft.com/office/drawing/2014/main" val="423258306"/>
                    </a:ext>
                  </a:extLst>
                </a:gridCol>
                <a:gridCol w="2073082">
                  <a:extLst>
                    <a:ext uri="{9D8B030D-6E8A-4147-A177-3AD203B41FA5}">
                      <a16:colId xmlns:a16="http://schemas.microsoft.com/office/drawing/2014/main" val="430871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연번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기능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1559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1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전체글 조회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9595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상세글 조회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2060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3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답글 입력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7220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4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글수정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94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5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글삭제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2484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6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글입력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4202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7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다중삭제</a:t>
                      </a:r>
                      <a:endParaRPr lang="en-US" altLang="ko-KR" sz="140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3052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8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진짜삭제</a:t>
                      </a:r>
                      <a:endParaRPr lang="en-US" altLang="ko-KR" sz="140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3769030"/>
                  </a:ext>
                </a:extLst>
              </a:tr>
            </a:tbl>
          </a:graphicData>
        </a:graphic>
      </p:graphicFrame>
      <p:sp>
        <p:nvSpPr>
          <p:cNvPr id="5" name="한쪽 모서리가 잘린 사각형 4"/>
          <p:cNvSpPr/>
          <p:nvPr/>
        </p:nvSpPr>
        <p:spPr>
          <a:xfrm>
            <a:off x="4365264" y="481127"/>
            <a:ext cx="2576223" cy="1482845"/>
          </a:xfrm>
          <a:prstGeom prst="snip1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메인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이동</a:t>
            </a:r>
            <a:r>
              <a:rPr lang="en-US" altLang="ko-KR" sz="1200" smtClean="0">
                <a:solidFill>
                  <a:schemeClr val="tx1"/>
                </a:solidFill>
              </a:rPr>
              <a:t>&lt;a&gt;</a:t>
            </a:r>
          </a:p>
        </p:txBody>
      </p:sp>
      <p:sp>
        <p:nvSpPr>
          <p:cNvPr id="8" name="한쪽 모서리가 잘린 사각형 7"/>
          <p:cNvSpPr/>
          <p:nvPr/>
        </p:nvSpPr>
        <p:spPr>
          <a:xfrm>
            <a:off x="8509219" y="481126"/>
            <a:ext cx="2576223" cy="1482845"/>
          </a:xfrm>
          <a:prstGeom prst="snip1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리스트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1) 2) 6) 7)</a:t>
            </a:r>
          </a:p>
          <a:p>
            <a:pPr algn="ctr"/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전체글 조회</a:t>
            </a:r>
            <a:r>
              <a:rPr lang="en-US" altLang="ko-KR" sz="1200" smtClean="0">
                <a:solidFill>
                  <a:schemeClr val="tx1"/>
                </a:solidFill>
              </a:rPr>
              <a:t>,</a:t>
            </a:r>
            <a:r>
              <a:rPr lang="ko-KR" altLang="en-US" sz="1200">
                <a:solidFill>
                  <a:schemeClr val="tx1"/>
                </a:solidFill>
              </a:rPr>
              <a:t> 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상세조회</a:t>
            </a:r>
            <a:r>
              <a:rPr lang="en-US" altLang="ko-KR" sz="1200" smtClean="0">
                <a:solidFill>
                  <a:schemeClr val="tx1"/>
                </a:solidFill>
              </a:rPr>
              <a:t>, </a:t>
            </a:r>
            <a:r>
              <a:rPr lang="ko-KR" altLang="en-US" sz="1200" smtClean="0">
                <a:solidFill>
                  <a:schemeClr val="tx1"/>
                </a:solidFill>
              </a:rPr>
              <a:t>글입력</a:t>
            </a:r>
            <a:r>
              <a:rPr lang="en-US" altLang="ko-KR" sz="1200" smtClean="0">
                <a:solidFill>
                  <a:schemeClr val="tx1"/>
                </a:solidFill>
              </a:rPr>
              <a:t>, </a:t>
            </a:r>
            <a:r>
              <a:rPr lang="ko-KR" altLang="en-US" sz="1200" smtClean="0">
                <a:solidFill>
                  <a:schemeClr val="tx1"/>
                </a:solidFill>
              </a:rPr>
              <a:t>다중삭제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" name="한쪽 모서리가 잘린 사각형 8"/>
          <p:cNvSpPr/>
          <p:nvPr/>
        </p:nvSpPr>
        <p:spPr>
          <a:xfrm>
            <a:off x="4365263" y="2088615"/>
            <a:ext cx="2576223" cy="1482845"/>
          </a:xfrm>
          <a:prstGeom prst="snip1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상세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2) 4) 5) 3)</a:t>
            </a:r>
          </a:p>
          <a:p>
            <a:pPr algn="ctr"/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상세글 조회</a:t>
            </a:r>
            <a:r>
              <a:rPr lang="en-US" altLang="ko-KR" sz="120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글수정</a:t>
            </a:r>
            <a:r>
              <a:rPr lang="en-US" altLang="ko-KR" sz="1200">
                <a:solidFill>
                  <a:schemeClr val="tx1"/>
                </a:solidFill>
              </a:rPr>
              <a:t>, </a:t>
            </a:r>
            <a:r>
              <a:rPr lang="ko-KR" altLang="en-US" sz="1200">
                <a:solidFill>
                  <a:schemeClr val="tx1"/>
                </a:solidFill>
              </a:rPr>
              <a:t>글삭제</a:t>
            </a:r>
            <a:r>
              <a:rPr lang="en-US" altLang="ko-KR" sz="1200">
                <a:solidFill>
                  <a:schemeClr val="tx1"/>
                </a:solidFill>
              </a:rPr>
              <a:t>, </a:t>
            </a:r>
            <a:r>
              <a:rPr lang="ko-KR" altLang="en-US" sz="1200">
                <a:solidFill>
                  <a:schemeClr val="tx1"/>
                </a:solidFill>
              </a:rPr>
              <a:t>답글</a:t>
            </a:r>
            <a:r>
              <a:rPr lang="en-US" altLang="ko-KR" sz="1200">
                <a:solidFill>
                  <a:schemeClr val="tx1"/>
                </a:solidFill>
              </a:rPr>
              <a:t> 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한쪽 모서리가 잘린 사각형 9"/>
          <p:cNvSpPr/>
          <p:nvPr/>
        </p:nvSpPr>
        <p:spPr>
          <a:xfrm>
            <a:off x="8509218" y="2088615"/>
            <a:ext cx="2576223" cy="1482845"/>
          </a:xfrm>
          <a:prstGeom prst="snip1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글쓰기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6)</a:t>
            </a:r>
          </a:p>
          <a:p>
            <a:pPr algn="ctr"/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글입력 </a:t>
            </a:r>
            <a:r>
              <a:rPr lang="en-US" altLang="ko-KR" sz="1200" smtClean="0">
                <a:solidFill>
                  <a:schemeClr val="tx1"/>
                </a:solidFill>
              </a:rPr>
              <a:t>,</a:t>
            </a:r>
            <a:r>
              <a:rPr lang="ko-KR" altLang="en-US" sz="1200" u="sng" smtClean="0">
                <a:solidFill>
                  <a:schemeClr val="tx1"/>
                </a:solidFill>
              </a:rPr>
              <a:t>취소</a:t>
            </a:r>
            <a:endParaRPr lang="en-US" altLang="ko-KR" sz="1200" u="sng">
              <a:solidFill>
                <a:schemeClr val="tx1"/>
              </a:solidFill>
            </a:endParaRPr>
          </a:p>
        </p:txBody>
      </p:sp>
      <p:sp>
        <p:nvSpPr>
          <p:cNvPr id="11" name="한쪽 모서리가 잘린 사각형 10"/>
          <p:cNvSpPr/>
          <p:nvPr/>
        </p:nvSpPr>
        <p:spPr>
          <a:xfrm>
            <a:off x="4365263" y="3696103"/>
            <a:ext cx="2576223" cy="1482845"/>
          </a:xfrm>
          <a:prstGeom prst="snip1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수정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4)</a:t>
            </a:r>
          </a:p>
          <a:p>
            <a:pPr algn="ctr"/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글수정</a:t>
            </a:r>
            <a:r>
              <a:rPr lang="en-US" altLang="ko-KR" sz="1200" smtClean="0">
                <a:solidFill>
                  <a:schemeClr val="tx1"/>
                </a:solidFill>
              </a:rPr>
              <a:t>, </a:t>
            </a:r>
            <a:r>
              <a:rPr lang="ko-KR" altLang="en-US" sz="1200" u="sng" smtClean="0">
                <a:solidFill>
                  <a:schemeClr val="tx1"/>
                </a:solidFill>
              </a:rPr>
              <a:t>취소</a:t>
            </a:r>
            <a:endParaRPr lang="en-US" altLang="ko-KR" sz="1200" u="sng" smtClean="0">
              <a:solidFill>
                <a:schemeClr val="tx1"/>
              </a:solidFill>
            </a:endParaRPr>
          </a:p>
        </p:txBody>
      </p:sp>
      <p:sp>
        <p:nvSpPr>
          <p:cNvPr id="12" name="한쪽 모서리가 잘린 사각형 11"/>
          <p:cNvSpPr/>
          <p:nvPr/>
        </p:nvSpPr>
        <p:spPr>
          <a:xfrm>
            <a:off x="8509217" y="3696103"/>
            <a:ext cx="2576223" cy="1482845"/>
          </a:xfrm>
          <a:prstGeom prst="snip1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답글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3)</a:t>
            </a:r>
          </a:p>
          <a:p>
            <a:pPr algn="ctr"/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입력</a:t>
            </a:r>
            <a:r>
              <a:rPr lang="en-US" altLang="ko-KR" sz="1200" smtClean="0">
                <a:solidFill>
                  <a:schemeClr val="tx1"/>
                </a:solidFill>
              </a:rPr>
              <a:t>,</a:t>
            </a:r>
            <a:r>
              <a:rPr lang="ko-KR" altLang="en-US" sz="1200">
                <a:solidFill>
                  <a:schemeClr val="tx1"/>
                </a:solidFill>
              </a:rPr>
              <a:t> </a:t>
            </a:r>
            <a:r>
              <a:rPr lang="ko-KR" altLang="en-US" sz="1200" u="sng" smtClean="0">
                <a:solidFill>
                  <a:schemeClr val="tx1"/>
                </a:solidFill>
              </a:rPr>
              <a:t>취소</a:t>
            </a:r>
            <a:endParaRPr lang="ko-KR" altLang="en-US" sz="1200" u="sng">
              <a:solidFill>
                <a:schemeClr val="tx1"/>
              </a:solidFill>
            </a:endParaRPr>
          </a:p>
        </p:txBody>
      </p:sp>
      <p:sp>
        <p:nvSpPr>
          <p:cNvPr id="13" name="한쪽 모서리가 잘린 사각형 12"/>
          <p:cNvSpPr/>
          <p:nvPr/>
        </p:nvSpPr>
        <p:spPr>
          <a:xfrm>
            <a:off x="4365263" y="5303591"/>
            <a:ext cx="2576223" cy="1482845"/>
          </a:xfrm>
          <a:prstGeom prst="snip1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에러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 u="sng" smtClean="0">
                <a:solidFill>
                  <a:schemeClr val="tx1"/>
                </a:solidFill>
              </a:rPr>
              <a:t>이동</a:t>
            </a:r>
            <a:r>
              <a:rPr lang="en-US" altLang="ko-KR" sz="1200" smtClean="0">
                <a:solidFill>
                  <a:schemeClr val="tx1"/>
                </a:solidFill>
              </a:rPr>
              <a:t>, </a:t>
            </a:r>
            <a:r>
              <a:rPr lang="ko-KR" altLang="en-US" sz="1200" u="sng" smtClean="0">
                <a:solidFill>
                  <a:schemeClr val="tx1"/>
                </a:solidFill>
              </a:rPr>
              <a:t>내용</a:t>
            </a:r>
            <a:r>
              <a:rPr lang="ko-KR" altLang="en-US" sz="1200" smtClean="0">
                <a:solidFill>
                  <a:schemeClr val="tx1"/>
                </a:solidFill>
              </a:rPr>
              <a:t> </a:t>
            </a:r>
            <a:endParaRPr lang="ko-KR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77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76261" y="543340"/>
            <a:ext cx="3093057" cy="484764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" name="한쪽 모서리가 잘린 사각형 4"/>
          <p:cNvSpPr/>
          <p:nvPr/>
        </p:nvSpPr>
        <p:spPr>
          <a:xfrm>
            <a:off x="596347" y="1033670"/>
            <a:ext cx="2202512" cy="755374"/>
          </a:xfrm>
          <a:prstGeom prst="snip1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index.jsp</a:t>
            </a:r>
          </a:p>
          <a:p>
            <a:pPr algn="ctr"/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- </a:t>
            </a:r>
            <a:r>
              <a:rPr lang="ko-KR" altLang="en-US" sz="1200" smtClean="0">
                <a:solidFill>
                  <a:schemeClr val="tx1"/>
                </a:solidFill>
              </a:rPr>
              <a:t>글목록보기</a:t>
            </a:r>
            <a:r>
              <a:rPr lang="en-US" altLang="ko-KR" sz="1200" smtClean="0">
                <a:solidFill>
                  <a:schemeClr val="tx1"/>
                </a:solidFill>
              </a:rPr>
              <a:t>&lt;a&gt;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06269" y="174008"/>
            <a:ext cx="1033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web.xml</a:t>
            </a:r>
            <a:endParaRPr lang="ko-KR" altLang="en-US"/>
          </a:p>
        </p:txBody>
      </p:sp>
      <p:cxnSp>
        <p:nvCxnSpPr>
          <p:cNvPr id="8" name="직선 화살표 연결선 7"/>
          <p:cNvCxnSpPr>
            <a:stCxn id="5" idx="0"/>
            <a:endCxn id="10" idx="2"/>
          </p:cNvCxnSpPr>
          <p:nvPr/>
        </p:nvCxnSpPr>
        <p:spPr>
          <a:xfrm>
            <a:off x="2798859" y="1411357"/>
            <a:ext cx="53578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89958" y="1035614"/>
            <a:ext cx="1625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boardList(get)</a:t>
            </a:r>
            <a:endParaRPr lang="ko-KR" altLang="en-US"/>
          </a:p>
        </p:txBody>
      </p:sp>
      <p:sp>
        <p:nvSpPr>
          <p:cNvPr id="10" name="한쪽 모서리가 잘린 사각형 9"/>
          <p:cNvSpPr/>
          <p:nvPr/>
        </p:nvSpPr>
        <p:spPr>
          <a:xfrm>
            <a:off x="8156712" y="824948"/>
            <a:ext cx="2582850" cy="1172817"/>
          </a:xfrm>
          <a:prstGeom prst="snip1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boardList.jsp</a:t>
            </a:r>
          </a:p>
          <a:p>
            <a:pPr algn="ctr"/>
            <a:endParaRPr lang="en-US" altLang="ko-KR" sz="1200" smtClean="0">
              <a:solidFill>
                <a:schemeClr val="tx1"/>
              </a:solidFill>
            </a:endParaRPr>
          </a:p>
          <a:p>
            <a:r>
              <a:rPr lang="en-US" altLang="ko-KR" sz="1200" smtClean="0">
                <a:solidFill>
                  <a:schemeClr val="tx1"/>
                </a:solidFill>
              </a:rPr>
              <a:t>- </a:t>
            </a:r>
            <a:r>
              <a:rPr lang="ko-KR" altLang="en-US" sz="1200" smtClean="0">
                <a:solidFill>
                  <a:schemeClr val="tx1"/>
                </a:solidFill>
              </a:rPr>
              <a:t>글쓰기</a:t>
            </a:r>
            <a:r>
              <a:rPr lang="en-US" altLang="ko-KR" sz="1200" smtClean="0">
                <a:solidFill>
                  <a:schemeClr val="tx1"/>
                </a:solidFill>
              </a:rPr>
              <a:t>&lt;button&gt;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- </a:t>
            </a:r>
            <a:r>
              <a:rPr lang="ko-KR" altLang="en-US" sz="1200" smtClean="0">
                <a:solidFill>
                  <a:schemeClr val="tx1"/>
                </a:solidFill>
              </a:rPr>
              <a:t>삭제 </a:t>
            </a:r>
            <a:r>
              <a:rPr lang="en-US" altLang="ko-KR" sz="1200" smtClean="0">
                <a:solidFill>
                  <a:schemeClr val="tx1"/>
                </a:solidFill>
              </a:rPr>
              <a:t>&lt;checkbox&gt;&lt;submit&gt;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- </a:t>
            </a:r>
            <a:r>
              <a:rPr lang="ko-KR" altLang="en-US" sz="1200" smtClean="0">
                <a:solidFill>
                  <a:schemeClr val="tx1"/>
                </a:solidFill>
              </a:rPr>
              <a:t>상세 </a:t>
            </a:r>
            <a:r>
              <a:rPr lang="en-US" altLang="ko-KR" sz="1200" smtClean="0">
                <a:solidFill>
                  <a:schemeClr val="tx1"/>
                </a:solidFill>
              </a:rPr>
              <a:t>title&lt;a&gt;</a:t>
            </a:r>
          </a:p>
          <a:p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12" name="왼쪽으로 구부러진 화살표 11"/>
          <p:cNvSpPr/>
          <p:nvPr/>
        </p:nvSpPr>
        <p:spPr>
          <a:xfrm>
            <a:off x="10739562" y="1033670"/>
            <a:ext cx="564543" cy="83488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337279" y="1220280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rgbClr val="FF0000"/>
                </a:solidFill>
              </a:rPr>
              <a:t>삭제 없음</a:t>
            </a:r>
            <a:endParaRPr lang="en-US" altLang="ko-KR" sz="1200" smtClean="0">
              <a:solidFill>
                <a:srgbClr val="FF0000"/>
              </a:solidFill>
            </a:endParaRPr>
          </a:p>
          <a:p>
            <a:r>
              <a:rPr lang="ko-KR" altLang="en-US" sz="1200" smtClean="0">
                <a:solidFill>
                  <a:srgbClr val="FF0000"/>
                </a:solidFill>
              </a:rPr>
              <a:t>삭제 실패</a:t>
            </a:r>
            <a:endParaRPr lang="ko-KR" altLang="en-US" sz="1200">
              <a:solidFill>
                <a:srgbClr val="FF0000"/>
              </a:solidFill>
            </a:endParaRPr>
          </a:p>
        </p:txBody>
      </p:sp>
      <p:cxnSp>
        <p:nvCxnSpPr>
          <p:cNvPr id="18" name="직선 화살표 연결선 17"/>
          <p:cNvCxnSpPr>
            <a:stCxn id="10" idx="2"/>
            <a:endCxn id="19" idx="0"/>
          </p:cNvCxnSpPr>
          <p:nvPr/>
        </p:nvCxnSpPr>
        <p:spPr>
          <a:xfrm flipH="1">
            <a:off x="2798859" y="1411357"/>
            <a:ext cx="5357853" cy="1159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한쪽 모서리가 잘린 사각형 18"/>
          <p:cNvSpPr/>
          <p:nvPr/>
        </p:nvSpPr>
        <p:spPr>
          <a:xfrm>
            <a:off x="596347" y="2015877"/>
            <a:ext cx="2202512" cy="1110310"/>
          </a:xfrm>
          <a:prstGeom prst="snip1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writeForm.jsp</a:t>
            </a:r>
          </a:p>
          <a:p>
            <a:pPr algn="ctr"/>
            <a:endParaRPr lang="en-US" altLang="ko-KR" sz="1200">
              <a:solidFill>
                <a:schemeClr val="tx1"/>
              </a:solidFill>
            </a:endParaRPr>
          </a:p>
          <a:p>
            <a:r>
              <a:rPr lang="en-US" altLang="ko-KR" sz="1200" smtClean="0">
                <a:solidFill>
                  <a:schemeClr val="tx1"/>
                </a:solidFill>
              </a:rPr>
              <a:t>- </a:t>
            </a:r>
            <a:r>
              <a:rPr lang="ko-KR" altLang="en-US" sz="1200" smtClean="0">
                <a:solidFill>
                  <a:schemeClr val="tx1"/>
                </a:solidFill>
              </a:rPr>
              <a:t>입력 </a:t>
            </a:r>
            <a:r>
              <a:rPr lang="en-US" altLang="ko-KR" sz="1200" smtClean="0">
                <a:solidFill>
                  <a:schemeClr val="tx1"/>
                </a:solidFill>
              </a:rPr>
              <a:t>&lt;submit&gt;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- </a:t>
            </a:r>
            <a:r>
              <a:rPr lang="ko-KR" altLang="en-US" sz="1200" smtClean="0">
                <a:solidFill>
                  <a:schemeClr val="tx1"/>
                </a:solidFill>
              </a:rPr>
              <a:t>취소</a:t>
            </a:r>
            <a:r>
              <a:rPr lang="en-US" altLang="ko-KR" sz="1200" smtClean="0">
                <a:solidFill>
                  <a:schemeClr val="tx1"/>
                </a:solidFill>
              </a:rPr>
              <a:t>&lt;reset&gt;</a:t>
            </a:r>
          </a:p>
        </p:txBody>
      </p:sp>
      <p:sp>
        <p:nvSpPr>
          <p:cNvPr id="23" name="왼쪽으로 구부러진 화살표 22"/>
          <p:cNvSpPr/>
          <p:nvPr/>
        </p:nvSpPr>
        <p:spPr>
          <a:xfrm rot="10800000">
            <a:off x="31804" y="2153588"/>
            <a:ext cx="564543" cy="83488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-797075" y="2432531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rgbClr val="FF0000"/>
                </a:solidFill>
              </a:rPr>
              <a:t>입력 실패</a:t>
            </a:r>
            <a:endParaRPr lang="ko-KR" altLang="en-US" sz="1200">
              <a:solidFill>
                <a:srgbClr val="FF0000"/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2832033" y="1546860"/>
            <a:ext cx="5324679" cy="116267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315817" y="1646545"/>
            <a:ext cx="237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writeBoard(get, post)</a:t>
            </a:r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4547337" y="2349602"/>
            <a:ext cx="192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mutiDelete(post)</a:t>
            </a:r>
            <a:endParaRPr lang="ko-KR" altLang="en-US"/>
          </a:p>
        </p:txBody>
      </p:sp>
      <p:cxnSp>
        <p:nvCxnSpPr>
          <p:cNvPr id="33" name="직선 화살표 연결선 32"/>
          <p:cNvCxnSpPr>
            <a:endCxn id="31" idx="0"/>
          </p:cNvCxnSpPr>
          <p:nvPr/>
        </p:nvCxnSpPr>
        <p:spPr>
          <a:xfrm flipH="1">
            <a:off x="5509139" y="1694345"/>
            <a:ext cx="2529944" cy="655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>
            <a:off x="5651682" y="1789044"/>
            <a:ext cx="2479169" cy="667992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한쪽 모서리가 잘린 사각형 37"/>
          <p:cNvSpPr/>
          <p:nvPr/>
        </p:nvSpPr>
        <p:spPr>
          <a:xfrm>
            <a:off x="596347" y="4187908"/>
            <a:ext cx="2202512" cy="1110310"/>
          </a:xfrm>
          <a:prstGeom prst="snip1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detailBoard.jsp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endParaRPr lang="en-US" altLang="ko-KR" sz="1200">
              <a:solidFill>
                <a:schemeClr val="tx1"/>
              </a:solidFill>
            </a:endParaRPr>
          </a:p>
          <a:p>
            <a:r>
              <a:rPr lang="en-US" altLang="ko-KR" sz="1200" smtClean="0">
                <a:solidFill>
                  <a:schemeClr val="tx1"/>
                </a:solidFill>
              </a:rPr>
              <a:t>- </a:t>
            </a:r>
            <a:r>
              <a:rPr lang="ko-KR" altLang="en-US" sz="1200" smtClean="0">
                <a:solidFill>
                  <a:schemeClr val="tx1"/>
                </a:solidFill>
              </a:rPr>
              <a:t>삭제 </a:t>
            </a:r>
            <a:r>
              <a:rPr lang="en-US" altLang="ko-KR" sz="1200" smtClean="0">
                <a:solidFill>
                  <a:schemeClr val="tx1"/>
                </a:solidFill>
              </a:rPr>
              <a:t>&lt;button&gt;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- </a:t>
            </a:r>
            <a:r>
              <a:rPr lang="ko-KR" altLang="en-US" sz="1200" smtClean="0">
                <a:solidFill>
                  <a:schemeClr val="tx1"/>
                </a:solidFill>
              </a:rPr>
              <a:t>수정 </a:t>
            </a:r>
            <a:r>
              <a:rPr lang="en-US" altLang="ko-KR" sz="1200" smtClean="0">
                <a:solidFill>
                  <a:schemeClr val="tx1"/>
                </a:solidFill>
              </a:rPr>
              <a:t>&lt;button&gt;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- </a:t>
            </a:r>
            <a:r>
              <a:rPr lang="ko-KR" altLang="en-US" sz="1200" smtClean="0">
                <a:solidFill>
                  <a:schemeClr val="tx1"/>
                </a:solidFill>
              </a:rPr>
              <a:t>답글 </a:t>
            </a:r>
            <a:r>
              <a:rPr lang="en-US" altLang="ko-KR" sz="1200" smtClean="0">
                <a:solidFill>
                  <a:schemeClr val="tx1"/>
                </a:solidFill>
              </a:rPr>
              <a:t>&lt;button&gt;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1783741" y="1897220"/>
            <a:ext cx="6628740" cy="2845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460987" y="2998393"/>
            <a:ext cx="1851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detailBoard(get)</a:t>
            </a:r>
            <a:endParaRPr lang="ko-KR" altLang="en-US"/>
          </a:p>
        </p:txBody>
      </p:sp>
      <p:cxnSp>
        <p:nvCxnSpPr>
          <p:cNvPr id="49" name="직선 화살표 연결선 48"/>
          <p:cNvCxnSpPr/>
          <p:nvPr/>
        </p:nvCxnSpPr>
        <p:spPr>
          <a:xfrm flipH="1">
            <a:off x="1836650" y="2039719"/>
            <a:ext cx="6520171" cy="2766441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한쪽 모서리가 잘린 사각형 52"/>
          <p:cNvSpPr/>
          <p:nvPr/>
        </p:nvSpPr>
        <p:spPr>
          <a:xfrm>
            <a:off x="8130850" y="2988475"/>
            <a:ext cx="2608711" cy="1110310"/>
          </a:xfrm>
          <a:prstGeom prst="snip1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modify</a:t>
            </a:r>
            <a:r>
              <a:rPr lang="en-US" altLang="ko-KR" sz="1200" smtClean="0">
                <a:solidFill>
                  <a:schemeClr val="tx1"/>
                </a:solidFill>
              </a:rPr>
              <a:t>Board.jsp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endParaRPr lang="en-US" altLang="ko-KR" sz="1200">
              <a:solidFill>
                <a:schemeClr val="tx1"/>
              </a:solidFill>
            </a:endParaRPr>
          </a:p>
          <a:p>
            <a:r>
              <a:rPr lang="en-US" altLang="ko-KR" sz="1200" smtClean="0">
                <a:solidFill>
                  <a:schemeClr val="tx1"/>
                </a:solidFill>
              </a:rPr>
              <a:t>- </a:t>
            </a:r>
            <a:r>
              <a:rPr lang="ko-KR" altLang="en-US" sz="1200" smtClean="0">
                <a:solidFill>
                  <a:schemeClr val="tx1"/>
                </a:solidFill>
              </a:rPr>
              <a:t>입력 </a:t>
            </a:r>
            <a:r>
              <a:rPr lang="en-US" altLang="ko-KR" sz="1200" smtClean="0">
                <a:solidFill>
                  <a:schemeClr val="tx1"/>
                </a:solidFill>
              </a:rPr>
              <a:t>&lt;submit&gt;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- </a:t>
            </a:r>
            <a:r>
              <a:rPr lang="ko-KR" altLang="en-US" sz="1200" smtClean="0">
                <a:solidFill>
                  <a:schemeClr val="tx1"/>
                </a:solidFill>
              </a:rPr>
              <a:t>취소 </a:t>
            </a:r>
            <a:r>
              <a:rPr lang="en-US" altLang="ko-KR" sz="1200" smtClean="0">
                <a:solidFill>
                  <a:schemeClr val="tx1"/>
                </a:solidFill>
              </a:rPr>
              <a:t>&lt;reset&gt;</a:t>
            </a:r>
          </a:p>
        </p:txBody>
      </p:sp>
      <p:sp>
        <p:nvSpPr>
          <p:cNvPr id="54" name="왼쪽으로 구부러진 화살표 53"/>
          <p:cNvSpPr/>
          <p:nvPr/>
        </p:nvSpPr>
        <p:spPr>
          <a:xfrm>
            <a:off x="10739562" y="3230977"/>
            <a:ext cx="564543" cy="83488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337279" y="3449392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rgbClr val="FF0000"/>
                </a:solidFill>
              </a:rPr>
              <a:t>수정 실패</a:t>
            </a:r>
            <a:endParaRPr lang="ko-KR" altLang="en-US" sz="1200">
              <a:solidFill>
                <a:srgbClr val="FF0000"/>
              </a:solidFill>
            </a:endParaRPr>
          </a:p>
        </p:txBody>
      </p:sp>
      <p:cxnSp>
        <p:nvCxnSpPr>
          <p:cNvPr id="57" name="직선 화살표 연결선 56"/>
          <p:cNvCxnSpPr>
            <a:endCxn id="53" idx="2"/>
          </p:cNvCxnSpPr>
          <p:nvPr/>
        </p:nvCxnSpPr>
        <p:spPr>
          <a:xfrm flipV="1">
            <a:off x="1836650" y="3543630"/>
            <a:ext cx="6294200" cy="1402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1836650" y="3667690"/>
            <a:ext cx="6261026" cy="139729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298184" y="3892050"/>
            <a:ext cx="2593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modifyBoard(get, post)</a:t>
            </a:r>
            <a:endParaRPr lang="ko-KR" altLang="en-US"/>
          </a:p>
        </p:txBody>
      </p:sp>
      <p:sp>
        <p:nvSpPr>
          <p:cNvPr id="62" name="한쪽 모서리가 잘린 사각형 61"/>
          <p:cNvSpPr/>
          <p:nvPr/>
        </p:nvSpPr>
        <p:spPr>
          <a:xfrm>
            <a:off x="8152353" y="4510047"/>
            <a:ext cx="2608711" cy="1110310"/>
          </a:xfrm>
          <a:prstGeom prst="snip1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replyForm</a:t>
            </a:r>
            <a:r>
              <a:rPr lang="en-US" altLang="ko-KR" sz="1200" smtClean="0">
                <a:solidFill>
                  <a:schemeClr val="tx1"/>
                </a:solidFill>
              </a:rPr>
              <a:t>.jsp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endParaRPr lang="en-US" altLang="ko-KR" sz="1200">
              <a:solidFill>
                <a:schemeClr val="tx1"/>
              </a:solidFill>
            </a:endParaRPr>
          </a:p>
          <a:p>
            <a:r>
              <a:rPr lang="en-US" altLang="ko-KR" sz="1200" smtClean="0">
                <a:solidFill>
                  <a:schemeClr val="tx1"/>
                </a:solidFill>
              </a:rPr>
              <a:t>- </a:t>
            </a:r>
            <a:r>
              <a:rPr lang="ko-KR" altLang="en-US" sz="1200" smtClean="0">
                <a:solidFill>
                  <a:schemeClr val="tx1"/>
                </a:solidFill>
              </a:rPr>
              <a:t>입력 </a:t>
            </a:r>
            <a:r>
              <a:rPr lang="en-US" altLang="ko-KR" sz="1200" smtClean="0">
                <a:solidFill>
                  <a:schemeClr val="tx1"/>
                </a:solidFill>
              </a:rPr>
              <a:t>&lt;submit&gt;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- </a:t>
            </a:r>
            <a:r>
              <a:rPr lang="ko-KR" altLang="en-US" sz="1200" smtClean="0">
                <a:solidFill>
                  <a:schemeClr val="tx1"/>
                </a:solidFill>
              </a:rPr>
              <a:t>취소 </a:t>
            </a:r>
            <a:r>
              <a:rPr lang="en-US" altLang="ko-KR" sz="1200" smtClean="0">
                <a:solidFill>
                  <a:schemeClr val="tx1"/>
                </a:solidFill>
              </a:rPr>
              <a:t>&lt;reset&gt;</a:t>
            </a:r>
          </a:p>
        </p:txBody>
      </p:sp>
      <p:sp>
        <p:nvSpPr>
          <p:cNvPr id="63" name="왼쪽으로 구부러진 화살표 62"/>
          <p:cNvSpPr/>
          <p:nvPr/>
        </p:nvSpPr>
        <p:spPr>
          <a:xfrm>
            <a:off x="10761064" y="4743063"/>
            <a:ext cx="564543" cy="83488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1358781" y="4961478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rgbClr val="FF0000"/>
                </a:solidFill>
              </a:rPr>
              <a:t>답글 실패</a:t>
            </a:r>
            <a:endParaRPr lang="ko-KR" altLang="en-US" sz="1200">
              <a:solidFill>
                <a:srgbClr val="FF0000"/>
              </a:solidFill>
            </a:endParaRPr>
          </a:p>
        </p:txBody>
      </p:sp>
      <p:cxnSp>
        <p:nvCxnSpPr>
          <p:cNvPr id="65" name="직선 화살표 연결선 64"/>
          <p:cNvCxnSpPr>
            <a:endCxn id="62" idx="2"/>
          </p:cNvCxnSpPr>
          <p:nvPr/>
        </p:nvCxnSpPr>
        <p:spPr>
          <a:xfrm flipV="1">
            <a:off x="1836650" y="5065202"/>
            <a:ext cx="6315703" cy="122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356554" y="4854271"/>
            <a:ext cx="237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replyBoard(get, post)</a:t>
            </a:r>
            <a:endParaRPr lang="ko-KR" altLang="en-US"/>
          </a:p>
        </p:txBody>
      </p:sp>
      <p:sp>
        <p:nvSpPr>
          <p:cNvPr id="69" name="한쪽 모서리가 잘린 사각형 68"/>
          <p:cNvSpPr/>
          <p:nvPr/>
        </p:nvSpPr>
        <p:spPr>
          <a:xfrm>
            <a:off x="3862230" y="5723981"/>
            <a:ext cx="3029036" cy="1110310"/>
          </a:xfrm>
          <a:prstGeom prst="snip1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error.jsp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endParaRPr lang="en-US" altLang="ko-KR" sz="1200">
              <a:solidFill>
                <a:schemeClr val="tx1"/>
              </a:solidFill>
            </a:endParaRPr>
          </a:p>
          <a:p>
            <a:r>
              <a:rPr lang="en-US" altLang="ko-KR" sz="1200" smtClean="0">
                <a:solidFill>
                  <a:schemeClr val="tx1"/>
                </a:solidFill>
              </a:rPr>
              <a:t>- </a:t>
            </a:r>
            <a:r>
              <a:rPr lang="ko-KR" altLang="en-US" sz="1200" smtClean="0">
                <a:solidFill>
                  <a:schemeClr val="tx1"/>
                </a:solidFill>
              </a:rPr>
              <a:t>처음페이지로 이동</a:t>
            </a:r>
            <a:r>
              <a:rPr lang="en-US" altLang="ko-KR" sz="1200" smtClean="0">
                <a:solidFill>
                  <a:schemeClr val="tx1"/>
                </a:solidFill>
              </a:rPr>
              <a:t>&lt;a&gt;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- </a:t>
            </a:r>
            <a:r>
              <a:rPr lang="ko-KR" altLang="en-US" sz="1200" smtClean="0">
                <a:solidFill>
                  <a:schemeClr val="tx1"/>
                </a:solidFill>
              </a:rPr>
              <a:t>메시지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4770783" y="5390984"/>
            <a:ext cx="0" cy="332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5813729" y="5411451"/>
            <a:ext cx="0" cy="332997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731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76261" y="543339"/>
            <a:ext cx="3582062" cy="145681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50" smtClean="0">
                <a:solidFill>
                  <a:schemeClr val="tx1"/>
                </a:solidFill>
              </a:rPr>
              <a:t>&lt;servlet&gt;</a:t>
            </a:r>
          </a:p>
          <a:p>
            <a:r>
              <a:rPr lang="en-US" altLang="ko-KR" sz="1050" smtClean="0">
                <a:solidFill>
                  <a:schemeClr val="tx1"/>
                </a:solidFill>
              </a:rPr>
              <a:t>    &lt;servlet-name&gt;boardList&lt;/servlet-name&gt;</a:t>
            </a:r>
          </a:p>
          <a:p>
            <a:r>
              <a:rPr lang="en-US" altLang="ko-KR" sz="1050">
                <a:solidFill>
                  <a:schemeClr val="tx1"/>
                </a:solidFill>
              </a:rPr>
              <a:t> </a:t>
            </a:r>
            <a:r>
              <a:rPr lang="en-US" altLang="ko-KR" sz="1050" smtClean="0">
                <a:solidFill>
                  <a:schemeClr val="tx1"/>
                </a:solidFill>
              </a:rPr>
              <a:t>   &lt;servlet-class&gt;&lt;/servlet-class&gt;</a:t>
            </a:r>
          </a:p>
          <a:p>
            <a:r>
              <a:rPr lang="en-US" altLang="ko-KR" sz="1050" smtClean="0">
                <a:solidFill>
                  <a:schemeClr val="tx1"/>
                </a:solidFill>
              </a:rPr>
              <a:t>&lt;/servlet&gt;</a:t>
            </a:r>
          </a:p>
          <a:p>
            <a:r>
              <a:rPr lang="en-US" altLang="ko-KR" sz="1050" smtClean="0">
                <a:solidFill>
                  <a:schemeClr val="tx1"/>
                </a:solidFill>
              </a:rPr>
              <a:t>&lt;servlet-mapping&gt;</a:t>
            </a:r>
          </a:p>
          <a:p>
            <a:r>
              <a:rPr lang="en-US" altLang="ko-KR" sz="1050" smtClean="0">
                <a:solidFill>
                  <a:schemeClr val="tx1"/>
                </a:solidFill>
              </a:rPr>
              <a:t>     &lt;servlet-name&gt;boardList&lt;/servlet-name&gt;</a:t>
            </a:r>
          </a:p>
          <a:p>
            <a:r>
              <a:rPr lang="en-US" altLang="ko-KR" sz="1050" smtClean="0">
                <a:solidFill>
                  <a:schemeClr val="tx1"/>
                </a:solidFill>
              </a:rPr>
              <a:t>     &lt;url-pattern&gt;/boardList.do&lt;/url-pattern&gt;</a:t>
            </a:r>
          </a:p>
          <a:p>
            <a:r>
              <a:rPr lang="en-US" altLang="ko-KR" sz="1050" smtClean="0">
                <a:solidFill>
                  <a:schemeClr val="tx1"/>
                </a:solidFill>
              </a:rPr>
              <a:t>&lt;/servlet-mapping&gt;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5" name="한쪽 모서리가 잘린 사각형 4"/>
          <p:cNvSpPr/>
          <p:nvPr/>
        </p:nvSpPr>
        <p:spPr>
          <a:xfrm>
            <a:off x="620201" y="543338"/>
            <a:ext cx="2202512" cy="5936973"/>
          </a:xfrm>
          <a:prstGeom prst="snip1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index.jsp</a:t>
            </a:r>
          </a:p>
          <a:p>
            <a:pPr algn="ctr"/>
            <a:endParaRPr lang="en-US" altLang="ko-KR" sz="1200">
              <a:solidFill>
                <a:schemeClr val="tx1"/>
              </a:solidFill>
            </a:endParaRPr>
          </a:p>
          <a:p>
            <a:pPr algn="ctr"/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&lt;a  href="./boardList.do"&gt;</a:t>
            </a:r>
            <a:r>
              <a:rPr lang="ko-KR" altLang="en-US" sz="1200" smtClean="0">
                <a:solidFill>
                  <a:schemeClr val="tx1"/>
                </a:solidFill>
              </a:rPr>
              <a:t>글목록보기</a:t>
            </a:r>
            <a:r>
              <a:rPr lang="en-US" altLang="ko-KR" sz="1200" smtClean="0">
                <a:solidFill>
                  <a:schemeClr val="tx1"/>
                </a:solidFill>
              </a:rPr>
              <a:t>&lt;/a&gt;</a:t>
            </a:r>
          </a:p>
          <a:p>
            <a:pPr algn="ctr"/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- Get</a:t>
            </a:r>
            <a:r>
              <a:rPr lang="ko-KR" altLang="en-US" sz="1200" smtClean="0">
                <a:solidFill>
                  <a:schemeClr val="tx1"/>
                </a:solidFill>
              </a:rPr>
              <a:t>방식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endParaRPr lang="en-US" altLang="ko-KR" sz="1200">
              <a:solidFill>
                <a:schemeClr val="tx1"/>
              </a:solidFill>
            </a:endParaRPr>
          </a:p>
          <a:p>
            <a:pPr algn="ctr"/>
            <a:endParaRPr lang="en-US" altLang="ko-KR" sz="120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50772" y="174006"/>
            <a:ext cx="1033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web.xml</a:t>
            </a:r>
            <a:endParaRPr lang="ko-KR" altLang="en-US"/>
          </a:p>
        </p:txBody>
      </p:sp>
      <p:sp>
        <p:nvSpPr>
          <p:cNvPr id="7" name="한쪽 모서리가 잘린 사각형 6"/>
          <p:cNvSpPr/>
          <p:nvPr/>
        </p:nvSpPr>
        <p:spPr>
          <a:xfrm>
            <a:off x="8594032" y="543339"/>
            <a:ext cx="3305359" cy="5936973"/>
          </a:xfrm>
          <a:prstGeom prst="snip1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boardList.jsp</a:t>
            </a:r>
          </a:p>
          <a:p>
            <a:pPr algn="ctr"/>
            <a:endParaRPr lang="en-US" altLang="ko-KR" sz="1200" smtClean="0">
              <a:solidFill>
                <a:schemeClr val="tx1"/>
              </a:solidFill>
            </a:endParaRPr>
          </a:p>
          <a:p>
            <a:r>
              <a:rPr lang="en-US" altLang="ko-KR" sz="1200" smtClean="0">
                <a:solidFill>
                  <a:schemeClr val="tx1"/>
                </a:solidFill>
              </a:rPr>
              <a:t>- </a:t>
            </a:r>
            <a:r>
              <a:rPr lang="ko-KR" altLang="en-US" sz="1200" smtClean="0">
                <a:solidFill>
                  <a:schemeClr val="tx1"/>
                </a:solidFill>
              </a:rPr>
              <a:t>글쓰기</a:t>
            </a:r>
            <a:r>
              <a:rPr lang="en-US" altLang="ko-KR" sz="1200" smtClean="0">
                <a:solidFill>
                  <a:schemeClr val="tx1"/>
                </a:solidFill>
              </a:rPr>
              <a:t>&lt;button&gt;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- </a:t>
            </a:r>
            <a:r>
              <a:rPr lang="ko-KR" altLang="en-US" sz="1200" smtClean="0">
                <a:solidFill>
                  <a:schemeClr val="tx1"/>
                </a:solidFill>
              </a:rPr>
              <a:t>삭제 </a:t>
            </a:r>
            <a:r>
              <a:rPr lang="en-US" altLang="ko-KR" sz="1200" smtClean="0">
                <a:solidFill>
                  <a:schemeClr val="tx1"/>
                </a:solidFill>
              </a:rPr>
              <a:t>&lt;checkbox&gt;&lt;submit&gt;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- </a:t>
            </a:r>
            <a:r>
              <a:rPr lang="ko-KR" altLang="en-US" sz="1200" smtClean="0">
                <a:solidFill>
                  <a:schemeClr val="tx1"/>
                </a:solidFill>
              </a:rPr>
              <a:t>상세 </a:t>
            </a:r>
            <a:r>
              <a:rPr lang="en-US" altLang="ko-KR" sz="1200" smtClean="0">
                <a:solidFill>
                  <a:schemeClr val="tx1"/>
                </a:solidFill>
              </a:rPr>
              <a:t>title&lt;a&gt;</a:t>
            </a:r>
          </a:p>
          <a:p>
            <a:endParaRPr lang="en-US" altLang="ko-KR" sz="1200">
              <a:solidFill>
                <a:schemeClr val="tx1"/>
              </a:solidFill>
            </a:endParaRPr>
          </a:p>
          <a:p>
            <a:endParaRPr lang="en-US" altLang="ko-KR" sz="1200" smtClean="0">
              <a:solidFill>
                <a:schemeClr val="tx1"/>
              </a:solidFill>
            </a:endParaRPr>
          </a:p>
          <a:p>
            <a:r>
              <a:rPr lang="en-US" altLang="ko-KR" sz="1200" smtClean="0">
                <a:solidFill>
                  <a:schemeClr val="tx1"/>
                </a:solidFill>
              </a:rPr>
              <a:t>&lt;%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  List list = request.getAtribute("lists")</a:t>
            </a:r>
            <a:endParaRPr lang="en-US" altLang="ko-KR" sz="1200">
              <a:solidFill>
                <a:schemeClr val="tx1"/>
              </a:solidFill>
            </a:endParaRPr>
          </a:p>
          <a:p>
            <a:r>
              <a:rPr lang="en-US" altLang="ko-KR" sz="1200" smtClean="0">
                <a:solidFill>
                  <a:schemeClr val="tx1"/>
                </a:solidFill>
              </a:rPr>
              <a:t>%&gt;</a:t>
            </a:r>
            <a:endParaRPr lang="en-US" altLang="ko-KR" sz="1200">
              <a:solidFill>
                <a:schemeClr val="tx1"/>
              </a:solidFill>
            </a:endParaRPr>
          </a:p>
          <a:p>
            <a:endParaRPr lang="en-US" altLang="ko-KR" sz="1200" smtClean="0">
              <a:solidFill>
                <a:schemeClr val="tx1"/>
              </a:solidFill>
            </a:endParaRPr>
          </a:p>
          <a:p>
            <a:endParaRPr lang="en-US" altLang="ko-KR" sz="1200" smtClean="0">
              <a:solidFill>
                <a:schemeClr val="tx1"/>
              </a:solidFill>
            </a:endParaRPr>
          </a:p>
          <a:p>
            <a:r>
              <a:rPr lang="en-US" altLang="ko-KR" sz="1200" smtClean="0">
                <a:solidFill>
                  <a:schemeClr val="tx1"/>
                </a:solidFill>
              </a:rPr>
              <a:t>&lt;body&gt;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   &lt;%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</a:rPr>
              <a:t> for(Dto d :  lists){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        %&gt;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           &lt;checkbox&gt;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</a:rPr>
              <a:t>          &lt;a&gt;&lt;%=d.getTitle()%&gt;&lt;/a&gt;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</a:rPr>
              <a:t>       &lt;%</a:t>
            </a:r>
            <a:endParaRPr lang="en-US" altLang="ko-KR" sz="1200">
              <a:solidFill>
                <a:schemeClr val="tx1"/>
              </a:solidFill>
            </a:endParaRPr>
          </a:p>
          <a:p>
            <a:r>
              <a:rPr lang="en-US" altLang="ko-KR" sz="1200" smtClean="0">
                <a:solidFill>
                  <a:schemeClr val="tx1"/>
                </a:solidFill>
              </a:rPr>
              <a:t>   }</a:t>
            </a:r>
            <a:endParaRPr lang="en-US" altLang="ko-KR" sz="1200">
              <a:solidFill>
                <a:schemeClr val="tx1"/>
              </a:solidFill>
            </a:endParaRPr>
          </a:p>
          <a:p>
            <a:r>
              <a:rPr lang="en-US" altLang="ko-KR" sz="1200" smtClean="0">
                <a:solidFill>
                  <a:schemeClr val="tx1"/>
                </a:solidFill>
              </a:rPr>
              <a:t>   %&gt;</a:t>
            </a:r>
            <a:endParaRPr lang="en-US" altLang="ko-KR" sz="1200">
              <a:solidFill>
                <a:schemeClr val="tx1"/>
              </a:solidFill>
            </a:endParaRPr>
          </a:p>
          <a:p>
            <a:r>
              <a:rPr lang="en-US" altLang="ko-KR" sz="1200" smtClean="0">
                <a:solidFill>
                  <a:schemeClr val="tx1"/>
                </a:solidFill>
              </a:rPr>
              <a:t>  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&lt;button&gt;</a:t>
            </a:r>
            <a:r>
              <a:rPr lang="ko-KR" altLang="en-US" sz="1200" smtClean="0">
                <a:solidFill>
                  <a:schemeClr val="tx1"/>
                </a:solidFill>
              </a:rPr>
              <a:t>글쓰기</a:t>
            </a:r>
            <a:r>
              <a:rPr lang="en-US" altLang="ko-KR" sz="1200" smtClean="0">
                <a:solidFill>
                  <a:schemeClr val="tx1"/>
                </a:solidFill>
              </a:rPr>
              <a:t>&lt;/button&gt;</a:t>
            </a:r>
            <a:endParaRPr lang="en-US" altLang="ko-KR" sz="1200">
              <a:solidFill>
                <a:schemeClr val="tx1"/>
              </a:solidFill>
            </a:endParaRPr>
          </a:p>
          <a:p>
            <a:endParaRPr lang="en-US" altLang="ko-KR" sz="1200" smtClean="0">
              <a:solidFill>
                <a:schemeClr val="tx1"/>
              </a:solidFill>
            </a:endParaRPr>
          </a:p>
          <a:p>
            <a:r>
              <a:rPr lang="en-US" altLang="ko-KR" sz="1200" smtClean="0">
                <a:solidFill>
                  <a:schemeClr val="tx1"/>
                </a:solidFill>
              </a:rPr>
              <a:t>&lt;/body&gt;</a:t>
            </a:r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76261" y="2369489"/>
            <a:ext cx="3582062" cy="411082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smtClean="0">
                <a:solidFill>
                  <a:schemeClr val="tx1"/>
                </a:solidFill>
              </a:rPr>
              <a:t>public class ~~~ extends HttpServlet{</a:t>
            </a:r>
          </a:p>
          <a:p>
            <a:endParaRPr lang="en-US" altLang="ko-KR" sz="1200">
              <a:solidFill>
                <a:schemeClr val="tx1"/>
              </a:solidFill>
            </a:endParaRPr>
          </a:p>
          <a:p>
            <a:endParaRPr lang="en-US" altLang="ko-KR" sz="1200" smtClean="0">
              <a:solidFill>
                <a:schemeClr val="tx1"/>
              </a:solidFill>
            </a:endParaRPr>
          </a:p>
          <a:p>
            <a:r>
              <a:rPr lang="en-US" altLang="ko-KR" sz="1200" smtClean="0">
                <a:solidFill>
                  <a:schemeClr val="tx1"/>
                </a:solidFill>
              </a:rPr>
              <a:t>   1) DAO </a:t>
            </a:r>
            <a:r>
              <a:rPr lang="ko-KR" altLang="en-US" sz="1200" smtClean="0">
                <a:solidFill>
                  <a:schemeClr val="tx1"/>
                </a:solidFill>
              </a:rPr>
              <a:t>실행</a:t>
            </a:r>
            <a:endParaRPr lang="en-US" altLang="ko-KR" sz="1200" smtClean="0">
              <a:solidFill>
                <a:schemeClr val="tx1"/>
              </a:solidFill>
            </a:endParaRPr>
          </a:p>
          <a:p>
            <a:r>
              <a:rPr lang="en-US" altLang="ko-KR" sz="1200">
                <a:solidFill>
                  <a:schemeClr val="tx1"/>
                </a:solidFill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</a:rPr>
              <a:t>  2) </a:t>
            </a:r>
            <a:r>
              <a:rPr lang="ko-KR" altLang="en-US" sz="1200" smtClean="0">
                <a:solidFill>
                  <a:schemeClr val="tx1"/>
                </a:solidFill>
              </a:rPr>
              <a:t>결과를 담음</a:t>
            </a:r>
            <a:endParaRPr lang="en-US" altLang="ko-KR" sz="1200" smtClean="0">
              <a:solidFill>
                <a:schemeClr val="tx1"/>
              </a:solidFill>
            </a:endParaRPr>
          </a:p>
          <a:p>
            <a:r>
              <a:rPr lang="en-US" altLang="ko-KR" sz="1200">
                <a:solidFill>
                  <a:schemeClr val="tx1"/>
                </a:solidFill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</a:rPr>
              <a:t>  3) scope</a:t>
            </a:r>
            <a:r>
              <a:rPr lang="ko-KR" altLang="en-US" sz="1200" smtClean="0">
                <a:solidFill>
                  <a:schemeClr val="tx1"/>
                </a:solidFill>
              </a:rPr>
              <a:t>에 담아줌</a:t>
            </a:r>
            <a:endParaRPr lang="en-US" altLang="ko-KR" sz="1200" smtClean="0">
              <a:solidFill>
                <a:schemeClr val="tx1"/>
              </a:solidFill>
            </a:endParaRPr>
          </a:p>
          <a:p>
            <a:r>
              <a:rPr lang="en-US" altLang="ko-KR" sz="1200">
                <a:solidFill>
                  <a:schemeClr val="tx1"/>
                </a:solidFill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</a:rPr>
              <a:t>  4) Dispater</a:t>
            </a:r>
            <a:r>
              <a:rPr lang="ko-KR" altLang="en-US" sz="1200" smtClean="0">
                <a:solidFill>
                  <a:schemeClr val="tx1"/>
                </a:solidFill>
              </a:rPr>
              <a:t>로 </a:t>
            </a:r>
            <a:r>
              <a:rPr lang="en-US" altLang="ko-KR" sz="1200" smtClean="0">
                <a:solidFill>
                  <a:schemeClr val="tx1"/>
                </a:solidFill>
              </a:rPr>
              <a:t>forward(req, resp)</a:t>
            </a:r>
          </a:p>
          <a:p>
            <a:endParaRPr lang="en-US" altLang="ko-KR" sz="1200">
              <a:solidFill>
                <a:schemeClr val="tx1"/>
              </a:solidFill>
            </a:endParaRPr>
          </a:p>
          <a:p>
            <a:endParaRPr lang="en-US" altLang="ko-KR" sz="1200" smtClean="0">
              <a:solidFill>
                <a:schemeClr val="tx1"/>
              </a:solidFill>
            </a:endParaRPr>
          </a:p>
          <a:p>
            <a:r>
              <a:rPr lang="en-US" altLang="ko-KR" sz="1200" smtClean="0">
                <a:solidFill>
                  <a:schemeClr val="tx1"/>
                </a:solidFill>
              </a:rPr>
              <a:t>request.setAttribute("lists", 2)</a:t>
            </a:r>
            <a:r>
              <a:rPr lang="ko-KR" altLang="en-US" sz="1200" smtClean="0">
                <a:solidFill>
                  <a:schemeClr val="tx1"/>
                </a:solidFill>
              </a:rPr>
              <a:t>의 객체</a:t>
            </a:r>
            <a:r>
              <a:rPr lang="en-US" altLang="ko-KR" sz="1200" smtClean="0">
                <a:solidFill>
                  <a:schemeClr val="tx1"/>
                </a:solidFill>
              </a:rPr>
              <a:t>)  ;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request.getRequestDispatcher("/boardList.jsp").forward(req, resp)</a:t>
            </a:r>
          </a:p>
          <a:p>
            <a:endParaRPr lang="en-US" altLang="ko-KR" sz="1200">
              <a:solidFill>
                <a:schemeClr val="tx1"/>
              </a:solidFill>
            </a:endParaRPr>
          </a:p>
          <a:p>
            <a:r>
              <a:rPr lang="en-US" altLang="ko-KR" sz="1200" smtClean="0">
                <a:solidFill>
                  <a:schemeClr val="tx1"/>
                </a:solidFill>
              </a:rPr>
              <a:t>}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88487" y="2000157"/>
            <a:ext cx="1215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Controller</a:t>
            </a:r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2965837" y="2639833"/>
            <a:ext cx="771276" cy="1439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req</a:t>
            </a:r>
          </a:p>
          <a:p>
            <a:pPr algn="ctr"/>
            <a:r>
              <a:rPr lang="en-US" altLang="ko-KR" sz="1600" smtClean="0"/>
              <a:t>resp</a:t>
            </a:r>
            <a:endParaRPr lang="ko-KR" altLang="en-US" sz="1600"/>
          </a:p>
        </p:txBody>
      </p:sp>
      <p:sp>
        <p:nvSpPr>
          <p:cNvPr id="11" name="오른쪽 화살표 10"/>
          <p:cNvSpPr/>
          <p:nvPr/>
        </p:nvSpPr>
        <p:spPr>
          <a:xfrm>
            <a:off x="7640540" y="2639833"/>
            <a:ext cx="771276" cy="1439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req</a:t>
            </a:r>
          </a:p>
          <a:p>
            <a:pPr algn="ctr"/>
            <a:r>
              <a:rPr lang="en-US" altLang="ko-KR" sz="1600" smtClean="0"/>
              <a:t>resp</a:t>
            </a:r>
          </a:p>
        </p:txBody>
      </p:sp>
    </p:spTree>
    <p:extLst>
      <p:ext uri="{BB962C8B-B14F-4D97-AF65-F5344CB8AC3E}">
        <p14:creationId xmlns:p14="http://schemas.microsoft.com/office/powerpoint/2010/main" val="321851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369</Words>
  <Application>Microsoft Office PowerPoint</Application>
  <PresentationFormat>와이드스크린</PresentationFormat>
  <Paragraphs>151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GD</dc:creator>
  <cp:lastModifiedBy>GD</cp:lastModifiedBy>
  <cp:revision>47</cp:revision>
  <dcterms:created xsi:type="dcterms:W3CDTF">2024-06-10T06:35:32Z</dcterms:created>
  <dcterms:modified xsi:type="dcterms:W3CDTF">2024-06-10T07:18:31Z</dcterms:modified>
</cp:coreProperties>
</file>