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7BE8-2B7D-429C-A580-7DAD77E9D6A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x.x.x.x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893161" y="3970120"/>
            <a:ext cx="841627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smtClean="0"/>
              <a:t>Enable RSTP</a:t>
            </a:r>
          </a:p>
          <a:p>
            <a:r>
              <a:rPr lang="en-US" sz="1400" b="1" dirty="0" smtClean="0"/>
              <a:t>-Configure </a:t>
            </a:r>
            <a:r>
              <a:rPr lang="en-US" sz="1400" b="1" dirty="0" err="1" smtClean="0"/>
              <a:t>BPDUGuard</a:t>
            </a:r>
            <a:r>
              <a:rPr lang="en-US" sz="1400" b="1" dirty="0" smtClean="0"/>
              <a:t> and </a:t>
            </a:r>
            <a:r>
              <a:rPr lang="en-US" sz="1400" b="1" dirty="0" err="1" smtClean="0"/>
              <a:t>PortFast</a:t>
            </a:r>
            <a:r>
              <a:rPr lang="en-US" sz="1400" b="1" dirty="0" smtClean="0"/>
              <a:t> on PCs interfaces.</a:t>
            </a:r>
          </a:p>
          <a:p>
            <a:r>
              <a:rPr lang="en-US" sz="1400" b="1" dirty="0" smtClean="0"/>
              <a:t>-Configure S1 as VTPv</a:t>
            </a:r>
            <a:r>
              <a:rPr lang="en-US" sz="1400" b="1" dirty="0"/>
              <a:t>2</a:t>
            </a:r>
            <a:r>
              <a:rPr lang="en-US" sz="1400" b="1" dirty="0" smtClean="0"/>
              <a:t> server domain: CCNA255N</a:t>
            </a:r>
          </a:p>
          <a:p>
            <a:r>
              <a:rPr lang="en-US" sz="1400" b="1" dirty="0" smtClean="0"/>
              <a:t>-Configure S2 &amp;S3 as VTPv2 clients</a:t>
            </a:r>
          </a:p>
          <a:p>
            <a:r>
              <a:rPr lang="en-US" sz="1400" b="1" dirty="0" smtClean="0"/>
              <a:t>-Configure R2 for VL10-12, VL20-21 (Last IP as GW)</a:t>
            </a:r>
          </a:p>
          <a:p>
            <a:r>
              <a:rPr lang="en-US" sz="1400" b="1" dirty="0" smtClean="0"/>
              <a:t>-Configure R3 for VL22, VL30-32, VL99 (Last IP as GW)</a:t>
            </a:r>
          </a:p>
          <a:p>
            <a:r>
              <a:rPr lang="en-US" sz="1400" b="1" dirty="0" smtClean="0"/>
              <a:t>-Configure S1,S2,S3 with SVI for VL99 where 10.99.99.X=S#</a:t>
            </a:r>
          </a:p>
          <a:p>
            <a:r>
              <a:rPr lang="en-US" sz="1400" b="1" dirty="0" smtClean="0"/>
              <a:t>-Configure S1 for routing, create routed ports for f1/0/1-2 but only put an </a:t>
            </a:r>
            <a:r>
              <a:rPr lang="en-US" sz="1400" b="1" dirty="0" err="1" smtClean="0"/>
              <a:t>ip</a:t>
            </a:r>
            <a:r>
              <a:rPr lang="en-US" sz="1400" b="1" dirty="0" smtClean="0"/>
              <a:t> address on f1/0/1 from 10.10.10.8</a:t>
            </a:r>
          </a:p>
          <a:p>
            <a:r>
              <a:rPr lang="en-US" sz="1400" b="1" dirty="0" smtClean="0"/>
              <a:t>-Configure R1 interface G0/1 with an </a:t>
            </a:r>
            <a:r>
              <a:rPr lang="en-US" sz="1400" b="1" dirty="0" err="1" smtClean="0"/>
              <a:t>ip</a:t>
            </a:r>
            <a:r>
              <a:rPr lang="en-US" sz="1400" b="1" dirty="0" smtClean="0"/>
              <a:t> address for the 10.10.10.8/30 network</a:t>
            </a:r>
          </a:p>
          <a:p>
            <a:r>
              <a:rPr lang="en-US" sz="1400" b="1" dirty="0" smtClean="0"/>
              <a:t>-Enable Remote access on all devices</a:t>
            </a:r>
          </a:p>
          <a:p>
            <a:r>
              <a:rPr lang="en-US" sz="1400" b="1" dirty="0" smtClean="0"/>
              <a:t>-Enable </a:t>
            </a:r>
            <a:r>
              <a:rPr lang="en-US" sz="1400" b="1" dirty="0"/>
              <a:t>Web Services on </a:t>
            </a:r>
            <a:r>
              <a:rPr lang="en-US" sz="1400" b="1" dirty="0" smtClean="0"/>
              <a:t>R1; </a:t>
            </a:r>
            <a:r>
              <a:rPr lang="en-US" sz="1400" b="1" dirty="0"/>
              <a:t>ensure you can access the web server via http://x.x.x.x</a:t>
            </a:r>
          </a:p>
          <a:p>
            <a:r>
              <a:rPr lang="en-US" sz="1400" dirty="0" smtClean="0"/>
              <a:t>-</a:t>
            </a:r>
            <a:r>
              <a:rPr lang="en-US" sz="1400" b="1" dirty="0" smtClean="0"/>
              <a:t>Ensure S1 is primary root for VL10-12, VL20-21 and secondary for VL22, VL30-32, VL99</a:t>
            </a:r>
          </a:p>
          <a:p>
            <a:r>
              <a:rPr lang="en-US" sz="1400" b="1" dirty="0" smtClean="0"/>
              <a:t>-Ensure S2 is primary for VL22, VL30-32, VL99 and secondary root for VL10-12, VL20-21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44756"/>
              </p:ext>
            </p:extLst>
          </p:nvPr>
        </p:nvGraphicFramePr>
        <p:xfrm>
          <a:off x="56970" y="85104"/>
          <a:ext cx="3718879" cy="401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/>
                <a:gridCol w="1238568"/>
                <a:gridCol w="1594168"/>
              </a:tblGrid>
              <a:tr h="37032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</a:t>
                      </a:r>
                      <a:r>
                        <a:rPr lang="en-US" sz="1400" b="1" baseline="0" dirty="0" smtClean="0"/>
                        <a:t>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</a:t>
                      </a:r>
                      <a:r>
                        <a:rPr lang="en-US" sz="1400" b="1" baseline="0" dirty="0" smtClean="0"/>
                        <a:t> Name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IP Space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VLAN10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172.16.10.0/24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VLAN11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VOICE1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172.16.11.0/24</a:t>
                      </a:r>
                      <a:endParaRPr lang="en-US" sz="14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VLAN12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172.16.12.0/24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192.168.20.0/24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VLAN21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VOICE2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192.168.21.0/24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VLAN22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192.168.22.0/24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VLAN30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10.0.30.0/24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VLAN31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VOICE3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10.0.31.0/24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VLAN32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10.0.32.0/24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VLAN99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MGMT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10.99.99.0/25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3874181" y="-30857"/>
            <a:ext cx="8175899" cy="4970096"/>
            <a:chOff x="2386759" y="-412991"/>
            <a:chExt cx="9740440" cy="593250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752033" y="754057"/>
              <a:ext cx="9737" cy="187921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982580" y="963858"/>
              <a:ext cx="0" cy="15451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137379" y="3202739"/>
              <a:ext cx="1698712" cy="1275935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283960" y="3069752"/>
              <a:ext cx="1570434" cy="1408922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3944367" y="561186"/>
              <a:ext cx="2441197" cy="226503"/>
            </a:xfrm>
            <a:custGeom>
              <a:avLst/>
              <a:gdLst>
                <a:gd name="connsiteX0" fmla="*/ 2441197 w 2441197"/>
                <a:gd name="connsiteY0" fmla="*/ 0 h 226503"/>
                <a:gd name="connsiteX1" fmla="*/ 1249960 w 2441197"/>
                <a:gd name="connsiteY1" fmla="*/ 8389 h 226503"/>
                <a:gd name="connsiteX2" fmla="*/ 1619076 w 2441197"/>
                <a:gd name="connsiteY2" fmla="*/ 226503 h 226503"/>
                <a:gd name="connsiteX3" fmla="*/ 0 w 2441197"/>
                <a:gd name="connsiteY3" fmla="*/ 226503 h 22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197" h="226503">
                  <a:moveTo>
                    <a:pt x="2441197" y="0"/>
                  </a:moveTo>
                  <a:lnTo>
                    <a:pt x="1249960" y="8389"/>
                  </a:lnTo>
                  <a:lnTo>
                    <a:pt x="1619076" y="226503"/>
                  </a:lnTo>
                  <a:lnTo>
                    <a:pt x="0" y="226503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557326" y="527554"/>
              <a:ext cx="2619961" cy="226503"/>
            </a:xfrm>
            <a:custGeom>
              <a:avLst/>
              <a:gdLst>
                <a:gd name="connsiteX0" fmla="*/ 2441197 w 2441197"/>
                <a:gd name="connsiteY0" fmla="*/ 0 h 226503"/>
                <a:gd name="connsiteX1" fmla="*/ 1249960 w 2441197"/>
                <a:gd name="connsiteY1" fmla="*/ 8389 h 226503"/>
                <a:gd name="connsiteX2" fmla="*/ 1619076 w 2441197"/>
                <a:gd name="connsiteY2" fmla="*/ 226503 h 226503"/>
                <a:gd name="connsiteX3" fmla="*/ 0 w 2441197"/>
                <a:gd name="connsiteY3" fmla="*/ 226503 h 22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197" h="226503">
                  <a:moveTo>
                    <a:pt x="2441197" y="0"/>
                  </a:moveTo>
                  <a:lnTo>
                    <a:pt x="1249960" y="8389"/>
                  </a:lnTo>
                  <a:lnTo>
                    <a:pt x="1619076" y="226503"/>
                  </a:lnTo>
                  <a:lnTo>
                    <a:pt x="0" y="226503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03385" y="1030970"/>
              <a:ext cx="3344411" cy="211342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0" descr="C:\Users\ecoffey\AppData\Local\Temp\Rar$DRa0.386\30067_Device_router_unknown_6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097" y="110851"/>
              <a:ext cx="1168966" cy="116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0" descr="C:\Users\ecoffey\AppData\Local\Temp\Rar$DRa0.386\30067_Device_router_unknown_6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7550" y="16534"/>
              <a:ext cx="1168966" cy="116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Connector 45"/>
            <p:cNvCxnSpPr/>
            <p:nvPr/>
          </p:nvCxnSpPr>
          <p:spPr>
            <a:xfrm>
              <a:off x="3455785" y="875465"/>
              <a:ext cx="3344411" cy="211342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972541" y="3308484"/>
              <a:ext cx="1698712" cy="1275935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361712" y="3203490"/>
              <a:ext cx="1570434" cy="1408922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294498" y="3362003"/>
              <a:ext cx="413639" cy="654483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553198" y="4372005"/>
              <a:ext cx="215139" cy="94057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11061062" y="3156965"/>
              <a:ext cx="848962" cy="93416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20" descr="C:\Users\ecoffey\AppData\Local\Temp\Rar$DRa0.608\30080_De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4989" y="3956763"/>
              <a:ext cx="841795" cy="841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0" descr="C:\Users\ecoffey\AppData\Local\Temp\Rar$DRa0.386\30067_Device_router_unknown_6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671" y="110851"/>
              <a:ext cx="1168966" cy="116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1" descr="C:\Users\ecoffey\AppData\Local\Temp\Rar$DRa1.653\30059_Device_laptop_3145_default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861" y="3733486"/>
              <a:ext cx="638609" cy="63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1" descr="C:\Users\ecoffey\AppData\Local\Temp\Rar$DRa1.653\30059_Device_laptop_3145_default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1462" y="4880909"/>
              <a:ext cx="638609" cy="63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1" descr="C:\Users\ecoffey\AppData\Local\Temp\Rar$DRa1.653\30059_Device_laptop_3145_default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8590" y="3462644"/>
              <a:ext cx="638609" cy="63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3155857" y="657858"/>
              <a:ext cx="421091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R1</a:t>
              </a:r>
              <a:endParaRPr lang="en-US" sz="1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26892" y="695181"/>
              <a:ext cx="398380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R2</a:t>
              </a:r>
              <a:endParaRPr lang="en-US" sz="14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83022" y="601017"/>
              <a:ext cx="412768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R3</a:t>
              </a:r>
              <a:endParaRPr lang="en-US" sz="14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09458" y="4358998"/>
              <a:ext cx="389774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S2</a:t>
              </a:r>
              <a:endParaRPr lang="en-US" sz="1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20861" y="3840706"/>
              <a:ext cx="574527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PC1</a:t>
              </a:r>
            </a:p>
            <a:p>
              <a:pPr algn="ctr"/>
              <a:r>
                <a:rPr lang="en-US" sz="1100" b="1" dirty="0" smtClean="0"/>
                <a:t>VL10</a:t>
              </a:r>
              <a:endParaRPr lang="en-US" sz="1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68379" y="5005194"/>
              <a:ext cx="574527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PC2</a:t>
              </a:r>
            </a:p>
            <a:p>
              <a:pPr algn="ctr"/>
              <a:r>
                <a:rPr lang="en-US" sz="1100" b="1" dirty="0" smtClean="0"/>
                <a:t>VL20</a:t>
              </a:r>
              <a:endParaRPr lang="en-US" sz="1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95791" y="3652725"/>
              <a:ext cx="574527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PC3</a:t>
              </a:r>
            </a:p>
            <a:p>
              <a:pPr algn="ctr"/>
              <a:r>
                <a:rPr lang="en-US" sz="1100" b="1" dirty="0" smtClean="0"/>
                <a:t>VL30</a:t>
              </a:r>
              <a:endParaRPr lang="en-US" sz="14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61823" y="469301"/>
              <a:ext cx="54466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S0/0</a:t>
              </a:r>
              <a:endParaRPr lang="en-US" sz="11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33861" y="527554"/>
              <a:ext cx="54466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S0/0</a:t>
              </a:r>
              <a:endParaRPr lang="en-US" sz="11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4858" y="484403"/>
              <a:ext cx="54466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S0/1</a:t>
              </a:r>
              <a:endParaRPr lang="en-US" sz="11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700443" y="487825"/>
              <a:ext cx="54466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S0/1</a:t>
              </a:r>
              <a:endParaRPr lang="en-US" sz="11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76669" y="967280"/>
              <a:ext cx="571398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G0/0</a:t>
              </a:r>
              <a:endParaRPr lang="en-US" sz="11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739151" y="901243"/>
              <a:ext cx="571398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G0/0</a:t>
              </a:r>
              <a:endParaRPr lang="en-US" sz="11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54615" y="2192961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F1/0/5</a:t>
              </a:r>
              <a:endParaRPr lang="en-US" sz="11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713850" y="2346850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F0/5</a:t>
              </a:r>
              <a:endParaRPr lang="en-US" sz="11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63905" y="2849187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F1/0/1</a:t>
              </a:r>
              <a:endParaRPr lang="en-US" sz="11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92584" y="2248730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F1/0/2</a:t>
              </a:r>
              <a:endParaRPr lang="en-US" sz="11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56534" y="895904"/>
              <a:ext cx="571398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G0/0</a:t>
              </a:r>
              <a:endParaRPr lang="en-US" sz="11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64815" y="1142731"/>
              <a:ext cx="571398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G0/1</a:t>
              </a:r>
              <a:endParaRPr lang="en-US" sz="11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918980" y="3349435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F1/0/6</a:t>
              </a:r>
              <a:endParaRPr lang="en-US" sz="11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94017" y="3242341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F1/0/3</a:t>
              </a:r>
              <a:endParaRPr lang="en-US" sz="11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62905" y="3606558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F1/0/4</a:t>
              </a:r>
              <a:endParaRPr lang="en-US" sz="11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00766" y="3721407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F0/3</a:t>
              </a:r>
              <a:endParaRPr lang="en-US" sz="11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96364" y="4196358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F0/4</a:t>
              </a:r>
              <a:endParaRPr lang="en-US" sz="11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298068" y="3802874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F0/7</a:t>
              </a:r>
              <a:endParaRPr lang="en-US" sz="11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535209" y="4345905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F0/8</a:t>
              </a:r>
              <a:endParaRPr lang="en-US" sz="11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042421" y="3202739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F0/7</a:t>
              </a:r>
              <a:endParaRPr lang="en-US" sz="11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482179" y="3452669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F0/8</a:t>
              </a:r>
              <a:endParaRPr lang="en-US" sz="11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230193" y="3180851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F0/6</a:t>
              </a:r>
              <a:endParaRPr lang="en-US" sz="11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787405" y="1360849"/>
              <a:ext cx="2068339" cy="551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OSPF Area 0</a:t>
              </a:r>
              <a:endParaRPr lang="en-US" sz="24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38462" y="38305"/>
              <a:ext cx="1090851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L1-1.1.1.1</a:t>
              </a:r>
              <a:endParaRPr lang="en-US" sz="14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426979" y="9326"/>
              <a:ext cx="1090851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L1-2.2.2.2</a:t>
              </a:r>
              <a:endParaRPr lang="en-US" sz="14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214101" y="-60556"/>
              <a:ext cx="1090851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L1-3.3.3.3</a:t>
              </a:r>
              <a:endParaRPr lang="en-US" sz="14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86759" y="-412991"/>
              <a:ext cx="1950241" cy="624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Internet</a:t>
              </a:r>
            </a:p>
            <a:p>
              <a:pPr algn="ctr"/>
              <a:r>
                <a:rPr lang="en-US" sz="1400" b="1" dirty="0" smtClean="0"/>
                <a:t>L0-209.165.100.100</a:t>
              </a:r>
              <a:endParaRPr lang="en-US" sz="14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60304" y="264568"/>
              <a:ext cx="1463253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10.10.10.0/30</a:t>
              </a:r>
              <a:endParaRPr lang="en-US" sz="14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66658" y="229266"/>
              <a:ext cx="1463253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10.10.10.4/30</a:t>
              </a:r>
              <a:endParaRPr lang="en-US" sz="14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35406" y="1158463"/>
              <a:ext cx="1759265" cy="624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10.10.10.8/30</a:t>
              </a:r>
            </a:p>
            <a:p>
              <a:pPr algn="ctr"/>
              <a:r>
                <a:rPr lang="en-US" sz="1400" b="1" dirty="0" smtClean="0"/>
                <a:t>L3 Mode On Only</a:t>
              </a:r>
              <a:endParaRPr lang="en-US" sz="14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77646" y="4650562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F0/6</a:t>
              </a:r>
              <a:endParaRPr lang="en-US" sz="1100" b="1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7422780" y="2923713"/>
              <a:ext cx="3132250" cy="12819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388564" y="3029458"/>
              <a:ext cx="3132250" cy="12819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0" descr="C:\Users\ecoffey\AppData\Local\Temp\Rar$DRa0.608\30080_De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5522" y="2508996"/>
              <a:ext cx="841795" cy="841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0" descr="C:\Users\ecoffey\AppData\Local\Temp\Rar$DRa0.160\30042_Device_layer3_switch_unknown_6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710" y="2416716"/>
              <a:ext cx="1026353" cy="1026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0681532" y="2902581"/>
              <a:ext cx="389774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S3</a:t>
              </a:r>
              <a:endParaRPr lang="en-US" sz="1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78614" y="2849188"/>
              <a:ext cx="389774" cy="31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S1</a:t>
              </a:r>
              <a:endParaRPr lang="en-US" sz="14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474686" y="2617210"/>
              <a:ext cx="78529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F1/0/10</a:t>
              </a:r>
              <a:endParaRPr lang="en-US" sz="11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87303" y="2959117"/>
              <a:ext cx="78529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F1/0/11</a:t>
              </a:r>
              <a:endParaRPr lang="en-US" sz="11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920897" y="2659372"/>
              <a:ext cx="62678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F0/10</a:t>
              </a:r>
              <a:endParaRPr lang="en-US" sz="11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930717" y="2990376"/>
              <a:ext cx="62678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F0/11</a:t>
              </a:r>
              <a:endParaRPr lang="en-US" sz="1100" b="1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4942394" y="1652182"/>
              <a:ext cx="283323" cy="815073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01" name="Oval 100"/>
            <p:cNvSpPr/>
            <p:nvPr/>
          </p:nvSpPr>
          <p:spPr>
            <a:xfrm>
              <a:off x="8950105" y="2659373"/>
              <a:ext cx="235586" cy="607521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02" name="Oval 101"/>
            <p:cNvSpPr/>
            <p:nvPr/>
          </p:nvSpPr>
          <p:spPr>
            <a:xfrm>
              <a:off x="7726236" y="3595611"/>
              <a:ext cx="216050" cy="607521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05" name="Oval 104"/>
            <p:cNvSpPr/>
            <p:nvPr/>
          </p:nvSpPr>
          <p:spPr>
            <a:xfrm>
              <a:off x="9941007" y="3594379"/>
              <a:ext cx="215442" cy="607521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777166" y="2333767"/>
              <a:ext cx="665740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PAgP</a:t>
              </a:r>
              <a:endParaRPr lang="en-US" sz="14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247323" y="4029185"/>
              <a:ext cx="664366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LACP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69321" y="3863855"/>
              <a:ext cx="950829" cy="624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LACP or </a:t>
              </a:r>
            </a:p>
            <a:p>
              <a:pPr algn="ctr"/>
              <a:r>
                <a:rPr lang="en-US" sz="1400" b="1" dirty="0" err="1" smtClean="0"/>
                <a:t>PAgP</a:t>
              </a:r>
              <a:endParaRPr lang="en-US" sz="1400" b="1" dirty="0" smtClean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-28576" y="4133924"/>
            <a:ext cx="405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-Configure </a:t>
            </a:r>
            <a:r>
              <a:rPr lang="en-US" sz="1400" b="1" dirty="0" err="1" smtClean="0"/>
              <a:t>PAgP</a:t>
            </a:r>
            <a:r>
              <a:rPr lang="en-US" sz="1400" b="1" dirty="0" smtClean="0"/>
              <a:t> between S1 &amp; S3.</a:t>
            </a:r>
          </a:p>
          <a:p>
            <a:r>
              <a:rPr lang="en-US" sz="1400" b="1" dirty="0" smtClean="0"/>
              <a:t>-Configure LACP between S2 &amp; S3.</a:t>
            </a:r>
          </a:p>
          <a:p>
            <a:r>
              <a:rPr lang="en-US" sz="1400" b="1" dirty="0" smtClean="0"/>
              <a:t>-Configure either Protocol between S1 &amp; S2</a:t>
            </a:r>
          </a:p>
          <a:p>
            <a:r>
              <a:rPr lang="en-US" sz="1400" b="1" dirty="0" smtClean="0"/>
              <a:t>-Configure L3 Ether channel mode ON from R1 to S1.</a:t>
            </a:r>
          </a:p>
          <a:p>
            <a:r>
              <a:rPr lang="en-US" sz="1400" b="1" dirty="0" smtClean="0"/>
              <a:t>-Propagate default route from R1 to all routers.</a:t>
            </a:r>
          </a:p>
          <a:p>
            <a:r>
              <a:rPr lang="en-US" sz="1400" b="1" dirty="0" smtClean="0"/>
              <a:t>-Configure HSRP for VL10,20, &amp; 30.</a:t>
            </a:r>
          </a:p>
          <a:p>
            <a:r>
              <a:rPr lang="en-US" sz="1400" b="1" dirty="0" smtClean="0"/>
              <a:t>-Ensure HSRP work for VL10,20 &amp; 30 PCs.</a:t>
            </a:r>
          </a:p>
          <a:p>
            <a:r>
              <a:rPr lang="en-US" sz="1400" b="1" dirty="0" smtClean="0"/>
              <a:t>-Configure Multi-area OSPF</a:t>
            </a:r>
            <a:r>
              <a:rPr lang="en-US" sz="1400" b="1" dirty="0"/>
              <a:t> </a:t>
            </a:r>
            <a:r>
              <a:rPr lang="en-US" sz="1400" b="1" dirty="0" smtClean="0"/>
              <a:t>where VL11-12 is in Area 2, VL22, VL31-32 is in Area 3, and all other networks in Area 0.</a:t>
            </a:r>
          </a:p>
          <a:p>
            <a:r>
              <a:rPr lang="en-US" sz="1400" b="1" dirty="0" smtClean="0"/>
              <a:t>-Ensure Router IDs are loopback 1 address.</a:t>
            </a:r>
          </a:p>
          <a:p>
            <a:r>
              <a:rPr lang="en-US" sz="1400" b="1" dirty="0" smtClean="0"/>
              <a:t>-Set bandwidth on all Serial interfaces to 1.544Mbps</a:t>
            </a:r>
          </a:p>
        </p:txBody>
      </p:sp>
    </p:spTree>
    <p:extLst>
      <p:ext uri="{BB962C8B-B14F-4D97-AF65-F5344CB8AC3E}">
        <p14:creationId xmlns:p14="http://schemas.microsoft.com/office/powerpoint/2010/main" val="15196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954715" y="4023227"/>
            <a:ext cx="838030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-Configure R2 for VL10-12, VL20-21 (first IP as GW)</a:t>
            </a:r>
          </a:p>
          <a:p>
            <a:r>
              <a:rPr lang="en-US" sz="1400" b="1" dirty="0" smtClean="0"/>
              <a:t>-Configure R3 for VL22, VL30-32</a:t>
            </a:r>
            <a:r>
              <a:rPr lang="en-US" sz="1400" b="1" dirty="0"/>
              <a:t> </a:t>
            </a:r>
            <a:r>
              <a:rPr lang="en-US" sz="1400" b="1" dirty="0" smtClean="0"/>
              <a:t>(first IP as GW)</a:t>
            </a:r>
          </a:p>
          <a:p>
            <a:r>
              <a:rPr lang="en-US" sz="1400" b="1" dirty="0" smtClean="0"/>
              <a:t>-Configure R3 for VL 99 (</a:t>
            </a:r>
            <a:r>
              <a:rPr lang="en-US" sz="1400" b="1" dirty="0"/>
              <a:t>2001:10:99:99</a:t>
            </a:r>
            <a:r>
              <a:rPr lang="en-US" sz="1400" b="1" dirty="0" smtClean="0"/>
              <a:t>::99 as the GW)</a:t>
            </a:r>
          </a:p>
          <a:p>
            <a:r>
              <a:rPr lang="en-US" sz="1400" b="1" dirty="0" smtClean="0"/>
              <a:t>-Configure S1,S2,S3 with SVI for VL99 where </a:t>
            </a:r>
            <a:r>
              <a:rPr lang="en-US" sz="1400" b="1" dirty="0"/>
              <a:t>2001:10:99:99</a:t>
            </a:r>
            <a:r>
              <a:rPr lang="en-US" sz="1400" b="1" dirty="0" smtClean="0"/>
              <a:t>::X=S#</a:t>
            </a:r>
          </a:p>
          <a:p>
            <a:r>
              <a:rPr lang="en-US" sz="1400" b="1" dirty="0" smtClean="0"/>
              <a:t>-Configure S1 for ipv6 routing, create routed ports for f1/0/1-2.</a:t>
            </a:r>
          </a:p>
          <a:p>
            <a:r>
              <a:rPr lang="en-US" sz="1400" b="1" dirty="0" smtClean="0"/>
              <a:t>-Enable Remote access on all devices</a:t>
            </a:r>
          </a:p>
          <a:p>
            <a:r>
              <a:rPr lang="en-US" sz="1400" b="1" dirty="0" smtClean="0"/>
              <a:t>-Enable </a:t>
            </a:r>
            <a:r>
              <a:rPr lang="en-US" sz="1400" b="1" dirty="0"/>
              <a:t>Web Services on </a:t>
            </a:r>
            <a:r>
              <a:rPr lang="en-US" sz="1400" b="1" dirty="0" smtClean="0"/>
              <a:t>R1; </a:t>
            </a:r>
            <a:r>
              <a:rPr lang="en-US" sz="1400" b="1" dirty="0"/>
              <a:t>ensure you can access the web server via </a:t>
            </a:r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x.x.x.x</a:t>
            </a:r>
            <a:endParaRPr lang="en-US" sz="1400" b="1" dirty="0" smtClean="0"/>
          </a:p>
          <a:p>
            <a:r>
              <a:rPr lang="en-US" sz="1400" b="1" dirty="0"/>
              <a:t>-Configure L3 </a:t>
            </a:r>
            <a:r>
              <a:rPr lang="en-US" sz="1400" b="1" dirty="0" err="1"/>
              <a:t>Etherchannel</a:t>
            </a:r>
            <a:r>
              <a:rPr lang="en-US" sz="1400" b="1" dirty="0"/>
              <a:t> mode ON from R1 to S1</a:t>
            </a:r>
          </a:p>
          <a:p>
            <a:r>
              <a:rPr lang="en-US" sz="1400" b="1" dirty="0"/>
              <a:t>  using ipv6 network address above.</a:t>
            </a:r>
          </a:p>
          <a:p>
            <a:r>
              <a:rPr lang="en-US" sz="1400" b="1" dirty="0"/>
              <a:t>-Propagate an ipv6 default route from R1 to all routers.</a:t>
            </a:r>
          </a:p>
          <a:p>
            <a:r>
              <a:rPr lang="en-US" sz="1400" b="1" dirty="0"/>
              <a:t>-Configure EIGRP for IPV6.</a:t>
            </a:r>
          </a:p>
          <a:p>
            <a:r>
              <a:rPr lang="en-US" sz="1400" b="1" dirty="0"/>
              <a:t>-Ensure PC1, PC2, and PC3 can ping each other, Internet IPv6, Router Loopbacks, and Ipv6 address on switches.</a:t>
            </a:r>
          </a:p>
          <a:p>
            <a:endParaRPr lang="en-US" sz="14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33996"/>
              </p:ext>
            </p:extLst>
          </p:nvPr>
        </p:nvGraphicFramePr>
        <p:xfrm>
          <a:off x="56970" y="85104"/>
          <a:ext cx="388349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69"/>
                <a:gridCol w="916799"/>
                <a:gridCol w="2041330"/>
              </a:tblGrid>
              <a:tr h="37032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</a:t>
                      </a:r>
                      <a:r>
                        <a:rPr lang="en-US" sz="1400" b="1" baseline="0" dirty="0" smtClean="0"/>
                        <a:t>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</a:t>
                      </a:r>
                      <a:r>
                        <a:rPr lang="en-US" sz="1400" b="1" baseline="0" dirty="0" smtClean="0"/>
                        <a:t> Name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IP Space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VLAN10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2001:172:16:10::/64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VLAN11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VOICE1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2001:172:16:11::/64</a:t>
                      </a:r>
                      <a:endParaRPr lang="en-US" sz="14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VLAN12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2001:172:16:12::/64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2001:192:168:20::/64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VLAN21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VOICE2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2001:192:168:21::/64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VLAN22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2001:192:168:22::/64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VLAN30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2001:10:0:30::/64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VLAN31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VOICE3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2001:10:0:31::/64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VLAN32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2001:10:0:32::/64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VLAN99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MGMT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2001:10:99:99::/64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3894981" y="-40788"/>
            <a:ext cx="8155099" cy="4980027"/>
            <a:chOff x="2411539" y="-424845"/>
            <a:chExt cx="9715660" cy="594436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752033" y="754057"/>
              <a:ext cx="9737" cy="187921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982580" y="963858"/>
              <a:ext cx="0" cy="15451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137379" y="3202739"/>
              <a:ext cx="1698712" cy="1275935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283960" y="3069752"/>
              <a:ext cx="1570434" cy="1408922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3944367" y="561186"/>
              <a:ext cx="2441197" cy="226503"/>
            </a:xfrm>
            <a:custGeom>
              <a:avLst/>
              <a:gdLst>
                <a:gd name="connsiteX0" fmla="*/ 2441197 w 2441197"/>
                <a:gd name="connsiteY0" fmla="*/ 0 h 226503"/>
                <a:gd name="connsiteX1" fmla="*/ 1249960 w 2441197"/>
                <a:gd name="connsiteY1" fmla="*/ 8389 h 226503"/>
                <a:gd name="connsiteX2" fmla="*/ 1619076 w 2441197"/>
                <a:gd name="connsiteY2" fmla="*/ 226503 h 226503"/>
                <a:gd name="connsiteX3" fmla="*/ 0 w 2441197"/>
                <a:gd name="connsiteY3" fmla="*/ 226503 h 22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197" h="226503">
                  <a:moveTo>
                    <a:pt x="2441197" y="0"/>
                  </a:moveTo>
                  <a:lnTo>
                    <a:pt x="1249960" y="8389"/>
                  </a:lnTo>
                  <a:lnTo>
                    <a:pt x="1619076" y="226503"/>
                  </a:lnTo>
                  <a:lnTo>
                    <a:pt x="0" y="226503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557326" y="527554"/>
              <a:ext cx="2619961" cy="226503"/>
            </a:xfrm>
            <a:custGeom>
              <a:avLst/>
              <a:gdLst>
                <a:gd name="connsiteX0" fmla="*/ 2441197 w 2441197"/>
                <a:gd name="connsiteY0" fmla="*/ 0 h 226503"/>
                <a:gd name="connsiteX1" fmla="*/ 1249960 w 2441197"/>
                <a:gd name="connsiteY1" fmla="*/ 8389 h 226503"/>
                <a:gd name="connsiteX2" fmla="*/ 1619076 w 2441197"/>
                <a:gd name="connsiteY2" fmla="*/ 226503 h 226503"/>
                <a:gd name="connsiteX3" fmla="*/ 0 w 2441197"/>
                <a:gd name="connsiteY3" fmla="*/ 226503 h 22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197" h="226503">
                  <a:moveTo>
                    <a:pt x="2441197" y="0"/>
                  </a:moveTo>
                  <a:lnTo>
                    <a:pt x="1249960" y="8389"/>
                  </a:lnTo>
                  <a:lnTo>
                    <a:pt x="1619076" y="226503"/>
                  </a:lnTo>
                  <a:lnTo>
                    <a:pt x="0" y="226503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03385" y="1030970"/>
              <a:ext cx="3344411" cy="211342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0" descr="C:\Users\ecoffey\AppData\Local\Temp\Rar$DRa0.386\30067_Device_router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097" y="110851"/>
              <a:ext cx="1168966" cy="116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0" descr="C:\Users\ecoffey\AppData\Local\Temp\Rar$DRa0.386\30067_Device_router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7550" y="16534"/>
              <a:ext cx="1168966" cy="116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Connector 45"/>
            <p:cNvCxnSpPr/>
            <p:nvPr/>
          </p:nvCxnSpPr>
          <p:spPr>
            <a:xfrm>
              <a:off x="3455785" y="875465"/>
              <a:ext cx="3344411" cy="211342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972541" y="3308484"/>
              <a:ext cx="1698712" cy="1275935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361712" y="3203490"/>
              <a:ext cx="1570434" cy="1408922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294498" y="3362003"/>
              <a:ext cx="413639" cy="654483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553198" y="4372005"/>
              <a:ext cx="215139" cy="94057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11061062" y="3156965"/>
              <a:ext cx="848962" cy="93416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20" descr="C:\Users\ecoffey\AppData\Local\Temp\Rar$DRa0.608\30080_Device_switch_unknown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4989" y="3956763"/>
              <a:ext cx="841795" cy="841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0" descr="C:\Users\ecoffey\AppData\Local\Temp\Rar$DRa0.386\30067_Device_router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671" y="110851"/>
              <a:ext cx="1168966" cy="116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1" descr="C:\Users\ecoffey\AppData\Local\Temp\Rar$DRa1.653\30059_Device_laptop_3145_default_6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861" y="3733486"/>
              <a:ext cx="638609" cy="63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1" descr="C:\Users\ecoffey\AppData\Local\Temp\Rar$DRa1.653\30059_Device_laptop_3145_default_6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1462" y="4880909"/>
              <a:ext cx="638609" cy="63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1" descr="C:\Users\ecoffey\AppData\Local\Temp\Rar$DRa1.653\30059_Device_laptop_3145_default_6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8590" y="3462644"/>
              <a:ext cx="638609" cy="63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3155857" y="657858"/>
              <a:ext cx="421091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R1</a:t>
              </a:r>
              <a:endParaRPr lang="en-US" sz="1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26892" y="695181"/>
              <a:ext cx="398380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R2</a:t>
              </a:r>
              <a:endParaRPr lang="en-US" sz="14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83022" y="601017"/>
              <a:ext cx="412768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R3</a:t>
              </a:r>
              <a:endParaRPr lang="en-US" sz="14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09458" y="4358998"/>
              <a:ext cx="389774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S2</a:t>
              </a:r>
              <a:endParaRPr lang="en-US" sz="1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20861" y="3840706"/>
              <a:ext cx="574527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PC1</a:t>
              </a:r>
            </a:p>
            <a:p>
              <a:pPr algn="ctr"/>
              <a:r>
                <a:rPr lang="en-US" sz="1100" b="1" dirty="0" smtClean="0"/>
                <a:t>VL10</a:t>
              </a:r>
              <a:endParaRPr lang="en-US" sz="1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68379" y="5005194"/>
              <a:ext cx="574527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PC2</a:t>
              </a:r>
            </a:p>
            <a:p>
              <a:pPr algn="ctr"/>
              <a:r>
                <a:rPr lang="en-US" sz="1100" b="1" dirty="0" smtClean="0"/>
                <a:t>VL20</a:t>
              </a:r>
              <a:endParaRPr lang="en-US" sz="1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95791" y="3652725"/>
              <a:ext cx="574527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PC3</a:t>
              </a:r>
            </a:p>
            <a:p>
              <a:pPr algn="ctr"/>
              <a:r>
                <a:rPr lang="en-US" sz="1100" b="1" dirty="0" smtClean="0"/>
                <a:t>VL30</a:t>
              </a:r>
              <a:endParaRPr lang="en-US" sz="14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61823" y="469301"/>
              <a:ext cx="54466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S0/0</a:t>
              </a:r>
              <a:endParaRPr lang="en-US" sz="11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33861" y="527554"/>
              <a:ext cx="54466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S0/0</a:t>
              </a:r>
              <a:endParaRPr lang="en-US" sz="11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4858" y="484403"/>
              <a:ext cx="54466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S0/1</a:t>
              </a:r>
              <a:endParaRPr lang="en-US" sz="11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700443" y="487825"/>
              <a:ext cx="54466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S0/1</a:t>
              </a:r>
              <a:endParaRPr lang="en-US" sz="11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76669" y="967280"/>
              <a:ext cx="571398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G0/0</a:t>
              </a:r>
              <a:endParaRPr lang="en-US" sz="11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739151" y="901243"/>
              <a:ext cx="571398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G0/0</a:t>
              </a:r>
              <a:endParaRPr lang="en-US" sz="11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54615" y="2192961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F1/0/5</a:t>
              </a:r>
              <a:endParaRPr lang="en-US" sz="11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713850" y="2346850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F0/5</a:t>
              </a:r>
              <a:endParaRPr lang="en-US" sz="11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63905" y="2849187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F1/0/1</a:t>
              </a:r>
              <a:endParaRPr lang="en-US" sz="11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92584" y="2248730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F1/0/2</a:t>
              </a:r>
              <a:endParaRPr lang="en-US" sz="11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56534" y="895904"/>
              <a:ext cx="571398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G0/0</a:t>
              </a:r>
              <a:endParaRPr lang="en-US" sz="11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64815" y="1142731"/>
              <a:ext cx="571398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G0/1</a:t>
              </a:r>
              <a:endParaRPr lang="en-US" sz="11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918980" y="3349435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F1/0/6</a:t>
              </a:r>
              <a:endParaRPr lang="en-US" sz="11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94017" y="3242341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F1/0/3</a:t>
              </a:r>
              <a:endParaRPr lang="en-US" sz="11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62905" y="3606558"/>
              <a:ext cx="69935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F1/0/4</a:t>
              </a:r>
              <a:endParaRPr lang="en-US" sz="11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00766" y="3721407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F0/3</a:t>
              </a:r>
              <a:endParaRPr lang="en-US" sz="11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96364" y="4196358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F0/4</a:t>
              </a:r>
              <a:endParaRPr lang="en-US" sz="11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298068" y="3802874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F0/7</a:t>
              </a:r>
              <a:endParaRPr lang="en-US" sz="11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535209" y="4345905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F0/8</a:t>
              </a:r>
              <a:endParaRPr lang="en-US" sz="11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042421" y="3202739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F0/7</a:t>
              </a:r>
              <a:endParaRPr lang="en-US" sz="11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482179" y="3452669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F0/8</a:t>
              </a:r>
              <a:endParaRPr lang="en-US" sz="11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230193" y="3180851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F0/6</a:t>
              </a:r>
              <a:endParaRPr lang="en-US" sz="11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516788" y="1195200"/>
              <a:ext cx="2979599" cy="551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IPv6 EIGRP AS 100</a:t>
              </a:r>
              <a:endParaRPr lang="en-US" sz="24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38462" y="38305"/>
              <a:ext cx="1650410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L1-2001:1:1:1::1</a:t>
              </a:r>
              <a:endParaRPr lang="en-US" sz="14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426979" y="9326"/>
              <a:ext cx="1650410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L1-2001:2:2:2::2</a:t>
              </a:r>
              <a:endParaRPr lang="en-US" sz="14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214101" y="-60555"/>
              <a:ext cx="1650410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L1-2001:3:3:3::3</a:t>
              </a:r>
              <a:endParaRPr lang="en-US" sz="14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11539" y="-424845"/>
              <a:ext cx="2521258" cy="624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Internet</a:t>
              </a:r>
            </a:p>
            <a:p>
              <a:pPr algn="ctr"/>
              <a:r>
                <a:rPr lang="en-US" sz="1400" b="1" dirty="0" smtClean="0"/>
                <a:t>L0-2001:209:165:100::100</a:t>
              </a:r>
              <a:endParaRPr lang="en-US" sz="14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273371" y="243283"/>
              <a:ext cx="1913956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2001:10:10:12::/64</a:t>
              </a:r>
              <a:endParaRPr lang="en-US" sz="14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77646" y="4650562"/>
              <a:ext cx="54084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F0/6</a:t>
              </a:r>
              <a:endParaRPr lang="en-US" sz="1100" b="1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7422780" y="2923713"/>
              <a:ext cx="3132250" cy="12819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388564" y="3029458"/>
              <a:ext cx="3132250" cy="12819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0" descr="C:\Users\ecoffey\AppData\Local\Temp\Rar$DRa0.608\30080_Device_switch_unknown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5522" y="2508996"/>
              <a:ext cx="841795" cy="841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0" descr="C:\Users\ecoffey\AppData\Local\Temp\Rar$DRa0.160\30042_Device_layer3_switch_unknown_6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710" y="2416716"/>
              <a:ext cx="1026353" cy="1026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0681532" y="2902581"/>
              <a:ext cx="389774" cy="312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S3</a:t>
              </a:r>
              <a:endParaRPr lang="en-US" sz="1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78614" y="2849188"/>
              <a:ext cx="389774" cy="31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S1</a:t>
              </a:r>
              <a:endParaRPr lang="en-US" sz="14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474686" y="2617210"/>
              <a:ext cx="78529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F1/0/10</a:t>
              </a:r>
              <a:endParaRPr lang="en-US" sz="11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87303" y="2959117"/>
              <a:ext cx="785291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F1/0/11</a:t>
              </a:r>
              <a:endParaRPr lang="en-US" sz="11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920897" y="2659372"/>
              <a:ext cx="62678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F0/10</a:t>
              </a:r>
              <a:endParaRPr lang="en-US" sz="11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930717" y="2990376"/>
              <a:ext cx="626782" cy="31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F0/11</a:t>
              </a:r>
              <a:endParaRPr lang="en-US" sz="1100" b="1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4942394" y="1652182"/>
              <a:ext cx="283323" cy="815073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01" name="Oval 100"/>
            <p:cNvSpPr/>
            <p:nvPr/>
          </p:nvSpPr>
          <p:spPr>
            <a:xfrm>
              <a:off x="8950105" y="2659373"/>
              <a:ext cx="235586" cy="607521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02" name="Oval 101"/>
            <p:cNvSpPr/>
            <p:nvPr/>
          </p:nvSpPr>
          <p:spPr>
            <a:xfrm>
              <a:off x="7726236" y="3595611"/>
              <a:ext cx="216050" cy="607521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05" name="Oval 104"/>
            <p:cNvSpPr/>
            <p:nvPr/>
          </p:nvSpPr>
          <p:spPr>
            <a:xfrm>
              <a:off x="9941007" y="3594379"/>
              <a:ext cx="215442" cy="607521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777166" y="2333767"/>
              <a:ext cx="665740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PAgP</a:t>
              </a:r>
              <a:endParaRPr lang="en-US" sz="14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247323" y="4029185"/>
              <a:ext cx="664366" cy="367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LACP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69321" y="3863855"/>
              <a:ext cx="950829" cy="624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LACP or </a:t>
              </a:r>
            </a:p>
            <a:p>
              <a:pPr algn="ctr"/>
              <a:r>
                <a:rPr lang="en-US" sz="1400" b="1" dirty="0" err="1" smtClean="0"/>
                <a:t>PAgP</a:t>
              </a:r>
              <a:endParaRPr lang="en-US" sz="1400" b="1" dirty="0" smtClean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8604948" y="486298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2001:10:10:13::/64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130491" y="1253712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2001:10:10:11::/64</a:t>
            </a:r>
          </a:p>
          <a:p>
            <a:r>
              <a:rPr lang="en-US" sz="1400" b="1" dirty="0" smtClean="0"/>
              <a:t>L3 Mode On Only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68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647</Words>
  <Application>Microsoft Office PowerPoint</Application>
  <PresentationFormat>Widescreen</PresentationFormat>
  <Paragraphs>207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CW3 Scott</dc:creator>
  <cp:lastModifiedBy>Instructor</cp:lastModifiedBy>
  <cp:revision>25</cp:revision>
  <dcterms:created xsi:type="dcterms:W3CDTF">2018-05-14T11:07:27Z</dcterms:created>
  <dcterms:modified xsi:type="dcterms:W3CDTF">2018-09-13T13:49:56Z</dcterms:modified>
</cp:coreProperties>
</file>