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7BE8-2B7D-429C-A580-7DAD77E9D6AD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B0B7-66C0-477E-9E22-3F7A8B87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34099"/>
              </p:ext>
            </p:extLst>
          </p:nvPr>
        </p:nvGraphicFramePr>
        <p:xfrm>
          <a:off x="6924799" y="5251509"/>
          <a:ext cx="4275955" cy="1517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976"/>
                <a:gridCol w="801089"/>
                <a:gridCol w="1135972"/>
                <a:gridCol w="1438918"/>
              </a:tblGrid>
              <a:tr h="35233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VLAN</a:t>
                      </a:r>
                      <a:r>
                        <a:rPr lang="en-US" sz="1000" b="1" baseline="0" dirty="0" smtClean="0"/>
                        <a:t>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VLAN</a:t>
                      </a:r>
                      <a:r>
                        <a:rPr lang="en-US" sz="1000" b="1" baseline="0" dirty="0" smtClean="0"/>
                        <a:t> Name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IPV4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IPv6</a:t>
                      </a:r>
                      <a:endParaRPr lang="en-US" sz="1000" b="1" dirty="0"/>
                    </a:p>
                  </a:txBody>
                  <a:tcPr/>
                </a:tc>
              </a:tr>
              <a:tr h="18298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VLAN10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DATA01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172.16.10.0/24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2001:172:16:10::/64</a:t>
                      </a:r>
                      <a:endParaRPr lang="en-US" sz="1000" b="1" dirty="0"/>
                    </a:p>
                  </a:txBody>
                  <a:tcPr/>
                </a:tc>
              </a:tr>
              <a:tr h="360995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VLAN20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DATA02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172.16.20.0/24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2001:172:16:20</a:t>
                      </a:r>
                      <a:r>
                        <a:rPr lang="en-US" sz="1000" b="1" dirty="0" smtClean="0"/>
                        <a:t>::/64</a:t>
                      </a:r>
                    </a:p>
                  </a:txBody>
                  <a:tcPr/>
                </a:tc>
              </a:tr>
              <a:tr h="27236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VLAN999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MGMT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172.16.99.0/25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2001:172:16:99::/</a:t>
                      </a:r>
                      <a:r>
                        <a:rPr lang="en-US" sz="1000" b="1" dirty="0" smtClean="0"/>
                        <a:t>64</a:t>
                      </a:r>
                      <a:endParaRPr lang="en-US" sz="1000" b="1" dirty="0"/>
                    </a:p>
                  </a:txBody>
                  <a:tcPr/>
                </a:tc>
              </a:tr>
              <a:tr h="20956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VLAN1000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UNUSED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126848" y="2705678"/>
            <a:ext cx="8173" cy="117953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757400" y="746902"/>
            <a:ext cx="14386" cy="99589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 rot="18918337">
            <a:off x="6673229" y="1510770"/>
            <a:ext cx="2210345" cy="150112"/>
          </a:xfrm>
          <a:custGeom>
            <a:avLst/>
            <a:gdLst>
              <a:gd name="connsiteX0" fmla="*/ 2441197 w 2441197"/>
              <a:gd name="connsiteY0" fmla="*/ 0 h 226503"/>
              <a:gd name="connsiteX1" fmla="*/ 1249960 w 2441197"/>
              <a:gd name="connsiteY1" fmla="*/ 8389 h 226503"/>
              <a:gd name="connsiteX2" fmla="*/ 1619076 w 2441197"/>
              <a:gd name="connsiteY2" fmla="*/ 226503 h 226503"/>
              <a:gd name="connsiteX3" fmla="*/ 0 w 2441197"/>
              <a:gd name="connsiteY3" fmla="*/ 226503 h 22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197" h="226503">
                <a:moveTo>
                  <a:pt x="2441197" y="0"/>
                </a:moveTo>
                <a:lnTo>
                  <a:pt x="1249960" y="8389"/>
                </a:lnTo>
                <a:lnTo>
                  <a:pt x="1619076" y="226503"/>
                </a:lnTo>
                <a:lnTo>
                  <a:pt x="0" y="22650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0" name="Freeform 9"/>
          <p:cNvSpPr/>
          <p:nvPr/>
        </p:nvSpPr>
        <p:spPr>
          <a:xfrm rot="2764969">
            <a:off x="8526091" y="1439055"/>
            <a:ext cx="2550633" cy="128885"/>
          </a:xfrm>
          <a:custGeom>
            <a:avLst/>
            <a:gdLst>
              <a:gd name="connsiteX0" fmla="*/ 2441197 w 2441197"/>
              <a:gd name="connsiteY0" fmla="*/ 0 h 226503"/>
              <a:gd name="connsiteX1" fmla="*/ 1249960 w 2441197"/>
              <a:gd name="connsiteY1" fmla="*/ 8389 h 226503"/>
              <a:gd name="connsiteX2" fmla="*/ 1619076 w 2441197"/>
              <a:gd name="connsiteY2" fmla="*/ 226503 h 226503"/>
              <a:gd name="connsiteX3" fmla="*/ 0 w 2441197"/>
              <a:gd name="connsiteY3" fmla="*/ 226503 h 22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197" h="226503">
                <a:moveTo>
                  <a:pt x="2441197" y="0"/>
                </a:moveTo>
                <a:lnTo>
                  <a:pt x="1249960" y="8389"/>
                </a:lnTo>
                <a:lnTo>
                  <a:pt x="1619076" y="226503"/>
                </a:lnTo>
                <a:lnTo>
                  <a:pt x="0" y="22650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TextBox 31"/>
          <p:cNvSpPr txBox="1"/>
          <p:nvPr/>
        </p:nvSpPr>
        <p:spPr>
          <a:xfrm>
            <a:off x="7980368" y="63636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S0/0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772713" y="2079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S0/0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054444" y="64753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S0/1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609355" y="206716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S0/1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96155" y="2731765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G0/1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996925" y="209703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G0/0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13721" y="403604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F1/0/8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916217" y="4977401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VL10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95760" y="332899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F1/0/1</a:t>
            </a:r>
            <a:endParaRPr 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30010" y="81217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G0/0</a:t>
            </a:r>
            <a:endParaRPr 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525430" y="338715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F0/1</a:t>
            </a:r>
            <a:endParaRPr 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538254" y="3964788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F0/8</a:t>
            </a:r>
            <a:endParaRPr 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682700" y="2286325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L1-1.1.1.1</a:t>
            </a:r>
          </a:p>
          <a:p>
            <a:pPr algn="ctr"/>
            <a:r>
              <a:rPr lang="en-US" sz="1400" b="1" dirty="0" smtClean="0"/>
              <a:t>2001:1:1:1::1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450453" y="20745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L1-2.2.2.2</a:t>
            </a:r>
          </a:p>
          <a:p>
            <a:r>
              <a:rPr lang="en-US" sz="1400" b="1" dirty="0" smtClean="0"/>
              <a:t>2001:2:2:2::2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962011" y="2291247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L1-3.3.3.3</a:t>
            </a:r>
          </a:p>
          <a:p>
            <a:pPr algn="ctr"/>
            <a:r>
              <a:rPr lang="en-US" sz="1400" b="1" dirty="0" smtClean="0"/>
              <a:t>2001:3:3:3::3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74263" y="2005197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100.101.101.0/29</a:t>
            </a:r>
          </a:p>
          <a:p>
            <a:pPr algn="ctr"/>
            <a:r>
              <a:rPr lang="en-US" sz="1200" b="1" dirty="0" smtClean="0"/>
              <a:t>2001:101:101:101::/64</a:t>
            </a:r>
            <a:endParaRPr 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940365" y="1087629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10.20.30.4/30</a:t>
            </a:r>
          </a:p>
          <a:p>
            <a:pPr algn="ctr"/>
            <a:r>
              <a:rPr lang="en-US" sz="1400" b="1" dirty="0" smtClean="0"/>
              <a:t>2001:23:23:23::/64</a:t>
            </a:r>
            <a:endParaRPr lang="en-US" sz="1400" b="1" dirty="0"/>
          </a:p>
        </p:txBody>
      </p:sp>
      <p:cxnSp>
        <p:nvCxnSpPr>
          <p:cNvPr id="63" name="Straight Connector 62"/>
          <p:cNvCxnSpPr>
            <a:stCxn id="66" idx="3"/>
            <a:endCxn id="111" idx="1"/>
          </p:cNvCxnSpPr>
          <p:nvPr/>
        </p:nvCxnSpPr>
        <p:spPr>
          <a:xfrm>
            <a:off x="7323585" y="3818918"/>
            <a:ext cx="311696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97649" y="3609167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F1/0/23</a:t>
            </a:r>
            <a:endParaRPr 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408239" y="3895607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F1/0/24</a:t>
            </a:r>
            <a:endParaRPr 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824586" y="359871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F0/23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832829" y="3876019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F0/24</a:t>
            </a:r>
            <a:endParaRPr lang="en-US" sz="1100" b="1" dirty="0"/>
          </a:p>
        </p:txBody>
      </p:sp>
      <p:sp>
        <p:nvSpPr>
          <p:cNvPr id="74" name="Oval 73"/>
          <p:cNvSpPr/>
          <p:nvPr/>
        </p:nvSpPr>
        <p:spPr>
          <a:xfrm>
            <a:off x="8757400" y="3628713"/>
            <a:ext cx="197745" cy="50896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77" name="TextBox 76"/>
          <p:cNvSpPr txBox="1"/>
          <p:nvPr/>
        </p:nvSpPr>
        <p:spPr>
          <a:xfrm>
            <a:off x="8591000" y="4072509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PAgP</a:t>
            </a:r>
            <a:endParaRPr lang="en-US" sz="1400" b="1" dirty="0" smtClean="0"/>
          </a:p>
        </p:txBody>
      </p:sp>
      <p:sp>
        <p:nvSpPr>
          <p:cNvPr id="91" name="Freeform 90"/>
          <p:cNvSpPr/>
          <p:nvPr/>
        </p:nvSpPr>
        <p:spPr>
          <a:xfrm>
            <a:off x="7306427" y="2505427"/>
            <a:ext cx="2971608" cy="136479"/>
          </a:xfrm>
          <a:custGeom>
            <a:avLst/>
            <a:gdLst>
              <a:gd name="connsiteX0" fmla="*/ 2441197 w 2441197"/>
              <a:gd name="connsiteY0" fmla="*/ 0 h 226503"/>
              <a:gd name="connsiteX1" fmla="*/ 1249960 w 2441197"/>
              <a:gd name="connsiteY1" fmla="*/ 8389 h 226503"/>
              <a:gd name="connsiteX2" fmla="*/ 1619076 w 2441197"/>
              <a:gd name="connsiteY2" fmla="*/ 226503 h 226503"/>
              <a:gd name="connsiteX3" fmla="*/ 0 w 2441197"/>
              <a:gd name="connsiteY3" fmla="*/ 226503 h 22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197" h="226503">
                <a:moveTo>
                  <a:pt x="2441197" y="0"/>
                </a:moveTo>
                <a:lnTo>
                  <a:pt x="1249960" y="8389"/>
                </a:lnTo>
                <a:lnTo>
                  <a:pt x="1619076" y="226503"/>
                </a:lnTo>
                <a:lnTo>
                  <a:pt x="0" y="22650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cxnSp>
        <p:nvCxnSpPr>
          <p:cNvPr id="94" name="Straight Connector 93"/>
          <p:cNvCxnSpPr/>
          <p:nvPr/>
        </p:nvCxnSpPr>
        <p:spPr>
          <a:xfrm flipH="1" flipV="1">
            <a:off x="8975936" y="1877529"/>
            <a:ext cx="1454260" cy="536385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2" idx="1"/>
          </p:cNvCxnSpPr>
          <p:nvPr/>
        </p:nvCxnSpPr>
        <p:spPr>
          <a:xfrm flipH="1">
            <a:off x="7251327" y="1881292"/>
            <a:ext cx="1373626" cy="59250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551077" y="1550351"/>
            <a:ext cx="516105" cy="515119"/>
            <a:chOff x="1457197" y="677371"/>
            <a:chExt cx="516105" cy="515119"/>
          </a:xfrm>
        </p:grpSpPr>
        <p:pic>
          <p:nvPicPr>
            <p:cNvPr id="65" name="Picture 20" descr="C:\Users\ecoffey\AppData\Local\Temp\Rar$DRa0.608\30080_Device_switch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197" y="677371"/>
              <a:ext cx="516105" cy="515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1531073" y="869812"/>
              <a:ext cx="35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S</a:t>
              </a:r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237035" y="209373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G0/0</a:t>
            </a:r>
            <a:endParaRPr lang="en-US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75454" y="266748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S0/1</a:t>
            </a:r>
            <a:endParaRPr lang="en-US" sz="11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822032" y="248461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S0/0</a:t>
            </a:r>
            <a:endParaRPr lang="en-US" sz="11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219680" y="1043178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10.20.30.0/30</a:t>
            </a:r>
          </a:p>
          <a:p>
            <a:pPr algn="ctr"/>
            <a:r>
              <a:rPr lang="en-US" sz="1400" b="1" dirty="0" smtClean="0"/>
              <a:t>2001:12:12:12::/64</a:t>
            </a:r>
            <a:endParaRPr 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164392" y="2637856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10.20.30.8/30</a:t>
            </a:r>
          </a:p>
          <a:p>
            <a:pPr algn="ctr"/>
            <a:r>
              <a:rPr lang="en-US" sz="1400" b="1" dirty="0" smtClean="0"/>
              <a:t>2001:13:13:13::/64</a:t>
            </a:r>
            <a:endParaRPr 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575462" y="198347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.1</a:t>
            </a:r>
            <a:endParaRPr 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730010" y="95079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.2</a:t>
            </a:r>
            <a:endParaRPr 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822252" y="195240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.3</a:t>
            </a:r>
            <a:endParaRPr 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987155" y="1581247"/>
            <a:ext cx="35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.4</a:t>
            </a:r>
            <a:endParaRPr lang="en-US" sz="1400" b="1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10544146" y="2615424"/>
            <a:ext cx="8173" cy="117953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810750" y="2232643"/>
            <a:ext cx="666094" cy="664821"/>
            <a:chOff x="1495819" y="1320818"/>
            <a:chExt cx="666094" cy="664821"/>
          </a:xfrm>
        </p:grpSpPr>
        <p:pic>
          <p:nvPicPr>
            <p:cNvPr id="86" name="Picture 85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19" y="1320818"/>
              <a:ext cx="666094" cy="664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1640513" y="1596917"/>
              <a:ext cx="35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36734" y="2227053"/>
            <a:ext cx="666094" cy="664821"/>
            <a:chOff x="1495819" y="1320818"/>
            <a:chExt cx="666094" cy="664821"/>
          </a:xfrm>
        </p:grpSpPr>
        <p:pic>
          <p:nvPicPr>
            <p:cNvPr id="89" name="Picture 88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19" y="1320818"/>
              <a:ext cx="666094" cy="664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1640513" y="1596917"/>
              <a:ext cx="35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Straight Connector 118"/>
          <p:cNvCxnSpPr/>
          <p:nvPr/>
        </p:nvCxnSpPr>
        <p:spPr>
          <a:xfrm>
            <a:off x="7335164" y="3928007"/>
            <a:ext cx="311696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158497" y="3945647"/>
            <a:ext cx="8174" cy="90554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864886" y="3519302"/>
            <a:ext cx="600379" cy="599232"/>
            <a:chOff x="1633693" y="872315"/>
            <a:chExt cx="600379" cy="599232"/>
          </a:xfrm>
        </p:grpSpPr>
        <p:pic>
          <p:nvPicPr>
            <p:cNvPr id="66" name="Picture 20" descr="C:\Users\ecoffey\AppData\Local\Temp\Rar$DRa0.160\30042_Device_layer3_switch_unknown_6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693" y="872315"/>
              <a:ext cx="600379" cy="599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769215" y="1075776"/>
              <a:ext cx="394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S1</a:t>
              </a:r>
              <a:endParaRPr lang="en-US" sz="1600" b="1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916217" y="4530981"/>
            <a:ext cx="492022" cy="489197"/>
            <a:chOff x="1658068" y="1500134"/>
            <a:chExt cx="492022" cy="489197"/>
          </a:xfrm>
        </p:grpSpPr>
        <p:pic>
          <p:nvPicPr>
            <p:cNvPr id="122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956" y="1500134"/>
              <a:ext cx="490134" cy="489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/>
            <p:cNvSpPr txBox="1"/>
            <p:nvPr/>
          </p:nvSpPr>
          <p:spPr>
            <a:xfrm>
              <a:off x="1658068" y="1543345"/>
              <a:ext cx="482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PC1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10558909" y="3902797"/>
            <a:ext cx="7431" cy="90554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10322949" y="4565476"/>
            <a:ext cx="492022" cy="489197"/>
            <a:chOff x="1658068" y="1500134"/>
            <a:chExt cx="492022" cy="489197"/>
          </a:xfrm>
        </p:grpSpPr>
        <p:pic>
          <p:nvPicPr>
            <p:cNvPr id="22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956" y="1500134"/>
              <a:ext cx="490134" cy="489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658068" y="1543345"/>
              <a:ext cx="482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PC3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298866" y="3561358"/>
            <a:ext cx="516105" cy="515119"/>
            <a:chOff x="1457197" y="677371"/>
            <a:chExt cx="516105" cy="515119"/>
          </a:xfrm>
        </p:grpSpPr>
        <p:pic>
          <p:nvPicPr>
            <p:cNvPr id="111" name="Picture 20" descr="C:\Users\ecoffey\AppData\Local\Temp\Rar$DRa0.608\30080_Device_switch_unknown_6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197" y="677371"/>
              <a:ext cx="516105" cy="515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>
              <a:off x="1531073" y="869812"/>
              <a:ext cx="35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S3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0525430" y="2695632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G0/1</a:t>
            </a:r>
            <a:endParaRPr lang="en-US" sz="1100" b="1" dirty="0"/>
          </a:p>
        </p:txBody>
      </p:sp>
      <p:cxnSp>
        <p:nvCxnSpPr>
          <p:cNvPr id="131" name="Straight Connector 130"/>
          <p:cNvCxnSpPr>
            <a:stCxn id="126" idx="2"/>
            <a:endCxn id="21" idx="3"/>
          </p:cNvCxnSpPr>
          <p:nvPr/>
        </p:nvCxnSpPr>
        <p:spPr>
          <a:xfrm flipH="1">
            <a:off x="9067182" y="662196"/>
            <a:ext cx="2205013" cy="20716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8401088" y="350501"/>
            <a:ext cx="666094" cy="664821"/>
            <a:chOff x="1495819" y="1320818"/>
            <a:chExt cx="666094" cy="664821"/>
          </a:xfrm>
        </p:grpSpPr>
        <p:pic>
          <p:nvPicPr>
            <p:cNvPr id="21" name="Picture 20" descr="C:\Users\ecoffey\AppData\Local\Temp\Rar$DRa0.386\30067_Device_router_unknown_6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5819" y="1320818"/>
              <a:ext cx="666094" cy="664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640513" y="1596917"/>
              <a:ext cx="350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R2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031072" y="365069"/>
            <a:ext cx="492022" cy="489197"/>
            <a:chOff x="1658068" y="1500134"/>
            <a:chExt cx="492022" cy="489197"/>
          </a:xfrm>
        </p:grpSpPr>
        <p:pic>
          <p:nvPicPr>
            <p:cNvPr id="125" name="Picture 11" descr="C:\Users\ecoffey\AppData\Local\Temp\Rar$DRa1.653\30059_Device_laptop_3145_default_6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956" y="1500134"/>
              <a:ext cx="490134" cy="489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/>
            <p:cNvSpPr txBox="1"/>
            <p:nvPr/>
          </p:nvSpPr>
          <p:spPr>
            <a:xfrm>
              <a:off x="1658068" y="1543345"/>
              <a:ext cx="4822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SVR4</a:t>
              </a: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8756359" y="25418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G0/1</a:t>
            </a:r>
            <a:endParaRPr lang="en-US" sz="11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349657" y="106625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222.111.0.0/29</a:t>
            </a:r>
          </a:p>
          <a:p>
            <a:pPr algn="ctr"/>
            <a:r>
              <a:rPr lang="en-US" sz="1200" b="1" dirty="0" smtClean="0"/>
              <a:t>2001:111:111:111::/64</a:t>
            </a:r>
            <a:endParaRPr lang="en-US" sz="12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0343367" y="5008362"/>
            <a:ext cx="4716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VL20</a:t>
            </a:r>
            <a:endParaRPr lang="en-US" sz="11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422303" y="48813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.1</a:t>
            </a:r>
            <a:endParaRPr 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9020968" y="38533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.6</a:t>
            </a:r>
            <a:endParaRPr 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7521947" y="3161076"/>
            <a:ext cx="275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HSRP version 2 for VL 10,20, &amp; 999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29" y="186357"/>
            <a:ext cx="60093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Configure </a:t>
            </a:r>
            <a:r>
              <a:rPr lang="en-US" sz="1200" dirty="0"/>
              <a:t>base line configuration on all </a:t>
            </a:r>
            <a:r>
              <a:rPr lang="en-US" sz="1200" dirty="0" smtClean="0"/>
              <a:t>devices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Allow remote access for telnet &amp; </a:t>
            </a:r>
            <a:r>
              <a:rPr lang="en-US" sz="1200" dirty="0" err="1" smtClean="0"/>
              <a:t>ssh</a:t>
            </a:r>
            <a:r>
              <a:rPr lang="en-US" sz="1200" dirty="0" smtClean="0"/>
              <a:t> only using the local database.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US" sz="1200" dirty="0" smtClean="0"/>
              <a:t>Username: </a:t>
            </a:r>
            <a:r>
              <a:rPr lang="en-US" sz="1200" dirty="0" err="1" smtClean="0"/>
              <a:t>ciscoadmin</a:t>
            </a:r>
            <a:r>
              <a:rPr lang="en-US" sz="1200" dirty="0" smtClean="0"/>
              <a:t> password: cisco</a:t>
            </a:r>
            <a:endParaRPr lang="en-US" sz="1200" dirty="0"/>
          </a:p>
          <a:p>
            <a:r>
              <a:rPr lang="en-US" sz="1200" dirty="0" smtClean="0"/>
              <a:t>3. </a:t>
            </a:r>
            <a:r>
              <a:rPr lang="en-US" sz="1200" dirty="0"/>
              <a:t>Configure </a:t>
            </a:r>
            <a:r>
              <a:rPr lang="en-US" sz="1200" dirty="0" smtClean="0"/>
              <a:t>IPv4 &amp; IPv6 </a:t>
            </a:r>
            <a:r>
              <a:rPr lang="en-US" sz="1200" dirty="0"/>
              <a:t>addresses on all devices for </a:t>
            </a:r>
            <a:r>
              <a:rPr lang="en-US" sz="1200" dirty="0" smtClean="0"/>
              <a:t>connectivity according to the diagram.</a:t>
            </a:r>
            <a:endParaRPr lang="en-US" sz="1200" dirty="0"/>
          </a:p>
          <a:p>
            <a:r>
              <a:rPr lang="en-US" sz="1200" dirty="0" smtClean="0"/>
              <a:t>4. </a:t>
            </a:r>
            <a:r>
              <a:rPr lang="en-US" sz="1200" dirty="0"/>
              <a:t>Configure a FHRP to support fail-over for VLAN </a:t>
            </a:r>
            <a:r>
              <a:rPr lang="en-US" sz="1200" dirty="0" smtClean="0"/>
              <a:t>10, 20, &amp; 999. Use first available IP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as the virtual </a:t>
            </a:r>
            <a:r>
              <a:rPr lang="en-US" sz="1200" dirty="0" err="1" smtClean="0"/>
              <a:t>ip</a:t>
            </a:r>
            <a:r>
              <a:rPr lang="en-US" sz="1200" dirty="0" smtClean="0"/>
              <a:t> address.</a:t>
            </a:r>
            <a:endParaRPr lang="en-US" sz="1200" dirty="0"/>
          </a:p>
          <a:p>
            <a:r>
              <a:rPr lang="en-US" sz="1200" dirty="0"/>
              <a:t>	-</a:t>
            </a:r>
            <a:r>
              <a:rPr lang="en-US" sz="1200" dirty="0" smtClean="0"/>
              <a:t>R1 </a:t>
            </a:r>
            <a:r>
              <a:rPr lang="en-US" sz="1200" dirty="0"/>
              <a:t>is primary for VL </a:t>
            </a:r>
            <a:r>
              <a:rPr lang="en-US" sz="1200" dirty="0" smtClean="0"/>
              <a:t>10; R3 </a:t>
            </a:r>
            <a:r>
              <a:rPr lang="en-US" sz="1200" dirty="0"/>
              <a:t>is primary for VL </a:t>
            </a:r>
            <a:r>
              <a:rPr lang="en-US" sz="1200" dirty="0" smtClean="0"/>
              <a:t>20 &amp; 999</a:t>
            </a:r>
            <a:endParaRPr lang="en-US" sz="1200" dirty="0"/>
          </a:p>
          <a:p>
            <a:r>
              <a:rPr lang="en-US" sz="1200" dirty="0"/>
              <a:t>4. Configure management </a:t>
            </a:r>
            <a:r>
              <a:rPr lang="en-US" sz="1200" dirty="0" err="1"/>
              <a:t>ip</a:t>
            </a:r>
            <a:r>
              <a:rPr lang="en-US" sz="1200" dirty="0"/>
              <a:t> addresses on </a:t>
            </a:r>
            <a:r>
              <a:rPr lang="en-US" sz="1200" dirty="0" smtClean="0"/>
              <a:t>S1 &amp; S3 </a:t>
            </a:r>
            <a:r>
              <a:rPr lang="en-US" sz="1200" dirty="0"/>
              <a:t>from the management </a:t>
            </a:r>
            <a:r>
              <a:rPr lang="en-US" sz="1200" dirty="0" err="1"/>
              <a:t>vlan</a:t>
            </a:r>
            <a:r>
              <a:rPr lang="en-US" sz="1200" dirty="0"/>
              <a:t>.</a:t>
            </a:r>
          </a:p>
          <a:p>
            <a:r>
              <a:rPr lang="en-US" sz="1200" dirty="0"/>
              <a:t>5. Configure </a:t>
            </a:r>
            <a:r>
              <a:rPr lang="en-US" sz="1200" dirty="0" err="1"/>
              <a:t>Vlans</a:t>
            </a:r>
            <a:r>
              <a:rPr lang="en-US" sz="1200" dirty="0"/>
              <a:t> only on S1. Ensure to name according to the VLAN key.</a:t>
            </a:r>
          </a:p>
          <a:p>
            <a:r>
              <a:rPr lang="en-US" sz="1200" dirty="0"/>
              <a:t>6. Configure RSTP on all switches. Ensure S1 is the root primary for all </a:t>
            </a:r>
            <a:r>
              <a:rPr lang="en-US" sz="1200" dirty="0" err="1" smtClean="0"/>
              <a:t>vlans</a:t>
            </a:r>
            <a:r>
              <a:rPr lang="en-US" sz="1200" dirty="0" smtClean="0"/>
              <a:t>.</a:t>
            </a:r>
            <a:endParaRPr lang="en-US" sz="1200" dirty="0"/>
          </a:p>
          <a:p>
            <a:r>
              <a:rPr lang="en-US" sz="1200" dirty="0"/>
              <a:t>7.  Configure trunk interfaces between S1 and S3 to negotiate Operational Trunk Mode.</a:t>
            </a:r>
          </a:p>
          <a:p>
            <a:r>
              <a:rPr lang="en-US" sz="1200" dirty="0" smtClean="0"/>
              <a:t>9</a:t>
            </a:r>
            <a:r>
              <a:rPr lang="en-US" sz="1200" dirty="0"/>
              <a:t>. Ensure to shutdown and configure UNUSED </a:t>
            </a:r>
            <a:r>
              <a:rPr lang="en-US" sz="1200" dirty="0" err="1"/>
              <a:t>Vlan</a:t>
            </a:r>
            <a:r>
              <a:rPr lang="en-US" sz="1200" dirty="0"/>
              <a:t> for each port.</a:t>
            </a:r>
          </a:p>
          <a:p>
            <a:r>
              <a:rPr lang="en-US" sz="1200" dirty="0"/>
              <a:t>10. On all end devices, ensure interfaces when in a up state forward traffic immediately,</a:t>
            </a:r>
          </a:p>
          <a:p>
            <a:r>
              <a:rPr lang="en-US" sz="1200" dirty="0"/>
              <a:t>      and ensure that when a switch is connected to that port denies </a:t>
            </a:r>
            <a:r>
              <a:rPr lang="en-US" sz="1200" dirty="0" err="1"/>
              <a:t>bpdu</a:t>
            </a:r>
            <a:r>
              <a:rPr lang="en-US" sz="1200" dirty="0"/>
              <a:t> packets.</a:t>
            </a:r>
          </a:p>
          <a:p>
            <a:r>
              <a:rPr lang="en-US" sz="1200" dirty="0"/>
              <a:t>11. Configure VTP where S1 is the server, </a:t>
            </a:r>
            <a:r>
              <a:rPr lang="en-US" sz="1200" dirty="0" smtClean="0"/>
              <a:t>S3 is </a:t>
            </a:r>
            <a:r>
              <a:rPr lang="en-US" sz="1200" dirty="0"/>
              <a:t>a client. </a:t>
            </a:r>
          </a:p>
          <a:p>
            <a:r>
              <a:rPr lang="en-US" sz="1200" dirty="0"/>
              <a:t>	-Version 2, </a:t>
            </a:r>
            <a:r>
              <a:rPr lang="en-US" sz="1200" dirty="0" smtClean="0"/>
              <a:t>password-NETTECH, </a:t>
            </a:r>
            <a:r>
              <a:rPr lang="en-US" sz="1200" dirty="0"/>
              <a:t>domain: </a:t>
            </a:r>
            <a:r>
              <a:rPr lang="en-US" sz="1200" dirty="0" smtClean="0"/>
              <a:t>tacticalnet.org</a:t>
            </a:r>
            <a:endParaRPr lang="en-US" sz="1200" dirty="0"/>
          </a:p>
          <a:p>
            <a:r>
              <a:rPr lang="en-US" sz="1200" dirty="0"/>
              <a:t>12. Configure Link aggregation </a:t>
            </a:r>
            <a:r>
              <a:rPr lang="en-US" sz="1200" dirty="0" smtClean="0"/>
              <a:t>between S1 &amp; S3. </a:t>
            </a:r>
            <a:r>
              <a:rPr lang="en-US" sz="1200" dirty="0"/>
              <a:t>See diagram.</a:t>
            </a:r>
          </a:p>
          <a:p>
            <a:r>
              <a:rPr lang="en-US" sz="1200" dirty="0"/>
              <a:t>13. Use Loopback Addresses for management on the </a:t>
            </a:r>
            <a:r>
              <a:rPr lang="en-US" sz="1200" dirty="0" smtClean="0"/>
              <a:t>routers. See diagram. </a:t>
            </a:r>
          </a:p>
          <a:p>
            <a:r>
              <a:rPr lang="en-US" sz="1200" dirty="0" smtClean="0"/>
              <a:t>14. Configure S2 with IPv4 &amp; IPv6 shown on the diagram for mgmt.</a:t>
            </a:r>
            <a:endParaRPr lang="en-US" sz="1200" dirty="0"/>
          </a:p>
          <a:p>
            <a:r>
              <a:rPr lang="en-US" sz="1200" dirty="0"/>
              <a:t>14. Configure dynamic routing </a:t>
            </a:r>
            <a:r>
              <a:rPr lang="en-US" sz="1200" dirty="0" smtClean="0"/>
              <a:t>for IPv4 &amp; IPv6 on </a:t>
            </a:r>
            <a:r>
              <a:rPr lang="en-US" sz="1200" dirty="0"/>
              <a:t>R1, R2 and </a:t>
            </a:r>
            <a:r>
              <a:rPr lang="en-US" sz="1200" dirty="0" smtClean="0"/>
              <a:t>R3.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-ensure all router-ids are loopback 1 addresses for both protocols.</a:t>
            </a:r>
            <a:endParaRPr lang="en-US" sz="1200" dirty="0"/>
          </a:p>
          <a:p>
            <a:r>
              <a:rPr lang="en-US" sz="1200" dirty="0"/>
              <a:t>	-ensure there is no hello packets are sent on LAN interfaces &amp; loopbacks</a:t>
            </a:r>
          </a:p>
          <a:p>
            <a:r>
              <a:rPr lang="en-US" sz="1200" dirty="0"/>
              <a:t>	-On </a:t>
            </a:r>
            <a:r>
              <a:rPr lang="en-US" sz="1200" dirty="0" smtClean="0"/>
              <a:t>R2, </a:t>
            </a:r>
            <a:r>
              <a:rPr lang="en-US" sz="1200" dirty="0"/>
              <a:t>ensure to propagate a default route to R1 &amp; </a:t>
            </a:r>
            <a:r>
              <a:rPr lang="en-US" sz="1200" dirty="0" smtClean="0"/>
              <a:t>R3 for both protocols.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-On R2 OSPFv3, ensure loopback 1 is in area 2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-Ensure R2 is the DR; R1 is the BDR; R3 will not participate in the election.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-On R1 OSPFv3, ensure loopback 1 is in area 1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-On R3 OSPFv3, ensure loopback 1 is in area 3</a:t>
            </a:r>
            <a:endParaRPr lang="en-US" sz="1200" dirty="0"/>
          </a:p>
          <a:p>
            <a:r>
              <a:rPr lang="en-US" sz="1200" dirty="0"/>
              <a:t>15. Enable IIS on SVR4 for web service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16. Verify fail-over to the web service is working correct for both VLANs.</a:t>
            </a:r>
            <a:endParaRPr lang="en-US" sz="1200" dirty="0"/>
          </a:p>
          <a:p>
            <a:r>
              <a:rPr lang="en-US" sz="1200" dirty="0"/>
              <a:t>16. Backup all device configurations to PC1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***DHCP SVR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78784" y="433802"/>
            <a:ext cx="201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IPv4-EIGRP 899</a:t>
            </a:r>
          </a:p>
          <a:p>
            <a:r>
              <a:rPr lang="en-US" dirty="0" smtClean="0"/>
              <a:t>IPV6-OSPFv3 area 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381788" y="664059"/>
            <a:ext cx="170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DO NOT Advertise!!!</a:t>
            </a:r>
          </a:p>
        </p:txBody>
      </p:sp>
    </p:spTree>
    <p:extLst>
      <p:ext uri="{BB962C8B-B14F-4D97-AF65-F5344CB8AC3E}">
        <p14:creationId xmlns:p14="http://schemas.microsoft.com/office/powerpoint/2010/main" val="36047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191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38</cp:revision>
  <dcterms:created xsi:type="dcterms:W3CDTF">2018-05-14T11:07:27Z</dcterms:created>
  <dcterms:modified xsi:type="dcterms:W3CDTF">2018-11-05T18:00:12Z</dcterms:modified>
</cp:coreProperties>
</file>