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modeling</a:t>
            </a:r>
            <a:endParaRPr lang="en-US" dirty="0"/>
          </a:p>
        </p:txBody>
      </p:sp>
      <p:sp>
        <p:nvSpPr>
          <p:cNvPr id="3" name="Subtitle 2"/>
          <p:cNvSpPr>
            <a:spLocks noGrp="1"/>
          </p:cNvSpPr>
          <p:nvPr>
            <p:ph type="subTitle" idx="1"/>
          </p:nvPr>
        </p:nvSpPr>
        <p:spPr/>
        <p:txBody>
          <a:bodyPr>
            <a:normAutofit/>
          </a:bodyPr>
          <a:lstStyle/>
          <a:p>
            <a:r>
              <a:rPr lang="en-US" dirty="0" smtClean="0"/>
              <a:t>all the data that is now available from the client and </a:t>
            </a:r>
            <a:r>
              <a:rPr lang="en-US" dirty="0" smtClean="0"/>
              <a:t>ready </a:t>
            </a:r>
            <a:r>
              <a:rPr lang="en-US" dirty="0" smtClean="0"/>
              <a:t>for the modeling of the problem statement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smtClean="0"/>
              <a:t>This data model diagram shows:</a:t>
            </a:r>
          </a:p>
          <a:p>
            <a:r>
              <a:rPr lang="en-US" sz="2800" dirty="0" smtClean="0"/>
              <a:t>●	3 tables:  </a:t>
            </a:r>
          </a:p>
          <a:p>
            <a:r>
              <a:rPr lang="en-US" sz="2800" dirty="0" smtClean="0"/>
              <a:t>○	sales = sales data</a:t>
            </a:r>
          </a:p>
          <a:p>
            <a:r>
              <a:rPr lang="en-US" sz="2800" dirty="0" smtClean="0"/>
              <a:t>○	</a:t>
            </a:r>
            <a:r>
              <a:rPr lang="en-US" sz="2800" dirty="0" err="1" smtClean="0"/>
              <a:t>sensor_storage_temperature</a:t>
            </a:r>
            <a:r>
              <a:rPr lang="en-US" sz="2800" dirty="0" smtClean="0"/>
              <a:t> = </a:t>
            </a:r>
            <a:r>
              <a:rPr lang="en-US" sz="2800" dirty="0" err="1" smtClean="0"/>
              <a:t>IoT</a:t>
            </a:r>
            <a:r>
              <a:rPr lang="en-US" sz="2800" dirty="0" smtClean="0"/>
              <a:t> data from the temperature sensors in the storage facility for the products</a:t>
            </a:r>
          </a:p>
          <a:p>
            <a:r>
              <a:rPr lang="en-US" sz="2800" dirty="0" smtClean="0"/>
              <a:t>○	</a:t>
            </a:r>
            <a:r>
              <a:rPr lang="en-US" sz="2800" dirty="0" err="1" smtClean="0"/>
              <a:t>sensor_stock_levels</a:t>
            </a:r>
            <a:r>
              <a:rPr lang="en-US" sz="2800" dirty="0" smtClean="0"/>
              <a:t> = estimated stock levels of products based on </a:t>
            </a:r>
            <a:r>
              <a:rPr lang="en-US" sz="2800" dirty="0" err="1" smtClean="0"/>
              <a:t>IoT</a:t>
            </a:r>
            <a:r>
              <a:rPr lang="en-US" sz="2800" dirty="0" smtClean="0"/>
              <a:t> sensors</a:t>
            </a:r>
          </a:p>
          <a:p>
            <a:r>
              <a:rPr lang="en-US" sz="2800" dirty="0" smtClean="0"/>
              <a:t>●	Relations between tables</a:t>
            </a:r>
          </a:p>
          <a:p>
            <a:r>
              <a:rPr lang="en-US" sz="2800" dirty="0" smtClean="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2608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61182" y="970671"/>
          <a:ext cx="1181686" cy="365760"/>
        </p:xfrm>
        <a:graphic>
          <a:graphicData uri="http://schemas.openxmlformats.org/drawingml/2006/table">
            <a:tbl>
              <a:tblPr>
                <a:tableStyleId>{2D5ABB26-0587-4C30-8999-92F81FD0307C}</a:tableStyleId>
              </a:tblPr>
              <a:tblGrid>
                <a:gridCol w="1181686"/>
              </a:tblGrid>
              <a:tr h="36576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609600" y="457200"/>
          <a:ext cx="7924800" cy="5648325"/>
        </p:xfrm>
        <a:graphic>
          <a:graphicData uri="http://schemas.openxmlformats.org/drawingml/2006/table">
            <a:tbl>
              <a:tblPr firstRow="1" bandRow="1">
                <a:tableStyleId>{35758FB7-9AC5-4552-8A53-C91805E547FA}</a:tableStyleId>
              </a:tblPr>
              <a:tblGrid>
                <a:gridCol w="990600"/>
                <a:gridCol w="990600"/>
                <a:gridCol w="990600"/>
                <a:gridCol w="990600"/>
                <a:gridCol w="990600"/>
                <a:gridCol w="990600"/>
                <a:gridCol w="990600"/>
                <a:gridCol w="990600"/>
              </a:tblGrid>
              <a:tr h="676275">
                <a:tc>
                  <a:txBody>
                    <a:bodyPr/>
                    <a:lstStyle/>
                    <a:p>
                      <a:r>
                        <a:rPr lang="en-US" dirty="0" err="1" smtClean="0"/>
                        <a:t>transaction_id</a:t>
                      </a:r>
                      <a:endParaRPr lang="en-US" dirty="0"/>
                    </a:p>
                  </a:txBody>
                  <a:tcPr/>
                </a:tc>
                <a:tc>
                  <a:txBody>
                    <a:bodyPr/>
                    <a:lstStyle/>
                    <a:p>
                      <a:r>
                        <a:rPr lang="en-US" dirty="0" err="1" smtClean="0"/>
                        <a:t>product_id</a:t>
                      </a:r>
                      <a:endParaRPr lang="en-US" dirty="0"/>
                    </a:p>
                  </a:txBody>
                  <a:tcPr/>
                </a:tc>
                <a:tc>
                  <a:txBody>
                    <a:bodyPr/>
                    <a:lstStyle/>
                    <a:p>
                      <a:r>
                        <a:rPr lang="en-US" dirty="0" smtClean="0"/>
                        <a:t>category</a:t>
                      </a:r>
                      <a:endParaRPr lang="en-US" dirty="0"/>
                    </a:p>
                  </a:txBody>
                  <a:tcPr/>
                </a:tc>
                <a:tc>
                  <a:txBody>
                    <a:bodyPr/>
                    <a:lstStyle/>
                    <a:p>
                      <a:r>
                        <a:rPr lang="en-US" dirty="0" err="1" smtClean="0"/>
                        <a:t>customer_type</a:t>
                      </a:r>
                      <a:endParaRPr lang="en-US" dirty="0"/>
                    </a:p>
                  </a:txBody>
                  <a:tcPr/>
                </a:tc>
                <a:tc>
                  <a:txBody>
                    <a:bodyPr/>
                    <a:lstStyle/>
                    <a:p>
                      <a:r>
                        <a:rPr lang="en-US" dirty="0" err="1" smtClean="0"/>
                        <a:t>unit_price</a:t>
                      </a:r>
                      <a:endParaRPr lang="en-US" dirty="0"/>
                    </a:p>
                  </a:txBody>
                  <a:tcPr/>
                </a:tc>
                <a:tc>
                  <a:txBody>
                    <a:bodyPr/>
                    <a:lstStyle/>
                    <a:p>
                      <a:r>
                        <a:rPr lang="en-US" dirty="0" smtClean="0"/>
                        <a:t>quantity</a:t>
                      </a:r>
                      <a:endParaRPr lang="en-US" dirty="0"/>
                    </a:p>
                  </a:txBody>
                  <a:tcPr/>
                </a:tc>
                <a:tc>
                  <a:txBody>
                    <a:bodyPr/>
                    <a:lstStyle/>
                    <a:p>
                      <a:r>
                        <a:rPr lang="en-US" dirty="0" smtClean="0"/>
                        <a:t>total</a:t>
                      </a:r>
                      <a:endParaRPr lang="en-US" dirty="0"/>
                    </a:p>
                  </a:txBody>
                  <a:tcPr/>
                </a:tc>
                <a:tc>
                  <a:txBody>
                    <a:bodyPr/>
                    <a:lstStyle/>
                    <a:p>
                      <a:r>
                        <a:rPr lang="en-US" dirty="0" err="1" smtClean="0"/>
                        <a:t>payment_type</a:t>
                      </a:r>
                      <a:endParaRPr lang="en-US" dirty="0"/>
                    </a:p>
                  </a:txBody>
                  <a:tcPr/>
                </a:tc>
              </a:tr>
              <a:tr h="676275">
                <a:tc>
                  <a:txBody>
                    <a:bodyPr/>
                    <a:lstStyle/>
                    <a:p>
                      <a:r>
                        <a:rPr lang="en-US" dirty="0" smtClean="0"/>
                        <a:t>a1c82654</a:t>
                      </a:r>
                      <a:endParaRPr lang="en-US" dirty="0"/>
                    </a:p>
                  </a:txBody>
                  <a:tcPr/>
                </a:tc>
                <a:tc>
                  <a:txBody>
                    <a:bodyPr/>
                    <a:lstStyle/>
                    <a:p>
                      <a:r>
                        <a:rPr lang="en-US" dirty="0" smtClean="0"/>
                        <a:t>3bc6c1ea</a:t>
                      </a:r>
                      <a:endParaRPr lang="en-US" dirty="0"/>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0.19</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e-wallet</a:t>
                      </a:r>
                      <a:endParaRPr lang="en-US" dirty="0"/>
                    </a:p>
                  </a:txBody>
                  <a:tcPr/>
                </a:tc>
              </a:tr>
              <a:tr h="676275">
                <a:tc>
                  <a:txBody>
                    <a:bodyPr/>
                    <a:lstStyle/>
                    <a:p>
                      <a:r>
                        <a:rPr lang="en-US" dirty="0" smtClean="0"/>
                        <a:t>157cebd9</a:t>
                      </a:r>
                      <a:endParaRPr lang="en-US" dirty="0"/>
                    </a:p>
                  </a:txBody>
                  <a:tcPr/>
                </a:tc>
                <a:tc>
                  <a:txBody>
                    <a:bodyPr/>
                    <a:lstStyle/>
                    <a:p>
                      <a:r>
                        <a:rPr lang="en-US" dirty="0" smtClean="0"/>
                        <a:t>157cebd9</a:t>
                      </a:r>
                      <a:endParaRPr lang="en-US" dirty="0"/>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4</a:t>
                      </a:r>
                      <a:endParaRPr lang="en-US" dirty="0"/>
                    </a:p>
                  </a:txBody>
                  <a:tcPr/>
                </a:tc>
                <a:tc>
                  <a:txBody>
                    <a:bodyPr/>
                    <a:lstStyle/>
                    <a:p>
                      <a:r>
                        <a:rPr lang="en-US" dirty="0" smtClean="0"/>
                        <a:t>0.76</a:t>
                      </a:r>
                      <a:endParaRPr lang="en-US" dirty="0"/>
                    </a:p>
                  </a:txBody>
                  <a:tcPr/>
                </a:tc>
                <a:tc>
                  <a:txBody>
                    <a:bodyPr/>
                    <a:lstStyle/>
                    <a:p>
                      <a:r>
                        <a:rPr lang="en-US" dirty="0" smtClean="0"/>
                        <a:t>e-wallet</a:t>
                      </a:r>
                      <a:endParaRPr lang="en-US" dirty="0"/>
                    </a:p>
                  </a:txBody>
                  <a:tcPr/>
                </a:tc>
              </a:tr>
              <a:tr h="676275">
                <a:tc>
                  <a:txBody>
                    <a:bodyPr/>
                    <a:lstStyle/>
                    <a:p>
                      <a:r>
                        <a:rPr lang="en-US" dirty="0" smtClean="0"/>
                        <a:t>a016533b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527cebd5</a:t>
                      </a:r>
                    </a:p>
                    <a:p>
                      <a:endParaRPr lang="en-US" dirty="0"/>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e-wallet</a:t>
                      </a:r>
                      <a:endParaRPr lang="en-US" dirty="0"/>
                    </a:p>
                  </a:txBody>
                  <a:tcPr/>
                </a:tc>
              </a:tr>
              <a:tr h="676275">
                <a:tc>
                  <a:txBody>
                    <a:bodyPr/>
                    <a:lstStyle/>
                    <a:p>
                      <a:r>
                        <a:rPr lang="en-US" dirty="0" smtClean="0"/>
                        <a:t>103e9577</a:t>
                      </a:r>
                      <a:endParaRPr lang="en-US" dirty="0"/>
                    </a:p>
                  </a:txBody>
                  <a:tcPr/>
                </a:tc>
                <a:tc>
                  <a:txBody>
                    <a:bodyPr/>
                    <a:lstStyle/>
                    <a:p>
                      <a:r>
                        <a:rPr lang="en-US" dirty="0" smtClean="0"/>
                        <a:t>a016533b</a:t>
                      </a:r>
                      <a:endParaRPr lang="en-US" dirty="0"/>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3</a:t>
                      </a:r>
                      <a:endParaRPr lang="en-US" dirty="0"/>
                    </a:p>
                  </a:txBody>
                  <a:tcPr/>
                </a:tc>
                <a:tc>
                  <a:txBody>
                    <a:bodyPr/>
                    <a:lstStyle/>
                    <a:p>
                      <a:r>
                        <a:rPr lang="en-US" dirty="0" smtClean="0"/>
                        <a:t>5.78</a:t>
                      </a:r>
                      <a:endParaRPr lang="en-US" dirty="0"/>
                    </a:p>
                  </a:txBody>
                  <a:tcPr/>
                </a:tc>
                <a:tc>
                  <a:txBody>
                    <a:bodyPr/>
                    <a:lstStyle/>
                    <a:p>
                      <a:r>
                        <a:rPr lang="en-US" dirty="0" smtClean="0"/>
                        <a:t>e-wallet</a:t>
                      </a:r>
                      <a:endParaRPr lang="en-US" dirty="0"/>
                    </a:p>
                  </a:txBody>
                  <a:tcPr/>
                </a:tc>
              </a:tr>
              <a:tr h="676275">
                <a:tc>
                  <a:txBody>
                    <a:bodyPr/>
                    <a:lstStyle/>
                    <a:p>
                      <a:r>
                        <a:rPr lang="en-US" dirty="0" smtClean="0"/>
                        <a:t>c6ad90d1</a:t>
                      </a:r>
                      <a:endParaRPr lang="en-US" dirty="0"/>
                    </a:p>
                  </a:txBody>
                  <a:tcPr/>
                </a:tc>
                <a:tc>
                  <a:txBody>
                    <a:bodyPr/>
                    <a:lstStyle/>
                    <a:p>
                      <a:endParaRPr lang="en-US"/>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1</a:t>
                      </a:r>
                      <a:endParaRPr lang="en-US" dirty="0"/>
                    </a:p>
                  </a:txBody>
                  <a:tcPr/>
                </a:tc>
                <a:tc>
                  <a:txBody>
                    <a:bodyPr/>
                    <a:lstStyle/>
                    <a:p>
                      <a:r>
                        <a:rPr lang="en-US" dirty="0" smtClean="0"/>
                        <a:t>0.38</a:t>
                      </a:r>
                      <a:endParaRPr lang="en-US" dirty="0"/>
                    </a:p>
                  </a:txBody>
                  <a:tcPr/>
                </a:tc>
                <a:tc>
                  <a:txBody>
                    <a:bodyPr/>
                    <a:lstStyle/>
                    <a:p>
                      <a:r>
                        <a:rPr lang="en-US" dirty="0" smtClean="0"/>
                        <a:t>cash</a:t>
                      </a:r>
                      <a:endParaRPr lang="en-US" dirty="0"/>
                    </a:p>
                  </a:txBody>
                  <a:tcPr/>
                </a:tc>
              </a:tr>
              <a:tr h="676275">
                <a:tc>
                  <a:txBody>
                    <a:bodyPr/>
                    <a:lstStyle/>
                    <a:p>
                      <a:r>
                        <a:rPr lang="en-US" dirty="0" smtClean="0"/>
                        <a:t>1e17a472</a:t>
                      </a:r>
                      <a:endParaRPr lang="en-US" dirty="0"/>
                    </a:p>
                  </a:txBody>
                  <a:tcPr/>
                </a:tc>
                <a:tc>
                  <a:txBody>
                    <a:bodyPr/>
                    <a:lstStyle/>
                    <a:p>
                      <a:endParaRPr lang="en-US"/>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2</a:t>
                      </a:r>
                      <a:endParaRPr lang="en-US" dirty="0"/>
                    </a:p>
                  </a:txBody>
                  <a:tcPr/>
                </a:tc>
                <a:tc>
                  <a:txBody>
                    <a:bodyPr/>
                    <a:lstStyle/>
                    <a:p>
                      <a:r>
                        <a:rPr lang="en-US" dirty="0" smtClean="0"/>
                        <a:t>7.98</a:t>
                      </a:r>
                      <a:endParaRPr lang="en-US" dirty="0"/>
                    </a:p>
                  </a:txBody>
                  <a:tcPr/>
                </a:tc>
                <a:tc>
                  <a:txBody>
                    <a:bodyPr/>
                    <a:lstStyle/>
                    <a:p>
                      <a:r>
                        <a:rPr lang="en-US" dirty="0" smtClean="0"/>
                        <a:t>e-wallet</a:t>
                      </a:r>
                      <a:endParaRPr lang="en-US" dirty="0"/>
                    </a:p>
                  </a:txBody>
                  <a:tcPr/>
                </a:tc>
              </a:tr>
              <a:tr h="676275">
                <a:tc>
                  <a:txBody>
                    <a:bodyPr/>
                    <a:lstStyle/>
                    <a:p>
                      <a:r>
                        <a:rPr lang="en-US" dirty="0" smtClean="0"/>
                        <a:t>0fdb1ce3</a:t>
                      </a:r>
                      <a:endParaRPr lang="en-US" dirty="0"/>
                    </a:p>
                  </a:txBody>
                  <a:tcPr/>
                </a:tc>
                <a:tc>
                  <a:txBody>
                    <a:bodyPr/>
                    <a:lstStyle/>
                    <a:p>
                      <a:endParaRPr lang="en-US"/>
                    </a:p>
                  </a:txBody>
                  <a:tcPr/>
                </a:tc>
                <a:tc>
                  <a:txBody>
                    <a:bodyPr/>
                    <a:lstStyle/>
                    <a:p>
                      <a:r>
                        <a:rPr lang="en-US" dirty="0" smtClean="0"/>
                        <a:t>fruit</a:t>
                      </a:r>
                      <a:endParaRPr lang="en-US" dirty="0"/>
                    </a:p>
                  </a:txBody>
                  <a:tcPr/>
                </a:tc>
                <a:tc>
                  <a:txBody>
                    <a:bodyPr/>
                    <a:lstStyle/>
                    <a:p>
                      <a:r>
                        <a:rPr lang="en-US" dirty="0" smtClean="0"/>
                        <a:t>gold</a:t>
                      </a:r>
                      <a:endParaRPr lang="en-US" dirty="0"/>
                    </a:p>
                  </a:txBody>
                  <a:tcPr/>
                </a:tc>
                <a:tc>
                  <a:txBody>
                    <a:bodyPr/>
                    <a:lstStyle/>
                    <a:p>
                      <a:r>
                        <a:rPr lang="en-US" dirty="0" smtClean="0"/>
                        <a:t>gold</a:t>
                      </a:r>
                      <a:endParaRPr lang="en-US" dirty="0"/>
                    </a:p>
                  </a:txBody>
                  <a:tcPr/>
                </a:tc>
                <a:tc>
                  <a:txBody>
                    <a:bodyPr/>
                    <a:lstStyle/>
                    <a:p>
                      <a:r>
                        <a:rPr lang="en-US" dirty="0" smtClean="0"/>
                        <a:t>4</a:t>
                      </a:r>
                      <a:endParaRPr lang="en-US" dirty="0"/>
                    </a:p>
                  </a:txBody>
                  <a:tcPr/>
                </a:tc>
                <a:tc>
                  <a:txBody>
                    <a:bodyPr/>
                    <a:lstStyle/>
                    <a:p>
                      <a:r>
                        <a:rPr lang="en-US" dirty="0" smtClean="0"/>
                        <a:t>7.42</a:t>
                      </a:r>
                      <a:endParaRPr lang="en-US" dirty="0"/>
                    </a:p>
                  </a:txBody>
                  <a:tcPr/>
                </a:tc>
                <a:tc>
                  <a:txBody>
                    <a:bodyPr/>
                    <a:lstStyle/>
                    <a:p>
                      <a:r>
                        <a:rPr lang="en-US" dirty="0" smtClean="0"/>
                        <a:t>e-wallet</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89</Words>
  <Application>Microsoft Office PowerPoint</Application>
  <PresentationFormat>On-screen Show (4:3)</PresentationFormat>
  <Paragraphs>70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Data modeling</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Hp</cp:lastModifiedBy>
  <cp:revision>6</cp:revision>
  <dcterms:created xsi:type="dcterms:W3CDTF">2006-08-16T00:00:00Z</dcterms:created>
  <dcterms:modified xsi:type="dcterms:W3CDTF">2022-09-07T17:50:34Z</dcterms:modified>
</cp:coreProperties>
</file>